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71"/>
  </p:notesMasterIdLst>
  <p:handoutMasterIdLst>
    <p:handoutMasterId r:id="rId72"/>
  </p:handoutMasterIdLst>
  <p:sldIdLst>
    <p:sldId id="460" r:id="rId2"/>
    <p:sldId id="494" r:id="rId3"/>
    <p:sldId id="626" r:id="rId4"/>
    <p:sldId id="633" r:id="rId5"/>
    <p:sldId id="629" r:id="rId6"/>
    <p:sldId id="630" r:id="rId7"/>
    <p:sldId id="653" r:id="rId8"/>
    <p:sldId id="961" r:id="rId9"/>
    <p:sldId id="962" r:id="rId10"/>
    <p:sldId id="627" r:id="rId11"/>
    <p:sldId id="517" r:id="rId12"/>
    <p:sldId id="516" r:id="rId13"/>
    <p:sldId id="635" r:id="rId14"/>
    <p:sldId id="634" r:id="rId15"/>
    <p:sldId id="687" r:id="rId16"/>
    <p:sldId id="525" r:id="rId17"/>
    <p:sldId id="631" r:id="rId18"/>
    <p:sldId id="632" r:id="rId19"/>
    <p:sldId id="688" r:id="rId20"/>
    <p:sldId id="957" r:id="rId21"/>
    <p:sldId id="524" r:id="rId22"/>
    <p:sldId id="954" r:id="rId23"/>
    <p:sldId id="917" r:id="rId24"/>
    <p:sldId id="919" r:id="rId25"/>
    <p:sldId id="920" r:id="rId26"/>
    <p:sldId id="923" r:id="rId27"/>
    <p:sldId id="922" r:id="rId28"/>
    <p:sldId id="924" r:id="rId29"/>
    <p:sldId id="925" r:id="rId30"/>
    <p:sldId id="926" r:id="rId31"/>
    <p:sldId id="927" r:id="rId32"/>
    <p:sldId id="928" r:id="rId33"/>
    <p:sldId id="929" r:id="rId34"/>
    <p:sldId id="930" r:id="rId35"/>
    <p:sldId id="931" r:id="rId36"/>
    <p:sldId id="933" r:id="rId37"/>
    <p:sldId id="932" r:id="rId38"/>
    <p:sldId id="934" r:id="rId39"/>
    <p:sldId id="935" r:id="rId40"/>
    <p:sldId id="936" r:id="rId41"/>
    <p:sldId id="937" r:id="rId42"/>
    <p:sldId id="938" r:id="rId43"/>
    <p:sldId id="939" r:id="rId44"/>
    <p:sldId id="940" r:id="rId45"/>
    <p:sldId id="941" r:id="rId46"/>
    <p:sldId id="942" r:id="rId47"/>
    <p:sldId id="943" r:id="rId48"/>
    <p:sldId id="944" r:id="rId49"/>
    <p:sldId id="945" r:id="rId50"/>
    <p:sldId id="946" r:id="rId51"/>
    <p:sldId id="947" r:id="rId52"/>
    <p:sldId id="948" r:id="rId53"/>
    <p:sldId id="949" r:id="rId54"/>
    <p:sldId id="950" r:id="rId55"/>
    <p:sldId id="951" r:id="rId56"/>
    <p:sldId id="689" r:id="rId57"/>
    <p:sldId id="952" r:id="rId58"/>
    <p:sldId id="518" r:id="rId59"/>
    <p:sldId id="828" r:id="rId60"/>
    <p:sldId id="520" r:id="rId61"/>
    <p:sldId id="546" r:id="rId62"/>
    <p:sldId id="522" r:id="rId63"/>
    <p:sldId id="523" r:id="rId64"/>
    <p:sldId id="623" r:id="rId65"/>
    <p:sldId id="624" r:id="rId66"/>
    <p:sldId id="628" r:id="rId67"/>
    <p:sldId id="774" r:id="rId68"/>
    <p:sldId id="826" r:id="rId69"/>
    <p:sldId id="461" r:id="rId70"/>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FFFFCC"/>
    <a:srgbClr val="FF0000"/>
    <a:srgbClr val="FF99FF"/>
    <a:srgbClr val="FF9900"/>
    <a:srgbClr val="FF9933"/>
    <a:srgbClr val="FFC000"/>
    <a:srgbClr val="8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5" autoAdjust="0"/>
    <p:restoredTop sz="74261" autoAdjust="0"/>
  </p:normalViewPr>
  <p:slideViewPr>
    <p:cSldViewPr>
      <p:cViewPr varScale="1">
        <p:scale>
          <a:sx n="60" d="100"/>
          <a:sy n="60" d="100"/>
        </p:scale>
        <p:origin x="1860" y="60"/>
      </p:cViewPr>
      <p:guideLst>
        <p:guide orient="horz" pos="4319"/>
        <p:guide pos="5759"/>
      </p:guideLst>
    </p:cSldViewPr>
  </p:slideViewPr>
  <p:outlineViewPr>
    <p:cViewPr>
      <p:scale>
        <a:sx n="33" d="100"/>
        <a:sy n="33" d="100"/>
      </p:scale>
      <p:origin x="0" y="-406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310" y="-66"/>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これから石水研の卒研ゼミの第</a:t>
            </a:r>
            <a:r>
              <a:rPr kumimoji="1" lang="en-US" altLang="ja-JP" dirty="0"/>
              <a:t>10</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a:t>
            </a:r>
            <a:r>
              <a:rPr kumimoji="1" lang="en-US" altLang="ja-JP" dirty="0" err="1"/>
              <a:t>GoogleClassroom</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a:p>
        </p:txBody>
      </p:sp>
    </p:spTree>
    <p:extLst>
      <p:ext uri="{BB962C8B-B14F-4D97-AF65-F5344CB8AC3E}">
        <p14:creationId xmlns:p14="http://schemas.microsoft.com/office/powerpoint/2010/main" val="299468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将棋や囲碁は、局面数が多すぎるので完全解析は不可能です。</a:t>
            </a:r>
            <a:endParaRPr kumimoji="1" lang="en-US" altLang="ja-JP" dirty="0"/>
          </a:p>
          <a:p>
            <a:r>
              <a:rPr kumimoji="1" lang="ja-JP" altLang="en-US" dirty="0"/>
              <a:t>一方、完全解析されているゲームもいくつかあります。</a:t>
            </a:r>
            <a:endParaRPr kumimoji="1" lang="en-US" altLang="ja-JP" dirty="0"/>
          </a:p>
          <a:p>
            <a:r>
              <a:rPr kumimoji="1" lang="ja-JP" altLang="en-US" dirty="0"/>
              <a:t>連珠、五目並べは、双方最善手を打てば、先手勝ちであることが示されています。</a:t>
            </a:r>
            <a:endParaRPr kumimoji="1" lang="en-US" altLang="ja-JP" dirty="0"/>
          </a:p>
          <a:p>
            <a:r>
              <a:rPr kumimoji="1" lang="ja-JP" altLang="en-US"/>
              <a:t>チェッカーは引き分け、コネクト</a:t>
            </a:r>
            <a:r>
              <a:rPr kumimoji="1" lang="en-US" altLang="ja-JP"/>
              <a:t>4</a:t>
            </a:r>
            <a:r>
              <a:rPr kumimoji="1" lang="ja-JP" altLang="en-US"/>
              <a:t>は先手勝ちとなります。</a:t>
            </a:r>
            <a:endParaRPr kumimoji="1" lang="en-US" altLang="ja-JP"/>
          </a:p>
          <a:p>
            <a:r>
              <a:rPr kumimoji="1" lang="ja-JP" altLang="en-US"/>
              <a:t>また</a:t>
            </a:r>
            <a:r>
              <a:rPr kumimoji="1" lang="ja-JP" altLang="en-US" dirty="0"/>
              <a:t>、元々のルールでは解析はできていませんが、</a:t>
            </a:r>
            <a:endParaRPr kumimoji="1" lang="en-US" altLang="ja-JP" dirty="0"/>
          </a:p>
          <a:p>
            <a:r>
              <a:rPr kumimoji="1" lang="ja-JP" altLang="en-US" dirty="0"/>
              <a:t>マス目を減らしたり駒の種類を減らしたりしたミニゲームでは完全解析されているものもあります。</a:t>
            </a:r>
            <a:endParaRPr kumimoji="1" lang="en-US" altLang="ja-JP" dirty="0"/>
          </a:p>
          <a:p>
            <a:r>
              <a:rPr kumimoji="1" lang="ja-JP" altLang="en-US" dirty="0"/>
              <a:t>リバーシは元々のルールでは</a:t>
            </a:r>
            <a:r>
              <a:rPr kumimoji="1" lang="en-US" altLang="ja-JP" dirty="0"/>
              <a:t>8x8 </a:t>
            </a:r>
            <a:r>
              <a:rPr kumimoji="1" lang="ja-JP" altLang="en-US" dirty="0"/>
              <a:t>のゲーム盤を使いますが、</a:t>
            </a:r>
            <a:endParaRPr kumimoji="1" lang="en-US" altLang="ja-JP" dirty="0"/>
          </a:p>
          <a:p>
            <a:r>
              <a:rPr kumimoji="1" lang="ja-JP" altLang="en-US" dirty="0"/>
              <a:t>それを一回り小さくした </a:t>
            </a:r>
            <a:r>
              <a:rPr kumimoji="1" lang="en-US" altLang="ja-JP" dirty="0"/>
              <a:t>6x6 </a:t>
            </a:r>
            <a:r>
              <a:rPr kumimoji="1" lang="ja-JP" altLang="en-US" dirty="0"/>
              <a:t>では、後手勝ちとなることが示されています。</a:t>
            </a:r>
            <a:endParaRPr kumimoji="1" lang="en-US" altLang="ja-JP" dirty="0"/>
          </a:p>
          <a:p>
            <a:r>
              <a:rPr kumimoji="1" lang="ja-JP" altLang="en-US" dirty="0"/>
              <a:t>また、囲碁は本来は </a:t>
            </a:r>
            <a:r>
              <a:rPr kumimoji="1" lang="en-US" altLang="ja-JP" dirty="0"/>
              <a:t>19x19 </a:t>
            </a:r>
            <a:r>
              <a:rPr kumimoji="1" lang="ja-JP" altLang="en-US" dirty="0"/>
              <a:t>路ですが、それを </a:t>
            </a:r>
            <a:r>
              <a:rPr kumimoji="1" lang="en-US" altLang="ja-JP" dirty="0"/>
              <a:t>5x5 </a:t>
            </a:r>
            <a:r>
              <a:rPr kumimoji="1" lang="ja-JP" altLang="en-US" dirty="0"/>
              <a:t>路まで減らした超ミニ盤では先手勝ちとなります。</a:t>
            </a:r>
            <a:endParaRPr kumimoji="1" lang="en-US" altLang="ja-JP" dirty="0"/>
          </a:p>
          <a:p>
            <a:r>
              <a:rPr kumimoji="1" lang="ja-JP" altLang="en-US" dirty="0"/>
              <a:t>将棋は、どうぶつ将棋が後手勝ち、アンパンマン初めて将棋は引き分けになります。</a:t>
            </a:r>
            <a:endParaRPr kumimoji="1" lang="en-US" altLang="ja-JP" dirty="0"/>
          </a:p>
          <a:p>
            <a:r>
              <a:rPr kumimoji="1" lang="ja-JP" altLang="en-US" dirty="0"/>
              <a:t>それでは、完全解析されたゲームを見ていきましょう。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3544599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連珠、五目並べは、</a:t>
            </a:r>
            <a:r>
              <a:rPr kumimoji="1" lang="en-US" altLang="ja-JP" dirty="0"/>
              <a:t>2001</a:t>
            </a:r>
            <a:r>
              <a:rPr kumimoji="1" lang="ja-JP" altLang="en-US" dirty="0"/>
              <a:t>年に、</a:t>
            </a:r>
            <a:endParaRPr kumimoji="1" lang="en-US" altLang="ja-JP" dirty="0"/>
          </a:p>
          <a:p>
            <a:r>
              <a:rPr kumimoji="1" lang="ja-JP" altLang="en-US" dirty="0"/>
              <a:t>双方最善手を打つと、</a:t>
            </a:r>
            <a:r>
              <a:rPr kumimoji="1" lang="en-US" altLang="ja-JP" dirty="0"/>
              <a:t>47</a:t>
            </a:r>
            <a:r>
              <a:rPr kumimoji="1" lang="ja-JP" altLang="en-US" dirty="0"/>
              <a:t>手で先手が勝つこと</a:t>
            </a:r>
            <a:r>
              <a:rPr kumimoji="1" lang="ja-JP" altLang="en-US"/>
              <a:t>が示されました</a:t>
            </a:r>
            <a:r>
              <a:rPr kumimoji="1" lang="ja-JP" altLang="en-US" dirty="0"/>
              <a:t>。</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4153331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こちらが、双方最善手を打った場合の棋譜です。</a:t>
            </a:r>
            <a:endParaRPr kumimoji="1" lang="en-US" altLang="ja-JP" dirty="0"/>
          </a:p>
          <a:p>
            <a:r>
              <a:rPr kumimoji="1" lang="en-US" altLang="ja-JP" dirty="0"/>
              <a:t>43</a:t>
            </a:r>
            <a:r>
              <a:rPr kumimoji="1" lang="ja-JP" altLang="en-US" dirty="0"/>
              <a:t>手目に黒の四三勝ちになります。</a:t>
            </a:r>
            <a:endParaRPr kumimoji="1" lang="en-US" altLang="ja-JP" dirty="0"/>
          </a:p>
          <a:p>
            <a:r>
              <a:rPr kumimoji="1" lang="ja-JP" altLang="en-US" dirty="0"/>
              <a:t>その後、白がどう打っても</a:t>
            </a:r>
            <a:r>
              <a:rPr kumimoji="1" lang="en-US" altLang="ja-JP" dirty="0"/>
              <a:t>47</a:t>
            </a:r>
            <a:r>
              <a:rPr kumimoji="1" lang="ja-JP" altLang="en-US" dirty="0"/>
              <a:t>手目で黒が</a:t>
            </a:r>
            <a:r>
              <a:rPr kumimoji="1" lang="en-US" altLang="ja-JP" dirty="0"/>
              <a:t>5</a:t>
            </a:r>
            <a:r>
              <a:rPr kumimoji="1" lang="ja-JP" altLang="en-US" dirty="0"/>
              <a:t>個並びます。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1893932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連珠は先手必勝ですので、そのままではゲームになりません。</a:t>
            </a:r>
            <a:endParaRPr kumimoji="1" lang="en-US" altLang="ja-JP" dirty="0"/>
          </a:p>
          <a:p>
            <a:r>
              <a:rPr kumimoji="1" lang="ja-JP" altLang="en-US" dirty="0"/>
              <a:t>そこで、連珠の公式戦などでは、珠型交替打ち、と呼ばれる方法を使います。</a:t>
            </a:r>
            <a:endParaRPr kumimoji="1" lang="en-US" altLang="ja-JP" dirty="0"/>
          </a:p>
          <a:p>
            <a:r>
              <a:rPr kumimoji="1" lang="ja-JP" altLang="en-US" dirty="0"/>
              <a:t>まず仮の先手と後手を決めます。</a:t>
            </a:r>
            <a:endParaRPr kumimoji="1" lang="en-US" altLang="ja-JP" dirty="0"/>
          </a:p>
          <a:p>
            <a:r>
              <a:rPr kumimoji="1" lang="ja-JP" altLang="en-US" dirty="0"/>
              <a:t>仮先手は、黒、白、黒と三手目までを打ちます。</a:t>
            </a:r>
            <a:endParaRPr kumimoji="1" lang="en-US" altLang="ja-JP" dirty="0"/>
          </a:p>
          <a:p>
            <a:r>
              <a:rPr kumimoji="1" lang="ja-JP" altLang="en-US" dirty="0"/>
              <a:t>通常は、珠型と呼ばれる</a:t>
            </a:r>
            <a:r>
              <a:rPr kumimoji="1" lang="en-US" altLang="ja-JP" dirty="0"/>
              <a:t>26</a:t>
            </a:r>
            <a:r>
              <a:rPr kumimoji="1" lang="ja-JP" altLang="en-US" dirty="0"/>
              <a:t>種類の中から一つを選んで打ちます。</a:t>
            </a:r>
            <a:endParaRPr kumimoji="1" lang="en-US" altLang="ja-JP" dirty="0"/>
          </a:p>
          <a:p>
            <a:r>
              <a:rPr kumimoji="1" lang="ja-JP" altLang="en-US" dirty="0"/>
              <a:t>仮後手は、三手目まで打たれた状態を見て、黒を持つか白を持つか選びます。</a:t>
            </a:r>
            <a:endParaRPr kumimoji="1" lang="en-US" altLang="ja-JP" dirty="0"/>
          </a:p>
          <a:p>
            <a:r>
              <a:rPr kumimoji="1" lang="ja-JP" altLang="en-US" dirty="0"/>
              <a:t>つまり、仮後手は三手目まで打たれた時点で、そのまま後手にするか、先手と交代するか選べるわけです。</a:t>
            </a:r>
            <a:endParaRPr kumimoji="1" lang="en-US" altLang="ja-JP" dirty="0"/>
          </a:p>
          <a:p>
            <a:r>
              <a:rPr kumimoji="1" lang="ja-JP" altLang="en-US" dirty="0"/>
              <a:t>このルールにより、仮先手は最初に有利すぎる位置に打つと先手後手を交替されてしまいますので、</a:t>
            </a:r>
            <a:endParaRPr kumimoji="1" lang="en-US" altLang="ja-JP" dirty="0"/>
          </a:p>
          <a:p>
            <a:r>
              <a:rPr kumimoji="1" lang="ja-JP" altLang="en-US" dirty="0"/>
              <a:t>後手がそれなりに戦える位置に打たねばなりません。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12734106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こちらが基本の</a:t>
            </a:r>
            <a:r>
              <a:rPr kumimoji="1" lang="en-US" altLang="ja-JP" dirty="0"/>
              <a:t>26</a:t>
            </a:r>
            <a:r>
              <a:rPr kumimoji="1" lang="ja-JP" altLang="en-US" dirty="0"/>
              <a:t>種類の珠型です。</a:t>
            </a:r>
            <a:endParaRPr kumimoji="1" lang="en-US" altLang="ja-JP" dirty="0"/>
          </a:p>
          <a:p>
            <a:r>
              <a:rPr kumimoji="1" lang="ja-JP" altLang="en-US" dirty="0"/>
              <a:t>珠型には、月、あるいは星の名前が付けられています。</a:t>
            </a:r>
            <a:endParaRPr kumimoji="1" lang="en-US" altLang="ja-JP" dirty="0"/>
          </a:p>
          <a:p>
            <a:r>
              <a:rPr kumimoji="1" lang="ja-JP" altLang="en-US" dirty="0"/>
              <a:t>仮先手は、このどれかを指定し、仮後手は黒か白かを選びます。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4277509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チェッカーというゲームはご存じですか？</a:t>
            </a:r>
            <a:endParaRPr kumimoji="1" lang="en-US" altLang="ja-JP" dirty="0"/>
          </a:p>
          <a:p>
            <a:r>
              <a:rPr kumimoji="1" lang="ja-JP" altLang="en-US" dirty="0"/>
              <a:t>チェッカーは、チェス盤の上で駒を取りあうゲームです。</a:t>
            </a:r>
            <a:endParaRPr kumimoji="1" lang="en-US" altLang="ja-JP" dirty="0"/>
          </a:p>
          <a:p>
            <a:r>
              <a:rPr kumimoji="1" lang="ja-JP" altLang="en-US" dirty="0"/>
              <a:t>駒は斜め方向に動けます。</a:t>
            </a:r>
            <a:endParaRPr kumimoji="1" lang="en-US" altLang="ja-JP" dirty="0"/>
          </a:p>
          <a:p>
            <a:r>
              <a:rPr kumimoji="1" lang="ja-JP" altLang="en-US" dirty="0"/>
              <a:t>手番のプレイヤーは、自分の駒の一つを、斜め前に一歩動かすか、</a:t>
            </a:r>
            <a:endParaRPr kumimoji="1" lang="en-US" altLang="ja-JP" dirty="0"/>
          </a:p>
          <a:p>
            <a:r>
              <a:rPr kumimoji="1" lang="ja-JP" altLang="en-US" dirty="0"/>
              <a:t>相手の駒を跳び越すことができます。</a:t>
            </a:r>
            <a:endParaRPr kumimoji="1" lang="en-US" altLang="ja-JP" dirty="0"/>
          </a:p>
          <a:p>
            <a:r>
              <a:rPr kumimoji="1" lang="ja-JP" altLang="en-US" dirty="0"/>
              <a:t>相手の駒を跳び越した場合、跳び越した駒を取ることができます。</a:t>
            </a:r>
            <a:endParaRPr kumimoji="1" lang="en-US" altLang="ja-JP" dirty="0"/>
          </a:p>
          <a:p>
            <a:r>
              <a:rPr kumimoji="1" lang="ja-JP" altLang="en-US" dirty="0"/>
              <a:t>また、跳び越した後、さらに相手の駒を跳び越せる場合は連続ジャンプできます。</a:t>
            </a:r>
            <a:endParaRPr kumimoji="1" lang="en-US" altLang="ja-JP" dirty="0"/>
          </a:p>
          <a:p>
            <a:r>
              <a:rPr kumimoji="1" lang="ja-JP" altLang="en-US" dirty="0"/>
              <a:t>相手の駒を全て取れば勝ちです。</a:t>
            </a:r>
            <a:endParaRPr kumimoji="1" lang="en-US" altLang="ja-JP" dirty="0"/>
          </a:p>
        </p:txBody>
      </p:sp>
      <p:sp>
        <p:nvSpPr>
          <p:cNvPr id="4" name="スライド番号プレースホルダー 3"/>
          <p:cNvSpPr>
            <a:spLocks noGrp="1"/>
          </p:cNvSpPr>
          <p:nvPr>
            <p:ph type="sldNum" sz="quarter" idx="5"/>
          </p:nvPr>
        </p:nvSpPr>
        <p:spPr/>
        <p:txBody>
          <a:bodyPr/>
          <a:lstStyle/>
          <a:p>
            <a:fld id="{046F5E40-597E-4A96-A654-0EC243B7365F}" type="slidenum">
              <a:rPr kumimoji="1" lang="ja-JP" altLang="en-US" smtClean="0"/>
              <a:t>15</a:t>
            </a:fld>
            <a:endParaRPr kumimoji="1" lang="ja-JP" altLang="en-US"/>
          </a:p>
        </p:txBody>
      </p:sp>
    </p:spTree>
    <p:extLst>
      <p:ext uri="{BB962C8B-B14F-4D97-AF65-F5344CB8AC3E}">
        <p14:creationId xmlns:p14="http://schemas.microsoft.com/office/powerpoint/2010/main" val="1285080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チェッカーは、</a:t>
            </a:r>
            <a:r>
              <a:rPr kumimoji="1" lang="en-US" altLang="ja-JP" dirty="0"/>
              <a:t>2007</a:t>
            </a:r>
            <a:r>
              <a:rPr kumimoji="1" lang="ja-JP" altLang="en-US" dirty="0"/>
              <a:t>年に、双方最善手を指せば引き分けになることが示されています。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4025780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次のゲームはコネクト４です。</a:t>
            </a:r>
            <a:endParaRPr kumimoji="1" lang="en-US" altLang="ja-JP" dirty="0"/>
          </a:p>
          <a:p>
            <a:r>
              <a:rPr kumimoji="1" lang="ja-JP" altLang="en-US" dirty="0"/>
              <a:t>コネクト</a:t>
            </a:r>
            <a:r>
              <a:rPr kumimoji="1" lang="en-US" altLang="ja-JP" dirty="0"/>
              <a:t>4</a:t>
            </a:r>
            <a:r>
              <a:rPr kumimoji="1" lang="ja-JP" altLang="en-US" dirty="0"/>
              <a:t>は、変形の</a:t>
            </a:r>
            <a:r>
              <a:rPr kumimoji="1" lang="en-US" altLang="ja-JP" dirty="0"/>
              <a:t>4</a:t>
            </a:r>
            <a:r>
              <a:rPr kumimoji="1" lang="ja-JP" altLang="en-US" dirty="0"/>
              <a:t>目並べです。</a:t>
            </a:r>
            <a:endParaRPr kumimoji="1" lang="en-US" altLang="ja-JP" dirty="0"/>
          </a:p>
          <a:p>
            <a:r>
              <a:rPr kumimoji="1" lang="ja-JP" altLang="en-US" dirty="0"/>
              <a:t>こちらがコネクト</a:t>
            </a:r>
            <a:r>
              <a:rPr kumimoji="1" lang="en-US" altLang="ja-JP" dirty="0"/>
              <a:t>4</a:t>
            </a:r>
            <a:r>
              <a:rPr kumimoji="1" lang="ja-JP" altLang="en-US" dirty="0"/>
              <a:t>のゲーム盤です。</a:t>
            </a:r>
            <a:endParaRPr kumimoji="1" lang="en-US" altLang="ja-JP" dirty="0"/>
          </a:p>
          <a:p>
            <a:r>
              <a:rPr kumimoji="1" lang="ja-JP" altLang="en-US" dirty="0"/>
              <a:t>コネクト４では石を上から入れることができます。</a:t>
            </a:r>
            <a:endParaRPr kumimoji="1" lang="en-US" altLang="ja-JP" dirty="0"/>
          </a:p>
          <a:p>
            <a:r>
              <a:rPr kumimoji="1" lang="ja-JP" altLang="en-US" dirty="0"/>
              <a:t>石は重力に従い下に落ちます。下に他の石があれば、その上に来ます。</a:t>
            </a:r>
            <a:endParaRPr kumimoji="1" lang="en-US" altLang="ja-JP" dirty="0"/>
          </a:p>
          <a:p>
            <a:r>
              <a:rPr kumimoji="1" lang="ja-JP" altLang="en-US" dirty="0"/>
              <a:t>つまり、下に他の石があるマスにのみ石を置くことができます。</a:t>
            </a:r>
            <a:endParaRPr kumimoji="1" lang="en-US" altLang="ja-JP" dirty="0"/>
          </a:p>
          <a:p>
            <a:r>
              <a:rPr kumimoji="1" lang="ja-JP" altLang="en-US" dirty="0"/>
              <a:t>双方交互に石を入れ、縦横斜めのいずれかに自分の石が</a:t>
            </a:r>
            <a:r>
              <a:rPr kumimoji="1" lang="en-US" altLang="ja-JP" dirty="0"/>
              <a:t>4</a:t>
            </a:r>
            <a:r>
              <a:rPr kumimoji="1" lang="ja-JP" altLang="en-US" dirty="0"/>
              <a:t>つ並んだ方が勝ちです。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2426805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コネクト</a:t>
            </a:r>
            <a:r>
              <a:rPr kumimoji="1" lang="en-US" altLang="ja-JP" dirty="0"/>
              <a:t>4</a:t>
            </a:r>
            <a:r>
              <a:rPr kumimoji="1" lang="ja-JP" altLang="en-US" dirty="0"/>
              <a:t>は、</a:t>
            </a:r>
            <a:r>
              <a:rPr kumimoji="1" lang="en-US" altLang="ja-JP" dirty="0"/>
              <a:t>1998</a:t>
            </a:r>
            <a:r>
              <a:rPr kumimoji="1" lang="ja-JP" altLang="en-US" dirty="0"/>
              <a:t>年に、双方最善手を打てば</a:t>
            </a:r>
            <a:r>
              <a:rPr kumimoji="1" lang="en-US" altLang="ja-JP" dirty="0"/>
              <a:t>41</a:t>
            </a:r>
            <a:r>
              <a:rPr kumimoji="1" lang="ja-JP" altLang="en-US" dirty="0"/>
              <a:t>手で先手が勝つことが示されています。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1857869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こちらが、コネクト</a:t>
            </a:r>
            <a:r>
              <a:rPr kumimoji="1" lang="en-US" altLang="ja-JP" dirty="0"/>
              <a:t>4</a:t>
            </a:r>
            <a:r>
              <a:rPr kumimoji="1" lang="ja-JP" altLang="en-US" dirty="0"/>
              <a:t>の最善手です。</a:t>
            </a:r>
            <a:endParaRPr kumimoji="1" lang="en-US" altLang="ja-JP" dirty="0"/>
          </a:p>
          <a:p>
            <a:r>
              <a:rPr kumimoji="1" lang="ja-JP" altLang="en-US" dirty="0"/>
              <a:t>コネクト</a:t>
            </a:r>
            <a:r>
              <a:rPr kumimoji="1" lang="en-US" altLang="ja-JP" dirty="0"/>
              <a:t>4</a:t>
            </a:r>
            <a:r>
              <a:rPr kumimoji="1" lang="ja-JP" altLang="en-US" dirty="0"/>
              <a:t>にはパスはありませんので、手番になれば必ず石を置かなければなりません。</a:t>
            </a:r>
            <a:endParaRPr kumimoji="1" lang="en-US" altLang="ja-JP" dirty="0"/>
          </a:p>
          <a:p>
            <a:r>
              <a:rPr kumimoji="1" lang="ja-JP" altLang="en-US" dirty="0"/>
              <a:t>もしパスできるならば、</a:t>
            </a:r>
            <a:r>
              <a:rPr kumimoji="1" lang="en-US" altLang="ja-JP" dirty="0"/>
              <a:t>40</a:t>
            </a:r>
            <a:r>
              <a:rPr kumimoji="1" lang="ja-JP" altLang="en-US" dirty="0"/>
              <a:t>手目で後手がパスすれば引き分けになっていました。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3767098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ゲームの分類をおさらいしておきましょう。</a:t>
            </a:r>
            <a:endParaRPr kumimoji="1" lang="en-US" altLang="ja-JP" dirty="0"/>
          </a:p>
          <a:p>
            <a:r>
              <a:rPr kumimoji="1" lang="ja-JP" altLang="en-US" dirty="0"/>
              <a:t>ゲームの分類としては、まずはゲームに参加する人数で分類できます。</a:t>
            </a:r>
            <a:endParaRPr kumimoji="1" lang="en-US" altLang="ja-JP" dirty="0"/>
          </a:p>
          <a:p>
            <a:r>
              <a:rPr kumimoji="1" lang="ja-JP" altLang="en-US" dirty="0"/>
              <a:t>そして、プレイヤー同士は敵なのか、協力しあえるのか、</a:t>
            </a:r>
            <a:endParaRPr kumimoji="1" lang="en-US" altLang="ja-JP" dirty="0"/>
          </a:p>
          <a:p>
            <a:r>
              <a:rPr kumimoji="1" lang="ja-JP" altLang="en-US" dirty="0"/>
              <a:t>得点はどうすれば得られるのか、</a:t>
            </a:r>
            <a:endParaRPr kumimoji="1" lang="en-US" altLang="ja-JP" dirty="0"/>
          </a:p>
          <a:p>
            <a:r>
              <a:rPr kumimoji="1" lang="ja-JP" altLang="en-US" dirty="0"/>
              <a:t>プレイヤーが取れる手は有限個なのか、無限にあるのか、</a:t>
            </a:r>
            <a:endParaRPr kumimoji="1" lang="en-US" altLang="ja-JP" dirty="0"/>
          </a:p>
          <a:p>
            <a:r>
              <a:rPr kumimoji="1" lang="ja-JP" altLang="en-US" dirty="0"/>
              <a:t>ゲームに関する情報は全て公開されているのか、隠されているのか、</a:t>
            </a:r>
            <a:endParaRPr kumimoji="1" lang="en-US" altLang="ja-JP" dirty="0"/>
          </a:p>
          <a:p>
            <a:r>
              <a:rPr kumimoji="1" lang="ja-JP" altLang="en-US" dirty="0"/>
              <a:t>ランダム性はあるのか、</a:t>
            </a:r>
            <a:endParaRPr kumimoji="1" lang="en-US" altLang="ja-JP" dirty="0"/>
          </a:p>
          <a:p>
            <a:r>
              <a:rPr kumimoji="1" lang="ja-JP" altLang="en-US" dirty="0"/>
              <a:t>手番はどう決まるのか、などです。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3317587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コネクト</a:t>
            </a:r>
            <a:r>
              <a:rPr kumimoji="1" lang="en-US" altLang="ja-JP"/>
              <a:t>4</a:t>
            </a:r>
            <a:r>
              <a:rPr kumimoji="1" lang="ja-JP" altLang="en-US"/>
              <a:t>のバリエーションの一つに、筒型コネクト</a:t>
            </a:r>
            <a:r>
              <a:rPr kumimoji="1" lang="en-US" altLang="ja-JP"/>
              <a:t>4</a:t>
            </a:r>
            <a:r>
              <a:rPr kumimoji="1" lang="ja-JP" altLang="en-US"/>
              <a:t>というのがあります。</a:t>
            </a:r>
            <a:endParaRPr kumimoji="1" lang="en-US" altLang="ja-JP"/>
          </a:p>
          <a:p>
            <a:r>
              <a:rPr kumimoji="1" lang="ja-JP" altLang="en-US"/>
              <a:t>筒型コネクト</a:t>
            </a:r>
            <a:r>
              <a:rPr kumimoji="1" lang="en-US" altLang="ja-JP"/>
              <a:t>4</a:t>
            </a:r>
            <a:r>
              <a:rPr kumimoji="1" lang="ja-JP" altLang="en-US"/>
              <a:t>は、ゲーム盤が筒状になっており、左右がつながっています。</a:t>
            </a:r>
            <a:endParaRPr kumimoji="1" lang="en-US" altLang="ja-JP"/>
          </a:p>
          <a:p>
            <a:r>
              <a:rPr kumimoji="1" lang="ja-JP" altLang="en-US"/>
              <a:t>筒型コネクト</a:t>
            </a:r>
            <a:r>
              <a:rPr kumimoji="1" lang="en-US" altLang="ja-JP"/>
              <a:t>4</a:t>
            </a:r>
            <a:r>
              <a:rPr kumimoji="1" lang="ja-JP" altLang="en-US"/>
              <a:t>では面白い結果が一つあります。</a:t>
            </a:r>
            <a:endParaRPr kumimoji="1" lang="en-US" altLang="ja-JP"/>
          </a:p>
          <a:p>
            <a:r>
              <a:rPr kumimoji="1" lang="ja-JP" altLang="en-US"/>
              <a:t>横幅が</a:t>
            </a:r>
            <a:r>
              <a:rPr kumimoji="1" lang="en-US" altLang="ja-JP"/>
              <a:t>6</a:t>
            </a:r>
            <a:r>
              <a:rPr kumimoji="1" lang="ja-JP" altLang="en-US"/>
              <a:t>のコネクト</a:t>
            </a:r>
            <a:r>
              <a:rPr kumimoji="1" lang="en-US" altLang="ja-JP"/>
              <a:t>4</a:t>
            </a:r>
            <a:r>
              <a:rPr kumimoji="1" lang="ja-JP" altLang="en-US"/>
              <a:t>では、先手は「負けられない」ということが分かっています。</a:t>
            </a:r>
            <a:endParaRPr kumimoji="1" lang="en-US" altLang="ja-JP"/>
          </a:p>
          <a:p>
            <a:r>
              <a:rPr kumimoji="1" lang="ja-JP" altLang="en-US"/>
              <a:t>負けられない、というのは、先手がわざと負けようとしても、負けることができない、ということです。</a:t>
            </a:r>
            <a:endParaRPr kumimoji="1" lang="en-US" altLang="ja-JP"/>
          </a:p>
          <a:p>
            <a:r>
              <a:rPr kumimoji="1" lang="ja-JP" altLang="en-US"/>
              <a:t>ちなみに、後手が最善手を打てば引き分け、わざと負けようとした場合は後手の負けになります。</a:t>
            </a:r>
            <a:endParaRPr kumimoji="1" lang="en-US" altLang="ja-JP"/>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3064849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リバーシは、通常の</a:t>
            </a:r>
            <a:r>
              <a:rPr kumimoji="1" lang="en-US" altLang="ja-JP" dirty="0"/>
              <a:t>8×8</a:t>
            </a:r>
            <a:r>
              <a:rPr kumimoji="1" lang="ja-JP" altLang="en-US" dirty="0"/>
              <a:t>では完全解析はされていません。</a:t>
            </a:r>
            <a:endParaRPr kumimoji="1" lang="en-US" altLang="ja-JP" dirty="0"/>
          </a:p>
          <a:p>
            <a:r>
              <a:rPr kumimoji="1" lang="ja-JP" altLang="en-US" dirty="0"/>
              <a:t>しかし、ゲーム盤を一回り小さくして、</a:t>
            </a:r>
            <a:r>
              <a:rPr kumimoji="1" lang="en-US" altLang="ja-JP" dirty="0"/>
              <a:t>6×6</a:t>
            </a:r>
            <a:r>
              <a:rPr kumimoji="1" lang="ja-JP" altLang="en-US" dirty="0"/>
              <a:t>にしたミニリバーシでは、</a:t>
            </a:r>
            <a:endParaRPr kumimoji="1" lang="en-US" altLang="ja-JP" dirty="0"/>
          </a:p>
          <a:p>
            <a:r>
              <a:rPr kumimoji="1" lang="en-US" altLang="ja-JP" dirty="0"/>
              <a:t>1993</a:t>
            </a:r>
            <a:r>
              <a:rPr kumimoji="1" lang="ja-JP" altLang="en-US" dirty="0"/>
              <a:t>年に、双方最善手を打つと、</a:t>
            </a:r>
            <a:r>
              <a:rPr kumimoji="1" lang="en-US" altLang="ja-JP" dirty="0"/>
              <a:t>16</a:t>
            </a:r>
            <a:r>
              <a:rPr kumimoji="1" lang="ja-JP" altLang="en-US" dirty="0"/>
              <a:t>対</a:t>
            </a:r>
            <a:r>
              <a:rPr kumimoji="1" lang="en-US" altLang="ja-JP" dirty="0"/>
              <a:t>20</a:t>
            </a:r>
            <a:r>
              <a:rPr kumimoji="1" lang="ja-JP" altLang="en-US" dirty="0"/>
              <a:t>で後手が勝つことが示されています、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16990432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6x6 </a:t>
            </a:r>
            <a:r>
              <a:rPr kumimoji="1" lang="ja-JP" altLang="en-US" dirty="0"/>
              <a:t>のミニリバーシの最善手です。</a:t>
            </a:r>
            <a:endParaRPr kumimoji="1" lang="en-US" altLang="ja-JP" dirty="0"/>
          </a:p>
          <a:p>
            <a:r>
              <a:rPr kumimoji="1" lang="ja-JP" altLang="en-US" dirty="0"/>
              <a:t>黒</a:t>
            </a:r>
            <a:r>
              <a:rPr kumimoji="1" lang="en-US" altLang="ja-JP" dirty="0"/>
              <a:t>16</a:t>
            </a:r>
            <a:r>
              <a:rPr kumimoji="1" lang="ja-JP" altLang="en-US" dirty="0"/>
              <a:t>対白</a:t>
            </a:r>
            <a:r>
              <a:rPr kumimoji="1" lang="en-US" altLang="ja-JP" dirty="0"/>
              <a:t>20</a:t>
            </a:r>
            <a:r>
              <a:rPr kumimoji="1" lang="ja-JP" altLang="en-US" dirty="0"/>
              <a:t>で白勝ちになります。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22</a:t>
            </a:fld>
            <a:endParaRPr lang="en-US" altLang="ja-JP"/>
          </a:p>
        </p:txBody>
      </p:sp>
    </p:spTree>
    <p:extLst>
      <p:ext uri="{BB962C8B-B14F-4D97-AF65-F5344CB8AC3E}">
        <p14:creationId xmlns:p14="http://schemas.microsoft.com/office/powerpoint/2010/main" val="40576139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それでは、初手から順に最善手を追ってみましょう。</a:t>
            </a:r>
            <a:endParaRPr kumimoji="1" lang="en-US" altLang="ja-JP"/>
          </a:p>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23</a:t>
            </a:fld>
            <a:endParaRPr kumimoji="1" lang="ja-JP" altLang="en-US"/>
          </a:p>
        </p:txBody>
      </p:sp>
    </p:spTree>
    <p:extLst>
      <p:ext uri="{BB962C8B-B14F-4D97-AF65-F5344CB8AC3E}">
        <p14:creationId xmlns:p14="http://schemas.microsoft.com/office/powerpoint/2010/main" val="3512228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a:t>1</a:t>
            </a:r>
            <a:r>
              <a:rPr kumimoji="1" lang="ja-JP" altLang="en-US"/>
              <a:t>手目は </a:t>
            </a:r>
            <a:r>
              <a:rPr kumimoji="1" lang="en-US" altLang="ja-JP"/>
              <a:t>e4 </a:t>
            </a:r>
            <a:r>
              <a:rPr kumimoji="1" lang="ja-JP" altLang="en-US"/>
              <a:t>です。</a:t>
            </a:r>
            <a:endParaRPr kumimoji="1" lang="en-US" altLang="ja-JP"/>
          </a:p>
          <a:p>
            <a:r>
              <a:rPr kumimoji="1" lang="ja-JP" altLang="en-US"/>
              <a:t>リバーシでは、</a:t>
            </a:r>
            <a:r>
              <a:rPr kumimoji="1" lang="en-US" altLang="ja-JP"/>
              <a:t>1</a:t>
            </a:r>
            <a:r>
              <a:rPr kumimoji="1" lang="ja-JP" altLang="en-US"/>
              <a:t>手目は実はどこに打っても対称性を考えると実質上は同じ手になります。</a:t>
            </a:r>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24</a:t>
            </a:fld>
            <a:endParaRPr kumimoji="1" lang="ja-JP" altLang="en-US"/>
          </a:p>
        </p:txBody>
      </p:sp>
    </p:spTree>
    <p:extLst>
      <p:ext uri="{BB962C8B-B14F-4D97-AF65-F5344CB8AC3E}">
        <p14:creationId xmlns:p14="http://schemas.microsoft.com/office/powerpoint/2010/main" val="242712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a:t>2</a:t>
            </a:r>
            <a:r>
              <a:rPr kumimoji="1" lang="ja-JP" altLang="en-US"/>
              <a:t>手目は </a:t>
            </a:r>
            <a:r>
              <a:rPr kumimoji="1" lang="en-US" altLang="ja-JP"/>
              <a:t>c5 </a:t>
            </a:r>
            <a:r>
              <a:rPr kumimoji="1" lang="ja-JP" altLang="en-US"/>
              <a:t>です。</a:t>
            </a:r>
            <a:endParaRPr kumimoji="1" lang="en-US" altLang="ja-JP"/>
          </a:p>
          <a:p>
            <a:r>
              <a:rPr kumimoji="1" lang="en-US" altLang="ja-JP"/>
              <a:t>1</a:t>
            </a:r>
            <a:r>
              <a:rPr kumimoji="1" lang="ja-JP" altLang="en-US"/>
              <a:t>手目は対称性を考えると実質上一択ですので、この</a:t>
            </a:r>
            <a:r>
              <a:rPr kumimoji="1" lang="en-US" altLang="ja-JP"/>
              <a:t>2</a:t>
            </a:r>
            <a:r>
              <a:rPr kumimoji="1" lang="ja-JP" altLang="en-US"/>
              <a:t>手目から局面が分岐していくことになります。</a:t>
            </a:r>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25</a:t>
            </a:fld>
            <a:endParaRPr kumimoji="1" lang="ja-JP" altLang="en-US"/>
          </a:p>
        </p:txBody>
      </p:sp>
    </p:spTree>
    <p:extLst>
      <p:ext uri="{BB962C8B-B14F-4D97-AF65-F5344CB8AC3E}">
        <p14:creationId xmlns:p14="http://schemas.microsoft.com/office/powerpoint/2010/main" val="20162775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a:t>3</a:t>
            </a:r>
            <a:r>
              <a:rPr kumimoji="1" lang="ja-JP" altLang="en-US"/>
              <a:t>手目は </a:t>
            </a:r>
            <a:r>
              <a:rPr kumimoji="1" lang="en-US" altLang="ja-JP"/>
              <a:t>b4 </a:t>
            </a:r>
            <a:r>
              <a:rPr kumimoji="1" lang="ja-JP" altLang="en-US"/>
              <a:t>です。</a:t>
            </a:r>
            <a:endParaRPr kumimoji="1" lang="en-US" altLang="ja-JP"/>
          </a:p>
          <a:p>
            <a:r>
              <a:rPr kumimoji="1" lang="ja-JP" altLang="en-US"/>
              <a:t>それでは以下続けて見ていきましょう。</a:t>
            </a:r>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26</a:t>
            </a:fld>
            <a:endParaRPr kumimoji="1" lang="ja-JP" altLang="en-US"/>
          </a:p>
        </p:txBody>
      </p:sp>
    </p:spTree>
    <p:extLst>
      <p:ext uri="{BB962C8B-B14F-4D97-AF65-F5344CB8AC3E}">
        <p14:creationId xmlns:p14="http://schemas.microsoft.com/office/powerpoint/2010/main" val="4032836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27</a:t>
            </a:fld>
            <a:endParaRPr kumimoji="1" lang="ja-JP" altLang="en-US"/>
          </a:p>
        </p:txBody>
      </p:sp>
    </p:spTree>
    <p:extLst>
      <p:ext uri="{BB962C8B-B14F-4D97-AF65-F5344CB8AC3E}">
        <p14:creationId xmlns:p14="http://schemas.microsoft.com/office/powerpoint/2010/main" val="36758681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28</a:t>
            </a:fld>
            <a:endParaRPr kumimoji="1" lang="ja-JP" altLang="en-US"/>
          </a:p>
        </p:txBody>
      </p:sp>
    </p:spTree>
    <p:extLst>
      <p:ext uri="{BB962C8B-B14F-4D97-AF65-F5344CB8AC3E}">
        <p14:creationId xmlns:p14="http://schemas.microsoft.com/office/powerpoint/2010/main" val="35514393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29</a:t>
            </a:fld>
            <a:endParaRPr kumimoji="1" lang="ja-JP" altLang="en-US"/>
          </a:p>
        </p:txBody>
      </p:sp>
    </p:spTree>
    <p:extLst>
      <p:ext uri="{BB962C8B-B14F-4D97-AF65-F5344CB8AC3E}">
        <p14:creationId xmlns:p14="http://schemas.microsoft.com/office/powerpoint/2010/main" val="950811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将棋や囲碁など、多くのゲームは、</a:t>
            </a:r>
            <a:endParaRPr kumimoji="1" lang="en-US" altLang="ja-JP" dirty="0"/>
          </a:p>
          <a:p>
            <a:r>
              <a:rPr kumimoji="1" lang="ja-JP" altLang="en-US" dirty="0"/>
              <a:t>２人零和有限確定完全情報ゲームに分類されます。</a:t>
            </a:r>
            <a:endParaRPr kumimoji="1" lang="en-US" altLang="ja-JP" dirty="0"/>
          </a:p>
          <a:p>
            <a:r>
              <a:rPr kumimoji="1" lang="ja-JP" altLang="en-US" dirty="0"/>
              <a:t>まず、ゲームの参加人数は</a:t>
            </a:r>
            <a:r>
              <a:rPr kumimoji="1" lang="en-US" altLang="ja-JP" dirty="0"/>
              <a:t>2</a:t>
            </a:r>
            <a:r>
              <a:rPr kumimoji="1" lang="ja-JP" altLang="en-US" dirty="0"/>
              <a:t>人です。</a:t>
            </a:r>
            <a:endParaRPr kumimoji="1" lang="en-US" altLang="ja-JP" dirty="0"/>
          </a:p>
          <a:p>
            <a:r>
              <a:rPr kumimoji="1" lang="ja-JP" altLang="en-US" dirty="0"/>
              <a:t>零和ですので、双方の得点を足すと常に０になります。</a:t>
            </a:r>
            <a:endParaRPr kumimoji="1" lang="en-US" altLang="ja-JP" dirty="0"/>
          </a:p>
          <a:p>
            <a:r>
              <a:rPr kumimoji="1" lang="ja-JP" altLang="en-US" dirty="0"/>
              <a:t>自分が得点するためには、相手から点を奪う必要があります。</a:t>
            </a:r>
            <a:endParaRPr kumimoji="1" lang="en-US" altLang="ja-JP" dirty="0"/>
          </a:p>
          <a:p>
            <a:r>
              <a:rPr kumimoji="1" lang="ja-JP" altLang="en-US" dirty="0"/>
              <a:t>有限、可能な局面の数は有限です。</a:t>
            </a:r>
            <a:endParaRPr kumimoji="1" lang="en-US" altLang="ja-JP" dirty="0"/>
          </a:p>
          <a:p>
            <a:r>
              <a:rPr kumimoji="1" lang="ja-JP" altLang="en-US" dirty="0"/>
              <a:t>これは各手番で指せる・打てる手の数は有限であり、</a:t>
            </a:r>
            <a:endParaRPr kumimoji="1" lang="en-US" altLang="ja-JP" dirty="0"/>
          </a:p>
          <a:p>
            <a:r>
              <a:rPr kumimoji="1" lang="ja-JP" altLang="en-US" dirty="0"/>
              <a:t>かつ、有限の時間内にゲームが終了することになります。</a:t>
            </a:r>
            <a:endParaRPr kumimoji="1" lang="en-US" altLang="ja-JP" dirty="0"/>
          </a:p>
          <a:p>
            <a:r>
              <a:rPr kumimoji="1" lang="ja-JP" altLang="en-US" dirty="0"/>
              <a:t>確定とはランダム性が無いことです。</a:t>
            </a:r>
            <a:endParaRPr kumimoji="1" lang="en-US" altLang="ja-JP" dirty="0"/>
          </a:p>
          <a:p>
            <a:r>
              <a:rPr kumimoji="1" lang="ja-JP" altLang="en-US" dirty="0"/>
              <a:t>ダイスを振ったり、山札を引いたりはしません。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34161837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30</a:t>
            </a:fld>
            <a:endParaRPr kumimoji="1" lang="ja-JP" altLang="en-US"/>
          </a:p>
        </p:txBody>
      </p:sp>
    </p:spTree>
    <p:extLst>
      <p:ext uri="{BB962C8B-B14F-4D97-AF65-F5344CB8AC3E}">
        <p14:creationId xmlns:p14="http://schemas.microsoft.com/office/powerpoint/2010/main" val="37976005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31</a:t>
            </a:fld>
            <a:endParaRPr kumimoji="1" lang="ja-JP" altLang="en-US"/>
          </a:p>
        </p:txBody>
      </p:sp>
    </p:spTree>
    <p:extLst>
      <p:ext uri="{BB962C8B-B14F-4D97-AF65-F5344CB8AC3E}">
        <p14:creationId xmlns:p14="http://schemas.microsoft.com/office/powerpoint/2010/main" val="32131502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32</a:t>
            </a:fld>
            <a:endParaRPr kumimoji="1" lang="ja-JP" altLang="en-US"/>
          </a:p>
        </p:txBody>
      </p:sp>
    </p:spTree>
    <p:extLst>
      <p:ext uri="{BB962C8B-B14F-4D97-AF65-F5344CB8AC3E}">
        <p14:creationId xmlns:p14="http://schemas.microsoft.com/office/powerpoint/2010/main" val="13231595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33</a:t>
            </a:fld>
            <a:endParaRPr kumimoji="1" lang="ja-JP" altLang="en-US"/>
          </a:p>
        </p:txBody>
      </p:sp>
    </p:spTree>
    <p:extLst>
      <p:ext uri="{BB962C8B-B14F-4D97-AF65-F5344CB8AC3E}">
        <p14:creationId xmlns:p14="http://schemas.microsoft.com/office/powerpoint/2010/main" val="38448114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34</a:t>
            </a:fld>
            <a:endParaRPr kumimoji="1" lang="ja-JP" altLang="en-US"/>
          </a:p>
        </p:txBody>
      </p:sp>
    </p:spTree>
    <p:extLst>
      <p:ext uri="{BB962C8B-B14F-4D97-AF65-F5344CB8AC3E}">
        <p14:creationId xmlns:p14="http://schemas.microsoft.com/office/powerpoint/2010/main" val="36654524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35</a:t>
            </a:fld>
            <a:endParaRPr kumimoji="1" lang="ja-JP" altLang="en-US"/>
          </a:p>
        </p:txBody>
      </p:sp>
    </p:spTree>
    <p:extLst>
      <p:ext uri="{BB962C8B-B14F-4D97-AF65-F5344CB8AC3E}">
        <p14:creationId xmlns:p14="http://schemas.microsoft.com/office/powerpoint/2010/main" val="27831107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36</a:t>
            </a:fld>
            <a:endParaRPr kumimoji="1" lang="ja-JP" altLang="en-US"/>
          </a:p>
        </p:txBody>
      </p:sp>
    </p:spTree>
    <p:extLst>
      <p:ext uri="{BB962C8B-B14F-4D97-AF65-F5344CB8AC3E}">
        <p14:creationId xmlns:p14="http://schemas.microsoft.com/office/powerpoint/2010/main" val="20798183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37</a:t>
            </a:fld>
            <a:endParaRPr kumimoji="1" lang="ja-JP" altLang="en-US"/>
          </a:p>
        </p:txBody>
      </p:sp>
    </p:spTree>
    <p:extLst>
      <p:ext uri="{BB962C8B-B14F-4D97-AF65-F5344CB8AC3E}">
        <p14:creationId xmlns:p14="http://schemas.microsoft.com/office/powerpoint/2010/main" val="40821758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38</a:t>
            </a:fld>
            <a:endParaRPr kumimoji="1" lang="ja-JP" altLang="en-US"/>
          </a:p>
        </p:txBody>
      </p:sp>
    </p:spTree>
    <p:extLst>
      <p:ext uri="{BB962C8B-B14F-4D97-AF65-F5344CB8AC3E}">
        <p14:creationId xmlns:p14="http://schemas.microsoft.com/office/powerpoint/2010/main" val="7426027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39</a:t>
            </a:fld>
            <a:endParaRPr kumimoji="1" lang="ja-JP" altLang="en-US"/>
          </a:p>
        </p:txBody>
      </p:sp>
    </p:spTree>
    <p:extLst>
      <p:ext uri="{BB962C8B-B14F-4D97-AF65-F5344CB8AC3E}">
        <p14:creationId xmlns:p14="http://schemas.microsoft.com/office/powerpoint/2010/main" val="1992787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２人零和有限確定完全情報ゲームは、</a:t>
            </a:r>
            <a:endParaRPr kumimoji="1" lang="en-US" altLang="ja-JP" dirty="0"/>
          </a:p>
          <a:p>
            <a:r>
              <a:rPr kumimoji="1" lang="ja-JP" altLang="en-US" dirty="0"/>
              <a:t>零和ですので、自分が得点するためには、相手から点を奪うことになります。</a:t>
            </a:r>
            <a:endParaRPr kumimoji="1" lang="en-US" altLang="ja-JP" dirty="0"/>
          </a:p>
          <a:p>
            <a:r>
              <a:rPr kumimoji="1" lang="ja-JP" altLang="en-US" dirty="0"/>
              <a:t>すると、自分にとって最もいい手とは、自分にとって最大の利益が得られる手です、</a:t>
            </a:r>
            <a:endParaRPr kumimoji="1" lang="en-US" altLang="ja-JP" dirty="0"/>
          </a:p>
          <a:p>
            <a:r>
              <a:rPr kumimoji="1" lang="ja-JP" altLang="en-US" dirty="0"/>
              <a:t>そして最善手は、相手にとって最も嫌な手になります。</a:t>
            </a:r>
            <a:endParaRPr kumimoji="1" lang="en-US" altLang="ja-JP" dirty="0"/>
          </a:p>
          <a:p>
            <a:r>
              <a:rPr kumimoji="1" lang="ja-JP" altLang="en-US" dirty="0"/>
              <a:t>ただし、</a:t>
            </a:r>
            <a:r>
              <a:rPr kumimoji="1" lang="en-US" altLang="ja-JP" dirty="0"/>
              <a:t>3</a:t>
            </a:r>
            <a:r>
              <a:rPr kumimoji="1" lang="ja-JP" altLang="en-US" dirty="0"/>
              <a:t>人以上でプレイするゲームの場合、</a:t>
            </a:r>
            <a:endParaRPr kumimoji="1" lang="en-US" altLang="ja-JP" dirty="0"/>
          </a:p>
          <a:p>
            <a:r>
              <a:rPr kumimoji="1" lang="ja-JP" altLang="en-US" dirty="0"/>
              <a:t>自分が最大の利益が得られる手が最善手とは限りません。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3573289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40</a:t>
            </a:fld>
            <a:endParaRPr kumimoji="1" lang="ja-JP" altLang="en-US"/>
          </a:p>
        </p:txBody>
      </p:sp>
    </p:spTree>
    <p:extLst>
      <p:ext uri="{BB962C8B-B14F-4D97-AF65-F5344CB8AC3E}">
        <p14:creationId xmlns:p14="http://schemas.microsoft.com/office/powerpoint/2010/main" val="1864005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41</a:t>
            </a:fld>
            <a:endParaRPr kumimoji="1" lang="ja-JP" altLang="en-US"/>
          </a:p>
        </p:txBody>
      </p:sp>
    </p:spTree>
    <p:extLst>
      <p:ext uri="{BB962C8B-B14F-4D97-AF65-F5344CB8AC3E}">
        <p14:creationId xmlns:p14="http://schemas.microsoft.com/office/powerpoint/2010/main" val="23636828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42</a:t>
            </a:fld>
            <a:endParaRPr kumimoji="1" lang="ja-JP" altLang="en-US"/>
          </a:p>
        </p:txBody>
      </p:sp>
    </p:spTree>
    <p:extLst>
      <p:ext uri="{BB962C8B-B14F-4D97-AF65-F5344CB8AC3E}">
        <p14:creationId xmlns:p14="http://schemas.microsoft.com/office/powerpoint/2010/main" val="40107938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43</a:t>
            </a:fld>
            <a:endParaRPr kumimoji="1" lang="ja-JP" altLang="en-US"/>
          </a:p>
        </p:txBody>
      </p:sp>
    </p:spTree>
    <p:extLst>
      <p:ext uri="{BB962C8B-B14F-4D97-AF65-F5344CB8AC3E}">
        <p14:creationId xmlns:p14="http://schemas.microsoft.com/office/powerpoint/2010/main" val="27817504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44</a:t>
            </a:fld>
            <a:endParaRPr kumimoji="1" lang="ja-JP" altLang="en-US"/>
          </a:p>
        </p:txBody>
      </p:sp>
    </p:spTree>
    <p:extLst>
      <p:ext uri="{BB962C8B-B14F-4D97-AF65-F5344CB8AC3E}">
        <p14:creationId xmlns:p14="http://schemas.microsoft.com/office/powerpoint/2010/main" val="277760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45</a:t>
            </a:fld>
            <a:endParaRPr kumimoji="1" lang="ja-JP" altLang="en-US"/>
          </a:p>
        </p:txBody>
      </p:sp>
    </p:spTree>
    <p:extLst>
      <p:ext uri="{BB962C8B-B14F-4D97-AF65-F5344CB8AC3E}">
        <p14:creationId xmlns:p14="http://schemas.microsoft.com/office/powerpoint/2010/main" val="3594252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46</a:t>
            </a:fld>
            <a:endParaRPr kumimoji="1" lang="ja-JP" altLang="en-US"/>
          </a:p>
        </p:txBody>
      </p:sp>
    </p:spTree>
    <p:extLst>
      <p:ext uri="{BB962C8B-B14F-4D97-AF65-F5344CB8AC3E}">
        <p14:creationId xmlns:p14="http://schemas.microsoft.com/office/powerpoint/2010/main" val="91859955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47</a:t>
            </a:fld>
            <a:endParaRPr kumimoji="1" lang="ja-JP" altLang="en-US"/>
          </a:p>
        </p:txBody>
      </p:sp>
    </p:spTree>
    <p:extLst>
      <p:ext uri="{BB962C8B-B14F-4D97-AF65-F5344CB8AC3E}">
        <p14:creationId xmlns:p14="http://schemas.microsoft.com/office/powerpoint/2010/main" val="52570740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48</a:t>
            </a:fld>
            <a:endParaRPr kumimoji="1" lang="ja-JP" altLang="en-US"/>
          </a:p>
        </p:txBody>
      </p:sp>
    </p:spTree>
    <p:extLst>
      <p:ext uri="{BB962C8B-B14F-4D97-AF65-F5344CB8AC3E}">
        <p14:creationId xmlns:p14="http://schemas.microsoft.com/office/powerpoint/2010/main" val="35288658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49</a:t>
            </a:fld>
            <a:endParaRPr kumimoji="1" lang="ja-JP" altLang="en-US"/>
          </a:p>
        </p:txBody>
      </p:sp>
    </p:spTree>
    <p:extLst>
      <p:ext uri="{BB962C8B-B14F-4D97-AF65-F5344CB8AC3E}">
        <p14:creationId xmlns:p14="http://schemas.microsoft.com/office/powerpoint/2010/main" val="1442450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２人零和有限確定完全情報ゲームは、他の種類のゲームには無い特性があります。</a:t>
            </a:r>
            <a:endParaRPr kumimoji="1" lang="en-US" altLang="ja-JP" dirty="0"/>
          </a:p>
          <a:p>
            <a:r>
              <a:rPr kumimoji="1" lang="ja-JP" altLang="en-US" dirty="0"/>
              <a:t>それは、この種類のゲームは、勝敗は試合開始時に確定していることです。</a:t>
            </a:r>
            <a:endParaRPr kumimoji="1" lang="en-US" altLang="ja-JP" dirty="0"/>
          </a:p>
          <a:p>
            <a:r>
              <a:rPr kumimoji="1" lang="ja-JP" altLang="en-US" dirty="0"/>
              <a:t>これは双方が最善手を指した場合、試合開始時に</a:t>
            </a:r>
            <a:endParaRPr kumimoji="1" lang="en-US" altLang="ja-JP" dirty="0"/>
          </a:p>
          <a:p>
            <a:r>
              <a:rPr kumimoji="1" lang="ja-JP" altLang="en-US" dirty="0"/>
              <a:t>先手必勝、後手必勝、引き分けのいずれになるかが確定している、ということです。</a:t>
            </a:r>
            <a:endParaRPr kumimoji="1" lang="en-US" altLang="ja-JP" dirty="0"/>
          </a:p>
          <a:p>
            <a:r>
              <a:rPr kumimoji="1" lang="ja-JP" altLang="en-US" dirty="0"/>
              <a:t>しかし、実際のゲームでどちらが勝つかは別問題です。</a:t>
            </a:r>
            <a:endParaRPr kumimoji="1" lang="en-US" altLang="ja-JP" dirty="0"/>
          </a:p>
          <a:p>
            <a:r>
              <a:rPr kumimoji="1" lang="ja-JP" altLang="en-US" dirty="0"/>
              <a:t>これは、実際のゲームでは探索空間が膨大になるため、</a:t>
            </a:r>
            <a:endParaRPr kumimoji="1" lang="en-US" altLang="ja-JP" dirty="0"/>
          </a:p>
          <a:p>
            <a:r>
              <a:rPr kumimoji="1" lang="ja-JP" altLang="en-US" dirty="0"/>
              <a:t>全ての局面を探索することが不可能になるためです。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14529618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50</a:t>
            </a:fld>
            <a:endParaRPr kumimoji="1" lang="ja-JP" altLang="en-US"/>
          </a:p>
        </p:txBody>
      </p:sp>
    </p:spTree>
    <p:extLst>
      <p:ext uri="{BB962C8B-B14F-4D97-AF65-F5344CB8AC3E}">
        <p14:creationId xmlns:p14="http://schemas.microsoft.com/office/powerpoint/2010/main" val="32803647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51</a:t>
            </a:fld>
            <a:endParaRPr kumimoji="1" lang="ja-JP" altLang="en-US"/>
          </a:p>
        </p:txBody>
      </p:sp>
    </p:spTree>
    <p:extLst>
      <p:ext uri="{BB962C8B-B14F-4D97-AF65-F5344CB8AC3E}">
        <p14:creationId xmlns:p14="http://schemas.microsoft.com/office/powerpoint/2010/main" val="22244293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52</a:t>
            </a:fld>
            <a:endParaRPr kumimoji="1" lang="ja-JP" altLang="en-US"/>
          </a:p>
        </p:txBody>
      </p:sp>
    </p:spTree>
    <p:extLst>
      <p:ext uri="{BB962C8B-B14F-4D97-AF65-F5344CB8AC3E}">
        <p14:creationId xmlns:p14="http://schemas.microsoft.com/office/powerpoint/2010/main" val="282482771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白が</a:t>
            </a:r>
            <a:r>
              <a:rPr kumimoji="1" lang="en-US" altLang="ja-JP"/>
              <a:t>30</a:t>
            </a:r>
            <a:r>
              <a:rPr kumimoji="1" lang="ja-JP" altLang="en-US"/>
              <a:t>手目を打ったところで、黒は石を置ける場所が無くなるためパスになります。</a:t>
            </a:r>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53</a:t>
            </a:fld>
            <a:endParaRPr kumimoji="1" lang="ja-JP" altLang="en-US"/>
          </a:p>
        </p:txBody>
      </p:sp>
    </p:spTree>
    <p:extLst>
      <p:ext uri="{BB962C8B-B14F-4D97-AF65-F5344CB8AC3E}">
        <p14:creationId xmlns:p14="http://schemas.microsoft.com/office/powerpoint/2010/main" val="38234606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a:t>よって、</a:t>
            </a:r>
            <a:r>
              <a:rPr kumimoji="1" lang="en-US" altLang="ja-JP"/>
              <a:t>31</a:t>
            </a:r>
            <a:r>
              <a:rPr kumimoji="1" lang="ja-JP" altLang="en-US"/>
              <a:t>手目は白が打ちます。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54</a:t>
            </a:fld>
            <a:endParaRPr kumimoji="1" lang="ja-JP" altLang="en-US"/>
          </a:p>
        </p:txBody>
      </p:sp>
    </p:spTree>
    <p:extLst>
      <p:ext uri="{BB962C8B-B14F-4D97-AF65-F5344CB8AC3E}">
        <p14:creationId xmlns:p14="http://schemas.microsoft.com/office/powerpoint/2010/main" val="32653206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a:t>黒が</a:t>
            </a:r>
            <a:r>
              <a:rPr kumimoji="1" lang="en-US" altLang="ja-JP"/>
              <a:t>32</a:t>
            </a:r>
            <a:r>
              <a:rPr kumimoji="1" lang="ja-JP" altLang="en-US"/>
              <a:t>手目を打って終了です。</a:t>
            </a:r>
            <a:endParaRPr kumimoji="1" lang="en-US" altLang="ja-JP"/>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a:t>双方最善手を打つと、黒</a:t>
            </a:r>
            <a:r>
              <a:rPr kumimoji="1" lang="en-US" altLang="ja-JP" dirty="0"/>
              <a:t>16</a:t>
            </a:r>
            <a:r>
              <a:rPr kumimoji="1" lang="ja-JP" altLang="en-US" dirty="0"/>
              <a:t>対白</a:t>
            </a:r>
            <a:r>
              <a:rPr kumimoji="1" lang="en-US" altLang="ja-JP" dirty="0"/>
              <a:t>20</a:t>
            </a:r>
            <a:r>
              <a:rPr kumimoji="1" lang="ja-JP" altLang="en-US" dirty="0"/>
              <a:t>で白勝ちになります。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55</a:t>
            </a:fld>
            <a:endParaRPr kumimoji="1" lang="ja-JP" altLang="en-US"/>
          </a:p>
        </p:txBody>
      </p:sp>
    </p:spTree>
    <p:extLst>
      <p:ext uri="{BB962C8B-B14F-4D97-AF65-F5344CB8AC3E}">
        <p14:creationId xmlns:p14="http://schemas.microsoft.com/office/powerpoint/2010/main" val="197318399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ミニリバーシはサイズ </a:t>
            </a:r>
            <a:r>
              <a:rPr kumimoji="1" lang="en-US" altLang="ja-JP" dirty="0"/>
              <a:t>6x6 </a:t>
            </a:r>
            <a:r>
              <a:rPr kumimoji="1" lang="ja-JP" altLang="en-US" dirty="0"/>
              <a:t>以外にもいくつかのサイズで完全解析されています。</a:t>
            </a:r>
            <a:endParaRPr kumimoji="1" lang="en-US" altLang="ja-JP" dirty="0"/>
          </a:p>
          <a:p>
            <a:r>
              <a:rPr kumimoji="1" lang="ja-JP" altLang="en-US" dirty="0"/>
              <a:t>こちらの表はミニリバーシの完全解析結果です。</a:t>
            </a:r>
            <a:endParaRPr kumimoji="1" lang="en-US" altLang="ja-JP" dirty="0"/>
          </a:p>
          <a:p>
            <a:r>
              <a:rPr kumimoji="1" lang="ja-JP" altLang="en-US" dirty="0"/>
              <a:t>サイズ </a:t>
            </a:r>
            <a:r>
              <a:rPr kumimoji="1" lang="en-US" altLang="ja-JP" dirty="0"/>
              <a:t>4x8 </a:t>
            </a:r>
            <a:r>
              <a:rPr kumimoji="1" lang="ja-JP" altLang="en-US" dirty="0"/>
              <a:t>や </a:t>
            </a:r>
            <a:r>
              <a:rPr kumimoji="1" lang="en-US" altLang="ja-JP" dirty="0"/>
              <a:t>4x10 </a:t>
            </a:r>
            <a:r>
              <a:rPr kumimoji="1" lang="ja-JP" altLang="en-US" dirty="0"/>
              <a:t>では白が</a:t>
            </a:r>
            <a:r>
              <a:rPr kumimoji="1" lang="en-US" altLang="ja-JP" dirty="0"/>
              <a:t>0</a:t>
            </a:r>
            <a:r>
              <a:rPr kumimoji="1" lang="ja-JP" altLang="en-US" dirty="0"/>
              <a:t>になります。つまり白全滅</a:t>
            </a:r>
            <a:r>
              <a:rPr kumimoji="1" lang="ja-JP" altLang="en-US"/>
              <a:t>です。</a:t>
            </a:r>
            <a:endParaRPr kumimoji="1" lang="en-US" altLang="ja-JP"/>
          </a:p>
          <a:p>
            <a:r>
              <a:rPr kumimoji="1" lang="ja-JP" altLang="en-US"/>
              <a:t>サイズと勝敗の関係を見ると、</a:t>
            </a:r>
            <a:r>
              <a:rPr kumimoji="1" lang="en-US" altLang="ja-JP"/>
              <a:t>4x4 </a:t>
            </a:r>
            <a:r>
              <a:rPr kumimoji="1" lang="ja-JP" altLang="en-US"/>
              <a:t>と </a:t>
            </a:r>
            <a:r>
              <a:rPr kumimoji="1" lang="en-US" altLang="ja-JP"/>
              <a:t>6x6 </a:t>
            </a:r>
            <a:r>
              <a:rPr kumimoji="1" lang="ja-JP" altLang="en-US"/>
              <a:t>の正方形の盤では後手勝ち、</a:t>
            </a:r>
            <a:endParaRPr kumimoji="1" lang="en-US" altLang="ja-JP"/>
          </a:p>
          <a:p>
            <a:r>
              <a:rPr kumimoji="1" lang="ja-JP" altLang="en-US"/>
              <a:t>長方形の盤では先手勝ちとなります。</a:t>
            </a:r>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56</a:t>
            </a:fld>
            <a:endParaRPr lang="en-US" altLang="ja-JP"/>
          </a:p>
        </p:txBody>
      </p:sp>
    </p:spTree>
    <p:extLst>
      <p:ext uri="{BB962C8B-B14F-4D97-AF65-F5344CB8AC3E}">
        <p14:creationId xmlns:p14="http://schemas.microsoft.com/office/powerpoint/2010/main" val="66864132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通常のリバーシでは、石の初期配置は、黒石と白石を</a:t>
            </a:r>
            <a:r>
              <a:rPr kumimoji="1" lang="en-US" altLang="ja-JP"/>
              <a:t>2</a:t>
            </a:r>
            <a:r>
              <a:rPr kumimoji="1" lang="ja-JP" altLang="en-US"/>
              <a:t>個ずつ交差するように置きます。</a:t>
            </a:r>
            <a:endParaRPr kumimoji="1" lang="en-US" altLang="ja-JP"/>
          </a:p>
          <a:p>
            <a:r>
              <a:rPr kumimoji="1" lang="ja-JP" altLang="en-US"/>
              <a:t>それに対して、黒石と白石を平行に置いた場合の結果がこちらです。</a:t>
            </a:r>
            <a:endParaRPr kumimoji="1" lang="en-US" altLang="ja-JP"/>
          </a:p>
          <a:p>
            <a:r>
              <a:rPr kumimoji="1" lang="ja-JP" altLang="en-US"/>
              <a:t>初期配置を変えた場合も、正方形の盤では後手勝ち、長方形の盤では先手勝ちとなります。</a:t>
            </a:r>
            <a:endParaRPr kumimoji="1" lang="en-US" altLang="ja-JP"/>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57</a:t>
            </a:fld>
            <a:endParaRPr lang="en-US" altLang="ja-JP"/>
          </a:p>
        </p:txBody>
      </p:sp>
    </p:spTree>
    <p:extLst>
      <p:ext uri="{BB962C8B-B14F-4D97-AF65-F5344CB8AC3E}">
        <p14:creationId xmlns:p14="http://schemas.microsoft.com/office/powerpoint/2010/main" val="297586067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次は囲碁の解析結果を見てみましょう。</a:t>
            </a:r>
            <a:endParaRPr kumimoji="1" lang="en-US" altLang="ja-JP" dirty="0"/>
          </a:p>
          <a:p>
            <a:r>
              <a:rPr kumimoji="1" lang="ja-JP" altLang="en-US" dirty="0"/>
              <a:t>通常の囲碁は、</a:t>
            </a:r>
            <a:r>
              <a:rPr kumimoji="1" lang="en-US" altLang="ja-JP" dirty="0"/>
              <a:t>19×19</a:t>
            </a:r>
            <a:r>
              <a:rPr kumimoji="1" lang="ja-JP" altLang="en-US" dirty="0"/>
              <a:t>の</a:t>
            </a:r>
            <a:r>
              <a:rPr kumimoji="1" lang="en-US" altLang="ja-JP" dirty="0"/>
              <a:t>19</a:t>
            </a:r>
            <a:r>
              <a:rPr kumimoji="1" lang="ja-JP" altLang="en-US" dirty="0"/>
              <a:t>路のゲーム盤を使います。</a:t>
            </a:r>
            <a:endParaRPr kumimoji="1" lang="en-US" altLang="ja-JP" dirty="0"/>
          </a:p>
          <a:p>
            <a:r>
              <a:rPr kumimoji="1" lang="ja-JP" altLang="en-US" dirty="0"/>
              <a:t>ゲーム盤のサイズを小さくしたミニ囲碁では、</a:t>
            </a:r>
            <a:r>
              <a:rPr kumimoji="1" lang="en-US" altLang="ja-JP" dirty="0"/>
              <a:t>4×4</a:t>
            </a:r>
            <a:r>
              <a:rPr kumimoji="1" lang="ja-JP" altLang="en-US" dirty="0"/>
              <a:t>の</a:t>
            </a:r>
            <a:r>
              <a:rPr kumimoji="1" lang="en-US" altLang="ja-JP" dirty="0"/>
              <a:t>4</a:t>
            </a:r>
            <a:r>
              <a:rPr kumimoji="1" lang="ja-JP" altLang="en-US" dirty="0"/>
              <a:t>路盤囲碁と</a:t>
            </a:r>
            <a:r>
              <a:rPr kumimoji="1" lang="en-US" altLang="ja-JP" dirty="0"/>
              <a:t>5×5</a:t>
            </a:r>
            <a:r>
              <a:rPr kumimoji="1" lang="ja-JP" altLang="en-US" dirty="0"/>
              <a:t>の</a:t>
            </a:r>
            <a:r>
              <a:rPr kumimoji="1" lang="en-US" altLang="ja-JP" dirty="0"/>
              <a:t>5</a:t>
            </a:r>
            <a:r>
              <a:rPr kumimoji="1" lang="ja-JP" altLang="en-US" dirty="0"/>
              <a:t>路盤囲碁では解析されています。</a:t>
            </a:r>
            <a:endParaRPr kumimoji="1" lang="en-US" altLang="ja-JP" dirty="0"/>
          </a:p>
          <a:p>
            <a:r>
              <a:rPr kumimoji="1" lang="en-US" altLang="ja-JP" dirty="0"/>
              <a:t>4×4</a:t>
            </a:r>
            <a:r>
              <a:rPr kumimoji="1" lang="ja-JP" altLang="en-US" dirty="0"/>
              <a:t>では、</a:t>
            </a:r>
            <a:r>
              <a:rPr kumimoji="1" lang="en-US" altLang="ja-JP" dirty="0"/>
              <a:t>2000</a:t>
            </a:r>
            <a:r>
              <a:rPr kumimoji="1" lang="ja-JP" altLang="en-US" dirty="0"/>
              <a:t>年に、双方最善手を打つと引き分けになり、</a:t>
            </a:r>
            <a:endParaRPr kumimoji="1" lang="en-US" altLang="ja-JP" dirty="0"/>
          </a:p>
          <a:p>
            <a:r>
              <a:rPr kumimoji="1" lang="en-US" altLang="ja-JP" dirty="0"/>
              <a:t>5×5</a:t>
            </a:r>
            <a:r>
              <a:rPr kumimoji="1" lang="ja-JP" altLang="en-US" dirty="0"/>
              <a:t>では、</a:t>
            </a:r>
            <a:r>
              <a:rPr kumimoji="1" lang="en-US" altLang="ja-JP" dirty="0"/>
              <a:t>2003</a:t>
            </a:r>
            <a:r>
              <a:rPr kumimoji="1" lang="ja-JP" altLang="en-US" dirty="0"/>
              <a:t>年に、双方最善手を打つと黒の</a:t>
            </a:r>
            <a:r>
              <a:rPr kumimoji="1" lang="en-US" altLang="ja-JP" dirty="0"/>
              <a:t>24</a:t>
            </a:r>
            <a:r>
              <a:rPr kumimoji="1" lang="ja-JP" altLang="en-US" dirty="0"/>
              <a:t>目勝ちになることが示されました。</a:t>
            </a:r>
            <a:endParaRPr kumimoji="1" lang="en-US" altLang="ja-JP" dirty="0"/>
          </a:p>
          <a:p>
            <a:r>
              <a:rPr kumimoji="1" lang="en-US" altLang="ja-JP" dirty="0"/>
              <a:t>5×5</a:t>
            </a:r>
            <a:r>
              <a:rPr kumimoji="1" lang="ja-JP" altLang="en-US" dirty="0"/>
              <a:t>ということは全部で</a:t>
            </a:r>
            <a:r>
              <a:rPr kumimoji="1" lang="en-US" altLang="ja-JP" dirty="0"/>
              <a:t>25</a:t>
            </a:r>
            <a:r>
              <a:rPr kumimoji="1" lang="ja-JP" altLang="en-US" dirty="0"/>
              <a:t>目ですから、</a:t>
            </a:r>
            <a:r>
              <a:rPr kumimoji="1" lang="en-US" altLang="ja-JP" dirty="0"/>
              <a:t>24</a:t>
            </a:r>
            <a:r>
              <a:rPr kumimoji="1" lang="ja-JP" altLang="en-US" dirty="0"/>
              <a:t>目勝ちということは、全ての白石が取られるということです。</a:t>
            </a:r>
            <a:endParaRPr kumimoji="1" lang="en-US" altLang="ja-JP" dirty="0"/>
          </a:p>
          <a:p>
            <a:r>
              <a:rPr kumimoji="1" lang="en-US" altLang="ja-JP" dirty="0"/>
              <a:t>2003</a:t>
            </a:r>
            <a:r>
              <a:rPr kumimoji="1" lang="ja-JP" altLang="en-US" dirty="0"/>
              <a:t>年に</a:t>
            </a:r>
            <a:r>
              <a:rPr kumimoji="1" lang="en-US" altLang="ja-JP" dirty="0"/>
              <a:t>5×5</a:t>
            </a:r>
            <a:r>
              <a:rPr kumimoji="1" lang="ja-JP" altLang="en-US" dirty="0"/>
              <a:t>が完全解析</a:t>
            </a:r>
            <a:r>
              <a:rPr kumimoji="1" lang="ja-JP" altLang="en-US"/>
              <a:t>されてから</a:t>
            </a:r>
            <a:r>
              <a:rPr kumimoji="1" lang="en-US" altLang="ja-JP"/>
              <a:t>20</a:t>
            </a:r>
            <a:r>
              <a:rPr kumimoji="1" lang="ja-JP" altLang="en-US"/>
              <a:t>年ほどが</a:t>
            </a:r>
            <a:r>
              <a:rPr kumimoji="1" lang="ja-JP" altLang="en-US" dirty="0"/>
              <a:t>経っていますが、</a:t>
            </a:r>
            <a:endParaRPr kumimoji="1" lang="en-US" altLang="ja-JP" dirty="0"/>
          </a:p>
          <a:p>
            <a:r>
              <a:rPr kumimoji="1" lang="ja-JP" altLang="en-US" dirty="0"/>
              <a:t>まだ</a:t>
            </a:r>
            <a:r>
              <a:rPr kumimoji="1" lang="en-US" altLang="ja-JP" dirty="0"/>
              <a:t>6×6</a:t>
            </a:r>
            <a:r>
              <a:rPr kumimoji="1" lang="ja-JP" altLang="en-US" dirty="0"/>
              <a:t>は解析されていません。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58</a:t>
            </a:fld>
            <a:endParaRPr lang="en-US" altLang="ja-JP"/>
          </a:p>
        </p:txBody>
      </p:sp>
    </p:spTree>
    <p:extLst>
      <p:ext uri="{BB962C8B-B14F-4D97-AF65-F5344CB8AC3E}">
        <p14:creationId xmlns:p14="http://schemas.microsoft.com/office/powerpoint/2010/main" val="93838157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4</a:t>
            </a:r>
            <a:r>
              <a:rPr kumimoji="1" lang="ja-JP" altLang="en-US" dirty="0"/>
              <a:t>路盤囲碁と</a:t>
            </a:r>
            <a:r>
              <a:rPr kumimoji="1" lang="en-US" altLang="ja-JP" dirty="0"/>
              <a:t>5</a:t>
            </a:r>
            <a:r>
              <a:rPr kumimoji="1" lang="ja-JP" altLang="en-US" dirty="0"/>
              <a:t>路盤囲碁の最善手です。</a:t>
            </a:r>
            <a:endParaRPr kumimoji="1" lang="en-US" altLang="ja-JP" dirty="0"/>
          </a:p>
          <a:p>
            <a:r>
              <a:rPr kumimoji="1" lang="en-US" altLang="ja-JP" dirty="0"/>
              <a:t>4</a:t>
            </a:r>
            <a:r>
              <a:rPr kumimoji="1" lang="ja-JP" altLang="en-US" dirty="0"/>
              <a:t>路盤では、双方ともこれ以上打つと不利になりますので、引き分けになります。</a:t>
            </a:r>
            <a:endParaRPr kumimoji="1" lang="en-US" altLang="ja-JP" dirty="0"/>
          </a:p>
          <a:p>
            <a:r>
              <a:rPr kumimoji="1" lang="en-US" altLang="ja-JP" dirty="0"/>
              <a:t>5</a:t>
            </a:r>
            <a:r>
              <a:rPr kumimoji="1" lang="ja-JP" altLang="en-US" dirty="0"/>
              <a:t>路盤では、黒の</a:t>
            </a:r>
            <a:r>
              <a:rPr kumimoji="1" lang="en-US" altLang="ja-JP" dirty="0"/>
              <a:t>24</a:t>
            </a:r>
            <a:r>
              <a:rPr kumimoji="1" lang="ja-JP" altLang="en-US" dirty="0"/>
              <a:t>目勝ちです。</a:t>
            </a:r>
            <a:endParaRPr kumimoji="1" lang="en-US" altLang="ja-JP" dirty="0"/>
          </a:p>
          <a:p>
            <a:r>
              <a:rPr kumimoji="1" lang="ja-JP" altLang="en-US" dirty="0"/>
              <a:t>盤上にある白石は全て死んでいますので、黒の完勝になります。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59</a:t>
            </a:fld>
            <a:endParaRPr lang="en-US" altLang="ja-JP"/>
          </a:p>
        </p:txBody>
      </p:sp>
    </p:spTree>
    <p:extLst>
      <p:ext uri="{BB962C8B-B14F-4D97-AF65-F5344CB8AC3E}">
        <p14:creationId xmlns:p14="http://schemas.microsoft.com/office/powerpoint/2010/main" val="2141887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この表は、代表的なゲームの可能な局面数の概算です。</a:t>
            </a:r>
            <a:endParaRPr kumimoji="1" lang="en-US" altLang="ja-JP" dirty="0"/>
          </a:p>
          <a:p>
            <a:r>
              <a:rPr kumimoji="1" lang="ja-JP" altLang="en-US" dirty="0"/>
              <a:t>チェッカーでは、可能な局面数は</a:t>
            </a:r>
            <a:r>
              <a:rPr kumimoji="1" lang="en-US" altLang="ja-JP" dirty="0"/>
              <a:t>10</a:t>
            </a:r>
            <a:r>
              <a:rPr kumimoji="1" lang="ja-JP" altLang="en-US" dirty="0"/>
              <a:t>の</a:t>
            </a:r>
            <a:r>
              <a:rPr kumimoji="1" lang="en-US" altLang="ja-JP" dirty="0"/>
              <a:t>30</a:t>
            </a:r>
            <a:r>
              <a:rPr kumimoji="1" lang="ja-JP" altLang="en-US" dirty="0"/>
              <a:t>乗個、つまり、</a:t>
            </a:r>
            <a:endParaRPr kumimoji="1" lang="en-US" altLang="ja-JP" dirty="0"/>
          </a:p>
          <a:p>
            <a:r>
              <a:rPr kumimoji="1" lang="en-US" altLang="ja-JP" dirty="0"/>
              <a:t>1</a:t>
            </a:r>
            <a:r>
              <a:rPr kumimoji="1" lang="ja-JP" altLang="en-US" dirty="0"/>
              <a:t>の後に</a:t>
            </a:r>
            <a:r>
              <a:rPr kumimoji="1" lang="en-US" altLang="ja-JP" dirty="0"/>
              <a:t>0</a:t>
            </a:r>
            <a:r>
              <a:rPr kumimoji="1" lang="ja-JP" altLang="en-US" dirty="0"/>
              <a:t>を</a:t>
            </a:r>
            <a:r>
              <a:rPr kumimoji="1" lang="en-US" altLang="ja-JP" dirty="0"/>
              <a:t>30</a:t>
            </a:r>
            <a:r>
              <a:rPr kumimoji="1" lang="ja-JP" altLang="en-US" dirty="0"/>
              <a:t>個並べた数になります。</a:t>
            </a:r>
            <a:endParaRPr kumimoji="1" lang="en-US" altLang="ja-JP" dirty="0"/>
          </a:p>
          <a:p>
            <a:r>
              <a:rPr kumimoji="1" lang="ja-JP" altLang="en-US" dirty="0"/>
              <a:t>リバーシが</a:t>
            </a:r>
            <a:r>
              <a:rPr kumimoji="1" lang="en-US" altLang="ja-JP" dirty="0"/>
              <a:t>10</a:t>
            </a:r>
            <a:r>
              <a:rPr kumimoji="1" lang="ja-JP" altLang="en-US" dirty="0"/>
              <a:t>の</a:t>
            </a:r>
            <a:r>
              <a:rPr kumimoji="1" lang="en-US" altLang="ja-JP" dirty="0"/>
              <a:t>60</a:t>
            </a:r>
            <a:r>
              <a:rPr kumimoji="1" lang="ja-JP" altLang="en-US" dirty="0"/>
              <a:t>乗個、</a:t>
            </a:r>
            <a:endParaRPr kumimoji="1" lang="en-US" altLang="ja-JP" dirty="0"/>
          </a:p>
          <a:p>
            <a:r>
              <a:rPr kumimoji="1" lang="ja-JP" altLang="en-US" dirty="0"/>
              <a:t>チェスが</a:t>
            </a:r>
            <a:r>
              <a:rPr kumimoji="1" lang="en-US" altLang="ja-JP" dirty="0"/>
              <a:t>10^120</a:t>
            </a:r>
            <a:r>
              <a:rPr kumimoji="1" lang="ja-JP" altLang="en-US" dirty="0"/>
              <a:t>個</a:t>
            </a:r>
            <a:endParaRPr kumimoji="1" lang="en-US" altLang="ja-JP" dirty="0"/>
          </a:p>
          <a:p>
            <a:r>
              <a:rPr kumimoji="1" lang="ja-JP" altLang="en-US" dirty="0"/>
              <a:t>将棋が</a:t>
            </a:r>
            <a:r>
              <a:rPr kumimoji="1" lang="en-US" altLang="ja-JP" dirty="0"/>
              <a:t>10^226</a:t>
            </a:r>
            <a:r>
              <a:rPr kumimoji="1" lang="ja-JP" altLang="en-US" dirty="0"/>
              <a:t>個</a:t>
            </a:r>
            <a:endParaRPr kumimoji="1" lang="en-US" altLang="ja-JP" dirty="0"/>
          </a:p>
          <a:p>
            <a:r>
              <a:rPr kumimoji="1" lang="ja-JP" altLang="en-US" dirty="0"/>
              <a:t>囲碁が</a:t>
            </a:r>
            <a:r>
              <a:rPr kumimoji="1" lang="en-US" altLang="ja-JP" dirty="0"/>
              <a:t>10^360</a:t>
            </a:r>
            <a:r>
              <a:rPr kumimoji="1" lang="ja-JP" altLang="en-US" dirty="0"/>
              <a:t>個になります。</a:t>
            </a:r>
            <a:endParaRPr kumimoji="1" lang="en-US" altLang="ja-JP" dirty="0"/>
          </a:p>
          <a:p>
            <a:r>
              <a:rPr kumimoji="1" lang="ja-JP" altLang="en-US" dirty="0"/>
              <a:t>ちなみに、地球全体の原子の数は</a:t>
            </a:r>
            <a:r>
              <a:rPr kumimoji="1" lang="en-US" altLang="ja-JP" dirty="0"/>
              <a:t>10^50</a:t>
            </a:r>
            <a:r>
              <a:rPr kumimoji="1" lang="ja-JP" altLang="en-US" dirty="0"/>
              <a:t>個です。</a:t>
            </a:r>
            <a:endParaRPr kumimoji="1" lang="en-US" altLang="ja-JP" dirty="0"/>
          </a:p>
          <a:p>
            <a:r>
              <a:rPr kumimoji="1" lang="ja-JP" altLang="en-US" dirty="0"/>
              <a:t>つまり、地球</a:t>
            </a:r>
            <a:r>
              <a:rPr kumimoji="1" lang="en-US" altLang="ja-JP" dirty="0"/>
              <a:t>1</a:t>
            </a:r>
            <a:r>
              <a:rPr kumimoji="1" lang="ja-JP" altLang="en-US" dirty="0"/>
              <a:t>つを丸ごと計算機素子として使っても、</a:t>
            </a:r>
            <a:endParaRPr kumimoji="1" lang="en-US" altLang="ja-JP" dirty="0"/>
          </a:p>
          <a:p>
            <a:r>
              <a:rPr kumimoji="1" lang="ja-JP" altLang="en-US" dirty="0"/>
              <a:t>全局面を列挙するのは不可能です。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297423342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次は将棋を見てみましょう。</a:t>
            </a:r>
            <a:endParaRPr kumimoji="1" lang="en-US" altLang="ja-JP" dirty="0"/>
          </a:p>
          <a:p>
            <a:r>
              <a:rPr kumimoji="1" lang="ja-JP" altLang="en-US" dirty="0"/>
              <a:t>将棋では、どうぶつしょうぎとアンパンマンはじめてしょうぎが完全解析されています。</a:t>
            </a:r>
            <a:endParaRPr kumimoji="1" lang="en-US" altLang="ja-JP" dirty="0"/>
          </a:p>
          <a:p>
            <a:r>
              <a:rPr kumimoji="1" lang="ja-JP" altLang="en-US" dirty="0"/>
              <a:t>どちらも子供向けの将棋の入門用です。</a:t>
            </a:r>
            <a:endParaRPr kumimoji="1" lang="en-US" altLang="ja-JP" dirty="0"/>
          </a:p>
          <a:p>
            <a:r>
              <a:rPr kumimoji="1" lang="ja-JP" altLang="en-US" dirty="0"/>
              <a:t>どうぶつしょうぎは、</a:t>
            </a:r>
            <a:r>
              <a:rPr kumimoji="1" lang="en-US" altLang="ja-JP" dirty="0"/>
              <a:t>3×4</a:t>
            </a:r>
            <a:r>
              <a:rPr kumimoji="1" lang="ja-JP" altLang="en-US" dirty="0"/>
              <a:t>のゲーム盤と</a:t>
            </a:r>
            <a:r>
              <a:rPr kumimoji="1" lang="en-US" altLang="ja-JP" dirty="0"/>
              <a:t>4</a:t>
            </a:r>
            <a:r>
              <a:rPr kumimoji="1" lang="ja-JP" altLang="en-US" dirty="0"/>
              <a:t>種類の駒を使います。</a:t>
            </a:r>
            <a:endParaRPr kumimoji="1" lang="en-US" altLang="ja-JP" dirty="0"/>
          </a:p>
          <a:p>
            <a:r>
              <a:rPr kumimoji="1" lang="ja-JP" altLang="en-US" dirty="0"/>
              <a:t>ライオンは王将に当たる駒で、ライオンを取られると負けになります。</a:t>
            </a:r>
            <a:endParaRPr kumimoji="1" lang="en-US" altLang="ja-JP" dirty="0"/>
          </a:p>
          <a:p>
            <a:r>
              <a:rPr kumimoji="1" lang="ja-JP" altLang="en-US" dirty="0"/>
              <a:t>象は斜めに</a:t>
            </a:r>
            <a:r>
              <a:rPr kumimoji="1" lang="en-US" altLang="ja-JP" dirty="0"/>
              <a:t>1</a:t>
            </a:r>
            <a:r>
              <a:rPr kumimoji="1" lang="ja-JP" altLang="en-US" dirty="0"/>
              <a:t>歩、キリンは縦横に</a:t>
            </a:r>
            <a:r>
              <a:rPr kumimoji="1" lang="en-US" altLang="ja-JP" dirty="0"/>
              <a:t>1</a:t>
            </a:r>
            <a:r>
              <a:rPr kumimoji="1" lang="ja-JP" altLang="en-US" dirty="0"/>
              <a:t>歩だけ進めます。</a:t>
            </a:r>
            <a:endParaRPr kumimoji="1" lang="en-US" altLang="ja-JP" dirty="0"/>
          </a:p>
          <a:p>
            <a:r>
              <a:rPr kumimoji="1" lang="ja-JP" altLang="en-US" dirty="0"/>
              <a:t>ひよこは歩にあたる駒です。最前列まで到達すると、と金にあたる鶏になります。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60</a:t>
            </a:fld>
            <a:endParaRPr lang="en-US" altLang="ja-JP"/>
          </a:p>
        </p:txBody>
      </p:sp>
    </p:spTree>
    <p:extLst>
      <p:ext uri="{BB962C8B-B14F-4D97-AF65-F5344CB8AC3E}">
        <p14:creationId xmlns:p14="http://schemas.microsoft.com/office/powerpoint/2010/main" val="154824083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アンパンマンはじめてしょうぎは、</a:t>
            </a:r>
            <a:endParaRPr kumimoji="1" lang="en-US" altLang="ja-JP" dirty="0"/>
          </a:p>
          <a:p>
            <a:r>
              <a:rPr kumimoji="1" lang="en-US" altLang="ja-JP" dirty="0"/>
              <a:t>3×5</a:t>
            </a:r>
            <a:r>
              <a:rPr kumimoji="1" lang="ja-JP" altLang="en-US" dirty="0"/>
              <a:t>のゲーム盤を使います。</a:t>
            </a:r>
            <a:endParaRPr kumimoji="1" lang="en-US" altLang="ja-JP" dirty="0"/>
          </a:p>
          <a:p>
            <a:r>
              <a:rPr kumimoji="1" lang="ja-JP" altLang="en-US" dirty="0"/>
              <a:t>駒はアンパンマン、しょくぱんまん、カレーパンマンと、</a:t>
            </a:r>
            <a:endParaRPr kumimoji="1" lang="en-US" altLang="ja-JP" dirty="0"/>
          </a:p>
          <a:p>
            <a:r>
              <a:rPr kumimoji="1" lang="ja-JP" altLang="en-US" dirty="0"/>
              <a:t>ばいきんまん、ホラーマン、ドキンちゃんの</a:t>
            </a:r>
            <a:r>
              <a:rPr kumimoji="1" lang="en-US" altLang="ja-JP" dirty="0"/>
              <a:t>6</a:t>
            </a:r>
            <a:r>
              <a:rPr kumimoji="1" lang="ja-JP" altLang="en-US" dirty="0"/>
              <a:t>枚を使用します。</a:t>
            </a:r>
            <a:endParaRPr kumimoji="1" lang="en-US" altLang="ja-JP" dirty="0"/>
          </a:p>
          <a:p>
            <a:r>
              <a:rPr kumimoji="1" lang="ja-JP" altLang="en-US" dirty="0"/>
              <a:t>アンパンマンしょうぎの駒はどれも後ろに下がることはできません。</a:t>
            </a:r>
            <a:endParaRPr kumimoji="1" lang="en-US" altLang="ja-JP" dirty="0"/>
          </a:p>
          <a:p>
            <a:r>
              <a:rPr kumimoji="1" lang="ja-JP" altLang="en-US" dirty="0"/>
              <a:t>また、持ち駒は無く、駒は取り捨てになっています。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61</a:t>
            </a:fld>
            <a:endParaRPr lang="en-US" altLang="ja-JP"/>
          </a:p>
        </p:txBody>
      </p:sp>
    </p:spTree>
    <p:extLst>
      <p:ext uri="{BB962C8B-B14F-4D97-AF65-F5344CB8AC3E}">
        <p14:creationId xmlns:p14="http://schemas.microsoft.com/office/powerpoint/2010/main" val="7131555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どうぶつ将棋は、</a:t>
            </a:r>
            <a:r>
              <a:rPr kumimoji="1" lang="en-US" altLang="ja-JP" dirty="0"/>
              <a:t>2009</a:t>
            </a:r>
            <a:r>
              <a:rPr kumimoji="1" lang="ja-JP" altLang="en-US" dirty="0"/>
              <a:t>年に、双方最善手を指すと</a:t>
            </a:r>
            <a:r>
              <a:rPr kumimoji="1" lang="en-US" altLang="ja-JP" dirty="0"/>
              <a:t>78</a:t>
            </a:r>
            <a:r>
              <a:rPr kumimoji="1" lang="ja-JP" altLang="en-US" dirty="0"/>
              <a:t>手で後手が勝つことが示されています。</a:t>
            </a:r>
            <a:endParaRPr kumimoji="1" lang="en-US" altLang="ja-JP" dirty="0"/>
          </a:p>
          <a:p>
            <a:r>
              <a:rPr kumimoji="1" lang="ja-JP" altLang="en-US" dirty="0"/>
              <a:t>また、アンパンマンはじめてしょうぎは、</a:t>
            </a:r>
            <a:r>
              <a:rPr kumimoji="1" lang="en-US" altLang="ja-JP" dirty="0"/>
              <a:t>2013</a:t>
            </a:r>
            <a:r>
              <a:rPr kumimoji="1" lang="ja-JP" altLang="en-US" dirty="0"/>
              <a:t>年に、双方最善手を指すと引き分けになることがしめされています。</a:t>
            </a:r>
            <a:endParaRPr kumimoji="1" lang="en-US" altLang="ja-JP" dirty="0"/>
          </a:p>
          <a:p>
            <a:r>
              <a:rPr kumimoji="1" lang="ja-JP" altLang="en-US" dirty="0"/>
              <a:t>ちなみに、アンパンマン将棋の最善手は、アンパンマンとばいきんまんを横に動かし続けることです。</a:t>
            </a:r>
            <a:endParaRPr kumimoji="1" lang="en-US" altLang="ja-JP" dirty="0"/>
          </a:p>
          <a:p>
            <a:r>
              <a:rPr kumimoji="1" lang="ja-JP" altLang="en-US" dirty="0"/>
              <a:t>アンパンマン将棋の駒は、どれも後ろに下がれないのですが、アンパンマンと</a:t>
            </a:r>
            <a:endParaRPr kumimoji="1" lang="en-US" altLang="ja-JP" dirty="0"/>
          </a:p>
          <a:p>
            <a:r>
              <a:rPr kumimoji="1" lang="ja-JP" altLang="en-US" dirty="0"/>
              <a:t>ばいきんまんを</a:t>
            </a:r>
            <a:r>
              <a:rPr kumimoji="1" lang="en-US" altLang="ja-JP" dirty="0"/>
              <a:t>1</a:t>
            </a:r>
            <a:r>
              <a:rPr kumimoji="1" lang="ja-JP" altLang="en-US" dirty="0"/>
              <a:t>歩でも前に出すと、その時点で負けが確定してしまいます。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62</a:t>
            </a:fld>
            <a:endParaRPr lang="en-US" altLang="ja-JP"/>
          </a:p>
        </p:txBody>
      </p:sp>
    </p:spTree>
    <p:extLst>
      <p:ext uri="{BB962C8B-B14F-4D97-AF65-F5344CB8AC3E}">
        <p14:creationId xmlns:p14="http://schemas.microsoft.com/office/powerpoint/2010/main" val="35336671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こちらが、どうぶつしょうぎの最善手です。</a:t>
            </a:r>
            <a:endParaRPr kumimoji="1" lang="en-US" altLang="ja-JP" dirty="0"/>
          </a:p>
          <a:p>
            <a:r>
              <a:rPr kumimoji="1" lang="ja-JP" altLang="en-US" dirty="0"/>
              <a:t>双方最善手を指すと、</a:t>
            </a:r>
            <a:r>
              <a:rPr kumimoji="1" lang="en-US" altLang="ja-JP" dirty="0"/>
              <a:t>76</a:t>
            </a:r>
            <a:r>
              <a:rPr kumimoji="1" lang="ja-JP" altLang="en-US" dirty="0"/>
              <a:t>手目で先手のライオンが詰みになります。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63</a:t>
            </a:fld>
            <a:endParaRPr lang="en-US" altLang="ja-JP"/>
          </a:p>
        </p:txBody>
      </p:sp>
    </p:spTree>
    <p:extLst>
      <p:ext uri="{BB962C8B-B14F-4D97-AF65-F5344CB8AC3E}">
        <p14:creationId xmlns:p14="http://schemas.microsoft.com/office/powerpoint/2010/main" val="4357547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解析されているゲームの大半は、有限のゲーム、</a:t>
            </a:r>
            <a:endParaRPr kumimoji="1" lang="en-US" altLang="ja-JP" dirty="0"/>
          </a:p>
          <a:p>
            <a:r>
              <a:rPr kumimoji="1" lang="ja-JP" altLang="en-US" dirty="0"/>
              <a:t>つまり、各手番で指せる手の数が有限のゲームです。</a:t>
            </a:r>
            <a:endParaRPr kumimoji="1" lang="en-US" altLang="ja-JP" dirty="0"/>
          </a:p>
          <a:p>
            <a:r>
              <a:rPr kumimoji="1" lang="ja-JP" altLang="en-US" dirty="0"/>
              <a:t>無限のゲームでは各手番でさせる手が無限にありますので、</a:t>
            </a:r>
            <a:endParaRPr kumimoji="1" lang="en-US" altLang="ja-JP" dirty="0"/>
          </a:p>
          <a:p>
            <a:r>
              <a:rPr kumimoji="1" lang="ja-JP" altLang="en-US" dirty="0"/>
              <a:t>解析が難しくなります。</a:t>
            </a:r>
            <a:endParaRPr kumimoji="1" lang="en-US" altLang="ja-JP" dirty="0"/>
          </a:p>
          <a:p>
            <a:r>
              <a:rPr kumimoji="1" lang="ja-JP" altLang="en-US" dirty="0"/>
              <a:t>しかし、無限のゲームでも必勝法のあるゲームはあります。</a:t>
            </a:r>
            <a:endParaRPr kumimoji="1" lang="en-US" altLang="ja-JP" dirty="0"/>
          </a:p>
          <a:p>
            <a:r>
              <a:rPr kumimoji="1" lang="ja-JP" altLang="en-US" dirty="0"/>
              <a:t>無限のゲームの一つに、テーブルとコインというゲームがあります。</a:t>
            </a:r>
            <a:endParaRPr kumimoji="1" lang="en-US" altLang="ja-JP" dirty="0"/>
          </a:p>
          <a:p>
            <a:r>
              <a:rPr kumimoji="1" lang="ja-JP" altLang="en-US" dirty="0"/>
              <a:t>プレイヤーは、長方形のテーブルの上にコインを置いていきます。</a:t>
            </a:r>
            <a:endParaRPr kumimoji="1" lang="en-US" altLang="ja-JP" dirty="0"/>
          </a:p>
          <a:p>
            <a:r>
              <a:rPr kumimoji="1" lang="ja-JP" altLang="en-US" dirty="0"/>
              <a:t>このとき、コインがすでに置かれている他のコインに触れてはいけません。</a:t>
            </a:r>
            <a:endParaRPr kumimoji="1" lang="en-US" altLang="ja-JP" dirty="0"/>
          </a:p>
          <a:p>
            <a:r>
              <a:rPr kumimoji="1" lang="ja-JP" altLang="en-US" dirty="0"/>
              <a:t>コインが置けなるなると負けになります。</a:t>
            </a:r>
            <a:endParaRPr kumimoji="1" lang="en-US" altLang="ja-JP" dirty="0"/>
          </a:p>
          <a:p>
            <a:r>
              <a:rPr kumimoji="1" lang="ja-JP" altLang="en-US" dirty="0"/>
              <a:t>コインのおける位置は連続的ですので、各手番でプレイヤーが取れる手は</a:t>
            </a:r>
            <a:endParaRPr kumimoji="1" lang="en-US" altLang="ja-JP" dirty="0"/>
          </a:p>
          <a:p>
            <a:r>
              <a:rPr kumimoji="1" lang="ja-JP" altLang="en-US" dirty="0"/>
              <a:t>無限にあります。</a:t>
            </a:r>
            <a:endParaRPr kumimoji="1" lang="en-US" altLang="ja-JP" dirty="0"/>
          </a:p>
          <a:p>
            <a:r>
              <a:rPr kumimoji="1" lang="ja-JP" altLang="en-US" dirty="0"/>
              <a:t>よって、テーブルとコインは無限のゲームになります。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64</a:t>
            </a:fld>
            <a:endParaRPr lang="en-US" altLang="ja-JP"/>
          </a:p>
        </p:txBody>
      </p:sp>
    </p:spTree>
    <p:extLst>
      <p:ext uri="{BB962C8B-B14F-4D97-AF65-F5344CB8AC3E}">
        <p14:creationId xmlns:p14="http://schemas.microsoft.com/office/powerpoint/2010/main" val="144914648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テーブルとコインは先手必勝です。</a:t>
            </a:r>
            <a:endParaRPr kumimoji="1" lang="en-US" altLang="ja-JP" dirty="0"/>
          </a:p>
          <a:p>
            <a:r>
              <a:rPr kumimoji="1" lang="ja-JP" altLang="en-US" dirty="0"/>
              <a:t>先手は、初手はテーブルの中央にコインを置きます。</a:t>
            </a:r>
            <a:endParaRPr kumimoji="1" lang="en-US" altLang="ja-JP" dirty="0"/>
          </a:p>
          <a:p>
            <a:r>
              <a:rPr kumimoji="1" lang="ja-JP" altLang="en-US" dirty="0"/>
              <a:t>それ以降は、後手が置いた位置の点対称な位置に置けば、</a:t>
            </a:r>
            <a:endParaRPr kumimoji="1" lang="en-US" altLang="ja-JP" dirty="0"/>
          </a:p>
          <a:p>
            <a:r>
              <a:rPr kumimoji="1" lang="ja-JP" altLang="en-US" dirty="0"/>
              <a:t>かならずコインを置くことができますので、先手が勝ちます。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65</a:t>
            </a:fld>
            <a:endParaRPr lang="en-US" altLang="ja-JP"/>
          </a:p>
        </p:txBody>
      </p:sp>
    </p:spTree>
    <p:extLst>
      <p:ext uri="{BB962C8B-B14F-4D97-AF65-F5344CB8AC3E}">
        <p14:creationId xmlns:p14="http://schemas.microsoft.com/office/powerpoint/2010/main" val="263633371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最後に、チェスの解析結果を紹介します。</a:t>
            </a:r>
            <a:endParaRPr kumimoji="1" lang="en-US" altLang="ja-JP" dirty="0"/>
          </a:p>
          <a:p>
            <a:r>
              <a:rPr kumimoji="1" lang="ja-JP" altLang="en-US" dirty="0"/>
              <a:t>チェスでは持ち駒は無く取った駒は取り捨てです。</a:t>
            </a:r>
            <a:endParaRPr kumimoji="1" lang="en-US" altLang="ja-JP" dirty="0"/>
          </a:p>
          <a:p>
            <a:r>
              <a:rPr kumimoji="1" lang="ja-JP" altLang="en-US" dirty="0"/>
              <a:t>このため、ゲームが進むにつれて、盤上の駒が減ってきます。</a:t>
            </a:r>
            <a:endParaRPr kumimoji="1" lang="en-US" altLang="ja-JP" dirty="0"/>
          </a:p>
          <a:p>
            <a:r>
              <a:rPr kumimoji="1" lang="ja-JP" altLang="en-US" dirty="0"/>
              <a:t>駒が減れば、可能な局面の数が減りますので、駒が充分に少なく成れば完全解析が可能になります。</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チェスは、初期状態では双方合わせて</a:t>
            </a:r>
            <a:r>
              <a:rPr kumimoji="1" lang="en-US" altLang="ja-JP" dirty="0"/>
              <a:t>32</a:t>
            </a:r>
            <a:r>
              <a:rPr kumimoji="1" lang="ja-JP" altLang="en-US" dirty="0"/>
              <a:t>個の駒がありますが、</a:t>
            </a:r>
            <a:endParaRPr kumimoji="1" lang="en-US" altLang="ja-JP" dirty="0"/>
          </a:p>
          <a:p>
            <a:r>
              <a:rPr kumimoji="1" lang="ja-JP" altLang="en-US" dirty="0"/>
              <a:t>現在のところ、双方の駒が合わせて</a:t>
            </a:r>
            <a:r>
              <a:rPr kumimoji="1" lang="en-US" altLang="ja-JP" dirty="0"/>
              <a:t>6</a:t>
            </a:r>
            <a:r>
              <a:rPr kumimoji="1" lang="ja-JP" altLang="en-US" dirty="0"/>
              <a:t>個以下のときは完全解析されています。</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解析結果はデータベースとして公開されていますので、</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駒が</a:t>
            </a:r>
            <a:r>
              <a:rPr kumimoji="1" lang="en-US" altLang="ja-JP" dirty="0"/>
              <a:t>6</a:t>
            </a:r>
            <a:r>
              <a:rPr kumimoji="1" lang="ja-JP" altLang="en-US" dirty="0"/>
              <a:t>個以下になればデータベース通りに指せば最善手を指せます。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66</a:t>
            </a:fld>
            <a:endParaRPr lang="en-US" altLang="ja-JP"/>
          </a:p>
        </p:txBody>
      </p:sp>
    </p:spTree>
    <p:extLst>
      <p:ext uri="{BB962C8B-B14F-4D97-AF65-F5344CB8AC3E}">
        <p14:creationId xmlns:p14="http://schemas.microsoft.com/office/powerpoint/2010/main" val="203053313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チェスの解析済の局面の例を一つ紹介しましょう。</a:t>
            </a:r>
            <a:endParaRPr kumimoji="1" lang="en-US" altLang="ja-JP"/>
          </a:p>
          <a:p>
            <a:r>
              <a:rPr kumimoji="1" lang="ja-JP" altLang="en-US"/>
              <a:t>こちらの局面は、白駒が</a:t>
            </a:r>
            <a:r>
              <a:rPr kumimoji="1" lang="en-US" altLang="ja-JP"/>
              <a:t>3</a:t>
            </a:r>
            <a:r>
              <a:rPr kumimoji="1" lang="ja-JP" altLang="en-US"/>
              <a:t>個、黒駒が</a:t>
            </a:r>
            <a:r>
              <a:rPr kumimoji="1" lang="en-US" altLang="ja-JP"/>
              <a:t>3</a:t>
            </a:r>
            <a:r>
              <a:rPr kumimoji="1" lang="ja-JP" altLang="en-US"/>
              <a:t>個の計</a:t>
            </a:r>
            <a:r>
              <a:rPr kumimoji="1" lang="en-US" altLang="ja-JP"/>
              <a:t>6</a:t>
            </a:r>
            <a:r>
              <a:rPr kumimoji="1" lang="ja-JP" altLang="en-US"/>
              <a:t>個あります。</a:t>
            </a:r>
            <a:endParaRPr kumimoji="1" lang="en-US" altLang="ja-JP"/>
          </a:p>
          <a:p>
            <a:r>
              <a:rPr kumimoji="1" lang="ja-JP" altLang="en-US"/>
              <a:t>駒が</a:t>
            </a:r>
            <a:r>
              <a:rPr kumimoji="1" lang="en-US" altLang="ja-JP"/>
              <a:t>6</a:t>
            </a:r>
            <a:r>
              <a:rPr kumimoji="1" lang="ja-JP" altLang="en-US"/>
              <a:t>個以下ですので、この局面から双方最善手を指した場合、どちらが勝つかは判明しています。</a:t>
            </a:r>
            <a:endParaRPr kumimoji="1" lang="en-US" altLang="ja-JP"/>
          </a:p>
          <a:p>
            <a:r>
              <a:rPr kumimoji="1" lang="ja-JP" altLang="en-US"/>
              <a:t>この局面は、実は、白勝ちです。</a:t>
            </a:r>
            <a:endParaRPr kumimoji="1" lang="en-US" altLang="ja-JP"/>
          </a:p>
          <a:p>
            <a:r>
              <a:rPr kumimoji="1" lang="en-US" altLang="ja-JP"/>
              <a:t>…</a:t>
            </a:r>
            <a:r>
              <a:rPr kumimoji="1" lang="ja-JP" altLang="en-US"/>
              <a:t>なのですが、なんと、チェックメイトするまでに、</a:t>
            </a:r>
            <a:r>
              <a:rPr kumimoji="1" lang="en-US" altLang="ja-JP"/>
              <a:t>238</a:t>
            </a:r>
            <a:r>
              <a:rPr kumimoji="1" lang="ja-JP" altLang="en-US"/>
              <a:t>手もかかります。</a:t>
            </a:r>
            <a:endParaRPr kumimoji="1" lang="en-US" altLang="ja-JP"/>
          </a:p>
          <a:p>
            <a:r>
              <a:rPr kumimoji="1" lang="ja-JP" altLang="en-US"/>
              <a:t>チェスでは白黒双方が動くと</a:t>
            </a:r>
            <a:r>
              <a:rPr kumimoji="1" lang="en-US" altLang="ja-JP"/>
              <a:t>1</a:t>
            </a:r>
            <a:r>
              <a:rPr kumimoji="1" lang="ja-JP" altLang="en-US"/>
              <a:t>手と数えますので、将棋風に数えると、</a:t>
            </a:r>
            <a:r>
              <a:rPr kumimoji="1" lang="en-US" altLang="ja-JP"/>
              <a:t>475</a:t>
            </a:r>
            <a:r>
              <a:rPr kumimoji="1" lang="ja-JP" altLang="en-US"/>
              <a:t>手詰めです。</a:t>
            </a:r>
            <a:endParaRPr kumimoji="1" lang="en-US" altLang="ja-JP"/>
          </a:p>
          <a:p>
            <a:r>
              <a:rPr kumimoji="1" lang="ja-JP" altLang="en-US"/>
              <a:t>チェスには双方の駒が少なくなったときの終盤定跡、というのがあるのですが、それとは全く違う、</a:t>
            </a:r>
            <a:endParaRPr kumimoji="1" lang="en-US" altLang="ja-JP"/>
          </a:p>
          <a:p>
            <a:r>
              <a:rPr kumimoji="1" lang="ja-JP" altLang="en-US"/>
              <a:t>人間には理解できない手順で詰みます。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67</a:t>
            </a:fld>
            <a:endParaRPr lang="en-US" altLang="ja-JP"/>
          </a:p>
        </p:txBody>
      </p:sp>
    </p:spTree>
    <p:extLst>
      <p:ext uri="{BB962C8B-B14F-4D97-AF65-F5344CB8AC3E}">
        <p14:creationId xmlns:p14="http://schemas.microsoft.com/office/powerpoint/2010/main" val="277748947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卒研についての基礎的なお話はこれでひとまず終了です。</a:t>
            </a:r>
            <a:endParaRPr kumimoji="1" lang="en-US" altLang="ja-JP" dirty="0"/>
          </a:p>
          <a:p>
            <a:r>
              <a:rPr kumimoji="1" lang="ja-JP" altLang="en-US" dirty="0"/>
              <a:t>皆さん、</a:t>
            </a:r>
            <a:endParaRPr kumimoji="1" lang="en-US" altLang="ja-JP" dirty="0"/>
          </a:p>
          <a:p>
            <a:r>
              <a:rPr kumimoji="1" lang="en-US" altLang="ja-JP" dirty="0" err="1"/>
              <a:t>GoogleClassroom</a:t>
            </a:r>
            <a:r>
              <a:rPr kumimoji="1" lang="en-US" altLang="ja-JP" dirty="0"/>
              <a:t> </a:t>
            </a:r>
            <a:r>
              <a:rPr kumimoji="1" lang="ja-JP" altLang="en-US" dirty="0"/>
              <a:t>の</a:t>
            </a:r>
            <a:r>
              <a:rPr kumimoji="1" lang="ja-JP" altLang="en-US"/>
              <a:t>第</a:t>
            </a:r>
            <a:r>
              <a:rPr kumimoji="1" lang="en-US" altLang="ja-JP"/>
              <a:t>12</a:t>
            </a:r>
            <a:r>
              <a:rPr kumimoji="1" lang="ja-JP" altLang="en-US"/>
              <a:t>回</a:t>
            </a:r>
            <a:r>
              <a:rPr kumimoji="1" lang="ja-JP" altLang="en-US" dirty="0"/>
              <a:t>に課題を置いてありますので、そちらを見てください。</a:t>
            </a:r>
            <a:endParaRPr kumimoji="1" lang="en-US" altLang="ja-JP" dirty="0"/>
          </a:p>
          <a:p>
            <a:r>
              <a:rPr kumimoji="1" lang="ja-JP" altLang="en-US" dirty="0"/>
              <a:t>以前から、ゲーム関連、あるいは並列関連で</a:t>
            </a:r>
            <a:endParaRPr kumimoji="1" lang="en-US" altLang="ja-JP" dirty="0"/>
          </a:p>
          <a:p>
            <a:r>
              <a:rPr kumimoji="1" lang="ja-JP" altLang="en-US" dirty="0"/>
              <a:t>テーマを一つ考えておいてください、とお願いしていましたが、</a:t>
            </a:r>
            <a:endParaRPr kumimoji="1" lang="en-US" altLang="ja-JP" dirty="0"/>
          </a:p>
          <a:p>
            <a:r>
              <a:rPr kumimoji="1" lang="ja-JP" altLang="en-US" dirty="0"/>
              <a:t>皆さん考えていますか？</a:t>
            </a:r>
            <a:endParaRPr kumimoji="1" lang="en-US" altLang="ja-JP" dirty="0"/>
          </a:p>
          <a:p>
            <a:r>
              <a:rPr kumimoji="1" lang="ja-JP" altLang="en-US" dirty="0"/>
              <a:t>ここから先は、選んだテーマについて調査してください。</a:t>
            </a:r>
            <a:endParaRPr kumimoji="1" lang="en-US" altLang="ja-JP" dirty="0"/>
          </a:p>
          <a:p>
            <a:r>
              <a:rPr kumimoji="1" lang="ja-JP" altLang="en-US" dirty="0"/>
              <a:t>一つ目のテーマは、チェス、将棋、囲碁等の強いソフトにはどのようなものがあるか、</a:t>
            </a:r>
            <a:endParaRPr kumimoji="1" lang="en-US" altLang="ja-JP" dirty="0"/>
          </a:p>
          <a:p>
            <a:r>
              <a:rPr kumimoji="1" lang="ja-JP" altLang="en-US" dirty="0"/>
              <a:t>どのような手法で強くなっているか、です。大会などで戦歴も調べてください。</a:t>
            </a:r>
            <a:endParaRPr kumimoji="1" lang="en-US" altLang="ja-JP" dirty="0"/>
          </a:p>
          <a:p>
            <a:r>
              <a:rPr kumimoji="1" lang="ja-JP" altLang="en-US" dirty="0"/>
              <a:t>二つ目のテーマは、将棋や囲碁で、次の一手をどのようにして決定しているのかを調べてください。</a:t>
            </a:r>
            <a:endParaRPr kumimoji="1" lang="en-US" altLang="ja-JP" dirty="0"/>
          </a:p>
          <a:p>
            <a:r>
              <a:rPr kumimoji="1" lang="ja-JP" altLang="en-US" dirty="0"/>
              <a:t>三つ目のテーマは、コンピュータチェスや将棋の歴史を調べてください。</a:t>
            </a:r>
            <a:endParaRPr kumimoji="1" lang="en-US" altLang="ja-JP" dirty="0"/>
          </a:p>
          <a:p>
            <a:r>
              <a:rPr kumimoji="1" lang="ja-JP" altLang="en-US" dirty="0"/>
              <a:t>いつ現れたのか、どの程度の強さなのか、その戦歴は、などです。</a:t>
            </a:r>
            <a:endParaRPr kumimoji="1" lang="en-US" altLang="ja-JP" dirty="0"/>
          </a:p>
          <a:p>
            <a:r>
              <a:rPr kumimoji="1" lang="ja-JP" altLang="en-US" dirty="0"/>
              <a:t>四つ目のテーマは、完全解析されているゲームにはどのようなものがあるか調べてください。</a:t>
            </a:r>
            <a:endParaRPr kumimoji="1" lang="en-US" altLang="ja-JP" dirty="0"/>
          </a:p>
          <a:p>
            <a:r>
              <a:rPr kumimoji="1" lang="ja-JP" altLang="en-US" dirty="0"/>
              <a:t>どちらが勝つのか、どのようにして解析したのか、などです。</a:t>
            </a:r>
            <a:endParaRPr kumimoji="1" lang="en-US" altLang="ja-JP" dirty="0"/>
          </a:p>
          <a:p>
            <a:r>
              <a:rPr kumimoji="1" lang="ja-JP" altLang="en-US" dirty="0"/>
              <a:t>ここから先は並列関連です。</a:t>
            </a:r>
            <a:endParaRPr kumimoji="1" lang="en-US" altLang="ja-JP" dirty="0"/>
          </a:p>
          <a:p>
            <a:r>
              <a:rPr kumimoji="1" lang="ja-JP" altLang="en-US" dirty="0"/>
              <a:t>五つ目のテーマは、現在並列計算機にはどのようなものがあるのか調べてください。</a:t>
            </a:r>
            <a:endParaRPr kumimoji="1" lang="en-US" altLang="ja-JP" dirty="0"/>
          </a:p>
          <a:p>
            <a:r>
              <a:rPr kumimoji="1" lang="ja-JP" altLang="en-US" dirty="0"/>
              <a:t>並列計算機を開発しているメーカーを調べれば、計算機の性能などが載っているでしょうから、調査してください。</a:t>
            </a:r>
            <a:endParaRPr kumimoji="1" lang="en-US" altLang="ja-JP" dirty="0"/>
          </a:p>
          <a:p>
            <a:r>
              <a:rPr kumimoji="1" lang="ja-JP" altLang="en-US" dirty="0"/>
              <a:t>六つ目のテーマは、</a:t>
            </a:r>
            <a:r>
              <a:rPr kumimoji="1" lang="en-US" altLang="ja-JP" dirty="0"/>
              <a:t>LAN</a:t>
            </a:r>
            <a:r>
              <a:rPr kumimoji="1" lang="ja-JP" altLang="en-US" dirty="0"/>
              <a:t>を用いた仮想並列計算機についてです。</a:t>
            </a:r>
            <a:endParaRPr kumimoji="1" lang="en-US" altLang="ja-JP" dirty="0"/>
          </a:p>
          <a:p>
            <a:r>
              <a:rPr kumimoji="1" lang="ja-JP" altLang="en-US" dirty="0"/>
              <a:t>複数の計算機を、ネットワークで結ぶことで、仮想的に並列計算機を作れます。</a:t>
            </a:r>
            <a:endParaRPr kumimoji="1" lang="en-US" altLang="ja-JP" dirty="0"/>
          </a:p>
          <a:p>
            <a:r>
              <a:rPr kumimoji="1" lang="ja-JP" altLang="en-US" dirty="0"/>
              <a:t>そのような仮想計算機の利点と、実際に運用する場合にどのような問題が発生するかを調べてください。</a:t>
            </a:r>
            <a:endParaRPr kumimoji="1" lang="en-US" altLang="ja-JP" dirty="0"/>
          </a:p>
          <a:p>
            <a:r>
              <a:rPr kumimoji="1" lang="ja-JP" altLang="en-US" dirty="0"/>
              <a:t>七つ目は、クラスタ処理、グリッド処理について調べてください。</a:t>
            </a:r>
            <a:endParaRPr kumimoji="1" lang="en-US" altLang="ja-JP" dirty="0"/>
          </a:p>
          <a:p>
            <a:r>
              <a:rPr kumimoji="1" lang="ja-JP" altLang="en-US" dirty="0"/>
              <a:t>ここに挙げた以外でも、皆さんが興味のあるテーマなら何でも結構です。</a:t>
            </a:r>
            <a:endParaRPr kumimoji="1" lang="en-US" altLang="ja-JP" dirty="0"/>
          </a:p>
          <a:p>
            <a:endParaRPr kumimoji="1" lang="ja-JP" altLang="en-US"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68</a:t>
            </a:fld>
            <a:endParaRPr lang="en-US" altLang="ja-JP"/>
          </a:p>
        </p:txBody>
      </p:sp>
    </p:spTree>
    <p:extLst>
      <p:ext uri="{BB962C8B-B14F-4D97-AF65-F5344CB8AC3E}">
        <p14:creationId xmlns:p14="http://schemas.microsoft.com/office/powerpoint/2010/main" val="310489602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それでは、これでひとまず終了です。</a:t>
            </a:r>
            <a:endParaRPr kumimoji="1" lang="en-US" altLang="ja-JP" dirty="0"/>
          </a:p>
          <a:p>
            <a:r>
              <a:rPr kumimoji="1" lang="ja-JP" altLang="en-US" dirty="0"/>
              <a:t>この続きは</a:t>
            </a:r>
            <a:r>
              <a:rPr kumimoji="1" lang="en-US" altLang="ja-JP" dirty="0"/>
              <a:t>4</a:t>
            </a:r>
            <a:r>
              <a:rPr kumimoji="1" lang="ja-JP" altLang="en-US" dirty="0"/>
              <a:t>年生の卒研でします。</a:t>
            </a:r>
            <a:endParaRPr kumimoji="1" lang="en-US" altLang="ja-JP" dirty="0"/>
          </a:p>
          <a:p>
            <a:r>
              <a:rPr kumimoji="1" lang="ja-JP" altLang="en-US" dirty="0"/>
              <a:t>お連れ様でした。</a:t>
            </a:r>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69</a:t>
            </a:fld>
            <a:endParaRPr lang="en-US" altLang="ja-JP"/>
          </a:p>
        </p:txBody>
      </p:sp>
    </p:spTree>
    <p:extLst>
      <p:ext uri="{BB962C8B-B14F-4D97-AF65-F5344CB8AC3E}">
        <p14:creationId xmlns:p14="http://schemas.microsoft.com/office/powerpoint/2010/main" val="1761709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それぞれのゲームで可能な局面数は終局までの手数と、</a:t>
            </a:r>
            <a:endParaRPr kumimoji="1" lang="en-US" altLang="ja-JP" dirty="0"/>
          </a:p>
          <a:p>
            <a:r>
              <a:rPr kumimoji="1" lang="ja-JP" altLang="en-US" dirty="0"/>
              <a:t>各局面での合法手数で決まります。</a:t>
            </a:r>
            <a:endParaRPr kumimoji="1" lang="en-US" altLang="ja-JP" dirty="0"/>
          </a:p>
          <a:p>
            <a:r>
              <a:rPr kumimoji="1" lang="ja-JP" altLang="en-US" dirty="0"/>
              <a:t>例えば将棋の場合、プロ棋士の対戦結果では、</a:t>
            </a:r>
            <a:endParaRPr kumimoji="1" lang="en-US" altLang="ja-JP" dirty="0"/>
          </a:p>
          <a:p>
            <a:r>
              <a:rPr kumimoji="1" lang="ja-JP" altLang="en-US" dirty="0"/>
              <a:t>終局までの平均手数は</a:t>
            </a:r>
            <a:r>
              <a:rPr kumimoji="1" lang="en-US" altLang="ja-JP" dirty="0"/>
              <a:t>115</a:t>
            </a:r>
            <a:r>
              <a:rPr kumimoji="1" lang="ja-JP" altLang="en-US" dirty="0"/>
              <a:t>手、各局面での合法手数は平均</a:t>
            </a:r>
            <a:r>
              <a:rPr kumimoji="1" lang="en-US" altLang="ja-JP" dirty="0"/>
              <a:t>80</a:t>
            </a:r>
            <a:r>
              <a:rPr kumimoji="1" lang="ja-JP" altLang="en-US" dirty="0"/>
              <a:t>通りという</a:t>
            </a:r>
            <a:endParaRPr kumimoji="1" lang="en-US" altLang="ja-JP" dirty="0"/>
          </a:p>
          <a:p>
            <a:r>
              <a:rPr kumimoji="1" lang="ja-JP" altLang="en-US" dirty="0"/>
              <a:t>調査結果があります。</a:t>
            </a:r>
            <a:endParaRPr kumimoji="1" lang="en-US" altLang="ja-JP" dirty="0"/>
          </a:p>
          <a:p>
            <a:r>
              <a:rPr kumimoji="1" lang="ja-JP" altLang="en-US" dirty="0"/>
              <a:t>ここから、可能な局面数を求めると、</a:t>
            </a:r>
            <a:r>
              <a:rPr kumimoji="1" lang="en-US" altLang="ja-JP" dirty="0"/>
              <a:t>80^115</a:t>
            </a:r>
            <a:r>
              <a:rPr kumimoji="1" lang="ja-JP" altLang="en-US" dirty="0"/>
              <a:t> で</a:t>
            </a:r>
            <a:r>
              <a:rPr kumimoji="1" lang="en-US" altLang="ja-JP" dirty="0"/>
              <a:t>10 ^226</a:t>
            </a:r>
            <a:r>
              <a:rPr kumimoji="1" lang="ja-JP" altLang="en-US" dirty="0"/>
              <a:t>通りとなります。</a:t>
            </a:r>
            <a:endParaRPr kumimoji="1" lang="en-US" altLang="ja-JP" dirty="0"/>
          </a:p>
          <a:p>
            <a:r>
              <a:rPr kumimoji="1" lang="ja-JP" altLang="en-US" dirty="0"/>
              <a:t>ただし、手順前後で同一となる局面を一つと数えると、</a:t>
            </a:r>
            <a:endParaRPr kumimoji="1" lang="en-US" altLang="ja-JP" dirty="0"/>
          </a:p>
          <a:p>
            <a:r>
              <a:rPr kumimoji="1" lang="ja-JP" altLang="en-US" dirty="0"/>
              <a:t>可能な局面数は</a:t>
            </a:r>
            <a:r>
              <a:rPr kumimoji="1" lang="en-US" altLang="ja-JP" dirty="0"/>
              <a:t>10^68</a:t>
            </a:r>
            <a:r>
              <a:rPr kumimoji="1" lang="ja-JP" altLang="en-US" dirty="0"/>
              <a:t>～</a:t>
            </a:r>
            <a:r>
              <a:rPr kumimoji="1" lang="en-US" altLang="ja-JP" dirty="0"/>
              <a:t>10^69 </a:t>
            </a:r>
            <a:r>
              <a:rPr kumimoji="1" lang="ja-JP" altLang="en-US" dirty="0"/>
              <a:t>通りまで下がります。</a:t>
            </a:r>
            <a:endParaRPr kumimoji="1" lang="en-US" altLang="ja-JP" dirty="0"/>
          </a:p>
          <a:p>
            <a:r>
              <a:rPr kumimoji="1" lang="ja-JP" altLang="en-US" dirty="0"/>
              <a:t>それでも地球を構成する原子の数より多いので、探索が不可能なのは変わりませんが。</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3115359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将棋の可能な局面が何通りあるかをもう少し考えてみましょう。</a:t>
            </a:r>
            <a:endParaRPr kumimoji="1" lang="en-US" altLang="ja-JP" dirty="0"/>
          </a:p>
          <a:p>
            <a:r>
              <a:rPr kumimoji="1" lang="ja-JP" altLang="en-US" dirty="0"/>
              <a:t>将棋は、</a:t>
            </a:r>
            <a:r>
              <a:rPr kumimoji="1" lang="en-US" altLang="ja-JP" dirty="0"/>
              <a:t>9x9 </a:t>
            </a:r>
            <a:r>
              <a:rPr kumimoji="1" lang="ja-JP" altLang="en-US" dirty="0"/>
              <a:t>マスの将棋盤と</a:t>
            </a:r>
            <a:r>
              <a:rPr kumimoji="1" lang="en-US" altLang="ja-JP" dirty="0"/>
              <a:t>40</a:t>
            </a:r>
            <a:r>
              <a:rPr kumimoji="1" lang="ja-JP" altLang="en-US" dirty="0"/>
              <a:t>枚の駒を使います。</a:t>
            </a:r>
            <a:endParaRPr kumimoji="1" lang="en-US" altLang="ja-JP" dirty="0"/>
          </a:p>
          <a:p>
            <a:r>
              <a:rPr kumimoji="1" lang="ja-JP" altLang="en-US" dirty="0"/>
              <a:t>ここで、将棋で取りうる局面の数を考えてみましょう。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8</a:t>
            </a:fld>
            <a:endParaRPr kumimoji="1" lang="ja-JP" altLang="en-US"/>
          </a:p>
        </p:txBody>
      </p:sp>
    </p:spTree>
    <p:extLst>
      <p:ext uri="{BB962C8B-B14F-4D97-AF65-F5344CB8AC3E}">
        <p14:creationId xmlns:p14="http://schemas.microsoft.com/office/powerpoint/2010/main" val="812338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a:t>
            </a:r>
            <a:r>
              <a:rPr kumimoji="1" lang="en-US" altLang="ja-JP" dirty="0"/>
              <a:t>2</a:t>
            </a:r>
            <a:r>
              <a:rPr kumimoji="1" lang="ja-JP" altLang="en-US" dirty="0"/>
              <a:t>枚ある玉将は、ゲーム中は常に盤上の</a:t>
            </a:r>
            <a:r>
              <a:rPr kumimoji="1" lang="en-US" altLang="ja-JP" dirty="0"/>
              <a:t>81</a:t>
            </a:r>
            <a:r>
              <a:rPr kumimoji="1" lang="ja-JP" altLang="en-US" dirty="0"/>
              <a:t>マスのどこかにあります。</a:t>
            </a:r>
            <a:endParaRPr kumimoji="1" lang="en-US" altLang="ja-JP" dirty="0"/>
          </a:p>
          <a:p>
            <a:r>
              <a:rPr kumimoji="1" lang="ja-JP" altLang="en-US" dirty="0"/>
              <a:t>それ以外の</a:t>
            </a:r>
            <a:r>
              <a:rPr kumimoji="1" lang="en-US" altLang="ja-JP" dirty="0"/>
              <a:t>38</a:t>
            </a:r>
            <a:r>
              <a:rPr kumimoji="1" lang="ja-JP" altLang="en-US" dirty="0"/>
              <a:t>枚の駒は、盤上の</a:t>
            </a:r>
            <a:r>
              <a:rPr kumimoji="1" lang="en-US" altLang="ja-JP" dirty="0"/>
              <a:t>81</a:t>
            </a:r>
            <a:r>
              <a:rPr kumimoji="1" lang="ja-JP" altLang="en-US" dirty="0"/>
              <a:t>マスのどこかにあるか、または、持ち駒となっています。</a:t>
            </a:r>
            <a:endParaRPr kumimoji="1" lang="en-US" altLang="ja-JP" dirty="0"/>
          </a:p>
          <a:p>
            <a:r>
              <a:rPr kumimoji="1" lang="ja-JP" altLang="en-US" dirty="0"/>
              <a:t>また、王将以外の駒は、先手の駒になる場合と後手の駒になる場合の</a:t>
            </a:r>
            <a:r>
              <a:rPr kumimoji="1" lang="en-US" altLang="ja-JP" dirty="0"/>
              <a:t>2</a:t>
            </a:r>
            <a:r>
              <a:rPr kumimoji="1" lang="ja-JP" altLang="en-US" dirty="0"/>
              <a:t>通りがあります。</a:t>
            </a:r>
            <a:endParaRPr kumimoji="1" lang="en-US" altLang="ja-JP" dirty="0"/>
          </a:p>
          <a:p>
            <a:r>
              <a:rPr kumimoji="1" lang="ja-JP" altLang="en-US" dirty="0"/>
              <a:t>よって、将棋で取りうる局面数は、</a:t>
            </a:r>
            <a:r>
              <a:rPr kumimoji="1" lang="en-US" altLang="ja-JP" dirty="0"/>
              <a:t>81^2 × (82 × 2)^38 </a:t>
            </a:r>
            <a:r>
              <a:rPr kumimoji="1" lang="ja-JP" altLang="en-US" dirty="0"/>
              <a:t>となります。</a:t>
            </a:r>
            <a:endParaRPr kumimoji="1" lang="en-US" altLang="ja-JP" dirty="0"/>
          </a:p>
          <a:p>
            <a:r>
              <a:rPr kumimoji="1" lang="ja-JP" altLang="en-US" dirty="0"/>
              <a:t>これはおよそ </a:t>
            </a:r>
            <a:r>
              <a:rPr kumimoji="1" lang="en-US" altLang="ja-JP" dirty="0"/>
              <a:t>10^88 </a:t>
            </a:r>
            <a:r>
              <a:rPr kumimoji="1" lang="ja-JP" altLang="en-US" dirty="0"/>
              <a:t>です。</a:t>
            </a:r>
            <a:endParaRPr kumimoji="1" lang="en-US" altLang="ja-JP" dirty="0"/>
          </a:p>
          <a:p>
            <a:r>
              <a:rPr kumimoji="1" lang="ja-JP" altLang="en-US" dirty="0"/>
              <a:t>ただし、これは先手後手双方の玉将に王手がかかっていたり、</a:t>
            </a:r>
            <a:endParaRPr kumimoji="1" lang="en-US" altLang="ja-JP" dirty="0"/>
          </a:p>
          <a:p>
            <a:r>
              <a:rPr kumimoji="1" lang="ja-JP" altLang="en-US" dirty="0"/>
              <a:t>同じマスに複数の駒があったりと、ありえない局面を含んでいます。</a:t>
            </a:r>
            <a:endParaRPr kumimoji="1" lang="en-US" altLang="ja-JP" dirty="0"/>
          </a:p>
          <a:p>
            <a:r>
              <a:rPr kumimoji="1" lang="ja-JP" altLang="en-US" dirty="0"/>
              <a:t>あり得ない局面を除くと、可能な局面は </a:t>
            </a:r>
            <a:r>
              <a:rPr kumimoji="1" lang="en-US" altLang="ja-JP" dirty="0"/>
              <a:t>10^68</a:t>
            </a:r>
            <a:r>
              <a:rPr kumimoji="1" lang="ja-JP" altLang="en-US" dirty="0"/>
              <a:t>～</a:t>
            </a:r>
            <a:r>
              <a:rPr kumimoji="1" lang="en-US" altLang="ja-JP" dirty="0"/>
              <a:t>10^69 </a:t>
            </a:r>
            <a:r>
              <a:rPr kumimoji="1" lang="ja-JP" altLang="en-US" dirty="0"/>
              <a:t>通りになります。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8F2891C-4ABC-441C-A10B-B4804D223D84}" type="slidenum">
              <a:rPr kumimoji="1" lang="ja-JP" altLang="en-US" smtClean="0"/>
              <a:pPr/>
              <a:t>9</a:t>
            </a:fld>
            <a:endParaRPr kumimoji="1" lang="ja-JP" altLang="en-US"/>
          </a:p>
        </p:txBody>
      </p:sp>
    </p:spTree>
    <p:extLst>
      <p:ext uri="{BB962C8B-B14F-4D97-AF65-F5344CB8AC3E}">
        <p14:creationId xmlns:p14="http://schemas.microsoft.com/office/powerpoint/2010/main" val="3532836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notesSlide" Target="../notesSlides/notesSlide67.xml"/><Relationship Id="rId1" Type="http://schemas.openxmlformats.org/officeDocument/2006/relationships/slideLayout" Target="../slideLayouts/slideLayout6.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dirty="0">
                <a:latin typeface="Times New Roman" panose="02020603050405020304" pitchFamily="18" charset="0"/>
              </a:rPr>
              <a:t>情報論理工学</a:t>
            </a:r>
            <a:br>
              <a:rPr lang="ja-JP" altLang="en-US" sz="4000" dirty="0">
                <a:latin typeface="Times New Roman" panose="02020603050405020304" pitchFamily="18" charset="0"/>
              </a:rPr>
            </a:br>
            <a:r>
              <a:rPr lang="ja-JP" altLang="en-US" sz="4000" dirty="0">
                <a:latin typeface="Times New Roman" panose="02020603050405020304"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dirty="0">
                <a:latin typeface="Times New Roman" panose="02020603050405020304" pitchFamily="18" charset="0"/>
              </a:rPr>
              <a:t>第</a:t>
            </a:r>
            <a:r>
              <a:rPr lang="en-US" altLang="ja-JP" dirty="0">
                <a:latin typeface="Times New Roman" panose="02020603050405020304" pitchFamily="18" charset="0"/>
              </a:rPr>
              <a:t>10</a:t>
            </a:r>
            <a:r>
              <a:rPr lang="ja-JP" altLang="en-US" dirty="0">
                <a:latin typeface="Times New Roman" panose="02020603050405020304" pitchFamily="18" charset="0"/>
              </a:rPr>
              <a:t>回</a:t>
            </a:r>
            <a:endParaRPr lang="en-US" altLang="ja-JP" dirty="0">
              <a:latin typeface="Times New Roman" panose="02020603050405020304" pitchFamily="18" charset="0"/>
            </a:endParaRPr>
          </a:p>
          <a:p>
            <a:pPr>
              <a:lnSpc>
                <a:spcPct val="90000"/>
              </a:lnSpc>
            </a:pPr>
            <a:r>
              <a:rPr lang="ja-JP" altLang="en-US" dirty="0">
                <a:latin typeface="Times New Roman" panose="02020603050405020304" pitchFamily="18" charset="0"/>
              </a:rPr>
              <a:t>完全解析されたゲーム</a:t>
            </a: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完全解析されているゲーム</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完全解析されているゲーム</a:t>
            </a:r>
            <a:endParaRPr kumimoji="1" lang="en-US" altLang="ja-JP" dirty="0"/>
          </a:p>
          <a:p>
            <a:pPr lvl="1"/>
            <a:r>
              <a:rPr kumimoji="1" lang="ja-JP" altLang="en-US" dirty="0"/>
              <a:t>連珠 </a:t>
            </a:r>
            <a:r>
              <a:rPr kumimoji="1" lang="en-US" altLang="ja-JP" dirty="0"/>
              <a:t>(</a:t>
            </a:r>
            <a:r>
              <a:rPr kumimoji="1" lang="ja-JP" altLang="en-US" dirty="0"/>
              <a:t>先手勝ち</a:t>
            </a:r>
            <a:r>
              <a:rPr kumimoji="1" lang="en-US" altLang="ja-JP" dirty="0"/>
              <a:t>)</a:t>
            </a:r>
          </a:p>
          <a:p>
            <a:pPr lvl="1"/>
            <a:r>
              <a:rPr lang="ja-JP" altLang="en-US" dirty="0"/>
              <a:t>チェッカー </a:t>
            </a:r>
            <a:r>
              <a:rPr lang="en-US" altLang="ja-JP" dirty="0"/>
              <a:t>(</a:t>
            </a:r>
            <a:r>
              <a:rPr lang="ja-JP" altLang="en-US" dirty="0"/>
              <a:t>引き分け</a:t>
            </a:r>
            <a:r>
              <a:rPr lang="en-US" altLang="ja-JP" dirty="0"/>
              <a:t>)</a:t>
            </a:r>
          </a:p>
          <a:p>
            <a:pPr lvl="1"/>
            <a:r>
              <a:rPr lang="ja-JP" altLang="en-US" dirty="0"/>
              <a:t>コネクト</a:t>
            </a:r>
            <a:r>
              <a:rPr lang="en-US" altLang="ja-JP" dirty="0"/>
              <a:t>4 (</a:t>
            </a:r>
            <a:r>
              <a:rPr lang="ja-JP" altLang="en-US"/>
              <a:t>先手勝ち</a:t>
            </a:r>
            <a:r>
              <a:rPr lang="en-US" altLang="ja-JP"/>
              <a:t>)</a:t>
            </a:r>
            <a:endParaRPr lang="en-US" altLang="ja-JP" dirty="0"/>
          </a:p>
          <a:p>
            <a:r>
              <a:rPr kumimoji="1" lang="ja-JP" altLang="en-US" dirty="0"/>
              <a:t>ミニゲームが完全解析されているゲーム</a:t>
            </a:r>
            <a:endParaRPr kumimoji="1" lang="en-US" altLang="ja-JP" dirty="0"/>
          </a:p>
          <a:p>
            <a:pPr lvl="1"/>
            <a:r>
              <a:rPr lang="en-US" altLang="ja-JP" dirty="0"/>
              <a:t>6x6</a:t>
            </a:r>
            <a:r>
              <a:rPr lang="ja-JP" altLang="en-US" dirty="0"/>
              <a:t>リバーシ </a:t>
            </a:r>
            <a:r>
              <a:rPr lang="en-US" altLang="ja-JP" dirty="0"/>
              <a:t>(</a:t>
            </a:r>
            <a:r>
              <a:rPr lang="ja-JP" altLang="en-US" dirty="0"/>
              <a:t>後手勝ち</a:t>
            </a:r>
            <a:r>
              <a:rPr lang="en-US" altLang="ja-JP" dirty="0"/>
              <a:t>)</a:t>
            </a:r>
          </a:p>
          <a:p>
            <a:pPr lvl="1"/>
            <a:r>
              <a:rPr kumimoji="1" lang="en-US" altLang="ja-JP" dirty="0"/>
              <a:t>5</a:t>
            </a:r>
            <a:r>
              <a:rPr kumimoji="1" lang="ja-JP" altLang="en-US" dirty="0"/>
              <a:t>路盤囲碁 </a:t>
            </a:r>
            <a:r>
              <a:rPr kumimoji="1" lang="en-US" altLang="ja-JP" dirty="0"/>
              <a:t>(</a:t>
            </a:r>
            <a:r>
              <a:rPr kumimoji="1" lang="ja-JP" altLang="en-US" dirty="0"/>
              <a:t>先手勝ち</a:t>
            </a:r>
            <a:r>
              <a:rPr kumimoji="1" lang="en-US" altLang="ja-JP" dirty="0"/>
              <a:t>)</a:t>
            </a:r>
          </a:p>
          <a:p>
            <a:pPr lvl="1"/>
            <a:r>
              <a:rPr lang="ja-JP" altLang="en-US" dirty="0"/>
              <a:t>どうぶつしょう</a:t>
            </a:r>
            <a:r>
              <a:rPr lang="ja-JP" altLang="en-US" dirty="0" err="1"/>
              <a:t>ぎ</a:t>
            </a:r>
            <a:r>
              <a:rPr lang="ja-JP" altLang="en-US" dirty="0"/>
              <a:t> </a:t>
            </a:r>
            <a:r>
              <a:rPr lang="en-US" altLang="ja-JP" dirty="0"/>
              <a:t>(</a:t>
            </a:r>
            <a:r>
              <a:rPr lang="ja-JP" altLang="en-US" dirty="0"/>
              <a:t>後手勝ち</a:t>
            </a:r>
            <a:r>
              <a:rPr lang="en-US" altLang="ja-JP" dirty="0"/>
              <a:t>)</a:t>
            </a:r>
          </a:p>
          <a:p>
            <a:pPr lvl="1"/>
            <a:r>
              <a:rPr kumimoji="1" lang="ja-JP" altLang="en-US" dirty="0"/>
              <a:t>アンパンマンはじめてしょう</a:t>
            </a:r>
            <a:r>
              <a:rPr kumimoji="1" lang="ja-JP" altLang="en-US" dirty="0" err="1"/>
              <a:t>ぎ</a:t>
            </a:r>
            <a:r>
              <a:rPr kumimoji="1" lang="ja-JP" altLang="en-US" dirty="0"/>
              <a:t> </a:t>
            </a:r>
            <a:r>
              <a:rPr kumimoji="1" lang="en-US" altLang="ja-JP" dirty="0"/>
              <a:t>(</a:t>
            </a:r>
            <a:r>
              <a:rPr lang="ja-JP" altLang="en-US" dirty="0"/>
              <a:t>引き分け</a:t>
            </a:r>
            <a:r>
              <a:rPr kumimoji="1" lang="en-US" altLang="ja-JP" dirty="0"/>
              <a:t>)</a:t>
            </a:r>
            <a:endParaRPr kumimoji="1" lang="ja-JP" altLang="en-US" dirty="0"/>
          </a:p>
        </p:txBody>
      </p:sp>
    </p:spTree>
    <p:extLst>
      <p:ext uri="{BB962C8B-B14F-4D97-AF65-F5344CB8AC3E}">
        <p14:creationId xmlns:p14="http://schemas.microsoft.com/office/powerpoint/2010/main" val="1438546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連珠の最善手</a:t>
            </a:r>
          </a:p>
        </p:txBody>
      </p:sp>
      <p:sp>
        <p:nvSpPr>
          <p:cNvPr id="3" name="コンテンツ プレースホルダー 2"/>
          <p:cNvSpPr>
            <a:spLocks noGrp="1"/>
          </p:cNvSpPr>
          <p:nvPr>
            <p:ph idx="1"/>
          </p:nvPr>
        </p:nvSpPr>
        <p:spPr>
          <a:xfrm>
            <a:off x="457200" y="1600201"/>
            <a:ext cx="8229600" cy="3352800"/>
          </a:xfrm>
        </p:spPr>
        <p:txBody>
          <a:bodyPr/>
          <a:lstStyle/>
          <a:p>
            <a:r>
              <a:rPr kumimoji="1" lang="ja-JP" altLang="en-US" dirty="0">
                <a:latin typeface="Times New Roman" panose="02020603050405020304" pitchFamily="18" charset="0"/>
              </a:rPr>
              <a:t>連珠の最善手</a:t>
            </a:r>
            <a:endParaRPr kumimoji="1" lang="en-US" altLang="ja-JP" dirty="0">
              <a:latin typeface="Times New Roman" panose="02020603050405020304" pitchFamily="18" charset="0"/>
            </a:endParaRPr>
          </a:p>
          <a:p>
            <a:pPr lvl="1"/>
            <a:r>
              <a:rPr kumimoji="1" lang="ja-JP" altLang="en-US" dirty="0">
                <a:latin typeface="Times New Roman" panose="02020603050405020304" pitchFamily="18" charset="0"/>
              </a:rPr>
              <a:t>双方最善手を打つと</a:t>
            </a:r>
            <a:r>
              <a:rPr kumimoji="1" lang="en-US" altLang="ja-JP" dirty="0">
                <a:latin typeface="Times New Roman" panose="02020603050405020304" pitchFamily="18" charset="0"/>
              </a:rPr>
              <a:t>47</a:t>
            </a:r>
            <a:r>
              <a:rPr kumimoji="1" lang="ja-JP" altLang="en-US" dirty="0">
                <a:latin typeface="Times New Roman" panose="02020603050405020304" pitchFamily="18" charset="0"/>
              </a:rPr>
              <a:t>手で先手が勝つ</a:t>
            </a:r>
            <a:r>
              <a:rPr kumimoji="1" lang="en-US" altLang="ja-JP" sz="2400" dirty="0">
                <a:latin typeface="Times New Roman" panose="02020603050405020304" pitchFamily="18" charset="0"/>
              </a:rPr>
              <a:t>[1]</a:t>
            </a:r>
            <a:endParaRPr kumimoji="1" lang="ja-JP" altLang="en-US" sz="2400" dirty="0">
              <a:latin typeface="Times New Roman" panose="02020603050405020304" pitchFamily="18" charset="0"/>
            </a:endParaRPr>
          </a:p>
        </p:txBody>
      </p:sp>
      <p:sp>
        <p:nvSpPr>
          <p:cNvPr id="4" name="正方形/長方形 3"/>
          <p:cNvSpPr/>
          <p:nvPr/>
        </p:nvSpPr>
        <p:spPr>
          <a:xfrm>
            <a:off x="914400" y="5410200"/>
            <a:ext cx="7772400" cy="1138773"/>
          </a:xfrm>
          <a:prstGeom prst="rect">
            <a:avLst/>
          </a:prstGeom>
        </p:spPr>
        <p:txBody>
          <a:bodyPr wrap="square">
            <a:spAutoFit/>
          </a:bodyPr>
          <a:lstStyle/>
          <a:p>
            <a:pPr algn="l"/>
            <a:r>
              <a:rPr lang="en-US" altLang="ja-JP" sz="2000" dirty="0">
                <a:effectLst/>
                <a:latin typeface="Times New Roman" panose="02020603050405020304" pitchFamily="18" charset="0"/>
                <a:ea typeface="Times New Roman" panose="02020603050405020304" pitchFamily="18" charset="0"/>
              </a:rPr>
              <a:t>[1] Janos Wagner and </a:t>
            </a:r>
            <a:r>
              <a:rPr lang="en-US" altLang="ja-JP" sz="2000" dirty="0" err="1">
                <a:effectLst/>
                <a:latin typeface="Times New Roman" panose="02020603050405020304" pitchFamily="18" charset="0"/>
                <a:ea typeface="Times New Roman" panose="02020603050405020304" pitchFamily="18" charset="0"/>
              </a:rPr>
              <a:t>Istvan</a:t>
            </a:r>
            <a:r>
              <a:rPr lang="en-US" altLang="ja-JP" sz="2000" dirty="0">
                <a:effectLst/>
                <a:latin typeface="Times New Roman" panose="02020603050405020304" pitchFamily="18" charset="0"/>
                <a:ea typeface="Times New Roman" panose="02020603050405020304" pitchFamily="18" charset="0"/>
              </a:rPr>
              <a:t> </a:t>
            </a:r>
            <a:r>
              <a:rPr lang="en-US" altLang="ja-JP" sz="2000" dirty="0" err="1">
                <a:effectLst/>
                <a:latin typeface="Times New Roman" panose="02020603050405020304" pitchFamily="18" charset="0"/>
                <a:ea typeface="Times New Roman" panose="02020603050405020304" pitchFamily="18" charset="0"/>
              </a:rPr>
              <a:t>Virag</a:t>
            </a:r>
            <a:r>
              <a:rPr lang="en-US" altLang="ja-JP" sz="2000" dirty="0">
                <a:effectLst/>
                <a:latin typeface="Times New Roman" panose="02020603050405020304" pitchFamily="18" charset="0"/>
                <a:ea typeface="Times New Roman" panose="02020603050405020304" pitchFamily="18" charset="0"/>
              </a:rPr>
              <a:t>, Solving </a:t>
            </a:r>
            <a:r>
              <a:rPr lang="en-US" altLang="ja-JP" sz="2000" dirty="0" err="1">
                <a:effectLst/>
                <a:latin typeface="Times New Roman" panose="02020603050405020304" pitchFamily="18" charset="0"/>
                <a:ea typeface="Times New Roman" panose="02020603050405020304" pitchFamily="18" charset="0"/>
              </a:rPr>
              <a:t>renju</a:t>
            </a:r>
            <a:r>
              <a:rPr lang="en-US" altLang="ja-JP" sz="2000" dirty="0">
                <a:effectLst/>
                <a:latin typeface="Times New Roman" panose="02020603050405020304" pitchFamily="18" charset="0"/>
                <a:ea typeface="Times New Roman" panose="02020603050405020304" pitchFamily="18" charset="0"/>
              </a:rPr>
              <a:t>, ICGA Journal, Vol.24, </a:t>
            </a:r>
          </a:p>
          <a:p>
            <a:pPr algn="l"/>
            <a:r>
              <a:rPr lang="en-US" altLang="ja-JP" sz="2000" dirty="0">
                <a:effectLst/>
                <a:latin typeface="Times New Roman" panose="02020603050405020304" pitchFamily="18" charset="0"/>
                <a:ea typeface="Times New Roman" panose="02020603050405020304" pitchFamily="18" charset="0"/>
              </a:rPr>
              <a:t>      No.1, pp.30-35 (2001), </a:t>
            </a:r>
          </a:p>
          <a:p>
            <a:pPr algn="l"/>
            <a:r>
              <a:rPr lang="en-US" altLang="ja-JP" sz="2000" dirty="0">
                <a:effectLst/>
                <a:latin typeface="Times New Roman" panose="02020603050405020304" pitchFamily="18" charset="0"/>
                <a:ea typeface="Times New Roman" panose="02020603050405020304" pitchFamily="18" charset="0"/>
              </a:rPr>
              <a:t>      </a:t>
            </a:r>
            <a:r>
              <a:rPr lang="en-US" altLang="ja-JP" sz="2000" dirty="0">
                <a:effectLst/>
                <a:latin typeface="Times New Roman" panose="02020603050405020304" pitchFamily="18" charset="0"/>
                <a:ea typeface="Times New Roman" panose="02020603050405020304" pitchFamily="18" charset="0"/>
                <a:cs typeface="Times New Roman" panose="02020603050405020304" pitchFamily="18" charset="0"/>
              </a:rPr>
              <a:t>http://www.sze.hu/~gtakacs/download/wagnervirag_2001.pdf</a:t>
            </a:r>
            <a:endParaRPr lang="ja-JP" altLang="en-US" sz="2000" dirty="0"/>
          </a:p>
        </p:txBody>
      </p:sp>
    </p:spTree>
    <p:extLst>
      <p:ext uri="{BB962C8B-B14F-4D97-AF65-F5344CB8AC3E}">
        <p14:creationId xmlns:p14="http://schemas.microsoft.com/office/powerpoint/2010/main" val="2886989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連珠</a:t>
            </a:r>
            <a:r>
              <a:rPr lang="ja-JP" altLang="en-US" dirty="0">
                <a:latin typeface="Times New Roman" panose="02020603050405020304" pitchFamily="18" charset="0"/>
              </a:rPr>
              <a:t>の最善手</a:t>
            </a:r>
            <a:endParaRPr kumimoji="1" lang="ja-JP" altLang="en-US" dirty="0">
              <a:latin typeface="Times New Roman" panose="02020603050405020304" pitchFamily="18" charset="0"/>
            </a:endParaRPr>
          </a:p>
        </p:txBody>
      </p:sp>
      <p:grpSp>
        <p:nvGrpSpPr>
          <p:cNvPr id="340" name="グループ化 339"/>
          <p:cNvGrpSpPr/>
          <p:nvPr/>
        </p:nvGrpSpPr>
        <p:grpSpPr>
          <a:xfrm>
            <a:off x="762000" y="1383968"/>
            <a:ext cx="4766023" cy="4766023"/>
            <a:chOff x="864958" y="1863377"/>
            <a:chExt cx="3878722" cy="3878722"/>
          </a:xfrm>
        </p:grpSpPr>
        <p:sp>
          <p:nvSpPr>
            <p:cNvPr id="327" name="正方形/長方形 326"/>
            <p:cNvSpPr/>
            <p:nvPr/>
          </p:nvSpPr>
          <p:spPr bwMode="auto">
            <a:xfrm>
              <a:off x="864958" y="1863377"/>
              <a:ext cx="3878722" cy="3878722"/>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05359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230383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55407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280431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305455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330479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55503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380527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4055520"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305760"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052638"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302878"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553118"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180335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05359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230383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255407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05359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30383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255407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359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30383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55407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280431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05455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330479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正方形/長方形 68"/>
            <p:cNvSpPr/>
            <p:nvPr/>
          </p:nvSpPr>
          <p:spPr bwMode="auto">
            <a:xfrm>
              <a:off x="280431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 name="正方形/長方形 69"/>
            <p:cNvSpPr/>
            <p:nvPr/>
          </p:nvSpPr>
          <p:spPr bwMode="auto">
            <a:xfrm>
              <a:off x="305455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正方形/長方形 70"/>
            <p:cNvSpPr/>
            <p:nvPr/>
          </p:nvSpPr>
          <p:spPr bwMode="auto">
            <a:xfrm>
              <a:off x="330479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正方形/長方形 71"/>
            <p:cNvSpPr/>
            <p:nvPr/>
          </p:nvSpPr>
          <p:spPr bwMode="auto">
            <a:xfrm>
              <a:off x="280431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正方形/長方形 72"/>
            <p:cNvSpPr/>
            <p:nvPr/>
          </p:nvSpPr>
          <p:spPr bwMode="auto">
            <a:xfrm>
              <a:off x="305455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330479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355503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380527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 name="正方形/長方形 76"/>
            <p:cNvSpPr/>
            <p:nvPr/>
          </p:nvSpPr>
          <p:spPr bwMode="auto">
            <a:xfrm>
              <a:off x="4055520"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 name="正方形/長方形 77"/>
            <p:cNvSpPr/>
            <p:nvPr/>
          </p:nvSpPr>
          <p:spPr bwMode="auto">
            <a:xfrm>
              <a:off x="355503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 name="正方形/長方形 78"/>
            <p:cNvSpPr/>
            <p:nvPr/>
          </p:nvSpPr>
          <p:spPr bwMode="auto">
            <a:xfrm>
              <a:off x="380527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 name="正方形/長方形 79"/>
            <p:cNvSpPr/>
            <p:nvPr/>
          </p:nvSpPr>
          <p:spPr bwMode="auto">
            <a:xfrm>
              <a:off x="4055520"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 name="正方形/長方形 80"/>
            <p:cNvSpPr/>
            <p:nvPr/>
          </p:nvSpPr>
          <p:spPr bwMode="auto">
            <a:xfrm>
              <a:off x="355503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 name="正方形/長方形 81"/>
            <p:cNvSpPr/>
            <p:nvPr/>
          </p:nvSpPr>
          <p:spPr bwMode="auto">
            <a:xfrm>
              <a:off x="380527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4055520"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4305760"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4305760"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4305760"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1052638"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8" name="正方形/長方形 97"/>
            <p:cNvSpPr/>
            <p:nvPr/>
          </p:nvSpPr>
          <p:spPr bwMode="auto">
            <a:xfrm>
              <a:off x="1052638"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正方形/長方形 100"/>
            <p:cNvSpPr/>
            <p:nvPr/>
          </p:nvSpPr>
          <p:spPr bwMode="auto">
            <a:xfrm>
              <a:off x="1052638"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1302878"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1553118"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80335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1302878"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553118"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180335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1302878"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1553118"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180335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205359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p:cNvSpPr/>
            <p:nvPr/>
          </p:nvSpPr>
          <p:spPr bwMode="auto">
            <a:xfrm>
              <a:off x="230383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255407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正方形/長方形 113"/>
            <p:cNvSpPr/>
            <p:nvPr/>
          </p:nvSpPr>
          <p:spPr bwMode="auto">
            <a:xfrm>
              <a:off x="205359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正方形/長方形 114"/>
            <p:cNvSpPr/>
            <p:nvPr/>
          </p:nvSpPr>
          <p:spPr bwMode="auto">
            <a:xfrm>
              <a:off x="230383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正方形/長方形 115"/>
            <p:cNvSpPr/>
            <p:nvPr/>
          </p:nvSpPr>
          <p:spPr bwMode="auto">
            <a:xfrm>
              <a:off x="255407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正方形/長方形 116"/>
            <p:cNvSpPr/>
            <p:nvPr/>
          </p:nvSpPr>
          <p:spPr bwMode="auto">
            <a:xfrm>
              <a:off x="205359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正方形/長方形 117"/>
            <p:cNvSpPr/>
            <p:nvPr/>
          </p:nvSpPr>
          <p:spPr bwMode="auto">
            <a:xfrm>
              <a:off x="230383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p:cNvSpPr/>
            <p:nvPr/>
          </p:nvSpPr>
          <p:spPr bwMode="auto">
            <a:xfrm>
              <a:off x="255407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280431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305455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330479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280431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305455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330479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280431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305455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330479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355503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80527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4055520"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355503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380527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4055520"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55503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80527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p:cNvSpPr/>
            <p:nvPr/>
          </p:nvSpPr>
          <p:spPr bwMode="auto">
            <a:xfrm>
              <a:off x="4055520"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4305760"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4305760"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4305760"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1052638"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1052638"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052638"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1302878"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1553118"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180335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1302878"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1553118"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80335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302878"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553118"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180335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05359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230383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255407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205359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230383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255407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205359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30383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55407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280431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05455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330479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280431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305455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330479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80431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305455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30479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55503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380527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055520"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355503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380527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4055520"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355503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80527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4055520"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305760"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4305760"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305760"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052638"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1052638"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1052638"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1302878"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1553118"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180335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1302878"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1553118"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180335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1302878"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1553118"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180335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205359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230383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255407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205359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230383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255407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205359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230383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255407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280431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305455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0" name="正方形/長方形 229"/>
            <p:cNvSpPr/>
            <p:nvPr/>
          </p:nvSpPr>
          <p:spPr bwMode="auto">
            <a:xfrm>
              <a:off x="330479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1" name="正方形/長方形 230"/>
            <p:cNvSpPr/>
            <p:nvPr/>
          </p:nvSpPr>
          <p:spPr bwMode="auto">
            <a:xfrm>
              <a:off x="280431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2" name="正方形/長方形 231"/>
            <p:cNvSpPr/>
            <p:nvPr/>
          </p:nvSpPr>
          <p:spPr bwMode="auto">
            <a:xfrm>
              <a:off x="305455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3" name="正方形/長方形 232"/>
            <p:cNvSpPr/>
            <p:nvPr/>
          </p:nvSpPr>
          <p:spPr bwMode="auto">
            <a:xfrm>
              <a:off x="330479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4" name="正方形/長方形 233"/>
            <p:cNvSpPr/>
            <p:nvPr/>
          </p:nvSpPr>
          <p:spPr bwMode="auto">
            <a:xfrm>
              <a:off x="280431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正方形/長方形 234"/>
            <p:cNvSpPr/>
            <p:nvPr/>
          </p:nvSpPr>
          <p:spPr bwMode="auto">
            <a:xfrm>
              <a:off x="305455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330479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355503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380527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4055520"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55503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380527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055520"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355503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正方形/長方形 243"/>
            <p:cNvSpPr/>
            <p:nvPr/>
          </p:nvSpPr>
          <p:spPr bwMode="auto">
            <a:xfrm>
              <a:off x="380527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5" name="正方形/長方形 244"/>
            <p:cNvSpPr/>
            <p:nvPr/>
          </p:nvSpPr>
          <p:spPr bwMode="auto">
            <a:xfrm>
              <a:off x="4055520"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6" name="正方形/長方形 245"/>
            <p:cNvSpPr/>
            <p:nvPr/>
          </p:nvSpPr>
          <p:spPr bwMode="auto">
            <a:xfrm>
              <a:off x="4305760"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9" name="正方形/長方形 248"/>
            <p:cNvSpPr/>
            <p:nvPr/>
          </p:nvSpPr>
          <p:spPr bwMode="auto">
            <a:xfrm>
              <a:off x="4305760"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正方形/長方形 251"/>
            <p:cNvSpPr/>
            <p:nvPr/>
          </p:nvSpPr>
          <p:spPr bwMode="auto">
            <a:xfrm>
              <a:off x="4305760"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7" name="正方形/長方形 256"/>
            <p:cNvSpPr/>
            <p:nvPr/>
          </p:nvSpPr>
          <p:spPr bwMode="auto">
            <a:xfrm>
              <a:off x="1052638"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0" name="正方形/長方形 259"/>
            <p:cNvSpPr/>
            <p:nvPr/>
          </p:nvSpPr>
          <p:spPr bwMode="auto">
            <a:xfrm>
              <a:off x="1052638"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3" name="正方形/長方形 262"/>
            <p:cNvSpPr/>
            <p:nvPr/>
          </p:nvSpPr>
          <p:spPr bwMode="auto">
            <a:xfrm>
              <a:off x="1052638"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4" name="正方形/長方形 263"/>
            <p:cNvSpPr/>
            <p:nvPr/>
          </p:nvSpPr>
          <p:spPr bwMode="auto">
            <a:xfrm>
              <a:off x="1302878"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5" name="正方形/長方形 264"/>
            <p:cNvSpPr/>
            <p:nvPr/>
          </p:nvSpPr>
          <p:spPr bwMode="auto">
            <a:xfrm>
              <a:off x="1553118"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6" name="正方形/長方形 265"/>
            <p:cNvSpPr/>
            <p:nvPr/>
          </p:nvSpPr>
          <p:spPr bwMode="auto">
            <a:xfrm>
              <a:off x="180335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7" name="正方形/長方形 266"/>
            <p:cNvSpPr/>
            <p:nvPr/>
          </p:nvSpPr>
          <p:spPr bwMode="auto">
            <a:xfrm>
              <a:off x="1302878"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8" name="正方形/長方形 267"/>
            <p:cNvSpPr/>
            <p:nvPr/>
          </p:nvSpPr>
          <p:spPr bwMode="auto">
            <a:xfrm>
              <a:off x="1553118"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9" name="正方形/長方形 268"/>
            <p:cNvSpPr/>
            <p:nvPr/>
          </p:nvSpPr>
          <p:spPr bwMode="auto">
            <a:xfrm>
              <a:off x="180335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0" name="正方形/長方形 269"/>
            <p:cNvSpPr/>
            <p:nvPr/>
          </p:nvSpPr>
          <p:spPr bwMode="auto">
            <a:xfrm>
              <a:off x="1302878"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1" name="正方形/長方形 270"/>
            <p:cNvSpPr/>
            <p:nvPr/>
          </p:nvSpPr>
          <p:spPr bwMode="auto">
            <a:xfrm>
              <a:off x="1553118"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2" name="正方形/長方形 271"/>
            <p:cNvSpPr/>
            <p:nvPr/>
          </p:nvSpPr>
          <p:spPr bwMode="auto">
            <a:xfrm>
              <a:off x="180335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3" name="正方形/長方形 272"/>
            <p:cNvSpPr/>
            <p:nvPr/>
          </p:nvSpPr>
          <p:spPr bwMode="auto">
            <a:xfrm>
              <a:off x="205359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4" name="正方形/長方形 273"/>
            <p:cNvSpPr/>
            <p:nvPr/>
          </p:nvSpPr>
          <p:spPr bwMode="auto">
            <a:xfrm>
              <a:off x="230383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5" name="正方形/長方形 274"/>
            <p:cNvSpPr/>
            <p:nvPr/>
          </p:nvSpPr>
          <p:spPr bwMode="auto">
            <a:xfrm>
              <a:off x="255407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2" name="正方形/長方形 281"/>
            <p:cNvSpPr/>
            <p:nvPr/>
          </p:nvSpPr>
          <p:spPr bwMode="auto">
            <a:xfrm>
              <a:off x="280431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正方形/長方形 282"/>
            <p:cNvSpPr/>
            <p:nvPr/>
          </p:nvSpPr>
          <p:spPr bwMode="auto">
            <a:xfrm>
              <a:off x="305455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正方形/長方形 283"/>
            <p:cNvSpPr/>
            <p:nvPr/>
          </p:nvSpPr>
          <p:spPr bwMode="auto">
            <a:xfrm>
              <a:off x="330479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正方形/長方形 290"/>
            <p:cNvSpPr/>
            <p:nvPr/>
          </p:nvSpPr>
          <p:spPr bwMode="auto">
            <a:xfrm>
              <a:off x="355503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正方形/長方形 291"/>
            <p:cNvSpPr/>
            <p:nvPr/>
          </p:nvSpPr>
          <p:spPr bwMode="auto">
            <a:xfrm>
              <a:off x="380527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正方形/長方形 292"/>
            <p:cNvSpPr/>
            <p:nvPr/>
          </p:nvSpPr>
          <p:spPr bwMode="auto">
            <a:xfrm>
              <a:off x="4055520"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0" name="正方形/長方形 299"/>
            <p:cNvSpPr/>
            <p:nvPr/>
          </p:nvSpPr>
          <p:spPr bwMode="auto">
            <a:xfrm>
              <a:off x="4305760"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正方形/長方形 310"/>
            <p:cNvSpPr/>
            <p:nvPr/>
          </p:nvSpPr>
          <p:spPr bwMode="auto">
            <a:xfrm>
              <a:off x="1052638"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正方形/長方形 317"/>
            <p:cNvSpPr/>
            <p:nvPr/>
          </p:nvSpPr>
          <p:spPr bwMode="auto">
            <a:xfrm>
              <a:off x="1302878"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p:cNvSpPr/>
            <p:nvPr/>
          </p:nvSpPr>
          <p:spPr bwMode="auto">
            <a:xfrm>
              <a:off x="1553118"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p:cNvSpPr/>
            <p:nvPr/>
          </p:nvSpPr>
          <p:spPr bwMode="auto">
            <a:xfrm>
              <a:off x="180335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329" name="円/楕円 328"/>
          <p:cNvSpPr/>
          <p:nvPr/>
        </p:nvSpPr>
        <p:spPr bwMode="auto">
          <a:xfrm>
            <a:off x="2987481" y="3618928"/>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30" name="円/楕円 329"/>
          <p:cNvSpPr/>
          <p:nvPr/>
        </p:nvSpPr>
        <p:spPr bwMode="auto">
          <a:xfrm>
            <a:off x="2998875" y="3935863"/>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31" name="円/楕円 330"/>
          <p:cNvSpPr/>
          <p:nvPr/>
        </p:nvSpPr>
        <p:spPr bwMode="auto">
          <a:xfrm>
            <a:off x="3312333" y="3931667"/>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32" name="円/楕円 331"/>
          <p:cNvSpPr/>
          <p:nvPr/>
        </p:nvSpPr>
        <p:spPr bwMode="auto">
          <a:xfrm>
            <a:off x="2710139" y="3311334"/>
            <a:ext cx="278165" cy="278165"/>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4</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38" name="円/楕円 337"/>
          <p:cNvSpPr/>
          <p:nvPr/>
        </p:nvSpPr>
        <p:spPr bwMode="auto">
          <a:xfrm>
            <a:off x="3613231" y="4240994"/>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5</a:t>
            </a:r>
          </a:p>
        </p:txBody>
      </p:sp>
      <p:sp>
        <p:nvSpPr>
          <p:cNvPr id="339" name="円/楕円 338"/>
          <p:cNvSpPr/>
          <p:nvPr/>
        </p:nvSpPr>
        <p:spPr bwMode="auto">
          <a:xfrm>
            <a:off x="3312333" y="3627409"/>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6</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47" name="円/楕円 246"/>
          <p:cNvSpPr/>
          <p:nvPr/>
        </p:nvSpPr>
        <p:spPr bwMode="auto">
          <a:xfrm>
            <a:off x="3308000" y="4245107"/>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7</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48" name="円/楕円 247"/>
          <p:cNvSpPr/>
          <p:nvPr/>
        </p:nvSpPr>
        <p:spPr bwMode="auto">
          <a:xfrm>
            <a:off x="2707077" y="4243348"/>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8</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50" name="円/楕円 249"/>
          <p:cNvSpPr/>
          <p:nvPr/>
        </p:nvSpPr>
        <p:spPr bwMode="auto">
          <a:xfrm>
            <a:off x="3607034" y="3310498"/>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9</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51" name="円/楕円 250"/>
          <p:cNvSpPr/>
          <p:nvPr/>
        </p:nvSpPr>
        <p:spPr bwMode="auto">
          <a:xfrm>
            <a:off x="3928865" y="4550833"/>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10</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53" name="円/楕円 252"/>
          <p:cNvSpPr/>
          <p:nvPr/>
        </p:nvSpPr>
        <p:spPr bwMode="auto">
          <a:xfrm>
            <a:off x="3935859" y="4245741"/>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54" name="円/楕円 253"/>
          <p:cNvSpPr/>
          <p:nvPr/>
        </p:nvSpPr>
        <p:spPr bwMode="auto">
          <a:xfrm>
            <a:off x="4243345" y="4240958"/>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12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55" name="円/楕円 254"/>
          <p:cNvSpPr/>
          <p:nvPr/>
        </p:nvSpPr>
        <p:spPr bwMode="auto">
          <a:xfrm>
            <a:off x="3615209" y="3940388"/>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13</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56" name="円/楕円 255"/>
          <p:cNvSpPr/>
          <p:nvPr/>
        </p:nvSpPr>
        <p:spPr bwMode="auto">
          <a:xfrm>
            <a:off x="3613347" y="3617983"/>
            <a:ext cx="278165" cy="278165"/>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14</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58" name="円/楕円 257"/>
          <p:cNvSpPr/>
          <p:nvPr/>
        </p:nvSpPr>
        <p:spPr bwMode="auto">
          <a:xfrm>
            <a:off x="3907943" y="3630735"/>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15</a:t>
            </a:r>
          </a:p>
        </p:txBody>
      </p:sp>
      <p:sp>
        <p:nvSpPr>
          <p:cNvPr id="259" name="円/楕円 258"/>
          <p:cNvSpPr/>
          <p:nvPr/>
        </p:nvSpPr>
        <p:spPr bwMode="auto">
          <a:xfrm>
            <a:off x="4219565" y="3305751"/>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16</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61" name="円/楕円 260"/>
          <p:cNvSpPr/>
          <p:nvPr/>
        </p:nvSpPr>
        <p:spPr bwMode="auto">
          <a:xfrm>
            <a:off x="4242077" y="3930781"/>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17</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62" name="円/楕円 261"/>
          <p:cNvSpPr/>
          <p:nvPr/>
        </p:nvSpPr>
        <p:spPr bwMode="auto">
          <a:xfrm>
            <a:off x="4545889" y="4243348"/>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18</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76" name="円/楕円 275"/>
          <p:cNvSpPr/>
          <p:nvPr/>
        </p:nvSpPr>
        <p:spPr bwMode="auto">
          <a:xfrm>
            <a:off x="3617376" y="4862980"/>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19</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77" name="円/楕円 276"/>
          <p:cNvSpPr/>
          <p:nvPr/>
        </p:nvSpPr>
        <p:spPr bwMode="auto">
          <a:xfrm>
            <a:off x="3308000" y="4857532"/>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20</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78" name="円/楕円 277"/>
          <p:cNvSpPr/>
          <p:nvPr/>
        </p:nvSpPr>
        <p:spPr bwMode="auto">
          <a:xfrm>
            <a:off x="3921330" y="3931154"/>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79" name="円/楕円 278"/>
          <p:cNvSpPr/>
          <p:nvPr/>
        </p:nvSpPr>
        <p:spPr bwMode="auto">
          <a:xfrm>
            <a:off x="4550907" y="3926540"/>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80" name="円/楕円 279"/>
          <p:cNvSpPr/>
          <p:nvPr/>
        </p:nvSpPr>
        <p:spPr bwMode="auto">
          <a:xfrm>
            <a:off x="3313894" y="4540216"/>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23</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81" name="円/楕円 280"/>
          <p:cNvSpPr/>
          <p:nvPr/>
        </p:nvSpPr>
        <p:spPr bwMode="auto">
          <a:xfrm>
            <a:off x="2976125" y="4848504"/>
            <a:ext cx="278165" cy="278165"/>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24</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85" name="円/楕円 284"/>
          <p:cNvSpPr/>
          <p:nvPr/>
        </p:nvSpPr>
        <p:spPr bwMode="auto">
          <a:xfrm>
            <a:off x="2706989" y="3926540"/>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25</a:t>
            </a:r>
          </a:p>
        </p:txBody>
      </p:sp>
      <p:sp>
        <p:nvSpPr>
          <p:cNvPr id="286" name="円/楕円 285"/>
          <p:cNvSpPr/>
          <p:nvPr/>
        </p:nvSpPr>
        <p:spPr bwMode="auto">
          <a:xfrm>
            <a:off x="3007238" y="4243235"/>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26</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87" name="円/楕円 286"/>
          <p:cNvSpPr/>
          <p:nvPr/>
        </p:nvSpPr>
        <p:spPr bwMode="auto">
          <a:xfrm>
            <a:off x="2993890" y="4540216"/>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27</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88" name="円/楕円 287"/>
          <p:cNvSpPr/>
          <p:nvPr/>
        </p:nvSpPr>
        <p:spPr bwMode="auto">
          <a:xfrm>
            <a:off x="2688400" y="4853111"/>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28</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89" name="円/楕円 288"/>
          <p:cNvSpPr/>
          <p:nvPr/>
        </p:nvSpPr>
        <p:spPr bwMode="auto">
          <a:xfrm>
            <a:off x="2387435" y="4540216"/>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29</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90" name="円/楕円 289"/>
          <p:cNvSpPr/>
          <p:nvPr/>
        </p:nvSpPr>
        <p:spPr bwMode="auto">
          <a:xfrm>
            <a:off x="2691933" y="4550833"/>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30</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94" name="円/楕円 293"/>
          <p:cNvSpPr/>
          <p:nvPr/>
        </p:nvSpPr>
        <p:spPr bwMode="auto">
          <a:xfrm>
            <a:off x="3606734" y="3000853"/>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95" name="円/楕円 294"/>
          <p:cNvSpPr/>
          <p:nvPr/>
        </p:nvSpPr>
        <p:spPr bwMode="auto">
          <a:xfrm>
            <a:off x="2371010" y="4851355"/>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32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96" name="円/楕円 295"/>
          <p:cNvSpPr/>
          <p:nvPr/>
        </p:nvSpPr>
        <p:spPr bwMode="auto">
          <a:xfrm>
            <a:off x="2083954" y="4846541"/>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33</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297" name="円/楕円 296"/>
          <p:cNvSpPr/>
          <p:nvPr/>
        </p:nvSpPr>
        <p:spPr bwMode="auto">
          <a:xfrm>
            <a:off x="2082989" y="5166213"/>
            <a:ext cx="278165" cy="278165"/>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34</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298" name="円/楕円 297"/>
          <p:cNvSpPr/>
          <p:nvPr/>
        </p:nvSpPr>
        <p:spPr bwMode="auto">
          <a:xfrm>
            <a:off x="1776469" y="5470238"/>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35</a:t>
            </a:r>
          </a:p>
        </p:txBody>
      </p:sp>
      <p:sp>
        <p:nvSpPr>
          <p:cNvPr id="299" name="円/楕円 298"/>
          <p:cNvSpPr/>
          <p:nvPr/>
        </p:nvSpPr>
        <p:spPr bwMode="auto">
          <a:xfrm>
            <a:off x="2686370" y="5162165"/>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36</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01" name="円/楕円 300"/>
          <p:cNvSpPr/>
          <p:nvPr/>
        </p:nvSpPr>
        <p:spPr bwMode="auto">
          <a:xfrm>
            <a:off x="2698326" y="5472992"/>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37</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02" name="円/楕円 301"/>
          <p:cNvSpPr/>
          <p:nvPr/>
        </p:nvSpPr>
        <p:spPr bwMode="auto">
          <a:xfrm>
            <a:off x="4828031" y="3634198"/>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38</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03" name="円/楕円 302"/>
          <p:cNvSpPr/>
          <p:nvPr/>
        </p:nvSpPr>
        <p:spPr bwMode="auto">
          <a:xfrm>
            <a:off x="5151334" y="3320892"/>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39</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04" name="円/楕円 303"/>
          <p:cNvSpPr/>
          <p:nvPr/>
        </p:nvSpPr>
        <p:spPr bwMode="auto">
          <a:xfrm>
            <a:off x="3310124" y="3312299"/>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40</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05" name="円/楕円 304"/>
          <p:cNvSpPr/>
          <p:nvPr/>
        </p:nvSpPr>
        <p:spPr bwMode="auto">
          <a:xfrm>
            <a:off x="3310384" y="2999581"/>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06" name="円/楕円 305"/>
          <p:cNvSpPr/>
          <p:nvPr/>
        </p:nvSpPr>
        <p:spPr bwMode="auto">
          <a:xfrm>
            <a:off x="2998875" y="2698962"/>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42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07" name="円/楕円 306"/>
          <p:cNvSpPr/>
          <p:nvPr/>
        </p:nvSpPr>
        <p:spPr bwMode="auto">
          <a:xfrm>
            <a:off x="3921929" y="3008430"/>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43</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08" name="円/楕円 307"/>
          <p:cNvSpPr/>
          <p:nvPr/>
        </p:nvSpPr>
        <p:spPr bwMode="auto">
          <a:xfrm>
            <a:off x="3912080" y="3311334"/>
            <a:ext cx="278165" cy="278165"/>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44</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09" name="円/楕円 308"/>
          <p:cNvSpPr/>
          <p:nvPr/>
        </p:nvSpPr>
        <p:spPr bwMode="auto">
          <a:xfrm>
            <a:off x="3002514" y="3012709"/>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45</a:t>
            </a:r>
          </a:p>
        </p:txBody>
      </p:sp>
      <p:sp>
        <p:nvSpPr>
          <p:cNvPr id="310" name="円/楕円 309"/>
          <p:cNvSpPr/>
          <p:nvPr/>
        </p:nvSpPr>
        <p:spPr bwMode="auto">
          <a:xfrm>
            <a:off x="2692359" y="3008200"/>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46</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12" name="円/楕円 311"/>
          <p:cNvSpPr/>
          <p:nvPr/>
        </p:nvSpPr>
        <p:spPr bwMode="auto">
          <a:xfrm>
            <a:off x="4222187" y="2999580"/>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47</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 name="テキスト ボックス 2"/>
          <p:cNvSpPr txBox="1"/>
          <p:nvPr/>
        </p:nvSpPr>
        <p:spPr>
          <a:xfrm>
            <a:off x="5604894" y="5147173"/>
            <a:ext cx="3375749" cy="461665"/>
          </a:xfrm>
          <a:prstGeom prst="rect">
            <a:avLst/>
          </a:prstGeom>
          <a:noFill/>
        </p:spPr>
        <p:txBody>
          <a:bodyPr wrap="square" rtlCol="0">
            <a:spAutoFit/>
          </a:bodyPr>
          <a:lstStyle/>
          <a:p>
            <a:r>
              <a:rPr kumimoji="1" lang="en-US" altLang="ja-JP" sz="2400" dirty="0"/>
              <a:t>43</a:t>
            </a:r>
            <a:r>
              <a:rPr kumimoji="1" lang="ja-JP" altLang="en-US" sz="2400" dirty="0"/>
              <a:t>手目で黒の四三勝ち</a:t>
            </a:r>
          </a:p>
        </p:txBody>
      </p:sp>
      <p:sp>
        <p:nvSpPr>
          <p:cNvPr id="4" name="テキスト ボックス 3"/>
          <p:cNvSpPr txBox="1"/>
          <p:nvPr/>
        </p:nvSpPr>
        <p:spPr>
          <a:xfrm>
            <a:off x="2113115" y="6164918"/>
            <a:ext cx="2390398" cy="461665"/>
          </a:xfrm>
          <a:prstGeom prst="rect">
            <a:avLst/>
          </a:prstGeom>
          <a:noFill/>
        </p:spPr>
        <p:txBody>
          <a:bodyPr wrap="none" rtlCol="0">
            <a:spAutoFit/>
          </a:bodyPr>
          <a:lstStyle/>
          <a:p>
            <a:r>
              <a:rPr lang="ja-JP" altLang="en-US" sz="2400" dirty="0"/>
              <a:t>連珠の最善手</a:t>
            </a:r>
            <a:r>
              <a:rPr lang="en-US" altLang="ja-JP" sz="2000" dirty="0">
                <a:latin typeface="Times New Roman" panose="02020603050405020304" pitchFamily="18" charset="0"/>
              </a:rPr>
              <a:t>[1]</a:t>
            </a:r>
            <a:endParaRPr kumimoji="1" lang="ja-JP" altLang="en-US" sz="2000" dirty="0">
              <a:latin typeface="Times New Roman" panose="02020603050405020304" pitchFamily="18" charset="0"/>
            </a:endParaRPr>
          </a:p>
        </p:txBody>
      </p:sp>
      <p:sp>
        <p:nvSpPr>
          <p:cNvPr id="313" name="正方形/長方形 312"/>
          <p:cNvSpPr/>
          <p:nvPr/>
        </p:nvSpPr>
        <p:spPr>
          <a:xfrm>
            <a:off x="4492257" y="6359293"/>
            <a:ext cx="4488386" cy="400110"/>
          </a:xfrm>
          <a:prstGeom prst="rect">
            <a:avLst/>
          </a:prstGeom>
        </p:spPr>
        <p:txBody>
          <a:bodyPr wrap="square">
            <a:spAutoFit/>
          </a:bodyPr>
          <a:lstStyle/>
          <a:p>
            <a:pPr algn="l"/>
            <a:r>
              <a:rPr lang="en-US" altLang="ja-JP" sz="2000" dirty="0">
                <a:effectLst/>
                <a:latin typeface="Times New Roman" panose="02020603050405020304" pitchFamily="18" charset="0"/>
                <a:ea typeface="Times New Roman" panose="02020603050405020304" pitchFamily="18" charset="0"/>
              </a:rPr>
              <a:t>[1] Janos Wagner and </a:t>
            </a:r>
            <a:r>
              <a:rPr lang="en-US" altLang="ja-JP" sz="2000" dirty="0" err="1">
                <a:effectLst/>
                <a:latin typeface="Times New Roman" panose="02020603050405020304" pitchFamily="18" charset="0"/>
                <a:ea typeface="Times New Roman" panose="02020603050405020304" pitchFamily="18" charset="0"/>
              </a:rPr>
              <a:t>Istvan</a:t>
            </a:r>
            <a:r>
              <a:rPr lang="en-US" altLang="ja-JP" sz="2000" dirty="0">
                <a:effectLst/>
                <a:latin typeface="Times New Roman" panose="02020603050405020304" pitchFamily="18" charset="0"/>
                <a:ea typeface="Times New Roman" panose="02020603050405020304" pitchFamily="18" charset="0"/>
              </a:rPr>
              <a:t> </a:t>
            </a:r>
            <a:r>
              <a:rPr lang="en-US" altLang="ja-JP" sz="2000" dirty="0" err="1">
                <a:effectLst/>
                <a:latin typeface="Times New Roman" panose="02020603050405020304" pitchFamily="18" charset="0"/>
                <a:ea typeface="Times New Roman" panose="02020603050405020304" pitchFamily="18" charset="0"/>
              </a:rPr>
              <a:t>Virag</a:t>
            </a:r>
            <a:r>
              <a:rPr lang="en-US" altLang="ja-JP" sz="2000" dirty="0">
                <a:effectLst/>
                <a:latin typeface="Times New Roman" panose="02020603050405020304" pitchFamily="18" charset="0"/>
                <a:ea typeface="Times New Roman" panose="02020603050405020304" pitchFamily="18" charset="0"/>
              </a:rPr>
              <a:t>, (2001), </a:t>
            </a:r>
          </a:p>
        </p:txBody>
      </p:sp>
    </p:spTree>
    <p:extLst>
      <p:ext uri="{BB962C8B-B14F-4D97-AF65-F5344CB8AC3E}">
        <p14:creationId xmlns:p14="http://schemas.microsoft.com/office/powerpoint/2010/main" val="409056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9"/>
                                        </p:tgtEl>
                                        <p:attrNameLst>
                                          <p:attrName>style.visibility</p:attrName>
                                        </p:attrNameLst>
                                      </p:cBhvr>
                                      <p:to>
                                        <p:strVal val="visible"/>
                                      </p:to>
                                    </p:set>
                                    <p:animEffect transition="in" filter="checkerboard(across)">
                                      <p:cBhvr>
                                        <p:cTn id="7" dur="500"/>
                                        <p:tgtEl>
                                          <p:spTgt spid="329"/>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30"/>
                                        </p:tgtEl>
                                        <p:attrNameLst>
                                          <p:attrName>style.visibility</p:attrName>
                                        </p:attrNameLst>
                                      </p:cBhvr>
                                      <p:to>
                                        <p:strVal val="visible"/>
                                      </p:to>
                                    </p:set>
                                    <p:animEffect transition="in" filter="checkerboard(across)">
                                      <p:cBhvr>
                                        <p:cTn id="11" dur="500"/>
                                        <p:tgtEl>
                                          <p:spTgt spid="330"/>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31"/>
                                        </p:tgtEl>
                                        <p:attrNameLst>
                                          <p:attrName>style.visibility</p:attrName>
                                        </p:attrNameLst>
                                      </p:cBhvr>
                                      <p:to>
                                        <p:strVal val="visible"/>
                                      </p:to>
                                    </p:set>
                                    <p:animEffect transition="in" filter="checkerboard(across)">
                                      <p:cBhvr>
                                        <p:cTn id="15" dur="500"/>
                                        <p:tgtEl>
                                          <p:spTgt spid="331"/>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32"/>
                                        </p:tgtEl>
                                        <p:attrNameLst>
                                          <p:attrName>style.visibility</p:attrName>
                                        </p:attrNameLst>
                                      </p:cBhvr>
                                      <p:to>
                                        <p:strVal val="visible"/>
                                      </p:to>
                                    </p:set>
                                    <p:animEffect transition="in" filter="checkerboard(across)">
                                      <p:cBhvr>
                                        <p:cTn id="19" dur="500"/>
                                        <p:tgtEl>
                                          <p:spTgt spid="332"/>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38"/>
                                        </p:tgtEl>
                                        <p:attrNameLst>
                                          <p:attrName>style.visibility</p:attrName>
                                        </p:attrNameLst>
                                      </p:cBhvr>
                                      <p:to>
                                        <p:strVal val="visible"/>
                                      </p:to>
                                    </p:set>
                                    <p:animEffect transition="in" filter="checkerboard(across)">
                                      <p:cBhvr>
                                        <p:cTn id="23" dur="500"/>
                                        <p:tgtEl>
                                          <p:spTgt spid="338"/>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39"/>
                                        </p:tgtEl>
                                        <p:attrNameLst>
                                          <p:attrName>style.visibility</p:attrName>
                                        </p:attrNameLst>
                                      </p:cBhvr>
                                      <p:to>
                                        <p:strVal val="visible"/>
                                      </p:to>
                                    </p:set>
                                    <p:animEffect transition="in" filter="checkerboard(across)">
                                      <p:cBhvr>
                                        <p:cTn id="27" dur="500"/>
                                        <p:tgtEl>
                                          <p:spTgt spid="339"/>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247"/>
                                        </p:tgtEl>
                                        <p:attrNameLst>
                                          <p:attrName>style.visibility</p:attrName>
                                        </p:attrNameLst>
                                      </p:cBhvr>
                                      <p:to>
                                        <p:strVal val="visible"/>
                                      </p:to>
                                    </p:set>
                                    <p:animEffect transition="in" filter="checkerboard(across)">
                                      <p:cBhvr>
                                        <p:cTn id="31" dur="500"/>
                                        <p:tgtEl>
                                          <p:spTgt spid="247"/>
                                        </p:tgtEl>
                                      </p:cBhvr>
                                    </p:animEffect>
                                  </p:childTnLst>
                                </p:cTn>
                              </p:par>
                            </p:childTnLst>
                          </p:cTn>
                        </p:par>
                        <p:par>
                          <p:cTn id="32" fill="hold">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248"/>
                                        </p:tgtEl>
                                        <p:attrNameLst>
                                          <p:attrName>style.visibility</p:attrName>
                                        </p:attrNameLst>
                                      </p:cBhvr>
                                      <p:to>
                                        <p:strVal val="visible"/>
                                      </p:to>
                                    </p:set>
                                    <p:animEffect transition="in" filter="checkerboard(across)">
                                      <p:cBhvr>
                                        <p:cTn id="35" dur="500"/>
                                        <p:tgtEl>
                                          <p:spTgt spid="248"/>
                                        </p:tgtEl>
                                      </p:cBhvr>
                                    </p:animEffect>
                                  </p:childTnLst>
                                </p:cTn>
                              </p:par>
                            </p:childTnLst>
                          </p:cTn>
                        </p:par>
                        <p:par>
                          <p:cTn id="36" fill="hold">
                            <p:stCondLst>
                              <p:cond delay="4000"/>
                            </p:stCondLst>
                            <p:childTnLst>
                              <p:par>
                                <p:cTn id="37" presetID="5" presetClass="entr" presetSubtype="10" fill="hold" grpId="0" nodeType="afterEffect">
                                  <p:stCondLst>
                                    <p:cond delay="0"/>
                                  </p:stCondLst>
                                  <p:childTnLst>
                                    <p:set>
                                      <p:cBhvr>
                                        <p:cTn id="38" dur="1" fill="hold">
                                          <p:stCondLst>
                                            <p:cond delay="0"/>
                                          </p:stCondLst>
                                        </p:cTn>
                                        <p:tgtEl>
                                          <p:spTgt spid="250"/>
                                        </p:tgtEl>
                                        <p:attrNameLst>
                                          <p:attrName>style.visibility</p:attrName>
                                        </p:attrNameLst>
                                      </p:cBhvr>
                                      <p:to>
                                        <p:strVal val="visible"/>
                                      </p:to>
                                    </p:set>
                                    <p:animEffect transition="in" filter="checkerboard(across)">
                                      <p:cBhvr>
                                        <p:cTn id="39" dur="500"/>
                                        <p:tgtEl>
                                          <p:spTgt spid="250"/>
                                        </p:tgtEl>
                                      </p:cBhvr>
                                    </p:animEffect>
                                  </p:childTnLst>
                                </p:cTn>
                              </p:par>
                            </p:childTnLst>
                          </p:cTn>
                        </p:par>
                        <p:par>
                          <p:cTn id="40" fill="hold">
                            <p:stCondLst>
                              <p:cond delay="4500"/>
                            </p:stCondLst>
                            <p:childTnLst>
                              <p:par>
                                <p:cTn id="41" presetID="5" presetClass="entr" presetSubtype="10" fill="hold" grpId="0" nodeType="afterEffect">
                                  <p:stCondLst>
                                    <p:cond delay="0"/>
                                  </p:stCondLst>
                                  <p:childTnLst>
                                    <p:set>
                                      <p:cBhvr>
                                        <p:cTn id="42" dur="1" fill="hold">
                                          <p:stCondLst>
                                            <p:cond delay="0"/>
                                          </p:stCondLst>
                                        </p:cTn>
                                        <p:tgtEl>
                                          <p:spTgt spid="251"/>
                                        </p:tgtEl>
                                        <p:attrNameLst>
                                          <p:attrName>style.visibility</p:attrName>
                                        </p:attrNameLst>
                                      </p:cBhvr>
                                      <p:to>
                                        <p:strVal val="visible"/>
                                      </p:to>
                                    </p:set>
                                    <p:animEffect transition="in" filter="checkerboard(across)">
                                      <p:cBhvr>
                                        <p:cTn id="43" dur="500"/>
                                        <p:tgtEl>
                                          <p:spTgt spid="251"/>
                                        </p:tgtEl>
                                      </p:cBhvr>
                                    </p:animEffect>
                                  </p:childTnLst>
                                </p:cTn>
                              </p:par>
                            </p:childTnLst>
                          </p:cTn>
                        </p:par>
                        <p:par>
                          <p:cTn id="44" fill="hold">
                            <p:stCondLst>
                              <p:cond delay="5000"/>
                            </p:stCondLst>
                            <p:childTnLst>
                              <p:par>
                                <p:cTn id="45" presetID="5" presetClass="entr" presetSubtype="10" fill="hold" grpId="0" nodeType="afterEffect">
                                  <p:stCondLst>
                                    <p:cond delay="0"/>
                                  </p:stCondLst>
                                  <p:childTnLst>
                                    <p:set>
                                      <p:cBhvr>
                                        <p:cTn id="46" dur="1" fill="hold">
                                          <p:stCondLst>
                                            <p:cond delay="0"/>
                                          </p:stCondLst>
                                        </p:cTn>
                                        <p:tgtEl>
                                          <p:spTgt spid="253"/>
                                        </p:tgtEl>
                                        <p:attrNameLst>
                                          <p:attrName>style.visibility</p:attrName>
                                        </p:attrNameLst>
                                      </p:cBhvr>
                                      <p:to>
                                        <p:strVal val="visible"/>
                                      </p:to>
                                    </p:set>
                                    <p:animEffect transition="in" filter="checkerboard(across)">
                                      <p:cBhvr>
                                        <p:cTn id="47" dur="500"/>
                                        <p:tgtEl>
                                          <p:spTgt spid="253"/>
                                        </p:tgtEl>
                                      </p:cBhvr>
                                    </p:animEffect>
                                  </p:childTnLst>
                                </p:cTn>
                              </p:par>
                            </p:childTnLst>
                          </p:cTn>
                        </p:par>
                        <p:par>
                          <p:cTn id="48" fill="hold">
                            <p:stCondLst>
                              <p:cond delay="5500"/>
                            </p:stCondLst>
                            <p:childTnLst>
                              <p:par>
                                <p:cTn id="49" presetID="5" presetClass="entr" presetSubtype="10" fill="hold" grpId="0" nodeType="afterEffect">
                                  <p:stCondLst>
                                    <p:cond delay="0"/>
                                  </p:stCondLst>
                                  <p:childTnLst>
                                    <p:set>
                                      <p:cBhvr>
                                        <p:cTn id="50" dur="1" fill="hold">
                                          <p:stCondLst>
                                            <p:cond delay="0"/>
                                          </p:stCondLst>
                                        </p:cTn>
                                        <p:tgtEl>
                                          <p:spTgt spid="254"/>
                                        </p:tgtEl>
                                        <p:attrNameLst>
                                          <p:attrName>style.visibility</p:attrName>
                                        </p:attrNameLst>
                                      </p:cBhvr>
                                      <p:to>
                                        <p:strVal val="visible"/>
                                      </p:to>
                                    </p:set>
                                    <p:animEffect transition="in" filter="checkerboard(across)">
                                      <p:cBhvr>
                                        <p:cTn id="51" dur="500"/>
                                        <p:tgtEl>
                                          <p:spTgt spid="254"/>
                                        </p:tgtEl>
                                      </p:cBhvr>
                                    </p:animEffect>
                                  </p:childTnLst>
                                </p:cTn>
                              </p:par>
                            </p:childTnLst>
                          </p:cTn>
                        </p:par>
                        <p:par>
                          <p:cTn id="52" fill="hold">
                            <p:stCondLst>
                              <p:cond delay="6000"/>
                            </p:stCondLst>
                            <p:childTnLst>
                              <p:par>
                                <p:cTn id="53" presetID="5" presetClass="entr" presetSubtype="10" fill="hold" grpId="0" nodeType="afterEffect">
                                  <p:stCondLst>
                                    <p:cond delay="0"/>
                                  </p:stCondLst>
                                  <p:childTnLst>
                                    <p:set>
                                      <p:cBhvr>
                                        <p:cTn id="54" dur="1" fill="hold">
                                          <p:stCondLst>
                                            <p:cond delay="0"/>
                                          </p:stCondLst>
                                        </p:cTn>
                                        <p:tgtEl>
                                          <p:spTgt spid="255"/>
                                        </p:tgtEl>
                                        <p:attrNameLst>
                                          <p:attrName>style.visibility</p:attrName>
                                        </p:attrNameLst>
                                      </p:cBhvr>
                                      <p:to>
                                        <p:strVal val="visible"/>
                                      </p:to>
                                    </p:set>
                                    <p:animEffect transition="in" filter="checkerboard(across)">
                                      <p:cBhvr>
                                        <p:cTn id="55" dur="500"/>
                                        <p:tgtEl>
                                          <p:spTgt spid="255"/>
                                        </p:tgtEl>
                                      </p:cBhvr>
                                    </p:animEffect>
                                  </p:childTnLst>
                                </p:cTn>
                              </p:par>
                            </p:childTnLst>
                          </p:cTn>
                        </p:par>
                        <p:par>
                          <p:cTn id="56" fill="hold">
                            <p:stCondLst>
                              <p:cond delay="6500"/>
                            </p:stCondLst>
                            <p:childTnLst>
                              <p:par>
                                <p:cTn id="57" presetID="5" presetClass="entr" presetSubtype="10" fill="hold" grpId="0" nodeType="afterEffect">
                                  <p:stCondLst>
                                    <p:cond delay="0"/>
                                  </p:stCondLst>
                                  <p:childTnLst>
                                    <p:set>
                                      <p:cBhvr>
                                        <p:cTn id="58" dur="1" fill="hold">
                                          <p:stCondLst>
                                            <p:cond delay="0"/>
                                          </p:stCondLst>
                                        </p:cTn>
                                        <p:tgtEl>
                                          <p:spTgt spid="256"/>
                                        </p:tgtEl>
                                        <p:attrNameLst>
                                          <p:attrName>style.visibility</p:attrName>
                                        </p:attrNameLst>
                                      </p:cBhvr>
                                      <p:to>
                                        <p:strVal val="visible"/>
                                      </p:to>
                                    </p:set>
                                    <p:animEffect transition="in" filter="checkerboard(across)">
                                      <p:cBhvr>
                                        <p:cTn id="59" dur="500"/>
                                        <p:tgtEl>
                                          <p:spTgt spid="256"/>
                                        </p:tgtEl>
                                      </p:cBhvr>
                                    </p:animEffect>
                                  </p:childTnLst>
                                </p:cTn>
                              </p:par>
                            </p:childTnLst>
                          </p:cTn>
                        </p:par>
                        <p:par>
                          <p:cTn id="60" fill="hold">
                            <p:stCondLst>
                              <p:cond delay="7000"/>
                            </p:stCondLst>
                            <p:childTnLst>
                              <p:par>
                                <p:cTn id="61" presetID="5" presetClass="entr" presetSubtype="10" fill="hold" grpId="0" nodeType="afterEffect">
                                  <p:stCondLst>
                                    <p:cond delay="0"/>
                                  </p:stCondLst>
                                  <p:childTnLst>
                                    <p:set>
                                      <p:cBhvr>
                                        <p:cTn id="62" dur="1" fill="hold">
                                          <p:stCondLst>
                                            <p:cond delay="0"/>
                                          </p:stCondLst>
                                        </p:cTn>
                                        <p:tgtEl>
                                          <p:spTgt spid="258"/>
                                        </p:tgtEl>
                                        <p:attrNameLst>
                                          <p:attrName>style.visibility</p:attrName>
                                        </p:attrNameLst>
                                      </p:cBhvr>
                                      <p:to>
                                        <p:strVal val="visible"/>
                                      </p:to>
                                    </p:set>
                                    <p:animEffect transition="in" filter="checkerboard(across)">
                                      <p:cBhvr>
                                        <p:cTn id="63" dur="500"/>
                                        <p:tgtEl>
                                          <p:spTgt spid="258"/>
                                        </p:tgtEl>
                                      </p:cBhvr>
                                    </p:animEffect>
                                  </p:childTnLst>
                                </p:cTn>
                              </p:par>
                            </p:childTnLst>
                          </p:cTn>
                        </p:par>
                        <p:par>
                          <p:cTn id="64" fill="hold">
                            <p:stCondLst>
                              <p:cond delay="7500"/>
                            </p:stCondLst>
                            <p:childTnLst>
                              <p:par>
                                <p:cTn id="65" presetID="5" presetClass="entr" presetSubtype="10" fill="hold" grpId="0" nodeType="afterEffect">
                                  <p:stCondLst>
                                    <p:cond delay="0"/>
                                  </p:stCondLst>
                                  <p:childTnLst>
                                    <p:set>
                                      <p:cBhvr>
                                        <p:cTn id="66" dur="1" fill="hold">
                                          <p:stCondLst>
                                            <p:cond delay="0"/>
                                          </p:stCondLst>
                                        </p:cTn>
                                        <p:tgtEl>
                                          <p:spTgt spid="259"/>
                                        </p:tgtEl>
                                        <p:attrNameLst>
                                          <p:attrName>style.visibility</p:attrName>
                                        </p:attrNameLst>
                                      </p:cBhvr>
                                      <p:to>
                                        <p:strVal val="visible"/>
                                      </p:to>
                                    </p:set>
                                    <p:animEffect transition="in" filter="checkerboard(across)">
                                      <p:cBhvr>
                                        <p:cTn id="67" dur="500"/>
                                        <p:tgtEl>
                                          <p:spTgt spid="259"/>
                                        </p:tgtEl>
                                      </p:cBhvr>
                                    </p:animEffect>
                                  </p:childTnLst>
                                </p:cTn>
                              </p:par>
                            </p:childTnLst>
                          </p:cTn>
                        </p:par>
                        <p:par>
                          <p:cTn id="68" fill="hold">
                            <p:stCondLst>
                              <p:cond delay="8000"/>
                            </p:stCondLst>
                            <p:childTnLst>
                              <p:par>
                                <p:cTn id="69" presetID="5" presetClass="entr" presetSubtype="10" fill="hold" grpId="0" nodeType="afterEffect">
                                  <p:stCondLst>
                                    <p:cond delay="0"/>
                                  </p:stCondLst>
                                  <p:childTnLst>
                                    <p:set>
                                      <p:cBhvr>
                                        <p:cTn id="70" dur="1" fill="hold">
                                          <p:stCondLst>
                                            <p:cond delay="0"/>
                                          </p:stCondLst>
                                        </p:cTn>
                                        <p:tgtEl>
                                          <p:spTgt spid="261"/>
                                        </p:tgtEl>
                                        <p:attrNameLst>
                                          <p:attrName>style.visibility</p:attrName>
                                        </p:attrNameLst>
                                      </p:cBhvr>
                                      <p:to>
                                        <p:strVal val="visible"/>
                                      </p:to>
                                    </p:set>
                                    <p:animEffect transition="in" filter="checkerboard(across)">
                                      <p:cBhvr>
                                        <p:cTn id="71" dur="500"/>
                                        <p:tgtEl>
                                          <p:spTgt spid="261"/>
                                        </p:tgtEl>
                                      </p:cBhvr>
                                    </p:animEffect>
                                  </p:childTnLst>
                                </p:cTn>
                              </p:par>
                            </p:childTnLst>
                          </p:cTn>
                        </p:par>
                        <p:par>
                          <p:cTn id="72" fill="hold">
                            <p:stCondLst>
                              <p:cond delay="8500"/>
                            </p:stCondLst>
                            <p:childTnLst>
                              <p:par>
                                <p:cTn id="73" presetID="5" presetClass="entr" presetSubtype="10" fill="hold" grpId="0" nodeType="afterEffect">
                                  <p:stCondLst>
                                    <p:cond delay="0"/>
                                  </p:stCondLst>
                                  <p:childTnLst>
                                    <p:set>
                                      <p:cBhvr>
                                        <p:cTn id="74" dur="1" fill="hold">
                                          <p:stCondLst>
                                            <p:cond delay="0"/>
                                          </p:stCondLst>
                                        </p:cTn>
                                        <p:tgtEl>
                                          <p:spTgt spid="262"/>
                                        </p:tgtEl>
                                        <p:attrNameLst>
                                          <p:attrName>style.visibility</p:attrName>
                                        </p:attrNameLst>
                                      </p:cBhvr>
                                      <p:to>
                                        <p:strVal val="visible"/>
                                      </p:to>
                                    </p:set>
                                    <p:animEffect transition="in" filter="checkerboard(across)">
                                      <p:cBhvr>
                                        <p:cTn id="75" dur="500"/>
                                        <p:tgtEl>
                                          <p:spTgt spid="262"/>
                                        </p:tgtEl>
                                      </p:cBhvr>
                                    </p:animEffect>
                                  </p:childTnLst>
                                </p:cTn>
                              </p:par>
                            </p:childTnLst>
                          </p:cTn>
                        </p:par>
                        <p:par>
                          <p:cTn id="76" fill="hold">
                            <p:stCondLst>
                              <p:cond delay="9000"/>
                            </p:stCondLst>
                            <p:childTnLst>
                              <p:par>
                                <p:cTn id="77" presetID="5" presetClass="entr" presetSubtype="10" fill="hold" grpId="0" nodeType="afterEffect">
                                  <p:stCondLst>
                                    <p:cond delay="0"/>
                                  </p:stCondLst>
                                  <p:childTnLst>
                                    <p:set>
                                      <p:cBhvr>
                                        <p:cTn id="78" dur="1" fill="hold">
                                          <p:stCondLst>
                                            <p:cond delay="0"/>
                                          </p:stCondLst>
                                        </p:cTn>
                                        <p:tgtEl>
                                          <p:spTgt spid="276"/>
                                        </p:tgtEl>
                                        <p:attrNameLst>
                                          <p:attrName>style.visibility</p:attrName>
                                        </p:attrNameLst>
                                      </p:cBhvr>
                                      <p:to>
                                        <p:strVal val="visible"/>
                                      </p:to>
                                    </p:set>
                                    <p:animEffect transition="in" filter="checkerboard(across)">
                                      <p:cBhvr>
                                        <p:cTn id="79" dur="500"/>
                                        <p:tgtEl>
                                          <p:spTgt spid="276"/>
                                        </p:tgtEl>
                                      </p:cBhvr>
                                    </p:animEffect>
                                  </p:childTnLst>
                                </p:cTn>
                              </p:par>
                            </p:childTnLst>
                          </p:cTn>
                        </p:par>
                        <p:par>
                          <p:cTn id="80" fill="hold">
                            <p:stCondLst>
                              <p:cond delay="9500"/>
                            </p:stCondLst>
                            <p:childTnLst>
                              <p:par>
                                <p:cTn id="81" presetID="5" presetClass="entr" presetSubtype="10" fill="hold" grpId="0" nodeType="afterEffect">
                                  <p:stCondLst>
                                    <p:cond delay="0"/>
                                  </p:stCondLst>
                                  <p:childTnLst>
                                    <p:set>
                                      <p:cBhvr>
                                        <p:cTn id="82" dur="1" fill="hold">
                                          <p:stCondLst>
                                            <p:cond delay="0"/>
                                          </p:stCondLst>
                                        </p:cTn>
                                        <p:tgtEl>
                                          <p:spTgt spid="277"/>
                                        </p:tgtEl>
                                        <p:attrNameLst>
                                          <p:attrName>style.visibility</p:attrName>
                                        </p:attrNameLst>
                                      </p:cBhvr>
                                      <p:to>
                                        <p:strVal val="visible"/>
                                      </p:to>
                                    </p:set>
                                    <p:animEffect transition="in" filter="checkerboard(across)">
                                      <p:cBhvr>
                                        <p:cTn id="83" dur="500"/>
                                        <p:tgtEl>
                                          <p:spTgt spid="277"/>
                                        </p:tgtEl>
                                      </p:cBhvr>
                                    </p:animEffect>
                                  </p:childTnLst>
                                </p:cTn>
                              </p:par>
                            </p:childTnLst>
                          </p:cTn>
                        </p:par>
                        <p:par>
                          <p:cTn id="84" fill="hold">
                            <p:stCondLst>
                              <p:cond delay="10000"/>
                            </p:stCondLst>
                            <p:childTnLst>
                              <p:par>
                                <p:cTn id="85" presetID="5" presetClass="entr" presetSubtype="10" fill="hold" grpId="0" nodeType="afterEffect">
                                  <p:stCondLst>
                                    <p:cond delay="0"/>
                                  </p:stCondLst>
                                  <p:childTnLst>
                                    <p:set>
                                      <p:cBhvr>
                                        <p:cTn id="86" dur="1" fill="hold">
                                          <p:stCondLst>
                                            <p:cond delay="0"/>
                                          </p:stCondLst>
                                        </p:cTn>
                                        <p:tgtEl>
                                          <p:spTgt spid="278"/>
                                        </p:tgtEl>
                                        <p:attrNameLst>
                                          <p:attrName>style.visibility</p:attrName>
                                        </p:attrNameLst>
                                      </p:cBhvr>
                                      <p:to>
                                        <p:strVal val="visible"/>
                                      </p:to>
                                    </p:set>
                                    <p:animEffect transition="in" filter="checkerboard(across)">
                                      <p:cBhvr>
                                        <p:cTn id="87" dur="500"/>
                                        <p:tgtEl>
                                          <p:spTgt spid="278"/>
                                        </p:tgtEl>
                                      </p:cBhvr>
                                    </p:animEffect>
                                  </p:childTnLst>
                                </p:cTn>
                              </p:par>
                            </p:childTnLst>
                          </p:cTn>
                        </p:par>
                        <p:par>
                          <p:cTn id="88" fill="hold">
                            <p:stCondLst>
                              <p:cond delay="10500"/>
                            </p:stCondLst>
                            <p:childTnLst>
                              <p:par>
                                <p:cTn id="89" presetID="5" presetClass="entr" presetSubtype="10" fill="hold" grpId="0" nodeType="afterEffect">
                                  <p:stCondLst>
                                    <p:cond delay="0"/>
                                  </p:stCondLst>
                                  <p:childTnLst>
                                    <p:set>
                                      <p:cBhvr>
                                        <p:cTn id="90" dur="1" fill="hold">
                                          <p:stCondLst>
                                            <p:cond delay="0"/>
                                          </p:stCondLst>
                                        </p:cTn>
                                        <p:tgtEl>
                                          <p:spTgt spid="279"/>
                                        </p:tgtEl>
                                        <p:attrNameLst>
                                          <p:attrName>style.visibility</p:attrName>
                                        </p:attrNameLst>
                                      </p:cBhvr>
                                      <p:to>
                                        <p:strVal val="visible"/>
                                      </p:to>
                                    </p:set>
                                    <p:animEffect transition="in" filter="checkerboard(across)">
                                      <p:cBhvr>
                                        <p:cTn id="91" dur="500"/>
                                        <p:tgtEl>
                                          <p:spTgt spid="279"/>
                                        </p:tgtEl>
                                      </p:cBhvr>
                                    </p:animEffect>
                                  </p:childTnLst>
                                </p:cTn>
                              </p:par>
                            </p:childTnLst>
                          </p:cTn>
                        </p:par>
                        <p:par>
                          <p:cTn id="92" fill="hold">
                            <p:stCondLst>
                              <p:cond delay="11000"/>
                            </p:stCondLst>
                            <p:childTnLst>
                              <p:par>
                                <p:cTn id="93" presetID="5" presetClass="entr" presetSubtype="10" fill="hold" grpId="0" nodeType="afterEffect">
                                  <p:stCondLst>
                                    <p:cond delay="0"/>
                                  </p:stCondLst>
                                  <p:childTnLst>
                                    <p:set>
                                      <p:cBhvr>
                                        <p:cTn id="94" dur="1" fill="hold">
                                          <p:stCondLst>
                                            <p:cond delay="0"/>
                                          </p:stCondLst>
                                        </p:cTn>
                                        <p:tgtEl>
                                          <p:spTgt spid="280"/>
                                        </p:tgtEl>
                                        <p:attrNameLst>
                                          <p:attrName>style.visibility</p:attrName>
                                        </p:attrNameLst>
                                      </p:cBhvr>
                                      <p:to>
                                        <p:strVal val="visible"/>
                                      </p:to>
                                    </p:set>
                                    <p:animEffect transition="in" filter="checkerboard(across)">
                                      <p:cBhvr>
                                        <p:cTn id="95" dur="500"/>
                                        <p:tgtEl>
                                          <p:spTgt spid="280"/>
                                        </p:tgtEl>
                                      </p:cBhvr>
                                    </p:animEffect>
                                  </p:childTnLst>
                                </p:cTn>
                              </p:par>
                            </p:childTnLst>
                          </p:cTn>
                        </p:par>
                        <p:par>
                          <p:cTn id="96" fill="hold">
                            <p:stCondLst>
                              <p:cond delay="11500"/>
                            </p:stCondLst>
                            <p:childTnLst>
                              <p:par>
                                <p:cTn id="97" presetID="5" presetClass="entr" presetSubtype="10" fill="hold" grpId="0" nodeType="afterEffect">
                                  <p:stCondLst>
                                    <p:cond delay="0"/>
                                  </p:stCondLst>
                                  <p:childTnLst>
                                    <p:set>
                                      <p:cBhvr>
                                        <p:cTn id="98" dur="1" fill="hold">
                                          <p:stCondLst>
                                            <p:cond delay="0"/>
                                          </p:stCondLst>
                                        </p:cTn>
                                        <p:tgtEl>
                                          <p:spTgt spid="281"/>
                                        </p:tgtEl>
                                        <p:attrNameLst>
                                          <p:attrName>style.visibility</p:attrName>
                                        </p:attrNameLst>
                                      </p:cBhvr>
                                      <p:to>
                                        <p:strVal val="visible"/>
                                      </p:to>
                                    </p:set>
                                    <p:animEffect transition="in" filter="checkerboard(across)">
                                      <p:cBhvr>
                                        <p:cTn id="99" dur="500"/>
                                        <p:tgtEl>
                                          <p:spTgt spid="281"/>
                                        </p:tgtEl>
                                      </p:cBhvr>
                                    </p:animEffect>
                                  </p:childTnLst>
                                </p:cTn>
                              </p:par>
                            </p:childTnLst>
                          </p:cTn>
                        </p:par>
                        <p:par>
                          <p:cTn id="100" fill="hold">
                            <p:stCondLst>
                              <p:cond delay="12000"/>
                            </p:stCondLst>
                            <p:childTnLst>
                              <p:par>
                                <p:cTn id="101" presetID="5" presetClass="entr" presetSubtype="10" fill="hold" grpId="0" nodeType="afterEffect">
                                  <p:stCondLst>
                                    <p:cond delay="0"/>
                                  </p:stCondLst>
                                  <p:childTnLst>
                                    <p:set>
                                      <p:cBhvr>
                                        <p:cTn id="102" dur="1" fill="hold">
                                          <p:stCondLst>
                                            <p:cond delay="0"/>
                                          </p:stCondLst>
                                        </p:cTn>
                                        <p:tgtEl>
                                          <p:spTgt spid="285"/>
                                        </p:tgtEl>
                                        <p:attrNameLst>
                                          <p:attrName>style.visibility</p:attrName>
                                        </p:attrNameLst>
                                      </p:cBhvr>
                                      <p:to>
                                        <p:strVal val="visible"/>
                                      </p:to>
                                    </p:set>
                                    <p:animEffect transition="in" filter="checkerboard(across)">
                                      <p:cBhvr>
                                        <p:cTn id="103" dur="500"/>
                                        <p:tgtEl>
                                          <p:spTgt spid="285"/>
                                        </p:tgtEl>
                                      </p:cBhvr>
                                    </p:animEffect>
                                  </p:childTnLst>
                                </p:cTn>
                              </p:par>
                            </p:childTnLst>
                          </p:cTn>
                        </p:par>
                        <p:par>
                          <p:cTn id="104" fill="hold">
                            <p:stCondLst>
                              <p:cond delay="12500"/>
                            </p:stCondLst>
                            <p:childTnLst>
                              <p:par>
                                <p:cTn id="105" presetID="5" presetClass="entr" presetSubtype="10" fill="hold" grpId="0" nodeType="afterEffect">
                                  <p:stCondLst>
                                    <p:cond delay="0"/>
                                  </p:stCondLst>
                                  <p:childTnLst>
                                    <p:set>
                                      <p:cBhvr>
                                        <p:cTn id="106" dur="1" fill="hold">
                                          <p:stCondLst>
                                            <p:cond delay="0"/>
                                          </p:stCondLst>
                                        </p:cTn>
                                        <p:tgtEl>
                                          <p:spTgt spid="286"/>
                                        </p:tgtEl>
                                        <p:attrNameLst>
                                          <p:attrName>style.visibility</p:attrName>
                                        </p:attrNameLst>
                                      </p:cBhvr>
                                      <p:to>
                                        <p:strVal val="visible"/>
                                      </p:to>
                                    </p:set>
                                    <p:animEffect transition="in" filter="checkerboard(across)">
                                      <p:cBhvr>
                                        <p:cTn id="107" dur="500"/>
                                        <p:tgtEl>
                                          <p:spTgt spid="286"/>
                                        </p:tgtEl>
                                      </p:cBhvr>
                                    </p:animEffect>
                                  </p:childTnLst>
                                </p:cTn>
                              </p:par>
                            </p:childTnLst>
                          </p:cTn>
                        </p:par>
                        <p:par>
                          <p:cTn id="108" fill="hold">
                            <p:stCondLst>
                              <p:cond delay="13000"/>
                            </p:stCondLst>
                            <p:childTnLst>
                              <p:par>
                                <p:cTn id="109" presetID="5" presetClass="entr" presetSubtype="10" fill="hold" grpId="0" nodeType="afterEffect">
                                  <p:stCondLst>
                                    <p:cond delay="0"/>
                                  </p:stCondLst>
                                  <p:childTnLst>
                                    <p:set>
                                      <p:cBhvr>
                                        <p:cTn id="110" dur="1" fill="hold">
                                          <p:stCondLst>
                                            <p:cond delay="0"/>
                                          </p:stCondLst>
                                        </p:cTn>
                                        <p:tgtEl>
                                          <p:spTgt spid="287"/>
                                        </p:tgtEl>
                                        <p:attrNameLst>
                                          <p:attrName>style.visibility</p:attrName>
                                        </p:attrNameLst>
                                      </p:cBhvr>
                                      <p:to>
                                        <p:strVal val="visible"/>
                                      </p:to>
                                    </p:set>
                                    <p:animEffect transition="in" filter="checkerboard(across)">
                                      <p:cBhvr>
                                        <p:cTn id="111" dur="500"/>
                                        <p:tgtEl>
                                          <p:spTgt spid="287"/>
                                        </p:tgtEl>
                                      </p:cBhvr>
                                    </p:animEffect>
                                  </p:childTnLst>
                                </p:cTn>
                              </p:par>
                            </p:childTnLst>
                          </p:cTn>
                        </p:par>
                        <p:par>
                          <p:cTn id="112" fill="hold">
                            <p:stCondLst>
                              <p:cond delay="13500"/>
                            </p:stCondLst>
                            <p:childTnLst>
                              <p:par>
                                <p:cTn id="113" presetID="5" presetClass="entr" presetSubtype="10" fill="hold" grpId="0" nodeType="afterEffect">
                                  <p:stCondLst>
                                    <p:cond delay="0"/>
                                  </p:stCondLst>
                                  <p:childTnLst>
                                    <p:set>
                                      <p:cBhvr>
                                        <p:cTn id="114" dur="1" fill="hold">
                                          <p:stCondLst>
                                            <p:cond delay="0"/>
                                          </p:stCondLst>
                                        </p:cTn>
                                        <p:tgtEl>
                                          <p:spTgt spid="288"/>
                                        </p:tgtEl>
                                        <p:attrNameLst>
                                          <p:attrName>style.visibility</p:attrName>
                                        </p:attrNameLst>
                                      </p:cBhvr>
                                      <p:to>
                                        <p:strVal val="visible"/>
                                      </p:to>
                                    </p:set>
                                    <p:animEffect transition="in" filter="checkerboard(across)">
                                      <p:cBhvr>
                                        <p:cTn id="115" dur="500"/>
                                        <p:tgtEl>
                                          <p:spTgt spid="288"/>
                                        </p:tgtEl>
                                      </p:cBhvr>
                                    </p:animEffect>
                                  </p:childTnLst>
                                </p:cTn>
                              </p:par>
                            </p:childTnLst>
                          </p:cTn>
                        </p:par>
                        <p:par>
                          <p:cTn id="116" fill="hold">
                            <p:stCondLst>
                              <p:cond delay="14000"/>
                            </p:stCondLst>
                            <p:childTnLst>
                              <p:par>
                                <p:cTn id="117" presetID="5" presetClass="entr" presetSubtype="10" fill="hold" grpId="0" nodeType="afterEffect">
                                  <p:stCondLst>
                                    <p:cond delay="0"/>
                                  </p:stCondLst>
                                  <p:childTnLst>
                                    <p:set>
                                      <p:cBhvr>
                                        <p:cTn id="118" dur="1" fill="hold">
                                          <p:stCondLst>
                                            <p:cond delay="0"/>
                                          </p:stCondLst>
                                        </p:cTn>
                                        <p:tgtEl>
                                          <p:spTgt spid="289"/>
                                        </p:tgtEl>
                                        <p:attrNameLst>
                                          <p:attrName>style.visibility</p:attrName>
                                        </p:attrNameLst>
                                      </p:cBhvr>
                                      <p:to>
                                        <p:strVal val="visible"/>
                                      </p:to>
                                    </p:set>
                                    <p:animEffect transition="in" filter="checkerboard(across)">
                                      <p:cBhvr>
                                        <p:cTn id="119" dur="500"/>
                                        <p:tgtEl>
                                          <p:spTgt spid="289"/>
                                        </p:tgtEl>
                                      </p:cBhvr>
                                    </p:animEffect>
                                  </p:childTnLst>
                                </p:cTn>
                              </p:par>
                            </p:childTnLst>
                          </p:cTn>
                        </p:par>
                        <p:par>
                          <p:cTn id="120" fill="hold">
                            <p:stCondLst>
                              <p:cond delay="14500"/>
                            </p:stCondLst>
                            <p:childTnLst>
                              <p:par>
                                <p:cTn id="121" presetID="5" presetClass="entr" presetSubtype="10" fill="hold" grpId="0" nodeType="afterEffect">
                                  <p:stCondLst>
                                    <p:cond delay="0"/>
                                  </p:stCondLst>
                                  <p:childTnLst>
                                    <p:set>
                                      <p:cBhvr>
                                        <p:cTn id="122" dur="1" fill="hold">
                                          <p:stCondLst>
                                            <p:cond delay="0"/>
                                          </p:stCondLst>
                                        </p:cTn>
                                        <p:tgtEl>
                                          <p:spTgt spid="290"/>
                                        </p:tgtEl>
                                        <p:attrNameLst>
                                          <p:attrName>style.visibility</p:attrName>
                                        </p:attrNameLst>
                                      </p:cBhvr>
                                      <p:to>
                                        <p:strVal val="visible"/>
                                      </p:to>
                                    </p:set>
                                    <p:animEffect transition="in" filter="checkerboard(across)">
                                      <p:cBhvr>
                                        <p:cTn id="123" dur="500"/>
                                        <p:tgtEl>
                                          <p:spTgt spid="290"/>
                                        </p:tgtEl>
                                      </p:cBhvr>
                                    </p:animEffect>
                                  </p:childTnLst>
                                </p:cTn>
                              </p:par>
                            </p:childTnLst>
                          </p:cTn>
                        </p:par>
                        <p:par>
                          <p:cTn id="124" fill="hold">
                            <p:stCondLst>
                              <p:cond delay="15000"/>
                            </p:stCondLst>
                            <p:childTnLst>
                              <p:par>
                                <p:cTn id="125" presetID="5" presetClass="entr" presetSubtype="10" fill="hold" grpId="0" nodeType="afterEffect">
                                  <p:stCondLst>
                                    <p:cond delay="0"/>
                                  </p:stCondLst>
                                  <p:childTnLst>
                                    <p:set>
                                      <p:cBhvr>
                                        <p:cTn id="126" dur="1" fill="hold">
                                          <p:stCondLst>
                                            <p:cond delay="0"/>
                                          </p:stCondLst>
                                        </p:cTn>
                                        <p:tgtEl>
                                          <p:spTgt spid="294"/>
                                        </p:tgtEl>
                                        <p:attrNameLst>
                                          <p:attrName>style.visibility</p:attrName>
                                        </p:attrNameLst>
                                      </p:cBhvr>
                                      <p:to>
                                        <p:strVal val="visible"/>
                                      </p:to>
                                    </p:set>
                                    <p:animEffect transition="in" filter="checkerboard(across)">
                                      <p:cBhvr>
                                        <p:cTn id="127" dur="500"/>
                                        <p:tgtEl>
                                          <p:spTgt spid="294"/>
                                        </p:tgtEl>
                                      </p:cBhvr>
                                    </p:animEffect>
                                  </p:childTnLst>
                                </p:cTn>
                              </p:par>
                            </p:childTnLst>
                          </p:cTn>
                        </p:par>
                        <p:par>
                          <p:cTn id="128" fill="hold">
                            <p:stCondLst>
                              <p:cond delay="15500"/>
                            </p:stCondLst>
                            <p:childTnLst>
                              <p:par>
                                <p:cTn id="129" presetID="5" presetClass="entr" presetSubtype="10" fill="hold" grpId="0" nodeType="afterEffect">
                                  <p:stCondLst>
                                    <p:cond delay="0"/>
                                  </p:stCondLst>
                                  <p:childTnLst>
                                    <p:set>
                                      <p:cBhvr>
                                        <p:cTn id="130" dur="1" fill="hold">
                                          <p:stCondLst>
                                            <p:cond delay="0"/>
                                          </p:stCondLst>
                                        </p:cTn>
                                        <p:tgtEl>
                                          <p:spTgt spid="295"/>
                                        </p:tgtEl>
                                        <p:attrNameLst>
                                          <p:attrName>style.visibility</p:attrName>
                                        </p:attrNameLst>
                                      </p:cBhvr>
                                      <p:to>
                                        <p:strVal val="visible"/>
                                      </p:to>
                                    </p:set>
                                    <p:animEffect transition="in" filter="checkerboard(across)">
                                      <p:cBhvr>
                                        <p:cTn id="131" dur="500"/>
                                        <p:tgtEl>
                                          <p:spTgt spid="295"/>
                                        </p:tgtEl>
                                      </p:cBhvr>
                                    </p:animEffect>
                                  </p:childTnLst>
                                </p:cTn>
                              </p:par>
                            </p:childTnLst>
                          </p:cTn>
                        </p:par>
                        <p:par>
                          <p:cTn id="132" fill="hold">
                            <p:stCondLst>
                              <p:cond delay="16000"/>
                            </p:stCondLst>
                            <p:childTnLst>
                              <p:par>
                                <p:cTn id="133" presetID="5" presetClass="entr" presetSubtype="10" fill="hold" grpId="0" nodeType="afterEffect">
                                  <p:stCondLst>
                                    <p:cond delay="0"/>
                                  </p:stCondLst>
                                  <p:childTnLst>
                                    <p:set>
                                      <p:cBhvr>
                                        <p:cTn id="134" dur="1" fill="hold">
                                          <p:stCondLst>
                                            <p:cond delay="0"/>
                                          </p:stCondLst>
                                        </p:cTn>
                                        <p:tgtEl>
                                          <p:spTgt spid="296"/>
                                        </p:tgtEl>
                                        <p:attrNameLst>
                                          <p:attrName>style.visibility</p:attrName>
                                        </p:attrNameLst>
                                      </p:cBhvr>
                                      <p:to>
                                        <p:strVal val="visible"/>
                                      </p:to>
                                    </p:set>
                                    <p:animEffect transition="in" filter="checkerboard(across)">
                                      <p:cBhvr>
                                        <p:cTn id="135" dur="500"/>
                                        <p:tgtEl>
                                          <p:spTgt spid="296"/>
                                        </p:tgtEl>
                                      </p:cBhvr>
                                    </p:animEffect>
                                  </p:childTnLst>
                                </p:cTn>
                              </p:par>
                            </p:childTnLst>
                          </p:cTn>
                        </p:par>
                        <p:par>
                          <p:cTn id="136" fill="hold">
                            <p:stCondLst>
                              <p:cond delay="16500"/>
                            </p:stCondLst>
                            <p:childTnLst>
                              <p:par>
                                <p:cTn id="137" presetID="5" presetClass="entr" presetSubtype="10" fill="hold" grpId="0" nodeType="afterEffect">
                                  <p:stCondLst>
                                    <p:cond delay="0"/>
                                  </p:stCondLst>
                                  <p:childTnLst>
                                    <p:set>
                                      <p:cBhvr>
                                        <p:cTn id="138" dur="1" fill="hold">
                                          <p:stCondLst>
                                            <p:cond delay="0"/>
                                          </p:stCondLst>
                                        </p:cTn>
                                        <p:tgtEl>
                                          <p:spTgt spid="297"/>
                                        </p:tgtEl>
                                        <p:attrNameLst>
                                          <p:attrName>style.visibility</p:attrName>
                                        </p:attrNameLst>
                                      </p:cBhvr>
                                      <p:to>
                                        <p:strVal val="visible"/>
                                      </p:to>
                                    </p:set>
                                    <p:animEffect transition="in" filter="checkerboard(across)">
                                      <p:cBhvr>
                                        <p:cTn id="139" dur="500"/>
                                        <p:tgtEl>
                                          <p:spTgt spid="297"/>
                                        </p:tgtEl>
                                      </p:cBhvr>
                                    </p:animEffect>
                                  </p:childTnLst>
                                </p:cTn>
                              </p:par>
                            </p:childTnLst>
                          </p:cTn>
                        </p:par>
                        <p:par>
                          <p:cTn id="140" fill="hold">
                            <p:stCondLst>
                              <p:cond delay="17000"/>
                            </p:stCondLst>
                            <p:childTnLst>
                              <p:par>
                                <p:cTn id="141" presetID="5" presetClass="entr" presetSubtype="10" fill="hold" grpId="0" nodeType="afterEffect">
                                  <p:stCondLst>
                                    <p:cond delay="0"/>
                                  </p:stCondLst>
                                  <p:childTnLst>
                                    <p:set>
                                      <p:cBhvr>
                                        <p:cTn id="142" dur="1" fill="hold">
                                          <p:stCondLst>
                                            <p:cond delay="0"/>
                                          </p:stCondLst>
                                        </p:cTn>
                                        <p:tgtEl>
                                          <p:spTgt spid="298"/>
                                        </p:tgtEl>
                                        <p:attrNameLst>
                                          <p:attrName>style.visibility</p:attrName>
                                        </p:attrNameLst>
                                      </p:cBhvr>
                                      <p:to>
                                        <p:strVal val="visible"/>
                                      </p:to>
                                    </p:set>
                                    <p:animEffect transition="in" filter="checkerboard(across)">
                                      <p:cBhvr>
                                        <p:cTn id="143" dur="500"/>
                                        <p:tgtEl>
                                          <p:spTgt spid="298"/>
                                        </p:tgtEl>
                                      </p:cBhvr>
                                    </p:animEffect>
                                  </p:childTnLst>
                                </p:cTn>
                              </p:par>
                            </p:childTnLst>
                          </p:cTn>
                        </p:par>
                        <p:par>
                          <p:cTn id="144" fill="hold">
                            <p:stCondLst>
                              <p:cond delay="17500"/>
                            </p:stCondLst>
                            <p:childTnLst>
                              <p:par>
                                <p:cTn id="145" presetID="5" presetClass="entr" presetSubtype="10" fill="hold" grpId="0" nodeType="afterEffect">
                                  <p:stCondLst>
                                    <p:cond delay="0"/>
                                  </p:stCondLst>
                                  <p:childTnLst>
                                    <p:set>
                                      <p:cBhvr>
                                        <p:cTn id="146" dur="1" fill="hold">
                                          <p:stCondLst>
                                            <p:cond delay="0"/>
                                          </p:stCondLst>
                                        </p:cTn>
                                        <p:tgtEl>
                                          <p:spTgt spid="299"/>
                                        </p:tgtEl>
                                        <p:attrNameLst>
                                          <p:attrName>style.visibility</p:attrName>
                                        </p:attrNameLst>
                                      </p:cBhvr>
                                      <p:to>
                                        <p:strVal val="visible"/>
                                      </p:to>
                                    </p:set>
                                    <p:animEffect transition="in" filter="checkerboard(across)">
                                      <p:cBhvr>
                                        <p:cTn id="147" dur="500"/>
                                        <p:tgtEl>
                                          <p:spTgt spid="299"/>
                                        </p:tgtEl>
                                      </p:cBhvr>
                                    </p:animEffect>
                                  </p:childTnLst>
                                </p:cTn>
                              </p:par>
                            </p:childTnLst>
                          </p:cTn>
                        </p:par>
                        <p:par>
                          <p:cTn id="148" fill="hold">
                            <p:stCondLst>
                              <p:cond delay="18000"/>
                            </p:stCondLst>
                            <p:childTnLst>
                              <p:par>
                                <p:cTn id="149" presetID="5" presetClass="entr" presetSubtype="10" fill="hold" grpId="0" nodeType="afterEffect">
                                  <p:stCondLst>
                                    <p:cond delay="0"/>
                                  </p:stCondLst>
                                  <p:childTnLst>
                                    <p:set>
                                      <p:cBhvr>
                                        <p:cTn id="150" dur="1" fill="hold">
                                          <p:stCondLst>
                                            <p:cond delay="0"/>
                                          </p:stCondLst>
                                        </p:cTn>
                                        <p:tgtEl>
                                          <p:spTgt spid="301"/>
                                        </p:tgtEl>
                                        <p:attrNameLst>
                                          <p:attrName>style.visibility</p:attrName>
                                        </p:attrNameLst>
                                      </p:cBhvr>
                                      <p:to>
                                        <p:strVal val="visible"/>
                                      </p:to>
                                    </p:set>
                                    <p:animEffect transition="in" filter="checkerboard(across)">
                                      <p:cBhvr>
                                        <p:cTn id="151" dur="500"/>
                                        <p:tgtEl>
                                          <p:spTgt spid="301"/>
                                        </p:tgtEl>
                                      </p:cBhvr>
                                    </p:animEffect>
                                  </p:childTnLst>
                                </p:cTn>
                              </p:par>
                            </p:childTnLst>
                          </p:cTn>
                        </p:par>
                        <p:par>
                          <p:cTn id="152" fill="hold">
                            <p:stCondLst>
                              <p:cond delay="18500"/>
                            </p:stCondLst>
                            <p:childTnLst>
                              <p:par>
                                <p:cTn id="153" presetID="5" presetClass="entr" presetSubtype="10" fill="hold" grpId="0" nodeType="afterEffect">
                                  <p:stCondLst>
                                    <p:cond delay="0"/>
                                  </p:stCondLst>
                                  <p:childTnLst>
                                    <p:set>
                                      <p:cBhvr>
                                        <p:cTn id="154" dur="1" fill="hold">
                                          <p:stCondLst>
                                            <p:cond delay="0"/>
                                          </p:stCondLst>
                                        </p:cTn>
                                        <p:tgtEl>
                                          <p:spTgt spid="302"/>
                                        </p:tgtEl>
                                        <p:attrNameLst>
                                          <p:attrName>style.visibility</p:attrName>
                                        </p:attrNameLst>
                                      </p:cBhvr>
                                      <p:to>
                                        <p:strVal val="visible"/>
                                      </p:to>
                                    </p:set>
                                    <p:animEffect transition="in" filter="checkerboard(across)">
                                      <p:cBhvr>
                                        <p:cTn id="155" dur="500"/>
                                        <p:tgtEl>
                                          <p:spTgt spid="302"/>
                                        </p:tgtEl>
                                      </p:cBhvr>
                                    </p:animEffect>
                                  </p:childTnLst>
                                </p:cTn>
                              </p:par>
                            </p:childTnLst>
                          </p:cTn>
                        </p:par>
                        <p:par>
                          <p:cTn id="156" fill="hold">
                            <p:stCondLst>
                              <p:cond delay="19000"/>
                            </p:stCondLst>
                            <p:childTnLst>
                              <p:par>
                                <p:cTn id="157" presetID="5" presetClass="entr" presetSubtype="10" fill="hold" grpId="0" nodeType="afterEffect">
                                  <p:stCondLst>
                                    <p:cond delay="0"/>
                                  </p:stCondLst>
                                  <p:childTnLst>
                                    <p:set>
                                      <p:cBhvr>
                                        <p:cTn id="158" dur="1" fill="hold">
                                          <p:stCondLst>
                                            <p:cond delay="0"/>
                                          </p:stCondLst>
                                        </p:cTn>
                                        <p:tgtEl>
                                          <p:spTgt spid="303"/>
                                        </p:tgtEl>
                                        <p:attrNameLst>
                                          <p:attrName>style.visibility</p:attrName>
                                        </p:attrNameLst>
                                      </p:cBhvr>
                                      <p:to>
                                        <p:strVal val="visible"/>
                                      </p:to>
                                    </p:set>
                                    <p:animEffect transition="in" filter="checkerboard(across)">
                                      <p:cBhvr>
                                        <p:cTn id="159" dur="500"/>
                                        <p:tgtEl>
                                          <p:spTgt spid="303"/>
                                        </p:tgtEl>
                                      </p:cBhvr>
                                    </p:animEffect>
                                  </p:childTnLst>
                                </p:cTn>
                              </p:par>
                            </p:childTnLst>
                          </p:cTn>
                        </p:par>
                        <p:par>
                          <p:cTn id="160" fill="hold">
                            <p:stCondLst>
                              <p:cond delay="19500"/>
                            </p:stCondLst>
                            <p:childTnLst>
                              <p:par>
                                <p:cTn id="161" presetID="5" presetClass="entr" presetSubtype="10" fill="hold" grpId="0" nodeType="afterEffect">
                                  <p:stCondLst>
                                    <p:cond delay="0"/>
                                  </p:stCondLst>
                                  <p:childTnLst>
                                    <p:set>
                                      <p:cBhvr>
                                        <p:cTn id="162" dur="1" fill="hold">
                                          <p:stCondLst>
                                            <p:cond delay="0"/>
                                          </p:stCondLst>
                                        </p:cTn>
                                        <p:tgtEl>
                                          <p:spTgt spid="304"/>
                                        </p:tgtEl>
                                        <p:attrNameLst>
                                          <p:attrName>style.visibility</p:attrName>
                                        </p:attrNameLst>
                                      </p:cBhvr>
                                      <p:to>
                                        <p:strVal val="visible"/>
                                      </p:to>
                                    </p:set>
                                    <p:animEffect transition="in" filter="checkerboard(across)">
                                      <p:cBhvr>
                                        <p:cTn id="163" dur="500"/>
                                        <p:tgtEl>
                                          <p:spTgt spid="304"/>
                                        </p:tgtEl>
                                      </p:cBhvr>
                                    </p:animEffect>
                                  </p:childTnLst>
                                </p:cTn>
                              </p:par>
                            </p:childTnLst>
                          </p:cTn>
                        </p:par>
                        <p:par>
                          <p:cTn id="164" fill="hold">
                            <p:stCondLst>
                              <p:cond delay="20000"/>
                            </p:stCondLst>
                            <p:childTnLst>
                              <p:par>
                                <p:cTn id="165" presetID="5" presetClass="entr" presetSubtype="10" fill="hold" grpId="0" nodeType="afterEffect">
                                  <p:stCondLst>
                                    <p:cond delay="0"/>
                                  </p:stCondLst>
                                  <p:childTnLst>
                                    <p:set>
                                      <p:cBhvr>
                                        <p:cTn id="166" dur="1" fill="hold">
                                          <p:stCondLst>
                                            <p:cond delay="0"/>
                                          </p:stCondLst>
                                        </p:cTn>
                                        <p:tgtEl>
                                          <p:spTgt spid="305"/>
                                        </p:tgtEl>
                                        <p:attrNameLst>
                                          <p:attrName>style.visibility</p:attrName>
                                        </p:attrNameLst>
                                      </p:cBhvr>
                                      <p:to>
                                        <p:strVal val="visible"/>
                                      </p:to>
                                    </p:set>
                                    <p:animEffect transition="in" filter="checkerboard(across)">
                                      <p:cBhvr>
                                        <p:cTn id="167" dur="500"/>
                                        <p:tgtEl>
                                          <p:spTgt spid="305"/>
                                        </p:tgtEl>
                                      </p:cBhvr>
                                    </p:animEffect>
                                  </p:childTnLst>
                                </p:cTn>
                              </p:par>
                            </p:childTnLst>
                          </p:cTn>
                        </p:par>
                        <p:par>
                          <p:cTn id="168" fill="hold">
                            <p:stCondLst>
                              <p:cond delay="20500"/>
                            </p:stCondLst>
                            <p:childTnLst>
                              <p:par>
                                <p:cTn id="169" presetID="5" presetClass="entr" presetSubtype="10" fill="hold" grpId="0" nodeType="afterEffect">
                                  <p:stCondLst>
                                    <p:cond delay="0"/>
                                  </p:stCondLst>
                                  <p:childTnLst>
                                    <p:set>
                                      <p:cBhvr>
                                        <p:cTn id="170" dur="1" fill="hold">
                                          <p:stCondLst>
                                            <p:cond delay="0"/>
                                          </p:stCondLst>
                                        </p:cTn>
                                        <p:tgtEl>
                                          <p:spTgt spid="306"/>
                                        </p:tgtEl>
                                        <p:attrNameLst>
                                          <p:attrName>style.visibility</p:attrName>
                                        </p:attrNameLst>
                                      </p:cBhvr>
                                      <p:to>
                                        <p:strVal val="visible"/>
                                      </p:to>
                                    </p:set>
                                    <p:animEffect transition="in" filter="checkerboard(across)">
                                      <p:cBhvr>
                                        <p:cTn id="171" dur="500"/>
                                        <p:tgtEl>
                                          <p:spTgt spid="306"/>
                                        </p:tgtEl>
                                      </p:cBhvr>
                                    </p:animEffect>
                                  </p:childTnLst>
                                </p:cTn>
                              </p:par>
                            </p:childTnLst>
                          </p:cTn>
                        </p:par>
                        <p:par>
                          <p:cTn id="172" fill="hold">
                            <p:stCondLst>
                              <p:cond delay="21000"/>
                            </p:stCondLst>
                            <p:childTnLst>
                              <p:par>
                                <p:cTn id="173" presetID="5" presetClass="entr" presetSubtype="10" fill="hold" grpId="0" nodeType="afterEffect">
                                  <p:stCondLst>
                                    <p:cond delay="0"/>
                                  </p:stCondLst>
                                  <p:childTnLst>
                                    <p:set>
                                      <p:cBhvr>
                                        <p:cTn id="174" dur="1" fill="hold">
                                          <p:stCondLst>
                                            <p:cond delay="0"/>
                                          </p:stCondLst>
                                        </p:cTn>
                                        <p:tgtEl>
                                          <p:spTgt spid="307"/>
                                        </p:tgtEl>
                                        <p:attrNameLst>
                                          <p:attrName>style.visibility</p:attrName>
                                        </p:attrNameLst>
                                      </p:cBhvr>
                                      <p:to>
                                        <p:strVal val="visible"/>
                                      </p:to>
                                    </p:set>
                                    <p:animEffect transition="in" filter="checkerboard(across)">
                                      <p:cBhvr>
                                        <p:cTn id="175" dur="500"/>
                                        <p:tgtEl>
                                          <p:spTgt spid="307"/>
                                        </p:tgtEl>
                                      </p:cBhvr>
                                    </p:animEffect>
                                  </p:childTnLst>
                                </p:cTn>
                              </p:par>
                            </p:childTnLst>
                          </p:cTn>
                        </p:par>
                        <p:par>
                          <p:cTn id="176" fill="hold">
                            <p:stCondLst>
                              <p:cond delay="21500"/>
                            </p:stCondLst>
                            <p:childTnLst>
                              <p:par>
                                <p:cTn id="177" presetID="5" presetClass="entr" presetSubtype="10" fill="hold" grpId="0" nodeType="afterEffect">
                                  <p:stCondLst>
                                    <p:cond delay="0"/>
                                  </p:stCondLst>
                                  <p:childTnLst>
                                    <p:set>
                                      <p:cBhvr>
                                        <p:cTn id="178" dur="1" fill="hold">
                                          <p:stCondLst>
                                            <p:cond delay="0"/>
                                          </p:stCondLst>
                                        </p:cTn>
                                        <p:tgtEl>
                                          <p:spTgt spid="308"/>
                                        </p:tgtEl>
                                        <p:attrNameLst>
                                          <p:attrName>style.visibility</p:attrName>
                                        </p:attrNameLst>
                                      </p:cBhvr>
                                      <p:to>
                                        <p:strVal val="visible"/>
                                      </p:to>
                                    </p:set>
                                    <p:animEffect transition="in" filter="checkerboard(across)">
                                      <p:cBhvr>
                                        <p:cTn id="179" dur="500"/>
                                        <p:tgtEl>
                                          <p:spTgt spid="308"/>
                                        </p:tgtEl>
                                      </p:cBhvr>
                                    </p:animEffect>
                                  </p:childTnLst>
                                </p:cTn>
                              </p:par>
                            </p:childTnLst>
                          </p:cTn>
                        </p:par>
                        <p:par>
                          <p:cTn id="180" fill="hold">
                            <p:stCondLst>
                              <p:cond delay="22000"/>
                            </p:stCondLst>
                            <p:childTnLst>
                              <p:par>
                                <p:cTn id="181" presetID="5" presetClass="entr" presetSubtype="10" fill="hold" grpId="0" nodeType="afterEffect">
                                  <p:stCondLst>
                                    <p:cond delay="0"/>
                                  </p:stCondLst>
                                  <p:childTnLst>
                                    <p:set>
                                      <p:cBhvr>
                                        <p:cTn id="182" dur="1" fill="hold">
                                          <p:stCondLst>
                                            <p:cond delay="0"/>
                                          </p:stCondLst>
                                        </p:cTn>
                                        <p:tgtEl>
                                          <p:spTgt spid="309"/>
                                        </p:tgtEl>
                                        <p:attrNameLst>
                                          <p:attrName>style.visibility</p:attrName>
                                        </p:attrNameLst>
                                      </p:cBhvr>
                                      <p:to>
                                        <p:strVal val="visible"/>
                                      </p:to>
                                    </p:set>
                                    <p:animEffect transition="in" filter="checkerboard(across)">
                                      <p:cBhvr>
                                        <p:cTn id="183" dur="500"/>
                                        <p:tgtEl>
                                          <p:spTgt spid="309"/>
                                        </p:tgtEl>
                                      </p:cBhvr>
                                    </p:animEffect>
                                  </p:childTnLst>
                                </p:cTn>
                              </p:par>
                            </p:childTnLst>
                          </p:cTn>
                        </p:par>
                        <p:par>
                          <p:cTn id="184" fill="hold">
                            <p:stCondLst>
                              <p:cond delay="22500"/>
                            </p:stCondLst>
                            <p:childTnLst>
                              <p:par>
                                <p:cTn id="185" presetID="5" presetClass="entr" presetSubtype="10" fill="hold" grpId="0" nodeType="afterEffect">
                                  <p:stCondLst>
                                    <p:cond delay="0"/>
                                  </p:stCondLst>
                                  <p:childTnLst>
                                    <p:set>
                                      <p:cBhvr>
                                        <p:cTn id="186" dur="1" fill="hold">
                                          <p:stCondLst>
                                            <p:cond delay="0"/>
                                          </p:stCondLst>
                                        </p:cTn>
                                        <p:tgtEl>
                                          <p:spTgt spid="310"/>
                                        </p:tgtEl>
                                        <p:attrNameLst>
                                          <p:attrName>style.visibility</p:attrName>
                                        </p:attrNameLst>
                                      </p:cBhvr>
                                      <p:to>
                                        <p:strVal val="visible"/>
                                      </p:to>
                                    </p:set>
                                    <p:animEffect transition="in" filter="checkerboard(across)">
                                      <p:cBhvr>
                                        <p:cTn id="187" dur="500"/>
                                        <p:tgtEl>
                                          <p:spTgt spid="310"/>
                                        </p:tgtEl>
                                      </p:cBhvr>
                                    </p:animEffect>
                                  </p:childTnLst>
                                </p:cTn>
                              </p:par>
                            </p:childTnLst>
                          </p:cTn>
                        </p:par>
                        <p:par>
                          <p:cTn id="188" fill="hold">
                            <p:stCondLst>
                              <p:cond delay="23000"/>
                            </p:stCondLst>
                            <p:childTnLst>
                              <p:par>
                                <p:cTn id="189" presetID="5" presetClass="entr" presetSubtype="10" fill="hold" grpId="0" nodeType="afterEffect">
                                  <p:stCondLst>
                                    <p:cond delay="0"/>
                                  </p:stCondLst>
                                  <p:childTnLst>
                                    <p:set>
                                      <p:cBhvr>
                                        <p:cTn id="190" dur="1" fill="hold">
                                          <p:stCondLst>
                                            <p:cond delay="0"/>
                                          </p:stCondLst>
                                        </p:cTn>
                                        <p:tgtEl>
                                          <p:spTgt spid="312"/>
                                        </p:tgtEl>
                                        <p:attrNameLst>
                                          <p:attrName>style.visibility</p:attrName>
                                        </p:attrNameLst>
                                      </p:cBhvr>
                                      <p:to>
                                        <p:strVal val="visible"/>
                                      </p:to>
                                    </p:set>
                                    <p:animEffect transition="in" filter="checkerboard(across)">
                                      <p:cBhvr>
                                        <p:cTn id="191" dur="500"/>
                                        <p:tgtEl>
                                          <p:spTgt spid="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 grpId="0" animBg="1"/>
      <p:bldP spid="330" grpId="0" animBg="1"/>
      <p:bldP spid="331" grpId="0" animBg="1"/>
      <p:bldP spid="332" grpId="0" animBg="1"/>
      <p:bldP spid="338" grpId="0" animBg="1"/>
      <p:bldP spid="339" grpId="0" animBg="1"/>
      <p:bldP spid="247" grpId="0" animBg="1"/>
      <p:bldP spid="248" grpId="0" animBg="1"/>
      <p:bldP spid="250" grpId="0" animBg="1"/>
      <p:bldP spid="251" grpId="0" animBg="1"/>
      <p:bldP spid="253" grpId="0" animBg="1"/>
      <p:bldP spid="254" grpId="0" animBg="1"/>
      <p:bldP spid="255" grpId="0" animBg="1"/>
      <p:bldP spid="256" grpId="0" animBg="1"/>
      <p:bldP spid="258" grpId="0" animBg="1"/>
      <p:bldP spid="259" grpId="0" animBg="1"/>
      <p:bldP spid="261" grpId="0" animBg="1"/>
      <p:bldP spid="262" grpId="0" animBg="1"/>
      <p:bldP spid="276" grpId="0" animBg="1"/>
      <p:bldP spid="277" grpId="0" animBg="1"/>
      <p:bldP spid="278" grpId="0" animBg="1"/>
      <p:bldP spid="279" grpId="0" animBg="1"/>
      <p:bldP spid="280" grpId="0" animBg="1"/>
      <p:bldP spid="281" grpId="0" animBg="1"/>
      <p:bldP spid="285" grpId="0" animBg="1"/>
      <p:bldP spid="286" grpId="0" animBg="1"/>
      <p:bldP spid="287" grpId="0" animBg="1"/>
      <p:bldP spid="288" grpId="0" animBg="1"/>
      <p:bldP spid="289" grpId="0" animBg="1"/>
      <p:bldP spid="290" grpId="0" animBg="1"/>
      <p:bldP spid="294" grpId="0" animBg="1"/>
      <p:bldP spid="295" grpId="0" animBg="1"/>
      <p:bldP spid="296" grpId="0" animBg="1"/>
      <p:bldP spid="297" grpId="0" animBg="1"/>
      <p:bldP spid="298" grpId="0" animBg="1"/>
      <p:bldP spid="299"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B9A3E-486D-4849-A8CD-7D2D648C4A27}"/>
              </a:ext>
            </a:extLst>
          </p:cNvPr>
          <p:cNvSpPr>
            <a:spLocks noGrp="1"/>
          </p:cNvSpPr>
          <p:nvPr>
            <p:ph type="title"/>
          </p:nvPr>
        </p:nvSpPr>
        <p:spPr/>
        <p:txBody>
          <a:bodyPr/>
          <a:lstStyle/>
          <a:p>
            <a:r>
              <a:rPr lang="ja-JP" altLang="en-US" dirty="0"/>
              <a:t>連珠の開局</a:t>
            </a:r>
            <a:endParaRPr kumimoji="1" lang="ja-JP" altLang="en-US" dirty="0"/>
          </a:p>
        </p:txBody>
      </p:sp>
      <p:sp>
        <p:nvSpPr>
          <p:cNvPr id="3" name="コンテンツ プレースホルダー 2">
            <a:extLst>
              <a:ext uri="{FF2B5EF4-FFF2-40B4-BE49-F238E27FC236}">
                <a16:creationId xmlns:a16="http://schemas.microsoft.com/office/drawing/2014/main" id="{F0C64400-46C5-4520-920E-171C3515E8D9}"/>
              </a:ext>
            </a:extLst>
          </p:cNvPr>
          <p:cNvSpPr>
            <a:spLocks noGrp="1"/>
          </p:cNvSpPr>
          <p:nvPr>
            <p:ph idx="1"/>
          </p:nvPr>
        </p:nvSpPr>
        <p:spPr/>
        <p:txBody>
          <a:bodyPr/>
          <a:lstStyle/>
          <a:p>
            <a:pPr marL="0" indent="0">
              <a:buNone/>
            </a:pPr>
            <a:r>
              <a:rPr lang="ja-JP" altLang="en-US" sz="2800" dirty="0"/>
              <a:t>　連珠はそのままでは先手必勝なので</a:t>
            </a:r>
            <a:r>
              <a:rPr lang="en-US" altLang="ja-JP" sz="2800" dirty="0"/>
              <a:t>…</a:t>
            </a:r>
          </a:p>
          <a:p>
            <a:pPr marL="0" indent="0">
              <a:buNone/>
            </a:pPr>
            <a:r>
              <a:rPr kumimoji="1" lang="ja-JP" altLang="en-US" dirty="0"/>
              <a:t>珠型交替打</a:t>
            </a:r>
            <a:r>
              <a:rPr lang="ja-JP" altLang="en-US" dirty="0"/>
              <a:t>ち</a:t>
            </a:r>
            <a:endParaRPr kumimoji="1" lang="en-US" altLang="ja-JP" dirty="0"/>
          </a:p>
          <a:p>
            <a:pPr marL="514350" indent="-514350">
              <a:buFont typeface="+mj-lt"/>
              <a:buAutoNum type="arabicPeriod"/>
            </a:pPr>
            <a:r>
              <a:rPr kumimoji="1" lang="ja-JP" altLang="en-US" dirty="0"/>
              <a:t>仮先手と仮後手を決める</a:t>
            </a:r>
            <a:endParaRPr kumimoji="1" lang="en-US" altLang="ja-JP" dirty="0"/>
          </a:p>
          <a:p>
            <a:pPr marL="514350" indent="-514350">
              <a:buFont typeface="+mj-lt"/>
              <a:buAutoNum type="arabicPeriod"/>
            </a:pPr>
            <a:r>
              <a:rPr lang="ja-JP" altLang="en-US" dirty="0"/>
              <a:t>仮先手は珠型の一つを選ぶ</a:t>
            </a:r>
            <a:endParaRPr lang="en-US" altLang="ja-JP" dirty="0"/>
          </a:p>
          <a:p>
            <a:pPr marL="400050" lvl="1" indent="0">
              <a:buNone/>
            </a:pPr>
            <a:r>
              <a:rPr lang="en-US" altLang="ja-JP" dirty="0"/>
              <a:t>	</a:t>
            </a:r>
            <a:r>
              <a:rPr lang="ja-JP" altLang="en-US" dirty="0"/>
              <a:t>仮先手は</a:t>
            </a:r>
            <a:r>
              <a:rPr lang="en-US" altLang="ja-JP" dirty="0"/>
              <a:t>3</a:t>
            </a:r>
            <a:r>
              <a:rPr lang="ja-JP" altLang="en-US" dirty="0"/>
              <a:t>手目までを打つ</a:t>
            </a:r>
            <a:endParaRPr lang="en-US" altLang="ja-JP" dirty="0"/>
          </a:p>
          <a:p>
            <a:pPr marL="514350" indent="-514350">
              <a:buFont typeface="+mj-lt"/>
              <a:buAutoNum type="arabicPeriod"/>
            </a:pPr>
            <a:r>
              <a:rPr kumimoji="1" lang="ja-JP" altLang="en-US" dirty="0"/>
              <a:t>仮後手は先手</a:t>
            </a:r>
            <a:r>
              <a:rPr kumimoji="1" lang="en-US" altLang="ja-JP" dirty="0"/>
              <a:t>(</a:t>
            </a:r>
            <a:r>
              <a:rPr lang="ja-JP" altLang="en-US" dirty="0"/>
              <a:t>黒</a:t>
            </a:r>
            <a:r>
              <a:rPr kumimoji="1" lang="en-US" altLang="ja-JP" dirty="0"/>
              <a:t>)</a:t>
            </a:r>
            <a:r>
              <a:rPr kumimoji="1" lang="ja-JP" altLang="en-US" dirty="0"/>
              <a:t>か後手</a:t>
            </a:r>
            <a:r>
              <a:rPr kumimoji="1" lang="en-US" altLang="ja-JP" dirty="0"/>
              <a:t>(</a:t>
            </a:r>
            <a:r>
              <a:rPr kumimoji="1" lang="ja-JP" altLang="en-US" dirty="0"/>
              <a:t>白</a:t>
            </a:r>
            <a:r>
              <a:rPr kumimoji="1" lang="en-US" altLang="ja-JP" dirty="0"/>
              <a:t>)</a:t>
            </a:r>
            <a:r>
              <a:rPr lang="ja-JP" altLang="en-US" dirty="0"/>
              <a:t>を選ぶ</a:t>
            </a:r>
            <a:endParaRPr lang="en-US" altLang="ja-JP" dirty="0"/>
          </a:p>
          <a:p>
            <a:pPr marL="514350" indent="-514350">
              <a:buFont typeface="+mj-lt"/>
              <a:buAutoNum type="arabicPeriod"/>
            </a:pPr>
            <a:r>
              <a:rPr kumimoji="1" lang="en-US" altLang="ja-JP" dirty="0"/>
              <a:t>4</a:t>
            </a:r>
            <a:r>
              <a:rPr kumimoji="1" lang="ja-JP" altLang="en-US" dirty="0"/>
              <a:t>手目白番から始める</a:t>
            </a:r>
          </a:p>
        </p:txBody>
      </p:sp>
      <p:sp>
        <p:nvSpPr>
          <p:cNvPr id="4" name="テキスト ボックス 3">
            <a:extLst>
              <a:ext uri="{FF2B5EF4-FFF2-40B4-BE49-F238E27FC236}">
                <a16:creationId xmlns:a16="http://schemas.microsoft.com/office/drawing/2014/main" id="{357BB195-C365-491A-B4F7-6A78866DC044}"/>
              </a:ext>
            </a:extLst>
          </p:cNvPr>
          <p:cNvSpPr txBox="1"/>
          <p:nvPr/>
        </p:nvSpPr>
        <p:spPr>
          <a:xfrm>
            <a:off x="1066800" y="5717023"/>
            <a:ext cx="6595074" cy="584775"/>
          </a:xfrm>
          <a:prstGeom prst="rect">
            <a:avLst/>
          </a:prstGeom>
          <a:noFill/>
        </p:spPr>
        <p:txBody>
          <a:bodyPr wrap="none" rtlCol="0">
            <a:spAutoFit/>
          </a:bodyPr>
          <a:lstStyle/>
          <a:p>
            <a:r>
              <a:rPr kumimoji="1" lang="ja-JP" altLang="en-US" sz="3200" dirty="0"/>
              <a:t>珠型 </a:t>
            </a:r>
            <a:r>
              <a:rPr kumimoji="1" lang="en-US" altLang="ja-JP" sz="3200" dirty="0"/>
              <a:t>: 3</a:t>
            </a:r>
            <a:r>
              <a:rPr kumimoji="1" lang="ja-JP" altLang="en-US" sz="3200" dirty="0"/>
              <a:t>手目まで置いた形 </a:t>
            </a:r>
            <a:r>
              <a:rPr kumimoji="1" lang="en-US" altLang="ja-JP" sz="3200" dirty="0"/>
              <a:t>(</a:t>
            </a:r>
            <a:r>
              <a:rPr kumimoji="1" lang="ja-JP" altLang="en-US" sz="3200" dirty="0"/>
              <a:t>全</a:t>
            </a:r>
            <a:r>
              <a:rPr kumimoji="1" lang="en-US" altLang="ja-JP" sz="3200" dirty="0"/>
              <a:t>26</a:t>
            </a:r>
            <a:r>
              <a:rPr kumimoji="1" lang="ja-JP" altLang="en-US" sz="3200" dirty="0"/>
              <a:t>種類</a:t>
            </a:r>
            <a:r>
              <a:rPr kumimoji="1" lang="en-US" altLang="ja-JP" sz="3200" dirty="0"/>
              <a:t>)</a:t>
            </a:r>
            <a:endParaRPr kumimoji="1" lang="ja-JP" altLang="en-US" sz="3200" dirty="0"/>
          </a:p>
        </p:txBody>
      </p:sp>
    </p:spTree>
    <p:extLst>
      <p:ext uri="{BB962C8B-B14F-4D97-AF65-F5344CB8AC3E}">
        <p14:creationId xmlns:p14="http://schemas.microsoft.com/office/powerpoint/2010/main" val="2248298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a:extLst>
              <a:ext uri="{FF2B5EF4-FFF2-40B4-BE49-F238E27FC236}">
                <a16:creationId xmlns:a16="http://schemas.microsoft.com/office/drawing/2014/main" id="{DC60D7E2-3AFC-4D48-80CA-02CDF8277326}"/>
              </a:ext>
            </a:extLst>
          </p:cNvPr>
          <p:cNvGrpSpPr/>
          <p:nvPr/>
        </p:nvGrpSpPr>
        <p:grpSpPr>
          <a:xfrm>
            <a:off x="289329" y="216000"/>
            <a:ext cx="1152000" cy="1152000"/>
            <a:chOff x="1080000" y="1800000"/>
            <a:chExt cx="1152000" cy="1152000"/>
          </a:xfrm>
        </p:grpSpPr>
        <p:sp>
          <p:nvSpPr>
            <p:cNvPr id="4" name="正方形/長方形 3">
              <a:extLst>
                <a:ext uri="{FF2B5EF4-FFF2-40B4-BE49-F238E27FC236}">
                  <a16:creationId xmlns:a16="http://schemas.microsoft.com/office/drawing/2014/main" id="{4BC1F8D6-CB51-41DF-8AFE-1BBAD2653871}"/>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A857243D-ADA1-41C7-8DB3-6C44819A5B4C}"/>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7E841C82-1A59-405A-ADA0-33758FFB438A}"/>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a:extLst>
                <a:ext uri="{FF2B5EF4-FFF2-40B4-BE49-F238E27FC236}">
                  <a16:creationId xmlns:a16="http://schemas.microsoft.com/office/drawing/2014/main" id="{17E3B185-D08B-4EF9-B754-84E6060AC8A1}"/>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a:extLst>
                <a:ext uri="{FF2B5EF4-FFF2-40B4-BE49-F238E27FC236}">
                  <a16:creationId xmlns:a16="http://schemas.microsoft.com/office/drawing/2014/main" id="{FCE40C17-CF8D-475C-B342-9B45E245C396}"/>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a:extLst>
                <a:ext uri="{FF2B5EF4-FFF2-40B4-BE49-F238E27FC236}">
                  <a16:creationId xmlns:a16="http://schemas.microsoft.com/office/drawing/2014/main" id="{E4E8605C-2B98-4372-B3A2-B55D2D62C43B}"/>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7A854745-00AE-4207-9A86-ECEF0AAC63CA}"/>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19B02E44-678F-4E02-B4EE-DC461F7B43E3}"/>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5B38A1D5-23CF-41D3-8CEC-5DD7F794B920}"/>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B6C54F5B-108B-4F55-BDCA-95C7521CC0EF}"/>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F962711A-00B1-4F47-B7DC-2FD8510DA965}"/>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a:extLst>
                <a:ext uri="{FF2B5EF4-FFF2-40B4-BE49-F238E27FC236}">
                  <a16:creationId xmlns:a16="http://schemas.microsoft.com/office/drawing/2014/main" id="{2DDFBE56-B95B-459B-B630-6C256AC0E0E2}"/>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B91656D7-16E2-407B-A245-B7919594F10F}"/>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CBD58445-CFB2-4262-A696-64050B213F48}"/>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a:extLst>
                <a:ext uri="{FF2B5EF4-FFF2-40B4-BE49-F238E27FC236}">
                  <a16:creationId xmlns:a16="http://schemas.microsoft.com/office/drawing/2014/main" id="{780539AC-D6A0-4A55-BFA0-56D724F02F55}"/>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C7E75A00-1CBF-4146-A26F-EB15706A6A8B}"/>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40" name="グループ化 39">
            <a:extLst>
              <a:ext uri="{FF2B5EF4-FFF2-40B4-BE49-F238E27FC236}">
                <a16:creationId xmlns:a16="http://schemas.microsoft.com/office/drawing/2014/main" id="{030F78E9-0759-4495-8144-B2B4D1848E13}"/>
              </a:ext>
            </a:extLst>
          </p:cNvPr>
          <p:cNvGrpSpPr/>
          <p:nvPr/>
        </p:nvGrpSpPr>
        <p:grpSpPr>
          <a:xfrm>
            <a:off x="1513329" y="216000"/>
            <a:ext cx="1152000" cy="1152000"/>
            <a:chOff x="1080000" y="1800000"/>
            <a:chExt cx="1152000" cy="1152000"/>
          </a:xfrm>
        </p:grpSpPr>
        <p:sp>
          <p:nvSpPr>
            <p:cNvPr id="41" name="正方形/長方形 40">
              <a:extLst>
                <a:ext uri="{FF2B5EF4-FFF2-40B4-BE49-F238E27FC236}">
                  <a16:creationId xmlns:a16="http://schemas.microsoft.com/office/drawing/2014/main" id="{039274DD-9B7D-404F-A49E-A816B09C5B85}"/>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6CBE8AE0-DC57-40AE-9D14-FDE956193F4F}"/>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a:extLst>
                <a:ext uri="{FF2B5EF4-FFF2-40B4-BE49-F238E27FC236}">
                  <a16:creationId xmlns:a16="http://schemas.microsoft.com/office/drawing/2014/main" id="{52A4FDAD-E55D-46F3-B976-1B4D9C66B8A3}"/>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a:extLst>
                <a:ext uri="{FF2B5EF4-FFF2-40B4-BE49-F238E27FC236}">
                  <a16:creationId xmlns:a16="http://schemas.microsoft.com/office/drawing/2014/main" id="{E2251DE3-F65D-4BE3-84AB-E16C5163BAD1}"/>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CCA29D0D-A7D5-4236-A949-27360B78AEF2}"/>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36630580-CE81-4056-B824-D67A782D841E}"/>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01007F0C-92D0-4AB5-B5B9-3DD3B740B2A7}"/>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E1DF3C67-5CE3-4117-991F-86272C1EFC73}"/>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FF86AF38-C07B-41E3-8560-9E18814380CF}"/>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a:extLst>
                <a:ext uri="{FF2B5EF4-FFF2-40B4-BE49-F238E27FC236}">
                  <a16:creationId xmlns:a16="http://schemas.microsoft.com/office/drawing/2014/main" id="{44DFD710-803C-42DF-BCB2-7227905C400D}"/>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a:extLst>
                <a:ext uri="{FF2B5EF4-FFF2-40B4-BE49-F238E27FC236}">
                  <a16:creationId xmlns:a16="http://schemas.microsoft.com/office/drawing/2014/main" id="{E24A813C-2FC1-4EE6-A497-84C318A2F898}"/>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a:extLst>
                <a:ext uri="{FF2B5EF4-FFF2-40B4-BE49-F238E27FC236}">
                  <a16:creationId xmlns:a16="http://schemas.microsoft.com/office/drawing/2014/main" id="{30F0B4D2-6FF4-4F04-86D7-F959DA6622C6}"/>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a:extLst>
                <a:ext uri="{FF2B5EF4-FFF2-40B4-BE49-F238E27FC236}">
                  <a16:creationId xmlns:a16="http://schemas.microsoft.com/office/drawing/2014/main" id="{238AD7E5-9684-4D75-B813-EAD74055925B}"/>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a:extLst>
                <a:ext uri="{FF2B5EF4-FFF2-40B4-BE49-F238E27FC236}">
                  <a16:creationId xmlns:a16="http://schemas.microsoft.com/office/drawing/2014/main" id="{0B78E73C-1226-412A-A321-B5A27C98AE87}"/>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a:extLst>
                <a:ext uri="{FF2B5EF4-FFF2-40B4-BE49-F238E27FC236}">
                  <a16:creationId xmlns:a16="http://schemas.microsoft.com/office/drawing/2014/main" id="{A7511E03-8B28-4132-8405-6A0EA042C340}"/>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a:extLst>
                <a:ext uri="{FF2B5EF4-FFF2-40B4-BE49-F238E27FC236}">
                  <a16:creationId xmlns:a16="http://schemas.microsoft.com/office/drawing/2014/main" id="{6190581A-AAE5-4397-84E3-825494ED76B2}"/>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57" name="グループ化 56">
            <a:extLst>
              <a:ext uri="{FF2B5EF4-FFF2-40B4-BE49-F238E27FC236}">
                <a16:creationId xmlns:a16="http://schemas.microsoft.com/office/drawing/2014/main" id="{299AF5BF-90E8-4117-9719-D89B43179CA8}"/>
              </a:ext>
            </a:extLst>
          </p:cNvPr>
          <p:cNvGrpSpPr/>
          <p:nvPr/>
        </p:nvGrpSpPr>
        <p:grpSpPr>
          <a:xfrm>
            <a:off x="2737329" y="216000"/>
            <a:ext cx="1152000" cy="1152000"/>
            <a:chOff x="1080000" y="1800000"/>
            <a:chExt cx="1152000" cy="1152000"/>
          </a:xfrm>
        </p:grpSpPr>
        <p:sp>
          <p:nvSpPr>
            <p:cNvPr id="58" name="正方形/長方形 57">
              <a:extLst>
                <a:ext uri="{FF2B5EF4-FFF2-40B4-BE49-F238E27FC236}">
                  <a16:creationId xmlns:a16="http://schemas.microsoft.com/office/drawing/2014/main" id="{139A413E-C4EC-4B65-9434-4CD5E16AAE69}"/>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a:extLst>
                <a:ext uri="{FF2B5EF4-FFF2-40B4-BE49-F238E27FC236}">
                  <a16:creationId xmlns:a16="http://schemas.microsoft.com/office/drawing/2014/main" id="{0478D031-8CCF-46F7-A3C6-7C3CDD5E48CB}"/>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a:extLst>
                <a:ext uri="{FF2B5EF4-FFF2-40B4-BE49-F238E27FC236}">
                  <a16:creationId xmlns:a16="http://schemas.microsoft.com/office/drawing/2014/main" id="{2484C940-DCED-4864-BE09-460476DA3CC2}"/>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a:extLst>
                <a:ext uri="{FF2B5EF4-FFF2-40B4-BE49-F238E27FC236}">
                  <a16:creationId xmlns:a16="http://schemas.microsoft.com/office/drawing/2014/main" id="{09E33D87-6559-4E0A-838C-A5B30C27BA94}"/>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a:extLst>
                <a:ext uri="{FF2B5EF4-FFF2-40B4-BE49-F238E27FC236}">
                  <a16:creationId xmlns:a16="http://schemas.microsoft.com/office/drawing/2014/main" id="{62362D60-0DA5-49CF-B07D-6E345B57606B}"/>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a:extLst>
                <a:ext uri="{FF2B5EF4-FFF2-40B4-BE49-F238E27FC236}">
                  <a16:creationId xmlns:a16="http://schemas.microsoft.com/office/drawing/2014/main" id="{D5B871D0-C7B3-4375-903F-074661EEAA09}"/>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a:extLst>
                <a:ext uri="{FF2B5EF4-FFF2-40B4-BE49-F238E27FC236}">
                  <a16:creationId xmlns:a16="http://schemas.microsoft.com/office/drawing/2014/main" id="{F3DABEF0-AB2A-4CF0-B4FC-72D0A4EA10C5}"/>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a:extLst>
                <a:ext uri="{FF2B5EF4-FFF2-40B4-BE49-F238E27FC236}">
                  <a16:creationId xmlns:a16="http://schemas.microsoft.com/office/drawing/2014/main" id="{00360FAC-23A8-4A50-A2EE-41BDC87FC764}"/>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a:extLst>
                <a:ext uri="{FF2B5EF4-FFF2-40B4-BE49-F238E27FC236}">
                  <a16:creationId xmlns:a16="http://schemas.microsoft.com/office/drawing/2014/main" id="{D454AC42-C677-40F9-B6BF-E47FC899BE07}"/>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a:extLst>
                <a:ext uri="{FF2B5EF4-FFF2-40B4-BE49-F238E27FC236}">
                  <a16:creationId xmlns:a16="http://schemas.microsoft.com/office/drawing/2014/main" id="{B257FCC3-8566-4F69-80C2-38E032CCEB26}"/>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a:extLst>
                <a:ext uri="{FF2B5EF4-FFF2-40B4-BE49-F238E27FC236}">
                  <a16:creationId xmlns:a16="http://schemas.microsoft.com/office/drawing/2014/main" id="{2DD1859A-94BB-4E27-8181-3228D55938A0}"/>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正方形/長方形 68">
              <a:extLst>
                <a:ext uri="{FF2B5EF4-FFF2-40B4-BE49-F238E27FC236}">
                  <a16:creationId xmlns:a16="http://schemas.microsoft.com/office/drawing/2014/main" id="{B8719212-A386-4971-8A14-96471AFF7D3C}"/>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 name="正方形/長方形 69">
              <a:extLst>
                <a:ext uri="{FF2B5EF4-FFF2-40B4-BE49-F238E27FC236}">
                  <a16:creationId xmlns:a16="http://schemas.microsoft.com/office/drawing/2014/main" id="{EC4A9A66-9810-4146-BB63-A3B12B98E88B}"/>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正方形/長方形 70">
              <a:extLst>
                <a:ext uri="{FF2B5EF4-FFF2-40B4-BE49-F238E27FC236}">
                  <a16:creationId xmlns:a16="http://schemas.microsoft.com/office/drawing/2014/main" id="{CF8797B2-50FD-4C75-9757-5FC2EFD62442}"/>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正方形/長方形 71">
              <a:extLst>
                <a:ext uri="{FF2B5EF4-FFF2-40B4-BE49-F238E27FC236}">
                  <a16:creationId xmlns:a16="http://schemas.microsoft.com/office/drawing/2014/main" id="{0FF8AA3B-5573-4F56-BFCA-D112B696641E}"/>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正方形/長方形 72">
              <a:extLst>
                <a:ext uri="{FF2B5EF4-FFF2-40B4-BE49-F238E27FC236}">
                  <a16:creationId xmlns:a16="http://schemas.microsoft.com/office/drawing/2014/main" id="{6BEA5C4B-0BFB-4DC1-89D5-EDAE86ACF93F}"/>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4" name="グループ化 73">
            <a:extLst>
              <a:ext uri="{FF2B5EF4-FFF2-40B4-BE49-F238E27FC236}">
                <a16:creationId xmlns:a16="http://schemas.microsoft.com/office/drawing/2014/main" id="{2BBA0214-0494-41A0-AE16-0B31DCD507AE}"/>
              </a:ext>
            </a:extLst>
          </p:cNvPr>
          <p:cNvGrpSpPr/>
          <p:nvPr/>
        </p:nvGrpSpPr>
        <p:grpSpPr>
          <a:xfrm>
            <a:off x="3961329" y="216000"/>
            <a:ext cx="1152000" cy="1152000"/>
            <a:chOff x="1080000" y="1800000"/>
            <a:chExt cx="1152000" cy="1152000"/>
          </a:xfrm>
        </p:grpSpPr>
        <p:sp>
          <p:nvSpPr>
            <p:cNvPr id="75" name="正方形/長方形 74">
              <a:extLst>
                <a:ext uri="{FF2B5EF4-FFF2-40B4-BE49-F238E27FC236}">
                  <a16:creationId xmlns:a16="http://schemas.microsoft.com/office/drawing/2014/main" id="{B390D551-BEC9-45A6-B82D-2E5BA4004A4A}"/>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a:extLst>
                <a:ext uri="{FF2B5EF4-FFF2-40B4-BE49-F238E27FC236}">
                  <a16:creationId xmlns:a16="http://schemas.microsoft.com/office/drawing/2014/main" id="{D439E32A-38CD-4B6A-9DD0-CA3C49F6A741}"/>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 name="正方形/長方形 76">
              <a:extLst>
                <a:ext uri="{FF2B5EF4-FFF2-40B4-BE49-F238E27FC236}">
                  <a16:creationId xmlns:a16="http://schemas.microsoft.com/office/drawing/2014/main" id="{BFDDDAEE-DA6F-4C54-A11C-A2055383E0AE}"/>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 name="正方形/長方形 77">
              <a:extLst>
                <a:ext uri="{FF2B5EF4-FFF2-40B4-BE49-F238E27FC236}">
                  <a16:creationId xmlns:a16="http://schemas.microsoft.com/office/drawing/2014/main" id="{D3768F31-6604-4E14-81EC-26AFF7A6946D}"/>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 name="正方形/長方形 78">
              <a:extLst>
                <a:ext uri="{FF2B5EF4-FFF2-40B4-BE49-F238E27FC236}">
                  <a16:creationId xmlns:a16="http://schemas.microsoft.com/office/drawing/2014/main" id="{69E03C24-8718-4348-8C06-EA10E6397BBC}"/>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 name="正方形/長方形 79">
              <a:extLst>
                <a:ext uri="{FF2B5EF4-FFF2-40B4-BE49-F238E27FC236}">
                  <a16:creationId xmlns:a16="http://schemas.microsoft.com/office/drawing/2014/main" id="{BA38F8CE-B170-4476-BE1D-32AA406CE2AC}"/>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 name="正方形/長方形 80">
              <a:extLst>
                <a:ext uri="{FF2B5EF4-FFF2-40B4-BE49-F238E27FC236}">
                  <a16:creationId xmlns:a16="http://schemas.microsoft.com/office/drawing/2014/main" id="{38C91CCB-BFCE-4970-B2F0-9C8ED28A9606}"/>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 name="正方形/長方形 81">
              <a:extLst>
                <a:ext uri="{FF2B5EF4-FFF2-40B4-BE49-F238E27FC236}">
                  <a16:creationId xmlns:a16="http://schemas.microsoft.com/office/drawing/2014/main" id="{F0E3C3E0-BAE8-426B-B7EE-FB9C4E13F5EF}"/>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a:extLst>
                <a:ext uri="{FF2B5EF4-FFF2-40B4-BE49-F238E27FC236}">
                  <a16:creationId xmlns:a16="http://schemas.microsoft.com/office/drawing/2014/main" id="{DBB1E45F-EA2C-4E65-98F6-2A79A0F5954F}"/>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a:extLst>
                <a:ext uri="{FF2B5EF4-FFF2-40B4-BE49-F238E27FC236}">
                  <a16:creationId xmlns:a16="http://schemas.microsoft.com/office/drawing/2014/main" id="{68312338-3C75-4201-BE11-20F8F0A48FF6}"/>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a:extLst>
                <a:ext uri="{FF2B5EF4-FFF2-40B4-BE49-F238E27FC236}">
                  <a16:creationId xmlns:a16="http://schemas.microsoft.com/office/drawing/2014/main" id="{526B3A71-F4AF-4405-B2F9-9AFDABD195FA}"/>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a:extLst>
                <a:ext uri="{FF2B5EF4-FFF2-40B4-BE49-F238E27FC236}">
                  <a16:creationId xmlns:a16="http://schemas.microsoft.com/office/drawing/2014/main" id="{DD8319F1-D719-43F2-8194-348F87167BD1}"/>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a:extLst>
                <a:ext uri="{FF2B5EF4-FFF2-40B4-BE49-F238E27FC236}">
                  <a16:creationId xmlns:a16="http://schemas.microsoft.com/office/drawing/2014/main" id="{44835914-2B8A-4532-A59D-222636AB38F1}"/>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a:extLst>
                <a:ext uri="{FF2B5EF4-FFF2-40B4-BE49-F238E27FC236}">
                  <a16:creationId xmlns:a16="http://schemas.microsoft.com/office/drawing/2014/main" id="{2BEF70D2-241C-4D3E-8E79-8DCD86AB4645}"/>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a:extLst>
                <a:ext uri="{FF2B5EF4-FFF2-40B4-BE49-F238E27FC236}">
                  <a16:creationId xmlns:a16="http://schemas.microsoft.com/office/drawing/2014/main" id="{86A7EDBB-4ED5-438A-92F3-DD9612871E99}"/>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a:extLst>
                <a:ext uri="{FF2B5EF4-FFF2-40B4-BE49-F238E27FC236}">
                  <a16:creationId xmlns:a16="http://schemas.microsoft.com/office/drawing/2014/main" id="{76ADBBAD-7AD0-430A-BE8C-BF3872922134}"/>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91" name="グループ化 90">
            <a:extLst>
              <a:ext uri="{FF2B5EF4-FFF2-40B4-BE49-F238E27FC236}">
                <a16:creationId xmlns:a16="http://schemas.microsoft.com/office/drawing/2014/main" id="{7E5DBF05-571B-4F80-86C1-739C06746331}"/>
              </a:ext>
            </a:extLst>
          </p:cNvPr>
          <p:cNvGrpSpPr/>
          <p:nvPr/>
        </p:nvGrpSpPr>
        <p:grpSpPr>
          <a:xfrm>
            <a:off x="5185329" y="216000"/>
            <a:ext cx="1152000" cy="1152000"/>
            <a:chOff x="1080000" y="1800000"/>
            <a:chExt cx="1152000" cy="1152000"/>
          </a:xfrm>
        </p:grpSpPr>
        <p:sp>
          <p:nvSpPr>
            <p:cNvPr id="92" name="正方形/長方形 91">
              <a:extLst>
                <a:ext uri="{FF2B5EF4-FFF2-40B4-BE49-F238E27FC236}">
                  <a16:creationId xmlns:a16="http://schemas.microsoft.com/office/drawing/2014/main" id="{94C8C483-3A4A-4380-853D-89B5D05ECD4F}"/>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a:extLst>
                <a:ext uri="{FF2B5EF4-FFF2-40B4-BE49-F238E27FC236}">
                  <a16:creationId xmlns:a16="http://schemas.microsoft.com/office/drawing/2014/main" id="{1CC1D31A-D965-42EB-B4E5-D149B60D4D06}"/>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a:extLst>
                <a:ext uri="{FF2B5EF4-FFF2-40B4-BE49-F238E27FC236}">
                  <a16:creationId xmlns:a16="http://schemas.microsoft.com/office/drawing/2014/main" id="{A2CDB0FD-343E-4B98-AA82-D7B4997AF487}"/>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a:extLst>
                <a:ext uri="{FF2B5EF4-FFF2-40B4-BE49-F238E27FC236}">
                  <a16:creationId xmlns:a16="http://schemas.microsoft.com/office/drawing/2014/main" id="{37A1500A-E79E-4A66-B97F-8E91DB1C30CD}"/>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6" name="正方形/長方形 95">
              <a:extLst>
                <a:ext uri="{FF2B5EF4-FFF2-40B4-BE49-F238E27FC236}">
                  <a16:creationId xmlns:a16="http://schemas.microsoft.com/office/drawing/2014/main" id="{B5C9BBEB-16B7-41AC-89D9-8FBF094BD7D5}"/>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7" name="正方形/長方形 96">
              <a:extLst>
                <a:ext uri="{FF2B5EF4-FFF2-40B4-BE49-F238E27FC236}">
                  <a16:creationId xmlns:a16="http://schemas.microsoft.com/office/drawing/2014/main" id="{94EC1968-348F-4498-9A5B-C80F79AB028F}"/>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8" name="正方形/長方形 97">
              <a:extLst>
                <a:ext uri="{FF2B5EF4-FFF2-40B4-BE49-F238E27FC236}">
                  <a16:creationId xmlns:a16="http://schemas.microsoft.com/office/drawing/2014/main" id="{1415C91E-2F00-44D1-8C43-D53C22D46652}"/>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9" name="正方形/長方形 98">
              <a:extLst>
                <a:ext uri="{FF2B5EF4-FFF2-40B4-BE49-F238E27FC236}">
                  <a16:creationId xmlns:a16="http://schemas.microsoft.com/office/drawing/2014/main" id="{73393B74-E953-4A26-8492-75EDE8DEF5D8}"/>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正方形/長方形 99">
              <a:extLst>
                <a:ext uri="{FF2B5EF4-FFF2-40B4-BE49-F238E27FC236}">
                  <a16:creationId xmlns:a16="http://schemas.microsoft.com/office/drawing/2014/main" id="{3B10025A-17A6-4E51-A3FD-0A836C272C1D}"/>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正方形/長方形 100">
              <a:extLst>
                <a:ext uri="{FF2B5EF4-FFF2-40B4-BE49-F238E27FC236}">
                  <a16:creationId xmlns:a16="http://schemas.microsoft.com/office/drawing/2014/main" id="{7CB53F68-7D82-4C65-89C8-F747EDE06FAC}"/>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a:extLst>
                <a:ext uri="{FF2B5EF4-FFF2-40B4-BE49-F238E27FC236}">
                  <a16:creationId xmlns:a16="http://schemas.microsoft.com/office/drawing/2014/main" id="{6D32950F-748F-4E1C-B96C-508FD3788658}"/>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a:extLst>
                <a:ext uri="{FF2B5EF4-FFF2-40B4-BE49-F238E27FC236}">
                  <a16:creationId xmlns:a16="http://schemas.microsoft.com/office/drawing/2014/main" id="{5116FF5B-1E9B-4943-98DE-A2590D79D239}"/>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a:extLst>
                <a:ext uri="{FF2B5EF4-FFF2-40B4-BE49-F238E27FC236}">
                  <a16:creationId xmlns:a16="http://schemas.microsoft.com/office/drawing/2014/main" id="{28EA1FD6-45F4-4CC4-946B-8A620F1D70D1}"/>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a:extLst>
                <a:ext uri="{FF2B5EF4-FFF2-40B4-BE49-F238E27FC236}">
                  <a16:creationId xmlns:a16="http://schemas.microsoft.com/office/drawing/2014/main" id="{F3A523EC-786D-452C-8335-BC011CDC3213}"/>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a:extLst>
                <a:ext uri="{FF2B5EF4-FFF2-40B4-BE49-F238E27FC236}">
                  <a16:creationId xmlns:a16="http://schemas.microsoft.com/office/drawing/2014/main" id="{79346EB4-F399-4A79-8CD6-FDF9A49F9CAF}"/>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a:extLst>
                <a:ext uri="{FF2B5EF4-FFF2-40B4-BE49-F238E27FC236}">
                  <a16:creationId xmlns:a16="http://schemas.microsoft.com/office/drawing/2014/main" id="{2615AF07-F0AA-49BD-B099-98E20B5F0F2D}"/>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08" name="グループ化 107">
            <a:extLst>
              <a:ext uri="{FF2B5EF4-FFF2-40B4-BE49-F238E27FC236}">
                <a16:creationId xmlns:a16="http://schemas.microsoft.com/office/drawing/2014/main" id="{770CBCAE-5CBB-4DC7-8EA9-5ACDB0464D27}"/>
              </a:ext>
            </a:extLst>
          </p:cNvPr>
          <p:cNvGrpSpPr/>
          <p:nvPr/>
        </p:nvGrpSpPr>
        <p:grpSpPr>
          <a:xfrm>
            <a:off x="6409329" y="216000"/>
            <a:ext cx="1152000" cy="1152000"/>
            <a:chOff x="1080000" y="1800000"/>
            <a:chExt cx="1152000" cy="1152000"/>
          </a:xfrm>
        </p:grpSpPr>
        <p:sp>
          <p:nvSpPr>
            <p:cNvPr id="109" name="正方形/長方形 108">
              <a:extLst>
                <a:ext uri="{FF2B5EF4-FFF2-40B4-BE49-F238E27FC236}">
                  <a16:creationId xmlns:a16="http://schemas.microsoft.com/office/drawing/2014/main" id="{ACF880DF-CD5C-48D2-9189-35A8655AF744}"/>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a:extLst>
                <a:ext uri="{FF2B5EF4-FFF2-40B4-BE49-F238E27FC236}">
                  <a16:creationId xmlns:a16="http://schemas.microsoft.com/office/drawing/2014/main" id="{5B49D06C-6131-475B-9EE5-56913959BE56}"/>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a:extLst>
                <a:ext uri="{FF2B5EF4-FFF2-40B4-BE49-F238E27FC236}">
                  <a16:creationId xmlns:a16="http://schemas.microsoft.com/office/drawing/2014/main" id="{FC7FDD18-292B-4473-B9F7-CDB0B2A4F87A}"/>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a:extLst>
                <a:ext uri="{FF2B5EF4-FFF2-40B4-BE49-F238E27FC236}">
                  <a16:creationId xmlns:a16="http://schemas.microsoft.com/office/drawing/2014/main" id="{C7F81785-95A2-4FB5-9271-0DA234932F02}"/>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a:extLst>
                <a:ext uri="{FF2B5EF4-FFF2-40B4-BE49-F238E27FC236}">
                  <a16:creationId xmlns:a16="http://schemas.microsoft.com/office/drawing/2014/main" id="{FB930488-0CF1-45D7-AA2C-6C0DBBE2EE63}"/>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正方形/長方形 113">
              <a:extLst>
                <a:ext uri="{FF2B5EF4-FFF2-40B4-BE49-F238E27FC236}">
                  <a16:creationId xmlns:a16="http://schemas.microsoft.com/office/drawing/2014/main" id="{FB5C808F-3411-48C5-B79B-B4F2123EAC99}"/>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正方形/長方形 114">
              <a:extLst>
                <a:ext uri="{FF2B5EF4-FFF2-40B4-BE49-F238E27FC236}">
                  <a16:creationId xmlns:a16="http://schemas.microsoft.com/office/drawing/2014/main" id="{6888ACC5-1583-4DFC-9410-DB394A5013DB}"/>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正方形/長方形 115">
              <a:extLst>
                <a:ext uri="{FF2B5EF4-FFF2-40B4-BE49-F238E27FC236}">
                  <a16:creationId xmlns:a16="http://schemas.microsoft.com/office/drawing/2014/main" id="{58A21364-F23C-4417-8BA5-30E06E87EBE2}"/>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正方形/長方形 116">
              <a:extLst>
                <a:ext uri="{FF2B5EF4-FFF2-40B4-BE49-F238E27FC236}">
                  <a16:creationId xmlns:a16="http://schemas.microsoft.com/office/drawing/2014/main" id="{327B3461-DBB0-448D-BC5F-C3631A7A1BE9}"/>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正方形/長方形 117">
              <a:extLst>
                <a:ext uri="{FF2B5EF4-FFF2-40B4-BE49-F238E27FC236}">
                  <a16:creationId xmlns:a16="http://schemas.microsoft.com/office/drawing/2014/main" id="{32046A37-2B98-451B-8258-949032FAA17D}"/>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a:extLst>
                <a:ext uri="{FF2B5EF4-FFF2-40B4-BE49-F238E27FC236}">
                  <a16:creationId xmlns:a16="http://schemas.microsoft.com/office/drawing/2014/main" id="{86F7E382-3F17-4AC9-A08F-9A6AF75AD383}"/>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a:extLst>
                <a:ext uri="{FF2B5EF4-FFF2-40B4-BE49-F238E27FC236}">
                  <a16:creationId xmlns:a16="http://schemas.microsoft.com/office/drawing/2014/main" id="{9FACFC6B-54FF-419C-8E45-C0009BCD4EB5}"/>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a:extLst>
                <a:ext uri="{FF2B5EF4-FFF2-40B4-BE49-F238E27FC236}">
                  <a16:creationId xmlns:a16="http://schemas.microsoft.com/office/drawing/2014/main" id="{BD247CE2-9AB6-4369-AAE5-40D280788C6A}"/>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a:extLst>
                <a:ext uri="{FF2B5EF4-FFF2-40B4-BE49-F238E27FC236}">
                  <a16:creationId xmlns:a16="http://schemas.microsoft.com/office/drawing/2014/main" id="{68EB6281-1EF0-40F6-BB7C-536693AA0857}"/>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a:extLst>
                <a:ext uri="{FF2B5EF4-FFF2-40B4-BE49-F238E27FC236}">
                  <a16:creationId xmlns:a16="http://schemas.microsoft.com/office/drawing/2014/main" id="{2CC14A24-13ED-424B-9516-F49AFDCD5E41}"/>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a:extLst>
                <a:ext uri="{FF2B5EF4-FFF2-40B4-BE49-F238E27FC236}">
                  <a16:creationId xmlns:a16="http://schemas.microsoft.com/office/drawing/2014/main" id="{C525926E-B5E2-41B2-A821-70ECD98BEF80}"/>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25" name="グループ化 124">
            <a:extLst>
              <a:ext uri="{FF2B5EF4-FFF2-40B4-BE49-F238E27FC236}">
                <a16:creationId xmlns:a16="http://schemas.microsoft.com/office/drawing/2014/main" id="{C45B0457-8DBF-46EC-8EF3-950CEBD43DCD}"/>
              </a:ext>
            </a:extLst>
          </p:cNvPr>
          <p:cNvGrpSpPr/>
          <p:nvPr/>
        </p:nvGrpSpPr>
        <p:grpSpPr>
          <a:xfrm>
            <a:off x="7632332" y="216000"/>
            <a:ext cx="1152000" cy="1152000"/>
            <a:chOff x="1080000" y="1800000"/>
            <a:chExt cx="1152000" cy="1152000"/>
          </a:xfrm>
        </p:grpSpPr>
        <p:sp>
          <p:nvSpPr>
            <p:cNvPr id="126" name="正方形/長方形 125">
              <a:extLst>
                <a:ext uri="{FF2B5EF4-FFF2-40B4-BE49-F238E27FC236}">
                  <a16:creationId xmlns:a16="http://schemas.microsoft.com/office/drawing/2014/main" id="{7A8B7977-2BC3-4C3F-83EA-51320BDFEE32}"/>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a:extLst>
                <a:ext uri="{FF2B5EF4-FFF2-40B4-BE49-F238E27FC236}">
                  <a16:creationId xmlns:a16="http://schemas.microsoft.com/office/drawing/2014/main" id="{CBC2A52A-1B40-4170-8FDE-96DDF0AA8EA6}"/>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a:extLst>
                <a:ext uri="{FF2B5EF4-FFF2-40B4-BE49-F238E27FC236}">
                  <a16:creationId xmlns:a16="http://schemas.microsoft.com/office/drawing/2014/main" id="{25510F60-CA48-4C41-89A7-556D78CB2763}"/>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a:extLst>
                <a:ext uri="{FF2B5EF4-FFF2-40B4-BE49-F238E27FC236}">
                  <a16:creationId xmlns:a16="http://schemas.microsoft.com/office/drawing/2014/main" id="{C9D5CB79-FD7A-49D1-8BE3-2D0E984035EC}"/>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a:extLst>
                <a:ext uri="{FF2B5EF4-FFF2-40B4-BE49-F238E27FC236}">
                  <a16:creationId xmlns:a16="http://schemas.microsoft.com/office/drawing/2014/main" id="{C0BA7787-BD7D-45EA-B9F5-EC3333924207}"/>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a:extLst>
                <a:ext uri="{FF2B5EF4-FFF2-40B4-BE49-F238E27FC236}">
                  <a16:creationId xmlns:a16="http://schemas.microsoft.com/office/drawing/2014/main" id="{A2DB87A9-F5AF-4E2F-A006-70DCE88FA720}"/>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a:extLst>
                <a:ext uri="{FF2B5EF4-FFF2-40B4-BE49-F238E27FC236}">
                  <a16:creationId xmlns:a16="http://schemas.microsoft.com/office/drawing/2014/main" id="{14E807F9-9325-44CB-A768-9E7FAD24E63A}"/>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a:extLst>
                <a:ext uri="{FF2B5EF4-FFF2-40B4-BE49-F238E27FC236}">
                  <a16:creationId xmlns:a16="http://schemas.microsoft.com/office/drawing/2014/main" id="{51886886-3E36-4E7E-B7A2-5D63A4E2A03B}"/>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a:extLst>
                <a:ext uri="{FF2B5EF4-FFF2-40B4-BE49-F238E27FC236}">
                  <a16:creationId xmlns:a16="http://schemas.microsoft.com/office/drawing/2014/main" id="{7E6FE8E7-C195-4830-94A0-E7FAB74EC4FF}"/>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a:extLst>
                <a:ext uri="{FF2B5EF4-FFF2-40B4-BE49-F238E27FC236}">
                  <a16:creationId xmlns:a16="http://schemas.microsoft.com/office/drawing/2014/main" id="{954AA7D9-6AA1-449D-B445-6960E6729193}"/>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a:extLst>
                <a:ext uri="{FF2B5EF4-FFF2-40B4-BE49-F238E27FC236}">
                  <a16:creationId xmlns:a16="http://schemas.microsoft.com/office/drawing/2014/main" id="{25A8943B-BF82-47D3-8E80-A26B1478D7FB}"/>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a:extLst>
                <a:ext uri="{FF2B5EF4-FFF2-40B4-BE49-F238E27FC236}">
                  <a16:creationId xmlns:a16="http://schemas.microsoft.com/office/drawing/2014/main" id="{A83B1D5D-B732-4866-867F-F1C0BCDDED4A}"/>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a:extLst>
                <a:ext uri="{FF2B5EF4-FFF2-40B4-BE49-F238E27FC236}">
                  <a16:creationId xmlns:a16="http://schemas.microsoft.com/office/drawing/2014/main" id="{739C5027-8329-453B-8205-A7729D7EA64C}"/>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a:extLst>
                <a:ext uri="{FF2B5EF4-FFF2-40B4-BE49-F238E27FC236}">
                  <a16:creationId xmlns:a16="http://schemas.microsoft.com/office/drawing/2014/main" id="{4AA667EF-72C4-4D72-9D44-A67A0CBCB2B5}"/>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a:extLst>
                <a:ext uri="{FF2B5EF4-FFF2-40B4-BE49-F238E27FC236}">
                  <a16:creationId xmlns:a16="http://schemas.microsoft.com/office/drawing/2014/main" id="{2027BF6B-1946-46E0-BE12-A816944E5615}"/>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a:extLst>
                <a:ext uri="{FF2B5EF4-FFF2-40B4-BE49-F238E27FC236}">
                  <a16:creationId xmlns:a16="http://schemas.microsoft.com/office/drawing/2014/main" id="{E4D2B491-54D0-4104-8B6C-F1D4EEF2517A}"/>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42" name="テキスト ボックス 141">
            <a:extLst>
              <a:ext uri="{FF2B5EF4-FFF2-40B4-BE49-F238E27FC236}">
                <a16:creationId xmlns:a16="http://schemas.microsoft.com/office/drawing/2014/main" id="{C706882C-1E19-4EE4-82AB-A693E61B255C}"/>
              </a:ext>
            </a:extLst>
          </p:cNvPr>
          <p:cNvSpPr txBox="1"/>
          <p:nvPr/>
        </p:nvSpPr>
        <p:spPr>
          <a:xfrm>
            <a:off x="577329" y="1434446"/>
            <a:ext cx="595035" cy="338554"/>
          </a:xfrm>
          <a:prstGeom prst="rect">
            <a:avLst/>
          </a:prstGeom>
          <a:noFill/>
        </p:spPr>
        <p:txBody>
          <a:bodyPr wrap="none" rtlCol="0">
            <a:spAutoFit/>
          </a:bodyPr>
          <a:lstStyle/>
          <a:p>
            <a:r>
              <a:rPr kumimoji="1" lang="ja-JP" altLang="en-US" sz="1600" dirty="0"/>
              <a:t>寒星</a:t>
            </a:r>
          </a:p>
        </p:txBody>
      </p:sp>
      <p:sp>
        <p:nvSpPr>
          <p:cNvPr id="144" name="テキスト ボックス 143">
            <a:extLst>
              <a:ext uri="{FF2B5EF4-FFF2-40B4-BE49-F238E27FC236}">
                <a16:creationId xmlns:a16="http://schemas.microsoft.com/office/drawing/2014/main" id="{4118947F-ACE1-4FC8-B33D-A489CBB4BEEE}"/>
              </a:ext>
            </a:extLst>
          </p:cNvPr>
          <p:cNvSpPr txBox="1"/>
          <p:nvPr/>
        </p:nvSpPr>
        <p:spPr>
          <a:xfrm>
            <a:off x="1801331" y="1434446"/>
            <a:ext cx="595035" cy="338554"/>
          </a:xfrm>
          <a:prstGeom prst="rect">
            <a:avLst/>
          </a:prstGeom>
          <a:noFill/>
        </p:spPr>
        <p:txBody>
          <a:bodyPr wrap="none" rtlCol="0">
            <a:spAutoFit/>
          </a:bodyPr>
          <a:lstStyle/>
          <a:p>
            <a:r>
              <a:rPr lang="ja-JP" altLang="en-US" sz="1600" dirty="0"/>
              <a:t>渓月</a:t>
            </a:r>
            <a:endParaRPr kumimoji="1" lang="ja-JP" altLang="en-US" sz="1600" dirty="0"/>
          </a:p>
        </p:txBody>
      </p:sp>
      <p:sp>
        <p:nvSpPr>
          <p:cNvPr id="146" name="テキスト ボックス 145">
            <a:extLst>
              <a:ext uri="{FF2B5EF4-FFF2-40B4-BE49-F238E27FC236}">
                <a16:creationId xmlns:a16="http://schemas.microsoft.com/office/drawing/2014/main" id="{917ECD43-9CE6-4393-80D2-434610A6B4A3}"/>
              </a:ext>
            </a:extLst>
          </p:cNvPr>
          <p:cNvSpPr txBox="1"/>
          <p:nvPr/>
        </p:nvSpPr>
        <p:spPr>
          <a:xfrm>
            <a:off x="3025331" y="1434446"/>
            <a:ext cx="595035" cy="338554"/>
          </a:xfrm>
          <a:prstGeom prst="rect">
            <a:avLst/>
          </a:prstGeom>
          <a:noFill/>
        </p:spPr>
        <p:txBody>
          <a:bodyPr wrap="none" rtlCol="0">
            <a:spAutoFit/>
          </a:bodyPr>
          <a:lstStyle/>
          <a:p>
            <a:r>
              <a:rPr kumimoji="1" lang="ja-JP" altLang="en-US" sz="1600" dirty="0"/>
              <a:t>疎星</a:t>
            </a:r>
          </a:p>
        </p:txBody>
      </p:sp>
      <p:sp>
        <p:nvSpPr>
          <p:cNvPr id="148" name="テキスト ボックス 147">
            <a:extLst>
              <a:ext uri="{FF2B5EF4-FFF2-40B4-BE49-F238E27FC236}">
                <a16:creationId xmlns:a16="http://schemas.microsoft.com/office/drawing/2014/main" id="{EC54F654-DD56-49D0-9DBD-F9572A37688D}"/>
              </a:ext>
            </a:extLst>
          </p:cNvPr>
          <p:cNvSpPr txBox="1"/>
          <p:nvPr/>
        </p:nvSpPr>
        <p:spPr>
          <a:xfrm>
            <a:off x="4249331" y="1434446"/>
            <a:ext cx="595035" cy="338554"/>
          </a:xfrm>
          <a:prstGeom prst="rect">
            <a:avLst/>
          </a:prstGeom>
          <a:noFill/>
        </p:spPr>
        <p:txBody>
          <a:bodyPr wrap="none" rtlCol="0">
            <a:spAutoFit/>
          </a:bodyPr>
          <a:lstStyle/>
          <a:p>
            <a:r>
              <a:rPr kumimoji="1" lang="ja-JP" altLang="en-US" sz="1600" dirty="0"/>
              <a:t>花月</a:t>
            </a:r>
          </a:p>
        </p:txBody>
      </p:sp>
      <p:sp>
        <p:nvSpPr>
          <p:cNvPr id="150" name="テキスト ボックス 149">
            <a:extLst>
              <a:ext uri="{FF2B5EF4-FFF2-40B4-BE49-F238E27FC236}">
                <a16:creationId xmlns:a16="http://schemas.microsoft.com/office/drawing/2014/main" id="{8151111B-3DBA-4F8E-A44F-8C369B61D59C}"/>
              </a:ext>
            </a:extLst>
          </p:cNvPr>
          <p:cNvSpPr txBox="1"/>
          <p:nvPr/>
        </p:nvSpPr>
        <p:spPr>
          <a:xfrm>
            <a:off x="5473329" y="1434446"/>
            <a:ext cx="595035" cy="338554"/>
          </a:xfrm>
          <a:prstGeom prst="rect">
            <a:avLst/>
          </a:prstGeom>
          <a:noFill/>
        </p:spPr>
        <p:txBody>
          <a:bodyPr wrap="none" rtlCol="0">
            <a:spAutoFit/>
          </a:bodyPr>
          <a:lstStyle/>
          <a:p>
            <a:r>
              <a:rPr lang="ja-JP" altLang="en-US" sz="1600" dirty="0"/>
              <a:t>残月</a:t>
            </a:r>
            <a:endParaRPr kumimoji="1" lang="ja-JP" altLang="en-US" sz="1600" dirty="0"/>
          </a:p>
        </p:txBody>
      </p:sp>
      <p:sp>
        <p:nvSpPr>
          <p:cNvPr id="152" name="テキスト ボックス 151">
            <a:extLst>
              <a:ext uri="{FF2B5EF4-FFF2-40B4-BE49-F238E27FC236}">
                <a16:creationId xmlns:a16="http://schemas.microsoft.com/office/drawing/2014/main" id="{B6C4DA35-7F37-40BA-BC73-B0E9DBADE5DA}"/>
              </a:ext>
            </a:extLst>
          </p:cNvPr>
          <p:cNvSpPr txBox="1"/>
          <p:nvPr/>
        </p:nvSpPr>
        <p:spPr>
          <a:xfrm>
            <a:off x="6695778" y="1434446"/>
            <a:ext cx="595035" cy="338554"/>
          </a:xfrm>
          <a:prstGeom prst="rect">
            <a:avLst/>
          </a:prstGeom>
          <a:noFill/>
        </p:spPr>
        <p:txBody>
          <a:bodyPr wrap="none" rtlCol="0">
            <a:spAutoFit/>
          </a:bodyPr>
          <a:lstStyle/>
          <a:p>
            <a:r>
              <a:rPr lang="ja-JP" altLang="en-US" sz="1600" dirty="0"/>
              <a:t>雨月</a:t>
            </a:r>
            <a:endParaRPr kumimoji="1" lang="ja-JP" altLang="en-US" sz="1600" dirty="0"/>
          </a:p>
        </p:txBody>
      </p:sp>
      <p:sp>
        <p:nvSpPr>
          <p:cNvPr id="154" name="テキスト ボックス 153">
            <a:extLst>
              <a:ext uri="{FF2B5EF4-FFF2-40B4-BE49-F238E27FC236}">
                <a16:creationId xmlns:a16="http://schemas.microsoft.com/office/drawing/2014/main" id="{79C4750B-E7DF-4C0E-9F93-7885CE94A0A9}"/>
              </a:ext>
            </a:extLst>
          </p:cNvPr>
          <p:cNvSpPr txBox="1"/>
          <p:nvPr/>
        </p:nvSpPr>
        <p:spPr>
          <a:xfrm>
            <a:off x="7918227" y="1434446"/>
            <a:ext cx="595035" cy="338554"/>
          </a:xfrm>
          <a:prstGeom prst="rect">
            <a:avLst/>
          </a:prstGeom>
          <a:noFill/>
        </p:spPr>
        <p:txBody>
          <a:bodyPr wrap="none" rtlCol="0">
            <a:spAutoFit/>
          </a:bodyPr>
          <a:lstStyle/>
          <a:p>
            <a:r>
              <a:rPr lang="ja-JP" altLang="en-US" sz="1600" dirty="0"/>
              <a:t>金</a:t>
            </a:r>
            <a:r>
              <a:rPr kumimoji="1" lang="ja-JP" altLang="en-US" sz="1600" dirty="0"/>
              <a:t>星</a:t>
            </a:r>
          </a:p>
        </p:txBody>
      </p:sp>
      <p:grpSp>
        <p:nvGrpSpPr>
          <p:cNvPr id="407" name="グループ化 406">
            <a:extLst>
              <a:ext uri="{FF2B5EF4-FFF2-40B4-BE49-F238E27FC236}">
                <a16:creationId xmlns:a16="http://schemas.microsoft.com/office/drawing/2014/main" id="{3F2554D6-082B-4580-8FCD-8957B7BA2A65}"/>
              </a:ext>
            </a:extLst>
          </p:cNvPr>
          <p:cNvGrpSpPr/>
          <p:nvPr/>
        </p:nvGrpSpPr>
        <p:grpSpPr>
          <a:xfrm>
            <a:off x="288000" y="5076000"/>
            <a:ext cx="1152000" cy="1152000"/>
            <a:chOff x="1080000" y="1800000"/>
            <a:chExt cx="1152000" cy="1152000"/>
          </a:xfrm>
        </p:grpSpPr>
        <p:sp>
          <p:nvSpPr>
            <p:cNvPr id="408" name="正方形/長方形 407">
              <a:extLst>
                <a:ext uri="{FF2B5EF4-FFF2-40B4-BE49-F238E27FC236}">
                  <a16:creationId xmlns:a16="http://schemas.microsoft.com/office/drawing/2014/main" id="{E060935E-4DA5-4CE4-8F07-8A8081D21D45}"/>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9" name="正方形/長方形 408">
              <a:extLst>
                <a:ext uri="{FF2B5EF4-FFF2-40B4-BE49-F238E27FC236}">
                  <a16:creationId xmlns:a16="http://schemas.microsoft.com/office/drawing/2014/main" id="{76D66BD6-FE20-45AF-86AE-820179537CE2}"/>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0" name="正方形/長方形 409">
              <a:extLst>
                <a:ext uri="{FF2B5EF4-FFF2-40B4-BE49-F238E27FC236}">
                  <a16:creationId xmlns:a16="http://schemas.microsoft.com/office/drawing/2014/main" id="{B347FC8D-A2FA-4DA9-8C38-5036D47FEEE8}"/>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1" name="正方形/長方形 410">
              <a:extLst>
                <a:ext uri="{FF2B5EF4-FFF2-40B4-BE49-F238E27FC236}">
                  <a16:creationId xmlns:a16="http://schemas.microsoft.com/office/drawing/2014/main" id="{8B7C0AFA-F632-4D67-9B92-890C252152C2}"/>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2" name="正方形/長方形 411">
              <a:extLst>
                <a:ext uri="{FF2B5EF4-FFF2-40B4-BE49-F238E27FC236}">
                  <a16:creationId xmlns:a16="http://schemas.microsoft.com/office/drawing/2014/main" id="{A0EF40FD-F344-4355-B042-E8D4B80DD8E2}"/>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3" name="正方形/長方形 412">
              <a:extLst>
                <a:ext uri="{FF2B5EF4-FFF2-40B4-BE49-F238E27FC236}">
                  <a16:creationId xmlns:a16="http://schemas.microsoft.com/office/drawing/2014/main" id="{3CF3D84D-CD15-4362-9417-A449E6E1782E}"/>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4" name="正方形/長方形 413">
              <a:extLst>
                <a:ext uri="{FF2B5EF4-FFF2-40B4-BE49-F238E27FC236}">
                  <a16:creationId xmlns:a16="http://schemas.microsoft.com/office/drawing/2014/main" id="{601AB3C4-A699-4DEF-9E52-F5AA608FAD92}"/>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5" name="正方形/長方形 414">
              <a:extLst>
                <a:ext uri="{FF2B5EF4-FFF2-40B4-BE49-F238E27FC236}">
                  <a16:creationId xmlns:a16="http://schemas.microsoft.com/office/drawing/2014/main" id="{BD1F8567-9D86-42A1-B757-421FB862678D}"/>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6" name="正方形/長方形 415">
              <a:extLst>
                <a:ext uri="{FF2B5EF4-FFF2-40B4-BE49-F238E27FC236}">
                  <a16:creationId xmlns:a16="http://schemas.microsoft.com/office/drawing/2014/main" id="{0C171570-1114-4FBF-B648-96D1F9BD6FEA}"/>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7" name="正方形/長方形 416">
              <a:extLst>
                <a:ext uri="{FF2B5EF4-FFF2-40B4-BE49-F238E27FC236}">
                  <a16:creationId xmlns:a16="http://schemas.microsoft.com/office/drawing/2014/main" id="{D0671E34-0074-4B2A-B34D-655FC74AFFDA}"/>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8" name="正方形/長方形 417">
              <a:extLst>
                <a:ext uri="{FF2B5EF4-FFF2-40B4-BE49-F238E27FC236}">
                  <a16:creationId xmlns:a16="http://schemas.microsoft.com/office/drawing/2014/main" id="{67ACDEE4-6393-4149-AE57-8DE506BC85C3}"/>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9" name="正方形/長方形 418">
              <a:extLst>
                <a:ext uri="{FF2B5EF4-FFF2-40B4-BE49-F238E27FC236}">
                  <a16:creationId xmlns:a16="http://schemas.microsoft.com/office/drawing/2014/main" id="{6C95B028-6B70-4C26-A918-87CFEA467565}"/>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0" name="正方形/長方形 419">
              <a:extLst>
                <a:ext uri="{FF2B5EF4-FFF2-40B4-BE49-F238E27FC236}">
                  <a16:creationId xmlns:a16="http://schemas.microsoft.com/office/drawing/2014/main" id="{2C5726D5-997D-4ABF-ADF8-6ABBFAD876B5}"/>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1" name="正方形/長方形 420">
              <a:extLst>
                <a:ext uri="{FF2B5EF4-FFF2-40B4-BE49-F238E27FC236}">
                  <a16:creationId xmlns:a16="http://schemas.microsoft.com/office/drawing/2014/main" id="{0D25F64F-4838-4D1B-BB71-77F4A7FAFA3F}"/>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2" name="正方形/長方形 421">
              <a:extLst>
                <a:ext uri="{FF2B5EF4-FFF2-40B4-BE49-F238E27FC236}">
                  <a16:creationId xmlns:a16="http://schemas.microsoft.com/office/drawing/2014/main" id="{F146D600-9964-4215-94DA-CA36B3DC77DF}"/>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3" name="正方形/長方形 422">
              <a:extLst>
                <a:ext uri="{FF2B5EF4-FFF2-40B4-BE49-F238E27FC236}">
                  <a16:creationId xmlns:a16="http://schemas.microsoft.com/office/drawing/2014/main" id="{686DCBFA-052D-42A5-A140-C02CBE0B4DBD}"/>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424" name="グループ化 423">
            <a:extLst>
              <a:ext uri="{FF2B5EF4-FFF2-40B4-BE49-F238E27FC236}">
                <a16:creationId xmlns:a16="http://schemas.microsoft.com/office/drawing/2014/main" id="{9ECB638B-18C5-4C22-9112-C4C8400AD11C}"/>
              </a:ext>
            </a:extLst>
          </p:cNvPr>
          <p:cNvGrpSpPr/>
          <p:nvPr/>
        </p:nvGrpSpPr>
        <p:grpSpPr>
          <a:xfrm>
            <a:off x="1512000" y="5076000"/>
            <a:ext cx="1152000" cy="1152000"/>
            <a:chOff x="1080000" y="1800000"/>
            <a:chExt cx="1152000" cy="1152000"/>
          </a:xfrm>
        </p:grpSpPr>
        <p:sp>
          <p:nvSpPr>
            <p:cNvPr id="425" name="正方形/長方形 424">
              <a:extLst>
                <a:ext uri="{FF2B5EF4-FFF2-40B4-BE49-F238E27FC236}">
                  <a16:creationId xmlns:a16="http://schemas.microsoft.com/office/drawing/2014/main" id="{C8A8CAA9-536F-429E-9584-F8303955BDB6}"/>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6" name="正方形/長方形 425">
              <a:extLst>
                <a:ext uri="{FF2B5EF4-FFF2-40B4-BE49-F238E27FC236}">
                  <a16:creationId xmlns:a16="http://schemas.microsoft.com/office/drawing/2014/main" id="{A90DBE23-92AD-4677-BF8D-BF953212126E}"/>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7" name="正方形/長方形 426">
              <a:extLst>
                <a:ext uri="{FF2B5EF4-FFF2-40B4-BE49-F238E27FC236}">
                  <a16:creationId xmlns:a16="http://schemas.microsoft.com/office/drawing/2014/main" id="{C8B45E5F-6A0A-4CB9-812C-FAB568D64B13}"/>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8" name="正方形/長方形 427">
              <a:extLst>
                <a:ext uri="{FF2B5EF4-FFF2-40B4-BE49-F238E27FC236}">
                  <a16:creationId xmlns:a16="http://schemas.microsoft.com/office/drawing/2014/main" id="{3DB8E4A8-0027-4449-A204-B391198CA20D}"/>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9" name="正方形/長方形 428">
              <a:extLst>
                <a:ext uri="{FF2B5EF4-FFF2-40B4-BE49-F238E27FC236}">
                  <a16:creationId xmlns:a16="http://schemas.microsoft.com/office/drawing/2014/main" id="{5FC7195A-8209-42F5-962B-C6CA0E0DA74C}"/>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0" name="正方形/長方形 429">
              <a:extLst>
                <a:ext uri="{FF2B5EF4-FFF2-40B4-BE49-F238E27FC236}">
                  <a16:creationId xmlns:a16="http://schemas.microsoft.com/office/drawing/2014/main" id="{00E05771-09B7-48BA-81B6-780EF90041E7}"/>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1" name="正方形/長方形 430">
              <a:extLst>
                <a:ext uri="{FF2B5EF4-FFF2-40B4-BE49-F238E27FC236}">
                  <a16:creationId xmlns:a16="http://schemas.microsoft.com/office/drawing/2014/main" id="{0DBF99A9-48F0-4734-9B97-BACAA568543A}"/>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2" name="正方形/長方形 431">
              <a:extLst>
                <a:ext uri="{FF2B5EF4-FFF2-40B4-BE49-F238E27FC236}">
                  <a16:creationId xmlns:a16="http://schemas.microsoft.com/office/drawing/2014/main" id="{3A50C6C0-A46F-48FE-97FA-454D718E7A9A}"/>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3" name="正方形/長方形 432">
              <a:extLst>
                <a:ext uri="{FF2B5EF4-FFF2-40B4-BE49-F238E27FC236}">
                  <a16:creationId xmlns:a16="http://schemas.microsoft.com/office/drawing/2014/main" id="{A5E50C14-B214-4C90-97E7-EAB9F33FC96D}"/>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4" name="正方形/長方形 433">
              <a:extLst>
                <a:ext uri="{FF2B5EF4-FFF2-40B4-BE49-F238E27FC236}">
                  <a16:creationId xmlns:a16="http://schemas.microsoft.com/office/drawing/2014/main" id="{C2611ECD-6F4C-4891-833A-EB5DB6C864BC}"/>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5" name="正方形/長方形 434">
              <a:extLst>
                <a:ext uri="{FF2B5EF4-FFF2-40B4-BE49-F238E27FC236}">
                  <a16:creationId xmlns:a16="http://schemas.microsoft.com/office/drawing/2014/main" id="{38E7C40D-A73A-45E6-A7E2-222FCD73FB2E}"/>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6" name="正方形/長方形 435">
              <a:extLst>
                <a:ext uri="{FF2B5EF4-FFF2-40B4-BE49-F238E27FC236}">
                  <a16:creationId xmlns:a16="http://schemas.microsoft.com/office/drawing/2014/main" id="{7B7D19FC-5EA2-4509-8741-60913BAA0EB5}"/>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7" name="正方形/長方形 436">
              <a:extLst>
                <a:ext uri="{FF2B5EF4-FFF2-40B4-BE49-F238E27FC236}">
                  <a16:creationId xmlns:a16="http://schemas.microsoft.com/office/drawing/2014/main" id="{9F4E19F9-D9BD-48DF-B7AC-9AF492CE50DC}"/>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8" name="正方形/長方形 437">
              <a:extLst>
                <a:ext uri="{FF2B5EF4-FFF2-40B4-BE49-F238E27FC236}">
                  <a16:creationId xmlns:a16="http://schemas.microsoft.com/office/drawing/2014/main" id="{D2F33D38-53CB-4BC4-A8E1-D727E8BBEFB8}"/>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9" name="正方形/長方形 438">
              <a:extLst>
                <a:ext uri="{FF2B5EF4-FFF2-40B4-BE49-F238E27FC236}">
                  <a16:creationId xmlns:a16="http://schemas.microsoft.com/office/drawing/2014/main" id="{6772B9E4-DB83-4766-959E-078FEB224EC1}"/>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0" name="正方形/長方形 439">
              <a:extLst>
                <a:ext uri="{FF2B5EF4-FFF2-40B4-BE49-F238E27FC236}">
                  <a16:creationId xmlns:a16="http://schemas.microsoft.com/office/drawing/2014/main" id="{BAD59120-9336-4D84-A54E-FB02F541E052}"/>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441" name="グループ化 440">
            <a:extLst>
              <a:ext uri="{FF2B5EF4-FFF2-40B4-BE49-F238E27FC236}">
                <a16:creationId xmlns:a16="http://schemas.microsoft.com/office/drawing/2014/main" id="{895195DC-4D4F-41A6-9574-101FEC4B8AE3}"/>
              </a:ext>
            </a:extLst>
          </p:cNvPr>
          <p:cNvGrpSpPr/>
          <p:nvPr/>
        </p:nvGrpSpPr>
        <p:grpSpPr>
          <a:xfrm>
            <a:off x="2736000" y="5076000"/>
            <a:ext cx="1152000" cy="1152000"/>
            <a:chOff x="1080000" y="1800000"/>
            <a:chExt cx="1152000" cy="1152000"/>
          </a:xfrm>
        </p:grpSpPr>
        <p:sp>
          <p:nvSpPr>
            <p:cNvPr id="442" name="正方形/長方形 441">
              <a:extLst>
                <a:ext uri="{FF2B5EF4-FFF2-40B4-BE49-F238E27FC236}">
                  <a16:creationId xmlns:a16="http://schemas.microsoft.com/office/drawing/2014/main" id="{C4D8A1EF-67D1-47B7-9E9F-C1D77C55CCAB}"/>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3" name="正方形/長方形 442">
              <a:extLst>
                <a:ext uri="{FF2B5EF4-FFF2-40B4-BE49-F238E27FC236}">
                  <a16:creationId xmlns:a16="http://schemas.microsoft.com/office/drawing/2014/main" id="{7C05806F-2933-4F80-AA99-BC4712F71CC6}"/>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4" name="正方形/長方形 443">
              <a:extLst>
                <a:ext uri="{FF2B5EF4-FFF2-40B4-BE49-F238E27FC236}">
                  <a16:creationId xmlns:a16="http://schemas.microsoft.com/office/drawing/2014/main" id="{0D2E2F5D-A640-4EE3-B086-28F98FA1D0CA}"/>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5" name="正方形/長方形 444">
              <a:extLst>
                <a:ext uri="{FF2B5EF4-FFF2-40B4-BE49-F238E27FC236}">
                  <a16:creationId xmlns:a16="http://schemas.microsoft.com/office/drawing/2014/main" id="{11887E26-BCB4-4601-99C4-58E2B55B4097}"/>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6" name="正方形/長方形 445">
              <a:extLst>
                <a:ext uri="{FF2B5EF4-FFF2-40B4-BE49-F238E27FC236}">
                  <a16:creationId xmlns:a16="http://schemas.microsoft.com/office/drawing/2014/main" id="{139835D6-85C6-487B-A1B5-A93AE88F0FB6}"/>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7" name="正方形/長方形 446">
              <a:extLst>
                <a:ext uri="{FF2B5EF4-FFF2-40B4-BE49-F238E27FC236}">
                  <a16:creationId xmlns:a16="http://schemas.microsoft.com/office/drawing/2014/main" id="{500E2B66-4835-4523-8DF2-D7B6F59EC57B}"/>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8" name="正方形/長方形 447">
              <a:extLst>
                <a:ext uri="{FF2B5EF4-FFF2-40B4-BE49-F238E27FC236}">
                  <a16:creationId xmlns:a16="http://schemas.microsoft.com/office/drawing/2014/main" id="{A318CAA9-6F15-4B00-84BD-04F3239B0F43}"/>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9" name="正方形/長方形 448">
              <a:extLst>
                <a:ext uri="{FF2B5EF4-FFF2-40B4-BE49-F238E27FC236}">
                  <a16:creationId xmlns:a16="http://schemas.microsoft.com/office/drawing/2014/main" id="{4A45579D-1805-4358-AFA4-E1BD653138C3}"/>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0" name="正方形/長方形 449">
              <a:extLst>
                <a:ext uri="{FF2B5EF4-FFF2-40B4-BE49-F238E27FC236}">
                  <a16:creationId xmlns:a16="http://schemas.microsoft.com/office/drawing/2014/main" id="{41A7099A-E393-4924-89BE-12A16A866B21}"/>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1" name="正方形/長方形 450">
              <a:extLst>
                <a:ext uri="{FF2B5EF4-FFF2-40B4-BE49-F238E27FC236}">
                  <a16:creationId xmlns:a16="http://schemas.microsoft.com/office/drawing/2014/main" id="{C65CAC22-E005-478C-A040-B9F382C265B3}"/>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2" name="正方形/長方形 451">
              <a:extLst>
                <a:ext uri="{FF2B5EF4-FFF2-40B4-BE49-F238E27FC236}">
                  <a16:creationId xmlns:a16="http://schemas.microsoft.com/office/drawing/2014/main" id="{D347836D-C32C-488B-9865-DD75200831C5}"/>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3" name="正方形/長方形 452">
              <a:extLst>
                <a:ext uri="{FF2B5EF4-FFF2-40B4-BE49-F238E27FC236}">
                  <a16:creationId xmlns:a16="http://schemas.microsoft.com/office/drawing/2014/main" id="{0C654F64-AD7F-404B-954E-470273AEF7BC}"/>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4" name="正方形/長方形 453">
              <a:extLst>
                <a:ext uri="{FF2B5EF4-FFF2-40B4-BE49-F238E27FC236}">
                  <a16:creationId xmlns:a16="http://schemas.microsoft.com/office/drawing/2014/main" id="{97DA111A-1796-40F4-96E0-8D7865B6B29C}"/>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5" name="正方形/長方形 454">
              <a:extLst>
                <a:ext uri="{FF2B5EF4-FFF2-40B4-BE49-F238E27FC236}">
                  <a16:creationId xmlns:a16="http://schemas.microsoft.com/office/drawing/2014/main" id="{43859170-E911-4C81-9471-7BB24F32F4AB}"/>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6" name="正方形/長方形 455">
              <a:extLst>
                <a:ext uri="{FF2B5EF4-FFF2-40B4-BE49-F238E27FC236}">
                  <a16:creationId xmlns:a16="http://schemas.microsoft.com/office/drawing/2014/main" id="{CB6EB557-C887-45B6-9D53-006CA028BB41}"/>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7" name="正方形/長方形 456">
              <a:extLst>
                <a:ext uri="{FF2B5EF4-FFF2-40B4-BE49-F238E27FC236}">
                  <a16:creationId xmlns:a16="http://schemas.microsoft.com/office/drawing/2014/main" id="{F4112EEE-CCB7-42ED-A618-460BAB93F2CB}"/>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458" name="グループ化 457">
            <a:extLst>
              <a:ext uri="{FF2B5EF4-FFF2-40B4-BE49-F238E27FC236}">
                <a16:creationId xmlns:a16="http://schemas.microsoft.com/office/drawing/2014/main" id="{5621677A-7773-465B-BDC4-385C062B8762}"/>
              </a:ext>
            </a:extLst>
          </p:cNvPr>
          <p:cNvGrpSpPr/>
          <p:nvPr/>
        </p:nvGrpSpPr>
        <p:grpSpPr>
          <a:xfrm>
            <a:off x="3960000" y="5076000"/>
            <a:ext cx="1152000" cy="1152000"/>
            <a:chOff x="1080000" y="1800000"/>
            <a:chExt cx="1152000" cy="1152000"/>
          </a:xfrm>
        </p:grpSpPr>
        <p:sp>
          <p:nvSpPr>
            <p:cNvPr id="459" name="正方形/長方形 458">
              <a:extLst>
                <a:ext uri="{FF2B5EF4-FFF2-40B4-BE49-F238E27FC236}">
                  <a16:creationId xmlns:a16="http://schemas.microsoft.com/office/drawing/2014/main" id="{4868A13F-B4EE-4382-899A-9C74CEC3394C}"/>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0" name="正方形/長方形 459">
              <a:extLst>
                <a:ext uri="{FF2B5EF4-FFF2-40B4-BE49-F238E27FC236}">
                  <a16:creationId xmlns:a16="http://schemas.microsoft.com/office/drawing/2014/main" id="{E4497614-D45F-4D41-B77C-19FFC9B87E51}"/>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1" name="正方形/長方形 460">
              <a:extLst>
                <a:ext uri="{FF2B5EF4-FFF2-40B4-BE49-F238E27FC236}">
                  <a16:creationId xmlns:a16="http://schemas.microsoft.com/office/drawing/2014/main" id="{4625B4C0-301E-4D02-A155-9734E911EAD1}"/>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2" name="正方形/長方形 461">
              <a:extLst>
                <a:ext uri="{FF2B5EF4-FFF2-40B4-BE49-F238E27FC236}">
                  <a16:creationId xmlns:a16="http://schemas.microsoft.com/office/drawing/2014/main" id="{73DD1F5E-6381-465D-9DCE-8528611D59A5}"/>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3" name="正方形/長方形 462">
              <a:extLst>
                <a:ext uri="{FF2B5EF4-FFF2-40B4-BE49-F238E27FC236}">
                  <a16:creationId xmlns:a16="http://schemas.microsoft.com/office/drawing/2014/main" id="{EC35A0C8-5CA1-43C6-AB78-945F63DC501F}"/>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4" name="正方形/長方形 463">
              <a:extLst>
                <a:ext uri="{FF2B5EF4-FFF2-40B4-BE49-F238E27FC236}">
                  <a16:creationId xmlns:a16="http://schemas.microsoft.com/office/drawing/2014/main" id="{D975B21C-987A-47F0-9EFF-FBFBB1F130E4}"/>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5" name="正方形/長方形 464">
              <a:extLst>
                <a:ext uri="{FF2B5EF4-FFF2-40B4-BE49-F238E27FC236}">
                  <a16:creationId xmlns:a16="http://schemas.microsoft.com/office/drawing/2014/main" id="{56AA58B7-E877-41FC-96DB-47073AA60B28}"/>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6" name="正方形/長方形 465">
              <a:extLst>
                <a:ext uri="{FF2B5EF4-FFF2-40B4-BE49-F238E27FC236}">
                  <a16:creationId xmlns:a16="http://schemas.microsoft.com/office/drawing/2014/main" id="{3F32C783-AA64-46E4-9702-2713AECA4C67}"/>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7" name="正方形/長方形 466">
              <a:extLst>
                <a:ext uri="{FF2B5EF4-FFF2-40B4-BE49-F238E27FC236}">
                  <a16:creationId xmlns:a16="http://schemas.microsoft.com/office/drawing/2014/main" id="{FEBA534D-997F-4282-81E3-1C58D758AE06}"/>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8" name="正方形/長方形 467">
              <a:extLst>
                <a:ext uri="{FF2B5EF4-FFF2-40B4-BE49-F238E27FC236}">
                  <a16:creationId xmlns:a16="http://schemas.microsoft.com/office/drawing/2014/main" id="{C9248095-BB55-40B1-8BAD-70882DFA892B}"/>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9" name="正方形/長方形 468">
              <a:extLst>
                <a:ext uri="{FF2B5EF4-FFF2-40B4-BE49-F238E27FC236}">
                  <a16:creationId xmlns:a16="http://schemas.microsoft.com/office/drawing/2014/main" id="{DD8B3CA3-E32E-41FC-863F-1816C9F81E4A}"/>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0" name="正方形/長方形 469">
              <a:extLst>
                <a:ext uri="{FF2B5EF4-FFF2-40B4-BE49-F238E27FC236}">
                  <a16:creationId xmlns:a16="http://schemas.microsoft.com/office/drawing/2014/main" id="{3D611AE2-F5C4-46B3-AE34-BF7452C95EC3}"/>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1" name="正方形/長方形 470">
              <a:extLst>
                <a:ext uri="{FF2B5EF4-FFF2-40B4-BE49-F238E27FC236}">
                  <a16:creationId xmlns:a16="http://schemas.microsoft.com/office/drawing/2014/main" id="{64609C71-211D-4BC0-8122-D4C5BBCE0E27}"/>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2" name="正方形/長方形 471">
              <a:extLst>
                <a:ext uri="{FF2B5EF4-FFF2-40B4-BE49-F238E27FC236}">
                  <a16:creationId xmlns:a16="http://schemas.microsoft.com/office/drawing/2014/main" id="{117415D0-709E-4EBA-8A3F-727DA953DBED}"/>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3" name="正方形/長方形 472">
              <a:extLst>
                <a:ext uri="{FF2B5EF4-FFF2-40B4-BE49-F238E27FC236}">
                  <a16:creationId xmlns:a16="http://schemas.microsoft.com/office/drawing/2014/main" id="{49F7620C-1DB3-4977-B8DA-630C010D600A}"/>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4" name="正方形/長方形 473">
              <a:extLst>
                <a:ext uri="{FF2B5EF4-FFF2-40B4-BE49-F238E27FC236}">
                  <a16:creationId xmlns:a16="http://schemas.microsoft.com/office/drawing/2014/main" id="{BB68C941-7F31-4EE6-BB30-F7732BF6B4F2}"/>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475" name="グループ化 474">
            <a:extLst>
              <a:ext uri="{FF2B5EF4-FFF2-40B4-BE49-F238E27FC236}">
                <a16:creationId xmlns:a16="http://schemas.microsoft.com/office/drawing/2014/main" id="{27DA8DE6-8BE8-43B3-9021-C61DDFE616C3}"/>
              </a:ext>
            </a:extLst>
          </p:cNvPr>
          <p:cNvGrpSpPr/>
          <p:nvPr/>
        </p:nvGrpSpPr>
        <p:grpSpPr>
          <a:xfrm>
            <a:off x="5184000" y="5076000"/>
            <a:ext cx="1152000" cy="1152000"/>
            <a:chOff x="1080000" y="1800000"/>
            <a:chExt cx="1152000" cy="1152000"/>
          </a:xfrm>
        </p:grpSpPr>
        <p:sp>
          <p:nvSpPr>
            <p:cNvPr id="476" name="正方形/長方形 475">
              <a:extLst>
                <a:ext uri="{FF2B5EF4-FFF2-40B4-BE49-F238E27FC236}">
                  <a16:creationId xmlns:a16="http://schemas.microsoft.com/office/drawing/2014/main" id="{05A5D04B-16DB-461F-A4F1-C6EB1989A35F}"/>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7" name="正方形/長方形 476">
              <a:extLst>
                <a:ext uri="{FF2B5EF4-FFF2-40B4-BE49-F238E27FC236}">
                  <a16:creationId xmlns:a16="http://schemas.microsoft.com/office/drawing/2014/main" id="{E6C2CE7A-941F-401A-87EF-273320F9C6B5}"/>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8" name="正方形/長方形 477">
              <a:extLst>
                <a:ext uri="{FF2B5EF4-FFF2-40B4-BE49-F238E27FC236}">
                  <a16:creationId xmlns:a16="http://schemas.microsoft.com/office/drawing/2014/main" id="{5C144FE1-7A2B-47B8-90EF-696B3F108AED}"/>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9" name="正方形/長方形 478">
              <a:extLst>
                <a:ext uri="{FF2B5EF4-FFF2-40B4-BE49-F238E27FC236}">
                  <a16:creationId xmlns:a16="http://schemas.microsoft.com/office/drawing/2014/main" id="{FFA463BF-0FE1-45C1-9DC2-01EF5CB38F2F}"/>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0" name="正方形/長方形 479">
              <a:extLst>
                <a:ext uri="{FF2B5EF4-FFF2-40B4-BE49-F238E27FC236}">
                  <a16:creationId xmlns:a16="http://schemas.microsoft.com/office/drawing/2014/main" id="{8EC26EC3-D16D-485B-94C0-05E48E68B333}"/>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1" name="正方形/長方形 480">
              <a:extLst>
                <a:ext uri="{FF2B5EF4-FFF2-40B4-BE49-F238E27FC236}">
                  <a16:creationId xmlns:a16="http://schemas.microsoft.com/office/drawing/2014/main" id="{41C9467D-15AF-4FA0-9668-C0BDCDE60096}"/>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2" name="正方形/長方形 481">
              <a:extLst>
                <a:ext uri="{FF2B5EF4-FFF2-40B4-BE49-F238E27FC236}">
                  <a16:creationId xmlns:a16="http://schemas.microsoft.com/office/drawing/2014/main" id="{6847B1A6-D79D-4974-ACB0-9A7D02A5BA81}"/>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3" name="正方形/長方形 482">
              <a:extLst>
                <a:ext uri="{FF2B5EF4-FFF2-40B4-BE49-F238E27FC236}">
                  <a16:creationId xmlns:a16="http://schemas.microsoft.com/office/drawing/2014/main" id="{E4089A11-9B73-4819-840A-3BC60BCA3888}"/>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4" name="正方形/長方形 483">
              <a:extLst>
                <a:ext uri="{FF2B5EF4-FFF2-40B4-BE49-F238E27FC236}">
                  <a16:creationId xmlns:a16="http://schemas.microsoft.com/office/drawing/2014/main" id="{F1A7BC5C-9487-4C37-87DF-A7DA6286DB03}"/>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5" name="正方形/長方形 484">
              <a:extLst>
                <a:ext uri="{FF2B5EF4-FFF2-40B4-BE49-F238E27FC236}">
                  <a16:creationId xmlns:a16="http://schemas.microsoft.com/office/drawing/2014/main" id="{3968FDEC-DA56-4BFB-87DF-5462FAB39D7E}"/>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6" name="正方形/長方形 485">
              <a:extLst>
                <a:ext uri="{FF2B5EF4-FFF2-40B4-BE49-F238E27FC236}">
                  <a16:creationId xmlns:a16="http://schemas.microsoft.com/office/drawing/2014/main" id="{F2C471FB-4594-4D3A-9F09-B4ED2B87C78D}"/>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7" name="正方形/長方形 486">
              <a:extLst>
                <a:ext uri="{FF2B5EF4-FFF2-40B4-BE49-F238E27FC236}">
                  <a16:creationId xmlns:a16="http://schemas.microsoft.com/office/drawing/2014/main" id="{E4991785-23F6-4CDE-89EF-39B051D41E60}"/>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8" name="正方形/長方形 487">
              <a:extLst>
                <a:ext uri="{FF2B5EF4-FFF2-40B4-BE49-F238E27FC236}">
                  <a16:creationId xmlns:a16="http://schemas.microsoft.com/office/drawing/2014/main" id="{CCE7F84A-395B-4479-A9AB-452E1929EBF7}"/>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9" name="正方形/長方形 488">
              <a:extLst>
                <a:ext uri="{FF2B5EF4-FFF2-40B4-BE49-F238E27FC236}">
                  <a16:creationId xmlns:a16="http://schemas.microsoft.com/office/drawing/2014/main" id="{9B7D0603-4FD7-44C7-BF0D-F91EA25621F3}"/>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0" name="正方形/長方形 489">
              <a:extLst>
                <a:ext uri="{FF2B5EF4-FFF2-40B4-BE49-F238E27FC236}">
                  <a16:creationId xmlns:a16="http://schemas.microsoft.com/office/drawing/2014/main" id="{7AC1C1E2-A1AC-4700-BB27-0BA0566DB411}"/>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1" name="正方形/長方形 490">
              <a:extLst>
                <a:ext uri="{FF2B5EF4-FFF2-40B4-BE49-F238E27FC236}">
                  <a16:creationId xmlns:a16="http://schemas.microsoft.com/office/drawing/2014/main" id="{9CF79E9C-BF1E-4CB8-B6B2-FEDC8C693FC9}"/>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492" name="グループ化 491">
            <a:extLst>
              <a:ext uri="{FF2B5EF4-FFF2-40B4-BE49-F238E27FC236}">
                <a16:creationId xmlns:a16="http://schemas.microsoft.com/office/drawing/2014/main" id="{56753BD9-1F3E-4DA5-9B03-49B4BED1FC48}"/>
              </a:ext>
            </a:extLst>
          </p:cNvPr>
          <p:cNvGrpSpPr/>
          <p:nvPr/>
        </p:nvGrpSpPr>
        <p:grpSpPr>
          <a:xfrm>
            <a:off x="6408000" y="5076000"/>
            <a:ext cx="1152000" cy="1152000"/>
            <a:chOff x="1080000" y="1800000"/>
            <a:chExt cx="1152000" cy="1152000"/>
          </a:xfrm>
        </p:grpSpPr>
        <p:sp>
          <p:nvSpPr>
            <p:cNvPr id="493" name="正方形/長方形 492">
              <a:extLst>
                <a:ext uri="{FF2B5EF4-FFF2-40B4-BE49-F238E27FC236}">
                  <a16:creationId xmlns:a16="http://schemas.microsoft.com/office/drawing/2014/main" id="{EF54F924-1604-43AE-B7CD-8F69654BCD55}"/>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4" name="正方形/長方形 493">
              <a:extLst>
                <a:ext uri="{FF2B5EF4-FFF2-40B4-BE49-F238E27FC236}">
                  <a16:creationId xmlns:a16="http://schemas.microsoft.com/office/drawing/2014/main" id="{D1D6E9E7-335D-4E79-9B05-147DFC58C96D}"/>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5" name="正方形/長方形 494">
              <a:extLst>
                <a:ext uri="{FF2B5EF4-FFF2-40B4-BE49-F238E27FC236}">
                  <a16:creationId xmlns:a16="http://schemas.microsoft.com/office/drawing/2014/main" id="{F6F61113-1168-4045-B129-AB095C227A31}"/>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6" name="正方形/長方形 495">
              <a:extLst>
                <a:ext uri="{FF2B5EF4-FFF2-40B4-BE49-F238E27FC236}">
                  <a16:creationId xmlns:a16="http://schemas.microsoft.com/office/drawing/2014/main" id="{B1374AF9-46AE-49C9-A9FD-EB03DD90D06C}"/>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7" name="正方形/長方形 496">
              <a:extLst>
                <a:ext uri="{FF2B5EF4-FFF2-40B4-BE49-F238E27FC236}">
                  <a16:creationId xmlns:a16="http://schemas.microsoft.com/office/drawing/2014/main" id="{C2D93FE7-91FD-4709-873C-461250E2C05F}"/>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8" name="正方形/長方形 497">
              <a:extLst>
                <a:ext uri="{FF2B5EF4-FFF2-40B4-BE49-F238E27FC236}">
                  <a16:creationId xmlns:a16="http://schemas.microsoft.com/office/drawing/2014/main" id="{F94AAB58-612B-413E-B2F2-36020531C44C}"/>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9" name="正方形/長方形 498">
              <a:extLst>
                <a:ext uri="{FF2B5EF4-FFF2-40B4-BE49-F238E27FC236}">
                  <a16:creationId xmlns:a16="http://schemas.microsoft.com/office/drawing/2014/main" id="{5E2BE8B4-3453-4822-A688-35B875B21C52}"/>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0" name="正方形/長方形 499">
              <a:extLst>
                <a:ext uri="{FF2B5EF4-FFF2-40B4-BE49-F238E27FC236}">
                  <a16:creationId xmlns:a16="http://schemas.microsoft.com/office/drawing/2014/main" id="{C712EDD8-F83D-4EE3-A4F0-E665DC17E90E}"/>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1" name="正方形/長方形 500">
              <a:extLst>
                <a:ext uri="{FF2B5EF4-FFF2-40B4-BE49-F238E27FC236}">
                  <a16:creationId xmlns:a16="http://schemas.microsoft.com/office/drawing/2014/main" id="{3C7B66E0-A94C-4F35-9B0B-44722519F003}"/>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2" name="正方形/長方形 501">
              <a:extLst>
                <a:ext uri="{FF2B5EF4-FFF2-40B4-BE49-F238E27FC236}">
                  <a16:creationId xmlns:a16="http://schemas.microsoft.com/office/drawing/2014/main" id="{77BF04AD-17E2-4DEE-8F1D-4B1A01ACF83A}"/>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3" name="正方形/長方形 502">
              <a:extLst>
                <a:ext uri="{FF2B5EF4-FFF2-40B4-BE49-F238E27FC236}">
                  <a16:creationId xmlns:a16="http://schemas.microsoft.com/office/drawing/2014/main" id="{34D11A73-FF8C-45C1-9188-31806CC176D0}"/>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4" name="正方形/長方形 503">
              <a:extLst>
                <a:ext uri="{FF2B5EF4-FFF2-40B4-BE49-F238E27FC236}">
                  <a16:creationId xmlns:a16="http://schemas.microsoft.com/office/drawing/2014/main" id="{A4AD94BB-F2A2-4E4C-AD87-727A40E64181}"/>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5" name="正方形/長方形 504">
              <a:extLst>
                <a:ext uri="{FF2B5EF4-FFF2-40B4-BE49-F238E27FC236}">
                  <a16:creationId xmlns:a16="http://schemas.microsoft.com/office/drawing/2014/main" id="{07D90ED4-39D1-452B-B1FB-BD29A8F0886F}"/>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6" name="正方形/長方形 505">
              <a:extLst>
                <a:ext uri="{FF2B5EF4-FFF2-40B4-BE49-F238E27FC236}">
                  <a16:creationId xmlns:a16="http://schemas.microsoft.com/office/drawing/2014/main" id="{E65B232A-42BE-48A3-AA93-157C3B620BE1}"/>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7" name="正方形/長方形 506">
              <a:extLst>
                <a:ext uri="{FF2B5EF4-FFF2-40B4-BE49-F238E27FC236}">
                  <a16:creationId xmlns:a16="http://schemas.microsoft.com/office/drawing/2014/main" id="{3CAC44CA-8062-46A6-9E3A-87287DB5BF38}"/>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8" name="正方形/長方形 507">
              <a:extLst>
                <a:ext uri="{FF2B5EF4-FFF2-40B4-BE49-F238E27FC236}">
                  <a16:creationId xmlns:a16="http://schemas.microsoft.com/office/drawing/2014/main" id="{5F039CFC-0BAD-4FCA-9D3B-A8A9E2E2876E}"/>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526" name="テキスト ボックス 525">
            <a:extLst>
              <a:ext uri="{FF2B5EF4-FFF2-40B4-BE49-F238E27FC236}">
                <a16:creationId xmlns:a16="http://schemas.microsoft.com/office/drawing/2014/main" id="{02D2C4F6-184A-487D-9CD3-BC88DC2C608F}"/>
              </a:ext>
            </a:extLst>
          </p:cNvPr>
          <p:cNvSpPr txBox="1"/>
          <p:nvPr/>
        </p:nvSpPr>
        <p:spPr>
          <a:xfrm>
            <a:off x="576004" y="6294446"/>
            <a:ext cx="595035" cy="338554"/>
          </a:xfrm>
          <a:prstGeom prst="rect">
            <a:avLst/>
          </a:prstGeom>
          <a:noFill/>
        </p:spPr>
        <p:txBody>
          <a:bodyPr wrap="none" rtlCol="0">
            <a:spAutoFit/>
          </a:bodyPr>
          <a:lstStyle/>
          <a:p>
            <a:r>
              <a:rPr kumimoji="1" lang="ja-JP" altLang="en-US" sz="1600" dirty="0"/>
              <a:t>嵐月</a:t>
            </a:r>
          </a:p>
        </p:txBody>
      </p:sp>
      <p:sp>
        <p:nvSpPr>
          <p:cNvPr id="527" name="テキスト ボックス 526">
            <a:extLst>
              <a:ext uri="{FF2B5EF4-FFF2-40B4-BE49-F238E27FC236}">
                <a16:creationId xmlns:a16="http://schemas.microsoft.com/office/drawing/2014/main" id="{46BFB63D-61A5-4591-844C-CE24C8D65A93}"/>
              </a:ext>
            </a:extLst>
          </p:cNvPr>
          <p:cNvSpPr txBox="1"/>
          <p:nvPr/>
        </p:nvSpPr>
        <p:spPr>
          <a:xfrm>
            <a:off x="1800003" y="6294446"/>
            <a:ext cx="595035" cy="338554"/>
          </a:xfrm>
          <a:prstGeom prst="rect">
            <a:avLst/>
          </a:prstGeom>
          <a:noFill/>
        </p:spPr>
        <p:txBody>
          <a:bodyPr wrap="none" rtlCol="0">
            <a:spAutoFit/>
          </a:bodyPr>
          <a:lstStyle/>
          <a:p>
            <a:r>
              <a:rPr lang="ja-JP" altLang="en-US" sz="1600" dirty="0"/>
              <a:t>銀月</a:t>
            </a:r>
            <a:endParaRPr kumimoji="1" lang="ja-JP" altLang="en-US" sz="1600" dirty="0"/>
          </a:p>
        </p:txBody>
      </p:sp>
      <p:sp>
        <p:nvSpPr>
          <p:cNvPr id="528" name="テキスト ボックス 527">
            <a:extLst>
              <a:ext uri="{FF2B5EF4-FFF2-40B4-BE49-F238E27FC236}">
                <a16:creationId xmlns:a16="http://schemas.microsoft.com/office/drawing/2014/main" id="{772CB761-634E-49C3-979C-BBABA44E26A6}"/>
              </a:ext>
            </a:extLst>
          </p:cNvPr>
          <p:cNvSpPr txBox="1"/>
          <p:nvPr/>
        </p:nvSpPr>
        <p:spPr>
          <a:xfrm>
            <a:off x="3024001" y="6294446"/>
            <a:ext cx="595035" cy="338554"/>
          </a:xfrm>
          <a:prstGeom prst="rect">
            <a:avLst/>
          </a:prstGeom>
          <a:noFill/>
        </p:spPr>
        <p:txBody>
          <a:bodyPr wrap="none" rtlCol="0">
            <a:spAutoFit/>
          </a:bodyPr>
          <a:lstStyle/>
          <a:p>
            <a:r>
              <a:rPr lang="ja-JP" altLang="en-US" sz="1600" dirty="0"/>
              <a:t>明</a:t>
            </a:r>
            <a:r>
              <a:rPr kumimoji="1" lang="ja-JP" altLang="en-US" sz="1600" dirty="0"/>
              <a:t>星</a:t>
            </a:r>
          </a:p>
        </p:txBody>
      </p:sp>
      <p:sp>
        <p:nvSpPr>
          <p:cNvPr id="529" name="テキスト ボックス 528">
            <a:extLst>
              <a:ext uri="{FF2B5EF4-FFF2-40B4-BE49-F238E27FC236}">
                <a16:creationId xmlns:a16="http://schemas.microsoft.com/office/drawing/2014/main" id="{0AAD4FB3-F383-4F02-88B2-C6028B3A8391}"/>
              </a:ext>
            </a:extLst>
          </p:cNvPr>
          <p:cNvSpPr txBox="1"/>
          <p:nvPr/>
        </p:nvSpPr>
        <p:spPr>
          <a:xfrm>
            <a:off x="4248003" y="6294446"/>
            <a:ext cx="595035" cy="338554"/>
          </a:xfrm>
          <a:prstGeom prst="rect">
            <a:avLst/>
          </a:prstGeom>
          <a:noFill/>
        </p:spPr>
        <p:txBody>
          <a:bodyPr wrap="none" rtlCol="0">
            <a:spAutoFit/>
          </a:bodyPr>
          <a:lstStyle/>
          <a:p>
            <a:r>
              <a:rPr kumimoji="1" lang="ja-JP" altLang="en-US" sz="1600" dirty="0"/>
              <a:t>斜月</a:t>
            </a:r>
          </a:p>
        </p:txBody>
      </p:sp>
      <p:sp>
        <p:nvSpPr>
          <p:cNvPr id="530" name="テキスト ボックス 529">
            <a:extLst>
              <a:ext uri="{FF2B5EF4-FFF2-40B4-BE49-F238E27FC236}">
                <a16:creationId xmlns:a16="http://schemas.microsoft.com/office/drawing/2014/main" id="{7CF5547C-F10F-4BD2-9459-211264576E55}"/>
              </a:ext>
            </a:extLst>
          </p:cNvPr>
          <p:cNvSpPr txBox="1"/>
          <p:nvPr/>
        </p:nvSpPr>
        <p:spPr>
          <a:xfrm>
            <a:off x="5472000" y="6294446"/>
            <a:ext cx="595035" cy="338554"/>
          </a:xfrm>
          <a:prstGeom prst="rect">
            <a:avLst/>
          </a:prstGeom>
          <a:noFill/>
        </p:spPr>
        <p:txBody>
          <a:bodyPr wrap="none" rtlCol="0">
            <a:spAutoFit/>
          </a:bodyPr>
          <a:lstStyle/>
          <a:p>
            <a:r>
              <a:rPr lang="ja-JP" altLang="en-US" sz="1600" dirty="0"/>
              <a:t>名月</a:t>
            </a:r>
            <a:endParaRPr kumimoji="1" lang="ja-JP" altLang="en-US" sz="1600" dirty="0"/>
          </a:p>
        </p:txBody>
      </p:sp>
      <p:sp>
        <p:nvSpPr>
          <p:cNvPr id="531" name="テキスト ボックス 530">
            <a:extLst>
              <a:ext uri="{FF2B5EF4-FFF2-40B4-BE49-F238E27FC236}">
                <a16:creationId xmlns:a16="http://schemas.microsoft.com/office/drawing/2014/main" id="{65FE876C-C451-419D-8F83-F304654CA1BA}"/>
              </a:ext>
            </a:extLst>
          </p:cNvPr>
          <p:cNvSpPr txBox="1"/>
          <p:nvPr/>
        </p:nvSpPr>
        <p:spPr>
          <a:xfrm>
            <a:off x="6694449" y="6294446"/>
            <a:ext cx="595035" cy="338554"/>
          </a:xfrm>
          <a:prstGeom prst="rect">
            <a:avLst/>
          </a:prstGeom>
          <a:noFill/>
        </p:spPr>
        <p:txBody>
          <a:bodyPr wrap="none" rtlCol="0">
            <a:spAutoFit/>
          </a:bodyPr>
          <a:lstStyle/>
          <a:p>
            <a:r>
              <a:rPr kumimoji="1" lang="ja-JP" altLang="en-US" sz="1600" dirty="0"/>
              <a:t>彗星</a:t>
            </a:r>
          </a:p>
        </p:txBody>
      </p:sp>
      <p:sp>
        <p:nvSpPr>
          <p:cNvPr id="534" name="円/楕円 328">
            <a:extLst>
              <a:ext uri="{FF2B5EF4-FFF2-40B4-BE49-F238E27FC236}">
                <a16:creationId xmlns:a16="http://schemas.microsoft.com/office/drawing/2014/main" id="{B606CB32-1CFD-4E8E-B26A-CF3D0553E732}"/>
              </a:ext>
            </a:extLst>
          </p:cNvPr>
          <p:cNvSpPr/>
          <p:nvPr/>
        </p:nvSpPr>
        <p:spPr bwMode="auto">
          <a:xfrm>
            <a:off x="756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36" name="円/楕円 328">
            <a:extLst>
              <a:ext uri="{FF2B5EF4-FFF2-40B4-BE49-F238E27FC236}">
                <a16:creationId xmlns:a16="http://schemas.microsoft.com/office/drawing/2014/main" id="{CEAFDEE5-1A1A-4F01-947D-4961F4DFD142}"/>
              </a:ext>
            </a:extLst>
          </p:cNvPr>
          <p:cNvSpPr/>
          <p:nvPr/>
        </p:nvSpPr>
        <p:spPr bwMode="auto">
          <a:xfrm>
            <a:off x="1980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39" name="円/楕円 328">
            <a:extLst>
              <a:ext uri="{FF2B5EF4-FFF2-40B4-BE49-F238E27FC236}">
                <a16:creationId xmlns:a16="http://schemas.microsoft.com/office/drawing/2014/main" id="{E6729021-0E4C-4A8A-A559-0A62268257E0}"/>
              </a:ext>
            </a:extLst>
          </p:cNvPr>
          <p:cNvSpPr/>
          <p:nvPr/>
        </p:nvSpPr>
        <p:spPr bwMode="auto">
          <a:xfrm>
            <a:off x="3204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41" name="円/楕円 328">
            <a:extLst>
              <a:ext uri="{FF2B5EF4-FFF2-40B4-BE49-F238E27FC236}">
                <a16:creationId xmlns:a16="http://schemas.microsoft.com/office/drawing/2014/main" id="{311249CC-0386-4124-B986-3617D0215D28}"/>
              </a:ext>
            </a:extLst>
          </p:cNvPr>
          <p:cNvSpPr/>
          <p:nvPr/>
        </p:nvSpPr>
        <p:spPr bwMode="auto">
          <a:xfrm>
            <a:off x="4428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43" name="円/楕円 328">
            <a:extLst>
              <a:ext uri="{FF2B5EF4-FFF2-40B4-BE49-F238E27FC236}">
                <a16:creationId xmlns:a16="http://schemas.microsoft.com/office/drawing/2014/main" id="{8D931218-CA93-46B0-8D83-BB856FA364B1}"/>
              </a:ext>
            </a:extLst>
          </p:cNvPr>
          <p:cNvSpPr/>
          <p:nvPr/>
        </p:nvSpPr>
        <p:spPr bwMode="auto">
          <a:xfrm>
            <a:off x="5652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45" name="円/楕円 328">
            <a:extLst>
              <a:ext uri="{FF2B5EF4-FFF2-40B4-BE49-F238E27FC236}">
                <a16:creationId xmlns:a16="http://schemas.microsoft.com/office/drawing/2014/main" id="{5F7951D3-41B4-4439-97B0-B48C443498DC}"/>
              </a:ext>
            </a:extLst>
          </p:cNvPr>
          <p:cNvSpPr/>
          <p:nvPr/>
        </p:nvSpPr>
        <p:spPr bwMode="auto">
          <a:xfrm>
            <a:off x="6876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47" name="円/楕円 328">
            <a:extLst>
              <a:ext uri="{FF2B5EF4-FFF2-40B4-BE49-F238E27FC236}">
                <a16:creationId xmlns:a16="http://schemas.microsoft.com/office/drawing/2014/main" id="{FDD3DD0E-7040-4175-A2B2-201842BD25EC}"/>
              </a:ext>
            </a:extLst>
          </p:cNvPr>
          <p:cNvSpPr/>
          <p:nvPr/>
        </p:nvSpPr>
        <p:spPr bwMode="auto">
          <a:xfrm>
            <a:off x="8099003"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49" name="円/楕円 329">
            <a:extLst>
              <a:ext uri="{FF2B5EF4-FFF2-40B4-BE49-F238E27FC236}">
                <a16:creationId xmlns:a16="http://schemas.microsoft.com/office/drawing/2014/main" id="{D117FD7D-61A1-4A65-8DC2-C89709161A2A}"/>
              </a:ext>
            </a:extLst>
          </p:cNvPr>
          <p:cNvSpPr/>
          <p:nvPr/>
        </p:nvSpPr>
        <p:spPr bwMode="auto">
          <a:xfrm>
            <a:off x="756000" y="39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51" name="円/楕円 329">
            <a:extLst>
              <a:ext uri="{FF2B5EF4-FFF2-40B4-BE49-F238E27FC236}">
                <a16:creationId xmlns:a16="http://schemas.microsoft.com/office/drawing/2014/main" id="{89113236-73F5-42A3-8896-36647D8BD18F}"/>
              </a:ext>
            </a:extLst>
          </p:cNvPr>
          <p:cNvSpPr/>
          <p:nvPr/>
        </p:nvSpPr>
        <p:spPr bwMode="auto">
          <a:xfrm>
            <a:off x="1980000" y="39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53" name="円/楕円 329">
            <a:extLst>
              <a:ext uri="{FF2B5EF4-FFF2-40B4-BE49-F238E27FC236}">
                <a16:creationId xmlns:a16="http://schemas.microsoft.com/office/drawing/2014/main" id="{AD61787F-A53D-4114-8153-2F2BF200CF4D}"/>
              </a:ext>
            </a:extLst>
          </p:cNvPr>
          <p:cNvSpPr/>
          <p:nvPr/>
        </p:nvSpPr>
        <p:spPr bwMode="auto">
          <a:xfrm>
            <a:off x="3204000" y="39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55" name="円/楕円 329">
            <a:extLst>
              <a:ext uri="{FF2B5EF4-FFF2-40B4-BE49-F238E27FC236}">
                <a16:creationId xmlns:a16="http://schemas.microsoft.com/office/drawing/2014/main" id="{7DEED27D-0349-40B7-9180-34F4EF40E8A6}"/>
              </a:ext>
            </a:extLst>
          </p:cNvPr>
          <p:cNvSpPr/>
          <p:nvPr/>
        </p:nvSpPr>
        <p:spPr bwMode="auto">
          <a:xfrm>
            <a:off x="4428000" y="39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57" name="円/楕円 329">
            <a:extLst>
              <a:ext uri="{FF2B5EF4-FFF2-40B4-BE49-F238E27FC236}">
                <a16:creationId xmlns:a16="http://schemas.microsoft.com/office/drawing/2014/main" id="{4582AB19-C25A-45FF-A266-2DD78BE0236D}"/>
              </a:ext>
            </a:extLst>
          </p:cNvPr>
          <p:cNvSpPr/>
          <p:nvPr/>
        </p:nvSpPr>
        <p:spPr bwMode="auto">
          <a:xfrm>
            <a:off x="5652000" y="401554"/>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59" name="円/楕円 329">
            <a:extLst>
              <a:ext uri="{FF2B5EF4-FFF2-40B4-BE49-F238E27FC236}">
                <a16:creationId xmlns:a16="http://schemas.microsoft.com/office/drawing/2014/main" id="{DB9CEB27-432D-48C1-A314-8D1831D0ECFA}"/>
              </a:ext>
            </a:extLst>
          </p:cNvPr>
          <p:cNvSpPr/>
          <p:nvPr/>
        </p:nvSpPr>
        <p:spPr bwMode="auto">
          <a:xfrm>
            <a:off x="6876000" y="39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61" name="円/楕円 329">
            <a:extLst>
              <a:ext uri="{FF2B5EF4-FFF2-40B4-BE49-F238E27FC236}">
                <a16:creationId xmlns:a16="http://schemas.microsoft.com/office/drawing/2014/main" id="{A46412A2-CBA3-4AF4-B0D7-EB48DEB2B4B2}"/>
              </a:ext>
            </a:extLst>
          </p:cNvPr>
          <p:cNvSpPr/>
          <p:nvPr/>
        </p:nvSpPr>
        <p:spPr bwMode="auto">
          <a:xfrm>
            <a:off x="8100000" y="39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63" name="円/楕円 328">
            <a:extLst>
              <a:ext uri="{FF2B5EF4-FFF2-40B4-BE49-F238E27FC236}">
                <a16:creationId xmlns:a16="http://schemas.microsoft.com/office/drawing/2014/main" id="{FA668FDF-D9EE-435C-B89F-6AB03B30F81B}"/>
              </a:ext>
            </a:extLst>
          </p:cNvPr>
          <p:cNvSpPr/>
          <p:nvPr/>
        </p:nvSpPr>
        <p:spPr bwMode="auto">
          <a:xfrm>
            <a:off x="756000" y="108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565" name="円/楕円 328">
            <a:extLst>
              <a:ext uri="{FF2B5EF4-FFF2-40B4-BE49-F238E27FC236}">
                <a16:creationId xmlns:a16="http://schemas.microsoft.com/office/drawing/2014/main" id="{16354F3F-A01A-40D7-8316-797789FFDA2F}"/>
              </a:ext>
            </a:extLst>
          </p:cNvPr>
          <p:cNvSpPr/>
          <p:nvPr/>
        </p:nvSpPr>
        <p:spPr bwMode="auto">
          <a:xfrm>
            <a:off x="2268000" y="108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567" name="円/楕円 328">
            <a:extLst>
              <a:ext uri="{FF2B5EF4-FFF2-40B4-BE49-F238E27FC236}">
                <a16:creationId xmlns:a16="http://schemas.microsoft.com/office/drawing/2014/main" id="{A834EAC8-0931-4488-B2E5-996762126198}"/>
              </a:ext>
            </a:extLst>
          </p:cNvPr>
          <p:cNvSpPr/>
          <p:nvPr/>
        </p:nvSpPr>
        <p:spPr bwMode="auto">
          <a:xfrm>
            <a:off x="3780000" y="109196"/>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569" name="円/楕円 328">
            <a:extLst>
              <a:ext uri="{FF2B5EF4-FFF2-40B4-BE49-F238E27FC236}">
                <a16:creationId xmlns:a16="http://schemas.microsoft.com/office/drawing/2014/main" id="{20C6313D-C299-40A0-8FBF-4A8A16D42785}"/>
              </a:ext>
            </a:extLst>
          </p:cNvPr>
          <p:cNvSpPr/>
          <p:nvPr/>
        </p:nvSpPr>
        <p:spPr bwMode="auto">
          <a:xfrm>
            <a:off x="4716000" y="396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571" name="円/楕円 328">
            <a:extLst>
              <a:ext uri="{FF2B5EF4-FFF2-40B4-BE49-F238E27FC236}">
                <a16:creationId xmlns:a16="http://schemas.microsoft.com/office/drawing/2014/main" id="{31B24AA0-1744-476D-89FE-64630BCC6EC1}"/>
              </a:ext>
            </a:extLst>
          </p:cNvPr>
          <p:cNvSpPr/>
          <p:nvPr/>
        </p:nvSpPr>
        <p:spPr bwMode="auto">
          <a:xfrm>
            <a:off x="6229329" y="396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573" name="円/楕円 328">
            <a:extLst>
              <a:ext uri="{FF2B5EF4-FFF2-40B4-BE49-F238E27FC236}">
                <a16:creationId xmlns:a16="http://schemas.microsoft.com/office/drawing/2014/main" id="{3EC5DF01-CEEF-4B77-B2AD-2E227C922084}"/>
              </a:ext>
            </a:extLst>
          </p:cNvPr>
          <p:cNvSpPr/>
          <p:nvPr/>
        </p:nvSpPr>
        <p:spPr bwMode="auto">
          <a:xfrm>
            <a:off x="7164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575" name="円/楕円 328">
            <a:extLst>
              <a:ext uri="{FF2B5EF4-FFF2-40B4-BE49-F238E27FC236}">
                <a16:creationId xmlns:a16="http://schemas.microsoft.com/office/drawing/2014/main" id="{446106E2-1B92-47C0-A2A1-90932D02ED7E}"/>
              </a:ext>
            </a:extLst>
          </p:cNvPr>
          <p:cNvSpPr/>
          <p:nvPr/>
        </p:nvSpPr>
        <p:spPr bwMode="auto">
          <a:xfrm>
            <a:off x="8676000" y="68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grpSp>
        <p:nvGrpSpPr>
          <p:cNvPr id="155" name="グループ化 154">
            <a:extLst>
              <a:ext uri="{FF2B5EF4-FFF2-40B4-BE49-F238E27FC236}">
                <a16:creationId xmlns:a16="http://schemas.microsoft.com/office/drawing/2014/main" id="{BA22F638-BEE2-46C2-9C87-A4DFD2F5E13F}"/>
              </a:ext>
            </a:extLst>
          </p:cNvPr>
          <p:cNvGrpSpPr/>
          <p:nvPr/>
        </p:nvGrpSpPr>
        <p:grpSpPr>
          <a:xfrm>
            <a:off x="289329" y="1836000"/>
            <a:ext cx="1152000" cy="1152000"/>
            <a:chOff x="1080000" y="1800000"/>
            <a:chExt cx="1152000" cy="1152000"/>
          </a:xfrm>
        </p:grpSpPr>
        <p:sp>
          <p:nvSpPr>
            <p:cNvPr id="156" name="正方形/長方形 155">
              <a:extLst>
                <a:ext uri="{FF2B5EF4-FFF2-40B4-BE49-F238E27FC236}">
                  <a16:creationId xmlns:a16="http://schemas.microsoft.com/office/drawing/2014/main" id="{45969882-804D-4B58-8648-F6AF10CDE85B}"/>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a:extLst>
                <a:ext uri="{FF2B5EF4-FFF2-40B4-BE49-F238E27FC236}">
                  <a16:creationId xmlns:a16="http://schemas.microsoft.com/office/drawing/2014/main" id="{FF1E14DA-21C7-4B61-82B2-7A9DD29A6154}"/>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a:extLst>
                <a:ext uri="{FF2B5EF4-FFF2-40B4-BE49-F238E27FC236}">
                  <a16:creationId xmlns:a16="http://schemas.microsoft.com/office/drawing/2014/main" id="{A6EBC251-F7A9-4E60-AA31-C3EE88520242}"/>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a:extLst>
                <a:ext uri="{FF2B5EF4-FFF2-40B4-BE49-F238E27FC236}">
                  <a16:creationId xmlns:a16="http://schemas.microsoft.com/office/drawing/2014/main" id="{B3BBEE65-6DD6-4CE5-A387-016F960CCDCC}"/>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a:extLst>
                <a:ext uri="{FF2B5EF4-FFF2-40B4-BE49-F238E27FC236}">
                  <a16:creationId xmlns:a16="http://schemas.microsoft.com/office/drawing/2014/main" id="{2E34C3B2-AEEC-49D6-96C5-12BF93715B5F}"/>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a:extLst>
                <a:ext uri="{FF2B5EF4-FFF2-40B4-BE49-F238E27FC236}">
                  <a16:creationId xmlns:a16="http://schemas.microsoft.com/office/drawing/2014/main" id="{645ADBB0-59A4-4393-A1E7-158BC08DCB24}"/>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a:extLst>
                <a:ext uri="{FF2B5EF4-FFF2-40B4-BE49-F238E27FC236}">
                  <a16:creationId xmlns:a16="http://schemas.microsoft.com/office/drawing/2014/main" id="{A1080701-3CA9-4A76-9836-68F775F1A657}"/>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a:extLst>
                <a:ext uri="{FF2B5EF4-FFF2-40B4-BE49-F238E27FC236}">
                  <a16:creationId xmlns:a16="http://schemas.microsoft.com/office/drawing/2014/main" id="{9850E82D-DBAD-476A-AEF5-6CDB8907E6E1}"/>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a:extLst>
                <a:ext uri="{FF2B5EF4-FFF2-40B4-BE49-F238E27FC236}">
                  <a16:creationId xmlns:a16="http://schemas.microsoft.com/office/drawing/2014/main" id="{A32A4B63-969B-4088-89CE-2F91CC5A3503}"/>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a:extLst>
                <a:ext uri="{FF2B5EF4-FFF2-40B4-BE49-F238E27FC236}">
                  <a16:creationId xmlns:a16="http://schemas.microsoft.com/office/drawing/2014/main" id="{C5F14D06-DE0C-41F0-9E5A-BD8ABA2E1558}"/>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a:extLst>
                <a:ext uri="{FF2B5EF4-FFF2-40B4-BE49-F238E27FC236}">
                  <a16:creationId xmlns:a16="http://schemas.microsoft.com/office/drawing/2014/main" id="{35911C7A-35FD-4375-9EC2-CE018F5A7CD6}"/>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a:extLst>
                <a:ext uri="{FF2B5EF4-FFF2-40B4-BE49-F238E27FC236}">
                  <a16:creationId xmlns:a16="http://schemas.microsoft.com/office/drawing/2014/main" id="{4C33A3AA-3B6A-40E9-AD80-BD8FD35B4CF7}"/>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a:extLst>
                <a:ext uri="{FF2B5EF4-FFF2-40B4-BE49-F238E27FC236}">
                  <a16:creationId xmlns:a16="http://schemas.microsoft.com/office/drawing/2014/main" id="{98169E8C-1468-4C6F-974A-A2E5253ED63C}"/>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a:extLst>
                <a:ext uri="{FF2B5EF4-FFF2-40B4-BE49-F238E27FC236}">
                  <a16:creationId xmlns:a16="http://schemas.microsoft.com/office/drawing/2014/main" id="{ADC90A33-83A4-4480-A4A4-2B692F0AB591}"/>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7419C5C8-6897-46EF-AF14-11EC4EAFA8C7}"/>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a:extLst>
                <a:ext uri="{FF2B5EF4-FFF2-40B4-BE49-F238E27FC236}">
                  <a16:creationId xmlns:a16="http://schemas.microsoft.com/office/drawing/2014/main" id="{274F9973-FABD-4CA1-9EB9-C9C3C3F30D6C}"/>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72" name="グループ化 171">
            <a:extLst>
              <a:ext uri="{FF2B5EF4-FFF2-40B4-BE49-F238E27FC236}">
                <a16:creationId xmlns:a16="http://schemas.microsoft.com/office/drawing/2014/main" id="{77BF5A9E-0145-4A54-A473-8DACA811937E}"/>
              </a:ext>
            </a:extLst>
          </p:cNvPr>
          <p:cNvGrpSpPr/>
          <p:nvPr/>
        </p:nvGrpSpPr>
        <p:grpSpPr>
          <a:xfrm>
            <a:off x="1513329" y="1836000"/>
            <a:ext cx="1152000" cy="1152000"/>
            <a:chOff x="1080000" y="1800000"/>
            <a:chExt cx="1152000" cy="1152000"/>
          </a:xfrm>
        </p:grpSpPr>
        <p:sp>
          <p:nvSpPr>
            <p:cNvPr id="173" name="正方形/長方形 172">
              <a:extLst>
                <a:ext uri="{FF2B5EF4-FFF2-40B4-BE49-F238E27FC236}">
                  <a16:creationId xmlns:a16="http://schemas.microsoft.com/office/drawing/2014/main" id="{D87C4323-5220-4260-A1A2-5CB9E3CEC1EB}"/>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a:extLst>
                <a:ext uri="{FF2B5EF4-FFF2-40B4-BE49-F238E27FC236}">
                  <a16:creationId xmlns:a16="http://schemas.microsoft.com/office/drawing/2014/main" id="{1EF05A72-3299-4BD3-9455-FCC54E2841B0}"/>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a:extLst>
                <a:ext uri="{FF2B5EF4-FFF2-40B4-BE49-F238E27FC236}">
                  <a16:creationId xmlns:a16="http://schemas.microsoft.com/office/drawing/2014/main" id="{A21AA817-EA20-43EE-A6B5-2FBE9BE152E8}"/>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a:extLst>
                <a:ext uri="{FF2B5EF4-FFF2-40B4-BE49-F238E27FC236}">
                  <a16:creationId xmlns:a16="http://schemas.microsoft.com/office/drawing/2014/main" id="{A572480A-367B-486A-9959-BFFE869B0648}"/>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a:extLst>
                <a:ext uri="{FF2B5EF4-FFF2-40B4-BE49-F238E27FC236}">
                  <a16:creationId xmlns:a16="http://schemas.microsoft.com/office/drawing/2014/main" id="{2D74B176-CDDA-4074-8FB1-BFA5759D4FA1}"/>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a:extLst>
                <a:ext uri="{FF2B5EF4-FFF2-40B4-BE49-F238E27FC236}">
                  <a16:creationId xmlns:a16="http://schemas.microsoft.com/office/drawing/2014/main" id="{8D0D2848-D263-441B-936C-5B039997E9FC}"/>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a:extLst>
                <a:ext uri="{FF2B5EF4-FFF2-40B4-BE49-F238E27FC236}">
                  <a16:creationId xmlns:a16="http://schemas.microsoft.com/office/drawing/2014/main" id="{AC324F45-E54E-492C-964A-38B88244073E}"/>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a:extLst>
                <a:ext uri="{FF2B5EF4-FFF2-40B4-BE49-F238E27FC236}">
                  <a16:creationId xmlns:a16="http://schemas.microsoft.com/office/drawing/2014/main" id="{E856EC46-1B36-46F6-B5DF-8244AD61350F}"/>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a:extLst>
                <a:ext uri="{FF2B5EF4-FFF2-40B4-BE49-F238E27FC236}">
                  <a16:creationId xmlns:a16="http://schemas.microsoft.com/office/drawing/2014/main" id="{CCD994DF-9CED-4B7B-BF03-5A365B4E7218}"/>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a:extLst>
                <a:ext uri="{FF2B5EF4-FFF2-40B4-BE49-F238E27FC236}">
                  <a16:creationId xmlns:a16="http://schemas.microsoft.com/office/drawing/2014/main" id="{29E29B9B-3E5B-4B65-8AB8-B56B2959565C}"/>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a:extLst>
                <a:ext uri="{FF2B5EF4-FFF2-40B4-BE49-F238E27FC236}">
                  <a16:creationId xmlns:a16="http://schemas.microsoft.com/office/drawing/2014/main" id="{1A79E226-2F2F-4811-A580-42CBFD733E36}"/>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a:extLst>
                <a:ext uri="{FF2B5EF4-FFF2-40B4-BE49-F238E27FC236}">
                  <a16:creationId xmlns:a16="http://schemas.microsoft.com/office/drawing/2014/main" id="{62AEAFB1-1258-4D5A-AEAA-ABA25F5A8787}"/>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a:extLst>
                <a:ext uri="{FF2B5EF4-FFF2-40B4-BE49-F238E27FC236}">
                  <a16:creationId xmlns:a16="http://schemas.microsoft.com/office/drawing/2014/main" id="{ED310794-1E07-4159-833A-C19F3ED0963F}"/>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a:extLst>
                <a:ext uri="{FF2B5EF4-FFF2-40B4-BE49-F238E27FC236}">
                  <a16:creationId xmlns:a16="http://schemas.microsoft.com/office/drawing/2014/main" id="{7389E4C8-0612-44F8-B405-59AEF9119CCB}"/>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a:extLst>
                <a:ext uri="{FF2B5EF4-FFF2-40B4-BE49-F238E27FC236}">
                  <a16:creationId xmlns:a16="http://schemas.microsoft.com/office/drawing/2014/main" id="{16DDF51B-2F04-4A66-AA40-100BA59BCC1B}"/>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a:extLst>
                <a:ext uri="{FF2B5EF4-FFF2-40B4-BE49-F238E27FC236}">
                  <a16:creationId xmlns:a16="http://schemas.microsoft.com/office/drawing/2014/main" id="{46D0ABB7-49AA-472F-8D12-50AFAB3F33E2}"/>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89" name="グループ化 188">
            <a:extLst>
              <a:ext uri="{FF2B5EF4-FFF2-40B4-BE49-F238E27FC236}">
                <a16:creationId xmlns:a16="http://schemas.microsoft.com/office/drawing/2014/main" id="{3447EA03-F9DC-49AB-BEDD-B7958EE9EBEF}"/>
              </a:ext>
            </a:extLst>
          </p:cNvPr>
          <p:cNvGrpSpPr/>
          <p:nvPr/>
        </p:nvGrpSpPr>
        <p:grpSpPr>
          <a:xfrm>
            <a:off x="2737329" y="1836000"/>
            <a:ext cx="1152000" cy="1152000"/>
            <a:chOff x="1080000" y="1800000"/>
            <a:chExt cx="1152000" cy="1152000"/>
          </a:xfrm>
        </p:grpSpPr>
        <p:sp>
          <p:nvSpPr>
            <p:cNvPr id="190" name="正方形/長方形 189">
              <a:extLst>
                <a:ext uri="{FF2B5EF4-FFF2-40B4-BE49-F238E27FC236}">
                  <a16:creationId xmlns:a16="http://schemas.microsoft.com/office/drawing/2014/main" id="{55B211CA-533D-4284-8AC7-EC1FFF4D10A2}"/>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a:extLst>
                <a:ext uri="{FF2B5EF4-FFF2-40B4-BE49-F238E27FC236}">
                  <a16:creationId xmlns:a16="http://schemas.microsoft.com/office/drawing/2014/main" id="{B385327E-8504-4753-8912-03FCBC7F4EA6}"/>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a:extLst>
                <a:ext uri="{FF2B5EF4-FFF2-40B4-BE49-F238E27FC236}">
                  <a16:creationId xmlns:a16="http://schemas.microsoft.com/office/drawing/2014/main" id="{B9D46BD3-4D02-4D2A-862D-9E4699AA83F4}"/>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a:extLst>
                <a:ext uri="{FF2B5EF4-FFF2-40B4-BE49-F238E27FC236}">
                  <a16:creationId xmlns:a16="http://schemas.microsoft.com/office/drawing/2014/main" id="{90BC6624-A20A-4A92-9D1E-A8F7BD3130F2}"/>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a:extLst>
                <a:ext uri="{FF2B5EF4-FFF2-40B4-BE49-F238E27FC236}">
                  <a16:creationId xmlns:a16="http://schemas.microsoft.com/office/drawing/2014/main" id="{3EE4BD4B-A433-4304-BA7F-98ED95C330E4}"/>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a:extLst>
                <a:ext uri="{FF2B5EF4-FFF2-40B4-BE49-F238E27FC236}">
                  <a16:creationId xmlns:a16="http://schemas.microsoft.com/office/drawing/2014/main" id="{B4F3A44C-8A07-448D-988E-BDC059469BB1}"/>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a:extLst>
                <a:ext uri="{FF2B5EF4-FFF2-40B4-BE49-F238E27FC236}">
                  <a16:creationId xmlns:a16="http://schemas.microsoft.com/office/drawing/2014/main" id="{54043A11-7EFA-42C2-A534-BAC16022E5B8}"/>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a:extLst>
                <a:ext uri="{FF2B5EF4-FFF2-40B4-BE49-F238E27FC236}">
                  <a16:creationId xmlns:a16="http://schemas.microsoft.com/office/drawing/2014/main" id="{12AE9D01-8AEB-44A1-B132-DC61DA214A2F}"/>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a:extLst>
                <a:ext uri="{FF2B5EF4-FFF2-40B4-BE49-F238E27FC236}">
                  <a16:creationId xmlns:a16="http://schemas.microsoft.com/office/drawing/2014/main" id="{77B4A391-47F1-46B6-B6C2-3432A717C8B0}"/>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a:extLst>
                <a:ext uri="{FF2B5EF4-FFF2-40B4-BE49-F238E27FC236}">
                  <a16:creationId xmlns:a16="http://schemas.microsoft.com/office/drawing/2014/main" id="{E6CDF745-CD68-4923-BCAA-06CA6359EDBC}"/>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a:extLst>
                <a:ext uri="{FF2B5EF4-FFF2-40B4-BE49-F238E27FC236}">
                  <a16:creationId xmlns:a16="http://schemas.microsoft.com/office/drawing/2014/main" id="{53C90E4A-9C8A-48FA-9619-99DD0BCED0D8}"/>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a:extLst>
                <a:ext uri="{FF2B5EF4-FFF2-40B4-BE49-F238E27FC236}">
                  <a16:creationId xmlns:a16="http://schemas.microsoft.com/office/drawing/2014/main" id="{1D8E2210-BDF5-477C-A520-88B57D498DAD}"/>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a:extLst>
                <a:ext uri="{FF2B5EF4-FFF2-40B4-BE49-F238E27FC236}">
                  <a16:creationId xmlns:a16="http://schemas.microsoft.com/office/drawing/2014/main" id="{1CC28FC9-5550-4E2D-806C-46FB77B753FB}"/>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a:extLst>
                <a:ext uri="{FF2B5EF4-FFF2-40B4-BE49-F238E27FC236}">
                  <a16:creationId xmlns:a16="http://schemas.microsoft.com/office/drawing/2014/main" id="{00CAA66D-A59B-41DD-8092-7EE744B87268}"/>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a:extLst>
                <a:ext uri="{FF2B5EF4-FFF2-40B4-BE49-F238E27FC236}">
                  <a16:creationId xmlns:a16="http://schemas.microsoft.com/office/drawing/2014/main" id="{65C89021-41FA-4642-BA0B-61E941DC07B4}"/>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a:extLst>
                <a:ext uri="{FF2B5EF4-FFF2-40B4-BE49-F238E27FC236}">
                  <a16:creationId xmlns:a16="http://schemas.microsoft.com/office/drawing/2014/main" id="{4BE408BE-C584-4E9E-83E3-34F6BDAE13AC}"/>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06" name="グループ化 205">
            <a:extLst>
              <a:ext uri="{FF2B5EF4-FFF2-40B4-BE49-F238E27FC236}">
                <a16:creationId xmlns:a16="http://schemas.microsoft.com/office/drawing/2014/main" id="{E91C1D49-A644-4329-B155-5CDEB28012E4}"/>
              </a:ext>
            </a:extLst>
          </p:cNvPr>
          <p:cNvGrpSpPr/>
          <p:nvPr/>
        </p:nvGrpSpPr>
        <p:grpSpPr>
          <a:xfrm>
            <a:off x="3961329" y="1836000"/>
            <a:ext cx="1152000" cy="1152000"/>
            <a:chOff x="1080000" y="1800000"/>
            <a:chExt cx="1152000" cy="1152000"/>
          </a:xfrm>
        </p:grpSpPr>
        <p:sp>
          <p:nvSpPr>
            <p:cNvPr id="207" name="正方形/長方形 206">
              <a:extLst>
                <a:ext uri="{FF2B5EF4-FFF2-40B4-BE49-F238E27FC236}">
                  <a16:creationId xmlns:a16="http://schemas.microsoft.com/office/drawing/2014/main" id="{92755137-9476-44FE-BD45-FD91BEC25997}"/>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a:extLst>
                <a:ext uri="{FF2B5EF4-FFF2-40B4-BE49-F238E27FC236}">
                  <a16:creationId xmlns:a16="http://schemas.microsoft.com/office/drawing/2014/main" id="{549850B4-61A6-4D6B-A22D-0B1A86D9388D}"/>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a:extLst>
                <a:ext uri="{FF2B5EF4-FFF2-40B4-BE49-F238E27FC236}">
                  <a16:creationId xmlns:a16="http://schemas.microsoft.com/office/drawing/2014/main" id="{E5C105A4-ADBF-479E-8D5B-A64ADFDF9E37}"/>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a:extLst>
                <a:ext uri="{FF2B5EF4-FFF2-40B4-BE49-F238E27FC236}">
                  <a16:creationId xmlns:a16="http://schemas.microsoft.com/office/drawing/2014/main" id="{AD2E721C-EA0E-487C-BD2B-014B8E41E041}"/>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a:extLst>
                <a:ext uri="{FF2B5EF4-FFF2-40B4-BE49-F238E27FC236}">
                  <a16:creationId xmlns:a16="http://schemas.microsoft.com/office/drawing/2014/main" id="{18FC8D12-3CA0-4EE2-8372-062738996939}"/>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a:extLst>
                <a:ext uri="{FF2B5EF4-FFF2-40B4-BE49-F238E27FC236}">
                  <a16:creationId xmlns:a16="http://schemas.microsoft.com/office/drawing/2014/main" id="{09940BAE-1B0F-4375-AF3C-DFF05411FE8F}"/>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a:extLst>
                <a:ext uri="{FF2B5EF4-FFF2-40B4-BE49-F238E27FC236}">
                  <a16:creationId xmlns:a16="http://schemas.microsoft.com/office/drawing/2014/main" id="{C1DBA2D0-7840-444F-AF89-B9C6F19897B3}"/>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a:extLst>
                <a:ext uri="{FF2B5EF4-FFF2-40B4-BE49-F238E27FC236}">
                  <a16:creationId xmlns:a16="http://schemas.microsoft.com/office/drawing/2014/main" id="{F51BFC3D-6D9C-475D-A20E-52327E7BD87B}"/>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a:extLst>
                <a:ext uri="{FF2B5EF4-FFF2-40B4-BE49-F238E27FC236}">
                  <a16:creationId xmlns:a16="http://schemas.microsoft.com/office/drawing/2014/main" id="{F0DFAB8E-F20D-482D-9E15-FE2E6307C2B0}"/>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a:extLst>
                <a:ext uri="{FF2B5EF4-FFF2-40B4-BE49-F238E27FC236}">
                  <a16:creationId xmlns:a16="http://schemas.microsoft.com/office/drawing/2014/main" id="{C6078E84-3177-4A0A-82A4-430ED1C4D471}"/>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a:extLst>
                <a:ext uri="{FF2B5EF4-FFF2-40B4-BE49-F238E27FC236}">
                  <a16:creationId xmlns:a16="http://schemas.microsoft.com/office/drawing/2014/main" id="{C8F06335-C952-427C-8512-BF29FB884D22}"/>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a:extLst>
                <a:ext uri="{FF2B5EF4-FFF2-40B4-BE49-F238E27FC236}">
                  <a16:creationId xmlns:a16="http://schemas.microsoft.com/office/drawing/2014/main" id="{EAAD5126-59ED-481C-9629-97496B6E37E0}"/>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a:extLst>
                <a:ext uri="{FF2B5EF4-FFF2-40B4-BE49-F238E27FC236}">
                  <a16:creationId xmlns:a16="http://schemas.microsoft.com/office/drawing/2014/main" id="{C21C3518-E3DE-43F1-A90E-1F451E800CA0}"/>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a:extLst>
                <a:ext uri="{FF2B5EF4-FFF2-40B4-BE49-F238E27FC236}">
                  <a16:creationId xmlns:a16="http://schemas.microsoft.com/office/drawing/2014/main" id="{7E3E2B58-5536-4E18-B3D4-CE63B32ADEE7}"/>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a:extLst>
                <a:ext uri="{FF2B5EF4-FFF2-40B4-BE49-F238E27FC236}">
                  <a16:creationId xmlns:a16="http://schemas.microsoft.com/office/drawing/2014/main" id="{12FB1236-EABE-4485-9837-C0A9EF164FC5}"/>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a:extLst>
                <a:ext uri="{FF2B5EF4-FFF2-40B4-BE49-F238E27FC236}">
                  <a16:creationId xmlns:a16="http://schemas.microsoft.com/office/drawing/2014/main" id="{337BC2FE-F9A6-4C43-9F4D-7089AFDE541C}"/>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23" name="グループ化 222">
            <a:extLst>
              <a:ext uri="{FF2B5EF4-FFF2-40B4-BE49-F238E27FC236}">
                <a16:creationId xmlns:a16="http://schemas.microsoft.com/office/drawing/2014/main" id="{8BBEB9B5-6D3E-44F8-9528-9D6CD777CE11}"/>
              </a:ext>
            </a:extLst>
          </p:cNvPr>
          <p:cNvGrpSpPr/>
          <p:nvPr/>
        </p:nvGrpSpPr>
        <p:grpSpPr>
          <a:xfrm>
            <a:off x="5185329" y="1836000"/>
            <a:ext cx="1152000" cy="1152000"/>
            <a:chOff x="1080000" y="1800000"/>
            <a:chExt cx="1152000" cy="1152000"/>
          </a:xfrm>
        </p:grpSpPr>
        <p:sp>
          <p:nvSpPr>
            <p:cNvPr id="224" name="正方形/長方形 223">
              <a:extLst>
                <a:ext uri="{FF2B5EF4-FFF2-40B4-BE49-F238E27FC236}">
                  <a16:creationId xmlns:a16="http://schemas.microsoft.com/office/drawing/2014/main" id="{4CBAB762-3714-4C12-9359-D67E714DF23B}"/>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a:extLst>
                <a:ext uri="{FF2B5EF4-FFF2-40B4-BE49-F238E27FC236}">
                  <a16:creationId xmlns:a16="http://schemas.microsoft.com/office/drawing/2014/main" id="{0647E81F-3720-46C3-A087-DD84A22A2935}"/>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a:extLst>
                <a:ext uri="{FF2B5EF4-FFF2-40B4-BE49-F238E27FC236}">
                  <a16:creationId xmlns:a16="http://schemas.microsoft.com/office/drawing/2014/main" id="{FECF0E2A-EEFE-47C5-9209-276111AF884D}"/>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a:extLst>
                <a:ext uri="{FF2B5EF4-FFF2-40B4-BE49-F238E27FC236}">
                  <a16:creationId xmlns:a16="http://schemas.microsoft.com/office/drawing/2014/main" id="{8055B33B-8E4A-4B9E-A323-E1FAEDD5DFF1}"/>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a:extLst>
                <a:ext uri="{FF2B5EF4-FFF2-40B4-BE49-F238E27FC236}">
                  <a16:creationId xmlns:a16="http://schemas.microsoft.com/office/drawing/2014/main" id="{A9E2191A-A28E-429D-80C6-4BC69AA0359D}"/>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a:extLst>
                <a:ext uri="{FF2B5EF4-FFF2-40B4-BE49-F238E27FC236}">
                  <a16:creationId xmlns:a16="http://schemas.microsoft.com/office/drawing/2014/main" id="{9338B2F4-A7DB-4928-9334-4F89827D3302}"/>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0" name="正方形/長方形 229">
              <a:extLst>
                <a:ext uri="{FF2B5EF4-FFF2-40B4-BE49-F238E27FC236}">
                  <a16:creationId xmlns:a16="http://schemas.microsoft.com/office/drawing/2014/main" id="{E79340AD-0B93-4822-BE66-CFC49868B3AE}"/>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1" name="正方形/長方形 230">
              <a:extLst>
                <a:ext uri="{FF2B5EF4-FFF2-40B4-BE49-F238E27FC236}">
                  <a16:creationId xmlns:a16="http://schemas.microsoft.com/office/drawing/2014/main" id="{2FA50129-8B35-4344-AD2A-057D264DA862}"/>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2" name="正方形/長方形 231">
              <a:extLst>
                <a:ext uri="{FF2B5EF4-FFF2-40B4-BE49-F238E27FC236}">
                  <a16:creationId xmlns:a16="http://schemas.microsoft.com/office/drawing/2014/main" id="{3A5A15BA-721F-4909-9DD6-94B6919CF15E}"/>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3" name="正方形/長方形 232">
              <a:extLst>
                <a:ext uri="{FF2B5EF4-FFF2-40B4-BE49-F238E27FC236}">
                  <a16:creationId xmlns:a16="http://schemas.microsoft.com/office/drawing/2014/main" id="{21600FAA-DCEC-4DCC-9213-E4A9C666FBFC}"/>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4" name="正方形/長方形 233">
              <a:extLst>
                <a:ext uri="{FF2B5EF4-FFF2-40B4-BE49-F238E27FC236}">
                  <a16:creationId xmlns:a16="http://schemas.microsoft.com/office/drawing/2014/main" id="{DCB9D409-CDAD-4CF5-8E6D-33D0274EFC4D}"/>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正方形/長方形 234">
              <a:extLst>
                <a:ext uri="{FF2B5EF4-FFF2-40B4-BE49-F238E27FC236}">
                  <a16:creationId xmlns:a16="http://schemas.microsoft.com/office/drawing/2014/main" id="{16651619-09BD-428B-856D-95B3FE4877C1}"/>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a:extLst>
                <a:ext uri="{FF2B5EF4-FFF2-40B4-BE49-F238E27FC236}">
                  <a16:creationId xmlns:a16="http://schemas.microsoft.com/office/drawing/2014/main" id="{0B990BC5-9264-4903-98E9-BF1CFA881356}"/>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a:extLst>
                <a:ext uri="{FF2B5EF4-FFF2-40B4-BE49-F238E27FC236}">
                  <a16:creationId xmlns:a16="http://schemas.microsoft.com/office/drawing/2014/main" id="{18CC5AEF-AA31-4CBF-ADA0-514D88FA0FC8}"/>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a:extLst>
                <a:ext uri="{FF2B5EF4-FFF2-40B4-BE49-F238E27FC236}">
                  <a16:creationId xmlns:a16="http://schemas.microsoft.com/office/drawing/2014/main" id="{CD89C050-4CF8-4FB5-A1F0-261F8F6AF74C}"/>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a:extLst>
                <a:ext uri="{FF2B5EF4-FFF2-40B4-BE49-F238E27FC236}">
                  <a16:creationId xmlns:a16="http://schemas.microsoft.com/office/drawing/2014/main" id="{F58BD96A-590A-4FC8-91DF-9DB0B571AD5E}"/>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40" name="グループ化 239">
            <a:extLst>
              <a:ext uri="{FF2B5EF4-FFF2-40B4-BE49-F238E27FC236}">
                <a16:creationId xmlns:a16="http://schemas.microsoft.com/office/drawing/2014/main" id="{4BFC4CF3-E7D5-4DEE-9B22-17E089A9EB89}"/>
              </a:ext>
            </a:extLst>
          </p:cNvPr>
          <p:cNvGrpSpPr/>
          <p:nvPr/>
        </p:nvGrpSpPr>
        <p:grpSpPr>
          <a:xfrm>
            <a:off x="6409329" y="1836000"/>
            <a:ext cx="1152000" cy="1152000"/>
            <a:chOff x="1080000" y="1800000"/>
            <a:chExt cx="1152000" cy="1152000"/>
          </a:xfrm>
        </p:grpSpPr>
        <p:sp>
          <p:nvSpPr>
            <p:cNvPr id="241" name="正方形/長方形 240">
              <a:extLst>
                <a:ext uri="{FF2B5EF4-FFF2-40B4-BE49-F238E27FC236}">
                  <a16:creationId xmlns:a16="http://schemas.microsoft.com/office/drawing/2014/main" id="{8716FDC3-1811-4DE7-A28D-A3543C2FBB4F}"/>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a:extLst>
                <a:ext uri="{FF2B5EF4-FFF2-40B4-BE49-F238E27FC236}">
                  <a16:creationId xmlns:a16="http://schemas.microsoft.com/office/drawing/2014/main" id="{6DCF7FFD-D74A-40EA-BB43-FD93B82A721B}"/>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a:extLst>
                <a:ext uri="{FF2B5EF4-FFF2-40B4-BE49-F238E27FC236}">
                  <a16:creationId xmlns:a16="http://schemas.microsoft.com/office/drawing/2014/main" id="{A54B7FE5-28A9-479A-A8F6-07A994D9D2F4}"/>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正方形/長方形 243">
              <a:extLst>
                <a:ext uri="{FF2B5EF4-FFF2-40B4-BE49-F238E27FC236}">
                  <a16:creationId xmlns:a16="http://schemas.microsoft.com/office/drawing/2014/main" id="{7DEC621F-3A4F-4F1B-B79A-E5375A29BFEC}"/>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5" name="正方形/長方形 244">
              <a:extLst>
                <a:ext uri="{FF2B5EF4-FFF2-40B4-BE49-F238E27FC236}">
                  <a16:creationId xmlns:a16="http://schemas.microsoft.com/office/drawing/2014/main" id="{0096381E-E6B6-4A29-9FA4-F0A353EEF961}"/>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6" name="正方形/長方形 245">
              <a:extLst>
                <a:ext uri="{FF2B5EF4-FFF2-40B4-BE49-F238E27FC236}">
                  <a16:creationId xmlns:a16="http://schemas.microsoft.com/office/drawing/2014/main" id="{FFEEEDAB-2845-482A-B0DB-A5E432308E6A}"/>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7" name="正方形/長方形 246">
              <a:extLst>
                <a:ext uri="{FF2B5EF4-FFF2-40B4-BE49-F238E27FC236}">
                  <a16:creationId xmlns:a16="http://schemas.microsoft.com/office/drawing/2014/main" id="{A8DF81D4-6E92-4A98-828F-809E07709806}"/>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8" name="正方形/長方形 247">
              <a:extLst>
                <a:ext uri="{FF2B5EF4-FFF2-40B4-BE49-F238E27FC236}">
                  <a16:creationId xmlns:a16="http://schemas.microsoft.com/office/drawing/2014/main" id="{9F121293-C998-4515-A252-1D8235E8376A}"/>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9" name="正方形/長方形 248">
              <a:extLst>
                <a:ext uri="{FF2B5EF4-FFF2-40B4-BE49-F238E27FC236}">
                  <a16:creationId xmlns:a16="http://schemas.microsoft.com/office/drawing/2014/main" id="{34767FB2-C0E7-4874-87E1-A76CA2BB4FE2}"/>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0" name="正方形/長方形 249">
              <a:extLst>
                <a:ext uri="{FF2B5EF4-FFF2-40B4-BE49-F238E27FC236}">
                  <a16:creationId xmlns:a16="http://schemas.microsoft.com/office/drawing/2014/main" id="{45AAEBB5-F484-4CEB-AB9C-DFE6BFE1063D}"/>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1" name="正方形/長方形 250">
              <a:extLst>
                <a:ext uri="{FF2B5EF4-FFF2-40B4-BE49-F238E27FC236}">
                  <a16:creationId xmlns:a16="http://schemas.microsoft.com/office/drawing/2014/main" id="{46B4E511-7C85-4D84-A6C7-7AECE0305189}"/>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正方形/長方形 251">
              <a:extLst>
                <a:ext uri="{FF2B5EF4-FFF2-40B4-BE49-F238E27FC236}">
                  <a16:creationId xmlns:a16="http://schemas.microsoft.com/office/drawing/2014/main" id="{F1E68681-5EFB-4267-9567-1CE19540EBE8}"/>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3" name="正方形/長方形 252">
              <a:extLst>
                <a:ext uri="{FF2B5EF4-FFF2-40B4-BE49-F238E27FC236}">
                  <a16:creationId xmlns:a16="http://schemas.microsoft.com/office/drawing/2014/main" id="{7FF41E0D-D010-4A5A-9903-CCACE2BA5EA9}"/>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4" name="正方形/長方形 253">
              <a:extLst>
                <a:ext uri="{FF2B5EF4-FFF2-40B4-BE49-F238E27FC236}">
                  <a16:creationId xmlns:a16="http://schemas.microsoft.com/office/drawing/2014/main" id="{38689CFF-AA2F-42FA-A896-E15864F9BD04}"/>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5" name="正方形/長方形 254">
              <a:extLst>
                <a:ext uri="{FF2B5EF4-FFF2-40B4-BE49-F238E27FC236}">
                  <a16:creationId xmlns:a16="http://schemas.microsoft.com/office/drawing/2014/main" id="{78B8CA80-A7AB-471B-BFEE-A42F1CDC754F}"/>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6" name="正方形/長方形 255">
              <a:extLst>
                <a:ext uri="{FF2B5EF4-FFF2-40B4-BE49-F238E27FC236}">
                  <a16:creationId xmlns:a16="http://schemas.microsoft.com/office/drawing/2014/main" id="{347D718E-C01E-490B-B806-38D362939057}"/>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274" name="テキスト ボックス 273">
            <a:extLst>
              <a:ext uri="{FF2B5EF4-FFF2-40B4-BE49-F238E27FC236}">
                <a16:creationId xmlns:a16="http://schemas.microsoft.com/office/drawing/2014/main" id="{1174192D-217A-44F5-845B-06DBC6887DAE}"/>
              </a:ext>
            </a:extLst>
          </p:cNvPr>
          <p:cNvSpPr txBox="1"/>
          <p:nvPr/>
        </p:nvSpPr>
        <p:spPr>
          <a:xfrm>
            <a:off x="577333" y="3054446"/>
            <a:ext cx="595035" cy="338554"/>
          </a:xfrm>
          <a:prstGeom prst="rect">
            <a:avLst/>
          </a:prstGeom>
          <a:noFill/>
        </p:spPr>
        <p:txBody>
          <a:bodyPr wrap="none" rtlCol="0">
            <a:spAutoFit/>
          </a:bodyPr>
          <a:lstStyle/>
          <a:p>
            <a:r>
              <a:rPr lang="ja-JP" altLang="en-US" sz="1600" dirty="0"/>
              <a:t>松月</a:t>
            </a:r>
            <a:endParaRPr kumimoji="1" lang="ja-JP" altLang="en-US" sz="1600" dirty="0"/>
          </a:p>
        </p:txBody>
      </p:sp>
      <p:sp>
        <p:nvSpPr>
          <p:cNvPr id="275" name="テキスト ボックス 274">
            <a:extLst>
              <a:ext uri="{FF2B5EF4-FFF2-40B4-BE49-F238E27FC236}">
                <a16:creationId xmlns:a16="http://schemas.microsoft.com/office/drawing/2014/main" id="{BC262705-E7CB-41A9-89CC-E47C7346781C}"/>
              </a:ext>
            </a:extLst>
          </p:cNvPr>
          <p:cNvSpPr txBox="1"/>
          <p:nvPr/>
        </p:nvSpPr>
        <p:spPr>
          <a:xfrm>
            <a:off x="1801331" y="3054446"/>
            <a:ext cx="595035" cy="338554"/>
          </a:xfrm>
          <a:prstGeom prst="rect">
            <a:avLst/>
          </a:prstGeom>
          <a:noFill/>
        </p:spPr>
        <p:txBody>
          <a:bodyPr wrap="none" rtlCol="0">
            <a:spAutoFit/>
          </a:bodyPr>
          <a:lstStyle/>
          <a:p>
            <a:r>
              <a:rPr lang="ja-JP" altLang="en-US" sz="1600" dirty="0"/>
              <a:t>丘月</a:t>
            </a:r>
            <a:endParaRPr kumimoji="1" lang="ja-JP" altLang="en-US" sz="1600" dirty="0"/>
          </a:p>
        </p:txBody>
      </p:sp>
      <p:sp>
        <p:nvSpPr>
          <p:cNvPr id="276" name="テキスト ボックス 275">
            <a:extLst>
              <a:ext uri="{FF2B5EF4-FFF2-40B4-BE49-F238E27FC236}">
                <a16:creationId xmlns:a16="http://schemas.microsoft.com/office/drawing/2014/main" id="{BD0B7EB2-39BC-43C2-BB68-4161E9691854}"/>
              </a:ext>
            </a:extLst>
          </p:cNvPr>
          <p:cNvSpPr txBox="1"/>
          <p:nvPr/>
        </p:nvSpPr>
        <p:spPr>
          <a:xfrm>
            <a:off x="3025332" y="3054446"/>
            <a:ext cx="595035" cy="338554"/>
          </a:xfrm>
          <a:prstGeom prst="rect">
            <a:avLst/>
          </a:prstGeom>
          <a:noFill/>
        </p:spPr>
        <p:txBody>
          <a:bodyPr wrap="none" rtlCol="0">
            <a:spAutoFit/>
          </a:bodyPr>
          <a:lstStyle/>
          <a:p>
            <a:r>
              <a:rPr lang="ja-JP" altLang="en-US" sz="1600" dirty="0"/>
              <a:t>新月</a:t>
            </a:r>
            <a:endParaRPr kumimoji="1" lang="ja-JP" altLang="en-US" sz="1600" dirty="0"/>
          </a:p>
        </p:txBody>
      </p:sp>
      <p:sp>
        <p:nvSpPr>
          <p:cNvPr id="277" name="テキスト ボックス 276">
            <a:extLst>
              <a:ext uri="{FF2B5EF4-FFF2-40B4-BE49-F238E27FC236}">
                <a16:creationId xmlns:a16="http://schemas.microsoft.com/office/drawing/2014/main" id="{24CAA153-59EF-42B7-9723-44F9EA5E9ACE}"/>
              </a:ext>
            </a:extLst>
          </p:cNvPr>
          <p:cNvSpPr txBox="1"/>
          <p:nvPr/>
        </p:nvSpPr>
        <p:spPr>
          <a:xfrm>
            <a:off x="4249333" y="3054446"/>
            <a:ext cx="595035" cy="338554"/>
          </a:xfrm>
          <a:prstGeom prst="rect">
            <a:avLst/>
          </a:prstGeom>
          <a:noFill/>
        </p:spPr>
        <p:txBody>
          <a:bodyPr wrap="none" rtlCol="0">
            <a:spAutoFit/>
          </a:bodyPr>
          <a:lstStyle/>
          <a:p>
            <a:r>
              <a:rPr kumimoji="1" lang="ja-JP" altLang="en-US" sz="1600" dirty="0"/>
              <a:t>瑞月</a:t>
            </a:r>
          </a:p>
        </p:txBody>
      </p:sp>
      <p:sp>
        <p:nvSpPr>
          <p:cNvPr id="278" name="テキスト ボックス 277">
            <a:extLst>
              <a:ext uri="{FF2B5EF4-FFF2-40B4-BE49-F238E27FC236}">
                <a16:creationId xmlns:a16="http://schemas.microsoft.com/office/drawing/2014/main" id="{BBC60C7A-1788-47B4-B0CC-67AF10D55240}"/>
              </a:ext>
            </a:extLst>
          </p:cNvPr>
          <p:cNvSpPr txBox="1"/>
          <p:nvPr/>
        </p:nvSpPr>
        <p:spPr>
          <a:xfrm>
            <a:off x="5473329" y="3054446"/>
            <a:ext cx="595035" cy="338554"/>
          </a:xfrm>
          <a:prstGeom prst="rect">
            <a:avLst/>
          </a:prstGeom>
          <a:noFill/>
        </p:spPr>
        <p:txBody>
          <a:bodyPr wrap="none" rtlCol="0">
            <a:spAutoFit/>
          </a:bodyPr>
          <a:lstStyle/>
          <a:p>
            <a:r>
              <a:rPr lang="ja-JP" altLang="en-US" sz="1600" dirty="0"/>
              <a:t>山月</a:t>
            </a:r>
            <a:endParaRPr kumimoji="1" lang="ja-JP" altLang="en-US" sz="1600" dirty="0"/>
          </a:p>
        </p:txBody>
      </p:sp>
      <p:sp>
        <p:nvSpPr>
          <p:cNvPr id="279" name="テキスト ボックス 278">
            <a:extLst>
              <a:ext uri="{FF2B5EF4-FFF2-40B4-BE49-F238E27FC236}">
                <a16:creationId xmlns:a16="http://schemas.microsoft.com/office/drawing/2014/main" id="{EDEA21E6-3A7D-4FC3-98E7-94778BB8D44E}"/>
              </a:ext>
            </a:extLst>
          </p:cNvPr>
          <p:cNvSpPr txBox="1"/>
          <p:nvPr/>
        </p:nvSpPr>
        <p:spPr>
          <a:xfrm>
            <a:off x="6695779" y="3054446"/>
            <a:ext cx="595035" cy="338554"/>
          </a:xfrm>
          <a:prstGeom prst="rect">
            <a:avLst/>
          </a:prstGeom>
          <a:noFill/>
        </p:spPr>
        <p:txBody>
          <a:bodyPr wrap="none" rtlCol="0">
            <a:spAutoFit/>
          </a:bodyPr>
          <a:lstStyle/>
          <a:p>
            <a:r>
              <a:rPr kumimoji="1" lang="ja-JP" altLang="en-US" sz="1600" dirty="0"/>
              <a:t>遊星</a:t>
            </a:r>
          </a:p>
        </p:txBody>
      </p:sp>
      <p:sp>
        <p:nvSpPr>
          <p:cNvPr id="577" name="円/楕円 328">
            <a:extLst>
              <a:ext uri="{FF2B5EF4-FFF2-40B4-BE49-F238E27FC236}">
                <a16:creationId xmlns:a16="http://schemas.microsoft.com/office/drawing/2014/main" id="{30402202-5EBD-4784-90AF-88743182D7D0}"/>
              </a:ext>
            </a:extLst>
          </p:cNvPr>
          <p:cNvSpPr/>
          <p:nvPr/>
        </p:nvSpPr>
        <p:spPr bwMode="auto">
          <a:xfrm>
            <a:off x="756000" y="230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79" name="円/楕円 328">
            <a:extLst>
              <a:ext uri="{FF2B5EF4-FFF2-40B4-BE49-F238E27FC236}">
                <a16:creationId xmlns:a16="http://schemas.microsoft.com/office/drawing/2014/main" id="{0BA46233-21E5-421F-A4B1-2F17E3DA3FB9}"/>
              </a:ext>
            </a:extLst>
          </p:cNvPr>
          <p:cNvSpPr/>
          <p:nvPr/>
        </p:nvSpPr>
        <p:spPr bwMode="auto">
          <a:xfrm>
            <a:off x="1980000" y="230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81" name="円/楕円 328">
            <a:extLst>
              <a:ext uri="{FF2B5EF4-FFF2-40B4-BE49-F238E27FC236}">
                <a16:creationId xmlns:a16="http://schemas.microsoft.com/office/drawing/2014/main" id="{DBAC676D-9459-4402-BAEE-03CC1CE3C31B}"/>
              </a:ext>
            </a:extLst>
          </p:cNvPr>
          <p:cNvSpPr/>
          <p:nvPr/>
        </p:nvSpPr>
        <p:spPr bwMode="auto">
          <a:xfrm>
            <a:off x="3204000" y="230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83" name="円/楕円 328">
            <a:extLst>
              <a:ext uri="{FF2B5EF4-FFF2-40B4-BE49-F238E27FC236}">
                <a16:creationId xmlns:a16="http://schemas.microsoft.com/office/drawing/2014/main" id="{8EC758B8-E3C0-4DB1-9595-E7DEC0904334}"/>
              </a:ext>
            </a:extLst>
          </p:cNvPr>
          <p:cNvSpPr/>
          <p:nvPr/>
        </p:nvSpPr>
        <p:spPr bwMode="auto">
          <a:xfrm>
            <a:off x="4428000" y="230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85" name="円/楕円 328">
            <a:extLst>
              <a:ext uri="{FF2B5EF4-FFF2-40B4-BE49-F238E27FC236}">
                <a16:creationId xmlns:a16="http://schemas.microsoft.com/office/drawing/2014/main" id="{0B01BACA-0ED1-4377-AB26-EC89E9745BF0}"/>
              </a:ext>
            </a:extLst>
          </p:cNvPr>
          <p:cNvSpPr/>
          <p:nvPr/>
        </p:nvSpPr>
        <p:spPr bwMode="auto">
          <a:xfrm>
            <a:off x="5652000" y="230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87" name="円/楕円 328">
            <a:extLst>
              <a:ext uri="{FF2B5EF4-FFF2-40B4-BE49-F238E27FC236}">
                <a16:creationId xmlns:a16="http://schemas.microsoft.com/office/drawing/2014/main" id="{6877C6B0-2AB4-4034-B49F-E9A4D702050E}"/>
              </a:ext>
            </a:extLst>
          </p:cNvPr>
          <p:cNvSpPr/>
          <p:nvPr/>
        </p:nvSpPr>
        <p:spPr bwMode="auto">
          <a:xfrm>
            <a:off x="6876000" y="230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589" name="円/楕円 329">
            <a:extLst>
              <a:ext uri="{FF2B5EF4-FFF2-40B4-BE49-F238E27FC236}">
                <a16:creationId xmlns:a16="http://schemas.microsoft.com/office/drawing/2014/main" id="{1895437D-3CAF-427C-83E2-52E57FCA1EDA}"/>
              </a:ext>
            </a:extLst>
          </p:cNvPr>
          <p:cNvSpPr/>
          <p:nvPr/>
        </p:nvSpPr>
        <p:spPr bwMode="auto">
          <a:xfrm>
            <a:off x="756000" y="201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91" name="円/楕円 329">
            <a:extLst>
              <a:ext uri="{FF2B5EF4-FFF2-40B4-BE49-F238E27FC236}">
                <a16:creationId xmlns:a16="http://schemas.microsoft.com/office/drawing/2014/main" id="{D7DE5791-CC3B-41EB-A432-18671BE63273}"/>
              </a:ext>
            </a:extLst>
          </p:cNvPr>
          <p:cNvSpPr/>
          <p:nvPr/>
        </p:nvSpPr>
        <p:spPr bwMode="auto">
          <a:xfrm>
            <a:off x="1980000" y="201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93" name="円/楕円 329">
            <a:extLst>
              <a:ext uri="{FF2B5EF4-FFF2-40B4-BE49-F238E27FC236}">
                <a16:creationId xmlns:a16="http://schemas.microsoft.com/office/drawing/2014/main" id="{CD867DF3-B151-4CE9-A0E5-10E70649F6F4}"/>
              </a:ext>
            </a:extLst>
          </p:cNvPr>
          <p:cNvSpPr/>
          <p:nvPr/>
        </p:nvSpPr>
        <p:spPr bwMode="auto">
          <a:xfrm>
            <a:off x="3204000" y="201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95" name="円/楕円 329">
            <a:extLst>
              <a:ext uri="{FF2B5EF4-FFF2-40B4-BE49-F238E27FC236}">
                <a16:creationId xmlns:a16="http://schemas.microsoft.com/office/drawing/2014/main" id="{88DF9E2C-35FE-4729-8105-4C60938C9F3E}"/>
              </a:ext>
            </a:extLst>
          </p:cNvPr>
          <p:cNvSpPr/>
          <p:nvPr/>
        </p:nvSpPr>
        <p:spPr bwMode="auto">
          <a:xfrm>
            <a:off x="4428000" y="201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97" name="円/楕円 329">
            <a:extLst>
              <a:ext uri="{FF2B5EF4-FFF2-40B4-BE49-F238E27FC236}">
                <a16:creationId xmlns:a16="http://schemas.microsoft.com/office/drawing/2014/main" id="{2CD9C29D-D427-48BA-A970-41022542C9FE}"/>
              </a:ext>
            </a:extLst>
          </p:cNvPr>
          <p:cNvSpPr/>
          <p:nvPr/>
        </p:nvSpPr>
        <p:spPr bwMode="auto">
          <a:xfrm>
            <a:off x="5652000" y="201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599" name="円/楕円 329">
            <a:extLst>
              <a:ext uri="{FF2B5EF4-FFF2-40B4-BE49-F238E27FC236}">
                <a16:creationId xmlns:a16="http://schemas.microsoft.com/office/drawing/2014/main" id="{660F5D4F-6991-49C1-8A01-BDB7E1EDD8AD}"/>
              </a:ext>
            </a:extLst>
          </p:cNvPr>
          <p:cNvSpPr/>
          <p:nvPr/>
        </p:nvSpPr>
        <p:spPr bwMode="auto">
          <a:xfrm>
            <a:off x="6876000" y="201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01" name="円/楕円 328">
            <a:extLst>
              <a:ext uri="{FF2B5EF4-FFF2-40B4-BE49-F238E27FC236}">
                <a16:creationId xmlns:a16="http://schemas.microsoft.com/office/drawing/2014/main" id="{4F80D5C8-B6B8-4194-B768-BB19B369B78C}"/>
              </a:ext>
            </a:extLst>
          </p:cNvPr>
          <p:cNvSpPr/>
          <p:nvPr/>
        </p:nvSpPr>
        <p:spPr bwMode="auto">
          <a:xfrm>
            <a:off x="756000" y="259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03" name="円/楕円 328">
            <a:extLst>
              <a:ext uri="{FF2B5EF4-FFF2-40B4-BE49-F238E27FC236}">
                <a16:creationId xmlns:a16="http://schemas.microsoft.com/office/drawing/2014/main" id="{D7CDD1D8-3AA7-4257-A42B-209A50562302}"/>
              </a:ext>
            </a:extLst>
          </p:cNvPr>
          <p:cNvSpPr/>
          <p:nvPr/>
        </p:nvSpPr>
        <p:spPr bwMode="auto">
          <a:xfrm>
            <a:off x="2268000" y="259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05" name="円/楕円 328">
            <a:extLst>
              <a:ext uri="{FF2B5EF4-FFF2-40B4-BE49-F238E27FC236}">
                <a16:creationId xmlns:a16="http://schemas.microsoft.com/office/drawing/2014/main" id="{7D69D859-71FE-4C9A-9EDF-5A8881DFDE96}"/>
              </a:ext>
            </a:extLst>
          </p:cNvPr>
          <p:cNvSpPr/>
          <p:nvPr/>
        </p:nvSpPr>
        <p:spPr bwMode="auto">
          <a:xfrm>
            <a:off x="3780000" y="259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07" name="円/楕円 328">
            <a:extLst>
              <a:ext uri="{FF2B5EF4-FFF2-40B4-BE49-F238E27FC236}">
                <a16:creationId xmlns:a16="http://schemas.microsoft.com/office/drawing/2014/main" id="{71D427FC-FFE2-4785-A6F7-88FFC4F57F8E}"/>
              </a:ext>
            </a:extLst>
          </p:cNvPr>
          <p:cNvSpPr/>
          <p:nvPr/>
        </p:nvSpPr>
        <p:spPr bwMode="auto">
          <a:xfrm>
            <a:off x="4428000" y="288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09" name="円/楕円 328">
            <a:extLst>
              <a:ext uri="{FF2B5EF4-FFF2-40B4-BE49-F238E27FC236}">
                <a16:creationId xmlns:a16="http://schemas.microsoft.com/office/drawing/2014/main" id="{E6C4ED20-D36E-4631-B3D6-20B32AAD1A4E}"/>
              </a:ext>
            </a:extLst>
          </p:cNvPr>
          <p:cNvSpPr/>
          <p:nvPr/>
        </p:nvSpPr>
        <p:spPr bwMode="auto">
          <a:xfrm>
            <a:off x="5940000" y="288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11" name="円/楕円 328">
            <a:extLst>
              <a:ext uri="{FF2B5EF4-FFF2-40B4-BE49-F238E27FC236}">
                <a16:creationId xmlns:a16="http://schemas.microsoft.com/office/drawing/2014/main" id="{A7BC4B6D-32D9-44BF-909D-BF00AF9226FD}"/>
              </a:ext>
            </a:extLst>
          </p:cNvPr>
          <p:cNvSpPr/>
          <p:nvPr/>
        </p:nvSpPr>
        <p:spPr bwMode="auto">
          <a:xfrm>
            <a:off x="7452000" y="288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grpSp>
        <p:nvGrpSpPr>
          <p:cNvPr id="281" name="グループ化 280">
            <a:extLst>
              <a:ext uri="{FF2B5EF4-FFF2-40B4-BE49-F238E27FC236}">
                <a16:creationId xmlns:a16="http://schemas.microsoft.com/office/drawing/2014/main" id="{B21710C1-5271-4007-ACB9-F5CD85512B8C}"/>
              </a:ext>
            </a:extLst>
          </p:cNvPr>
          <p:cNvGrpSpPr/>
          <p:nvPr/>
        </p:nvGrpSpPr>
        <p:grpSpPr>
          <a:xfrm>
            <a:off x="288000" y="3456000"/>
            <a:ext cx="1152000" cy="1152000"/>
            <a:chOff x="1080000" y="1800000"/>
            <a:chExt cx="1152000" cy="1152000"/>
          </a:xfrm>
        </p:grpSpPr>
        <p:sp>
          <p:nvSpPr>
            <p:cNvPr id="282" name="正方形/長方形 281">
              <a:extLst>
                <a:ext uri="{FF2B5EF4-FFF2-40B4-BE49-F238E27FC236}">
                  <a16:creationId xmlns:a16="http://schemas.microsoft.com/office/drawing/2014/main" id="{545CD985-6338-40F6-BB63-977EF1EB0987}"/>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正方形/長方形 282">
              <a:extLst>
                <a:ext uri="{FF2B5EF4-FFF2-40B4-BE49-F238E27FC236}">
                  <a16:creationId xmlns:a16="http://schemas.microsoft.com/office/drawing/2014/main" id="{C3A81812-363E-41AD-BE4D-2C53EBE297F5}"/>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正方形/長方形 283">
              <a:extLst>
                <a:ext uri="{FF2B5EF4-FFF2-40B4-BE49-F238E27FC236}">
                  <a16:creationId xmlns:a16="http://schemas.microsoft.com/office/drawing/2014/main" id="{7B50E3B5-580B-43E4-941C-2152B076BFFA}"/>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5" name="正方形/長方形 284">
              <a:extLst>
                <a:ext uri="{FF2B5EF4-FFF2-40B4-BE49-F238E27FC236}">
                  <a16:creationId xmlns:a16="http://schemas.microsoft.com/office/drawing/2014/main" id="{39D69394-7618-4016-90B6-84B9570F74C3}"/>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6" name="正方形/長方形 285">
              <a:extLst>
                <a:ext uri="{FF2B5EF4-FFF2-40B4-BE49-F238E27FC236}">
                  <a16:creationId xmlns:a16="http://schemas.microsoft.com/office/drawing/2014/main" id="{5E7AA37B-AC1E-413F-BE4B-8D3ACC17871A}"/>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7" name="正方形/長方形 286">
              <a:extLst>
                <a:ext uri="{FF2B5EF4-FFF2-40B4-BE49-F238E27FC236}">
                  <a16:creationId xmlns:a16="http://schemas.microsoft.com/office/drawing/2014/main" id="{E37EF5B7-40D6-43BD-B1F4-52710B467136}"/>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8" name="正方形/長方形 287">
              <a:extLst>
                <a:ext uri="{FF2B5EF4-FFF2-40B4-BE49-F238E27FC236}">
                  <a16:creationId xmlns:a16="http://schemas.microsoft.com/office/drawing/2014/main" id="{26DF9E0F-DE9D-4FC7-9F3C-3034619520EB}"/>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9" name="正方形/長方形 288">
              <a:extLst>
                <a:ext uri="{FF2B5EF4-FFF2-40B4-BE49-F238E27FC236}">
                  <a16:creationId xmlns:a16="http://schemas.microsoft.com/office/drawing/2014/main" id="{07F11BB0-2E88-4140-B0B0-2AAB85BFD2A3}"/>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0" name="正方形/長方形 289">
              <a:extLst>
                <a:ext uri="{FF2B5EF4-FFF2-40B4-BE49-F238E27FC236}">
                  <a16:creationId xmlns:a16="http://schemas.microsoft.com/office/drawing/2014/main" id="{15592A16-762E-4C8C-BC74-A769883E5BCF}"/>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正方形/長方形 290">
              <a:extLst>
                <a:ext uri="{FF2B5EF4-FFF2-40B4-BE49-F238E27FC236}">
                  <a16:creationId xmlns:a16="http://schemas.microsoft.com/office/drawing/2014/main" id="{29A4BDD2-4E81-4824-865F-A7E74223C235}"/>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正方形/長方形 291">
              <a:extLst>
                <a:ext uri="{FF2B5EF4-FFF2-40B4-BE49-F238E27FC236}">
                  <a16:creationId xmlns:a16="http://schemas.microsoft.com/office/drawing/2014/main" id="{35D10153-3001-4C19-9A8E-BEE26F5209D3}"/>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正方形/長方形 292">
              <a:extLst>
                <a:ext uri="{FF2B5EF4-FFF2-40B4-BE49-F238E27FC236}">
                  <a16:creationId xmlns:a16="http://schemas.microsoft.com/office/drawing/2014/main" id="{E791BE1D-FA72-4DD4-81A4-9896DB8A6D35}"/>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4" name="正方形/長方形 293">
              <a:extLst>
                <a:ext uri="{FF2B5EF4-FFF2-40B4-BE49-F238E27FC236}">
                  <a16:creationId xmlns:a16="http://schemas.microsoft.com/office/drawing/2014/main" id="{F19AFF64-B81C-4A1C-9169-1E9E8237FADA}"/>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5" name="正方形/長方形 294">
              <a:extLst>
                <a:ext uri="{FF2B5EF4-FFF2-40B4-BE49-F238E27FC236}">
                  <a16:creationId xmlns:a16="http://schemas.microsoft.com/office/drawing/2014/main" id="{495DD3DE-D537-4C1C-A2F5-21DAD4C3D129}"/>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6" name="正方形/長方形 295">
              <a:extLst>
                <a:ext uri="{FF2B5EF4-FFF2-40B4-BE49-F238E27FC236}">
                  <a16:creationId xmlns:a16="http://schemas.microsoft.com/office/drawing/2014/main" id="{4FF62F27-C04F-4320-BA6C-E7809BC4217C}"/>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7" name="正方形/長方形 296">
              <a:extLst>
                <a:ext uri="{FF2B5EF4-FFF2-40B4-BE49-F238E27FC236}">
                  <a16:creationId xmlns:a16="http://schemas.microsoft.com/office/drawing/2014/main" id="{2DA32434-8DDB-4240-8B10-5061650CC97C}"/>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98" name="グループ化 297">
            <a:extLst>
              <a:ext uri="{FF2B5EF4-FFF2-40B4-BE49-F238E27FC236}">
                <a16:creationId xmlns:a16="http://schemas.microsoft.com/office/drawing/2014/main" id="{02B2CD90-421E-40AC-A297-5F6355285ABD}"/>
              </a:ext>
            </a:extLst>
          </p:cNvPr>
          <p:cNvGrpSpPr/>
          <p:nvPr/>
        </p:nvGrpSpPr>
        <p:grpSpPr>
          <a:xfrm>
            <a:off x="1512000" y="3456000"/>
            <a:ext cx="1152000" cy="1152000"/>
            <a:chOff x="1080000" y="1800000"/>
            <a:chExt cx="1152000" cy="1152000"/>
          </a:xfrm>
        </p:grpSpPr>
        <p:sp>
          <p:nvSpPr>
            <p:cNvPr id="299" name="正方形/長方形 298">
              <a:extLst>
                <a:ext uri="{FF2B5EF4-FFF2-40B4-BE49-F238E27FC236}">
                  <a16:creationId xmlns:a16="http://schemas.microsoft.com/office/drawing/2014/main" id="{27358754-721B-4152-9CE2-38164903288D}"/>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0" name="正方形/長方形 299">
              <a:extLst>
                <a:ext uri="{FF2B5EF4-FFF2-40B4-BE49-F238E27FC236}">
                  <a16:creationId xmlns:a16="http://schemas.microsoft.com/office/drawing/2014/main" id="{524108CB-7902-4014-B649-694790BFE598}"/>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1" name="正方形/長方形 300">
              <a:extLst>
                <a:ext uri="{FF2B5EF4-FFF2-40B4-BE49-F238E27FC236}">
                  <a16:creationId xmlns:a16="http://schemas.microsoft.com/office/drawing/2014/main" id="{B852C99C-CA55-4FEF-BD26-29CB3D22C9F6}"/>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2" name="正方形/長方形 301">
              <a:extLst>
                <a:ext uri="{FF2B5EF4-FFF2-40B4-BE49-F238E27FC236}">
                  <a16:creationId xmlns:a16="http://schemas.microsoft.com/office/drawing/2014/main" id="{5E3B005C-A756-44E4-A105-C95FFAAA468D}"/>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3" name="正方形/長方形 302">
              <a:extLst>
                <a:ext uri="{FF2B5EF4-FFF2-40B4-BE49-F238E27FC236}">
                  <a16:creationId xmlns:a16="http://schemas.microsoft.com/office/drawing/2014/main" id="{4A81C5D4-FB8D-4A35-A7FE-7EE102A0D149}"/>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4" name="正方形/長方形 303">
              <a:extLst>
                <a:ext uri="{FF2B5EF4-FFF2-40B4-BE49-F238E27FC236}">
                  <a16:creationId xmlns:a16="http://schemas.microsoft.com/office/drawing/2014/main" id="{314EF86B-EBC1-4BC3-9CE0-FFD0512305DD}"/>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5" name="正方形/長方形 304">
              <a:extLst>
                <a:ext uri="{FF2B5EF4-FFF2-40B4-BE49-F238E27FC236}">
                  <a16:creationId xmlns:a16="http://schemas.microsoft.com/office/drawing/2014/main" id="{A23D9FDA-DD8D-4F41-842F-BFC9B3C044CB}"/>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6" name="正方形/長方形 305">
              <a:extLst>
                <a:ext uri="{FF2B5EF4-FFF2-40B4-BE49-F238E27FC236}">
                  <a16:creationId xmlns:a16="http://schemas.microsoft.com/office/drawing/2014/main" id="{E5A9EFD8-936D-4962-9B1F-BD6322EBD6F8}"/>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7" name="正方形/長方形 306">
              <a:extLst>
                <a:ext uri="{FF2B5EF4-FFF2-40B4-BE49-F238E27FC236}">
                  <a16:creationId xmlns:a16="http://schemas.microsoft.com/office/drawing/2014/main" id="{420AFD54-2C05-4C80-BA05-AA64446FF687}"/>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8" name="正方形/長方形 307">
              <a:extLst>
                <a:ext uri="{FF2B5EF4-FFF2-40B4-BE49-F238E27FC236}">
                  <a16:creationId xmlns:a16="http://schemas.microsoft.com/office/drawing/2014/main" id="{2E27BF1C-E76B-4892-B7AE-329F0DBF264A}"/>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9" name="正方形/長方形 308">
              <a:extLst>
                <a:ext uri="{FF2B5EF4-FFF2-40B4-BE49-F238E27FC236}">
                  <a16:creationId xmlns:a16="http://schemas.microsoft.com/office/drawing/2014/main" id="{D4B4C4B6-0012-4A6A-8A34-BA4D5C577E32}"/>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0" name="正方形/長方形 309">
              <a:extLst>
                <a:ext uri="{FF2B5EF4-FFF2-40B4-BE49-F238E27FC236}">
                  <a16:creationId xmlns:a16="http://schemas.microsoft.com/office/drawing/2014/main" id="{31DF46D5-3BAA-458C-AB7F-7E544ACF63A9}"/>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正方形/長方形 310">
              <a:extLst>
                <a:ext uri="{FF2B5EF4-FFF2-40B4-BE49-F238E27FC236}">
                  <a16:creationId xmlns:a16="http://schemas.microsoft.com/office/drawing/2014/main" id="{E9572C1F-96E6-434D-B6EC-E23200A1ED68}"/>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2" name="正方形/長方形 311">
              <a:extLst>
                <a:ext uri="{FF2B5EF4-FFF2-40B4-BE49-F238E27FC236}">
                  <a16:creationId xmlns:a16="http://schemas.microsoft.com/office/drawing/2014/main" id="{04522A81-B91B-4AA7-B441-A16D464E415B}"/>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3" name="正方形/長方形 312">
              <a:extLst>
                <a:ext uri="{FF2B5EF4-FFF2-40B4-BE49-F238E27FC236}">
                  <a16:creationId xmlns:a16="http://schemas.microsoft.com/office/drawing/2014/main" id="{FB0BC668-777F-4112-ADA5-1A6838039BC2}"/>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4" name="正方形/長方形 313">
              <a:extLst>
                <a:ext uri="{FF2B5EF4-FFF2-40B4-BE49-F238E27FC236}">
                  <a16:creationId xmlns:a16="http://schemas.microsoft.com/office/drawing/2014/main" id="{DDBF1FF4-2FA8-456B-86F1-CFA80CF3E8C6}"/>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15" name="グループ化 314">
            <a:extLst>
              <a:ext uri="{FF2B5EF4-FFF2-40B4-BE49-F238E27FC236}">
                <a16:creationId xmlns:a16="http://schemas.microsoft.com/office/drawing/2014/main" id="{D9328184-806D-41CF-9520-E5B6EA1BADC0}"/>
              </a:ext>
            </a:extLst>
          </p:cNvPr>
          <p:cNvGrpSpPr/>
          <p:nvPr/>
        </p:nvGrpSpPr>
        <p:grpSpPr>
          <a:xfrm>
            <a:off x="2736000" y="3456000"/>
            <a:ext cx="1152000" cy="1152000"/>
            <a:chOff x="1080000" y="1800000"/>
            <a:chExt cx="1152000" cy="1152000"/>
          </a:xfrm>
        </p:grpSpPr>
        <p:sp>
          <p:nvSpPr>
            <p:cNvPr id="316" name="正方形/長方形 315">
              <a:extLst>
                <a:ext uri="{FF2B5EF4-FFF2-40B4-BE49-F238E27FC236}">
                  <a16:creationId xmlns:a16="http://schemas.microsoft.com/office/drawing/2014/main" id="{3C37CE05-D24E-43B4-9534-F2460AA8C779}"/>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7" name="正方形/長方形 316">
              <a:extLst>
                <a:ext uri="{FF2B5EF4-FFF2-40B4-BE49-F238E27FC236}">
                  <a16:creationId xmlns:a16="http://schemas.microsoft.com/office/drawing/2014/main" id="{D9C3AF47-D812-49DD-9C76-4BEFB694A4C2}"/>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正方形/長方形 317">
              <a:extLst>
                <a:ext uri="{FF2B5EF4-FFF2-40B4-BE49-F238E27FC236}">
                  <a16:creationId xmlns:a16="http://schemas.microsoft.com/office/drawing/2014/main" id="{3A457F71-62C3-4B7D-9C8D-07A02614CD44}"/>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a:extLst>
                <a:ext uri="{FF2B5EF4-FFF2-40B4-BE49-F238E27FC236}">
                  <a16:creationId xmlns:a16="http://schemas.microsoft.com/office/drawing/2014/main" id="{7CA47757-BE58-4E1B-8D27-D3724D9A441A}"/>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a:extLst>
                <a:ext uri="{FF2B5EF4-FFF2-40B4-BE49-F238E27FC236}">
                  <a16:creationId xmlns:a16="http://schemas.microsoft.com/office/drawing/2014/main" id="{A6A94B79-C571-4FF6-BC20-E9637E7B5749}"/>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1" name="正方形/長方形 320">
              <a:extLst>
                <a:ext uri="{FF2B5EF4-FFF2-40B4-BE49-F238E27FC236}">
                  <a16:creationId xmlns:a16="http://schemas.microsoft.com/office/drawing/2014/main" id="{E71C1A13-CB36-4212-8EC9-73B4615EF81D}"/>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2" name="正方形/長方形 321">
              <a:extLst>
                <a:ext uri="{FF2B5EF4-FFF2-40B4-BE49-F238E27FC236}">
                  <a16:creationId xmlns:a16="http://schemas.microsoft.com/office/drawing/2014/main" id="{8C153878-D1B0-4F01-9DFB-EB785D5D6C02}"/>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3" name="正方形/長方形 322">
              <a:extLst>
                <a:ext uri="{FF2B5EF4-FFF2-40B4-BE49-F238E27FC236}">
                  <a16:creationId xmlns:a16="http://schemas.microsoft.com/office/drawing/2014/main" id="{717727B8-6992-4D46-9B73-CD61B6F968B0}"/>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4" name="正方形/長方形 323">
              <a:extLst>
                <a:ext uri="{FF2B5EF4-FFF2-40B4-BE49-F238E27FC236}">
                  <a16:creationId xmlns:a16="http://schemas.microsoft.com/office/drawing/2014/main" id="{C9EA1B9E-6516-4D66-B60F-D1254966F141}"/>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5" name="正方形/長方形 324">
              <a:extLst>
                <a:ext uri="{FF2B5EF4-FFF2-40B4-BE49-F238E27FC236}">
                  <a16:creationId xmlns:a16="http://schemas.microsoft.com/office/drawing/2014/main" id="{1423E38F-CF0F-41C6-8698-BA7A539A20A7}"/>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6" name="正方形/長方形 325">
              <a:extLst>
                <a:ext uri="{FF2B5EF4-FFF2-40B4-BE49-F238E27FC236}">
                  <a16:creationId xmlns:a16="http://schemas.microsoft.com/office/drawing/2014/main" id="{BDC9DE03-F591-4337-A9BD-511944840ACC}"/>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7" name="正方形/長方形 326">
              <a:extLst>
                <a:ext uri="{FF2B5EF4-FFF2-40B4-BE49-F238E27FC236}">
                  <a16:creationId xmlns:a16="http://schemas.microsoft.com/office/drawing/2014/main" id="{26EAE977-D21B-44E4-AACE-18CF90D34000}"/>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8" name="正方形/長方形 327">
              <a:extLst>
                <a:ext uri="{FF2B5EF4-FFF2-40B4-BE49-F238E27FC236}">
                  <a16:creationId xmlns:a16="http://schemas.microsoft.com/office/drawing/2014/main" id="{D4E736CC-3F97-4903-84C2-C21948AE952F}"/>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9" name="正方形/長方形 328">
              <a:extLst>
                <a:ext uri="{FF2B5EF4-FFF2-40B4-BE49-F238E27FC236}">
                  <a16:creationId xmlns:a16="http://schemas.microsoft.com/office/drawing/2014/main" id="{5287ABEA-4845-4A6C-A932-0B5D28943C82}"/>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0" name="正方形/長方形 329">
              <a:extLst>
                <a:ext uri="{FF2B5EF4-FFF2-40B4-BE49-F238E27FC236}">
                  <a16:creationId xmlns:a16="http://schemas.microsoft.com/office/drawing/2014/main" id="{358F0E19-DFC2-4B99-B812-1026D5B543F1}"/>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1" name="正方形/長方形 330">
              <a:extLst>
                <a:ext uri="{FF2B5EF4-FFF2-40B4-BE49-F238E27FC236}">
                  <a16:creationId xmlns:a16="http://schemas.microsoft.com/office/drawing/2014/main" id="{6326F67B-C187-4DC1-AD33-E9908CC1E44E}"/>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32" name="グループ化 331">
            <a:extLst>
              <a:ext uri="{FF2B5EF4-FFF2-40B4-BE49-F238E27FC236}">
                <a16:creationId xmlns:a16="http://schemas.microsoft.com/office/drawing/2014/main" id="{F6E15678-245D-441B-AAB7-E78EF59D5A55}"/>
              </a:ext>
            </a:extLst>
          </p:cNvPr>
          <p:cNvGrpSpPr/>
          <p:nvPr/>
        </p:nvGrpSpPr>
        <p:grpSpPr>
          <a:xfrm>
            <a:off x="3960000" y="3456000"/>
            <a:ext cx="1152000" cy="1152000"/>
            <a:chOff x="1080000" y="1800000"/>
            <a:chExt cx="1152000" cy="1152000"/>
          </a:xfrm>
        </p:grpSpPr>
        <p:sp>
          <p:nvSpPr>
            <p:cNvPr id="333" name="正方形/長方形 332">
              <a:extLst>
                <a:ext uri="{FF2B5EF4-FFF2-40B4-BE49-F238E27FC236}">
                  <a16:creationId xmlns:a16="http://schemas.microsoft.com/office/drawing/2014/main" id="{E92415B4-C9BB-40A1-BBCD-FD01AA169A6C}"/>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4" name="正方形/長方形 333">
              <a:extLst>
                <a:ext uri="{FF2B5EF4-FFF2-40B4-BE49-F238E27FC236}">
                  <a16:creationId xmlns:a16="http://schemas.microsoft.com/office/drawing/2014/main" id="{AD6EF901-3632-416D-B4B1-AFF6EF297570}"/>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5" name="正方形/長方形 334">
              <a:extLst>
                <a:ext uri="{FF2B5EF4-FFF2-40B4-BE49-F238E27FC236}">
                  <a16:creationId xmlns:a16="http://schemas.microsoft.com/office/drawing/2014/main" id="{F05C22CD-AB02-4C80-940B-B48F51C2188E}"/>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6" name="正方形/長方形 335">
              <a:extLst>
                <a:ext uri="{FF2B5EF4-FFF2-40B4-BE49-F238E27FC236}">
                  <a16:creationId xmlns:a16="http://schemas.microsoft.com/office/drawing/2014/main" id="{95C3B4FD-3D2D-48C4-8C4A-CDE94EABFF88}"/>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7" name="正方形/長方形 336">
              <a:extLst>
                <a:ext uri="{FF2B5EF4-FFF2-40B4-BE49-F238E27FC236}">
                  <a16:creationId xmlns:a16="http://schemas.microsoft.com/office/drawing/2014/main" id="{1CC6098C-EC26-4925-AC79-FDFB3DA213EC}"/>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8" name="正方形/長方形 337">
              <a:extLst>
                <a:ext uri="{FF2B5EF4-FFF2-40B4-BE49-F238E27FC236}">
                  <a16:creationId xmlns:a16="http://schemas.microsoft.com/office/drawing/2014/main" id="{04F95BFF-B20B-4D77-A37C-08643DD8051D}"/>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9" name="正方形/長方形 338">
              <a:extLst>
                <a:ext uri="{FF2B5EF4-FFF2-40B4-BE49-F238E27FC236}">
                  <a16:creationId xmlns:a16="http://schemas.microsoft.com/office/drawing/2014/main" id="{131B4C7B-B805-45D7-949D-3F6732724860}"/>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0" name="正方形/長方形 339">
              <a:extLst>
                <a:ext uri="{FF2B5EF4-FFF2-40B4-BE49-F238E27FC236}">
                  <a16:creationId xmlns:a16="http://schemas.microsoft.com/office/drawing/2014/main" id="{FD636479-3DCD-4269-8A0B-02A88B7A7FDD}"/>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1" name="正方形/長方形 340">
              <a:extLst>
                <a:ext uri="{FF2B5EF4-FFF2-40B4-BE49-F238E27FC236}">
                  <a16:creationId xmlns:a16="http://schemas.microsoft.com/office/drawing/2014/main" id="{D029BCC6-47CB-42F8-A01F-22C86232E02D}"/>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2" name="正方形/長方形 341">
              <a:extLst>
                <a:ext uri="{FF2B5EF4-FFF2-40B4-BE49-F238E27FC236}">
                  <a16:creationId xmlns:a16="http://schemas.microsoft.com/office/drawing/2014/main" id="{7253D0C8-8FF7-41A6-84D5-40F9CC60466D}"/>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3" name="正方形/長方形 342">
              <a:extLst>
                <a:ext uri="{FF2B5EF4-FFF2-40B4-BE49-F238E27FC236}">
                  <a16:creationId xmlns:a16="http://schemas.microsoft.com/office/drawing/2014/main" id="{272B45B7-9A28-475D-B45B-F0FCF0A45372}"/>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4" name="正方形/長方形 343">
              <a:extLst>
                <a:ext uri="{FF2B5EF4-FFF2-40B4-BE49-F238E27FC236}">
                  <a16:creationId xmlns:a16="http://schemas.microsoft.com/office/drawing/2014/main" id="{7760FE1D-79A1-45BC-BB5F-95BF0E365F4B}"/>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5" name="正方形/長方形 344">
              <a:extLst>
                <a:ext uri="{FF2B5EF4-FFF2-40B4-BE49-F238E27FC236}">
                  <a16:creationId xmlns:a16="http://schemas.microsoft.com/office/drawing/2014/main" id="{0AC20A14-8F3B-40A0-98AA-F1273A5CB1C2}"/>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6" name="正方形/長方形 345">
              <a:extLst>
                <a:ext uri="{FF2B5EF4-FFF2-40B4-BE49-F238E27FC236}">
                  <a16:creationId xmlns:a16="http://schemas.microsoft.com/office/drawing/2014/main" id="{BFD6B025-E1B4-4BDD-A827-DA773FD99685}"/>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7" name="正方形/長方形 346">
              <a:extLst>
                <a:ext uri="{FF2B5EF4-FFF2-40B4-BE49-F238E27FC236}">
                  <a16:creationId xmlns:a16="http://schemas.microsoft.com/office/drawing/2014/main" id="{641E1E44-DF96-4751-B80F-E30CB40B6B7E}"/>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8" name="正方形/長方形 347">
              <a:extLst>
                <a:ext uri="{FF2B5EF4-FFF2-40B4-BE49-F238E27FC236}">
                  <a16:creationId xmlns:a16="http://schemas.microsoft.com/office/drawing/2014/main" id="{24527132-F00C-4137-B3E6-E2FA6BE6A6B9}"/>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49" name="グループ化 348">
            <a:extLst>
              <a:ext uri="{FF2B5EF4-FFF2-40B4-BE49-F238E27FC236}">
                <a16:creationId xmlns:a16="http://schemas.microsoft.com/office/drawing/2014/main" id="{BDA48472-15B1-43F5-8664-90800E26AF7D}"/>
              </a:ext>
            </a:extLst>
          </p:cNvPr>
          <p:cNvGrpSpPr/>
          <p:nvPr/>
        </p:nvGrpSpPr>
        <p:grpSpPr>
          <a:xfrm>
            <a:off x="5184000" y="3456000"/>
            <a:ext cx="1152000" cy="1152000"/>
            <a:chOff x="1080000" y="1800000"/>
            <a:chExt cx="1152000" cy="1152000"/>
          </a:xfrm>
        </p:grpSpPr>
        <p:sp>
          <p:nvSpPr>
            <p:cNvPr id="350" name="正方形/長方形 349">
              <a:extLst>
                <a:ext uri="{FF2B5EF4-FFF2-40B4-BE49-F238E27FC236}">
                  <a16:creationId xmlns:a16="http://schemas.microsoft.com/office/drawing/2014/main" id="{597E7F73-FBE9-493B-BEE1-BF1C379BF394}"/>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1" name="正方形/長方形 350">
              <a:extLst>
                <a:ext uri="{FF2B5EF4-FFF2-40B4-BE49-F238E27FC236}">
                  <a16:creationId xmlns:a16="http://schemas.microsoft.com/office/drawing/2014/main" id="{2226F3A1-5775-4D4A-8A7D-0BB4A3674068}"/>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2" name="正方形/長方形 351">
              <a:extLst>
                <a:ext uri="{FF2B5EF4-FFF2-40B4-BE49-F238E27FC236}">
                  <a16:creationId xmlns:a16="http://schemas.microsoft.com/office/drawing/2014/main" id="{E34984A4-846B-4D99-8B82-DBDDA76E2555}"/>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3" name="正方形/長方形 352">
              <a:extLst>
                <a:ext uri="{FF2B5EF4-FFF2-40B4-BE49-F238E27FC236}">
                  <a16:creationId xmlns:a16="http://schemas.microsoft.com/office/drawing/2014/main" id="{18F6BDF7-1AD7-486C-AA66-824051C1BF48}"/>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4" name="正方形/長方形 353">
              <a:extLst>
                <a:ext uri="{FF2B5EF4-FFF2-40B4-BE49-F238E27FC236}">
                  <a16:creationId xmlns:a16="http://schemas.microsoft.com/office/drawing/2014/main" id="{D7C4CBCF-CE6A-4C2C-9FF0-CB7BE75252F4}"/>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5" name="正方形/長方形 354">
              <a:extLst>
                <a:ext uri="{FF2B5EF4-FFF2-40B4-BE49-F238E27FC236}">
                  <a16:creationId xmlns:a16="http://schemas.microsoft.com/office/drawing/2014/main" id="{4514AAD8-A64A-4B2A-BDEE-F1F7611F7AD5}"/>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6" name="正方形/長方形 355">
              <a:extLst>
                <a:ext uri="{FF2B5EF4-FFF2-40B4-BE49-F238E27FC236}">
                  <a16:creationId xmlns:a16="http://schemas.microsoft.com/office/drawing/2014/main" id="{8DF8383F-D054-411C-9154-E52FFEC0D2F2}"/>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7" name="正方形/長方形 356">
              <a:extLst>
                <a:ext uri="{FF2B5EF4-FFF2-40B4-BE49-F238E27FC236}">
                  <a16:creationId xmlns:a16="http://schemas.microsoft.com/office/drawing/2014/main" id="{B9068792-CB61-481E-B11B-541314F9938B}"/>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8" name="正方形/長方形 357">
              <a:extLst>
                <a:ext uri="{FF2B5EF4-FFF2-40B4-BE49-F238E27FC236}">
                  <a16:creationId xmlns:a16="http://schemas.microsoft.com/office/drawing/2014/main" id="{5567C82A-29F6-442E-810D-294208C77B89}"/>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9" name="正方形/長方形 358">
              <a:extLst>
                <a:ext uri="{FF2B5EF4-FFF2-40B4-BE49-F238E27FC236}">
                  <a16:creationId xmlns:a16="http://schemas.microsoft.com/office/drawing/2014/main" id="{350A811A-E85F-4EF3-8D88-7B24B4BEE4DA}"/>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0" name="正方形/長方形 359">
              <a:extLst>
                <a:ext uri="{FF2B5EF4-FFF2-40B4-BE49-F238E27FC236}">
                  <a16:creationId xmlns:a16="http://schemas.microsoft.com/office/drawing/2014/main" id="{E9A95F7D-B826-4428-8917-222C04502686}"/>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1" name="正方形/長方形 360">
              <a:extLst>
                <a:ext uri="{FF2B5EF4-FFF2-40B4-BE49-F238E27FC236}">
                  <a16:creationId xmlns:a16="http://schemas.microsoft.com/office/drawing/2014/main" id="{83552730-6C16-4DFF-A62D-3831F625045F}"/>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2" name="正方形/長方形 361">
              <a:extLst>
                <a:ext uri="{FF2B5EF4-FFF2-40B4-BE49-F238E27FC236}">
                  <a16:creationId xmlns:a16="http://schemas.microsoft.com/office/drawing/2014/main" id="{C05947CE-A568-4DEA-9DB5-50287E8764D0}"/>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3" name="正方形/長方形 362">
              <a:extLst>
                <a:ext uri="{FF2B5EF4-FFF2-40B4-BE49-F238E27FC236}">
                  <a16:creationId xmlns:a16="http://schemas.microsoft.com/office/drawing/2014/main" id="{B4B90146-AEF5-4B61-A650-E56F6BB8D2E2}"/>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4" name="正方形/長方形 363">
              <a:extLst>
                <a:ext uri="{FF2B5EF4-FFF2-40B4-BE49-F238E27FC236}">
                  <a16:creationId xmlns:a16="http://schemas.microsoft.com/office/drawing/2014/main" id="{5B6E5095-C241-4550-8737-E59DA1201576}"/>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5" name="正方形/長方形 364">
              <a:extLst>
                <a:ext uri="{FF2B5EF4-FFF2-40B4-BE49-F238E27FC236}">
                  <a16:creationId xmlns:a16="http://schemas.microsoft.com/office/drawing/2014/main" id="{34D582D7-0417-4A92-BDB1-94F74AB12A90}"/>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66" name="グループ化 365">
            <a:extLst>
              <a:ext uri="{FF2B5EF4-FFF2-40B4-BE49-F238E27FC236}">
                <a16:creationId xmlns:a16="http://schemas.microsoft.com/office/drawing/2014/main" id="{0D8CF5D7-5CBB-49F0-9BB5-1F37E52403F8}"/>
              </a:ext>
            </a:extLst>
          </p:cNvPr>
          <p:cNvGrpSpPr/>
          <p:nvPr/>
        </p:nvGrpSpPr>
        <p:grpSpPr>
          <a:xfrm>
            <a:off x="6408000" y="3456000"/>
            <a:ext cx="1152000" cy="1152000"/>
            <a:chOff x="1080000" y="1800000"/>
            <a:chExt cx="1152000" cy="1152000"/>
          </a:xfrm>
        </p:grpSpPr>
        <p:sp>
          <p:nvSpPr>
            <p:cNvPr id="367" name="正方形/長方形 366">
              <a:extLst>
                <a:ext uri="{FF2B5EF4-FFF2-40B4-BE49-F238E27FC236}">
                  <a16:creationId xmlns:a16="http://schemas.microsoft.com/office/drawing/2014/main" id="{E16D8AFF-6C59-4F29-9E11-E6C11EE1F039}"/>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8" name="正方形/長方形 367">
              <a:extLst>
                <a:ext uri="{FF2B5EF4-FFF2-40B4-BE49-F238E27FC236}">
                  <a16:creationId xmlns:a16="http://schemas.microsoft.com/office/drawing/2014/main" id="{1C465B56-B13B-498E-B1B3-DB708DAFB9E3}"/>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9" name="正方形/長方形 368">
              <a:extLst>
                <a:ext uri="{FF2B5EF4-FFF2-40B4-BE49-F238E27FC236}">
                  <a16:creationId xmlns:a16="http://schemas.microsoft.com/office/drawing/2014/main" id="{3B80A13E-DDED-4377-A80F-AEFFABCABE46}"/>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0" name="正方形/長方形 369">
              <a:extLst>
                <a:ext uri="{FF2B5EF4-FFF2-40B4-BE49-F238E27FC236}">
                  <a16:creationId xmlns:a16="http://schemas.microsoft.com/office/drawing/2014/main" id="{DB710F1C-DF9D-43A2-8287-7DD9EA195DCC}"/>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1" name="正方形/長方形 370">
              <a:extLst>
                <a:ext uri="{FF2B5EF4-FFF2-40B4-BE49-F238E27FC236}">
                  <a16:creationId xmlns:a16="http://schemas.microsoft.com/office/drawing/2014/main" id="{2A166E53-8BFB-428B-91A8-8277FF8D9E2A}"/>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2" name="正方形/長方形 371">
              <a:extLst>
                <a:ext uri="{FF2B5EF4-FFF2-40B4-BE49-F238E27FC236}">
                  <a16:creationId xmlns:a16="http://schemas.microsoft.com/office/drawing/2014/main" id="{15FA4ED3-D178-4D79-8735-F742537635A9}"/>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3" name="正方形/長方形 372">
              <a:extLst>
                <a:ext uri="{FF2B5EF4-FFF2-40B4-BE49-F238E27FC236}">
                  <a16:creationId xmlns:a16="http://schemas.microsoft.com/office/drawing/2014/main" id="{F0621F44-C936-420B-8F1A-EE1A6493F92A}"/>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4" name="正方形/長方形 373">
              <a:extLst>
                <a:ext uri="{FF2B5EF4-FFF2-40B4-BE49-F238E27FC236}">
                  <a16:creationId xmlns:a16="http://schemas.microsoft.com/office/drawing/2014/main" id="{C7B49F79-A4EE-48AB-B4D4-F1159A11DA9A}"/>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5" name="正方形/長方形 374">
              <a:extLst>
                <a:ext uri="{FF2B5EF4-FFF2-40B4-BE49-F238E27FC236}">
                  <a16:creationId xmlns:a16="http://schemas.microsoft.com/office/drawing/2014/main" id="{47F9CA10-B42F-4DB3-BB9A-53CB87B910D3}"/>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6" name="正方形/長方形 375">
              <a:extLst>
                <a:ext uri="{FF2B5EF4-FFF2-40B4-BE49-F238E27FC236}">
                  <a16:creationId xmlns:a16="http://schemas.microsoft.com/office/drawing/2014/main" id="{67278B3C-098D-4395-922C-105B063EF46F}"/>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7" name="正方形/長方形 376">
              <a:extLst>
                <a:ext uri="{FF2B5EF4-FFF2-40B4-BE49-F238E27FC236}">
                  <a16:creationId xmlns:a16="http://schemas.microsoft.com/office/drawing/2014/main" id="{D595868D-A880-4053-94AA-4522E207CCA5}"/>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8" name="正方形/長方形 377">
              <a:extLst>
                <a:ext uri="{FF2B5EF4-FFF2-40B4-BE49-F238E27FC236}">
                  <a16:creationId xmlns:a16="http://schemas.microsoft.com/office/drawing/2014/main" id="{6A62D769-B63B-4AF7-AEED-C30AC8601C41}"/>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9" name="正方形/長方形 378">
              <a:extLst>
                <a:ext uri="{FF2B5EF4-FFF2-40B4-BE49-F238E27FC236}">
                  <a16:creationId xmlns:a16="http://schemas.microsoft.com/office/drawing/2014/main" id="{35D0717D-42C9-4005-B91C-0ABFD293E308}"/>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0" name="正方形/長方形 379">
              <a:extLst>
                <a:ext uri="{FF2B5EF4-FFF2-40B4-BE49-F238E27FC236}">
                  <a16:creationId xmlns:a16="http://schemas.microsoft.com/office/drawing/2014/main" id="{260127AD-FCEF-49B6-B191-28AD5EACB140}"/>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1" name="正方形/長方形 380">
              <a:extLst>
                <a:ext uri="{FF2B5EF4-FFF2-40B4-BE49-F238E27FC236}">
                  <a16:creationId xmlns:a16="http://schemas.microsoft.com/office/drawing/2014/main" id="{2D50F9D0-AF81-4F0B-8913-AD546C4A9DC4}"/>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2" name="正方形/長方形 381">
              <a:extLst>
                <a:ext uri="{FF2B5EF4-FFF2-40B4-BE49-F238E27FC236}">
                  <a16:creationId xmlns:a16="http://schemas.microsoft.com/office/drawing/2014/main" id="{273FCF58-25B1-479A-8326-19F2850363D8}"/>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83" name="グループ化 382">
            <a:extLst>
              <a:ext uri="{FF2B5EF4-FFF2-40B4-BE49-F238E27FC236}">
                <a16:creationId xmlns:a16="http://schemas.microsoft.com/office/drawing/2014/main" id="{D1D4D034-38D4-4B3C-9121-FA2AB032E8BE}"/>
              </a:ext>
            </a:extLst>
          </p:cNvPr>
          <p:cNvGrpSpPr/>
          <p:nvPr/>
        </p:nvGrpSpPr>
        <p:grpSpPr>
          <a:xfrm>
            <a:off x="7631003" y="3456000"/>
            <a:ext cx="1152000" cy="1152000"/>
            <a:chOff x="1080000" y="1800000"/>
            <a:chExt cx="1152000" cy="1152000"/>
          </a:xfrm>
        </p:grpSpPr>
        <p:sp>
          <p:nvSpPr>
            <p:cNvPr id="384" name="正方形/長方形 383">
              <a:extLst>
                <a:ext uri="{FF2B5EF4-FFF2-40B4-BE49-F238E27FC236}">
                  <a16:creationId xmlns:a16="http://schemas.microsoft.com/office/drawing/2014/main" id="{237F0189-E1B1-4F04-AFA9-ADF80DE46AA9}"/>
                </a:ext>
              </a:extLst>
            </p:cNvPr>
            <p:cNvSpPr/>
            <p:nvPr/>
          </p:nvSpPr>
          <p:spPr bwMode="auto">
            <a:xfrm>
              <a:off x="1080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5" name="正方形/長方形 384">
              <a:extLst>
                <a:ext uri="{FF2B5EF4-FFF2-40B4-BE49-F238E27FC236}">
                  <a16:creationId xmlns:a16="http://schemas.microsoft.com/office/drawing/2014/main" id="{D0240CF3-0BC7-4FCB-97E7-A89AE144E2C4}"/>
                </a:ext>
              </a:extLst>
            </p:cNvPr>
            <p:cNvSpPr/>
            <p:nvPr/>
          </p:nvSpPr>
          <p:spPr bwMode="auto">
            <a:xfrm>
              <a:off x="1368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6" name="正方形/長方形 385">
              <a:extLst>
                <a:ext uri="{FF2B5EF4-FFF2-40B4-BE49-F238E27FC236}">
                  <a16:creationId xmlns:a16="http://schemas.microsoft.com/office/drawing/2014/main" id="{F67400A0-0D1A-45EB-8CB4-8ECDDE244D40}"/>
                </a:ext>
              </a:extLst>
            </p:cNvPr>
            <p:cNvSpPr/>
            <p:nvPr/>
          </p:nvSpPr>
          <p:spPr bwMode="auto">
            <a:xfrm>
              <a:off x="1656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7" name="正方形/長方形 386">
              <a:extLst>
                <a:ext uri="{FF2B5EF4-FFF2-40B4-BE49-F238E27FC236}">
                  <a16:creationId xmlns:a16="http://schemas.microsoft.com/office/drawing/2014/main" id="{53EBD13E-B2DF-417D-98F2-7FCDC4522A65}"/>
                </a:ext>
              </a:extLst>
            </p:cNvPr>
            <p:cNvSpPr/>
            <p:nvPr/>
          </p:nvSpPr>
          <p:spPr bwMode="auto">
            <a:xfrm>
              <a:off x="1944000" y="1800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8" name="正方形/長方形 387">
              <a:extLst>
                <a:ext uri="{FF2B5EF4-FFF2-40B4-BE49-F238E27FC236}">
                  <a16:creationId xmlns:a16="http://schemas.microsoft.com/office/drawing/2014/main" id="{B43906D8-E3D5-4F6B-A58A-9641FEB7ADCF}"/>
                </a:ext>
              </a:extLst>
            </p:cNvPr>
            <p:cNvSpPr/>
            <p:nvPr/>
          </p:nvSpPr>
          <p:spPr bwMode="auto">
            <a:xfrm>
              <a:off x="1080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9" name="正方形/長方形 388">
              <a:extLst>
                <a:ext uri="{FF2B5EF4-FFF2-40B4-BE49-F238E27FC236}">
                  <a16:creationId xmlns:a16="http://schemas.microsoft.com/office/drawing/2014/main" id="{EC7D0F2D-D85D-4D38-A92D-3A659805AC48}"/>
                </a:ext>
              </a:extLst>
            </p:cNvPr>
            <p:cNvSpPr/>
            <p:nvPr/>
          </p:nvSpPr>
          <p:spPr bwMode="auto">
            <a:xfrm>
              <a:off x="1368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0" name="正方形/長方形 389">
              <a:extLst>
                <a:ext uri="{FF2B5EF4-FFF2-40B4-BE49-F238E27FC236}">
                  <a16:creationId xmlns:a16="http://schemas.microsoft.com/office/drawing/2014/main" id="{2A09F77A-FFDC-48CC-AA9B-3C796C945E5D}"/>
                </a:ext>
              </a:extLst>
            </p:cNvPr>
            <p:cNvSpPr/>
            <p:nvPr/>
          </p:nvSpPr>
          <p:spPr bwMode="auto">
            <a:xfrm>
              <a:off x="1656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1" name="正方形/長方形 390">
              <a:extLst>
                <a:ext uri="{FF2B5EF4-FFF2-40B4-BE49-F238E27FC236}">
                  <a16:creationId xmlns:a16="http://schemas.microsoft.com/office/drawing/2014/main" id="{7605CCDD-B143-41B4-94FB-CF94FC867426}"/>
                </a:ext>
              </a:extLst>
            </p:cNvPr>
            <p:cNvSpPr/>
            <p:nvPr/>
          </p:nvSpPr>
          <p:spPr bwMode="auto">
            <a:xfrm>
              <a:off x="1944000" y="2088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2" name="正方形/長方形 391">
              <a:extLst>
                <a:ext uri="{FF2B5EF4-FFF2-40B4-BE49-F238E27FC236}">
                  <a16:creationId xmlns:a16="http://schemas.microsoft.com/office/drawing/2014/main" id="{DC0FFC30-622E-4B7C-977B-A4E2AD7F6D56}"/>
                </a:ext>
              </a:extLst>
            </p:cNvPr>
            <p:cNvSpPr/>
            <p:nvPr/>
          </p:nvSpPr>
          <p:spPr bwMode="auto">
            <a:xfrm>
              <a:off x="1080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3" name="正方形/長方形 392">
              <a:extLst>
                <a:ext uri="{FF2B5EF4-FFF2-40B4-BE49-F238E27FC236}">
                  <a16:creationId xmlns:a16="http://schemas.microsoft.com/office/drawing/2014/main" id="{AB40C155-465C-40DC-BD08-286B3250B555}"/>
                </a:ext>
              </a:extLst>
            </p:cNvPr>
            <p:cNvSpPr/>
            <p:nvPr/>
          </p:nvSpPr>
          <p:spPr bwMode="auto">
            <a:xfrm>
              <a:off x="1368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4" name="正方形/長方形 393">
              <a:extLst>
                <a:ext uri="{FF2B5EF4-FFF2-40B4-BE49-F238E27FC236}">
                  <a16:creationId xmlns:a16="http://schemas.microsoft.com/office/drawing/2014/main" id="{1CA9BD40-0CF2-4A10-BA02-E6467A4ABD56}"/>
                </a:ext>
              </a:extLst>
            </p:cNvPr>
            <p:cNvSpPr/>
            <p:nvPr/>
          </p:nvSpPr>
          <p:spPr bwMode="auto">
            <a:xfrm>
              <a:off x="1656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5" name="正方形/長方形 394">
              <a:extLst>
                <a:ext uri="{FF2B5EF4-FFF2-40B4-BE49-F238E27FC236}">
                  <a16:creationId xmlns:a16="http://schemas.microsoft.com/office/drawing/2014/main" id="{3838F910-CEE0-4984-9DDE-74170FEAE98C}"/>
                </a:ext>
              </a:extLst>
            </p:cNvPr>
            <p:cNvSpPr/>
            <p:nvPr/>
          </p:nvSpPr>
          <p:spPr bwMode="auto">
            <a:xfrm>
              <a:off x="1944000" y="2376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6" name="正方形/長方形 395">
              <a:extLst>
                <a:ext uri="{FF2B5EF4-FFF2-40B4-BE49-F238E27FC236}">
                  <a16:creationId xmlns:a16="http://schemas.microsoft.com/office/drawing/2014/main" id="{3157FD0C-D368-4EC0-B44B-49A556214F5C}"/>
                </a:ext>
              </a:extLst>
            </p:cNvPr>
            <p:cNvSpPr/>
            <p:nvPr/>
          </p:nvSpPr>
          <p:spPr bwMode="auto">
            <a:xfrm>
              <a:off x="1080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7" name="正方形/長方形 396">
              <a:extLst>
                <a:ext uri="{FF2B5EF4-FFF2-40B4-BE49-F238E27FC236}">
                  <a16:creationId xmlns:a16="http://schemas.microsoft.com/office/drawing/2014/main" id="{F971B265-7CA7-44E8-B50D-F41A54054F24}"/>
                </a:ext>
              </a:extLst>
            </p:cNvPr>
            <p:cNvSpPr/>
            <p:nvPr/>
          </p:nvSpPr>
          <p:spPr bwMode="auto">
            <a:xfrm>
              <a:off x="1368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8" name="正方形/長方形 397">
              <a:extLst>
                <a:ext uri="{FF2B5EF4-FFF2-40B4-BE49-F238E27FC236}">
                  <a16:creationId xmlns:a16="http://schemas.microsoft.com/office/drawing/2014/main" id="{424C0308-F018-4A66-81A8-A17133FAE173}"/>
                </a:ext>
              </a:extLst>
            </p:cNvPr>
            <p:cNvSpPr/>
            <p:nvPr/>
          </p:nvSpPr>
          <p:spPr bwMode="auto">
            <a:xfrm>
              <a:off x="1656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9" name="正方形/長方形 398">
              <a:extLst>
                <a:ext uri="{FF2B5EF4-FFF2-40B4-BE49-F238E27FC236}">
                  <a16:creationId xmlns:a16="http://schemas.microsoft.com/office/drawing/2014/main" id="{102D128D-B2D1-4D0E-93FD-10E79356E9CA}"/>
                </a:ext>
              </a:extLst>
            </p:cNvPr>
            <p:cNvSpPr/>
            <p:nvPr/>
          </p:nvSpPr>
          <p:spPr bwMode="auto">
            <a:xfrm>
              <a:off x="1944000" y="2664000"/>
              <a:ext cx="288000" cy="28800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400" name="テキスト ボックス 399">
            <a:extLst>
              <a:ext uri="{FF2B5EF4-FFF2-40B4-BE49-F238E27FC236}">
                <a16:creationId xmlns:a16="http://schemas.microsoft.com/office/drawing/2014/main" id="{6D7E3D03-67E9-497D-B83E-73A56AB7B188}"/>
              </a:ext>
            </a:extLst>
          </p:cNvPr>
          <p:cNvSpPr txBox="1"/>
          <p:nvPr/>
        </p:nvSpPr>
        <p:spPr>
          <a:xfrm>
            <a:off x="576004" y="4674446"/>
            <a:ext cx="595035" cy="338554"/>
          </a:xfrm>
          <a:prstGeom prst="rect">
            <a:avLst/>
          </a:prstGeom>
          <a:noFill/>
        </p:spPr>
        <p:txBody>
          <a:bodyPr wrap="none" rtlCol="0">
            <a:spAutoFit/>
          </a:bodyPr>
          <a:lstStyle/>
          <a:p>
            <a:r>
              <a:rPr kumimoji="1" lang="ja-JP" altLang="en-US" sz="1600" dirty="0"/>
              <a:t>長星</a:t>
            </a:r>
          </a:p>
        </p:txBody>
      </p:sp>
      <p:sp>
        <p:nvSpPr>
          <p:cNvPr id="401" name="テキスト ボックス 400">
            <a:extLst>
              <a:ext uri="{FF2B5EF4-FFF2-40B4-BE49-F238E27FC236}">
                <a16:creationId xmlns:a16="http://schemas.microsoft.com/office/drawing/2014/main" id="{88DFD50D-B594-4B1D-8B22-5356FF2DD5F7}"/>
              </a:ext>
            </a:extLst>
          </p:cNvPr>
          <p:cNvSpPr txBox="1"/>
          <p:nvPr/>
        </p:nvSpPr>
        <p:spPr>
          <a:xfrm>
            <a:off x="1800003" y="4674446"/>
            <a:ext cx="595035" cy="338554"/>
          </a:xfrm>
          <a:prstGeom prst="rect">
            <a:avLst/>
          </a:prstGeom>
          <a:noFill/>
        </p:spPr>
        <p:txBody>
          <a:bodyPr wrap="none" rtlCol="0">
            <a:spAutoFit/>
          </a:bodyPr>
          <a:lstStyle/>
          <a:p>
            <a:r>
              <a:rPr lang="ja-JP" altLang="en-US" sz="1600" dirty="0"/>
              <a:t>峡月</a:t>
            </a:r>
            <a:endParaRPr kumimoji="1" lang="ja-JP" altLang="en-US" sz="1600" dirty="0"/>
          </a:p>
        </p:txBody>
      </p:sp>
      <p:sp>
        <p:nvSpPr>
          <p:cNvPr id="402" name="テキスト ボックス 401">
            <a:extLst>
              <a:ext uri="{FF2B5EF4-FFF2-40B4-BE49-F238E27FC236}">
                <a16:creationId xmlns:a16="http://schemas.microsoft.com/office/drawing/2014/main" id="{0F333371-43FC-4D60-821C-94693339FF65}"/>
              </a:ext>
            </a:extLst>
          </p:cNvPr>
          <p:cNvSpPr txBox="1"/>
          <p:nvPr/>
        </p:nvSpPr>
        <p:spPr>
          <a:xfrm>
            <a:off x="3024004" y="4674446"/>
            <a:ext cx="595035" cy="338554"/>
          </a:xfrm>
          <a:prstGeom prst="rect">
            <a:avLst/>
          </a:prstGeom>
          <a:noFill/>
        </p:spPr>
        <p:txBody>
          <a:bodyPr wrap="none" rtlCol="0">
            <a:spAutoFit/>
          </a:bodyPr>
          <a:lstStyle/>
          <a:p>
            <a:r>
              <a:rPr kumimoji="1" lang="ja-JP" altLang="en-US" sz="1600" dirty="0"/>
              <a:t>恒星</a:t>
            </a:r>
          </a:p>
        </p:txBody>
      </p:sp>
      <p:sp>
        <p:nvSpPr>
          <p:cNvPr id="403" name="テキスト ボックス 402">
            <a:extLst>
              <a:ext uri="{FF2B5EF4-FFF2-40B4-BE49-F238E27FC236}">
                <a16:creationId xmlns:a16="http://schemas.microsoft.com/office/drawing/2014/main" id="{08649F79-C083-4918-838C-4983C7ACB86A}"/>
              </a:ext>
            </a:extLst>
          </p:cNvPr>
          <p:cNvSpPr txBox="1"/>
          <p:nvPr/>
        </p:nvSpPr>
        <p:spPr>
          <a:xfrm>
            <a:off x="4248003" y="4674446"/>
            <a:ext cx="595035" cy="338554"/>
          </a:xfrm>
          <a:prstGeom prst="rect">
            <a:avLst/>
          </a:prstGeom>
          <a:noFill/>
        </p:spPr>
        <p:txBody>
          <a:bodyPr wrap="none" rtlCol="0">
            <a:spAutoFit/>
          </a:bodyPr>
          <a:lstStyle/>
          <a:p>
            <a:r>
              <a:rPr kumimoji="1" lang="ja-JP" altLang="en-US" sz="1600" dirty="0"/>
              <a:t>水月</a:t>
            </a:r>
          </a:p>
        </p:txBody>
      </p:sp>
      <p:sp>
        <p:nvSpPr>
          <p:cNvPr id="404" name="テキスト ボックス 403">
            <a:extLst>
              <a:ext uri="{FF2B5EF4-FFF2-40B4-BE49-F238E27FC236}">
                <a16:creationId xmlns:a16="http://schemas.microsoft.com/office/drawing/2014/main" id="{39DC5FA2-30D3-4D0A-A55C-87B4543B93A7}"/>
              </a:ext>
            </a:extLst>
          </p:cNvPr>
          <p:cNvSpPr txBox="1"/>
          <p:nvPr/>
        </p:nvSpPr>
        <p:spPr>
          <a:xfrm>
            <a:off x="5472001" y="4674446"/>
            <a:ext cx="595035" cy="338554"/>
          </a:xfrm>
          <a:prstGeom prst="rect">
            <a:avLst/>
          </a:prstGeom>
          <a:noFill/>
        </p:spPr>
        <p:txBody>
          <a:bodyPr wrap="none" rtlCol="0">
            <a:spAutoFit/>
          </a:bodyPr>
          <a:lstStyle/>
          <a:p>
            <a:r>
              <a:rPr kumimoji="1" lang="ja-JP" altLang="en-US" sz="1600" dirty="0"/>
              <a:t>流星</a:t>
            </a:r>
          </a:p>
        </p:txBody>
      </p:sp>
      <p:sp>
        <p:nvSpPr>
          <p:cNvPr id="405" name="テキスト ボックス 404">
            <a:extLst>
              <a:ext uri="{FF2B5EF4-FFF2-40B4-BE49-F238E27FC236}">
                <a16:creationId xmlns:a16="http://schemas.microsoft.com/office/drawing/2014/main" id="{DC9F93AE-25AD-46E8-AD20-21663A6BE652}"/>
              </a:ext>
            </a:extLst>
          </p:cNvPr>
          <p:cNvSpPr txBox="1"/>
          <p:nvPr/>
        </p:nvSpPr>
        <p:spPr>
          <a:xfrm>
            <a:off x="6694448" y="4674446"/>
            <a:ext cx="595035" cy="338554"/>
          </a:xfrm>
          <a:prstGeom prst="rect">
            <a:avLst/>
          </a:prstGeom>
          <a:noFill/>
        </p:spPr>
        <p:txBody>
          <a:bodyPr wrap="none" rtlCol="0">
            <a:spAutoFit/>
          </a:bodyPr>
          <a:lstStyle/>
          <a:p>
            <a:r>
              <a:rPr lang="ja-JP" altLang="en-US" sz="1600" dirty="0"/>
              <a:t>雲月</a:t>
            </a:r>
            <a:endParaRPr kumimoji="1" lang="ja-JP" altLang="en-US" sz="1600" dirty="0"/>
          </a:p>
        </p:txBody>
      </p:sp>
      <p:sp>
        <p:nvSpPr>
          <p:cNvPr id="406" name="テキスト ボックス 405">
            <a:extLst>
              <a:ext uri="{FF2B5EF4-FFF2-40B4-BE49-F238E27FC236}">
                <a16:creationId xmlns:a16="http://schemas.microsoft.com/office/drawing/2014/main" id="{E17DB2A7-DAA4-4962-9201-0035104242B2}"/>
              </a:ext>
            </a:extLst>
          </p:cNvPr>
          <p:cNvSpPr txBox="1"/>
          <p:nvPr/>
        </p:nvSpPr>
        <p:spPr>
          <a:xfrm>
            <a:off x="7916897" y="4674446"/>
            <a:ext cx="595035" cy="338554"/>
          </a:xfrm>
          <a:prstGeom prst="rect">
            <a:avLst/>
          </a:prstGeom>
          <a:noFill/>
        </p:spPr>
        <p:txBody>
          <a:bodyPr wrap="none" rtlCol="0">
            <a:spAutoFit/>
          </a:bodyPr>
          <a:lstStyle/>
          <a:p>
            <a:r>
              <a:rPr kumimoji="1" lang="ja-JP" altLang="en-US" sz="1600" dirty="0"/>
              <a:t>浦</a:t>
            </a:r>
            <a:r>
              <a:rPr lang="ja-JP" altLang="en-US" sz="1600" dirty="0"/>
              <a:t>月</a:t>
            </a:r>
            <a:endParaRPr kumimoji="1" lang="ja-JP" altLang="en-US" sz="1600" dirty="0"/>
          </a:p>
        </p:txBody>
      </p:sp>
      <p:sp>
        <p:nvSpPr>
          <p:cNvPr id="613" name="円/楕円 328">
            <a:extLst>
              <a:ext uri="{FF2B5EF4-FFF2-40B4-BE49-F238E27FC236}">
                <a16:creationId xmlns:a16="http://schemas.microsoft.com/office/drawing/2014/main" id="{28668BC9-B257-4707-9AE6-3C1CAF6C0C52}"/>
              </a:ext>
            </a:extLst>
          </p:cNvPr>
          <p:cNvSpPr/>
          <p:nvPr/>
        </p:nvSpPr>
        <p:spPr bwMode="auto">
          <a:xfrm>
            <a:off x="756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15" name="円/楕円 328">
            <a:extLst>
              <a:ext uri="{FF2B5EF4-FFF2-40B4-BE49-F238E27FC236}">
                <a16:creationId xmlns:a16="http://schemas.microsoft.com/office/drawing/2014/main" id="{9BBA9D73-8101-42C1-9EBA-F0E1401E070D}"/>
              </a:ext>
            </a:extLst>
          </p:cNvPr>
          <p:cNvSpPr/>
          <p:nvPr/>
        </p:nvSpPr>
        <p:spPr bwMode="auto">
          <a:xfrm>
            <a:off x="1980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17" name="円/楕円 328">
            <a:extLst>
              <a:ext uri="{FF2B5EF4-FFF2-40B4-BE49-F238E27FC236}">
                <a16:creationId xmlns:a16="http://schemas.microsoft.com/office/drawing/2014/main" id="{E253C552-D8C6-417C-A2A3-1F86767D0D01}"/>
              </a:ext>
            </a:extLst>
          </p:cNvPr>
          <p:cNvSpPr/>
          <p:nvPr/>
        </p:nvSpPr>
        <p:spPr bwMode="auto">
          <a:xfrm>
            <a:off x="3204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19" name="円/楕円 328">
            <a:extLst>
              <a:ext uri="{FF2B5EF4-FFF2-40B4-BE49-F238E27FC236}">
                <a16:creationId xmlns:a16="http://schemas.microsoft.com/office/drawing/2014/main" id="{ECA68B4F-EBEE-47F0-86CA-604420F2F58C}"/>
              </a:ext>
            </a:extLst>
          </p:cNvPr>
          <p:cNvSpPr/>
          <p:nvPr/>
        </p:nvSpPr>
        <p:spPr bwMode="auto">
          <a:xfrm>
            <a:off x="4428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21" name="円/楕円 328">
            <a:extLst>
              <a:ext uri="{FF2B5EF4-FFF2-40B4-BE49-F238E27FC236}">
                <a16:creationId xmlns:a16="http://schemas.microsoft.com/office/drawing/2014/main" id="{D6537D9E-A0CF-47DA-A7F1-11728D948EBC}"/>
              </a:ext>
            </a:extLst>
          </p:cNvPr>
          <p:cNvSpPr/>
          <p:nvPr/>
        </p:nvSpPr>
        <p:spPr bwMode="auto">
          <a:xfrm>
            <a:off x="5652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23" name="円/楕円 328">
            <a:extLst>
              <a:ext uri="{FF2B5EF4-FFF2-40B4-BE49-F238E27FC236}">
                <a16:creationId xmlns:a16="http://schemas.microsoft.com/office/drawing/2014/main" id="{1A4DF3C1-E9FA-41FF-879C-61F6D498D5C5}"/>
              </a:ext>
            </a:extLst>
          </p:cNvPr>
          <p:cNvSpPr/>
          <p:nvPr/>
        </p:nvSpPr>
        <p:spPr bwMode="auto">
          <a:xfrm>
            <a:off x="6876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25" name="円/楕円 328">
            <a:extLst>
              <a:ext uri="{FF2B5EF4-FFF2-40B4-BE49-F238E27FC236}">
                <a16:creationId xmlns:a16="http://schemas.microsoft.com/office/drawing/2014/main" id="{73D64D46-88D5-4FC3-8CA9-296B5E0F8F43}"/>
              </a:ext>
            </a:extLst>
          </p:cNvPr>
          <p:cNvSpPr/>
          <p:nvPr/>
        </p:nvSpPr>
        <p:spPr bwMode="auto">
          <a:xfrm>
            <a:off x="8099003"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27" name="円/楕円 329">
            <a:extLst>
              <a:ext uri="{FF2B5EF4-FFF2-40B4-BE49-F238E27FC236}">
                <a16:creationId xmlns:a16="http://schemas.microsoft.com/office/drawing/2014/main" id="{6EC979A6-08F2-4663-A0C2-CC8EDC20181D}"/>
              </a:ext>
            </a:extLst>
          </p:cNvPr>
          <p:cNvSpPr/>
          <p:nvPr/>
        </p:nvSpPr>
        <p:spPr bwMode="auto">
          <a:xfrm>
            <a:off x="1044000"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29" name="円/楕円 329">
            <a:extLst>
              <a:ext uri="{FF2B5EF4-FFF2-40B4-BE49-F238E27FC236}">
                <a16:creationId xmlns:a16="http://schemas.microsoft.com/office/drawing/2014/main" id="{C71BB175-4B19-40EC-B6C6-54D7703E6AAB}"/>
              </a:ext>
            </a:extLst>
          </p:cNvPr>
          <p:cNvSpPr/>
          <p:nvPr/>
        </p:nvSpPr>
        <p:spPr bwMode="auto">
          <a:xfrm>
            <a:off x="2268000"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31" name="円/楕円 329">
            <a:extLst>
              <a:ext uri="{FF2B5EF4-FFF2-40B4-BE49-F238E27FC236}">
                <a16:creationId xmlns:a16="http://schemas.microsoft.com/office/drawing/2014/main" id="{7B90ACBA-1BE6-457A-B731-4C477D345891}"/>
              </a:ext>
            </a:extLst>
          </p:cNvPr>
          <p:cNvSpPr/>
          <p:nvPr/>
        </p:nvSpPr>
        <p:spPr bwMode="auto">
          <a:xfrm>
            <a:off x="3492000"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33" name="円/楕円 329">
            <a:extLst>
              <a:ext uri="{FF2B5EF4-FFF2-40B4-BE49-F238E27FC236}">
                <a16:creationId xmlns:a16="http://schemas.microsoft.com/office/drawing/2014/main" id="{7CF0EABF-1645-454A-828C-4D4DD3AFFD79}"/>
              </a:ext>
            </a:extLst>
          </p:cNvPr>
          <p:cNvSpPr/>
          <p:nvPr/>
        </p:nvSpPr>
        <p:spPr bwMode="auto">
          <a:xfrm>
            <a:off x="4715003"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35" name="円/楕円 329">
            <a:extLst>
              <a:ext uri="{FF2B5EF4-FFF2-40B4-BE49-F238E27FC236}">
                <a16:creationId xmlns:a16="http://schemas.microsoft.com/office/drawing/2014/main" id="{37F25DEA-7530-444F-9B1A-4F2F408049C4}"/>
              </a:ext>
            </a:extLst>
          </p:cNvPr>
          <p:cNvSpPr/>
          <p:nvPr/>
        </p:nvSpPr>
        <p:spPr bwMode="auto">
          <a:xfrm>
            <a:off x="5939003"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37" name="円/楕円 329">
            <a:extLst>
              <a:ext uri="{FF2B5EF4-FFF2-40B4-BE49-F238E27FC236}">
                <a16:creationId xmlns:a16="http://schemas.microsoft.com/office/drawing/2014/main" id="{6B2DB7FB-EEC4-4D3A-B9AC-3CEE49154180}"/>
              </a:ext>
            </a:extLst>
          </p:cNvPr>
          <p:cNvSpPr/>
          <p:nvPr/>
        </p:nvSpPr>
        <p:spPr bwMode="auto">
          <a:xfrm>
            <a:off x="7164000"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39" name="円/楕円 329">
            <a:extLst>
              <a:ext uri="{FF2B5EF4-FFF2-40B4-BE49-F238E27FC236}">
                <a16:creationId xmlns:a16="http://schemas.microsoft.com/office/drawing/2014/main" id="{89403DE7-D174-4503-8009-D214CB4E10F5}"/>
              </a:ext>
            </a:extLst>
          </p:cNvPr>
          <p:cNvSpPr/>
          <p:nvPr/>
        </p:nvSpPr>
        <p:spPr bwMode="auto">
          <a:xfrm>
            <a:off x="8388000" y="363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47" name="円/楕円 328">
            <a:extLst>
              <a:ext uri="{FF2B5EF4-FFF2-40B4-BE49-F238E27FC236}">
                <a16:creationId xmlns:a16="http://schemas.microsoft.com/office/drawing/2014/main" id="{7E893C7B-1034-4EC2-A1DA-B3DD7F2D77DB}"/>
              </a:ext>
            </a:extLst>
          </p:cNvPr>
          <p:cNvSpPr/>
          <p:nvPr/>
        </p:nvSpPr>
        <p:spPr bwMode="auto">
          <a:xfrm>
            <a:off x="5004000" y="421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49" name="円/楕円 328">
            <a:extLst>
              <a:ext uri="{FF2B5EF4-FFF2-40B4-BE49-F238E27FC236}">
                <a16:creationId xmlns:a16="http://schemas.microsoft.com/office/drawing/2014/main" id="{DA12D4FD-2A70-45BB-9C76-9ECCE06A03A7}"/>
              </a:ext>
            </a:extLst>
          </p:cNvPr>
          <p:cNvSpPr/>
          <p:nvPr/>
        </p:nvSpPr>
        <p:spPr bwMode="auto">
          <a:xfrm>
            <a:off x="6229329" y="450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51" name="円/楕円 328">
            <a:extLst>
              <a:ext uri="{FF2B5EF4-FFF2-40B4-BE49-F238E27FC236}">
                <a16:creationId xmlns:a16="http://schemas.microsoft.com/office/drawing/2014/main" id="{EF24056D-E83D-4E25-84EA-A74BD7572F05}"/>
              </a:ext>
            </a:extLst>
          </p:cNvPr>
          <p:cNvSpPr/>
          <p:nvPr/>
        </p:nvSpPr>
        <p:spPr bwMode="auto">
          <a:xfrm>
            <a:off x="7164000" y="3927288"/>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53" name="円/楕円 328">
            <a:extLst>
              <a:ext uri="{FF2B5EF4-FFF2-40B4-BE49-F238E27FC236}">
                <a16:creationId xmlns:a16="http://schemas.microsoft.com/office/drawing/2014/main" id="{F6FD418A-A33B-4115-83B2-7D07E427784A}"/>
              </a:ext>
            </a:extLst>
          </p:cNvPr>
          <p:cNvSpPr/>
          <p:nvPr/>
        </p:nvSpPr>
        <p:spPr bwMode="auto">
          <a:xfrm>
            <a:off x="8388000" y="421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45" name="円/楕円 328">
            <a:extLst>
              <a:ext uri="{FF2B5EF4-FFF2-40B4-BE49-F238E27FC236}">
                <a16:creationId xmlns:a16="http://schemas.microsoft.com/office/drawing/2014/main" id="{42BFE4D6-EB21-4D59-83ED-9180B3903987}"/>
              </a:ext>
            </a:extLst>
          </p:cNvPr>
          <p:cNvSpPr/>
          <p:nvPr/>
        </p:nvSpPr>
        <p:spPr bwMode="auto">
          <a:xfrm>
            <a:off x="3780000" y="392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43" name="円/楕円 328">
            <a:extLst>
              <a:ext uri="{FF2B5EF4-FFF2-40B4-BE49-F238E27FC236}">
                <a16:creationId xmlns:a16="http://schemas.microsoft.com/office/drawing/2014/main" id="{60173D55-FAF9-4D91-AD3F-DBB95E59EB03}"/>
              </a:ext>
            </a:extLst>
          </p:cNvPr>
          <p:cNvSpPr/>
          <p:nvPr/>
        </p:nvSpPr>
        <p:spPr bwMode="auto">
          <a:xfrm>
            <a:off x="2556000" y="3636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41" name="円/楕円 328">
            <a:extLst>
              <a:ext uri="{FF2B5EF4-FFF2-40B4-BE49-F238E27FC236}">
                <a16:creationId xmlns:a16="http://schemas.microsoft.com/office/drawing/2014/main" id="{173E826C-B52B-41A7-960F-846D34294837}"/>
              </a:ext>
            </a:extLst>
          </p:cNvPr>
          <p:cNvSpPr/>
          <p:nvPr/>
        </p:nvSpPr>
        <p:spPr bwMode="auto">
          <a:xfrm>
            <a:off x="1332000" y="3348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58" name="円/楕円 328">
            <a:extLst>
              <a:ext uri="{FF2B5EF4-FFF2-40B4-BE49-F238E27FC236}">
                <a16:creationId xmlns:a16="http://schemas.microsoft.com/office/drawing/2014/main" id="{9778D750-B31C-40C5-AE53-51A56B07DBC0}"/>
              </a:ext>
            </a:extLst>
          </p:cNvPr>
          <p:cNvSpPr/>
          <p:nvPr/>
        </p:nvSpPr>
        <p:spPr bwMode="auto">
          <a:xfrm>
            <a:off x="756000" y="554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60" name="円/楕円 328">
            <a:extLst>
              <a:ext uri="{FF2B5EF4-FFF2-40B4-BE49-F238E27FC236}">
                <a16:creationId xmlns:a16="http://schemas.microsoft.com/office/drawing/2014/main" id="{3EFEFB59-7483-44AE-B1EB-C927D30F55C9}"/>
              </a:ext>
            </a:extLst>
          </p:cNvPr>
          <p:cNvSpPr/>
          <p:nvPr/>
        </p:nvSpPr>
        <p:spPr bwMode="auto">
          <a:xfrm>
            <a:off x="1980000" y="554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62" name="円/楕円 328">
            <a:extLst>
              <a:ext uri="{FF2B5EF4-FFF2-40B4-BE49-F238E27FC236}">
                <a16:creationId xmlns:a16="http://schemas.microsoft.com/office/drawing/2014/main" id="{6EB071C3-D065-4972-BB98-5B173E8354F5}"/>
              </a:ext>
            </a:extLst>
          </p:cNvPr>
          <p:cNvSpPr/>
          <p:nvPr/>
        </p:nvSpPr>
        <p:spPr bwMode="auto">
          <a:xfrm>
            <a:off x="3204000" y="554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64" name="円/楕円 328">
            <a:extLst>
              <a:ext uri="{FF2B5EF4-FFF2-40B4-BE49-F238E27FC236}">
                <a16:creationId xmlns:a16="http://schemas.microsoft.com/office/drawing/2014/main" id="{AD743489-679A-46CA-A3E5-E89966B05962}"/>
              </a:ext>
            </a:extLst>
          </p:cNvPr>
          <p:cNvSpPr/>
          <p:nvPr/>
        </p:nvSpPr>
        <p:spPr bwMode="auto">
          <a:xfrm>
            <a:off x="4428000" y="554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66" name="円/楕円 328">
            <a:extLst>
              <a:ext uri="{FF2B5EF4-FFF2-40B4-BE49-F238E27FC236}">
                <a16:creationId xmlns:a16="http://schemas.microsoft.com/office/drawing/2014/main" id="{3E69CEDE-D00C-4CC0-B19A-F41EBAECB881}"/>
              </a:ext>
            </a:extLst>
          </p:cNvPr>
          <p:cNvSpPr/>
          <p:nvPr/>
        </p:nvSpPr>
        <p:spPr bwMode="auto">
          <a:xfrm>
            <a:off x="5652000" y="554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68" name="円/楕円 328">
            <a:extLst>
              <a:ext uri="{FF2B5EF4-FFF2-40B4-BE49-F238E27FC236}">
                <a16:creationId xmlns:a16="http://schemas.microsoft.com/office/drawing/2014/main" id="{749BA17F-5D97-4365-8D79-E5592B325DCC}"/>
              </a:ext>
            </a:extLst>
          </p:cNvPr>
          <p:cNvSpPr/>
          <p:nvPr/>
        </p:nvSpPr>
        <p:spPr bwMode="auto">
          <a:xfrm>
            <a:off x="6895039" y="5544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670" name="円/楕円 329">
            <a:extLst>
              <a:ext uri="{FF2B5EF4-FFF2-40B4-BE49-F238E27FC236}">
                <a16:creationId xmlns:a16="http://schemas.microsoft.com/office/drawing/2014/main" id="{D8E42233-57D9-4015-92AD-1B577C812BDB}"/>
              </a:ext>
            </a:extLst>
          </p:cNvPr>
          <p:cNvSpPr/>
          <p:nvPr/>
        </p:nvSpPr>
        <p:spPr bwMode="auto">
          <a:xfrm>
            <a:off x="1044000" y="525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72" name="円/楕円 329">
            <a:extLst>
              <a:ext uri="{FF2B5EF4-FFF2-40B4-BE49-F238E27FC236}">
                <a16:creationId xmlns:a16="http://schemas.microsoft.com/office/drawing/2014/main" id="{EE33E70C-4C8E-46A6-9EE0-8DA0DFDA8B3A}"/>
              </a:ext>
            </a:extLst>
          </p:cNvPr>
          <p:cNvSpPr/>
          <p:nvPr/>
        </p:nvSpPr>
        <p:spPr bwMode="auto">
          <a:xfrm>
            <a:off x="2268000" y="525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74" name="円/楕円 329">
            <a:extLst>
              <a:ext uri="{FF2B5EF4-FFF2-40B4-BE49-F238E27FC236}">
                <a16:creationId xmlns:a16="http://schemas.microsoft.com/office/drawing/2014/main" id="{198FEDFB-87D0-4F2C-AA79-74A00D69F63B}"/>
              </a:ext>
            </a:extLst>
          </p:cNvPr>
          <p:cNvSpPr/>
          <p:nvPr/>
        </p:nvSpPr>
        <p:spPr bwMode="auto">
          <a:xfrm>
            <a:off x="3492000" y="525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76" name="円/楕円 329">
            <a:extLst>
              <a:ext uri="{FF2B5EF4-FFF2-40B4-BE49-F238E27FC236}">
                <a16:creationId xmlns:a16="http://schemas.microsoft.com/office/drawing/2014/main" id="{367C14DB-6FD7-4841-9D68-D3F79DD1EFB9}"/>
              </a:ext>
            </a:extLst>
          </p:cNvPr>
          <p:cNvSpPr/>
          <p:nvPr/>
        </p:nvSpPr>
        <p:spPr bwMode="auto">
          <a:xfrm>
            <a:off x="4716000" y="525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78" name="円/楕円 329">
            <a:extLst>
              <a:ext uri="{FF2B5EF4-FFF2-40B4-BE49-F238E27FC236}">
                <a16:creationId xmlns:a16="http://schemas.microsoft.com/office/drawing/2014/main" id="{F10E4074-1C55-41DD-B64A-73D2ADBEA459}"/>
              </a:ext>
            </a:extLst>
          </p:cNvPr>
          <p:cNvSpPr/>
          <p:nvPr/>
        </p:nvSpPr>
        <p:spPr bwMode="auto">
          <a:xfrm>
            <a:off x="5940000" y="525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80" name="円/楕円 329">
            <a:extLst>
              <a:ext uri="{FF2B5EF4-FFF2-40B4-BE49-F238E27FC236}">
                <a16:creationId xmlns:a16="http://schemas.microsoft.com/office/drawing/2014/main" id="{0ED80B6D-C7D6-4CD6-B371-340BA5ED5F8E}"/>
              </a:ext>
            </a:extLst>
          </p:cNvPr>
          <p:cNvSpPr/>
          <p:nvPr/>
        </p:nvSpPr>
        <p:spPr bwMode="auto">
          <a:xfrm>
            <a:off x="7164000" y="5256000"/>
            <a:ext cx="216000" cy="216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682" name="円/楕円 328">
            <a:extLst>
              <a:ext uri="{FF2B5EF4-FFF2-40B4-BE49-F238E27FC236}">
                <a16:creationId xmlns:a16="http://schemas.microsoft.com/office/drawing/2014/main" id="{FF0E22CD-564A-4A96-97FD-A58F660EB2DC}"/>
              </a:ext>
            </a:extLst>
          </p:cNvPr>
          <p:cNvSpPr/>
          <p:nvPr/>
        </p:nvSpPr>
        <p:spPr bwMode="auto">
          <a:xfrm>
            <a:off x="4140000" y="583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84" name="円/楕円 328">
            <a:extLst>
              <a:ext uri="{FF2B5EF4-FFF2-40B4-BE49-F238E27FC236}">
                <a16:creationId xmlns:a16="http://schemas.microsoft.com/office/drawing/2014/main" id="{83C6A745-96D4-4B41-B936-A21B1935E85A}"/>
              </a:ext>
            </a:extLst>
          </p:cNvPr>
          <p:cNvSpPr/>
          <p:nvPr/>
        </p:nvSpPr>
        <p:spPr bwMode="auto">
          <a:xfrm>
            <a:off x="6300000" y="6156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86" name="円/楕円 328">
            <a:extLst>
              <a:ext uri="{FF2B5EF4-FFF2-40B4-BE49-F238E27FC236}">
                <a16:creationId xmlns:a16="http://schemas.microsoft.com/office/drawing/2014/main" id="{330B8893-F1D2-45B2-B27A-CB7199041EB8}"/>
              </a:ext>
            </a:extLst>
          </p:cNvPr>
          <p:cNvSpPr/>
          <p:nvPr/>
        </p:nvSpPr>
        <p:spPr bwMode="auto">
          <a:xfrm>
            <a:off x="3204000" y="612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88" name="円/楕円 328">
            <a:extLst>
              <a:ext uri="{FF2B5EF4-FFF2-40B4-BE49-F238E27FC236}">
                <a16:creationId xmlns:a16="http://schemas.microsoft.com/office/drawing/2014/main" id="{1A9CDA47-2CA2-4975-B44E-02772ADA4942}"/>
              </a:ext>
            </a:extLst>
          </p:cNvPr>
          <p:cNvSpPr/>
          <p:nvPr/>
        </p:nvSpPr>
        <p:spPr bwMode="auto">
          <a:xfrm>
            <a:off x="1980000" y="5832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90" name="円/楕円 328">
            <a:extLst>
              <a:ext uri="{FF2B5EF4-FFF2-40B4-BE49-F238E27FC236}">
                <a16:creationId xmlns:a16="http://schemas.microsoft.com/office/drawing/2014/main" id="{F586FA44-123A-4E80-905F-D471527B0A3D}"/>
              </a:ext>
            </a:extLst>
          </p:cNvPr>
          <p:cNvSpPr/>
          <p:nvPr/>
        </p:nvSpPr>
        <p:spPr bwMode="auto">
          <a:xfrm>
            <a:off x="1044000" y="612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
        <p:nvSpPr>
          <p:cNvPr id="692" name="円/楕円 328">
            <a:extLst>
              <a:ext uri="{FF2B5EF4-FFF2-40B4-BE49-F238E27FC236}">
                <a16:creationId xmlns:a16="http://schemas.microsoft.com/office/drawing/2014/main" id="{83788D4E-AF6A-435D-A17C-CE202309E524}"/>
              </a:ext>
            </a:extLst>
          </p:cNvPr>
          <p:cNvSpPr/>
          <p:nvPr/>
        </p:nvSpPr>
        <p:spPr bwMode="auto">
          <a:xfrm>
            <a:off x="5362452" y="6120000"/>
            <a:ext cx="216000" cy="216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3</a:t>
            </a:r>
          </a:p>
        </p:txBody>
      </p:sp>
    </p:spTree>
    <p:extLst>
      <p:ext uri="{BB962C8B-B14F-4D97-AF65-F5344CB8AC3E}">
        <p14:creationId xmlns:p14="http://schemas.microsoft.com/office/powerpoint/2010/main" val="754530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32000"/>
            <a:ext cx="7774632" cy="769441"/>
          </a:xfrm>
        </p:spPr>
        <p:txBody>
          <a:bodyPr/>
          <a:lstStyle/>
          <a:p>
            <a:r>
              <a:rPr kumimoji="1" lang="ja-JP" altLang="en-US" dirty="0">
                <a:latin typeface="Times New Roman" panose="02020603050405020304" pitchFamily="18" charset="0"/>
              </a:rPr>
              <a:t>チェッカー</a:t>
            </a:r>
            <a:endParaRPr kumimoji="1" lang="ja-JP" altLang="en-US" dirty="0"/>
          </a:p>
        </p:txBody>
      </p:sp>
      <p:grpSp>
        <p:nvGrpSpPr>
          <p:cNvPr id="3" name="グループ化 2"/>
          <p:cNvGrpSpPr/>
          <p:nvPr/>
        </p:nvGrpSpPr>
        <p:grpSpPr>
          <a:xfrm>
            <a:off x="304800" y="1201441"/>
            <a:ext cx="5105400" cy="5126853"/>
            <a:chOff x="540000" y="1224000"/>
            <a:chExt cx="5105400" cy="5126853"/>
          </a:xfrm>
        </p:grpSpPr>
        <p:sp>
          <p:nvSpPr>
            <p:cNvPr id="4" name="正方形/長方形 3"/>
            <p:cNvSpPr/>
            <p:nvPr/>
          </p:nvSpPr>
          <p:spPr bwMode="auto">
            <a:xfrm>
              <a:off x="540000" y="1224000"/>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sp>
        <p:nvSpPr>
          <p:cNvPr id="95" name="テキスト ボックス 94"/>
          <p:cNvSpPr txBox="1"/>
          <p:nvPr/>
        </p:nvSpPr>
        <p:spPr>
          <a:xfrm>
            <a:off x="5498722" y="1956408"/>
            <a:ext cx="3425938" cy="461665"/>
          </a:xfrm>
          <a:prstGeom prst="rect">
            <a:avLst/>
          </a:prstGeom>
          <a:noFill/>
        </p:spPr>
        <p:txBody>
          <a:bodyPr wrap="none" rtlCol="0">
            <a:spAutoFit/>
          </a:bodyPr>
          <a:lstStyle/>
          <a:p>
            <a:pPr algn="l"/>
            <a:r>
              <a:rPr lang="ja-JP" altLang="en-US" sz="2400" dirty="0"/>
              <a:t>駒は斜め前に移動できる</a:t>
            </a:r>
            <a:endParaRPr lang="en-US" altLang="ja-JP" sz="2400" dirty="0"/>
          </a:p>
        </p:txBody>
      </p:sp>
      <p:sp>
        <p:nvSpPr>
          <p:cNvPr id="86" name="楕円 85">
            <a:extLst>
              <a:ext uri="{FF2B5EF4-FFF2-40B4-BE49-F238E27FC236}">
                <a16:creationId xmlns:a16="http://schemas.microsoft.com/office/drawing/2014/main" id="{B1B66CC6-EE9E-4B7D-99BA-6EF08CD6323D}"/>
              </a:ext>
            </a:extLst>
          </p:cNvPr>
          <p:cNvSpPr/>
          <p:nvPr/>
        </p:nvSpPr>
        <p:spPr bwMode="auto">
          <a:xfrm>
            <a:off x="843208" y="5460165"/>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楕円 88">
            <a:extLst>
              <a:ext uri="{FF2B5EF4-FFF2-40B4-BE49-F238E27FC236}">
                <a16:creationId xmlns:a16="http://schemas.microsoft.com/office/drawing/2014/main" id="{4CB4750E-98B1-4E39-909F-CD67A4E94690}"/>
              </a:ext>
            </a:extLst>
          </p:cNvPr>
          <p:cNvSpPr/>
          <p:nvPr/>
        </p:nvSpPr>
        <p:spPr bwMode="auto">
          <a:xfrm>
            <a:off x="842099" y="4403594"/>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楕円 91">
            <a:extLst>
              <a:ext uri="{FF2B5EF4-FFF2-40B4-BE49-F238E27FC236}">
                <a16:creationId xmlns:a16="http://schemas.microsoft.com/office/drawing/2014/main" id="{0CE68E26-706E-4EC2-955E-B50234A082FA}"/>
              </a:ext>
            </a:extLst>
          </p:cNvPr>
          <p:cNvSpPr/>
          <p:nvPr/>
        </p:nvSpPr>
        <p:spPr bwMode="auto">
          <a:xfrm>
            <a:off x="1374271" y="4924751"/>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6" name="楕円 95">
            <a:extLst>
              <a:ext uri="{FF2B5EF4-FFF2-40B4-BE49-F238E27FC236}">
                <a16:creationId xmlns:a16="http://schemas.microsoft.com/office/drawing/2014/main" id="{B9ADA2F6-4FC7-4746-A59F-8375E151348B}"/>
              </a:ext>
            </a:extLst>
          </p:cNvPr>
          <p:cNvSpPr/>
          <p:nvPr/>
        </p:nvSpPr>
        <p:spPr bwMode="auto">
          <a:xfrm>
            <a:off x="1898000" y="5469444"/>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7" name="楕円 96">
            <a:extLst>
              <a:ext uri="{FF2B5EF4-FFF2-40B4-BE49-F238E27FC236}">
                <a16:creationId xmlns:a16="http://schemas.microsoft.com/office/drawing/2014/main" id="{BA213C35-290A-419A-91B2-C5078958DF4A}"/>
              </a:ext>
            </a:extLst>
          </p:cNvPr>
          <p:cNvSpPr/>
          <p:nvPr/>
        </p:nvSpPr>
        <p:spPr bwMode="auto">
          <a:xfrm>
            <a:off x="1910327" y="4412169"/>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8" name="楕円 97">
            <a:extLst>
              <a:ext uri="{FF2B5EF4-FFF2-40B4-BE49-F238E27FC236}">
                <a16:creationId xmlns:a16="http://schemas.microsoft.com/office/drawing/2014/main" id="{2A93EEB3-B035-4B2C-B1EA-47EBD51F9F55}"/>
              </a:ext>
            </a:extLst>
          </p:cNvPr>
          <p:cNvSpPr/>
          <p:nvPr/>
        </p:nvSpPr>
        <p:spPr bwMode="auto">
          <a:xfrm>
            <a:off x="2431036" y="4924751"/>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9" name="楕円 98">
            <a:extLst>
              <a:ext uri="{FF2B5EF4-FFF2-40B4-BE49-F238E27FC236}">
                <a16:creationId xmlns:a16="http://schemas.microsoft.com/office/drawing/2014/main" id="{C873055E-A0D2-493C-B52F-12856A8977E5}"/>
              </a:ext>
            </a:extLst>
          </p:cNvPr>
          <p:cNvSpPr/>
          <p:nvPr/>
        </p:nvSpPr>
        <p:spPr bwMode="auto">
          <a:xfrm>
            <a:off x="2970053" y="5469444"/>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楕円 99">
            <a:extLst>
              <a:ext uri="{FF2B5EF4-FFF2-40B4-BE49-F238E27FC236}">
                <a16:creationId xmlns:a16="http://schemas.microsoft.com/office/drawing/2014/main" id="{F96C1540-44CD-45CB-A8E5-FCF47B4CE29C}"/>
              </a:ext>
            </a:extLst>
          </p:cNvPr>
          <p:cNvSpPr/>
          <p:nvPr/>
        </p:nvSpPr>
        <p:spPr bwMode="auto">
          <a:xfrm>
            <a:off x="2970053" y="4393365"/>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楕円 100">
            <a:extLst>
              <a:ext uri="{FF2B5EF4-FFF2-40B4-BE49-F238E27FC236}">
                <a16:creationId xmlns:a16="http://schemas.microsoft.com/office/drawing/2014/main" id="{E04B630D-C7D6-478C-AC2B-A75AE7A26E00}"/>
              </a:ext>
            </a:extLst>
          </p:cNvPr>
          <p:cNvSpPr/>
          <p:nvPr/>
        </p:nvSpPr>
        <p:spPr bwMode="auto">
          <a:xfrm>
            <a:off x="3482021" y="4924751"/>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楕円 101">
            <a:extLst>
              <a:ext uri="{FF2B5EF4-FFF2-40B4-BE49-F238E27FC236}">
                <a16:creationId xmlns:a16="http://schemas.microsoft.com/office/drawing/2014/main" id="{3A21B572-78EE-46C0-BDC1-F5F6B10F294C}"/>
              </a:ext>
            </a:extLst>
          </p:cNvPr>
          <p:cNvSpPr/>
          <p:nvPr/>
        </p:nvSpPr>
        <p:spPr bwMode="auto">
          <a:xfrm>
            <a:off x="4030544" y="5469444"/>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楕円 103">
            <a:extLst>
              <a:ext uri="{FF2B5EF4-FFF2-40B4-BE49-F238E27FC236}">
                <a16:creationId xmlns:a16="http://schemas.microsoft.com/office/drawing/2014/main" id="{E99ECE3A-00C7-4C96-95DC-549633CB9179}"/>
              </a:ext>
            </a:extLst>
          </p:cNvPr>
          <p:cNvSpPr/>
          <p:nvPr/>
        </p:nvSpPr>
        <p:spPr bwMode="auto">
          <a:xfrm>
            <a:off x="4033586" y="4412645"/>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楕円 109">
            <a:extLst>
              <a:ext uri="{FF2B5EF4-FFF2-40B4-BE49-F238E27FC236}">
                <a16:creationId xmlns:a16="http://schemas.microsoft.com/office/drawing/2014/main" id="{31D875EA-8F2B-4F2D-B2F4-D19EBA8AD4D7}"/>
              </a:ext>
            </a:extLst>
          </p:cNvPr>
          <p:cNvSpPr/>
          <p:nvPr/>
        </p:nvSpPr>
        <p:spPr bwMode="auto">
          <a:xfrm>
            <a:off x="4557507" y="4932690"/>
            <a:ext cx="360000" cy="360000"/>
          </a:xfrm>
          <a:prstGeom prst="ellipse">
            <a:avLst/>
          </a:prstGeom>
          <a:solidFill>
            <a:srgbClr val="FF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楕円 110">
            <a:extLst>
              <a:ext uri="{FF2B5EF4-FFF2-40B4-BE49-F238E27FC236}">
                <a16:creationId xmlns:a16="http://schemas.microsoft.com/office/drawing/2014/main" id="{48540DBD-7E97-417F-B03B-0E4D6D8FF1A9}"/>
              </a:ext>
            </a:extLst>
          </p:cNvPr>
          <p:cNvSpPr/>
          <p:nvPr/>
        </p:nvSpPr>
        <p:spPr bwMode="auto">
          <a:xfrm>
            <a:off x="1365557" y="2802637"/>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楕円 140">
            <a:extLst>
              <a:ext uri="{FF2B5EF4-FFF2-40B4-BE49-F238E27FC236}">
                <a16:creationId xmlns:a16="http://schemas.microsoft.com/office/drawing/2014/main" id="{F8075774-358A-46EE-818D-72368AF8807D}"/>
              </a:ext>
            </a:extLst>
          </p:cNvPr>
          <p:cNvSpPr/>
          <p:nvPr/>
        </p:nvSpPr>
        <p:spPr bwMode="auto">
          <a:xfrm>
            <a:off x="1364448" y="1746066"/>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楕円 142">
            <a:extLst>
              <a:ext uri="{FF2B5EF4-FFF2-40B4-BE49-F238E27FC236}">
                <a16:creationId xmlns:a16="http://schemas.microsoft.com/office/drawing/2014/main" id="{C6E9CA85-BCCF-493A-B7FB-E2F230EA8A21}"/>
              </a:ext>
            </a:extLst>
          </p:cNvPr>
          <p:cNvSpPr/>
          <p:nvPr/>
        </p:nvSpPr>
        <p:spPr bwMode="auto">
          <a:xfrm>
            <a:off x="1896620" y="2267223"/>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楕円 144">
            <a:extLst>
              <a:ext uri="{FF2B5EF4-FFF2-40B4-BE49-F238E27FC236}">
                <a16:creationId xmlns:a16="http://schemas.microsoft.com/office/drawing/2014/main" id="{6352F2E5-16A8-4143-8A03-B96BD0A448FE}"/>
              </a:ext>
            </a:extLst>
          </p:cNvPr>
          <p:cNvSpPr/>
          <p:nvPr/>
        </p:nvSpPr>
        <p:spPr bwMode="auto">
          <a:xfrm>
            <a:off x="2420349" y="2811916"/>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楕円 146">
            <a:extLst>
              <a:ext uri="{FF2B5EF4-FFF2-40B4-BE49-F238E27FC236}">
                <a16:creationId xmlns:a16="http://schemas.microsoft.com/office/drawing/2014/main" id="{9509EA5E-4B12-4F73-8C33-E72770B5272D}"/>
              </a:ext>
            </a:extLst>
          </p:cNvPr>
          <p:cNvSpPr/>
          <p:nvPr/>
        </p:nvSpPr>
        <p:spPr bwMode="auto">
          <a:xfrm>
            <a:off x="2432676" y="1754641"/>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楕円 148">
            <a:extLst>
              <a:ext uri="{FF2B5EF4-FFF2-40B4-BE49-F238E27FC236}">
                <a16:creationId xmlns:a16="http://schemas.microsoft.com/office/drawing/2014/main" id="{3D65E7B9-7D3B-4A35-B7BE-28D2F81292CC}"/>
              </a:ext>
            </a:extLst>
          </p:cNvPr>
          <p:cNvSpPr/>
          <p:nvPr/>
        </p:nvSpPr>
        <p:spPr bwMode="auto">
          <a:xfrm>
            <a:off x="2953385" y="2267223"/>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楕円 150">
            <a:extLst>
              <a:ext uri="{FF2B5EF4-FFF2-40B4-BE49-F238E27FC236}">
                <a16:creationId xmlns:a16="http://schemas.microsoft.com/office/drawing/2014/main" id="{C367F00A-2AD2-4F43-8CB2-D1815AC7D145}"/>
              </a:ext>
            </a:extLst>
          </p:cNvPr>
          <p:cNvSpPr/>
          <p:nvPr/>
        </p:nvSpPr>
        <p:spPr bwMode="auto">
          <a:xfrm>
            <a:off x="3492402" y="2811916"/>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楕円 152">
            <a:extLst>
              <a:ext uri="{FF2B5EF4-FFF2-40B4-BE49-F238E27FC236}">
                <a16:creationId xmlns:a16="http://schemas.microsoft.com/office/drawing/2014/main" id="{11933116-9742-4E90-A4C3-AFFB1EA1415C}"/>
              </a:ext>
            </a:extLst>
          </p:cNvPr>
          <p:cNvSpPr/>
          <p:nvPr/>
        </p:nvSpPr>
        <p:spPr bwMode="auto">
          <a:xfrm>
            <a:off x="3492402" y="1735837"/>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楕円 154">
            <a:extLst>
              <a:ext uri="{FF2B5EF4-FFF2-40B4-BE49-F238E27FC236}">
                <a16:creationId xmlns:a16="http://schemas.microsoft.com/office/drawing/2014/main" id="{0F37D508-81DA-4AFF-821D-B920FE292548}"/>
              </a:ext>
            </a:extLst>
          </p:cNvPr>
          <p:cNvSpPr/>
          <p:nvPr/>
        </p:nvSpPr>
        <p:spPr bwMode="auto">
          <a:xfrm>
            <a:off x="4004370" y="2267223"/>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楕円 156">
            <a:extLst>
              <a:ext uri="{FF2B5EF4-FFF2-40B4-BE49-F238E27FC236}">
                <a16:creationId xmlns:a16="http://schemas.microsoft.com/office/drawing/2014/main" id="{59CF4A3E-BD97-4979-BEC0-33CA27A34E05}"/>
              </a:ext>
            </a:extLst>
          </p:cNvPr>
          <p:cNvSpPr/>
          <p:nvPr/>
        </p:nvSpPr>
        <p:spPr bwMode="auto">
          <a:xfrm>
            <a:off x="4552893" y="2811916"/>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楕円 158">
            <a:extLst>
              <a:ext uri="{FF2B5EF4-FFF2-40B4-BE49-F238E27FC236}">
                <a16:creationId xmlns:a16="http://schemas.microsoft.com/office/drawing/2014/main" id="{821F83EA-DD71-40E9-A65A-C1B2051B6A73}"/>
              </a:ext>
            </a:extLst>
          </p:cNvPr>
          <p:cNvSpPr/>
          <p:nvPr/>
        </p:nvSpPr>
        <p:spPr bwMode="auto">
          <a:xfrm>
            <a:off x="4555935" y="1755117"/>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楕円 160">
            <a:extLst>
              <a:ext uri="{FF2B5EF4-FFF2-40B4-BE49-F238E27FC236}">
                <a16:creationId xmlns:a16="http://schemas.microsoft.com/office/drawing/2014/main" id="{5F0BA6C8-C061-429A-99C3-D9F47CB35100}"/>
              </a:ext>
            </a:extLst>
          </p:cNvPr>
          <p:cNvSpPr/>
          <p:nvPr/>
        </p:nvSpPr>
        <p:spPr bwMode="auto">
          <a:xfrm>
            <a:off x="816482" y="2276378"/>
            <a:ext cx="360000" cy="360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テキスト ボックス 161">
            <a:extLst>
              <a:ext uri="{FF2B5EF4-FFF2-40B4-BE49-F238E27FC236}">
                <a16:creationId xmlns:a16="http://schemas.microsoft.com/office/drawing/2014/main" id="{C46B46C9-F26E-44D3-A12D-38E53647699D}"/>
              </a:ext>
            </a:extLst>
          </p:cNvPr>
          <p:cNvSpPr txBox="1"/>
          <p:nvPr/>
        </p:nvSpPr>
        <p:spPr>
          <a:xfrm>
            <a:off x="5330589" y="2590739"/>
            <a:ext cx="3889206" cy="1791260"/>
          </a:xfrm>
          <a:prstGeom prst="rect">
            <a:avLst/>
          </a:prstGeom>
          <a:noFill/>
        </p:spPr>
        <p:txBody>
          <a:bodyPr wrap="none" rtlCol="0">
            <a:spAutoFit/>
          </a:bodyPr>
          <a:lstStyle/>
          <a:p>
            <a:pPr marL="342900" indent="-342900" algn="l">
              <a:buFont typeface="Wingdings" panose="05000000000000000000" pitchFamily="2" charset="2"/>
              <a:buChar char="l"/>
            </a:pPr>
            <a:r>
              <a:rPr lang="ja-JP" altLang="en-US" sz="2400" dirty="0"/>
              <a:t>斜め前に</a:t>
            </a:r>
            <a:r>
              <a:rPr lang="en-US" altLang="ja-JP" sz="2400" dirty="0"/>
              <a:t>1</a:t>
            </a:r>
            <a:r>
              <a:rPr lang="ja-JP" altLang="en-US" sz="2400" dirty="0"/>
              <a:t>歩動く</a:t>
            </a:r>
            <a:endParaRPr lang="en-US" altLang="ja-JP" sz="2400" dirty="0"/>
          </a:p>
          <a:p>
            <a:pPr marL="342900" indent="-342900" algn="l">
              <a:buFont typeface="Wingdings" panose="05000000000000000000" pitchFamily="2" charset="2"/>
              <a:buChar char="l"/>
            </a:pPr>
            <a:r>
              <a:rPr lang="ja-JP" altLang="en-US" sz="2400" dirty="0"/>
              <a:t>斜め前の敵駒を跳び越す</a:t>
            </a:r>
            <a:endParaRPr lang="en-US" altLang="ja-JP" sz="2400" dirty="0"/>
          </a:p>
          <a:p>
            <a:pPr algn="l"/>
            <a:r>
              <a:rPr lang="ja-JP" altLang="en-US" sz="2400" dirty="0"/>
              <a:t>　⇒跳び越した敵駒を取れる</a:t>
            </a:r>
            <a:endParaRPr lang="en-US" altLang="ja-JP" sz="2400" dirty="0"/>
          </a:p>
          <a:p>
            <a:pPr algn="l"/>
            <a:r>
              <a:rPr lang="ja-JP" altLang="en-US" sz="2400" dirty="0"/>
              <a:t>　連続ジャンプも可能</a:t>
            </a:r>
            <a:endParaRPr lang="en-US" altLang="ja-JP" sz="2400" dirty="0"/>
          </a:p>
        </p:txBody>
      </p:sp>
      <p:sp>
        <p:nvSpPr>
          <p:cNvPr id="163" name="テキスト ボックス 162">
            <a:extLst>
              <a:ext uri="{FF2B5EF4-FFF2-40B4-BE49-F238E27FC236}">
                <a16:creationId xmlns:a16="http://schemas.microsoft.com/office/drawing/2014/main" id="{74DBCF93-1FF7-42B6-891F-4E5DF6FAC371}"/>
              </a:ext>
            </a:extLst>
          </p:cNvPr>
          <p:cNvSpPr txBox="1"/>
          <p:nvPr/>
        </p:nvSpPr>
        <p:spPr>
          <a:xfrm>
            <a:off x="5546314" y="4953945"/>
            <a:ext cx="3550972" cy="461665"/>
          </a:xfrm>
          <a:prstGeom prst="rect">
            <a:avLst/>
          </a:prstGeom>
          <a:noFill/>
        </p:spPr>
        <p:txBody>
          <a:bodyPr wrap="none" rtlCol="0">
            <a:spAutoFit/>
          </a:bodyPr>
          <a:lstStyle/>
          <a:p>
            <a:pPr algn="l"/>
            <a:r>
              <a:rPr lang="ja-JP" altLang="en-US" sz="2400" dirty="0"/>
              <a:t>全ての敵駒を取れば勝ち</a:t>
            </a:r>
            <a:endParaRPr lang="en-US" altLang="ja-JP" sz="2400" dirty="0"/>
          </a:p>
        </p:txBody>
      </p:sp>
    </p:spTree>
    <p:custDataLst>
      <p:tags r:id="rId1"/>
    </p:custDataLst>
    <p:extLst>
      <p:ext uri="{BB962C8B-B14F-4D97-AF65-F5344CB8AC3E}">
        <p14:creationId xmlns:p14="http://schemas.microsoft.com/office/powerpoint/2010/main" val="2230659063"/>
      </p:ext>
    </p:extLst>
  </p:cSld>
  <p:clrMapOvr>
    <a:masterClrMapping/>
  </p:clrMapOvr>
  <mc:AlternateContent xmlns:mc="http://schemas.openxmlformats.org/markup-compatibility/2006" xmlns:p14="http://schemas.microsoft.com/office/powerpoint/2010/main">
    <mc:Choice Requires="p14">
      <p:transition spd="slow" p14:dur="2000" advTm="82158"/>
    </mc:Choice>
    <mc:Fallback xmlns="">
      <p:transition spd="slow" advTm="82158"/>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チェッカーの最善手</a:t>
            </a:r>
          </a:p>
        </p:txBody>
      </p:sp>
      <p:sp>
        <p:nvSpPr>
          <p:cNvPr id="3" name="コンテンツ プレースホルダー 2"/>
          <p:cNvSpPr>
            <a:spLocks noGrp="1"/>
          </p:cNvSpPr>
          <p:nvPr>
            <p:ph idx="1"/>
          </p:nvPr>
        </p:nvSpPr>
        <p:spPr>
          <a:xfrm>
            <a:off x="457200" y="1600201"/>
            <a:ext cx="8534400" cy="1600200"/>
          </a:xfrm>
        </p:spPr>
        <p:txBody>
          <a:bodyPr/>
          <a:lstStyle/>
          <a:p>
            <a:r>
              <a:rPr kumimoji="1" lang="ja-JP" altLang="en-US" dirty="0">
                <a:latin typeface="Times New Roman" panose="02020603050405020304" pitchFamily="18" charset="0"/>
              </a:rPr>
              <a:t>チェッカーの最善手</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チェッカーは双方最善手を指すと引き分けになる</a:t>
            </a:r>
            <a:r>
              <a:rPr lang="en-US" altLang="ja-JP" sz="2400" dirty="0">
                <a:latin typeface="Times New Roman" panose="02020603050405020304" pitchFamily="18" charset="0"/>
              </a:rPr>
              <a:t>[1]</a:t>
            </a:r>
            <a:endParaRPr kumimoji="1" lang="ja-JP" altLang="en-US" sz="2400" dirty="0">
              <a:latin typeface="Times New Roman" panose="02020603050405020304" pitchFamily="18" charset="0"/>
            </a:endParaRPr>
          </a:p>
        </p:txBody>
      </p:sp>
      <p:sp>
        <p:nvSpPr>
          <p:cNvPr id="4" name="テキスト ボックス 3"/>
          <p:cNvSpPr txBox="1"/>
          <p:nvPr/>
        </p:nvSpPr>
        <p:spPr>
          <a:xfrm>
            <a:off x="878693" y="4800600"/>
            <a:ext cx="7694693" cy="1508105"/>
          </a:xfrm>
          <a:prstGeom prst="rect">
            <a:avLst/>
          </a:prstGeom>
          <a:noFill/>
        </p:spPr>
        <p:txBody>
          <a:bodyPr wrap="square" rtlCol="0">
            <a:spAutoFit/>
          </a:bodyPr>
          <a:lstStyle/>
          <a:p>
            <a:pPr algn="l"/>
            <a:r>
              <a:rPr lang="en-US" altLang="ja-JP" sz="2000" dirty="0">
                <a:effectLst/>
                <a:latin typeface="Times New Roman" panose="02020603050405020304" pitchFamily="18" charset="0"/>
              </a:rPr>
              <a:t>[1] Jonathan Schaeffer, Neil Burch, </a:t>
            </a:r>
            <a:r>
              <a:rPr lang="en-US" altLang="ja-JP" sz="2000" dirty="0" err="1">
                <a:effectLst/>
                <a:latin typeface="Times New Roman" panose="02020603050405020304" pitchFamily="18" charset="0"/>
              </a:rPr>
              <a:t>Yngvi</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Bjorsson</a:t>
            </a:r>
            <a:r>
              <a:rPr lang="en-US" altLang="ja-JP" sz="2000" dirty="0">
                <a:effectLst/>
                <a:latin typeface="Times New Roman" panose="02020603050405020304" pitchFamily="18" charset="0"/>
              </a:rPr>
              <a:t>, Akihiro </a:t>
            </a:r>
            <a:r>
              <a:rPr lang="en-US" altLang="ja-JP" sz="2000" dirty="0" err="1">
                <a:effectLst/>
                <a:latin typeface="Times New Roman" panose="02020603050405020304" pitchFamily="18" charset="0"/>
              </a:rPr>
              <a:t>Kishimoto</a:t>
            </a:r>
            <a:r>
              <a:rPr lang="en-US" altLang="ja-JP" sz="2000" dirty="0">
                <a:effectLst/>
                <a:latin typeface="Times New Roman" panose="02020603050405020304" pitchFamily="18" charset="0"/>
              </a:rPr>
              <a:t>, </a:t>
            </a:r>
          </a:p>
          <a:p>
            <a:pPr algn="l"/>
            <a:r>
              <a:rPr lang="en-US" altLang="ja-JP" sz="2000" dirty="0">
                <a:effectLst/>
                <a:latin typeface="Times New Roman" panose="02020603050405020304" pitchFamily="18" charset="0"/>
              </a:rPr>
              <a:t>      Martin Muller, Robert Lake, Paul Lu, and Steve </a:t>
            </a:r>
            <a:r>
              <a:rPr lang="en-US" altLang="ja-JP" sz="2000" dirty="0" err="1">
                <a:effectLst/>
                <a:latin typeface="Times New Roman" panose="02020603050405020304" pitchFamily="18" charset="0"/>
              </a:rPr>
              <a:t>Suphen</a:t>
            </a:r>
            <a:r>
              <a:rPr lang="en-US" altLang="ja-JP" sz="2000" dirty="0">
                <a:effectLst/>
                <a:latin typeface="Times New Roman" panose="02020603050405020304" pitchFamily="18" charset="0"/>
              </a:rPr>
              <a:t>, Checkers is </a:t>
            </a:r>
          </a:p>
          <a:p>
            <a:pPr algn="l"/>
            <a:r>
              <a:rPr lang="en-US" altLang="ja-JP" sz="2000" dirty="0">
                <a:effectLst/>
                <a:latin typeface="Times New Roman" panose="02020603050405020304" pitchFamily="18" charset="0"/>
              </a:rPr>
              <a:t>      solved, Science Vol.317, No,5844, pp.1518-1522 (2007),</a:t>
            </a:r>
          </a:p>
          <a:p>
            <a:pPr algn="l"/>
            <a:r>
              <a:rPr lang="en-US" altLang="ja-JP" sz="2000" dirty="0">
                <a:effectLst/>
                <a:latin typeface="Times New Roman" panose="02020603050405020304" pitchFamily="18" charset="0"/>
              </a:rPr>
              <a:t>      http://www.sciencemag.org/content/317/5844/1518.full.pdf</a:t>
            </a:r>
            <a:endParaRPr kumimoji="1" lang="ja-JP" altLang="en-US" sz="2000" dirty="0">
              <a:latin typeface="Times New Roman" panose="02020603050405020304" pitchFamily="18" charset="0"/>
            </a:endParaRPr>
          </a:p>
        </p:txBody>
      </p:sp>
    </p:spTree>
    <p:extLst>
      <p:ext uri="{BB962C8B-B14F-4D97-AF65-F5344CB8AC3E}">
        <p14:creationId xmlns:p14="http://schemas.microsoft.com/office/powerpoint/2010/main" val="159140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コネクト</a:t>
            </a:r>
            <a:r>
              <a:rPr kumimoji="1" lang="en-US" altLang="ja-JP" dirty="0"/>
              <a:t>4</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a:t>コネクト</a:t>
            </a:r>
            <a:r>
              <a:rPr kumimoji="1" lang="en-US" altLang="ja-JP" dirty="0"/>
              <a:t>4</a:t>
            </a:r>
          </a:p>
          <a:p>
            <a:pPr lvl="1"/>
            <a:r>
              <a:rPr lang="en-US" altLang="ja-JP" dirty="0"/>
              <a:t>4</a:t>
            </a:r>
            <a:r>
              <a:rPr lang="ja-JP" altLang="en-US" dirty="0"/>
              <a:t>目並べ</a:t>
            </a:r>
            <a:endParaRPr kumimoji="1" lang="ja-JP" alt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2743200"/>
            <a:ext cx="4049551" cy="3810000"/>
          </a:xfrm>
          <a:prstGeom prst="rect">
            <a:avLst/>
          </a:prstGeom>
        </p:spPr>
      </p:pic>
    </p:spTree>
    <p:extLst>
      <p:ext uri="{BB962C8B-B14F-4D97-AF65-F5344CB8AC3E}">
        <p14:creationId xmlns:p14="http://schemas.microsoft.com/office/powerpoint/2010/main" val="2862090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コネクト</a:t>
            </a:r>
            <a:r>
              <a:rPr kumimoji="1" lang="en-US" altLang="ja-JP" dirty="0">
                <a:latin typeface="Times New Roman" panose="02020603050405020304" pitchFamily="18" charset="0"/>
              </a:rPr>
              <a:t>4</a:t>
            </a:r>
            <a:r>
              <a:rPr kumimoji="1" lang="ja-JP" altLang="en-US" dirty="0">
                <a:latin typeface="Times New Roman" panose="02020603050405020304" pitchFamily="18" charset="0"/>
              </a:rPr>
              <a:t>の最善手</a:t>
            </a:r>
          </a:p>
        </p:txBody>
      </p:sp>
      <p:sp>
        <p:nvSpPr>
          <p:cNvPr id="3" name="コンテンツ プレースホルダー 2"/>
          <p:cNvSpPr>
            <a:spLocks noGrp="1"/>
          </p:cNvSpPr>
          <p:nvPr>
            <p:ph idx="1"/>
          </p:nvPr>
        </p:nvSpPr>
        <p:spPr>
          <a:xfrm>
            <a:off x="457200" y="1600201"/>
            <a:ext cx="8534400" cy="1600200"/>
          </a:xfrm>
        </p:spPr>
        <p:txBody>
          <a:bodyPr/>
          <a:lstStyle/>
          <a:p>
            <a:r>
              <a:rPr lang="ja-JP" altLang="en-US" dirty="0">
                <a:latin typeface="Times New Roman" panose="02020603050405020304" pitchFamily="18" charset="0"/>
              </a:rPr>
              <a:t>コネクト</a:t>
            </a:r>
            <a:r>
              <a:rPr lang="en-US" altLang="ja-JP" dirty="0">
                <a:latin typeface="Times New Roman" panose="02020603050405020304" pitchFamily="18" charset="0"/>
              </a:rPr>
              <a:t>4</a:t>
            </a:r>
            <a:r>
              <a:rPr kumimoji="1" lang="ja-JP" altLang="en-US" dirty="0">
                <a:latin typeface="Times New Roman" panose="02020603050405020304" pitchFamily="18" charset="0"/>
              </a:rPr>
              <a:t>の最善手</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コネクト</a:t>
            </a:r>
            <a:r>
              <a:rPr lang="en-US" altLang="ja-JP" dirty="0">
                <a:latin typeface="Times New Roman" panose="02020603050405020304" pitchFamily="18" charset="0"/>
              </a:rPr>
              <a:t>4</a:t>
            </a:r>
            <a:r>
              <a:rPr lang="ja-JP" altLang="en-US" dirty="0">
                <a:latin typeface="Times New Roman" panose="02020603050405020304" pitchFamily="18" charset="0"/>
              </a:rPr>
              <a:t>は双方最善手を打つと</a:t>
            </a:r>
            <a:r>
              <a:rPr lang="en-US" altLang="ja-JP" dirty="0">
                <a:latin typeface="Times New Roman" panose="02020603050405020304" pitchFamily="18" charset="0"/>
              </a:rPr>
              <a:t>41</a:t>
            </a:r>
            <a:r>
              <a:rPr lang="ja-JP" altLang="en-US" dirty="0">
                <a:latin typeface="Times New Roman" panose="02020603050405020304" pitchFamily="18" charset="0"/>
              </a:rPr>
              <a:t>手で先手が勝つ</a:t>
            </a:r>
            <a:r>
              <a:rPr lang="en-US" altLang="ja-JP" sz="2400" dirty="0">
                <a:latin typeface="Times New Roman" panose="02020603050405020304" pitchFamily="18" charset="0"/>
              </a:rPr>
              <a:t>[1]</a:t>
            </a:r>
            <a:endParaRPr kumimoji="1" lang="ja-JP" altLang="en-US" sz="2400" dirty="0">
              <a:latin typeface="Times New Roman" panose="02020603050405020304" pitchFamily="18" charset="0"/>
            </a:endParaRPr>
          </a:p>
        </p:txBody>
      </p:sp>
      <p:sp>
        <p:nvSpPr>
          <p:cNvPr id="4" name="テキスト ボックス 3"/>
          <p:cNvSpPr txBox="1"/>
          <p:nvPr/>
        </p:nvSpPr>
        <p:spPr>
          <a:xfrm>
            <a:off x="228600" y="4800600"/>
            <a:ext cx="8762999" cy="1508105"/>
          </a:xfrm>
          <a:prstGeom prst="rect">
            <a:avLst/>
          </a:prstGeom>
          <a:noFill/>
        </p:spPr>
        <p:txBody>
          <a:bodyPr wrap="square" rtlCol="0">
            <a:spAutoFit/>
          </a:bodyPr>
          <a:lstStyle/>
          <a:p>
            <a:pPr algn="l"/>
            <a:r>
              <a:rPr lang="en-US" altLang="ja-JP" sz="2000" dirty="0">
                <a:effectLst/>
                <a:latin typeface="Times New Roman" panose="02020603050405020304" pitchFamily="18" charset="0"/>
              </a:rPr>
              <a:t>[1] Victor Allis, </a:t>
            </a:r>
          </a:p>
          <a:p>
            <a:pPr algn="l"/>
            <a:r>
              <a:rPr lang="en-US" altLang="ja-JP" sz="2000" dirty="0">
                <a:effectLst/>
                <a:latin typeface="Times New Roman" panose="02020603050405020304" pitchFamily="18" charset="0"/>
              </a:rPr>
              <a:t>A Knowledge-based Approach of Connect-Four, The Game is Solved: White Wins, </a:t>
            </a:r>
          </a:p>
          <a:p>
            <a:pPr algn="l"/>
            <a:r>
              <a:rPr lang="en-US" altLang="ja-JP" sz="2000" dirty="0" err="1">
                <a:effectLst/>
                <a:latin typeface="Times New Roman" panose="02020603050405020304" pitchFamily="18" charset="0"/>
              </a:rPr>
              <a:t>Vrije</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Universiteit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Subfaculteit</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Wiskunde</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en</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Informatica</a:t>
            </a:r>
            <a:r>
              <a:rPr lang="en-US" altLang="ja-JP" sz="2000" dirty="0">
                <a:effectLst/>
                <a:latin typeface="Times New Roman" panose="02020603050405020304" pitchFamily="18" charset="0"/>
              </a:rPr>
              <a:t>, (1998)</a:t>
            </a:r>
          </a:p>
          <a:p>
            <a:pPr algn="l"/>
            <a:r>
              <a:rPr lang="en-US" altLang="ja-JP" sz="2000" dirty="0">
                <a:effectLst/>
                <a:latin typeface="Times New Roman" panose="02020603050405020304" pitchFamily="18" charset="0"/>
              </a:rPr>
              <a:t>http://www.informatik.uni-trier.de/~fernau/DSL0607/Masterthesis-Viergewinnt.pdf</a:t>
            </a:r>
            <a:endParaRPr kumimoji="1" lang="ja-JP" altLang="en-US" sz="2000" dirty="0">
              <a:latin typeface="Times New Roman" panose="02020603050405020304" pitchFamily="18" charset="0"/>
            </a:endParaRPr>
          </a:p>
        </p:txBody>
      </p:sp>
    </p:spTree>
    <p:extLst>
      <p:ext uri="{BB962C8B-B14F-4D97-AF65-F5344CB8AC3E}">
        <p14:creationId xmlns:p14="http://schemas.microsoft.com/office/powerpoint/2010/main" val="3989718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コネクト</a:t>
            </a:r>
            <a:r>
              <a:rPr lang="en-US" altLang="ja-JP" dirty="0"/>
              <a:t>4</a:t>
            </a:r>
            <a:r>
              <a:rPr lang="ja-JP" altLang="en-US" dirty="0"/>
              <a:t>の最善手</a:t>
            </a:r>
          </a:p>
        </p:txBody>
      </p:sp>
      <p:grpSp>
        <p:nvGrpSpPr>
          <p:cNvPr id="91" name="グループ化 90">
            <a:extLst>
              <a:ext uri="{FF2B5EF4-FFF2-40B4-BE49-F238E27FC236}">
                <a16:creationId xmlns:a16="http://schemas.microsoft.com/office/drawing/2014/main" id="{CA548200-FC52-4537-AC02-DFF1CB1CBE86}"/>
              </a:ext>
            </a:extLst>
          </p:cNvPr>
          <p:cNvGrpSpPr/>
          <p:nvPr/>
        </p:nvGrpSpPr>
        <p:grpSpPr>
          <a:xfrm>
            <a:off x="2376000" y="1980000"/>
            <a:ext cx="4536000" cy="3888000"/>
            <a:chOff x="2376000" y="1980000"/>
            <a:chExt cx="4536000" cy="3888000"/>
          </a:xfrm>
        </p:grpSpPr>
        <p:sp>
          <p:nvSpPr>
            <p:cNvPr id="8" name="正方形/長方形 7">
              <a:extLst>
                <a:ext uri="{FF2B5EF4-FFF2-40B4-BE49-F238E27FC236}">
                  <a16:creationId xmlns:a16="http://schemas.microsoft.com/office/drawing/2014/main" id="{84DC7FD8-36B5-4559-8D9D-033F3C655318}"/>
                </a:ext>
              </a:extLst>
            </p:cNvPr>
            <p:cNvSpPr/>
            <p:nvPr/>
          </p:nvSpPr>
          <p:spPr bwMode="auto">
            <a:xfrm>
              <a:off x="2376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a:extLst>
                <a:ext uri="{FF2B5EF4-FFF2-40B4-BE49-F238E27FC236}">
                  <a16:creationId xmlns:a16="http://schemas.microsoft.com/office/drawing/2014/main" id="{3E68D8D3-1843-4B4B-948F-B8EAE50AD728}"/>
                </a:ext>
              </a:extLst>
            </p:cNvPr>
            <p:cNvSpPr/>
            <p:nvPr/>
          </p:nvSpPr>
          <p:spPr bwMode="auto">
            <a:xfrm>
              <a:off x="3024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0C4D24DB-160D-4246-BD23-886CFFD0F527}"/>
                </a:ext>
              </a:extLst>
            </p:cNvPr>
            <p:cNvSpPr/>
            <p:nvPr/>
          </p:nvSpPr>
          <p:spPr bwMode="auto">
            <a:xfrm>
              <a:off x="3672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a:extLst>
                <a:ext uri="{FF2B5EF4-FFF2-40B4-BE49-F238E27FC236}">
                  <a16:creationId xmlns:a16="http://schemas.microsoft.com/office/drawing/2014/main" id="{93FCB000-DC6C-43A3-BD21-5E08EECE5FE3}"/>
                </a:ext>
              </a:extLst>
            </p:cNvPr>
            <p:cNvSpPr/>
            <p:nvPr/>
          </p:nvSpPr>
          <p:spPr bwMode="auto">
            <a:xfrm>
              <a:off x="4320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a:extLst>
                <a:ext uri="{FF2B5EF4-FFF2-40B4-BE49-F238E27FC236}">
                  <a16:creationId xmlns:a16="http://schemas.microsoft.com/office/drawing/2014/main" id="{725D7BDE-AFB8-46E7-B80A-E4C6D8F1C2A1}"/>
                </a:ext>
              </a:extLst>
            </p:cNvPr>
            <p:cNvSpPr/>
            <p:nvPr/>
          </p:nvSpPr>
          <p:spPr bwMode="auto">
            <a:xfrm>
              <a:off x="4968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0FF4830B-D27B-48E8-BD33-32DCD8BA10AE}"/>
                </a:ext>
              </a:extLst>
            </p:cNvPr>
            <p:cNvSpPr/>
            <p:nvPr/>
          </p:nvSpPr>
          <p:spPr bwMode="auto">
            <a:xfrm>
              <a:off x="5616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1FB85CA-BA85-48CC-84AE-2C23CD621408}"/>
                </a:ext>
              </a:extLst>
            </p:cNvPr>
            <p:cNvSpPr/>
            <p:nvPr/>
          </p:nvSpPr>
          <p:spPr bwMode="auto">
            <a:xfrm>
              <a:off x="6264000" y="198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a:extLst>
                <a:ext uri="{FF2B5EF4-FFF2-40B4-BE49-F238E27FC236}">
                  <a16:creationId xmlns:a16="http://schemas.microsoft.com/office/drawing/2014/main" id="{5D360D1B-FE4A-4B15-AD34-9029F7664091}"/>
                </a:ext>
              </a:extLst>
            </p:cNvPr>
            <p:cNvSpPr/>
            <p:nvPr/>
          </p:nvSpPr>
          <p:spPr bwMode="auto">
            <a:xfrm>
              <a:off x="2376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6DC8DA1-A038-441A-906D-830C78FFD7DD}"/>
                </a:ext>
              </a:extLst>
            </p:cNvPr>
            <p:cNvSpPr/>
            <p:nvPr/>
          </p:nvSpPr>
          <p:spPr bwMode="auto">
            <a:xfrm>
              <a:off x="3024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711427A6-9037-4914-81DE-0508039DF7E1}"/>
                </a:ext>
              </a:extLst>
            </p:cNvPr>
            <p:cNvSpPr/>
            <p:nvPr/>
          </p:nvSpPr>
          <p:spPr bwMode="auto">
            <a:xfrm>
              <a:off x="3672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CC34A0CA-0AF2-447A-8A50-503F3022A477}"/>
                </a:ext>
              </a:extLst>
            </p:cNvPr>
            <p:cNvSpPr/>
            <p:nvPr/>
          </p:nvSpPr>
          <p:spPr bwMode="auto">
            <a:xfrm>
              <a:off x="4320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a:extLst>
                <a:ext uri="{FF2B5EF4-FFF2-40B4-BE49-F238E27FC236}">
                  <a16:creationId xmlns:a16="http://schemas.microsoft.com/office/drawing/2014/main" id="{3961E59A-1C24-4CD4-9095-01CA6844A5DC}"/>
                </a:ext>
              </a:extLst>
            </p:cNvPr>
            <p:cNvSpPr/>
            <p:nvPr/>
          </p:nvSpPr>
          <p:spPr bwMode="auto">
            <a:xfrm>
              <a:off x="4968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AC267A2E-B4B9-4BE0-BCF5-970C0AAE2CCE}"/>
                </a:ext>
              </a:extLst>
            </p:cNvPr>
            <p:cNvSpPr/>
            <p:nvPr/>
          </p:nvSpPr>
          <p:spPr bwMode="auto">
            <a:xfrm>
              <a:off x="5616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756573EE-6841-4629-93FE-43A91E362B3A}"/>
                </a:ext>
              </a:extLst>
            </p:cNvPr>
            <p:cNvSpPr/>
            <p:nvPr/>
          </p:nvSpPr>
          <p:spPr bwMode="auto">
            <a:xfrm>
              <a:off x="6264000" y="2628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a:extLst>
                <a:ext uri="{FF2B5EF4-FFF2-40B4-BE49-F238E27FC236}">
                  <a16:creationId xmlns:a16="http://schemas.microsoft.com/office/drawing/2014/main" id="{37B63F82-16E3-4A2A-A854-E84A699BB784}"/>
                </a:ext>
              </a:extLst>
            </p:cNvPr>
            <p:cNvSpPr/>
            <p:nvPr/>
          </p:nvSpPr>
          <p:spPr bwMode="auto">
            <a:xfrm>
              <a:off x="2376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10315D29-54E1-4735-A561-77D1DB02DCEF}"/>
                </a:ext>
              </a:extLst>
            </p:cNvPr>
            <p:cNvSpPr/>
            <p:nvPr/>
          </p:nvSpPr>
          <p:spPr bwMode="auto">
            <a:xfrm>
              <a:off x="3024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E2DE4D6B-DEE3-4EC5-8A2F-D75EF6840EBF}"/>
                </a:ext>
              </a:extLst>
            </p:cNvPr>
            <p:cNvSpPr/>
            <p:nvPr/>
          </p:nvSpPr>
          <p:spPr bwMode="auto">
            <a:xfrm>
              <a:off x="3672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186385BC-04FC-4B61-81F4-D8F962D4C7FD}"/>
                </a:ext>
              </a:extLst>
            </p:cNvPr>
            <p:cNvSpPr/>
            <p:nvPr/>
          </p:nvSpPr>
          <p:spPr bwMode="auto">
            <a:xfrm>
              <a:off x="4320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a:extLst>
                <a:ext uri="{FF2B5EF4-FFF2-40B4-BE49-F238E27FC236}">
                  <a16:creationId xmlns:a16="http://schemas.microsoft.com/office/drawing/2014/main" id="{07D051E2-1724-4CF4-929E-8F3B67A9F38D}"/>
                </a:ext>
              </a:extLst>
            </p:cNvPr>
            <p:cNvSpPr/>
            <p:nvPr/>
          </p:nvSpPr>
          <p:spPr bwMode="auto">
            <a:xfrm>
              <a:off x="4968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4D2E5EC4-2B30-44B5-BCF6-B2EFFE0D6D25}"/>
                </a:ext>
              </a:extLst>
            </p:cNvPr>
            <p:cNvSpPr/>
            <p:nvPr/>
          </p:nvSpPr>
          <p:spPr bwMode="auto">
            <a:xfrm>
              <a:off x="5616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977FF010-7E63-4514-BC25-FE9D8B620B8E}"/>
                </a:ext>
              </a:extLst>
            </p:cNvPr>
            <p:cNvSpPr/>
            <p:nvPr/>
          </p:nvSpPr>
          <p:spPr bwMode="auto">
            <a:xfrm>
              <a:off x="6264000" y="3276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a:extLst>
                <a:ext uri="{FF2B5EF4-FFF2-40B4-BE49-F238E27FC236}">
                  <a16:creationId xmlns:a16="http://schemas.microsoft.com/office/drawing/2014/main" id="{2074E0CE-CB3F-4062-8AFA-F438A00290B2}"/>
                </a:ext>
              </a:extLst>
            </p:cNvPr>
            <p:cNvSpPr/>
            <p:nvPr/>
          </p:nvSpPr>
          <p:spPr bwMode="auto">
            <a:xfrm>
              <a:off x="2376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a:extLst>
                <a:ext uri="{FF2B5EF4-FFF2-40B4-BE49-F238E27FC236}">
                  <a16:creationId xmlns:a16="http://schemas.microsoft.com/office/drawing/2014/main" id="{EA410DCC-A916-4AD4-9BC5-93D26FAAB3C4}"/>
                </a:ext>
              </a:extLst>
            </p:cNvPr>
            <p:cNvSpPr/>
            <p:nvPr/>
          </p:nvSpPr>
          <p:spPr bwMode="auto">
            <a:xfrm>
              <a:off x="3024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a:extLst>
                <a:ext uri="{FF2B5EF4-FFF2-40B4-BE49-F238E27FC236}">
                  <a16:creationId xmlns:a16="http://schemas.microsoft.com/office/drawing/2014/main" id="{BE1F4C34-C7EF-4467-9503-11EC006082A8}"/>
                </a:ext>
              </a:extLst>
            </p:cNvPr>
            <p:cNvSpPr/>
            <p:nvPr/>
          </p:nvSpPr>
          <p:spPr bwMode="auto">
            <a:xfrm>
              <a:off x="3672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a:extLst>
                <a:ext uri="{FF2B5EF4-FFF2-40B4-BE49-F238E27FC236}">
                  <a16:creationId xmlns:a16="http://schemas.microsoft.com/office/drawing/2014/main" id="{942C325A-7290-44A9-90A2-1CD54FB15BB9}"/>
                </a:ext>
              </a:extLst>
            </p:cNvPr>
            <p:cNvSpPr/>
            <p:nvPr/>
          </p:nvSpPr>
          <p:spPr bwMode="auto">
            <a:xfrm>
              <a:off x="4320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a:extLst>
                <a:ext uri="{FF2B5EF4-FFF2-40B4-BE49-F238E27FC236}">
                  <a16:creationId xmlns:a16="http://schemas.microsoft.com/office/drawing/2014/main" id="{C05855FE-B45D-47B9-92DF-6CDCD78B9B0D}"/>
                </a:ext>
              </a:extLst>
            </p:cNvPr>
            <p:cNvSpPr/>
            <p:nvPr/>
          </p:nvSpPr>
          <p:spPr bwMode="auto">
            <a:xfrm>
              <a:off x="4968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a:extLst>
                <a:ext uri="{FF2B5EF4-FFF2-40B4-BE49-F238E27FC236}">
                  <a16:creationId xmlns:a16="http://schemas.microsoft.com/office/drawing/2014/main" id="{654D1C06-49F0-4552-9727-5C52229AB821}"/>
                </a:ext>
              </a:extLst>
            </p:cNvPr>
            <p:cNvSpPr/>
            <p:nvPr/>
          </p:nvSpPr>
          <p:spPr bwMode="auto">
            <a:xfrm>
              <a:off x="5616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a:extLst>
                <a:ext uri="{FF2B5EF4-FFF2-40B4-BE49-F238E27FC236}">
                  <a16:creationId xmlns:a16="http://schemas.microsoft.com/office/drawing/2014/main" id="{13552CAD-D3BB-4A4A-96E6-CAD7CEECC79C}"/>
                </a:ext>
              </a:extLst>
            </p:cNvPr>
            <p:cNvSpPr/>
            <p:nvPr/>
          </p:nvSpPr>
          <p:spPr bwMode="auto">
            <a:xfrm>
              <a:off x="6264000" y="3924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a:extLst>
                <a:ext uri="{FF2B5EF4-FFF2-40B4-BE49-F238E27FC236}">
                  <a16:creationId xmlns:a16="http://schemas.microsoft.com/office/drawing/2014/main" id="{87B94A25-5300-4E6C-B8CF-DD9695F32FD6}"/>
                </a:ext>
              </a:extLst>
            </p:cNvPr>
            <p:cNvSpPr/>
            <p:nvPr/>
          </p:nvSpPr>
          <p:spPr bwMode="auto">
            <a:xfrm>
              <a:off x="2376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a:extLst>
                <a:ext uri="{FF2B5EF4-FFF2-40B4-BE49-F238E27FC236}">
                  <a16:creationId xmlns:a16="http://schemas.microsoft.com/office/drawing/2014/main" id="{6769F4AC-DA4E-474E-B7BB-309D8F4E0FDF}"/>
                </a:ext>
              </a:extLst>
            </p:cNvPr>
            <p:cNvSpPr/>
            <p:nvPr/>
          </p:nvSpPr>
          <p:spPr bwMode="auto">
            <a:xfrm>
              <a:off x="3024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a:extLst>
                <a:ext uri="{FF2B5EF4-FFF2-40B4-BE49-F238E27FC236}">
                  <a16:creationId xmlns:a16="http://schemas.microsoft.com/office/drawing/2014/main" id="{5F919F15-AFEB-4267-A151-366E7B344E43}"/>
                </a:ext>
              </a:extLst>
            </p:cNvPr>
            <p:cNvSpPr/>
            <p:nvPr/>
          </p:nvSpPr>
          <p:spPr bwMode="auto">
            <a:xfrm>
              <a:off x="3672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 name="正方形/長方形 69">
              <a:extLst>
                <a:ext uri="{FF2B5EF4-FFF2-40B4-BE49-F238E27FC236}">
                  <a16:creationId xmlns:a16="http://schemas.microsoft.com/office/drawing/2014/main" id="{335C689B-9561-497B-8CC8-BE4D3F4AE205}"/>
                </a:ext>
              </a:extLst>
            </p:cNvPr>
            <p:cNvSpPr/>
            <p:nvPr/>
          </p:nvSpPr>
          <p:spPr bwMode="auto">
            <a:xfrm>
              <a:off x="4320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正方形/長方形 71">
              <a:extLst>
                <a:ext uri="{FF2B5EF4-FFF2-40B4-BE49-F238E27FC236}">
                  <a16:creationId xmlns:a16="http://schemas.microsoft.com/office/drawing/2014/main" id="{6051CEBA-02D8-49F4-A9DF-AA441BC86978}"/>
                </a:ext>
              </a:extLst>
            </p:cNvPr>
            <p:cNvSpPr/>
            <p:nvPr/>
          </p:nvSpPr>
          <p:spPr bwMode="auto">
            <a:xfrm>
              <a:off x="4968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a:extLst>
                <a:ext uri="{FF2B5EF4-FFF2-40B4-BE49-F238E27FC236}">
                  <a16:creationId xmlns:a16="http://schemas.microsoft.com/office/drawing/2014/main" id="{0C171E45-0015-45DC-86E0-78E734FFCCBD}"/>
                </a:ext>
              </a:extLst>
            </p:cNvPr>
            <p:cNvSpPr/>
            <p:nvPr/>
          </p:nvSpPr>
          <p:spPr bwMode="auto">
            <a:xfrm>
              <a:off x="5616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a:extLst>
                <a:ext uri="{FF2B5EF4-FFF2-40B4-BE49-F238E27FC236}">
                  <a16:creationId xmlns:a16="http://schemas.microsoft.com/office/drawing/2014/main" id="{78BAF4B7-AF33-456B-8857-91B22D2AF64B}"/>
                </a:ext>
              </a:extLst>
            </p:cNvPr>
            <p:cNvSpPr/>
            <p:nvPr/>
          </p:nvSpPr>
          <p:spPr bwMode="auto">
            <a:xfrm>
              <a:off x="6264000" y="4572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 name="正方形/長方形 77">
              <a:extLst>
                <a:ext uri="{FF2B5EF4-FFF2-40B4-BE49-F238E27FC236}">
                  <a16:creationId xmlns:a16="http://schemas.microsoft.com/office/drawing/2014/main" id="{E67B4812-A0A0-4827-B346-AC1A768BC38A}"/>
                </a:ext>
              </a:extLst>
            </p:cNvPr>
            <p:cNvSpPr/>
            <p:nvPr/>
          </p:nvSpPr>
          <p:spPr bwMode="auto">
            <a:xfrm>
              <a:off x="2376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 name="正方形/長方形 79">
              <a:extLst>
                <a:ext uri="{FF2B5EF4-FFF2-40B4-BE49-F238E27FC236}">
                  <a16:creationId xmlns:a16="http://schemas.microsoft.com/office/drawing/2014/main" id="{2C9CA42B-369F-4179-B49D-6DF518292693}"/>
                </a:ext>
              </a:extLst>
            </p:cNvPr>
            <p:cNvSpPr/>
            <p:nvPr/>
          </p:nvSpPr>
          <p:spPr bwMode="auto">
            <a:xfrm>
              <a:off x="3024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 name="正方形/長方形 81">
              <a:extLst>
                <a:ext uri="{FF2B5EF4-FFF2-40B4-BE49-F238E27FC236}">
                  <a16:creationId xmlns:a16="http://schemas.microsoft.com/office/drawing/2014/main" id="{20037B54-CA43-424F-89BE-CD788840B01D}"/>
                </a:ext>
              </a:extLst>
            </p:cNvPr>
            <p:cNvSpPr/>
            <p:nvPr/>
          </p:nvSpPr>
          <p:spPr bwMode="auto">
            <a:xfrm>
              <a:off x="3672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a:extLst>
                <a:ext uri="{FF2B5EF4-FFF2-40B4-BE49-F238E27FC236}">
                  <a16:creationId xmlns:a16="http://schemas.microsoft.com/office/drawing/2014/main" id="{32CA2C41-982C-4108-80AB-C36A8EA2352C}"/>
                </a:ext>
              </a:extLst>
            </p:cNvPr>
            <p:cNvSpPr/>
            <p:nvPr/>
          </p:nvSpPr>
          <p:spPr bwMode="auto">
            <a:xfrm>
              <a:off x="4320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a:extLst>
                <a:ext uri="{FF2B5EF4-FFF2-40B4-BE49-F238E27FC236}">
                  <a16:creationId xmlns:a16="http://schemas.microsoft.com/office/drawing/2014/main" id="{F80967B1-0666-49B3-A3A0-5B6EB4531567}"/>
                </a:ext>
              </a:extLst>
            </p:cNvPr>
            <p:cNvSpPr/>
            <p:nvPr/>
          </p:nvSpPr>
          <p:spPr bwMode="auto">
            <a:xfrm>
              <a:off x="4968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a:extLst>
                <a:ext uri="{FF2B5EF4-FFF2-40B4-BE49-F238E27FC236}">
                  <a16:creationId xmlns:a16="http://schemas.microsoft.com/office/drawing/2014/main" id="{8CBC0810-5E8B-4161-9561-7FCAC254EF47}"/>
                </a:ext>
              </a:extLst>
            </p:cNvPr>
            <p:cNvSpPr/>
            <p:nvPr/>
          </p:nvSpPr>
          <p:spPr bwMode="auto">
            <a:xfrm>
              <a:off x="5616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a:extLst>
                <a:ext uri="{FF2B5EF4-FFF2-40B4-BE49-F238E27FC236}">
                  <a16:creationId xmlns:a16="http://schemas.microsoft.com/office/drawing/2014/main" id="{91EC4643-7CF5-40F5-86AF-FFEE180FA211}"/>
                </a:ext>
              </a:extLst>
            </p:cNvPr>
            <p:cNvSpPr/>
            <p:nvPr/>
          </p:nvSpPr>
          <p:spPr bwMode="auto">
            <a:xfrm>
              <a:off x="6264000" y="5220000"/>
              <a:ext cx="648000" cy="648000"/>
            </a:xfrm>
            <a:prstGeom prst="rect">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93" name="楕円 92">
            <a:extLst>
              <a:ext uri="{FF2B5EF4-FFF2-40B4-BE49-F238E27FC236}">
                <a16:creationId xmlns:a16="http://schemas.microsoft.com/office/drawing/2014/main" id="{19171B3A-9A94-4ACE-A9C7-9F7FA31B0741}"/>
              </a:ext>
            </a:extLst>
          </p:cNvPr>
          <p:cNvSpPr/>
          <p:nvPr/>
        </p:nvSpPr>
        <p:spPr bwMode="auto">
          <a:xfrm>
            <a:off x="4392000" y="5292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5" name="楕円 94">
            <a:extLst>
              <a:ext uri="{FF2B5EF4-FFF2-40B4-BE49-F238E27FC236}">
                <a16:creationId xmlns:a16="http://schemas.microsoft.com/office/drawing/2014/main" id="{96BE8442-7DE8-423D-A54F-4795CC1B8ECF}"/>
              </a:ext>
            </a:extLst>
          </p:cNvPr>
          <p:cNvSpPr/>
          <p:nvPr/>
        </p:nvSpPr>
        <p:spPr bwMode="auto">
          <a:xfrm>
            <a:off x="4392443" y="4644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2</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7" name="楕円 96">
            <a:extLst>
              <a:ext uri="{FF2B5EF4-FFF2-40B4-BE49-F238E27FC236}">
                <a16:creationId xmlns:a16="http://schemas.microsoft.com/office/drawing/2014/main" id="{8D109D10-F965-4448-B926-B63B9392AB74}"/>
              </a:ext>
            </a:extLst>
          </p:cNvPr>
          <p:cNvSpPr/>
          <p:nvPr/>
        </p:nvSpPr>
        <p:spPr bwMode="auto">
          <a:xfrm>
            <a:off x="4392000" y="3996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3</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99" name="楕円 98">
            <a:extLst>
              <a:ext uri="{FF2B5EF4-FFF2-40B4-BE49-F238E27FC236}">
                <a16:creationId xmlns:a16="http://schemas.microsoft.com/office/drawing/2014/main" id="{7F1329E0-459A-4602-9312-CF6F45301348}"/>
              </a:ext>
            </a:extLst>
          </p:cNvPr>
          <p:cNvSpPr/>
          <p:nvPr/>
        </p:nvSpPr>
        <p:spPr bwMode="auto">
          <a:xfrm>
            <a:off x="4392000" y="3348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楕円 100">
            <a:extLst>
              <a:ext uri="{FF2B5EF4-FFF2-40B4-BE49-F238E27FC236}">
                <a16:creationId xmlns:a16="http://schemas.microsoft.com/office/drawing/2014/main" id="{A2542750-AE0C-4110-8898-E25340E99E8C}"/>
              </a:ext>
            </a:extLst>
          </p:cNvPr>
          <p:cNvSpPr/>
          <p:nvPr/>
        </p:nvSpPr>
        <p:spPr bwMode="auto">
          <a:xfrm>
            <a:off x="4390784" y="2700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3" name="楕円 102">
            <a:extLst>
              <a:ext uri="{FF2B5EF4-FFF2-40B4-BE49-F238E27FC236}">
                <a16:creationId xmlns:a16="http://schemas.microsoft.com/office/drawing/2014/main" id="{1857BAF3-BDDC-4008-A9A9-99CF460B4D4E}"/>
              </a:ext>
            </a:extLst>
          </p:cNvPr>
          <p:cNvSpPr/>
          <p:nvPr/>
        </p:nvSpPr>
        <p:spPr bwMode="auto">
          <a:xfrm>
            <a:off x="6336000" y="529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6</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5" name="楕円 104">
            <a:extLst>
              <a:ext uri="{FF2B5EF4-FFF2-40B4-BE49-F238E27FC236}">
                <a16:creationId xmlns:a16="http://schemas.microsoft.com/office/drawing/2014/main" id="{2CA28241-00D6-48AC-9F2B-A6684356CDFF}"/>
              </a:ext>
            </a:extLst>
          </p:cNvPr>
          <p:cNvSpPr/>
          <p:nvPr/>
        </p:nvSpPr>
        <p:spPr bwMode="auto">
          <a:xfrm>
            <a:off x="5040000" y="5292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7</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07" name="楕円 106">
            <a:extLst>
              <a:ext uri="{FF2B5EF4-FFF2-40B4-BE49-F238E27FC236}">
                <a16:creationId xmlns:a16="http://schemas.microsoft.com/office/drawing/2014/main" id="{33A3CA8D-399A-40D6-9591-9BC4133E1F88}"/>
              </a:ext>
            </a:extLst>
          </p:cNvPr>
          <p:cNvSpPr/>
          <p:nvPr/>
        </p:nvSpPr>
        <p:spPr bwMode="auto">
          <a:xfrm>
            <a:off x="5688000" y="529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8</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9" name="楕円 108">
            <a:extLst>
              <a:ext uri="{FF2B5EF4-FFF2-40B4-BE49-F238E27FC236}">
                <a16:creationId xmlns:a16="http://schemas.microsoft.com/office/drawing/2014/main" id="{1EDED371-F0E1-46B2-95FA-2F8417866C33}"/>
              </a:ext>
            </a:extLst>
          </p:cNvPr>
          <p:cNvSpPr/>
          <p:nvPr/>
        </p:nvSpPr>
        <p:spPr bwMode="auto">
          <a:xfrm>
            <a:off x="3096000" y="5292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9</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11" name="楕円 110">
            <a:extLst>
              <a:ext uri="{FF2B5EF4-FFF2-40B4-BE49-F238E27FC236}">
                <a16:creationId xmlns:a16="http://schemas.microsoft.com/office/drawing/2014/main" id="{E8E3B54D-B224-49F3-A155-C185238C5AFE}"/>
              </a:ext>
            </a:extLst>
          </p:cNvPr>
          <p:cNvSpPr/>
          <p:nvPr/>
        </p:nvSpPr>
        <p:spPr bwMode="auto">
          <a:xfrm>
            <a:off x="3744000" y="529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10</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13" name="楕円 112">
            <a:extLst>
              <a:ext uri="{FF2B5EF4-FFF2-40B4-BE49-F238E27FC236}">
                <a16:creationId xmlns:a16="http://schemas.microsoft.com/office/drawing/2014/main" id="{A6C65ED3-7B64-4F7A-843E-D76B7303A5D3}"/>
              </a:ext>
            </a:extLst>
          </p:cNvPr>
          <p:cNvSpPr/>
          <p:nvPr/>
        </p:nvSpPr>
        <p:spPr bwMode="auto">
          <a:xfrm>
            <a:off x="5687557" y="4644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楕円 114">
            <a:extLst>
              <a:ext uri="{FF2B5EF4-FFF2-40B4-BE49-F238E27FC236}">
                <a16:creationId xmlns:a16="http://schemas.microsoft.com/office/drawing/2014/main" id="{3EE9D5FE-22D1-474B-B585-44078A03B03A}"/>
              </a:ext>
            </a:extLst>
          </p:cNvPr>
          <p:cNvSpPr/>
          <p:nvPr/>
        </p:nvSpPr>
        <p:spPr bwMode="auto">
          <a:xfrm>
            <a:off x="5687557" y="3996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12</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17" name="楕円 116">
            <a:extLst>
              <a:ext uri="{FF2B5EF4-FFF2-40B4-BE49-F238E27FC236}">
                <a16:creationId xmlns:a16="http://schemas.microsoft.com/office/drawing/2014/main" id="{307A8673-706B-4DA3-877D-FC167D85B1D1}"/>
              </a:ext>
            </a:extLst>
          </p:cNvPr>
          <p:cNvSpPr/>
          <p:nvPr/>
        </p:nvSpPr>
        <p:spPr bwMode="auto">
          <a:xfrm>
            <a:off x="5687557" y="3348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13</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19" name="楕円 118">
            <a:extLst>
              <a:ext uri="{FF2B5EF4-FFF2-40B4-BE49-F238E27FC236}">
                <a16:creationId xmlns:a16="http://schemas.microsoft.com/office/drawing/2014/main" id="{2D2533A0-B3EC-4FA5-BAA1-5984319FAA5D}"/>
              </a:ext>
            </a:extLst>
          </p:cNvPr>
          <p:cNvSpPr/>
          <p:nvPr/>
        </p:nvSpPr>
        <p:spPr bwMode="auto">
          <a:xfrm>
            <a:off x="6336000" y="4644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14</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楕円 120">
            <a:extLst>
              <a:ext uri="{FF2B5EF4-FFF2-40B4-BE49-F238E27FC236}">
                <a16:creationId xmlns:a16="http://schemas.microsoft.com/office/drawing/2014/main" id="{A6674210-979A-463E-929D-1F543C99EF5F}"/>
              </a:ext>
            </a:extLst>
          </p:cNvPr>
          <p:cNvSpPr/>
          <p:nvPr/>
        </p:nvSpPr>
        <p:spPr bwMode="auto">
          <a:xfrm>
            <a:off x="4390784" y="2052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15</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楕円 122">
            <a:extLst>
              <a:ext uri="{FF2B5EF4-FFF2-40B4-BE49-F238E27FC236}">
                <a16:creationId xmlns:a16="http://schemas.microsoft.com/office/drawing/2014/main" id="{B68CAE6E-F5FD-40F6-83CC-1808DEAA7BDE}"/>
              </a:ext>
            </a:extLst>
          </p:cNvPr>
          <p:cNvSpPr/>
          <p:nvPr/>
        </p:nvSpPr>
        <p:spPr bwMode="auto">
          <a:xfrm>
            <a:off x="2448000" y="529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16</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25" name="楕円 124">
            <a:extLst>
              <a:ext uri="{FF2B5EF4-FFF2-40B4-BE49-F238E27FC236}">
                <a16:creationId xmlns:a16="http://schemas.microsoft.com/office/drawing/2014/main" id="{8521B47E-431D-4F3E-BAB2-FE9866EC1CC5}"/>
              </a:ext>
            </a:extLst>
          </p:cNvPr>
          <p:cNvSpPr/>
          <p:nvPr/>
        </p:nvSpPr>
        <p:spPr bwMode="auto">
          <a:xfrm>
            <a:off x="3095557" y="4644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17</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27" name="楕円 126">
            <a:extLst>
              <a:ext uri="{FF2B5EF4-FFF2-40B4-BE49-F238E27FC236}">
                <a16:creationId xmlns:a16="http://schemas.microsoft.com/office/drawing/2014/main" id="{1D238932-47BA-4329-AB4C-D07260A2D102}"/>
              </a:ext>
            </a:extLst>
          </p:cNvPr>
          <p:cNvSpPr/>
          <p:nvPr/>
        </p:nvSpPr>
        <p:spPr bwMode="auto">
          <a:xfrm>
            <a:off x="6336000" y="3996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18</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29" name="楕円 128">
            <a:extLst>
              <a:ext uri="{FF2B5EF4-FFF2-40B4-BE49-F238E27FC236}">
                <a16:creationId xmlns:a16="http://schemas.microsoft.com/office/drawing/2014/main" id="{6A9705ED-4E06-464A-AD65-3126C2BFE82E}"/>
              </a:ext>
            </a:extLst>
          </p:cNvPr>
          <p:cNvSpPr/>
          <p:nvPr/>
        </p:nvSpPr>
        <p:spPr bwMode="auto">
          <a:xfrm>
            <a:off x="6335557" y="3348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19</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31" name="楕円 130">
            <a:extLst>
              <a:ext uri="{FF2B5EF4-FFF2-40B4-BE49-F238E27FC236}">
                <a16:creationId xmlns:a16="http://schemas.microsoft.com/office/drawing/2014/main" id="{5D34EB15-EDC0-4694-B1DA-507AA1279FBC}"/>
              </a:ext>
            </a:extLst>
          </p:cNvPr>
          <p:cNvSpPr/>
          <p:nvPr/>
        </p:nvSpPr>
        <p:spPr bwMode="auto">
          <a:xfrm>
            <a:off x="3095557" y="3996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20</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33" name="楕円 132">
            <a:extLst>
              <a:ext uri="{FF2B5EF4-FFF2-40B4-BE49-F238E27FC236}">
                <a16:creationId xmlns:a16="http://schemas.microsoft.com/office/drawing/2014/main" id="{EA8BC149-598C-4609-A835-A99363A82F1F}"/>
              </a:ext>
            </a:extLst>
          </p:cNvPr>
          <p:cNvSpPr/>
          <p:nvPr/>
        </p:nvSpPr>
        <p:spPr bwMode="auto">
          <a:xfrm>
            <a:off x="5688000" y="2700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5" name="楕円 134">
            <a:extLst>
              <a:ext uri="{FF2B5EF4-FFF2-40B4-BE49-F238E27FC236}">
                <a16:creationId xmlns:a16="http://schemas.microsoft.com/office/drawing/2014/main" id="{71F9B72A-A896-44E2-8524-19E6B932310D}"/>
              </a:ext>
            </a:extLst>
          </p:cNvPr>
          <p:cNvSpPr/>
          <p:nvPr/>
        </p:nvSpPr>
        <p:spPr bwMode="auto">
          <a:xfrm>
            <a:off x="6336000" y="2700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22</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37" name="楕円 136">
            <a:extLst>
              <a:ext uri="{FF2B5EF4-FFF2-40B4-BE49-F238E27FC236}">
                <a16:creationId xmlns:a16="http://schemas.microsoft.com/office/drawing/2014/main" id="{08140C9C-5C17-42B6-ADA3-ED5583076E70}"/>
              </a:ext>
            </a:extLst>
          </p:cNvPr>
          <p:cNvSpPr/>
          <p:nvPr/>
        </p:nvSpPr>
        <p:spPr bwMode="auto">
          <a:xfrm>
            <a:off x="3095557" y="3348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23</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39" name="楕円 138">
            <a:extLst>
              <a:ext uri="{FF2B5EF4-FFF2-40B4-BE49-F238E27FC236}">
                <a16:creationId xmlns:a16="http://schemas.microsoft.com/office/drawing/2014/main" id="{CCE28BE5-3A6B-4E66-A188-82E43AD36696}"/>
              </a:ext>
            </a:extLst>
          </p:cNvPr>
          <p:cNvSpPr/>
          <p:nvPr/>
        </p:nvSpPr>
        <p:spPr bwMode="auto">
          <a:xfrm>
            <a:off x="5039557" y="4644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24</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1" name="楕円 140">
            <a:extLst>
              <a:ext uri="{FF2B5EF4-FFF2-40B4-BE49-F238E27FC236}">
                <a16:creationId xmlns:a16="http://schemas.microsoft.com/office/drawing/2014/main" id="{8D9E7A21-5BE3-4097-843D-E8A298E6E51F}"/>
              </a:ext>
            </a:extLst>
          </p:cNvPr>
          <p:cNvSpPr/>
          <p:nvPr/>
        </p:nvSpPr>
        <p:spPr bwMode="auto">
          <a:xfrm>
            <a:off x="2448000" y="4644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25</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3" name="楕円 142">
            <a:extLst>
              <a:ext uri="{FF2B5EF4-FFF2-40B4-BE49-F238E27FC236}">
                <a16:creationId xmlns:a16="http://schemas.microsoft.com/office/drawing/2014/main" id="{9072C810-5127-496B-8E28-65213C39588A}"/>
              </a:ext>
            </a:extLst>
          </p:cNvPr>
          <p:cNvSpPr/>
          <p:nvPr/>
        </p:nvSpPr>
        <p:spPr bwMode="auto">
          <a:xfrm>
            <a:off x="2448000" y="3996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26</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45" name="楕円 144">
            <a:extLst>
              <a:ext uri="{FF2B5EF4-FFF2-40B4-BE49-F238E27FC236}">
                <a16:creationId xmlns:a16="http://schemas.microsoft.com/office/drawing/2014/main" id="{1544312C-B922-47D5-9CA6-E394FD1EC13A}"/>
              </a:ext>
            </a:extLst>
          </p:cNvPr>
          <p:cNvSpPr/>
          <p:nvPr/>
        </p:nvSpPr>
        <p:spPr bwMode="auto">
          <a:xfrm>
            <a:off x="3744000" y="4644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27</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47" name="楕円 146">
            <a:extLst>
              <a:ext uri="{FF2B5EF4-FFF2-40B4-BE49-F238E27FC236}">
                <a16:creationId xmlns:a16="http://schemas.microsoft.com/office/drawing/2014/main" id="{61FB5049-9AD3-46BE-B90D-869EFFF83951}"/>
              </a:ext>
            </a:extLst>
          </p:cNvPr>
          <p:cNvSpPr/>
          <p:nvPr/>
        </p:nvSpPr>
        <p:spPr bwMode="auto">
          <a:xfrm>
            <a:off x="3095557" y="2700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28</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49" name="楕円 148">
            <a:extLst>
              <a:ext uri="{FF2B5EF4-FFF2-40B4-BE49-F238E27FC236}">
                <a16:creationId xmlns:a16="http://schemas.microsoft.com/office/drawing/2014/main" id="{FD39721E-B1EC-483C-BD55-E4D062C96285}"/>
              </a:ext>
            </a:extLst>
          </p:cNvPr>
          <p:cNvSpPr/>
          <p:nvPr/>
        </p:nvSpPr>
        <p:spPr bwMode="auto">
          <a:xfrm>
            <a:off x="2447557" y="3348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29</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51" name="楕円 150">
            <a:extLst>
              <a:ext uri="{FF2B5EF4-FFF2-40B4-BE49-F238E27FC236}">
                <a16:creationId xmlns:a16="http://schemas.microsoft.com/office/drawing/2014/main" id="{D1BE21AF-303C-4B4E-8474-8BACE7699518}"/>
              </a:ext>
            </a:extLst>
          </p:cNvPr>
          <p:cNvSpPr/>
          <p:nvPr/>
        </p:nvSpPr>
        <p:spPr bwMode="auto">
          <a:xfrm>
            <a:off x="6336000" y="205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30</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53" name="楕円 152">
            <a:extLst>
              <a:ext uri="{FF2B5EF4-FFF2-40B4-BE49-F238E27FC236}">
                <a16:creationId xmlns:a16="http://schemas.microsoft.com/office/drawing/2014/main" id="{51FD10ED-B720-4526-9FD8-B02C6EA5837C}"/>
              </a:ext>
            </a:extLst>
          </p:cNvPr>
          <p:cNvSpPr/>
          <p:nvPr/>
        </p:nvSpPr>
        <p:spPr bwMode="auto">
          <a:xfrm>
            <a:off x="3743557" y="3996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5" name="楕円 154">
            <a:extLst>
              <a:ext uri="{FF2B5EF4-FFF2-40B4-BE49-F238E27FC236}">
                <a16:creationId xmlns:a16="http://schemas.microsoft.com/office/drawing/2014/main" id="{CABD1EFF-196B-4324-8B90-47FE75ABC173}"/>
              </a:ext>
            </a:extLst>
          </p:cNvPr>
          <p:cNvSpPr/>
          <p:nvPr/>
        </p:nvSpPr>
        <p:spPr bwMode="auto">
          <a:xfrm>
            <a:off x="2448000" y="2700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32</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57" name="楕円 156">
            <a:extLst>
              <a:ext uri="{FF2B5EF4-FFF2-40B4-BE49-F238E27FC236}">
                <a16:creationId xmlns:a16="http://schemas.microsoft.com/office/drawing/2014/main" id="{FFEF68BE-573A-483D-BE36-72A295BF1E7C}"/>
              </a:ext>
            </a:extLst>
          </p:cNvPr>
          <p:cNvSpPr/>
          <p:nvPr/>
        </p:nvSpPr>
        <p:spPr bwMode="auto">
          <a:xfrm>
            <a:off x="2448000" y="2052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33</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59" name="楕円 158">
            <a:extLst>
              <a:ext uri="{FF2B5EF4-FFF2-40B4-BE49-F238E27FC236}">
                <a16:creationId xmlns:a16="http://schemas.microsoft.com/office/drawing/2014/main" id="{9F72F579-ED17-45F2-B85B-D06EE7BDA266}"/>
              </a:ext>
            </a:extLst>
          </p:cNvPr>
          <p:cNvSpPr/>
          <p:nvPr/>
        </p:nvSpPr>
        <p:spPr bwMode="auto">
          <a:xfrm>
            <a:off x="3096000" y="205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34</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1" name="楕円 160">
            <a:extLst>
              <a:ext uri="{FF2B5EF4-FFF2-40B4-BE49-F238E27FC236}">
                <a16:creationId xmlns:a16="http://schemas.microsoft.com/office/drawing/2014/main" id="{ED787143-A6DF-430A-94C0-33E32D9741A0}"/>
              </a:ext>
            </a:extLst>
          </p:cNvPr>
          <p:cNvSpPr/>
          <p:nvPr/>
        </p:nvSpPr>
        <p:spPr bwMode="auto">
          <a:xfrm>
            <a:off x="5039557" y="3996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35</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3" name="楕円 162">
            <a:extLst>
              <a:ext uri="{FF2B5EF4-FFF2-40B4-BE49-F238E27FC236}">
                <a16:creationId xmlns:a16="http://schemas.microsoft.com/office/drawing/2014/main" id="{31E1A8FD-49D9-48A7-A86F-6B4B7940ECCE}"/>
              </a:ext>
            </a:extLst>
          </p:cNvPr>
          <p:cNvSpPr/>
          <p:nvPr/>
        </p:nvSpPr>
        <p:spPr bwMode="auto">
          <a:xfrm>
            <a:off x="5040000" y="3348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36</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65" name="楕円 164">
            <a:extLst>
              <a:ext uri="{FF2B5EF4-FFF2-40B4-BE49-F238E27FC236}">
                <a16:creationId xmlns:a16="http://schemas.microsoft.com/office/drawing/2014/main" id="{6787A314-A80A-43A8-95B0-236F531B9384}"/>
              </a:ext>
            </a:extLst>
          </p:cNvPr>
          <p:cNvSpPr/>
          <p:nvPr/>
        </p:nvSpPr>
        <p:spPr bwMode="auto">
          <a:xfrm>
            <a:off x="5038784" y="2700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37</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67" name="楕円 166">
            <a:extLst>
              <a:ext uri="{FF2B5EF4-FFF2-40B4-BE49-F238E27FC236}">
                <a16:creationId xmlns:a16="http://schemas.microsoft.com/office/drawing/2014/main" id="{7D7D39DC-CCBE-4E34-B75A-231012B59CEA}"/>
              </a:ext>
            </a:extLst>
          </p:cNvPr>
          <p:cNvSpPr/>
          <p:nvPr/>
        </p:nvSpPr>
        <p:spPr bwMode="auto">
          <a:xfrm>
            <a:off x="5040000" y="2052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38</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69" name="楕円 168">
            <a:extLst>
              <a:ext uri="{FF2B5EF4-FFF2-40B4-BE49-F238E27FC236}">
                <a16:creationId xmlns:a16="http://schemas.microsoft.com/office/drawing/2014/main" id="{B7E57660-8645-4379-A14F-387E9D35A98E}"/>
              </a:ext>
            </a:extLst>
          </p:cNvPr>
          <p:cNvSpPr/>
          <p:nvPr/>
        </p:nvSpPr>
        <p:spPr bwMode="auto">
          <a:xfrm>
            <a:off x="5688000" y="2052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39</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71" name="楕円 170">
            <a:extLst>
              <a:ext uri="{FF2B5EF4-FFF2-40B4-BE49-F238E27FC236}">
                <a16:creationId xmlns:a16="http://schemas.microsoft.com/office/drawing/2014/main" id="{4C3B1DC7-B968-43F0-A174-BAAAF6949DBE}"/>
              </a:ext>
            </a:extLst>
          </p:cNvPr>
          <p:cNvSpPr/>
          <p:nvPr/>
        </p:nvSpPr>
        <p:spPr bwMode="auto">
          <a:xfrm>
            <a:off x="3743557" y="3348000"/>
            <a:ext cx="504000" cy="504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latin typeface="Times New Roman" panose="02020603050405020304" pitchFamily="18" charset="0"/>
              </a:rPr>
              <a:t>40</a:t>
            </a:r>
            <a:endParaRPr kumimoji="1" lang="ja-JP" altLang="en-US" sz="32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73" name="楕円 172">
            <a:extLst>
              <a:ext uri="{FF2B5EF4-FFF2-40B4-BE49-F238E27FC236}">
                <a16:creationId xmlns:a16="http://schemas.microsoft.com/office/drawing/2014/main" id="{F00EF7B0-C86E-4787-8A94-AE72B14E7A4B}"/>
              </a:ext>
            </a:extLst>
          </p:cNvPr>
          <p:cNvSpPr/>
          <p:nvPr/>
        </p:nvSpPr>
        <p:spPr bwMode="auto">
          <a:xfrm>
            <a:off x="3744000" y="2700000"/>
            <a:ext cx="504000" cy="5040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4</a:t>
            </a: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75" name="テキスト ボックス 174">
            <a:extLst>
              <a:ext uri="{FF2B5EF4-FFF2-40B4-BE49-F238E27FC236}">
                <a16:creationId xmlns:a16="http://schemas.microsoft.com/office/drawing/2014/main" id="{DD95EFDD-650F-43E5-AFCA-1EBC94E1AA12}"/>
              </a:ext>
            </a:extLst>
          </p:cNvPr>
          <p:cNvSpPr txBox="1"/>
          <p:nvPr/>
        </p:nvSpPr>
        <p:spPr>
          <a:xfrm>
            <a:off x="6166157" y="6183252"/>
            <a:ext cx="2754323" cy="400110"/>
          </a:xfrm>
          <a:prstGeom prst="rect">
            <a:avLst/>
          </a:prstGeom>
          <a:noFill/>
        </p:spPr>
        <p:txBody>
          <a:bodyPr wrap="square" rtlCol="0">
            <a:spAutoFit/>
          </a:bodyPr>
          <a:lstStyle/>
          <a:p>
            <a:pPr algn="l"/>
            <a:r>
              <a:rPr lang="en-US" altLang="ja-JP" sz="2000" dirty="0">
                <a:effectLst/>
                <a:latin typeface="Times New Roman" panose="02020603050405020304" pitchFamily="18" charset="0"/>
              </a:rPr>
              <a:t>[1] Victor Allis, , (1998)</a:t>
            </a:r>
          </a:p>
        </p:txBody>
      </p:sp>
      <p:sp>
        <p:nvSpPr>
          <p:cNvPr id="177" name="テキスト ボックス 176">
            <a:extLst>
              <a:ext uri="{FF2B5EF4-FFF2-40B4-BE49-F238E27FC236}">
                <a16:creationId xmlns:a16="http://schemas.microsoft.com/office/drawing/2014/main" id="{37758F48-612D-4197-A591-48BDDA72F235}"/>
              </a:ext>
            </a:extLst>
          </p:cNvPr>
          <p:cNvSpPr txBox="1"/>
          <p:nvPr/>
        </p:nvSpPr>
        <p:spPr>
          <a:xfrm>
            <a:off x="3189939" y="5891159"/>
            <a:ext cx="3005952" cy="461665"/>
          </a:xfrm>
          <a:prstGeom prst="rect">
            <a:avLst/>
          </a:prstGeom>
          <a:noFill/>
        </p:spPr>
        <p:txBody>
          <a:bodyPr wrap="none" rtlCol="0">
            <a:spAutoFit/>
          </a:bodyPr>
          <a:lstStyle/>
          <a:p>
            <a:r>
              <a:rPr lang="ja-JP" altLang="en-US" sz="2400" dirty="0"/>
              <a:t>コネクト</a:t>
            </a:r>
            <a:r>
              <a:rPr lang="en-US" altLang="ja-JP" sz="2400" dirty="0"/>
              <a:t>4</a:t>
            </a:r>
            <a:r>
              <a:rPr lang="ja-JP" altLang="en-US" sz="2400" dirty="0"/>
              <a:t> </a:t>
            </a:r>
            <a:r>
              <a:rPr kumimoji="1" lang="ja-JP" altLang="en-US" sz="2400" dirty="0"/>
              <a:t>の最善手</a:t>
            </a:r>
            <a:r>
              <a:rPr kumimoji="1" lang="en-US" altLang="ja-JP" sz="2400" dirty="0"/>
              <a:t>[1] </a:t>
            </a:r>
            <a:endParaRPr kumimoji="1" lang="ja-JP" altLang="en-US" sz="2400" dirty="0"/>
          </a:p>
        </p:txBody>
      </p:sp>
      <p:sp>
        <p:nvSpPr>
          <p:cNvPr id="178" name="テキスト ボックス 177">
            <a:extLst>
              <a:ext uri="{FF2B5EF4-FFF2-40B4-BE49-F238E27FC236}">
                <a16:creationId xmlns:a16="http://schemas.microsoft.com/office/drawing/2014/main" id="{F5C0CAFC-906C-4A10-ACCB-267E6B5BFD99}"/>
              </a:ext>
            </a:extLst>
          </p:cNvPr>
          <p:cNvSpPr txBox="1"/>
          <p:nvPr/>
        </p:nvSpPr>
        <p:spPr>
          <a:xfrm>
            <a:off x="7115537" y="3493199"/>
            <a:ext cx="1374094" cy="904863"/>
          </a:xfrm>
          <a:prstGeom prst="rect">
            <a:avLst/>
          </a:prstGeom>
          <a:noFill/>
        </p:spPr>
        <p:txBody>
          <a:bodyPr wrap="none" rtlCol="0">
            <a:spAutoFit/>
          </a:bodyPr>
          <a:lstStyle/>
          <a:p>
            <a:pPr algn="l"/>
            <a:r>
              <a:rPr kumimoji="1" lang="en-US" altLang="ja-JP" sz="2400" dirty="0"/>
              <a:t>41</a:t>
            </a:r>
            <a:r>
              <a:rPr kumimoji="1" lang="ja-JP" altLang="en-US" sz="2400" dirty="0"/>
              <a:t>手で</a:t>
            </a:r>
            <a:endParaRPr kumimoji="1" lang="en-US" altLang="ja-JP" sz="2400" dirty="0"/>
          </a:p>
          <a:p>
            <a:pPr algn="l"/>
            <a:r>
              <a:rPr kumimoji="1" lang="ja-JP" altLang="en-US" sz="2400" dirty="0"/>
              <a:t>先手勝ち</a:t>
            </a:r>
          </a:p>
        </p:txBody>
      </p:sp>
    </p:spTree>
    <p:extLst>
      <p:ext uri="{BB962C8B-B14F-4D97-AF65-F5344CB8AC3E}">
        <p14:creationId xmlns:p14="http://schemas.microsoft.com/office/powerpoint/2010/main" val="336488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anim calcmode="lin" valueType="num">
                                      <p:cBhvr additive="base">
                                        <p:cTn id="7" dur="500" fill="hold"/>
                                        <p:tgtEl>
                                          <p:spTgt spid="93"/>
                                        </p:tgtEl>
                                        <p:attrNameLst>
                                          <p:attrName>ppt_x</p:attrName>
                                        </p:attrNameLst>
                                      </p:cBhvr>
                                      <p:tavLst>
                                        <p:tav tm="0">
                                          <p:val>
                                            <p:strVal val="#ppt_x"/>
                                          </p:val>
                                        </p:tav>
                                        <p:tav tm="100000">
                                          <p:val>
                                            <p:strVal val="#ppt_x"/>
                                          </p:val>
                                        </p:tav>
                                      </p:tavLst>
                                    </p:anim>
                                    <p:anim calcmode="lin" valueType="num">
                                      <p:cBhvr additive="base">
                                        <p:cTn id="8" dur="500" fill="hold"/>
                                        <p:tgtEl>
                                          <p:spTgt spid="9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95"/>
                                        </p:tgtEl>
                                        <p:attrNameLst>
                                          <p:attrName>style.visibility</p:attrName>
                                        </p:attrNameLst>
                                      </p:cBhvr>
                                      <p:to>
                                        <p:strVal val="visible"/>
                                      </p:to>
                                    </p:set>
                                    <p:anim calcmode="lin" valueType="num">
                                      <p:cBhvr additive="base">
                                        <p:cTn id="12" dur="500" fill="hold"/>
                                        <p:tgtEl>
                                          <p:spTgt spid="95"/>
                                        </p:tgtEl>
                                        <p:attrNameLst>
                                          <p:attrName>ppt_x</p:attrName>
                                        </p:attrNameLst>
                                      </p:cBhvr>
                                      <p:tavLst>
                                        <p:tav tm="0">
                                          <p:val>
                                            <p:strVal val="#ppt_x"/>
                                          </p:val>
                                        </p:tav>
                                        <p:tav tm="100000">
                                          <p:val>
                                            <p:strVal val="#ppt_x"/>
                                          </p:val>
                                        </p:tav>
                                      </p:tavLst>
                                    </p:anim>
                                    <p:anim calcmode="lin" valueType="num">
                                      <p:cBhvr additive="base">
                                        <p:cTn id="13" dur="500" fill="hold"/>
                                        <p:tgtEl>
                                          <p:spTgt spid="95"/>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97"/>
                                        </p:tgtEl>
                                        <p:attrNameLst>
                                          <p:attrName>style.visibility</p:attrName>
                                        </p:attrNameLst>
                                      </p:cBhvr>
                                      <p:to>
                                        <p:strVal val="visible"/>
                                      </p:to>
                                    </p:set>
                                    <p:anim calcmode="lin" valueType="num">
                                      <p:cBhvr additive="base">
                                        <p:cTn id="17" dur="500" fill="hold"/>
                                        <p:tgtEl>
                                          <p:spTgt spid="97"/>
                                        </p:tgtEl>
                                        <p:attrNameLst>
                                          <p:attrName>ppt_x</p:attrName>
                                        </p:attrNameLst>
                                      </p:cBhvr>
                                      <p:tavLst>
                                        <p:tav tm="0">
                                          <p:val>
                                            <p:strVal val="#ppt_x"/>
                                          </p:val>
                                        </p:tav>
                                        <p:tav tm="100000">
                                          <p:val>
                                            <p:strVal val="#ppt_x"/>
                                          </p:val>
                                        </p:tav>
                                      </p:tavLst>
                                    </p:anim>
                                    <p:anim calcmode="lin" valueType="num">
                                      <p:cBhvr additive="base">
                                        <p:cTn id="18" dur="500" fill="hold"/>
                                        <p:tgtEl>
                                          <p:spTgt spid="97"/>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additive="base">
                                        <p:cTn id="22" dur="500" fill="hold"/>
                                        <p:tgtEl>
                                          <p:spTgt spid="99"/>
                                        </p:tgtEl>
                                        <p:attrNameLst>
                                          <p:attrName>ppt_x</p:attrName>
                                        </p:attrNameLst>
                                      </p:cBhvr>
                                      <p:tavLst>
                                        <p:tav tm="0">
                                          <p:val>
                                            <p:strVal val="#ppt_x"/>
                                          </p:val>
                                        </p:tav>
                                        <p:tav tm="100000">
                                          <p:val>
                                            <p:strVal val="#ppt_x"/>
                                          </p:val>
                                        </p:tav>
                                      </p:tavLst>
                                    </p:anim>
                                    <p:anim calcmode="lin" valueType="num">
                                      <p:cBhvr additive="base">
                                        <p:cTn id="23" dur="500" fill="hold"/>
                                        <p:tgtEl>
                                          <p:spTgt spid="99"/>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 fill="hold" grpId="0" nodeType="afterEffect">
                                  <p:stCondLst>
                                    <p:cond delay="0"/>
                                  </p:stCondLst>
                                  <p:childTnLst>
                                    <p:set>
                                      <p:cBhvr>
                                        <p:cTn id="26" dur="1" fill="hold">
                                          <p:stCondLst>
                                            <p:cond delay="0"/>
                                          </p:stCondLst>
                                        </p:cTn>
                                        <p:tgtEl>
                                          <p:spTgt spid="101"/>
                                        </p:tgtEl>
                                        <p:attrNameLst>
                                          <p:attrName>style.visibility</p:attrName>
                                        </p:attrNameLst>
                                      </p:cBhvr>
                                      <p:to>
                                        <p:strVal val="visible"/>
                                      </p:to>
                                    </p:set>
                                    <p:anim calcmode="lin" valueType="num">
                                      <p:cBhvr additive="base">
                                        <p:cTn id="27" dur="500" fill="hold"/>
                                        <p:tgtEl>
                                          <p:spTgt spid="101"/>
                                        </p:tgtEl>
                                        <p:attrNameLst>
                                          <p:attrName>ppt_x</p:attrName>
                                        </p:attrNameLst>
                                      </p:cBhvr>
                                      <p:tavLst>
                                        <p:tav tm="0">
                                          <p:val>
                                            <p:strVal val="#ppt_x"/>
                                          </p:val>
                                        </p:tav>
                                        <p:tav tm="100000">
                                          <p:val>
                                            <p:strVal val="#ppt_x"/>
                                          </p:val>
                                        </p:tav>
                                      </p:tavLst>
                                    </p:anim>
                                    <p:anim calcmode="lin" valueType="num">
                                      <p:cBhvr additive="base">
                                        <p:cTn id="28" dur="500" fill="hold"/>
                                        <p:tgtEl>
                                          <p:spTgt spid="101"/>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103"/>
                                        </p:tgtEl>
                                        <p:attrNameLst>
                                          <p:attrName>style.visibility</p:attrName>
                                        </p:attrNameLst>
                                      </p:cBhvr>
                                      <p:to>
                                        <p:strVal val="visible"/>
                                      </p:to>
                                    </p:set>
                                    <p:anim calcmode="lin" valueType="num">
                                      <p:cBhvr additive="base">
                                        <p:cTn id="32" dur="500" fill="hold"/>
                                        <p:tgtEl>
                                          <p:spTgt spid="103"/>
                                        </p:tgtEl>
                                        <p:attrNameLst>
                                          <p:attrName>ppt_x</p:attrName>
                                        </p:attrNameLst>
                                      </p:cBhvr>
                                      <p:tavLst>
                                        <p:tav tm="0">
                                          <p:val>
                                            <p:strVal val="#ppt_x"/>
                                          </p:val>
                                        </p:tav>
                                        <p:tav tm="100000">
                                          <p:val>
                                            <p:strVal val="#ppt_x"/>
                                          </p:val>
                                        </p:tav>
                                      </p:tavLst>
                                    </p:anim>
                                    <p:anim calcmode="lin" valueType="num">
                                      <p:cBhvr additive="base">
                                        <p:cTn id="33" dur="500" fill="hold"/>
                                        <p:tgtEl>
                                          <p:spTgt spid="103"/>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05"/>
                                        </p:tgtEl>
                                        <p:attrNameLst>
                                          <p:attrName>style.visibility</p:attrName>
                                        </p:attrNameLst>
                                      </p:cBhvr>
                                      <p:to>
                                        <p:strVal val="visible"/>
                                      </p:to>
                                    </p:set>
                                    <p:anim calcmode="lin" valueType="num">
                                      <p:cBhvr additive="base">
                                        <p:cTn id="37" dur="500" fill="hold"/>
                                        <p:tgtEl>
                                          <p:spTgt spid="105"/>
                                        </p:tgtEl>
                                        <p:attrNameLst>
                                          <p:attrName>ppt_x</p:attrName>
                                        </p:attrNameLst>
                                      </p:cBhvr>
                                      <p:tavLst>
                                        <p:tav tm="0">
                                          <p:val>
                                            <p:strVal val="#ppt_x"/>
                                          </p:val>
                                        </p:tav>
                                        <p:tav tm="100000">
                                          <p:val>
                                            <p:strVal val="#ppt_x"/>
                                          </p:val>
                                        </p:tav>
                                      </p:tavLst>
                                    </p:anim>
                                    <p:anim calcmode="lin" valueType="num">
                                      <p:cBhvr additive="base">
                                        <p:cTn id="38" dur="500" fill="hold"/>
                                        <p:tgtEl>
                                          <p:spTgt spid="105"/>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1" fill="hold" grpId="0" nodeType="afterEffect">
                                  <p:stCondLst>
                                    <p:cond delay="0"/>
                                  </p:stCondLst>
                                  <p:childTnLst>
                                    <p:set>
                                      <p:cBhvr>
                                        <p:cTn id="41" dur="1" fill="hold">
                                          <p:stCondLst>
                                            <p:cond delay="0"/>
                                          </p:stCondLst>
                                        </p:cTn>
                                        <p:tgtEl>
                                          <p:spTgt spid="107"/>
                                        </p:tgtEl>
                                        <p:attrNameLst>
                                          <p:attrName>style.visibility</p:attrName>
                                        </p:attrNameLst>
                                      </p:cBhvr>
                                      <p:to>
                                        <p:strVal val="visible"/>
                                      </p:to>
                                    </p:set>
                                    <p:anim calcmode="lin" valueType="num">
                                      <p:cBhvr additive="base">
                                        <p:cTn id="42" dur="500" fill="hold"/>
                                        <p:tgtEl>
                                          <p:spTgt spid="107"/>
                                        </p:tgtEl>
                                        <p:attrNameLst>
                                          <p:attrName>ppt_x</p:attrName>
                                        </p:attrNameLst>
                                      </p:cBhvr>
                                      <p:tavLst>
                                        <p:tav tm="0">
                                          <p:val>
                                            <p:strVal val="#ppt_x"/>
                                          </p:val>
                                        </p:tav>
                                        <p:tav tm="100000">
                                          <p:val>
                                            <p:strVal val="#ppt_x"/>
                                          </p:val>
                                        </p:tav>
                                      </p:tavLst>
                                    </p:anim>
                                    <p:anim calcmode="lin" valueType="num">
                                      <p:cBhvr additive="base">
                                        <p:cTn id="43" dur="500" fill="hold"/>
                                        <p:tgtEl>
                                          <p:spTgt spid="107"/>
                                        </p:tgtEl>
                                        <p:attrNameLst>
                                          <p:attrName>ppt_y</p:attrName>
                                        </p:attrNameLst>
                                      </p:cBhvr>
                                      <p:tavLst>
                                        <p:tav tm="0">
                                          <p:val>
                                            <p:strVal val="0-#ppt_h/2"/>
                                          </p:val>
                                        </p:tav>
                                        <p:tav tm="100000">
                                          <p:val>
                                            <p:strVal val="#ppt_y"/>
                                          </p:val>
                                        </p:tav>
                                      </p:tavLst>
                                    </p:anim>
                                  </p:childTnLst>
                                </p:cTn>
                              </p:par>
                            </p:childTnLst>
                          </p:cTn>
                        </p:par>
                        <p:par>
                          <p:cTn id="44" fill="hold">
                            <p:stCondLst>
                              <p:cond delay="4000"/>
                            </p:stCondLst>
                            <p:childTnLst>
                              <p:par>
                                <p:cTn id="45" presetID="2" presetClass="entr" presetSubtype="1" fill="hold" grpId="0" nodeType="after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additive="base">
                                        <p:cTn id="47" dur="500" fill="hold"/>
                                        <p:tgtEl>
                                          <p:spTgt spid="109"/>
                                        </p:tgtEl>
                                        <p:attrNameLst>
                                          <p:attrName>ppt_x</p:attrName>
                                        </p:attrNameLst>
                                      </p:cBhvr>
                                      <p:tavLst>
                                        <p:tav tm="0">
                                          <p:val>
                                            <p:strVal val="#ppt_x"/>
                                          </p:val>
                                        </p:tav>
                                        <p:tav tm="100000">
                                          <p:val>
                                            <p:strVal val="#ppt_x"/>
                                          </p:val>
                                        </p:tav>
                                      </p:tavLst>
                                    </p:anim>
                                    <p:anim calcmode="lin" valueType="num">
                                      <p:cBhvr additive="base">
                                        <p:cTn id="48" dur="500" fill="hold"/>
                                        <p:tgtEl>
                                          <p:spTgt spid="109"/>
                                        </p:tgtEl>
                                        <p:attrNameLst>
                                          <p:attrName>ppt_y</p:attrName>
                                        </p:attrNameLst>
                                      </p:cBhvr>
                                      <p:tavLst>
                                        <p:tav tm="0">
                                          <p:val>
                                            <p:strVal val="0-#ppt_h/2"/>
                                          </p:val>
                                        </p:tav>
                                        <p:tav tm="100000">
                                          <p:val>
                                            <p:strVal val="#ppt_y"/>
                                          </p:val>
                                        </p:tav>
                                      </p:tavLst>
                                    </p:anim>
                                  </p:childTnLst>
                                </p:cTn>
                              </p:par>
                            </p:childTnLst>
                          </p:cTn>
                        </p:par>
                        <p:par>
                          <p:cTn id="49" fill="hold">
                            <p:stCondLst>
                              <p:cond delay="4500"/>
                            </p:stCondLst>
                            <p:childTnLst>
                              <p:par>
                                <p:cTn id="50" presetID="2" presetClass="entr" presetSubtype="1" fill="hold" grpId="0" nodeType="afterEffect">
                                  <p:stCondLst>
                                    <p:cond delay="0"/>
                                  </p:stCondLst>
                                  <p:childTnLst>
                                    <p:set>
                                      <p:cBhvr>
                                        <p:cTn id="51" dur="1" fill="hold">
                                          <p:stCondLst>
                                            <p:cond delay="0"/>
                                          </p:stCondLst>
                                        </p:cTn>
                                        <p:tgtEl>
                                          <p:spTgt spid="111"/>
                                        </p:tgtEl>
                                        <p:attrNameLst>
                                          <p:attrName>style.visibility</p:attrName>
                                        </p:attrNameLst>
                                      </p:cBhvr>
                                      <p:to>
                                        <p:strVal val="visible"/>
                                      </p:to>
                                    </p:set>
                                    <p:anim calcmode="lin" valueType="num">
                                      <p:cBhvr additive="base">
                                        <p:cTn id="52" dur="500" fill="hold"/>
                                        <p:tgtEl>
                                          <p:spTgt spid="111"/>
                                        </p:tgtEl>
                                        <p:attrNameLst>
                                          <p:attrName>ppt_x</p:attrName>
                                        </p:attrNameLst>
                                      </p:cBhvr>
                                      <p:tavLst>
                                        <p:tav tm="0">
                                          <p:val>
                                            <p:strVal val="#ppt_x"/>
                                          </p:val>
                                        </p:tav>
                                        <p:tav tm="100000">
                                          <p:val>
                                            <p:strVal val="#ppt_x"/>
                                          </p:val>
                                        </p:tav>
                                      </p:tavLst>
                                    </p:anim>
                                    <p:anim calcmode="lin" valueType="num">
                                      <p:cBhvr additive="base">
                                        <p:cTn id="53" dur="500" fill="hold"/>
                                        <p:tgtEl>
                                          <p:spTgt spid="111"/>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2" presetClass="entr" presetSubtype="1" fill="hold" grpId="0" nodeType="afterEffect">
                                  <p:stCondLst>
                                    <p:cond delay="0"/>
                                  </p:stCondLst>
                                  <p:childTnLst>
                                    <p:set>
                                      <p:cBhvr>
                                        <p:cTn id="56" dur="1" fill="hold">
                                          <p:stCondLst>
                                            <p:cond delay="0"/>
                                          </p:stCondLst>
                                        </p:cTn>
                                        <p:tgtEl>
                                          <p:spTgt spid="113"/>
                                        </p:tgtEl>
                                        <p:attrNameLst>
                                          <p:attrName>style.visibility</p:attrName>
                                        </p:attrNameLst>
                                      </p:cBhvr>
                                      <p:to>
                                        <p:strVal val="visible"/>
                                      </p:to>
                                    </p:set>
                                    <p:anim calcmode="lin" valueType="num">
                                      <p:cBhvr additive="base">
                                        <p:cTn id="57" dur="500" fill="hold"/>
                                        <p:tgtEl>
                                          <p:spTgt spid="113"/>
                                        </p:tgtEl>
                                        <p:attrNameLst>
                                          <p:attrName>ppt_x</p:attrName>
                                        </p:attrNameLst>
                                      </p:cBhvr>
                                      <p:tavLst>
                                        <p:tav tm="0">
                                          <p:val>
                                            <p:strVal val="#ppt_x"/>
                                          </p:val>
                                        </p:tav>
                                        <p:tav tm="100000">
                                          <p:val>
                                            <p:strVal val="#ppt_x"/>
                                          </p:val>
                                        </p:tav>
                                      </p:tavLst>
                                    </p:anim>
                                    <p:anim calcmode="lin" valueType="num">
                                      <p:cBhvr additive="base">
                                        <p:cTn id="58" dur="500" fill="hold"/>
                                        <p:tgtEl>
                                          <p:spTgt spid="113"/>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 presetClass="entr" presetSubtype="1" fill="hold" grpId="0" nodeType="afterEffect">
                                  <p:stCondLst>
                                    <p:cond delay="0"/>
                                  </p:stCondLst>
                                  <p:childTnLst>
                                    <p:set>
                                      <p:cBhvr>
                                        <p:cTn id="61" dur="1" fill="hold">
                                          <p:stCondLst>
                                            <p:cond delay="0"/>
                                          </p:stCondLst>
                                        </p:cTn>
                                        <p:tgtEl>
                                          <p:spTgt spid="115"/>
                                        </p:tgtEl>
                                        <p:attrNameLst>
                                          <p:attrName>style.visibility</p:attrName>
                                        </p:attrNameLst>
                                      </p:cBhvr>
                                      <p:to>
                                        <p:strVal val="visible"/>
                                      </p:to>
                                    </p:set>
                                    <p:anim calcmode="lin" valueType="num">
                                      <p:cBhvr additive="base">
                                        <p:cTn id="62" dur="500" fill="hold"/>
                                        <p:tgtEl>
                                          <p:spTgt spid="115"/>
                                        </p:tgtEl>
                                        <p:attrNameLst>
                                          <p:attrName>ppt_x</p:attrName>
                                        </p:attrNameLst>
                                      </p:cBhvr>
                                      <p:tavLst>
                                        <p:tav tm="0">
                                          <p:val>
                                            <p:strVal val="#ppt_x"/>
                                          </p:val>
                                        </p:tav>
                                        <p:tav tm="100000">
                                          <p:val>
                                            <p:strVal val="#ppt_x"/>
                                          </p:val>
                                        </p:tav>
                                      </p:tavLst>
                                    </p:anim>
                                    <p:anim calcmode="lin" valueType="num">
                                      <p:cBhvr additive="base">
                                        <p:cTn id="63" dur="500" fill="hold"/>
                                        <p:tgtEl>
                                          <p:spTgt spid="115"/>
                                        </p:tgtEl>
                                        <p:attrNameLst>
                                          <p:attrName>ppt_y</p:attrName>
                                        </p:attrNameLst>
                                      </p:cBhvr>
                                      <p:tavLst>
                                        <p:tav tm="0">
                                          <p:val>
                                            <p:strVal val="0-#ppt_h/2"/>
                                          </p:val>
                                        </p:tav>
                                        <p:tav tm="100000">
                                          <p:val>
                                            <p:strVal val="#ppt_y"/>
                                          </p:val>
                                        </p:tav>
                                      </p:tavLst>
                                    </p:anim>
                                  </p:childTnLst>
                                </p:cTn>
                              </p:par>
                            </p:childTnLst>
                          </p:cTn>
                        </p:par>
                        <p:par>
                          <p:cTn id="64" fill="hold">
                            <p:stCondLst>
                              <p:cond delay="6000"/>
                            </p:stCondLst>
                            <p:childTnLst>
                              <p:par>
                                <p:cTn id="65" presetID="2" presetClass="entr" presetSubtype="1" fill="hold" grpId="0" nodeType="afterEffect">
                                  <p:stCondLst>
                                    <p:cond delay="0"/>
                                  </p:stCondLst>
                                  <p:childTnLst>
                                    <p:set>
                                      <p:cBhvr>
                                        <p:cTn id="66" dur="1" fill="hold">
                                          <p:stCondLst>
                                            <p:cond delay="0"/>
                                          </p:stCondLst>
                                        </p:cTn>
                                        <p:tgtEl>
                                          <p:spTgt spid="117"/>
                                        </p:tgtEl>
                                        <p:attrNameLst>
                                          <p:attrName>style.visibility</p:attrName>
                                        </p:attrNameLst>
                                      </p:cBhvr>
                                      <p:to>
                                        <p:strVal val="visible"/>
                                      </p:to>
                                    </p:set>
                                    <p:anim calcmode="lin" valueType="num">
                                      <p:cBhvr additive="base">
                                        <p:cTn id="67" dur="500" fill="hold"/>
                                        <p:tgtEl>
                                          <p:spTgt spid="117"/>
                                        </p:tgtEl>
                                        <p:attrNameLst>
                                          <p:attrName>ppt_x</p:attrName>
                                        </p:attrNameLst>
                                      </p:cBhvr>
                                      <p:tavLst>
                                        <p:tav tm="0">
                                          <p:val>
                                            <p:strVal val="#ppt_x"/>
                                          </p:val>
                                        </p:tav>
                                        <p:tav tm="100000">
                                          <p:val>
                                            <p:strVal val="#ppt_x"/>
                                          </p:val>
                                        </p:tav>
                                      </p:tavLst>
                                    </p:anim>
                                    <p:anim calcmode="lin" valueType="num">
                                      <p:cBhvr additive="base">
                                        <p:cTn id="68" dur="500" fill="hold"/>
                                        <p:tgtEl>
                                          <p:spTgt spid="117"/>
                                        </p:tgtEl>
                                        <p:attrNameLst>
                                          <p:attrName>ppt_y</p:attrName>
                                        </p:attrNameLst>
                                      </p:cBhvr>
                                      <p:tavLst>
                                        <p:tav tm="0">
                                          <p:val>
                                            <p:strVal val="0-#ppt_h/2"/>
                                          </p:val>
                                        </p:tav>
                                        <p:tav tm="100000">
                                          <p:val>
                                            <p:strVal val="#ppt_y"/>
                                          </p:val>
                                        </p:tav>
                                      </p:tavLst>
                                    </p:anim>
                                  </p:childTnLst>
                                </p:cTn>
                              </p:par>
                            </p:childTnLst>
                          </p:cTn>
                        </p:par>
                        <p:par>
                          <p:cTn id="69" fill="hold">
                            <p:stCondLst>
                              <p:cond delay="6500"/>
                            </p:stCondLst>
                            <p:childTnLst>
                              <p:par>
                                <p:cTn id="70" presetID="2" presetClass="entr" presetSubtype="1" fill="hold" grpId="0" nodeType="afterEffect">
                                  <p:stCondLst>
                                    <p:cond delay="0"/>
                                  </p:stCondLst>
                                  <p:childTnLst>
                                    <p:set>
                                      <p:cBhvr>
                                        <p:cTn id="71" dur="1" fill="hold">
                                          <p:stCondLst>
                                            <p:cond delay="0"/>
                                          </p:stCondLst>
                                        </p:cTn>
                                        <p:tgtEl>
                                          <p:spTgt spid="119"/>
                                        </p:tgtEl>
                                        <p:attrNameLst>
                                          <p:attrName>style.visibility</p:attrName>
                                        </p:attrNameLst>
                                      </p:cBhvr>
                                      <p:to>
                                        <p:strVal val="visible"/>
                                      </p:to>
                                    </p:set>
                                    <p:anim calcmode="lin" valueType="num">
                                      <p:cBhvr additive="base">
                                        <p:cTn id="72" dur="500" fill="hold"/>
                                        <p:tgtEl>
                                          <p:spTgt spid="119"/>
                                        </p:tgtEl>
                                        <p:attrNameLst>
                                          <p:attrName>ppt_x</p:attrName>
                                        </p:attrNameLst>
                                      </p:cBhvr>
                                      <p:tavLst>
                                        <p:tav tm="0">
                                          <p:val>
                                            <p:strVal val="#ppt_x"/>
                                          </p:val>
                                        </p:tav>
                                        <p:tav tm="100000">
                                          <p:val>
                                            <p:strVal val="#ppt_x"/>
                                          </p:val>
                                        </p:tav>
                                      </p:tavLst>
                                    </p:anim>
                                    <p:anim calcmode="lin" valueType="num">
                                      <p:cBhvr additive="base">
                                        <p:cTn id="73" dur="500" fill="hold"/>
                                        <p:tgtEl>
                                          <p:spTgt spid="119"/>
                                        </p:tgtEl>
                                        <p:attrNameLst>
                                          <p:attrName>ppt_y</p:attrName>
                                        </p:attrNameLst>
                                      </p:cBhvr>
                                      <p:tavLst>
                                        <p:tav tm="0">
                                          <p:val>
                                            <p:strVal val="0-#ppt_h/2"/>
                                          </p:val>
                                        </p:tav>
                                        <p:tav tm="100000">
                                          <p:val>
                                            <p:strVal val="#ppt_y"/>
                                          </p:val>
                                        </p:tav>
                                      </p:tavLst>
                                    </p:anim>
                                  </p:childTnLst>
                                </p:cTn>
                              </p:par>
                            </p:childTnLst>
                          </p:cTn>
                        </p:par>
                        <p:par>
                          <p:cTn id="74" fill="hold">
                            <p:stCondLst>
                              <p:cond delay="7000"/>
                            </p:stCondLst>
                            <p:childTnLst>
                              <p:par>
                                <p:cTn id="75" presetID="2" presetClass="entr" presetSubtype="1" fill="hold" grpId="0" nodeType="afterEffect">
                                  <p:stCondLst>
                                    <p:cond delay="0"/>
                                  </p:stCondLst>
                                  <p:childTnLst>
                                    <p:set>
                                      <p:cBhvr>
                                        <p:cTn id="76" dur="1" fill="hold">
                                          <p:stCondLst>
                                            <p:cond delay="0"/>
                                          </p:stCondLst>
                                        </p:cTn>
                                        <p:tgtEl>
                                          <p:spTgt spid="121"/>
                                        </p:tgtEl>
                                        <p:attrNameLst>
                                          <p:attrName>style.visibility</p:attrName>
                                        </p:attrNameLst>
                                      </p:cBhvr>
                                      <p:to>
                                        <p:strVal val="visible"/>
                                      </p:to>
                                    </p:set>
                                    <p:anim calcmode="lin" valueType="num">
                                      <p:cBhvr additive="base">
                                        <p:cTn id="77" dur="500" fill="hold"/>
                                        <p:tgtEl>
                                          <p:spTgt spid="121"/>
                                        </p:tgtEl>
                                        <p:attrNameLst>
                                          <p:attrName>ppt_x</p:attrName>
                                        </p:attrNameLst>
                                      </p:cBhvr>
                                      <p:tavLst>
                                        <p:tav tm="0">
                                          <p:val>
                                            <p:strVal val="#ppt_x"/>
                                          </p:val>
                                        </p:tav>
                                        <p:tav tm="100000">
                                          <p:val>
                                            <p:strVal val="#ppt_x"/>
                                          </p:val>
                                        </p:tav>
                                      </p:tavLst>
                                    </p:anim>
                                    <p:anim calcmode="lin" valueType="num">
                                      <p:cBhvr additive="base">
                                        <p:cTn id="78" dur="500" fill="hold"/>
                                        <p:tgtEl>
                                          <p:spTgt spid="121"/>
                                        </p:tgtEl>
                                        <p:attrNameLst>
                                          <p:attrName>ppt_y</p:attrName>
                                        </p:attrNameLst>
                                      </p:cBhvr>
                                      <p:tavLst>
                                        <p:tav tm="0">
                                          <p:val>
                                            <p:strVal val="0-#ppt_h/2"/>
                                          </p:val>
                                        </p:tav>
                                        <p:tav tm="100000">
                                          <p:val>
                                            <p:strVal val="#ppt_y"/>
                                          </p:val>
                                        </p:tav>
                                      </p:tavLst>
                                    </p:anim>
                                  </p:childTnLst>
                                </p:cTn>
                              </p:par>
                            </p:childTnLst>
                          </p:cTn>
                        </p:par>
                        <p:par>
                          <p:cTn id="79" fill="hold">
                            <p:stCondLst>
                              <p:cond delay="7500"/>
                            </p:stCondLst>
                            <p:childTnLst>
                              <p:par>
                                <p:cTn id="80" presetID="2" presetClass="entr" presetSubtype="1" fill="hold" grpId="0" nodeType="afterEffect">
                                  <p:stCondLst>
                                    <p:cond delay="0"/>
                                  </p:stCondLst>
                                  <p:childTnLst>
                                    <p:set>
                                      <p:cBhvr>
                                        <p:cTn id="81" dur="1" fill="hold">
                                          <p:stCondLst>
                                            <p:cond delay="0"/>
                                          </p:stCondLst>
                                        </p:cTn>
                                        <p:tgtEl>
                                          <p:spTgt spid="123"/>
                                        </p:tgtEl>
                                        <p:attrNameLst>
                                          <p:attrName>style.visibility</p:attrName>
                                        </p:attrNameLst>
                                      </p:cBhvr>
                                      <p:to>
                                        <p:strVal val="visible"/>
                                      </p:to>
                                    </p:set>
                                    <p:anim calcmode="lin" valueType="num">
                                      <p:cBhvr additive="base">
                                        <p:cTn id="82" dur="500" fill="hold"/>
                                        <p:tgtEl>
                                          <p:spTgt spid="123"/>
                                        </p:tgtEl>
                                        <p:attrNameLst>
                                          <p:attrName>ppt_x</p:attrName>
                                        </p:attrNameLst>
                                      </p:cBhvr>
                                      <p:tavLst>
                                        <p:tav tm="0">
                                          <p:val>
                                            <p:strVal val="#ppt_x"/>
                                          </p:val>
                                        </p:tav>
                                        <p:tav tm="100000">
                                          <p:val>
                                            <p:strVal val="#ppt_x"/>
                                          </p:val>
                                        </p:tav>
                                      </p:tavLst>
                                    </p:anim>
                                    <p:anim calcmode="lin" valueType="num">
                                      <p:cBhvr additive="base">
                                        <p:cTn id="83" dur="500" fill="hold"/>
                                        <p:tgtEl>
                                          <p:spTgt spid="123"/>
                                        </p:tgtEl>
                                        <p:attrNameLst>
                                          <p:attrName>ppt_y</p:attrName>
                                        </p:attrNameLst>
                                      </p:cBhvr>
                                      <p:tavLst>
                                        <p:tav tm="0">
                                          <p:val>
                                            <p:strVal val="0-#ppt_h/2"/>
                                          </p:val>
                                        </p:tav>
                                        <p:tav tm="100000">
                                          <p:val>
                                            <p:strVal val="#ppt_y"/>
                                          </p:val>
                                        </p:tav>
                                      </p:tavLst>
                                    </p:anim>
                                  </p:childTnLst>
                                </p:cTn>
                              </p:par>
                            </p:childTnLst>
                          </p:cTn>
                        </p:par>
                        <p:par>
                          <p:cTn id="84" fill="hold">
                            <p:stCondLst>
                              <p:cond delay="8000"/>
                            </p:stCondLst>
                            <p:childTnLst>
                              <p:par>
                                <p:cTn id="85" presetID="2" presetClass="entr" presetSubtype="1" fill="hold" grpId="0" nodeType="afterEffect">
                                  <p:stCondLst>
                                    <p:cond delay="0"/>
                                  </p:stCondLst>
                                  <p:childTnLst>
                                    <p:set>
                                      <p:cBhvr>
                                        <p:cTn id="86" dur="1" fill="hold">
                                          <p:stCondLst>
                                            <p:cond delay="0"/>
                                          </p:stCondLst>
                                        </p:cTn>
                                        <p:tgtEl>
                                          <p:spTgt spid="125"/>
                                        </p:tgtEl>
                                        <p:attrNameLst>
                                          <p:attrName>style.visibility</p:attrName>
                                        </p:attrNameLst>
                                      </p:cBhvr>
                                      <p:to>
                                        <p:strVal val="visible"/>
                                      </p:to>
                                    </p:set>
                                    <p:anim calcmode="lin" valueType="num">
                                      <p:cBhvr additive="base">
                                        <p:cTn id="87" dur="500" fill="hold"/>
                                        <p:tgtEl>
                                          <p:spTgt spid="125"/>
                                        </p:tgtEl>
                                        <p:attrNameLst>
                                          <p:attrName>ppt_x</p:attrName>
                                        </p:attrNameLst>
                                      </p:cBhvr>
                                      <p:tavLst>
                                        <p:tav tm="0">
                                          <p:val>
                                            <p:strVal val="#ppt_x"/>
                                          </p:val>
                                        </p:tav>
                                        <p:tav tm="100000">
                                          <p:val>
                                            <p:strVal val="#ppt_x"/>
                                          </p:val>
                                        </p:tav>
                                      </p:tavLst>
                                    </p:anim>
                                    <p:anim calcmode="lin" valueType="num">
                                      <p:cBhvr additive="base">
                                        <p:cTn id="88" dur="500" fill="hold"/>
                                        <p:tgtEl>
                                          <p:spTgt spid="125"/>
                                        </p:tgtEl>
                                        <p:attrNameLst>
                                          <p:attrName>ppt_y</p:attrName>
                                        </p:attrNameLst>
                                      </p:cBhvr>
                                      <p:tavLst>
                                        <p:tav tm="0">
                                          <p:val>
                                            <p:strVal val="0-#ppt_h/2"/>
                                          </p:val>
                                        </p:tav>
                                        <p:tav tm="100000">
                                          <p:val>
                                            <p:strVal val="#ppt_y"/>
                                          </p:val>
                                        </p:tav>
                                      </p:tavLst>
                                    </p:anim>
                                  </p:childTnLst>
                                </p:cTn>
                              </p:par>
                            </p:childTnLst>
                          </p:cTn>
                        </p:par>
                        <p:par>
                          <p:cTn id="89" fill="hold">
                            <p:stCondLst>
                              <p:cond delay="8500"/>
                            </p:stCondLst>
                            <p:childTnLst>
                              <p:par>
                                <p:cTn id="90" presetID="2" presetClass="entr" presetSubtype="1" fill="hold" grpId="0" nodeType="afterEffect">
                                  <p:stCondLst>
                                    <p:cond delay="0"/>
                                  </p:stCondLst>
                                  <p:childTnLst>
                                    <p:set>
                                      <p:cBhvr>
                                        <p:cTn id="91" dur="1" fill="hold">
                                          <p:stCondLst>
                                            <p:cond delay="0"/>
                                          </p:stCondLst>
                                        </p:cTn>
                                        <p:tgtEl>
                                          <p:spTgt spid="127"/>
                                        </p:tgtEl>
                                        <p:attrNameLst>
                                          <p:attrName>style.visibility</p:attrName>
                                        </p:attrNameLst>
                                      </p:cBhvr>
                                      <p:to>
                                        <p:strVal val="visible"/>
                                      </p:to>
                                    </p:set>
                                    <p:anim calcmode="lin" valueType="num">
                                      <p:cBhvr additive="base">
                                        <p:cTn id="92" dur="500" fill="hold"/>
                                        <p:tgtEl>
                                          <p:spTgt spid="127"/>
                                        </p:tgtEl>
                                        <p:attrNameLst>
                                          <p:attrName>ppt_x</p:attrName>
                                        </p:attrNameLst>
                                      </p:cBhvr>
                                      <p:tavLst>
                                        <p:tav tm="0">
                                          <p:val>
                                            <p:strVal val="#ppt_x"/>
                                          </p:val>
                                        </p:tav>
                                        <p:tav tm="100000">
                                          <p:val>
                                            <p:strVal val="#ppt_x"/>
                                          </p:val>
                                        </p:tav>
                                      </p:tavLst>
                                    </p:anim>
                                    <p:anim calcmode="lin" valueType="num">
                                      <p:cBhvr additive="base">
                                        <p:cTn id="93" dur="500" fill="hold"/>
                                        <p:tgtEl>
                                          <p:spTgt spid="127"/>
                                        </p:tgtEl>
                                        <p:attrNameLst>
                                          <p:attrName>ppt_y</p:attrName>
                                        </p:attrNameLst>
                                      </p:cBhvr>
                                      <p:tavLst>
                                        <p:tav tm="0">
                                          <p:val>
                                            <p:strVal val="0-#ppt_h/2"/>
                                          </p:val>
                                        </p:tav>
                                        <p:tav tm="100000">
                                          <p:val>
                                            <p:strVal val="#ppt_y"/>
                                          </p:val>
                                        </p:tav>
                                      </p:tavLst>
                                    </p:anim>
                                  </p:childTnLst>
                                </p:cTn>
                              </p:par>
                            </p:childTnLst>
                          </p:cTn>
                        </p:par>
                        <p:par>
                          <p:cTn id="94" fill="hold">
                            <p:stCondLst>
                              <p:cond delay="9000"/>
                            </p:stCondLst>
                            <p:childTnLst>
                              <p:par>
                                <p:cTn id="95" presetID="2" presetClass="entr" presetSubtype="1" fill="hold" grpId="0" nodeType="afterEffect">
                                  <p:stCondLst>
                                    <p:cond delay="0"/>
                                  </p:stCondLst>
                                  <p:childTnLst>
                                    <p:set>
                                      <p:cBhvr>
                                        <p:cTn id="96" dur="1" fill="hold">
                                          <p:stCondLst>
                                            <p:cond delay="0"/>
                                          </p:stCondLst>
                                        </p:cTn>
                                        <p:tgtEl>
                                          <p:spTgt spid="129"/>
                                        </p:tgtEl>
                                        <p:attrNameLst>
                                          <p:attrName>style.visibility</p:attrName>
                                        </p:attrNameLst>
                                      </p:cBhvr>
                                      <p:to>
                                        <p:strVal val="visible"/>
                                      </p:to>
                                    </p:set>
                                    <p:anim calcmode="lin" valueType="num">
                                      <p:cBhvr additive="base">
                                        <p:cTn id="97" dur="500" fill="hold"/>
                                        <p:tgtEl>
                                          <p:spTgt spid="129"/>
                                        </p:tgtEl>
                                        <p:attrNameLst>
                                          <p:attrName>ppt_x</p:attrName>
                                        </p:attrNameLst>
                                      </p:cBhvr>
                                      <p:tavLst>
                                        <p:tav tm="0">
                                          <p:val>
                                            <p:strVal val="#ppt_x"/>
                                          </p:val>
                                        </p:tav>
                                        <p:tav tm="100000">
                                          <p:val>
                                            <p:strVal val="#ppt_x"/>
                                          </p:val>
                                        </p:tav>
                                      </p:tavLst>
                                    </p:anim>
                                    <p:anim calcmode="lin" valueType="num">
                                      <p:cBhvr additive="base">
                                        <p:cTn id="98" dur="500" fill="hold"/>
                                        <p:tgtEl>
                                          <p:spTgt spid="129"/>
                                        </p:tgtEl>
                                        <p:attrNameLst>
                                          <p:attrName>ppt_y</p:attrName>
                                        </p:attrNameLst>
                                      </p:cBhvr>
                                      <p:tavLst>
                                        <p:tav tm="0">
                                          <p:val>
                                            <p:strVal val="0-#ppt_h/2"/>
                                          </p:val>
                                        </p:tav>
                                        <p:tav tm="100000">
                                          <p:val>
                                            <p:strVal val="#ppt_y"/>
                                          </p:val>
                                        </p:tav>
                                      </p:tavLst>
                                    </p:anim>
                                  </p:childTnLst>
                                </p:cTn>
                              </p:par>
                            </p:childTnLst>
                          </p:cTn>
                        </p:par>
                        <p:par>
                          <p:cTn id="99" fill="hold">
                            <p:stCondLst>
                              <p:cond delay="9500"/>
                            </p:stCondLst>
                            <p:childTnLst>
                              <p:par>
                                <p:cTn id="100" presetID="2" presetClass="entr" presetSubtype="1" fill="hold" grpId="0" nodeType="afterEffect">
                                  <p:stCondLst>
                                    <p:cond delay="0"/>
                                  </p:stCondLst>
                                  <p:childTnLst>
                                    <p:set>
                                      <p:cBhvr>
                                        <p:cTn id="101" dur="1" fill="hold">
                                          <p:stCondLst>
                                            <p:cond delay="0"/>
                                          </p:stCondLst>
                                        </p:cTn>
                                        <p:tgtEl>
                                          <p:spTgt spid="131"/>
                                        </p:tgtEl>
                                        <p:attrNameLst>
                                          <p:attrName>style.visibility</p:attrName>
                                        </p:attrNameLst>
                                      </p:cBhvr>
                                      <p:to>
                                        <p:strVal val="visible"/>
                                      </p:to>
                                    </p:set>
                                    <p:anim calcmode="lin" valueType="num">
                                      <p:cBhvr additive="base">
                                        <p:cTn id="102" dur="500" fill="hold"/>
                                        <p:tgtEl>
                                          <p:spTgt spid="131"/>
                                        </p:tgtEl>
                                        <p:attrNameLst>
                                          <p:attrName>ppt_x</p:attrName>
                                        </p:attrNameLst>
                                      </p:cBhvr>
                                      <p:tavLst>
                                        <p:tav tm="0">
                                          <p:val>
                                            <p:strVal val="#ppt_x"/>
                                          </p:val>
                                        </p:tav>
                                        <p:tav tm="100000">
                                          <p:val>
                                            <p:strVal val="#ppt_x"/>
                                          </p:val>
                                        </p:tav>
                                      </p:tavLst>
                                    </p:anim>
                                    <p:anim calcmode="lin" valueType="num">
                                      <p:cBhvr additive="base">
                                        <p:cTn id="103" dur="500" fill="hold"/>
                                        <p:tgtEl>
                                          <p:spTgt spid="131"/>
                                        </p:tgtEl>
                                        <p:attrNameLst>
                                          <p:attrName>ppt_y</p:attrName>
                                        </p:attrNameLst>
                                      </p:cBhvr>
                                      <p:tavLst>
                                        <p:tav tm="0">
                                          <p:val>
                                            <p:strVal val="0-#ppt_h/2"/>
                                          </p:val>
                                        </p:tav>
                                        <p:tav tm="100000">
                                          <p:val>
                                            <p:strVal val="#ppt_y"/>
                                          </p:val>
                                        </p:tav>
                                      </p:tavLst>
                                    </p:anim>
                                  </p:childTnLst>
                                </p:cTn>
                              </p:par>
                            </p:childTnLst>
                          </p:cTn>
                        </p:par>
                        <p:par>
                          <p:cTn id="104" fill="hold">
                            <p:stCondLst>
                              <p:cond delay="10000"/>
                            </p:stCondLst>
                            <p:childTnLst>
                              <p:par>
                                <p:cTn id="105" presetID="2" presetClass="entr" presetSubtype="1" fill="hold" grpId="0" nodeType="afterEffect">
                                  <p:stCondLst>
                                    <p:cond delay="0"/>
                                  </p:stCondLst>
                                  <p:childTnLst>
                                    <p:set>
                                      <p:cBhvr>
                                        <p:cTn id="106" dur="1" fill="hold">
                                          <p:stCondLst>
                                            <p:cond delay="0"/>
                                          </p:stCondLst>
                                        </p:cTn>
                                        <p:tgtEl>
                                          <p:spTgt spid="133"/>
                                        </p:tgtEl>
                                        <p:attrNameLst>
                                          <p:attrName>style.visibility</p:attrName>
                                        </p:attrNameLst>
                                      </p:cBhvr>
                                      <p:to>
                                        <p:strVal val="visible"/>
                                      </p:to>
                                    </p:set>
                                    <p:anim calcmode="lin" valueType="num">
                                      <p:cBhvr additive="base">
                                        <p:cTn id="107" dur="500" fill="hold"/>
                                        <p:tgtEl>
                                          <p:spTgt spid="133"/>
                                        </p:tgtEl>
                                        <p:attrNameLst>
                                          <p:attrName>ppt_x</p:attrName>
                                        </p:attrNameLst>
                                      </p:cBhvr>
                                      <p:tavLst>
                                        <p:tav tm="0">
                                          <p:val>
                                            <p:strVal val="#ppt_x"/>
                                          </p:val>
                                        </p:tav>
                                        <p:tav tm="100000">
                                          <p:val>
                                            <p:strVal val="#ppt_x"/>
                                          </p:val>
                                        </p:tav>
                                      </p:tavLst>
                                    </p:anim>
                                    <p:anim calcmode="lin" valueType="num">
                                      <p:cBhvr additive="base">
                                        <p:cTn id="108" dur="500" fill="hold"/>
                                        <p:tgtEl>
                                          <p:spTgt spid="133"/>
                                        </p:tgtEl>
                                        <p:attrNameLst>
                                          <p:attrName>ppt_y</p:attrName>
                                        </p:attrNameLst>
                                      </p:cBhvr>
                                      <p:tavLst>
                                        <p:tav tm="0">
                                          <p:val>
                                            <p:strVal val="0-#ppt_h/2"/>
                                          </p:val>
                                        </p:tav>
                                        <p:tav tm="100000">
                                          <p:val>
                                            <p:strVal val="#ppt_y"/>
                                          </p:val>
                                        </p:tav>
                                      </p:tavLst>
                                    </p:anim>
                                  </p:childTnLst>
                                </p:cTn>
                              </p:par>
                            </p:childTnLst>
                          </p:cTn>
                        </p:par>
                        <p:par>
                          <p:cTn id="109" fill="hold">
                            <p:stCondLst>
                              <p:cond delay="10500"/>
                            </p:stCondLst>
                            <p:childTnLst>
                              <p:par>
                                <p:cTn id="110" presetID="2" presetClass="entr" presetSubtype="1" fill="hold" grpId="0" nodeType="afterEffect">
                                  <p:stCondLst>
                                    <p:cond delay="0"/>
                                  </p:stCondLst>
                                  <p:childTnLst>
                                    <p:set>
                                      <p:cBhvr>
                                        <p:cTn id="111" dur="1" fill="hold">
                                          <p:stCondLst>
                                            <p:cond delay="0"/>
                                          </p:stCondLst>
                                        </p:cTn>
                                        <p:tgtEl>
                                          <p:spTgt spid="135"/>
                                        </p:tgtEl>
                                        <p:attrNameLst>
                                          <p:attrName>style.visibility</p:attrName>
                                        </p:attrNameLst>
                                      </p:cBhvr>
                                      <p:to>
                                        <p:strVal val="visible"/>
                                      </p:to>
                                    </p:set>
                                    <p:anim calcmode="lin" valueType="num">
                                      <p:cBhvr additive="base">
                                        <p:cTn id="112" dur="500" fill="hold"/>
                                        <p:tgtEl>
                                          <p:spTgt spid="135"/>
                                        </p:tgtEl>
                                        <p:attrNameLst>
                                          <p:attrName>ppt_x</p:attrName>
                                        </p:attrNameLst>
                                      </p:cBhvr>
                                      <p:tavLst>
                                        <p:tav tm="0">
                                          <p:val>
                                            <p:strVal val="#ppt_x"/>
                                          </p:val>
                                        </p:tav>
                                        <p:tav tm="100000">
                                          <p:val>
                                            <p:strVal val="#ppt_x"/>
                                          </p:val>
                                        </p:tav>
                                      </p:tavLst>
                                    </p:anim>
                                    <p:anim calcmode="lin" valueType="num">
                                      <p:cBhvr additive="base">
                                        <p:cTn id="113" dur="500" fill="hold"/>
                                        <p:tgtEl>
                                          <p:spTgt spid="135"/>
                                        </p:tgtEl>
                                        <p:attrNameLst>
                                          <p:attrName>ppt_y</p:attrName>
                                        </p:attrNameLst>
                                      </p:cBhvr>
                                      <p:tavLst>
                                        <p:tav tm="0">
                                          <p:val>
                                            <p:strVal val="0-#ppt_h/2"/>
                                          </p:val>
                                        </p:tav>
                                        <p:tav tm="100000">
                                          <p:val>
                                            <p:strVal val="#ppt_y"/>
                                          </p:val>
                                        </p:tav>
                                      </p:tavLst>
                                    </p:anim>
                                  </p:childTnLst>
                                </p:cTn>
                              </p:par>
                            </p:childTnLst>
                          </p:cTn>
                        </p:par>
                        <p:par>
                          <p:cTn id="114" fill="hold">
                            <p:stCondLst>
                              <p:cond delay="11000"/>
                            </p:stCondLst>
                            <p:childTnLst>
                              <p:par>
                                <p:cTn id="115" presetID="2" presetClass="entr" presetSubtype="1" fill="hold" grpId="0" nodeType="afterEffect">
                                  <p:stCondLst>
                                    <p:cond delay="0"/>
                                  </p:stCondLst>
                                  <p:childTnLst>
                                    <p:set>
                                      <p:cBhvr>
                                        <p:cTn id="116" dur="1" fill="hold">
                                          <p:stCondLst>
                                            <p:cond delay="0"/>
                                          </p:stCondLst>
                                        </p:cTn>
                                        <p:tgtEl>
                                          <p:spTgt spid="137"/>
                                        </p:tgtEl>
                                        <p:attrNameLst>
                                          <p:attrName>style.visibility</p:attrName>
                                        </p:attrNameLst>
                                      </p:cBhvr>
                                      <p:to>
                                        <p:strVal val="visible"/>
                                      </p:to>
                                    </p:set>
                                    <p:anim calcmode="lin" valueType="num">
                                      <p:cBhvr additive="base">
                                        <p:cTn id="117" dur="500" fill="hold"/>
                                        <p:tgtEl>
                                          <p:spTgt spid="137"/>
                                        </p:tgtEl>
                                        <p:attrNameLst>
                                          <p:attrName>ppt_x</p:attrName>
                                        </p:attrNameLst>
                                      </p:cBhvr>
                                      <p:tavLst>
                                        <p:tav tm="0">
                                          <p:val>
                                            <p:strVal val="#ppt_x"/>
                                          </p:val>
                                        </p:tav>
                                        <p:tav tm="100000">
                                          <p:val>
                                            <p:strVal val="#ppt_x"/>
                                          </p:val>
                                        </p:tav>
                                      </p:tavLst>
                                    </p:anim>
                                    <p:anim calcmode="lin" valueType="num">
                                      <p:cBhvr additive="base">
                                        <p:cTn id="118" dur="500" fill="hold"/>
                                        <p:tgtEl>
                                          <p:spTgt spid="137"/>
                                        </p:tgtEl>
                                        <p:attrNameLst>
                                          <p:attrName>ppt_y</p:attrName>
                                        </p:attrNameLst>
                                      </p:cBhvr>
                                      <p:tavLst>
                                        <p:tav tm="0">
                                          <p:val>
                                            <p:strVal val="0-#ppt_h/2"/>
                                          </p:val>
                                        </p:tav>
                                        <p:tav tm="100000">
                                          <p:val>
                                            <p:strVal val="#ppt_y"/>
                                          </p:val>
                                        </p:tav>
                                      </p:tavLst>
                                    </p:anim>
                                  </p:childTnLst>
                                </p:cTn>
                              </p:par>
                            </p:childTnLst>
                          </p:cTn>
                        </p:par>
                        <p:par>
                          <p:cTn id="119" fill="hold">
                            <p:stCondLst>
                              <p:cond delay="11500"/>
                            </p:stCondLst>
                            <p:childTnLst>
                              <p:par>
                                <p:cTn id="120" presetID="2" presetClass="entr" presetSubtype="1" fill="hold" grpId="0" nodeType="afterEffect">
                                  <p:stCondLst>
                                    <p:cond delay="0"/>
                                  </p:stCondLst>
                                  <p:childTnLst>
                                    <p:set>
                                      <p:cBhvr>
                                        <p:cTn id="121" dur="1" fill="hold">
                                          <p:stCondLst>
                                            <p:cond delay="0"/>
                                          </p:stCondLst>
                                        </p:cTn>
                                        <p:tgtEl>
                                          <p:spTgt spid="139"/>
                                        </p:tgtEl>
                                        <p:attrNameLst>
                                          <p:attrName>style.visibility</p:attrName>
                                        </p:attrNameLst>
                                      </p:cBhvr>
                                      <p:to>
                                        <p:strVal val="visible"/>
                                      </p:to>
                                    </p:set>
                                    <p:anim calcmode="lin" valueType="num">
                                      <p:cBhvr additive="base">
                                        <p:cTn id="122" dur="500" fill="hold"/>
                                        <p:tgtEl>
                                          <p:spTgt spid="139"/>
                                        </p:tgtEl>
                                        <p:attrNameLst>
                                          <p:attrName>ppt_x</p:attrName>
                                        </p:attrNameLst>
                                      </p:cBhvr>
                                      <p:tavLst>
                                        <p:tav tm="0">
                                          <p:val>
                                            <p:strVal val="#ppt_x"/>
                                          </p:val>
                                        </p:tav>
                                        <p:tav tm="100000">
                                          <p:val>
                                            <p:strVal val="#ppt_x"/>
                                          </p:val>
                                        </p:tav>
                                      </p:tavLst>
                                    </p:anim>
                                    <p:anim calcmode="lin" valueType="num">
                                      <p:cBhvr additive="base">
                                        <p:cTn id="123" dur="500" fill="hold"/>
                                        <p:tgtEl>
                                          <p:spTgt spid="139"/>
                                        </p:tgtEl>
                                        <p:attrNameLst>
                                          <p:attrName>ppt_y</p:attrName>
                                        </p:attrNameLst>
                                      </p:cBhvr>
                                      <p:tavLst>
                                        <p:tav tm="0">
                                          <p:val>
                                            <p:strVal val="0-#ppt_h/2"/>
                                          </p:val>
                                        </p:tav>
                                        <p:tav tm="100000">
                                          <p:val>
                                            <p:strVal val="#ppt_y"/>
                                          </p:val>
                                        </p:tav>
                                      </p:tavLst>
                                    </p:anim>
                                  </p:childTnLst>
                                </p:cTn>
                              </p:par>
                            </p:childTnLst>
                          </p:cTn>
                        </p:par>
                        <p:par>
                          <p:cTn id="124" fill="hold">
                            <p:stCondLst>
                              <p:cond delay="12000"/>
                            </p:stCondLst>
                            <p:childTnLst>
                              <p:par>
                                <p:cTn id="125" presetID="2" presetClass="entr" presetSubtype="1" fill="hold" grpId="0" nodeType="afterEffect">
                                  <p:stCondLst>
                                    <p:cond delay="0"/>
                                  </p:stCondLst>
                                  <p:childTnLst>
                                    <p:set>
                                      <p:cBhvr>
                                        <p:cTn id="126" dur="1" fill="hold">
                                          <p:stCondLst>
                                            <p:cond delay="0"/>
                                          </p:stCondLst>
                                        </p:cTn>
                                        <p:tgtEl>
                                          <p:spTgt spid="141"/>
                                        </p:tgtEl>
                                        <p:attrNameLst>
                                          <p:attrName>style.visibility</p:attrName>
                                        </p:attrNameLst>
                                      </p:cBhvr>
                                      <p:to>
                                        <p:strVal val="visible"/>
                                      </p:to>
                                    </p:set>
                                    <p:anim calcmode="lin" valueType="num">
                                      <p:cBhvr additive="base">
                                        <p:cTn id="127" dur="500" fill="hold"/>
                                        <p:tgtEl>
                                          <p:spTgt spid="141"/>
                                        </p:tgtEl>
                                        <p:attrNameLst>
                                          <p:attrName>ppt_x</p:attrName>
                                        </p:attrNameLst>
                                      </p:cBhvr>
                                      <p:tavLst>
                                        <p:tav tm="0">
                                          <p:val>
                                            <p:strVal val="#ppt_x"/>
                                          </p:val>
                                        </p:tav>
                                        <p:tav tm="100000">
                                          <p:val>
                                            <p:strVal val="#ppt_x"/>
                                          </p:val>
                                        </p:tav>
                                      </p:tavLst>
                                    </p:anim>
                                    <p:anim calcmode="lin" valueType="num">
                                      <p:cBhvr additive="base">
                                        <p:cTn id="128" dur="500" fill="hold"/>
                                        <p:tgtEl>
                                          <p:spTgt spid="141"/>
                                        </p:tgtEl>
                                        <p:attrNameLst>
                                          <p:attrName>ppt_y</p:attrName>
                                        </p:attrNameLst>
                                      </p:cBhvr>
                                      <p:tavLst>
                                        <p:tav tm="0">
                                          <p:val>
                                            <p:strVal val="0-#ppt_h/2"/>
                                          </p:val>
                                        </p:tav>
                                        <p:tav tm="100000">
                                          <p:val>
                                            <p:strVal val="#ppt_y"/>
                                          </p:val>
                                        </p:tav>
                                      </p:tavLst>
                                    </p:anim>
                                  </p:childTnLst>
                                </p:cTn>
                              </p:par>
                            </p:childTnLst>
                          </p:cTn>
                        </p:par>
                        <p:par>
                          <p:cTn id="129" fill="hold">
                            <p:stCondLst>
                              <p:cond delay="12500"/>
                            </p:stCondLst>
                            <p:childTnLst>
                              <p:par>
                                <p:cTn id="130" presetID="2" presetClass="entr" presetSubtype="1" fill="hold" grpId="0" nodeType="afterEffect">
                                  <p:stCondLst>
                                    <p:cond delay="0"/>
                                  </p:stCondLst>
                                  <p:childTnLst>
                                    <p:set>
                                      <p:cBhvr>
                                        <p:cTn id="131" dur="1" fill="hold">
                                          <p:stCondLst>
                                            <p:cond delay="0"/>
                                          </p:stCondLst>
                                        </p:cTn>
                                        <p:tgtEl>
                                          <p:spTgt spid="143"/>
                                        </p:tgtEl>
                                        <p:attrNameLst>
                                          <p:attrName>style.visibility</p:attrName>
                                        </p:attrNameLst>
                                      </p:cBhvr>
                                      <p:to>
                                        <p:strVal val="visible"/>
                                      </p:to>
                                    </p:set>
                                    <p:anim calcmode="lin" valueType="num">
                                      <p:cBhvr additive="base">
                                        <p:cTn id="132" dur="500" fill="hold"/>
                                        <p:tgtEl>
                                          <p:spTgt spid="143"/>
                                        </p:tgtEl>
                                        <p:attrNameLst>
                                          <p:attrName>ppt_x</p:attrName>
                                        </p:attrNameLst>
                                      </p:cBhvr>
                                      <p:tavLst>
                                        <p:tav tm="0">
                                          <p:val>
                                            <p:strVal val="#ppt_x"/>
                                          </p:val>
                                        </p:tav>
                                        <p:tav tm="100000">
                                          <p:val>
                                            <p:strVal val="#ppt_x"/>
                                          </p:val>
                                        </p:tav>
                                      </p:tavLst>
                                    </p:anim>
                                    <p:anim calcmode="lin" valueType="num">
                                      <p:cBhvr additive="base">
                                        <p:cTn id="133" dur="500" fill="hold"/>
                                        <p:tgtEl>
                                          <p:spTgt spid="143"/>
                                        </p:tgtEl>
                                        <p:attrNameLst>
                                          <p:attrName>ppt_y</p:attrName>
                                        </p:attrNameLst>
                                      </p:cBhvr>
                                      <p:tavLst>
                                        <p:tav tm="0">
                                          <p:val>
                                            <p:strVal val="0-#ppt_h/2"/>
                                          </p:val>
                                        </p:tav>
                                        <p:tav tm="100000">
                                          <p:val>
                                            <p:strVal val="#ppt_y"/>
                                          </p:val>
                                        </p:tav>
                                      </p:tavLst>
                                    </p:anim>
                                  </p:childTnLst>
                                </p:cTn>
                              </p:par>
                            </p:childTnLst>
                          </p:cTn>
                        </p:par>
                        <p:par>
                          <p:cTn id="134" fill="hold">
                            <p:stCondLst>
                              <p:cond delay="13000"/>
                            </p:stCondLst>
                            <p:childTnLst>
                              <p:par>
                                <p:cTn id="135" presetID="2" presetClass="entr" presetSubtype="1" fill="hold" grpId="0" nodeType="afterEffect">
                                  <p:stCondLst>
                                    <p:cond delay="0"/>
                                  </p:stCondLst>
                                  <p:childTnLst>
                                    <p:set>
                                      <p:cBhvr>
                                        <p:cTn id="136" dur="1" fill="hold">
                                          <p:stCondLst>
                                            <p:cond delay="0"/>
                                          </p:stCondLst>
                                        </p:cTn>
                                        <p:tgtEl>
                                          <p:spTgt spid="145"/>
                                        </p:tgtEl>
                                        <p:attrNameLst>
                                          <p:attrName>style.visibility</p:attrName>
                                        </p:attrNameLst>
                                      </p:cBhvr>
                                      <p:to>
                                        <p:strVal val="visible"/>
                                      </p:to>
                                    </p:set>
                                    <p:anim calcmode="lin" valueType="num">
                                      <p:cBhvr additive="base">
                                        <p:cTn id="137" dur="500" fill="hold"/>
                                        <p:tgtEl>
                                          <p:spTgt spid="145"/>
                                        </p:tgtEl>
                                        <p:attrNameLst>
                                          <p:attrName>ppt_x</p:attrName>
                                        </p:attrNameLst>
                                      </p:cBhvr>
                                      <p:tavLst>
                                        <p:tav tm="0">
                                          <p:val>
                                            <p:strVal val="#ppt_x"/>
                                          </p:val>
                                        </p:tav>
                                        <p:tav tm="100000">
                                          <p:val>
                                            <p:strVal val="#ppt_x"/>
                                          </p:val>
                                        </p:tav>
                                      </p:tavLst>
                                    </p:anim>
                                    <p:anim calcmode="lin" valueType="num">
                                      <p:cBhvr additive="base">
                                        <p:cTn id="138" dur="500" fill="hold"/>
                                        <p:tgtEl>
                                          <p:spTgt spid="145"/>
                                        </p:tgtEl>
                                        <p:attrNameLst>
                                          <p:attrName>ppt_y</p:attrName>
                                        </p:attrNameLst>
                                      </p:cBhvr>
                                      <p:tavLst>
                                        <p:tav tm="0">
                                          <p:val>
                                            <p:strVal val="0-#ppt_h/2"/>
                                          </p:val>
                                        </p:tav>
                                        <p:tav tm="100000">
                                          <p:val>
                                            <p:strVal val="#ppt_y"/>
                                          </p:val>
                                        </p:tav>
                                      </p:tavLst>
                                    </p:anim>
                                  </p:childTnLst>
                                </p:cTn>
                              </p:par>
                            </p:childTnLst>
                          </p:cTn>
                        </p:par>
                        <p:par>
                          <p:cTn id="139" fill="hold">
                            <p:stCondLst>
                              <p:cond delay="13500"/>
                            </p:stCondLst>
                            <p:childTnLst>
                              <p:par>
                                <p:cTn id="140" presetID="2" presetClass="entr" presetSubtype="1" fill="hold" grpId="0" nodeType="afterEffect">
                                  <p:stCondLst>
                                    <p:cond delay="0"/>
                                  </p:stCondLst>
                                  <p:childTnLst>
                                    <p:set>
                                      <p:cBhvr>
                                        <p:cTn id="141" dur="1" fill="hold">
                                          <p:stCondLst>
                                            <p:cond delay="0"/>
                                          </p:stCondLst>
                                        </p:cTn>
                                        <p:tgtEl>
                                          <p:spTgt spid="147"/>
                                        </p:tgtEl>
                                        <p:attrNameLst>
                                          <p:attrName>style.visibility</p:attrName>
                                        </p:attrNameLst>
                                      </p:cBhvr>
                                      <p:to>
                                        <p:strVal val="visible"/>
                                      </p:to>
                                    </p:set>
                                    <p:anim calcmode="lin" valueType="num">
                                      <p:cBhvr additive="base">
                                        <p:cTn id="142" dur="500" fill="hold"/>
                                        <p:tgtEl>
                                          <p:spTgt spid="147"/>
                                        </p:tgtEl>
                                        <p:attrNameLst>
                                          <p:attrName>ppt_x</p:attrName>
                                        </p:attrNameLst>
                                      </p:cBhvr>
                                      <p:tavLst>
                                        <p:tav tm="0">
                                          <p:val>
                                            <p:strVal val="#ppt_x"/>
                                          </p:val>
                                        </p:tav>
                                        <p:tav tm="100000">
                                          <p:val>
                                            <p:strVal val="#ppt_x"/>
                                          </p:val>
                                        </p:tav>
                                      </p:tavLst>
                                    </p:anim>
                                    <p:anim calcmode="lin" valueType="num">
                                      <p:cBhvr additive="base">
                                        <p:cTn id="143" dur="500" fill="hold"/>
                                        <p:tgtEl>
                                          <p:spTgt spid="147"/>
                                        </p:tgtEl>
                                        <p:attrNameLst>
                                          <p:attrName>ppt_y</p:attrName>
                                        </p:attrNameLst>
                                      </p:cBhvr>
                                      <p:tavLst>
                                        <p:tav tm="0">
                                          <p:val>
                                            <p:strVal val="0-#ppt_h/2"/>
                                          </p:val>
                                        </p:tav>
                                        <p:tav tm="100000">
                                          <p:val>
                                            <p:strVal val="#ppt_y"/>
                                          </p:val>
                                        </p:tav>
                                      </p:tavLst>
                                    </p:anim>
                                  </p:childTnLst>
                                </p:cTn>
                              </p:par>
                            </p:childTnLst>
                          </p:cTn>
                        </p:par>
                        <p:par>
                          <p:cTn id="144" fill="hold">
                            <p:stCondLst>
                              <p:cond delay="14000"/>
                            </p:stCondLst>
                            <p:childTnLst>
                              <p:par>
                                <p:cTn id="145" presetID="2" presetClass="entr" presetSubtype="1" fill="hold" grpId="0" nodeType="afterEffect">
                                  <p:stCondLst>
                                    <p:cond delay="0"/>
                                  </p:stCondLst>
                                  <p:childTnLst>
                                    <p:set>
                                      <p:cBhvr>
                                        <p:cTn id="146" dur="1" fill="hold">
                                          <p:stCondLst>
                                            <p:cond delay="0"/>
                                          </p:stCondLst>
                                        </p:cTn>
                                        <p:tgtEl>
                                          <p:spTgt spid="149"/>
                                        </p:tgtEl>
                                        <p:attrNameLst>
                                          <p:attrName>style.visibility</p:attrName>
                                        </p:attrNameLst>
                                      </p:cBhvr>
                                      <p:to>
                                        <p:strVal val="visible"/>
                                      </p:to>
                                    </p:set>
                                    <p:anim calcmode="lin" valueType="num">
                                      <p:cBhvr additive="base">
                                        <p:cTn id="147" dur="500" fill="hold"/>
                                        <p:tgtEl>
                                          <p:spTgt spid="149"/>
                                        </p:tgtEl>
                                        <p:attrNameLst>
                                          <p:attrName>ppt_x</p:attrName>
                                        </p:attrNameLst>
                                      </p:cBhvr>
                                      <p:tavLst>
                                        <p:tav tm="0">
                                          <p:val>
                                            <p:strVal val="#ppt_x"/>
                                          </p:val>
                                        </p:tav>
                                        <p:tav tm="100000">
                                          <p:val>
                                            <p:strVal val="#ppt_x"/>
                                          </p:val>
                                        </p:tav>
                                      </p:tavLst>
                                    </p:anim>
                                    <p:anim calcmode="lin" valueType="num">
                                      <p:cBhvr additive="base">
                                        <p:cTn id="148" dur="500" fill="hold"/>
                                        <p:tgtEl>
                                          <p:spTgt spid="149"/>
                                        </p:tgtEl>
                                        <p:attrNameLst>
                                          <p:attrName>ppt_y</p:attrName>
                                        </p:attrNameLst>
                                      </p:cBhvr>
                                      <p:tavLst>
                                        <p:tav tm="0">
                                          <p:val>
                                            <p:strVal val="0-#ppt_h/2"/>
                                          </p:val>
                                        </p:tav>
                                        <p:tav tm="100000">
                                          <p:val>
                                            <p:strVal val="#ppt_y"/>
                                          </p:val>
                                        </p:tav>
                                      </p:tavLst>
                                    </p:anim>
                                  </p:childTnLst>
                                </p:cTn>
                              </p:par>
                            </p:childTnLst>
                          </p:cTn>
                        </p:par>
                        <p:par>
                          <p:cTn id="149" fill="hold">
                            <p:stCondLst>
                              <p:cond delay="14500"/>
                            </p:stCondLst>
                            <p:childTnLst>
                              <p:par>
                                <p:cTn id="150" presetID="2" presetClass="entr" presetSubtype="1" fill="hold" grpId="0" nodeType="afterEffect">
                                  <p:stCondLst>
                                    <p:cond delay="0"/>
                                  </p:stCondLst>
                                  <p:childTnLst>
                                    <p:set>
                                      <p:cBhvr>
                                        <p:cTn id="151" dur="1" fill="hold">
                                          <p:stCondLst>
                                            <p:cond delay="0"/>
                                          </p:stCondLst>
                                        </p:cTn>
                                        <p:tgtEl>
                                          <p:spTgt spid="151"/>
                                        </p:tgtEl>
                                        <p:attrNameLst>
                                          <p:attrName>style.visibility</p:attrName>
                                        </p:attrNameLst>
                                      </p:cBhvr>
                                      <p:to>
                                        <p:strVal val="visible"/>
                                      </p:to>
                                    </p:set>
                                    <p:anim calcmode="lin" valueType="num">
                                      <p:cBhvr additive="base">
                                        <p:cTn id="152" dur="500" fill="hold"/>
                                        <p:tgtEl>
                                          <p:spTgt spid="151"/>
                                        </p:tgtEl>
                                        <p:attrNameLst>
                                          <p:attrName>ppt_x</p:attrName>
                                        </p:attrNameLst>
                                      </p:cBhvr>
                                      <p:tavLst>
                                        <p:tav tm="0">
                                          <p:val>
                                            <p:strVal val="#ppt_x"/>
                                          </p:val>
                                        </p:tav>
                                        <p:tav tm="100000">
                                          <p:val>
                                            <p:strVal val="#ppt_x"/>
                                          </p:val>
                                        </p:tav>
                                      </p:tavLst>
                                    </p:anim>
                                    <p:anim calcmode="lin" valueType="num">
                                      <p:cBhvr additive="base">
                                        <p:cTn id="153" dur="500" fill="hold"/>
                                        <p:tgtEl>
                                          <p:spTgt spid="151"/>
                                        </p:tgtEl>
                                        <p:attrNameLst>
                                          <p:attrName>ppt_y</p:attrName>
                                        </p:attrNameLst>
                                      </p:cBhvr>
                                      <p:tavLst>
                                        <p:tav tm="0">
                                          <p:val>
                                            <p:strVal val="0-#ppt_h/2"/>
                                          </p:val>
                                        </p:tav>
                                        <p:tav tm="100000">
                                          <p:val>
                                            <p:strVal val="#ppt_y"/>
                                          </p:val>
                                        </p:tav>
                                      </p:tavLst>
                                    </p:anim>
                                  </p:childTnLst>
                                </p:cTn>
                              </p:par>
                            </p:childTnLst>
                          </p:cTn>
                        </p:par>
                        <p:par>
                          <p:cTn id="154" fill="hold">
                            <p:stCondLst>
                              <p:cond delay="15000"/>
                            </p:stCondLst>
                            <p:childTnLst>
                              <p:par>
                                <p:cTn id="155" presetID="2" presetClass="entr" presetSubtype="1" fill="hold" grpId="0" nodeType="afterEffect">
                                  <p:stCondLst>
                                    <p:cond delay="0"/>
                                  </p:stCondLst>
                                  <p:childTnLst>
                                    <p:set>
                                      <p:cBhvr>
                                        <p:cTn id="156" dur="1" fill="hold">
                                          <p:stCondLst>
                                            <p:cond delay="0"/>
                                          </p:stCondLst>
                                        </p:cTn>
                                        <p:tgtEl>
                                          <p:spTgt spid="153"/>
                                        </p:tgtEl>
                                        <p:attrNameLst>
                                          <p:attrName>style.visibility</p:attrName>
                                        </p:attrNameLst>
                                      </p:cBhvr>
                                      <p:to>
                                        <p:strVal val="visible"/>
                                      </p:to>
                                    </p:set>
                                    <p:anim calcmode="lin" valueType="num">
                                      <p:cBhvr additive="base">
                                        <p:cTn id="157" dur="500" fill="hold"/>
                                        <p:tgtEl>
                                          <p:spTgt spid="153"/>
                                        </p:tgtEl>
                                        <p:attrNameLst>
                                          <p:attrName>ppt_x</p:attrName>
                                        </p:attrNameLst>
                                      </p:cBhvr>
                                      <p:tavLst>
                                        <p:tav tm="0">
                                          <p:val>
                                            <p:strVal val="#ppt_x"/>
                                          </p:val>
                                        </p:tav>
                                        <p:tav tm="100000">
                                          <p:val>
                                            <p:strVal val="#ppt_x"/>
                                          </p:val>
                                        </p:tav>
                                      </p:tavLst>
                                    </p:anim>
                                    <p:anim calcmode="lin" valueType="num">
                                      <p:cBhvr additive="base">
                                        <p:cTn id="158" dur="500" fill="hold"/>
                                        <p:tgtEl>
                                          <p:spTgt spid="153"/>
                                        </p:tgtEl>
                                        <p:attrNameLst>
                                          <p:attrName>ppt_y</p:attrName>
                                        </p:attrNameLst>
                                      </p:cBhvr>
                                      <p:tavLst>
                                        <p:tav tm="0">
                                          <p:val>
                                            <p:strVal val="0-#ppt_h/2"/>
                                          </p:val>
                                        </p:tav>
                                        <p:tav tm="100000">
                                          <p:val>
                                            <p:strVal val="#ppt_y"/>
                                          </p:val>
                                        </p:tav>
                                      </p:tavLst>
                                    </p:anim>
                                  </p:childTnLst>
                                </p:cTn>
                              </p:par>
                            </p:childTnLst>
                          </p:cTn>
                        </p:par>
                        <p:par>
                          <p:cTn id="159" fill="hold">
                            <p:stCondLst>
                              <p:cond delay="15500"/>
                            </p:stCondLst>
                            <p:childTnLst>
                              <p:par>
                                <p:cTn id="160" presetID="2" presetClass="entr" presetSubtype="1" fill="hold" grpId="0" nodeType="afterEffect">
                                  <p:stCondLst>
                                    <p:cond delay="0"/>
                                  </p:stCondLst>
                                  <p:childTnLst>
                                    <p:set>
                                      <p:cBhvr>
                                        <p:cTn id="161" dur="1" fill="hold">
                                          <p:stCondLst>
                                            <p:cond delay="0"/>
                                          </p:stCondLst>
                                        </p:cTn>
                                        <p:tgtEl>
                                          <p:spTgt spid="155"/>
                                        </p:tgtEl>
                                        <p:attrNameLst>
                                          <p:attrName>style.visibility</p:attrName>
                                        </p:attrNameLst>
                                      </p:cBhvr>
                                      <p:to>
                                        <p:strVal val="visible"/>
                                      </p:to>
                                    </p:set>
                                    <p:anim calcmode="lin" valueType="num">
                                      <p:cBhvr additive="base">
                                        <p:cTn id="162" dur="500" fill="hold"/>
                                        <p:tgtEl>
                                          <p:spTgt spid="155"/>
                                        </p:tgtEl>
                                        <p:attrNameLst>
                                          <p:attrName>ppt_x</p:attrName>
                                        </p:attrNameLst>
                                      </p:cBhvr>
                                      <p:tavLst>
                                        <p:tav tm="0">
                                          <p:val>
                                            <p:strVal val="#ppt_x"/>
                                          </p:val>
                                        </p:tav>
                                        <p:tav tm="100000">
                                          <p:val>
                                            <p:strVal val="#ppt_x"/>
                                          </p:val>
                                        </p:tav>
                                      </p:tavLst>
                                    </p:anim>
                                    <p:anim calcmode="lin" valueType="num">
                                      <p:cBhvr additive="base">
                                        <p:cTn id="163" dur="500" fill="hold"/>
                                        <p:tgtEl>
                                          <p:spTgt spid="155"/>
                                        </p:tgtEl>
                                        <p:attrNameLst>
                                          <p:attrName>ppt_y</p:attrName>
                                        </p:attrNameLst>
                                      </p:cBhvr>
                                      <p:tavLst>
                                        <p:tav tm="0">
                                          <p:val>
                                            <p:strVal val="0-#ppt_h/2"/>
                                          </p:val>
                                        </p:tav>
                                        <p:tav tm="100000">
                                          <p:val>
                                            <p:strVal val="#ppt_y"/>
                                          </p:val>
                                        </p:tav>
                                      </p:tavLst>
                                    </p:anim>
                                  </p:childTnLst>
                                </p:cTn>
                              </p:par>
                            </p:childTnLst>
                          </p:cTn>
                        </p:par>
                        <p:par>
                          <p:cTn id="164" fill="hold">
                            <p:stCondLst>
                              <p:cond delay="16000"/>
                            </p:stCondLst>
                            <p:childTnLst>
                              <p:par>
                                <p:cTn id="165" presetID="2" presetClass="entr" presetSubtype="1" fill="hold" grpId="0" nodeType="afterEffect">
                                  <p:stCondLst>
                                    <p:cond delay="0"/>
                                  </p:stCondLst>
                                  <p:childTnLst>
                                    <p:set>
                                      <p:cBhvr>
                                        <p:cTn id="166" dur="1" fill="hold">
                                          <p:stCondLst>
                                            <p:cond delay="0"/>
                                          </p:stCondLst>
                                        </p:cTn>
                                        <p:tgtEl>
                                          <p:spTgt spid="157"/>
                                        </p:tgtEl>
                                        <p:attrNameLst>
                                          <p:attrName>style.visibility</p:attrName>
                                        </p:attrNameLst>
                                      </p:cBhvr>
                                      <p:to>
                                        <p:strVal val="visible"/>
                                      </p:to>
                                    </p:set>
                                    <p:anim calcmode="lin" valueType="num">
                                      <p:cBhvr additive="base">
                                        <p:cTn id="167" dur="500" fill="hold"/>
                                        <p:tgtEl>
                                          <p:spTgt spid="157"/>
                                        </p:tgtEl>
                                        <p:attrNameLst>
                                          <p:attrName>ppt_x</p:attrName>
                                        </p:attrNameLst>
                                      </p:cBhvr>
                                      <p:tavLst>
                                        <p:tav tm="0">
                                          <p:val>
                                            <p:strVal val="#ppt_x"/>
                                          </p:val>
                                        </p:tav>
                                        <p:tav tm="100000">
                                          <p:val>
                                            <p:strVal val="#ppt_x"/>
                                          </p:val>
                                        </p:tav>
                                      </p:tavLst>
                                    </p:anim>
                                    <p:anim calcmode="lin" valueType="num">
                                      <p:cBhvr additive="base">
                                        <p:cTn id="168" dur="500" fill="hold"/>
                                        <p:tgtEl>
                                          <p:spTgt spid="157"/>
                                        </p:tgtEl>
                                        <p:attrNameLst>
                                          <p:attrName>ppt_y</p:attrName>
                                        </p:attrNameLst>
                                      </p:cBhvr>
                                      <p:tavLst>
                                        <p:tav tm="0">
                                          <p:val>
                                            <p:strVal val="0-#ppt_h/2"/>
                                          </p:val>
                                        </p:tav>
                                        <p:tav tm="100000">
                                          <p:val>
                                            <p:strVal val="#ppt_y"/>
                                          </p:val>
                                        </p:tav>
                                      </p:tavLst>
                                    </p:anim>
                                  </p:childTnLst>
                                </p:cTn>
                              </p:par>
                            </p:childTnLst>
                          </p:cTn>
                        </p:par>
                        <p:par>
                          <p:cTn id="169" fill="hold">
                            <p:stCondLst>
                              <p:cond delay="16500"/>
                            </p:stCondLst>
                            <p:childTnLst>
                              <p:par>
                                <p:cTn id="170" presetID="2" presetClass="entr" presetSubtype="1" fill="hold" grpId="0" nodeType="afterEffect">
                                  <p:stCondLst>
                                    <p:cond delay="0"/>
                                  </p:stCondLst>
                                  <p:childTnLst>
                                    <p:set>
                                      <p:cBhvr>
                                        <p:cTn id="171" dur="1" fill="hold">
                                          <p:stCondLst>
                                            <p:cond delay="0"/>
                                          </p:stCondLst>
                                        </p:cTn>
                                        <p:tgtEl>
                                          <p:spTgt spid="159"/>
                                        </p:tgtEl>
                                        <p:attrNameLst>
                                          <p:attrName>style.visibility</p:attrName>
                                        </p:attrNameLst>
                                      </p:cBhvr>
                                      <p:to>
                                        <p:strVal val="visible"/>
                                      </p:to>
                                    </p:set>
                                    <p:anim calcmode="lin" valueType="num">
                                      <p:cBhvr additive="base">
                                        <p:cTn id="172" dur="500" fill="hold"/>
                                        <p:tgtEl>
                                          <p:spTgt spid="159"/>
                                        </p:tgtEl>
                                        <p:attrNameLst>
                                          <p:attrName>ppt_x</p:attrName>
                                        </p:attrNameLst>
                                      </p:cBhvr>
                                      <p:tavLst>
                                        <p:tav tm="0">
                                          <p:val>
                                            <p:strVal val="#ppt_x"/>
                                          </p:val>
                                        </p:tav>
                                        <p:tav tm="100000">
                                          <p:val>
                                            <p:strVal val="#ppt_x"/>
                                          </p:val>
                                        </p:tav>
                                      </p:tavLst>
                                    </p:anim>
                                    <p:anim calcmode="lin" valueType="num">
                                      <p:cBhvr additive="base">
                                        <p:cTn id="173" dur="500" fill="hold"/>
                                        <p:tgtEl>
                                          <p:spTgt spid="159"/>
                                        </p:tgtEl>
                                        <p:attrNameLst>
                                          <p:attrName>ppt_y</p:attrName>
                                        </p:attrNameLst>
                                      </p:cBhvr>
                                      <p:tavLst>
                                        <p:tav tm="0">
                                          <p:val>
                                            <p:strVal val="0-#ppt_h/2"/>
                                          </p:val>
                                        </p:tav>
                                        <p:tav tm="100000">
                                          <p:val>
                                            <p:strVal val="#ppt_y"/>
                                          </p:val>
                                        </p:tav>
                                      </p:tavLst>
                                    </p:anim>
                                  </p:childTnLst>
                                </p:cTn>
                              </p:par>
                            </p:childTnLst>
                          </p:cTn>
                        </p:par>
                        <p:par>
                          <p:cTn id="174" fill="hold">
                            <p:stCondLst>
                              <p:cond delay="17000"/>
                            </p:stCondLst>
                            <p:childTnLst>
                              <p:par>
                                <p:cTn id="175" presetID="2" presetClass="entr" presetSubtype="1" fill="hold" grpId="0" nodeType="afterEffect">
                                  <p:stCondLst>
                                    <p:cond delay="0"/>
                                  </p:stCondLst>
                                  <p:childTnLst>
                                    <p:set>
                                      <p:cBhvr>
                                        <p:cTn id="176" dur="1" fill="hold">
                                          <p:stCondLst>
                                            <p:cond delay="0"/>
                                          </p:stCondLst>
                                        </p:cTn>
                                        <p:tgtEl>
                                          <p:spTgt spid="161"/>
                                        </p:tgtEl>
                                        <p:attrNameLst>
                                          <p:attrName>style.visibility</p:attrName>
                                        </p:attrNameLst>
                                      </p:cBhvr>
                                      <p:to>
                                        <p:strVal val="visible"/>
                                      </p:to>
                                    </p:set>
                                    <p:anim calcmode="lin" valueType="num">
                                      <p:cBhvr additive="base">
                                        <p:cTn id="177" dur="500" fill="hold"/>
                                        <p:tgtEl>
                                          <p:spTgt spid="161"/>
                                        </p:tgtEl>
                                        <p:attrNameLst>
                                          <p:attrName>ppt_x</p:attrName>
                                        </p:attrNameLst>
                                      </p:cBhvr>
                                      <p:tavLst>
                                        <p:tav tm="0">
                                          <p:val>
                                            <p:strVal val="#ppt_x"/>
                                          </p:val>
                                        </p:tav>
                                        <p:tav tm="100000">
                                          <p:val>
                                            <p:strVal val="#ppt_x"/>
                                          </p:val>
                                        </p:tav>
                                      </p:tavLst>
                                    </p:anim>
                                    <p:anim calcmode="lin" valueType="num">
                                      <p:cBhvr additive="base">
                                        <p:cTn id="178" dur="500" fill="hold"/>
                                        <p:tgtEl>
                                          <p:spTgt spid="161"/>
                                        </p:tgtEl>
                                        <p:attrNameLst>
                                          <p:attrName>ppt_y</p:attrName>
                                        </p:attrNameLst>
                                      </p:cBhvr>
                                      <p:tavLst>
                                        <p:tav tm="0">
                                          <p:val>
                                            <p:strVal val="0-#ppt_h/2"/>
                                          </p:val>
                                        </p:tav>
                                        <p:tav tm="100000">
                                          <p:val>
                                            <p:strVal val="#ppt_y"/>
                                          </p:val>
                                        </p:tav>
                                      </p:tavLst>
                                    </p:anim>
                                  </p:childTnLst>
                                </p:cTn>
                              </p:par>
                            </p:childTnLst>
                          </p:cTn>
                        </p:par>
                        <p:par>
                          <p:cTn id="179" fill="hold">
                            <p:stCondLst>
                              <p:cond delay="17500"/>
                            </p:stCondLst>
                            <p:childTnLst>
                              <p:par>
                                <p:cTn id="180" presetID="2" presetClass="entr" presetSubtype="1" fill="hold" grpId="0" nodeType="afterEffect">
                                  <p:stCondLst>
                                    <p:cond delay="0"/>
                                  </p:stCondLst>
                                  <p:childTnLst>
                                    <p:set>
                                      <p:cBhvr>
                                        <p:cTn id="181" dur="1" fill="hold">
                                          <p:stCondLst>
                                            <p:cond delay="0"/>
                                          </p:stCondLst>
                                        </p:cTn>
                                        <p:tgtEl>
                                          <p:spTgt spid="163"/>
                                        </p:tgtEl>
                                        <p:attrNameLst>
                                          <p:attrName>style.visibility</p:attrName>
                                        </p:attrNameLst>
                                      </p:cBhvr>
                                      <p:to>
                                        <p:strVal val="visible"/>
                                      </p:to>
                                    </p:set>
                                    <p:anim calcmode="lin" valueType="num">
                                      <p:cBhvr additive="base">
                                        <p:cTn id="182" dur="500" fill="hold"/>
                                        <p:tgtEl>
                                          <p:spTgt spid="163"/>
                                        </p:tgtEl>
                                        <p:attrNameLst>
                                          <p:attrName>ppt_x</p:attrName>
                                        </p:attrNameLst>
                                      </p:cBhvr>
                                      <p:tavLst>
                                        <p:tav tm="0">
                                          <p:val>
                                            <p:strVal val="#ppt_x"/>
                                          </p:val>
                                        </p:tav>
                                        <p:tav tm="100000">
                                          <p:val>
                                            <p:strVal val="#ppt_x"/>
                                          </p:val>
                                        </p:tav>
                                      </p:tavLst>
                                    </p:anim>
                                    <p:anim calcmode="lin" valueType="num">
                                      <p:cBhvr additive="base">
                                        <p:cTn id="183" dur="500" fill="hold"/>
                                        <p:tgtEl>
                                          <p:spTgt spid="163"/>
                                        </p:tgtEl>
                                        <p:attrNameLst>
                                          <p:attrName>ppt_y</p:attrName>
                                        </p:attrNameLst>
                                      </p:cBhvr>
                                      <p:tavLst>
                                        <p:tav tm="0">
                                          <p:val>
                                            <p:strVal val="0-#ppt_h/2"/>
                                          </p:val>
                                        </p:tav>
                                        <p:tav tm="100000">
                                          <p:val>
                                            <p:strVal val="#ppt_y"/>
                                          </p:val>
                                        </p:tav>
                                      </p:tavLst>
                                    </p:anim>
                                  </p:childTnLst>
                                </p:cTn>
                              </p:par>
                            </p:childTnLst>
                          </p:cTn>
                        </p:par>
                        <p:par>
                          <p:cTn id="184" fill="hold">
                            <p:stCondLst>
                              <p:cond delay="18000"/>
                            </p:stCondLst>
                            <p:childTnLst>
                              <p:par>
                                <p:cTn id="185" presetID="2" presetClass="entr" presetSubtype="1" fill="hold" grpId="0" nodeType="afterEffect">
                                  <p:stCondLst>
                                    <p:cond delay="0"/>
                                  </p:stCondLst>
                                  <p:childTnLst>
                                    <p:set>
                                      <p:cBhvr>
                                        <p:cTn id="186" dur="1" fill="hold">
                                          <p:stCondLst>
                                            <p:cond delay="0"/>
                                          </p:stCondLst>
                                        </p:cTn>
                                        <p:tgtEl>
                                          <p:spTgt spid="165"/>
                                        </p:tgtEl>
                                        <p:attrNameLst>
                                          <p:attrName>style.visibility</p:attrName>
                                        </p:attrNameLst>
                                      </p:cBhvr>
                                      <p:to>
                                        <p:strVal val="visible"/>
                                      </p:to>
                                    </p:set>
                                    <p:anim calcmode="lin" valueType="num">
                                      <p:cBhvr additive="base">
                                        <p:cTn id="187" dur="500" fill="hold"/>
                                        <p:tgtEl>
                                          <p:spTgt spid="165"/>
                                        </p:tgtEl>
                                        <p:attrNameLst>
                                          <p:attrName>ppt_x</p:attrName>
                                        </p:attrNameLst>
                                      </p:cBhvr>
                                      <p:tavLst>
                                        <p:tav tm="0">
                                          <p:val>
                                            <p:strVal val="#ppt_x"/>
                                          </p:val>
                                        </p:tav>
                                        <p:tav tm="100000">
                                          <p:val>
                                            <p:strVal val="#ppt_x"/>
                                          </p:val>
                                        </p:tav>
                                      </p:tavLst>
                                    </p:anim>
                                    <p:anim calcmode="lin" valueType="num">
                                      <p:cBhvr additive="base">
                                        <p:cTn id="188" dur="500" fill="hold"/>
                                        <p:tgtEl>
                                          <p:spTgt spid="165"/>
                                        </p:tgtEl>
                                        <p:attrNameLst>
                                          <p:attrName>ppt_y</p:attrName>
                                        </p:attrNameLst>
                                      </p:cBhvr>
                                      <p:tavLst>
                                        <p:tav tm="0">
                                          <p:val>
                                            <p:strVal val="0-#ppt_h/2"/>
                                          </p:val>
                                        </p:tav>
                                        <p:tav tm="100000">
                                          <p:val>
                                            <p:strVal val="#ppt_y"/>
                                          </p:val>
                                        </p:tav>
                                      </p:tavLst>
                                    </p:anim>
                                  </p:childTnLst>
                                </p:cTn>
                              </p:par>
                            </p:childTnLst>
                          </p:cTn>
                        </p:par>
                        <p:par>
                          <p:cTn id="189" fill="hold">
                            <p:stCondLst>
                              <p:cond delay="18500"/>
                            </p:stCondLst>
                            <p:childTnLst>
                              <p:par>
                                <p:cTn id="190" presetID="2" presetClass="entr" presetSubtype="1" fill="hold" grpId="0" nodeType="afterEffect">
                                  <p:stCondLst>
                                    <p:cond delay="0"/>
                                  </p:stCondLst>
                                  <p:childTnLst>
                                    <p:set>
                                      <p:cBhvr>
                                        <p:cTn id="191" dur="1" fill="hold">
                                          <p:stCondLst>
                                            <p:cond delay="0"/>
                                          </p:stCondLst>
                                        </p:cTn>
                                        <p:tgtEl>
                                          <p:spTgt spid="167"/>
                                        </p:tgtEl>
                                        <p:attrNameLst>
                                          <p:attrName>style.visibility</p:attrName>
                                        </p:attrNameLst>
                                      </p:cBhvr>
                                      <p:to>
                                        <p:strVal val="visible"/>
                                      </p:to>
                                    </p:set>
                                    <p:anim calcmode="lin" valueType="num">
                                      <p:cBhvr additive="base">
                                        <p:cTn id="192" dur="500" fill="hold"/>
                                        <p:tgtEl>
                                          <p:spTgt spid="167"/>
                                        </p:tgtEl>
                                        <p:attrNameLst>
                                          <p:attrName>ppt_x</p:attrName>
                                        </p:attrNameLst>
                                      </p:cBhvr>
                                      <p:tavLst>
                                        <p:tav tm="0">
                                          <p:val>
                                            <p:strVal val="#ppt_x"/>
                                          </p:val>
                                        </p:tav>
                                        <p:tav tm="100000">
                                          <p:val>
                                            <p:strVal val="#ppt_x"/>
                                          </p:val>
                                        </p:tav>
                                      </p:tavLst>
                                    </p:anim>
                                    <p:anim calcmode="lin" valueType="num">
                                      <p:cBhvr additive="base">
                                        <p:cTn id="193" dur="500" fill="hold"/>
                                        <p:tgtEl>
                                          <p:spTgt spid="167"/>
                                        </p:tgtEl>
                                        <p:attrNameLst>
                                          <p:attrName>ppt_y</p:attrName>
                                        </p:attrNameLst>
                                      </p:cBhvr>
                                      <p:tavLst>
                                        <p:tav tm="0">
                                          <p:val>
                                            <p:strVal val="0-#ppt_h/2"/>
                                          </p:val>
                                        </p:tav>
                                        <p:tav tm="100000">
                                          <p:val>
                                            <p:strVal val="#ppt_y"/>
                                          </p:val>
                                        </p:tav>
                                      </p:tavLst>
                                    </p:anim>
                                  </p:childTnLst>
                                </p:cTn>
                              </p:par>
                            </p:childTnLst>
                          </p:cTn>
                        </p:par>
                        <p:par>
                          <p:cTn id="194" fill="hold">
                            <p:stCondLst>
                              <p:cond delay="19000"/>
                            </p:stCondLst>
                            <p:childTnLst>
                              <p:par>
                                <p:cTn id="195" presetID="2" presetClass="entr" presetSubtype="1" fill="hold" grpId="0" nodeType="afterEffect">
                                  <p:stCondLst>
                                    <p:cond delay="0"/>
                                  </p:stCondLst>
                                  <p:childTnLst>
                                    <p:set>
                                      <p:cBhvr>
                                        <p:cTn id="196" dur="1" fill="hold">
                                          <p:stCondLst>
                                            <p:cond delay="0"/>
                                          </p:stCondLst>
                                        </p:cTn>
                                        <p:tgtEl>
                                          <p:spTgt spid="169"/>
                                        </p:tgtEl>
                                        <p:attrNameLst>
                                          <p:attrName>style.visibility</p:attrName>
                                        </p:attrNameLst>
                                      </p:cBhvr>
                                      <p:to>
                                        <p:strVal val="visible"/>
                                      </p:to>
                                    </p:set>
                                    <p:anim calcmode="lin" valueType="num">
                                      <p:cBhvr additive="base">
                                        <p:cTn id="197" dur="500" fill="hold"/>
                                        <p:tgtEl>
                                          <p:spTgt spid="169"/>
                                        </p:tgtEl>
                                        <p:attrNameLst>
                                          <p:attrName>ppt_x</p:attrName>
                                        </p:attrNameLst>
                                      </p:cBhvr>
                                      <p:tavLst>
                                        <p:tav tm="0">
                                          <p:val>
                                            <p:strVal val="#ppt_x"/>
                                          </p:val>
                                        </p:tav>
                                        <p:tav tm="100000">
                                          <p:val>
                                            <p:strVal val="#ppt_x"/>
                                          </p:val>
                                        </p:tav>
                                      </p:tavLst>
                                    </p:anim>
                                    <p:anim calcmode="lin" valueType="num">
                                      <p:cBhvr additive="base">
                                        <p:cTn id="198" dur="500" fill="hold"/>
                                        <p:tgtEl>
                                          <p:spTgt spid="169"/>
                                        </p:tgtEl>
                                        <p:attrNameLst>
                                          <p:attrName>ppt_y</p:attrName>
                                        </p:attrNameLst>
                                      </p:cBhvr>
                                      <p:tavLst>
                                        <p:tav tm="0">
                                          <p:val>
                                            <p:strVal val="0-#ppt_h/2"/>
                                          </p:val>
                                        </p:tav>
                                        <p:tav tm="100000">
                                          <p:val>
                                            <p:strVal val="#ppt_y"/>
                                          </p:val>
                                        </p:tav>
                                      </p:tavLst>
                                    </p:anim>
                                  </p:childTnLst>
                                </p:cTn>
                              </p:par>
                            </p:childTnLst>
                          </p:cTn>
                        </p:par>
                        <p:par>
                          <p:cTn id="199" fill="hold">
                            <p:stCondLst>
                              <p:cond delay="19500"/>
                            </p:stCondLst>
                            <p:childTnLst>
                              <p:par>
                                <p:cTn id="200" presetID="2" presetClass="entr" presetSubtype="1" fill="hold" grpId="0" nodeType="afterEffect">
                                  <p:stCondLst>
                                    <p:cond delay="0"/>
                                  </p:stCondLst>
                                  <p:childTnLst>
                                    <p:set>
                                      <p:cBhvr>
                                        <p:cTn id="201" dur="1" fill="hold">
                                          <p:stCondLst>
                                            <p:cond delay="0"/>
                                          </p:stCondLst>
                                        </p:cTn>
                                        <p:tgtEl>
                                          <p:spTgt spid="171"/>
                                        </p:tgtEl>
                                        <p:attrNameLst>
                                          <p:attrName>style.visibility</p:attrName>
                                        </p:attrNameLst>
                                      </p:cBhvr>
                                      <p:to>
                                        <p:strVal val="visible"/>
                                      </p:to>
                                    </p:set>
                                    <p:anim calcmode="lin" valueType="num">
                                      <p:cBhvr additive="base">
                                        <p:cTn id="202" dur="500" fill="hold"/>
                                        <p:tgtEl>
                                          <p:spTgt spid="171"/>
                                        </p:tgtEl>
                                        <p:attrNameLst>
                                          <p:attrName>ppt_x</p:attrName>
                                        </p:attrNameLst>
                                      </p:cBhvr>
                                      <p:tavLst>
                                        <p:tav tm="0">
                                          <p:val>
                                            <p:strVal val="#ppt_x"/>
                                          </p:val>
                                        </p:tav>
                                        <p:tav tm="100000">
                                          <p:val>
                                            <p:strVal val="#ppt_x"/>
                                          </p:val>
                                        </p:tav>
                                      </p:tavLst>
                                    </p:anim>
                                    <p:anim calcmode="lin" valueType="num">
                                      <p:cBhvr additive="base">
                                        <p:cTn id="203" dur="500" fill="hold"/>
                                        <p:tgtEl>
                                          <p:spTgt spid="171"/>
                                        </p:tgtEl>
                                        <p:attrNameLst>
                                          <p:attrName>ppt_y</p:attrName>
                                        </p:attrNameLst>
                                      </p:cBhvr>
                                      <p:tavLst>
                                        <p:tav tm="0">
                                          <p:val>
                                            <p:strVal val="0-#ppt_h/2"/>
                                          </p:val>
                                        </p:tav>
                                        <p:tav tm="100000">
                                          <p:val>
                                            <p:strVal val="#ppt_y"/>
                                          </p:val>
                                        </p:tav>
                                      </p:tavLst>
                                    </p:anim>
                                  </p:childTnLst>
                                </p:cTn>
                              </p:par>
                            </p:childTnLst>
                          </p:cTn>
                        </p:par>
                        <p:par>
                          <p:cTn id="204" fill="hold">
                            <p:stCondLst>
                              <p:cond delay="20000"/>
                            </p:stCondLst>
                            <p:childTnLst>
                              <p:par>
                                <p:cTn id="205" presetID="2" presetClass="entr" presetSubtype="1" fill="hold" grpId="0" nodeType="afterEffect">
                                  <p:stCondLst>
                                    <p:cond delay="0"/>
                                  </p:stCondLst>
                                  <p:childTnLst>
                                    <p:set>
                                      <p:cBhvr>
                                        <p:cTn id="206" dur="1" fill="hold">
                                          <p:stCondLst>
                                            <p:cond delay="0"/>
                                          </p:stCondLst>
                                        </p:cTn>
                                        <p:tgtEl>
                                          <p:spTgt spid="173"/>
                                        </p:tgtEl>
                                        <p:attrNameLst>
                                          <p:attrName>style.visibility</p:attrName>
                                        </p:attrNameLst>
                                      </p:cBhvr>
                                      <p:to>
                                        <p:strVal val="visible"/>
                                      </p:to>
                                    </p:set>
                                    <p:anim calcmode="lin" valueType="num">
                                      <p:cBhvr additive="base">
                                        <p:cTn id="207" dur="500" fill="hold"/>
                                        <p:tgtEl>
                                          <p:spTgt spid="173"/>
                                        </p:tgtEl>
                                        <p:attrNameLst>
                                          <p:attrName>ppt_x</p:attrName>
                                        </p:attrNameLst>
                                      </p:cBhvr>
                                      <p:tavLst>
                                        <p:tav tm="0">
                                          <p:val>
                                            <p:strVal val="#ppt_x"/>
                                          </p:val>
                                        </p:tav>
                                        <p:tav tm="100000">
                                          <p:val>
                                            <p:strVal val="#ppt_x"/>
                                          </p:val>
                                        </p:tav>
                                      </p:tavLst>
                                    </p:anim>
                                    <p:anim calcmode="lin" valueType="num">
                                      <p:cBhvr additive="base">
                                        <p:cTn id="208" dur="500" fill="hold"/>
                                        <p:tgtEl>
                                          <p:spTgt spid="17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5" grpId="0" animBg="1"/>
      <p:bldP spid="97" grpId="0" animBg="1"/>
      <p:bldP spid="99" grpId="0" animBg="1"/>
      <p:bldP spid="101" grpId="0" animBg="1"/>
      <p:bldP spid="103" grpId="0" animBg="1"/>
      <p:bldP spid="105" grpId="0" animBg="1"/>
      <p:bldP spid="107" grpId="0" animBg="1"/>
      <p:bldP spid="109" grpId="0" animBg="1"/>
      <p:bldP spid="111" grpId="0" animBg="1"/>
      <p:bldP spid="113" grpId="0" animBg="1"/>
      <p:bldP spid="115" grpId="0" animBg="1"/>
      <p:bldP spid="117" grpId="0" animBg="1"/>
      <p:bldP spid="119" grpId="0" animBg="1"/>
      <p:bldP spid="121" grpId="0" animBg="1"/>
      <p:bldP spid="123" grpId="0" animBg="1"/>
      <p:bldP spid="125" grpId="0" animBg="1"/>
      <p:bldP spid="127" grpId="0" animBg="1"/>
      <p:bldP spid="129" grpId="0" animBg="1"/>
      <p:bldP spid="131" grpId="0" animBg="1"/>
      <p:bldP spid="133" grpId="0" animBg="1"/>
      <p:bldP spid="135" grpId="0" animBg="1"/>
      <p:bldP spid="137" grpId="0" animBg="1"/>
      <p:bldP spid="139" grpId="0" animBg="1"/>
      <p:bldP spid="141" grpId="0" animBg="1"/>
      <p:bldP spid="143" grpId="0" animBg="1"/>
      <p:bldP spid="145" grpId="0" animBg="1"/>
      <p:bldP spid="147" grpId="0" animBg="1"/>
      <p:bldP spid="149" grpId="0" animBg="1"/>
      <p:bldP spid="151" grpId="0" animBg="1"/>
      <p:bldP spid="153" grpId="0" animBg="1"/>
      <p:bldP spid="155" grpId="0" animBg="1"/>
      <p:bldP spid="157" grpId="0" animBg="1"/>
      <p:bldP spid="159" grpId="0" animBg="1"/>
      <p:bldP spid="161" grpId="0" animBg="1"/>
      <p:bldP spid="163" grpId="0" animBg="1"/>
      <p:bldP spid="165" grpId="0" animBg="1"/>
      <p:bldP spid="167" grpId="0" animBg="1"/>
      <p:bldP spid="169" grpId="0" animBg="1"/>
      <p:bldP spid="171" grpId="0" animBg="1"/>
      <p:bldP spid="1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ゲームの分類</a:t>
            </a:r>
            <a:endParaRPr kumimoji="1" lang="ja-JP" altLang="en-US" dirty="0">
              <a:latin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1036838007"/>
              </p:ext>
            </p:extLst>
          </p:nvPr>
        </p:nvGraphicFramePr>
        <p:xfrm>
          <a:off x="990600" y="1752600"/>
          <a:ext cx="7162800" cy="4145280"/>
        </p:xfrm>
        <a:graphic>
          <a:graphicData uri="http://schemas.openxmlformats.org/drawingml/2006/table">
            <a:tbl>
              <a:tblPr firstRow="1" bandRow="1">
                <a:tableStyleId>{5C22544A-7EE6-4342-B048-85BDC9FD1C3A}</a:tableStyleId>
              </a:tblPr>
              <a:tblGrid>
                <a:gridCol w="2046516">
                  <a:extLst>
                    <a:ext uri="{9D8B030D-6E8A-4147-A177-3AD203B41FA5}">
                      <a16:colId xmlns:a16="http://schemas.microsoft.com/office/drawing/2014/main" val="20000"/>
                    </a:ext>
                  </a:extLst>
                </a:gridCol>
                <a:gridCol w="1581396">
                  <a:extLst>
                    <a:ext uri="{9D8B030D-6E8A-4147-A177-3AD203B41FA5}">
                      <a16:colId xmlns:a16="http://schemas.microsoft.com/office/drawing/2014/main" val="20001"/>
                    </a:ext>
                  </a:extLst>
                </a:gridCol>
                <a:gridCol w="930234">
                  <a:extLst>
                    <a:ext uri="{9D8B030D-6E8A-4147-A177-3AD203B41FA5}">
                      <a16:colId xmlns:a16="http://schemas.microsoft.com/office/drawing/2014/main" val="20002"/>
                    </a:ext>
                  </a:extLst>
                </a:gridCol>
                <a:gridCol w="744188">
                  <a:extLst>
                    <a:ext uri="{9D8B030D-6E8A-4147-A177-3AD203B41FA5}">
                      <a16:colId xmlns:a16="http://schemas.microsoft.com/office/drawing/2014/main" val="20003"/>
                    </a:ext>
                  </a:extLst>
                </a:gridCol>
                <a:gridCol w="1860466">
                  <a:extLst>
                    <a:ext uri="{9D8B030D-6E8A-4147-A177-3AD203B41FA5}">
                      <a16:colId xmlns:a16="http://schemas.microsoft.com/office/drawing/2014/main" val="20004"/>
                    </a:ext>
                  </a:extLst>
                </a:gridCol>
              </a:tblGrid>
              <a:tr h="294640">
                <a:tc>
                  <a:txBody>
                    <a:bodyPr/>
                    <a:lstStyle/>
                    <a:p>
                      <a:r>
                        <a:rPr kumimoji="1" lang="ja-JP" altLang="en-US" sz="2800" baseline="0" dirty="0">
                          <a:solidFill>
                            <a:schemeClr val="tx1"/>
                          </a:solidFill>
                        </a:rPr>
                        <a:t>分類</a:t>
                      </a: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003300"/>
                    </a:solidFill>
                  </a:tcPr>
                </a:tc>
                <a:tc gridSpan="4">
                  <a:txBody>
                    <a:bodyPr/>
                    <a:lstStyle/>
                    <a:p>
                      <a:endParaRPr kumimoji="1" lang="ja-JP" altLang="en-US" sz="2800" baseline="0" dirty="0">
                        <a:solidFill>
                          <a:schemeClr val="tx1"/>
                        </a:solidFill>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003300"/>
                    </a:solidFill>
                  </a:tcPr>
                </a:tc>
                <a:tc hMerge="1">
                  <a:txBody>
                    <a:bodyPr/>
                    <a:lstStyle/>
                    <a:p>
                      <a:endParaRPr kumimoji="1" lang="ja-JP" altLang="en-US"/>
                    </a:p>
                  </a:txBody>
                  <a:tcPr>
                    <a:noFill/>
                  </a:tcPr>
                </a:tc>
                <a:tc hMerge="1">
                  <a:txBody>
                    <a:bodyPr/>
                    <a:lstStyle/>
                    <a:p>
                      <a:endParaRPr kumimoji="1" lang="ja-JP" altLang="en-US"/>
                    </a:p>
                  </a:txBody>
                  <a:tcPr>
                    <a:noFill/>
                  </a:tcPr>
                </a:tc>
                <a:tc hMerge="1">
                  <a:txBody>
                    <a:bodyPr/>
                    <a:lstStyle/>
                    <a:p>
                      <a:endParaRPr kumimoji="1" lang="ja-JP" altLang="en-US"/>
                    </a:p>
                  </a:txBody>
                  <a:tcPr>
                    <a:noFill/>
                  </a:tcPr>
                </a:tc>
                <a:extLst>
                  <a:ext uri="{0D108BD9-81ED-4DB2-BD59-A6C34878D82A}">
                    <a16:rowId xmlns:a16="http://schemas.microsoft.com/office/drawing/2014/main" val="10000"/>
                  </a:ext>
                </a:extLst>
              </a:tr>
              <a:tr h="370840">
                <a:tc>
                  <a:txBody>
                    <a:bodyPr/>
                    <a:lstStyle/>
                    <a:p>
                      <a:r>
                        <a:rPr kumimoji="1" lang="ja-JP" altLang="en-US" sz="2800" baseline="0" dirty="0">
                          <a:solidFill>
                            <a:schemeClr val="tx1"/>
                          </a:solidFill>
                        </a:rPr>
                        <a:t>人数</a:t>
                      </a:r>
                    </a:p>
                  </a:txBody>
                  <a:tcPr>
                    <a:lnL w="28575" cap="flat" cmpd="sng" algn="ctr">
                      <a:solidFill>
                        <a:schemeClr val="tx1"/>
                      </a:solidFill>
                      <a:prstDash val="solid"/>
                      <a:round/>
                      <a:headEnd type="none" w="med" len="med"/>
                      <a:tailEnd type="none" w="med" len="med"/>
                    </a:lnL>
                    <a:solidFill>
                      <a:srgbClr val="003300"/>
                    </a:solidFill>
                  </a:tcPr>
                </a:tc>
                <a:tc>
                  <a:txBody>
                    <a:bodyPr/>
                    <a:lstStyle/>
                    <a:p>
                      <a:r>
                        <a:rPr kumimoji="1" lang="en-US" altLang="ja-JP" sz="2800" baseline="0" dirty="0">
                          <a:solidFill>
                            <a:schemeClr val="tx1"/>
                          </a:solidFill>
                        </a:rPr>
                        <a:t>1</a:t>
                      </a:r>
                      <a:r>
                        <a:rPr kumimoji="1" lang="ja-JP" altLang="en-US" sz="2800" baseline="0" dirty="0">
                          <a:solidFill>
                            <a:schemeClr val="tx1"/>
                          </a:solidFill>
                        </a:rPr>
                        <a:t>人</a:t>
                      </a:r>
                    </a:p>
                  </a:txBody>
                  <a:tcPr>
                    <a:solidFill>
                      <a:srgbClr val="003300"/>
                    </a:solidFill>
                  </a:tcPr>
                </a:tc>
                <a:tc gridSpan="2">
                  <a:txBody>
                    <a:bodyPr/>
                    <a:lstStyle/>
                    <a:p>
                      <a:r>
                        <a:rPr kumimoji="1" lang="en-US" altLang="ja-JP" sz="2800" baseline="0" dirty="0">
                          <a:solidFill>
                            <a:schemeClr val="tx1"/>
                          </a:solidFill>
                        </a:rPr>
                        <a:t>2</a:t>
                      </a:r>
                      <a:r>
                        <a:rPr kumimoji="1" lang="ja-JP" altLang="en-US" sz="2800" baseline="0" dirty="0">
                          <a:solidFill>
                            <a:schemeClr val="tx1"/>
                          </a:solidFill>
                        </a:rPr>
                        <a:t>人</a:t>
                      </a:r>
                    </a:p>
                  </a:txBody>
                  <a:tcPr>
                    <a:solidFill>
                      <a:srgbClr val="003300"/>
                    </a:solidFill>
                  </a:tcPr>
                </a:tc>
                <a:tc hMerge="1">
                  <a:txBody>
                    <a:bodyPr/>
                    <a:lstStyle/>
                    <a:p>
                      <a:endParaRPr kumimoji="1" lang="ja-JP" altLang="en-US" dirty="0"/>
                    </a:p>
                  </a:txBody>
                  <a:tcPr/>
                </a:tc>
                <a:tc>
                  <a:txBody>
                    <a:bodyPr/>
                    <a:lstStyle/>
                    <a:p>
                      <a:r>
                        <a:rPr kumimoji="1" lang="ja-JP" altLang="en-US" sz="2800" baseline="0" dirty="0">
                          <a:solidFill>
                            <a:schemeClr val="tx1"/>
                          </a:solidFill>
                        </a:rPr>
                        <a:t>多人数</a:t>
                      </a:r>
                    </a:p>
                  </a:txBody>
                  <a:tcPr>
                    <a:lnR w="28575" cap="flat" cmpd="sng" algn="ctr">
                      <a:solidFill>
                        <a:schemeClr val="tx1"/>
                      </a:solidFill>
                      <a:prstDash val="solid"/>
                      <a:round/>
                      <a:headEnd type="none" w="med" len="med"/>
                      <a:tailEnd type="none" w="med" len="med"/>
                    </a:lnR>
                    <a:solidFill>
                      <a:srgbClr val="003300"/>
                    </a:solidFill>
                  </a:tcPr>
                </a:tc>
                <a:extLst>
                  <a:ext uri="{0D108BD9-81ED-4DB2-BD59-A6C34878D82A}">
                    <a16:rowId xmlns:a16="http://schemas.microsoft.com/office/drawing/2014/main" val="10001"/>
                  </a:ext>
                </a:extLst>
              </a:tr>
              <a:tr h="370840">
                <a:tc>
                  <a:txBody>
                    <a:bodyPr/>
                    <a:lstStyle/>
                    <a:p>
                      <a:r>
                        <a:rPr kumimoji="1" lang="ja-JP" altLang="en-US" sz="2800" baseline="0" dirty="0">
                          <a:solidFill>
                            <a:schemeClr val="tx1"/>
                          </a:solidFill>
                        </a:rPr>
                        <a:t>協力可能性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対決型</a:t>
                      </a:r>
                    </a:p>
                  </a:txBody>
                  <a:tcPr>
                    <a:solidFill>
                      <a:srgbClr val="003300"/>
                    </a:solidFill>
                  </a:tcPr>
                </a:tc>
                <a:tc hMerge="1">
                  <a:txBody>
                    <a:bodyPr/>
                    <a:lstStyle/>
                    <a:p>
                      <a:endParaRPr kumimoji="1" lang="ja-JP" altLang="en-US"/>
                    </a:p>
                  </a:txBody>
                  <a:tcPr/>
                </a:tc>
                <a:tc gridSpan="2">
                  <a:txBody>
                    <a:bodyPr/>
                    <a:lstStyle/>
                    <a:p>
                      <a:r>
                        <a:rPr kumimoji="1" lang="ja-JP" altLang="en-US" sz="2800" baseline="0" dirty="0">
                          <a:solidFill>
                            <a:schemeClr val="tx1"/>
                          </a:solidFill>
                        </a:rPr>
                        <a:t>協力型</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a:p>
                  </a:txBody>
                  <a:tcPr/>
                </a:tc>
                <a:extLst>
                  <a:ext uri="{0D108BD9-81ED-4DB2-BD59-A6C34878D82A}">
                    <a16:rowId xmlns:a16="http://schemas.microsoft.com/office/drawing/2014/main" val="10002"/>
                  </a:ext>
                </a:extLst>
              </a:tr>
              <a:tr h="370840">
                <a:tc>
                  <a:txBody>
                    <a:bodyPr/>
                    <a:lstStyle/>
                    <a:p>
                      <a:r>
                        <a:rPr kumimoji="1" lang="ja-JP" altLang="en-US" sz="2800" baseline="0" dirty="0">
                          <a:solidFill>
                            <a:schemeClr val="tx1"/>
                          </a:solidFill>
                        </a:rPr>
                        <a:t>利得</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零和</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非零和</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sz="2800" baseline="0" dirty="0">
                          <a:solidFill>
                            <a:schemeClr val="tx1"/>
                          </a:solidFill>
                        </a:rPr>
                        <a:t>有限性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有限</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無限</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sz="2800" baseline="0" dirty="0">
                          <a:solidFill>
                            <a:schemeClr val="tx1"/>
                          </a:solidFill>
                        </a:rPr>
                        <a:t>情報秘匿性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完全情報</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不完全情報</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sz="2800" baseline="0" dirty="0">
                          <a:solidFill>
                            <a:schemeClr val="tx1"/>
                          </a:solidFill>
                        </a:rPr>
                        <a:t>確定性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確定</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非確定</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sz="2800" baseline="0" dirty="0">
                          <a:solidFill>
                            <a:schemeClr val="tx1"/>
                          </a:solidFill>
                        </a:rPr>
                        <a:t>手番</a:t>
                      </a: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003300"/>
                    </a:solidFill>
                  </a:tcPr>
                </a:tc>
                <a:tc>
                  <a:txBody>
                    <a:bodyPr/>
                    <a:lstStyle/>
                    <a:p>
                      <a:r>
                        <a:rPr kumimoji="1" lang="ja-JP" altLang="en-US" sz="2800" baseline="0" dirty="0">
                          <a:solidFill>
                            <a:schemeClr val="tx1"/>
                          </a:solidFill>
                        </a:rPr>
                        <a:t>順次型</a:t>
                      </a:r>
                    </a:p>
                  </a:txBody>
                  <a:tcPr>
                    <a:lnB w="28575" cap="flat" cmpd="sng" algn="ctr">
                      <a:solidFill>
                        <a:schemeClr val="tx1"/>
                      </a:solidFill>
                      <a:prstDash val="solid"/>
                      <a:round/>
                      <a:headEnd type="none" w="med" len="med"/>
                      <a:tailEnd type="none" w="med" len="med"/>
                    </a:lnB>
                    <a:solidFill>
                      <a:srgbClr val="003300"/>
                    </a:solidFill>
                  </a:tcPr>
                </a:tc>
                <a:tc gridSpan="2">
                  <a:txBody>
                    <a:bodyPr/>
                    <a:lstStyle/>
                    <a:p>
                      <a:r>
                        <a:rPr kumimoji="1" lang="ja-JP" altLang="en-US" sz="2800" baseline="0" dirty="0">
                          <a:solidFill>
                            <a:schemeClr val="tx1"/>
                          </a:solidFill>
                        </a:rPr>
                        <a:t>同時型</a:t>
                      </a:r>
                    </a:p>
                  </a:txBody>
                  <a:tcPr>
                    <a:lnB w="28575" cap="flat" cmpd="sng" algn="ctr">
                      <a:solidFill>
                        <a:schemeClr val="tx1"/>
                      </a:solidFill>
                      <a:prstDash val="solid"/>
                      <a:round/>
                      <a:headEnd type="none" w="med" len="med"/>
                      <a:tailEnd type="none" w="med" len="med"/>
                    </a:lnB>
                    <a:solidFill>
                      <a:srgbClr val="003300"/>
                    </a:solidFill>
                  </a:tcPr>
                </a:tc>
                <a:tc hMerge="1">
                  <a:txBody>
                    <a:bodyPr/>
                    <a:lstStyle/>
                    <a:p>
                      <a:endParaRPr kumimoji="1" lang="ja-JP" altLang="en-US" dirty="0"/>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3300"/>
                    </a:solidFill>
                  </a:tcPr>
                </a:tc>
                <a:tc>
                  <a:txBody>
                    <a:bodyPr/>
                    <a:lstStyle/>
                    <a:p>
                      <a:r>
                        <a:rPr kumimoji="1" lang="ja-JP" altLang="en-US" sz="2800" baseline="0" dirty="0">
                          <a:solidFill>
                            <a:schemeClr val="tx1"/>
                          </a:solidFill>
                        </a:rPr>
                        <a:t>反射型</a:t>
                      </a: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3300"/>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34997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円柱 10">
            <a:extLst>
              <a:ext uri="{FF2B5EF4-FFF2-40B4-BE49-F238E27FC236}">
                <a16:creationId xmlns:a16="http://schemas.microsoft.com/office/drawing/2014/main" id="{C614A944-57E7-346B-8413-41DB76C8D3A7}"/>
              </a:ext>
            </a:extLst>
          </p:cNvPr>
          <p:cNvSpPr/>
          <p:nvPr/>
        </p:nvSpPr>
        <p:spPr bwMode="auto">
          <a:xfrm>
            <a:off x="720000" y="2878704"/>
            <a:ext cx="2160000" cy="2700000"/>
          </a:xfrm>
          <a:prstGeom prst="can">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コネクト</a:t>
            </a:r>
            <a:r>
              <a:rPr kumimoji="1" lang="en-US" altLang="ja-JP">
                <a:latin typeface="Times New Roman" panose="02020603050405020304" pitchFamily="18" charset="0"/>
              </a:rPr>
              <a:t>4</a:t>
            </a:r>
            <a:r>
              <a:rPr kumimoji="1" lang="ja-JP" altLang="en-US">
                <a:latin typeface="Times New Roman" panose="02020603050405020304" pitchFamily="18" charset="0"/>
              </a:rPr>
              <a:t>の</a:t>
            </a:r>
            <a:r>
              <a:rPr lang="ja-JP" altLang="en-US">
                <a:latin typeface="Times New Roman" panose="02020603050405020304" pitchFamily="18" charset="0"/>
              </a:rPr>
              <a:t>バリエーション</a:t>
            </a:r>
            <a:endParaRPr kumimoji="1" lang="ja-JP" altLang="en-US" dirty="0">
              <a:latin typeface="Times New Roman" panose="02020603050405020304" pitchFamily="18" charset="0"/>
            </a:endParaRPr>
          </a:p>
        </p:txBody>
      </p:sp>
      <p:sp>
        <p:nvSpPr>
          <p:cNvPr id="3" name="コンテンツ プレースホルダー 2"/>
          <p:cNvSpPr>
            <a:spLocks noGrp="1"/>
          </p:cNvSpPr>
          <p:nvPr>
            <p:ph idx="1"/>
          </p:nvPr>
        </p:nvSpPr>
        <p:spPr>
          <a:xfrm>
            <a:off x="457200" y="1600201"/>
            <a:ext cx="8534400" cy="1600200"/>
          </a:xfrm>
        </p:spPr>
        <p:txBody>
          <a:bodyPr/>
          <a:lstStyle/>
          <a:p>
            <a:r>
              <a:rPr kumimoji="1" lang="ja-JP" altLang="en-US">
                <a:latin typeface="Times New Roman" panose="02020603050405020304" pitchFamily="18" charset="0"/>
              </a:rPr>
              <a:t>筒型コネクト</a:t>
            </a:r>
            <a:r>
              <a:rPr kumimoji="1" lang="en-US" altLang="ja-JP">
                <a:latin typeface="Times New Roman" panose="02020603050405020304" pitchFamily="18" charset="0"/>
              </a:rPr>
              <a:t>4</a:t>
            </a:r>
            <a:endParaRPr kumimoji="1" lang="en-US" altLang="ja-JP" dirty="0">
              <a:latin typeface="Times New Roman" panose="02020603050405020304" pitchFamily="18" charset="0"/>
            </a:endParaRPr>
          </a:p>
          <a:p>
            <a:pPr lvl="1"/>
            <a:r>
              <a:rPr kumimoji="1" lang="ja-JP" altLang="en-US" sz="2400">
                <a:latin typeface="Times New Roman" panose="02020603050405020304" pitchFamily="18" charset="0"/>
              </a:rPr>
              <a:t>左右がつながったコネクト</a:t>
            </a:r>
            <a:r>
              <a:rPr kumimoji="1" lang="en-US" altLang="ja-JP" sz="2400">
                <a:latin typeface="Times New Roman" panose="02020603050405020304" pitchFamily="18" charset="0"/>
              </a:rPr>
              <a:t>4</a:t>
            </a:r>
            <a:endParaRPr kumimoji="1" lang="ja-JP" altLang="en-US" sz="2400" dirty="0">
              <a:latin typeface="Times New Roman" panose="02020603050405020304" pitchFamily="18" charset="0"/>
            </a:endParaRPr>
          </a:p>
        </p:txBody>
      </p:sp>
      <p:sp>
        <p:nvSpPr>
          <p:cNvPr id="5" name="楕円 4">
            <a:extLst>
              <a:ext uri="{FF2B5EF4-FFF2-40B4-BE49-F238E27FC236}">
                <a16:creationId xmlns:a16="http://schemas.microsoft.com/office/drawing/2014/main" id="{71392883-D6D2-6CE7-064B-C360388FE0B3}"/>
              </a:ext>
            </a:extLst>
          </p:cNvPr>
          <p:cNvSpPr/>
          <p:nvPr/>
        </p:nvSpPr>
        <p:spPr bwMode="auto">
          <a:xfrm>
            <a:off x="720000" y="2880000"/>
            <a:ext cx="2160000" cy="540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D61FA462-5DF4-542A-0816-592ED34DBBCA}"/>
              </a:ext>
            </a:extLst>
          </p:cNvPr>
          <p:cNvSpPr/>
          <p:nvPr/>
        </p:nvSpPr>
        <p:spPr bwMode="auto">
          <a:xfrm>
            <a:off x="720000" y="3240000"/>
            <a:ext cx="2160000" cy="540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2F230C63-2E68-52DD-BA09-AAB5E12BA94F}"/>
              </a:ext>
            </a:extLst>
          </p:cNvPr>
          <p:cNvSpPr/>
          <p:nvPr/>
        </p:nvSpPr>
        <p:spPr bwMode="auto">
          <a:xfrm>
            <a:off x="720000" y="3600000"/>
            <a:ext cx="2160000" cy="540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FB8D4A67-6CC5-06F0-4E7F-7ACC206052DA}"/>
              </a:ext>
            </a:extLst>
          </p:cNvPr>
          <p:cNvSpPr/>
          <p:nvPr/>
        </p:nvSpPr>
        <p:spPr bwMode="auto">
          <a:xfrm>
            <a:off x="720000" y="3960000"/>
            <a:ext cx="2160000" cy="540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D7621A85-7796-A569-F2FD-4D7669BE4742}"/>
              </a:ext>
            </a:extLst>
          </p:cNvPr>
          <p:cNvSpPr/>
          <p:nvPr/>
        </p:nvSpPr>
        <p:spPr bwMode="auto">
          <a:xfrm>
            <a:off x="720000" y="4320000"/>
            <a:ext cx="2160000" cy="540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D98EC786-81E5-D552-D080-E8CF7B43E809}"/>
              </a:ext>
            </a:extLst>
          </p:cNvPr>
          <p:cNvSpPr/>
          <p:nvPr/>
        </p:nvSpPr>
        <p:spPr bwMode="auto">
          <a:xfrm>
            <a:off x="720000" y="4678704"/>
            <a:ext cx="2160000" cy="540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3" name="直線コネクタ 12">
            <a:extLst>
              <a:ext uri="{FF2B5EF4-FFF2-40B4-BE49-F238E27FC236}">
                <a16:creationId xmlns:a16="http://schemas.microsoft.com/office/drawing/2014/main" id="{E5B7B59F-52CF-D8D5-0D13-30726E9CCC73}"/>
              </a:ext>
            </a:extLst>
          </p:cNvPr>
          <p:cNvCxnSpPr/>
          <p:nvPr/>
        </p:nvCxnSpPr>
        <p:spPr bwMode="auto">
          <a:xfrm>
            <a:off x="1368000" y="3379968"/>
            <a:ext cx="0" cy="21600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8F4AD9AC-5BB3-1912-BB20-F1DA68324113}"/>
              </a:ext>
            </a:extLst>
          </p:cNvPr>
          <p:cNvCxnSpPr/>
          <p:nvPr/>
        </p:nvCxnSpPr>
        <p:spPr bwMode="auto">
          <a:xfrm>
            <a:off x="2232000" y="3379968"/>
            <a:ext cx="0" cy="21600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a:extLst>
              <a:ext uri="{FF2B5EF4-FFF2-40B4-BE49-F238E27FC236}">
                <a16:creationId xmlns:a16="http://schemas.microsoft.com/office/drawing/2014/main" id="{187073E0-3F1F-5D13-97E2-F141B56F06EB}"/>
              </a:ext>
            </a:extLst>
          </p:cNvPr>
          <p:cNvSpPr txBox="1"/>
          <p:nvPr/>
        </p:nvSpPr>
        <p:spPr>
          <a:xfrm>
            <a:off x="3234240" y="3017813"/>
            <a:ext cx="4592924" cy="584775"/>
          </a:xfrm>
          <a:prstGeom prst="rect">
            <a:avLst/>
          </a:prstGeom>
          <a:noFill/>
        </p:spPr>
        <p:txBody>
          <a:bodyPr wrap="none" rtlCol="0">
            <a:spAutoFit/>
          </a:bodyPr>
          <a:lstStyle/>
          <a:p>
            <a:pPr marL="457200" indent="-457200">
              <a:buClr>
                <a:srgbClr val="FFC000"/>
              </a:buClr>
              <a:buFont typeface="Wingdings" panose="05000000000000000000" pitchFamily="2" charset="2"/>
              <a:buChar char="n"/>
            </a:pPr>
            <a:r>
              <a:rPr lang="ja-JP" altLang="en-US" sz="3200"/>
              <a:t>横幅 </a:t>
            </a:r>
            <a:r>
              <a:rPr lang="en-US" altLang="ja-JP" sz="3200"/>
              <a:t>6 </a:t>
            </a:r>
            <a:r>
              <a:rPr lang="ja-JP" altLang="en-US" sz="3200"/>
              <a:t>の筒型コネクト</a:t>
            </a:r>
            <a:r>
              <a:rPr lang="en-US" altLang="ja-JP" sz="3200"/>
              <a:t>4</a:t>
            </a:r>
            <a:endParaRPr kumimoji="1" lang="ja-JP" altLang="en-US" sz="3200"/>
          </a:p>
        </p:txBody>
      </p:sp>
      <p:sp>
        <p:nvSpPr>
          <p:cNvPr id="17" name="テキスト ボックス 16">
            <a:extLst>
              <a:ext uri="{FF2B5EF4-FFF2-40B4-BE49-F238E27FC236}">
                <a16:creationId xmlns:a16="http://schemas.microsoft.com/office/drawing/2014/main" id="{C2D42217-F11A-8AC3-8B82-7D9B77D16D8B}"/>
              </a:ext>
            </a:extLst>
          </p:cNvPr>
          <p:cNvSpPr txBox="1"/>
          <p:nvPr/>
        </p:nvSpPr>
        <p:spPr>
          <a:xfrm>
            <a:off x="3528000" y="3780000"/>
            <a:ext cx="4729180" cy="1618905"/>
          </a:xfrm>
          <a:prstGeom prst="rect">
            <a:avLst/>
          </a:prstGeom>
          <a:noFill/>
        </p:spPr>
        <p:txBody>
          <a:bodyPr wrap="none" rtlCol="0">
            <a:spAutoFit/>
          </a:bodyPr>
          <a:lstStyle/>
          <a:p>
            <a:pPr algn="l"/>
            <a:r>
              <a:rPr kumimoji="1" lang="ja-JP" altLang="en-US" sz="3200"/>
              <a:t>先手は「負けられない」</a:t>
            </a:r>
            <a:r>
              <a:rPr kumimoji="1" lang="en-US" altLang="ja-JP"/>
              <a:t>[1]</a:t>
            </a:r>
          </a:p>
          <a:p>
            <a:pPr algn="l"/>
            <a:r>
              <a:rPr lang="ja-JP" altLang="en-US"/>
              <a:t> 先手はわざと負けようとしても</a:t>
            </a:r>
            <a:endParaRPr lang="en-US" altLang="ja-JP"/>
          </a:p>
          <a:p>
            <a:pPr algn="l"/>
            <a:r>
              <a:rPr lang="ja-JP" altLang="en-US"/>
              <a:t> 負けることができない</a:t>
            </a:r>
            <a:endParaRPr kumimoji="1" lang="ja-JP" altLang="en-US"/>
          </a:p>
        </p:txBody>
      </p:sp>
      <p:sp>
        <p:nvSpPr>
          <p:cNvPr id="18" name="テキスト ボックス 17">
            <a:extLst>
              <a:ext uri="{FF2B5EF4-FFF2-40B4-BE49-F238E27FC236}">
                <a16:creationId xmlns:a16="http://schemas.microsoft.com/office/drawing/2014/main" id="{4E33219C-FB5B-D21C-3150-82FA64DBEEF8}"/>
              </a:ext>
            </a:extLst>
          </p:cNvPr>
          <p:cNvSpPr txBox="1"/>
          <p:nvPr/>
        </p:nvSpPr>
        <p:spPr>
          <a:xfrm>
            <a:off x="122943" y="5685698"/>
            <a:ext cx="9021057" cy="1077218"/>
          </a:xfrm>
          <a:prstGeom prst="rect">
            <a:avLst/>
          </a:prstGeom>
          <a:noFill/>
        </p:spPr>
        <p:txBody>
          <a:bodyPr wrap="square" rtlCol="0">
            <a:spAutoFit/>
          </a:bodyPr>
          <a:lstStyle/>
          <a:p>
            <a:pPr algn="l"/>
            <a:r>
              <a:rPr kumimoji="1" lang="en-US" altLang="ja-JP" sz="2000"/>
              <a:t>[1] Yoshiaki Yamaguchi and Todd W. Neller,  </a:t>
            </a:r>
            <a:endParaRPr kumimoji="1" lang="ja-JP" altLang="en-US" sz="2000"/>
          </a:p>
          <a:p>
            <a:pPr algn="l"/>
            <a:r>
              <a:rPr kumimoji="1" lang="en-US" altLang="ja-JP" sz="2000"/>
              <a:t>First Player’s Cannot-Lose Strategies for Cylinder-Infinite-Connect-Four with Widths 2 and 6, (2015)</a:t>
            </a:r>
          </a:p>
        </p:txBody>
      </p:sp>
    </p:spTree>
    <p:extLst>
      <p:ext uri="{BB962C8B-B14F-4D97-AF65-F5344CB8AC3E}">
        <p14:creationId xmlns:p14="http://schemas.microsoft.com/office/powerpoint/2010/main" val="3621345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ミニリバーシの最善手</a:t>
            </a:r>
          </a:p>
        </p:txBody>
      </p:sp>
      <p:sp>
        <p:nvSpPr>
          <p:cNvPr id="3" name="コンテンツ プレースホルダー 2"/>
          <p:cNvSpPr>
            <a:spLocks noGrp="1"/>
          </p:cNvSpPr>
          <p:nvPr>
            <p:ph idx="1"/>
          </p:nvPr>
        </p:nvSpPr>
        <p:spPr/>
        <p:txBody>
          <a:bodyPr/>
          <a:lstStyle/>
          <a:p>
            <a:r>
              <a:rPr kumimoji="1" lang="en-US" altLang="ja-JP" dirty="0">
                <a:latin typeface="Times New Roman" panose="02020603050405020304" pitchFamily="18" charset="0"/>
              </a:rPr>
              <a:t>6×6</a:t>
            </a:r>
            <a:r>
              <a:rPr kumimoji="1" lang="ja-JP" altLang="en-US" dirty="0">
                <a:latin typeface="Times New Roman" panose="02020603050405020304" pitchFamily="18" charset="0"/>
              </a:rPr>
              <a:t>のミニリバーシ</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双方最善手を打つと</a:t>
            </a:r>
            <a:r>
              <a:rPr lang="en-US" altLang="ja-JP" dirty="0">
                <a:latin typeface="Times New Roman" panose="02020603050405020304" pitchFamily="18" charset="0"/>
              </a:rPr>
              <a:t>16</a:t>
            </a:r>
            <a:r>
              <a:rPr lang="ja-JP" altLang="en-US" dirty="0">
                <a:latin typeface="Times New Roman" panose="02020603050405020304" pitchFamily="18" charset="0"/>
              </a:rPr>
              <a:t>対</a:t>
            </a:r>
            <a:r>
              <a:rPr lang="en-US" altLang="ja-JP" dirty="0">
                <a:latin typeface="Times New Roman" panose="02020603050405020304" pitchFamily="18" charset="0"/>
              </a:rPr>
              <a:t>20</a:t>
            </a:r>
            <a:r>
              <a:rPr lang="ja-JP" altLang="en-US" dirty="0">
                <a:latin typeface="Times New Roman" panose="02020603050405020304" pitchFamily="18" charset="0"/>
              </a:rPr>
              <a:t>で後手が勝つ</a:t>
            </a:r>
            <a:r>
              <a:rPr lang="en-US" altLang="ja-JP" sz="2400" dirty="0">
                <a:latin typeface="Times New Roman" panose="02020603050405020304" pitchFamily="18" charset="0"/>
              </a:rPr>
              <a:t>[1]</a:t>
            </a:r>
            <a:endParaRPr kumimoji="1" lang="ja-JP" altLang="en-US" sz="2400" dirty="0">
              <a:latin typeface="Times New Roman" panose="02020603050405020304" pitchFamily="18" charset="0"/>
            </a:endParaRPr>
          </a:p>
        </p:txBody>
      </p:sp>
      <p:sp>
        <p:nvSpPr>
          <p:cNvPr id="4" name="テキスト ボックス 3"/>
          <p:cNvSpPr txBox="1"/>
          <p:nvPr/>
        </p:nvSpPr>
        <p:spPr>
          <a:xfrm>
            <a:off x="444795" y="5169952"/>
            <a:ext cx="8465288" cy="1138773"/>
          </a:xfrm>
          <a:prstGeom prst="rect">
            <a:avLst/>
          </a:prstGeom>
          <a:noFill/>
        </p:spPr>
        <p:txBody>
          <a:bodyPr wrap="square" rtlCol="0">
            <a:spAutoFit/>
          </a:bodyPr>
          <a:lstStyle/>
          <a:p>
            <a:pPr lvl="0" algn="l"/>
            <a:r>
              <a:rPr lang="en-US" altLang="ja-JP" sz="2000" dirty="0">
                <a:effectLst/>
                <a:latin typeface="Times New Roman" panose="02020603050405020304" pitchFamily="18" charset="0"/>
              </a:rPr>
              <a:t>[1] Joel Feinstein, </a:t>
            </a:r>
            <a:r>
              <a:rPr lang="en-US" altLang="ja-JP" sz="2000" dirty="0" err="1">
                <a:effectLst/>
                <a:latin typeface="Times New Roman" panose="02020603050405020304" pitchFamily="18" charset="0"/>
              </a:rPr>
              <a:t>Amenor</a:t>
            </a:r>
            <a:r>
              <a:rPr lang="en-US" altLang="ja-JP" sz="2000" dirty="0">
                <a:effectLst/>
                <a:latin typeface="Times New Roman" panose="02020603050405020304" pitchFamily="18" charset="0"/>
              </a:rPr>
              <a:t> Wins World 6x6 Championships!, Forty billion</a:t>
            </a:r>
          </a:p>
          <a:p>
            <a:pPr lvl="0" algn="l"/>
            <a:r>
              <a:rPr lang="en-US" altLang="ja-JP" sz="2000" dirty="0">
                <a:effectLst/>
                <a:latin typeface="Times New Roman" panose="02020603050405020304" pitchFamily="18" charset="0"/>
              </a:rPr>
              <a:t>      noted under the tree, pp.6-8, British </a:t>
            </a:r>
            <a:r>
              <a:rPr lang="en-US" altLang="ja-JP" sz="2000" dirty="0" err="1">
                <a:effectLst/>
                <a:latin typeface="Times New Roman" panose="02020603050405020304" pitchFamily="18" charset="0"/>
              </a:rPr>
              <a:t>OthelloFederation's</a:t>
            </a:r>
            <a:r>
              <a:rPr lang="en-US" altLang="ja-JP" sz="2000" dirty="0">
                <a:effectLst/>
                <a:latin typeface="Times New Roman" panose="02020603050405020304" pitchFamily="18" charset="0"/>
              </a:rPr>
              <a:t> newsletter., (1993),  </a:t>
            </a:r>
          </a:p>
          <a:p>
            <a:pPr lvl="0" algn="l"/>
            <a:r>
              <a:rPr lang="en-US" altLang="ja-JP" sz="2000" dirty="0">
                <a:effectLst/>
                <a:latin typeface="Times New Roman" panose="02020603050405020304" pitchFamily="18" charset="0"/>
              </a:rPr>
              <a:t>      http://www.britishothello.org.uk/fbnall.pdf</a:t>
            </a:r>
            <a:endParaRPr lang="ja-JP" altLang="ja-JP" sz="2000" dirty="0">
              <a:effectLst/>
              <a:latin typeface="Times New Roman" panose="02020603050405020304" pitchFamily="18" charset="0"/>
            </a:endParaRPr>
          </a:p>
        </p:txBody>
      </p:sp>
    </p:spTree>
    <p:extLst>
      <p:ext uri="{BB962C8B-B14F-4D97-AF65-F5344CB8AC3E}">
        <p14:creationId xmlns:p14="http://schemas.microsoft.com/office/powerpoint/2010/main" val="3073661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ミニリバーシの最善手</a:t>
            </a:r>
            <a:endParaRPr kumimoji="1" lang="ja-JP" altLang="en-US" dirty="0">
              <a:latin typeface="Times New Roman" panose="02020603050405020304" pitchFamily="18" charset="0"/>
            </a:endParaRPr>
          </a:p>
        </p:txBody>
      </p:sp>
      <p:sp>
        <p:nvSpPr>
          <p:cNvPr id="9" name="テキスト ボックス 8"/>
          <p:cNvSpPr txBox="1"/>
          <p:nvPr/>
        </p:nvSpPr>
        <p:spPr>
          <a:xfrm>
            <a:off x="2819544" y="6026081"/>
            <a:ext cx="3421129" cy="461665"/>
          </a:xfrm>
          <a:prstGeom prst="rect">
            <a:avLst/>
          </a:prstGeom>
          <a:noFill/>
        </p:spPr>
        <p:txBody>
          <a:bodyPr wrap="none" rtlCol="0">
            <a:spAutoFit/>
          </a:bodyPr>
          <a:lstStyle/>
          <a:p>
            <a:r>
              <a:rPr kumimoji="1" lang="en-US" altLang="ja-JP" sz="2400" dirty="0"/>
              <a:t>6x6 </a:t>
            </a:r>
            <a:r>
              <a:rPr kumimoji="1" lang="ja-JP" altLang="en-US" sz="2400" dirty="0"/>
              <a:t>リバーシの最善手</a:t>
            </a:r>
            <a:r>
              <a:rPr kumimoji="1" lang="en-US" altLang="ja-JP" sz="2400" dirty="0"/>
              <a:t>[1] </a:t>
            </a:r>
            <a:endParaRPr kumimoji="1" lang="ja-JP" altLang="en-US" sz="2400" dirty="0"/>
          </a:p>
        </p:txBody>
      </p:sp>
      <p:sp>
        <p:nvSpPr>
          <p:cNvPr id="107" name="テキスト ボックス 106"/>
          <p:cNvSpPr txBox="1"/>
          <p:nvPr/>
        </p:nvSpPr>
        <p:spPr>
          <a:xfrm>
            <a:off x="6324457" y="6414498"/>
            <a:ext cx="2952224" cy="400110"/>
          </a:xfrm>
          <a:prstGeom prst="rect">
            <a:avLst/>
          </a:prstGeom>
          <a:noFill/>
        </p:spPr>
        <p:txBody>
          <a:bodyPr wrap="square" rtlCol="0">
            <a:spAutoFit/>
          </a:bodyPr>
          <a:lstStyle/>
          <a:p>
            <a:pPr lvl="0" algn="l"/>
            <a:r>
              <a:rPr lang="en-US" altLang="ja-JP" sz="2000" dirty="0">
                <a:effectLst/>
                <a:latin typeface="Times New Roman" panose="02020603050405020304" pitchFamily="18" charset="0"/>
              </a:rPr>
              <a:t>[1] Joel Feinstein, (1993),  </a:t>
            </a:r>
          </a:p>
        </p:txBody>
      </p:sp>
      <p:sp>
        <p:nvSpPr>
          <p:cNvPr id="10" name="テキスト ボックス 9">
            <a:extLst>
              <a:ext uri="{FF2B5EF4-FFF2-40B4-BE49-F238E27FC236}">
                <a16:creationId xmlns:a16="http://schemas.microsoft.com/office/drawing/2014/main" id="{975EEF8F-8105-42E3-8634-1E079EAC5EE6}"/>
              </a:ext>
            </a:extLst>
          </p:cNvPr>
          <p:cNvSpPr txBox="1"/>
          <p:nvPr/>
        </p:nvSpPr>
        <p:spPr>
          <a:xfrm>
            <a:off x="7039984" y="3840246"/>
            <a:ext cx="1962397" cy="904863"/>
          </a:xfrm>
          <a:prstGeom prst="rect">
            <a:avLst/>
          </a:prstGeom>
          <a:noFill/>
        </p:spPr>
        <p:txBody>
          <a:bodyPr wrap="none" rtlCol="0">
            <a:spAutoFit/>
          </a:bodyPr>
          <a:lstStyle/>
          <a:p>
            <a:pPr algn="l"/>
            <a:r>
              <a:rPr lang="ja-JP" altLang="en-US" sz="2400" dirty="0"/>
              <a:t>黒</a:t>
            </a:r>
            <a:r>
              <a:rPr lang="en-US" altLang="ja-JP" sz="2400" dirty="0"/>
              <a:t>16</a:t>
            </a:r>
            <a:r>
              <a:rPr lang="ja-JP" altLang="en-US" sz="2400" dirty="0"/>
              <a:t>対白</a:t>
            </a:r>
            <a:r>
              <a:rPr lang="en-US" altLang="ja-JP" sz="2400" dirty="0"/>
              <a:t>20</a:t>
            </a:r>
            <a:r>
              <a:rPr lang="ja-JP" altLang="en-US" sz="2400" dirty="0"/>
              <a:t>で</a:t>
            </a:r>
            <a:endParaRPr lang="en-US" altLang="ja-JP" sz="2400" dirty="0"/>
          </a:p>
          <a:p>
            <a:pPr algn="l"/>
            <a:r>
              <a:rPr kumimoji="1" lang="ja-JP" altLang="en-US" sz="2400" dirty="0"/>
              <a:t>後手勝ち</a:t>
            </a:r>
            <a:endParaRPr kumimoji="1" lang="en-US" altLang="ja-JP" sz="2400" dirty="0"/>
          </a:p>
        </p:txBody>
      </p:sp>
      <p:grpSp>
        <p:nvGrpSpPr>
          <p:cNvPr id="113" name="グループ化 112">
            <a:extLst>
              <a:ext uri="{FF2B5EF4-FFF2-40B4-BE49-F238E27FC236}">
                <a16:creationId xmlns:a16="http://schemas.microsoft.com/office/drawing/2014/main" id="{F05333AE-2D12-D2C6-63DA-25D08B5D1644}"/>
              </a:ext>
            </a:extLst>
          </p:cNvPr>
          <p:cNvGrpSpPr/>
          <p:nvPr/>
        </p:nvGrpSpPr>
        <p:grpSpPr>
          <a:xfrm>
            <a:off x="2160000" y="1224000"/>
            <a:ext cx="4752000" cy="4752000"/>
            <a:chOff x="2160000" y="1224000"/>
            <a:chExt cx="4752000" cy="4752000"/>
          </a:xfrm>
        </p:grpSpPr>
        <p:sp>
          <p:nvSpPr>
            <p:cNvPr id="3" name="正方形/長方形 2"/>
            <p:cNvSpPr/>
            <p:nvPr/>
          </p:nvSpPr>
          <p:spPr bwMode="auto">
            <a:xfrm>
              <a:off x="2160000" y="122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EF002160-9D60-4783-2FEB-A17C06D9D7FE}"/>
                </a:ext>
              </a:extLst>
            </p:cNvPr>
            <p:cNvSpPr/>
            <p:nvPr/>
          </p:nvSpPr>
          <p:spPr bwMode="auto">
            <a:xfrm>
              <a:off x="2952000" y="122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1B89F712-AE98-BC4C-CF4A-8359EA19B5B0}"/>
                </a:ext>
              </a:extLst>
            </p:cNvPr>
            <p:cNvSpPr/>
            <p:nvPr/>
          </p:nvSpPr>
          <p:spPr bwMode="auto">
            <a:xfrm>
              <a:off x="3744000" y="122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19FCBE3D-3BA0-0346-4F63-E396D43438B3}"/>
                </a:ext>
              </a:extLst>
            </p:cNvPr>
            <p:cNvSpPr/>
            <p:nvPr/>
          </p:nvSpPr>
          <p:spPr bwMode="auto">
            <a:xfrm>
              <a:off x="4536000" y="122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484E645B-342F-253E-3D22-0A83079983BC}"/>
                </a:ext>
              </a:extLst>
            </p:cNvPr>
            <p:cNvSpPr/>
            <p:nvPr/>
          </p:nvSpPr>
          <p:spPr bwMode="auto">
            <a:xfrm>
              <a:off x="5328000" y="122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F5783FA8-4052-7FD1-4E44-568CBA9505AC}"/>
                </a:ext>
              </a:extLst>
            </p:cNvPr>
            <p:cNvSpPr/>
            <p:nvPr/>
          </p:nvSpPr>
          <p:spPr bwMode="auto">
            <a:xfrm>
              <a:off x="6120000" y="122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A3D9A818-F7F0-B30C-D4E0-B4FBE7042D36}"/>
                </a:ext>
              </a:extLst>
            </p:cNvPr>
            <p:cNvSpPr/>
            <p:nvPr/>
          </p:nvSpPr>
          <p:spPr bwMode="auto">
            <a:xfrm>
              <a:off x="2160000" y="2016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5840DC9C-113E-813E-03E7-FF2424BE8E4A}"/>
                </a:ext>
              </a:extLst>
            </p:cNvPr>
            <p:cNvSpPr/>
            <p:nvPr/>
          </p:nvSpPr>
          <p:spPr bwMode="auto">
            <a:xfrm>
              <a:off x="2952000" y="2016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810E32FD-D969-946E-30FA-4EC5924BF8B1}"/>
                </a:ext>
              </a:extLst>
            </p:cNvPr>
            <p:cNvSpPr/>
            <p:nvPr/>
          </p:nvSpPr>
          <p:spPr bwMode="auto">
            <a:xfrm>
              <a:off x="3744000" y="2016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a:extLst>
                <a:ext uri="{FF2B5EF4-FFF2-40B4-BE49-F238E27FC236}">
                  <a16:creationId xmlns:a16="http://schemas.microsoft.com/office/drawing/2014/main" id="{9F9BBC25-27C2-CA53-019A-60AFD5800BAD}"/>
                </a:ext>
              </a:extLst>
            </p:cNvPr>
            <p:cNvSpPr/>
            <p:nvPr/>
          </p:nvSpPr>
          <p:spPr bwMode="auto">
            <a:xfrm>
              <a:off x="4536000" y="2016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a:extLst>
                <a:ext uri="{FF2B5EF4-FFF2-40B4-BE49-F238E27FC236}">
                  <a16:creationId xmlns:a16="http://schemas.microsoft.com/office/drawing/2014/main" id="{A1394F15-3578-EF20-049D-EBB9665B6481}"/>
                </a:ext>
              </a:extLst>
            </p:cNvPr>
            <p:cNvSpPr/>
            <p:nvPr/>
          </p:nvSpPr>
          <p:spPr bwMode="auto">
            <a:xfrm>
              <a:off x="5328000" y="2016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a:extLst>
                <a:ext uri="{FF2B5EF4-FFF2-40B4-BE49-F238E27FC236}">
                  <a16:creationId xmlns:a16="http://schemas.microsoft.com/office/drawing/2014/main" id="{819DB51D-DB72-6BF9-D4AB-954CE194AD84}"/>
                </a:ext>
              </a:extLst>
            </p:cNvPr>
            <p:cNvSpPr/>
            <p:nvPr/>
          </p:nvSpPr>
          <p:spPr bwMode="auto">
            <a:xfrm>
              <a:off x="6120000" y="2016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a:extLst>
                <a:ext uri="{FF2B5EF4-FFF2-40B4-BE49-F238E27FC236}">
                  <a16:creationId xmlns:a16="http://schemas.microsoft.com/office/drawing/2014/main" id="{D613B9B1-3EE7-C2ED-0D72-F812C1C8A178}"/>
                </a:ext>
              </a:extLst>
            </p:cNvPr>
            <p:cNvSpPr/>
            <p:nvPr/>
          </p:nvSpPr>
          <p:spPr bwMode="auto">
            <a:xfrm>
              <a:off x="2160000" y="2808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a:extLst>
                <a:ext uri="{FF2B5EF4-FFF2-40B4-BE49-F238E27FC236}">
                  <a16:creationId xmlns:a16="http://schemas.microsoft.com/office/drawing/2014/main" id="{D887664A-EE89-612D-BB9A-68958C8DF671}"/>
                </a:ext>
              </a:extLst>
            </p:cNvPr>
            <p:cNvSpPr/>
            <p:nvPr/>
          </p:nvSpPr>
          <p:spPr bwMode="auto">
            <a:xfrm>
              <a:off x="2952000" y="2808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a:extLst>
                <a:ext uri="{FF2B5EF4-FFF2-40B4-BE49-F238E27FC236}">
                  <a16:creationId xmlns:a16="http://schemas.microsoft.com/office/drawing/2014/main" id="{C2789CA3-C599-FA46-B99B-5F21D377B05A}"/>
                </a:ext>
              </a:extLst>
            </p:cNvPr>
            <p:cNvSpPr/>
            <p:nvPr/>
          </p:nvSpPr>
          <p:spPr bwMode="auto">
            <a:xfrm>
              <a:off x="3744000" y="2808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a:extLst>
                <a:ext uri="{FF2B5EF4-FFF2-40B4-BE49-F238E27FC236}">
                  <a16:creationId xmlns:a16="http://schemas.microsoft.com/office/drawing/2014/main" id="{F0BD881E-CF42-A59F-F671-9D2517199124}"/>
                </a:ext>
              </a:extLst>
            </p:cNvPr>
            <p:cNvSpPr/>
            <p:nvPr/>
          </p:nvSpPr>
          <p:spPr bwMode="auto">
            <a:xfrm>
              <a:off x="4536000" y="2808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a:extLst>
                <a:ext uri="{FF2B5EF4-FFF2-40B4-BE49-F238E27FC236}">
                  <a16:creationId xmlns:a16="http://schemas.microsoft.com/office/drawing/2014/main" id="{DF792CF0-5A79-7D99-B89E-ADEEAB536FBE}"/>
                </a:ext>
              </a:extLst>
            </p:cNvPr>
            <p:cNvSpPr/>
            <p:nvPr/>
          </p:nvSpPr>
          <p:spPr bwMode="auto">
            <a:xfrm>
              <a:off x="5328000" y="2808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a:extLst>
                <a:ext uri="{FF2B5EF4-FFF2-40B4-BE49-F238E27FC236}">
                  <a16:creationId xmlns:a16="http://schemas.microsoft.com/office/drawing/2014/main" id="{D1812735-4CFB-1740-956C-6E3CDE5260FF}"/>
                </a:ext>
              </a:extLst>
            </p:cNvPr>
            <p:cNvSpPr/>
            <p:nvPr/>
          </p:nvSpPr>
          <p:spPr bwMode="auto">
            <a:xfrm>
              <a:off x="6120000" y="2808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a:extLst>
                <a:ext uri="{FF2B5EF4-FFF2-40B4-BE49-F238E27FC236}">
                  <a16:creationId xmlns:a16="http://schemas.microsoft.com/office/drawing/2014/main" id="{1BE82BC2-9031-354F-40A7-C09E318BC16A}"/>
                </a:ext>
              </a:extLst>
            </p:cNvPr>
            <p:cNvSpPr/>
            <p:nvPr/>
          </p:nvSpPr>
          <p:spPr bwMode="auto">
            <a:xfrm>
              <a:off x="2160000" y="3600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a:extLst>
                <a:ext uri="{FF2B5EF4-FFF2-40B4-BE49-F238E27FC236}">
                  <a16:creationId xmlns:a16="http://schemas.microsoft.com/office/drawing/2014/main" id="{707B765F-BEBC-E334-2717-649B4EB508E0}"/>
                </a:ext>
              </a:extLst>
            </p:cNvPr>
            <p:cNvSpPr/>
            <p:nvPr/>
          </p:nvSpPr>
          <p:spPr bwMode="auto">
            <a:xfrm>
              <a:off x="2952000" y="3600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a:extLst>
                <a:ext uri="{FF2B5EF4-FFF2-40B4-BE49-F238E27FC236}">
                  <a16:creationId xmlns:a16="http://schemas.microsoft.com/office/drawing/2014/main" id="{F29836FD-92AB-1928-CA87-BD8FB8621F14}"/>
                </a:ext>
              </a:extLst>
            </p:cNvPr>
            <p:cNvSpPr/>
            <p:nvPr/>
          </p:nvSpPr>
          <p:spPr bwMode="auto">
            <a:xfrm>
              <a:off x="3744000" y="3600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a:extLst>
                <a:ext uri="{FF2B5EF4-FFF2-40B4-BE49-F238E27FC236}">
                  <a16:creationId xmlns:a16="http://schemas.microsoft.com/office/drawing/2014/main" id="{BBC2FC6A-AC83-713C-EEA7-88252BD673EF}"/>
                </a:ext>
              </a:extLst>
            </p:cNvPr>
            <p:cNvSpPr/>
            <p:nvPr/>
          </p:nvSpPr>
          <p:spPr bwMode="auto">
            <a:xfrm>
              <a:off x="4536000" y="3600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a:extLst>
                <a:ext uri="{FF2B5EF4-FFF2-40B4-BE49-F238E27FC236}">
                  <a16:creationId xmlns:a16="http://schemas.microsoft.com/office/drawing/2014/main" id="{78F1DDDE-2AB2-0768-9BE6-7634518DB2B3}"/>
                </a:ext>
              </a:extLst>
            </p:cNvPr>
            <p:cNvSpPr/>
            <p:nvPr/>
          </p:nvSpPr>
          <p:spPr bwMode="auto">
            <a:xfrm>
              <a:off x="5328000" y="3600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a:extLst>
                <a:ext uri="{FF2B5EF4-FFF2-40B4-BE49-F238E27FC236}">
                  <a16:creationId xmlns:a16="http://schemas.microsoft.com/office/drawing/2014/main" id="{8FD9424E-134A-DFBA-ABD6-411549247D15}"/>
                </a:ext>
              </a:extLst>
            </p:cNvPr>
            <p:cNvSpPr/>
            <p:nvPr/>
          </p:nvSpPr>
          <p:spPr bwMode="auto">
            <a:xfrm>
              <a:off x="6120000" y="3600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a:extLst>
                <a:ext uri="{FF2B5EF4-FFF2-40B4-BE49-F238E27FC236}">
                  <a16:creationId xmlns:a16="http://schemas.microsoft.com/office/drawing/2014/main" id="{462BC53C-DA80-02C9-3C14-13F669322C99}"/>
                </a:ext>
              </a:extLst>
            </p:cNvPr>
            <p:cNvSpPr/>
            <p:nvPr/>
          </p:nvSpPr>
          <p:spPr bwMode="auto">
            <a:xfrm>
              <a:off x="2160000" y="4392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a:extLst>
                <a:ext uri="{FF2B5EF4-FFF2-40B4-BE49-F238E27FC236}">
                  <a16:creationId xmlns:a16="http://schemas.microsoft.com/office/drawing/2014/main" id="{845B657B-7944-738E-15BA-4FAB8BA8DB5F}"/>
                </a:ext>
              </a:extLst>
            </p:cNvPr>
            <p:cNvSpPr/>
            <p:nvPr/>
          </p:nvSpPr>
          <p:spPr bwMode="auto">
            <a:xfrm>
              <a:off x="2952000" y="4392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a:extLst>
                <a:ext uri="{FF2B5EF4-FFF2-40B4-BE49-F238E27FC236}">
                  <a16:creationId xmlns:a16="http://schemas.microsoft.com/office/drawing/2014/main" id="{3C3C02CC-3B20-1439-F216-975DC777F331}"/>
                </a:ext>
              </a:extLst>
            </p:cNvPr>
            <p:cNvSpPr/>
            <p:nvPr/>
          </p:nvSpPr>
          <p:spPr bwMode="auto">
            <a:xfrm>
              <a:off x="3744000" y="4392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a:extLst>
                <a:ext uri="{FF2B5EF4-FFF2-40B4-BE49-F238E27FC236}">
                  <a16:creationId xmlns:a16="http://schemas.microsoft.com/office/drawing/2014/main" id="{D87B28E6-9652-1487-E5AC-6423C1FF8D5A}"/>
                </a:ext>
              </a:extLst>
            </p:cNvPr>
            <p:cNvSpPr/>
            <p:nvPr/>
          </p:nvSpPr>
          <p:spPr bwMode="auto">
            <a:xfrm>
              <a:off x="4536000" y="4392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正方形/長方形 68">
              <a:extLst>
                <a:ext uri="{FF2B5EF4-FFF2-40B4-BE49-F238E27FC236}">
                  <a16:creationId xmlns:a16="http://schemas.microsoft.com/office/drawing/2014/main" id="{215AF9B9-ED88-8A76-8CB0-A32372DA61BE}"/>
                </a:ext>
              </a:extLst>
            </p:cNvPr>
            <p:cNvSpPr/>
            <p:nvPr/>
          </p:nvSpPr>
          <p:spPr bwMode="auto">
            <a:xfrm>
              <a:off x="5328000" y="4392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 name="正方形/長方形 69">
              <a:extLst>
                <a:ext uri="{FF2B5EF4-FFF2-40B4-BE49-F238E27FC236}">
                  <a16:creationId xmlns:a16="http://schemas.microsoft.com/office/drawing/2014/main" id="{4334E915-15DB-1B05-58BE-5020A365FC8E}"/>
                </a:ext>
              </a:extLst>
            </p:cNvPr>
            <p:cNvSpPr/>
            <p:nvPr/>
          </p:nvSpPr>
          <p:spPr bwMode="auto">
            <a:xfrm>
              <a:off x="6120000" y="4392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正方形/長方形 71">
              <a:extLst>
                <a:ext uri="{FF2B5EF4-FFF2-40B4-BE49-F238E27FC236}">
                  <a16:creationId xmlns:a16="http://schemas.microsoft.com/office/drawing/2014/main" id="{D203C0F4-1D99-E444-5748-2E31C92FA6AD}"/>
                </a:ext>
              </a:extLst>
            </p:cNvPr>
            <p:cNvSpPr/>
            <p:nvPr/>
          </p:nvSpPr>
          <p:spPr bwMode="auto">
            <a:xfrm>
              <a:off x="2160000" y="518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a:extLst>
                <a:ext uri="{FF2B5EF4-FFF2-40B4-BE49-F238E27FC236}">
                  <a16:creationId xmlns:a16="http://schemas.microsoft.com/office/drawing/2014/main" id="{60E22C85-7897-B316-37BE-CB609899DB60}"/>
                </a:ext>
              </a:extLst>
            </p:cNvPr>
            <p:cNvSpPr/>
            <p:nvPr/>
          </p:nvSpPr>
          <p:spPr bwMode="auto">
            <a:xfrm>
              <a:off x="2952000" y="518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a:extLst>
                <a:ext uri="{FF2B5EF4-FFF2-40B4-BE49-F238E27FC236}">
                  <a16:creationId xmlns:a16="http://schemas.microsoft.com/office/drawing/2014/main" id="{BB186BB7-8F80-EA4B-7252-BBD03F6064A2}"/>
                </a:ext>
              </a:extLst>
            </p:cNvPr>
            <p:cNvSpPr/>
            <p:nvPr/>
          </p:nvSpPr>
          <p:spPr bwMode="auto">
            <a:xfrm>
              <a:off x="3744000" y="518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a:extLst>
                <a:ext uri="{FF2B5EF4-FFF2-40B4-BE49-F238E27FC236}">
                  <a16:creationId xmlns:a16="http://schemas.microsoft.com/office/drawing/2014/main" id="{6E081E12-5981-42D5-732C-9AE4A88EB2D8}"/>
                </a:ext>
              </a:extLst>
            </p:cNvPr>
            <p:cNvSpPr/>
            <p:nvPr/>
          </p:nvSpPr>
          <p:spPr bwMode="auto">
            <a:xfrm>
              <a:off x="4536000" y="518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a:extLst>
                <a:ext uri="{FF2B5EF4-FFF2-40B4-BE49-F238E27FC236}">
                  <a16:creationId xmlns:a16="http://schemas.microsoft.com/office/drawing/2014/main" id="{50436510-6245-3930-BD18-CDD955218065}"/>
                </a:ext>
              </a:extLst>
            </p:cNvPr>
            <p:cNvSpPr/>
            <p:nvPr/>
          </p:nvSpPr>
          <p:spPr bwMode="auto">
            <a:xfrm>
              <a:off x="5328000" y="518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a:extLst>
                <a:ext uri="{FF2B5EF4-FFF2-40B4-BE49-F238E27FC236}">
                  <a16:creationId xmlns:a16="http://schemas.microsoft.com/office/drawing/2014/main" id="{4A7F792D-7C24-164B-072D-630761F979A9}"/>
                </a:ext>
              </a:extLst>
            </p:cNvPr>
            <p:cNvSpPr/>
            <p:nvPr/>
          </p:nvSpPr>
          <p:spPr bwMode="auto">
            <a:xfrm>
              <a:off x="6120000" y="5184000"/>
              <a:ext cx="792000" cy="792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14" name="円/楕円 70">
            <a:extLst>
              <a:ext uri="{FF2B5EF4-FFF2-40B4-BE49-F238E27FC236}">
                <a16:creationId xmlns:a16="http://schemas.microsoft.com/office/drawing/2014/main" id="{92CA30E3-1CED-0003-F975-7A899B8E81F1}"/>
              </a:ext>
            </a:extLst>
          </p:cNvPr>
          <p:cNvSpPr/>
          <p:nvPr/>
        </p:nvSpPr>
        <p:spPr bwMode="auto">
          <a:xfrm>
            <a:off x="2232000" y="129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30</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15" name="円/楕円 71">
            <a:extLst>
              <a:ext uri="{FF2B5EF4-FFF2-40B4-BE49-F238E27FC236}">
                <a16:creationId xmlns:a16="http://schemas.microsoft.com/office/drawing/2014/main" id="{70263E2D-8C8B-86F4-C068-F1D460D55741}"/>
              </a:ext>
            </a:extLst>
          </p:cNvPr>
          <p:cNvSpPr/>
          <p:nvPr/>
        </p:nvSpPr>
        <p:spPr bwMode="auto">
          <a:xfrm>
            <a:off x="3024000" y="129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29</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16" name="円/楕円 72">
            <a:extLst>
              <a:ext uri="{FF2B5EF4-FFF2-40B4-BE49-F238E27FC236}">
                <a16:creationId xmlns:a16="http://schemas.microsoft.com/office/drawing/2014/main" id="{EAEC9EE2-3627-FC4C-46D8-8C91120B5191}"/>
              </a:ext>
            </a:extLst>
          </p:cNvPr>
          <p:cNvSpPr/>
          <p:nvPr/>
        </p:nvSpPr>
        <p:spPr bwMode="auto">
          <a:xfrm>
            <a:off x="3816000" y="129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12</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17" name="円/楕円 73">
            <a:extLst>
              <a:ext uri="{FF2B5EF4-FFF2-40B4-BE49-F238E27FC236}">
                <a16:creationId xmlns:a16="http://schemas.microsoft.com/office/drawing/2014/main" id="{598F27E4-3C29-7589-2DF9-8742074F18E8}"/>
              </a:ext>
            </a:extLst>
          </p:cNvPr>
          <p:cNvSpPr/>
          <p:nvPr/>
        </p:nvSpPr>
        <p:spPr bwMode="auto">
          <a:xfrm>
            <a:off x="4608000" y="129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15</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18" name="円/楕円 74">
            <a:extLst>
              <a:ext uri="{FF2B5EF4-FFF2-40B4-BE49-F238E27FC236}">
                <a16:creationId xmlns:a16="http://schemas.microsoft.com/office/drawing/2014/main" id="{481EBE2F-8C87-0675-1EF2-D12CA1DEA767}"/>
              </a:ext>
            </a:extLst>
          </p:cNvPr>
          <p:cNvSpPr/>
          <p:nvPr/>
        </p:nvSpPr>
        <p:spPr bwMode="auto">
          <a:xfrm>
            <a:off x="5400000" y="129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16</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19" name="円/楕円 75">
            <a:extLst>
              <a:ext uri="{FF2B5EF4-FFF2-40B4-BE49-F238E27FC236}">
                <a16:creationId xmlns:a16="http://schemas.microsoft.com/office/drawing/2014/main" id="{308A77AB-9500-8771-B2FA-AFE7C0ACD3F4}"/>
              </a:ext>
            </a:extLst>
          </p:cNvPr>
          <p:cNvSpPr/>
          <p:nvPr/>
        </p:nvSpPr>
        <p:spPr bwMode="auto">
          <a:xfrm>
            <a:off x="6192000" y="1296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effectLst/>
                <a:latin typeface="Times New Roman" panose="02020603050405020304" pitchFamily="18" charset="0"/>
              </a:rPr>
              <a:t>32</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20" name="円/楕円 76">
            <a:extLst>
              <a:ext uri="{FF2B5EF4-FFF2-40B4-BE49-F238E27FC236}">
                <a16:creationId xmlns:a16="http://schemas.microsoft.com/office/drawing/2014/main" id="{030C2D34-4637-D0EE-8FBF-6C696CFDBA71}"/>
              </a:ext>
            </a:extLst>
          </p:cNvPr>
          <p:cNvSpPr/>
          <p:nvPr/>
        </p:nvSpPr>
        <p:spPr bwMode="auto">
          <a:xfrm>
            <a:off x="2232000" y="2088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effectLst/>
                <a:latin typeface="Times New Roman" panose="02020603050405020304" pitchFamily="18" charset="0"/>
              </a:rPr>
              <a:t>25</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21" name="円/楕円 77">
            <a:extLst>
              <a:ext uri="{FF2B5EF4-FFF2-40B4-BE49-F238E27FC236}">
                <a16:creationId xmlns:a16="http://schemas.microsoft.com/office/drawing/2014/main" id="{4705BE2C-73C2-41BC-B414-2C398F0F3B62}"/>
              </a:ext>
            </a:extLst>
          </p:cNvPr>
          <p:cNvSpPr/>
          <p:nvPr/>
        </p:nvSpPr>
        <p:spPr bwMode="auto">
          <a:xfrm>
            <a:off x="3024000" y="2088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26</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22" name="円/楕円 78">
            <a:extLst>
              <a:ext uri="{FF2B5EF4-FFF2-40B4-BE49-F238E27FC236}">
                <a16:creationId xmlns:a16="http://schemas.microsoft.com/office/drawing/2014/main" id="{9BF799F1-F5CE-0EB8-C258-20A154FC3C9D}"/>
              </a:ext>
            </a:extLst>
          </p:cNvPr>
          <p:cNvSpPr/>
          <p:nvPr/>
        </p:nvSpPr>
        <p:spPr bwMode="auto">
          <a:xfrm>
            <a:off x="3816000" y="2088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5</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23" name="円/楕円 79">
            <a:extLst>
              <a:ext uri="{FF2B5EF4-FFF2-40B4-BE49-F238E27FC236}">
                <a16:creationId xmlns:a16="http://schemas.microsoft.com/office/drawing/2014/main" id="{8960BB21-DCD4-A971-C59C-AF3BE9759095}"/>
              </a:ext>
            </a:extLst>
          </p:cNvPr>
          <p:cNvSpPr/>
          <p:nvPr/>
        </p:nvSpPr>
        <p:spPr bwMode="auto">
          <a:xfrm>
            <a:off x="4608000" y="2088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6</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24" name="円/楕円 80">
            <a:extLst>
              <a:ext uri="{FF2B5EF4-FFF2-40B4-BE49-F238E27FC236}">
                <a16:creationId xmlns:a16="http://schemas.microsoft.com/office/drawing/2014/main" id="{651FBF4A-B4F3-4C7E-39D3-065C4FE2972A}"/>
              </a:ext>
            </a:extLst>
          </p:cNvPr>
          <p:cNvSpPr/>
          <p:nvPr/>
        </p:nvSpPr>
        <p:spPr bwMode="auto">
          <a:xfrm>
            <a:off x="5400000" y="2088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17</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25" name="円/楕円 81">
            <a:extLst>
              <a:ext uri="{FF2B5EF4-FFF2-40B4-BE49-F238E27FC236}">
                <a16:creationId xmlns:a16="http://schemas.microsoft.com/office/drawing/2014/main" id="{E9BB14E8-AF29-33E6-0227-DD2C2470342B}"/>
              </a:ext>
            </a:extLst>
          </p:cNvPr>
          <p:cNvSpPr/>
          <p:nvPr/>
        </p:nvSpPr>
        <p:spPr bwMode="auto">
          <a:xfrm>
            <a:off x="6192000" y="2088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rPr>
              <a:t>31</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26" name="円/楕円 82">
            <a:extLst>
              <a:ext uri="{FF2B5EF4-FFF2-40B4-BE49-F238E27FC236}">
                <a16:creationId xmlns:a16="http://schemas.microsoft.com/office/drawing/2014/main" id="{08BABBAC-4C1A-AE1D-A767-1D10484E38B8}"/>
              </a:ext>
            </a:extLst>
          </p:cNvPr>
          <p:cNvSpPr/>
          <p:nvPr/>
        </p:nvSpPr>
        <p:spPr bwMode="auto">
          <a:xfrm>
            <a:off x="2232000" y="2880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11</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27" name="円/楕円 83">
            <a:extLst>
              <a:ext uri="{FF2B5EF4-FFF2-40B4-BE49-F238E27FC236}">
                <a16:creationId xmlns:a16="http://schemas.microsoft.com/office/drawing/2014/main" id="{EA3A0C05-1632-180A-D5C1-97554901B330}"/>
              </a:ext>
            </a:extLst>
          </p:cNvPr>
          <p:cNvSpPr/>
          <p:nvPr/>
        </p:nvSpPr>
        <p:spPr bwMode="auto">
          <a:xfrm>
            <a:off x="3024000" y="2880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10</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28" name="円/楕円 84">
            <a:extLst>
              <a:ext uri="{FF2B5EF4-FFF2-40B4-BE49-F238E27FC236}">
                <a16:creationId xmlns:a16="http://schemas.microsoft.com/office/drawing/2014/main" id="{847961BB-4602-8BA5-805E-C4DC41BD085D}"/>
              </a:ext>
            </a:extLst>
          </p:cNvPr>
          <p:cNvSpPr/>
          <p:nvPr/>
        </p:nvSpPr>
        <p:spPr bwMode="auto">
          <a:xfrm>
            <a:off x="3816000" y="2880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29" name="円/楕円 85">
            <a:extLst>
              <a:ext uri="{FF2B5EF4-FFF2-40B4-BE49-F238E27FC236}">
                <a16:creationId xmlns:a16="http://schemas.microsoft.com/office/drawing/2014/main" id="{78DF743D-82C8-9FFA-B7B8-6799BCAC5BFF}"/>
              </a:ext>
            </a:extLst>
          </p:cNvPr>
          <p:cNvSpPr/>
          <p:nvPr/>
        </p:nvSpPr>
        <p:spPr bwMode="auto">
          <a:xfrm>
            <a:off x="4608000" y="2880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30" name="円/楕円 86">
            <a:extLst>
              <a:ext uri="{FF2B5EF4-FFF2-40B4-BE49-F238E27FC236}">
                <a16:creationId xmlns:a16="http://schemas.microsoft.com/office/drawing/2014/main" id="{7EF05AD6-4AC6-4B07-2D45-3244890DFD76}"/>
              </a:ext>
            </a:extLst>
          </p:cNvPr>
          <p:cNvSpPr/>
          <p:nvPr/>
        </p:nvSpPr>
        <p:spPr bwMode="auto">
          <a:xfrm>
            <a:off x="5400000" y="2880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4</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31" name="円/楕円 87">
            <a:extLst>
              <a:ext uri="{FF2B5EF4-FFF2-40B4-BE49-F238E27FC236}">
                <a16:creationId xmlns:a16="http://schemas.microsoft.com/office/drawing/2014/main" id="{72A32F76-E30C-973B-8842-A56C609BE06A}"/>
              </a:ext>
            </a:extLst>
          </p:cNvPr>
          <p:cNvSpPr/>
          <p:nvPr/>
        </p:nvSpPr>
        <p:spPr bwMode="auto">
          <a:xfrm>
            <a:off x="6192000" y="2880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7</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32" name="円/楕円 88">
            <a:extLst>
              <a:ext uri="{FF2B5EF4-FFF2-40B4-BE49-F238E27FC236}">
                <a16:creationId xmlns:a16="http://schemas.microsoft.com/office/drawing/2014/main" id="{D459A164-BD34-664E-C583-C9F4B30E9649}"/>
              </a:ext>
            </a:extLst>
          </p:cNvPr>
          <p:cNvSpPr/>
          <p:nvPr/>
        </p:nvSpPr>
        <p:spPr bwMode="auto">
          <a:xfrm>
            <a:off x="2232000" y="3672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effectLst/>
                <a:latin typeface="Times New Roman" panose="02020603050405020304" pitchFamily="18" charset="0"/>
              </a:rPr>
              <a:t>20</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33" name="円/楕円 89">
            <a:extLst>
              <a:ext uri="{FF2B5EF4-FFF2-40B4-BE49-F238E27FC236}">
                <a16:creationId xmlns:a16="http://schemas.microsoft.com/office/drawing/2014/main" id="{D1FF400C-543B-C60D-ECE7-39A4521EFC67}"/>
              </a:ext>
            </a:extLst>
          </p:cNvPr>
          <p:cNvSpPr/>
          <p:nvPr/>
        </p:nvSpPr>
        <p:spPr bwMode="auto">
          <a:xfrm>
            <a:off x="3024000" y="3672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effectLst/>
                <a:latin typeface="Times New Roman" panose="02020603050405020304" pitchFamily="18" charset="0"/>
              </a:rPr>
              <a:t>3</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34" name="円/楕円 90">
            <a:extLst>
              <a:ext uri="{FF2B5EF4-FFF2-40B4-BE49-F238E27FC236}">
                <a16:creationId xmlns:a16="http://schemas.microsoft.com/office/drawing/2014/main" id="{644B2B7D-6B5F-3EA2-5AB4-473344FDF1E2}"/>
              </a:ext>
            </a:extLst>
          </p:cNvPr>
          <p:cNvSpPr/>
          <p:nvPr/>
        </p:nvSpPr>
        <p:spPr bwMode="auto">
          <a:xfrm>
            <a:off x="3816000" y="3672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35" name="円/楕円 91">
            <a:extLst>
              <a:ext uri="{FF2B5EF4-FFF2-40B4-BE49-F238E27FC236}">
                <a16:creationId xmlns:a16="http://schemas.microsoft.com/office/drawing/2014/main" id="{4DC75363-E50A-BC3A-F25F-D8DF084429AA}"/>
              </a:ext>
            </a:extLst>
          </p:cNvPr>
          <p:cNvSpPr/>
          <p:nvPr/>
        </p:nvSpPr>
        <p:spPr bwMode="auto">
          <a:xfrm>
            <a:off x="4608000" y="3672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36" name="円/楕円 92">
            <a:extLst>
              <a:ext uri="{FF2B5EF4-FFF2-40B4-BE49-F238E27FC236}">
                <a16:creationId xmlns:a16="http://schemas.microsoft.com/office/drawing/2014/main" id="{11C4E189-F760-9D7C-C292-92FD83BB70BA}"/>
              </a:ext>
            </a:extLst>
          </p:cNvPr>
          <p:cNvSpPr/>
          <p:nvPr/>
        </p:nvSpPr>
        <p:spPr bwMode="auto">
          <a:xfrm>
            <a:off x="5400000" y="3672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37" name="円/楕円 93">
            <a:extLst>
              <a:ext uri="{FF2B5EF4-FFF2-40B4-BE49-F238E27FC236}">
                <a16:creationId xmlns:a16="http://schemas.microsoft.com/office/drawing/2014/main" id="{D1D20A28-ED67-84CD-0D27-20BF617C015E}"/>
              </a:ext>
            </a:extLst>
          </p:cNvPr>
          <p:cNvSpPr/>
          <p:nvPr/>
        </p:nvSpPr>
        <p:spPr bwMode="auto">
          <a:xfrm>
            <a:off x="6192000" y="3672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8</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38" name="円/楕円 94">
            <a:extLst>
              <a:ext uri="{FF2B5EF4-FFF2-40B4-BE49-F238E27FC236}">
                <a16:creationId xmlns:a16="http://schemas.microsoft.com/office/drawing/2014/main" id="{BACFAD00-8A60-BA3E-0C3A-E48DA9A61861}"/>
              </a:ext>
            </a:extLst>
          </p:cNvPr>
          <p:cNvSpPr/>
          <p:nvPr/>
        </p:nvSpPr>
        <p:spPr bwMode="auto">
          <a:xfrm>
            <a:off x="2232000" y="4464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18</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39" name="円/楕円 95">
            <a:extLst>
              <a:ext uri="{FF2B5EF4-FFF2-40B4-BE49-F238E27FC236}">
                <a16:creationId xmlns:a16="http://schemas.microsoft.com/office/drawing/2014/main" id="{BA97941E-65FD-27D9-A154-7FE1CD9010F4}"/>
              </a:ext>
            </a:extLst>
          </p:cNvPr>
          <p:cNvSpPr/>
          <p:nvPr/>
        </p:nvSpPr>
        <p:spPr bwMode="auto">
          <a:xfrm>
            <a:off x="3024000" y="4464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23</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40" name="円/楕円 96">
            <a:extLst>
              <a:ext uri="{FF2B5EF4-FFF2-40B4-BE49-F238E27FC236}">
                <a16:creationId xmlns:a16="http://schemas.microsoft.com/office/drawing/2014/main" id="{9328C001-96EC-4E1F-7113-EAD469E8E9A0}"/>
              </a:ext>
            </a:extLst>
          </p:cNvPr>
          <p:cNvSpPr/>
          <p:nvPr/>
        </p:nvSpPr>
        <p:spPr bwMode="auto">
          <a:xfrm>
            <a:off x="3816000" y="4464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effectLst/>
                <a:latin typeface="Times New Roman" panose="02020603050405020304" pitchFamily="18" charset="0"/>
              </a:rPr>
              <a:t>2</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41" name="円/楕円 97">
            <a:extLst>
              <a:ext uri="{FF2B5EF4-FFF2-40B4-BE49-F238E27FC236}">
                <a16:creationId xmlns:a16="http://schemas.microsoft.com/office/drawing/2014/main" id="{CE0DC3A1-6826-4BD7-02F0-2505D380F5E9}"/>
              </a:ext>
            </a:extLst>
          </p:cNvPr>
          <p:cNvSpPr/>
          <p:nvPr/>
        </p:nvSpPr>
        <p:spPr bwMode="auto">
          <a:xfrm>
            <a:off x="4608000" y="4464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13</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42" name="円/楕円 98">
            <a:extLst>
              <a:ext uri="{FF2B5EF4-FFF2-40B4-BE49-F238E27FC236}">
                <a16:creationId xmlns:a16="http://schemas.microsoft.com/office/drawing/2014/main" id="{8530FEEE-94DF-4821-9642-93E9F46A7676}"/>
              </a:ext>
            </a:extLst>
          </p:cNvPr>
          <p:cNvSpPr/>
          <p:nvPr/>
        </p:nvSpPr>
        <p:spPr bwMode="auto">
          <a:xfrm>
            <a:off x="5400000" y="4464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rPr>
              <a:t>14</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43" name="円/楕円 99">
            <a:extLst>
              <a:ext uri="{FF2B5EF4-FFF2-40B4-BE49-F238E27FC236}">
                <a16:creationId xmlns:a16="http://schemas.microsoft.com/office/drawing/2014/main" id="{E1172BD5-E367-4977-D51F-9B3D94C31100}"/>
              </a:ext>
            </a:extLst>
          </p:cNvPr>
          <p:cNvSpPr/>
          <p:nvPr/>
        </p:nvSpPr>
        <p:spPr bwMode="auto">
          <a:xfrm>
            <a:off x="6190792" y="4464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9</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44" name="円/楕円 100">
            <a:extLst>
              <a:ext uri="{FF2B5EF4-FFF2-40B4-BE49-F238E27FC236}">
                <a16:creationId xmlns:a16="http://schemas.microsoft.com/office/drawing/2014/main" id="{CDE511C8-B49F-BA5A-F3CD-0F4B957C00D0}"/>
              </a:ext>
            </a:extLst>
          </p:cNvPr>
          <p:cNvSpPr/>
          <p:nvPr/>
        </p:nvSpPr>
        <p:spPr bwMode="auto">
          <a:xfrm>
            <a:off x="2232000" y="5256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21</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45" name="円/楕円 101">
            <a:extLst>
              <a:ext uri="{FF2B5EF4-FFF2-40B4-BE49-F238E27FC236}">
                <a16:creationId xmlns:a16="http://schemas.microsoft.com/office/drawing/2014/main" id="{59389211-E694-A961-92FE-9411BA5F2D3A}"/>
              </a:ext>
            </a:extLst>
          </p:cNvPr>
          <p:cNvSpPr/>
          <p:nvPr/>
        </p:nvSpPr>
        <p:spPr bwMode="auto">
          <a:xfrm>
            <a:off x="3024000" y="525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24</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46" name="円/楕円 102">
            <a:extLst>
              <a:ext uri="{FF2B5EF4-FFF2-40B4-BE49-F238E27FC236}">
                <a16:creationId xmlns:a16="http://schemas.microsoft.com/office/drawing/2014/main" id="{563775F0-0825-E8B0-1AB5-B22DAEA1EFDE}"/>
              </a:ext>
            </a:extLst>
          </p:cNvPr>
          <p:cNvSpPr/>
          <p:nvPr/>
        </p:nvSpPr>
        <p:spPr bwMode="auto">
          <a:xfrm>
            <a:off x="3816000" y="5256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effectLst/>
                <a:latin typeface="Times New Roman" panose="02020603050405020304" pitchFamily="18" charset="0"/>
                <a:ea typeface="ＭＳ Ｐゴシック" panose="020B0600070205080204" pitchFamily="50" charset="-128"/>
              </a:rPr>
              <a:t>19</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47" name="円/楕円 103">
            <a:extLst>
              <a:ext uri="{FF2B5EF4-FFF2-40B4-BE49-F238E27FC236}">
                <a16:creationId xmlns:a16="http://schemas.microsoft.com/office/drawing/2014/main" id="{B0ADBE58-4308-C1A4-43D7-45D36B28F72A}"/>
              </a:ext>
            </a:extLst>
          </p:cNvPr>
          <p:cNvSpPr/>
          <p:nvPr/>
        </p:nvSpPr>
        <p:spPr bwMode="auto">
          <a:xfrm>
            <a:off x="4608000" y="5256000"/>
            <a:ext cx="648000" cy="6480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effectLst/>
                <a:latin typeface="Times New Roman" panose="02020603050405020304" pitchFamily="18" charset="0"/>
              </a:rPr>
              <a:t>27</a:t>
            </a:r>
            <a:endParaRPr kumimoji="1" lang="ja-JP" altLang="en-US" sz="3200" b="0" i="0" u="none" strike="noStrike" cap="none" normalizeH="0" dirty="0">
              <a:ln>
                <a:noFill/>
              </a:ln>
              <a:effectLst/>
              <a:latin typeface="Times New Roman" panose="02020603050405020304" pitchFamily="18" charset="0"/>
              <a:ea typeface="ＭＳ Ｐゴシック" panose="020B0600070205080204" pitchFamily="50" charset="-128"/>
            </a:endParaRPr>
          </a:p>
        </p:txBody>
      </p:sp>
      <p:sp>
        <p:nvSpPr>
          <p:cNvPr id="148" name="円/楕円 104">
            <a:extLst>
              <a:ext uri="{FF2B5EF4-FFF2-40B4-BE49-F238E27FC236}">
                <a16:creationId xmlns:a16="http://schemas.microsoft.com/office/drawing/2014/main" id="{5E15C9F6-1833-3535-3A2F-02DB0CC4777C}"/>
              </a:ext>
            </a:extLst>
          </p:cNvPr>
          <p:cNvSpPr/>
          <p:nvPr/>
        </p:nvSpPr>
        <p:spPr bwMode="auto">
          <a:xfrm>
            <a:off x="5400000" y="525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22</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
        <p:nvSpPr>
          <p:cNvPr id="149" name="円/楕円 105">
            <a:extLst>
              <a:ext uri="{FF2B5EF4-FFF2-40B4-BE49-F238E27FC236}">
                <a16:creationId xmlns:a16="http://schemas.microsoft.com/office/drawing/2014/main" id="{6CB4174D-0128-40DE-7CB0-F4501533E55F}"/>
              </a:ext>
            </a:extLst>
          </p:cNvPr>
          <p:cNvSpPr/>
          <p:nvPr/>
        </p:nvSpPr>
        <p:spPr bwMode="auto">
          <a:xfrm>
            <a:off x="6192000" y="5256000"/>
            <a:ext cx="648000" cy="6480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solidFill>
                  <a:schemeClr val="bg2"/>
                </a:solidFill>
                <a:effectLst/>
                <a:latin typeface="Times New Roman" panose="02020603050405020304" pitchFamily="18" charset="0"/>
              </a:rPr>
              <a:t>28</a:t>
            </a:r>
            <a:endParaRPr kumimoji="1" lang="ja-JP" altLang="en-US" sz="3200" b="0" i="0" u="none" strike="noStrike" cap="none" normalizeH="0" dirty="0">
              <a:ln>
                <a:noFill/>
              </a:ln>
              <a:solidFill>
                <a:schemeClr val="bg2"/>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1243022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テキスト ボックス 56">
            <a:extLst>
              <a:ext uri="{FF2B5EF4-FFF2-40B4-BE49-F238E27FC236}">
                <a16:creationId xmlns:a16="http://schemas.microsoft.com/office/drawing/2014/main" id="{D7CA1F3C-B8D9-4571-A97B-D84AADCC8FE9}"/>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574990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テキスト ボックス 57">
            <a:extLst>
              <a:ext uri="{FF2B5EF4-FFF2-40B4-BE49-F238E27FC236}">
                <a16:creationId xmlns:a16="http://schemas.microsoft.com/office/drawing/2014/main" id="{DAFEB2BB-E9CC-4F7A-833D-397993821AE5}"/>
              </a:ext>
            </a:extLst>
          </p:cNvPr>
          <p:cNvSpPr txBox="1"/>
          <p:nvPr/>
        </p:nvSpPr>
        <p:spPr>
          <a:xfrm>
            <a:off x="6480000" y="360000"/>
            <a:ext cx="1175322" cy="461665"/>
          </a:xfrm>
          <a:prstGeom prst="rect">
            <a:avLst/>
          </a:prstGeom>
          <a:noFill/>
        </p:spPr>
        <p:txBody>
          <a:bodyPr wrap="none" rtlCol="0">
            <a:spAutoFit/>
          </a:bodyPr>
          <a:lstStyle/>
          <a:p>
            <a:pPr algn="l"/>
            <a:r>
              <a:rPr lang="en-US" altLang="ja-JP" sz="2400" i="0" dirty="0">
                <a:latin typeface="Times New Roman" panose="02020603050405020304" pitchFamily="18" charset="0"/>
              </a:rPr>
              <a:t>  1:</a:t>
            </a:r>
            <a:r>
              <a:rPr lang="ja-JP" altLang="en-US" sz="2400" i="0" dirty="0">
                <a:latin typeface="Times New Roman" panose="02020603050405020304" pitchFamily="18" charset="0"/>
              </a:rPr>
              <a:t>黒</a:t>
            </a:r>
            <a:r>
              <a:rPr lang="en-US" altLang="ja-JP" sz="2400" i="0" dirty="0"/>
              <a:t>e4</a:t>
            </a:r>
            <a:endParaRPr lang="en-US" altLang="ja-JP" sz="2400" i="0" dirty="0">
              <a:latin typeface="Times New Roman" panose="02020603050405020304" pitchFamily="18" charset="0"/>
            </a:endParaRPr>
          </a:p>
        </p:txBody>
      </p:sp>
      <p:sp>
        <p:nvSpPr>
          <p:cNvPr id="59" name="テキスト ボックス 58">
            <a:extLst>
              <a:ext uri="{FF2B5EF4-FFF2-40B4-BE49-F238E27FC236}">
                <a16:creationId xmlns:a16="http://schemas.microsoft.com/office/drawing/2014/main" id="{6990DBF9-029E-4880-8C85-2EB2D8A6B4DF}"/>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721706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396810" cy="461665"/>
          </a:xfrm>
          <a:prstGeom prst="rect">
            <a:avLst/>
          </a:prstGeom>
          <a:noFill/>
        </p:spPr>
        <p:txBody>
          <a:bodyPr wrap="none" rtlCol="0">
            <a:spAutoFit/>
          </a:bodyPr>
          <a:lstStyle/>
          <a:p>
            <a:pPr algn="l"/>
            <a:r>
              <a:rPr lang="en-US" altLang="ja-JP" sz="2400" i="0" dirty="0">
                <a:latin typeface="Times New Roman" panose="02020603050405020304" pitchFamily="18" charset="0"/>
              </a:rPr>
              <a:t>  1:</a:t>
            </a:r>
            <a:r>
              <a:rPr lang="ja-JP" altLang="en-US" sz="2400" i="0" dirty="0">
                <a:latin typeface="Times New Roman" panose="02020603050405020304" pitchFamily="18" charset="0"/>
              </a:rPr>
              <a:t>黒</a:t>
            </a:r>
            <a:r>
              <a:rPr lang="en-US" altLang="ja-JP" sz="2400" i="0" dirty="0"/>
              <a:t>e4</a:t>
            </a:r>
            <a:r>
              <a:rPr lang="en-US" altLang="ja-JP" sz="2400" i="0" dirty="0">
                <a:latin typeface="Times New Roman" panose="02020603050405020304" pitchFamily="18" charset="0"/>
              </a:rPr>
              <a:t>     2:</a:t>
            </a:r>
            <a:r>
              <a:rPr lang="ja-JP" altLang="en-US" sz="2400" i="0" dirty="0">
                <a:latin typeface="Times New Roman" panose="02020603050405020304" pitchFamily="18" charset="0"/>
              </a:rPr>
              <a:t>白</a:t>
            </a:r>
            <a:r>
              <a:rPr lang="en-US" altLang="ja-JP" sz="2400" i="0" dirty="0"/>
              <a:t>c5</a:t>
            </a:r>
            <a:endParaRPr lang="en-US" altLang="ja-JP" sz="2400" i="0" dirty="0">
              <a:latin typeface="Times New Roman" panose="02020603050405020304" pitchFamily="18" charset="0"/>
            </a:endParaRPr>
          </a:p>
        </p:txBody>
      </p:sp>
      <p:sp>
        <p:nvSpPr>
          <p:cNvPr id="60" name="テキスト ボックス 59">
            <a:extLst>
              <a:ext uri="{FF2B5EF4-FFF2-40B4-BE49-F238E27FC236}">
                <a16:creationId xmlns:a16="http://schemas.microsoft.com/office/drawing/2014/main" id="{3E741A35-9BD7-4042-A015-6B34A5C98283}"/>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525302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769441"/>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ja-JP" altLang="en-US" sz="2000" i="0" dirty="0">
                <a:latin typeface="Times New Roman" panose="02020603050405020304" pitchFamily="18" charset="0"/>
              </a:rPr>
              <a:t>黒</a:t>
            </a:r>
            <a:r>
              <a:rPr lang="en-US" altLang="ja-JP" sz="2000" i="0" dirty="0">
                <a:latin typeface="Times New Roman" panose="02020603050405020304" pitchFamily="18" charset="0"/>
              </a:rPr>
              <a:t>b4</a:t>
            </a:r>
          </a:p>
        </p:txBody>
      </p:sp>
      <p:sp>
        <p:nvSpPr>
          <p:cNvPr id="60" name="楕円 59">
            <a:extLst>
              <a:ext uri="{FF2B5EF4-FFF2-40B4-BE49-F238E27FC236}">
                <a16:creationId xmlns:a16="http://schemas.microsoft.com/office/drawing/2014/main" id="{0D85F424-CDBA-4F7D-BAAD-AA2F83A76A0D}"/>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テキスト ボックス 60">
            <a:extLst>
              <a:ext uri="{FF2B5EF4-FFF2-40B4-BE49-F238E27FC236}">
                <a16:creationId xmlns:a16="http://schemas.microsoft.com/office/drawing/2014/main" id="{8F0CD3E8-1D16-4C46-B0E4-CE506CB72E83}"/>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920707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769441"/>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テキスト ボックス 62">
            <a:extLst>
              <a:ext uri="{FF2B5EF4-FFF2-40B4-BE49-F238E27FC236}">
                <a16:creationId xmlns:a16="http://schemas.microsoft.com/office/drawing/2014/main" id="{934222A8-2C9D-4743-8B93-5BAC36B99F67}"/>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42099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1138773"/>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テキスト ボックス 63">
            <a:extLst>
              <a:ext uri="{FF2B5EF4-FFF2-40B4-BE49-F238E27FC236}">
                <a16:creationId xmlns:a16="http://schemas.microsoft.com/office/drawing/2014/main" id="{E0EBA860-C1E5-4EAA-BCA5-4FA828CA83E3}"/>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4133534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1138773"/>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テキスト ボックス 64">
            <a:extLst>
              <a:ext uri="{FF2B5EF4-FFF2-40B4-BE49-F238E27FC236}">
                <a16:creationId xmlns:a16="http://schemas.microsoft.com/office/drawing/2014/main" id="{A0079356-0753-43A1-B58B-F35F88B6DA3D}"/>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419902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274638"/>
            <a:ext cx="8763000" cy="1143000"/>
          </a:xfrm>
        </p:spPr>
        <p:txBody>
          <a:bodyPr/>
          <a:lstStyle/>
          <a:p>
            <a:r>
              <a:rPr kumimoji="1" lang="ja-JP" altLang="en-US" dirty="0"/>
              <a:t>２人零和有限確定完全情報ゲーム</a:t>
            </a:r>
          </a:p>
        </p:txBody>
      </p:sp>
      <p:sp>
        <p:nvSpPr>
          <p:cNvPr id="3" name="コンテンツ プレースホルダー 2"/>
          <p:cNvSpPr>
            <a:spLocks noGrp="1"/>
          </p:cNvSpPr>
          <p:nvPr>
            <p:ph idx="1"/>
          </p:nvPr>
        </p:nvSpPr>
        <p:spPr>
          <a:xfrm>
            <a:off x="457200" y="1600200"/>
            <a:ext cx="7543800" cy="4952999"/>
          </a:xfrm>
        </p:spPr>
        <p:txBody>
          <a:bodyPr/>
          <a:lstStyle/>
          <a:p>
            <a:r>
              <a:rPr kumimoji="1" lang="ja-JP" altLang="en-US" sz="2800" dirty="0"/>
              <a:t>人数：２人でプレイ</a:t>
            </a:r>
            <a:endParaRPr kumimoji="1" lang="en-US" altLang="ja-JP" sz="2800" dirty="0"/>
          </a:p>
          <a:p>
            <a:r>
              <a:rPr lang="ja-JP" altLang="en-US" sz="2800" dirty="0"/>
              <a:t>零和：双方の得点を足すと常に０</a:t>
            </a:r>
            <a:endParaRPr lang="en-US" altLang="ja-JP" sz="2800" dirty="0"/>
          </a:p>
          <a:p>
            <a:pPr lvl="1"/>
            <a:r>
              <a:rPr lang="ja-JP" altLang="en-US" sz="2400" dirty="0"/>
              <a:t>得点するには相手から奪う必要あり</a:t>
            </a:r>
            <a:endParaRPr lang="en-US" altLang="ja-JP" sz="2400" dirty="0"/>
          </a:p>
          <a:p>
            <a:r>
              <a:rPr lang="ja-JP" altLang="en-US" sz="2800" dirty="0"/>
              <a:t>有限：可能な局面の数が有限</a:t>
            </a:r>
            <a:endParaRPr lang="en-US" altLang="ja-JP" sz="2800" dirty="0"/>
          </a:p>
          <a:p>
            <a:pPr lvl="1"/>
            <a:r>
              <a:rPr lang="ja-JP" altLang="en-US" sz="2400" dirty="0"/>
              <a:t>各手番で指せる・打てる手の数が有限</a:t>
            </a:r>
            <a:endParaRPr lang="en-US" altLang="ja-JP" sz="2400" dirty="0"/>
          </a:p>
          <a:p>
            <a:pPr lvl="1"/>
            <a:r>
              <a:rPr lang="ja-JP" altLang="en-US" sz="2400" dirty="0"/>
              <a:t>有限時間内にゲームが終了する</a:t>
            </a:r>
            <a:endParaRPr lang="en-US" altLang="ja-JP" sz="2400" dirty="0"/>
          </a:p>
          <a:p>
            <a:r>
              <a:rPr lang="ja-JP" altLang="en-US" sz="2800" dirty="0"/>
              <a:t>確定：ランダム性が無い</a:t>
            </a:r>
            <a:endParaRPr lang="en-US" altLang="ja-JP" sz="2800" dirty="0"/>
          </a:p>
          <a:p>
            <a:r>
              <a:rPr lang="ja-JP" altLang="en-US" sz="2800" dirty="0"/>
              <a:t>完全情報：</a:t>
            </a:r>
            <a:r>
              <a:rPr kumimoji="1" lang="ja-JP" altLang="en-US" sz="2800" dirty="0"/>
              <a:t>ゲームの情報は全て公開</a:t>
            </a:r>
            <a:endParaRPr lang="en-US" altLang="ja-JP" sz="2800" dirty="0"/>
          </a:p>
          <a:p>
            <a:pPr lvl="1"/>
            <a:r>
              <a:rPr lang="ja-JP" altLang="en-US" sz="2400" dirty="0"/>
              <a:t>手札を隠したり山札から引いたりしない</a:t>
            </a:r>
            <a:endParaRPr kumimoji="1" lang="ja-JP" altLang="en-US" sz="2400" dirty="0"/>
          </a:p>
        </p:txBody>
      </p:sp>
    </p:spTree>
    <p:extLst>
      <p:ext uri="{BB962C8B-B14F-4D97-AF65-F5344CB8AC3E}">
        <p14:creationId xmlns:p14="http://schemas.microsoft.com/office/powerpoint/2010/main" val="214049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1508105"/>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7</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テキスト ボックス 65">
            <a:extLst>
              <a:ext uri="{FF2B5EF4-FFF2-40B4-BE49-F238E27FC236}">
                <a16:creationId xmlns:a16="http://schemas.microsoft.com/office/drawing/2014/main" id="{6E0D7698-25AF-43F1-B0E4-020D6FCD448F}"/>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4236408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1508105"/>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7</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7" name="テキスト ボックス 66">
            <a:extLst>
              <a:ext uri="{FF2B5EF4-FFF2-40B4-BE49-F238E27FC236}">
                <a16:creationId xmlns:a16="http://schemas.microsoft.com/office/drawing/2014/main" id="{EBAAC419-4EF4-4686-B976-862DB91292D7}"/>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4262484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1999265" cy="1877437"/>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7</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テキスト ボックス 67">
            <a:extLst>
              <a:ext uri="{FF2B5EF4-FFF2-40B4-BE49-F238E27FC236}">
                <a16:creationId xmlns:a16="http://schemas.microsoft.com/office/drawing/2014/main" id="{12677673-D6CE-46FB-8375-E0559C08A392}"/>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1157969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10487" cy="1877437"/>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7</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テキスト ボックス 68">
            <a:extLst>
              <a:ext uri="{FF2B5EF4-FFF2-40B4-BE49-F238E27FC236}">
                <a16:creationId xmlns:a16="http://schemas.microsoft.com/office/drawing/2014/main" id="{0F939FDC-E49E-4D95-BF19-4DEF28A83DBF}"/>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356822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10487" cy="2246769"/>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5</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テキスト ボックス 69">
            <a:extLst>
              <a:ext uri="{FF2B5EF4-FFF2-40B4-BE49-F238E27FC236}">
                <a16:creationId xmlns:a16="http://schemas.microsoft.com/office/drawing/2014/main" id="{ECBBAD6C-E121-4985-8A48-414449AB4692}"/>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705918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10487" cy="2246769"/>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テキスト ボックス 70">
            <a:extLst>
              <a:ext uri="{FF2B5EF4-FFF2-40B4-BE49-F238E27FC236}">
                <a16:creationId xmlns:a16="http://schemas.microsoft.com/office/drawing/2014/main" id="{F35CF6E7-29DB-4F9F-9654-7C5EF04B02E5}"/>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40730338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361544" cy="3120854"/>
          </a:xfrm>
          <a:prstGeom prst="rect">
            <a:avLst/>
          </a:prstGeom>
          <a:noFill/>
        </p:spPr>
        <p:txBody>
          <a:bodyPr wrap="none" rtlCol="0">
            <a:spAutoFit/>
          </a:bodyPr>
          <a:lstStyle/>
          <a:p>
            <a:pPr algn="l"/>
            <a:r>
              <a:rPr lang="en-US" altLang="ja-JP" sz="2400" i="0" dirty="0">
                <a:latin typeface="Times New Roman" panose="02020603050405020304" pitchFamily="18" charset="0"/>
              </a:rPr>
              <a:t>  1:</a:t>
            </a:r>
            <a:r>
              <a:rPr lang="ja-JP" altLang="en-US" sz="2400" i="0" dirty="0">
                <a:latin typeface="Times New Roman" panose="02020603050405020304" pitchFamily="18" charset="0"/>
              </a:rPr>
              <a:t>黒</a:t>
            </a:r>
            <a:r>
              <a:rPr lang="en-US" altLang="ja-JP" sz="2400" i="0" dirty="0"/>
              <a:t>e4</a:t>
            </a:r>
            <a:r>
              <a:rPr lang="en-US" altLang="ja-JP" sz="2400" i="0" dirty="0">
                <a:latin typeface="Times New Roman" panose="02020603050405020304" pitchFamily="18" charset="0"/>
              </a:rPr>
              <a:t>     2:</a:t>
            </a:r>
            <a:r>
              <a:rPr lang="ja-JP" altLang="en-US" sz="2400" i="0" dirty="0">
                <a:latin typeface="Times New Roman" panose="02020603050405020304" pitchFamily="18" charset="0"/>
              </a:rPr>
              <a:t>白</a:t>
            </a:r>
            <a:r>
              <a:rPr lang="en-US" altLang="ja-JP" sz="2400" i="0" dirty="0"/>
              <a:t>c5</a:t>
            </a:r>
          </a:p>
          <a:p>
            <a:pPr algn="l"/>
            <a:r>
              <a:rPr lang="en-US" altLang="ja-JP" sz="2400" i="0" dirty="0">
                <a:latin typeface="Times New Roman" panose="02020603050405020304" pitchFamily="18" charset="0"/>
              </a:rPr>
              <a:t>  3</a:t>
            </a:r>
            <a:r>
              <a:rPr lang="en-US" altLang="ja-JP" sz="2400" i="0" dirty="0"/>
              <a:t>:</a:t>
            </a:r>
            <a:r>
              <a:rPr lang="ja-JP" altLang="en-US" sz="2400" i="0" dirty="0"/>
              <a:t>黒</a:t>
            </a:r>
            <a:r>
              <a:rPr lang="en-US" altLang="ja-JP" sz="2400" i="0" dirty="0"/>
              <a:t>b4     4:</a:t>
            </a:r>
            <a:r>
              <a:rPr lang="ja-JP" altLang="en-US" sz="2400" i="0" dirty="0"/>
              <a:t>白</a:t>
            </a:r>
            <a:r>
              <a:rPr lang="en-US" altLang="ja-JP" sz="2400" i="0" dirty="0"/>
              <a:t>e3</a:t>
            </a:r>
          </a:p>
          <a:p>
            <a:pPr algn="l"/>
            <a:r>
              <a:rPr lang="en-US" altLang="ja-JP" sz="2400" i="0" dirty="0"/>
              <a:t>  5:</a:t>
            </a:r>
            <a:r>
              <a:rPr lang="ja-JP" altLang="en-US" sz="2400" i="0" dirty="0"/>
              <a:t>黒</a:t>
            </a:r>
            <a:r>
              <a:rPr lang="en-US" altLang="ja-JP" sz="2400" i="0" dirty="0"/>
              <a:t>c2     6:</a:t>
            </a:r>
            <a:r>
              <a:rPr lang="ja-JP" altLang="en-US" sz="2400" i="0" dirty="0"/>
              <a:t>白</a:t>
            </a:r>
            <a:r>
              <a:rPr lang="en-US" altLang="ja-JP" sz="2400" i="0" dirty="0"/>
              <a:t>d2</a:t>
            </a:r>
          </a:p>
          <a:p>
            <a:pPr algn="l"/>
            <a:r>
              <a:rPr lang="en-US" altLang="ja-JP" sz="2400" i="0" dirty="0"/>
              <a:t>  7:</a:t>
            </a:r>
            <a:r>
              <a:rPr lang="ja-JP" altLang="en-US" sz="2400" i="0" dirty="0"/>
              <a:t>黒</a:t>
            </a:r>
            <a:r>
              <a:rPr lang="en-US" altLang="ja-JP" sz="2400" i="0" dirty="0"/>
              <a:t>f3      8:</a:t>
            </a:r>
            <a:r>
              <a:rPr lang="ja-JP" altLang="en-US" sz="2400" i="0" dirty="0"/>
              <a:t>白</a:t>
            </a:r>
            <a:r>
              <a:rPr lang="en-US" altLang="ja-JP" sz="2400" i="0" dirty="0"/>
              <a:t>f5</a:t>
            </a:r>
          </a:p>
          <a:p>
            <a:pPr algn="l"/>
            <a:r>
              <a:rPr lang="en-US" altLang="ja-JP" sz="2400" i="0" dirty="0"/>
              <a:t>  9:</a:t>
            </a:r>
            <a:r>
              <a:rPr lang="ja-JP" altLang="en-US" sz="2400" i="0" dirty="0"/>
              <a:t>黒</a:t>
            </a:r>
            <a:r>
              <a:rPr lang="en-US" altLang="ja-JP" sz="2400" i="0" dirty="0"/>
              <a:t>f5    10:</a:t>
            </a:r>
            <a:r>
              <a:rPr lang="ja-JP" altLang="en-US" sz="2400" i="0" dirty="0"/>
              <a:t>白</a:t>
            </a:r>
            <a:r>
              <a:rPr lang="en-US" altLang="ja-JP" sz="2000" i="0" dirty="0"/>
              <a:t>b3</a:t>
            </a:r>
          </a:p>
          <a:p>
            <a:pPr algn="l"/>
            <a:r>
              <a:rPr lang="en-US" altLang="ja-JP" sz="2400" i="0" dirty="0"/>
              <a:t>11:</a:t>
            </a:r>
            <a:r>
              <a:rPr lang="ja-JP" altLang="en-US" sz="2400" i="0" dirty="0"/>
              <a:t>黒</a:t>
            </a:r>
            <a:r>
              <a:rPr lang="en-US" altLang="ja-JP" sz="2400" i="0" dirty="0"/>
              <a:t>a3    12:</a:t>
            </a:r>
            <a:r>
              <a:rPr lang="ja-JP" altLang="en-US" sz="2400" i="0" dirty="0"/>
              <a:t>白</a:t>
            </a:r>
            <a:r>
              <a:rPr lang="en-US" altLang="ja-JP" sz="2400" i="0" dirty="0"/>
              <a:t>c1</a:t>
            </a:r>
          </a:p>
          <a:p>
            <a:pPr algn="l"/>
            <a:r>
              <a:rPr lang="en-US" altLang="ja-JP" sz="2400" i="0" dirty="0"/>
              <a:t>13:</a:t>
            </a:r>
            <a:r>
              <a:rPr lang="ja-JP" altLang="en-US" sz="2400" i="0" dirty="0"/>
              <a:t>黒</a:t>
            </a:r>
            <a:r>
              <a:rPr lang="en-US" altLang="ja-JP" sz="2400" i="0" dirty="0"/>
              <a:t>d5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テキスト ボックス 71">
            <a:extLst>
              <a:ext uri="{FF2B5EF4-FFF2-40B4-BE49-F238E27FC236}">
                <a16:creationId xmlns:a16="http://schemas.microsoft.com/office/drawing/2014/main" id="{128D74BE-E854-418D-A6BA-FB937B2EE20A}"/>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4523949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2616101"/>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06BC420D-80FF-4623-BA6E-BB366ECC26AA}"/>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5893305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2985433"/>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4" name="テキスト ボックス 73">
            <a:extLst>
              <a:ext uri="{FF2B5EF4-FFF2-40B4-BE49-F238E27FC236}">
                <a16:creationId xmlns:a16="http://schemas.microsoft.com/office/drawing/2014/main" id="{48C35C34-8750-4AEC-84E0-2EA5541C56E7}"/>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2976853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2985433"/>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テキスト ボックス 74">
            <a:extLst>
              <a:ext uri="{FF2B5EF4-FFF2-40B4-BE49-F238E27FC236}">
                <a16:creationId xmlns:a16="http://schemas.microsoft.com/office/drawing/2014/main" id="{BB55D722-40EA-4732-821C-27B0009652EE}"/>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169524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２人零和有限確定完全</a:t>
            </a:r>
            <a:br>
              <a:rPr lang="en-US" altLang="ja-JP" dirty="0"/>
            </a:br>
            <a:r>
              <a:rPr lang="ja-JP" altLang="en-US" dirty="0"/>
              <a:t>情報ゲームの特徴</a:t>
            </a:r>
            <a:endParaRPr kumimoji="1" lang="ja-JP" altLang="en-US" dirty="0"/>
          </a:p>
        </p:txBody>
      </p:sp>
      <p:sp>
        <p:nvSpPr>
          <p:cNvPr id="5" name="コンテンツ プレースホルダー 4"/>
          <p:cNvSpPr>
            <a:spLocks noGrp="1"/>
          </p:cNvSpPr>
          <p:nvPr>
            <p:ph idx="1"/>
          </p:nvPr>
        </p:nvSpPr>
        <p:spPr/>
        <p:txBody>
          <a:bodyPr/>
          <a:lstStyle/>
          <a:p>
            <a:r>
              <a:rPr lang="ja-JP" altLang="en-US" dirty="0"/>
              <a:t>２人零和確定有限完全情報ゲーム</a:t>
            </a:r>
            <a:endParaRPr lang="en-US" altLang="ja-JP" dirty="0"/>
          </a:p>
          <a:p>
            <a:pPr lvl="1"/>
            <a:r>
              <a:rPr lang="ja-JP" altLang="en-US" dirty="0"/>
              <a:t>零和：自分が得点する＝相手から点を奪う</a:t>
            </a:r>
            <a:endParaRPr lang="en-US" altLang="ja-JP" dirty="0"/>
          </a:p>
        </p:txBody>
      </p:sp>
      <p:sp>
        <p:nvSpPr>
          <p:cNvPr id="3" name="テキスト ボックス 2"/>
          <p:cNvSpPr txBox="1"/>
          <p:nvPr/>
        </p:nvSpPr>
        <p:spPr>
          <a:xfrm>
            <a:off x="838200" y="3124200"/>
            <a:ext cx="7215437" cy="523220"/>
          </a:xfrm>
          <a:prstGeom prst="rect">
            <a:avLst/>
          </a:prstGeom>
          <a:noFill/>
        </p:spPr>
        <p:txBody>
          <a:bodyPr wrap="none" rtlCol="0">
            <a:spAutoFit/>
          </a:bodyPr>
          <a:lstStyle/>
          <a:p>
            <a:r>
              <a:rPr kumimoji="1" lang="ja-JP" altLang="en-US" dirty="0"/>
              <a:t>最善手：自分にとって最大の利益が得られる手</a:t>
            </a:r>
          </a:p>
        </p:txBody>
      </p:sp>
      <p:sp>
        <p:nvSpPr>
          <p:cNvPr id="6" name="テキスト ボックス 5"/>
          <p:cNvSpPr txBox="1"/>
          <p:nvPr/>
        </p:nvSpPr>
        <p:spPr>
          <a:xfrm>
            <a:off x="2166287" y="3981928"/>
            <a:ext cx="4134465" cy="904863"/>
          </a:xfrm>
          <a:prstGeom prst="rect">
            <a:avLst/>
          </a:prstGeom>
          <a:noFill/>
        </p:spPr>
        <p:txBody>
          <a:bodyPr wrap="none" rtlCol="0">
            <a:spAutoFit/>
          </a:bodyPr>
          <a:lstStyle/>
          <a:p>
            <a:pPr algn="l"/>
            <a:r>
              <a:rPr lang="ja-JP" altLang="en-US" sz="2400" dirty="0"/>
              <a:t>零和なので最善手は自動的に</a:t>
            </a:r>
            <a:endParaRPr lang="en-US" altLang="ja-JP" sz="2400" dirty="0"/>
          </a:p>
          <a:p>
            <a:pPr algn="l"/>
            <a:r>
              <a:rPr lang="ja-JP" altLang="en-US" sz="2400" dirty="0"/>
              <a:t>相手にとって最も嫌な手になる</a:t>
            </a:r>
            <a:endParaRPr lang="en-US" altLang="ja-JP" sz="2400" dirty="0"/>
          </a:p>
        </p:txBody>
      </p:sp>
      <p:sp>
        <p:nvSpPr>
          <p:cNvPr id="4" name="テキスト ボックス 3"/>
          <p:cNvSpPr txBox="1"/>
          <p:nvPr/>
        </p:nvSpPr>
        <p:spPr>
          <a:xfrm>
            <a:off x="1981200" y="5171420"/>
            <a:ext cx="4700326" cy="1348061"/>
          </a:xfrm>
          <a:prstGeom prst="rect">
            <a:avLst/>
          </a:prstGeom>
          <a:noFill/>
        </p:spPr>
        <p:txBody>
          <a:bodyPr wrap="none" rtlCol="0">
            <a:spAutoFit/>
          </a:bodyPr>
          <a:lstStyle/>
          <a:p>
            <a:pPr algn="l"/>
            <a:r>
              <a:rPr lang="en-US" altLang="ja-JP" sz="2400" dirty="0"/>
              <a:t>3</a:t>
            </a:r>
            <a:r>
              <a:rPr lang="ja-JP" altLang="en-US" sz="2400" dirty="0"/>
              <a:t>人以上だと</a:t>
            </a:r>
            <a:endParaRPr lang="en-US" altLang="ja-JP" sz="2400" dirty="0"/>
          </a:p>
          <a:p>
            <a:pPr algn="l"/>
            <a:r>
              <a:rPr lang="ja-JP" altLang="en-US" sz="2400" dirty="0"/>
              <a:t>最大の利益が得られる手</a:t>
            </a:r>
            <a:r>
              <a:rPr kumimoji="1" lang="ja-JP" altLang="en-US" sz="2400" dirty="0"/>
              <a:t>＝最善手</a:t>
            </a:r>
            <a:endParaRPr kumimoji="1" lang="en-US" altLang="ja-JP" sz="2400" dirty="0"/>
          </a:p>
          <a:p>
            <a:pPr algn="l"/>
            <a:r>
              <a:rPr kumimoji="1" lang="ja-JP" altLang="en-US" sz="2400" dirty="0"/>
              <a:t>とは限らない</a:t>
            </a:r>
          </a:p>
        </p:txBody>
      </p:sp>
    </p:spTree>
    <p:extLst>
      <p:ext uri="{BB962C8B-B14F-4D97-AF65-F5344CB8AC3E}">
        <p14:creationId xmlns:p14="http://schemas.microsoft.com/office/powerpoint/2010/main" val="228367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3354765"/>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effectLst>
                  <a:outerShdw blurRad="38100" dist="38100" dir="2700000" algn="tl">
                    <a:srgbClr val="000000">
                      <a:alpha val="43137"/>
                    </a:srgbClr>
                  </a:outerShdw>
                </a:effectLst>
              </a:rPr>
              <a:t>3</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テキスト ボックス 75">
            <a:extLst>
              <a:ext uri="{FF2B5EF4-FFF2-40B4-BE49-F238E27FC236}">
                <a16:creationId xmlns:a16="http://schemas.microsoft.com/office/drawing/2014/main" id="{82F11BA4-1EB4-43C2-AEAC-0807EA7D700A}"/>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2125127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3354765"/>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7" name="テキスト ボックス 76">
            <a:extLst>
              <a:ext uri="{FF2B5EF4-FFF2-40B4-BE49-F238E27FC236}">
                <a16:creationId xmlns:a16="http://schemas.microsoft.com/office/drawing/2014/main" id="{A4FC5AEB-5704-43FF-8C28-9ACF8AE43249}"/>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8731153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3724096"/>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テキスト ボックス 77">
            <a:extLst>
              <a:ext uri="{FF2B5EF4-FFF2-40B4-BE49-F238E27FC236}">
                <a16:creationId xmlns:a16="http://schemas.microsoft.com/office/drawing/2014/main" id="{C536D167-DCA5-4BD1-9EF3-594DE75DDB0C}"/>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2851642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3724096"/>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9" name="テキスト ボックス 78">
            <a:extLst>
              <a:ext uri="{FF2B5EF4-FFF2-40B4-BE49-F238E27FC236}">
                <a16:creationId xmlns:a16="http://schemas.microsoft.com/office/drawing/2014/main" id="{82760CF0-3900-4471-8F43-5928DA22A061}"/>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27226687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4093428"/>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テキスト ボックス 79">
            <a:extLst>
              <a:ext uri="{FF2B5EF4-FFF2-40B4-BE49-F238E27FC236}">
                <a16:creationId xmlns:a16="http://schemas.microsoft.com/office/drawing/2014/main" id="{B2B2EC17-AB36-477C-8C1D-AAC31C3C07DE}"/>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10371231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4093428"/>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テキスト ボックス 80">
            <a:extLst>
              <a:ext uri="{FF2B5EF4-FFF2-40B4-BE49-F238E27FC236}">
                <a16:creationId xmlns:a16="http://schemas.microsoft.com/office/drawing/2014/main" id="{F79D268B-F08E-4C66-9894-A0282C81C283}"/>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078204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23311" cy="4462760"/>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2" name="テキスト ボックス 81">
            <a:extLst>
              <a:ext uri="{FF2B5EF4-FFF2-40B4-BE49-F238E27FC236}">
                <a16:creationId xmlns:a16="http://schemas.microsoft.com/office/drawing/2014/main" id="{CC9E6DB3-E8E7-4D6C-83FF-23E300AA20D5}"/>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2234710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4462760"/>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テキスト ボックス 82">
            <a:extLst>
              <a:ext uri="{FF2B5EF4-FFF2-40B4-BE49-F238E27FC236}">
                <a16:creationId xmlns:a16="http://schemas.microsoft.com/office/drawing/2014/main" id="{B814A2E3-BF90-4B65-90C6-5B25ECD84015}"/>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18871942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4832092"/>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テキスト ボックス 83">
            <a:extLst>
              <a:ext uri="{FF2B5EF4-FFF2-40B4-BE49-F238E27FC236}">
                <a16:creationId xmlns:a16="http://schemas.microsoft.com/office/drawing/2014/main" id="{B4779FF4-4818-4054-BD7B-6DB15C180FCE}"/>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5809599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4832092"/>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5" name="テキスト ボックス 84">
            <a:extLst>
              <a:ext uri="{FF2B5EF4-FFF2-40B4-BE49-F238E27FC236}">
                <a16:creationId xmlns:a16="http://schemas.microsoft.com/office/drawing/2014/main" id="{63A79CB6-90E3-4850-9AC8-B61F75D118F2}"/>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a:t>
            </a:r>
          </a:p>
        </p:txBody>
      </p:sp>
    </p:spTree>
    <p:extLst>
      <p:ext uri="{BB962C8B-B14F-4D97-AF65-F5344CB8AC3E}">
        <p14:creationId xmlns:p14="http://schemas.microsoft.com/office/powerpoint/2010/main" val="264303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２人零和有限確定完全</a:t>
            </a:r>
            <a:br>
              <a:rPr lang="en-US" altLang="ja-JP" dirty="0"/>
            </a:br>
            <a:r>
              <a:rPr lang="ja-JP" altLang="en-US" dirty="0"/>
              <a:t>情報ゲームの勝敗</a:t>
            </a:r>
            <a:endParaRPr kumimoji="1" lang="ja-JP" altLang="en-US" dirty="0"/>
          </a:p>
        </p:txBody>
      </p:sp>
      <p:sp>
        <p:nvSpPr>
          <p:cNvPr id="5" name="コンテンツ プレースホルダー 4"/>
          <p:cNvSpPr>
            <a:spLocks noGrp="1"/>
          </p:cNvSpPr>
          <p:nvPr>
            <p:ph idx="1"/>
          </p:nvPr>
        </p:nvSpPr>
        <p:spPr/>
        <p:txBody>
          <a:bodyPr/>
          <a:lstStyle/>
          <a:p>
            <a:r>
              <a:rPr lang="ja-JP" altLang="en-US" dirty="0"/>
              <a:t>２人零和確定有限完全情報ゲーム</a:t>
            </a:r>
            <a:endParaRPr lang="en-US" altLang="ja-JP" dirty="0"/>
          </a:p>
          <a:p>
            <a:pPr lvl="1"/>
            <a:r>
              <a:rPr lang="ja-JP" altLang="en-US" dirty="0"/>
              <a:t>勝敗は試合開始時に確定している</a:t>
            </a:r>
            <a:endParaRPr lang="en-US" altLang="ja-JP" dirty="0"/>
          </a:p>
        </p:txBody>
      </p:sp>
      <p:sp>
        <p:nvSpPr>
          <p:cNvPr id="7" name="テキスト ボックス 6"/>
          <p:cNvSpPr txBox="1"/>
          <p:nvPr/>
        </p:nvSpPr>
        <p:spPr>
          <a:xfrm>
            <a:off x="716617" y="3048000"/>
            <a:ext cx="7710765" cy="1040285"/>
          </a:xfrm>
          <a:prstGeom prst="rect">
            <a:avLst/>
          </a:prstGeom>
          <a:noFill/>
        </p:spPr>
        <p:txBody>
          <a:bodyPr wrap="none" rtlCol="0">
            <a:spAutoFit/>
          </a:bodyPr>
          <a:lstStyle/>
          <a:p>
            <a:pPr algn="l"/>
            <a:r>
              <a:rPr lang="ja-JP" altLang="en-US" dirty="0">
                <a:solidFill>
                  <a:srgbClr val="FFFFFF"/>
                </a:solidFill>
              </a:rPr>
              <a:t>双方が最善手を指した場合、試合開始時にすでに</a:t>
            </a:r>
            <a:endParaRPr lang="en-US" altLang="ja-JP" dirty="0">
              <a:solidFill>
                <a:srgbClr val="FFFFFF"/>
              </a:solidFill>
            </a:endParaRPr>
          </a:p>
          <a:p>
            <a:pPr algn="l"/>
            <a:r>
              <a:rPr lang="ja-JP" altLang="en-US" dirty="0">
                <a:solidFill>
                  <a:srgbClr val="FFFFFF"/>
                </a:solidFill>
              </a:rPr>
              <a:t>先手必勝・後手必勝・引き分けのいずれかが確定</a:t>
            </a:r>
          </a:p>
        </p:txBody>
      </p:sp>
      <p:sp>
        <p:nvSpPr>
          <p:cNvPr id="8" name="テキスト ボックス 7"/>
          <p:cNvSpPr txBox="1"/>
          <p:nvPr/>
        </p:nvSpPr>
        <p:spPr>
          <a:xfrm>
            <a:off x="1295400" y="4495800"/>
            <a:ext cx="7308411" cy="523220"/>
          </a:xfrm>
          <a:prstGeom prst="rect">
            <a:avLst/>
          </a:prstGeom>
          <a:noFill/>
        </p:spPr>
        <p:txBody>
          <a:bodyPr wrap="none" rtlCol="0">
            <a:spAutoFit/>
          </a:bodyPr>
          <a:lstStyle/>
          <a:p>
            <a:r>
              <a:rPr lang="ja-JP" altLang="en-US" dirty="0">
                <a:solidFill>
                  <a:srgbClr val="FFFFFF"/>
                </a:solidFill>
              </a:rPr>
              <a:t>しかし実際のゲームでどちらが勝つかは別問題</a:t>
            </a:r>
          </a:p>
        </p:txBody>
      </p:sp>
      <p:sp>
        <p:nvSpPr>
          <p:cNvPr id="6" name="テキスト ボックス 5"/>
          <p:cNvSpPr txBox="1"/>
          <p:nvPr/>
        </p:nvSpPr>
        <p:spPr>
          <a:xfrm>
            <a:off x="3505200" y="5201582"/>
            <a:ext cx="4059125" cy="523220"/>
          </a:xfrm>
          <a:prstGeom prst="rect">
            <a:avLst/>
          </a:prstGeom>
          <a:noFill/>
        </p:spPr>
        <p:txBody>
          <a:bodyPr wrap="none" rtlCol="0">
            <a:spAutoFit/>
          </a:bodyPr>
          <a:lstStyle/>
          <a:p>
            <a:r>
              <a:rPr lang="ja-JP" altLang="en-US" dirty="0">
                <a:solidFill>
                  <a:srgbClr val="FFFFFF"/>
                </a:solidFill>
              </a:rPr>
              <a:t>探索空間のサイズが膨大</a:t>
            </a:r>
          </a:p>
        </p:txBody>
      </p:sp>
    </p:spTree>
    <p:extLst>
      <p:ext uri="{BB962C8B-B14F-4D97-AF65-F5344CB8AC3E}">
        <p14:creationId xmlns:p14="http://schemas.microsoft.com/office/powerpoint/2010/main" val="5265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5201424"/>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a:p>
            <a:pPr algn="l"/>
            <a:r>
              <a:rPr lang="en-US" altLang="ja-JP" sz="2000" i="0" dirty="0"/>
              <a:t>27:</a:t>
            </a:r>
            <a:r>
              <a:rPr lang="ja-JP" altLang="en-US" sz="2000" i="0" dirty="0"/>
              <a:t>黒</a:t>
            </a:r>
            <a:r>
              <a:rPr lang="en-US" altLang="ja-JP" sz="2000" i="0" dirty="0"/>
              <a:t>d6</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5" name="楕円 84">
            <a:extLst>
              <a:ext uri="{FF2B5EF4-FFF2-40B4-BE49-F238E27FC236}">
                <a16:creationId xmlns:a16="http://schemas.microsoft.com/office/drawing/2014/main" id="{D42EC3EC-83BC-4307-93F6-67AEA2B54643}"/>
              </a:ext>
            </a:extLst>
          </p:cNvPr>
          <p:cNvSpPr/>
          <p:nvPr/>
        </p:nvSpPr>
        <p:spPr bwMode="auto">
          <a:xfrm>
            <a:off x="4356000" y="5075503"/>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テキスト ボックス 85">
            <a:extLst>
              <a:ext uri="{FF2B5EF4-FFF2-40B4-BE49-F238E27FC236}">
                <a16:creationId xmlns:a16="http://schemas.microsoft.com/office/drawing/2014/main" id="{0008E2C8-7C0C-4E19-B7BD-35925472FBEB}"/>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18758558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5201424"/>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a:p>
            <a:pPr algn="l"/>
            <a:r>
              <a:rPr lang="en-US" altLang="ja-JP" sz="2000" i="0" dirty="0"/>
              <a:t>27:</a:t>
            </a:r>
            <a:r>
              <a:rPr lang="ja-JP" altLang="en-US" sz="2000" i="0" dirty="0"/>
              <a:t>黒</a:t>
            </a:r>
            <a:r>
              <a:rPr lang="en-US" altLang="ja-JP" sz="2000" i="0" dirty="0"/>
              <a:t>d6    28:</a:t>
            </a:r>
            <a:r>
              <a:rPr lang="ja-JP" altLang="en-US" sz="2000" i="0" dirty="0"/>
              <a:t>白</a:t>
            </a:r>
            <a:r>
              <a:rPr lang="en-US" altLang="ja-JP" sz="2000" i="0" dirty="0"/>
              <a:t>f6</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5" name="楕円 84">
            <a:extLst>
              <a:ext uri="{FF2B5EF4-FFF2-40B4-BE49-F238E27FC236}">
                <a16:creationId xmlns:a16="http://schemas.microsoft.com/office/drawing/2014/main" id="{D42EC3EC-83BC-4307-93F6-67AEA2B54643}"/>
              </a:ext>
            </a:extLst>
          </p:cNvPr>
          <p:cNvSpPr/>
          <p:nvPr/>
        </p:nvSpPr>
        <p:spPr bwMode="auto">
          <a:xfrm>
            <a:off x="4356000" y="5075503"/>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楕円 85">
            <a:extLst>
              <a:ext uri="{FF2B5EF4-FFF2-40B4-BE49-F238E27FC236}">
                <a16:creationId xmlns:a16="http://schemas.microsoft.com/office/drawing/2014/main" id="{3956D070-CB6E-4B03-90E4-9A3E10B38EB6}"/>
              </a:ext>
            </a:extLst>
          </p:cNvPr>
          <p:cNvSpPr/>
          <p:nvPr/>
        </p:nvSpPr>
        <p:spPr bwMode="auto">
          <a:xfrm>
            <a:off x="543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7" name="テキスト ボックス 86">
            <a:extLst>
              <a:ext uri="{FF2B5EF4-FFF2-40B4-BE49-F238E27FC236}">
                <a16:creationId xmlns:a16="http://schemas.microsoft.com/office/drawing/2014/main" id="{C5ACBCF1-E05F-49BC-9F7E-A8EB4EAEDB9B}"/>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34288493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5570756"/>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a:p>
            <a:pPr algn="l"/>
            <a:r>
              <a:rPr lang="en-US" altLang="ja-JP" sz="2000" i="0" dirty="0"/>
              <a:t>27:</a:t>
            </a:r>
            <a:r>
              <a:rPr lang="ja-JP" altLang="en-US" sz="2000" i="0" dirty="0"/>
              <a:t>黒</a:t>
            </a:r>
            <a:r>
              <a:rPr lang="en-US" altLang="ja-JP" sz="2000" i="0" dirty="0"/>
              <a:t>d6    28:</a:t>
            </a:r>
            <a:r>
              <a:rPr lang="ja-JP" altLang="en-US" sz="2000" i="0" dirty="0"/>
              <a:t>白</a:t>
            </a:r>
            <a:r>
              <a:rPr lang="en-US" altLang="ja-JP" sz="2000" i="0" dirty="0"/>
              <a:t>f6</a:t>
            </a:r>
          </a:p>
          <a:p>
            <a:pPr algn="l"/>
            <a:r>
              <a:rPr lang="en-US" altLang="ja-JP" sz="2000" i="0" dirty="0"/>
              <a:t>29:</a:t>
            </a:r>
            <a:r>
              <a:rPr lang="ja-JP" altLang="en-US" sz="2000" i="0" dirty="0"/>
              <a:t>黒</a:t>
            </a:r>
            <a:r>
              <a:rPr lang="en-US" altLang="ja-JP" sz="2000" i="0" dirty="0"/>
              <a:t>b2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r>
              <a:rPr lang="en-US" altLang="ja-JP" sz="2400" i="0" dirty="0">
                <a:solidFill>
                  <a:srgbClr val="FFFFFF"/>
                </a:solidFill>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5" name="楕円 84">
            <a:extLst>
              <a:ext uri="{FF2B5EF4-FFF2-40B4-BE49-F238E27FC236}">
                <a16:creationId xmlns:a16="http://schemas.microsoft.com/office/drawing/2014/main" id="{D42EC3EC-83BC-4307-93F6-67AEA2B54643}"/>
              </a:ext>
            </a:extLst>
          </p:cNvPr>
          <p:cNvSpPr/>
          <p:nvPr/>
        </p:nvSpPr>
        <p:spPr bwMode="auto">
          <a:xfrm>
            <a:off x="4356000" y="5075503"/>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楕円 85">
            <a:extLst>
              <a:ext uri="{FF2B5EF4-FFF2-40B4-BE49-F238E27FC236}">
                <a16:creationId xmlns:a16="http://schemas.microsoft.com/office/drawing/2014/main" id="{3956D070-CB6E-4B03-90E4-9A3E10B38EB6}"/>
              </a:ext>
            </a:extLst>
          </p:cNvPr>
          <p:cNvSpPr/>
          <p:nvPr/>
        </p:nvSpPr>
        <p:spPr bwMode="auto">
          <a:xfrm>
            <a:off x="543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7" name="楕円 86">
            <a:extLst>
              <a:ext uri="{FF2B5EF4-FFF2-40B4-BE49-F238E27FC236}">
                <a16:creationId xmlns:a16="http://schemas.microsoft.com/office/drawing/2014/main" id="{C62AA34B-C97B-41FC-A461-06E9BF5A1BF7}"/>
              </a:ext>
            </a:extLst>
          </p:cNvPr>
          <p:cNvSpPr/>
          <p:nvPr/>
        </p:nvSpPr>
        <p:spPr bwMode="auto">
          <a:xfrm>
            <a:off x="3276000" y="23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29</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8" name="テキスト ボックス 87">
            <a:extLst>
              <a:ext uri="{FF2B5EF4-FFF2-40B4-BE49-F238E27FC236}">
                <a16:creationId xmlns:a16="http://schemas.microsoft.com/office/drawing/2014/main" id="{256CF799-A452-4B8C-8520-1B468928ACF0}"/>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a:t>
            </a:r>
          </a:p>
        </p:txBody>
      </p:sp>
    </p:spTree>
    <p:extLst>
      <p:ext uri="{BB962C8B-B14F-4D97-AF65-F5344CB8AC3E}">
        <p14:creationId xmlns:p14="http://schemas.microsoft.com/office/powerpoint/2010/main" val="9116887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5570756"/>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a:p>
            <a:pPr algn="l"/>
            <a:r>
              <a:rPr lang="en-US" altLang="ja-JP" sz="2000" i="0" dirty="0"/>
              <a:t>27:</a:t>
            </a:r>
            <a:r>
              <a:rPr lang="ja-JP" altLang="en-US" sz="2000" i="0" dirty="0"/>
              <a:t>黒</a:t>
            </a:r>
            <a:r>
              <a:rPr lang="en-US" altLang="ja-JP" sz="2000" i="0" dirty="0"/>
              <a:t>d6    28:</a:t>
            </a:r>
            <a:r>
              <a:rPr lang="ja-JP" altLang="en-US" sz="2000" i="0" dirty="0"/>
              <a:t>白</a:t>
            </a:r>
            <a:r>
              <a:rPr lang="en-US" altLang="ja-JP" sz="2000" i="0" dirty="0"/>
              <a:t>f6</a:t>
            </a:r>
          </a:p>
          <a:p>
            <a:pPr algn="l"/>
            <a:r>
              <a:rPr lang="en-US" altLang="ja-JP" sz="2000" i="0" dirty="0"/>
              <a:t>29:</a:t>
            </a:r>
            <a:r>
              <a:rPr lang="ja-JP" altLang="en-US" sz="2000" i="0" dirty="0"/>
              <a:t>黒</a:t>
            </a:r>
            <a:r>
              <a:rPr lang="en-US" altLang="ja-JP" sz="2000" i="0" dirty="0"/>
              <a:t>b2    30:</a:t>
            </a:r>
            <a:r>
              <a:rPr lang="ja-JP" altLang="en-US" sz="2000" i="0" dirty="0"/>
              <a:t>白</a:t>
            </a:r>
            <a:r>
              <a:rPr lang="en-US" altLang="ja-JP" sz="2000" i="0" dirty="0"/>
              <a:t>a1</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4</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5" name="楕円 84">
            <a:extLst>
              <a:ext uri="{FF2B5EF4-FFF2-40B4-BE49-F238E27FC236}">
                <a16:creationId xmlns:a16="http://schemas.microsoft.com/office/drawing/2014/main" id="{D42EC3EC-83BC-4307-93F6-67AEA2B54643}"/>
              </a:ext>
            </a:extLst>
          </p:cNvPr>
          <p:cNvSpPr/>
          <p:nvPr/>
        </p:nvSpPr>
        <p:spPr bwMode="auto">
          <a:xfrm>
            <a:off x="4356000" y="5075503"/>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楕円 85">
            <a:extLst>
              <a:ext uri="{FF2B5EF4-FFF2-40B4-BE49-F238E27FC236}">
                <a16:creationId xmlns:a16="http://schemas.microsoft.com/office/drawing/2014/main" id="{3956D070-CB6E-4B03-90E4-9A3E10B38EB6}"/>
              </a:ext>
            </a:extLst>
          </p:cNvPr>
          <p:cNvSpPr/>
          <p:nvPr/>
        </p:nvSpPr>
        <p:spPr bwMode="auto">
          <a:xfrm>
            <a:off x="543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7" name="楕円 86">
            <a:extLst>
              <a:ext uri="{FF2B5EF4-FFF2-40B4-BE49-F238E27FC236}">
                <a16:creationId xmlns:a16="http://schemas.microsoft.com/office/drawing/2014/main" id="{C62AA34B-C97B-41FC-A461-06E9BF5A1BF7}"/>
              </a:ext>
            </a:extLst>
          </p:cNvPr>
          <p:cNvSpPr/>
          <p:nvPr/>
        </p:nvSpPr>
        <p:spPr bwMode="auto">
          <a:xfrm>
            <a:off x="327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29</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8" name="楕円 87">
            <a:extLst>
              <a:ext uri="{FF2B5EF4-FFF2-40B4-BE49-F238E27FC236}">
                <a16:creationId xmlns:a16="http://schemas.microsoft.com/office/drawing/2014/main" id="{4BF08B9A-4A2E-452A-B52F-3B37B3E1CCC7}"/>
              </a:ext>
            </a:extLst>
          </p:cNvPr>
          <p:cNvSpPr/>
          <p:nvPr/>
        </p:nvSpPr>
        <p:spPr bwMode="auto">
          <a:xfrm>
            <a:off x="273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30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9" name="テキスト ボックス 88">
            <a:extLst>
              <a:ext uri="{FF2B5EF4-FFF2-40B4-BE49-F238E27FC236}">
                <a16:creationId xmlns:a16="http://schemas.microsoft.com/office/drawing/2014/main" id="{5942E5C1-4BFD-4F5F-93BB-42F7D6B54E55}"/>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a:t>
            </a:r>
          </a:p>
        </p:txBody>
      </p:sp>
    </p:spTree>
    <p:extLst>
      <p:ext uri="{BB962C8B-B14F-4D97-AF65-F5344CB8AC3E}">
        <p14:creationId xmlns:p14="http://schemas.microsoft.com/office/powerpoint/2010/main" val="5481557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5940088"/>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a:p>
            <a:pPr algn="l"/>
            <a:r>
              <a:rPr lang="en-US" altLang="ja-JP" sz="2000" i="0" dirty="0"/>
              <a:t>27:</a:t>
            </a:r>
            <a:r>
              <a:rPr lang="ja-JP" altLang="en-US" sz="2000" i="0" dirty="0"/>
              <a:t>黒</a:t>
            </a:r>
            <a:r>
              <a:rPr lang="en-US" altLang="ja-JP" sz="2000" i="0" dirty="0"/>
              <a:t>d6    28:</a:t>
            </a:r>
            <a:r>
              <a:rPr lang="ja-JP" altLang="en-US" sz="2000" i="0" dirty="0"/>
              <a:t>白</a:t>
            </a:r>
            <a:r>
              <a:rPr lang="en-US" altLang="ja-JP" sz="2000" i="0" dirty="0"/>
              <a:t>f6</a:t>
            </a:r>
          </a:p>
          <a:p>
            <a:pPr algn="l"/>
            <a:r>
              <a:rPr lang="en-US" altLang="ja-JP" sz="2000" i="0" dirty="0"/>
              <a:t>29:</a:t>
            </a:r>
            <a:r>
              <a:rPr lang="ja-JP" altLang="en-US" sz="2000" i="0" dirty="0"/>
              <a:t>黒</a:t>
            </a:r>
            <a:r>
              <a:rPr lang="en-US" altLang="ja-JP" sz="2000" i="0" dirty="0"/>
              <a:t>b2    30:</a:t>
            </a:r>
            <a:r>
              <a:rPr lang="ja-JP" altLang="en-US" sz="2000" i="0" dirty="0"/>
              <a:t>白</a:t>
            </a:r>
            <a:r>
              <a:rPr lang="en-US" altLang="ja-JP" sz="2000" i="0" dirty="0"/>
              <a:t>a1</a:t>
            </a:r>
          </a:p>
          <a:p>
            <a:pPr algn="l"/>
            <a:r>
              <a:rPr lang="en-US" altLang="ja-JP" sz="2000" i="0" dirty="0"/>
              <a:t>31:</a:t>
            </a:r>
            <a:r>
              <a:rPr lang="ja-JP" altLang="en-US" sz="2000" i="0" dirty="0"/>
              <a:t>白</a:t>
            </a:r>
            <a:r>
              <a:rPr lang="en-US" altLang="ja-JP" sz="2000" i="0" dirty="0"/>
              <a:t>f2</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5" name="楕円 84">
            <a:extLst>
              <a:ext uri="{FF2B5EF4-FFF2-40B4-BE49-F238E27FC236}">
                <a16:creationId xmlns:a16="http://schemas.microsoft.com/office/drawing/2014/main" id="{D42EC3EC-83BC-4307-93F6-67AEA2B54643}"/>
              </a:ext>
            </a:extLst>
          </p:cNvPr>
          <p:cNvSpPr/>
          <p:nvPr/>
        </p:nvSpPr>
        <p:spPr bwMode="auto">
          <a:xfrm>
            <a:off x="4356000" y="5075503"/>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楕円 85">
            <a:extLst>
              <a:ext uri="{FF2B5EF4-FFF2-40B4-BE49-F238E27FC236}">
                <a16:creationId xmlns:a16="http://schemas.microsoft.com/office/drawing/2014/main" id="{3956D070-CB6E-4B03-90E4-9A3E10B38EB6}"/>
              </a:ext>
            </a:extLst>
          </p:cNvPr>
          <p:cNvSpPr/>
          <p:nvPr/>
        </p:nvSpPr>
        <p:spPr bwMode="auto">
          <a:xfrm>
            <a:off x="543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7" name="楕円 86">
            <a:extLst>
              <a:ext uri="{FF2B5EF4-FFF2-40B4-BE49-F238E27FC236}">
                <a16:creationId xmlns:a16="http://schemas.microsoft.com/office/drawing/2014/main" id="{C62AA34B-C97B-41FC-A461-06E9BF5A1BF7}"/>
              </a:ext>
            </a:extLst>
          </p:cNvPr>
          <p:cNvSpPr/>
          <p:nvPr/>
        </p:nvSpPr>
        <p:spPr bwMode="auto">
          <a:xfrm>
            <a:off x="327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29</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8" name="楕円 87">
            <a:extLst>
              <a:ext uri="{FF2B5EF4-FFF2-40B4-BE49-F238E27FC236}">
                <a16:creationId xmlns:a16="http://schemas.microsoft.com/office/drawing/2014/main" id="{4BF08B9A-4A2E-452A-B52F-3B37B3E1CCC7}"/>
              </a:ext>
            </a:extLst>
          </p:cNvPr>
          <p:cNvSpPr/>
          <p:nvPr/>
        </p:nvSpPr>
        <p:spPr bwMode="auto">
          <a:xfrm>
            <a:off x="273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30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9" name="楕円 88">
            <a:extLst>
              <a:ext uri="{FF2B5EF4-FFF2-40B4-BE49-F238E27FC236}">
                <a16:creationId xmlns:a16="http://schemas.microsoft.com/office/drawing/2014/main" id="{4CF5B5D7-9AF5-4D93-ABB3-B8B5E2102C8F}"/>
              </a:ext>
            </a:extLst>
          </p:cNvPr>
          <p:cNvSpPr/>
          <p:nvPr/>
        </p:nvSpPr>
        <p:spPr bwMode="auto">
          <a:xfrm>
            <a:off x="543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31</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90" name="テキスト ボックス 89">
            <a:extLst>
              <a:ext uri="{FF2B5EF4-FFF2-40B4-BE49-F238E27FC236}">
                <a16:creationId xmlns:a16="http://schemas.microsoft.com/office/drawing/2014/main" id="{A8FBA7C8-C0B2-493A-997A-D2F7DAB403A2}"/>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28301254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675F9-4183-41C3-886D-CF5762F0A7AD}"/>
              </a:ext>
            </a:extLst>
          </p:cNvPr>
          <p:cNvSpPr>
            <a:spLocks noGrp="1"/>
          </p:cNvSpPr>
          <p:nvPr>
            <p:ph type="title"/>
          </p:nvPr>
        </p:nvSpPr>
        <p:spPr/>
        <p:txBody>
          <a:bodyPr/>
          <a:lstStyle/>
          <a:p>
            <a:pPr algn="l"/>
            <a:r>
              <a:rPr lang="ja-JP" altLang="en-US" dirty="0"/>
              <a:t>ミニリバーシの最善手</a:t>
            </a:r>
            <a:endParaRPr kumimoji="1" lang="ja-JP" altLang="en-US" dirty="0"/>
          </a:p>
        </p:txBody>
      </p:sp>
      <p:grpSp>
        <p:nvGrpSpPr>
          <p:cNvPr id="52" name="グループ化 51">
            <a:extLst>
              <a:ext uri="{FF2B5EF4-FFF2-40B4-BE49-F238E27FC236}">
                <a16:creationId xmlns:a16="http://schemas.microsoft.com/office/drawing/2014/main" id="{F29C188E-E580-4637-9386-5BE0C3BCE069}"/>
              </a:ext>
            </a:extLst>
          </p:cNvPr>
          <p:cNvGrpSpPr/>
          <p:nvPr/>
        </p:nvGrpSpPr>
        <p:grpSpPr>
          <a:xfrm>
            <a:off x="2304000" y="1799999"/>
            <a:ext cx="3960000" cy="4104001"/>
            <a:chOff x="2304000" y="1799999"/>
            <a:chExt cx="3960000" cy="4104001"/>
          </a:xfrm>
        </p:grpSpPr>
        <p:sp>
          <p:nvSpPr>
            <p:cNvPr id="51" name="正方形/長方形 50">
              <a:extLst>
                <a:ext uri="{FF2B5EF4-FFF2-40B4-BE49-F238E27FC236}">
                  <a16:creationId xmlns:a16="http://schemas.microsoft.com/office/drawing/2014/main" id="{CE12EC04-7C28-45D8-86BF-FB122064306F}"/>
                </a:ext>
              </a:extLst>
            </p:cNvPr>
            <p:cNvSpPr/>
            <p:nvPr/>
          </p:nvSpPr>
          <p:spPr bwMode="auto">
            <a:xfrm>
              <a:off x="2304000" y="1944000"/>
              <a:ext cx="3960000" cy="3960000"/>
            </a:xfrm>
            <a:prstGeom prst="rect">
              <a:avLst/>
            </a:prstGeom>
            <a:solidFill>
              <a:srgbClr val="33CC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6F1A5A45-BB47-4C50-9093-180794D81621}"/>
                </a:ext>
              </a:extLst>
            </p:cNvPr>
            <p:cNvSpPr/>
            <p:nvPr/>
          </p:nvSpPr>
          <p:spPr bwMode="auto">
            <a:xfrm>
              <a:off x="270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5D0C5B55-3758-4E6C-9773-6F48D84EF032}"/>
                </a:ext>
              </a:extLst>
            </p:cNvPr>
            <p:cNvSpPr/>
            <p:nvPr/>
          </p:nvSpPr>
          <p:spPr bwMode="auto">
            <a:xfrm>
              <a:off x="324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665E7741-7F6C-4438-8178-CD7DE51D200F}"/>
                </a:ext>
              </a:extLst>
            </p:cNvPr>
            <p:cNvSpPr/>
            <p:nvPr/>
          </p:nvSpPr>
          <p:spPr bwMode="auto">
            <a:xfrm>
              <a:off x="378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52368EB-261B-4441-ACE6-74D44677061D}"/>
                </a:ext>
              </a:extLst>
            </p:cNvPr>
            <p:cNvSpPr/>
            <p:nvPr/>
          </p:nvSpPr>
          <p:spPr bwMode="auto">
            <a:xfrm>
              <a:off x="432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3E109468-2718-4B76-9161-248334E9110A}"/>
                </a:ext>
              </a:extLst>
            </p:cNvPr>
            <p:cNvSpPr/>
            <p:nvPr/>
          </p:nvSpPr>
          <p:spPr bwMode="auto">
            <a:xfrm>
              <a:off x="4860000" y="23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29F3348E-74E3-407D-BF0C-E29FDC551C65}"/>
                </a:ext>
              </a:extLst>
            </p:cNvPr>
            <p:cNvSpPr/>
            <p:nvPr/>
          </p:nvSpPr>
          <p:spPr bwMode="auto">
            <a:xfrm>
              <a:off x="5400000" y="2340000"/>
              <a:ext cx="540000" cy="540000"/>
            </a:xfrm>
            <a:prstGeom prst="rect">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C81FB391-670A-4002-8B31-BD23CBFCE928}"/>
                </a:ext>
              </a:extLst>
            </p:cNvPr>
            <p:cNvSpPr txBox="1"/>
            <p:nvPr/>
          </p:nvSpPr>
          <p:spPr>
            <a:xfrm>
              <a:off x="2772000" y="1800000"/>
              <a:ext cx="367408" cy="584775"/>
            </a:xfrm>
            <a:prstGeom prst="rect">
              <a:avLst/>
            </a:prstGeom>
            <a:noFill/>
          </p:spPr>
          <p:txBody>
            <a:bodyPr wrap="none" rtlCol="0">
              <a:spAutoFit/>
            </a:bodyPr>
            <a:lstStyle/>
            <a:p>
              <a:r>
                <a:rPr lang="en-US" altLang="ja-JP" i="0" dirty="0"/>
                <a:t>a</a:t>
              </a:r>
              <a:endParaRPr kumimoji="1" lang="ja-JP" altLang="en-US" i="0" dirty="0"/>
            </a:p>
          </p:txBody>
        </p:sp>
        <p:sp>
          <p:nvSpPr>
            <p:cNvPr id="10" name="テキスト ボックス 9">
              <a:extLst>
                <a:ext uri="{FF2B5EF4-FFF2-40B4-BE49-F238E27FC236}">
                  <a16:creationId xmlns:a16="http://schemas.microsoft.com/office/drawing/2014/main" id="{B38139D6-6F3F-42FE-9B16-795B5ED930FC}"/>
                </a:ext>
              </a:extLst>
            </p:cNvPr>
            <p:cNvSpPr txBox="1"/>
            <p:nvPr/>
          </p:nvSpPr>
          <p:spPr>
            <a:xfrm>
              <a:off x="3312000" y="1799999"/>
              <a:ext cx="389850" cy="584775"/>
            </a:xfrm>
            <a:prstGeom prst="rect">
              <a:avLst/>
            </a:prstGeom>
            <a:noFill/>
          </p:spPr>
          <p:txBody>
            <a:bodyPr wrap="none" rtlCol="0">
              <a:spAutoFit/>
            </a:bodyPr>
            <a:lstStyle/>
            <a:p>
              <a:r>
                <a:rPr kumimoji="1" lang="en-US" altLang="ja-JP" i="0" dirty="0"/>
                <a:t>b</a:t>
              </a:r>
              <a:endParaRPr kumimoji="1" lang="ja-JP" altLang="en-US" i="0" dirty="0"/>
            </a:p>
          </p:txBody>
        </p:sp>
        <p:sp>
          <p:nvSpPr>
            <p:cNvPr id="11" name="テキスト ボックス 10">
              <a:extLst>
                <a:ext uri="{FF2B5EF4-FFF2-40B4-BE49-F238E27FC236}">
                  <a16:creationId xmlns:a16="http://schemas.microsoft.com/office/drawing/2014/main" id="{EB4E5196-DE6A-44B6-92EE-6C306AC41403}"/>
                </a:ext>
              </a:extLst>
            </p:cNvPr>
            <p:cNvSpPr txBox="1"/>
            <p:nvPr/>
          </p:nvSpPr>
          <p:spPr>
            <a:xfrm>
              <a:off x="3852000" y="1800000"/>
              <a:ext cx="367408" cy="584775"/>
            </a:xfrm>
            <a:prstGeom prst="rect">
              <a:avLst/>
            </a:prstGeom>
            <a:noFill/>
          </p:spPr>
          <p:txBody>
            <a:bodyPr wrap="none" rtlCol="0">
              <a:spAutoFit/>
            </a:bodyPr>
            <a:lstStyle/>
            <a:p>
              <a:r>
                <a:rPr kumimoji="1" lang="en-US" altLang="ja-JP" i="0" dirty="0"/>
                <a:t>c</a:t>
              </a:r>
              <a:endParaRPr kumimoji="1" lang="ja-JP" altLang="en-US" i="0" dirty="0"/>
            </a:p>
          </p:txBody>
        </p:sp>
        <p:sp>
          <p:nvSpPr>
            <p:cNvPr id="12" name="テキスト ボックス 11">
              <a:extLst>
                <a:ext uri="{FF2B5EF4-FFF2-40B4-BE49-F238E27FC236}">
                  <a16:creationId xmlns:a16="http://schemas.microsoft.com/office/drawing/2014/main" id="{76F9DF11-275A-4376-BD4E-93EC9E0D7EFC}"/>
                </a:ext>
              </a:extLst>
            </p:cNvPr>
            <p:cNvSpPr txBox="1"/>
            <p:nvPr/>
          </p:nvSpPr>
          <p:spPr>
            <a:xfrm>
              <a:off x="4392000" y="1800000"/>
              <a:ext cx="389850" cy="584775"/>
            </a:xfrm>
            <a:prstGeom prst="rect">
              <a:avLst/>
            </a:prstGeom>
            <a:noFill/>
          </p:spPr>
          <p:txBody>
            <a:bodyPr wrap="none" rtlCol="0">
              <a:spAutoFit/>
            </a:bodyPr>
            <a:lstStyle/>
            <a:p>
              <a:r>
                <a:rPr lang="en-US" altLang="ja-JP" i="0" dirty="0"/>
                <a:t>d</a:t>
              </a:r>
              <a:endParaRPr kumimoji="1" lang="ja-JP" altLang="en-US" i="0" dirty="0"/>
            </a:p>
          </p:txBody>
        </p:sp>
        <p:sp>
          <p:nvSpPr>
            <p:cNvPr id="13" name="テキスト ボックス 12">
              <a:extLst>
                <a:ext uri="{FF2B5EF4-FFF2-40B4-BE49-F238E27FC236}">
                  <a16:creationId xmlns:a16="http://schemas.microsoft.com/office/drawing/2014/main" id="{0BA06024-03F6-45A8-BE3E-CC3B25C1365B}"/>
                </a:ext>
              </a:extLst>
            </p:cNvPr>
            <p:cNvSpPr txBox="1"/>
            <p:nvPr/>
          </p:nvSpPr>
          <p:spPr>
            <a:xfrm>
              <a:off x="4932000" y="1800000"/>
              <a:ext cx="367408" cy="584775"/>
            </a:xfrm>
            <a:prstGeom prst="rect">
              <a:avLst/>
            </a:prstGeom>
            <a:noFill/>
          </p:spPr>
          <p:txBody>
            <a:bodyPr wrap="none" rtlCol="0">
              <a:spAutoFit/>
            </a:bodyPr>
            <a:lstStyle/>
            <a:p>
              <a:r>
                <a:rPr lang="en-US" altLang="ja-JP" i="0" dirty="0"/>
                <a:t>e</a:t>
              </a:r>
              <a:endParaRPr kumimoji="1" lang="ja-JP" altLang="en-US" i="0" dirty="0"/>
            </a:p>
          </p:txBody>
        </p:sp>
        <p:sp>
          <p:nvSpPr>
            <p:cNvPr id="14" name="テキスト ボックス 13">
              <a:extLst>
                <a:ext uri="{FF2B5EF4-FFF2-40B4-BE49-F238E27FC236}">
                  <a16:creationId xmlns:a16="http://schemas.microsoft.com/office/drawing/2014/main" id="{0EEF1291-0473-4389-B484-1A8BBBCE7460}"/>
                </a:ext>
              </a:extLst>
            </p:cNvPr>
            <p:cNvSpPr txBox="1"/>
            <p:nvPr/>
          </p:nvSpPr>
          <p:spPr>
            <a:xfrm>
              <a:off x="5472000" y="1800000"/>
              <a:ext cx="320922" cy="584775"/>
            </a:xfrm>
            <a:prstGeom prst="rect">
              <a:avLst/>
            </a:prstGeom>
            <a:noFill/>
          </p:spPr>
          <p:txBody>
            <a:bodyPr wrap="none" rtlCol="0">
              <a:spAutoFit/>
            </a:bodyPr>
            <a:lstStyle/>
            <a:p>
              <a:r>
                <a:rPr kumimoji="1" lang="en-US" altLang="ja-JP" i="0" dirty="0"/>
                <a:t>f</a:t>
              </a:r>
              <a:endParaRPr kumimoji="1" lang="ja-JP" altLang="en-US" i="0" dirty="0"/>
            </a:p>
          </p:txBody>
        </p:sp>
        <p:sp>
          <p:nvSpPr>
            <p:cNvPr id="15" name="テキスト ボックス 14">
              <a:extLst>
                <a:ext uri="{FF2B5EF4-FFF2-40B4-BE49-F238E27FC236}">
                  <a16:creationId xmlns:a16="http://schemas.microsoft.com/office/drawing/2014/main" id="{4A192322-42F7-4260-9A92-46861893C492}"/>
                </a:ext>
              </a:extLst>
            </p:cNvPr>
            <p:cNvSpPr txBox="1"/>
            <p:nvPr/>
          </p:nvSpPr>
          <p:spPr>
            <a:xfrm>
              <a:off x="2304000" y="2304000"/>
              <a:ext cx="389850" cy="584775"/>
            </a:xfrm>
            <a:prstGeom prst="rect">
              <a:avLst/>
            </a:prstGeom>
            <a:noFill/>
          </p:spPr>
          <p:txBody>
            <a:bodyPr wrap="none" rtlCol="0">
              <a:spAutoFit/>
            </a:bodyPr>
            <a:lstStyle/>
            <a:p>
              <a:r>
                <a:rPr kumimoji="1" lang="en-US" altLang="ja-JP" i="0" dirty="0"/>
                <a:t>1</a:t>
              </a:r>
              <a:endParaRPr kumimoji="1" lang="ja-JP" altLang="en-US" i="0" dirty="0"/>
            </a:p>
          </p:txBody>
        </p:sp>
        <p:sp>
          <p:nvSpPr>
            <p:cNvPr id="16" name="正方形/長方形 15">
              <a:extLst>
                <a:ext uri="{FF2B5EF4-FFF2-40B4-BE49-F238E27FC236}">
                  <a16:creationId xmlns:a16="http://schemas.microsoft.com/office/drawing/2014/main" id="{BC70C3A9-3A9B-4348-BCD4-E3C253EB23E7}"/>
                </a:ext>
              </a:extLst>
            </p:cNvPr>
            <p:cNvSpPr/>
            <p:nvPr/>
          </p:nvSpPr>
          <p:spPr bwMode="auto">
            <a:xfrm>
              <a:off x="27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D6A643D9-9B2B-4BE0-B51A-D1C27A042531}"/>
                </a:ext>
              </a:extLst>
            </p:cNvPr>
            <p:cNvSpPr/>
            <p:nvPr/>
          </p:nvSpPr>
          <p:spPr bwMode="auto">
            <a:xfrm>
              <a:off x="324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15C52E4D-8572-49C5-8E8D-CD0B346213AC}"/>
                </a:ext>
              </a:extLst>
            </p:cNvPr>
            <p:cNvSpPr/>
            <p:nvPr/>
          </p:nvSpPr>
          <p:spPr bwMode="auto">
            <a:xfrm>
              <a:off x="378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69DF4876-A0FC-4108-A780-040A9D229452}"/>
                </a:ext>
              </a:extLst>
            </p:cNvPr>
            <p:cNvSpPr/>
            <p:nvPr/>
          </p:nvSpPr>
          <p:spPr bwMode="auto">
            <a:xfrm>
              <a:off x="432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906551E8-D283-4C17-B548-B5DBBF64451D}"/>
                </a:ext>
              </a:extLst>
            </p:cNvPr>
            <p:cNvSpPr/>
            <p:nvPr/>
          </p:nvSpPr>
          <p:spPr bwMode="auto">
            <a:xfrm>
              <a:off x="486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0DC6EDF4-4C30-49F2-B9D1-1156F2E6F731}"/>
                </a:ext>
              </a:extLst>
            </p:cNvPr>
            <p:cNvSpPr/>
            <p:nvPr/>
          </p:nvSpPr>
          <p:spPr bwMode="auto">
            <a:xfrm>
              <a:off x="5400000" y="288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EDAF8CBE-540E-49CE-BE0E-9C7F4C03FC55}"/>
                </a:ext>
              </a:extLst>
            </p:cNvPr>
            <p:cNvSpPr txBox="1"/>
            <p:nvPr/>
          </p:nvSpPr>
          <p:spPr>
            <a:xfrm>
              <a:off x="2304000" y="2844000"/>
              <a:ext cx="389850" cy="584775"/>
            </a:xfrm>
            <a:prstGeom prst="rect">
              <a:avLst/>
            </a:prstGeom>
            <a:noFill/>
          </p:spPr>
          <p:txBody>
            <a:bodyPr wrap="none" rtlCol="0">
              <a:spAutoFit/>
            </a:bodyPr>
            <a:lstStyle/>
            <a:p>
              <a:r>
                <a:rPr lang="en-US" altLang="ja-JP" i="0" dirty="0"/>
                <a:t>2</a:t>
              </a:r>
              <a:endParaRPr kumimoji="1" lang="ja-JP" altLang="en-US" i="0" dirty="0"/>
            </a:p>
          </p:txBody>
        </p:sp>
        <p:sp>
          <p:nvSpPr>
            <p:cNvPr id="23" name="正方形/長方形 22">
              <a:extLst>
                <a:ext uri="{FF2B5EF4-FFF2-40B4-BE49-F238E27FC236}">
                  <a16:creationId xmlns:a16="http://schemas.microsoft.com/office/drawing/2014/main" id="{E8F3C342-B4CC-4624-B1B5-57B213A2E053}"/>
                </a:ext>
              </a:extLst>
            </p:cNvPr>
            <p:cNvSpPr/>
            <p:nvPr/>
          </p:nvSpPr>
          <p:spPr bwMode="auto">
            <a:xfrm>
              <a:off x="27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a:extLst>
                <a:ext uri="{FF2B5EF4-FFF2-40B4-BE49-F238E27FC236}">
                  <a16:creationId xmlns:a16="http://schemas.microsoft.com/office/drawing/2014/main" id="{7234DB1B-93F9-4EFA-942A-690FC2237593}"/>
                </a:ext>
              </a:extLst>
            </p:cNvPr>
            <p:cNvSpPr/>
            <p:nvPr/>
          </p:nvSpPr>
          <p:spPr bwMode="auto">
            <a:xfrm>
              <a:off x="324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CE17D232-C76B-4F33-902B-9D8A8EEBC710}"/>
                </a:ext>
              </a:extLst>
            </p:cNvPr>
            <p:cNvSpPr/>
            <p:nvPr/>
          </p:nvSpPr>
          <p:spPr bwMode="auto">
            <a:xfrm>
              <a:off x="378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a:extLst>
                <a:ext uri="{FF2B5EF4-FFF2-40B4-BE49-F238E27FC236}">
                  <a16:creationId xmlns:a16="http://schemas.microsoft.com/office/drawing/2014/main" id="{4A2E28CE-84FC-4C8C-9229-5CFF06BCA6B3}"/>
                </a:ext>
              </a:extLst>
            </p:cNvPr>
            <p:cNvSpPr/>
            <p:nvPr/>
          </p:nvSpPr>
          <p:spPr bwMode="auto">
            <a:xfrm>
              <a:off x="432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a:extLst>
                <a:ext uri="{FF2B5EF4-FFF2-40B4-BE49-F238E27FC236}">
                  <a16:creationId xmlns:a16="http://schemas.microsoft.com/office/drawing/2014/main" id="{BDDB8EEF-6864-4FCA-AB33-DD5097FF06E2}"/>
                </a:ext>
              </a:extLst>
            </p:cNvPr>
            <p:cNvSpPr/>
            <p:nvPr/>
          </p:nvSpPr>
          <p:spPr bwMode="auto">
            <a:xfrm>
              <a:off x="486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3D574D93-8FAF-46E6-8441-ED8FB3C5EAFF}"/>
                </a:ext>
              </a:extLst>
            </p:cNvPr>
            <p:cNvSpPr/>
            <p:nvPr/>
          </p:nvSpPr>
          <p:spPr bwMode="auto">
            <a:xfrm>
              <a:off x="5400000" y="342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45FD1224-A328-4F28-93A1-4571CFAA42F7}"/>
                </a:ext>
              </a:extLst>
            </p:cNvPr>
            <p:cNvSpPr txBox="1"/>
            <p:nvPr/>
          </p:nvSpPr>
          <p:spPr>
            <a:xfrm>
              <a:off x="2304000" y="3384000"/>
              <a:ext cx="389850" cy="584775"/>
            </a:xfrm>
            <a:prstGeom prst="rect">
              <a:avLst/>
            </a:prstGeom>
            <a:noFill/>
          </p:spPr>
          <p:txBody>
            <a:bodyPr wrap="none" rtlCol="0">
              <a:spAutoFit/>
            </a:bodyPr>
            <a:lstStyle/>
            <a:p>
              <a:r>
                <a:rPr lang="en-US" altLang="ja-JP" i="0" dirty="0"/>
                <a:t>3</a:t>
              </a:r>
              <a:endParaRPr kumimoji="1" lang="ja-JP" altLang="en-US" i="0" dirty="0"/>
            </a:p>
          </p:txBody>
        </p:sp>
        <p:sp>
          <p:nvSpPr>
            <p:cNvPr id="30" name="正方形/長方形 29">
              <a:extLst>
                <a:ext uri="{FF2B5EF4-FFF2-40B4-BE49-F238E27FC236}">
                  <a16:creationId xmlns:a16="http://schemas.microsoft.com/office/drawing/2014/main" id="{11928615-329B-4635-B136-D448C9E13589}"/>
                </a:ext>
              </a:extLst>
            </p:cNvPr>
            <p:cNvSpPr/>
            <p:nvPr/>
          </p:nvSpPr>
          <p:spPr bwMode="auto">
            <a:xfrm>
              <a:off x="27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8879DA4B-434D-45BB-8A56-AA033D9DD028}"/>
                </a:ext>
              </a:extLst>
            </p:cNvPr>
            <p:cNvSpPr/>
            <p:nvPr/>
          </p:nvSpPr>
          <p:spPr bwMode="auto">
            <a:xfrm>
              <a:off x="324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4909BD3E-5742-4647-BBDE-1356E5DCEB5B}"/>
                </a:ext>
              </a:extLst>
            </p:cNvPr>
            <p:cNvSpPr/>
            <p:nvPr/>
          </p:nvSpPr>
          <p:spPr bwMode="auto">
            <a:xfrm>
              <a:off x="378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a:extLst>
                <a:ext uri="{FF2B5EF4-FFF2-40B4-BE49-F238E27FC236}">
                  <a16:creationId xmlns:a16="http://schemas.microsoft.com/office/drawing/2014/main" id="{CDB8268C-D4BF-4CA7-9C3B-04EEE7D59A54}"/>
                </a:ext>
              </a:extLst>
            </p:cNvPr>
            <p:cNvSpPr/>
            <p:nvPr/>
          </p:nvSpPr>
          <p:spPr bwMode="auto">
            <a:xfrm>
              <a:off x="432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2ACEC11D-6971-4E15-BBF5-B2D5822687F4}"/>
                </a:ext>
              </a:extLst>
            </p:cNvPr>
            <p:cNvSpPr/>
            <p:nvPr/>
          </p:nvSpPr>
          <p:spPr bwMode="auto">
            <a:xfrm>
              <a:off x="486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24083C95-B46E-471E-945D-2892B2DF7661}"/>
                </a:ext>
              </a:extLst>
            </p:cNvPr>
            <p:cNvSpPr/>
            <p:nvPr/>
          </p:nvSpPr>
          <p:spPr bwMode="auto">
            <a:xfrm>
              <a:off x="5400000" y="396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1F3EE512-7C80-4575-851C-8C73F2AA5D78}"/>
                </a:ext>
              </a:extLst>
            </p:cNvPr>
            <p:cNvSpPr txBox="1"/>
            <p:nvPr/>
          </p:nvSpPr>
          <p:spPr>
            <a:xfrm>
              <a:off x="2304000" y="3924000"/>
              <a:ext cx="389850" cy="584775"/>
            </a:xfrm>
            <a:prstGeom prst="rect">
              <a:avLst/>
            </a:prstGeom>
            <a:noFill/>
          </p:spPr>
          <p:txBody>
            <a:bodyPr wrap="none" rtlCol="0">
              <a:spAutoFit/>
            </a:bodyPr>
            <a:lstStyle/>
            <a:p>
              <a:r>
                <a:rPr lang="en-US" altLang="ja-JP" i="0" dirty="0"/>
                <a:t>4</a:t>
              </a:r>
              <a:endParaRPr kumimoji="1" lang="ja-JP" altLang="en-US" i="0" dirty="0"/>
            </a:p>
          </p:txBody>
        </p:sp>
        <p:sp>
          <p:nvSpPr>
            <p:cNvPr id="37" name="正方形/長方形 36">
              <a:extLst>
                <a:ext uri="{FF2B5EF4-FFF2-40B4-BE49-F238E27FC236}">
                  <a16:creationId xmlns:a16="http://schemas.microsoft.com/office/drawing/2014/main" id="{D36FC4AA-AF99-4540-A76A-321714A958C7}"/>
                </a:ext>
              </a:extLst>
            </p:cNvPr>
            <p:cNvSpPr/>
            <p:nvPr/>
          </p:nvSpPr>
          <p:spPr bwMode="auto">
            <a:xfrm>
              <a:off x="27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301B475D-C95A-4709-9522-1C450D59B44B}"/>
                </a:ext>
              </a:extLst>
            </p:cNvPr>
            <p:cNvSpPr/>
            <p:nvPr/>
          </p:nvSpPr>
          <p:spPr bwMode="auto">
            <a:xfrm>
              <a:off x="324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00481B43-F513-441E-A5DD-535E75889369}"/>
                </a:ext>
              </a:extLst>
            </p:cNvPr>
            <p:cNvSpPr/>
            <p:nvPr/>
          </p:nvSpPr>
          <p:spPr bwMode="auto">
            <a:xfrm>
              <a:off x="378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09AFC870-4DF8-4F18-807E-2EE5C0D025F8}"/>
                </a:ext>
              </a:extLst>
            </p:cNvPr>
            <p:cNvSpPr/>
            <p:nvPr/>
          </p:nvSpPr>
          <p:spPr bwMode="auto">
            <a:xfrm>
              <a:off x="432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a:extLst>
                <a:ext uri="{FF2B5EF4-FFF2-40B4-BE49-F238E27FC236}">
                  <a16:creationId xmlns:a16="http://schemas.microsoft.com/office/drawing/2014/main" id="{8CCA5575-8C8B-407A-A091-4F22FBF5B90E}"/>
                </a:ext>
              </a:extLst>
            </p:cNvPr>
            <p:cNvSpPr/>
            <p:nvPr/>
          </p:nvSpPr>
          <p:spPr bwMode="auto">
            <a:xfrm>
              <a:off x="486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a:extLst>
                <a:ext uri="{FF2B5EF4-FFF2-40B4-BE49-F238E27FC236}">
                  <a16:creationId xmlns:a16="http://schemas.microsoft.com/office/drawing/2014/main" id="{4566DE32-292E-4339-A531-BC69E8799326}"/>
                </a:ext>
              </a:extLst>
            </p:cNvPr>
            <p:cNvSpPr/>
            <p:nvPr/>
          </p:nvSpPr>
          <p:spPr bwMode="auto">
            <a:xfrm>
              <a:off x="5400000" y="450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086FD21-5492-40F7-9D4B-6DA830221941}"/>
                </a:ext>
              </a:extLst>
            </p:cNvPr>
            <p:cNvSpPr txBox="1"/>
            <p:nvPr/>
          </p:nvSpPr>
          <p:spPr>
            <a:xfrm>
              <a:off x="2304000" y="4464000"/>
              <a:ext cx="389850" cy="584775"/>
            </a:xfrm>
            <a:prstGeom prst="rect">
              <a:avLst/>
            </a:prstGeom>
            <a:noFill/>
          </p:spPr>
          <p:txBody>
            <a:bodyPr wrap="none" rtlCol="0">
              <a:spAutoFit/>
            </a:bodyPr>
            <a:lstStyle/>
            <a:p>
              <a:r>
                <a:rPr lang="en-US" altLang="ja-JP" i="0" dirty="0"/>
                <a:t>5</a:t>
              </a:r>
              <a:endParaRPr kumimoji="1" lang="ja-JP" altLang="en-US" i="0" dirty="0"/>
            </a:p>
          </p:txBody>
        </p:sp>
        <p:sp>
          <p:nvSpPr>
            <p:cNvPr id="44" name="正方形/長方形 43">
              <a:extLst>
                <a:ext uri="{FF2B5EF4-FFF2-40B4-BE49-F238E27FC236}">
                  <a16:creationId xmlns:a16="http://schemas.microsoft.com/office/drawing/2014/main" id="{43BA1B6F-C61F-4FDF-B32C-CA43FB06237F}"/>
                </a:ext>
              </a:extLst>
            </p:cNvPr>
            <p:cNvSpPr/>
            <p:nvPr/>
          </p:nvSpPr>
          <p:spPr bwMode="auto">
            <a:xfrm>
              <a:off x="27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a:extLst>
                <a:ext uri="{FF2B5EF4-FFF2-40B4-BE49-F238E27FC236}">
                  <a16:creationId xmlns:a16="http://schemas.microsoft.com/office/drawing/2014/main" id="{9D2BCC63-82D4-48BA-B834-9A93364798CA}"/>
                </a:ext>
              </a:extLst>
            </p:cNvPr>
            <p:cNvSpPr/>
            <p:nvPr/>
          </p:nvSpPr>
          <p:spPr bwMode="auto">
            <a:xfrm>
              <a:off x="324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a:extLst>
                <a:ext uri="{FF2B5EF4-FFF2-40B4-BE49-F238E27FC236}">
                  <a16:creationId xmlns:a16="http://schemas.microsoft.com/office/drawing/2014/main" id="{51AA83DA-FF8E-41C3-B95E-C471DE6A7D69}"/>
                </a:ext>
              </a:extLst>
            </p:cNvPr>
            <p:cNvSpPr/>
            <p:nvPr/>
          </p:nvSpPr>
          <p:spPr bwMode="auto">
            <a:xfrm>
              <a:off x="378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a:extLst>
                <a:ext uri="{FF2B5EF4-FFF2-40B4-BE49-F238E27FC236}">
                  <a16:creationId xmlns:a16="http://schemas.microsoft.com/office/drawing/2014/main" id="{1E587D4B-744C-4907-82AE-C8479BEBB1E5}"/>
                </a:ext>
              </a:extLst>
            </p:cNvPr>
            <p:cNvSpPr/>
            <p:nvPr/>
          </p:nvSpPr>
          <p:spPr bwMode="auto">
            <a:xfrm>
              <a:off x="432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DDE49F29-1DD9-4327-BB01-7B459C8AC6EA}"/>
                </a:ext>
              </a:extLst>
            </p:cNvPr>
            <p:cNvSpPr/>
            <p:nvPr/>
          </p:nvSpPr>
          <p:spPr bwMode="auto">
            <a:xfrm>
              <a:off x="486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EE1FC8E2-DCF4-40A3-9DE7-FB2213D22FFD}"/>
                </a:ext>
              </a:extLst>
            </p:cNvPr>
            <p:cNvSpPr/>
            <p:nvPr/>
          </p:nvSpPr>
          <p:spPr bwMode="auto">
            <a:xfrm>
              <a:off x="5400000" y="5040000"/>
              <a:ext cx="540000" cy="540000"/>
            </a:xfrm>
            <a:prstGeom prst="rect">
              <a:avLst/>
            </a:prstGeom>
            <a:solidFill>
              <a:srgbClr val="33CC33"/>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E740E8CF-0003-4721-BE8F-5CDA833A2358}"/>
                </a:ext>
              </a:extLst>
            </p:cNvPr>
            <p:cNvSpPr txBox="1"/>
            <p:nvPr/>
          </p:nvSpPr>
          <p:spPr>
            <a:xfrm>
              <a:off x="2304000" y="5004000"/>
              <a:ext cx="389850" cy="584775"/>
            </a:xfrm>
            <a:prstGeom prst="rect">
              <a:avLst/>
            </a:prstGeom>
            <a:noFill/>
          </p:spPr>
          <p:txBody>
            <a:bodyPr wrap="none" rtlCol="0">
              <a:spAutoFit/>
            </a:bodyPr>
            <a:lstStyle/>
            <a:p>
              <a:r>
                <a:rPr lang="en-US" altLang="ja-JP" i="0" dirty="0"/>
                <a:t>6</a:t>
              </a:r>
              <a:endParaRPr kumimoji="1" lang="ja-JP" altLang="en-US" i="0" dirty="0"/>
            </a:p>
          </p:txBody>
        </p:sp>
      </p:grpSp>
      <p:sp>
        <p:nvSpPr>
          <p:cNvPr id="53" name="楕円 52">
            <a:extLst>
              <a:ext uri="{FF2B5EF4-FFF2-40B4-BE49-F238E27FC236}">
                <a16:creationId xmlns:a16="http://schemas.microsoft.com/office/drawing/2014/main" id="{AC90AC54-1EB0-47B7-9142-DB2D40990080}"/>
              </a:ext>
            </a:extLst>
          </p:cNvPr>
          <p:cNvSpPr/>
          <p:nvPr/>
        </p:nvSpPr>
        <p:spPr bwMode="auto">
          <a:xfrm>
            <a:off x="435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楕円 53">
            <a:extLst>
              <a:ext uri="{FF2B5EF4-FFF2-40B4-BE49-F238E27FC236}">
                <a16:creationId xmlns:a16="http://schemas.microsoft.com/office/drawing/2014/main" id="{03A46A0B-847A-466D-8850-2831E607FBC5}"/>
              </a:ext>
            </a:extLst>
          </p:cNvPr>
          <p:cNvSpPr/>
          <p:nvPr/>
        </p:nvSpPr>
        <p:spPr bwMode="auto">
          <a:xfrm>
            <a:off x="381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楕円 54">
            <a:extLst>
              <a:ext uri="{FF2B5EF4-FFF2-40B4-BE49-F238E27FC236}">
                <a16:creationId xmlns:a16="http://schemas.microsoft.com/office/drawing/2014/main" id="{BC62A3BA-1583-4883-9987-33B7D2FD03A7}"/>
              </a:ext>
            </a:extLst>
          </p:cNvPr>
          <p:cNvSpPr/>
          <p:nvPr/>
        </p:nvSpPr>
        <p:spPr bwMode="auto">
          <a:xfrm>
            <a:off x="435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5CE2D3C4-A1DC-4EB9-BF67-9BDA7C6F21D2}"/>
              </a:ext>
            </a:extLst>
          </p:cNvPr>
          <p:cNvSpPr/>
          <p:nvPr/>
        </p:nvSpPr>
        <p:spPr bwMode="auto">
          <a:xfrm>
            <a:off x="381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楕円 56">
            <a:extLst>
              <a:ext uri="{FF2B5EF4-FFF2-40B4-BE49-F238E27FC236}">
                <a16:creationId xmlns:a16="http://schemas.microsoft.com/office/drawing/2014/main" id="{0A997ABD-9AA6-48EE-B512-F90178C39433}"/>
              </a:ext>
            </a:extLst>
          </p:cNvPr>
          <p:cNvSpPr/>
          <p:nvPr/>
        </p:nvSpPr>
        <p:spPr bwMode="auto">
          <a:xfrm>
            <a:off x="4896000" y="3996497"/>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018B60FF-4E23-4219-B068-E37A60A0C818}"/>
              </a:ext>
            </a:extLst>
          </p:cNvPr>
          <p:cNvSpPr/>
          <p:nvPr/>
        </p:nvSpPr>
        <p:spPr bwMode="auto">
          <a:xfrm>
            <a:off x="381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C2529B7D-39D5-4C6E-9107-CE9C5EDBD61C}"/>
              </a:ext>
            </a:extLst>
          </p:cNvPr>
          <p:cNvSpPr txBox="1"/>
          <p:nvPr/>
        </p:nvSpPr>
        <p:spPr>
          <a:xfrm>
            <a:off x="6480000" y="360000"/>
            <a:ext cx="2050561" cy="5940088"/>
          </a:xfrm>
          <a:prstGeom prst="rect">
            <a:avLst/>
          </a:prstGeom>
          <a:noFill/>
        </p:spPr>
        <p:txBody>
          <a:bodyPr wrap="none" rtlCol="0">
            <a:spAutoFit/>
          </a:bodyPr>
          <a:lstStyle/>
          <a:p>
            <a:pPr algn="l"/>
            <a:r>
              <a:rPr lang="en-US" altLang="ja-JP" sz="2000" i="0" dirty="0">
                <a:latin typeface="Times New Roman" panose="02020603050405020304" pitchFamily="18" charset="0"/>
              </a:rPr>
              <a:t>  1:</a:t>
            </a:r>
            <a:r>
              <a:rPr lang="ja-JP" altLang="en-US" sz="2000" i="0" dirty="0">
                <a:latin typeface="Times New Roman" panose="02020603050405020304" pitchFamily="18" charset="0"/>
              </a:rPr>
              <a:t>黒</a:t>
            </a:r>
            <a:r>
              <a:rPr lang="en-US" altLang="ja-JP" sz="2000" i="0" dirty="0"/>
              <a:t>e4</a:t>
            </a:r>
            <a:r>
              <a:rPr lang="en-US" altLang="ja-JP" sz="2000" i="0" dirty="0">
                <a:latin typeface="Times New Roman" panose="02020603050405020304" pitchFamily="18" charset="0"/>
              </a:rPr>
              <a:t>     2:</a:t>
            </a:r>
            <a:r>
              <a:rPr lang="ja-JP" altLang="en-US" sz="2000" i="0" dirty="0">
                <a:latin typeface="Times New Roman" panose="02020603050405020304" pitchFamily="18" charset="0"/>
              </a:rPr>
              <a:t>白</a:t>
            </a:r>
            <a:r>
              <a:rPr lang="en-US" altLang="ja-JP" sz="2000" i="0" dirty="0"/>
              <a:t>c5</a:t>
            </a:r>
          </a:p>
          <a:p>
            <a:pPr algn="l"/>
            <a:r>
              <a:rPr lang="en-US" altLang="ja-JP" sz="2000" i="0" dirty="0">
                <a:latin typeface="Times New Roman" panose="02020603050405020304" pitchFamily="18" charset="0"/>
              </a:rPr>
              <a:t>  3</a:t>
            </a:r>
            <a:r>
              <a:rPr lang="en-US" altLang="ja-JP" sz="2000" i="0" dirty="0"/>
              <a:t>:</a:t>
            </a:r>
            <a:r>
              <a:rPr lang="ja-JP" altLang="en-US" sz="2000" i="0" dirty="0"/>
              <a:t>黒</a:t>
            </a:r>
            <a:r>
              <a:rPr lang="en-US" altLang="ja-JP" sz="2000" i="0" dirty="0"/>
              <a:t>b4     4:</a:t>
            </a:r>
            <a:r>
              <a:rPr lang="ja-JP" altLang="en-US" sz="2000" i="0" dirty="0"/>
              <a:t>白</a:t>
            </a:r>
            <a:r>
              <a:rPr lang="en-US" altLang="ja-JP" sz="2000" i="0" dirty="0"/>
              <a:t>e3</a:t>
            </a:r>
          </a:p>
          <a:p>
            <a:pPr algn="l"/>
            <a:r>
              <a:rPr lang="en-US" altLang="ja-JP" sz="2000" i="0" dirty="0"/>
              <a:t>  5:</a:t>
            </a:r>
            <a:r>
              <a:rPr lang="ja-JP" altLang="en-US" sz="2000" i="0" dirty="0"/>
              <a:t>黒</a:t>
            </a:r>
            <a:r>
              <a:rPr lang="en-US" altLang="ja-JP" sz="2000" i="0" dirty="0"/>
              <a:t>c2     6:</a:t>
            </a:r>
            <a:r>
              <a:rPr lang="ja-JP" altLang="en-US" sz="2000" i="0" dirty="0"/>
              <a:t>白</a:t>
            </a:r>
            <a:r>
              <a:rPr lang="en-US" altLang="ja-JP" sz="2000" i="0" dirty="0"/>
              <a:t>d2</a:t>
            </a:r>
          </a:p>
          <a:p>
            <a:pPr algn="l"/>
            <a:r>
              <a:rPr lang="en-US" altLang="ja-JP" sz="2000" i="0" dirty="0"/>
              <a:t>  7:</a:t>
            </a:r>
            <a:r>
              <a:rPr lang="ja-JP" altLang="en-US" sz="2000" i="0" dirty="0"/>
              <a:t>黒</a:t>
            </a:r>
            <a:r>
              <a:rPr lang="en-US" altLang="ja-JP" sz="2000" i="0" dirty="0"/>
              <a:t>f3      8:</a:t>
            </a:r>
            <a:r>
              <a:rPr lang="ja-JP" altLang="en-US" sz="2000" i="0" dirty="0"/>
              <a:t>白</a:t>
            </a:r>
            <a:r>
              <a:rPr lang="en-US" altLang="ja-JP" sz="2000" i="0" dirty="0"/>
              <a:t>f5</a:t>
            </a:r>
          </a:p>
          <a:p>
            <a:pPr algn="l"/>
            <a:r>
              <a:rPr lang="en-US" altLang="ja-JP" sz="2000" i="0" dirty="0"/>
              <a:t>  9:</a:t>
            </a:r>
            <a:r>
              <a:rPr lang="ja-JP" altLang="en-US" sz="2000" i="0" dirty="0"/>
              <a:t>黒</a:t>
            </a:r>
            <a:r>
              <a:rPr lang="en-US" altLang="ja-JP" sz="2000" i="0" dirty="0"/>
              <a:t>f5    10:</a:t>
            </a:r>
            <a:r>
              <a:rPr lang="ja-JP" altLang="en-US" sz="2000" i="0" dirty="0"/>
              <a:t>白</a:t>
            </a:r>
            <a:r>
              <a:rPr lang="en-US" altLang="ja-JP" sz="2000" i="0" dirty="0"/>
              <a:t>b3</a:t>
            </a:r>
          </a:p>
          <a:p>
            <a:pPr algn="l"/>
            <a:r>
              <a:rPr lang="en-US" altLang="ja-JP" sz="2000" i="0" dirty="0"/>
              <a:t>11:</a:t>
            </a:r>
            <a:r>
              <a:rPr lang="ja-JP" altLang="en-US" sz="2000" i="0" dirty="0"/>
              <a:t>黒</a:t>
            </a:r>
            <a:r>
              <a:rPr lang="en-US" altLang="ja-JP" sz="2000" i="0" dirty="0"/>
              <a:t>a3    12:</a:t>
            </a:r>
            <a:r>
              <a:rPr lang="ja-JP" altLang="en-US" sz="2000" i="0" dirty="0"/>
              <a:t>白</a:t>
            </a:r>
            <a:r>
              <a:rPr lang="en-US" altLang="ja-JP" sz="2000" i="0" dirty="0"/>
              <a:t>c1</a:t>
            </a:r>
          </a:p>
          <a:p>
            <a:pPr algn="l"/>
            <a:r>
              <a:rPr lang="en-US" altLang="ja-JP" sz="2000" i="0" dirty="0"/>
              <a:t>13:</a:t>
            </a:r>
            <a:r>
              <a:rPr lang="ja-JP" altLang="en-US" sz="2000" i="0" dirty="0"/>
              <a:t>黒</a:t>
            </a:r>
            <a:r>
              <a:rPr lang="en-US" altLang="ja-JP" sz="2000" i="0" dirty="0"/>
              <a:t>d5    14:</a:t>
            </a:r>
            <a:r>
              <a:rPr lang="ja-JP" altLang="en-US" sz="2000" i="0" dirty="0"/>
              <a:t>白</a:t>
            </a:r>
            <a:r>
              <a:rPr lang="en-US" altLang="ja-JP" sz="2000" i="0" dirty="0"/>
              <a:t>e5</a:t>
            </a:r>
          </a:p>
          <a:p>
            <a:pPr algn="l"/>
            <a:r>
              <a:rPr lang="en-US" altLang="ja-JP" sz="2000" i="0" dirty="0"/>
              <a:t>15:</a:t>
            </a:r>
            <a:r>
              <a:rPr lang="ja-JP" altLang="en-US" sz="2000" i="0" dirty="0"/>
              <a:t>黒</a:t>
            </a:r>
            <a:r>
              <a:rPr lang="en-US" altLang="ja-JP" sz="2000" i="0" dirty="0"/>
              <a:t>d1    16:</a:t>
            </a:r>
            <a:r>
              <a:rPr lang="ja-JP" altLang="en-US" sz="2000" i="0" dirty="0"/>
              <a:t>白</a:t>
            </a:r>
            <a:r>
              <a:rPr lang="en-US" altLang="ja-JP" sz="2000" i="0" dirty="0"/>
              <a:t>e1</a:t>
            </a:r>
          </a:p>
          <a:p>
            <a:pPr algn="l"/>
            <a:r>
              <a:rPr lang="en-US" altLang="ja-JP" sz="2000" i="0" dirty="0"/>
              <a:t>17:</a:t>
            </a:r>
            <a:r>
              <a:rPr lang="ja-JP" altLang="en-US" sz="2000" i="0" dirty="0"/>
              <a:t>黒</a:t>
            </a:r>
            <a:r>
              <a:rPr lang="en-US" altLang="ja-JP" sz="2000" i="0" dirty="0"/>
              <a:t>e2    18:</a:t>
            </a:r>
            <a:r>
              <a:rPr lang="ja-JP" altLang="en-US" sz="2000" i="0" dirty="0"/>
              <a:t>白</a:t>
            </a:r>
            <a:r>
              <a:rPr lang="en-US" altLang="ja-JP" sz="2000" i="0" dirty="0"/>
              <a:t>a5</a:t>
            </a:r>
          </a:p>
          <a:p>
            <a:pPr algn="l"/>
            <a:r>
              <a:rPr lang="en-US" altLang="ja-JP" sz="2000" i="0" dirty="0"/>
              <a:t>19:</a:t>
            </a:r>
            <a:r>
              <a:rPr lang="ja-JP" altLang="en-US" sz="2000" i="0" dirty="0"/>
              <a:t>黒</a:t>
            </a:r>
            <a:r>
              <a:rPr lang="en-US" altLang="ja-JP" sz="2000" i="0" dirty="0"/>
              <a:t>c6    20:</a:t>
            </a:r>
            <a:r>
              <a:rPr lang="ja-JP" altLang="en-US" sz="2000" i="0" dirty="0"/>
              <a:t>白</a:t>
            </a:r>
            <a:r>
              <a:rPr lang="en-US" altLang="ja-JP" sz="2000" i="0" dirty="0"/>
              <a:t>a4</a:t>
            </a:r>
          </a:p>
          <a:p>
            <a:pPr algn="l"/>
            <a:r>
              <a:rPr lang="en-US" altLang="ja-JP" sz="2000" i="0" dirty="0"/>
              <a:t>21:</a:t>
            </a:r>
            <a:r>
              <a:rPr lang="ja-JP" altLang="en-US" sz="2000" i="0" dirty="0"/>
              <a:t>黒</a:t>
            </a:r>
            <a:r>
              <a:rPr lang="en-US" altLang="ja-JP" sz="2000" i="0" dirty="0"/>
              <a:t>a6    22:</a:t>
            </a:r>
            <a:r>
              <a:rPr lang="ja-JP" altLang="en-US" sz="2000" i="0" dirty="0"/>
              <a:t>白</a:t>
            </a:r>
            <a:r>
              <a:rPr lang="en-US" altLang="ja-JP" sz="2000" i="0" dirty="0"/>
              <a:t>e5</a:t>
            </a:r>
          </a:p>
          <a:p>
            <a:pPr algn="l"/>
            <a:r>
              <a:rPr lang="en-US" altLang="ja-JP" sz="2000" i="0" dirty="0"/>
              <a:t>23:</a:t>
            </a:r>
            <a:r>
              <a:rPr lang="ja-JP" altLang="en-US" sz="2000" i="0" dirty="0"/>
              <a:t>黒</a:t>
            </a:r>
            <a:r>
              <a:rPr lang="en-US" altLang="ja-JP" sz="2000" i="0" dirty="0"/>
              <a:t>b5    24:</a:t>
            </a:r>
            <a:r>
              <a:rPr lang="ja-JP" altLang="en-US" sz="2000" i="0" dirty="0"/>
              <a:t>白</a:t>
            </a:r>
            <a:r>
              <a:rPr lang="en-US" altLang="ja-JP" sz="2000" i="0" dirty="0"/>
              <a:t>b5</a:t>
            </a:r>
          </a:p>
          <a:p>
            <a:pPr algn="l"/>
            <a:r>
              <a:rPr lang="en-US" altLang="ja-JP" sz="2000" i="0" dirty="0"/>
              <a:t>25:</a:t>
            </a:r>
            <a:r>
              <a:rPr lang="ja-JP" altLang="en-US" sz="2000" i="0" dirty="0"/>
              <a:t>黒</a:t>
            </a:r>
            <a:r>
              <a:rPr lang="en-US" altLang="ja-JP" sz="2000" i="0" dirty="0"/>
              <a:t>a2    26:</a:t>
            </a:r>
            <a:r>
              <a:rPr lang="ja-JP" altLang="en-US" sz="2000" i="0" dirty="0"/>
              <a:t>白</a:t>
            </a:r>
            <a:r>
              <a:rPr lang="en-US" altLang="ja-JP" sz="2000" i="0" dirty="0"/>
              <a:t>b2</a:t>
            </a:r>
          </a:p>
          <a:p>
            <a:pPr algn="l"/>
            <a:r>
              <a:rPr lang="en-US" altLang="ja-JP" sz="2000" i="0" dirty="0"/>
              <a:t>27:</a:t>
            </a:r>
            <a:r>
              <a:rPr lang="ja-JP" altLang="en-US" sz="2000" i="0" dirty="0"/>
              <a:t>黒</a:t>
            </a:r>
            <a:r>
              <a:rPr lang="en-US" altLang="ja-JP" sz="2000" i="0" dirty="0"/>
              <a:t>d6    28:</a:t>
            </a:r>
            <a:r>
              <a:rPr lang="ja-JP" altLang="en-US" sz="2000" i="0" dirty="0"/>
              <a:t>白</a:t>
            </a:r>
            <a:r>
              <a:rPr lang="en-US" altLang="ja-JP" sz="2000" i="0" dirty="0"/>
              <a:t>f6</a:t>
            </a:r>
          </a:p>
          <a:p>
            <a:pPr algn="l"/>
            <a:r>
              <a:rPr lang="en-US" altLang="ja-JP" sz="2000" i="0" dirty="0"/>
              <a:t>29:</a:t>
            </a:r>
            <a:r>
              <a:rPr lang="ja-JP" altLang="en-US" sz="2000" i="0" dirty="0"/>
              <a:t>黒</a:t>
            </a:r>
            <a:r>
              <a:rPr lang="en-US" altLang="ja-JP" sz="2000" i="0" dirty="0"/>
              <a:t>b2    30:</a:t>
            </a:r>
            <a:r>
              <a:rPr lang="ja-JP" altLang="en-US" sz="2000" i="0" dirty="0"/>
              <a:t>白</a:t>
            </a:r>
            <a:r>
              <a:rPr lang="en-US" altLang="ja-JP" sz="2000" i="0" dirty="0"/>
              <a:t>a1</a:t>
            </a:r>
          </a:p>
          <a:p>
            <a:pPr algn="l"/>
            <a:r>
              <a:rPr lang="en-US" altLang="ja-JP" sz="2000" i="0" dirty="0"/>
              <a:t>31:</a:t>
            </a:r>
            <a:r>
              <a:rPr lang="ja-JP" altLang="en-US" sz="2000" i="0" dirty="0"/>
              <a:t>白</a:t>
            </a:r>
            <a:r>
              <a:rPr lang="en-US" altLang="ja-JP" sz="2000" i="0" dirty="0"/>
              <a:t>f2    32:</a:t>
            </a:r>
            <a:r>
              <a:rPr lang="ja-JP" altLang="en-US" sz="2000" i="0" dirty="0"/>
              <a:t>黒</a:t>
            </a:r>
            <a:r>
              <a:rPr lang="en-US" altLang="ja-JP" sz="2000" i="0" dirty="0"/>
              <a:t>f1</a:t>
            </a:r>
          </a:p>
        </p:txBody>
      </p:sp>
      <p:sp>
        <p:nvSpPr>
          <p:cNvPr id="61" name="楕円 60">
            <a:extLst>
              <a:ext uri="{FF2B5EF4-FFF2-40B4-BE49-F238E27FC236}">
                <a16:creationId xmlns:a16="http://schemas.microsoft.com/office/drawing/2014/main" id="{8764FF47-58F3-49E7-A888-52E32AD279BA}"/>
              </a:ext>
            </a:extLst>
          </p:cNvPr>
          <p:cNvSpPr/>
          <p:nvPr/>
        </p:nvSpPr>
        <p:spPr bwMode="auto">
          <a:xfrm>
            <a:off x="327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EFBB2FE1-20EB-4F55-84C5-81EE7C0101F6}"/>
              </a:ext>
            </a:extLst>
          </p:cNvPr>
          <p:cNvSpPr/>
          <p:nvPr/>
        </p:nvSpPr>
        <p:spPr bwMode="auto">
          <a:xfrm>
            <a:off x="489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CAD139AF-1221-4152-BC91-D7E259FE8A03}"/>
              </a:ext>
            </a:extLst>
          </p:cNvPr>
          <p:cNvSpPr/>
          <p:nvPr/>
        </p:nvSpPr>
        <p:spPr bwMode="auto">
          <a:xfrm>
            <a:off x="381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F0E24C6C-1E2C-4242-8503-7DF099BC8F8D}"/>
              </a:ext>
            </a:extLst>
          </p:cNvPr>
          <p:cNvSpPr/>
          <p:nvPr/>
        </p:nvSpPr>
        <p:spPr bwMode="auto">
          <a:xfrm>
            <a:off x="435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90DF416-85E5-4056-B3C6-8C519DEE3B2C}"/>
              </a:ext>
            </a:extLst>
          </p:cNvPr>
          <p:cNvSpPr/>
          <p:nvPr/>
        </p:nvSpPr>
        <p:spPr bwMode="auto">
          <a:xfrm>
            <a:off x="5436000" y="345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effectLst>
                  <a:outerShdw blurRad="38100" dist="38100" dir="2700000" algn="tl">
                    <a:srgbClr val="000000">
                      <a:alpha val="43137"/>
                    </a:srgbClr>
                  </a:outerShdw>
                </a:effectLst>
              </a:rPr>
              <a:t>7</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55B7F3F0-C7E0-4F9F-96C0-31624CE86FD2}"/>
              </a:ext>
            </a:extLst>
          </p:cNvPr>
          <p:cNvSpPr/>
          <p:nvPr/>
        </p:nvSpPr>
        <p:spPr bwMode="auto">
          <a:xfrm>
            <a:off x="5436000" y="399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7F3C096D-9296-4ACB-8759-470DE8190C7A}"/>
              </a:ext>
            </a:extLst>
          </p:cNvPr>
          <p:cNvSpPr/>
          <p:nvPr/>
        </p:nvSpPr>
        <p:spPr bwMode="auto">
          <a:xfrm>
            <a:off x="543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BDBE48B3-E95F-4388-9932-1D9AD393E76B}"/>
              </a:ext>
            </a:extLst>
          </p:cNvPr>
          <p:cNvSpPr/>
          <p:nvPr/>
        </p:nvSpPr>
        <p:spPr bwMode="auto">
          <a:xfrm>
            <a:off x="327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966F2633-EC62-4A1D-9280-CE2D918DF2D2}"/>
              </a:ext>
            </a:extLst>
          </p:cNvPr>
          <p:cNvSpPr/>
          <p:nvPr/>
        </p:nvSpPr>
        <p:spPr bwMode="auto">
          <a:xfrm>
            <a:off x="2736000" y="345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2DBFF6AA-B63A-469B-9573-62C1BE6D7BC6}"/>
              </a:ext>
            </a:extLst>
          </p:cNvPr>
          <p:cNvSpPr/>
          <p:nvPr/>
        </p:nvSpPr>
        <p:spPr bwMode="auto">
          <a:xfrm>
            <a:off x="381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12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520E3E34-E824-43AC-865A-BC910C3ABAE0}"/>
              </a:ext>
            </a:extLst>
          </p:cNvPr>
          <p:cNvSpPr/>
          <p:nvPr/>
        </p:nvSpPr>
        <p:spPr bwMode="auto">
          <a:xfrm>
            <a:off x="435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13</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F4A0C8D5-A892-469F-A106-C5628326BDF4}"/>
              </a:ext>
            </a:extLst>
          </p:cNvPr>
          <p:cNvSpPr/>
          <p:nvPr/>
        </p:nvSpPr>
        <p:spPr bwMode="auto">
          <a:xfrm>
            <a:off x="4896000" y="453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70F4BBDC-192C-4D85-ADA6-709B42699D97}"/>
              </a:ext>
            </a:extLst>
          </p:cNvPr>
          <p:cNvSpPr/>
          <p:nvPr/>
        </p:nvSpPr>
        <p:spPr bwMode="auto">
          <a:xfrm>
            <a:off x="435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15</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E3B6D9A9-60E6-45BC-899A-AE0850DEEC39}"/>
              </a:ext>
            </a:extLst>
          </p:cNvPr>
          <p:cNvSpPr/>
          <p:nvPr/>
        </p:nvSpPr>
        <p:spPr bwMode="auto">
          <a:xfrm>
            <a:off x="489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16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99F97A24-DF1C-47A6-9A89-BC20B667B96F}"/>
              </a:ext>
            </a:extLst>
          </p:cNvPr>
          <p:cNvSpPr/>
          <p:nvPr/>
        </p:nvSpPr>
        <p:spPr bwMode="auto">
          <a:xfrm>
            <a:off x="489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楕円 75">
            <a:extLst>
              <a:ext uri="{FF2B5EF4-FFF2-40B4-BE49-F238E27FC236}">
                <a16:creationId xmlns:a16="http://schemas.microsoft.com/office/drawing/2014/main" id="{75C940D4-6BFF-46D1-B189-B3592D735795}"/>
              </a:ext>
            </a:extLst>
          </p:cNvPr>
          <p:cNvSpPr/>
          <p:nvPr/>
        </p:nvSpPr>
        <p:spPr bwMode="auto">
          <a:xfrm>
            <a:off x="2736000" y="453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18</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7" name="楕円 76">
            <a:extLst>
              <a:ext uri="{FF2B5EF4-FFF2-40B4-BE49-F238E27FC236}">
                <a16:creationId xmlns:a16="http://schemas.microsoft.com/office/drawing/2014/main" id="{529D525C-2C78-4D20-BED2-C9CF54974272}"/>
              </a:ext>
            </a:extLst>
          </p:cNvPr>
          <p:cNvSpPr/>
          <p:nvPr/>
        </p:nvSpPr>
        <p:spPr bwMode="auto">
          <a:xfrm>
            <a:off x="381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19</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楕円 77">
            <a:extLst>
              <a:ext uri="{FF2B5EF4-FFF2-40B4-BE49-F238E27FC236}">
                <a16:creationId xmlns:a16="http://schemas.microsoft.com/office/drawing/2014/main" id="{28E47867-7F73-49B7-A407-51D6F64FE26E}"/>
              </a:ext>
            </a:extLst>
          </p:cNvPr>
          <p:cNvSpPr/>
          <p:nvPr/>
        </p:nvSpPr>
        <p:spPr bwMode="auto">
          <a:xfrm>
            <a:off x="2736000" y="399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20</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79" name="楕円 78">
            <a:extLst>
              <a:ext uri="{FF2B5EF4-FFF2-40B4-BE49-F238E27FC236}">
                <a16:creationId xmlns:a16="http://schemas.microsoft.com/office/drawing/2014/main" id="{7EBCC9B7-7B50-4871-8CC7-BEDFFFBC09E9}"/>
              </a:ext>
            </a:extLst>
          </p:cNvPr>
          <p:cNvSpPr/>
          <p:nvPr/>
        </p:nvSpPr>
        <p:spPr bwMode="auto">
          <a:xfrm>
            <a:off x="2736000" y="50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a:t>
            </a:r>
            <a:r>
              <a:rPr kumimoji="1" lang="en-US" altLang="ja-JP"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0" name="楕円 79">
            <a:extLst>
              <a:ext uri="{FF2B5EF4-FFF2-40B4-BE49-F238E27FC236}">
                <a16:creationId xmlns:a16="http://schemas.microsoft.com/office/drawing/2014/main" id="{6D653F28-11EB-4B62-9828-04E04696D6FD}"/>
              </a:ext>
            </a:extLst>
          </p:cNvPr>
          <p:cNvSpPr/>
          <p:nvPr/>
        </p:nvSpPr>
        <p:spPr bwMode="auto">
          <a:xfrm>
            <a:off x="489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22</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1" name="楕円 80">
            <a:extLst>
              <a:ext uri="{FF2B5EF4-FFF2-40B4-BE49-F238E27FC236}">
                <a16:creationId xmlns:a16="http://schemas.microsoft.com/office/drawing/2014/main" id="{39C0BA4A-AB8D-4A0B-8689-AA13253ADEDD}"/>
              </a:ext>
            </a:extLst>
          </p:cNvPr>
          <p:cNvSpPr/>
          <p:nvPr/>
        </p:nvSpPr>
        <p:spPr bwMode="auto">
          <a:xfrm>
            <a:off x="3276000" y="4536000"/>
            <a:ext cx="468000" cy="4680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23</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2" name="楕円 81">
            <a:extLst>
              <a:ext uri="{FF2B5EF4-FFF2-40B4-BE49-F238E27FC236}">
                <a16:creationId xmlns:a16="http://schemas.microsoft.com/office/drawing/2014/main" id="{47EE1235-F82C-4E48-B9ED-00DE51CA7E7D}"/>
              </a:ext>
            </a:extLst>
          </p:cNvPr>
          <p:cNvSpPr/>
          <p:nvPr/>
        </p:nvSpPr>
        <p:spPr bwMode="auto">
          <a:xfrm>
            <a:off x="327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4</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3" name="楕円 82">
            <a:extLst>
              <a:ext uri="{FF2B5EF4-FFF2-40B4-BE49-F238E27FC236}">
                <a16:creationId xmlns:a16="http://schemas.microsoft.com/office/drawing/2014/main" id="{3AFB47BF-D990-4D4F-8FB6-DC0AB6C53FCA}"/>
              </a:ext>
            </a:extLst>
          </p:cNvPr>
          <p:cNvSpPr/>
          <p:nvPr/>
        </p:nvSpPr>
        <p:spPr bwMode="auto">
          <a:xfrm>
            <a:off x="2736000" y="291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rPr>
              <a:t>25</a:t>
            </a:r>
            <a:endParaRPr kumimoji="1" lang="ja-JP" altLang="en-US" sz="2400" b="0" i="0" u="none" strike="noStrike" cap="none" normalizeH="0" dirty="0">
              <a:ln>
                <a:noFill/>
              </a:ln>
              <a:solidFill>
                <a:srgbClr val="FFFFFF"/>
              </a:solidFill>
              <a:latin typeface="Times New Roman" panose="02020603050405020304" pitchFamily="18" charset="0"/>
              <a:ea typeface="ＭＳ Ｐゴシック" panose="020B0600070205080204" pitchFamily="50" charset="-128"/>
            </a:endParaRPr>
          </a:p>
        </p:txBody>
      </p:sp>
      <p:sp>
        <p:nvSpPr>
          <p:cNvPr id="84" name="楕円 83">
            <a:extLst>
              <a:ext uri="{FF2B5EF4-FFF2-40B4-BE49-F238E27FC236}">
                <a16:creationId xmlns:a16="http://schemas.microsoft.com/office/drawing/2014/main" id="{AEEABA84-8323-45F6-B8AE-3EB9FA2E71D9}"/>
              </a:ext>
            </a:extLst>
          </p:cNvPr>
          <p:cNvSpPr/>
          <p:nvPr/>
        </p:nvSpPr>
        <p:spPr bwMode="auto">
          <a:xfrm>
            <a:off x="327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6</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5" name="楕円 84">
            <a:extLst>
              <a:ext uri="{FF2B5EF4-FFF2-40B4-BE49-F238E27FC236}">
                <a16:creationId xmlns:a16="http://schemas.microsoft.com/office/drawing/2014/main" id="{D42EC3EC-83BC-4307-93F6-67AEA2B54643}"/>
              </a:ext>
            </a:extLst>
          </p:cNvPr>
          <p:cNvSpPr/>
          <p:nvPr/>
        </p:nvSpPr>
        <p:spPr bwMode="auto">
          <a:xfrm>
            <a:off x="4356000" y="5075503"/>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27</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楕円 85">
            <a:extLst>
              <a:ext uri="{FF2B5EF4-FFF2-40B4-BE49-F238E27FC236}">
                <a16:creationId xmlns:a16="http://schemas.microsoft.com/office/drawing/2014/main" id="{3956D070-CB6E-4B03-90E4-9A3E10B38EB6}"/>
              </a:ext>
            </a:extLst>
          </p:cNvPr>
          <p:cNvSpPr/>
          <p:nvPr/>
        </p:nvSpPr>
        <p:spPr bwMode="auto">
          <a:xfrm>
            <a:off x="5436000" y="50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rPr>
              <a:t>2</a:t>
            </a:r>
            <a:r>
              <a:rPr lang="en-US" altLang="ja-JP" sz="2400" i="0" dirty="0">
                <a:solidFill>
                  <a:srgbClr val="000000"/>
                </a:solidFill>
              </a:rPr>
              <a:t>8</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7" name="楕円 86">
            <a:extLst>
              <a:ext uri="{FF2B5EF4-FFF2-40B4-BE49-F238E27FC236}">
                <a16:creationId xmlns:a16="http://schemas.microsoft.com/office/drawing/2014/main" id="{C62AA34B-C97B-41FC-A461-06E9BF5A1BF7}"/>
              </a:ext>
            </a:extLst>
          </p:cNvPr>
          <p:cNvSpPr/>
          <p:nvPr/>
        </p:nvSpPr>
        <p:spPr bwMode="auto">
          <a:xfrm>
            <a:off x="327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29</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8" name="楕円 87">
            <a:extLst>
              <a:ext uri="{FF2B5EF4-FFF2-40B4-BE49-F238E27FC236}">
                <a16:creationId xmlns:a16="http://schemas.microsoft.com/office/drawing/2014/main" id="{4BF08B9A-4A2E-452A-B52F-3B37B3E1CCC7}"/>
              </a:ext>
            </a:extLst>
          </p:cNvPr>
          <p:cNvSpPr/>
          <p:nvPr/>
        </p:nvSpPr>
        <p:spPr bwMode="auto">
          <a:xfrm>
            <a:off x="2736000" y="237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30</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89" name="楕円 88">
            <a:extLst>
              <a:ext uri="{FF2B5EF4-FFF2-40B4-BE49-F238E27FC236}">
                <a16:creationId xmlns:a16="http://schemas.microsoft.com/office/drawing/2014/main" id="{4CF5B5D7-9AF5-4D93-ABB3-B8B5E2102C8F}"/>
              </a:ext>
            </a:extLst>
          </p:cNvPr>
          <p:cNvSpPr/>
          <p:nvPr/>
        </p:nvSpPr>
        <p:spPr bwMode="auto">
          <a:xfrm>
            <a:off x="5436000" y="2916000"/>
            <a:ext cx="468000" cy="468000"/>
          </a:xfrm>
          <a:prstGeom prst="ellipse">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000000"/>
                </a:solidFill>
              </a:rPr>
              <a:t>31</a:t>
            </a:r>
            <a:endParaRPr kumimoji="1" lang="ja-JP" altLang="en-US" sz="2400" b="0" i="0" u="none" strike="noStrike" cap="none" normalizeH="0" dirty="0">
              <a:ln>
                <a:noFill/>
              </a:ln>
              <a:solidFill>
                <a:srgbClr val="000000"/>
              </a:solidFill>
              <a:latin typeface="Times New Roman" panose="02020603050405020304" pitchFamily="18" charset="0"/>
              <a:ea typeface="ＭＳ Ｐゴシック" panose="020B0600070205080204" pitchFamily="50" charset="-128"/>
            </a:endParaRPr>
          </a:p>
        </p:txBody>
      </p:sp>
      <p:sp>
        <p:nvSpPr>
          <p:cNvPr id="90" name="楕円 89">
            <a:extLst>
              <a:ext uri="{FF2B5EF4-FFF2-40B4-BE49-F238E27FC236}">
                <a16:creationId xmlns:a16="http://schemas.microsoft.com/office/drawing/2014/main" id="{27ED5257-11F3-4BF7-AAB1-332DE6D0230D}"/>
              </a:ext>
            </a:extLst>
          </p:cNvPr>
          <p:cNvSpPr/>
          <p:nvPr/>
        </p:nvSpPr>
        <p:spPr bwMode="auto">
          <a:xfrm>
            <a:off x="5436000" y="2376000"/>
            <a:ext cx="468000" cy="4680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i="0" dirty="0">
                <a:solidFill>
                  <a:srgbClr val="FFFFFF"/>
                </a:solidFill>
                <a:effectLst>
                  <a:outerShdw blurRad="38100" dist="38100" dir="2700000" algn="tl">
                    <a:srgbClr val="000000">
                      <a:alpha val="43137"/>
                    </a:srgbClr>
                  </a:outerShdw>
                </a:effectLst>
              </a:rPr>
              <a:t>32</a:t>
            </a:r>
            <a:endParaRPr kumimoji="1" lang="ja-JP" altLang="en-US" sz="2400" b="0" i="0" u="none" strike="noStrike" cap="none" normalizeH="0" dirty="0">
              <a:ln>
                <a:noFill/>
              </a:ln>
              <a:solidFill>
                <a:srgbClr val="FFFFFF"/>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1" name="テキスト ボックス 90">
            <a:extLst>
              <a:ext uri="{FF2B5EF4-FFF2-40B4-BE49-F238E27FC236}">
                <a16:creationId xmlns:a16="http://schemas.microsoft.com/office/drawing/2014/main" id="{984FA2B4-AB9D-4858-8458-3CF6C104E42D}"/>
              </a:ext>
            </a:extLst>
          </p:cNvPr>
          <p:cNvSpPr txBox="1"/>
          <p:nvPr/>
        </p:nvSpPr>
        <p:spPr>
          <a:xfrm>
            <a:off x="2818717" y="6030501"/>
            <a:ext cx="3190297" cy="461665"/>
          </a:xfrm>
          <a:prstGeom prst="rect">
            <a:avLst/>
          </a:prstGeom>
          <a:noFill/>
        </p:spPr>
        <p:txBody>
          <a:bodyPr wrap="none" rtlCol="0">
            <a:spAutoFit/>
          </a:bodyPr>
          <a:lstStyle/>
          <a:p>
            <a:pPr algn="l"/>
            <a:r>
              <a:rPr lang="ja-JP" altLang="en-US" sz="2400" i="0" dirty="0"/>
              <a:t>黒</a:t>
            </a:r>
            <a:r>
              <a:rPr lang="en-US" altLang="ja-JP" sz="2400" i="0" dirty="0"/>
              <a:t>16</a:t>
            </a:r>
            <a:r>
              <a:rPr lang="ja-JP" altLang="en-US" sz="2400" i="0" dirty="0"/>
              <a:t>対白</a:t>
            </a:r>
            <a:r>
              <a:rPr lang="en-US" altLang="ja-JP" sz="2400" i="0" dirty="0"/>
              <a:t>20</a:t>
            </a:r>
            <a:r>
              <a:rPr lang="ja-JP" altLang="en-US" sz="2400" i="0" dirty="0"/>
              <a:t>で</a:t>
            </a:r>
            <a:r>
              <a:rPr kumimoji="1" lang="ja-JP" altLang="en-US" sz="2400" i="0" dirty="0"/>
              <a:t>後手勝ち</a:t>
            </a:r>
            <a:endParaRPr kumimoji="1" lang="en-US" altLang="ja-JP" sz="2400" i="0" dirty="0"/>
          </a:p>
        </p:txBody>
      </p:sp>
      <p:sp>
        <p:nvSpPr>
          <p:cNvPr id="92" name="テキスト ボックス 91">
            <a:extLst>
              <a:ext uri="{FF2B5EF4-FFF2-40B4-BE49-F238E27FC236}">
                <a16:creationId xmlns:a16="http://schemas.microsoft.com/office/drawing/2014/main" id="{9218F0D7-BDD5-4E0B-B3BE-53448C0AF619}"/>
              </a:ext>
            </a:extLst>
          </p:cNvPr>
          <p:cNvSpPr txBox="1"/>
          <p:nvPr/>
        </p:nvSpPr>
        <p:spPr>
          <a:xfrm>
            <a:off x="6022905" y="6290474"/>
            <a:ext cx="2952224" cy="400110"/>
          </a:xfrm>
          <a:prstGeom prst="rect">
            <a:avLst/>
          </a:prstGeom>
          <a:noFill/>
        </p:spPr>
        <p:txBody>
          <a:bodyPr wrap="square" rtlCol="0">
            <a:spAutoFit/>
          </a:bodyPr>
          <a:lstStyle/>
          <a:p>
            <a:pPr lvl="0" algn="l"/>
            <a:r>
              <a:rPr lang="en-US" altLang="ja-JP" sz="2000" i="0" dirty="0">
                <a:effectLst/>
                <a:latin typeface="Times New Roman" panose="02020603050405020304" pitchFamily="18" charset="0"/>
              </a:rPr>
              <a:t>[1] Joel Feinstein, (1993) </a:t>
            </a:r>
          </a:p>
        </p:txBody>
      </p:sp>
    </p:spTree>
    <p:extLst>
      <p:ext uri="{BB962C8B-B14F-4D97-AF65-F5344CB8AC3E}">
        <p14:creationId xmlns:p14="http://schemas.microsoft.com/office/powerpoint/2010/main" val="282537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checkerboard(across)">
                                      <p:cBhvr>
                                        <p:cTn id="7"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788860-839D-46CC-9422-55A72D5E59B4}"/>
              </a:ext>
            </a:extLst>
          </p:cNvPr>
          <p:cNvSpPr>
            <a:spLocks noGrp="1"/>
          </p:cNvSpPr>
          <p:nvPr>
            <p:ph type="title"/>
          </p:nvPr>
        </p:nvSpPr>
        <p:spPr>
          <a:xfrm>
            <a:off x="457200" y="324000"/>
            <a:ext cx="8229600" cy="864000"/>
          </a:xfrm>
        </p:spPr>
        <p:txBody>
          <a:bodyPr/>
          <a:lstStyle/>
          <a:p>
            <a:r>
              <a:rPr kumimoji="1" lang="ja-JP" altLang="en-US" dirty="0"/>
              <a:t>ミニリバーシの勝敗</a:t>
            </a:r>
          </a:p>
        </p:txBody>
      </p:sp>
      <p:graphicFrame>
        <p:nvGraphicFramePr>
          <p:cNvPr id="3" name="表 3">
            <a:extLst>
              <a:ext uri="{FF2B5EF4-FFF2-40B4-BE49-F238E27FC236}">
                <a16:creationId xmlns:a16="http://schemas.microsoft.com/office/drawing/2014/main" id="{E8558E4B-6D7F-4FED-82CB-1E0AAC41C040}"/>
              </a:ext>
            </a:extLst>
          </p:cNvPr>
          <p:cNvGraphicFramePr>
            <a:graphicFrameLocks noGrp="1"/>
          </p:cNvGraphicFramePr>
          <p:nvPr>
            <p:extLst>
              <p:ext uri="{D42A27DB-BD31-4B8C-83A1-F6EECF244321}">
                <p14:modId xmlns:p14="http://schemas.microsoft.com/office/powerpoint/2010/main" val="924555542"/>
              </p:ext>
            </p:extLst>
          </p:nvPr>
        </p:nvGraphicFramePr>
        <p:xfrm>
          <a:off x="190497" y="1874520"/>
          <a:ext cx="8763000" cy="310896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3762014636"/>
                    </a:ext>
                  </a:extLst>
                </a:gridCol>
                <a:gridCol w="1600200">
                  <a:extLst>
                    <a:ext uri="{9D8B030D-6E8A-4147-A177-3AD203B41FA5}">
                      <a16:colId xmlns:a16="http://schemas.microsoft.com/office/drawing/2014/main" val="2667206732"/>
                    </a:ext>
                  </a:extLst>
                </a:gridCol>
                <a:gridCol w="2667000">
                  <a:extLst>
                    <a:ext uri="{9D8B030D-6E8A-4147-A177-3AD203B41FA5}">
                      <a16:colId xmlns:a16="http://schemas.microsoft.com/office/drawing/2014/main" val="4197089103"/>
                    </a:ext>
                  </a:extLst>
                </a:gridCol>
                <a:gridCol w="2819400">
                  <a:extLst>
                    <a:ext uri="{9D8B030D-6E8A-4147-A177-3AD203B41FA5}">
                      <a16:colId xmlns:a16="http://schemas.microsoft.com/office/drawing/2014/main" val="2114500396"/>
                    </a:ext>
                  </a:extLst>
                </a:gridCol>
              </a:tblGrid>
              <a:tr h="0">
                <a:tc>
                  <a:txBody>
                    <a:bodyPr/>
                    <a:lstStyle/>
                    <a:p>
                      <a:pPr algn="ctr"/>
                      <a:r>
                        <a:rPr kumimoji="1" lang="ja-JP" altLang="en-US" sz="2800" baseline="0">
                          <a:latin typeface="Times New Roman" panose="02020603050405020304" pitchFamily="18" charset="0"/>
                          <a:ea typeface="ＭＳ Ｐゴシック" panose="020B0600070205080204" pitchFamily="50" charset="-128"/>
                        </a:rPr>
                        <a:t>初期配置</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サイズ</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勝敗</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石数</a:t>
                      </a:r>
                    </a:p>
                  </a:txBody>
                  <a:tcPr anchor="ctr"/>
                </a:tc>
                <a:extLst>
                  <a:ext uri="{0D108BD9-81ED-4DB2-BD59-A6C34878D82A}">
                    <a16:rowId xmlns:a16="http://schemas.microsoft.com/office/drawing/2014/main" val="965170538"/>
                  </a:ext>
                </a:extLst>
              </a:tr>
              <a:tr h="370840">
                <a:tc rowSpan="5">
                  <a:txBody>
                    <a:bodyPr/>
                    <a:lstStyle/>
                    <a:p>
                      <a:pPr algn="ctr"/>
                      <a:r>
                        <a:rPr kumimoji="1" lang="ja-JP" altLang="en-US" sz="2800" baseline="0">
                          <a:latin typeface="Times New Roman" panose="02020603050405020304" pitchFamily="18" charset="0"/>
                          <a:ea typeface="ＭＳ Ｐゴシック" panose="020B0600070205080204" pitchFamily="50" charset="-128"/>
                        </a:rPr>
                        <a:t>〇●</a:t>
                      </a:r>
                      <a:endParaRPr kumimoji="1" lang="en-US" altLang="ja-JP" sz="2800" baseline="0">
                        <a:latin typeface="Times New Roman" panose="02020603050405020304" pitchFamily="18" charset="0"/>
                        <a:ea typeface="ＭＳ Ｐゴシック" panose="020B0600070205080204" pitchFamily="50" charset="-128"/>
                      </a:endParaRPr>
                    </a:p>
                    <a:p>
                      <a:pPr algn="ctr"/>
                      <a:r>
                        <a:rPr kumimoji="1" lang="ja-JP" altLang="en-US" sz="2800" baseline="0">
                          <a:latin typeface="Times New Roman" panose="02020603050405020304" pitchFamily="18" charset="0"/>
                          <a:ea typeface="ＭＳ Ｐゴシック" panose="020B0600070205080204" pitchFamily="50" charset="-128"/>
                        </a:rPr>
                        <a:t>●〇</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4×4</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後手勝ち</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黒 </a:t>
                      </a:r>
                      <a:r>
                        <a:rPr kumimoji="1" lang="en-US" altLang="ja-JP" sz="2800" baseline="0" dirty="0">
                          <a:latin typeface="Times New Roman" panose="02020603050405020304" pitchFamily="18" charset="0"/>
                          <a:ea typeface="ＭＳ Ｐゴシック" panose="020B0600070205080204" pitchFamily="50" charset="-128"/>
                        </a:rPr>
                        <a:t>3</a:t>
                      </a:r>
                      <a:r>
                        <a:rPr kumimoji="1" lang="ja-JP" altLang="en-US" sz="2800" baseline="0" dirty="0">
                          <a:latin typeface="Times New Roman" panose="02020603050405020304" pitchFamily="18" charset="0"/>
                          <a:ea typeface="ＭＳ Ｐゴシック" panose="020B0600070205080204" pitchFamily="50" charset="-128"/>
                        </a:rPr>
                        <a:t>　白</a:t>
                      </a:r>
                      <a:r>
                        <a:rPr kumimoji="1" lang="en-US" altLang="ja-JP" sz="2800" baseline="0" dirty="0">
                          <a:latin typeface="Times New Roman" panose="02020603050405020304" pitchFamily="18" charset="0"/>
                          <a:ea typeface="ＭＳ Ｐゴシック" panose="020B0600070205080204" pitchFamily="50" charset="-128"/>
                        </a:rPr>
                        <a:t>11</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909687403"/>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4×6</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先手勝ち</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黒</a:t>
                      </a:r>
                      <a:r>
                        <a:rPr kumimoji="1" lang="en-US" altLang="ja-JP" sz="2800" baseline="0" dirty="0">
                          <a:latin typeface="Times New Roman" panose="02020603050405020304" pitchFamily="18" charset="0"/>
                          <a:ea typeface="ＭＳ Ｐゴシック" panose="020B0600070205080204" pitchFamily="50" charset="-128"/>
                        </a:rPr>
                        <a:t>20</a:t>
                      </a:r>
                      <a:r>
                        <a:rPr kumimoji="1" lang="ja-JP" altLang="en-US" sz="2800" baseline="0" dirty="0">
                          <a:latin typeface="Times New Roman" panose="02020603050405020304" pitchFamily="18" charset="0"/>
                          <a:ea typeface="ＭＳ Ｐゴシック" panose="020B0600070205080204" pitchFamily="50" charset="-128"/>
                        </a:rPr>
                        <a:t>　白 </a:t>
                      </a:r>
                      <a:r>
                        <a:rPr kumimoji="1" lang="en-US" altLang="ja-JP" sz="2800" baseline="0" dirty="0">
                          <a:latin typeface="Times New Roman" panose="02020603050405020304" pitchFamily="18" charset="0"/>
                          <a:ea typeface="ＭＳ Ｐゴシック" panose="020B0600070205080204" pitchFamily="50" charset="-128"/>
                        </a:rPr>
                        <a:t>4</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3307109190"/>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4×8</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先手勝ち</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黒</a:t>
                      </a:r>
                      <a:r>
                        <a:rPr kumimoji="1" lang="en-US" altLang="ja-JP" sz="2800" baseline="0" dirty="0">
                          <a:latin typeface="Times New Roman" panose="02020603050405020304" pitchFamily="18" charset="0"/>
                          <a:ea typeface="ＭＳ Ｐゴシック" panose="020B0600070205080204" pitchFamily="50" charset="-128"/>
                        </a:rPr>
                        <a:t>28</a:t>
                      </a:r>
                      <a:r>
                        <a:rPr kumimoji="1" lang="ja-JP" altLang="en-US" sz="2800" baseline="0" dirty="0">
                          <a:latin typeface="Times New Roman" panose="02020603050405020304" pitchFamily="18" charset="0"/>
                          <a:ea typeface="ＭＳ Ｐゴシック" panose="020B0600070205080204" pitchFamily="50" charset="-128"/>
                        </a:rPr>
                        <a:t>　白 </a:t>
                      </a:r>
                      <a:r>
                        <a:rPr kumimoji="1" lang="en-US" altLang="ja-JP" sz="2800" baseline="0" dirty="0">
                          <a:latin typeface="Times New Roman" panose="02020603050405020304" pitchFamily="18" charset="0"/>
                          <a:ea typeface="ＭＳ Ｐゴシック" panose="020B0600070205080204" pitchFamily="50" charset="-128"/>
                        </a:rPr>
                        <a:t>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146235250"/>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4×10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先手勝ち</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黒</a:t>
                      </a:r>
                      <a:r>
                        <a:rPr kumimoji="1" lang="en-US" altLang="ja-JP" sz="2800" baseline="0" dirty="0">
                          <a:latin typeface="Times New Roman" panose="02020603050405020304" pitchFamily="18" charset="0"/>
                          <a:ea typeface="ＭＳ Ｐゴシック" panose="020B0600070205080204" pitchFamily="50" charset="-128"/>
                        </a:rPr>
                        <a:t>39</a:t>
                      </a:r>
                      <a:r>
                        <a:rPr kumimoji="1" lang="ja-JP" altLang="en-US" sz="2800" baseline="0" dirty="0">
                          <a:latin typeface="Times New Roman" panose="02020603050405020304" pitchFamily="18" charset="0"/>
                          <a:ea typeface="ＭＳ Ｐゴシック" panose="020B0600070205080204" pitchFamily="50" charset="-128"/>
                        </a:rPr>
                        <a:t>　白 </a:t>
                      </a:r>
                      <a:r>
                        <a:rPr kumimoji="1" lang="en-US" altLang="ja-JP" sz="2800" baseline="0" dirty="0">
                          <a:latin typeface="Times New Roman" panose="02020603050405020304" pitchFamily="18" charset="0"/>
                          <a:ea typeface="ＭＳ Ｐゴシック" panose="020B0600070205080204" pitchFamily="50" charset="-128"/>
                        </a:rPr>
                        <a:t>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1397321069"/>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a:latin typeface="Times New Roman" panose="02020603050405020304" pitchFamily="18" charset="0"/>
                          <a:ea typeface="ＭＳ Ｐゴシック" panose="020B0600070205080204" pitchFamily="50" charset="-128"/>
                        </a:rPr>
                        <a:t>6×6</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後手勝ち</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黒</a:t>
                      </a:r>
                      <a:r>
                        <a:rPr kumimoji="1" lang="en-US" altLang="ja-JP" sz="2800" baseline="0">
                          <a:latin typeface="Times New Roman" panose="02020603050405020304" pitchFamily="18" charset="0"/>
                          <a:ea typeface="ＭＳ Ｐゴシック" panose="020B0600070205080204" pitchFamily="50" charset="-128"/>
                        </a:rPr>
                        <a:t>16</a:t>
                      </a:r>
                      <a:r>
                        <a:rPr kumimoji="1" lang="ja-JP" altLang="en-US" sz="2800" baseline="0">
                          <a:latin typeface="Times New Roman" panose="02020603050405020304" pitchFamily="18" charset="0"/>
                          <a:ea typeface="ＭＳ Ｐゴシック" panose="020B0600070205080204" pitchFamily="50" charset="-128"/>
                        </a:rPr>
                        <a:t>　白</a:t>
                      </a:r>
                      <a:r>
                        <a:rPr kumimoji="1" lang="en-US" altLang="ja-JP" sz="2800" baseline="0">
                          <a:latin typeface="Times New Roman" panose="02020603050405020304" pitchFamily="18" charset="0"/>
                          <a:ea typeface="ＭＳ Ｐゴシック" panose="020B0600070205080204" pitchFamily="50" charset="-128"/>
                        </a:rPr>
                        <a:t>20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2497129225"/>
                  </a:ext>
                </a:extLst>
              </a:tr>
            </a:tbl>
          </a:graphicData>
        </a:graphic>
      </p:graphicFrame>
      <p:sp>
        <p:nvSpPr>
          <p:cNvPr id="4" name="テキスト ボックス 3">
            <a:extLst>
              <a:ext uri="{FF2B5EF4-FFF2-40B4-BE49-F238E27FC236}">
                <a16:creationId xmlns:a16="http://schemas.microsoft.com/office/drawing/2014/main" id="{084561A0-947C-4E9D-833E-804A9FBE291D}"/>
              </a:ext>
            </a:extLst>
          </p:cNvPr>
          <p:cNvSpPr txBox="1"/>
          <p:nvPr/>
        </p:nvSpPr>
        <p:spPr>
          <a:xfrm>
            <a:off x="432082" y="5313895"/>
            <a:ext cx="8279831" cy="1508105"/>
          </a:xfrm>
          <a:prstGeom prst="rect">
            <a:avLst/>
          </a:prstGeom>
          <a:noFill/>
        </p:spPr>
        <p:txBody>
          <a:bodyPr wrap="none" rtlCol="0">
            <a:spAutoFit/>
          </a:bodyPr>
          <a:lstStyle/>
          <a:p>
            <a:pPr algn="l"/>
            <a:r>
              <a:rPr kumimoji="1" lang="en-US" altLang="ja-JP" sz="2000" dirty="0">
                <a:latin typeface="Times New Roman" panose="02020603050405020304" pitchFamily="18" charset="0"/>
              </a:rPr>
              <a:t>[1] </a:t>
            </a:r>
            <a:r>
              <a:rPr kumimoji="1" lang="ja-JP" altLang="en-US" sz="2000" dirty="0">
                <a:latin typeface="Times New Roman" panose="02020603050405020304" pitchFamily="18" charset="0"/>
              </a:rPr>
              <a:t>竹下拓輝</a:t>
            </a:r>
            <a:r>
              <a:rPr kumimoji="1" lang="en-US" altLang="ja-JP" sz="2000" dirty="0">
                <a:latin typeface="Times New Roman" panose="02020603050405020304" pitchFamily="18" charset="0"/>
              </a:rPr>
              <a:t>. </a:t>
            </a:r>
            <a:r>
              <a:rPr lang="ja-JP" altLang="en-US" sz="2000" dirty="0">
                <a:latin typeface="Times New Roman" panose="02020603050405020304" pitchFamily="18" charset="0"/>
              </a:rPr>
              <a:t>池田諭</a:t>
            </a:r>
            <a:r>
              <a:rPr lang="en-US" altLang="ja-JP" sz="2000" dirty="0">
                <a:latin typeface="Times New Roman" panose="02020603050405020304" pitchFamily="18" charset="0"/>
              </a:rPr>
              <a:t>,</a:t>
            </a:r>
            <a:r>
              <a:rPr lang="zh-CN" altLang="en-US" sz="2000" dirty="0">
                <a:latin typeface="Times New Roman" panose="02020603050405020304" pitchFamily="18" charset="0"/>
              </a:rPr>
              <a:t>坂本眞人</a:t>
            </a:r>
            <a:r>
              <a:rPr lang="en-US" altLang="zh-CN" sz="2000" dirty="0">
                <a:latin typeface="Times New Roman" panose="02020603050405020304" pitchFamily="18" charset="0"/>
              </a:rPr>
              <a:t>, </a:t>
            </a:r>
            <a:r>
              <a:rPr lang="zh-CN" altLang="en-US" sz="2000" dirty="0">
                <a:latin typeface="Times New Roman" panose="02020603050405020304" pitchFamily="18" charset="0"/>
              </a:rPr>
              <a:t>伊藤隆夫</a:t>
            </a:r>
            <a:r>
              <a:rPr lang="en-US" altLang="zh-CN" sz="2000" dirty="0">
                <a:latin typeface="Times New Roman" panose="02020603050405020304" pitchFamily="18" charset="0"/>
              </a:rPr>
              <a:t>, </a:t>
            </a:r>
          </a:p>
          <a:p>
            <a:pPr algn="l"/>
            <a:r>
              <a:rPr kumimoji="1" lang="ja-JP" altLang="en-US" sz="2000" dirty="0">
                <a:latin typeface="Times New Roman" panose="02020603050405020304" pitchFamily="18" charset="0"/>
              </a:rPr>
              <a:t>   縮小盤オセロにおける完全解析</a:t>
            </a:r>
            <a:r>
              <a:rPr kumimoji="1" lang="en-US" altLang="ja-JP" sz="2000" dirty="0">
                <a:latin typeface="Times New Roman" panose="02020603050405020304" pitchFamily="18" charset="0"/>
              </a:rPr>
              <a:t>, </a:t>
            </a:r>
          </a:p>
          <a:p>
            <a:pPr algn="l"/>
            <a:r>
              <a:rPr kumimoji="1" lang="ja-JP" altLang="en-US" sz="2000" dirty="0">
                <a:latin typeface="Times New Roman" panose="02020603050405020304" pitchFamily="18" charset="0"/>
              </a:rPr>
              <a:t>   情報処理学会九州支部火の国情報シンポジウム</a:t>
            </a:r>
            <a:r>
              <a:rPr kumimoji="1" lang="en-US" altLang="ja-JP" sz="2000" dirty="0">
                <a:latin typeface="Times New Roman" panose="02020603050405020304" pitchFamily="18" charset="0"/>
              </a:rPr>
              <a:t>, </a:t>
            </a:r>
            <a:r>
              <a:rPr lang="en-US" altLang="ja-JP" sz="2000" dirty="0">
                <a:latin typeface="Times New Roman" panose="02020603050405020304" pitchFamily="18" charset="0"/>
              </a:rPr>
              <a:t>No.1A-2, pp.1-6</a:t>
            </a:r>
            <a:r>
              <a:rPr kumimoji="1" lang="en-US" altLang="ja-JP" sz="2000" dirty="0">
                <a:latin typeface="Times New Roman" panose="02020603050405020304" pitchFamily="18" charset="0"/>
              </a:rPr>
              <a:t> </a:t>
            </a:r>
            <a:r>
              <a:rPr lang="en-US" altLang="ja-JP" sz="2000" dirty="0">
                <a:latin typeface="Times New Roman" panose="02020603050405020304" pitchFamily="18" charset="0"/>
              </a:rPr>
              <a:t>(</a:t>
            </a:r>
            <a:r>
              <a:rPr kumimoji="1" lang="en-US" altLang="ja-JP" sz="2000" dirty="0">
                <a:latin typeface="Times New Roman" panose="02020603050405020304" pitchFamily="18" charset="0"/>
              </a:rPr>
              <a:t>2015) </a:t>
            </a:r>
          </a:p>
          <a:p>
            <a:pPr algn="l"/>
            <a:r>
              <a:rPr kumimoji="1" lang="en-US" altLang="ja-JP" sz="2000" dirty="0">
                <a:latin typeface="Times New Roman" panose="02020603050405020304" pitchFamily="18" charset="0"/>
              </a:rPr>
              <a:t>   https://www.ipsj-kyushu.jp/page/ronbun/hinokuni/1004/1A/1A-2</a:t>
            </a:r>
            <a:r>
              <a:rPr kumimoji="1" lang="en-US" altLang="ja-JP" sz="2000">
                <a:latin typeface="Times New Roman" panose="02020603050405020304" pitchFamily="18" charset="0"/>
              </a:rPr>
              <a:t>.pdf</a:t>
            </a:r>
            <a:endParaRPr kumimoji="1" lang="en-US" altLang="ja-JP" sz="2000" dirty="0">
              <a:latin typeface="Times New Roman" panose="02020603050405020304" pitchFamily="18" charset="0"/>
            </a:endParaRPr>
          </a:p>
        </p:txBody>
      </p:sp>
      <p:sp>
        <p:nvSpPr>
          <p:cNvPr id="5" name="テキスト ボックス 4">
            <a:extLst>
              <a:ext uri="{FF2B5EF4-FFF2-40B4-BE49-F238E27FC236}">
                <a16:creationId xmlns:a16="http://schemas.microsoft.com/office/drawing/2014/main" id="{EBA81A09-CBE6-4541-8571-2241B8562D12}"/>
              </a:ext>
            </a:extLst>
          </p:cNvPr>
          <p:cNvSpPr txBox="1"/>
          <p:nvPr/>
        </p:nvSpPr>
        <p:spPr>
          <a:xfrm>
            <a:off x="2065543" y="1224000"/>
            <a:ext cx="5012911" cy="523220"/>
          </a:xfrm>
          <a:prstGeom prst="rect">
            <a:avLst/>
          </a:prstGeom>
          <a:noFill/>
        </p:spPr>
        <p:txBody>
          <a:bodyPr wrap="none" rtlCol="0">
            <a:spAutoFit/>
          </a:bodyPr>
          <a:lstStyle/>
          <a:p>
            <a:r>
              <a:rPr kumimoji="1" lang="ja-JP" altLang="en-US" dirty="0"/>
              <a:t>ミニリバーシの完全解析結果 </a:t>
            </a:r>
            <a:r>
              <a:rPr kumimoji="1" lang="en-US" altLang="ja-JP" dirty="0"/>
              <a:t>[1]</a:t>
            </a:r>
            <a:endParaRPr kumimoji="1" lang="ja-JP" altLang="en-US" dirty="0"/>
          </a:p>
        </p:txBody>
      </p:sp>
    </p:spTree>
    <p:extLst>
      <p:ext uri="{BB962C8B-B14F-4D97-AF65-F5344CB8AC3E}">
        <p14:creationId xmlns:p14="http://schemas.microsoft.com/office/powerpoint/2010/main" val="22978848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788860-839D-46CC-9422-55A72D5E59B4}"/>
              </a:ext>
            </a:extLst>
          </p:cNvPr>
          <p:cNvSpPr>
            <a:spLocks noGrp="1"/>
          </p:cNvSpPr>
          <p:nvPr>
            <p:ph type="title"/>
          </p:nvPr>
        </p:nvSpPr>
        <p:spPr>
          <a:xfrm>
            <a:off x="457200" y="324000"/>
            <a:ext cx="8229600" cy="864000"/>
          </a:xfrm>
        </p:spPr>
        <p:txBody>
          <a:bodyPr/>
          <a:lstStyle/>
          <a:p>
            <a:r>
              <a:rPr kumimoji="1" lang="ja-JP" altLang="en-US" dirty="0"/>
              <a:t>ミニリバーシの勝敗</a:t>
            </a:r>
          </a:p>
        </p:txBody>
      </p:sp>
      <p:graphicFrame>
        <p:nvGraphicFramePr>
          <p:cNvPr id="3" name="表 3">
            <a:extLst>
              <a:ext uri="{FF2B5EF4-FFF2-40B4-BE49-F238E27FC236}">
                <a16:creationId xmlns:a16="http://schemas.microsoft.com/office/drawing/2014/main" id="{E8558E4B-6D7F-4FED-82CB-1E0AAC41C040}"/>
              </a:ext>
            </a:extLst>
          </p:cNvPr>
          <p:cNvGraphicFramePr>
            <a:graphicFrameLocks noGrp="1"/>
          </p:cNvGraphicFramePr>
          <p:nvPr>
            <p:extLst>
              <p:ext uri="{D42A27DB-BD31-4B8C-83A1-F6EECF244321}">
                <p14:modId xmlns:p14="http://schemas.microsoft.com/office/powerpoint/2010/main" val="2674433101"/>
              </p:ext>
            </p:extLst>
          </p:nvPr>
        </p:nvGraphicFramePr>
        <p:xfrm>
          <a:off x="190497" y="1874520"/>
          <a:ext cx="8763000" cy="310896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3762014636"/>
                    </a:ext>
                  </a:extLst>
                </a:gridCol>
                <a:gridCol w="1600200">
                  <a:extLst>
                    <a:ext uri="{9D8B030D-6E8A-4147-A177-3AD203B41FA5}">
                      <a16:colId xmlns:a16="http://schemas.microsoft.com/office/drawing/2014/main" val="2667206732"/>
                    </a:ext>
                  </a:extLst>
                </a:gridCol>
                <a:gridCol w="2667000">
                  <a:extLst>
                    <a:ext uri="{9D8B030D-6E8A-4147-A177-3AD203B41FA5}">
                      <a16:colId xmlns:a16="http://schemas.microsoft.com/office/drawing/2014/main" val="4197089103"/>
                    </a:ext>
                  </a:extLst>
                </a:gridCol>
                <a:gridCol w="2819400">
                  <a:extLst>
                    <a:ext uri="{9D8B030D-6E8A-4147-A177-3AD203B41FA5}">
                      <a16:colId xmlns:a16="http://schemas.microsoft.com/office/drawing/2014/main" val="2114500396"/>
                    </a:ext>
                  </a:extLst>
                </a:gridCol>
              </a:tblGrid>
              <a:tr h="0">
                <a:tc>
                  <a:txBody>
                    <a:bodyPr/>
                    <a:lstStyle/>
                    <a:p>
                      <a:pPr algn="ctr"/>
                      <a:r>
                        <a:rPr kumimoji="1" lang="ja-JP" altLang="en-US" sz="2800" baseline="0">
                          <a:latin typeface="Times New Roman" panose="02020603050405020304" pitchFamily="18" charset="0"/>
                          <a:ea typeface="ＭＳ Ｐゴシック" panose="020B0600070205080204" pitchFamily="50" charset="-128"/>
                        </a:rPr>
                        <a:t>初期配置</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サイズ</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勝敗</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石数</a:t>
                      </a:r>
                    </a:p>
                  </a:txBody>
                  <a:tcPr anchor="ctr"/>
                </a:tc>
                <a:extLst>
                  <a:ext uri="{0D108BD9-81ED-4DB2-BD59-A6C34878D82A}">
                    <a16:rowId xmlns:a16="http://schemas.microsoft.com/office/drawing/2014/main" val="965170538"/>
                  </a:ext>
                </a:extLst>
              </a:tr>
              <a:tr h="370840">
                <a:tc rowSpan="5">
                  <a:txBody>
                    <a:bodyPr/>
                    <a:lstStyle/>
                    <a:p>
                      <a:pPr algn="ctr"/>
                      <a:r>
                        <a:rPr kumimoji="1" lang="ja-JP" altLang="en-US" sz="2800" baseline="0">
                          <a:latin typeface="Times New Roman" panose="02020603050405020304" pitchFamily="18" charset="0"/>
                          <a:ea typeface="ＭＳ Ｐゴシック" panose="020B0600070205080204" pitchFamily="50" charset="-128"/>
                        </a:rPr>
                        <a:t>●〇</a:t>
                      </a:r>
                      <a:endParaRPr kumimoji="1" lang="en-US" altLang="ja-JP" sz="2800" baseline="0">
                        <a:latin typeface="Times New Roman" panose="02020603050405020304" pitchFamily="18" charset="0"/>
                        <a:ea typeface="ＭＳ Ｐゴシック" panose="020B0600070205080204" pitchFamily="50" charset="-128"/>
                      </a:endParaRPr>
                    </a:p>
                    <a:p>
                      <a:pPr algn="ctr"/>
                      <a:r>
                        <a:rPr kumimoji="1" lang="ja-JP" altLang="en-US" sz="2800" baseline="0">
                          <a:latin typeface="Times New Roman" panose="02020603050405020304" pitchFamily="18" charset="0"/>
                          <a:ea typeface="ＭＳ Ｐゴシック" panose="020B0600070205080204" pitchFamily="50" charset="-128"/>
                        </a:rPr>
                        <a:t>●〇</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4×4</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後手勝ち</a:t>
                      </a: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黒 </a:t>
                      </a:r>
                      <a:r>
                        <a:rPr kumimoji="1" lang="en-US" altLang="ja-JP" sz="2800" baseline="0">
                          <a:latin typeface="Times New Roman" panose="02020603050405020304" pitchFamily="18" charset="0"/>
                          <a:ea typeface="ＭＳ Ｐゴシック" panose="020B0600070205080204" pitchFamily="50" charset="-128"/>
                        </a:rPr>
                        <a:t>6</a:t>
                      </a:r>
                      <a:r>
                        <a:rPr kumimoji="1" lang="ja-JP" altLang="en-US" sz="2800" baseline="0">
                          <a:latin typeface="Times New Roman" panose="02020603050405020304" pitchFamily="18" charset="0"/>
                          <a:ea typeface="ＭＳ Ｐゴシック" panose="020B0600070205080204" pitchFamily="50" charset="-128"/>
                        </a:rPr>
                        <a:t>　白</a:t>
                      </a:r>
                      <a:r>
                        <a:rPr kumimoji="1" lang="en-US" altLang="ja-JP" sz="2800" baseline="0">
                          <a:latin typeface="Times New Roman" panose="02020603050405020304" pitchFamily="18" charset="0"/>
                          <a:ea typeface="ＭＳ Ｐゴシック" panose="020B0600070205080204" pitchFamily="50" charset="-128"/>
                        </a:rPr>
                        <a:t>9</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909687403"/>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4×6</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先手勝ち</a:t>
                      </a: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黒</a:t>
                      </a:r>
                      <a:r>
                        <a:rPr kumimoji="1" lang="en-US" altLang="ja-JP" sz="2800" baseline="0">
                          <a:latin typeface="Times New Roman" panose="02020603050405020304" pitchFamily="18" charset="0"/>
                          <a:ea typeface="ＭＳ Ｐゴシック" panose="020B0600070205080204" pitchFamily="50" charset="-128"/>
                        </a:rPr>
                        <a:t>21</a:t>
                      </a:r>
                      <a:r>
                        <a:rPr kumimoji="1" lang="ja-JP" altLang="en-US" sz="2800" baseline="0">
                          <a:latin typeface="Times New Roman" panose="02020603050405020304" pitchFamily="18" charset="0"/>
                          <a:ea typeface="ＭＳ Ｐゴシック" panose="020B0600070205080204" pitchFamily="50" charset="-128"/>
                        </a:rPr>
                        <a:t>　白 </a:t>
                      </a:r>
                      <a:r>
                        <a:rPr kumimoji="1" lang="en-US" altLang="ja-JP" sz="2800" baseline="0">
                          <a:latin typeface="Times New Roman" panose="02020603050405020304" pitchFamily="18" charset="0"/>
                          <a:ea typeface="ＭＳ Ｐゴシック" panose="020B0600070205080204" pitchFamily="50" charset="-128"/>
                        </a:rPr>
                        <a:t>3</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3307109190"/>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4×8</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先手勝ち</a:t>
                      </a: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黒</a:t>
                      </a:r>
                      <a:r>
                        <a:rPr kumimoji="1" lang="en-US" altLang="ja-JP" sz="2800" baseline="0" dirty="0">
                          <a:latin typeface="Times New Roman" panose="02020603050405020304" pitchFamily="18" charset="0"/>
                          <a:ea typeface="ＭＳ Ｐゴシック" panose="020B0600070205080204" pitchFamily="50" charset="-128"/>
                        </a:rPr>
                        <a:t>28</a:t>
                      </a:r>
                      <a:r>
                        <a:rPr kumimoji="1" lang="ja-JP" altLang="en-US" sz="2800" baseline="0" dirty="0">
                          <a:latin typeface="Times New Roman" panose="02020603050405020304" pitchFamily="18" charset="0"/>
                          <a:ea typeface="ＭＳ Ｐゴシック" panose="020B0600070205080204" pitchFamily="50" charset="-128"/>
                        </a:rPr>
                        <a:t>　白 </a:t>
                      </a:r>
                      <a:r>
                        <a:rPr kumimoji="1" lang="en-US" altLang="ja-JP" sz="2800" baseline="0" dirty="0">
                          <a:latin typeface="Times New Roman" panose="02020603050405020304" pitchFamily="18" charset="0"/>
                          <a:ea typeface="ＭＳ Ｐゴシック" panose="020B0600070205080204" pitchFamily="50" charset="-128"/>
                        </a:rPr>
                        <a:t>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146235250"/>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dirty="0">
                          <a:latin typeface="Times New Roman" panose="02020603050405020304" pitchFamily="18" charset="0"/>
                          <a:ea typeface="ＭＳ Ｐゴシック" panose="020B0600070205080204" pitchFamily="50" charset="-128"/>
                        </a:rPr>
                        <a:t>4×10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dirty="0">
                          <a:latin typeface="Times New Roman" panose="02020603050405020304" pitchFamily="18" charset="0"/>
                          <a:ea typeface="ＭＳ Ｐゴシック" panose="020B0600070205080204" pitchFamily="50" charset="-128"/>
                        </a:rPr>
                        <a:t>先手勝ち</a:t>
                      </a: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黒</a:t>
                      </a:r>
                      <a:r>
                        <a:rPr kumimoji="1" lang="en-US" altLang="ja-JP" sz="2800" baseline="0">
                          <a:latin typeface="Times New Roman" panose="02020603050405020304" pitchFamily="18" charset="0"/>
                          <a:ea typeface="ＭＳ Ｐゴシック" panose="020B0600070205080204" pitchFamily="50" charset="-128"/>
                        </a:rPr>
                        <a:t>32</a:t>
                      </a:r>
                      <a:r>
                        <a:rPr kumimoji="1" lang="ja-JP" altLang="en-US" sz="2800" baseline="0">
                          <a:latin typeface="Times New Roman" panose="02020603050405020304" pitchFamily="18" charset="0"/>
                          <a:ea typeface="ＭＳ Ｐゴシック" panose="020B0600070205080204" pitchFamily="50" charset="-128"/>
                        </a:rPr>
                        <a:t>　</a:t>
                      </a:r>
                      <a:r>
                        <a:rPr kumimoji="1" lang="ja-JP" altLang="en-US" sz="2800" baseline="0" dirty="0">
                          <a:latin typeface="Times New Roman" panose="02020603050405020304" pitchFamily="18" charset="0"/>
                          <a:ea typeface="ＭＳ Ｐゴシック" panose="020B0600070205080204" pitchFamily="50" charset="-128"/>
                        </a:rPr>
                        <a:t>白 </a:t>
                      </a:r>
                      <a:r>
                        <a:rPr kumimoji="1" lang="en-US" altLang="ja-JP" sz="2800" baseline="0" dirty="0">
                          <a:latin typeface="Times New Roman" panose="02020603050405020304" pitchFamily="18" charset="0"/>
                          <a:ea typeface="ＭＳ Ｐゴシック" panose="020B0600070205080204" pitchFamily="50" charset="-128"/>
                        </a:rPr>
                        <a:t>0</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1397321069"/>
                  </a:ext>
                </a:extLst>
              </a:tr>
              <a:tr h="370840">
                <a:tc vMerge="1">
                  <a:txBody>
                    <a:bodyPr/>
                    <a:lstStyle/>
                    <a:p>
                      <a:pPr algn="ctr"/>
                      <a:endParaRPr kumimoji="1" lang="ja-JP" altLang="en-US" sz="2800" baseline="0" dirty="0">
                        <a:latin typeface="Times New Roman" panose="02020603050405020304" pitchFamily="18" charset="0"/>
                        <a:ea typeface="ＭＳ Ｐゴシック" panose="020B0600070205080204" pitchFamily="50" charset="-128"/>
                      </a:endParaRPr>
                    </a:p>
                  </a:txBody>
                  <a:tcPr/>
                </a:tc>
                <a:tc>
                  <a:txBody>
                    <a:bodyPr/>
                    <a:lstStyle/>
                    <a:p>
                      <a:pPr algn="ctr"/>
                      <a:r>
                        <a:rPr kumimoji="1" lang="en-US" altLang="ja-JP" sz="2800" baseline="0">
                          <a:latin typeface="Times New Roman" panose="02020603050405020304" pitchFamily="18" charset="0"/>
                          <a:ea typeface="ＭＳ Ｐゴシック" panose="020B0600070205080204" pitchFamily="50" charset="-128"/>
                        </a:rPr>
                        <a:t>6×6</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後手勝ち</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tc>
                  <a:txBody>
                    <a:bodyPr/>
                    <a:lstStyle/>
                    <a:p>
                      <a:pPr algn="ctr"/>
                      <a:r>
                        <a:rPr kumimoji="1" lang="ja-JP" altLang="en-US" sz="2800" baseline="0">
                          <a:latin typeface="Times New Roman" panose="02020603050405020304" pitchFamily="18" charset="0"/>
                          <a:ea typeface="ＭＳ Ｐゴシック" panose="020B0600070205080204" pitchFamily="50" charset="-128"/>
                        </a:rPr>
                        <a:t>黒</a:t>
                      </a:r>
                      <a:r>
                        <a:rPr kumimoji="1" lang="en-US" altLang="ja-JP" sz="2800" baseline="0">
                          <a:latin typeface="Times New Roman" panose="02020603050405020304" pitchFamily="18" charset="0"/>
                          <a:ea typeface="ＭＳ Ｐゴシック" panose="020B0600070205080204" pitchFamily="50" charset="-128"/>
                        </a:rPr>
                        <a:t>17</a:t>
                      </a:r>
                      <a:r>
                        <a:rPr kumimoji="1" lang="ja-JP" altLang="en-US" sz="2800" baseline="0">
                          <a:latin typeface="Times New Roman" panose="02020603050405020304" pitchFamily="18" charset="0"/>
                          <a:ea typeface="ＭＳ Ｐゴシック" panose="020B0600070205080204" pitchFamily="50" charset="-128"/>
                        </a:rPr>
                        <a:t>　白</a:t>
                      </a:r>
                      <a:r>
                        <a:rPr kumimoji="1" lang="en-US" altLang="ja-JP" sz="2800" baseline="0">
                          <a:latin typeface="Times New Roman" panose="02020603050405020304" pitchFamily="18" charset="0"/>
                          <a:ea typeface="ＭＳ Ｐゴシック" panose="020B0600070205080204" pitchFamily="50" charset="-128"/>
                        </a:rPr>
                        <a:t>19</a:t>
                      </a:r>
                      <a:endParaRPr kumimoji="1" lang="ja-JP" altLang="en-US" sz="2800" baseline="0" dirty="0">
                        <a:latin typeface="Times New Roman" panose="02020603050405020304" pitchFamily="18" charset="0"/>
                        <a:ea typeface="ＭＳ Ｐゴシック" panose="020B0600070205080204" pitchFamily="50" charset="-128"/>
                      </a:endParaRPr>
                    </a:p>
                  </a:txBody>
                  <a:tcPr anchor="ctr"/>
                </a:tc>
                <a:extLst>
                  <a:ext uri="{0D108BD9-81ED-4DB2-BD59-A6C34878D82A}">
                    <a16:rowId xmlns:a16="http://schemas.microsoft.com/office/drawing/2014/main" val="2497129225"/>
                  </a:ext>
                </a:extLst>
              </a:tr>
            </a:tbl>
          </a:graphicData>
        </a:graphic>
      </p:graphicFrame>
      <p:sp>
        <p:nvSpPr>
          <p:cNvPr id="4" name="テキスト ボックス 3">
            <a:extLst>
              <a:ext uri="{FF2B5EF4-FFF2-40B4-BE49-F238E27FC236}">
                <a16:creationId xmlns:a16="http://schemas.microsoft.com/office/drawing/2014/main" id="{084561A0-947C-4E9D-833E-804A9FBE291D}"/>
              </a:ext>
            </a:extLst>
          </p:cNvPr>
          <p:cNvSpPr txBox="1"/>
          <p:nvPr/>
        </p:nvSpPr>
        <p:spPr>
          <a:xfrm>
            <a:off x="432082" y="5313895"/>
            <a:ext cx="8279831" cy="1508105"/>
          </a:xfrm>
          <a:prstGeom prst="rect">
            <a:avLst/>
          </a:prstGeom>
          <a:noFill/>
        </p:spPr>
        <p:txBody>
          <a:bodyPr wrap="none" rtlCol="0">
            <a:spAutoFit/>
          </a:bodyPr>
          <a:lstStyle/>
          <a:p>
            <a:pPr algn="l"/>
            <a:r>
              <a:rPr kumimoji="1" lang="en-US" altLang="ja-JP" sz="2000" dirty="0">
                <a:latin typeface="Times New Roman" panose="02020603050405020304" pitchFamily="18" charset="0"/>
              </a:rPr>
              <a:t>[1] </a:t>
            </a:r>
            <a:r>
              <a:rPr kumimoji="1" lang="ja-JP" altLang="en-US" sz="2000" dirty="0">
                <a:latin typeface="Times New Roman" panose="02020603050405020304" pitchFamily="18" charset="0"/>
              </a:rPr>
              <a:t>竹下拓輝</a:t>
            </a:r>
            <a:r>
              <a:rPr kumimoji="1" lang="en-US" altLang="ja-JP" sz="2000" dirty="0">
                <a:latin typeface="Times New Roman" panose="02020603050405020304" pitchFamily="18" charset="0"/>
              </a:rPr>
              <a:t>. </a:t>
            </a:r>
            <a:r>
              <a:rPr lang="ja-JP" altLang="en-US" sz="2000" dirty="0">
                <a:latin typeface="Times New Roman" panose="02020603050405020304" pitchFamily="18" charset="0"/>
              </a:rPr>
              <a:t>池田諭</a:t>
            </a:r>
            <a:r>
              <a:rPr lang="en-US" altLang="ja-JP" sz="2000" dirty="0">
                <a:latin typeface="Times New Roman" panose="02020603050405020304" pitchFamily="18" charset="0"/>
              </a:rPr>
              <a:t>,</a:t>
            </a:r>
            <a:r>
              <a:rPr lang="zh-CN" altLang="en-US" sz="2000" dirty="0">
                <a:latin typeface="Times New Roman" panose="02020603050405020304" pitchFamily="18" charset="0"/>
              </a:rPr>
              <a:t>坂本眞人</a:t>
            </a:r>
            <a:r>
              <a:rPr lang="en-US" altLang="zh-CN" sz="2000" dirty="0">
                <a:latin typeface="Times New Roman" panose="02020603050405020304" pitchFamily="18" charset="0"/>
              </a:rPr>
              <a:t>, </a:t>
            </a:r>
            <a:r>
              <a:rPr lang="zh-CN" altLang="en-US" sz="2000" dirty="0">
                <a:latin typeface="Times New Roman" panose="02020603050405020304" pitchFamily="18" charset="0"/>
              </a:rPr>
              <a:t>伊藤隆夫</a:t>
            </a:r>
            <a:r>
              <a:rPr lang="en-US" altLang="zh-CN" sz="2000" dirty="0">
                <a:latin typeface="Times New Roman" panose="02020603050405020304" pitchFamily="18" charset="0"/>
              </a:rPr>
              <a:t>, </a:t>
            </a:r>
          </a:p>
          <a:p>
            <a:pPr algn="l"/>
            <a:r>
              <a:rPr kumimoji="1" lang="ja-JP" altLang="en-US" sz="2000" dirty="0">
                <a:latin typeface="Times New Roman" panose="02020603050405020304" pitchFamily="18" charset="0"/>
              </a:rPr>
              <a:t>   縮小盤オセロにおける完全解析</a:t>
            </a:r>
            <a:r>
              <a:rPr kumimoji="1" lang="en-US" altLang="ja-JP" sz="2000" dirty="0">
                <a:latin typeface="Times New Roman" panose="02020603050405020304" pitchFamily="18" charset="0"/>
              </a:rPr>
              <a:t>, </a:t>
            </a:r>
          </a:p>
          <a:p>
            <a:pPr algn="l"/>
            <a:r>
              <a:rPr kumimoji="1" lang="ja-JP" altLang="en-US" sz="2000" dirty="0">
                <a:latin typeface="Times New Roman" panose="02020603050405020304" pitchFamily="18" charset="0"/>
              </a:rPr>
              <a:t>   情報処理学会九州支部火の国情報シンポジウム</a:t>
            </a:r>
            <a:r>
              <a:rPr kumimoji="1" lang="en-US" altLang="ja-JP" sz="2000" dirty="0">
                <a:latin typeface="Times New Roman" panose="02020603050405020304" pitchFamily="18" charset="0"/>
              </a:rPr>
              <a:t>, </a:t>
            </a:r>
            <a:r>
              <a:rPr lang="en-US" altLang="ja-JP" sz="2000" dirty="0">
                <a:latin typeface="Times New Roman" panose="02020603050405020304" pitchFamily="18" charset="0"/>
              </a:rPr>
              <a:t>No.1A-2, pp.1-6</a:t>
            </a:r>
            <a:r>
              <a:rPr kumimoji="1" lang="en-US" altLang="ja-JP" sz="2000" dirty="0">
                <a:latin typeface="Times New Roman" panose="02020603050405020304" pitchFamily="18" charset="0"/>
              </a:rPr>
              <a:t> </a:t>
            </a:r>
            <a:r>
              <a:rPr lang="en-US" altLang="ja-JP" sz="2000" dirty="0">
                <a:latin typeface="Times New Roman" panose="02020603050405020304" pitchFamily="18" charset="0"/>
              </a:rPr>
              <a:t>(</a:t>
            </a:r>
            <a:r>
              <a:rPr kumimoji="1" lang="en-US" altLang="ja-JP" sz="2000" dirty="0">
                <a:latin typeface="Times New Roman" panose="02020603050405020304" pitchFamily="18" charset="0"/>
              </a:rPr>
              <a:t>2015) </a:t>
            </a:r>
          </a:p>
          <a:p>
            <a:pPr algn="l"/>
            <a:r>
              <a:rPr kumimoji="1" lang="en-US" altLang="ja-JP" sz="2000" dirty="0">
                <a:latin typeface="Times New Roman" panose="02020603050405020304" pitchFamily="18" charset="0"/>
              </a:rPr>
              <a:t>   https://www.ipsj-kyushu.jp/page/ronbun/hinokuni/1004/1A/1A-2</a:t>
            </a:r>
            <a:r>
              <a:rPr kumimoji="1" lang="en-US" altLang="ja-JP" sz="2000">
                <a:latin typeface="Times New Roman" panose="02020603050405020304" pitchFamily="18" charset="0"/>
              </a:rPr>
              <a:t>.pdf</a:t>
            </a:r>
            <a:endParaRPr kumimoji="1" lang="en-US" altLang="ja-JP" sz="2000" dirty="0">
              <a:latin typeface="Times New Roman" panose="02020603050405020304" pitchFamily="18" charset="0"/>
            </a:endParaRPr>
          </a:p>
        </p:txBody>
      </p:sp>
      <p:sp>
        <p:nvSpPr>
          <p:cNvPr id="5" name="テキスト ボックス 4">
            <a:extLst>
              <a:ext uri="{FF2B5EF4-FFF2-40B4-BE49-F238E27FC236}">
                <a16:creationId xmlns:a16="http://schemas.microsoft.com/office/drawing/2014/main" id="{EBA81A09-CBE6-4541-8571-2241B8562D12}"/>
              </a:ext>
            </a:extLst>
          </p:cNvPr>
          <p:cNvSpPr txBox="1"/>
          <p:nvPr/>
        </p:nvSpPr>
        <p:spPr>
          <a:xfrm>
            <a:off x="2065543" y="1224000"/>
            <a:ext cx="5012911" cy="523220"/>
          </a:xfrm>
          <a:prstGeom prst="rect">
            <a:avLst/>
          </a:prstGeom>
          <a:noFill/>
        </p:spPr>
        <p:txBody>
          <a:bodyPr wrap="none" rtlCol="0">
            <a:spAutoFit/>
          </a:bodyPr>
          <a:lstStyle/>
          <a:p>
            <a:r>
              <a:rPr kumimoji="1" lang="ja-JP" altLang="en-US" dirty="0"/>
              <a:t>ミニリバーシの完全解析結果 </a:t>
            </a:r>
            <a:r>
              <a:rPr kumimoji="1" lang="en-US" altLang="ja-JP" dirty="0"/>
              <a:t>[1]</a:t>
            </a:r>
            <a:endParaRPr kumimoji="1" lang="ja-JP" altLang="en-US" dirty="0"/>
          </a:p>
        </p:txBody>
      </p:sp>
    </p:spTree>
    <p:extLst>
      <p:ext uri="{BB962C8B-B14F-4D97-AF65-F5344CB8AC3E}">
        <p14:creationId xmlns:p14="http://schemas.microsoft.com/office/powerpoint/2010/main" val="10994077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ミニ囲碁の最善手</a:t>
            </a:r>
          </a:p>
        </p:txBody>
      </p:sp>
      <p:sp>
        <p:nvSpPr>
          <p:cNvPr id="3" name="コンテンツ プレースホルダー 2"/>
          <p:cNvSpPr>
            <a:spLocks noGrp="1"/>
          </p:cNvSpPr>
          <p:nvPr>
            <p:ph idx="1"/>
          </p:nvPr>
        </p:nvSpPr>
        <p:spPr>
          <a:xfrm>
            <a:off x="457200" y="1600201"/>
            <a:ext cx="8229600" cy="2743200"/>
          </a:xfrm>
        </p:spPr>
        <p:txBody>
          <a:bodyPr/>
          <a:lstStyle/>
          <a:p>
            <a:r>
              <a:rPr kumimoji="1" lang="en-US" altLang="ja-JP" dirty="0">
                <a:latin typeface="Times New Roman" panose="02020603050405020304" pitchFamily="18" charset="0"/>
              </a:rPr>
              <a:t>4×4</a:t>
            </a:r>
            <a:r>
              <a:rPr kumimoji="1" lang="ja-JP" altLang="en-US" dirty="0">
                <a:latin typeface="Times New Roman" panose="02020603050405020304" pitchFamily="18" charset="0"/>
              </a:rPr>
              <a:t>のミニ囲碁</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双方最善手を打つと引き分けになる</a:t>
            </a:r>
            <a:r>
              <a:rPr lang="en-US" altLang="ja-JP" sz="2400" dirty="0">
                <a:latin typeface="Times New Roman" panose="02020603050405020304" pitchFamily="18" charset="0"/>
              </a:rPr>
              <a:t>[1]</a:t>
            </a:r>
          </a:p>
          <a:p>
            <a:r>
              <a:rPr kumimoji="1" lang="en-US" altLang="ja-JP" dirty="0">
                <a:latin typeface="Times New Roman" panose="02020603050405020304" pitchFamily="18" charset="0"/>
              </a:rPr>
              <a:t>5×5</a:t>
            </a:r>
            <a:r>
              <a:rPr kumimoji="1" lang="ja-JP" altLang="en-US" dirty="0">
                <a:latin typeface="Times New Roman" panose="02020603050405020304" pitchFamily="18" charset="0"/>
              </a:rPr>
              <a:t>のミニ囲碁</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双方最善手を打つと黒の</a:t>
            </a:r>
            <a:r>
              <a:rPr lang="en-US" altLang="ja-JP" dirty="0">
                <a:latin typeface="Times New Roman" panose="02020603050405020304" pitchFamily="18" charset="0"/>
              </a:rPr>
              <a:t>24</a:t>
            </a:r>
            <a:r>
              <a:rPr lang="ja-JP" altLang="en-US" dirty="0">
                <a:latin typeface="Times New Roman" panose="02020603050405020304" pitchFamily="18" charset="0"/>
              </a:rPr>
              <a:t>目勝ちになる</a:t>
            </a:r>
            <a:r>
              <a:rPr lang="en-US" altLang="ja-JP" sz="2400" dirty="0">
                <a:latin typeface="Times New Roman" panose="02020603050405020304" pitchFamily="18" charset="0"/>
              </a:rPr>
              <a:t>[2]</a:t>
            </a:r>
            <a:endParaRPr kumimoji="1" lang="ja-JP" altLang="en-US" sz="2400" dirty="0">
              <a:latin typeface="Times New Roman" panose="02020603050405020304" pitchFamily="18" charset="0"/>
            </a:endParaRPr>
          </a:p>
        </p:txBody>
      </p:sp>
      <p:sp>
        <p:nvSpPr>
          <p:cNvPr id="4" name="テキスト ボックス 3"/>
          <p:cNvSpPr txBox="1"/>
          <p:nvPr/>
        </p:nvSpPr>
        <p:spPr>
          <a:xfrm>
            <a:off x="457200" y="4648200"/>
            <a:ext cx="8534400" cy="1877437"/>
          </a:xfrm>
          <a:prstGeom prst="rect">
            <a:avLst/>
          </a:prstGeom>
          <a:noFill/>
        </p:spPr>
        <p:txBody>
          <a:bodyPr wrap="square" rtlCol="0">
            <a:spAutoFit/>
          </a:bodyPr>
          <a:lstStyle/>
          <a:p>
            <a:pPr algn="l"/>
            <a:r>
              <a:rPr lang="en-US" altLang="ja-JP" sz="2000" dirty="0">
                <a:effectLst/>
                <a:latin typeface="Times New Roman" panose="02020603050405020304" pitchFamily="18" charset="0"/>
              </a:rPr>
              <a:t>[1] </a:t>
            </a:r>
            <a:r>
              <a:rPr lang="ja-JP" altLang="ja-JP" sz="2000" dirty="0">
                <a:effectLst/>
                <a:latin typeface="Times New Roman" panose="02020603050405020304" pitchFamily="18" charset="0"/>
              </a:rPr>
              <a:t>清慎一</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川嶋俊</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探索プログラムによる四路盤囲碁の解</a:t>
            </a:r>
            <a:r>
              <a:rPr lang="en-US" altLang="ja-JP" sz="2000" dirty="0">
                <a:effectLst/>
                <a:latin typeface="Times New Roman" panose="02020603050405020304" pitchFamily="18" charset="0"/>
              </a:rPr>
              <a:t>, </a:t>
            </a:r>
          </a:p>
          <a:p>
            <a:pPr algn="l"/>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研究報告ゲーム情報学</a:t>
            </a:r>
            <a:r>
              <a:rPr lang="en-US" altLang="ja-JP" sz="2000" dirty="0">
                <a:effectLst/>
                <a:latin typeface="Times New Roman" panose="02020603050405020304" pitchFamily="18" charset="0"/>
              </a:rPr>
              <a:t>(GI), Vol. 2000-GI-004, pp.69-76, </a:t>
            </a:r>
          </a:p>
          <a:p>
            <a:pPr algn="l"/>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情報処理学会</a:t>
            </a:r>
            <a:r>
              <a:rPr lang="en-US" altLang="ja-JP" sz="2000" dirty="0">
                <a:effectLst/>
                <a:latin typeface="Times New Roman" panose="02020603050405020304" pitchFamily="18" charset="0"/>
              </a:rPr>
              <a:t>, (2000), http://id.nii.ac.jp/1001/00058633/</a:t>
            </a:r>
          </a:p>
          <a:p>
            <a:pPr algn="l"/>
            <a:r>
              <a:rPr lang="en-US" altLang="ja-JP" sz="2000" dirty="0">
                <a:effectLst/>
                <a:latin typeface="Times New Roman" panose="02020603050405020304" pitchFamily="18" charset="0"/>
              </a:rPr>
              <a:t>[2] Eric C.D. van der </a:t>
            </a:r>
            <a:r>
              <a:rPr lang="en-US" altLang="ja-JP" sz="2000" dirty="0" err="1">
                <a:effectLst/>
                <a:latin typeface="Times New Roman" panose="02020603050405020304" pitchFamily="18" charset="0"/>
              </a:rPr>
              <a:t>Welf</a:t>
            </a: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H.Jaap</a:t>
            </a:r>
            <a:r>
              <a:rPr lang="en-US" altLang="ja-JP" sz="2000" dirty="0">
                <a:effectLst/>
                <a:latin typeface="Times New Roman" panose="02020603050405020304" pitchFamily="18" charset="0"/>
              </a:rPr>
              <a:t> van den </a:t>
            </a:r>
            <a:r>
              <a:rPr lang="en-US" altLang="ja-JP" sz="2000" dirty="0" err="1">
                <a:effectLst/>
                <a:latin typeface="Times New Roman" panose="02020603050405020304" pitchFamily="18" charset="0"/>
              </a:rPr>
              <a:t>Herik</a:t>
            </a:r>
            <a:r>
              <a:rPr lang="en-US" altLang="ja-JP" sz="2000" dirty="0">
                <a:effectLst/>
                <a:latin typeface="Times New Roman" panose="02020603050405020304" pitchFamily="18" charset="0"/>
              </a:rPr>
              <a:t>, and Jos </a:t>
            </a:r>
            <a:r>
              <a:rPr lang="en-US" altLang="ja-JP" sz="2000" dirty="0" err="1">
                <a:effectLst/>
                <a:latin typeface="Times New Roman" panose="02020603050405020304" pitchFamily="18" charset="0"/>
              </a:rPr>
              <a:t>W.H.M.Uiterwijk</a:t>
            </a:r>
            <a:r>
              <a:rPr lang="en-US" altLang="ja-JP" sz="2000" dirty="0">
                <a:effectLst/>
                <a:latin typeface="Times New Roman" panose="02020603050405020304" pitchFamily="18" charset="0"/>
              </a:rPr>
              <a:t>,</a:t>
            </a:r>
          </a:p>
          <a:p>
            <a:pPr algn="l"/>
            <a:r>
              <a:rPr lang="en-US" altLang="ja-JP" sz="2000" dirty="0">
                <a:effectLst/>
                <a:latin typeface="Times New Roman" panose="02020603050405020304" pitchFamily="18" charset="0"/>
              </a:rPr>
              <a:t>     Solving Go on Small Boards, ICGA Journal, Vol.26, No.2, pp.92-107 (2003).</a:t>
            </a:r>
            <a:endParaRPr kumimoji="1" lang="ja-JP" altLang="en-US" sz="2000" dirty="0">
              <a:latin typeface="Times New Roman" panose="02020603050405020304" pitchFamily="18" charset="0"/>
            </a:endParaRPr>
          </a:p>
        </p:txBody>
      </p:sp>
    </p:spTree>
    <p:extLst>
      <p:ext uri="{BB962C8B-B14F-4D97-AF65-F5344CB8AC3E}">
        <p14:creationId xmlns:p14="http://schemas.microsoft.com/office/powerpoint/2010/main" val="25151312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bwMode="auto">
          <a:xfrm>
            <a:off x="4914899" y="1953526"/>
            <a:ext cx="2667001" cy="2667001"/>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1828800" y="2057400"/>
            <a:ext cx="2209800" cy="2209800"/>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ミニ囲碁の最善手</a:t>
            </a:r>
          </a:p>
        </p:txBody>
      </p:sp>
      <p:sp>
        <p:nvSpPr>
          <p:cNvPr id="3" name="正方形/長方形 2"/>
          <p:cNvSpPr/>
          <p:nvPr/>
        </p:nvSpPr>
        <p:spPr bwMode="auto">
          <a:xfrm>
            <a:off x="2133600" y="23622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667000" y="23622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133600" y="29060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2667000" y="29060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133600" y="34498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667000" y="34498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200400" y="23622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200400" y="29060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3200400" y="34498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5181600" y="22098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5181600" y="27536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5715000" y="22098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5715000" y="27536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6248400" y="22098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6248400" y="27536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6781800" y="2209800"/>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6781800" y="2753627"/>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5181600" y="32974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5181600" y="3841281"/>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5715000" y="32974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5715000" y="3841281"/>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6248400" y="32974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6248400" y="3841281"/>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6781800" y="3297454"/>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6781800" y="3841281"/>
            <a:ext cx="533400" cy="533400"/>
          </a:xfrm>
          <a:prstGeom prst="rect">
            <a:avLst/>
          </a:prstGeom>
          <a:solidFill>
            <a:srgbClr val="FFFF99"/>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円/楕円 30"/>
          <p:cNvSpPr/>
          <p:nvPr/>
        </p:nvSpPr>
        <p:spPr bwMode="auto">
          <a:xfrm>
            <a:off x="2444416" y="2672214"/>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2" name="円/楕円 31"/>
          <p:cNvSpPr/>
          <p:nvPr/>
        </p:nvSpPr>
        <p:spPr bwMode="auto">
          <a:xfrm>
            <a:off x="2983832" y="3210827"/>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2</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33" name="円/楕円 32"/>
          <p:cNvSpPr/>
          <p:nvPr/>
        </p:nvSpPr>
        <p:spPr bwMode="auto">
          <a:xfrm>
            <a:off x="2983832" y="2656974"/>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3</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4" name="円/楕円 33"/>
          <p:cNvSpPr/>
          <p:nvPr/>
        </p:nvSpPr>
        <p:spPr bwMode="auto">
          <a:xfrm>
            <a:off x="2444416" y="3210827"/>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4</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35" name="円/楕円 34"/>
          <p:cNvSpPr/>
          <p:nvPr/>
        </p:nvSpPr>
        <p:spPr bwMode="auto">
          <a:xfrm>
            <a:off x="1923048" y="3200400"/>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5</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6" name="円/楕円 35"/>
          <p:cNvSpPr/>
          <p:nvPr/>
        </p:nvSpPr>
        <p:spPr bwMode="auto">
          <a:xfrm>
            <a:off x="3511617" y="2661786"/>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6</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37" name="円/楕円 36"/>
          <p:cNvSpPr/>
          <p:nvPr/>
        </p:nvSpPr>
        <p:spPr bwMode="auto">
          <a:xfrm>
            <a:off x="6019799" y="3063641"/>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8" name="円/楕円 37"/>
          <p:cNvSpPr/>
          <p:nvPr/>
        </p:nvSpPr>
        <p:spPr bwMode="auto">
          <a:xfrm>
            <a:off x="5486400" y="3603857"/>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2</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39" name="円/楕円 38"/>
          <p:cNvSpPr/>
          <p:nvPr/>
        </p:nvSpPr>
        <p:spPr bwMode="auto">
          <a:xfrm>
            <a:off x="6019799" y="3595435"/>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3</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40" name="円/楕円 39"/>
          <p:cNvSpPr/>
          <p:nvPr/>
        </p:nvSpPr>
        <p:spPr bwMode="auto">
          <a:xfrm>
            <a:off x="5486398" y="2514600"/>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4</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41" name="円/楕円 40"/>
          <p:cNvSpPr/>
          <p:nvPr/>
        </p:nvSpPr>
        <p:spPr bwMode="auto">
          <a:xfrm>
            <a:off x="6019799" y="2515403"/>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6</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42" name="円/楕円 41"/>
          <p:cNvSpPr/>
          <p:nvPr/>
        </p:nvSpPr>
        <p:spPr bwMode="auto">
          <a:xfrm>
            <a:off x="5490411" y="3063641"/>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5</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43" name="円/楕円 42"/>
          <p:cNvSpPr/>
          <p:nvPr/>
        </p:nvSpPr>
        <p:spPr bwMode="auto">
          <a:xfrm>
            <a:off x="6549188" y="2525027"/>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7</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44" name="円/楕円 43"/>
          <p:cNvSpPr/>
          <p:nvPr/>
        </p:nvSpPr>
        <p:spPr bwMode="auto">
          <a:xfrm>
            <a:off x="6557212" y="1982402"/>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8</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45" name="円/楕円 44"/>
          <p:cNvSpPr/>
          <p:nvPr/>
        </p:nvSpPr>
        <p:spPr bwMode="auto">
          <a:xfrm>
            <a:off x="6548390" y="3063641"/>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9</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46" name="円/楕円 45"/>
          <p:cNvSpPr/>
          <p:nvPr/>
        </p:nvSpPr>
        <p:spPr bwMode="auto">
          <a:xfrm>
            <a:off x="4961023" y="3068854"/>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10</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47" name="円/楕円 46"/>
          <p:cNvSpPr/>
          <p:nvPr/>
        </p:nvSpPr>
        <p:spPr bwMode="auto">
          <a:xfrm>
            <a:off x="6548390" y="4150292"/>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rPr>
              <a:t>11</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48" name="円/楕円 47"/>
          <p:cNvSpPr/>
          <p:nvPr/>
        </p:nvSpPr>
        <p:spPr bwMode="auto">
          <a:xfrm>
            <a:off x="7091410" y="3602254"/>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12</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49" name="円/楕円 48"/>
          <p:cNvSpPr/>
          <p:nvPr/>
        </p:nvSpPr>
        <p:spPr bwMode="auto">
          <a:xfrm>
            <a:off x="4957810" y="3602754"/>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13</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50" name="円/楕円 49"/>
          <p:cNvSpPr/>
          <p:nvPr/>
        </p:nvSpPr>
        <p:spPr bwMode="auto">
          <a:xfrm>
            <a:off x="4957810" y="4148686"/>
            <a:ext cx="457200" cy="457200"/>
          </a:xfrm>
          <a:prstGeom prst="ellipse">
            <a:avLst/>
          </a:prstGeom>
          <a:solidFill>
            <a:schemeClr val="tx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effectLst/>
                <a:latin typeface="Times New Roman" panose="02020603050405020304" pitchFamily="18" charset="0"/>
              </a:rPr>
              <a:t>14</a:t>
            </a:r>
            <a:endParaRPr kumimoji="1" lang="ja-JP" altLang="en-US" sz="2800" b="0" i="0" u="none" strike="noStrike" cap="none" normalizeH="0" dirty="0">
              <a:ln>
                <a:noFill/>
              </a:ln>
              <a:solidFill>
                <a:schemeClr val="bg2"/>
              </a:solidFill>
              <a:effectLst/>
              <a:latin typeface="Times New Roman" panose="02020603050405020304" pitchFamily="18" charset="0"/>
            </a:endParaRPr>
          </a:p>
        </p:txBody>
      </p:sp>
      <p:sp>
        <p:nvSpPr>
          <p:cNvPr id="51" name="円/楕円 50"/>
          <p:cNvSpPr/>
          <p:nvPr/>
        </p:nvSpPr>
        <p:spPr bwMode="auto">
          <a:xfrm>
            <a:off x="5487606" y="4131842"/>
            <a:ext cx="457200" cy="457200"/>
          </a:xfrm>
          <a:prstGeom prst="ellipse">
            <a:avLst/>
          </a:prstGeom>
          <a:solidFill>
            <a:schemeClr val="bg2"/>
          </a:solidFill>
          <a:ln w="444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effectLst/>
                <a:latin typeface="Times New Roman" panose="02020603050405020304" pitchFamily="18" charset="0"/>
              </a:rPr>
              <a:t>15</a:t>
            </a:r>
            <a:endParaRPr kumimoji="1" lang="ja-JP" altLang="en-US" sz="28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0" name="テキスト ボックス 29"/>
          <p:cNvSpPr txBox="1"/>
          <p:nvPr/>
        </p:nvSpPr>
        <p:spPr>
          <a:xfrm>
            <a:off x="1321697" y="4422564"/>
            <a:ext cx="3159840" cy="461665"/>
          </a:xfrm>
          <a:prstGeom prst="rect">
            <a:avLst/>
          </a:prstGeom>
          <a:noFill/>
        </p:spPr>
        <p:txBody>
          <a:bodyPr wrap="none" rtlCol="0">
            <a:spAutoFit/>
          </a:bodyPr>
          <a:lstStyle/>
          <a:p>
            <a:r>
              <a:rPr kumimoji="1" lang="en-US" altLang="ja-JP" sz="2400" dirty="0">
                <a:latin typeface="Times New Roman" panose="02020603050405020304" pitchFamily="18" charset="0"/>
              </a:rPr>
              <a:t>4</a:t>
            </a:r>
            <a:r>
              <a:rPr kumimoji="1" lang="ja-JP" altLang="en-US" sz="2400" dirty="0">
                <a:latin typeface="Times New Roman" panose="02020603050405020304" pitchFamily="18" charset="0"/>
              </a:rPr>
              <a:t>路盤囲碁の最善手</a:t>
            </a:r>
            <a:r>
              <a:rPr kumimoji="1" lang="en-US" altLang="ja-JP" sz="2000" dirty="0">
                <a:latin typeface="Times New Roman" panose="02020603050405020304" pitchFamily="18" charset="0"/>
              </a:rPr>
              <a:t>[1]</a:t>
            </a:r>
            <a:endParaRPr kumimoji="1" lang="ja-JP" altLang="en-US" sz="2000" dirty="0">
              <a:latin typeface="Times New Roman" panose="02020603050405020304" pitchFamily="18" charset="0"/>
            </a:endParaRPr>
          </a:p>
        </p:txBody>
      </p:sp>
      <p:sp>
        <p:nvSpPr>
          <p:cNvPr id="52" name="テキスト ボックス 51"/>
          <p:cNvSpPr txBox="1"/>
          <p:nvPr/>
        </p:nvSpPr>
        <p:spPr>
          <a:xfrm>
            <a:off x="4698936" y="4733839"/>
            <a:ext cx="3098926" cy="461665"/>
          </a:xfrm>
          <a:prstGeom prst="rect">
            <a:avLst/>
          </a:prstGeom>
          <a:noFill/>
        </p:spPr>
        <p:txBody>
          <a:bodyPr wrap="none" rtlCol="0">
            <a:spAutoFit/>
          </a:bodyPr>
          <a:lstStyle/>
          <a:p>
            <a:r>
              <a:rPr lang="en-US" altLang="ja-JP" sz="2400" dirty="0">
                <a:latin typeface="Times New Roman" panose="02020603050405020304" pitchFamily="18" charset="0"/>
              </a:rPr>
              <a:t>5</a:t>
            </a:r>
            <a:r>
              <a:rPr kumimoji="1" lang="ja-JP" altLang="en-US" sz="2400" dirty="0">
                <a:latin typeface="Times New Roman" panose="02020603050405020304" pitchFamily="18" charset="0"/>
              </a:rPr>
              <a:t>路盤囲碁の最善手</a:t>
            </a:r>
            <a:r>
              <a:rPr kumimoji="1" lang="en-US" altLang="ja-JP" sz="2000" dirty="0">
                <a:latin typeface="Times New Roman" panose="02020603050405020304" pitchFamily="18" charset="0"/>
              </a:rPr>
              <a:t>[2]</a:t>
            </a:r>
            <a:endParaRPr kumimoji="1" lang="ja-JP" altLang="en-US" sz="2000" dirty="0">
              <a:latin typeface="Times New Roman" panose="02020603050405020304" pitchFamily="18" charset="0"/>
            </a:endParaRPr>
          </a:p>
        </p:txBody>
      </p:sp>
      <p:sp>
        <p:nvSpPr>
          <p:cNvPr id="53" name="テキスト ボックス 52"/>
          <p:cNvSpPr txBox="1"/>
          <p:nvPr/>
        </p:nvSpPr>
        <p:spPr>
          <a:xfrm>
            <a:off x="4165936" y="5828471"/>
            <a:ext cx="4764907" cy="769441"/>
          </a:xfrm>
          <a:prstGeom prst="rect">
            <a:avLst/>
          </a:prstGeom>
          <a:noFill/>
        </p:spPr>
        <p:txBody>
          <a:bodyPr wrap="square" rtlCol="0">
            <a:spAutoFit/>
          </a:bodyPr>
          <a:lstStyle/>
          <a:p>
            <a:pPr algn="l"/>
            <a:r>
              <a:rPr lang="en-US" altLang="ja-JP" sz="2000" dirty="0">
                <a:effectLst/>
                <a:latin typeface="Times New Roman" panose="02020603050405020304" pitchFamily="18" charset="0"/>
              </a:rPr>
              <a:t>[1] </a:t>
            </a:r>
            <a:r>
              <a:rPr lang="ja-JP" altLang="ja-JP" sz="2000" dirty="0">
                <a:effectLst/>
                <a:latin typeface="Times New Roman" panose="02020603050405020304" pitchFamily="18" charset="0"/>
              </a:rPr>
              <a:t>清慎一</a:t>
            </a:r>
            <a:r>
              <a:rPr lang="ja-JP" altLang="en-US" sz="2000" dirty="0">
                <a:effectLst/>
                <a:latin typeface="Times New Roman" panose="02020603050405020304" pitchFamily="18" charset="0"/>
              </a:rPr>
              <a:t>ら</a:t>
            </a:r>
            <a:r>
              <a:rPr lang="en-US" altLang="ja-JP" sz="2000" dirty="0">
                <a:effectLst/>
                <a:latin typeface="Times New Roman" panose="02020603050405020304" pitchFamily="18" charset="0"/>
              </a:rPr>
              <a:t>, (2000).</a:t>
            </a:r>
          </a:p>
          <a:p>
            <a:pPr algn="l"/>
            <a:r>
              <a:rPr lang="en-US" altLang="ja-JP" sz="2000" dirty="0">
                <a:effectLst/>
                <a:latin typeface="Times New Roman" panose="02020603050405020304" pitchFamily="18" charset="0"/>
              </a:rPr>
              <a:t>[2] Eric C.D. van der </a:t>
            </a:r>
            <a:r>
              <a:rPr lang="en-US" altLang="ja-JP" sz="2000" dirty="0" err="1">
                <a:effectLst/>
                <a:latin typeface="Times New Roman" panose="02020603050405020304" pitchFamily="18" charset="0"/>
              </a:rPr>
              <a:t>Welf</a:t>
            </a:r>
            <a:r>
              <a:rPr lang="en-US" altLang="ja-JP" sz="2000" dirty="0">
                <a:effectLst/>
                <a:latin typeface="Times New Roman" panose="02020603050405020304" pitchFamily="18" charset="0"/>
              </a:rPr>
              <a:t>, et.al (2003).</a:t>
            </a:r>
            <a:endParaRPr kumimoji="1" lang="ja-JP" altLang="en-US" sz="2000" dirty="0">
              <a:latin typeface="Times New Roman" panose="02020603050405020304" pitchFamily="18" charset="0"/>
            </a:endParaRPr>
          </a:p>
        </p:txBody>
      </p:sp>
      <p:sp>
        <p:nvSpPr>
          <p:cNvPr id="55" name="テキスト ボックス 54">
            <a:extLst>
              <a:ext uri="{FF2B5EF4-FFF2-40B4-BE49-F238E27FC236}">
                <a16:creationId xmlns:a16="http://schemas.microsoft.com/office/drawing/2014/main" id="{144D917F-6BF9-4886-9541-92701C684252}"/>
              </a:ext>
            </a:extLst>
          </p:cNvPr>
          <p:cNvSpPr txBox="1"/>
          <p:nvPr/>
        </p:nvSpPr>
        <p:spPr>
          <a:xfrm>
            <a:off x="2133600" y="5195504"/>
            <a:ext cx="1351652" cy="461665"/>
          </a:xfrm>
          <a:prstGeom prst="rect">
            <a:avLst/>
          </a:prstGeom>
          <a:noFill/>
        </p:spPr>
        <p:txBody>
          <a:bodyPr wrap="none" rtlCol="0">
            <a:spAutoFit/>
          </a:bodyPr>
          <a:lstStyle/>
          <a:p>
            <a:pPr algn="l"/>
            <a:r>
              <a:rPr lang="ja-JP" altLang="en-US" sz="2400" dirty="0"/>
              <a:t>引き分け</a:t>
            </a:r>
            <a:endParaRPr kumimoji="1" lang="en-US" altLang="ja-JP" sz="2400" dirty="0"/>
          </a:p>
        </p:txBody>
      </p:sp>
      <p:sp>
        <p:nvSpPr>
          <p:cNvPr id="57" name="テキスト ボックス 56">
            <a:extLst>
              <a:ext uri="{FF2B5EF4-FFF2-40B4-BE49-F238E27FC236}">
                <a16:creationId xmlns:a16="http://schemas.microsoft.com/office/drawing/2014/main" id="{C98EE5D9-BECD-4BBF-9B34-C626D5B2FD83}"/>
              </a:ext>
            </a:extLst>
          </p:cNvPr>
          <p:cNvSpPr txBox="1"/>
          <p:nvPr/>
        </p:nvSpPr>
        <p:spPr>
          <a:xfrm>
            <a:off x="5171439" y="5222009"/>
            <a:ext cx="1970411" cy="461665"/>
          </a:xfrm>
          <a:prstGeom prst="rect">
            <a:avLst/>
          </a:prstGeom>
          <a:noFill/>
        </p:spPr>
        <p:txBody>
          <a:bodyPr wrap="none" rtlCol="0">
            <a:spAutoFit/>
          </a:bodyPr>
          <a:lstStyle/>
          <a:p>
            <a:pPr algn="l"/>
            <a:r>
              <a:rPr kumimoji="1" lang="ja-JP" altLang="en-US" sz="2400" dirty="0"/>
              <a:t>黒の</a:t>
            </a:r>
            <a:r>
              <a:rPr kumimoji="1" lang="en-US" altLang="ja-JP" sz="2400" dirty="0"/>
              <a:t>24</a:t>
            </a:r>
            <a:r>
              <a:rPr lang="ja-JP" altLang="en-US" sz="2400" dirty="0"/>
              <a:t>目勝ち</a:t>
            </a:r>
            <a:endParaRPr kumimoji="1" lang="en-US" altLang="ja-JP" sz="2400" dirty="0"/>
          </a:p>
        </p:txBody>
      </p:sp>
    </p:spTree>
    <p:extLst>
      <p:ext uri="{BB962C8B-B14F-4D97-AF65-F5344CB8AC3E}">
        <p14:creationId xmlns:p14="http://schemas.microsoft.com/office/powerpoint/2010/main" val="839907172"/>
      </p:ext>
    </p:extLst>
  </p:cSld>
  <p:clrMapOvr>
    <a:masterClrMapping/>
  </p:clrMapOvr>
  <mc:AlternateContent xmlns:mc="http://schemas.openxmlformats.org/markup-compatibility/2006" xmlns:p14="http://schemas.microsoft.com/office/powerpoint/2010/main">
    <mc:Choice Requires="p14">
      <p:transition spd="slow" p14:dur="2000" advTm="7489"/>
    </mc:Choice>
    <mc:Fallback xmlns="">
      <p:transition spd="slow" advTm="74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checkerboard(across)">
                                      <p:cBhvr>
                                        <p:cTn id="7" dur="500"/>
                                        <p:tgtEl>
                                          <p:spTgt spid="31"/>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checkerboard(across)">
                                      <p:cBhvr>
                                        <p:cTn id="11" dur="500"/>
                                        <p:tgtEl>
                                          <p:spTgt spid="32"/>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checkerboard(across)">
                                      <p:cBhvr>
                                        <p:cTn id="15" dur="500"/>
                                        <p:tgtEl>
                                          <p:spTgt spid="33"/>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checkerboard(across)">
                                      <p:cBhvr>
                                        <p:cTn id="19" dur="500"/>
                                        <p:tgtEl>
                                          <p:spTgt spid="34"/>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checkerboard(across)">
                                      <p:cBhvr>
                                        <p:cTn id="23" dur="500"/>
                                        <p:tgtEl>
                                          <p:spTgt spid="35"/>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checkerboard(across)">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checkerboard(across)">
                                      <p:cBhvr>
                                        <p:cTn id="32" dur="500"/>
                                        <p:tgtEl>
                                          <p:spTgt spid="37"/>
                                        </p:tgtEl>
                                      </p:cBhvr>
                                    </p:animEffect>
                                  </p:childTnLst>
                                </p:cTn>
                              </p:par>
                            </p:childTnLst>
                          </p:cTn>
                        </p:par>
                        <p:par>
                          <p:cTn id="33" fill="hold">
                            <p:stCondLst>
                              <p:cond delay="500"/>
                            </p:stCondLst>
                            <p:childTnLst>
                              <p:par>
                                <p:cTn id="34" presetID="5" presetClass="entr" presetSubtype="10"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Effect transition="in" filter="checkerboard(across)">
                                      <p:cBhvr>
                                        <p:cTn id="36" dur="500"/>
                                        <p:tgtEl>
                                          <p:spTgt spid="38"/>
                                        </p:tgtEl>
                                      </p:cBhvr>
                                    </p:animEffect>
                                  </p:childTnLst>
                                </p:cTn>
                              </p:par>
                            </p:childTnLst>
                          </p:cTn>
                        </p:par>
                        <p:par>
                          <p:cTn id="37" fill="hold">
                            <p:stCondLst>
                              <p:cond delay="1000"/>
                            </p:stCondLst>
                            <p:childTnLst>
                              <p:par>
                                <p:cTn id="38" presetID="5" presetClass="entr" presetSubtype="10"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checkerboard(across)">
                                      <p:cBhvr>
                                        <p:cTn id="40" dur="500"/>
                                        <p:tgtEl>
                                          <p:spTgt spid="39"/>
                                        </p:tgtEl>
                                      </p:cBhvr>
                                    </p:animEffect>
                                  </p:childTnLst>
                                </p:cTn>
                              </p:par>
                            </p:childTnLst>
                          </p:cTn>
                        </p:par>
                        <p:par>
                          <p:cTn id="41" fill="hold">
                            <p:stCondLst>
                              <p:cond delay="1500"/>
                            </p:stCondLst>
                            <p:childTnLst>
                              <p:par>
                                <p:cTn id="42" presetID="5" presetClass="entr" presetSubtype="10" fill="hold" grpId="0"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checkerboard(across)">
                                      <p:cBhvr>
                                        <p:cTn id="44" dur="500"/>
                                        <p:tgtEl>
                                          <p:spTgt spid="40"/>
                                        </p:tgtEl>
                                      </p:cBhvr>
                                    </p:animEffect>
                                  </p:childTnLst>
                                </p:cTn>
                              </p:par>
                            </p:childTnLst>
                          </p:cTn>
                        </p:par>
                        <p:par>
                          <p:cTn id="45" fill="hold">
                            <p:stCondLst>
                              <p:cond delay="2000"/>
                            </p:stCondLst>
                            <p:childTnLst>
                              <p:par>
                                <p:cTn id="46" presetID="5" presetClass="entr" presetSubtype="10" fill="hold" grpId="0"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checkerboard(across)">
                                      <p:cBhvr>
                                        <p:cTn id="48" dur="500"/>
                                        <p:tgtEl>
                                          <p:spTgt spid="42"/>
                                        </p:tgtEl>
                                      </p:cBhvr>
                                    </p:animEffect>
                                  </p:childTnLst>
                                </p:cTn>
                              </p:par>
                            </p:childTnLst>
                          </p:cTn>
                        </p:par>
                        <p:par>
                          <p:cTn id="49" fill="hold">
                            <p:stCondLst>
                              <p:cond delay="2500"/>
                            </p:stCondLst>
                            <p:childTnLst>
                              <p:par>
                                <p:cTn id="50" presetID="5" presetClass="entr" presetSubtype="10" fill="hold" grpId="0" nodeType="after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checkerboard(across)">
                                      <p:cBhvr>
                                        <p:cTn id="52" dur="500"/>
                                        <p:tgtEl>
                                          <p:spTgt spid="41"/>
                                        </p:tgtEl>
                                      </p:cBhvr>
                                    </p:animEffect>
                                  </p:childTnLst>
                                </p:cTn>
                              </p:par>
                            </p:childTnLst>
                          </p:cTn>
                        </p:par>
                        <p:par>
                          <p:cTn id="53" fill="hold">
                            <p:stCondLst>
                              <p:cond delay="3000"/>
                            </p:stCondLst>
                            <p:childTnLst>
                              <p:par>
                                <p:cTn id="54" presetID="5" presetClass="entr" presetSubtype="10"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checkerboard(across)">
                                      <p:cBhvr>
                                        <p:cTn id="56" dur="500"/>
                                        <p:tgtEl>
                                          <p:spTgt spid="43"/>
                                        </p:tgtEl>
                                      </p:cBhvr>
                                    </p:animEffect>
                                  </p:childTnLst>
                                </p:cTn>
                              </p:par>
                            </p:childTnLst>
                          </p:cTn>
                        </p:par>
                        <p:par>
                          <p:cTn id="57" fill="hold">
                            <p:stCondLst>
                              <p:cond delay="3500"/>
                            </p:stCondLst>
                            <p:childTnLst>
                              <p:par>
                                <p:cTn id="58" presetID="5" presetClass="entr" presetSubtype="10" fill="hold" grpId="0" nodeType="after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checkerboard(across)">
                                      <p:cBhvr>
                                        <p:cTn id="60" dur="500"/>
                                        <p:tgtEl>
                                          <p:spTgt spid="44"/>
                                        </p:tgtEl>
                                      </p:cBhvr>
                                    </p:animEffect>
                                  </p:childTnLst>
                                </p:cTn>
                              </p:par>
                            </p:childTnLst>
                          </p:cTn>
                        </p:par>
                        <p:par>
                          <p:cTn id="61" fill="hold">
                            <p:stCondLst>
                              <p:cond delay="4000"/>
                            </p:stCondLst>
                            <p:childTnLst>
                              <p:par>
                                <p:cTn id="62" presetID="5" presetClass="entr" presetSubtype="10" fill="hold" grpId="0" nodeType="after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checkerboard(across)">
                                      <p:cBhvr>
                                        <p:cTn id="64" dur="500"/>
                                        <p:tgtEl>
                                          <p:spTgt spid="45"/>
                                        </p:tgtEl>
                                      </p:cBhvr>
                                    </p:animEffect>
                                  </p:childTnLst>
                                </p:cTn>
                              </p:par>
                            </p:childTnLst>
                          </p:cTn>
                        </p:par>
                        <p:par>
                          <p:cTn id="65" fill="hold">
                            <p:stCondLst>
                              <p:cond delay="4500"/>
                            </p:stCondLst>
                            <p:childTnLst>
                              <p:par>
                                <p:cTn id="66" presetID="5" presetClass="entr" presetSubtype="10" fill="hold" grpId="0" nodeType="afterEffect">
                                  <p:stCondLst>
                                    <p:cond delay="0"/>
                                  </p:stCondLst>
                                  <p:childTnLst>
                                    <p:set>
                                      <p:cBhvr>
                                        <p:cTn id="67" dur="1" fill="hold">
                                          <p:stCondLst>
                                            <p:cond delay="0"/>
                                          </p:stCondLst>
                                        </p:cTn>
                                        <p:tgtEl>
                                          <p:spTgt spid="46"/>
                                        </p:tgtEl>
                                        <p:attrNameLst>
                                          <p:attrName>style.visibility</p:attrName>
                                        </p:attrNameLst>
                                      </p:cBhvr>
                                      <p:to>
                                        <p:strVal val="visible"/>
                                      </p:to>
                                    </p:set>
                                    <p:animEffect transition="in" filter="checkerboard(across)">
                                      <p:cBhvr>
                                        <p:cTn id="68" dur="500"/>
                                        <p:tgtEl>
                                          <p:spTgt spid="46"/>
                                        </p:tgtEl>
                                      </p:cBhvr>
                                    </p:animEffect>
                                  </p:childTnLst>
                                </p:cTn>
                              </p:par>
                            </p:childTnLst>
                          </p:cTn>
                        </p:par>
                        <p:par>
                          <p:cTn id="69" fill="hold">
                            <p:stCondLst>
                              <p:cond delay="5000"/>
                            </p:stCondLst>
                            <p:childTnLst>
                              <p:par>
                                <p:cTn id="70" presetID="5" presetClass="entr" presetSubtype="10" fill="hold" grpId="0" nodeType="afterEffect">
                                  <p:stCondLst>
                                    <p:cond delay="0"/>
                                  </p:stCondLst>
                                  <p:childTnLst>
                                    <p:set>
                                      <p:cBhvr>
                                        <p:cTn id="71" dur="1" fill="hold">
                                          <p:stCondLst>
                                            <p:cond delay="0"/>
                                          </p:stCondLst>
                                        </p:cTn>
                                        <p:tgtEl>
                                          <p:spTgt spid="47"/>
                                        </p:tgtEl>
                                        <p:attrNameLst>
                                          <p:attrName>style.visibility</p:attrName>
                                        </p:attrNameLst>
                                      </p:cBhvr>
                                      <p:to>
                                        <p:strVal val="visible"/>
                                      </p:to>
                                    </p:set>
                                    <p:animEffect transition="in" filter="checkerboard(across)">
                                      <p:cBhvr>
                                        <p:cTn id="72" dur="500"/>
                                        <p:tgtEl>
                                          <p:spTgt spid="47"/>
                                        </p:tgtEl>
                                      </p:cBhvr>
                                    </p:animEffect>
                                  </p:childTnLst>
                                </p:cTn>
                              </p:par>
                            </p:childTnLst>
                          </p:cTn>
                        </p:par>
                        <p:par>
                          <p:cTn id="73" fill="hold">
                            <p:stCondLst>
                              <p:cond delay="5500"/>
                            </p:stCondLst>
                            <p:childTnLst>
                              <p:par>
                                <p:cTn id="74" presetID="5" presetClass="entr" presetSubtype="10" fill="hold" grpId="0" nodeType="after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checkerboard(across)">
                                      <p:cBhvr>
                                        <p:cTn id="76" dur="500"/>
                                        <p:tgtEl>
                                          <p:spTgt spid="48"/>
                                        </p:tgtEl>
                                      </p:cBhvr>
                                    </p:animEffect>
                                  </p:childTnLst>
                                </p:cTn>
                              </p:par>
                            </p:childTnLst>
                          </p:cTn>
                        </p:par>
                        <p:par>
                          <p:cTn id="77" fill="hold">
                            <p:stCondLst>
                              <p:cond delay="6000"/>
                            </p:stCondLst>
                            <p:childTnLst>
                              <p:par>
                                <p:cTn id="78" presetID="5" presetClass="entr" presetSubtype="10"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animEffect transition="in" filter="checkerboard(across)">
                                      <p:cBhvr>
                                        <p:cTn id="80" dur="500"/>
                                        <p:tgtEl>
                                          <p:spTgt spid="49"/>
                                        </p:tgtEl>
                                      </p:cBhvr>
                                    </p:animEffect>
                                  </p:childTnLst>
                                </p:cTn>
                              </p:par>
                            </p:childTnLst>
                          </p:cTn>
                        </p:par>
                        <p:par>
                          <p:cTn id="81" fill="hold">
                            <p:stCondLst>
                              <p:cond delay="6500"/>
                            </p:stCondLst>
                            <p:childTnLst>
                              <p:par>
                                <p:cTn id="82" presetID="5" presetClass="entr" presetSubtype="10" fill="hold" grpId="0" nodeType="afterEffect">
                                  <p:stCondLst>
                                    <p:cond delay="0"/>
                                  </p:stCondLst>
                                  <p:childTnLst>
                                    <p:set>
                                      <p:cBhvr>
                                        <p:cTn id="83" dur="1" fill="hold">
                                          <p:stCondLst>
                                            <p:cond delay="0"/>
                                          </p:stCondLst>
                                        </p:cTn>
                                        <p:tgtEl>
                                          <p:spTgt spid="50"/>
                                        </p:tgtEl>
                                        <p:attrNameLst>
                                          <p:attrName>style.visibility</p:attrName>
                                        </p:attrNameLst>
                                      </p:cBhvr>
                                      <p:to>
                                        <p:strVal val="visible"/>
                                      </p:to>
                                    </p:set>
                                    <p:animEffect transition="in" filter="checkerboard(across)">
                                      <p:cBhvr>
                                        <p:cTn id="84" dur="500"/>
                                        <p:tgtEl>
                                          <p:spTgt spid="50"/>
                                        </p:tgtEl>
                                      </p:cBhvr>
                                    </p:animEffect>
                                  </p:childTnLst>
                                </p:cTn>
                              </p:par>
                            </p:childTnLst>
                          </p:cTn>
                        </p:par>
                        <p:par>
                          <p:cTn id="85" fill="hold">
                            <p:stCondLst>
                              <p:cond delay="7000"/>
                            </p:stCondLst>
                            <p:childTnLst>
                              <p:par>
                                <p:cTn id="86" presetID="5" presetClass="entr" presetSubtype="10" fill="hold" grpId="0" nodeType="after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checkerboard(across)">
                                      <p:cBhvr>
                                        <p:cTn id="8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可能な局面数</a:t>
            </a:r>
          </a:p>
        </p:txBody>
      </p:sp>
      <p:graphicFrame>
        <p:nvGraphicFramePr>
          <p:cNvPr id="3" name="表 2"/>
          <p:cNvGraphicFramePr>
            <a:graphicFrameLocks noGrp="1"/>
          </p:cNvGraphicFramePr>
          <p:nvPr/>
        </p:nvGraphicFramePr>
        <p:xfrm>
          <a:off x="1828800" y="1676400"/>
          <a:ext cx="5486400" cy="341376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142240">
                <a:tc>
                  <a:txBody>
                    <a:bodyPr/>
                    <a:lstStyle/>
                    <a:p>
                      <a:pPr algn="ctr"/>
                      <a:r>
                        <a:rPr kumimoji="1" lang="ja-JP" altLang="en-US" sz="2800" dirty="0">
                          <a:latin typeface="Times New Roman" panose="02020603050405020304" pitchFamily="18" charset="0"/>
                        </a:rPr>
                        <a:t>ゲーム</a:t>
                      </a:r>
                    </a:p>
                  </a:txBody>
                  <a:tcPr/>
                </a:tc>
                <a:tc>
                  <a:txBody>
                    <a:bodyPr/>
                    <a:lstStyle/>
                    <a:p>
                      <a:pPr algn="ctr"/>
                      <a:r>
                        <a:rPr kumimoji="1" lang="ja-JP" altLang="en-US" sz="2800" dirty="0">
                          <a:latin typeface="Times New Roman" panose="02020603050405020304" pitchFamily="18" charset="0"/>
                        </a:rPr>
                        <a:t>可能な局面数</a:t>
                      </a:r>
                    </a:p>
                  </a:txBody>
                  <a:tcPr/>
                </a:tc>
                <a:extLst>
                  <a:ext uri="{0D108BD9-81ED-4DB2-BD59-A6C34878D82A}">
                    <a16:rowId xmlns:a16="http://schemas.microsoft.com/office/drawing/2014/main" val="10000"/>
                  </a:ext>
                </a:extLst>
              </a:tr>
              <a:tr h="370840">
                <a:tc>
                  <a:txBody>
                    <a:bodyPr/>
                    <a:lstStyle/>
                    <a:p>
                      <a:pPr algn="ctr"/>
                      <a:r>
                        <a:rPr kumimoji="1" lang="ja-JP" altLang="en-US" sz="2800" dirty="0">
                          <a:latin typeface="Times New Roman" panose="02020603050405020304" pitchFamily="18" charset="0"/>
                        </a:rPr>
                        <a:t>チェッカー</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30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ctr"/>
                      <a:r>
                        <a:rPr kumimoji="1" lang="ja-JP" altLang="en-US" sz="2800" dirty="0">
                          <a:latin typeface="Times New Roman" panose="02020603050405020304" pitchFamily="18" charset="0"/>
                        </a:rPr>
                        <a:t>リバーシ</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60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algn="ctr"/>
                      <a:r>
                        <a:rPr kumimoji="1" lang="ja-JP" altLang="en-US" sz="2800" dirty="0">
                          <a:latin typeface="Times New Roman" panose="02020603050405020304" pitchFamily="18" charset="0"/>
                        </a:rPr>
                        <a:t>チェス</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120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pPr algn="ctr"/>
                      <a:r>
                        <a:rPr kumimoji="1" lang="ja-JP" altLang="en-US" sz="2800" dirty="0">
                          <a:latin typeface="Times New Roman" panose="02020603050405020304" pitchFamily="18" charset="0"/>
                        </a:rPr>
                        <a:t>将棋</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226</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pPr algn="ctr"/>
                      <a:r>
                        <a:rPr kumimoji="1" lang="ja-JP" altLang="en-US" sz="2800" dirty="0">
                          <a:latin typeface="Times New Roman" panose="02020603050405020304" pitchFamily="18" charset="0"/>
                        </a:rPr>
                        <a:t>囲碁</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360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
        <p:nvSpPr>
          <p:cNvPr id="5" name="テキスト ボックス 4"/>
          <p:cNvSpPr txBox="1"/>
          <p:nvPr/>
        </p:nvSpPr>
        <p:spPr>
          <a:xfrm>
            <a:off x="969892" y="5562600"/>
            <a:ext cx="7204216"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ちなみに地球全体の原子の数 </a:t>
            </a:r>
            <a:r>
              <a:rPr lang="en-US" altLang="ja-JP" sz="2400" dirty="0">
                <a:latin typeface="Times New Roman" panose="02020603050405020304" pitchFamily="18" charset="0"/>
              </a:rPr>
              <a:t>10</a:t>
            </a:r>
            <a:r>
              <a:rPr lang="en-US" altLang="ja-JP" sz="2400" baseline="30000" dirty="0">
                <a:latin typeface="Times New Roman" panose="02020603050405020304" pitchFamily="18" charset="0"/>
              </a:rPr>
              <a:t>50</a:t>
            </a:r>
            <a:r>
              <a:rPr lang="en-US" altLang="ja-JP" sz="2400" dirty="0">
                <a:latin typeface="Times New Roman" panose="02020603050405020304" pitchFamily="18" charset="0"/>
              </a:rPr>
              <a:t> </a:t>
            </a:r>
            <a:r>
              <a:rPr lang="ja-JP" altLang="en-US" sz="2400" dirty="0">
                <a:latin typeface="Times New Roman" panose="02020603050405020304" pitchFamily="18" charset="0"/>
              </a:rPr>
              <a:t>個</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⇒地球を全てを使っても全局面を列挙するのは不可</a:t>
            </a:r>
            <a:r>
              <a:rPr kumimoji="1" lang="ja-JP" altLang="en-US" sz="2400" dirty="0"/>
              <a:t>能</a:t>
            </a:r>
          </a:p>
        </p:txBody>
      </p:sp>
    </p:spTree>
    <p:extLst>
      <p:ext uri="{BB962C8B-B14F-4D97-AF65-F5344CB8AC3E}">
        <p14:creationId xmlns:p14="http://schemas.microsoft.com/office/powerpoint/2010/main" val="40610889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bwMode="auto">
          <a:xfrm>
            <a:off x="1300910" y="4798194"/>
            <a:ext cx="3657600" cy="1442988"/>
          </a:xfrm>
          <a:prstGeom prst="rect">
            <a:avLst/>
          </a:prstGeom>
          <a:solidFill>
            <a:srgbClr val="CC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1299073" y="3108898"/>
            <a:ext cx="3653926" cy="1694107"/>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1295399" y="1671588"/>
            <a:ext cx="3657600" cy="1442988"/>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ミニ将棋：どうぶつしょう</a:t>
            </a:r>
            <a:r>
              <a:rPr kumimoji="1" lang="ja-JP" altLang="en-US" dirty="0" err="1">
                <a:latin typeface="Times New Roman" panose="02020603050405020304" pitchFamily="18" charset="0"/>
              </a:rPr>
              <a:t>ぎ</a:t>
            </a:r>
            <a:endParaRPr kumimoji="1" lang="ja-JP" altLang="en-US" dirty="0">
              <a:latin typeface="Times New Roman" panose="02020603050405020304" pitchFamily="18" charset="0"/>
            </a:endParaRPr>
          </a:p>
        </p:txBody>
      </p:sp>
      <p:sp>
        <p:nvSpPr>
          <p:cNvPr id="3" name="正方形/長方形 2"/>
          <p:cNvSpPr/>
          <p:nvPr/>
        </p:nvSpPr>
        <p:spPr bwMode="auto">
          <a:xfrm>
            <a:off x="1866900" y="2286000"/>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テキスト ボックス 3"/>
          <p:cNvSpPr txBox="1"/>
          <p:nvPr/>
        </p:nvSpPr>
        <p:spPr>
          <a:xfrm>
            <a:off x="2063824" y="1757968"/>
            <a:ext cx="444352" cy="523220"/>
          </a:xfrm>
          <a:prstGeom prst="rect">
            <a:avLst/>
          </a:prstGeom>
          <a:noFill/>
        </p:spPr>
        <p:txBody>
          <a:bodyPr wrap="none" rtlCol="0">
            <a:spAutoFit/>
          </a:bodyPr>
          <a:lstStyle/>
          <a:p>
            <a:r>
              <a:rPr kumimoji="1" lang="en-US" altLang="ja-JP" dirty="0">
                <a:solidFill>
                  <a:schemeClr val="bg2"/>
                </a:solidFill>
                <a:latin typeface="Times New Roman" panose="02020603050405020304" pitchFamily="18" charset="0"/>
              </a:rPr>
              <a:t>A</a:t>
            </a:r>
            <a:endParaRPr kumimoji="1" lang="ja-JP" altLang="en-US" dirty="0">
              <a:solidFill>
                <a:schemeClr val="bg2"/>
              </a:solidFill>
              <a:latin typeface="Times New Roman" panose="02020603050405020304" pitchFamily="18" charset="0"/>
            </a:endParaRPr>
          </a:p>
        </p:txBody>
      </p:sp>
      <p:sp>
        <p:nvSpPr>
          <p:cNvPr id="9" name="正方形/長方形 8"/>
          <p:cNvSpPr/>
          <p:nvPr/>
        </p:nvSpPr>
        <p:spPr bwMode="auto">
          <a:xfrm>
            <a:off x="2705100" y="2286000"/>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テキスト ボックス 9"/>
          <p:cNvSpPr txBox="1"/>
          <p:nvPr/>
        </p:nvSpPr>
        <p:spPr>
          <a:xfrm>
            <a:off x="2912443" y="1757968"/>
            <a:ext cx="423514"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B</a:t>
            </a:r>
            <a:endParaRPr kumimoji="1" lang="ja-JP" altLang="en-US" dirty="0">
              <a:solidFill>
                <a:schemeClr val="bg2"/>
              </a:solidFill>
              <a:latin typeface="Times New Roman" panose="02020603050405020304" pitchFamily="18" charset="0"/>
            </a:endParaRPr>
          </a:p>
        </p:txBody>
      </p:sp>
      <p:sp>
        <p:nvSpPr>
          <p:cNvPr id="13" name="正方形/長方形 12"/>
          <p:cNvSpPr/>
          <p:nvPr/>
        </p:nvSpPr>
        <p:spPr bwMode="auto">
          <a:xfrm>
            <a:off x="3543300" y="2286866"/>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テキスト ボックス 13"/>
          <p:cNvSpPr txBox="1"/>
          <p:nvPr/>
        </p:nvSpPr>
        <p:spPr>
          <a:xfrm>
            <a:off x="3750643" y="1757968"/>
            <a:ext cx="423514"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C</a:t>
            </a:r>
            <a:endParaRPr kumimoji="1" lang="ja-JP" altLang="en-US" dirty="0">
              <a:solidFill>
                <a:schemeClr val="bg2"/>
              </a:solidFill>
              <a:latin typeface="Times New Roman" panose="02020603050405020304" pitchFamily="18" charset="0"/>
            </a:endParaRPr>
          </a:p>
        </p:txBody>
      </p:sp>
      <p:sp>
        <p:nvSpPr>
          <p:cNvPr id="15" name="テキスト ボックス 14"/>
          <p:cNvSpPr txBox="1"/>
          <p:nvPr/>
        </p:nvSpPr>
        <p:spPr>
          <a:xfrm>
            <a:off x="1462622" y="2441084"/>
            <a:ext cx="364203" cy="523220"/>
          </a:xfrm>
          <a:prstGeom prst="rect">
            <a:avLst/>
          </a:prstGeom>
          <a:noFill/>
        </p:spPr>
        <p:txBody>
          <a:bodyPr wrap="none" rtlCol="0">
            <a:spAutoFit/>
          </a:bodyPr>
          <a:lstStyle/>
          <a:p>
            <a:r>
              <a:rPr lang="en-US" altLang="ja-JP" dirty="0">
                <a:solidFill>
                  <a:srgbClr val="000000"/>
                </a:solidFill>
                <a:latin typeface="Times New Roman" panose="02020603050405020304" pitchFamily="18" charset="0"/>
              </a:rPr>
              <a:t>1</a:t>
            </a:r>
            <a:endParaRPr kumimoji="1" lang="ja-JP" altLang="en-US" dirty="0">
              <a:solidFill>
                <a:srgbClr val="000000"/>
              </a:solidFill>
              <a:latin typeface="Times New Roman" panose="02020603050405020304" pitchFamily="18" charset="0"/>
            </a:endParaRPr>
          </a:p>
        </p:txBody>
      </p:sp>
      <p:sp>
        <p:nvSpPr>
          <p:cNvPr id="16" name="正方形/長方形 15"/>
          <p:cNvSpPr/>
          <p:nvPr/>
        </p:nvSpPr>
        <p:spPr bwMode="auto">
          <a:xfrm>
            <a:off x="1866900" y="3121794"/>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2705100" y="3121794"/>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543300" y="3124318"/>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テキスト ボックス 18"/>
          <p:cNvSpPr txBox="1"/>
          <p:nvPr/>
        </p:nvSpPr>
        <p:spPr>
          <a:xfrm>
            <a:off x="1462622" y="3276878"/>
            <a:ext cx="364203" cy="523220"/>
          </a:xfrm>
          <a:prstGeom prst="rect">
            <a:avLst/>
          </a:prstGeom>
          <a:noFill/>
        </p:spPr>
        <p:txBody>
          <a:bodyPr wrap="none" rtlCol="0">
            <a:spAutoFit/>
          </a:bodyPr>
          <a:lstStyle/>
          <a:p>
            <a:r>
              <a:rPr lang="en-US" altLang="ja-JP" dirty="0">
                <a:solidFill>
                  <a:srgbClr val="000000"/>
                </a:solidFill>
                <a:latin typeface="Times New Roman" panose="02020603050405020304" pitchFamily="18" charset="0"/>
              </a:rPr>
              <a:t>2</a:t>
            </a:r>
            <a:endParaRPr kumimoji="1" lang="ja-JP" altLang="en-US" dirty="0">
              <a:solidFill>
                <a:srgbClr val="000000"/>
              </a:solidFill>
              <a:latin typeface="Times New Roman" panose="02020603050405020304" pitchFamily="18" charset="0"/>
            </a:endParaRPr>
          </a:p>
        </p:txBody>
      </p:sp>
      <p:sp>
        <p:nvSpPr>
          <p:cNvPr id="28" name="正方形/長方形 27"/>
          <p:cNvSpPr/>
          <p:nvPr/>
        </p:nvSpPr>
        <p:spPr bwMode="auto">
          <a:xfrm>
            <a:off x="1866900" y="3962400"/>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705100" y="3962400"/>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543300" y="3960860"/>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テキスト ボックス 30"/>
          <p:cNvSpPr txBox="1"/>
          <p:nvPr/>
        </p:nvSpPr>
        <p:spPr>
          <a:xfrm>
            <a:off x="1462622" y="4117484"/>
            <a:ext cx="364203" cy="523220"/>
          </a:xfrm>
          <a:prstGeom prst="rect">
            <a:avLst/>
          </a:prstGeom>
          <a:noFill/>
        </p:spPr>
        <p:txBody>
          <a:bodyPr wrap="none" rtlCol="0">
            <a:spAutoFit/>
          </a:bodyPr>
          <a:lstStyle/>
          <a:p>
            <a:r>
              <a:rPr lang="en-US" altLang="ja-JP" dirty="0">
                <a:solidFill>
                  <a:srgbClr val="000000"/>
                </a:solidFill>
                <a:latin typeface="Times New Roman" panose="02020603050405020304" pitchFamily="18" charset="0"/>
              </a:rPr>
              <a:t>3</a:t>
            </a:r>
            <a:endParaRPr kumimoji="1" lang="ja-JP" altLang="en-US" dirty="0">
              <a:solidFill>
                <a:srgbClr val="000000"/>
              </a:solidFill>
              <a:latin typeface="Times New Roman" panose="02020603050405020304" pitchFamily="18" charset="0"/>
            </a:endParaRPr>
          </a:p>
        </p:txBody>
      </p:sp>
      <p:sp>
        <p:nvSpPr>
          <p:cNvPr id="32" name="正方形/長方形 31"/>
          <p:cNvSpPr/>
          <p:nvPr/>
        </p:nvSpPr>
        <p:spPr bwMode="auto">
          <a:xfrm>
            <a:off x="1866900" y="4798194"/>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705100" y="4798194"/>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543300" y="4799060"/>
            <a:ext cx="838200" cy="838200"/>
          </a:xfrm>
          <a:prstGeom prst="rect">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テキスト ボックス 34"/>
          <p:cNvSpPr txBox="1"/>
          <p:nvPr/>
        </p:nvSpPr>
        <p:spPr>
          <a:xfrm>
            <a:off x="1462622" y="4953278"/>
            <a:ext cx="364203" cy="523220"/>
          </a:xfrm>
          <a:prstGeom prst="rect">
            <a:avLst/>
          </a:prstGeom>
          <a:noFill/>
        </p:spPr>
        <p:txBody>
          <a:bodyPr wrap="none" rtlCol="0">
            <a:spAutoFit/>
          </a:bodyPr>
          <a:lstStyle/>
          <a:p>
            <a:r>
              <a:rPr lang="en-US" altLang="ja-JP" dirty="0">
                <a:solidFill>
                  <a:srgbClr val="000000"/>
                </a:solidFill>
                <a:latin typeface="Times New Roman" panose="02020603050405020304" pitchFamily="18" charset="0"/>
              </a:rPr>
              <a:t>4</a:t>
            </a:r>
            <a:endParaRPr kumimoji="1" lang="ja-JP" altLang="en-US" dirty="0">
              <a:solidFill>
                <a:srgbClr val="000000"/>
              </a:solidFill>
              <a:latin typeface="Times New Roman" panose="02020603050405020304" pitchFamily="18" charset="0"/>
            </a:endParaRPr>
          </a:p>
        </p:txBody>
      </p:sp>
      <p:sp>
        <p:nvSpPr>
          <p:cNvPr id="39" name="正方形/長方形 38"/>
          <p:cNvSpPr/>
          <p:nvPr/>
        </p:nvSpPr>
        <p:spPr bwMode="auto">
          <a:xfrm>
            <a:off x="1295400" y="1676400"/>
            <a:ext cx="3657600" cy="4557564"/>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4898232"/>
            <a:ext cx="609600" cy="609600"/>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ラ</a:t>
            </a:r>
            <a:endParaRPr kumimoji="1" lang="ja-JP" altLang="en-US" sz="2800" b="0" i="0" u="none" strike="noStrike" cap="none" normalizeH="0" dirty="0">
              <a:ln>
                <a:noFill/>
              </a:ln>
              <a:solidFill>
                <a:schemeClr val="bg2"/>
              </a:solidFill>
              <a:effectLst/>
            </a:endParaRPr>
          </a:p>
        </p:txBody>
      </p:sp>
      <p:sp>
        <p:nvSpPr>
          <p:cNvPr id="42" name="正方形/長方形 41"/>
          <p:cNvSpPr/>
          <p:nvPr/>
        </p:nvSpPr>
        <p:spPr bwMode="auto">
          <a:xfrm rot="10800000">
            <a:off x="2803564" y="3240906"/>
            <a:ext cx="609600" cy="609600"/>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ひ</a:t>
            </a:r>
            <a:endParaRPr kumimoji="1" lang="ja-JP" altLang="en-US" sz="2800" b="0" i="0" u="none" strike="noStrike" cap="none" normalizeH="0" dirty="0">
              <a:ln>
                <a:noFill/>
              </a:ln>
              <a:solidFill>
                <a:schemeClr val="bg2"/>
              </a:solidFill>
              <a:effectLst/>
            </a:endParaRPr>
          </a:p>
        </p:txBody>
      </p:sp>
      <p:sp>
        <p:nvSpPr>
          <p:cNvPr id="43" name="正方形/長方形 42"/>
          <p:cNvSpPr/>
          <p:nvPr/>
        </p:nvSpPr>
        <p:spPr bwMode="auto">
          <a:xfrm>
            <a:off x="1994047" y="4910088"/>
            <a:ext cx="609600" cy="609600"/>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ぞ</a:t>
            </a:r>
            <a:endParaRPr kumimoji="1" lang="ja-JP" altLang="en-US" sz="2800" b="0" i="0" u="none" strike="noStrike" cap="none" normalizeH="0" dirty="0">
              <a:ln>
                <a:noFill/>
              </a:ln>
              <a:solidFill>
                <a:schemeClr val="bg2"/>
              </a:solidFill>
              <a:effectLst/>
            </a:endParaRPr>
          </a:p>
        </p:txBody>
      </p:sp>
      <p:sp>
        <p:nvSpPr>
          <p:cNvPr id="44" name="正方形/長方形 43"/>
          <p:cNvSpPr/>
          <p:nvPr/>
        </p:nvSpPr>
        <p:spPr bwMode="auto">
          <a:xfrm>
            <a:off x="3657600" y="4910088"/>
            <a:ext cx="609600" cy="609600"/>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き</a:t>
            </a:r>
            <a:endParaRPr kumimoji="1" lang="ja-JP" altLang="en-US" sz="2800" b="0" i="0" u="none" strike="noStrike" cap="none" normalizeH="0" dirty="0">
              <a:ln>
                <a:noFill/>
              </a:ln>
              <a:solidFill>
                <a:schemeClr val="bg2"/>
              </a:solidFill>
              <a:effectLst/>
            </a:endParaRPr>
          </a:p>
        </p:txBody>
      </p:sp>
      <p:sp>
        <p:nvSpPr>
          <p:cNvPr id="45" name="正方形/長方形 44"/>
          <p:cNvSpPr/>
          <p:nvPr/>
        </p:nvSpPr>
        <p:spPr bwMode="auto">
          <a:xfrm rot="10800000">
            <a:off x="2819400" y="2393082"/>
            <a:ext cx="609600" cy="609600"/>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ラ</a:t>
            </a:r>
            <a:endParaRPr kumimoji="1" lang="ja-JP" altLang="en-US" sz="2800" b="0" i="0" u="none" strike="noStrike" cap="none" normalizeH="0" dirty="0">
              <a:ln>
                <a:noFill/>
              </a:ln>
              <a:solidFill>
                <a:schemeClr val="bg2"/>
              </a:solidFill>
              <a:effectLst/>
            </a:endParaRPr>
          </a:p>
        </p:txBody>
      </p:sp>
      <p:sp>
        <p:nvSpPr>
          <p:cNvPr id="46" name="正方形/長方形 45"/>
          <p:cNvSpPr/>
          <p:nvPr/>
        </p:nvSpPr>
        <p:spPr bwMode="auto">
          <a:xfrm>
            <a:off x="2819400" y="4068054"/>
            <a:ext cx="609600" cy="609600"/>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ひ</a:t>
            </a:r>
            <a:endParaRPr kumimoji="1" lang="ja-JP" altLang="en-US" sz="2800" b="0" i="0" u="none" strike="noStrike" cap="none" normalizeH="0" dirty="0">
              <a:ln>
                <a:noFill/>
              </a:ln>
              <a:solidFill>
                <a:schemeClr val="bg2"/>
              </a:solidFill>
              <a:effectLst/>
            </a:endParaRPr>
          </a:p>
        </p:txBody>
      </p:sp>
      <p:sp>
        <p:nvSpPr>
          <p:cNvPr id="47" name="正方形/長方形 46"/>
          <p:cNvSpPr/>
          <p:nvPr/>
        </p:nvSpPr>
        <p:spPr bwMode="auto">
          <a:xfrm rot="10800000">
            <a:off x="1991829" y="2402706"/>
            <a:ext cx="609600" cy="609600"/>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き</a:t>
            </a:r>
            <a:endParaRPr kumimoji="1" lang="ja-JP" altLang="en-US" sz="2800" b="0" i="0" u="none" strike="noStrike" cap="none" normalizeH="0" dirty="0">
              <a:ln>
                <a:noFill/>
              </a:ln>
              <a:solidFill>
                <a:schemeClr val="bg2"/>
              </a:solidFill>
              <a:effectLst/>
            </a:endParaRPr>
          </a:p>
        </p:txBody>
      </p:sp>
      <p:sp>
        <p:nvSpPr>
          <p:cNvPr id="48" name="正方形/長方形 47"/>
          <p:cNvSpPr/>
          <p:nvPr/>
        </p:nvSpPr>
        <p:spPr bwMode="auto">
          <a:xfrm rot="10800000">
            <a:off x="3673641" y="2393082"/>
            <a:ext cx="609600" cy="609600"/>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ぞ</a:t>
            </a:r>
            <a:endParaRPr kumimoji="1" lang="ja-JP" altLang="en-US" sz="2800" b="0" i="0" u="none" strike="noStrike" cap="none" normalizeH="0" dirty="0">
              <a:ln>
                <a:noFill/>
              </a:ln>
              <a:solidFill>
                <a:schemeClr val="bg2"/>
              </a:solidFill>
              <a:effectLst/>
            </a:endParaRPr>
          </a:p>
        </p:txBody>
      </p:sp>
      <p:grpSp>
        <p:nvGrpSpPr>
          <p:cNvPr id="6" name="グループ化 5"/>
          <p:cNvGrpSpPr/>
          <p:nvPr/>
        </p:nvGrpSpPr>
        <p:grpSpPr>
          <a:xfrm>
            <a:off x="5370300" y="2201963"/>
            <a:ext cx="1235646" cy="1235646"/>
            <a:chOff x="6392577" y="2295624"/>
            <a:chExt cx="1235646" cy="1235646"/>
          </a:xfrm>
        </p:grpSpPr>
        <p:sp>
          <p:nvSpPr>
            <p:cNvPr id="5" name="正方形/長方形 4"/>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7" name="正方形/長方形 6"/>
          <p:cNvSpPr/>
          <p:nvPr/>
        </p:nvSpPr>
        <p:spPr bwMode="auto">
          <a:xfrm>
            <a:off x="5808952" y="2638708"/>
            <a:ext cx="358341" cy="358341"/>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rPr>
              <a:t>ラ</a:t>
            </a:r>
          </a:p>
        </p:txBody>
      </p:sp>
      <p:sp>
        <p:nvSpPr>
          <p:cNvPr id="8" name="円/楕円 7"/>
          <p:cNvSpPr/>
          <p:nvPr/>
        </p:nvSpPr>
        <p:spPr bwMode="auto">
          <a:xfrm>
            <a:off x="5885151" y="231094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6" name="円/楕円 95"/>
          <p:cNvSpPr/>
          <p:nvPr/>
        </p:nvSpPr>
        <p:spPr bwMode="auto">
          <a:xfrm>
            <a:off x="6285862" y="231094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7" name="円/楕円 96"/>
          <p:cNvSpPr/>
          <p:nvPr/>
        </p:nvSpPr>
        <p:spPr bwMode="auto">
          <a:xfrm>
            <a:off x="5469159" y="231094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8" name="円/楕円 97"/>
          <p:cNvSpPr/>
          <p:nvPr/>
        </p:nvSpPr>
        <p:spPr bwMode="auto">
          <a:xfrm>
            <a:off x="5480140" y="272282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9" name="円/楕円 98"/>
          <p:cNvSpPr/>
          <p:nvPr/>
        </p:nvSpPr>
        <p:spPr bwMode="auto">
          <a:xfrm>
            <a:off x="5480140" y="312869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5885150" y="312869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円/楕円 100"/>
          <p:cNvSpPr/>
          <p:nvPr/>
        </p:nvSpPr>
        <p:spPr bwMode="auto">
          <a:xfrm>
            <a:off x="6285862" y="271490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円/楕円 101"/>
          <p:cNvSpPr/>
          <p:nvPr/>
        </p:nvSpPr>
        <p:spPr bwMode="auto">
          <a:xfrm>
            <a:off x="6285862" y="3126789"/>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03" name="グループ化 102"/>
          <p:cNvGrpSpPr/>
          <p:nvPr/>
        </p:nvGrpSpPr>
        <p:grpSpPr>
          <a:xfrm>
            <a:off x="5369063" y="3693958"/>
            <a:ext cx="1235646" cy="1235646"/>
            <a:chOff x="6392577" y="2295624"/>
            <a:chExt cx="1235646" cy="1235646"/>
          </a:xfrm>
        </p:grpSpPr>
        <p:sp>
          <p:nvSpPr>
            <p:cNvPr id="104" name="正方形/長方形 103"/>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13" name="正方形/長方形 112"/>
          <p:cNvSpPr/>
          <p:nvPr/>
        </p:nvSpPr>
        <p:spPr bwMode="auto">
          <a:xfrm>
            <a:off x="5807715" y="4130703"/>
            <a:ext cx="358341" cy="358341"/>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ぞ</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115" name="円/楕円 114"/>
          <p:cNvSpPr/>
          <p:nvPr/>
        </p:nvSpPr>
        <p:spPr bwMode="auto">
          <a:xfrm>
            <a:off x="6284625" y="380294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円/楕円 115"/>
          <p:cNvSpPr/>
          <p:nvPr/>
        </p:nvSpPr>
        <p:spPr bwMode="auto">
          <a:xfrm>
            <a:off x="5467922" y="380294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円/楕円 117"/>
          <p:cNvSpPr/>
          <p:nvPr/>
        </p:nvSpPr>
        <p:spPr bwMode="auto">
          <a:xfrm>
            <a:off x="5478903" y="462069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円/楕円 120"/>
          <p:cNvSpPr/>
          <p:nvPr/>
        </p:nvSpPr>
        <p:spPr bwMode="auto">
          <a:xfrm>
            <a:off x="6284625" y="4618784"/>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22" name="グループ化 121"/>
          <p:cNvGrpSpPr/>
          <p:nvPr/>
        </p:nvGrpSpPr>
        <p:grpSpPr>
          <a:xfrm>
            <a:off x="5362645" y="5185953"/>
            <a:ext cx="1235646" cy="1235646"/>
            <a:chOff x="6392577" y="2295624"/>
            <a:chExt cx="1235646" cy="1235646"/>
          </a:xfrm>
        </p:grpSpPr>
        <p:sp>
          <p:nvSpPr>
            <p:cNvPr id="123" name="正方形/長方形 122"/>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32" name="正方形/長方形 131"/>
          <p:cNvSpPr/>
          <p:nvPr/>
        </p:nvSpPr>
        <p:spPr bwMode="auto">
          <a:xfrm>
            <a:off x="5801297" y="5622698"/>
            <a:ext cx="358341" cy="358341"/>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ひ</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133" name="円/楕円 132"/>
          <p:cNvSpPr/>
          <p:nvPr/>
        </p:nvSpPr>
        <p:spPr bwMode="auto">
          <a:xfrm>
            <a:off x="5877496" y="529493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41" name="グループ化 140"/>
          <p:cNvGrpSpPr/>
          <p:nvPr/>
        </p:nvGrpSpPr>
        <p:grpSpPr>
          <a:xfrm>
            <a:off x="6811676" y="3693958"/>
            <a:ext cx="1235646" cy="1235646"/>
            <a:chOff x="6392577" y="2295624"/>
            <a:chExt cx="1235646" cy="1235646"/>
          </a:xfrm>
        </p:grpSpPr>
        <p:sp>
          <p:nvSpPr>
            <p:cNvPr id="142" name="正方形/長方形 141"/>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51" name="正方形/長方形 150"/>
          <p:cNvSpPr/>
          <p:nvPr/>
        </p:nvSpPr>
        <p:spPr bwMode="auto">
          <a:xfrm>
            <a:off x="7250328" y="4130703"/>
            <a:ext cx="358341" cy="358341"/>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き</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152" name="円/楕円 151"/>
          <p:cNvSpPr/>
          <p:nvPr/>
        </p:nvSpPr>
        <p:spPr bwMode="auto">
          <a:xfrm>
            <a:off x="7326527" y="380294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円/楕円 154"/>
          <p:cNvSpPr/>
          <p:nvPr/>
        </p:nvSpPr>
        <p:spPr bwMode="auto">
          <a:xfrm>
            <a:off x="6921516" y="421482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円/楕円 156"/>
          <p:cNvSpPr/>
          <p:nvPr/>
        </p:nvSpPr>
        <p:spPr bwMode="auto">
          <a:xfrm>
            <a:off x="7326526" y="462069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円/楕円 157"/>
          <p:cNvSpPr/>
          <p:nvPr/>
        </p:nvSpPr>
        <p:spPr bwMode="auto">
          <a:xfrm>
            <a:off x="7727238" y="420690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60" name="グループ化 159"/>
          <p:cNvGrpSpPr/>
          <p:nvPr/>
        </p:nvGrpSpPr>
        <p:grpSpPr>
          <a:xfrm>
            <a:off x="6805258" y="5185953"/>
            <a:ext cx="1235646" cy="1235646"/>
            <a:chOff x="6392577" y="2295624"/>
            <a:chExt cx="1235646" cy="1235646"/>
          </a:xfrm>
        </p:grpSpPr>
        <p:sp>
          <p:nvSpPr>
            <p:cNvPr id="161" name="正方形/長方形 160"/>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70" name="正方形/長方形 169"/>
          <p:cNvSpPr/>
          <p:nvPr/>
        </p:nvSpPr>
        <p:spPr bwMode="auto">
          <a:xfrm>
            <a:off x="7243910" y="5622698"/>
            <a:ext cx="358341" cy="358341"/>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に</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171" name="円/楕円 170"/>
          <p:cNvSpPr/>
          <p:nvPr/>
        </p:nvSpPr>
        <p:spPr bwMode="auto">
          <a:xfrm>
            <a:off x="7320109" y="529493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円/楕円 171"/>
          <p:cNvSpPr/>
          <p:nvPr/>
        </p:nvSpPr>
        <p:spPr bwMode="auto">
          <a:xfrm>
            <a:off x="7720820" y="529493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円/楕円 172"/>
          <p:cNvSpPr/>
          <p:nvPr/>
        </p:nvSpPr>
        <p:spPr bwMode="auto">
          <a:xfrm>
            <a:off x="6904117" y="5294935"/>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円/楕円 173"/>
          <p:cNvSpPr/>
          <p:nvPr/>
        </p:nvSpPr>
        <p:spPr bwMode="auto">
          <a:xfrm>
            <a:off x="6915098" y="570681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円/楕円 175"/>
          <p:cNvSpPr/>
          <p:nvPr/>
        </p:nvSpPr>
        <p:spPr bwMode="auto">
          <a:xfrm>
            <a:off x="7320108" y="611268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円/楕円 176"/>
          <p:cNvSpPr/>
          <p:nvPr/>
        </p:nvSpPr>
        <p:spPr bwMode="auto">
          <a:xfrm>
            <a:off x="7720820" y="5698897"/>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テキスト ボックス 10"/>
          <p:cNvSpPr txBox="1"/>
          <p:nvPr/>
        </p:nvSpPr>
        <p:spPr>
          <a:xfrm>
            <a:off x="6904952" y="1129285"/>
            <a:ext cx="1691489" cy="2234458"/>
          </a:xfrm>
          <a:prstGeom prst="rect">
            <a:avLst/>
          </a:prstGeom>
          <a:noFill/>
        </p:spPr>
        <p:txBody>
          <a:bodyPr wrap="none" rtlCol="0">
            <a:spAutoFit/>
          </a:bodyPr>
          <a:lstStyle/>
          <a:p>
            <a:pPr algn="l"/>
            <a:r>
              <a:rPr kumimoji="1" lang="ja-JP" altLang="en-US" sz="2400" dirty="0"/>
              <a:t>ラ：ライオン</a:t>
            </a:r>
            <a:endParaRPr kumimoji="1" lang="en-US" altLang="ja-JP" sz="2400" dirty="0"/>
          </a:p>
          <a:p>
            <a:pPr algn="l"/>
            <a:r>
              <a:rPr kumimoji="1" lang="ja-JP" altLang="en-US" sz="2400" dirty="0"/>
              <a:t>ぞ：ぞう</a:t>
            </a:r>
            <a:endParaRPr kumimoji="1" lang="en-US" altLang="ja-JP" sz="2400" dirty="0"/>
          </a:p>
          <a:p>
            <a:pPr algn="l"/>
            <a:r>
              <a:rPr lang="ja-JP" altLang="en-US" sz="2400" dirty="0"/>
              <a:t>き：キリン</a:t>
            </a:r>
            <a:endParaRPr lang="en-US" altLang="ja-JP" sz="2400" dirty="0"/>
          </a:p>
          <a:p>
            <a:pPr algn="l"/>
            <a:r>
              <a:rPr kumimoji="1" lang="ja-JP" altLang="en-US" sz="2400" dirty="0"/>
              <a:t>ひ：ひよこ</a:t>
            </a:r>
            <a:endParaRPr kumimoji="1" lang="en-US" altLang="ja-JP" sz="2400" dirty="0"/>
          </a:p>
          <a:p>
            <a:pPr algn="l"/>
            <a:r>
              <a:rPr lang="ja-JP" altLang="en-US" sz="2400" dirty="0"/>
              <a:t>に：にわとり</a:t>
            </a:r>
            <a:endParaRPr lang="en-US" altLang="ja-JP" dirty="0"/>
          </a:p>
        </p:txBody>
      </p:sp>
    </p:spTree>
    <p:extLst>
      <p:ext uri="{BB962C8B-B14F-4D97-AF65-F5344CB8AC3E}">
        <p14:creationId xmlns:p14="http://schemas.microsoft.com/office/powerpoint/2010/main" val="25646785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正方形/長方形 133"/>
          <p:cNvSpPr/>
          <p:nvPr/>
        </p:nvSpPr>
        <p:spPr bwMode="auto">
          <a:xfrm>
            <a:off x="609600" y="1443645"/>
            <a:ext cx="3322489" cy="50292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p:cNvSpPr>
            <a:spLocks noGrp="1"/>
          </p:cNvSpPr>
          <p:nvPr>
            <p:ph type="title"/>
          </p:nvPr>
        </p:nvSpPr>
        <p:spPr>
          <a:xfrm>
            <a:off x="304800" y="274638"/>
            <a:ext cx="8610600" cy="1143000"/>
          </a:xfrm>
        </p:spPr>
        <p:txBody>
          <a:bodyPr/>
          <a:lstStyle/>
          <a:p>
            <a:r>
              <a:rPr kumimoji="1" lang="ja-JP" altLang="en-US" sz="4000" dirty="0"/>
              <a:t>ミニ将棋：アンパンマンはじめてしょう</a:t>
            </a:r>
            <a:r>
              <a:rPr kumimoji="1" lang="ja-JP" altLang="en-US" sz="4000" dirty="0" err="1"/>
              <a:t>ぎ</a:t>
            </a:r>
            <a:endParaRPr kumimoji="1" lang="ja-JP" altLang="en-US" sz="4000" dirty="0"/>
          </a:p>
        </p:txBody>
      </p:sp>
      <p:sp>
        <p:nvSpPr>
          <p:cNvPr id="3" name="正方形/長方形 2"/>
          <p:cNvSpPr/>
          <p:nvPr/>
        </p:nvSpPr>
        <p:spPr bwMode="auto">
          <a:xfrm>
            <a:off x="1009244" y="27366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1847444" y="27366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685644" y="27366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テキスト ボックス 5"/>
          <p:cNvSpPr txBox="1"/>
          <p:nvPr/>
        </p:nvSpPr>
        <p:spPr>
          <a:xfrm>
            <a:off x="609600" y="2894129"/>
            <a:ext cx="364203"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2</a:t>
            </a:r>
            <a:endParaRPr kumimoji="1" lang="ja-JP" altLang="en-US" dirty="0">
              <a:solidFill>
                <a:schemeClr val="bg2"/>
              </a:solidFill>
              <a:latin typeface="Times New Roman" panose="02020603050405020304" pitchFamily="18" charset="0"/>
            </a:endParaRPr>
          </a:p>
        </p:txBody>
      </p:sp>
      <p:sp>
        <p:nvSpPr>
          <p:cNvPr id="7" name="正方形/長方形 6"/>
          <p:cNvSpPr/>
          <p:nvPr/>
        </p:nvSpPr>
        <p:spPr bwMode="auto">
          <a:xfrm>
            <a:off x="1009244" y="35748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1847444" y="35748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685644" y="35748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テキスト ボックス 9"/>
          <p:cNvSpPr txBox="1"/>
          <p:nvPr/>
        </p:nvSpPr>
        <p:spPr>
          <a:xfrm>
            <a:off x="609600" y="3732329"/>
            <a:ext cx="364203"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3</a:t>
            </a:r>
            <a:endParaRPr kumimoji="1" lang="ja-JP" altLang="en-US" dirty="0">
              <a:solidFill>
                <a:schemeClr val="bg2"/>
              </a:solidFill>
              <a:latin typeface="Times New Roman" panose="02020603050405020304" pitchFamily="18" charset="0"/>
            </a:endParaRPr>
          </a:p>
        </p:txBody>
      </p:sp>
      <p:sp>
        <p:nvSpPr>
          <p:cNvPr id="11" name="正方形/長方形 10"/>
          <p:cNvSpPr/>
          <p:nvPr/>
        </p:nvSpPr>
        <p:spPr bwMode="auto">
          <a:xfrm>
            <a:off x="1009244" y="1898439"/>
            <a:ext cx="838200" cy="838200"/>
          </a:xfrm>
          <a:prstGeom prst="rect">
            <a:avLst/>
          </a:prstGeom>
          <a:solidFill>
            <a:srgbClr val="CCFF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1847444" y="1898439"/>
            <a:ext cx="838200" cy="838200"/>
          </a:xfrm>
          <a:prstGeom prst="rect">
            <a:avLst/>
          </a:prstGeom>
          <a:solidFill>
            <a:srgbClr val="CCFF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685644" y="1898439"/>
            <a:ext cx="838200" cy="838200"/>
          </a:xfrm>
          <a:prstGeom prst="rect">
            <a:avLst/>
          </a:prstGeom>
          <a:solidFill>
            <a:srgbClr val="CCFF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テキスト ボックス 13"/>
          <p:cNvSpPr txBox="1"/>
          <p:nvPr/>
        </p:nvSpPr>
        <p:spPr>
          <a:xfrm>
            <a:off x="609600" y="2055929"/>
            <a:ext cx="364202" cy="523220"/>
          </a:xfrm>
          <a:prstGeom prst="rect">
            <a:avLst/>
          </a:prstGeom>
          <a:noFill/>
        </p:spPr>
        <p:txBody>
          <a:bodyPr wrap="none" rtlCol="0">
            <a:spAutoFit/>
          </a:bodyPr>
          <a:lstStyle/>
          <a:p>
            <a:r>
              <a:rPr kumimoji="1" lang="en-US" altLang="ja-JP" dirty="0">
                <a:solidFill>
                  <a:schemeClr val="bg2"/>
                </a:solidFill>
                <a:latin typeface="Times New Roman" panose="02020603050405020304" pitchFamily="18" charset="0"/>
              </a:rPr>
              <a:t>1</a:t>
            </a:r>
            <a:endParaRPr kumimoji="1" lang="ja-JP" altLang="en-US" dirty="0">
              <a:solidFill>
                <a:schemeClr val="bg2"/>
              </a:solidFill>
              <a:latin typeface="Times New Roman" panose="02020603050405020304" pitchFamily="18" charset="0"/>
            </a:endParaRPr>
          </a:p>
        </p:txBody>
      </p:sp>
      <p:sp>
        <p:nvSpPr>
          <p:cNvPr id="15" name="正方形/長方形 14"/>
          <p:cNvSpPr/>
          <p:nvPr/>
        </p:nvSpPr>
        <p:spPr bwMode="auto">
          <a:xfrm>
            <a:off x="1009244" y="44130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1847444" y="44130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2685644" y="4413039"/>
            <a:ext cx="838200" cy="8382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テキスト ボックス 17"/>
          <p:cNvSpPr txBox="1"/>
          <p:nvPr/>
        </p:nvSpPr>
        <p:spPr>
          <a:xfrm>
            <a:off x="609600" y="4570529"/>
            <a:ext cx="364203"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4</a:t>
            </a:r>
            <a:endParaRPr kumimoji="1" lang="ja-JP" altLang="en-US" dirty="0">
              <a:solidFill>
                <a:schemeClr val="bg2"/>
              </a:solidFill>
              <a:latin typeface="Times New Roman" panose="02020603050405020304" pitchFamily="18" charset="0"/>
            </a:endParaRPr>
          </a:p>
        </p:txBody>
      </p:sp>
      <p:sp>
        <p:nvSpPr>
          <p:cNvPr id="19" name="正方形/長方形 18"/>
          <p:cNvSpPr/>
          <p:nvPr/>
        </p:nvSpPr>
        <p:spPr bwMode="auto">
          <a:xfrm>
            <a:off x="1009244" y="5253645"/>
            <a:ext cx="838200" cy="838200"/>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1847444" y="5253645"/>
            <a:ext cx="838200" cy="838200"/>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685644" y="5253645"/>
            <a:ext cx="838200" cy="838200"/>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テキスト ボックス 21"/>
          <p:cNvSpPr txBox="1"/>
          <p:nvPr/>
        </p:nvSpPr>
        <p:spPr>
          <a:xfrm>
            <a:off x="609600" y="5411135"/>
            <a:ext cx="364203"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5</a:t>
            </a:r>
            <a:endParaRPr kumimoji="1" lang="ja-JP" altLang="en-US" dirty="0">
              <a:solidFill>
                <a:schemeClr val="bg2"/>
              </a:solidFill>
              <a:latin typeface="Times New Roman" panose="02020603050405020304" pitchFamily="18" charset="0"/>
            </a:endParaRPr>
          </a:p>
        </p:txBody>
      </p:sp>
      <p:sp>
        <p:nvSpPr>
          <p:cNvPr id="28" name="フリーフォーム 27"/>
          <p:cNvSpPr/>
          <p:nvPr/>
        </p:nvSpPr>
        <p:spPr bwMode="auto">
          <a:xfrm>
            <a:off x="1999844" y="5360800"/>
            <a:ext cx="533400" cy="6238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ア</a:t>
            </a:r>
            <a:endParaRPr kumimoji="1" lang="ja-JP" altLang="en-US" sz="2800" b="0" i="0" u="none" strike="noStrike" cap="none" normalizeH="0" dirty="0">
              <a:ln>
                <a:noFill/>
              </a:ln>
              <a:solidFill>
                <a:schemeClr val="bg2"/>
              </a:solidFill>
              <a:effectLst/>
            </a:endParaRPr>
          </a:p>
        </p:txBody>
      </p:sp>
      <p:sp>
        <p:nvSpPr>
          <p:cNvPr id="29" name="フリーフォーム 28"/>
          <p:cNvSpPr/>
          <p:nvPr/>
        </p:nvSpPr>
        <p:spPr bwMode="auto">
          <a:xfrm>
            <a:off x="2839603" y="5360801"/>
            <a:ext cx="533400" cy="6238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00B0F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rPr>
              <a:t>食</a:t>
            </a:r>
          </a:p>
        </p:txBody>
      </p:sp>
      <p:sp>
        <p:nvSpPr>
          <p:cNvPr id="30" name="フリーフォーム 29"/>
          <p:cNvSpPr/>
          <p:nvPr/>
        </p:nvSpPr>
        <p:spPr bwMode="auto">
          <a:xfrm>
            <a:off x="1161644" y="5343079"/>
            <a:ext cx="533400" cy="6238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FF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カ</a:t>
            </a:r>
            <a:endParaRPr kumimoji="1" lang="ja-JP" altLang="en-US" sz="2800" b="0" i="0" u="none" strike="noStrike" cap="none" normalizeH="0" dirty="0">
              <a:ln>
                <a:noFill/>
              </a:ln>
              <a:solidFill>
                <a:schemeClr val="bg2"/>
              </a:solidFill>
              <a:effectLst/>
            </a:endParaRPr>
          </a:p>
        </p:txBody>
      </p:sp>
      <p:sp>
        <p:nvSpPr>
          <p:cNvPr id="31" name="フリーフォーム 30"/>
          <p:cNvSpPr/>
          <p:nvPr/>
        </p:nvSpPr>
        <p:spPr bwMode="auto">
          <a:xfrm rot="10800000">
            <a:off x="2005855" y="2030957"/>
            <a:ext cx="533400" cy="6238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ば</a:t>
            </a:r>
            <a:endParaRPr kumimoji="1" lang="ja-JP" altLang="en-US" sz="2800" b="0" i="0" u="none" strike="noStrike" cap="none" normalizeH="0" dirty="0">
              <a:ln>
                <a:noFill/>
              </a:ln>
              <a:solidFill>
                <a:schemeClr val="bg2"/>
              </a:solidFill>
              <a:effectLst/>
            </a:endParaRPr>
          </a:p>
        </p:txBody>
      </p:sp>
      <p:sp>
        <p:nvSpPr>
          <p:cNvPr id="32" name="フリーフォーム 31"/>
          <p:cNvSpPr/>
          <p:nvPr/>
        </p:nvSpPr>
        <p:spPr bwMode="auto">
          <a:xfrm rot="10800000">
            <a:off x="1167655" y="2035436"/>
            <a:ext cx="533400" cy="6238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00B0F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ホ</a:t>
            </a:r>
            <a:endParaRPr kumimoji="1" lang="ja-JP" altLang="en-US" sz="2800" b="0" i="0" u="none" strike="noStrike" cap="none" normalizeH="0" dirty="0">
              <a:ln>
                <a:noFill/>
              </a:ln>
              <a:solidFill>
                <a:schemeClr val="bg2"/>
              </a:solidFill>
              <a:effectLst/>
            </a:endParaRPr>
          </a:p>
        </p:txBody>
      </p:sp>
      <p:sp>
        <p:nvSpPr>
          <p:cNvPr id="33" name="フリーフォーム 32"/>
          <p:cNvSpPr/>
          <p:nvPr/>
        </p:nvSpPr>
        <p:spPr bwMode="auto">
          <a:xfrm rot="10800000">
            <a:off x="2838044" y="2030957"/>
            <a:ext cx="533400" cy="6238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FF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effectLst/>
              </a:rPr>
              <a:t>ド</a:t>
            </a:r>
            <a:endParaRPr kumimoji="1" lang="ja-JP" altLang="en-US" sz="2800" b="0" i="0" u="none" strike="noStrike" cap="none" normalizeH="0" dirty="0">
              <a:ln>
                <a:noFill/>
              </a:ln>
              <a:solidFill>
                <a:schemeClr val="bg2"/>
              </a:solidFill>
              <a:effectLst/>
            </a:endParaRPr>
          </a:p>
        </p:txBody>
      </p:sp>
      <p:grpSp>
        <p:nvGrpSpPr>
          <p:cNvPr id="34" name="グループ化 33"/>
          <p:cNvGrpSpPr/>
          <p:nvPr/>
        </p:nvGrpSpPr>
        <p:grpSpPr>
          <a:xfrm>
            <a:off x="4070908" y="2276306"/>
            <a:ext cx="1235646" cy="1235646"/>
            <a:chOff x="6392577" y="2295624"/>
            <a:chExt cx="1235646" cy="1235646"/>
          </a:xfrm>
        </p:grpSpPr>
        <p:sp>
          <p:nvSpPr>
            <p:cNvPr id="35" name="正方形/長方形 34"/>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45" name="円/楕円 44"/>
          <p:cNvSpPr/>
          <p:nvPr/>
        </p:nvSpPr>
        <p:spPr bwMode="auto">
          <a:xfrm>
            <a:off x="4585759" y="2385288"/>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円/楕円 45"/>
          <p:cNvSpPr/>
          <p:nvPr/>
        </p:nvSpPr>
        <p:spPr bwMode="auto">
          <a:xfrm>
            <a:off x="4986470" y="2385288"/>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円/楕円 46"/>
          <p:cNvSpPr/>
          <p:nvPr/>
        </p:nvSpPr>
        <p:spPr bwMode="auto">
          <a:xfrm>
            <a:off x="4169767" y="2385288"/>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円/楕円 47"/>
          <p:cNvSpPr/>
          <p:nvPr/>
        </p:nvSpPr>
        <p:spPr bwMode="auto">
          <a:xfrm>
            <a:off x="4180748" y="279717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円/楕円 50"/>
          <p:cNvSpPr/>
          <p:nvPr/>
        </p:nvSpPr>
        <p:spPr bwMode="auto">
          <a:xfrm>
            <a:off x="4986470" y="278925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フリーフォーム 52"/>
          <p:cNvSpPr/>
          <p:nvPr/>
        </p:nvSpPr>
        <p:spPr bwMode="auto">
          <a:xfrm>
            <a:off x="4522717" y="2717734"/>
            <a:ext cx="349610" cy="35245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chemeClr val="bg2"/>
                </a:solidFill>
                <a:effectLst/>
              </a:rPr>
              <a:t>ア</a:t>
            </a:r>
            <a:endParaRPr kumimoji="1" lang="ja-JP" altLang="en-US" sz="2000" b="0" i="0" u="none" strike="noStrike" cap="none" normalizeH="0" dirty="0">
              <a:ln>
                <a:noFill/>
              </a:ln>
              <a:solidFill>
                <a:schemeClr val="bg2"/>
              </a:solidFill>
              <a:effectLst/>
            </a:endParaRPr>
          </a:p>
        </p:txBody>
      </p:sp>
      <p:grpSp>
        <p:nvGrpSpPr>
          <p:cNvPr id="54" name="グループ化 53"/>
          <p:cNvGrpSpPr/>
          <p:nvPr/>
        </p:nvGrpSpPr>
        <p:grpSpPr>
          <a:xfrm>
            <a:off x="5398400" y="2276306"/>
            <a:ext cx="1235646" cy="1235646"/>
            <a:chOff x="6392577" y="2295624"/>
            <a:chExt cx="1235646" cy="1235646"/>
          </a:xfrm>
        </p:grpSpPr>
        <p:sp>
          <p:nvSpPr>
            <p:cNvPr id="55" name="正方形/長方形 54"/>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4" name="円/楕円 63"/>
          <p:cNvSpPr/>
          <p:nvPr/>
        </p:nvSpPr>
        <p:spPr bwMode="auto">
          <a:xfrm>
            <a:off x="5913251" y="2385288"/>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円/楕円 64"/>
          <p:cNvSpPr/>
          <p:nvPr/>
        </p:nvSpPr>
        <p:spPr bwMode="auto">
          <a:xfrm>
            <a:off x="6313962" y="2385288"/>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円/楕円 65"/>
          <p:cNvSpPr/>
          <p:nvPr/>
        </p:nvSpPr>
        <p:spPr bwMode="auto">
          <a:xfrm>
            <a:off x="5497259" y="2385288"/>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円/楕円 66"/>
          <p:cNvSpPr/>
          <p:nvPr/>
        </p:nvSpPr>
        <p:spPr bwMode="auto">
          <a:xfrm>
            <a:off x="5508240" y="279717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円/楕円 67"/>
          <p:cNvSpPr/>
          <p:nvPr/>
        </p:nvSpPr>
        <p:spPr bwMode="auto">
          <a:xfrm>
            <a:off x="6313962" y="2789250"/>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フリーフォーム 68"/>
          <p:cNvSpPr/>
          <p:nvPr/>
        </p:nvSpPr>
        <p:spPr bwMode="auto">
          <a:xfrm>
            <a:off x="5850209" y="2717734"/>
            <a:ext cx="349610" cy="35245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chemeClr val="bg2"/>
                </a:solidFill>
                <a:effectLst/>
              </a:rPr>
              <a:t>ば</a:t>
            </a:r>
            <a:endParaRPr kumimoji="1" lang="ja-JP" altLang="en-US" sz="2000" b="0" i="0" u="none" strike="noStrike" cap="none" normalizeH="0" dirty="0">
              <a:ln>
                <a:noFill/>
              </a:ln>
              <a:solidFill>
                <a:schemeClr val="bg2"/>
              </a:solidFill>
              <a:effectLst/>
            </a:endParaRPr>
          </a:p>
        </p:txBody>
      </p:sp>
      <p:grpSp>
        <p:nvGrpSpPr>
          <p:cNvPr id="70" name="グループ化 69"/>
          <p:cNvGrpSpPr/>
          <p:nvPr/>
        </p:nvGrpSpPr>
        <p:grpSpPr>
          <a:xfrm>
            <a:off x="4070908" y="3623222"/>
            <a:ext cx="1235646" cy="1235646"/>
            <a:chOff x="6392577" y="2295624"/>
            <a:chExt cx="1235646" cy="1235646"/>
          </a:xfrm>
        </p:grpSpPr>
        <p:sp>
          <p:nvSpPr>
            <p:cNvPr id="71" name="正方形/長方形 70"/>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正方形/長方形 71"/>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正方形/長方形 72"/>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 name="正方形/長方形 76"/>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 name="正方形/長方形 77"/>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 name="正方形/長方形 78"/>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80" name="円/楕円 79"/>
          <p:cNvSpPr/>
          <p:nvPr/>
        </p:nvSpPr>
        <p:spPr bwMode="auto">
          <a:xfrm>
            <a:off x="4585759" y="3732204"/>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円/楕円 82"/>
          <p:cNvSpPr/>
          <p:nvPr/>
        </p:nvSpPr>
        <p:spPr bwMode="auto">
          <a:xfrm>
            <a:off x="4180748" y="4144086"/>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円/楕円 83"/>
          <p:cNvSpPr/>
          <p:nvPr/>
        </p:nvSpPr>
        <p:spPr bwMode="auto">
          <a:xfrm>
            <a:off x="4986470" y="4136166"/>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フリーフォーム 84"/>
          <p:cNvSpPr/>
          <p:nvPr/>
        </p:nvSpPr>
        <p:spPr bwMode="auto">
          <a:xfrm>
            <a:off x="4522717" y="4064650"/>
            <a:ext cx="349610" cy="35245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00B0F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chemeClr val="bg2"/>
                </a:solidFill>
                <a:effectLst/>
              </a:rPr>
              <a:t>食</a:t>
            </a:r>
            <a:endParaRPr kumimoji="1" lang="ja-JP" altLang="en-US" sz="2000" b="0" i="0" u="none" strike="noStrike" cap="none" normalizeH="0" dirty="0">
              <a:ln>
                <a:noFill/>
              </a:ln>
              <a:solidFill>
                <a:schemeClr val="bg2"/>
              </a:solidFill>
              <a:effectLst/>
            </a:endParaRPr>
          </a:p>
        </p:txBody>
      </p:sp>
      <p:grpSp>
        <p:nvGrpSpPr>
          <p:cNvPr id="86" name="グループ化 85"/>
          <p:cNvGrpSpPr/>
          <p:nvPr/>
        </p:nvGrpSpPr>
        <p:grpSpPr>
          <a:xfrm>
            <a:off x="5398400" y="3623222"/>
            <a:ext cx="1235646" cy="1235646"/>
            <a:chOff x="6392577" y="2295624"/>
            <a:chExt cx="1235646" cy="1235646"/>
          </a:xfrm>
        </p:grpSpPr>
        <p:sp>
          <p:nvSpPr>
            <p:cNvPr id="87" name="正方形/長方形 86"/>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96" name="円/楕円 95"/>
          <p:cNvSpPr/>
          <p:nvPr/>
        </p:nvSpPr>
        <p:spPr bwMode="auto">
          <a:xfrm>
            <a:off x="5913251" y="3732204"/>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9" name="円/楕円 98"/>
          <p:cNvSpPr/>
          <p:nvPr/>
        </p:nvSpPr>
        <p:spPr bwMode="auto">
          <a:xfrm>
            <a:off x="5508240" y="4144086"/>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6313962" y="4136166"/>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フリーフォーム 100"/>
          <p:cNvSpPr/>
          <p:nvPr/>
        </p:nvSpPr>
        <p:spPr bwMode="auto">
          <a:xfrm>
            <a:off x="5850209" y="4064650"/>
            <a:ext cx="349610" cy="35245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00B0F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chemeClr val="bg2"/>
                </a:solidFill>
                <a:effectLst/>
              </a:rPr>
              <a:t>ホ</a:t>
            </a:r>
            <a:endParaRPr kumimoji="1" lang="ja-JP" altLang="en-US" sz="2000" b="0" i="0" u="none" strike="noStrike" cap="none" normalizeH="0" dirty="0">
              <a:ln>
                <a:noFill/>
              </a:ln>
              <a:solidFill>
                <a:schemeClr val="bg2"/>
              </a:solidFill>
              <a:effectLst/>
            </a:endParaRPr>
          </a:p>
        </p:txBody>
      </p:sp>
      <p:grpSp>
        <p:nvGrpSpPr>
          <p:cNvPr id="102" name="グループ化 101"/>
          <p:cNvGrpSpPr/>
          <p:nvPr/>
        </p:nvGrpSpPr>
        <p:grpSpPr>
          <a:xfrm>
            <a:off x="4057150" y="4964680"/>
            <a:ext cx="1235646" cy="1235646"/>
            <a:chOff x="6392577" y="2295624"/>
            <a:chExt cx="1235646" cy="1235646"/>
          </a:xfrm>
        </p:grpSpPr>
        <p:sp>
          <p:nvSpPr>
            <p:cNvPr id="103" name="正方形/長方形 102"/>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12" name="円/楕円 111"/>
          <p:cNvSpPr/>
          <p:nvPr/>
        </p:nvSpPr>
        <p:spPr bwMode="auto">
          <a:xfrm>
            <a:off x="4572001" y="507366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円/楕円 112"/>
          <p:cNvSpPr/>
          <p:nvPr/>
        </p:nvSpPr>
        <p:spPr bwMode="auto">
          <a:xfrm>
            <a:off x="4972712" y="507366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円/楕円 113"/>
          <p:cNvSpPr/>
          <p:nvPr/>
        </p:nvSpPr>
        <p:spPr bwMode="auto">
          <a:xfrm>
            <a:off x="4156009" y="507366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フリーフォーム 116"/>
          <p:cNvSpPr/>
          <p:nvPr/>
        </p:nvSpPr>
        <p:spPr bwMode="auto">
          <a:xfrm>
            <a:off x="4508959" y="5406108"/>
            <a:ext cx="349610" cy="35245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FF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chemeClr val="bg2"/>
                </a:solidFill>
                <a:effectLst/>
              </a:rPr>
              <a:t>カ</a:t>
            </a:r>
            <a:endParaRPr kumimoji="1" lang="ja-JP" altLang="en-US" sz="2000" b="0" i="0" u="none" strike="noStrike" cap="none" normalizeH="0" dirty="0">
              <a:ln>
                <a:noFill/>
              </a:ln>
              <a:solidFill>
                <a:schemeClr val="bg2"/>
              </a:solidFill>
              <a:effectLst/>
            </a:endParaRPr>
          </a:p>
        </p:txBody>
      </p:sp>
      <p:grpSp>
        <p:nvGrpSpPr>
          <p:cNvPr id="118" name="グループ化 117"/>
          <p:cNvGrpSpPr/>
          <p:nvPr/>
        </p:nvGrpSpPr>
        <p:grpSpPr>
          <a:xfrm>
            <a:off x="5384642" y="4964680"/>
            <a:ext cx="1235646" cy="1235646"/>
            <a:chOff x="6392577" y="2295624"/>
            <a:chExt cx="1235646" cy="1235646"/>
          </a:xfrm>
        </p:grpSpPr>
        <p:sp>
          <p:nvSpPr>
            <p:cNvPr id="119" name="正方形/長方形 118"/>
            <p:cNvSpPr/>
            <p:nvPr/>
          </p:nvSpPr>
          <p:spPr bwMode="auto">
            <a:xfrm>
              <a:off x="6392577"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6804459"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7216341" y="229562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6392577"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6804459"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7216341" y="2707506"/>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6392577"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6804459"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7216341" y="3119388"/>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28" name="円/楕円 127"/>
          <p:cNvSpPr/>
          <p:nvPr/>
        </p:nvSpPr>
        <p:spPr bwMode="auto">
          <a:xfrm>
            <a:off x="5899493" y="507366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円/楕円 128"/>
          <p:cNvSpPr/>
          <p:nvPr/>
        </p:nvSpPr>
        <p:spPr bwMode="auto">
          <a:xfrm>
            <a:off x="6300204" y="507366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5483501" y="5073662"/>
            <a:ext cx="205941" cy="205941"/>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フリーフォーム 132"/>
          <p:cNvSpPr/>
          <p:nvPr/>
        </p:nvSpPr>
        <p:spPr bwMode="auto">
          <a:xfrm>
            <a:off x="5836451" y="5406108"/>
            <a:ext cx="349610" cy="35245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FF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chemeClr val="bg2"/>
                </a:solidFill>
                <a:effectLst/>
              </a:rPr>
              <a:t>ド</a:t>
            </a:r>
            <a:endParaRPr kumimoji="1" lang="ja-JP" altLang="en-US" sz="2000" b="0" i="0" u="none" strike="noStrike" cap="none" normalizeH="0" dirty="0">
              <a:ln>
                <a:noFill/>
              </a:ln>
              <a:solidFill>
                <a:schemeClr val="bg2"/>
              </a:solidFill>
              <a:effectLst/>
            </a:endParaRPr>
          </a:p>
        </p:txBody>
      </p:sp>
      <p:sp>
        <p:nvSpPr>
          <p:cNvPr id="135" name="テキスト ボックス 134"/>
          <p:cNvSpPr txBox="1"/>
          <p:nvPr/>
        </p:nvSpPr>
        <p:spPr>
          <a:xfrm>
            <a:off x="1206168" y="1422605"/>
            <a:ext cx="444352"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A</a:t>
            </a:r>
            <a:endParaRPr kumimoji="1" lang="ja-JP" altLang="en-US" dirty="0">
              <a:solidFill>
                <a:schemeClr val="bg2"/>
              </a:solidFill>
              <a:latin typeface="Times New Roman" panose="02020603050405020304" pitchFamily="18" charset="0"/>
            </a:endParaRPr>
          </a:p>
        </p:txBody>
      </p:sp>
      <p:sp>
        <p:nvSpPr>
          <p:cNvPr id="136" name="テキスト ボックス 135"/>
          <p:cNvSpPr txBox="1"/>
          <p:nvPr/>
        </p:nvSpPr>
        <p:spPr>
          <a:xfrm>
            <a:off x="2057544" y="1409432"/>
            <a:ext cx="423514"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B</a:t>
            </a:r>
            <a:endParaRPr kumimoji="1" lang="ja-JP" altLang="en-US" dirty="0">
              <a:solidFill>
                <a:schemeClr val="bg2"/>
              </a:solidFill>
              <a:latin typeface="Times New Roman" panose="02020603050405020304" pitchFamily="18" charset="0"/>
            </a:endParaRPr>
          </a:p>
        </p:txBody>
      </p:sp>
      <p:sp>
        <p:nvSpPr>
          <p:cNvPr id="137" name="テキスト ボックス 136"/>
          <p:cNvSpPr txBox="1"/>
          <p:nvPr/>
        </p:nvSpPr>
        <p:spPr>
          <a:xfrm>
            <a:off x="2858102" y="1409657"/>
            <a:ext cx="423514" cy="523220"/>
          </a:xfrm>
          <a:prstGeom prst="rect">
            <a:avLst/>
          </a:prstGeom>
          <a:noFill/>
        </p:spPr>
        <p:txBody>
          <a:bodyPr wrap="none" rtlCol="0">
            <a:spAutoFit/>
          </a:bodyPr>
          <a:lstStyle/>
          <a:p>
            <a:r>
              <a:rPr lang="en-US" altLang="ja-JP" dirty="0">
                <a:solidFill>
                  <a:schemeClr val="bg2"/>
                </a:solidFill>
                <a:latin typeface="Times New Roman" panose="02020603050405020304" pitchFamily="18" charset="0"/>
              </a:rPr>
              <a:t>C</a:t>
            </a:r>
            <a:endParaRPr kumimoji="1" lang="ja-JP" altLang="en-US" dirty="0">
              <a:solidFill>
                <a:schemeClr val="bg2"/>
              </a:solidFill>
              <a:latin typeface="Times New Roman" panose="02020603050405020304" pitchFamily="18" charset="0"/>
            </a:endParaRPr>
          </a:p>
        </p:txBody>
      </p:sp>
      <p:sp>
        <p:nvSpPr>
          <p:cNvPr id="138" name="テキスト ボックス 137"/>
          <p:cNvSpPr txBox="1"/>
          <p:nvPr/>
        </p:nvSpPr>
        <p:spPr>
          <a:xfrm>
            <a:off x="4572001" y="6322758"/>
            <a:ext cx="1922321" cy="461665"/>
          </a:xfrm>
          <a:prstGeom prst="rect">
            <a:avLst/>
          </a:prstGeom>
          <a:noFill/>
        </p:spPr>
        <p:txBody>
          <a:bodyPr wrap="none" rtlCol="0">
            <a:spAutoFit/>
          </a:bodyPr>
          <a:lstStyle/>
          <a:p>
            <a:r>
              <a:rPr kumimoji="1" lang="ja-JP" altLang="en-US" sz="2400" dirty="0"/>
              <a:t>駒は取り捨て</a:t>
            </a:r>
          </a:p>
        </p:txBody>
      </p:sp>
      <p:sp>
        <p:nvSpPr>
          <p:cNvPr id="131" name="テキスト ボックス 130"/>
          <p:cNvSpPr txBox="1"/>
          <p:nvPr/>
        </p:nvSpPr>
        <p:spPr>
          <a:xfrm>
            <a:off x="6645403" y="1208354"/>
            <a:ext cx="2521844" cy="2677656"/>
          </a:xfrm>
          <a:prstGeom prst="rect">
            <a:avLst/>
          </a:prstGeom>
          <a:noFill/>
        </p:spPr>
        <p:txBody>
          <a:bodyPr wrap="none" rtlCol="0">
            <a:spAutoFit/>
          </a:bodyPr>
          <a:lstStyle/>
          <a:p>
            <a:pPr algn="l"/>
            <a:r>
              <a:rPr lang="ja-JP" altLang="en-US" sz="2400" dirty="0"/>
              <a:t>ア：アンパンマン</a:t>
            </a:r>
            <a:endParaRPr lang="en-US" altLang="ja-JP" sz="2400" dirty="0"/>
          </a:p>
          <a:p>
            <a:pPr algn="l"/>
            <a:r>
              <a:rPr kumimoji="1" lang="ja-JP" altLang="en-US" sz="2400" dirty="0"/>
              <a:t>カ：</a:t>
            </a:r>
            <a:r>
              <a:rPr lang="ja-JP" altLang="en-US" sz="2400" dirty="0"/>
              <a:t>カレー</a:t>
            </a:r>
            <a:r>
              <a:rPr kumimoji="1" lang="ja-JP" altLang="en-US" sz="2400" dirty="0"/>
              <a:t>パンマン</a:t>
            </a:r>
            <a:endParaRPr kumimoji="1" lang="en-US" altLang="ja-JP" sz="2400" dirty="0"/>
          </a:p>
          <a:p>
            <a:pPr algn="l"/>
            <a:r>
              <a:rPr lang="ja-JP" altLang="en-US" sz="2400" dirty="0"/>
              <a:t>食：</a:t>
            </a:r>
            <a:r>
              <a:rPr lang="ja-JP" altLang="en-US" sz="2400" dirty="0" err="1"/>
              <a:t>しょくぱん</a:t>
            </a:r>
            <a:r>
              <a:rPr lang="ja-JP" altLang="en-US" sz="2400" dirty="0"/>
              <a:t>マン</a:t>
            </a:r>
            <a:endParaRPr lang="en-US" altLang="ja-JP" sz="2400" dirty="0"/>
          </a:p>
          <a:p>
            <a:pPr algn="l"/>
            <a:r>
              <a:rPr kumimoji="1" lang="ja-JP" altLang="en-US" sz="2400" dirty="0"/>
              <a:t>ば：</a:t>
            </a:r>
            <a:r>
              <a:rPr kumimoji="1" lang="ja-JP" altLang="en-US" sz="2400" dirty="0" err="1"/>
              <a:t>ば</a:t>
            </a:r>
            <a:r>
              <a:rPr kumimoji="1" lang="ja-JP" altLang="en-US" sz="2400" dirty="0"/>
              <a:t>いきんまん</a:t>
            </a:r>
            <a:endParaRPr kumimoji="1" lang="en-US" altLang="ja-JP" sz="2400" dirty="0"/>
          </a:p>
          <a:p>
            <a:pPr algn="l"/>
            <a:r>
              <a:rPr lang="ja-JP" altLang="en-US" sz="2400" dirty="0"/>
              <a:t>ド：ドキンちゃん</a:t>
            </a:r>
            <a:endParaRPr lang="en-US" altLang="ja-JP" sz="2400" dirty="0"/>
          </a:p>
          <a:p>
            <a:pPr algn="l"/>
            <a:r>
              <a:rPr kumimoji="1" lang="ja-JP" altLang="en-US" sz="2400" dirty="0"/>
              <a:t>ホ：ホラーマン</a:t>
            </a:r>
            <a:endParaRPr kumimoji="1" lang="en-US" altLang="ja-JP" sz="2400" dirty="0"/>
          </a:p>
        </p:txBody>
      </p:sp>
    </p:spTree>
    <p:extLst>
      <p:ext uri="{BB962C8B-B14F-4D97-AF65-F5344CB8AC3E}">
        <p14:creationId xmlns:p14="http://schemas.microsoft.com/office/powerpoint/2010/main" val="3726739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ミニ</a:t>
            </a:r>
            <a:r>
              <a:rPr lang="ja-JP" altLang="en-US" dirty="0">
                <a:latin typeface="Times New Roman" panose="02020603050405020304" pitchFamily="18" charset="0"/>
              </a:rPr>
              <a:t>将棋</a:t>
            </a:r>
            <a:r>
              <a:rPr kumimoji="1" lang="ja-JP" altLang="en-US" dirty="0">
                <a:latin typeface="Times New Roman" panose="02020603050405020304" pitchFamily="18" charset="0"/>
              </a:rPr>
              <a:t>の最善手</a:t>
            </a:r>
          </a:p>
        </p:txBody>
      </p:sp>
      <p:sp>
        <p:nvSpPr>
          <p:cNvPr id="3" name="コンテンツ プレースホルダー 2"/>
          <p:cNvSpPr>
            <a:spLocks noGrp="1"/>
          </p:cNvSpPr>
          <p:nvPr>
            <p:ph idx="1"/>
          </p:nvPr>
        </p:nvSpPr>
        <p:spPr/>
        <p:txBody>
          <a:bodyPr/>
          <a:lstStyle/>
          <a:p>
            <a:r>
              <a:rPr lang="ja-JP" altLang="en-US" dirty="0">
                <a:latin typeface="Times New Roman" panose="02020603050405020304" pitchFamily="18" charset="0"/>
              </a:rPr>
              <a:t>どうぶつしょう</a:t>
            </a:r>
            <a:r>
              <a:rPr lang="ja-JP" altLang="en-US" dirty="0" err="1">
                <a:latin typeface="Times New Roman" panose="02020603050405020304" pitchFamily="18" charset="0"/>
              </a:rPr>
              <a:t>ぎ</a:t>
            </a:r>
            <a:endParaRPr lang="en-US" altLang="ja-JP" dirty="0">
              <a:latin typeface="Times New Roman" panose="02020603050405020304" pitchFamily="18" charset="0"/>
            </a:endParaRPr>
          </a:p>
          <a:p>
            <a:pPr lvl="1"/>
            <a:r>
              <a:rPr kumimoji="1" lang="ja-JP" altLang="en-US" dirty="0">
                <a:latin typeface="Times New Roman" panose="02020603050405020304" pitchFamily="18" charset="0"/>
              </a:rPr>
              <a:t>双方最善手を指すと</a:t>
            </a:r>
            <a:r>
              <a:rPr kumimoji="1" lang="en-US" altLang="ja-JP" dirty="0">
                <a:latin typeface="Times New Roman" panose="02020603050405020304" pitchFamily="18" charset="0"/>
              </a:rPr>
              <a:t>78</a:t>
            </a:r>
            <a:r>
              <a:rPr kumimoji="1" lang="ja-JP" altLang="en-US" dirty="0">
                <a:latin typeface="Times New Roman" panose="02020603050405020304" pitchFamily="18" charset="0"/>
              </a:rPr>
              <a:t>手で後手が勝つ</a:t>
            </a:r>
            <a:r>
              <a:rPr kumimoji="1" lang="en-US" altLang="ja-JP" sz="2400" dirty="0">
                <a:latin typeface="Times New Roman" panose="02020603050405020304" pitchFamily="18" charset="0"/>
              </a:rPr>
              <a:t>[1]</a:t>
            </a:r>
          </a:p>
          <a:p>
            <a:r>
              <a:rPr lang="ja-JP" altLang="en-US" dirty="0">
                <a:latin typeface="Times New Roman" panose="02020603050405020304" pitchFamily="18" charset="0"/>
              </a:rPr>
              <a:t>アンパンマンはじめてしょう</a:t>
            </a:r>
            <a:r>
              <a:rPr lang="ja-JP" altLang="en-US" dirty="0" err="1">
                <a:latin typeface="Times New Roman" panose="02020603050405020304" pitchFamily="18" charset="0"/>
              </a:rPr>
              <a:t>ぎ</a:t>
            </a:r>
            <a:endParaRPr lang="en-US" altLang="ja-JP" dirty="0">
              <a:latin typeface="Times New Roman" panose="02020603050405020304" pitchFamily="18" charset="0"/>
            </a:endParaRPr>
          </a:p>
          <a:p>
            <a:pPr lvl="1"/>
            <a:r>
              <a:rPr kumimoji="1" lang="ja-JP" altLang="en-US" dirty="0">
                <a:latin typeface="Times New Roman" panose="02020603050405020304" pitchFamily="18" charset="0"/>
              </a:rPr>
              <a:t>双方最善手を指すと引き分けになる</a:t>
            </a:r>
            <a:r>
              <a:rPr kumimoji="1" lang="en-US" altLang="ja-JP" sz="2400" dirty="0">
                <a:latin typeface="Times New Roman" panose="02020603050405020304" pitchFamily="18" charset="0"/>
              </a:rPr>
              <a:t>[2]</a:t>
            </a:r>
            <a:endParaRPr kumimoji="1" lang="ja-JP" altLang="en-US" sz="2400" dirty="0">
              <a:latin typeface="Times New Roman" panose="02020603050405020304" pitchFamily="18" charset="0"/>
            </a:endParaRPr>
          </a:p>
        </p:txBody>
      </p:sp>
      <p:sp>
        <p:nvSpPr>
          <p:cNvPr id="4" name="テキスト ボックス 3"/>
          <p:cNvSpPr txBox="1"/>
          <p:nvPr/>
        </p:nvSpPr>
        <p:spPr>
          <a:xfrm>
            <a:off x="460744" y="4572000"/>
            <a:ext cx="8229600" cy="1877437"/>
          </a:xfrm>
          <a:prstGeom prst="rect">
            <a:avLst/>
          </a:prstGeom>
          <a:noFill/>
        </p:spPr>
        <p:txBody>
          <a:bodyPr wrap="square" rtlCol="0">
            <a:spAutoFit/>
          </a:bodyPr>
          <a:lstStyle/>
          <a:p>
            <a:pPr lvl="0" algn="l"/>
            <a:r>
              <a:rPr lang="en-US" altLang="ja-JP" sz="2000" dirty="0">
                <a:effectLst/>
                <a:latin typeface="Times New Roman" panose="02020603050405020304" pitchFamily="18" charset="0"/>
              </a:rPr>
              <a:t>[1] </a:t>
            </a:r>
            <a:r>
              <a:rPr lang="ja-JP" altLang="ja-JP" sz="2000" dirty="0">
                <a:effectLst/>
                <a:latin typeface="Times New Roman" panose="02020603050405020304" pitchFamily="18" charset="0"/>
              </a:rPr>
              <a:t>田中哲郎</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「どうぶつしょうぎ」の完全解析</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情報処理学会研究報告</a:t>
            </a:r>
            <a:r>
              <a:rPr lang="en-US" altLang="ja-JP" sz="2000" dirty="0">
                <a:effectLst/>
                <a:latin typeface="Times New Roman" panose="02020603050405020304" pitchFamily="18" charset="0"/>
              </a:rPr>
              <a:t>, </a:t>
            </a:r>
          </a:p>
          <a:p>
            <a:pPr lvl="0" algn="l"/>
            <a:r>
              <a:rPr lang="en-US" altLang="ja-JP" sz="2000" dirty="0">
                <a:effectLst/>
                <a:latin typeface="Times New Roman" panose="02020603050405020304" pitchFamily="18" charset="0"/>
              </a:rPr>
              <a:t>      Vol.2009-GI-22 No.3, pp.1-8, (2009), http://id.nii.ac.jp/1001/00062415/</a:t>
            </a:r>
          </a:p>
          <a:p>
            <a:pPr lvl="0" algn="l"/>
            <a:r>
              <a:rPr lang="en-US" altLang="ja-JP" sz="2000" dirty="0">
                <a:effectLst/>
                <a:latin typeface="Times New Roman" panose="02020603050405020304" pitchFamily="18" charset="0"/>
              </a:rPr>
              <a:t>[2] </a:t>
            </a:r>
            <a:r>
              <a:rPr lang="ja-JP" altLang="ja-JP" sz="2000" dirty="0">
                <a:effectLst/>
                <a:latin typeface="Times New Roman" panose="02020603050405020304" pitchFamily="18" charset="0"/>
              </a:rPr>
              <a:t>塩田好</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石水隆</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山本博史</a:t>
            </a:r>
            <a:r>
              <a:rPr lang="en-US" altLang="ja-JP" sz="2000" dirty="0">
                <a:effectLst/>
                <a:latin typeface="Times New Roman" panose="02020603050405020304" pitchFamily="18" charset="0"/>
              </a:rPr>
              <a:t>, </a:t>
            </a:r>
            <a:r>
              <a:rPr lang="ja-JP" altLang="ja-JP" sz="2000" dirty="0">
                <a:effectLst/>
                <a:latin typeface="Times New Roman" panose="02020603050405020304" pitchFamily="18" charset="0"/>
              </a:rPr>
              <a:t>「アンパンマンはじめてしょう</a:t>
            </a:r>
            <a:r>
              <a:rPr lang="ja-JP" altLang="ja-JP" sz="2000" dirty="0" err="1">
                <a:effectLst/>
                <a:latin typeface="Times New Roman" panose="02020603050405020304" pitchFamily="18" charset="0"/>
              </a:rPr>
              <a:t>ぎ</a:t>
            </a:r>
            <a:r>
              <a:rPr lang="ja-JP" altLang="ja-JP" sz="2000" dirty="0">
                <a:effectLst/>
                <a:latin typeface="Times New Roman" panose="02020603050405020304" pitchFamily="18" charset="0"/>
              </a:rPr>
              <a:t>」の完全解析</a:t>
            </a:r>
            <a:r>
              <a:rPr lang="en-US" altLang="ja-JP" sz="2000" dirty="0">
                <a:effectLst/>
                <a:latin typeface="Times New Roman" panose="02020603050405020304" pitchFamily="18" charset="0"/>
              </a:rPr>
              <a:t>,</a:t>
            </a:r>
          </a:p>
          <a:p>
            <a:pPr lvl="0" algn="l"/>
            <a:r>
              <a:rPr lang="en-US" altLang="ja-JP" sz="2000" dirty="0">
                <a:effectLst/>
                <a:latin typeface="Times New Roman" panose="02020603050405020304" pitchFamily="18" charset="0"/>
              </a:rPr>
              <a:t>      2013</a:t>
            </a:r>
            <a:r>
              <a:rPr lang="ja-JP" altLang="ja-JP" sz="2000" dirty="0">
                <a:effectLst/>
                <a:latin typeface="Times New Roman" panose="02020603050405020304" pitchFamily="18" charset="0"/>
              </a:rPr>
              <a:t>年度 情報処理学会関西支部 支部大会 講演論文集</a:t>
            </a:r>
            <a:r>
              <a:rPr lang="en-US" altLang="ja-JP" sz="2000" dirty="0">
                <a:effectLst/>
                <a:latin typeface="Times New Roman" panose="02020603050405020304" pitchFamily="18" charset="0"/>
              </a:rPr>
              <a:t>, (2013),</a:t>
            </a:r>
          </a:p>
          <a:p>
            <a:pPr lvl="0" algn="l"/>
            <a:r>
              <a:rPr lang="ja-JP" altLang="ja-JP" sz="2000" dirty="0">
                <a:effectLst/>
                <a:latin typeface="Times New Roman" panose="02020603050405020304" pitchFamily="18" charset="0"/>
              </a:rPr>
              <a:t>　</a:t>
            </a:r>
            <a:r>
              <a:rPr lang="en-US" altLang="ja-JP" sz="2000" dirty="0">
                <a:effectLst/>
                <a:latin typeface="Times New Roman" panose="02020603050405020304" pitchFamily="18" charset="0"/>
              </a:rPr>
              <a:t>   http://id.nii.ac.jp/1001/00096792/</a:t>
            </a:r>
            <a:endParaRPr lang="ja-JP" altLang="ja-JP" sz="2000" dirty="0">
              <a:effectLst/>
              <a:latin typeface="Times New Roman" panose="02020603050405020304" pitchFamily="18" charset="0"/>
            </a:endParaRPr>
          </a:p>
        </p:txBody>
      </p:sp>
    </p:spTree>
    <p:extLst>
      <p:ext uri="{BB962C8B-B14F-4D97-AF65-F5344CB8AC3E}">
        <p14:creationId xmlns:p14="http://schemas.microsoft.com/office/powerpoint/2010/main" val="24892707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bwMode="auto">
          <a:xfrm>
            <a:off x="6042459" y="4113760"/>
            <a:ext cx="1653741" cy="213464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どうぶつしょう</a:t>
            </a:r>
            <a:r>
              <a:rPr kumimoji="1" lang="ja-JP" altLang="en-US" dirty="0" err="1">
                <a:latin typeface="Times New Roman" panose="02020603050405020304" pitchFamily="18" charset="0"/>
              </a:rPr>
              <a:t>ぎの</a:t>
            </a:r>
            <a:r>
              <a:rPr kumimoji="1" lang="ja-JP" altLang="en-US" dirty="0">
                <a:latin typeface="Times New Roman" panose="02020603050405020304" pitchFamily="18" charset="0"/>
              </a:rPr>
              <a:t>最善手</a:t>
            </a:r>
          </a:p>
        </p:txBody>
      </p:sp>
      <p:sp>
        <p:nvSpPr>
          <p:cNvPr id="3" name="テキスト ボックス 2"/>
          <p:cNvSpPr txBox="1"/>
          <p:nvPr/>
        </p:nvSpPr>
        <p:spPr>
          <a:xfrm>
            <a:off x="914400" y="1417638"/>
            <a:ext cx="2209800" cy="5022914"/>
          </a:xfrm>
          <a:prstGeom prst="rect">
            <a:avLst/>
          </a:prstGeom>
          <a:noFill/>
        </p:spPr>
        <p:txBody>
          <a:bodyPr wrap="square" rtlCol="0">
            <a:spAutoFit/>
          </a:bodyPr>
          <a:lstStyle/>
          <a:p>
            <a:pPr algn="l"/>
            <a:r>
              <a:rPr lang="ja-JP" altLang="en-US" sz="1800" dirty="0"/>
              <a:t>▲</a:t>
            </a:r>
            <a:r>
              <a:rPr lang="en-US" altLang="ja-JP" sz="1800" dirty="0"/>
              <a:t>C3</a:t>
            </a:r>
            <a:r>
              <a:rPr lang="ja-JP" altLang="en-US" sz="1800" dirty="0"/>
              <a:t>き	△</a:t>
            </a:r>
            <a:r>
              <a:rPr lang="en-US" altLang="ja-JP" sz="1800" dirty="0"/>
              <a:t>A2</a:t>
            </a:r>
            <a:r>
              <a:rPr lang="ja-JP" altLang="en-US" sz="1800" dirty="0"/>
              <a:t>き</a:t>
            </a:r>
          </a:p>
          <a:p>
            <a:pPr algn="l"/>
            <a:r>
              <a:rPr lang="ja-JP" altLang="en-US" sz="1800" dirty="0"/>
              <a:t>▲</a:t>
            </a:r>
            <a:r>
              <a:rPr lang="en-US" altLang="ja-JP" sz="1800" dirty="0"/>
              <a:t>C4</a:t>
            </a:r>
            <a:r>
              <a:rPr lang="ja-JP" altLang="en-US" sz="1800" dirty="0"/>
              <a:t>き</a:t>
            </a:r>
            <a:r>
              <a:rPr lang="en-US" altLang="ja-JP" sz="1800" dirty="0"/>
              <a:t>	</a:t>
            </a:r>
            <a:r>
              <a:rPr lang="ja-JP" altLang="en-US" sz="1800" dirty="0"/>
              <a:t>△</a:t>
            </a:r>
            <a:r>
              <a:rPr lang="en-US" altLang="ja-JP" sz="1800" dirty="0"/>
              <a:t>B3</a:t>
            </a:r>
            <a:r>
              <a:rPr lang="ja-JP" altLang="en-US" sz="1800" dirty="0"/>
              <a:t>ひ</a:t>
            </a:r>
          </a:p>
          <a:p>
            <a:pPr algn="l"/>
            <a:r>
              <a:rPr lang="ja-JP" altLang="en-US" sz="1800" dirty="0"/>
              <a:t>▲同</a:t>
            </a:r>
            <a:r>
              <a:rPr lang="ja-JP" altLang="en-US" sz="1800" dirty="0" err="1"/>
              <a:t>ぞ</a:t>
            </a:r>
            <a:r>
              <a:rPr lang="ja-JP" altLang="en-US" sz="1800" dirty="0"/>
              <a:t>	△</a:t>
            </a:r>
            <a:r>
              <a:rPr lang="en-US" altLang="ja-JP" sz="1800" dirty="0"/>
              <a:t>B2</a:t>
            </a:r>
            <a:r>
              <a:rPr lang="ja-JP" altLang="en-US" sz="1800" dirty="0"/>
              <a:t>ぞ</a:t>
            </a:r>
          </a:p>
          <a:p>
            <a:pPr algn="l"/>
            <a:r>
              <a:rPr lang="ja-JP" altLang="en-US" sz="1800" dirty="0"/>
              <a:t>▲</a:t>
            </a:r>
            <a:r>
              <a:rPr lang="en-US" altLang="ja-JP" sz="1800" dirty="0"/>
              <a:t>A2</a:t>
            </a:r>
            <a:r>
              <a:rPr lang="ja-JP" altLang="en-US" sz="1800" dirty="0"/>
              <a:t>ぞ	△同ラ</a:t>
            </a:r>
          </a:p>
          <a:p>
            <a:pPr algn="l"/>
            <a:r>
              <a:rPr lang="ja-JP" altLang="en-US" sz="1800" dirty="0"/>
              <a:t>▲</a:t>
            </a:r>
            <a:r>
              <a:rPr lang="en-US" altLang="ja-JP" sz="1800" dirty="0"/>
              <a:t>B3</a:t>
            </a:r>
            <a:r>
              <a:rPr lang="ja-JP" altLang="en-US" sz="1800" dirty="0"/>
              <a:t>き	△</a:t>
            </a:r>
            <a:r>
              <a:rPr lang="en-US" altLang="ja-JP" sz="1800" dirty="0"/>
              <a:t>C2</a:t>
            </a:r>
            <a:r>
              <a:rPr lang="ja-JP" altLang="en-US" sz="1800" dirty="0"/>
              <a:t>ぞ</a:t>
            </a:r>
          </a:p>
          <a:p>
            <a:pPr algn="l"/>
            <a:r>
              <a:rPr lang="ja-JP" altLang="en-US" sz="1800" dirty="0"/>
              <a:t>▲</a:t>
            </a:r>
            <a:r>
              <a:rPr lang="en-US" altLang="ja-JP" sz="1800" dirty="0"/>
              <a:t>B2</a:t>
            </a:r>
            <a:r>
              <a:rPr lang="ja-JP" altLang="en-US" sz="1800" dirty="0"/>
              <a:t>き	△同ラ</a:t>
            </a:r>
          </a:p>
          <a:p>
            <a:pPr algn="l"/>
            <a:r>
              <a:rPr lang="ja-JP" altLang="en-US" sz="1800" dirty="0"/>
              <a:t>▲</a:t>
            </a:r>
            <a:r>
              <a:rPr lang="en-US" altLang="ja-JP" sz="1800" dirty="0"/>
              <a:t>A3</a:t>
            </a:r>
            <a:r>
              <a:rPr lang="ja-JP" altLang="en-US" sz="1800" dirty="0"/>
              <a:t>ぞ	△</a:t>
            </a:r>
            <a:r>
              <a:rPr lang="en-US" altLang="ja-JP" sz="1800" dirty="0"/>
              <a:t>A2</a:t>
            </a:r>
            <a:r>
              <a:rPr lang="ja-JP" altLang="en-US" sz="1800" dirty="0"/>
              <a:t>ラ</a:t>
            </a:r>
          </a:p>
          <a:p>
            <a:pPr algn="l"/>
            <a:r>
              <a:rPr lang="ja-JP" altLang="en-US" sz="1800" dirty="0"/>
              <a:t>▲</a:t>
            </a:r>
            <a:r>
              <a:rPr lang="en-US" altLang="ja-JP" sz="1800" dirty="0"/>
              <a:t>C3</a:t>
            </a:r>
            <a:r>
              <a:rPr lang="ja-JP" altLang="en-US" sz="1800" dirty="0"/>
              <a:t>き	△</a:t>
            </a:r>
            <a:r>
              <a:rPr lang="en-US" altLang="ja-JP" sz="1800" dirty="0"/>
              <a:t>B2</a:t>
            </a:r>
            <a:r>
              <a:rPr lang="ja-JP" altLang="en-US" sz="1800" dirty="0"/>
              <a:t>ひ</a:t>
            </a:r>
          </a:p>
          <a:p>
            <a:pPr algn="l"/>
            <a:r>
              <a:rPr lang="ja-JP" altLang="en-US" sz="1800" dirty="0"/>
              <a:t>▲同</a:t>
            </a:r>
            <a:r>
              <a:rPr lang="ja-JP" altLang="en-US" sz="1800" dirty="0" err="1"/>
              <a:t>ぞ</a:t>
            </a:r>
            <a:r>
              <a:rPr lang="ja-JP" altLang="en-US" sz="1800" dirty="0"/>
              <a:t>	△同ラ</a:t>
            </a:r>
          </a:p>
          <a:p>
            <a:pPr algn="l"/>
            <a:r>
              <a:rPr lang="ja-JP" altLang="en-US" sz="1800" dirty="0"/>
              <a:t>▲</a:t>
            </a:r>
            <a:r>
              <a:rPr lang="en-US" altLang="ja-JP" sz="1800" dirty="0"/>
              <a:t>B3</a:t>
            </a:r>
            <a:r>
              <a:rPr lang="ja-JP" altLang="en-US" sz="1800" dirty="0"/>
              <a:t>ひ	△</a:t>
            </a:r>
            <a:r>
              <a:rPr lang="en-US" altLang="ja-JP" sz="1800" dirty="0"/>
              <a:t>B1</a:t>
            </a:r>
            <a:r>
              <a:rPr lang="ja-JP" altLang="en-US" sz="1800" dirty="0"/>
              <a:t>ラ</a:t>
            </a:r>
          </a:p>
          <a:p>
            <a:pPr algn="l"/>
            <a:r>
              <a:rPr lang="ja-JP" altLang="en-US" sz="1800" dirty="0"/>
              <a:t>▲</a:t>
            </a:r>
            <a:r>
              <a:rPr lang="en-US" altLang="ja-JP" sz="1800" dirty="0"/>
              <a:t>A3</a:t>
            </a:r>
            <a:r>
              <a:rPr lang="ja-JP" altLang="en-US" sz="1800" dirty="0"/>
              <a:t>ラ	△</a:t>
            </a:r>
            <a:r>
              <a:rPr lang="en-US" altLang="ja-JP" sz="1800" dirty="0"/>
              <a:t>A2</a:t>
            </a:r>
            <a:r>
              <a:rPr lang="ja-JP" altLang="en-US" sz="1800" dirty="0"/>
              <a:t>き</a:t>
            </a:r>
          </a:p>
          <a:p>
            <a:pPr algn="l"/>
            <a:r>
              <a:rPr lang="ja-JP" altLang="en-US" sz="1800" dirty="0"/>
              <a:t>▲</a:t>
            </a:r>
            <a:r>
              <a:rPr lang="en-US" altLang="ja-JP" sz="1800" dirty="0"/>
              <a:t>B4</a:t>
            </a:r>
            <a:r>
              <a:rPr lang="ja-JP" altLang="en-US" sz="1800" dirty="0"/>
              <a:t>ラ	△</a:t>
            </a:r>
            <a:r>
              <a:rPr lang="en-US" altLang="ja-JP" sz="1800" dirty="0"/>
              <a:t>A3</a:t>
            </a:r>
            <a:r>
              <a:rPr lang="ja-JP" altLang="en-US" sz="1800" dirty="0"/>
              <a:t>ぞ</a:t>
            </a:r>
          </a:p>
          <a:p>
            <a:pPr algn="l"/>
            <a:r>
              <a:rPr lang="ja-JP" altLang="en-US" sz="1800" dirty="0"/>
              <a:t>▲</a:t>
            </a:r>
            <a:r>
              <a:rPr lang="en-US" altLang="ja-JP" sz="1800" dirty="0"/>
              <a:t>A4</a:t>
            </a:r>
            <a:r>
              <a:rPr lang="ja-JP" altLang="en-US" sz="1800" dirty="0"/>
              <a:t>ラ	△</a:t>
            </a:r>
            <a:r>
              <a:rPr lang="en-US" altLang="ja-JP" sz="1800" dirty="0"/>
              <a:t>C1</a:t>
            </a:r>
            <a:r>
              <a:rPr lang="ja-JP" altLang="en-US" sz="1800" dirty="0"/>
              <a:t>ラ</a:t>
            </a:r>
          </a:p>
          <a:p>
            <a:pPr algn="l"/>
            <a:r>
              <a:rPr lang="ja-JP" altLang="en-US" sz="1800" dirty="0"/>
              <a:t>▲</a:t>
            </a:r>
            <a:r>
              <a:rPr lang="en-US" altLang="ja-JP" sz="1800" dirty="0"/>
              <a:t>C4</a:t>
            </a:r>
            <a:r>
              <a:rPr lang="ja-JP" altLang="en-US" sz="1800" dirty="0"/>
              <a:t>き	△</a:t>
            </a:r>
            <a:r>
              <a:rPr lang="en-US" altLang="ja-JP" sz="1800" dirty="0"/>
              <a:t>B2</a:t>
            </a:r>
            <a:r>
              <a:rPr lang="ja-JP" altLang="en-US" sz="1800" dirty="0"/>
              <a:t>ぞ</a:t>
            </a:r>
          </a:p>
          <a:p>
            <a:pPr algn="l"/>
            <a:r>
              <a:rPr lang="ja-JP" altLang="en-US" sz="1800" dirty="0"/>
              <a:t>▲</a:t>
            </a:r>
            <a:r>
              <a:rPr lang="en-US" altLang="ja-JP" sz="1800" dirty="0"/>
              <a:t>B2</a:t>
            </a:r>
            <a:r>
              <a:rPr lang="ja-JP" altLang="en-US" sz="1800" dirty="0"/>
              <a:t>ひ	△同ラ</a:t>
            </a:r>
          </a:p>
        </p:txBody>
      </p:sp>
      <p:sp>
        <p:nvSpPr>
          <p:cNvPr id="5" name="テキスト ボックス 4"/>
          <p:cNvSpPr txBox="1"/>
          <p:nvPr/>
        </p:nvSpPr>
        <p:spPr>
          <a:xfrm>
            <a:off x="3515161" y="1417637"/>
            <a:ext cx="2209800" cy="5022914"/>
          </a:xfrm>
          <a:prstGeom prst="rect">
            <a:avLst/>
          </a:prstGeom>
          <a:noFill/>
        </p:spPr>
        <p:txBody>
          <a:bodyPr wrap="square" rtlCol="0">
            <a:spAutoFit/>
          </a:bodyPr>
          <a:lstStyle/>
          <a:p>
            <a:pPr algn="l"/>
            <a:r>
              <a:rPr lang="ja-JP" altLang="en-US" sz="1800" dirty="0"/>
              <a:t>▲</a:t>
            </a:r>
            <a:r>
              <a:rPr lang="en-US" altLang="ja-JP" sz="1800" dirty="0"/>
              <a:t>C3</a:t>
            </a:r>
            <a:r>
              <a:rPr lang="ja-JP" altLang="en-US" sz="1800" dirty="0"/>
              <a:t>ぞ	△</a:t>
            </a:r>
            <a:r>
              <a:rPr lang="en-US" altLang="ja-JP" sz="1800" dirty="0"/>
              <a:t>A1</a:t>
            </a:r>
            <a:r>
              <a:rPr lang="ja-JP" altLang="en-US" sz="1800" dirty="0"/>
              <a:t>ラ</a:t>
            </a:r>
          </a:p>
          <a:p>
            <a:pPr algn="l"/>
            <a:r>
              <a:rPr lang="ja-JP" altLang="en-US" sz="1800" dirty="0"/>
              <a:t>▲</a:t>
            </a:r>
            <a:r>
              <a:rPr lang="en-US" altLang="ja-JP" sz="1800" dirty="0"/>
              <a:t>B4</a:t>
            </a:r>
            <a:r>
              <a:rPr lang="ja-JP" altLang="en-US" sz="1800" dirty="0"/>
              <a:t>ぞ	△</a:t>
            </a:r>
            <a:r>
              <a:rPr lang="en-US" altLang="ja-JP" sz="1800" dirty="0"/>
              <a:t>B3</a:t>
            </a:r>
            <a:r>
              <a:rPr lang="ja-JP" altLang="en-US" sz="1800" dirty="0"/>
              <a:t>ひ</a:t>
            </a:r>
          </a:p>
          <a:p>
            <a:pPr algn="l"/>
            <a:r>
              <a:rPr lang="ja-JP" altLang="en-US" sz="1800" dirty="0"/>
              <a:t>▲</a:t>
            </a:r>
            <a:r>
              <a:rPr lang="en-US" altLang="ja-JP" sz="1800" dirty="0"/>
              <a:t>C3</a:t>
            </a:r>
            <a:r>
              <a:rPr lang="ja-JP" altLang="en-US" sz="1800" dirty="0"/>
              <a:t>ぞ	△</a:t>
            </a:r>
            <a:r>
              <a:rPr lang="en-US" altLang="ja-JP" sz="1800" dirty="0"/>
              <a:t>B1</a:t>
            </a:r>
            <a:r>
              <a:rPr lang="ja-JP" altLang="en-US" sz="1800" dirty="0"/>
              <a:t>ラ</a:t>
            </a:r>
          </a:p>
          <a:p>
            <a:pPr algn="l"/>
            <a:r>
              <a:rPr lang="ja-JP" altLang="en-US" sz="1800" dirty="0"/>
              <a:t>▲</a:t>
            </a:r>
            <a:r>
              <a:rPr lang="en-US" altLang="ja-JP" sz="1800" dirty="0"/>
              <a:t>A3</a:t>
            </a:r>
            <a:r>
              <a:rPr lang="ja-JP" altLang="en-US" sz="1800" dirty="0"/>
              <a:t>ひ	△</a:t>
            </a:r>
            <a:r>
              <a:rPr lang="en-US" altLang="ja-JP" sz="1800" dirty="0"/>
              <a:t>A1</a:t>
            </a:r>
            <a:r>
              <a:rPr lang="ja-JP" altLang="en-US" sz="1800" dirty="0"/>
              <a:t>き</a:t>
            </a:r>
          </a:p>
          <a:p>
            <a:pPr algn="l"/>
            <a:r>
              <a:rPr lang="ja-JP" altLang="en-US" sz="1800" dirty="0"/>
              <a:t>▲</a:t>
            </a:r>
            <a:r>
              <a:rPr lang="en-US" altLang="ja-JP" sz="1800" dirty="0"/>
              <a:t>B4</a:t>
            </a:r>
            <a:r>
              <a:rPr lang="ja-JP" altLang="en-US" sz="1800" dirty="0"/>
              <a:t>ぞ	△</a:t>
            </a:r>
            <a:r>
              <a:rPr lang="en-US" altLang="ja-JP" sz="1800" dirty="0"/>
              <a:t>B4</a:t>
            </a:r>
            <a:r>
              <a:rPr lang="ja-JP" altLang="en-US" sz="1800" dirty="0"/>
              <a:t>ひ成</a:t>
            </a:r>
          </a:p>
          <a:p>
            <a:pPr algn="l"/>
            <a:r>
              <a:rPr lang="ja-JP" altLang="en-US" sz="1800" dirty="0"/>
              <a:t>▲同ラ	△</a:t>
            </a:r>
            <a:r>
              <a:rPr lang="en-US" altLang="ja-JP" sz="1800" dirty="0"/>
              <a:t>B3</a:t>
            </a:r>
            <a:r>
              <a:rPr lang="ja-JP" altLang="en-US" sz="1800" dirty="0" err="1"/>
              <a:t>ぞ打</a:t>
            </a:r>
            <a:endParaRPr lang="ja-JP" altLang="en-US" sz="1800" dirty="0"/>
          </a:p>
          <a:p>
            <a:pPr algn="l"/>
            <a:r>
              <a:rPr lang="ja-JP" altLang="en-US" sz="1800" dirty="0"/>
              <a:t>▲</a:t>
            </a:r>
            <a:r>
              <a:rPr lang="en-US" altLang="ja-JP" sz="1800" dirty="0"/>
              <a:t>C3</a:t>
            </a:r>
            <a:r>
              <a:rPr lang="ja-JP" altLang="en-US" sz="1800" dirty="0"/>
              <a:t>き	△</a:t>
            </a:r>
            <a:r>
              <a:rPr lang="en-US" altLang="ja-JP" sz="1800" dirty="0"/>
              <a:t>B2</a:t>
            </a:r>
            <a:r>
              <a:rPr lang="ja-JP" altLang="en-US" sz="1800" dirty="0"/>
              <a:t>ラ</a:t>
            </a:r>
          </a:p>
          <a:p>
            <a:pPr algn="l"/>
            <a:r>
              <a:rPr lang="ja-JP" altLang="en-US" sz="1800" dirty="0"/>
              <a:t>▲</a:t>
            </a:r>
            <a:r>
              <a:rPr lang="en-US" altLang="ja-JP" sz="1800" dirty="0"/>
              <a:t>C2</a:t>
            </a:r>
            <a:r>
              <a:rPr lang="ja-JP" altLang="en-US" sz="1800" dirty="0"/>
              <a:t>き	△同ラ</a:t>
            </a:r>
          </a:p>
          <a:p>
            <a:pPr algn="l"/>
            <a:r>
              <a:rPr lang="ja-JP" altLang="en-US" sz="1800" dirty="0"/>
              <a:t>▲</a:t>
            </a:r>
            <a:r>
              <a:rPr lang="en-US" altLang="ja-JP" sz="1800" dirty="0"/>
              <a:t>C3</a:t>
            </a:r>
            <a:r>
              <a:rPr lang="ja-JP" altLang="en-US" sz="1800" dirty="0"/>
              <a:t>ひ	△</a:t>
            </a:r>
            <a:r>
              <a:rPr lang="en-US" altLang="ja-JP" sz="1800" dirty="0"/>
              <a:t>B2</a:t>
            </a:r>
            <a:r>
              <a:rPr lang="ja-JP" altLang="en-US" sz="1800" dirty="0"/>
              <a:t>ラ</a:t>
            </a:r>
          </a:p>
          <a:p>
            <a:pPr algn="l"/>
            <a:r>
              <a:rPr lang="ja-JP" altLang="en-US" sz="1800" dirty="0"/>
              <a:t>▲</a:t>
            </a:r>
            <a:r>
              <a:rPr lang="en-US" altLang="ja-JP" sz="1800" dirty="0"/>
              <a:t>C1</a:t>
            </a:r>
            <a:r>
              <a:rPr lang="ja-JP" altLang="en-US" sz="1800" dirty="0"/>
              <a:t>ぞ	△同ラ</a:t>
            </a:r>
          </a:p>
          <a:p>
            <a:pPr algn="l"/>
            <a:r>
              <a:rPr lang="ja-JP" altLang="en-US" sz="1800" dirty="0"/>
              <a:t>▲</a:t>
            </a:r>
            <a:r>
              <a:rPr lang="en-US" altLang="ja-JP" sz="1800" dirty="0"/>
              <a:t>B3</a:t>
            </a:r>
            <a:r>
              <a:rPr lang="ja-JP" altLang="en-US" sz="1800" dirty="0"/>
              <a:t>ラ	△</a:t>
            </a:r>
            <a:r>
              <a:rPr lang="en-US" altLang="ja-JP" sz="1800" dirty="0"/>
              <a:t>B1</a:t>
            </a:r>
            <a:r>
              <a:rPr lang="ja-JP" altLang="en-US" sz="1800" dirty="0"/>
              <a:t>ラ</a:t>
            </a:r>
          </a:p>
          <a:p>
            <a:pPr algn="l"/>
            <a:r>
              <a:rPr lang="ja-JP" altLang="en-US" sz="1800" dirty="0"/>
              <a:t>▲</a:t>
            </a:r>
            <a:r>
              <a:rPr lang="en-US" altLang="ja-JP" sz="1800" dirty="0"/>
              <a:t>C2</a:t>
            </a:r>
            <a:r>
              <a:rPr lang="ja-JP" altLang="en-US" sz="1800" dirty="0"/>
              <a:t>ぞ	△</a:t>
            </a:r>
            <a:r>
              <a:rPr lang="en-US" altLang="ja-JP" sz="1800" dirty="0"/>
              <a:t>C1</a:t>
            </a:r>
            <a:r>
              <a:rPr lang="ja-JP" altLang="en-US" sz="1800" dirty="0"/>
              <a:t>ラ</a:t>
            </a:r>
          </a:p>
          <a:p>
            <a:pPr algn="l"/>
            <a:r>
              <a:rPr lang="ja-JP" altLang="en-US" sz="1800" dirty="0"/>
              <a:t>▲</a:t>
            </a:r>
            <a:r>
              <a:rPr lang="en-US" altLang="ja-JP" sz="1800" dirty="0"/>
              <a:t>A2</a:t>
            </a:r>
            <a:r>
              <a:rPr lang="ja-JP" altLang="en-US" sz="1800" dirty="0"/>
              <a:t>ひ	△</a:t>
            </a:r>
            <a:r>
              <a:rPr lang="en-US" altLang="ja-JP" sz="1800" dirty="0"/>
              <a:t>B2</a:t>
            </a:r>
            <a:r>
              <a:rPr lang="ja-JP" altLang="en-US" sz="1800" dirty="0"/>
              <a:t>き</a:t>
            </a:r>
          </a:p>
          <a:p>
            <a:pPr algn="l"/>
            <a:r>
              <a:rPr lang="ja-JP" altLang="en-US" sz="1800" dirty="0"/>
              <a:t>▲</a:t>
            </a:r>
            <a:r>
              <a:rPr lang="en-US" altLang="ja-JP" sz="1800" dirty="0"/>
              <a:t>B4</a:t>
            </a:r>
            <a:r>
              <a:rPr lang="ja-JP" altLang="en-US" sz="1800" dirty="0"/>
              <a:t>ラ	△</a:t>
            </a:r>
            <a:r>
              <a:rPr lang="en-US" altLang="ja-JP" sz="1800" dirty="0"/>
              <a:t>A2</a:t>
            </a:r>
            <a:r>
              <a:rPr lang="ja-JP" altLang="en-US" sz="1800" dirty="0"/>
              <a:t>き直</a:t>
            </a:r>
          </a:p>
          <a:p>
            <a:pPr algn="l"/>
            <a:r>
              <a:rPr lang="ja-JP" altLang="en-US" sz="1800" dirty="0"/>
              <a:t>▲</a:t>
            </a:r>
            <a:r>
              <a:rPr lang="en-US" altLang="ja-JP" sz="1800" dirty="0"/>
              <a:t>B3</a:t>
            </a:r>
            <a:r>
              <a:rPr lang="ja-JP" altLang="en-US" sz="1800" dirty="0"/>
              <a:t>ぞ	△</a:t>
            </a:r>
            <a:r>
              <a:rPr lang="en-US" altLang="ja-JP" sz="1800" dirty="0"/>
              <a:t>A3</a:t>
            </a:r>
            <a:r>
              <a:rPr lang="ja-JP" altLang="en-US" sz="1800" dirty="0"/>
              <a:t>ぞ</a:t>
            </a:r>
          </a:p>
        </p:txBody>
      </p:sp>
      <p:sp>
        <p:nvSpPr>
          <p:cNvPr id="6" name="テキスト ボックス 5"/>
          <p:cNvSpPr txBox="1"/>
          <p:nvPr/>
        </p:nvSpPr>
        <p:spPr>
          <a:xfrm>
            <a:off x="5943600" y="1417637"/>
            <a:ext cx="2209800" cy="2696123"/>
          </a:xfrm>
          <a:prstGeom prst="rect">
            <a:avLst/>
          </a:prstGeom>
          <a:noFill/>
        </p:spPr>
        <p:txBody>
          <a:bodyPr wrap="square" rtlCol="0">
            <a:spAutoFit/>
          </a:bodyPr>
          <a:lstStyle/>
          <a:p>
            <a:pPr algn="l"/>
            <a:r>
              <a:rPr lang="ja-JP" altLang="en-US" sz="1800" dirty="0"/>
              <a:t>▲</a:t>
            </a:r>
            <a:r>
              <a:rPr lang="en-US" altLang="ja-JP" sz="1800" dirty="0"/>
              <a:t>C4</a:t>
            </a:r>
            <a:r>
              <a:rPr lang="ja-JP" altLang="en-US" sz="1800" dirty="0"/>
              <a:t>ラ	△</a:t>
            </a:r>
            <a:r>
              <a:rPr lang="en-US" altLang="ja-JP" sz="1800" dirty="0"/>
              <a:t>B3</a:t>
            </a:r>
            <a:r>
              <a:rPr lang="ja-JP" altLang="en-US" sz="1800" dirty="0"/>
              <a:t>き</a:t>
            </a:r>
          </a:p>
          <a:p>
            <a:pPr algn="l"/>
            <a:r>
              <a:rPr lang="ja-JP" altLang="en-US" sz="1800" dirty="0"/>
              <a:t>▲同ラ	△</a:t>
            </a:r>
            <a:r>
              <a:rPr lang="en-US" altLang="ja-JP" sz="1800" dirty="0"/>
              <a:t>B1</a:t>
            </a:r>
            <a:r>
              <a:rPr lang="ja-JP" altLang="en-US" sz="1800" dirty="0"/>
              <a:t>ラ</a:t>
            </a:r>
          </a:p>
          <a:p>
            <a:pPr algn="l"/>
            <a:r>
              <a:rPr lang="ja-JP" altLang="en-US" sz="1800" dirty="0"/>
              <a:t>▲</a:t>
            </a:r>
            <a:r>
              <a:rPr lang="en-US" altLang="ja-JP" sz="1800" dirty="0"/>
              <a:t>C1</a:t>
            </a:r>
            <a:r>
              <a:rPr lang="ja-JP" altLang="en-US" sz="1800" dirty="0"/>
              <a:t>き	△</a:t>
            </a:r>
            <a:r>
              <a:rPr lang="en-US" altLang="ja-JP" sz="1800" dirty="0"/>
              <a:t>A1</a:t>
            </a:r>
            <a:r>
              <a:rPr lang="ja-JP" altLang="en-US" sz="1800" dirty="0"/>
              <a:t>ラ</a:t>
            </a:r>
          </a:p>
          <a:p>
            <a:pPr algn="l"/>
            <a:r>
              <a:rPr lang="ja-JP" altLang="en-US" sz="1800" dirty="0"/>
              <a:t>▲</a:t>
            </a:r>
            <a:r>
              <a:rPr lang="en-US" altLang="ja-JP" sz="1800" dirty="0"/>
              <a:t>C2</a:t>
            </a:r>
            <a:r>
              <a:rPr lang="ja-JP" altLang="en-US" sz="1800" dirty="0"/>
              <a:t>き	△</a:t>
            </a:r>
            <a:r>
              <a:rPr lang="en-US" altLang="ja-JP" sz="1800" dirty="0"/>
              <a:t>B1</a:t>
            </a:r>
            <a:r>
              <a:rPr lang="ja-JP" altLang="en-US" sz="1800" dirty="0"/>
              <a:t>ひ</a:t>
            </a:r>
          </a:p>
          <a:p>
            <a:pPr algn="l"/>
            <a:r>
              <a:rPr lang="ja-JP" altLang="en-US" sz="1800" dirty="0"/>
              <a:t>▲</a:t>
            </a:r>
            <a:r>
              <a:rPr lang="en-US" altLang="ja-JP" sz="1800" dirty="0"/>
              <a:t>C4</a:t>
            </a:r>
            <a:r>
              <a:rPr lang="ja-JP" altLang="en-US" sz="1800" dirty="0"/>
              <a:t>ラ	△</a:t>
            </a:r>
            <a:r>
              <a:rPr lang="en-US" altLang="ja-JP" sz="1800" dirty="0"/>
              <a:t>B2</a:t>
            </a:r>
            <a:r>
              <a:rPr lang="ja-JP" altLang="en-US" sz="1800" dirty="0"/>
              <a:t>ひ</a:t>
            </a:r>
          </a:p>
          <a:p>
            <a:pPr algn="l"/>
            <a:r>
              <a:rPr lang="ja-JP" altLang="en-US" sz="1800" dirty="0"/>
              <a:t>▲同き	△同き</a:t>
            </a:r>
          </a:p>
          <a:p>
            <a:pPr algn="l"/>
            <a:r>
              <a:rPr lang="ja-JP" altLang="en-US" sz="1800" dirty="0"/>
              <a:t>▲</a:t>
            </a:r>
            <a:r>
              <a:rPr lang="en-US" altLang="ja-JP" sz="1800" dirty="0"/>
              <a:t>C2</a:t>
            </a:r>
            <a:r>
              <a:rPr lang="ja-JP" altLang="en-US" sz="1800" dirty="0"/>
              <a:t>ひ	△</a:t>
            </a:r>
            <a:r>
              <a:rPr lang="en-US" altLang="ja-JP" sz="1800" dirty="0"/>
              <a:t>B4</a:t>
            </a:r>
            <a:r>
              <a:rPr lang="ja-JP" altLang="en-US" sz="1800" dirty="0"/>
              <a:t>き</a:t>
            </a:r>
          </a:p>
          <a:p>
            <a:pPr algn="l"/>
            <a:r>
              <a:rPr lang="ja-JP" altLang="en-US" sz="1800" dirty="0"/>
              <a:t>▲</a:t>
            </a:r>
            <a:r>
              <a:rPr lang="en-US" altLang="ja-JP" sz="1800" dirty="0"/>
              <a:t>C3</a:t>
            </a:r>
            <a:r>
              <a:rPr lang="ja-JP" altLang="en-US" sz="1800" dirty="0"/>
              <a:t>ラ	△</a:t>
            </a:r>
            <a:r>
              <a:rPr lang="en-US" altLang="ja-JP" sz="1800" dirty="0"/>
              <a:t>B3</a:t>
            </a:r>
            <a:r>
              <a:rPr lang="ja-JP" altLang="en-US" sz="1800" dirty="0"/>
              <a:t>き上</a:t>
            </a:r>
          </a:p>
        </p:txBody>
      </p:sp>
      <p:sp>
        <p:nvSpPr>
          <p:cNvPr id="8" name="正方形/長方形 7"/>
          <p:cNvSpPr/>
          <p:nvPr/>
        </p:nvSpPr>
        <p:spPr bwMode="auto">
          <a:xfrm>
            <a:off x="6248400" y="4343400"/>
            <a:ext cx="411882" cy="411882"/>
          </a:xfrm>
          <a:prstGeom prst="rect">
            <a:avLst/>
          </a:prstGeom>
          <a:solidFill>
            <a:srgbClr val="CCFF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6660282" y="4343400"/>
            <a:ext cx="411882" cy="411882"/>
          </a:xfrm>
          <a:prstGeom prst="rect">
            <a:avLst/>
          </a:prstGeom>
          <a:solidFill>
            <a:srgbClr val="CCFF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7072164" y="4343400"/>
            <a:ext cx="411882" cy="411882"/>
          </a:xfrm>
          <a:prstGeom prst="rect">
            <a:avLst/>
          </a:prstGeom>
          <a:solidFill>
            <a:srgbClr val="CCFF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6248400" y="4755282"/>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6660282" y="4755282"/>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7072164" y="4755282"/>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6248400" y="516716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6660282" y="516716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7072164" y="5167164"/>
            <a:ext cx="411882" cy="411882"/>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7098934" y="5193934"/>
            <a:ext cx="358341" cy="358341"/>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rPr>
              <a:t>ラ</a:t>
            </a:r>
          </a:p>
        </p:txBody>
      </p:sp>
      <p:sp>
        <p:nvSpPr>
          <p:cNvPr id="26" name="正方形/長方形 25"/>
          <p:cNvSpPr/>
          <p:nvPr/>
        </p:nvSpPr>
        <p:spPr bwMode="auto">
          <a:xfrm>
            <a:off x="6248400" y="5579046"/>
            <a:ext cx="411882" cy="411882"/>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6660282" y="5579046"/>
            <a:ext cx="411882" cy="411882"/>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7072164" y="5579046"/>
            <a:ext cx="411882" cy="411882"/>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rot="10800000">
            <a:off x="6278128" y="4370170"/>
            <a:ext cx="358341" cy="358341"/>
          </a:xfrm>
          <a:prstGeom prst="rect">
            <a:avLst/>
          </a:prstGeom>
          <a:solidFill>
            <a:srgbClr val="FF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rPr>
              <a:t>ラ</a:t>
            </a:r>
          </a:p>
        </p:txBody>
      </p:sp>
      <p:sp>
        <p:nvSpPr>
          <p:cNvPr id="30" name="正方形/長方形 29"/>
          <p:cNvSpPr/>
          <p:nvPr/>
        </p:nvSpPr>
        <p:spPr bwMode="auto">
          <a:xfrm rot="10800000">
            <a:off x="6687052" y="5193934"/>
            <a:ext cx="358341" cy="358341"/>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き</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rot="10800000">
            <a:off x="6687052" y="5603862"/>
            <a:ext cx="358341" cy="358341"/>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き</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7098432" y="4782052"/>
            <a:ext cx="358341" cy="358341"/>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ひ</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rot="10800000">
            <a:off x="6275171" y="5193933"/>
            <a:ext cx="358341" cy="358341"/>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ぞ</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7768288" y="5579046"/>
            <a:ext cx="358341" cy="358341"/>
          </a:xfrm>
          <a:prstGeom prst="rect">
            <a:avLst/>
          </a:prstGeom>
          <a:solidFill>
            <a:srgbClr val="CC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ひ</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rot="10800000">
            <a:off x="5623936" y="4370170"/>
            <a:ext cx="358341" cy="358341"/>
          </a:xfrm>
          <a:prstGeom prst="rect">
            <a:avLst/>
          </a:prstGeom>
          <a:solidFill>
            <a:srgbClr val="CCCCFF"/>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rPr>
              <a:t>ぞ</a:t>
            </a:r>
            <a:endParaRPr kumimoji="1" lang="ja-JP" altLang="en-US" sz="2400" b="0" i="0" u="none" strike="noStrike" cap="none" normalizeH="0" dirty="0">
              <a:ln>
                <a:noFill/>
              </a:ln>
              <a:solidFill>
                <a:schemeClr val="bg2"/>
              </a:solidFill>
              <a:effectLst/>
              <a:latin typeface="Garamond" panose="02020404030301010803" pitchFamily="18" charset="0"/>
              <a:ea typeface="ＭＳ Ｐゴシック" panose="020B0600070205080204" pitchFamily="50" charset="-128"/>
            </a:endParaRPr>
          </a:p>
        </p:txBody>
      </p:sp>
      <p:sp>
        <p:nvSpPr>
          <p:cNvPr id="37" name="テキスト ボックス 36"/>
          <p:cNvSpPr txBox="1"/>
          <p:nvPr/>
        </p:nvSpPr>
        <p:spPr>
          <a:xfrm>
            <a:off x="6282134" y="4043914"/>
            <a:ext cx="351378" cy="369332"/>
          </a:xfrm>
          <a:prstGeom prst="rect">
            <a:avLst/>
          </a:prstGeom>
          <a:noFill/>
        </p:spPr>
        <p:txBody>
          <a:bodyPr wrap="none" rtlCol="0">
            <a:spAutoFit/>
          </a:bodyPr>
          <a:lstStyle/>
          <a:p>
            <a:r>
              <a:rPr kumimoji="1" lang="en-US" altLang="ja-JP" sz="1800" dirty="0">
                <a:solidFill>
                  <a:schemeClr val="bg2"/>
                </a:solidFill>
                <a:effectLst/>
                <a:latin typeface="Times New Roman" panose="02020603050405020304" pitchFamily="18" charset="0"/>
              </a:rPr>
              <a:t>A</a:t>
            </a:r>
            <a:endParaRPr kumimoji="1" lang="ja-JP" altLang="en-US" sz="1800" dirty="0">
              <a:solidFill>
                <a:schemeClr val="bg2"/>
              </a:solidFill>
              <a:effectLst/>
              <a:latin typeface="Times New Roman" panose="02020603050405020304" pitchFamily="18" charset="0"/>
            </a:endParaRPr>
          </a:p>
        </p:txBody>
      </p:sp>
      <p:sp>
        <p:nvSpPr>
          <p:cNvPr id="38" name="テキスト ボックス 37"/>
          <p:cNvSpPr txBox="1"/>
          <p:nvPr/>
        </p:nvSpPr>
        <p:spPr>
          <a:xfrm>
            <a:off x="6703910" y="4043914"/>
            <a:ext cx="338555" cy="369332"/>
          </a:xfrm>
          <a:prstGeom prst="rect">
            <a:avLst/>
          </a:prstGeom>
          <a:noFill/>
        </p:spPr>
        <p:txBody>
          <a:bodyPr wrap="none" rtlCol="0">
            <a:spAutoFit/>
          </a:bodyPr>
          <a:lstStyle/>
          <a:p>
            <a:r>
              <a:rPr lang="en-US" altLang="ja-JP" sz="1800" dirty="0">
                <a:solidFill>
                  <a:schemeClr val="bg2"/>
                </a:solidFill>
                <a:effectLst/>
                <a:latin typeface="Times New Roman" panose="02020603050405020304" pitchFamily="18" charset="0"/>
              </a:rPr>
              <a:t>B</a:t>
            </a:r>
            <a:endParaRPr kumimoji="1" lang="ja-JP" altLang="en-US" sz="1800" dirty="0">
              <a:solidFill>
                <a:schemeClr val="bg2"/>
              </a:solidFill>
              <a:effectLst/>
              <a:latin typeface="Times New Roman" panose="02020603050405020304" pitchFamily="18" charset="0"/>
            </a:endParaRPr>
          </a:p>
        </p:txBody>
      </p:sp>
      <p:sp>
        <p:nvSpPr>
          <p:cNvPr id="39" name="テキスト ボックス 38"/>
          <p:cNvSpPr txBox="1"/>
          <p:nvPr/>
        </p:nvSpPr>
        <p:spPr>
          <a:xfrm>
            <a:off x="7108325" y="4043914"/>
            <a:ext cx="338555" cy="369332"/>
          </a:xfrm>
          <a:prstGeom prst="rect">
            <a:avLst/>
          </a:prstGeom>
          <a:noFill/>
        </p:spPr>
        <p:txBody>
          <a:bodyPr wrap="none" rtlCol="0">
            <a:spAutoFit/>
          </a:bodyPr>
          <a:lstStyle/>
          <a:p>
            <a:r>
              <a:rPr lang="en-US" altLang="ja-JP" sz="1800" dirty="0">
                <a:solidFill>
                  <a:schemeClr val="bg2"/>
                </a:solidFill>
                <a:effectLst/>
                <a:latin typeface="Times New Roman" panose="02020603050405020304" pitchFamily="18" charset="0"/>
              </a:rPr>
              <a:t>C</a:t>
            </a:r>
            <a:endParaRPr kumimoji="1" lang="ja-JP" altLang="en-US" sz="1800" dirty="0">
              <a:solidFill>
                <a:schemeClr val="bg2"/>
              </a:solidFill>
              <a:effectLst/>
              <a:latin typeface="Times New Roman" panose="02020603050405020304" pitchFamily="18" charset="0"/>
            </a:endParaRPr>
          </a:p>
        </p:txBody>
      </p:sp>
      <p:sp>
        <p:nvSpPr>
          <p:cNvPr id="40" name="テキスト ボックス 39"/>
          <p:cNvSpPr txBox="1"/>
          <p:nvPr/>
        </p:nvSpPr>
        <p:spPr>
          <a:xfrm>
            <a:off x="5994199" y="4343399"/>
            <a:ext cx="300083" cy="369332"/>
          </a:xfrm>
          <a:prstGeom prst="rect">
            <a:avLst/>
          </a:prstGeom>
          <a:noFill/>
        </p:spPr>
        <p:txBody>
          <a:bodyPr wrap="none" rtlCol="0">
            <a:spAutoFit/>
          </a:bodyPr>
          <a:lstStyle/>
          <a:p>
            <a:r>
              <a:rPr lang="en-US" altLang="ja-JP" sz="1800" dirty="0">
                <a:solidFill>
                  <a:schemeClr val="bg2"/>
                </a:solidFill>
                <a:effectLst/>
                <a:latin typeface="Times New Roman" panose="02020603050405020304" pitchFamily="18" charset="0"/>
              </a:rPr>
              <a:t>1</a:t>
            </a:r>
            <a:endParaRPr kumimoji="1" lang="ja-JP" altLang="en-US" sz="1800" dirty="0">
              <a:solidFill>
                <a:schemeClr val="bg2"/>
              </a:solidFill>
              <a:effectLst/>
              <a:latin typeface="Times New Roman" panose="02020603050405020304" pitchFamily="18" charset="0"/>
            </a:endParaRPr>
          </a:p>
        </p:txBody>
      </p:sp>
      <p:sp>
        <p:nvSpPr>
          <p:cNvPr id="41" name="テキスト ボックス 40"/>
          <p:cNvSpPr txBox="1"/>
          <p:nvPr/>
        </p:nvSpPr>
        <p:spPr>
          <a:xfrm>
            <a:off x="5994199" y="4771063"/>
            <a:ext cx="300083" cy="369332"/>
          </a:xfrm>
          <a:prstGeom prst="rect">
            <a:avLst/>
          </a:prstGeom>
          <a:noFill/>
        </p:spPr>
        <p:txBody>
          <a:bodyPr wrap="none" rtlCol="0">
            <a:spAutoFit/>
          </a:bodyPr>
          <a:lstStyle/>
          <a:p>
            <a:r>
              <a:rPr lang="en-US" altLang="ja-JP" sz="1800" dirty="0">
                <a:solidFill>
                  <a:schemeClr val="bg2"/>
                </a:solidFill>
                <a:effectLst/>
                <a:latin typeface="Times New Roman" panose="02020603050405020304" pitchFamily="18" charset="0"/>
              </a:rPr>
              <a:t>2</a:t>
            </a:r>
            <a:endParaRPr kumimoji="1" lang="ja-JP" altLang="en-US" sz="1800" dirty="0">
              <a:solidFill>
                <a:schemeClr val="bg2"/>
              </a:solidFill>
              <a:effectLst/>
              <a:latin typeface="Times New Roman" panose="02020603050405020304" pitchFamily="18" charset="0"/>
            </a:endParaRPr>
          </a:p>
        </p:txBody>
      </p:sp>
      <p:sp>
        <p:nvSpPr>
          <p:cNvPr id="42" name="テキスト ボックス 41"/>
          <p:cNvSpPr txBox="1"/>
          <p:nvPr/>
        </p:nvSpPr>
        <p:spPr>
          <a:xfrm>
            <a:off x="5991894" y="5175054"/>
            <a:ext cx="300083" cy="369332"/>
          </a:xfrm>
          <a:prstGeom prst="rect">
            <a:avLst/>
          </a:prstGeom>
          <a:noFill/>
        </p:spPr>
        <p:txBody>
          <a:bodyPr wrap="none" rtlCol="0">
            <a:spAutoFit/>
          </a:bodyPr>
          <a:lstStyle/>
          <a:p>
            <a:r>
              <a:rPr lang="en-US" altLang="ja-JP" sz="1800" dirty="0">
                <a:solidFill>
                  <a:schemeClr val="bg2"/>
                </a:solidFill>
                <a:effectLst/>
                <a:latin typeface="Times New Roman" panose="02020603050405020304" pitchFamily="18" charset="0"/>
              </a:rPr>
              <a:t>3</a:t>
            </a:r>
            <a:endParaRPr kumimoji="1" lang="ja-JP" altLang="en-US" sz="1800" dirty="0">
              <a:solidFill>
                <a:schemeClr val="bg2"/>
              </a:solidFill>
              <a:effectLst/>
              <a:latin typeface="Times New Roman" panose="02020603050405020304" pitchFamily="18" charset="0"/>
            </a:endParaRPr>
          </a:p>
        </p:txBody>
      </p:sp>
      <p:sp>
        <p:nvSpPr>
          <p:cNvPr id="43" name="テキスト ボックス 42"/>
          <p:cNvSpPr txBox="1"/>
          <p:nvPr/>
        </p:nvSpPr>
        <p:spPr>
          <a:xfrm>
            <a:off x="5994905" y="5605815"/>
            <a:ext cx="300083" cy="369332"/>
          </a:xfrm>
          <a:prstGeom prst="rect">
            <a:avLst/>
          </a:prstGeom>
          <a:noFill/>
        </p:spPr>
        <p:txBody>
          <a:bodyPr wrap="none" rtlCol="0">
            <a:spAutoFit/>
          </a:bodyPr>
          <a:lstStyle/>
          <a:p>
            <a:r>
              <a:rPr lang="en-US" altLang="ja-JP" sz="1800" dirty="0">
                <a:solidFill>
                  <a:schemeClr val="bg2"/>
                </a:solidFill>
                <a:effectLst/>
                <a:latin typeface="Times New Roman" panose="02020603050405020304" pitchFamily="18" charset="0"/>
              </a:rPr>
              <a:t>4</a:t>
            </a:r>
            <a:endParaRPr kumimoji="1" lang="ja-JP" altLang="en-US" sz="1800" dirty="0">
              <a:solidFill>
                <a:schemeClr val="bg2"/>
              </a:solidFill>
              <a:effectLst/>
              <a:latin typeface="Times New Roman" panose="02020603050405020304" pitchFamily="18" charset="0"/>
            </a:endParaRPr>
          </a:p>
        </p:txBody>
      </p:sp>
      <p:sp>
        <p:nvSpPr>
          <p:cNvPr id="44" name="テキスト ボックス 43"/>
          <p:cNvSpPr txBox="1"/>
          <p:nvPr/>
        </p:nvSpPr>
        <p:spPr>
          <a:xfrm>
            <a:off x="5486400" y="6260172"/>
            <a:ext cx="2652761" cy="400110"/>
          </a:xfrm>
          <a:prstGeom prst="rect">
            <a:avLst/>
          </a:prstGeom>
          <a:noFill/>
        </p:spPr>
        <p:txBody>
          <a:bodyPr wrap="square" rtlCol="0">
            <a:spAutoFit/>
          </a:bodyPr>
          <a:lstStyle/>
          <a:p>
            <a:r>
              <a:rPr lang="en-US" altLang="ja-JP" sz="2000" dirty="0"/>
              <a:t>76</a:t>
            </a:r>
            <a:r>
              <a:rPr lang="ja-JP" altLang="en-US" sz="2000" dirty="0"/>
              <a:t>手目 △</a:t>
            </a:r>
            <a:r>
              <a:rPr lang="en-US" altLang="ja-JP" sz="2000" dirty="0"/>
              <a:t>B2</a:t>
            </a:r>
            <a:r>
              <a:rPr lang="ja-JP" altLang="en-US" sz="2000" dirty="0"/>
              <a:t>き上まで</a:t>
            </a:r>
            <a:endParaRPr lang="en-US" altLang="ja-JP" sz="2000" dirty="0"/>
          </a:p>
        </p:txBody>
      </p:sp>
    </p:spTree>
    <p:extLst>
      <p:ext uri="{BB962C8B-B14F-4D97-AF65-F5344CB8AC3E}">
        <p14:creationId xmlns:p14="http://schemas.microsoft.com/office/powerpoint/2010/main" val="271848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74638"/>
            <a:ext cx="8686800" cy="1143000"/>
          </a:xfrm>
        </p:spPr>
        <p:txBody>
          <a:bodyPr/>
          <a:lstStyle/>
          <a:p>
            <a:r>
              <a:rPr kumimoji="1" lang="ja-JP" altLang="en-US" dirty="0">
                <a:latin typeface="Times New Roman" panose="02020603050405020304" pitchFamily="18" charset="0"/>
              </a:rPr>
              <a:t>無限ゲームの例：テーブルとコイン</a:t>
            </a:r>
          </a:p>
        </p:txBody>
      </p:sp>
      <p:sp>
        <p:nvSpPr>
          <p:cNvPr id="3" name="正方形/長方形 2"/>
          <p:cNvSpPr/>
          <p:nvPr/>
        </p:nvSpPr>
        <p:spPr bwMode="auto">
          <a:xfrm>
            <a:off x="685800" y="2438400"/>
            <a:ext cx="7370699" cy="3505200"/>
          </a:xfrm>
          <a:prstGeom prst="rect">
            <a:avLst/>
          </a:prstGeom>
          <a:solidFill>
            <a:srgbClr val="99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テキスト ボックス 3"/>
          <p:cNvSpPr txBox="1"/>
          <p:nvPr/>
        </p:nvSpPr>
        <p:spPr>
          <a:xfrm>
            <a:off x="381000" y="1410018"/>
            <a:ext cx="7675499" cy="904863"/>
          </a:xfrm>
          <a:prstGeom prst="rect">
            <a:avLst/>
          </a:prstGeom>
          <a:noFill/>
        </p:spPr>
        <p:txBody>
          <a:bodyPr wrap="none" rtlCol="0">
            <a:spAutoFit/>
          </a:bodyPr>
          <a:lstStyle/>
          <a:p>
            <a:pPr algn="l"/>
            <a:r>
              <a:rPr kumimoji="1" lang="ja-JP" altLang="en-US" sz="2400" dirty="0"/>
              <a:t>テーブルに他のコインに触れないように交互にコインを置く</a:t>
            </a:r>
            <a:endParaRPr kumimoji="1" lang="en-US" altLang="ja-JP" sz="2400" dirty="0"/>
          </a:p>
          <a:p>
            <a:pPr algn="l"/>
            <a:r>
              <a:rPr kumimoji="1" lang="ja-JP" altLang="en-US" sz="2400" dirty="0"/>
              <a:t>コインが置けなくなると負け</a:t>
            </a:r>
          </a:p>
        </p:txBody>
      </p:sp>
      <p:sp>
        <p:nvSpPr>
          <p:cNvPr id="5" name="円/楕円 4"/>
          <p:cNvSpPr/>
          <p:nvPr/>
        </p:nvSpPr>
        <p:spPr bwMode="auto">
          <a:xfrm>
            <a:off x="4724400" y="2933685"/>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6" name="円/楕円 5"/>
          <p:cNvSpPr/>
          <p:nvPr/>
        </p:nvSpPr>
        <p:spPr bwMode="auto">
          <a:xfrm>
            <a:off x="2286000" y="3826824"/>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7" name="円/楕円 6"/>
          <p:cNvSpPr/>
          <p:nvPr/>
        </p:nvSpPr>
        <p:spPr bwMode="auto">
          <a:xfrm>
            <a:off x="3538849" y="4343399"/>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8" name="円/楕円 7"/>
          <p:cNvSpPr/>
          <p:nvPr/>
        </p:nvSpPr>
        <p:spPr bwMode="auto">
          <a:xfrm>
            <a:off x="3185598" y="2874324"/>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712470" y="2446020"/>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0" name="円/楕円 9"/>
          <p:cNvSpPr/>
          <p:nvPr/>
        </p:nvSpPr>
        <p:spPr bwMode="auto">
          <a:xfrm>
            <a:off x="5562600" y="4572000"/>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2" name="円/楕円 11"/>
          <p:cNvSpPr/>
          <p:nvPr/>
        </p:nvSpPr>
        <p:spPr bwMode="auto">
          <a:xfrm>
            <a:off x="869826" y="3826824"/>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3" name="円/楕円 12"/>
          <p:cNvSpPr/>
          <p:nvPr/>
        </p:nvSpPr>
        <p:spPr bwMode="auto">
          <a:xfrm>
            <a:off x="1981435" y="2670154"/>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円/楕円 13"/>
          <p:cNvSpPr/>
          <p:nvPr/>
        </p:nvSpPr>
        <p:spPr bwMode="auto">
          <a:xfrm>
            <a:off x="1687762" y="4859973"/>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5" name="円/楕円 14"/>
          <p:cNvSpPr/>
          <p:nvPr/>
        </p:nvSpPr>
        <p:spPr bwMode="auto">
          <a:xfrm>
            <a:off x="6129649" y="2869712"/>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6" name="円/楕円 15"/>
          <p:cNvSpPr/>
          <p:nvPr/>
        </p:nvSpPr>
        <p:spPr bwMode="auto">
          <a:xfrm>
            <a:off x="6809549" y="4063029"/>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7" name="円/楕円 16"/>
          <p:cNvSpPr/>
          <p:nvPr/>
        </p:nvSpPr>
        <p:spPr bwMode="auto">
          <a:xfrm>
            <a:off x="4572000" y="4055424"/>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9" name="テキスト ボックス 18"/>
          <p:cNvSpPr txBox="1"/>
          <p:nvPr/>
        </p:nvSpPr>
        <p:spPr>
          <a:xfrm>
            <a:off x="18964" y="6189984"/>
            <a:ext cx="9132015" cy="523220"/>
          </a:xfrm>
          <a:prstGeom prst="rect">
            <a:avLst/>
          </a:prstGeom>
          <a:noFill/>
        </p:spPr>
        <p:txBody>
          <a:bodyPr wrap="square" rtlCol="0">
            <a:spAutoFit/>
          </a:bodyPr>
          <a:lstStyle/>
          <a:p>
            <a:r>
              <a:rPr kumimoji="1" lang="ja-JP" altLang="en-US" dirty="0"/>
              <a:t>コインを置ける位置は連続的</a:t>
            </a:r>
            <a:r>
              <a:rPr lang="ja-JP" altLang="en-US" dirty="0"/>
              <a:t>＝可能な局面数は無限</a:t>
            </a:r>
            <a:endParaRPr kumimoji="1" lang="ja-JP" altLang="en-US" dirty="0"/>
          </a:p>
        </p:txBody>
      </p:sp>
    </p:spTree>
    <p:extLst>
      <p:ext uri="{BB962C8B-B14F-4D97-AF65-F5344CB8AC3E}">
        <p14:creationId xmlns:p14="http://schemas.microsoft.com/office/powerpoint/2010/main" val="342882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7"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7"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anim calcmode="lin" valueType="num">
                                      <p:cBhvr>
                                        <p:cTn id="56" dur="1000" fill="hold"/>
                                        <p:tgtEl>
                                          <p:spTgt spid="14"/>
                                        </p:tgtEl>
                                        <p:attrNameLst>
                                          <p:attrName>ppt_x</p:attrName>
                                        </p:attrNameLst>
                                      </p:cBhvr>
                                      <p:tavLst>
                                        <p:tav tm="0">
                                          <p:val>
                                            <p:strVal val="#ppt_x"/>
                                          </p:val>
                                        </p:tav>
                                        <p:tav tm="100000">
                                          <p:val>
                                            <p:strVal val="#ppt_x"/>
                                          </p:val>
                                        </p:tav>
                                      </p:tavLst>
                                    </p:anim>
                                    <p:anim calcmode="lin" valueType="num">
                                      <p:cBhvr>
                                        <p:cTn id="57" dur="100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7" presetClass="entr" presetSubtype="0"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1000"/>
                                        <p:tgtEl>
                                          <p:spTgt spid="16"/>
                                        </p:tgtEl>
                                      </p:cBhvr>
                                    </p:animEffect>
                                    <p:anim calcmode="lin" valueType="num">
                                      <p:cBhvr>
                                        <p:cTn id="68" dur="1000" fill="hold"/>
                                        <p:tgtEl>
                                          <p:spTgt spid="16"/>
                                        </p:tgtEl>
                                        <p:attrNameLst>
                                          <p:attrName>ppt_x</p:attrName>
                                        </p:attrNameLst>
                                      </p:cBhvr>
                                      <p:tavLst>
                                        <p:tav tm="0">
                                          <p:val>
                                            <p:strVal val="#ppt_x"/>
                                          </p:val>
                                        </p:tav>
                                        <p:tav tm="100000">
                                          <p:val>
                                            <p:strVal val="#ppt_x"/>
                                          </p:val>
                                        </p:tav>
                                      </p:tavLst>
                                    </p:anim>
                                    <p:anim calcmode="lin" valueType="num">
                                      <p:cBhvr>
                                        <p:cTn id="69" dur="1000" fill="hold"/>
                                        <p:tgtEl>
                                          <p:spTgt spid="16"/>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7" presetClass="entr" presetSubtype="0"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1000"/>
                                        <p:tgtEl>
                                          <p:spTgt spid="17"/>
                                        </p:tgtEl>
                                      </p:cBhvr>
                                    </p:animEffect>
                                    <p:anim calcmode="lin" valueType="num">
                                      <p:cBhvr>
                                        <p:cTn id="74" dur="1000" fill="hold"/>
                                        <p:tgtEl>
                                          <p:spTgt spid="17"/>
                                        </p:tgtEl>
                                        <p:attrNameLst>
                                          <p:attrName>ppt_x</p:attrName>
                                        </p:attrNameLst>
                                      </p:cBhvr>
                                      <p:tavLst>
                                        <p:tav tm="0">
                                          <p:val>
                                            <p:strVal val="#ppt_x"/>
                                          </p:val>
                                        </p:tav>
                                        <p:tav tm="100000">
                                          <p:val>
                                            <p:strVal val="#ppt_x"/>
                                          </p:val>
                                        </p:tav>
                                      </p:tavLst>
                                    </p:anim>
                                    <p:anim calcmode="lin" valueType="num">
                                      <p:cBhvr>
                                        <p:cTn id="7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fill="hold"/>
                                        <p:tgtEl>
                                          <p:spTgt spid="19"/>
                                        </p:tgtEl>
                                        <p:attrNameLst>
                                          <p:attrName>ppt_x</p:attrName>
                                        </p:attrNameLst>
                                      </p:cBhvr>
                                      <p:tavLst>
                                        <p:tav tm="0">
                                          <p:val>
                                            <p:strVal val="#ppt_x"/>
                                          </p:val>
                                        </p:tav>
                                        <p:tav tm="100000">
                                          <p:val>
                                            <p:strVal val="#ppt_x"/>
                                          </p:val>
                                        </p:tav>
                                      </p:tavLst>
                                    </p:anim>
                                    <p:anim calcmode="lin" valueType="num">
                                      <p:cBhvr additive="base">
                                        <p:cTn id="81"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74638"/>
            <a:ext cx="8686800" cy="1143000"/>
          </a:xfrm>
        </p:spPr>
        <p:txBody>
          <a:bodyPr/>
          <a:lstStyle/>
          <a:p>
            <a:r>
              <a:rPr kumimoji="1" lang="ja-JP" altLang="en-US" dirty="0">
                <a:latin typeface="Times New Roman" panose="02020603050405020304" pitchFamily="18" charset="0"/>
              </a:rPr>
              <a:t>テーブルとコインの最善手</a:t>
            </a:r>
          </a:p>
        </p:txBody>
      </p:sp>
      <p:sp>
        <p:nvSpPr>
          <p:cNvPr id="3" name="正方形/長方形 2"/>
          <p:cNvSpPr/>
          <p:nvPr/>
        </p:nvSpPr>
        <p:spPr bwMode="auto">
          <a:xfrm>
            <a:off x="685800" y="2743200"/>
            <a:ext cx="7370699" cy="3505200"/>
          </a:xfrm>
          <a:prstGeom prst="rect">
            <a:avLst/>
          </a:prstGeom>
          <a:solidFill>
            <a:srgbClr val="99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テキスト ボックス 3"/>
          <p:cNvSpPr txBox="1"/>
          <p:nvPr/>
        </p:nvSpPr>
        <p:spPr>
          <a:xfrm>
            <a:off x="376617" y="1220897"/>
            <a:ext cx="7561685" cy="1348061"/>
          </a:xfrm>
          <a:prstGeom prst="rect">
            <a:avLst/>
          </a:prstGeom>
          <a:noFill/>
        </p:spPr>
        <p:txBody>
          <a:bodyPr wrap="none" rtlCol="0">
            <a:spAutoFit/>
          </a:bodyPr>
          <a:lstStyle/>
          <a:p>
            <a:pPr algn="l"/>
            <a:r>
              <a:rPr lang="ja-JP" altLang="en-US" sz="2400" dirty="0"/>
              <a:t>テーブルとコインは先手必勝</a:t>
            </a:r>
            <a:endParaRPr lang="en-US" altLang="ja-JP" sz="2400" dirty="0"/>
          </a:p>
          <a:p>
            <a:pPr marL="342900" indent="-342900" algn="l">
              <a:buFont typeface="Wingdings" panose="05000000000000000000" pitchFamily="2" charset="2"/>
              <a:buChar char="u"/>
            </a:pPr>
            <a:r>
              <a:rPr lang="ja-JP" altLang="en-US" sz="2400" dirty="0"/>
              <a:t>初手は中央に置く</a:t>
            </a:r>
            <a:endParaRPr lang="en-US" altLang="ja-JP" sz="2400" dirty="0"/>
          </a:p>
          <a:p>
            <a:pPr marL="342900" indent="-342900" algn="l">
              <a:buFont typeface="Wingdings" panose="05000000000000000000" pitchFamily="2" charset="2"/>
              <a:buChar char="u"/>
            </a:pPr>
            <a:r>
              <a:rPr lang="ja-JP" altLang="en-US" sz="2400" dirty="0"/>
              <a:t>それ以降は、後手が置いた位置の点対象な位置に置く</a:t>
            </a:r>
            <a:endParaRPr lang="en-US" altLang="ja-JP" sz="2400" dirty="0"/>
          </a:p>
        </p:txBody>
      </p:sp>
      <p:sp>
        <p:nvSpPr>
          <p:cNvPr id="5" name="円/楕円 4"/>
          <p:cNvSpPr/>
          <p:nvPr/>
        </p:nvSpPr>
        <p:spPr bwMode="auto">
          <a:xfrm>
            <a:off x="3854573" y="3971413"/>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7" name="円/楕円 6"/>
          <p:cNvSpPr/>
          <p:nvPr/>
        </p:nvSpPr>
        <p:spPr bwMode="auto">
          <a:xfrm>
            <a:off x="6159812" y="4714320"/>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8" name="円/楕円 7"/>
          <p:cNvSpPr/>
          <p:nvPr/>
        </p:nvSpPr>
        <p:spPr bwMode="auto">
          <a:xfrm>
            <a:off x="1645006" y="3275762"/>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262046" y="4482081"/>
            <a:ext cx="1033151" cy="1033151"/>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0" name="円/楕円 9"/>
          <p:cNvSpPr/>
          <p:nvPr/>
        </p:nvSpPr>
        <p:spPr bwMode="auto">
          <a:xfrm>
            <a:off x="5447100" y="3415063"/>
            <a:ext cx="1033151" cy="1033151"/>
          </a:xfrm>
          <a:prstGeom prst="ellipse">
            <a:avLst/>
          </a:prstGeom>
          <a:solidFill>
            <a:srgbClr val="99CC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cxnSp>
        <p:nvCxnSpPr>
          <p:cNvPr id="18" name="直線コネクタ 17"/>
          <p:cNvCxnSpPr/>
          <p:nvPr/>
        </p:nvCxnSpPr>
        <p:spPr bwMode="auto">
          <a:xfrm>
            <a:off x="685800" y="2743200"/>
            <a:ext cx="7370699" cy="3505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flipH="1">
            <a:off x="685800" y="2743200"/>
            <a:ext cx="7370699" cy="3505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a:off x="2209800" y="3810000"/>
            <a:ext cx="4495800" cy="1447800"/>
          </a:xfrm>
          <a:prstGeom prst="straightConnector1">
            <a:avLst/>
          </a:prstGeom>
          <a:noFill/>
          <a:ln w="31750" cap="flat" cmpd="sng" algn="ctr">
            <a:solidFill>
              <a:schemeClr val="tx1"/>
            </a:solidFill>
            <a:prstDash val="solid"/>
            <a:round/>
            <a:headEnd type="triangl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p:nvPr/>
        </p:nvCxnSpPr>
        <p:spPr bwMode="auto">
          <a:xfrm flipV="1">
            <a:off x="2678157" y="3971413"/>
            <a:ext cx="3265443" cy="1033151"/>
          </a:xfrm>
          <a:prstGeom prst="straightConnector1">
            <a:avLst/>
          </a:prstGeom>
          <a:noFill/>
          <a:ln w="31750" cap="flat" cmpd="sng" algn="ctr">
            <a:solidFill>
              <a:schemeClr val="tx1"/>
            </a:solidFill>
            <a:prstDash val="solid"/>
            <a:round/>
            <a:headEnd type="triangl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p:cNvSpPr txBox="1"/>
          <p:nvPr/>
        </p:nvSpPr>
        <p:spPr>
          <a:xfrm>
            <a:off x="3755641" y="6223255"/>
            <a:ext cx="5025736" cy="523220"/>
          </a:xfrm>
          <a:prstGeom prst="rect">
            <a:avLst/>
          </a:prstGeom>
          <a:noFill/>
        </p:spPr>
        <p:txBody>
          <a:bodyPr wrap="none" rtlCol="0">
            <a:spAutoFit/>
          </a:bodyPr>
          <a:lstStyle/>
          <a:p>
            <a:r>
              <a:rPr kumimoji="1" lang="ja-JP" altLang="en-US" dirty="0"/>
              <a:t>点対象な位置は必ず空いている</a:t>
            </a:r>
          </a:p>
        </p:txBody>
      </p:sp>
    </p:spTree>
    <p:extLst>
      <p:ext uri="{BB962C8B-B14F-4D97-AF65-F5344CB8AC3E}">
        <p14:creationId xmlns:p14="http://schemas.microsoft.com/office/powerpoint/2010/main" val="52039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barn(outVertical)">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nodeType="click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barn(outVertical)">
                                      <p:cBhvr>
                                        <p:cTn id="40" dur="500"/>
                                        <p:tgtEl>
                                          <p:spTgt spid="30"/>
                                        </p:tgtEl>
                                      </p:cBhvr>
                                    </p:animEffect>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additive="base">
                                        <p:cTn id="52" dur="500" fill="hold"/>
                                        <p:tgtEl>
                                          <p:spTgt spid="35"/>
                                        </p:tgtEl>
                                        <p:attrNameLst>
                                          <p:attrName>ppt_x</p:attrName>
                                        </p:attrNameLst>
                                      </p:cBhvr>
                                      <p:tavLst>
                                        <p:tav tm="0">
                                          <p:val>
                                            <p:strVal val="#ppt_x"/>
                                          </p:val>
                                        </p:tav>
                                        <p:tav tm="100000">
                                          <p:val>
                                            <p:strVal val="#ppt_x"/>
                                          </p:val>
                                        </p:tav>
                                      </p:tavLst>
                                    </p:anim>
                                    <p:anim calcmode="lin" valueType="num">
                                      <p:cBhvr additive="base">
                                        <p:cTn id="53"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35"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チェス</a:t>
            </a:r>
          </a:p>
        </p:txBody>
      </p:sp>
      <p:sp>
        <p:nvSpPr>
          <p:cNvPr id="3" name="テキスト ボックス 2"/>
          <p:cNvSpPr txBox="1"/>
          <p:nvPr/>
        </p:nvSpPr>
        <p:spPr>
          <a:xfrm>
            <a:off x="762000" y="1417638"/>
            <a:ext cx="6250429" cy="1040285"/>
          </a:xfrm>
          <a:prstGeom prst="rect">
            <a:avLst/>
          </a:prstGeom>
          <a:noFill/>
        </p:spPr>
        <p:txBody>
          <a:bodyPr wrap="none" rtlCol="0">
            <a:spAutoFit/>
          </a:bodyPr>
          <a:lstStyle/>
          <a:p>
            <a:pPr algn="l"/>
            <a:r>
              <a:rPr kumimoji="1" lang="ja-JP" altLang="en-US" dirty="0"/>
              <a:t>チェスの駒は取り捨て</a:t>
            </a:r>
            <a:endParaRPr kumimoji="1" lang="en-US" altLang="ja-JP" dirty="0"/>
          </a:p>
          <a:p>
            <a:pPr algn="l"/>
            <a:r>
              <a:rPr lang="ja-JP" altLang="en-US" dirty="0"/>
              <a:t>⇒ゲームが進むと盤上の駒が減っていく</a:t>
            </a:r>
            <a:endParaRPr kumimoji="1" lang="ja-JP" altLang="en-US" dirty="0"/>
          </a:p>
        </p:txBody>
      </p:sp>
      <p:sp>
        <p:nvSpPr>
          <p:cNvPr id="4" name="テキスト ボックス 3"/>
          <p:cNvSpPr txBox="1"/>
          <p:nvPr/>
        </p:nvSpPr>
        <p:spPr>
          <a:xfrm>
            <a:off x="762000" y="2560638"/>
            <a:ext cx="5875326" cy="523220"/>
          </a:xfrm>
          <a:prstGeom prst="rect">
            <a:avLst/>
          </a:prstGeom>
          <a:noFill/>
        </p:spPr>
        <p:txBody>
          <a:bodyPr wrap="none" rtlCol="0">
            <a:spAutoFit/>
          </a:bodyPr>
          <a:lstStyle/>
          <a:p>
            <a:r>
              <a:rPr kumimoji="1" lang="ja-JP" altLang="en-US" dirty="0"/>
              <a:t>⇒駒の数が少なければ完全解析可能</a:t>
            </a:r>
          </a:p>
        </p:txBody>
      </p:sp>
      <p:sp>
        <p:nvSpPr>
          <p:cNvPr id="5" name="テキスト ボックス 4"/>
          <p:cNvSpPr txBox="1"/>
          <p:nvPr/>
        </p:nvSpPr>
        <p:spPr>
          <a:xfrm>
            <a:off x="1049057" y="4917142"/>
            <a:ext cx="7360155" cy="1557349"/>
          </a:xfrm>
          <a:prstGeom prst="rect">
            <a:avLst/>
          </a:prstGeom>
          <a:noFill/>
        </p:spPr>
        <p:txBody>
          <a:bodyPr wrap="none" rtlCol="0">
            <a:spAutoFit/>
          </a:bodyPr>
          <a:lstStyle/>
          <a:p>
            <a:pPr lvl="0" algn="l"/>
            <a:r>
              <a:rPr lang="en-US" altLang="ja-JP" dirty="0">
                <a:effectLst/>
                <a:latin typeface="Times New Roman" panose="02020603050405020304" pitchFamily="18" charset="0"/>
                <a:cs typeface="Times New Roman" panose="02020603050405020304" pitchFamily="18" charset="0"/>
              </a:rPr>
              <a:t>[1] Kirill </a:t>
            </a:r>
            <a:r>
              <a:rPr lang="en-US" altLang="ja-JP" dirty="0" err="1">
                <a:effectLst/>
                <a:latin typeface="Times New Roman" panose="02020603050405020304" pitchFamily="18" charset="0"/>
                <a:cs typeface="Times New Roman" panose="02020603050405020304" pitchFamily="18" charset="0"/>
              </a:rPr>
              <a:t>Kryukov</a:t>
            </a:r>
            <a:r>
              <a:rPr lang="en-US" altLang="ja-JP" dirty="0">
                <a:effectLst/>
                <a:latin typeface="Times New Roman" panose="02020603050405020304" pitchFamily="18" charset="0"/>
                <a:cs typeface="Times New Roman" panose="02020603050405020304" pitchFamily="18" charset="0"/>
              </a:rPr>
              <a:t>, Endgame </a:t>
            </a:r>
            <a:r>
              <a:rPr lang="en-US" altLang="ja-JP" dirty="0" err="1">
                <a:effectLst/>
                <a:latin typeface="Times New Roman" panose="02020603050405020304" pitchFamily="18" charset="0"/>
                <a:cs typeface="Times New Roman" panose="02020603050405020304" pitchFamily="18" charset="0"/>
              </a:rPr>
              <a:t>Tablebases</a:t>
            </a:r>
            <a:r>
              <a:rPr lang="en-US" altLang="ja-JP" dirty="0">
                <a:effectLst/>
                <a:latin typeface="Times New Roman" panose="02020603050405020304" pitchFamily="18" charset="0"/>
                <a:cs typeface="Times New Roman" panose="02020603050405020304" pitchFamily="18" charset="0"/>
              </a:rPr>
              <a:t> Online, </a:t>
            </a:r>
          </a:p>
          <a:p>
            <a:pPr lvl="0" algn="l"/>
            <a:r>
              <a:rPr lang="en-US" altLang="ja-JP" dirty="0">
                <a:effectLst/>
                <a:latin typeface="Times New Roman" panose="02020603050405020304" pitchFamily="18" charset="0"/>
                <a:cs typeface="Times New Roman" panose="02020603050405020304" pitchFamily="18" charset="0"/>
              </a:rPr>
              <a:t>6-men endgame analysis free for everyone, 2013, </a:t>
            </a:r>
          </a:p>
          <a:p>
            <a:pPr lvl="0" algn="l"/>
            <a:r>
              <a:rPr lang="en-US" altLang="ja-JP" dirty="0">
                <a:effectLst/>
                <a:latin typeface="Times New Roman" panose="02020603050405020304" pitchFamily="18" charset="0"/>
                <a:cs typeface="Times New Roman" panose="02020603050405020304" pitchFamily="18" charset="0"/>
              </a:rPr>
              <a:t>http://kirill-kryukov.com/chess/tablebases-online/</a:t>
            </a:r>
            <a:endParaRPr lang="ja-JP" altLang="ja-JP" dirty="0">
              <a:effectLst/>
              <a:latin typeface="Times New Roman" panose="02020603050405020304" pitchFamily="18" charset="0"/>
              <a:cs typeface="Times New Roman" panose="02020603050405020304" pitchFamily="18" charset="0"/>
            </a:endParaRPr>
          </a:p>
        </p:txBody>
      </p:sp>
      <p:sp>
        <p:nvSpPr>
          <p:cNvPr id="6" name="テキスト ボックス 5"/>
          <p:cNvSpPr txBox="1"/>
          <p:nvPr/>
        </p:nvSpPr>
        <p:spPr>
          <a:xfrm>
            <a:off x="762000" y="3582083"/>
            <a:ext cx="7019870" cy="1040285"/>
          </a:xfrm>
          <a:prstGeom prst="rect">
            <a:avLst/>
          </a:prstGeom>
          <a:noFill/>
        </p:spPr>
        <p:txBody>
          <a:bodyPr wrap="none" rtlCol="0">
            <a:spAutoFit/>
          </a:bodyPr>
          <a:lstStyle/>
          <a:p>
            <a:pPr algn="l"/>
            <a:r>
              <a:rPr lang="ja-JP" altLang="en-US" dirty="0"/>
              <a:t>現在、敵味方合わせて駒が</a:t>
            </a:r>
            <a:r>
              <a:rPr lang="en-US" altLang="ja-JP" dirty="0"/>
              <a:t>6</a:t>
            </a:r>
            <a:r>
              <a:rPr lang="ja-JP" altLang="en-US" dirty="0"/>
              <a:t>個以下の場合は</a:t>
            </a:r>
            <a:endParaRPr lang="en-US" altLang="ja-JP" dirty="0"/>
          </a:p>
          <a:p>
            <a:pPr algn="l"/>
            <a:r>
              <a:rPr kumimoji="1" lang="ja-JP" altLang="en-US" dirty="0"/>
              <a:t>完全解析されている</a:t>
            </a:r>
            <a:r>
              <a:rPr kumimoji="1" lang="en-US" altLang="ja-JP" sz="2400" dirty="0"/>
              <a:t>[1]</a:t>
            </a:r>
            <a:endParaRPr kumimoji="1" lang="ja-JP" altLang="en-US" sz="2400" dirty="0"/>
          </a:p>
        </p:txBody>
      </p:sp>
    </p:spTree>
    <p:extLst>
      <p:ext uri="{BB962C8B-B14F-4D97-AF65-F5344CB8AC3E}">
        <p14:creationId xmlns:p14="http://schemas.microsoft.com/office/powerpoint/2010/main" val="32863518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latin typeface="Times New Roman" pitchFamily="18" charset="0"/>
              </a:rPr>
              <a:t>チェス：解析済の局面の例</a:t>
            </a:r>
            <a:endParaRPr kumimoji="1" lang="ja-JP" altLang="en-US" baseline="0" dirty="0">
              <a:latin typeface="Times New Roman" pitchFamily="18" charset="0"/>
            </a:endParaRPr>
          </a:p>
        </p:txBody>
      </p:sp>
      <p:grpSp>
        <p:nvGrpSpPr>
          <p:cNvPr id="3" name="グループ化 2"/>
          <p:cNvGrpSpPr/>
          <p:nvPr/>
        </p:nvGrpSpPr>
        <p:grpSpPr>
          <a:xfrm>
            <a:off x="288099" y="1205368"/>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000" y="2736381"/>
            <a:ext cx="371475" cy="457200"/>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0000" y="2196000"/>
            <a:ext cx="485775" cy="442913"/>
          </a:xfrm>
          <a:prstGeom prst="rect">
            <a:avLst/>
          </a:prstGeom>
        </p:spPr>
      </p:pic>
      <p:pic>
        <p:nvPicPr>
          <p:cNvPr id="90" name="図 8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96000" y="4341531"/>
            <a:ext cx="457200" cy="428625"/>
          </a:xfrm>
          <a:prstGeom prst="rect">
            <a:avLst/>
          </a:prstGeom>
        </p:spPr>
      </p:pic>
      <p:pic>
        <p:nvPicPr>
          <p:cNvPr id="92" name="図 9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31868" y="4896000"/>
            <a:ext cx="342900" cy="428625"/>
          </a:xfrm>
          <a:prstGeom prst="rect">
            <a:avLst/>
          </a:prstGeom>
        </p:spPr>
      </p:pic>
      <p:pic>
        <p:nvPicPr>
          <p:cNvPr id="93" name="図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22000" y="4356000"/>
            <a:ext cx="485775" cy="442913"/>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6000" y="2736000"/>
            <a:ext cx="371475" cy="457200"/>
          </a:xfrm>
          <a:prstGeom prst="rect">
            <a:avLst/>
          </a:prstGeom>
        </p:spPr>
      </p:pic>
      <p:sp>
        <p:nvSpPr>
          <p:cNvPr id="86" name="テキスト ボックス 85">
            <a:extLst>
              <a:ext uri="{FF2B5EF4-FFF2-40B4-BE49-F238E27FC236}">
                <a16:creationId xmlns:a16="http://schemas.microsoft.com/office/drawing/2014/main" id="{8D8C4C3B-A1D4-37CC-BE5A-0AB57E46B0F8}"/>
              </a:ext>
            </a:extLst>
          </p:cNvPr>
          <p:cNvSpPr txBox="1"/>
          <p:nvPr/>
        </p:nvSpPr>
        <p:spPr>
          <a:xfrm>
            <a:off x="5498602" y="1646499"/>
            <a:ext cx="902811" cy="523220"/>
          </a:xfrm>
          <a:prstGeom prst="rect">
            <a:avLst/>
          </a:prstGeom>
          <a:noFill/>
        </p:spPr>
        <p:txBody>
          <a:bodyPr wrap="none" rtlCol="0">
            <a:spAutoFit/>
          </a:bodyPr>
          <a:lstStyle/>
          <a:p>
            <a:r>
              <a:rPr kumimoji="1" lang="ja-JP" altLang="en-US"/>
              <a:t>白番</a:t>
            </a:r>
          </a:p>
        </p:txBody>
      </p:sp>
      <p:sp>
        <p:nvSpPr>
          <p:cNvPr id="103" name="テキスト ボックス 102">
            <a:extLst>
              <a:ext uri="{FF2B5EF4-FFF2-40B4-BE49-F238E27FC236}">
                <a16:creationId xmlns:a16="http://schemas.microsoft.com/office/drawing/2014/main" id="{63A6A8FE-43D4-76D0-16A2-79E47DE22067}"/>
              </a:ext>
            </a:extLst>
          </p:cNvPr>
          <p:cNvSpPr txBox="1"/>
          <p:nvPr/>
        </p:nvSpPr>
        <p:spPr>
          <a:xfrm>
            <a:off x="5747338" y="2465371"/>
            <a:ext cx="2262158" cy="1040285"/>
          </a:xfrm>
          <a:prstGeom prst="rect">
            <a:avLst/>
          </a:prstGeom>
          <a:noFill/>
        </p:spPr>
        <p:txBody>
          <a:bodyPr wrap="none" rtlCol="0">
            <a:spAutoFit/>
          </a:bodyPr>
          <a:lstStyle/>
          <a:p>
            <a:pPr algn="l"/>
            <a:r>
              <a:rPr kumimoji="1" lang="ja-JP" altLang="en-US"/>
              <a:t>この局面は</a:t>
            </a:r>
            <a:endParaRPr kumimoji="1" lang="en-US" altLang="ja-JP"/>
          </a:p>
          <a:p>
            <a:pPr algn="l"/>
            <a:r>
              <a:rPr lang="ja-JP" altLang="en-US"/>
              <a:t>白勝ちだが</a:t>
            </a:r>
            <a:r>
              <a:rPr lang="en-US" altLang="ja-JP"/>
              <a:t>…</a:t>
            </a:r>
            <a:endParaRPr kumimoji="1" lang="ja-JP" altLang="en-US"/>
          </a:p>
        </p:txBody>
      </p:sp>
      <p:sp>
        <p:nvSpPr>
          <p:cNvPr id="104" name="テキスト ボックス 103">
            <a:extLst>
              <a:ext uri="{FF2B5EF4-FFF2-40B4-BE49-F238E27FC236}">
                <a16:creationId xmlns:a16="http://schemas.microsoft.com/office/drawing/2014/main" id="{76A9F417-E94F-E583-3998-2FF558BDDB91}"/>
              </a:ext>
            </a:extLst>
          </p:cNvPr>
          <p:cNvSpPr txBox="1"/>
          <p:nvPr/>
        </p:nvSpPr>
        <p:spPr>
          <a:xfrm>
            <a:off x="5394512" y="3886200"/>
            <a:ext cx="3717684" cy="584775"/>
          </a:xfrm>
          <a:prstGeom prst="rect">
            <a:avLst/>
          </a:prstGeom>
          <a:noFill/>
        </p:spPr>
        <p:txBody>
          <a:bodyPr wrap="none" rtlCol="0">
            <a:spAutoFit/>
          </a:bodyPr>
          <a:lstStyle/>
          <a:p>
            <a:r>
              <a:rPr lang="ja-JP" altLang="en-US" sz="3200">
                <a:latin typeface="Times New Roman" panose="02020603050405020304" pitchFamily="18" charset="0"/>
              </a:rPr>
              <a:t>なんと </a:t>
            </a:r>
            <a:r>
              <a:rPr lang="en-US" altLang="ja-JP" sz="3200">
                <a:latin typeface="Times New Roman" panose="02020603050405020304" pitchFamily="18" charset="0"/>
              </a:rPr>
              <a:t>238 </a:t>
            </a:r>
            <a:r>
              <a:rPr lang="ja-JP" altLang="en-US" sz="3200">
                <a:latin typeface="Times New Roman" panose="02020603050405020304" pitchFamily="18" charset="0"/>
              </a:rPr>
              <a:t>手詰め！</a:t>
            </a:r>
            <a:endParaRPr kumimoji="1" lang="ja-JP" altLang="en-US" sz="3200">
              <a:latin typeface="Times New Roman" panose="02020603050405020304" pitchFamily="18" charset="0"/>
            </a:endParaRPr>
          </a:p>
        </p:txBody>
      </p:sp>
      <p:sp>
        <p:nvSpPr>
          <p:cNvPr id="106" name="テキスト ボックス 105">
            <a:extLst>
              <a:ext uri="{FF2B5EF4-FFF2-40B4-BE49-F238E27FC236}">
                <a16:creationId xmlns:a16="http://schemas.microsoft.com/office/drawing/2014/main" id="{593B6B13-81BC-9A7B-873F-2DA27ED8DC95}"/>
              </a:ext>
            </a:extLst>
          </p:cNvPr>
          <p:cNvSpPr txBox="1"/>
          <p:nvPr/>
        </p:nvSpPr>
        <p:spPr>
          <a:xfrm>
            <a:off x="5487485" y="5089243"/>
            <a:ext cx="3531736" cy="1040285"/>
          </a:xfrm>
          <a:prstGeom prst="rect">
            <a:avLst/>
          </a:prstGeom>
          <a:noFill/>
        </p:spPr>
        <p:txBody>
          <a:bodyPr wrap="none" rtlCol="0">
            <a:spAutoFit/>
          </a:bodyPr>
          <a:lstStyle/>
          <a:p>
            <a:r>
              <a:rPr kumimoji="1" lang="ja-JP" altLang="en-US"/>
              <a:t>チェスの終盤定跡とは</a:t>
            </a:r>
            <a:endParaRPr kumimoji="1" lang="en-US" altLang="ja-JP"/>
          </a:p>
          <a:p>
            <a:r>
              <a:rPr lang="ja-JP" altLang="en-US"/>
              <a:t>全く違う手順で詰む</a:t>
            </a:r>
            <a:endParaRPr kumimoji="1" lang="ja-JP" altLang="en-US"/>
          </a:p>
        </p:txBody>
      </p:sp>
    </p:spTree>
    <p:extLst>
      <p:ext uri="{BB962C8B-B14F-4D97-AF65-F5344CB8AC3E}">
        <p14:creationId xmlns:p14="http://schemas.microsoft.com/office/powerpoint/2010/main" val="242874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checkerboard(across)">
                                      <p:cBhvr>
                                        <p:cTn id="7" dur="500"/>
                                        <p:tgtEl>
                                          <p:spTgt spid="10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4"/>
                                        </p:tgtEl>
                                        <p:attrNameLst>
                                          <p:attrName>style.visibility</p:attrName>
                                        </p:attrNameLst>
                                      </p:cBhvr>
                                      <p:to>
                                        <p:strVal val="visible"/>
                                      </p:to>
                                    </p:set>
                                    <p:animEffect transition="in" filter="checkerboard(across)">
                                      <p:cBhvr>
                                        <p:cTn id="12" dur="500"/>
                                        <p:tgtEl>
                                          <p:spTgt spid="10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6"/>
                                        </p:tgtEl>
                                        <p:attrNameLst>
                                          <p:attrName>style.visibility</p:attrName>
                                        </p:attrNameLst>
                                      </p:cBhvr>
                                      <p:to>
                                        <p:strVal val="visible"/>
                                      </p:to>
                                    </p:set>
                                    <p:animEffect transition="in" filter="checkerboard(across)">
                                      <p:cBhvr>
                                        <p:cTn id="17"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p:bldP spid="10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課題</a:t>
            </a:r>
          </a:p>
        </p:txBody>
      </p:sp>
      <p:sp>
        <p:nvSpPr>
          <p:cNvPr id="5" name="コンテンツ プレースホルダー 4"/>
          <p:cNvSpPr>
            <a:spLocks noGrp="1"/>
          </p:cNvSpPr>
          <p:nvPr>
            <p:ph idx="1"/>
          </p:nvPr>
        </p:nvSpPr>
        <p:spPr>
          <a:xfrm>
            <a:off x="457200" y="1600200"/>
            <a:ext cx="8229600" cy="5257800"/>
          </a:xfrm>
        </p:spPr>
        <p:txBody>
          <a:bodyPr/>
          <a:lstStyle/>
          <a:p>
            <a:r>
              <a:rPr kumimoji="1" lang="ja-JP" altLang="en-US" dirty="0"/>
              <a:t>以下のテーマから</a:t>
            </a:r>
            <a:r>
              <a:rPr kumimoji="1" lang="en-US" altLang="ja-JP" dirty="0"/>
              <a:t>1</a:t>
            </a:r>
            <a:r>
              <a:rPr kumimoji="1" lang="ja-JP" altLang="en-US" dirty="0"/>
              <a:t>つ選び調査してください</a:t>
            </a:r>
            <a:endParaRPr kumimoji="1" lang="en-US" altLang="ja-JP" dirty="0"/>
          </a:p>
          <a:p>
            <a:pPr lvl="1"/>
            <a:r>
              <a:rPr lang="en-US" altLang="ja-JP"/>
              <a:t>12</a:t>
            </a:r>
            <a:r>
              <a:rPr lang="ja-JP" altLang="en-US"/>
              <a:t>月</a:t>
            </a:r>
            <a:r>
              <a:rPr lang="en-US" altLang="ja-JP" dirty="0"/>
              <a:t>21</a:t>
            </a:r>
            <a:r>
              <a:rPr lang="ja-JP" altLang="en-US"/>
              <a:t>日</a:t>
            </a:r>
            <a:r>
              <a:rPr lang="en-US" altLang="ja-JP" dirty="0"/>
              <a:t>(</a:t>
            </a:r>
            <a:r>
              <a:rPr lang="ja-JP" altLang="en-US" dirty="0"/>
              <a:t>水</a:t>
            </a:r>
            <a:r>
              <a:rPr lang="en-US" altLang="ja-JP" dirty="0"/>
              <a:t>) 2</a:t>
            </a:r>
            <a:r>
              <a:rPr lang="ja-JP" altLang="en-US" dirty="0"/>
              <a:t>限 発表 </a:t>
            </a:r>
            <a:r>
              <a:rPr lang="en-US" altLang="ja-JP" dirty="0"/>
              <a:t>(5</a:t>
            </a:r>
            <a:r>
              <a:rPr lang="ja-JP" altLang="en-US" dirty="0"/>
              <a:t>分～</a:t>
            </a:r>
            <a:r>
              <a:rPr lang="en-US" altLang="ja-JP" dirty="0"/>
              <a:t>10</a:t>
            </a:r>
            <a:r>
              <a:rPr lang="ja-JP" altLang="en-US" dirty="0"/>
              <a:t>分</a:t>
            </a:r>
            <a:r>
              <a:rPr lang="en-US" altLang="ja-JP" dirty="0"/>
              <a:t>)</a:t>
            </a:r>
          </a:p>
          <a:p>
            <a:pPr lvl="1"/>
            <a:r>
              <a:rPr kumimoji="1" lang="en-US" altLang="ja-JP"/>
              <a:t>1</a:t>
            </a:r>
            <a:r>
              <a:rPr kumimoji="1" lang="ja-JP" altLang="en-US"/>
              <a:t>月</a:t>
            </a:r>
            <a:r>
              <a:rPr kumimoji="1" lang="en-US" altLang="ja-JP"/>
              <a:t>11</a:t>
            </a:r>
            <a:r>
              <a:rPr lang="ja-JP" altLang="en-US"/>
              <a:t>日</a:t>
            </a:r>
            <a:r>
              <a:rPr lang="en-US" altLang="ja-JP" dirty="0"/>
              <a:t>(</a:t>
            </a:r>
            <a:r>
              <a:rPr lang="ja-JP" altLang="en-US" dirty="0"/>
              <a:t>水</a:t>
            </a:r>
            <a:r>
              <a:rPr lang="en-US" altLang="ja-JP" dirty="0"/>
              <a:t>) 17:00 </a:t>
            </a:r>
            <a:r>
              <a:rPr lang="ja-JP" altLang="en-US" dirty="0"/>
              <a:t>報告書提出</a:t>
            </a:r>
            <a:endParaRPr lang="en-US" altLang="ja-JP" dirty="0"/>
          </a:p>
          <a:p>
            <a:pPr lvl="2"/>
            <a:r>
              <a:rPr kumimoji="1" lang="ja-JP" altLang="en-US" dirty="0"/>
              <a:t>チェス・将棋・囲碁等の強いソフト</a:t>
            </a:r>
            <a:endParaRPr kumimoji="1" lang="en-US" altLang="ja-JP" dirty="0"/>
          </a:p>
          <a:p>
            <a:pPr lvl="2"/>
            <a:r>
              <a:rPr kumimoji="1" lang="ja-JP" altLang="en-US" dirty="0"/>
              <a:t>チェス・将棋・囲碁等の着手選択法</a:t>
            </a:r>
            <a:endParaRPr kumimoji="1" lang="en-US" altLang="ja-JP" dirty="0"/>
          </a:p>
          <a:p>
            <a:pPr lvl="2"/>
            <a:r>
              <a:rPr lang="ja-JP" altLang="en-US" dirty="0"/>
              <a:t>コンピュータチェス・将棋・囲碁の歴史</a:t>
            </a:r>
            <a:endParaRPr lang="en-US" altLang="ja-JP" dirty="0"/>
          </a:p>
          <a:p>
            <a:pPr lvl="2"/>
            <a:r>
              <a:rPr kumimoji="1" lang="ja-JP" altLang="en-US" dirty="0"/>
              <a:t>完全解析されているゲーム</a:t>
            </a:r>
            <a:endParaRPr kumimoji="1" lang="en-US" altLang="ja-JP" dirty="0"/>
          </a:p>
          <a:p>
            <a:pPr lvl="2"/>
            <a:r>
              <a:rPr lang="ja-JP" altLang="en-US" dirty="0"/>
              <a:t>並列計算機にはどのようなものがあるか</a:t>
            </a:r>
            <a:endParaRPr lang="en-US" altLang="ja-JP" dirty="0"/>
          </a:p>
          <a:p>
            <a:pPr lvl="2"/>
            <a:r>
              <a:rPr kumimoji="1" lang="en-US" altLang="ja-JP" dirty="0"/>
              <a:t>LAN</a:t>
            </a:r>
            <a:r>
              <a:rPr kumimoji="1" lang="ja-JP" altLang="en-US" dirty="0"/>
              <a:t>を用いた仮想計算機</a:t>
            </a:r>
            <a:endParaRPr kumimoji="1" lang="en-US" altLang="ja-JP" dirty="0"/>
          </a:p>
          <a:p>
            <a:pPr lvl="2"/>
            <a:r>
              <a:rPr lang="ja-JP" altLang="en-US" dirty="0"/>
              <a:t>クラスタ処理・グリッド処理</a:t>
            </a:r>
            <a:endParaRPr lang="en-US" altLang="ja-JP" dirty="0"/>
          </a:p>
          <a:p>
            <a:pPr lvl="2"/>
            <a:r>
              <a:rPr kumimoji="1" lang="ja-JP" altLang="en-US" dirty="0"/>
              <a:t>その他</a:t>
            </a:r>
          </a:p>
        </p:txBody>
      </p:sp>
    </p:spTree>
    <p:extLst>
      <p:ext uri="{BB962C8B-B14F-4D97-AF65-F5344CB8AC3E}">
        <p14:creationId xmlns:p14="http://schemas.microsoft.com/office/powerpoint/2010/main" val="19047825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Text Box 3"/>
          <p:cNvSpPr txBox="1">
            <a:spLocks noChangeArrowheads="1"/>
          </p:cNvSpPr>
          <p:nvPr/>
        </p:nvSpPr>
        <p:spPr bwMode="auto">
          <a:xfrm>
            <a:off x="1143000" y="914400"/>
            <a:ext cx="45434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0"/>
              </a:spcBef>
              <a:buSzTx/>
              <a:buFontTx/>
              <a:buNone/>
            </a:pPr>
            <a:r>
              <a:rPr lang="ja-JP" altLang="en-US" sz="3600">
                <a:effectLst/>
                <a:latin typeface="Times New Roman" panose="02020603050405020304" pitchFamily="18" charset="0"/>
              </a:rPr>
              <a:t>卒研ゼミは</a:t>
            </a:r>
          </a:p>
          <a:p>
            <a:pPr algn="l">
              <a:spcBef>
                <a:spcPct val="0"/>
              </a:spcBef>
              <a:buSzTx/>
              <a:buFontTx/>
              <a:buNone/>
            </a:pPr>
            <a:r>
              <a:rPr lang="ja-JP" altLang="en-US" sz="3600">
                <a:effectLst/>
                <a:latin typeface="Times New Roman" panose="02020603050405020304" pitchFamily="18" charset="0"/>
              </a:rPr>
              <a:t>　ひとまずここまで</a:t>
            </a:r>
          </a:p>
          <a:p>
            <a:pPr algn="l">
              <a:spcBef>
                <a:spcPct val="0"/>
              </a:spcBef>
              <a:buSzTx/>
              <a:buFontTx/>
              <a:buNone/>
            </a:pPr>
            <a:endParaRPr lang="ja-JP" altLang="en-US" sz="3600">
              <a:effectLst/>
              <a:latin typeface="Times New Roman" panose="02020603050405020304" pitchFamily="18" charset="0"/>
            </a:endParaRPr>
          </a:p>
          <a:p>
            <a:pPr algn="l">
              <a:spcBef>
                <a:spcPct val="0"/>
              </a:spcBef>
              <a:buSzTx/>
              <a:buFontTx/>
              <a:buNone/>
            </a:pPr>
            <a:r>
              <a:rPr lang="ja-JP" altLang="en-US" sz="3600">
                <a:effectLst/>
                <a:latin typeface="Times New Roman" panose="02020603050405020304" pitchFamily="18" charset="0"/>
              </a:rPr>
              <a:t>続きは</a:t>
            </a:r>
            <a:r>
              <a:rPr lang="en-US" altLang="ja-JP" sz="3600">
                <a:effectLst/>
                <a:latin typeface="Times New Roman" panose="02020603050405020304" pitchFamily="18" charset="0"/>
              </a:rPr>
              <a:t>4</a:t>
            </a:r>
            <a:r>
              <a:rPr lang="ja-JP" altLang="en-US" sz="3600">
                <a:effectLst/>
                <a:latin typeface="Times New Roman" panose="02020603050405020304" pitchFamily="18" charset="0"/>
              </a:rPr>
              <a:t>年生の</a:t>
            </a:r>
          </a:p>
          <a:p>
            <a:pPr algn="l">
              <a:spcBef>
                <a:spcPct val="0"/>
              </a:spcBef>
              <a:buSzTx/>
              <a:buFontTx/>
              <a:buNone/>
            </a:pPr>
            <a:r>
              <a:rPr lang="ja-JP" altLang="en-US" sz="3600">
                <a:effectLst/>
                <a:latin typeface="Times New Roman" panose="02020603050405020304" pitchFamily="18" charset="0"/>
              </a:rPr>
              <a:t>　卒研で</a:t>
            </a:r>
            <a:endParaRPr lang="ja-JP" altLang="en-US" sz="3600" i="1">
              <a:effectLst/>
              <a:latin typeface="Times New Roman" panose="02020603050405020304" pitchFamily="18" charset="0"/>
            </a:endParaRPr>
          </a:p>
        </p:txBody>
      </p:sp>
      <p:pic>
        <p:nvPicPr>
          <p:cNvPr id="297988" name="Picture 4" descr="Phantom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457200"/>
            <a:ext cx="2800350" cy="5915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将棋の局面数</a:t>
            </a:r>
          </a:p>
        </p:txBody>
      </p:sp>
      <p:sp>
        <p:nvSpPr>
          <p:cNvPr id="3" name="コンテンツ プレースホルダー 2"/>
          <p:cNvSpPr>
            <a:spLocks noGrp="1"/>
          </p:cNvSpPr>
          <p:nvPr>
            <p:ph idx="1"/>
          </p:nvPr>
        </p:nvSpPr>
        <p:spPr/>
        <p:txBody>
          <a:bodyPr/>
          <a:lstStyle/>
          <a:p>
            <a:r>
              <a:rPr kumimoji="1" lang="ja-JP" altLang="en-US" dirty="0">
                <a:latin typeface="Times New Roman" panose="02020603050405020304" pitchFamily="18" charset="0"/>
              </a:rPr>
              <a:t>将棋</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終局までの平均手数：</a:t>
            </a:r>
            <a:r>
              <a:rPr lang="en-US" altLang="ja-JP" dirty="0">
                <a:latin typeface="Times New Roman" panose="02020603050405020304" pitchFamily="18" charset="0"/>
              </a:rPr>
              <a:t>115</a:t>
            </a:r>
            <a:r>
              <a:rPr lang="ja-JP" altLang="en-US" dirty="0">
                <a:latin typeface="Times New Roman" panose="02020603050405020304" pitchFamily="18" charset="0"/>
              </a:rPr>
              <a:t>手</a:t>
            </a:r>
            <a:endParaRPr lang="en-US" altLang="ja-JP" dirty="0">
              <a:latin typeface="Times New Roman" panose="02020603050405020304" pitchFamily="18" charset="0"/>
            </a:endParaRPr>
          </a:p>
          <a:p>
            <a:pPr lvl="1"/>
            <a:r>
              <a:rPr kumimoji="1" lang="ja-JP" altLang="en-US" dirty="0">
                <a:latin typeface="Times New Roman" panose="02020603050405020304" pitchFamily="18" charset="0"/>
              </a:rPr>
              <a:t>各局面での合法手数：</a:t>
            </a:r>
            <a:r>
              <a:rPr kumimoji="1" lang="en-US" altLang="ja-JP" dirty="0">
                <a:latin typeface="Times New Roman" panose="02020603050405020304" pitchFamily="18" charset="0"/>
              </a:rPr>
              <a:t>80</a:t>
            </a:r>
            <a:r>
              <a:rPr kumimoji="1" lang="ja-JP" altLang="en-US" dirty="0">
                <a:latin typeface="Times New Roman" panose="02020603050405020304" pitchFamily="18" charset="0"/>
              </a:rPr>
              <a:t>通り</a:t>
            </a:r>
            <a:endParaRPr kumimoji="1" lang="en-US" altLang="ja-JP" dirty="0">
              <a:latin typeface="Times New Roman" panose="02020603050405020304" pitchFamily="18" charset="0"/>
            </a:endParaRPr>
          </a:p>
          <a:p>
            <a:pPr marL="457200" lvl="1" indent="0">
              <a:buNone/>
            </a:pPr>
            <a:r>
              <a:rPr lang="ja-JP" altLang="en-US" dirty="0">
                <a:latin typeface="Times New Roman" panose="02020603050405020304" pitchFamily="18" charset="0"/>
              </a:rPr>
              <a:t>⇒可能な局面数は </a:t>
            </a:r>
            <a:r>
              <a:rPr lang="en-US" altLang="ja-JP" dirty="0">
                <a:latin typeface="Times New Roman" panose="02020603050405020304" pitchFamily="18" charset="0"/>
              </a:rPr>
              <a:t>80</a:t>
            </a:r>
            <a:r>
              <a:rPr lang="en-US" altLang="ja-JP" baseline="30000" dirty="0">
                <a:latin typeface="Times New Roman" panose="02020603050405020304" pitchFamily="18" charset="0"/>
              </a:rPr>
              <a:t>115</a:t>
            </a:r>
            <a:r>
              <a:rPr lang="en-US" altLang="ja-JP" dirty="0">
                <a:latin typeface="Times New Roman" panose="02020603050405020304" pitchFamily="18" charset="0"/>
              </a:rPr>
              <a:t> = 10</a:t>
            </a:r>
            <a:r>
              <a:rPr lang="en-US" altLang="ja-JP" baseline="30000" dirty="0">
                <a:latin typeface="Times New Roman" panose="02020603050405020304" pitchFamily="18" charset="0"/>
              </a:rPr>
              <a:t>226</a:t>
            </a:r>
            <a:r>
              <a:rPr lang="en-US" altLang="ja-JP" dirty="0">
                <a:latin typeface="Times New Roman" panose="02020603050405020304" pitchFamily="18" charset="0"/>
              </a:rPr>
              <a:t> </a:t>
            </a:r>
            <a:r>
              <a:rPr lang="ja-JP" altLang="en-US" dirty="0">
                <a:latin typeface="Times New Roman" panose="02020603050405020304" pitchFamily="18" charset="0"/>
              </a:rPr>
              <a:t>通り</a:t>
            </a:r>
            <a:endParaRPr kumimoji="1" lang="ja-JP" altLang="en-US" dirty="0">
              <a:latin typeface="Times New Roman" panose="02020603050405020304" pitchFamily="18" charset="0"/>
            </a:endParaRPr>
          </a:p>
        </p:txBody>
      </p:sp>
      <p:sp>
        <p:nvSpPr>
          <p:cNvPr id="4" name="テキスト ボックス 3"/>
          <p:cNvSpPr txBox="1"/>
          <p:nvPr/>
        </p:nvSpPr>
        <p:spPr>
          <a:xfrm>
            <a:off x="741123" y="4009838"/>
            <a:ext cx="7669087" cy="1040285"/>
          </a:xfrm>
          <a:prstGeom prst="rect">
            <a:avLst/>
          </a:prstGeom>
          <a:noFill/>
        </p:spPr>
        <p:txBody>
          <a:bodyPr wrap="none" rtlCol="0">
            <a:spAutoFit/>
          </a:bodyPr>
          <a:lstStyle/>
          <a:p>
            <a:pPr algn="l"/>
            <a:r>
              <a:rPr lang="ja-JP" altLang="en-US" dirty="0">
                <a:latin typeface="Times New Roman" panose="02020603050405020304" pitchFamily="18" charset="0"/>
              </a:rPr>
              <a:t>ただし手順前後で同一となる局面を１つと数えると</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可能な局面数は </a:t>
            </a:r>
            <a:r>
              <a:rPr kumimoji="1" lang="en-US" altLang="ja-JP" dirty="0">
                <a:latin typeface="Times New Roman" panose="02020603050405020304" pitchFamily="18" charset="0"/>
              </a:rPr>
              <a:t>10</a:t>
            </a:r>
            <a:r>
              <a:rPr kumimoji="1" lang="en-US" altLang="ja-JP" baseline="30000" dirty="0">
                <a:latin typeface="Times New Roman" panose="02020603050405020304" pitchFamily="18" charset="0"/>
              </a:rPr>
              <a:t>68</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10</a:t>
            </a:r>
            <a:r>
              <a:rPr kumimoji="1" lang="en-US" altLang="ja-JP" baseline="30000" dirty="0">
                <a:latin typeface="Times New Roman" panose="02020603050405020304" pitchFamily="18" charset="0"/>
              </a:rPr>
              <a:t>69</a:t>
            </a:r>
            <a:r>
              <a:rPr kumimoji="1" lang="ja-JP" altLang="en-US" dirty="0">
                <a:latin typeface="Times New Roman" panose="02020603050405020304" pitchFamily="18" charset="0"/>
              </a:rPr>
              <a:t>通りとなる</a:t>
            </a:r>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sp>
        <p:nvSpPr>
          <p:cNvPr id="5" name="テキスト ボックス 4"/>
          <p:cNvSpPr txBox="1"/>
          <p:nvPr/>
        </p:nvSpPr>
        <p:spPr>
          <a:xfrm>
            <a:off x="1524000" y="5334000"/>
            <a:ext cx="6467989" cy="1138773"/>
          </a:xfrm>
          <a:prstGeom prst="rect">
            <a:avLst/>
          </a:prstGeom>
          <a:noFill/>
        </p:spPr>
        <p:txBody>
          <a:bodyPr wrap="none" rtlCol="0">
            <a:spAutoFit/>
          </a:bodyPr>
          <a:lstStyle/>
          <a:p>
            <a:pPr algn="l"/>
            <a:r>
              <a:rPr kumimoji="1" lang="en-US" altLang="ja-JP" sz="2000" dirty="0">
                <a:latin typeface="Times New Roman" panose="02020603050405020304" pitchFamily="18" charset="0"/>
              </a:rPr>
              <a:t>[1]</a:t>
            </a:r>
            <a:r>
              <a:rPr lang="ja-JP" altLang="en-US" sz="2000" dirty="0">
                <a:latin typeface="Times New Roman" panose="02020603050405020304" pitchFamily="18" charset="0"/>
              </a:rPr>
              <a:t>篠田 正人</a:t>
            </a:r>
            <a:r>
              <a:rPr lang="en-US" altLang="ja-JP" sz="2000" dirty="0">
                <a:latin typeface="Times New Roman" panose="02020603050405020304" pitchFamily="18" charset="0"/>
              </a:rPr>
              <a:t>, </a:t>
            </a:r>
            <a:r>
              <a:rPr lang="ja-JP" altLang="en-US" sz="2000" dirty="0">
                <a:latin typeface="Times New Roman" panose="02020603050405020304" pitchFamily="18" charset="0"/>
              </a:rPr>
              <a:t>将棋における実現可能局面数について</a:t>
            </a:r>
            <a:r>
              <a:rPr lang="en-US" altLang="ja-JP" sz="2000" dirty="0">
                <a:latin typeface="Times New Roman" panose="02020603050405020304" pitchFamily="18" charset="0"/>
              </a:rPr>
              <a:t>,</a:t>
            </a:r>
          </a:p>
          <a:p>
            <a:pPr algn="l"/>
            <a:r>
              <a:rPr lang="en-US" altLang="ja-JP" sz="2000" dirty="0">
                <a:latin typeface="Times New Roman" panose="02020603050405020304" pitchFamily="18" charset="0"/>
              </a:rPr>
              <a:t>IPSJ Symposium Series Vol.2008 No.11, (2008), pp.116-119,</a:t>
            </a:r>
          </a:p>
          <a:p>
            <a:pPr algn="l"/>
            <a:r>
              <a:rPr lang="en-US" altLang="ja-JP" sz="2000" dirty="0">
                <a:latin typeface="Times New Roman" panose="02020603050405020304" pitchFamily="18" charset="0"/>
              </a:rPr>
              <a:t>http://www.nara-wu.ac.jp/math/personal/shinoda/legal.pdf</a:t>
            </a:r>
            <a:endParaRPr kumimoji="1" lang="ja-JP" altLang="en-US" sz="2000" dirty="0">
              <a:latin typeface="Times New Roman" panose="02020603050405020304" pitchFamily="18" charset="0"/>
            </a:endParaRPr>
          </a:p>
        </p:txBody>
      </p:sp>
    </p:spTree>
    <p:extLst>
      <p:ext uri="{BB962C8B-B14F-4D97-AF65-F5344CB8AC3E}">
        <p14:creationId xmlns:p14="http://schemas.microsoft.com/office/powerpoint/2010/main" val="411953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1C08A7-241F-1414-B72A-8DD40465C94B}"/>
              </a:ext>
            </a:extLst>
          </p:cNvPr>
          <p:cNvSpPr>
            <a:spLocks noGrp="1"/>
          </p:cNvSpPr>
          <p:nvPr>
            <p:ph type="title"/>
          </p:nvPr>
        </p:nvSpPr>
        <p:spPr/>
        <p:txBody>
          <a:bodyPr/>
          <a:lstStyle/>
          <a:p>
            <a:r>
              <a:rPr kumimoji="1" lang="ja-JP" altLang="en-US" dirty="0"/>
              <a:t>将棋の局面数</a:t>
            </a:r>
          </a:p>
        </p:txBody>
      </p:sp>
      <p:graphicFrame>
        <p:nvGraphicFramePr>
          <p:cNvPr id="3" name="表 3">
            <a:extLst>
              <a:ext uri="{FF2B5EF4-FFF2-40B4-BE49-F238E27FC236}">
                <a16:creationId xmlns:a16="http://schemas.microsoft.com/office/drawing/2014/main" id="{D298F4D3-64FB-0A3D-6F0A-956AAC5419B9}"/>
              </a:ext>
            </a:extLst>
          </p:cNvPr>
          <p:cNvGraphicFramePr>
            <a:graphicFrameLocks noGrp="1"/>
          </p:cNvGraphicFramePr>
          <p:nvPr>
            <p:extLst/>
          </p:nvPr>
        </p:nvGraphicFramePr>
        <p:xfrm>
          <a:off x="685120" y="1440000"/>
          <a:ext cx="3808280" cy="384384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692578547"/>
                    </a:ext>
                  </a:extLst>
                </a:gridCol>
                <a:gridCol w="360000">
                  <a:extLst>
                    <a:ext uri="{9D8B030D-6E8A-4147-A177-3AD203B41FA5}">
                      <a16:colId xmlns:a16="http://schemas.microsoft.com/office/drawing/2014/main" val="1112484190"/>
                    </a:ext>
                  </a:extLst>
                </a:gridCol>
                <a:gridCol w="360000">
                  <a:extLst>
                    <a:ext uri="{9D8B030D-6E8A-4147-A177-3AD203B41FA5}">
                      <a16:colId xmlns:a16="http://schemas.microsoft.com/office/drawing/2014/main" val="911391756"/>
                    </a:ext>
                  </a:extLst>
                </a:gridCol>
                <a:gridCol w="360000">
                  <a:extLst>
                    <a:ext uri="{9D8B030D-6E8A-4147-A177-3AD203B41FA5}">
                      <a16:colId xmlns:a16="http://schemas.microsoft.com/office/drawing/2014/main" val="4288660679"/>
                    </a:ext>
                  </a:extLst>
                </a:gridCol>
                <a:gridCol w="360000">
                  <a:extLst>
                    <a:ext uri="{9D8B030D-6E8A-4147-A177-3AD203B41FA5}">
                      <a16:colId xmlns:a16="http://schemas.microsoft.com/office/drawing/2014/main" val="1256911709"/>
                    </a:ext>
                  </a:extLst>
                </a:gridCol>
                <a:gridCol w="360000">
                  <a:extLst>
                    <a:ext uri="{9D8B030D-6E8A-4147-A177-3AD203B41FA5}">
                      <a16:colId xmlns:a16="http://schemas.microsoft.com/office/drawing/2014/main" val="3247724164"/>
                    </a:ext>
                  </a:extLst>
                </a:gridCol>
                <a:gridCol w="360000">
                  <a:extLst>
                    <a:ext uri="{9D8B030D-6E8A-4147-A177-3AD203B41FA5}">
                      <a16:colId xmlns:a16="http://schemas.microsoft.com/office/drawing/2014/main" val="837924852"/>
                    </a:ext>
                  </a:extLst>
                </a:gridCol>
                <a:gridCol w="360000">
                  <a:extLst>
                    <a:ext uri="{9D8B030D-6E8A-4147-A177-3AD203B41FA5}">
                      <a16:colId xmlns:a16="http://schemas.microsoft.com/office/drawing/2014/main" val="113842580"/>
                    </a:ext>
                  </a:extLst>
                </a:gridCol>
                <a:gridCol w="360000">
                  <a:extLst>
                    <a:ext uri="{9D8B030D-6E8A-4147-A177-3AD203B41FA5}">
                      <a16:colId xmlns:a16="http://schemas.microsoft.com/office/drawing/2014/main" val="219580080"/>
                    </a:ext>
                  </a:extLst>
                </a:gridCol>
                <a:gridCol w="360000">
                  <a:extLst>
                    <a:ext uri="{9D8B030D-6E8A-4147-A177-3AD203B41FA5}">
                      <a16:colId xmlns:a16="http://schemas.microsoft.com/office/drawing/2014/main" val="2852916942"/>
                    </a:ext>
                  </a:extLst>
                </a:gridCol>
                <a:gridCol w="360000">
                  <a:extLst>
                    <a:ext uri="{9D8B030D-6E8A-4147-A177-3AD203B41FA5}">
                      <a16:colId xmlns:a16="http://schemas.microsoft.com/office/drawing/2014/main" val="4217532115"/>
                    </a:ext>
                  </a:extLst>
                </a:gridCol>
              </a:tblGrid>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9</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8</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7</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6</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5</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4</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3</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2</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en-US" altLang="ja-JP" sz="1600" b="1" baseline="0">
                          <a:solidFill>
                            <a:srgbClr val="000000"/>
                          </a:solidFill>
                        </a:rPr>
                        <a:t>1</a:t>
                      </a: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1386453208"/>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4225500356"/>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2427834236"/>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三</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3424844229"/>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四</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1967657128"/>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五</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2058857978"/>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六</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173283034"/>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七</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451780614"/>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八</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937350255"/>
                  </a:ext>
                </a:extLst>
              </a:tr>
              <a:tr h="360000">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6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r>
                        <a:rPr kumimoji="1" lang="ja-JP" altLang="en-US" sz="1600" b="1" baseline="0">
                          <a:solidFill>
                            <a:srgbClr val="000000"/>
                          </a:solidFill>
                        </a:rPr>
                        <a:t>九</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extLst>
                  <a:ext uri="{0D108BD9-81ED-4DB2-BD59-A6C34878D82A}">
                    <a16:rowId xmlns:a16="http://schemas.microsoft.com/office/drawing/2014/main" val="1440792276"/>
                  </a:ext>
                </a:extLst>
              </a:tr>
              <a:tr h="208800">
                <a:tc>
                  <a:txBody>
                    <a:bodyPr/>
                    <a:lstStyle/>
                    <a:p>
                      <a:pPr algn="ctr"/>
                      <a:endParaRPr kumimoji="1" lang="ja-JP" altLang="en-US" sz="1000" b="1" baseline="0">
                        <a:solidFill>
                          <a:srgbClr val="000000"/>
                        </a:solidFill>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a:endParaRPr kumimoji="1" lang="ja-JP" altLang="en-US" sz="1000" b="1" baseline="0">
                        <a:solidFill>
                          <a:srgbClr val="000000"/>
                        </a:solidFill>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extLst>
                  <a:ext uri="{0D108BD9-81ED-4DB2-BD59-A6C34878D82A}">
                    <a16:rowId xmlns:a16="http://schemas.microsoft.com/office/drawing/2014/main" val="971422388"/>
                  </a:ext>
                </a:extLst>
              </a:tr>
            </a:tbl>
          </a:graphicData>
        </a:graphic>
      </p:graphicFrame>
      <p:sp>
        <p:nvSpPr>
          <p:cNvPr id="4" name="フリーフォーム 258">
            <a:extLst>
              <a:ext uri="{FF2B5EF4-FFF2-40B4-BE49-F238E27FC236}">
                <a16:creationId xmlns:a16="http://schemas.microsoft.com/office/drawing/2014/main" id="{6CE647CE-D319-F311-B97E-15D762A32A59}"/>
              </a:ext>
            </a:extLst>
          </p:cNvPr>
          <p:cNvSpPr/>
          <p:nvPr/>
        </p:nvSpPr>
        <p:spPr bwMode="auto">
          <a:xfrm>
            <a:off x="4932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5" name="フリーフォーム 258">
            <a:extLst>
              <a:ext uri="{FF2B5EF4-FFF2-40B4-BE49-F238E27FC236}">
                <a16:creationId xmlns:a16="http://schemas.microsoft.com/office/drawing/2014/main" id="{5B1AE5F9-40D3-B511-504B-EBE70424456D}"/>
              </a:ext>
            </a:extLst>
          </p:cNvPr>
          <p:cNvSpPr/>
          <p:nvPr/>
        </p:nvSpPr>
        <p:spPr bwMode="auto">
          <a:xfrm>
            <a:off x="5184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6" name="フリーフォーム 258">
            <a:extLst>
              <a:ext uri="{FF2B5EF4-FFF2-40B4-BE49-F238E27FC236}">
                <a16:creationId xmlns:a16="http://schemas.microsoft.com/office/drawing/2014/main" id="{584B4C68-1386-FBBF-27C2-157BAED9CB5E}"/>
              </a:ext>
            </a:extLst>
          </p:cNvPr>
          <p:cNvSpPr/>
          <p:nvPr/>
        </p:nvSpPr>
        <p:spPr bwMode="auto">
          <a:xfrm>
            <a:off x="5436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7" name="フリーフォーム 258">
            <a:extLst>
              <a:ext uri="{FF2B5EF4-FFF2-40B4-BE49-F238E27FC236}">
                <a16:creationId xmlns:a16="http://schemas.microsoft.com/office/drawing/2014/main" id="{F740D3B9-0BE6-1760-2D1A-0A43379FF006}"/>
              </a:ext>
            </a:extLst>
          </p:cNvPr>
          <p:cNvSpPr/>
          <p:nvPr/>
        </p:nvSpPr>
        <p:spPr bwMode="auto">
          <a:xfrm>
            <a:off x="5688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8" name="フリーフォーム 258">
            <a:extLst>
              <a:ext uri="{FF2B5EF4-FFF2-40B4-BE49-F238E27FC236}">
                <a16:creationId xmlns:a16="http://schemas.microsoft.com/office/drawing/2014/main" id="{750A6585-8536-015E-8D30-CC9E3B39EEBA}"/>
              </a:ext>
            </a:extLst>
          </p:cNvPr>
          <p:cNvSpPr/>
          <p:nvPr/>
        </p:nvSpPr>
        <p:spPr bwMode="auto">
          <a:xfrm>
            <a:off x="5940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9" name="フリーフォーム 258">
            <a:extLst>
              <a:ext uri="{FF2B5EF4-FFF2-40B4-BE49-F238E27FC236}">
                <a16:creationId xmlns:a16="http://schemas.microsoft.com/office/drawing/2014/main" id="{3190C4F9-1333-E45D-871C-FCD1995C873B}"/>
              </a:ext>
            </a:extLst>
          </p:cNvPr>
          <p:cNvSpPr/>
          <p:nvPr/>
        </p:nvSpPr>
        <p:spPr bwMode="auto">
          <a:xfrm>
            <a:off x="6192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0" name="フリーフォーム 258">
            <a:extLst>
              <a:ext uri="{FF2B5EF4-FFF2-40B4-BE49-F238E27FC236}">
                <a16:creationId xmlns:a16="http://schemas.microsoft.com/office/drawing/2014/main" id="{FF57BBDF-C49E-C463-219F-B42A1B43A0ED}"/>
              </a:ext>
            </a:extLst>
          </p:cNvPr>
          <p:cNvSpPr/>
          <p:nvPr/>
        </p:nvSpPr>
        <p:spPr bwMode="auto">
          <a:xfrm>
            <a:off x="6444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1" name="フリーフォーム 258">
            <a:extLst>
              <a:ext uri="{FF2B5EF4-FFF2-40B4-BE49-F238E27FC236}">
                <a16:creationId xmlns:a16="http://schemas.microsoft.com/office/drawing/2014/main" id="{E3E8A419-3ADB-32FB-FFEA-12A0FA778A97}"/>
              </a:ext>
            </a:extLst>
          </p:cNvPr>
          <p:cNvSpPr/>
          <p:nvPr/>
        </p:nvSpPr>
        <p:spPr bwMode="auto">
          <a:xfrm>
            <a:off x="6696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2" name="フリーフォーム 258">
            <a:extLst>
              <a:ext uri="{FF2B5EF4-FFF2-40B4-BE49-F238E27FC236}">
                <a16:creationId xmlns:a16="http://schemas.microsoft.com/office/drawing/2014/main" id="{8A2ABF1F-3F1D-7D6B-F2BE-D30210B8397C}"/>
              </a:ext>
            </a:extLst>
          </p:cNvPr>
          <p:cNvSpPr/>
          <p:nvPr/>
        </p:nvSpPr>
        <p:spPr bwMode="auto">
          <a:xfrm>
            <a:off x="6948000" y="1800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3" name="フリーフォーム 258">
            <a:extLst>
              <a:ext uri="{FF2B5EF4-FFF2-40B4-BE49-F238E27FC236}">
                <a16:creationId xmlns:a16="http://schemas.microsoft.com/office/drawing/2014/main" id="{362C284C-8A7D-7A0E-05AB-1E03A6880C23}"/>
              </a:ext>
            </a:extLst>
          </p:cNvPr>
          <p:cNvSpPr/>
          <p:nvPr/>
        </p:nvSpPr>
        <p:spPr bwMode="auto">
          <a:xfrm>
            <a:off x="4932000" y="2232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latin typeface="Times New Roman" panose="02020603050405020304" pitchFamily="18" charset="0"/>
              </a:rPr>
              <a:t>香</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4" name="フリーフォーム 258">
            <a:extLst>
              <a:ext uri="{FF2B5EF4-FFF2-40B4-BE49-F238E27FC236}">
                <a16:creationId xmlns:a16="http://schemas.microsoft.com/office/drawing/2014/main" id="{B567957B-775E-8F48-54EC-BB021320F2B7}"/>
              </a:ext>
            </a:extLst>
          </p:cNvPr>
          <p:cNvSpPr/>
          <p:nvPr/>
        </p:nvSpPr>
        <p:spPr bwMode="auto">
          <a:xfrm>
            <a:off x="5292000" y="2232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latin typeface="Times New Roman" panose="02020603050405020304" pitchFamily="18" charset="0"/>
              </a:rPr>
              <a:t>香</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5" name="フリーフォーム 258">
            <a:extLst>
              <a:ext uri="{FF2B5EF4-FFF2-40B4-BE49-F238E27FC236}">
                <a16:creationId xmlns:a16="http://schemas.microsoft.com/office/drawing/2014/main" id="{8B4AAD58-E44E-7004-6512-2855140F91EB}"/>
              </a:ext>
            </a:extLst>
          </p:cNvPr>
          <p:cNvSpPr/>
          <p:nvPr/>
        </p:nvSpPr>
        <p:spPr bwMode="auto">
          <a:xfrm>
            <a:off x="5652000" y="2232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latin typeface="Times New Roman" panose="02020603050405020304" pitchFamily="18" charset="0"/>
              </a:rPr>
              <a:t>桂</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6" name="フリーフォーム 258">
            <a:extLst>
              <a:ext uri="{FF2B5EF4-FFF2-40B4-BE49-F238E27FC236}">
                <a16:creationId xmlns:a16="http://schemas.microsoft.com/office/drawing/2014/main" id="{835F23FD-3AC6-61B3-55B0-B2D72634C509}"/>
              </a:ext>
            </a:extLst>
          </p:cNvPr>
          <p:cNvSpPr/>
          <p:nvPr/>
        </p:nvSpPr>
        <p:spPr bwMode="auto">
          <a:xfrm>
            <a:off x="6012000" y="2232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latin typeface="Times New Roman" panose="02020603050405020304" pitchFamily="18" charset="0"/>
              </a:rPr>
              <a:t>桂</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7" name="フリーフォーム 258">
            <a:extLst>
              <a:ext uri="{FF2B5EF4-FFF2-40B4-BE49-F238E27FC236}">
                <a16:creationId xmlns:a16="http://schemas.microsoft.com/office/drawing/2014/main" id="{08F2A782-8A62-AD6C-070A-62BB503D8AF2}"/>
              </a:ext>
            </a:extLst>
          </p:cNvPr>
          <p:cNvSpPr/>
          <p:nvPr/>
        </p:nvSpPr>
        <p:spPr bwMode="auto">
          <a:xfrm>
            <a:off x="4932000" y="2664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銀</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8" name="フリーフォーム 258">
            <a:extLst>
              <a:ext uri="{FF2B5EF4-FFF2-40B4-BE49-F238E27FC236}">
                <a16:creationId xmlns:a16="http://schemas.microsoft.com/office/drawing/2014/main" id="{B6D52BE7-341F-31EC-89EC-7636802CE31E}"/>
              </a:ext>
            </a:extLst>
          </p:cNvPr>
          <p:cNvSpPr/>
          <p:nvPr/>
        </p:nvSpPr>
        <p:spPr bwMode="auto">
          <a:xfrm>
            <a:off x="5292000" y="2664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latin typeface="Times New Roman" panose="02020603050405020304" pitchFamily="18" charset="0"/>
              </a:rPr>
              <a:t>銀</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19" name="フリーフォーム 258">
            <a:extLst>
              <a:ext uri="{FF2B5EF4-FFF2-40B4-BE49-F238E27FC236}">
                <a16:creationId xmlns:a16="http://schemas.microsoft.com/office/drawing/2014/main" id="{3F390ED1-3AB4-0F47-5A32-072BE6CB5FF0}"/>
              </a:ext>
            </a:extLst>
          </p:cNvPr>
          <p:cNvSpPr/>
          <p:nvPr/>
        </p:nvSpPr>
        <p:spPr bwMode="auto">
          <a:xfrm>
            <a:off x="5652000" y="2664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latin typeface="Times New Roman" panose="02020603050405020304" pitchFamily="18" charset="0"/>
              </a:rPr>
              <a:t>金</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0" name="フリーフォーム 258">
            <a:extLst>
              <a:ext uri="{FF2B5EF4-FFF2-40B4-BE49-F238E27FC236}">
                <a16:creationId xmlns:a16="http://schemas.microsoft.com/office/drawing/2014/main" id="{A648F573-84EB-4688-3F56-A1C81C96722C}"/>
              </a:ext>
            </a:extLst>
          </p:cNvPr>
          <p:cNvSpPr/>
          <p:nvPr/>
        </p:nvSpPr>
        <p:spPr bwMode="auto">
          <a:xfrm>
            <a:off x="6012000" y="2664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effectLst/>
                <a:latin typeface="Times New Roman" panose="02020603050405020304" pitchFamily="18" charset="0"/>
              </a:rPr>
              <a:t>金</a:t>
            </a:r>
          </a:p>
        </p:txBody>
      </p:sp>
      <p:sp>
        <p:nvSpPr>
          <p:cNvPr id="21" name="フリーフォーム 258">
            <a:extLst>
              <a:ext uri="{FF2B5EF4-FFF2-40B4-BE49-F238E27FC236}">
                <a16:creationId xmlns:a16="http://schemas.microsoft.com/office/drawing/2014/main" id="{36775CB8-8448-1997-3375-0FD397F5C7DE}"/>
              </a:ext>
            </a:extLst>
          </p:cNvPr>
          <p:cNvSpPr/>
          <p:nvPr/>
        </p:nvSpPr>
        <p:spPr bwMode="auto">
          <a:xfrm>
            <a:off x="4932000" y="3096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角</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2" name="フリーフォーム 258">
            <a:extLst>
              <a:ext uri="{FF2B5EF4-FFF2-40B4-BE49-F238E27FC236}">
                <a16:creationId xmlns:a16="http://schemas.microsoft.com/office/drawing/2014/main" id="{053C485F-0D08-2801-B764-4CE0EB3004A1}"/>
              </a:ext>
            </a:extLst>
          </p:cNvPr>
          <p:cNvSpPr/>
          <p:nvPr/>
        </p:nvSpPr>
        <p:spPr bwMode="auto">
          <a:xfrm>
            <a:off x="5292000" y="3096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effectLst/>
                <a:latin typeface="Times New Roman" panose="02020603050405020304" pitchFamily="18" charset="0"/>
              </a:rPr>
              <a:t>飛</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3" name="フリーフォーム 258">
            <a:extLst>
              <a:ext uri="{FF2B5EF4-FFF2-40B4-BE49-F238E27FC236}">
                <a16:creationId xmlns:a16="http://schemas.microsoft.com/office/drawing/2014/main" id="{95F18116-0225-26F2-A3BC-708860CB35F5}"/>
              </a:ext>
            </a:extLst>
          </p:cNvPr>
          <p:cNvSpPr/>
          <p:nvPr/>
        </p:nvSpPr>
        <p:spPr bwMode="auto">
          <a:xfrm>
            <a:off x="5652000" y="3096000"/>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a:ln>
                  <a:noFill/>
                </a:ln>
                <a:solidFill>
                  <a:srgbClr val="000000"/>
                </a:solidFill>
                <a:effectLst/>
                <a:latin typeface="Times New Roman" panose="02020603050405020304" pitchFamily="18" charset="0"/>
              </a:rPr>
              <a:t>玉</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grpSp>
        <p:nvGrpSpPr>
          <p:cNvPr id="45" name="グループ化 44">
            <a:extLst>
              <a:ext uri="{FF2B5EF4-FFF2-40B4-BE49-F238E27FC236}">
                <a16:creationId xmlns:a16="http://schemas.microsoft.com/office/drawing/2014/main" id="{9C7554C4-BE76-05D2-ED2E-FC2D7DA9585F}"/>
              </a:ext>
            </a:extLst>
          </p:cNvPr>
          <p:cNvGrpSpPr/>
          <p:nvPr/>
        </p:nvGrpSpPr>
        <p:grpSpPr>
          <a:xfrm rot="10800000">
            <a:off x="5076000" y="3312000"/>
            <a:ext cx="2376000" cy="1656000"/>
            <a:chOff x="6694248" y="3348727"/>
            <a:chExt cx="2376000" cy="1656000"/>
          </a:xfrm>
        </p:grpSpPr>
        <p:sp>
          <p:nvSpPr>
            <p:cNvPr id="25" name="フリーフォーム 258">
              <a:extLst>
                <a:ext uri="{FF2B5EF4-FFF2-40B4-BE49-F238E27FC236}">
                  <a16:creationId xmlns:a16="http://schemas.microsoft.com/office/drawing/2014/main" id="{68ECDE8F-C3DD-5552-5805-DF9B50E3CFE8}"/>
                </a:ext>
              </a:extLst>
            </p:cNvPr>
            <p:cNvSpPr/>
            <p:nvPr/>
          </p:nvSpPr>
          <p:spPr bwMode="auto">
            <a:xfrm>
              <a:off x="6694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6" name="フリーフォーム 258">
              <a:extLst>
                <a:ext uri="{FF2B5EF4-FFF2-40B4-BE49-F238E27FC236}">
                  <a16:creationId xmlns:a16="http://schemas.microsoft.com/office/drawing/2014/main" id="{C249D06C-C8CF-C237-B562-6FACEF5BF8C3}"/>
                </a:ext>
              </a:extLst>
            </p:cNvPr>
            <p:cNvSpPr/>
            <p:nvPr/>
          </p:nvSpPr>
          <p:spPr bwMode="auto">
            <a:xfrm>
              <a:off x="6946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7" name="フリーフォーム 258">
              <a:extLst>
                <a:ext uri="{FF2B5EF4-FFF2-40B4-BE49-F238E27FC236}">
                  <a16:creationId xmlns:a16="http://schemas.microsoft.com/office/drawing/2014/main" id="{26E02B28-3743-CC9F-BA97-7418AB362567}"/>
                </a:ext>
              </a:extLst>
            </p:cNvPr>
            <p:cNvSpPr/>
            <p:nvPr/>
          </p:nvSpPr>
          <p:spPr bwMode="auto">
            <a:xfrm>
              <a:off x="7198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8" name="フリーフォーム 258">
              <a:extLst>
                <a:ext uri="{FF2B5EF4-FFF2-40B4-BE49-F238E27FC236}">
                  <a16:creationId xmlns:a16="http://schemas.microsoft.com/office/drawing/2014/main" id="{FFAC5A47-8D1C-BD27-728D-B73ABF72E01C}"/>
                </a:ext>
              </a:extLst>
            </p:cNvPr>
            <p:cNvSpPr/>
            <p:nvPr/>
          </p:nvSpPr>
          <p:spPr bwMode="auto">
            <a:xfrm>
              <a:off x="7450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29" name="フリーフォーム 258">
              <a:extLst>
                <a:ext uri="{FF2B5EF4-FFF2-40B4-BE49-F238E27FC236}">
                  <a16:creationId xmlns:a16="http://schemas.microsoft.com/office/drawing/2014/main" id="{CF89FAB3-9667-185E-20C4-16F71A7B55CE}"/>
                </a:ext>
              </a:extLst>
            </p:cNvPr>
            <p:cNvSpPr/>
            <p:nvPr/>
          </p:nvSpPr>
          <p:spPr bwMode="auto">
            <a:xfrm>
              <a:off x="7702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0" name="フリーフォーム 258">
              <a:extLst>
                <a:ext uri="{FF2B5EF4-FFF2-40B4-BE49-F238E27FC236}">
                  <a16:creationId xmlns:a16="http://schemas.microsoft.com/office/drawing/2014/main" id="{B11B4235-D345-C7EF-108E-BC74434117B6}"/>
                </a:ext>
              </a:extLst>
            </p:cNvPr>
            <p:cNvSpPr/>
            <p:nvPr/>
          </p:nvSpPr>
          <p:spPr bwMode="auto">
            <a:xfrm>
              <a:off x="7954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1" name="フリーフォーム 258">
              <a:extLst>
                <a:ext uri="{FF2B5EF4-FFF2-40B4-BE49-F238E27FC236}">
                  <a16:creationId xmlns:a16="http://schemas.microsoft.com/office/drawing/2014/main" id="{86CB19E0-10FF-1F83-2831-642E478F9A86}"/>
                </a:ext>
              </a:extLst>
            </p:cNvPr>
            <p:cNvSpPr/>
            <p:nvPr/>
          </p:nvSpPr>
          <p:spPr bwMode="auto">
            <a:xfrm>
              <a:off x="8206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2" name="フリーフォーム 258">
              <a:extLst>
                <a:ext uri="{FF2B5EF4-FFF2-40B4-BE49-F238E27FC236}">
                  <a16:creationId xmlns:a16="http://schemas.microsoft.com/office/drawing/2014/main" id="{5EE33666-BCF2-F5BE-4BB0-85A7A6648027}"/>
                </a:ext>
              </a:extLst>
            </p:cNvPr>
            <p:cNvSpPr/>
            <p:nvPr/>
          </p:nvSpPr>
          <p:spPr bwMode="auto">
            <a:xfrm>
              <a:off x="8458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3" name="フリーフォーム 258">
              <a:extLst>
                <a:ext uri="{FF2B5EF4-FFF2-40B4-BE49-F238E27FC236}">
                  <a16:creationId xmlns:a16="http://schemas.microsoft.com/office/drawing/2014/main" id="{F0E9E572-3A58-C327-11C7-23CFD5D1A8D8}"/>
                </a:ext>
              </a:extLst>
            </p:cNvPr>
            <p:cNvSpPr/>
            <p:nvPr/>
          </p:nvSpPr>
          <p:spPr bwMode="auto">
            <a:xfrm>
              <a:off x="8710248" y="3348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歩</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4" name="フリーフォーム 258">
              <a:extLst>
                <a:ext uri="{FF2B5EF4-FFF2-40B4-BE49-F238E27FC236}">
                  <a16:creationId xmlns:a16="http://schemas.microsoft.com/office/drawing/2014/main" id="{7E4368DD-5517-4488-FAB1-5A9992AF13BB}"/>
                </a:ext>
              </a:extLst>
            </p:cNvPr>
            <p:cNvSpPr/>
            <p:nvPr/>
          </p:nvSpPr>
          <p:spPr bwMode="auto">
            <a:xfrm>
              <a:off x="6694248" y="3780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latin typeface="Times New Roman" panose="02020603050405020304" pitchFamily="18" charset="0"/>
                </a:rPr>
                <a:t>香</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5" name="フリーフォーム 258">
              <a:extLst>
                <a:ext uri="{FF2B5EF4-FFF2-40B4-BE49-F238E27FC236}">
                  <a16:creationId xmlns:a16="http://schemas.microsoft.com/office/drawing/2014/main" id="{C0CAD37F-716D-F579-9276-C5DE84D07517}"/>
                </a:ext>
              </a:extLst>
            </p:cNvPr>
            <p:cNvSpPr/>
            <p:nvPr/>
          </p:nvSpPr>
          <p:spPr bwMode="auto">
            <a:xfrm>
              <a:off x="7054248" y="3780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latin typeface="Times New Roman" panose="02020603050405020304" pitchFamily="18" charset="0"/>
                </a:rPr>
                <a:t>香</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6" name="フリーフォーム 258">
              <a:extLst>
                <a:ext uri="{FF2B5EF4-FFF2-40B4-BE49-F238E27FC236}">
                  <a16:creationId xmlns:a16="http://schemas.microsoft.com/office/drawing/2014/main" id="{4A648770-726C-3429-8098-FF4FAA1F60AC}"/>
                </a:ext>
              </a:extLst>
            </p:cNvPr>
            <p:cNvSpPr/>
            <p:nvPr/>
          </p:nvSpPr>
          <p:spPr bwMode="auto">
            <a:xfrm>
              <a:off x="7414248" y="3780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latin typeface="Times New Roman" panose="02020603050405020304" pitchFamily="18" charset="0"/>
                </a:rPr>
                <a:t>桂</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7" name="フリーフォーム 258">
              <a:extLst>
                <a:ext uri="{FF2B5EF4-FFF2-40B4-BE49-F238E27FC236}">
                  <a16:creationId xmlns:a16="http://schemas.microsoft.com/office/drawing/2014/main" id="{1B75E98D-53DE-0F00-7471-7684D4DDBD75}"/>
                </a:ext>
              </a:extLst>
            </p:cNvPr>
            <p:cNvSpPr/>
            <p:nvPr/>
          </p:nvSpPr>
          <p:spPr bwMode="auto">
            <a:xfrm>
              <a:off x="7774248" y="3780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latin typeface="Times New Roman" panose="02020603050405020304" pitchFamily="18" charset="0"/>
                </a:rPr>
                <a:t>桂</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8" name="フリーフォーム 258">
              <a:extLst>
                <a:ext uri="{FF2B5EF4-FFF2-40B4-BE49-F238E27FC236}">
                  <a16:creationId xmlns:a16="http://schemas.microsoft.com/office/drawing/2014/main" id="{A6B90FC6-8AEE-D478-79CC-2963C6D5DB6C}"/>
                </a:ext>
              </a:extLst>
            </p:cNvPr>
            <p:cNvSpPr/>
            <p:nvPr/>
          </p:nvSpPr>
          <p:spPr bwMode="auto">
            <a:xfrm>
              <a:off x="6694248" y="4212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銀</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39" name="フリーフォーム 258">
              <a:extLst>
                <a:ext uri="{FF2B5EF4-FFF2-40B4-BE49-F238E27FC236}">
                  <a16:creationId xmlns:a16="http://schemas.microsoft.com/office/drawing/2014/main" id="{DACF83A6-7EBF-DBAD-12C8-4B9BE5ED77BE}"/>
                </a:ext>
              </a:extLst>
            </p:cNvPr>
            <p:cNvSpPr/>
            <p:nvPr/>
          </p:nvSpPr>
          <p:spPr bwMode="auto">
            <a:xfrm>
              <a:off x="7054248" y="4212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dirty="0">
                  <a:ln>
                    <a:noFill/>
                  </a:ln>
                  <a:solidFill>
                    <a:srgbClr val="000000"/>
                  </a:solidFill>
                  <a:latin typeface="Times New Roman" panose="02020603050405020304" pitchFamily="18" charset="0"/>
                </a:rPr>
                <a:t>銀</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40" name="フリーフォーム 258">
              <a:extLst>
                <a:ext uri="{FF2B5EF4-FFF2-40B4-BE49-F238E27FC236}">
                  <a16:creationId xmlns:a16="http://schemas.microsoft.com/office/drawing/2014/main" id="{B1ED2D43-F1B7-E3DE-45E8-E4564ADEC28E}"/>
                </a:ext>
              </a:extLst>
            </p:cNvPr>
            <p:cNvSpPr/>
            <p:nvPr/>
          </p:nvSpPr>
          <p:spPr bwMode="auto">
            <a:xfrm>
              <a:off x="7414248" y="4212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latin typeface="Times New Roman" panose="02020603050405020304" pitchFamily="18" charset="0"/>
                </a:rPr>
                <a:t>金</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41" name="フリーフォーム 258">
              <a:extLst>
                <a:ext uri="{FF2B5EF4-FFF2-40B4-BE49-F238E27FC236}">
                  <a16:creationId xmlns:a16="http://schemas.microsoft.com/office/drawing/2014/main" id="{73293C13-1178-8866-A120-37DEF0599348}"/>
                </a:ext>
              </a:extLst>
            </p:cNvPr>
            <p:cNvSpPr/>
            <p:nvPr/>
          </p:nvSpPr>
          <p:spPr bwMode="auto">
            <a:xfrm>
              <a:off x="7774248" y="4212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a:ln>
                    <a:noFill/>
                  </a:ln>
                  <a:solidFill>
                    <a:srgbClr val="000000"/>
                  </a:solidFill>
                  <a:effectLst/>
                  <a:latin typeface="Times New Roman" panose="02020603050405020304" pitchFamily="18" charset="0"/>
                </a:rPr>
                <a:t>金</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42" name="フリーフォーム 258">
              <a:extLst>
                <a:ext uri="{FF2B5EF4-FFF2-40B4-BE49-F238E27FC236}">
                  <a16:creationId xmlns:a16="http://schemas.microsoft.com/office/drawing/2014/main" id="{208CB42A-3BE0-441B-BD5D-0F21DF1BE0BB}"/>
                </a:ext>
              </a:extLst>
            </p:cNvPr>
            <p:cNvSpPr/>
            <p:nvPr/>
          </p:nvSpPr>
          <p:spPr bwMode="auto">
            <a:xfrm>
              <a:off x="6694248" y="4644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dirty="0">
                  <a:solidFill>
                    <a:srgbClr val="000000"/>
                  </a:solidFill>
                  <a:effectLst/>
                  <a:latin typeface="Times New Roman" panose="02020603050405020304" pitchFamily="18" charset="0"/>
                </a:rPr>
                <a:t>角</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43" name="フリーフォーム 258">
              <a:extLst>
                <a:ext uri="{FF2B5EF4-FFF2-40B4-BE49-F238E27FC236}">
                  <a16:creationId xmlns:a16="http://schemas.microsoft.com/office/drawing/2014/main" id="{37E3F528-1EB7-40C7-3930-4D926744D2A7}"/>
                </a:ext>
              </a:extLst>
            </p:cNvPr>
            <p:cNvSpPr/>
            <p:nvPr/>
          </p:nvSpPr>
          <p:spPr bwMode="auto">
            <a:xfrm>
              <a:off x="7054248" y="4644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800" b="1" i="0">
                  <a:solidFill>
                    <a:srgbClr val="000000"/>
                  </a:solidFill>
                  <a:effectLst/>
                  <a:latin typeface="Times New Roman" panose="02020603050405020304" pitchFamily="18" charset="0"/>
                </a:rPr>
                <a:t>飛</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sp>
          <p:nvSpPr>
            <p:cNvPr id="44" name="フリーフォーム 258">
              <a:extLst>
                <a:ext uri="{FF2B5EF4-FFF2-40B4-BE49-F238E27FC236}">
                  <a16:creationId xmlns:a16="http://schemas.microsoft.com/office/drawing/2014/main" id="{484967B2-88D1-D483-F56A-B644E8AF21D7}"/>
                </a:ext>
              </a:extLst>
            </p:cNvPr>
            <p:cNvSpPr/>
            <p:nvPr/>
          </p:nvSpPr>
          <p:spPr bwMode="auto">
            <a:xfrm>
              <a:off x="7414248" y="4644727"/>
              <a:ext cx="360000" cy="36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1800" b="1" i="0" u="none" strike="noStrike" cap="none" normalizeH="0">
                  <a:ln>
                    <a:noFill/>
                  </a:ln>
                  <a:solidFill>
                    <a:srgbClr val="000000"/>
                  </a:solidFill>
                  <a:effectLst/>
                  <a:latin typeface="Times New Roman" panose="02020603050405020304" pitchFamily="18" charset="0"/>
                </a:rPr>
                <a:t>玉</a:t>
              </a:r>
              <a:endParaRPr kumimoji="1" lang="ja-JP" altLang="en-US" sz="1800" b="1" i="0" u="none" strike="noStrike" cap="none" normalizeH="0" dirty="0">
                <a:ln>
                  <a:noFill/>
                </a:ln>
                <a:solidFill>
                  <a:srgbClr val="000000"/>
                </a:solidFill>
                <a:effectLst/>
                <a:latin typeface="Times New Roman" panose="02020603050405020304" pitchFamily="18" charset="0"/>
              </a:endParaRPr>
            </a:p>
          </p:txBody>
        </p:sp>
      </p:grpSp>
      <p:sp>
        <p:nvSpPr>
          <p:cNvPr id="47" name="テキスト ボックス 46">
            <a:extLst>
              <a:ext uri="{FF2B5EF4-FFF2-40B4-BE49-F238E27FC236}">
                <a16:creationId xmlns:a16="http://schemas.microsoft.com/office/drawing/2014/main" id="{7A13F53C-3EF7-32D0-FAFF-00CB671CD854}"/>
              </a:ext>
            </a:extLst>
          </p:cNvPr>
          <p:cNvSpPr txBox="1"/>
          <p:nvPr/>
        </p:nvSpPr>
        <p:spPr>
          <a:xfrm>
            <a:off x="1260000" y="5400000"/>
            <a:ext cx="2688557" cy="584775"/>
          </a:xfrm>
          <a:prstGeom prst="rect">
            <a:avLst/>
          </a:prstGeom>
          <a:noFill/>
        </p:spPr>
        <p:txBody>
          <a:bodyPr wrap="none" rtlCol="0">
            <a:spAutoFit/>
          </a:bodyPr>
          <a:lstStyle/>
          <a:p>
            <a:r>
              <a:rPr lang="ja-JP" altLang="en-US" i="0"/>
              <a:t>盤面 </a:t>
            </a:r>
            <a:r>
              <a:rPr lang="en-US" altLang="ja-JP" i="0"/>
              <a:t>9×9</a:t>
            </a:r>
            <a:r>
              <a:rPr lang="ja-JP" altLang="en-US" i="0"/>
              <a:t>マス</a:t>
            </a:r>
            <a:endParaRPr kumimoji="1" lang="ja-JP" altLang="en-US" i="0"/>
          </a:p>
        </p:txBody>
      </p:sp>
      <p:sp>
        <p:nvSpPr>
          <p:cNvPr id="48" name="テキスト ボックス 47">
            <a:extLst>
              <a:ext uri="{FF2B5EF4-FFF2-40B4-BE49-F238E27FC236}">
                <a16:creationId xmlns:a16="http://schemas.microsoft.com/office/drawing/2014/main" id="{0CB5648F-FC3A-29A9-1727-D8FA22B7CF0B}"/>
              </a:ext>
            </a:extLst>
          </p:cNvPr>
          <p:cNvSpPr txBox="1"/>
          <p:nvPr/>
        </p:nvSpPr>
        <p:spPr>
          <a:xfrm>
            <a:off x="5220000" y="5400000"/>
            <a:ext cx="1620957" cy="584775"/>
          </a:xfrm>
          <a:prstGeom prst="rect">
            <a:avLst/>
          </a:prstGeom>
          <a:noFill/>
        </p:spPr>
        <p:txBody>
          <a:bodyPr wrap="none" rtlCol="0">
            <a:spAutoFit/>
          </a:bodyPr>
          <a:lstStyle/>
          <a:p>
            <a:r>
              <a:rPr kumimoji="1" lang="ja-JP" altLang="en-US" i="0"/>
              <a:t>駒 </a:t>
            </a:r>
            <a:r>
              <a:rPr kumimoji="1" lang="en-US" altLang="ja-JP" i="0"/>
              <a:t>40 </a:t>
            </a:r>
            <a:r>
              <a:rPr kumimoji="1" lang="ja-JP" altLang="en-US" i="0"/>
              <a:t>枚</a:t>
            </a:r>
          </a:p>
        </p:txBody>
      </p:sp>
      <p:sp>
        <p:nvSpPr>
          <p:cNvPr id="24" name="テキスト ボックス 23">
            <a:extLst>
              <a:ext uri="{FF2B5EF4-FFF2-40B4-BE49-F238E27FC236}">
                <a16:creationId xmlns:a16="http://schemas.microsoft.com/office/drawing/2014/main" id="{380FF44B-2DCC-98C5-8F9E-4C148CEC819A}"/>
              </a:ext>
            </a:extLst>
          </p:cNvPr>
          <p:cNvSpPr txBox="1"/>
          <p:nvPr/>
        </p:nvSpPr>
        <p:spPr>
          <a:xfrm>
            <a:off x="1625520" y="6124386"/>
            <a:ext cx="5892960" cy="584775"/>
          </a:xfrm>
          <a:prstGeom prst="rect">
            <a:avLst/>
          </a:prstGeom>
          <a:noFill/>
        </p:spPr>
        <p:txBody>
          <a:bodyPr wrap="none" rtlCol="0">
            <a:spAutoFit/>
          </a:bodyPr>
          <a:lstStyle/>
          <a:p>
            <a:r>
              <a:rPr kumimoji="1" lang="ja-JP" altLang="en-US" i="0"/>
              <a:t>局面数 </a:t>
            </a:r>
            <a:r>
              <a:rPr kumimoji="1" lang="en-US" altLang="ja-JP" i="0"/>
              <a:t>(</a:t>
            </a:r>
            <a:r>
              <a:rPr kumimoji="1" lang="ja-JP" altLang="en-US" i="0"/>
              <a:t>駒の並べ方</a:t>
            </a:r>
            <a:r>
              <a:rPr kumimoji="1" lang="en-US" altLang="ja-JP" i="0"/>
              <a:t>) </a:t>
            </a:r>
            <a:r>
              <a:rPr kumimoji="1" lang="ja-JP" altLang="en-US" i="0"/>
              <a:t>は何通り？</a:t>
            </a:r>
          </a:p>
        </p:txBody>
      </p:sp>
    </p:spTree>
    <p:extLst>
      <p:ext uri="{BB962C8B-B14F-4D97-AF65-F5344CB8AC3E}">
        <p14:creationId xmlns:p14="http://schemas.microsoft.com/office/powerpoint/2010/main" val="389970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1C08A7-241F-1414-B72A-8DD40465C94B}"/>
              </a:ext>
            </a:extLst>
          </p:cNvPr>
          <p:cNvSpPr>
            <a:spLocks noGrp="1"/>
          </p:cNvSpPr>
          <p:nvPr>
            <p:ph type="title"/>
          </p:nvPr>
        </p:nvSpPr>
        <p:spPr/>
        <p:txBody>
          <a:bodyPr/>
          <a:lstStyle/>
          <a:p>
            <a:r>
              <a:rPr kumimoji="1" lang="ja-JP" altLang="en-US"/>
              <a:t>将棋</a:t>
            </a:r>
            <a:r>
              <a:rPr lang="ja-JP" altLang="en-US"/>
              <a:t>の局面数</a:t>
            </a:r>
            <a:endParaRPr kumimoji="1" lang="ja-JP" altLang="en-US"/>
          </a:p>
        </p:txBody>
      </p:sp>
      <p:sp>
        <p:nvSpPr>
          <p:cNvPr id="46" name="テキスト ボックス 45">
            <a:extLst>
              <a:ext uri="{FF2B5EF4-FFF2-40B4-BE49-F238E27FC236}">
                <a16:creationId xmlns:a16="http://schemas.microsoft.com/office/drawing/2014/main" id="{F1FB346F-5217-7F27-D9B1-4E207ED6B2A2}"/>
              </a:ext>
            </a:extLst>
          </p:cNvPr>
          <p:cNvSpPr txBox="1"/>
          <p:nvPr/>
        </p:nvSpPr>
        <p:spPr>
          <a:xfrm>
            <a:off x="2755511" y="1686763"/>
            <a:ext cx="2845651" cy="584775"/>
          </a:xfrm>
          <a:prstGeom prst="rect">
            <a:avLst/>
          </a:prstGeom>
          <a:noFill/>
        </p:spPr>
        <p:txBody>
          <a:bodyPr wrap="none" rtlCol="0">
            <a:spAutoFit/>
          </a:bodyPr>
          <a:lstStyle/>
          <a:p>
            <a:r>
              <a:rPr lang="en-US" altLang="ja-JP" i="0"/>
              <a:t>81</a:t>
            </a:r>
            <a:r>
              <a:rPr lang="ja-JP" altLang="en-US" i="0"/>
              <a:t>マスのどこか</a:t>
            </a:r>
            <a:endParaRPr kumimoji="1" lang="ja-JP" altLang="en-US" i="0"/>
          </a:p>
        </p:txBody>
      </p:sp>
      <p:sp>
        <p:nvSpPr>
          <p:cNvPr id="49" name="テキスト ボックス 48">
            <a:extLst>
              <a:ext uri="{FF2B5EF4-FFF2-40B4-BE49-F238E27FC236}">
                <a16:creationId xmlns:a16="http://schemas.microsoft.com/office/drawing/2014/main" id="{34A8D60B-0B92-F64B-7982-7D659626F383}"/>
              </a:ext>
            </a:extLst>
          </p:cNvPr>
          <p:cNvSpPr txBox="1"/>
          <p:nvPr/>
        </p:nvSpPr>
        <p:spPr>
          <a:xfrm>
            <a:off x="1613920" y="1656799"/>
            <a:ext cx="800219" cy="584775"/>
          </a:xfrm>
          <a:prstGeom prst="rect">
            <a:avLst/>
          </a:prstGeom>
          <a:noFill/>
        </p:spPr>
        <p:txBody>
          <a:bodyPr wrap="none" rtlCol="0">
            <a:spAutoFit/>
          </a:bodyPr>
          <a:lstStyle/>
          <a:p>
            <a:r>
              <a:rPr kumimoji="1" lang="en-US" altLang="ja-JP" i="0"/>
              <a:t>2</a:t>
            </a:r>
            <a:r>
              <a:rPr kumimoji="1" lang="ja-JP" altLang="en-US" i="0"/>
              <a:t>枚</a:t>
            </a:r>
          </a:p>
        </p:txBody>
      </p:sp>
      <p:sp>
        <p:nvSpPr>
          <p:cNvPr id="50" name="テキスト ボックス 49">
            <a:extLst>
              <a:ext uri="{FF2B5EF4-FFF2-40B4-BE49-F238E27FC236}">
                <a16:creationId xmlns:a16="http://schemas.microsoft.com/office/drawing/2014/main" id="{A99A1814-F924-A955-EB4C-1E42C9FAE7E0}"/>
              </a:ext>
            </a:extLst>
          </p:cNvPr>
          <p:cNvSpPr txBox="1"/>
          <p:nvPr/>
        </p:nvSpPr>
        <p:spPr>
          <a:xfrm>
            <a:off x="533400" y="2484000"/>
            <a:ext cx="3538148" cy="584775"/>
          </a:xfrm>
          <a:prstGeom prst="rect">
            <a:avLst/>
          </a:prstGeom>
          <a:noFill/>
        </p:spPr>
        <p:txBody>
          <a:bodyPr wrap="none" rtlCol="0">
            <a:spAutoFit/>
          </a:bodyPr>
          <a:lstStyle/>
          <a:p>
            <a:r>
              <a:rPr kumimoji="1" lang="ja-JP" altLang="en-US" i="0" dirty="0"/>
              <a:t>それ以外の駒 </a:t>
            </a:r>
            <a:r>
              <a:rPr kumimoji="1" lang="en-US" altLang="ja-JP" i="0" dirty="0"/>
              <a:t>38</a:t>
            </a:r>
            <a:r>
              <a:rPr lang="ja-JP" altLang="en-US" i="0" dirty="0"/>
              <a:t>枚</a:t>
            </a:r>
            <a:endParaRPr kumimoji="1" lang="ja-JP" altLang="en-US" i="0" dirty="0"/>
          </a:p>
        </p:txBody>
      </p:sp>
      <p:sp>
        <p:nvSpPr>
          <p:cNvPr id="51" name="テキスト ボックス 50">
            <a:extLst>
              <a:ext uri="{FF2B5EF4-FFF2-40B4-BE49-F238E27FC236}">
                <a16:creationId xmlns:a16="http://schemas.microsoft.com/office/drawing/2014/main" id="{670A0B88-AF9C-A590-F53F-8284C1CBEA4C}"/>
              </a:ext>
            </a:extLst>
          </p:cNvPr>
          <p:cNvSpPr txBox="1"/>
          <p:nvPr/>
        </p:nvSpPr>
        <p:spPr>
          <a:xfrm>
            <a:off x="828000" y="3060000"/>
            <a:ext cx="7710765" cy="584775"/>
          </a:xfrm>
          <a:prstGeom prst="rect">
            <a:avLst/>
          </a:prstGeom>
          <a:noFill/>
        </p:spPr>
        <p:txBody>
          <a:bodyPr wrap="none" rtlCol="0">
            <a:spAutoFit/>
          </a:bodyPr>
          <a:lstStyle/>
          <a:p>
            <a:r>
              <a:rPr kumimoji="1" lang="en-US" altLang="ja-JP" i="0"/>
              <a:t>(81</a:t>
            </a:r>
            <a:r>
              <a:rPr lang="ja-JP" altLang="en-US" i="0"/>
              <a:t>マスのどこか</a:t>
            </a:r>
            <a:r>
              <a:rPr kumimoji="1" lang="ja-JP" altLang="en-US" i="0"/>
              <a:t> </a:t>
            </a:r>
            <a:r>
              <a:rPr kumimoji="1" lang="en-US" altLang="ja-JP" i="0"/>
              <a:t>or </a:t>
            </a:r>
            <a:r>
              <a:rPr kumimoji="1" lang="ja-JP" altLang="en-US" i="0"/>
              <a:t>持ち駒</a:t>
            </a:r>
            <a:r>
              <a:rPr kumimoji="1" lang="en-US" altLang="ja-JP" i="0"/>
              <a:t>)×(</a:t>
            </a:r>
            <a:r>
              <a:rPr kumimoji="1" lang="ja-JP" altLang="en-US" i="0"/>
              <a:t>先手 </a:t>
            </a:r>
            <a:r>
              <a:rPr kumimoji="1" lang="en-US" altLang="ja-JP" i="0"/>
              <a:t>or </a:t>
            </a:r>
            <a:r>
              <a:rPr kumimoji="1" lang="ja-JP" altLang="en-US" i="0"/>
              <a:t>後手</a:t>
            </a:r>
            <a:r>
              <a:rPr kumimoji="1" lang="en-US" altLang="ja-JP" i="0"/>
              <a:t>)</a:t>
            </a:r>
            <a:endParaRPr kumimoji="1" lang="ja-JP" altLang="en-US" i="0"/>
          </a:p>
        </p:txBody>
      </p:sp>
      <p:sp>
        <p:nvSpPr>
          <p:cNvPr id="52" name="テキスト ボックス 51">
            <a:extLst>
              <a:ext uri="{FF2B5EF4-FFF2-40B4-BE49-F238E27FC236}">
                <a16:creationId xmlns:a16="http://schemas.microsoft.com/office/drawing/2014/main" id="{E253FBBE-5FED-A7F9-CBF5-BAC9DC640D78}"/>
              </a:ext>
            </a:extLst>
          </p:cNvPr>
          <p:cNvSpPr txBox="1"/>
          <p:nvPr/>
        </p:nvSpPr>
        <p:spPr>
          <a:xfrm>
            <a:off x="1944000" y="3888000"/>
            <a:ext cx="3262432" cy="646331"/>
          </a:xfrm>
          <a:prstGeom prst="rect">
            <a:avLst/>
          </a:prstGeom>
          <a:noFill/>
        </p:spPr>
        <p:txBody>
          <a:bodyPr wrap="none" rtlCol="0">
            <a:spAutoFit/>
          </a:bodyPr>
          <a:lstStyle/>
          <a:p>
            <a:r>
              <a:rPr lang="en-US" altLang="ja-JP" sz="3600" i="0"/>
              <a:t>81</a:t>
            </a:r>
            <a:r>
              <a:rPr lang="en-US" altLang="ja-JP" sz="3600" i="0" baseline="30000"/>
              <a:t>2</a:t>
            </a:r>
            <a:r>
              <a:rPr lang="en-US" altLang="ja-JP" sz="3600" i="0"/>
              <a:t> × (82×2)</a:t>
            </a:r>
            <a:r>
              <a:rPr lang="en-US" altLang="ja-JP" sz="3600" i="0" baseline="30000"/>
              <a:t>38</a:t>
            </a:r>
            <a:endParaRPr kumimoji="1" lang="ja-JP" altLang="en-US" sz="3600" i="0" baseline="30000"/>
          </a:p>
        </p:txBody>
      </p:sp>
      <p:sp>
        <p:nvSpPr>
          <p:cNvPr id="53" name="テキスト ボックス 52">
            <a:extLst>
              <a:ext uri="{FF2B5EF4-FFF2-40B4-BE49-F238E27FC236}">
                <a16:creationId xmlns:a16="http://schemas.microsoft.com/office/drawing/2014/main" id="{8E2E5B3D-9FEF-C375-5F4D-5F56B5488742}"/>
              </a:ext>
            </a:extLst>
          </p:cNvPr>
          <p:cNvSpPr txBox="1"/>
          <p:nvPr/>
        </p:nvSpPr>
        <p:spPr>
          <a:xfrm>
            <a:off x="5184000" y="3888000"/>
            <a:ext cx="1329210" cy="646331"/>
          </a:xfrm>
          <a:prstGeom prst="rect">
            <a:avLst/>
          </a:prstGeom>
          <a:noFill/>
        </p:spPr>
        <p:txBody>
          <a:bodyPr wrap="none" rtlCol="0">
            <a:spAutoFit/>
          </a:bodyPr>
          <a:lstStyle/>
          <a:p>
            <a:r>
              <a:rPr lang="en-US" altLang="ja-JP" sz="3600" i="0"/>
              <a:t>= 10</a:t>
            </a:r>
            <a:r>
              <a:rPr lang="en-US" altLang="ja-JP" sz="3600" i="0" baseline="30000"/>
              <a:t>88</a:t>
            </a:r>
            <a:endParaRPr kumimoji="1" lang="ja-JP" altLang="en-US" sz="3600" i="0" baseline="30000"/>
          </a:p>
        </p:txBody>
      </p:sp>
      <p:sp>
        <p:nvSpPr>
          <p:cNvPr id="54" name="テキスト ボックス 53">
            <a:extLst>
              <a:ext uri="{FF2B5EF4-FFF2-40B4-BE49-F238E27FC236}">
                <a16:creationId xmlns:a16="http://schemas.microsoft.com/office/drawing/2014/main" id="{5CCEA568-6F74-DF32-E402-2A053218912E}"/>
              </a:ext>
            </a:extLst>
          </p:cNvPr>
          <p:cNvSpPr txBox="1"/>
          <p:nvPr/>
        </p:nvSpPr>
        <p:spPr>
          <a:xfrm>
            <a:off x="2014029" y="4777556"/>
            <a:ext cx="4533613" cy="1791260"/>
          </a:xfrm>
          <a:prstGeom prst="rect">
            <a:avLst/>
          </a:prstGeom>
          <a:noFill/>
        </p:spPr>
        <p:txBody>
          <a:bodyPr wrap="none" rtlCol="0">
            <a:spAutoFit/>
          </a:bodyPr>
          <a:lstStyle/>
          <a:p>
            <a:pPr algn="l"/>
            <a:r>
              <a:rPr lang="ja-JP" altLang="en-US" sz="2400" dirty="0">
                <a:latin typeface="Times New Roman" panose="02020603050405020304" pitchFamily="18" charset="0"/>
              </a:rPr>
              <a:t>双方の玉に王手がかかっている、</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同じマスに複数の駒がある等</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あり得ない局面を除くと</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可能な局面数は </a:t>
            </a:r>
            <a:r>
              <a:rPr lang="en-US" altLang="ja-JP" sz="2400" dirty="0">
                <a:latin typeface="Times New Roman" panose="02020603050405020304" pitchFamily="18" charset="0"/>
              </a:rPr>
              <a:t>10</a:t>
            </a:r>
            <a:r>
              <a:rPr lang="en-US" altLang="ja-JP" sz="2400" baseline="30000" dirty="0">
                <a:latin typeface="Times New Roman" panose="02020603050405020304" pitchFamily="18" charset="0"/>
              </a:rPr>
              <a:t>68</a:t>
            </a:r>
            <a:r>
              <a:rPr lang="ja-JP" altLang="en-US" sz="2400" dirty="0">
                <a:latin typeface="Times New Roman" panose="02020603050405020304" pitchFamily="18" charset="0"/>
              </a:rPr>
              <a:t>～</a:t>
            </a:r>
            <a:r>
              <a:rPr lang="en-US" altLang="ja-JP" sz="2400" dirty="0">
                <a:latin typeface="Times New Roman" panose="02020603050405020304" pitchFamily="18" charset="0"/>
              </a:rPr>
              <a:t>10</a:t>
            </a:r>
            <a:r>
              <a:rPr lang="en-US" altLang="ja-JP" sz="2400" baseline="30000" dirty="0">
                <a:latin typeface="Times New Roman" panose="02020603050405020304" pitchFamily="18" charset="0"/>
              </a:rPr>
              <a:t>69</a:t>
            </a:r>
            <a:r>
              <a:rPr lang="ja-JP" altLang="en-US" sz="2400" dirty="0">
                <a:latin typeface="Times New Roman" panose="02020603050405020304" pitchFamily="18" charset="0"/>
              </a:rPr>
              <a:t>通り</a:t>
            </a:r>
            <a:endParaRPr kumimoji="1" lang="ja-JP" altLang="en-US" sz="2400" i="0" dirty="0"/>
          </a:p>
        </p:txBody>
      </p:sp>
      <p:sp>
        <p:nvSpPr>
          <p:cNvPr id="14" name="フリーフォーム 258">
            <a:extLst>
              <a:ext uri="{FF2B5EF4-FFF2-40B4-BE49-F238E27FC236}">
                <a16:creationId xmlns:a16="http://schemas.microsoft.com/office/drawing/2014/main" id="{1D66AEC8-71D0-44B0-8A69-1C2189FC3B76}"/>
              </a:ext>
            </a:extLst>
          </p:cNvPr>
          <p:cNvSpPr/>
          <p:nvPr/>
        </p:nvSpPr>
        <p:spPr bwMode="auto">
          <a:xfrm>
            <a:off x="864000" y="1548000"/>
            <a:ext cx="720000" cy="72000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4400" b="1" i="0" dirty="0">
                <a:solidFill>
                  <a:srgbClr val="000000"/>
                </a:solidFill>
                <a:ea typeface="HG行書体" panose="03000609000000000000" pitchFamily="65" charset="-128"/>
              </a:rPr>
              <a:t>玉</a:t>
            </a:r>
            <a:endParaRPr kumimoji="1" lang="ja-JP" altLang="en-US" sz="4400" b="1" i="0" u="none" strike="noStrike" cap="none" normalizeH="0" dirty="0">
              <a:ln>
                <a:noFill/>
              </a:ln>
              <a:solidFill>
                <a:srgbClr val="000000"/>
              </a:solidFill>
              <a:effectLst/>
              <a:ea typeface="HG行書体" panose="03000609000000000000" pitchFamily="65" charset="-128"/>
            </a:endParaRPr>
          </a:p>
        </p:txBody>
      </p:sp>
    </p:spTree>
    <p:extLst>
      <p:ext uri="{BB962C8B-B14F-4D97-AF65-F5344CB8AC3E}">
        <p14:creationId xmlns:p14="http://schemas.microsoft.com/office/powerpoint/2010/main" val="129973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checkerboard(across)">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checkerboard(across)">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checkerboard(across)">
                                      <p:cBhvr>
                                        <p:cTn id="1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5.3|13.8|14.6|14.6|4.3|2.9"/>
</p:tagLst>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15732</TotalTime>
  <Words>9553</Words>
  <Application>Microsoft Office PowerPoint</Application>
  <PresentationFormat>画面に合わせる (4:3)</PresentationFormat>
  <Paragraphs>2322</Paragraphs>
  <Slides>69</Slides>
  <Notes>69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69</vt:i4>
      </vt:variant>
    </vt:vector>
  </HeadingPairs>
  <TitlesOfParts>
    <vt:vector size="77" baseType="lpstr">
      <vt:lpstr>HG行書体</vt:lpstr>
      <vt:lpstr>ＭＳ Ｐゴシック</vt:lpstr>
      <vt:lpstr>ＭＳ Ｐ明朝</vt:lpstr>
      <vt:lpstr>Arial</vt:lpstr>
      <vt:lpstr>Garamond</vt:lpstr>
      <vt:lpstr>Times New Roman</vt:lpstr>
      <vt:lpstr>Wingdings</vt:lpstr>
      <vt:lpstr>Stream</vt:lpstr>
      <vt:lpstr>情報論理工学 研究室</vt:lpstr>
      <vt:lpstr>ゲームの分類</vt:lpstr>
      <vt:lpstr>２人零和有限確定完全情報ゲーム</vt:lpstr>
      <vt:lpstr>２人零和有限確定完全 情報ゲームの特徴</vt:lpstr>
      <vt:lpstr>２人零和有限確定完全 情報ゲームの勝敗</vt:lpstr>
      <vt:lpstr>可能な局面数</vt:lpstr>
      <vt:lpstr>将棋の局面数</vt:lpstr>
      <vt:lpstr>将棋の局面数</vt:lpstr>
      <vt:lpstr>将棋の局面数</vt:lpstr>
      <vt:lpstr>完全解析されているゲーム</vt:lpstr>
      <vt:lpstr>連珠の最善手</vt:lpstr>
      <vt:lpstr>連珠の最善手</vt:lpstr>
      <vt:lpstr>連珠の開局</vt:lpstr>
      <vt:lpstr>PowerPoint プレゼンテーション</vt:lpstr>
      <vt:lpstr>チェッカー</vt:lpstr>
      <vt:lpstr>チェッカーの最善手</vt:lpstr>
      <vt:lpstr>コネクト4</vt:lpstr>
      <vt:lpstr>コネクト4の最善手</vt:lpstr>
      <vt:lpstr>コネクト4の最善手</vt:lpstr>
      <vt:lpstr>コネクト4のバリエーション</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ミニリバーシの最善手</vt:lpstr>
      <vt:lpstr>ミニリバーシの勝敗</vt:lpstr>
      <vt:lpstr>ミニリバーシの勝敗</vt:lpstr>
      <vt:lpstr>ミニ囲碁の最善手</vt:lpstr>
      <vt:lpstr>ミニ囲碁の最善手</vt:lpstr>
      <vt:lpstr>ミニ将棋：どうぶつしょうぎ</vt:lpstr>
      <vt:lpstr>ミニ将棋：アンパンマンはじめてしょうぎ</vt:lpstr>
      <vt:lpstr>ミニ将棋の最善手</vt:lpstr>
      <vt:lpstr>どうぶつしょうぎの最善手</vt:lpstr>
      <vt:lpstr>無限ゲームの例：テーブルとコイン</vt:lpstr>
      <vt:lpstr>テーブルとコインの最善手</vt:lpstr>
      <vt:lpstr>チェス</vt:lpstr>
      <vt:lpstr>チェス：解析済の局面の例</vt:lpstr>
      <vt:lpstr>課題</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takasi-i</cp:lastModifiedBy>
  <cp:revision>577</cp:revision>
  <cp:lastPrinted>2020-11-03T02:03:39Z</cp:lastPrinted>
  <dcterms:created xsi:type="dcterms:W3CDTF">1601-01-01T00:00:00Z</dcterms:created>
  <dcterms:modified xsi:type="dcterms:W3CDTF">2022-12-07T04:40:24Z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