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tags/tag1.xml" ContentType="application/vnd.openxmlformats-officedocument.presentationml.tags+xml"/>
  <Override PartName="/ppt/notesSlides/notesSlide64.xml" ContentType="application/vnd.openxmlformats-officedocument.presentationml.notesSlide+xml"/>
  <Override PartName="/ppt/tags/tag2.xml" ContentType="application/vnd.openxmlformats-officedocument.presentationml.tags+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tags/tag3.xml" ContentType="application/vnd.openxmlformats-officedocument.presentationml.tags+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71"/>
  </p:notesMasterIdLst>
  <p:handoutMasterIdLst>
    <p:handoutMasterId r:id="rId72"/>
  </p:handoutMasterIdLst>
  <p:sldIdLst>
    <p:sldId id="460" r:id="rId2"/>
    <p:sldId id="781" r:id="rId3"/>
    <p:sldId id="783" r:id="rId4"/>
    <p:sldId id="864" r:id="rId5"/>
    <p:sldId id="787" r:id="rId6"/>
    <p:sldId id="865" r:id="rId7"/>
    <p:sldId id="857" r:id="rId8"/>
    <p:sldId id="858" r:id="rId9"/>
    <p:sldId id="860" r:id="rId10"/>
    <p:sldId id="861" r:id="rId11"/>
    <p:sldId id="862" r:id="rId12"/>
    <p:sldId id="863" r:id="rId13"/>
    <p:sldId id="868" r:id="rId14"/>
    <p:sldId id="808" r:id="rId15"/>
    <p:sldId id="809" r:id="rId16"/>
    <p:sldId id="810" r:id="rId17"/>
    <p:sldId id="867" r:id="rId18"/>
    <p:sldId id="811" r:id="rId19"/>
    <p:sldId id="812" r:id="rId20"/>
    <p:sldId id="814" r:id="rId21"/>
    <p:sldId id="813" r:id="rId22"/>
    <p:sldId id="815" r:id="rId23"/>
    <p:sldId id="796" r:id="rId24"/>
    <p:sldId id="798" r:id="rId25"/>
    <p:sldId id="804" r:id="rId26"/>
    <p:sldId id="803" r:id="rId27"/>
    <p:sldId id="805" r:id="rId28"/>
    <p:sldId id="806" r:id="rId29"/>
    <p:sldId id="816" r:id="rId30"/>
    <p:sldId id="817" r:id="rId31"/>
    <p:sldId id="830" r:id="rId32"/>
    <p:sldId id="835" r:id="rId33"/>
    <p:sldId id="828" r:id="rId34"/>
    <p:sldId id="829" r:id="rId35"/>
    <p:sldId id="870" r:id="rId36"/>
    <p:sldId id="869" r:id="rId37"/>
    <p:sldId id="871" r:id="rId38"/>
    <p:sldId id="834" r:id="rId39"/>
    <p:sldId id="818" r:id="rId40"/>
    <p:sldId id="819" r:id="rId41"/>
    <p:sldId id="820" r:id="rId42"/>
    <p:sldId id="821" r:id="rId43"/>
    <p:sldId id="822" r:id="rId44"/>
    <p:sldId id="847" r:id="rId45"/>
    <p:sldId id="852" r:id="rId46"/>
    <p:sldId id="823" r:id="rId47"/>
    <p:sldId id="824" r:id="rId48"/>
    <p:sldId id="826" r:id="rId49"/>
    <p:sldId id="849" r:id="rId50"/>
    <p:sldId id="850" r:id="rId51"/>
    <p:sldId id="851" r:id="rId52"/>
    <p:sldId id="853" r:id="rId53"/>
    <p:sldId id="848" r:id="rId54"/>
    <p:sldId id="827" r:id="rId55"/>
    <p:sldId id="837" r:id="rId56"/>
    <p:sldId id="836" r:id="rId57"/>
    <p:sldId id="838" r:id="rId58"/>
    <p:sldId id="839" r:id="rId59"/>
    <p:sldId id="840" r:id="rId60"/>
    <p:sldId id="842" r:id="rId61"/>
    <p:sldId id="872" r:id="rId62"/>
    <p:sldId id="873" r:id="rId63"/>
    <p:sldId id="843" r:id="rId64"/>
    <p:sldId id="878" r:id="rId65"/>
    <p:sldId id="879" r:id="rId66"/>
    <p:sldId id="874" r:id="rId67"/>
    <p:sldId id="880" r:id="rId68"/>
    <p:sldId id="875" r:id="rId69"/>
    <p:sldId id="877" r:id="rId70"/>
  </p:sldIdLst>
  <p:sldSz cx="9144000" cy="6858000" type="screen4x3"/>
  <p:notesSz cx="7099300" cy="10234613"/>
  <p:defaultTextStyle>
    <a:defPPr>
      <a:defRPr lang="ja-JP"/>
    </a:defPPr>
    <a:lvl1pPr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1pPr>
    <a:lvl2pPr marL="4572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2pPr>
    <a:lvl3pPr marL="9144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3pPr>
    <a:lvl4pPr marL="13716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4pPr>
    <a:lvl5pPr marL="18288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kashi Ishimizu" initials="TI" lastIdx="1" clrIdx="0">
    <p:extLst>
      <p:ext uri="{19B8F6BF-5375-455C-9EA6-DF929625EA0E}">
        <p15:presenceInfo xmlns:p15="http://schemas.microsoft.com/office/powerpoint/2012/main" userId="99ecb167771688f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00FF"/>
    <a:srgbClr val="00FF00"/>
    <a:srgbClr val="003300"/>
    <a:srgbClr val="FF99FF"/>
    <a:srgbClr val="008000"/>
    <a:srgbClr val="003193"/>
    <a:srgbClr val="0000FF"/>
    <a:srgbClr val="00FF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3" autoAdjust="0"/>
    <p:restoredTop sz="65918" autoAdjust="0"/>
  </p:normalViewPr>
  <p:slideViewPr>
    <p:cSldViewPr>
      <p:cViewPr varScale="1">
        <p:scale>
          <a:sx n="53" d="100"/>
          <a:sy n="53" d="100"/>
        </p:scale>
        <p:origin x="2088" y="66"/>
      </p:cViewPr>
      <p:guideLst>
        <p:guide orient="horz" pos="4319"/>
        <p:guide pos="5759"/>
      </p:guideLst>
    </p:cSldViewPr>
  </p:slideViewPr>
  <p:outlineViewPr>
    <p:cViewPr>
      <p:scale>
        <a:sx n="33" d="100"/>
        <a:sy n="33" d="100"/>
      </p:scale>
      <p:origin x="0" y="1023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310" y="-66"/>
      </p:cViewPr>
      <p:guideLst>
        <p:guide orient="horz" pos="3223"/>
        <p:guide pos="223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39" name="Rectangle 3"/>
          <p:cNvSpPr>
            <a:spLocks noGrp="1" noChangeArrowheads="1"/>
          </p:cNvSpPr>
          <p:nvPr>
            <p:ph type="dt" sz="quarter"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0" name="Rectangle 4"/>
          <p:cNvSpPr>
            <a:spLocks noGrp="1" noChangeArrowheads="1"/>
          </p:cNvSpPr>
          <p:nvPr>
            <p:ph type="ftr" sz="quarter" idx="2"/>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1" name="Rectangle 5"/>
          <p:cNvSpPr>
            <a:spLocks noGrp="1" noChangeArrowheads="1"/>
          </p:cNvSpPr>
          <p:nvPr>
            <p:ph type="sldNum" sz="quarter" idx="3"/>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buFont typeface="Wingdings" panose="05000000000000000000" pitchFamily="2" charset="2"/>
              <a:buChar char="n"/>
              <a:defRPr sz="1300">
                <a:effectLst>
                  <a:outerShdw blurRad="38100" dist="38100" dir="2700000" algn="tl">
                    <a:srgbClr val="C0C0C0"/>
                  </a:outerShdw>
                </a:effectLst>
              </a:defRPr>
            </a:lvl1pPr>
          </a:lstStyle>
          <a:p>
            <a:fld id="{569704E0-87E2-42FD-B679-5863E0A64064}" type="slidenum">
              <a:rPr lang="en-US" altLang="ja-JP"/>
              <a:pPr/>
              <a:t>‹#›</a:t>
            </a:fld>
            <a:endParaRPr lang="en-US" altLang="ja-JP"/>
          </a:p>
        </p:txBody>
      </p:sp>
    </p:spTree>
    <p:extLst>
      <p:ext uri="{BB962C8B-B14F-4D97-AF65-F5344CB8AC3E}">
        <p14:creationId xmlns:p14="http://schemas.microsoft.com/office/powerpoint/2010/main" val="381982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spcBef>
                <a:spcPct val="0"/>
              </a:spcBef>
              <a:buSzTx/>
              <a:buFontTx/>
              <a:buNone/>
              <a:defRPr sz="1300">
                <a:effectLst/>
                <a:latin typeface="Arial" panose="020B0604020202020204" pitchFamily="34" charset="0"/>
              </a:defRPr>
            </a:lvl1pPr>
          </a:lstStyle>
          <a:p>
            <a:endParaRPr lang="en-US" altLang="ja-JP"/>
          </a:p>
        </p:txBody>
      </p:sp>
      <p:sp>
        <p:nvSpPr>
          <p:cNvPr id="3993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spcBef>
                <a:spcPct val="0"/>
              </a:spcBef>
              <a:buSzTx/>
              <a:buFontTx/>
              <a:buNone/>
              <a:defRPr sz="1300">
                <a:effectLst/>
                <a:latin typeface="Arial" panose="020B0604020202020204" pitchFamily="34" charset="0"/>
              </a:defRPr>
            </a:lvl1pPr>
          </a:lstStyle>
          <a:p>
            <a:endParaRPr lang="en-US" altLang="ja-JP"/>
          </a:p>
        </p:txBody>
      </p:sp>
      <p:sp>
        <p:nvSpPr>
          <p:cNvPr id="3994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994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spcBef>
                <a:spcPct val="0"/>
              </a:spcBef>
              <a:buSzTx/>
              <a:buFontTx/>
              <a:buNone/>
              <a:defRPr sz="1300">
                <a:effectLst/>
                <a:latin typeface="Arial" panose="020B0604020202020204" pitchFamily="34" charset="0"/>
              </a:defRPr>
            </a:lvl1pPr>
          </a:lstStyle>
          <a:p>
            <a:endParaRPr lang="en-US" altLang="ja-JP"/>
          </a:p>
        </p:txBody>
      </p:sp>
      <p:sp>
        <p:nvSpPr>
          <p:cNvPr id="3994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spcBef>
                <a:spcPct val="0"/>
              </a:spcBef>
              <a:buSzTx/>
              <a:buFontTx/>
              <a:buNone/>
              <a:defRPr sz="1300">
                <a:effectLst/>
                <a:latin typeface="Arial" panose="020B0604020202020204" pitchFamily="34" charset="0"/>
              </a:defRPr>
            </a:lvl1pPr>
          </a:lstStyle>
          <a:p>
            <a:fld id="{C2F47182-C851-4DBC-B380-0E7E4F0BE1CD}" type="slidenum">
              <a:rPr lang="en-US" altLang="ja-JP"/>
              <a:pPr/>
              <a:t>‹#›</a:t>
            </a:fld>
            <a:endParaRPr lang="en-US" altLang="ja-JP"/>
          </a:p>
        </p:txBody>
      </p:sp>
    </p:spTree>
    <p:extLst>
      <p:ext uri="{BB962C8B-B14F-4D97-AF65-F5344CB8AC3E}">
        <p14:creationId xmlns:p14="http://schemas.microsoft.com/office/powerpoint/2010/main" val="16732613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これから石水研の卒研ゼミの第</a:t>
            </a:r>
            <a:r>
              <a:rPr kumimoji="1" lang="en-US" altLang="ja-JP" dirty="0"/>
              <a:t>9</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a:t>
            </a:r>
            <a:r>
              <a:rPr kumimoji="1" lang="en-US" altLang="ja-JP" dirty="0" err="1"/>
              <a:t>GoogleClassroom</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1</a:t>
            </a:fld>
            <a:endParaRPr lang="en-US" altLang="ja-JP" dirty="0"/>
          </a:p>
        </p:txBody>
      </p:sp>
    </p:spTree>
    <p:extLst>
      <p:ext uri="{BB962C8B-B14F-4D97-AF65-F5344CB8AC3E}">
        <p14:creationId xmlns:p14="http://schemas.microsoft.com/office/powerpoint/2010/main" val="2994689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次の頂点を探索すると、評価値は </a:t>
            </a:r>
            <a:r>
              <a:rPr kumimoji="1" lang="en-US" altLang="ja-JP" dirty="0"/>
              <a:t>-3 -5 -8 </a:t>
            </a:r>
            <a:r>
              <a:rPr kumimoji="1" lang="ja-JP" altLang="en-US" dirty="0"/>
              <a:t>でした。</a:t>
            </a:r>
            <a:endParaRPr kumimoji="1" lang="en-US" altLang="ja-JP" dirty="0"/>
          </a:p>
          <a:p>
            <a:r>
              <a:rPr kumimoji="1" lang="ja-JP" altLang="en-US" dirty="0"/>
              <a:t>よって、</a:t>
            </a:r>
            <a:r>
              <a:rPr kumimoji="1" lang="en-US" altLang="ja-JP" dirty="0"/>
              <a:t>2</a:t>
            </a:r>
            <a:r>
              <a:rPr kumimoji="1" lang="ja-JP" altLang="en-US" dirty="0"/>
              <a:t>手先の評価値は </a:t>
            </a:r>
            <a:r>
              <a:rPr kumimoji="1" lang="en-US" altLang="ja-JP" dirty="0"/>
              <a:t>-3 </a:t>
            </a:r>
            <a:r>
              <a:rPr kumimoji="1" lang="ja-JP" altLang="en-US" dirty="0"/>
              <a:t>となり、</a:t>
            </a:r>
            <a:endParaRPr kumimoji="1" lang="en-US" altLang="ja-JP" dirty="0"/>
          </a:p>
          <a:p>
            <a:r>
              <a:rPr kumimoji="1" lang="en-US" altLang="ja-JP" dirty="0"/>
              <a:t>1</a:t>
            </a:r>
            <a:r>
              <a:rPr kumimoji="1" lang="ja-JP" altLang="en-US" dirty="0"/>
              <a:t>手先の評価値は </a:t>
            </a:r>
            <a:r>
              <a:rPr kumimoji="1" lang="en-US" altLang="ja-JP" dirty="0"/>
              <a:t>-3 </a:t>
            </a:r>
            <a:r>
              <a:rPr kumimoji="1" lang="ja-JP" altLang="en-US" dirty="0"/>
              <a:t>以下が確定します。</a:t>
            </a:r>
            <a:endParaRPr kumimoji="1" lang="en-US" altLang="ja-JP" dirty="0"/>
          </a:p>
          <a:p>
            <a:r>
              <a:rPr kumimoji="1" lang="ja-JP" altLang="en-US" dirty="0"/>
              <a:t>これは</a:t>
            </a:r>
            <a:r>
              <a:rPr kumimoji="1" lang="en-US" altLang="ja-JP" dirty="0"/>
              <a:t>α</a:t>
            </a:r>
            <a:r>
              <a:rPr kumimoji="1" lang="ja-JP" altLang="en-US" dirty="0"/>
              <a:t>値よりも小さいので、ここで探索を打ち切ります。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10</a:t>
            </a:fld>
            <a:endParaRPr lang="en-US" altLang="ja-JP"/>
          </a:p>
        </p:txBody>
      </p:sp>
    </p:spTree>
    <p:extLst>
      <p:ext uri="{BB962C8B-B14F-4D97-AF65-F5344CB8AC3E}">
        <p14:creationId xmlns:p14="http://schemas.microsoft.com/office/powerpoint/2010/main" val="1262864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次の頂点を探索すると、評価値は </a:t>
            </a:r>
            <a:r>
              <a:rPr kumimoji="1" lang="en-US" altLang="ja-JP" dirty="0"/>
              <a:t>+4 +3 -1 </a:t>
            </a:r>
            <a:r>
              <a:rPr kumimoji="1" lang="ja-JP" altLang="en-US" dirty="0"/>
              <a:t>でした。</a:t>
            </a:r>
            <a:endParaRPr kumimoji="1" lang="en-US" altLang="ja-JP" dirty="0"/>
          </a:p>
          <a:p>
            <a:r>
              <a:rPr kumimoji="1" lang="ja-JP" altLang="en-US" dirty="0"/>
              <a:t>よって</a:t>
            </a:r>
            <a:r>
              <a:rPr kumimoji="1" lang="en-US" altLang="ja-JP" dirty="0"/>
              <a:t>2</a:t>
            </a:r>
            <a:r>
              <a:rPr kumimoji="1" lang="ja-JP" altLang="en-US" dirty="0"/>
              <a:t>手先の評価値は </a:t>
            </a:r>
            <a:r>
              <a:rPr kumimoji="1" lang="en-US" altLang="ja-JP" dirty="0"/>
              <a:t>+4</a:t>
            </a:r>
            <a:r>
              <a:rPr kumimoji="1" lang="ja-JP" altLang="en-US" dirty="0"/>
              <a:t> となり、</a:t>
            </a:r>
            <a:endParaRPr kumimoji="1" lang="en-US" altLang="ja-JP" dirty="0"/>
          </a:p>
          <a:p>
            <a:r>
              <a:rPr kumimoji="1" lang="en-US" altLang="ja-JP" dirty="0"/>
              <a:t>1</a:t>
            </a:r>
            <a:r>
              <a:rPr kumimoji="1" lang="ja-JP" altLang="en-US" dirty="0"/>
              <a:t>手先の評価値は </a:t>
            </a:r>
            <a:r>
              <a:rPr kumimoji="1" lang="en-US" altLang="ja-JP" dirty="0"/>
              <a:t>+4 </a:t>
            </a:r>
            <a:r>
              <a:rPr kumimoji="1" lang="ja-JP" altLang="en-US" dirty="0"/>
              <a:t>以下が確定します。</a:t>
            </a:r>
            <a:endParaRPr kumimoji="1" lang="en-US" altLang="ja-JP" dirty="0"/>
          </a:p>
          <a:p>
            <a:r>
              <a:rPr kumimoji="1" lang="ja-JP" altLang="en-US" dirty="0"/>
              <a:t>これが</a:t>
            </a:r>
            <a:r>
              <a:rPr kumimoji="1" lang="en-US" altLang="ja-JP" dirty="0"/>
              <a:t>β</a:t>
            </a:r>
            <a:r>
              <a:rPr kumimoji="1" lang="ja-JP" altLang="en-US" dirty="0"/>
              <a:t>値です。</a:t>
            </a:r>
            <a:endParaRPr kumimoji="1" lang="en-US" altLang="ja-JP" dirty="0"/>
          </a:p>
          <a:p>
            <a:r>
              <a:rPr kumimoji="1" lang="ja-JP" altLang="en-US" dirty="0"/>
              <a:t>よって、</a:t>
            </a:r>
            <a:r>
              <a:rPr kumimoji="1" lang="en-US" altLang="ja-JP" dirty="0"/>
              <a:t>+4 </a:t>
            </a:r>
            <a:r>
              <a:rPr kumimoji="1" lang="ja-JP" altLang="en-US" dirty="0"/>
              <a:t>よりも大きい値が出てくればそこで探索を打ち切ります。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11</a:t>
            </a:fld>
            <a:endParaRPr lang="en-US" altLang="ja-JP"/>
          </a:p>
        </p:txBody>
      </p:sp>
    </p:spTree>
    <p:extLst>
      <p:ext uri="{BB962C8B-B14F-4D97-AF65-F5344CB8AC3E}">
        <p14:creationId xmlns:p14="http://schemas.microsoft.com/office/powerpoint/2010/main" val="2279178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次の頂点の評価値は </a:t>
            </a:r>
            <a:r>
              <a:rPr kumimoji="1" lang="en-US" altLang="ja-JP" dirty="0"/>
              <a:t>+6 </a:t>
            </a:r>
            <a:r>
              <a:rPr kumimoji="1" lang="ja-JP" altLang="en-US" dirty="0"/>
              <a:t>でした。</a:t>
            </a:r>
            <a:endParaRPr kumimoji="1" lang="en-US" altLang="ja-JP" dirty="0"/>
          </a:p>
          <a:p>
            <a:r>
              <a:rPr kumimoji="1" lang="ja-JP" altLang="en-US" dirty="0"/>
              <a:t>よって、</a:t>
            </a:r>
            <a:r>
              <a:rPr kumimoji="1" lang="en-US" altLang="ja-JP" dirty="0"/>
              <a:t>2</a:t>
            </a:r>
            <a:r>
              <a:rPr kumimoji="1" lang="ja-JP" altLang="en-US" dirty="0"/>
              <a:t>手先の評価値は </a:t>
            </a:r>
            <a:r>
              <a:rPr kumimoji="1" lang="en-US" altLang="ja-JP" dirty="0"/>
              <a:t>+6 </a:t>
            </a:r>
            <a:r>
              <a:rPr kumimoji="1" lang="ja-JP" altLang="en-US" dirty="0"/>
              <a:t>以上が確定し、</a:t>
            </a:r>
            <a:r>
              <a:rPr kumimoji="1" lang="en-US" altLang="ja-JP" dirty="0"/>
              <a:t>β</a:t>
            </a:r>
            <a:r>
              <a:rPr kumimoji="1" lang="ja-JP" altLang="en-US" dirty="0"/>
              <a:t>値以上ですので探索を打ち切ります。</a:t>
            </a:r>
            <a:endParaRPr kumimoji="1" lang="en-US" altLang="ja-JP" dirty="0"/>
          </a:p>
          <a:p>
            <a:r>
              <a:rPr kumimoji="1" lang="ja-JP" altLang="en-US" dirty="0"/>
              <a:t>さらに次の頂点の評価値は </a:t>
            </a:r>
            <a:r>
              <a:rPr kumimoji="1" lang="en-US" altLang="ja-JP" dirty="0"/>
              <a:t>+8 </a:t>
            </a:r>
            <a:r>
              <a:rPr kumimoji="1" lang="ja-JP" altLang="en-US" dirty="0"/>
              <a:t>でいた。</a:t>
            </a:r>
            <a:endParaRPr kumimoji="1" lang="en-US" altLang="ja-JP" dirty="0"/>
          </a:p>
          <a:p>
            <a:r>
              <a:rPr kumimoji="1" lang="ja-JP" altLang="en-US" dirty="0"/>
              <a:t>よって、</a:t>
            </a:r>
            <a:r>
              <a:rPr kumimoji="1" lang="en-US" altLang="ja-JP" dirty="0"/>
              <a:t>2</a:t>
            </a:r>
            <a:r>
              <a:rPr kumimoji="1" lang="ja-JP" altLang="en-US" dirty="0"/>
              <a:t>手先の評価値は </a:t>
            </a:r>
            <a:r>
              <a:rPr kumimoji="1" lang="en-US" altLang="ja-JP" dirty="0"/>
              <a:t>+8 </a:t>
            </a:r>
            <a:r>
              <a:rPr kumimoji="1" lang="ja-JP" altLang="en-US" dirty="0"/>
              <a:t>以上が確定し、</a:t>
            </a:r>
            <a:r>
              <a:rPr kumimoji="1" lang="en-US" altLang="ja-JP" dirty="0"/>
              <a:t>β</a:t>
            </a:r>
            <a:r>
              <a:rPr kumimoji="1" lang="ja-JP" altLang="en-US" dirty="0"/>
              <a:t>値以上ですので探索を打ち切ります。</a:t>
            </a:r>
            <a:endParaRPr kumimoji="1" lang="en-US" altLang="ja-JP" dirty="0"/>
          </a:p>
          <a:p>
            <a:r>
              <a:rPr kumimoji="1" lang="ja-JP" altLang="en-US" dirty="0"/>
              <a:t>したがって、</a:t>
            </a:r>
            <a:r>
              <a:rPr kumimoji="1" lang="en-US" altLang="ja-JP" dirty="0"/>
              <a:t>1</a:t>
            </a:r>
            <a:r>
              <a:rPr kumimoji="1" lang="ja-JP" altLang="en-US" dirty="0"/>
              <a:t>手先の評価値は </a:t>
            </a:r>
            <a:r>
              <a:rPr kumimoji="1" lang="en-US" altLang="ja-JP" dirty="0"/>
              <a:t>+4 </a:t>
            </a:r>
            <a:r>
              <a:rPr kumimoji="1" lang="ja-JP" altLang="en-US" dirty="0"/>
              <a:t>となり、</a:t>
            </a:r>
            <a:endParaRPr kumimoji="1" lang="en-US" altLang="ja-JP" dirty="0"/>
          </a:p>
          <a:p>
            <a:r>
              <a:rPr kumimoji="1" lang="ja-JP" altLang="en-US" dirty="0"/>
              <a:t>現在の評価値は </a:t>
            </a:r>
            <a:r>
              <a:rPr kumimoji="1" lang="en-US" altLang="ja-JP" dirty="0"/>
              <a:t>+4 </a:t>
            </a:r>
            <a:r>
              <a:rPr kumimoji="1" lang="ja-JP" altLang="en-US" dirty="0"/>
              <a:t>になります。</a:t>
            </a:r>
            <a:endParaRPr kumimoji="1" lang="en-US" altLang="ja-JP" dirty="0"/>
          </a:p>
          <a:p>
            <a:r>
              <a:rPr kumimoji="1" lang="ja-JP" altLang="en-US" dirty="0"/>
              <a:t>この探索で、枝刈りできた部分は、ここになります。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12</a:t>
            </a:fld>
            <a:endParaRPr lang="en-US" altLang="ja-JP"/>
          </a:p>
        </p:txBody>
      </p:sp>
    </p:spTree>
    <p:extLst>
      <p:ext uri="{BB962C8B-B14F-4D97-AF65-F5344CB8AC3E}">
        <p14:creationId xmlns:p14="http://schemas.microsoft.com/office/powerpoint/2010/main" val="819139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ミニマックス法で不要な部分の探索をしないのがアルファベータ法です。</a:t>
            </a:r>
            <a:endParaRPr kumimoji="1" lang="en-US" altLang="ja-JP" dirty="0"/>
          </a:p>
          <a:p>
            <a:r>
              <a:rPr kumimoji="1" lang="ja-JP" altLang="en-US" dirty="0"/>
              <a:t>それでは、ミニマックス法と、アルファベータ法では何処が違うのでしょうか。</a:t>
            </a:r>
            <a:endParaRPr kumimoji="1" lang="en-US" altLang="ja-JP" dirty="0"/>
          </a:p>
          <a:p>
            <a:r>
              <a:rPr kumimoji="1" lang="ja-JP" altLang="en-US" dirty="0"/>
              <a:t>まずは計算量、つまり探索に掛かる時間を見てみましょう。</a:t>
            </a:r>
            <a:endParaRPr kumimoji="1" lang="en-US" altLang="ja-JP" dirty="0"/>
          </a:p>
          <a:p>
            <a:r>
              <a:rPr kumimoji="1" lang="ja-JP" altLang="en-US" dirty="0"/>
              <a:t>各頂点で </a:t>
            </a:r>
            <a:r>
              <a:rPr kumimoji="1" lang="en-US" altLang="ja-JP" dirty="0"/>
              <a:t>b </a:t>
            </a:r>
            <a:r>
              <a:rPr kumimoji="1" lang="ja-JP" altLang="en-US" dirty="0"/>
              <a:t>個の分岐がある探索木に対して、深さ </a:t>
            </a:r>
            <a:r>
              <a:rPr kumimoji="1" lang="en-US" altLang="ja-JP" dirty="0"/>
              <a:t>d </a:t>
            </a:r>
            <a:r>
              <a:rPr kumimoji="1" lang="ja-JP" altLang="en-US" dirty="0"/>
              <a:t>まで読むとします。</a:t>
            </a:r>
            <a:endParaRPr kumimoji="1" lang="en-US" altLang="ja-JP" dirty="0"/>
          </a:p>
          <a:p>
            <a:r>
              <a:rPr kumimoji="1" lang="ja-JP" altLang="en-US" dirty="0"/>
              <a:t>このとき、ミニマックス法では、 </a:t>
            </a:r>
            <a:r>
              <a:rPr kumimoji="1" lang="en-US" altLang="ja-JP" dirty="0"/>
              <a:t>b </a:t>
            </a:r>
            <a:r>
              <a:rPr kumimoji="1" lang="ja-JP" altLang="en-US" dirty="0"/>
              <a:t>の </a:t>
            </a:r>
            <a:r>
              <a:rPr kumimoji="1" lang="en-US" altLang="ja-JP" dirty="0"/>
              <a:t>d </a:t>
            </a:r>
            <a:r>
              <a:rPr kumimoji="1" lang="ja-JP" altLang="en-US" dirty="0"/>
              <a:t>乗時間がかかります。</a:t>
            </a:r>
            <a:endParaRPr kumimoji="1" lang="en-US" altLang="ja-JP" dirty="0"/>
          </a:p>
          <a:p>
            <a:r>
              <a:rPr kumimoji="1" lang="ja-JP" altLang="en-US" dirty="0"/>
              <a:t>これに対して、</a:t>
            </a:r>
            <a:r>
              <a:rPr kumimoji="1" lang="en-US" altLang="ja-JP" dirty="0"/>
              <a:t>αβ</a:t>
            </a:r>
            <a:r>
              <a:rPr kumimoji="1" lang="ja-JP" altLang="en-US" dirty="0"/>
              <a:t>法では、 最も条件が良い場合で </a:t>
            </a:r>
            <a:r>
              <a:rPr kumimoji="1" lang="en-US" altLang="ja-JP" dirty="0"/>
              <a:t>b </a:t>
            </a:r>
            <a:r>
              <a:rPr kumimoji="1" lang="ja-JP" altLang="en-US" dirty="0"/>
              <a:t>の </a:t>
            </a:r>
            <a:r>
              <a:rPr kumimoji="1" lang="en-US" altLang="ja-JP" dirty="0"/>
              <a:t>d/2 </a:t>
            </a:r>
            <a:r>
              <a:rPr kumimoji="1" lang="ja-JP" altLang="en-US" dirty="0"/>
              <a:t>時間になります。</a:t>
            </a:r>
            <a:endParaRPr kumimoji="1" lang="en-US" altLang="ja-JP" dirty="0"/>
          </a:p>
          <a:p>
            <a:r>
              <a:rPr kumimoji="1" lang="ja-JP" altLang="en-US" dirty="0"/>
              <a:t>これは、同じ時間で</a:t>
            </a:r>
            <a:r>
              <a:rPr kumimoji="1" lang="en-US" altLang="ja-JP" dirty="0"/>
              <a:t>2</a:t>
            </a:r>
            <a:r>
              <a:rPr kumimoji="1" lang="ja-JP" altLang="en-US" dirty="0"/>
              <a:t>倍の深さまで読めることを表します。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13</a:t>
            </a:fld>
            <a:endParaRPr lang="en-US" altLang="ja-JP"/>
          </a:p>
        </p:txBody>
      </p:sp>
    </p:spTree>
    <p:extLst>
      <p:ext uri="{BB962C8B-B14F-4D97-AF65-F5344CB8AC3E}">
        <p14:creationId xmlns:p14="http://schemas.microsoft.com/office/powerpoint/2010/main" val="2742529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次は、ミニマックス法と</a:t>
            </a:r>
            <a:r>
              <a:rPr kumimoji="1" lang="en-US" altLang="ja-JP" dirty="0"/>
              <a:t>αβ</a:t>
            </a:r>
            <a:r>
              <a:rPr kumimoji="1" lang="ja-JP" altLang="en-US" dirty="0"/>
              <a:t>法の返り値を見てみましょう。</a:t>
            </a:r>
            <a:endParaRPr kumimoji="1" lang="en-US" altLang="ja-JP" dirty="0"/>
          </a:p>
          <a:p>
            <a:r>
              <a:rPr kumimoji="1" lang="ja-JP" altLang="en-US" dirty="0"/>
              <a:t>ミニマックス法で得られる返り値を </a:t>
            </a:r>
            <a:r>
              <a:rPr kumimoji="1" lang="en-US" altLang="ja-JP" dirty="0"/>
              <a:t>m αβ</a:t>
            </a:r>
            <a:r>
              <a:rPr kumimoji="1" lang="ja-JP" altLang="en-US" dirty="0"/>
              <a:t>法で得られる返り値を </a:t>
            </a:r>
            <a:r>
              <a:rPr kumimoji="1" lang="en-US" altLang="ja-JP" dirty="0"/>
              <a:t>a </a:t>
            </a:r>
            <a:r>
              <a:rPr kumimoji="1" lang="ja-JP" altLang="en-US" dirty="0"/>
              <a:t>とします。</a:t>
            </a:r>
            <a:endParaRPr kumimoji="1" lang="en-US" altLang="ja-JP" dirty="0"/>
          </a:p>
          <a:p>
            <a:r>
              <a:rPr kumimoji="1" lang="ja-JP" altLang="en-US" dirty="0"/>
              <a:t>アルファベータ法では、</a:t>
            </a:r>
            <a:r>
              <a:rPr kumimoji="1" lang="en-US" altLang="ja-JP" dirty="0"/>
              <a:t>α</a:t>
            </a:r>
            <a:r>
              <a:rPr kumimoji="1" lang="ja-JP" altLang="en-US" dirty="0"/>
              <a:t>値と</a:t>
            </a:r>
            <a:r>
              <a:rPr kumimoji="1" lang="en-US" altLang="ja-JP" dirty="0"/>
              <a:t>β</a:t>
            </a:r>
            <a:r>
              <a:rPr kumimoji="1" lang="ja-JP" altLang="en-US" dirty="0"/>
              <a:t>値の間に絞って探索を行います。</a:t>
            </a:r>
            <a:endParaRPr kumimoji="1" lang="en-US" altLang="ja-JP" dirty="0"/>
          </a:p>
          <a:p>
            <a:r>
              <a:rPr kumimoji="1" lang="en-US" altLang="ja-JP" dirty="0"/>
              <a:t>αβ</a:t>
            </a:r>
            <a:r>
              <a:rPr kumimoji="1" lang="ja-JP" altLang="en-US" dirty="0"/>
              <a:t>法で探索した結果、返り値 </a:t>
            </a:r>
            <a:r>
              <a:rPr kumimoji="1" lang="en-US" altLang="ja-JP" dirty="0"/>
              <a:t>a </a:t>
            </a:r>
            <a:r>
              <a:rPr kumimoji="1" lang="ja-JP" altLang="en-US" dirty="0"/>
              <a:t>が </a:t>
            </a:r>
            <a:r>
              <a:rPr kumimoji="1" lang="en-US" altLang="ja-JP" dirty="0"/>
              <a:t>α</a:t>
            </a:r>
            <a:r>
              <a:rPr kumimoji="1" lang="ja-JP" altLang="en-US" dirty="0"/>
              <a:t>値と</a:t>
            </a:r>
            <a:r>
              <a:rPr kumimoji="1" lang="en-US" altLang="ja-JP" dirty="0"/>
              <a:t>β</a:t>
            </a:r>
            <a:r>
              <a:rPr kumimoji="1" lang="ja-JP" altLang="en-US" dirty="0"/>
              <a:t>値の間だったとします。</a:t>
            </a:r>
            <a:endParaRPr kumimoji="1" lang="en-US" altLang="ja-JP" dirty="0"/>
          </a:p>
          <a:p>
            <a:r>
              <a:rPr kumimoji="1" lang="ja-JP" altLang="en-US" dirty="0"/>
              <a:t>このとき、ミニマックス法で探索した場合も同じ値が返ってきます。</a:t>
            </a:r>
            <a:endParaRPr kumimoji="1" lang="en-US" altLang="ja-JP" dirty="0"/>
          </a:p>
          <a:p>
            <a:r>
              <a:rPr kumimoji="1" lang="ja-JP" altLang="en-US" dirty="0"/>
              <a:t>つまり、</a:t>
            </a:r>
            <a:r>
              <a:rPr kumimoji="1" lang="en-US" altLang="ja-JP" dirty="0"/>
              <a:t>α</a:t>
            </a:r>
            <a:r>
              <a:rPr kumimoji="1" lang="ja-JP" altLang="en-US" dirty="0"/>
              <a:t>値と</a:t>
            </a:r>
            <a:r>
              <a:rPr kumimoji="1" lang="en-US" altLang="ja-JP" dirty="0"/>
              <a:t>β</a:t>
            </a:r>
            <a:r>
              <a:rPr kumimoji="1" lang="ja-JP" altLang="en-US" dirty="0"/>
              <a:t>値の間であれば、正しい値が返ってくるわけです。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14</a:t>
            </a:fld>
            <a:endParaRPr lang="en-US" altLang="ja-JP"/>
          </a:p>
        </p:txBody>
      </p:sp>
    </p:spTree>
    <p:extLst>
      <p:ext uri="{BB962C8B-B14F-4D97-AF65-F5344CB8AC3E}">
        <p14:creationId xmlns:p14="http://schemas.microsoft.com/office/powerpoint/2010/main" val="1817090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αβ</a:t>
            </a:r>
            <a:r>
              <a:rPr kumimoji="1" lang="ja-JP" altLang="en-US" dirty="0"/>
              <a:t>法で探索した結果 </a:t>
            </a:r>
            <a:r>
              <a:rPr kumimoji="1" lang="en-US" altLang="ja-JP" dirty="0"/>
              <a:t>α </a:t>
            </a:r>
            <a:r>
              <a:rPr kumimoji="1" lang="ja-JP" altLang="en-US" dirty="0"/>
              <a:t>値よりも小さい値 </a:t>
            </a:r>
            <a:r>
              <a:rPr kumimoji="1" lang="en-US" altLang="ja-JP" dirty="0"/>
              <a:t>a </a:t>
            </a:r>
            <a:r>
              <a:rPr kumimoji="1" lang="ja-JP" altLang="en-US" dirty="0"/>
              <a:t>が返ってきたとします。</a:t>
            </a:r>
            <a:endParaRPr kumimoji="1" lang="en-US" altLang="ja-JP" dirty="0"/>
          </a:p>
          <a:p>
            <a:r>
              <a:rPr kumimoji="1" lang="ja-JP" altLang="en-US" dirty="0"/>
              <a:t>このとき、真の値は </a:t>
            </a:r>
            <a:r>
              <a:rPr kumimoji="1" lang="en-US" altLang="ja-JP" dirty="0"/>
              <a:t>a </a:t>
            </a:r>
            <a:r>
              <a:rPr kumimoji="1" lang="ja-JP" altLang="en-US" dirty="0"/>
              <a:t>以下の値になります。</a:t>
            </a:r>
            <a:endParaRPr kumimoji="1" lang="en-US" altLang="ja-JP" dirty="0"/>
          </a:p>
          <a:p>
            <a:r>
              <a:rPr kumimoji="1" lang="ja-JP" altLang="en-US" dirty="0"/>
              <a:t>ミニマックス法で探索すると、このように </a:t>
            </a:r>
            <a:r>
              <a:rPr kumimoji="1" lang="en-US" altLang="ja-JP" dirty="0"/>
              <a:t>a </a:t>
            </a:r>
            <a:r>
              <a:rPr kumimoji="1" lang="ja-JP" altLang="en-US" dirty="0"/>
              <a:t>以下の値が返ってきます。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15</a:t>
            </a:fld>
            <a:endParaRPr lang="en-US" altLang="ja-JP"/>
          </a:p>
        </p:txBody>
      </p:sp>
    </p:spTree>
    <p:extLst>
      <p:ext uri="{BB962C8B-B14F-4D97-AF65-F5344CB8AC3E}">
        <p14:creationId xmlns:p14="http://schemas.microsoft.com/office/powerpoint/2010/main" val="3073281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αβ</a:t>
            </a:r>
            <a:r>
              <a:rPr kumimoji="1" lang="ja-JP" altLang="en-US" dirty="0"/>
              <a:t>法で探索した結果 </a:t>
            </a:r>
            <a:r>
              <a:rPr kumimoji="1" lang="en-US" altLang="ja-JP" dirty="0"/>
              <a:t>β </a:t>
            </a:r>
            <a:r>
              <a:rPr kumimoji="1" lang="ja-JP" altLang="en-US" dirty="0"/>
              <a:t>値よりも大きい値 </a:t>
            </a:r>
            <a:r>
              <a:rPr kumimoji="1" lang="en-US" altLang="ja-JP" dirty="0"/>
              <a:t>a </a:t>
            </a:r>
            <a:r>
              <a:rPr kumimoji="1" lang="ja-JP" altLang="en-US" dirty="0"/>
              <a:t>が返ってきたとします。</a:t>
            </a:r>
            <a:endParaRPr kumimoji="1" lang="en-US" altLang="ja-JP" dirty="0"/>
          </a:p>
          <a:p>
            <a:r>
              <a:rPr kumimoji="1" lang="ja-JP" altLang="en-US" dirty="0"/>
              <a:t>このとき、真の値は </a:t>
            </a:r>
            <a:r>
              <a:rPr kumimoji="1" lang="en-US" altLang="ja-JP" dirty="0"/>
              <a:t>a </a:t>
            </a:r>
            <a:r>
              <a:rPr kumimoji="1" lang="ja-JP" altLang="en-US" dirty="0"/>
              <a:t>以上の値になります。</a:t>
            </a:r>
            <a:endParaRPr kumimoji="1" lang="en-US" altLang="ja-JP" dirty="0"/>
          </a:p>
          <a:p>
            <a:r>
              <a:rPr kumimoji="1" lang="ja-JP" altLang="en-US" dirty="0"/>
              <a:t>ミニマックス法で探索すると、このように </a:t>
            </a:r>
            <a:r>
              <a:rPr kumimoji="1" lang="en-US" altLang="ja-JP" dirty="0"/>
              <a:t>a </a:t>
            </a:r>
            <a:r>
              <a:rPr kumimoji="1" lang="ja-JP" altLang="en-US" dirty="0"/>
              <a:t>以上の値が返ってきます。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16</a:t>
            </a:fld>
            <a:endParaRPr lang="en-US" altLang="ja-JP"/>
          </a:p>
        </p:txBody>
      </p:sp>
    </p:spTree>
    <p:extLst>
      <p:ext uri="{BB962C8B-B14F-4D97-AF65-F5344CB8AC3E}">
        <p14:creationId xmlns:p14="http://schemas.microsoft.com/office/powerpoint/2010/main" val="31070673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αβ</a:t>
            </a:r>
            <a:r>
              <a:rPr kumimoji="1" lang="ja-JP" altLang="en-US" dirty="0"/>
              <a:t>法で探索した結果、</a:t>
            </a:r>
            <a:r>
              <a:rPr kumimoji="1" lang="en-US" altLang="ja-JP" dirty="0"/>
              <a:t>α</a:t>
            </a:r>
            <a:r>
              <a:rPr kumimoji="1" lang="ja-JP" altLang="en-US" dirty="0"/>
              <a:t>値と</a:t>
            </a:r>
            <a:r>
              <a:rPr kumimoji="1" lang="en-US" altLang="ja-JP" dirty="0"/>
              <a:t>β</a:t>
            </a:r>
            <a:r>
              <a:rPr kumimoji="1" lang="ja-JP" altLang="en-US" dirty="0"/>
              <a:t>値の間の値が返ってくれば、それは正しい値です。</a:t>
            </a:r>
            <a:endParaRPr kumimoji="1" lang="en-US" altLang="ja-JP" dirty="0"/>
          </a:p>
          <a:p>
            <a:r>
              <a:rPr kumimoji="1" lang="ja-JP" altLang="en-US" dirty="0"/>
              <a:t>一方、</a:t>
            </a:r>
            <a:r>
              <a:rPr kumimoji="1" lang="en-US" altLang="ja-JP" dirty="0"/>
              <a:t>α</a:t>
            </a:r>
            <a:r>
              <a:rPr kumimoji="1" lang="ja-JP" altLang="en-US" dirty="0"/>
              <a:t>値以下の値が返ってきた場合は、真の値は</a:t>
            </a:r>
            <a:r>
              <a:rPr kumimoji="1" lang="en-US" altLang="ja-JP" dirty="0"/>
              <a:t>α</a:t>
            </a:r>
            <a:r>
              <a:rPr kumimoji="1" lang="ja-JP" altLang="en-US" dirty="0"/>
              <a:t>値以下であることだけがわかります。</a:t>
            </a:r>
            <a:endParaRPr kumimoji="1" lang="en-US" altLang="ja-JP" dirty="0"/>
          </a:p>
          <a:p>
            <a:r>
              <a:rPr kumimoji="1" lang="ja-JP" altLang="en-US" dirty="0"/>
              <a:t>また、</a:t>
            </a:r>
            <a:r>
              <a:rPr kumimoji="1" lang="en-US" altLang="ja-JP" dirty="0"/>
              <a:t>β</a:t>
            </a:r>
            <a:r>
              <a:rPr kumimoji="1" lang="ja-JP" altLang="en-US" dirty="0"/>
              <a:t>値以下の値が返ってきた場合は、真の値は</a:t>
            </a:r>
            <a:r>
              <a:rPr kumimoji="1" lang="en-US" altLang="ja-JP" dirty="0"/>
              <a:t>β</a:t>
            </a:r>
            <a:r>
              <a:rPr kumimoji="1" lang="ja-JP" altLang="en-US" dirty="0"/>
              <a:t>値以上であることだけがわかります。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17</a:t>
            </a:fld>
            <a:endParaRPr lang="en-US" altLang="ja-JP"/>
          </a:p>
        </p:txBody>
      </p:sp>
    </p:spTree>
    <p:extLst>
      <p:ext uri="{BB962C8B-B14F-4D97-AF65-F5344CB8AC3E}">
        <p14:creationId xmlns:p14="http://schemas.microsoft.com/office/powerpoint/2010/main" val="2204907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αβ</a:t>
            </a:r>
            <a:r>
              <a:rPr kumimoji="1" lang="ja-JP" altLang="en-US" dirty="0"/>
              <a:t>法では、</a:t>
            </a:r>
            <a:r>
              <a:rPr kumimoji="1" lang="en-US" altLang="ja-JP" dirty="0"/>
              <a:t>α</a:t>
            </a:r>
            <a:r>
              <a:rPr kumimoji="1" lang="ja-JP" altLang="en-US" dirty="0"/>
              <a:t>値から</a:t>
            </a:r>
            <a:r>
              <a:rPr kumimoji="1" lang="en-US" altLang="ja-JP" dirty="0"/>
              <a:t>β</a:t>
            </a:r>
            <a:r>
              <a:rPr kumimoji="1" lang="ja-JP" altLang="en-US" dirty="0"/>
              <a:t>値の範囲に絞って探索をします。</a:t>
            </a:r>
            <a:endParaRPr kumimoji="1" lang="en-US" altLang="ja-JP" dirty="0"/>
          </a:p>
          <a:p>
            <a:r>
              <a:rPr kumimoji="1" lang="ja-JP" altLang="en-US" dirty="0"/>
              <a:t>真の値が</a:t>
            </a:r>
            <a:r>
              <a:rPr kumimoji="1" lang="en-US" altLang="ja-JP" dirty="0"/>
              <a:t>α</a:t>
            </a:r>
            <a:r>
              <a:rPr kumimoji="1" lang="ja-JP" altLang="en-US" dirty="0"/>
              <a:t>値と</a:t>
            </a:r>
            <a:r>
              <a:rPr kumimoji="1" lang="en-US" altLang="ja-JP" dirty="0"/>
              <a:t>β</a:t>
            </a:r>
            <a:r>
              <a:rPr kumimoji="1" lang="ja-JP" altLang="en-US" dirty="0"/>
              <a:t>値の間にあれば、正しい値が得られます。</a:t>
            </a:r>
            <a:endParaRPr kumimoji="1" lang="en-US" altLang="ja-JP" dirty="0"/>
          </a:p>
          <a:p>
            <a:r>
              <a:rPr kumimoji="1" lang="ja-JP" altLang="en-US" dirty="0"/>
              <a:t>一方、真の値が</a:t>
            </a:r>
            <a:r>
              <a:rPr kumimoji="1" lang="en-US" altLang="ja-JP" dirty="0"/>
              <a:t>α</a:t>
            </a:r>
            <a:r>
              <a:rPr kumimoji="1" lang="ja-JP" altLang="en-US" dirty="0"/>
              <a:t>値よりも小さい場合、</a:t>
            </a:r>
            <a:r>
              <a:rPr kumimoji="1" lang="en-US" altLang="ja-JP" dirty="0"/>
              <a:t>β</a:t>
            </a:r>
            <a:r>
              <a:rPr kumimoji="1" lang="ja-JP" altLang="en-US" dirty="0"/>
              <a:t>値よりも大きい場合は、</a:t>
            </a:r>
            <a:endParaRPr kumimoji="1" lang="en-US" altLang="ja-JP" dirty="0"/>
          </a:p>
          <a:p>
            <a:r>
              <a:rPr kumimoji="1" lang="ja-JP" altLang="en-US" dirty="0"/>
              <a:t>枝刈りが起きます。</a:t>
            </a:r>
            <a:endParaRPr kumimoji="1" lang="en-US" altLang="ja-JP" dirty="0"/>
          </a:p>
          <a:p>
            <a:r>
              <a:rPr kumimoji="1" lang="ja-JP" altLang="en-US" dirty="0"/>
              <a:t>よって、</a:t>
            </a:r>
            <a:r>
              <a:rPr kumimoji="1" lang="en-US" altLang="ja-JP" dirty="0"/>
              <a:t>α</a:t>
            </a:r>
            <a:r>
              <a:rPr kumimoji="1" lang="ja-JP" altLang="en-US" dirty="0"/>
              <a:t>値と</a:t>
            </a:r>
            <a:r>
              <a:rPr kumimoji="1" lang="en-US" altLang="ja-JP" dirty="0"/>
              <a:t>β</a:t>
            </a:r>
            <a:r>
              <a:rPr kumimoji="1" lang="ja-JP" altLang="en-US" dirty="0"/>
              <a:t>値が狭く成れば、枝刈りが起きやすくなります。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18</a:t>
            </a:fld>
            <a:endParaRPr lang="en-US" altLang="ja-JP"/>
          </a:p>
        </p:txBody>
      </p:sp>
    </p:spTree>
    <p:extLst>
      <p:ext uri="{BB962C8B-B14F-4D97-AF65-F5344CB8AC3E}">
        <p14:creationId xmlns:p14="http://schemas.microsoft.com/office/powerpoint/2010/main" val="22985468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αβ</a:t>
            </a:r>
            <a:r>
              <a:rPr kumimoji="1" lang="ja-JP" altLang="en-US" dirty="0"/>
              <a:t>法では、枝刈りが起きた場合探索を打ち切りますのですぐに答が返ってます。</a:t>
            </a:r>
            <a:endParaRPr kumimoji="1" lang="en-US" altLang="ja-JP" dirty="0"/>
          </a:p>
          <a:p>
            <a:r>
              <a:rPr kumimoji="1" lang="ja-JP" altLang="en-US" dirty="0"/>
              <a:t>この性質を利用して、わざと狭い範囲で探索して、意図的に枝刈りを起こし、</a:t>
            </a:r>
            <a:endParaRPr kumimoji="1" lang="en-US" altLang="ja-JP" dirty="0"/>
          </a:p>
          <a:p>
            <a:r>
              <a:rPr kumimoji="1" lang="ja-JP" altLang="en-US" dirty="0"/>
              <a:t>評価値の範囲を見積もるのが </a:t>
            </a:r>
            <a:r>
              <a:rPr kumimoji="1" lang="en-US" altLang="ja-JP" dirty="0"/>
              <a:t>Scout </a:t>
            </a:r>
            <a:r>
              <a:rPr kumimoji="1" lang="ja-JP" altLang="en-US" dirty="0"/>
              <a:t>法です。</a:t>
            </a:r>
            <a:endParaRPr kumimoji="1" lang="en-US" altLang="ja-JP" dirty="0"/>
          </a:p>
          <a:p>
            <a:r>
              <a:rPr kumimoji="1" lang="en-US" altLang="ja-JP" dirty="0"/>
              <a:t>Scout </a:t>
            </a:r>
            <a:r>
              <a:rPr kumimoji="1" lang="ja-JP" altLang="en-US" dirty="0"/>
              <a:t>とは、偵察、という意味です。</a:t>
            </a:r>
            <a:endParaRPr kumimoji="1" lang="en-US" altLang="ja-JP" dirty="0"/>
          </a:p>
          <a:p>
            <a:r>
              <a:rPr kumimoji="1" lang="ja-JP" altLang="en-US" dirty="0"/>
              <a:t>まず偵察を出して、評価値の範囲を見積もります。</a:t>
            </a:r>
            <a:endParaRPr kumimoji="1" lang="en-US" altLang="ja-JP" dirty="0"/>
          </a:p>
          <a:p>
            <a:r>
              <a:rPr kumimoji="1" lang="ja-JP" altLang="en-US" dirty="0"/>
              <a:t>具体的には、</a:t>
            </a:r>
            <a:r>
              <a:rPr kumimoji="1" lang="en-US" altLang="ja-JP" dirty="0"/>
              <a:t>β = α+1 </a:t>
            </a:r>
            <a:r>
              <a:rPr kumimoji="1" lang="ja-JP" altLang="en-US" dirty="0"/>
              <a:t>として　</a:t>
            </a:r>
            <a:r>
              <a:rPr kumimoji="1" lang="en-US" altLang="ja-JP" dirty="0"/>
              <a:t>α</a:t>
            </a:r>
            <a:r>
              <a:rPr kumimoji="1" lang="ja-JP" altLang="en-US" dirty="0"/>
              <a:t>から</a:t>
            </a:r>
            <a:r>
              <a:rPr kumimoji="1" lang="en-US" altLang="ja-JP" dirty="0"/>
              <a:t>α+1 </a:t>
            </a:r>
            <a:r>
              <a:rPr kumimoji="1" lang="ja-JP" altLang="en-US" dirty="0"/>
              <a:t>の範囲で</a:t>
            </a:r>
            <a:r>
              <a:rPr kumimoji="1" lang="en-US" altLang="ja-JP" dirty="0"/>
              <a:t>αβ</a:t>
            </a:r>
            <a:r>
              <a:rPr kumimoji="1" lang="ja-JP" altLang="en-US" dirty="0"/>
              <a:t>法を使います。</a:t>
            </a:r>
            <a:endParaRPr kumimoji="1" lang="en-US" altLang="ja-JP" dirty="0"/>
          </a:p>
          <a:p>
            <a:r>
              <a:rPr kumimoji="1" lang="ja-JP" altLang="en-US" dirty="0"/>
              <a:t>この範囲は非常に狭いので、すぐに枝刈りが起きます。</a:t>
            </a:r>
            <a:endParaRPr kumimoji="1" lang="en-US" altLang="ja-JP" dirty="0"/>
          </a:p>
          <a:p>
            <a:r>
              <a:rPr kumimoji="1" lang="ja-JP" altLang="en-US" dirty="0"/>
              <a:t>そのため、高速に答が返ってきます。</a:t>
            </a:r>
            <a:endParaRPr kumimoji="1" lang="en-US" altLang="ja-JP" dirty="0"/>
          </a:p>
          <a:p>
            <a:r>
              <a:rPr kumimoji="1" lang="ja-JP" altLang="en-US" dirty="0"/>
              <a:t>なお、</a:t>
            </a:r>
            <a:r>
              <a:rPr kumimoji="1" lang="en-US" altLang="ja-JP" dirty="0"/>
              <a:t>α</a:t>
            </a:r>
            <a:r>
              <a:rPr kumimoji="1" lang="ja-JP" altLang="en-US" dirty="0"/>
              <a:t>と</a:t>
            </a:r>
            <a:r>
              <a:rPr kumimoji="1" lang="en-US" altLang="ja-JP" dirty="0"/>
              <a:t>α+1 </a:t>
            </a:r>
            <a:r>
              <a:rPr kumimoji="1" lang="ja-JP" altLang="en-US" dirty="0"/>
              <a:t>の間に整数はありませんので、</a:t>
            </a:r>
            <a:endParaRPr kumimoji="1" lang="en-US" altLang="ja-JP" dirty="0"/>
          </a:p>
          <a:p>
            <a:r>
              <a:rPr kumimoji="1" lang="ja-JP" altLang="en-US" dirty="0"/>
              <a:t>必ず枝刈りが起きます。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19</a:t>
            </a:fld>
            <a:endParaRPr lang="en-US" altLang="ja-JP"/>
          </a:p>
        </p:txBody>
      </p:sp>
    </p:spTree>
    <p:extLst>
      <p:ext uri="{BB962C8B-B14F-4D97-AF65-F5344CB8AC3E}">
        <p14:creationId xmlns:p14="http://schemas.microsoft.com/office/powerpoint/2010/main" val="4173980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先読みする際に用いられるのがミニマックス法です。</a:t>
            </a:r>
            <a:endParaRPr kumimoji="1" lang="en-US" altLang="ja-JP" dirty="0"/>
          </a:p>
          <a:p>
            <a:r>
              <a:rPr kumimoji="1" lang="ja-JP" altLang="en-US" dirty="0"/>
              <a:t>二人零和ゲームでは、</a:t>
            </a:r>
            <a:endParaRPr kumimoji="1" lang="en-US" altLang="ja-JP" dirty="0"/>
          </a:p>
          <a:p>
            <a:r>
              <a:rPr kumimoji="1" lang="ja-JP" altLang="en-US" dirty="0"/>
              <a:t>自分にとっての最善手は、相手にとっての最悪手になります。</a:t>
            </a:r>
            <a:endParaRPr kumimoji="1" lang="en-US" altLang="ja-JP" dirty="0"/>
          </a:p>
          <a:p>
            <a:r>
              <a:rPr kumimoji="1" lang="ja-JP" altLang="en-US" dirty="0"/>
              <a:t>ミニマックス法は、相手が常に最善手を指すと仮定した場合に、</a:t>
            </a:r>
            <a:endParaRPr kumimoji="1" lang="en-US" altLang="ja-JP" dirty="0"/>
          </a:p>
          <a:p>
            <a:r>
              <a:rPr kumimoji="1" lang="ja-JP" altLang="en-US" dirty="0"/>
              <a:t>もっとも有利な手を探します。</a:t>
            </a:r>
            <a:endParaRPr kumimoji="1" lang="en-US" altLang="ja-JP" dirty="0"/>
          </a:p>
          <a:p>
            <a:r>
              <a:rPr kumimoji="1" lang="ja-JP" altLang="en-US" dirty="0"/>
              <a:t>各局面で、プレイヤーは常に最も良い手を選ぶと仮定します。</a:t>
            </a:r>
            <a:endParaRPr kumimoji="1" lang="en-US" altLang="ja-JP" dirty="0"/>
          </a:p>
          <a:p>
            <a:r>
              <a:rPr kumimoji="1" lang="ja-JP" altLang="en-US" dirty="0"/>
              <a:t>自分の手番では、最も評価値の高い手を選び、</a:t>
            </a:r>
            <a:endParaRPr kumimoji="1" lang="en-US" altLang="ja-JP" dirty="0"/>
          </a:p>
          <a:p>
            <a:r>
              <a:rPr kumimoji="1" lang="ja-JP" altLang="en-US" dirty="0"/>
              <a:t>相手の手番では、最も評価値の低い手を選びます。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a:t>
            </a:fld>
            <a:endParaRPr lang="en-US" altLang="ja-JP"/>
          </a:p>
        </p:txBody>
      </p:sp>
    </p:spTree>
    <p:extLst>
      <p:ext uri="{BB962C8B-B14F-4D97-AF65-F5344CB8AC3E}">
        <p14:creationId xmlns:p14="http://schemas.microsoft.com/office/powerpoint/2010/main" val="3756163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a:t>
            </a:r>
            <a:r>
              <a:rPr kumimoji="1" lang="en-US" altLang="ja-JP" dirty="0"/>
              <a:t>Scout </a:t>
            </a:r>
            <a:r>
              <a:rPr kumimoji="1" lang="ja-JP" altLang="en-US" dirty="0"/>
              <a:t>法で </a:t>
            </a:r>
            <a:r>
              <a:rPr kumimoji="1" lang="en-US" altLang="ja-JP" dirty="0"/>
              <a:t>α</a:t>
            </a:r>
            <a:r>
              <a:rPr kumimoji="1" lang="ja-JP" altLang="en-US" dirty="0"/>
              <a:t>から</a:t>
            </a:r>
            <a:r>
              <a:rPr kumimoji="1" lang="en-US" altLang="ja-JP" dirty="0"/>
              <a:t>α+1 </a:t>
            </a:r>
            <a:r>
              <a:rPr kumimoji="1" lang="ja-JP" altLang="en-US" dirty="0"/>
              <a:t>までの範囲を探索したときに、</a:t>
            </a:r>
            <a:endParaRPr kumimoji="1" lang="en-US" altLang="ja-JP" dirty="0"/>
          </a:p>
          <a:p>
            <a:r>
              <a:rPr kumimoji="1" lang="ja-JP" altLang="en-US" dirty="0"/>
              <a:t>どのような値が返ってくるか見てみましょう。</a:t>
            </a:r>
            <a:endParaRPr kumimoji="1"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ミニマックス法で得られる返り値を </a:t>
            </a:r>
            <a:r>
              <a:rPr kumimoji="1" lang="en-US" altLang="ja-JP" dirty="0"/>
              <a:t>m Scout</a:t>
            </a:r>
            <a:r>
              <a:rPr kumimoji="1" lang="ja-JP" altLang="en-US" dirty="0"/>
              <a:t>法で得られる返り値を </a:t>
            </a:r>
            <a:r>
              <a:rPr kumimoji="1" lang="en-US" altLang="ja-JP" dirty="0"/>
              <a:t>s </a:t>
            </a:r>
            <a:r>
              <a:rPr kumimoji="1" lang="ja-JP" altLang="en-US" dirty="0"/>
              <a:t>とします。</a:t>
            </a:r>
            <a:endParaRPr kumimoji="1" lang="en-US" altLang="ja-JP" dirty="0"/>
          </a:p>
          <a:p>
            <a:r>
              <a:rPr kumimoji="1" lang="en-US" altLang="ja-JP" dirty="0"/>
              <a:t>Scout </a:t>
            </a:r>
            <a:r>
              <a:rPr kumimoji="1" lang="ja-JP" altLang="en-US" dirty="0"/>
              <a:t>法で探索した結果 </a:t>
            </a:r>
            <a:r>
              <a:rPr kumimoji="1" lang="en-US" altLang="ja-JP" dirty="0"/>
              <a:t>α </a:t>
            </a:r>
            <a:r>
              <a:rPr kumimoji="1" lang="ja-JP" altLang="en-US" dirty="0"/>
              <a:t>値よりも小さい値 </a:t>
            </a:r>
            <a:r>
              <a:rPr kumimoji="1" lang="en-US" altLang="ja-JP" dirty="0"/>
              <a:t>s </a:t>
            </a:r>
            <a:r>
              <a:rPr kumimoji="1" lang="ja-JP" altLang="en-US" dirty="0"/>
              <a:t>が返ってきたとします。</a:t>
            </a:r>
            <a:endParaRPr kumimoji="1" lang="en-US" altLang="ja-JP" dirty="0"/>
          </a:p>
          <a:p>
            <a:r>
              <a:rPr kumimoji="1" lang="ja-JP" altLang="en-US" dirty="0"/>
              <a:t>このとき、真の値は </a:t>
            </a:r>
            <a:r>
              <a:rPr kumimoji="1" lang="en-US" altLang="ja-JP" dirty="0"/>
              <a:t>s </a:t>
            </a:r>
            <a:r>
              <a:rPr kumimoji="1" lang="ja-JP" altLang="en-US" dirty="0"/>
              <a:t>以下の値になります。</a:t>
            </a:r>
            <a:endParaRPr kumimoji="1" lang="en-US" altLang="ja-JP" dirty="0"/>
          </a:p>
          <a:p>
            <a:r>
              <a:rPr kumimoji="1" lang="ja-JP" altLang="en-US" dirty="0"/>
              <a:t>よって、この場合は</a:t>
            </a:r>
            <a:r>
              <a:rPr kumimoji="1" lang="en-US" altLang="ja-JP" dirty="0"/>
              <a:t>α</a:t>
            </a:r>
            <a:r>
              <a:rPr kumimoji="1" lang="ja-JP" altLang="en-US" dirty="0"/>
              <a:t>刈りができます。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20</a:t>
            </a:fld>
            <a:endParaRPr lang="en-US" altLang="ja-JP"/>
          </a:p>
        </p:txBody>
      </p:sp>
    </p:spTree>
    <p:extLst>
      <p:ext uri="{BB962C8B-B14F-4D97-AF65-F5344CB8AC3E}">
        <p14:creationId xmlns:p14="http://schemas.microsoft.com/office/powerpoint/2010/main" val="4287414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Scout</a:t>
            </a:r>
            <a:r>
              <a:rPr kumimoji="1" lang="ja-JP" altLang="en-US" dirty="0"/>
              <a:t>法で探索した結果 </a:t>
            </a:r>
            <a:r>
              <a:rPr kumimoji="1" lang="en-US" altLang="ja-JP" dirty="0"/>
              <a:t>β </a:t>
            </a:r>
            <a:r>
              <a:rPr kumimoji="1" lang="ja-JP" altLang="en-US" dirty="0"/>
              <a:t>値よりも大きい値 </a:t>
            </a:r>
            <a:r>
              <a:rPr kumimoji="1" lang="en-US" altLang="ja-JP" dirty="0"/>
              <a:t>s </a:t>
            </a:r>
            <a:r>
              <a:rPr kumimoji="1" lang="ja-JP" altLang="en-US" dirty="0"/>
              <a:t>が返ってきたとします。</a:t>
            </a:r>
            <a:endParaRPr kumimoji="1" lang="en-US" altLang="ja-JP" dirty="0"/>
          </a:p>
          <a:p>
            <a:r>
              <a:rPr kumimoji="1" lang="ja-JP" altLang="en-US" dirty="0"/>
              <a:t>このとき、真の値は </a:t>
            </a:r>
            <a:r>
              <a:rPr kumimoji="1" lang="en-US" altLang="ja-JP" dirty="0"/>
              <a:t>s </a:t>
            </a:r>
            <a:r>
              <a:rPr kumimoji="1" lang="ja-JP" altLang="en-US" dirty="0"/>
              <a:t>以上の値になります。</a:t>
            </a:r>
            <a:endParaRPr kumimoji="1" lang="en-US" altLang="ja-JP" dirty="0"/>
          </a:p>
          <a:p>
            <a:r>
              <a:rPr kumimoji="1" lang="ja-JP" altLang="en-US" dirty="0"/>
              <a:t>よって、この場合は</a:t>
            </a:r>
            <a:r>
              <a:rPr kumimoji="1" lang="en-US" altLang="ja-JP" dirty="0"/>
              <a:t>β</a:t>
            </a:r>
            <a:r>
              <a:rPr kumimoji="1" lang="ja-JP" altLang="en-US" dirty="0"/>
              <a:t>刈りができます。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21</a:t>
            </a:fld>
            <a:endParaRPr lang="en-US" altLang="ja-JP"/>
          </a:p>
        </p:txBody>
      </p:sp>
    </p:spTree>
    <p:extLst>
      <p:ext uri="{BB962C8B-B14F-4D97-AF65-F5344CB8AC3E}">
        <p14:creationId xmlns:p14="http://schemas.microsoft.com/office/powerpoint/2010/main" val="22638196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Scout</a:t>
            </a:r>
            <a:r>
              <a:rPr kumimoji="1" lang="ja-JP" altLang="en-US" dirty="0"/>
              <a:t>法で探索した結果</a:t>
            </a:r>
            <a:r>
              <a:rPr kumimoji="1" lang="en-US" altLang="ja-JP" dirty="0"/>
              <a:t>α</a:t>
            </a:r>
            <a:r>
              <a:rPr kumimoji="1" lang="ja-JP" altLang="en-US" dirty="0"/>
              <a:t>値と </a:t>
            </a:r>
            <a:r>
              <a:rPr kumimoji="1" lang="en-US" altLang="ja-JP" dirty="0"/>
              <a:t>β </a:t>
            </a:r>
            <a:r>
              <a:rPr kumimoji="1" lang="ja-JP" altLang="en-US" dirty="0"/>
              <a:t>値の間の値 </a:t>
            </a:r>
            <a:r>
              <a:rPr kumimoji="1" lang="en-US" altLang="ja-JP" dirty="0"/>
              <a:t>s </a:t>
            </a:r>
            <a:r>
              <a:rPr kumimoji="1" lang="ja-JP" altLang="en-US" dirty="0"/>
              <a:t>が返ってきたとします。</a:t>
            </a:r>
            <a:endParaRPr kumimoji="1" lang="en-US" altLang="ja-JP" dirty="0"/>
          </a:p>
          <a:p>
            <a:r>
              <a:rPr kumimoji="1" lang="ja-JP" altLang="en-US" dirty="0"/>
              <a:t>このとき、真の値は </a:t>
            </a:r>
            <a:r>
              <a:rPr kumimoji="1" lang="en-US" altLang="ja-JP" dirty="0"/>
              <a:t>s </a:t>
            </a:r>
            <a:r>
              <a:rPr kumimoji="1" lang="ja-JP" altLang="en-US" dirty="0"/>
              <a:t>以上の値になります。</a:t>
            </a:r>
            <a:endParaRPr kumimoji="1" lang="en-US" altLang="ja-JP" dirty="0"/>
          </a:p>
          <a:p>
            <a:r>
              <a:rPr kumimoji="1" lang="ja-JP" altLang="en-US" dirty="0"/>
              <a:t>この場合、真の値が</a:t>
            </a:r>
            <a:r>
              <a:rPr kumimoji="1" lang="en-US" altLang="ja-JP" dirty="0"/>
              <a:t>α</a:t>
            </a:r>
            <a:r>
              <a:rPr kumimoji="1" lang="ja-JP" altLang="en-US" dirty="0"/>
              <a:t>値と</a:t>
            </a:r>
            <a:r>
              <a:rPr kumimoji="1" lang="en-US" altLang="ja-JP" dirty="0"/>
              <a:t>β</a:t>
            </a:r>
            <a:r>
              <a:rPr kumimoji="1" lang="ja-JP" altLang="en-US" dirty="0"/>
              <a:t>値の間にあるか、それとも</a:t>
            </a:r>
            <a:r>
              <a:rPr kumimoji="1" lang="en-US" altLang="ja-JP" dirty="0"/>
              <a:t>β</a:t>
            </a:r>
            <a:r>
              <a:rPr kumimoji="1" lang="ja-JP" altLang="en-US" dirty="0"/>
              <a:t>値以上なのかはわかりません。</a:t>
            </a:r>
            <a:endParaRPr kumimoji="1" lang="en-US" altLang="ja-JP" dirty="0"/>
          </a:p>
          <a:p>
            <a:r>
              <a:rPr kumimoji="1" lang="ja-JP" altLang="en-US" dirty="0"/>
              <a:t>そこで、この場合は、</a:t>
            </a:r>
            <a:r>
              <a:rPr kumimoji="1" lang="en-US" altLang="ja-JP" dirty="0"/>
              <a:t>s </a:t>
            </a:r>
            <a:r>
              <a:rPr kumimoji="1" lang="ja-JP" altLang="en-US" dirty="0"/>
              <a:t>から </a:t>
            </a:r>
            <a:r>
              <a:rPr kumimoji="1" lang="en-US" altLang="ja-JP" dirty="0"/>
              <a:t>β </a:t>
            </a:r>
            <a:r>
              <a:rPr kumimoji="1" lang="ja-JP" altLang="en-US" dirty="0"/>
              <a:t>の範囲に対して、</a:t>
            </a:r>
            <a:r>
              <a:rPr kumimoji="1" lang="en-US" altLang="ja-JP" dirty="0"/>
              <a:t>αβ</a:t>
            </a:r>
            <a:r>
              <a:rPr kumimoji="1" lang="ja-JP" altLang="en-US" dirty="0"/>
              <a:t>法で再探索します。</a:t>
            </a:r>
            <a:endParaRPr kumimoji="1" lang="en-US" altLang="ja-JP" dirty="0"/>
          </a:p>
          <a:p>
            <a:r>
              <a:rPr kumimoji="1" lang="ja-JP" altLang="en-US" dirty="0"/>
              <a:t>この範囲は、最初の </a:t>
            </a:r>
            <a:r>
              <a:rPr kumimoji="1" lang="en-US" altLang="ja-JP" dirty="0"/>
              <a:t>α </a:t>
            </a:r>
            <a:r>
              <a:rPr kumimoji="1" lang="ja-JP" altLang="en-US" dirty="0"/>
              <a:t>から </a:t>
            </a:r>
            <a:r>
              <a:rPr kumimoji="1" lang="en-US" altLang="ja-JP" dirty="0"/>
              <a:t>β </a:t>
            </a:r>
            <a:r>
              <a:rPr kumimoji="1" lang="ja-JP" altLang="en-US" dirty="0"/>
              <a:t>の範囲よりも狭くなっていますので、</a:t>
            </a:r>
            <a:endParaRPr kumimoji="1" lang="en-US" altLang="ja-JP" dirty="0"/>
          </a:p>
          <a:p>
            <a:r>
              <a:rPr kumimoji="1" lang="ja-JP" altLang="en-US" dirty="0"/>
              <a:t>高速に探索できる、かもしれません。</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22</a:t>
            </a:fld>
            <a:endParaRPr lang="en-US" altLang="ja-JP"/>
          </a:p>
        </p:txBody>
      </p:sp>
    </p:spTree>
    <p:extLst>
      <p:ext uri="{BB962C8B-B14F-4D97-AF65-F5344CB8AC3E}">
        <p14:creationId xmlns:p14="http://schemas.microsoft.com/office/powerpoint/2010/main" val="38977583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a:t>
            </a:r>
            <a:r>
              <a:rPr kumimoji="1" lang="en-US" altLang="ja-JP" dirty="0"/>
              <a:t>Scout </a:t>
            </a:r>
            <a:r>
              <a:rPr kumimoji="1" lang="ja-JP" altLang="en-US" dirty="0"/>
              <a:t>法を使ったプログラムです。</a:t>
            </a:r>
            <a:endParaRPr kumimoji="1" lang="en-US" altLang="ja-JP" dirty="0"/>
          </a:p>
          <a:p>
            <a:r>
              <a:rPr kumimoji="1" lang="ja-JP" altLang="en-US" dirty="0"/>
              <a:t>プログラム自体は</a:t>
            </a:r>
            <a:r>
              <a:rPr kumimoji="1" lang="en-US" altLang="ja-JP" dirty="0"/>
              <a:t>αβ</a:t>
            </a:r>
            <a:r>
              <a:rPr kumimoji="1" lang="ja-JP" altLang="en-US" dirty="0"/>
              <a:t>法のプログラムとほぼ同じです。</a:t>
            </a:r>
            <a:endParaRPr kumimoji="1" lang="en-US" altLang="ja-JP" dirty="0"/>
          </a:p>
          <a:p>
            <a:r>
              <a:rPr kumimoji="1" lang="ja-JP" altLang="en-US" dirty="0"/>
              <a:t>違いとしては、</a:t>
            </a:r>
            <a:r>
              <a:rPr kumimoji="1" lang="en-US" altLang="ja-JP" dirty="0"/>
              <a:t>β</a:t>
            </a:r>
            <a:r>
              <a:rPr kumimoji="1" lang="ja-JP" altLang="en-US" dirty="0"/>
              <a:t>値を更新するときに、</a:t>
            </a:r>
            <a:r>
              <a:rPr kumimoji="1" lang="en-US" altLang="ja-JP" dirty="0"/>
              <a:t>α+1 </a:t>
            </a:r>
            <a:r>
              <a:rPr kumimoji="1" lang="ja-JP" altLang="en-US" dirty="0"/>
              <a:t>にしていることです。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23</a:t>
            </a:fld>
            <a:endParaRPr lang="en-US" altLang="ja-JP"/>
          </a:p>
        </p:txBody>
      </p:sp>
    </p:spTree>
    <p:extLst>
      <p:ext uri="{BB962C8B-B14F-4D97-AF65-F5344CB8AC3E}">
        <p14:creationId xmlns:p14="http://schemas.microsoft.com/office/powerpoint/2010/main" val="517551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次は同一局面の処理を考えましょう。</a:t>
            </a:r>
            <a:endParaRPr kumimoji="1" lang="en-US" altLang="ja-JP" dirty="0"/>
          </a:p>
          <a:p>
            <a:r>
              <a:rPr kumimoji="1" lang="ja-JP" altLang="en-US" dirty="0"/>
              <a:t>探索中、同一局面が現れる場合があります。</a:t>
            </a:r>
            <a:endParaRPr kumimoji="1" lang="en-US" altLang="ja-JP" dirty="0"/>
          </a:p>
          <a:p>
            <a:r>
              <a:rPr kumimoji="1" lang="ja-JP" altLang="en-US" dirty="0"/>
              <a:t>まず、手順前後の同一局面です。</a:t>
            </a:r>
            <a:endParaRPr kumimoji="1" lang="en-US" altLang="ja-JP" dirty="0"/>
          </a:p>
          <a:p>
            <a:r>
              <a:rPr kumimoji="1" lang="ja-JP" altLang="en-US" dirty="0"/>
              <a:t>これは、途中の手順は違うが、最終的には同じ局面となる場合です。</a:t>
            </a:r>
            <a:endParaRPr kumimoji="1" lang="en-US" altLang="ja-JP" dirty="0"/>
          </a:p>
          <a:p>
            <a:r>
              <a:rPr kumimoji="1" lang="ja-JP" altLang="en-US" dirty="0"/>
              <a:t>手順は違っても最終的には同じになるのですから、局面の評価値も同じになります。</a:t>
            </a:r>
            <a:endParaRPr kumimoji="1" lang="en-US" altLang="ja-JP" dirty="0"/>
          </a:p>
          <a:p>
            <a:r>
              <a:rPr kumimoji="1" lang="ja-JP" altLang="en-US" dirty="0"/>
              <a:t>また、手順中を辿っていくと、最初の局面と同一になる千日手の場合です。</a:t>
            </a:r>
            <a:endParaRPr kumimoji="1" lang="en-US" altLang="ja-JP" dirty="0"/>
          </a:p>
          <a:p>
            <a:r>
              <a:rPr kumimoji="1" lang="ja-JP" altLang="en-US" dirty="0"/>
              <a:t>この場合は、探索で無限ループが起きますので、千日手を検出した場合はそこで探索を打ち切ります。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24</a:t>
            </a:fld>
            <a:endParaRPr lang="en-US" altLang="ja-JP"/>
          </a:p>
        </p:txBody>
      </p:sp>
    </p:spTree>
    <p:extLst>
      <p:ext uri="{BB962C8B-B14F-4D97-AF65-F5344CB8AC3E}">
        <p14:creationId xmlns:p14="http://schemas.microsoft.com/office/powerpoint/2010/main" val="12010237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手順前後の同一局面や、千日手を判定するためには、</a:t>
            </a:r>
            <a:endParaRPr kumimoji="1" lang="en-US" altLang="ja-JP" dirty="0"/>
          </a:p>
          <a:p>
            <a:r>
              <a:rPr kumimoji="1" lang="ja-JP" altLang="en-US" dirty="0"/>
              <a:t>同一の局面かどうか判定しなければなりません、</a:t>
            </a:r>
            <a:endParaRPr kumimoji="1" lang="en-US" altLang="ja-JP" dirty="0"/>
          </a:p>
          <a:p>
            <a:r>
              <a:rPr kumimoji="1" lang="ja-JP" altLang="en-US" dirty="0"/>
              <a:t>同一の局面かどうかは、盤上の全てのマスに対して、</a:t>
            </a:r>
            <a:endParaRPr kumimoji="1" lang="en-US" altLang="ja-JP" dirty="0"/>
          </a:p>
          <a:p>
            <a:r>
              <a:rPr kumimoji="1" lang="ja-JP" altLang="en-US" dirty="0"/>
              <a:t>同じ駒があるかどうか判定すればできます。</a:t>
            </a:r>
            <a:endParaRPr kumimoji="1" lang="en-US" altLang="ja-JP" dirty="0"/>
          </a:p>
          <a:p>
            <a:r>
              <a:rPr kumimoji="1" lang="ja-JP" altLang="en-US" dirty="0"/>
              <a:t>しかし、これをするためには、このように二重の</a:t>
            </a:r>
            <a:r>
              <a:rPr kumimoji="1" lang="en-US" altLang="ja-JP" dirty="0"/>
              <a:t>for </a:t>
            </a:r>
            <a:r>
              <a:rPr kumimoji="1" lang="ja-JP" altLang="en-US" dirty="0"/>
              <a:t>文を使いますので</a:t>
            </a:r>
            <a:endParaRPr kumimoji="1" lang="en-US" altLang="ja-JP" dirty="0"/>
          </a:p>
          <a:p>
            <a:r>
              <a:rPr kumimoji="1" lang="ja-JP" altLang="en-US" dirty="0"/>
              <a:t>判定に時間が掛かってしまいます。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25</a:t>
            </a:fld>
            <a:endParaRPr lang="en-US" altLang="ja-JP"/>
          </a:p>
        </p:txBody>
      </p:sp>
    </p:spTree>
    <p:extLst>
      <p:ext uri="{BB962C8B-B14F-4D97-AF65-F5344CB8AC3E}">
        <p14:creationId xmlns:p14="http://schemas.microsoft.com/office/powerpoint/2010/main" val="2453766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探索中は多くの局面が現れますが、</a:t>
            </a:r>
            <a:endParaRPr kumimoji="1" lang="en-US" altLang="ja-JP" dirty="0"/>
          </a:p>
          <a:p>
            <a:r>
              <a:rPr kumimoji="1" lang="ja-JP" altLang="en-US" dirty="0"/>
              <a:t>同一判定は時間がかかります。</a:t>
            </a:r>
            <a:endParaRPr kumimoji="1" lang="en-US" altLang="ja-JP" dirty="0"/>
          </a:p>
          <a:p>
            <a:r>
              <a:rPr kumimoji="1" lang="ja-JP" altLang="en-US" dirty="0"/>
              <a:t>そこで、同一の可能性のある局面を絞り込みます、</a:t>
            </a:r>
            <a:endParaRPr kumimoji="1" lang="en-US" altLang="ja-JP" dirty="0"/>
          </a:p>
          <a:p>
            <a:r>
              <a:rPr kumimoji="1" lang="ja-JP" altLang="en-US" dirty="0"/>
              <a:t>そのために、ハッシュ関数を利用します。</a:t>
            </a:r>
            <a:endParaRPr kumimoji="1" lang="en-US" altLang="ja-JP" dirty="0"/>
          </a:p>
          <a:p>
            <a:r>
              <a:rPr kumimoji="1" lang="ja-JP" altLang="en-US" dirty="0"/>
              <a:t>局面に対して、ハッシュ関数を求めて、局面を数値化します。</a:t>
            </a:r>
            <a:endParaRPr kumimoji="1" lang="en-US" altLang="ja-JP" dirty="0"/>
          </a:p>
          <a:p>
            <a:r>
              <a:rPr kumimoji="1" lang="ja-JP" altLang="en-US" dirty="0"/>
              <a:t>同一の局面であれば、同一のハッシュ関数になりますので、</a:t>
            </a:r>
            <a:endParaRPr kumimoji="1" lang="en-US" altLang="ja-JP" dirty="0"/>
          </a:p>
          <a:p>
            <a:r>
              <a:rPr kumimoji="1" lang="ja-JP" altLang="en-US" dirty="0"/>
              <a:t>同一のハッシュ関数を持つ局面同士のみに対して局面の同一判定をします。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26</a:t>
            </a:fld>
            <a:endParaRPr lang="en-US" altLang="ja-JP"/>
          </a:p>
        </p:txBody>
      </p:sp>
    </p:spTree>
    <p:extLst>
      <p:ext uri="{BB962C8B-B14F-4D97-AF65-F5344CB8AC3E}">
        <p14:creationId xmlns:p14="http://schemas.microsoft.com/office/powerpoint/2010/main" val="79033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例えば、チェスの場合、マスに駒があるなら</a:t>
            </a:r>
            <a:r>
              <a:rPr kumimoji="1" lang="en-US" altLang="ja-JP" dirty="0"/>
              <a:t>1</a:t>
            </a:r>
            <a:r>
              <a:rPr kumimoji="1" lang="ja-JP" altLang="en-US" dirty="0"/>
              <a:t>、駒が無いなら</a:t>
            </a:r>
            <a:r>
              <a:rPr kumimoji="1" lang="en-US" altLang="ja-JP" dirty="0"/>
              <a:t>0</a:t>
            </a:r>
            <a:r>
              <a:rPr kumimoji="1" lang="ja-JP" altLang="en-US" dirty="0"/>
              <a:t>とすると、</a:t>
            </a:r>
            <a:endParaRPr kumimoji="1" lang="en-US" altLang="ja-JP" dirty="0"/>
          </a:p>
          <a:p>
            <a:r>
              <a:rPr kumimoji="1" lang="ja-JP" altLang="en-US" dirty="0"/>
              <a:t>このような</a:t>
            </a:r>
            <a:r>
              <a:rPr kumimoji="1" lang="en-US" altLang="ja-JP" dirty="0"/>
              <a:t>64</a:t>
            </a:r>
            <a:r>
              <a:rPr kumimoji="1" lang="ja-JP" altLang="en-US" dirty="0"/>
              <a:t>ビットの数値が得られます。</a:t>
            </a:r>
            <a:endParaRPr kumimoji="1" lang="en-US" altLang="ja-JP" dirty="0"/>
          </a:p>
          <a:p>
            <a:r>
              <a:rPr kumimoji="1" lang="en-US" altLang="ja-JP" dirty="0"/>
              <a:t>16</a:t>
            </a:r>
            <a:r>
              <a:rPr kumimoji="1" lang="ja-JP" altLang="en-US" dirty="0"/>
              <a:t>進数にすればこのような値です。</a:t>
            </a:r>
            <a:endParaRPr kumimoji="1" lang="en-US" altLang="ja-JP" dirty="0"/>
          </a:p>
          <a:p>
            <a:r>
              <a:rPr kumimoji="1" lang="ja-JP" altLang="en-US" dirty="0"/>
              <a:t>同一局面であれば、当然駒の位置は同じですから、</a:t>
            </a:r>
            <a:endParaRPr kumimoji="1" lang="en-US" altLang="ja-JP" dirty="0"/>
          </a:p>
          <a:p>
            <a:r>
              <a:rPr kumimoji="1" lang="ja-JP" altLang="en-US" dirty="0"/>
              <a:t>同じ数値となります。</a:t>
            </a:r>
          </a:p>
          <a:p>
            <a:r>
              <a:rPr kumimoji="1" lang="ja-JP" altLang="en-US" dirty="0"/>
              <a:t>このように、局面に対応する数値を求め、</a:t>
            </a:r>
            <a:endParaRPr kumimoji="1" lang="en-US" altLang="ja-JP" dirty="0"/>
          </a:p>
          <a:p>
            <a:r>
              <a:rPr kumimoji="1" lang="ja-JP" altLang="en-US" dirty="0"/>
              <a:t>同一の数値となる局面同士でのみ同一判定をします。</a:t>
            </a:r>
            <a:endParaRPr kumimoji="1" lang="en-US" altLang="ja-JP" dirty="0"/>
          </a:p>
          <a:p>
            <a:r>
              <a:rPr kumimoji="1" lang="ja-JP" altLang="en-US" dirty="0"/>
              <a:t>ここでは駒のある、無しで</a:t>
            </a:r>
            <a:r>
              <a:rPr kumimoji="1" lang="en-US" altLang="ja-JP" dirty="0"/>
              <a:t>10 </a:t>
            </a:r>
            <a:r>
              <a:rPr kumimoji="1" lang="ja-JP" altLang="en-US" dirty="0"/>
              <a:t>を割り振りましたが、実際にはもっと複雑なハッシュ関数を使います。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27</a:t>
            </a:fld>
            <a:endParaRPr lang="en-US" altLang="ja-JP"/>
          </a:p>
        </p:txBody>
      </p:sp>
    </p:spTree>
    <p:extLst>
      <p:ext uri="{BB962C8B-B14F-4D97-AF65-F5344CB8AC3E}">
        <p14:creationId xmlns:p14="http://schemas.microsoft.com/office/powerpoint/2010/main" val="11690432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局面の同一判定のフローチャートがこちらです。</a:t>
            </a:r>
            <a:endParaRPr kumimoji="1" lang="en-US" altLang="ja-JP" dirty="0"/>
          </a:p>
          <a:p>
            <a:r>
              <a:rPr kumimoji="1" lang="ja-JP" altLang="en-US" dirty="0"/>
              <a:t>まず同一のハッシュ関数を持つ局面があるか判定します。</a:t>
            </a:r>
            <a:endParaRPr kumimoji="1" lang="en-US" altLang="ja-JP" dirty="0"/>
          </a:p>
          <a:p>
            <a:r>
              <a:rPr kumimoji="1" lang="ja-JP" altLang="en-US" dirty="0"/>
              <a:t>この判定は、</a:t>
            </a:r>
            <a:r>
              <a:rPr kumimoji="1" lang="en-US" altLang="ja-JP" dirty="0"/>
              <a:t>int </a:t>
            </a:r>
            <a:r>
              <a:rPr kumimoji="1" lang="ja-JP" altLang="en-US" dirty="0"/>
              <a:t>型同士の比較ですので、高速に判定できます。</a:t>
            </a:r>
            <a:endParaRPr kumimoji="1" lang="en-US" altLang="ja-JP" dirty="0"/>
          </a:p>
          <a:p>
            <a:r>
              <a:rPr kumimoji="1" lang="ja-JP" altLang="en-US" dirty="0"/>
              <a:t>同一の数値を持つ局面が無いならば、同一の局面はありません。</a:t>
            </a:r>
            <a:endParaRPr kumimoji="1" lang="en-US" altLang="ja-JP" dirty="0"/>
          </a:p>
          <a:p>
            <a:r>
              <a:rPr kumimoji="1" lang="ja-JP" altLang="en-US" dirty="0"/>
              <a:t>同一の数値を持つ局面がある場合は、</a:t>
            </a:r>
            <a:endParaRPr kumimoji="1" lang="en-US" altLang="ja-JP" dirty="0"/>
          </a:p>
          <a:p>
            <a:r>
              <a:rPr kumimoji="1" lang="ja-JP" altLang="en-US" dirty="0"/>
              <a:t>局面の同一判定をします。</a:t>
            </a:r>
            <a:endParaRPr kumimoji="1" lang="en-US" altLang="ja-JP" dirty="0"/>
          </a:p>
          <a:p>
            <a:r>
              <a:rPr kumimoji="1" lang="ja-JP" altLang="en-US" dirty="0"/>
              <a:t>同一の局面があった場合、探索木上の祖先であれば、千日手となります。</a:t>
            </a:r>
            <a:endParaRPr kumimoji="1" lang="en-US" altLang="ja-JP" dirty="0"/>
          </a:p>
          <a:p>
            <a:r>
              <a:rPr kumimoji="1" lang="ja-JP" altLang="en-US" dirty="0"/>
              <a:t>それ以外ならば、手順前後の同一局面ですので、評価値をコピーします。</a:t>
            </a:r>
            <a:endParaRPr kumimoji="1" lang="en-US" altLang="ja-JP" dirty="0"/>
          </a:p>
          <a:p>
            <a:r>
              <a:rPr kumimoji="1" lang="ja-JP" altLang="en-US" dirty="0"/>
              <a:t>また、ハッシュ関数を使うときに、優れたハッシュ関数であれば、</a:t>
            </a:r>
            <a:endParaRPr kumimoji="1" lang="en-US" altLang="ja-JP" dirty="0"/>
          </a:p>
          <a:p>
            <a:r>
              <a:rPr kumimoji="1" lang="ja-JP" altLang="en-US" dirty="0"/>
              <a:t>異なる局面は異なるハッシュ関数が得られますので、</a:t>
            </a:r>
            <a:endParaRPr kumimoji="1" lang="en-US" altLang="ja-JP" dirty="0"/>
          </a:p>
          <a:p>
            <a:r>
              <a:rPr kumimoji="1" lang="ja-JP" altLang="en-US" dirty="0"/>
              <a:t>局面の同一判定は必用なくなります。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28</a:t>
            </a:fld>
            <a:endParaRPr lang="en-US" altLang="ja-JP"/>
          </a:p>
        </p:txBody>
      </p:sp>
    </p:spTree>
    <p:extLst>
      <p:ext uri="{BB962C8B-B14F-4D97-AF65-F5344CB8AC3E}">
        <p14:creationId xmlns:p14="http://schemas.microsoft.com/office/powerpoint/2010/main" val="16005720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さて、局面の同一判定に使うハッシュ関数はどのようなものを使えばいいのでしょうか。</a:t>
            </a:r>
            <a:endParaRPr kumimoji="1" lang="en-US" altLang="ja-JP" dirty="0"/>
          </a:p>
          <a:p>
            <a:r>
              <a:rPr kumimoji="1" lang="ja-JP" altLang="en-US" dirty="0"/>
              <a:t>ハッシュ関数を生成する場合、まず</a:t>
            </a:r>
            <a:endParaRPr kumimoji="1" lang="en-US" altLang="ja-JP" dirty="0"/>
          </a:p>
          <a:p>
            <a:r>
              <a:rPr kumimoji="1" lang="ja-JP" altLang="en-US" dirty="0"/>
              <a:t>各マスに対して駒の種類の数分の乱数を生成します。</a:t>
            </a:r>
            <a:endParaRPr kumimoji="1" lang="en-US" altLang="ja-JP" dirty="0"/>
          </a:p>
          <a:p>
            <a:r>
              <a:rPr kumimoji="1" lang="ja-JP" altLang="en-US" dirty="0"/>
              <a:t>そして、各マスの排他的論理和を求めます。</a:t>
            </a:r>
            <a:endParaRPr kumimoji="1" lang="en-US" altLang="ja-JP" dirty="0"/>
          </a:p>
          <a:p>
            <a:r>
              <a:rPr kumimoji="1" lang="ja-JP" altLang="en-US" dirty="0"/>
              <a:t>例えば</a:t>
            </a:r>
            <a:r>
              <a:rPr kumimoji="1" lang="en-US" altLang="ja-JP" dirty="0"/>
              <a:t>3</a:t>
            </a:r>
            <a:r>
              <a:rPr kumimoji="1" lang="ja-JP" altLang="en-US" dirty="0"/>
              <a:t>目並べなら</a:t>
            </a:r>
            <a:r>
              <a:rPr kumimoji="1" lang="en-US" altLang="ja-JP" dirty="0"/>
              <a:t>9</a:t>
            </a:r>
            <a:r>
              <a:rPr kumimoji="1" lang="ja-JP" altLang="en-US" dirty="0"/>
              <a:t>つのマスに対して、</a:t>
            </a:r>
            <a:endParaRPr kumimoji="1" lang="en-US" altLang="ja-JP" dirty="0"/>
          </a:p>
          <a:p>
            <a:r>
              <a:rPr kumimoji="1" lang="ja-JP" altLang="en-US" dirty="0"/>
              <a:t>丸とバツそれぞれに対して乱数値を与えます。</a:t>
            </a:r>
            <a:endParaRPr kumimoji="1" lang="en-US" altLang="ja-JP" dirty="0"/>
          </a:p>
          <a:p>
            <a:r>
              <a:rPr kumimoji="1" lang="ja-JP" altLang="en-US" dirty="0"/>
              <a:t>また、丸番には全て</a:t>
            </a:r>
            <a:r>
              <a:rPr kumimoji="1" lang="en-US" altLang="ja-JP" dirty="0"/>
              <a:t>0</a:t>
            </a:r>
            <a:r>
              <a:rPr kumimoji="1" lang="ja-JP" altLang="en-US" dirty="0"/>
              <a:t>、バツ番には全て</a:t>
            </a:r>
            <a:r>
              <a:rPr kumimoji="1" lang="en-US" altLang="ja-JP" dirty="0"/>
              <a:t>1</a:t>
            </a:r>
            <a:r>
              <a:rPr kumimoji="1" lang="ja-JP" altLang="en-US" dirty="0"/>
              <a:t>とします。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29</a:t>
            </a:fld>
            <a:endParaRPr lang="en-US" altLang="ja-JP"/>
          </a:p>
        </p:txBody>
      </p:sp>
    </p:spTree>
    <p:extLst>
      <p:ext uri="{BB962C8B-B14F-4D97-AF65-F5344CB8AC3E}">
        <p14:creationId xmlns:p14="http://schemas.microsoft.com/office/powerpoint/2010/main" val="758924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もう一度、ミニマックス法の評価値の計算を見てみましょう。</a:t>
            </a:r>
            <a:endParaRPr kumimoji="1" lang="en-US" altLang="ja-JP" dirty="0"/>
          </a:p>
          <a:p>
            <a:r>
              <a:rPr kumimoji="1" lang="ja-JP" altLang="en-US" dirty="0"/>
              <a:t>ミニマックス法では、自分の手番では最も評価値の高い手、</a:t>
            </a:r>
            <a:endParaRPr kumimoji="1" lang="en-US" altLang="ja-JP" dirty="0"/>
          </a:p>
          <a:p>
            <a:r>
              <a:rPr kumimoji="1" lang="ja-JP" altLang="en-US" dirty="0"/>
              <a:t>相手の手番では、最も評価値の低い手を採用します。</a:t>
            </a:r>
            <a:endParaRPr kumimoji="1" lang="en-US" altLang="ja-JP" dirty="0"/>
          </a:p>
          <a:p>
            <a:r>
              <a:rPr kumimoji="1" lang="ja-JP" altLang="en-US" dirty="0"/>
              <a:t>例えば、</a:t>
            </a:r>
            <a:r>
              <a:rPr kumimoji="1" lang="en-US" altLang="ja-JP" dirty="0"/>
              <a:t>2</a:t>
            </a:r>
            <a:r>
              <a:rPr kumimoji="1" lang="ja-JP" altLang="en-US" dirty="0"/>
              <a:t>手先の評価値がこのように求まったとき、</a:t>
            </a:r>
            <a:endParaRPr kumimoji="1" lang="en-US" altLang="ja-JP" dirty="0"/>
          </a:p>
          <a:p>
            <a:r>
              <a:rPr kumimoji="1" lang="en-US" altLang="ja-JP" dirty="0"/>
              <a:t>1</a:t>
            </a:r>
            <a:r>
              <a:rPr kumimoji="1" lang="ja-JP" altLang="en-US" dirty="0"/>
              <a:t>手先は相手の手番ですので、最も評価値の低い手を採用します。</a:t>
            </a:r>
            <a:endParaRPr kumimoji="1" lang="en-US" altLang="ja-JP" dirty="0"/>
          </a:p>
          <a:p>
            <a:r>
              <a:rPr kumimoji="1" lang="ja-JP" altLang="en-US" dirty="0"/>
              <a:t>他の枝も</a:t>
            </a:r>
            <a:r>
              <a:rPr kumimoji="1" lang="en-US" altLang="ja-JP" dirty="0"/>
              <a:t>2</a:t>
            </a:r>
            <a:r>
              <a:rPr kumimoji="1" lang="ja-JP" altLang="en-US" dirty="0"/>
              <a:t>手先の評価値が求まると、</a:t>
            </a:r>
            <a:endParaRPr kumimoji="1" lang="en-US" altLang="ja-JP" dirty="0"/>
          </a:p>
          <a:p>
            <a:r>
              <a:rPr kumimoji="1" lang="ja-JP" altLang="en-US" dirty="0"/>
              <a:t>このように</a:t>
            </a:r>
            <a:r>
              <a:rPr kumimoji="1" lang="en-US" altLang="ja-JP" dirty="0"/>
              <a:t>1</a:t>
            </a:r>
            <a:r>
              <a:rPr kumimoji="1" lang="ja-JP" altLang="en-US" dirty="0"/>
              <a:t>手先の評価値が求まります。</a:t>
            </a:r>
            <a:endParaRPr kumimoji="1" lang="en-US" altLang="ja-JP" dirty="0"/>
          </a:p>
          <a:p>
            <a:r>
              <a:rPr kumimoji="1" lang="ja-JP" altLang="en-US" dirty="0"/>
              <a:t>現在のは自分の手番ですので、最も評価値の高い手を採用します。</a:t>
            </a:r>
            <a:endParaRPr kumimoji="1" lang="en-US" altLang="ja-JP" dirty="0"/>
          </a:p>
          <a:p>
            <a:r>
              <a:rPr kumimoji="1" lang="ja-JP" altLang="en-US" dirty="0"/>
              <a:t>しかし、このとき、ミニマックス法では無駄な探索をしていました。、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a:t>
            </a:fld>
            <a:endParaRPr lang="en-US" altLang="ja-JP"/>
          </a:p>
        </p:txBody>
      </p:sp>
    </p:spTree>
    <p:extLst>
      <p:ext uri="{BB962C8B-B14F-4D97-AF65-F5344CB8AC3E}">
        <p14:creationId xmlns:p14="http://schemas.microsoft.com/office/powerpoint/2010/main" val="16741738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例えば、左の図のような状態で、丸番とします。</a:t>
            </a:r>
            <a:endParaRPr kumimoji="1" lang="en-US" altLang="ja-JP" dirty="0"/>
          </a:p>
          <a:p>
            <a:r>
              <a:rPr kumimoji="1" lang="en-US" altLang="ja-JP" dirty="0"/>
              <a:t>5</a:t>
            </a:r>
            <a:r>
              <a:rPr kumimoji="1" lang="ja-JP" altLang="en-US" dirty="0"/>
              <a:t>の位置に丸があるので </a:t>
            </a:r>
            <a:r>
              <a:rPr kumimoji="1" lang="en-US" altLang="ja-JP" dirty="0"/>
              <a:t>010011</a:t>
            </a:r>
            <a:r>
              <a:rPr kumimoji="1" lang="ja-JP" altLang="en-US" dirty="0"/>
              <a:t>、</a:t>
            </a:r>
            <a:endParaRPr kumimoji="1" lang="en-US" altLang="ja-JP" dirty="0"/>
          </a:p>
          <a:p>
            <a:r>
              <a:rPr kumimoji="1" lang="en-US" altLang="ja-JP" dirty="0"/>
              <a:t>1</a:t>
            </a:r>
            <a:r>
              <a:rPr kumimoji="1" lang="ja-JP" altLang="en-US" dirty="0"/>
              <a:t>の位置にバツがあるので </a:t>
            </a:r>
            <a:r>
              <a:rPr kumimoji="1" lang="en-US" altLang="ja-JP" dirty="0"/>
              <a:t>011111</a:t>
            </a:r>
            <a:r>
              <a:rPr kumimoji="1" lang="ja-JP" altLang="en-US" dirty="0"/>
              <a:t>、</a:t>
            </a:r>
            <a:endParaRPr kumimoji="1" lang="en-US" altLang="ja-JP" dirty="0"/>
          </a:p>
          <a:p>
            <a:r>
              <a:rPr kumimoji="1" lang="ja-JP" altLang="en-US" dirty="0"/>
              <a:t>丸番ですので </a:t>
            </a:r>
            <a:r>
              <a:rPr kumimoji="1" lang="en-US" altLang="ja-JP" dirty="0"/>
              <a:t>000000</a:t>
            </a:r>
            <a:r>
              <a:rPr kumimoji="1" lang="ja-JP" altLang="en-US" dirty="0"/>
              <a:t> となり、</a:t>
            </a:r>
            <a:endParaRPr kumimoji="1" lang="en-US" altLang="ja-JP" dirty="0"/>
          </a:p>
          <a:p>
            <a:r>
              <a:rPr kumimoji="1" lang="ja-JP" altLang="en-US" dirty="0"/>
              <a:t>これらのビットごとの排他的論理和を求めると、</a:t>
            </a:r>
            <a:endParaRPr kumimoji="1" lang="en-US" altLang="ja-JP" dirty="0"/>
          </a:p>
          <a:p>
            <a:r>
              <a:rPr kumimoji="1" lang="en-US" altLang="ja-JP" dirty="0"/>
              <a:t>001100 </a:t>
            </a:r>
            <a:r>
              <a:rPr kumimoji="1" lang="ja-JP" altLang="en-US" dirty="0"/>
              <a:t>となります。</a:t>
            </a:r>
            <a:endParaRPr kumimoji="1" lang="en-US" altLang="ja-JP" dirty="0"/>
          </a:p>
          <a:p>
            <a:r>
              <a:rPr kumimoji="1" lang="ja-JP" altLang="en-US" dirty="0"/>
              <a:t>一手進んで、</a:t>
            </a:r>
            <a:r>
              <a:rPr kumimoji="1" lang="en-US" altLang="ja-JP" dirty="0"/>
              <a:t>9</a:t>
            </a:r>
            <a:r>
              <a:rPr kumimoji="1" lang="ja-JP" altLang="en-US" dirty="0"/>
              <a:t>の位置に丸が打たれると、</a:t>
            </a:r>
            <a:endParaRPr kumimoji="1" lang="en-US" altLang="ja-JP" dirty="0"/>
          </a:p>
          <a:p>
            <a:r>
              <a:rPr kumimoji="1" lang="en-US" altLang="ja-JP" dirty="0"/>
              <a:t>110110 </a:t>
            </a:r>
            <a:r>
              <a:rPr kumimoji="1" lang="ja-JP" altLang="en-US" dirty="0"/>
              <a:t>とバツ番 </a:t>
            </a:r>
            <a:r>
              <a:rPr kumimoji="1" lang="en-US" altLang="ja-JP" dirty="0"/>
              <a:t>111111 </a:t>
            </a:r>
            <a:r>
              <a:rPr kumimoji="1" lang="ja-JP" altLang="en-US" dirty="0"/>
              <a:t>との排他的論理和で</a:t>
            </a:r>
            <a:endParaRPr kumimoji="1" lang="en-US" altLang="ja-JP" dirty="0"/>
          </a:p>
          <a:p>
            <a:r>
              <a:rPr kumimoji="1" lang="en-US" altLang="ja-JP" dirty="0"/>
              <a:t>000101 </a:t>
            </a:r>
            <a:r>
              <a:rPr kumimoji="1" lang="ja-JP" altLang="en-US" dirty="0"/>
              <a:t>となります。</a:t>
            </a:r>
            <a:endParaRPr kumimoji="1" lang="en-US" altLang="ja-JP" dirty="0"/>
          </a:p>
          <a:p>
            <a:r>
              <a:rPr kumimoji="1" lang="ja-JP" altLang="en-US" dirty="0"/>
              <a:t>ここでは</a:t>
            </a:r>
            <a:r>
              <a:rPr kumimoji="1" lang="en-US" altLang="ja-JP" dirty="0"/>
              <a:t>6</a:t>
            </a:r>
            <a:r>
              <a:rPr kumimoji="1" lang="ja-JP" altLang="en-US" dirty="0"/>
              <a:t>ビットの値を使っていますが、ビット数を充分大きく取ればハッシュ値の衝突は起きなくなります。</a:t>
            </a:r>
            <a:endParaRPr kumimoji="1" lang="en-US" altLang="ja-JP" dirty="0"/>
          </a:p>
          <a:p>
            <a:r>
              <a:rPr kumimoji="1" lang="ja-JP" altLang="en-US" dirty="0"/>
              <a:t>つまり、ハッシュ値を比較するだけで局面の同一判定ができます。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30</a:t>
            </a:fld>
            <a:endParaRPr lang="en-US" altLang="ja-JP"/>
          </a:p>
        </p:txBody>
      </p:sp>
    </p:spTree>
    <p:extLst>
      <p:ext uri="{BB962C8B-B14F-4D97-AF65-F5344CB8AC3E}">
        <p14:creationId xmlns:p14="http://schemas.microsoft.com/office/powerpoint/2010/main" val="16409988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αβ</a:t>
            </a:r>
            <a:r>
              <a:rPr kumimoji="1" lang="ja-JP" altLang="en-US" dirty="0"/>
              <a:t>法で探索するときは、良い手から探索すると効率良く探索できます。</a:t>
            </a:r>
            <a:endParaRPr kumimoji="1" lang="en-US" altLang="ja-JP" dirty="0"/>
          </a:p>
          <a:p>
            <a:r>
              <a:rPr kumimoji="1" lang="ja-JP" altLang="en-US" dirty="0"/>
              <a:t>現在は自分の手番ですので、評価値の高い手が良い手です。</a:t>
            </a:r>
            <a:endParaRPr kumimoji="1" lang="en-US" altLang="ja-JP" dirty="0"/>
          </a:p>
          <a:p>
            <a:r>
              <a:rPr kumimoji="1" lang="en-US" altLang="ja-JP" dirty="0"/>
              <a:t>1</a:t>
            </a:r>
            <a:r>
              <a:rPr kumimoji="1" lang="ja-JP" altLang="en-US" dirty="0"/>
              <a:t>手先の評価値を見ると、左の方が評価値の高い、良い手が来ています。</a:t>
            </a:r>
            <a:endParaRPr kumimoji="1" lang="en-US" altLang="ja-JP" dirty="0"/>
          </a:p>
          <a:p>
            <a:r>
              <a:rPr kumimoji="1" lang="en-US" altLang="ja-JP" dirty="0"/>
              <a:t>1</a:t>
            </a:r>
            <a:r>
              <a:rPr kumimoji="1" lang="ja-JP" altLang="en-US" dirty="0"/>
              <a:t>手先は相手の手番ですので評価値が低い手が良い手です。</a:t>
            </a:r>
            <a:endParaRPr kumimoji="1" lang="en-US" altLang="ja-JP" dirty="0"/>
          </a:p>
          <a:p>
            <a:r>
              <a:rPr kumimoji="1" lang="en-US" altLang="ja-JP" dirty="0"/>
              <a:t>2</a:t>
            </a:r>
            <a:r>
              <a:rPr kumimoji="1" lang="ja-JP" altLang="en-US" dirty="0"/>
              <a:t>手先の評価値を見ると、左の方が評価値の低い手、良い手が来ています。</a:t>
            </a:r>
            <a:endParaRPr kumimoji="1" lang="en-US" altLang="ja-JP" dirty="0"/>
          </a:p>
          <a:p>
            <a:r>
              <a:rPr kumimoji="1" lang="ja-JP" altLang="en-US" dirty="0"/>
              <a:t>このように、左の方に良い手が来ていますので、</a:t>
            </a:r>
            <a:endParaRPr kumimoji="1" lang="en-US" altLang="ja-JP" dirty="0"/>
          </a:p>
          <a:p>
            <a:r>
              <a:rPr kumimoji="1" lang="ja-JP" altLang="en-US" dirty="0"/>
              <a:t>左から探索すれば、効率良く探索できます。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31</a:t>
            </a:fld>
            <a:endParaRPr lang="en-US" altLang="ja-JP"/>
          </a:p>
        </p:txBody>
      </p:sp>
    </p:spTree>
    <p:extLst>
      <p:ext uri="{BB962C8B-B14F-4D97-AF65-F5344CB8AC3E}">
        <p14:creationId xmlns:p14="http://schemas.microsoft.com/office/powerpoint/2010/main" val="31837126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αβ</a:t>
            </a:r>
            <a:r>
              <a:rPr kumimoji="1" lang="ja-JP" altLang="en-US" dirty="0"/>
              <a:t> 法は、良い手から探索すると効率良く探索できます。</a:t>
            </a:r>
            <a:endParaRPr kumimoji="1" lang="en-US" altLang="ja-JP" dirty="0"/>
          </a:p>
          <a:p>
            <a:r>
              <a:rPr kumimoji="1" lang="ja-JP" altLang="en-US" dirty="0"/>
              <a:t>それではどうやって良い手を探すのでしょうか、</a:t>
            </a:r>
            <a:endParaRPr kumimoji="1" lang="en-US" altLang="ja-JP" dirty="0"/>
          </a:p>
          <a:p>
            <a:r>
              <a:rPr kumimoji="1" lang="ja-JP" altLang="en-US" dirty="0"/>
              <a:t>そもそも、良い手を探すために探索をしているわけです。</a:t>
            </a:r>
            <a:endParaRPr kumimoji="1" lang="en-US" altLang="ja-JP" dirty="0"/>
          </a:p>
          <a:p>
            <a:r>
              <a:rPr kumimoji="1" lang="ja-JP" altLang="en-US" dirty="0"/>
              <a:t>良い手が分かっているなら、探索の必要はありません。</a:t>
            </a:r>
            <a:endParaRPr kumimoji="1" lang="en-US" altLang="ja-JP" dirty="0"/>
          </a:p>
          <a:p>
            <a:r>
              <a:rPr kumimoji="1" lang="ja-JP" altLang="en-US" dirty="0"/>
              <a:t>つまり、良い手などわかりません。</a:t>
            </a:r>
            <a:endParaRPr kumimoji="1" lang="en-US" altLang="ja-JP" dirty="0"/>
          </a:p>
          <a:p>
            <a:r>
              <a:rPr kumimoji="1" lang="ja-JP" altLang="en-US" dirty="0"/>
              <a:t>しかし、良さそうな手ならわかります。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32</a:t>
            </a:fld>
            <a:endParaRPr lang="en-US" altLang="ja-JP"/>
          </a:p>
        </p:txBody>
      </p:sp>
    </p:spTree>
    <p:extLst>
      <p:ext uri="{BB962C8B-B14F-4D97-AF65-F5344CB8AC3E}">
        <p14:creationId xmlns:p14="http://schemas.microsoft.com/office/powerpoint/2010/main" val="11587531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良さそうな手を探す手法の一つに、反復深化法があります。</a:t>
            </a:r>
          </a:p>
          <a:p>
            <a:r>
              <a:rPr kumimoji="1" lang="ja-JP" altLang="en-US" dirty="0"/>
              <a:t>これは、最初浅いところから探索を初めて、</a:t>
            </a:r>
            <a:endParaRPr kumimoji="1" lang="en-US" altLang="ja-JP" dirty="0"/>
          </a:p>
          <a:p>
            <a:r>
              <a:rPr kumimoji="1" lang="ja-JP" altLang="en-US" dirty="0"/>
              <a:t>探索の範囲を徐々に深くしていく探索していく手法です。</a:t>
            </a:r>
            <a:endParaRPr kumimoji="1" lang="en-US" altLang="ja-JP" dirty="0"/>
          </a:p>
          <a:p>
            <a:r>
              <a:rPr kumimoji="1" lang="ja-JP" altLang="en-US" dirty="0"/>
              <a:t>繰り返し探索しますので、探索する回数は増えますが、</a:t>
            </a:r>
            <a:endParaRPr kumimoji="1" lang="en-US" altLang="ja-JP" dirty="0"/>
          </a:p>
          <a:p>
            <a:r>
              <a:rPr kumimoji="1" lang="ja-JP" altLang="en-US" dirty="0"/>
              <a:t>枝刈りできる利点が大きいので、全体としては探索時間が短くなります。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33</a:t>
            </a:fld>
            <a:endParaRPr lang="en-US" altLang="ja-JP"/>
          </a:p>
        </p:txBody>
      </p:sp>
    </p:spTree>
    <p:extLst>
      <p:ext uri="{BB962C8B-B14F-4D97-AF65-F5344CB8AC3E}">
        <p14:creationId xmlns:p14="http://schemas.microsoft.com/office/powerpoint/2010/main" val="35141351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こちらの探索木を探索する場合を見てみましょう。</a:t>
            </a:r>
            <a:endParaRPr kumimoji="1" lang="en-US" altLang="ja-JP" dirty="0"/>
          </a:p>
          <a:p>
            <a:r>
              <a:rPr kumimoji="1" lang="ja-JP" altLang="en-US" dirty="0"/>
              <a:t>左側に評価値の高い局面が来るように並べ替えていきます。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34</a:t>
            </a:fld>
            <a:endParaRPr lang="en-US" altLang="ja-JP"/>
          </a:p>
        </p:txBody>
      </p:sp>
    </p:spTree>
    <p:extLst>
      <p:ext uri="{BB962C8B-B14F-4D97-AF65-F5344CB8AC3E}">
        <p14:creationId xmlns:p14="http://schemas.microsoft.com/office/powerpoint/2010/main" val="21130741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まず、一手先の局面まで探索して評価値を求めます。</a:t>
            </a:r>
            <a:endParaRPr kumimoji="1" lang="en-US" altLang="ja-JP" dirty="0"/>
          </a:p>
          <a:p>
            <a:r>
              <a:rPr kumimoji="1" lang="ja-JP" altLang="en-US" dirty="0"/>
              <a:t>頂点</a:t>
            </a:r>
            <a:r>
              <a:rPr kumimoji="1" lang="en-US" altLang="ja-JP" dirty="0"/>
              <a:t>B</a:t>
            </a:r>
            <a:r>
              <a:rPr kumimoji="1" lang="ja-JP" altLang="en-US" dirty="0"/>
              <a:t>が</a:t>
            </a:r>
            <a:r>
              <a:rPr kumimoji="1" lang="en-US" altLang="ja-JP" dirty="0"/>
              <a:t>+5 </a:t>
            </a:r>
            <a:r>
              <a:rPr kumimoji="1" lang="ja-JP" altLang="en-US" dirty="0"/>
              <a:t>が 頂点</a:t>
            </a:r>
            <a:r>
              <a:rPr kumimoji="1" lang="en-US" altLang="ja-JP" dirty="0"/>
              <a:t>C</a:t>
            </a:r>
            <a:r>
              <a:rPr kumimoji="1" lang="ja-JP" altLang="en-US" dirty="0"/>
              <a:t>が</a:t>
            </a:r>
            <a:r>
              <a:rPr kumimoji="1" lang="en-US" altLang="ja-JP" dirty="0"/>
              <a:t>+7 </a:t>
            </a:r>
            <a:r>
              <a:rPr kumimoji="1" lang="ja-JP" altLang="en-US" dirty="0"/>
              <a:t>だとします。</a:t>
            </a:r>
            <a:endParaRPr kumimoji="1" lang="en-US" altLang="ja-JP" dirty="0"/>
          </a:p>
          <a:p>
            <a:r>
              <a:rPr kumimoji="1" lang="ja-JP" altLang="en-US" dirty="0"/>
              <a:t>このとき、左側に評価値の高い頂点が来るようにします。</a:t>
            </a:r>
            <a:endParaRPr kumimoji="1" lang="en-US" altLang="ja-JP" dirty="0"/>
          </a:p>
          <a:p>
            <a:r>
              <a:rPr kumimoji="1" lang="en-US" altLang="ja-JP" dirty="0"/>
              <a:t>C</a:t>
            </a:r>
            <a:r>
              <a:rPr kumimoji="1" lang="ja-JP" altLang="en-US" dirty="0"/>
              <a:t>の方が評価値が高いので、</a:t>
            </a:r>
            <a:r>
              <a:rPr kumimoji="1" lang="en-US" altLang="ja-JP" dirty="0"/>
              <a:t>B</a:t>
            </a:r>
            <a:r>
              <a:rPr kumimoji="1" lang="ja-JP" altLang="en-US" dirty="0"/>
              <a:t>と</a:t>
            </a:r>
            <a:r>
              <a:rPr kumimoji="1" lang="en-US" altLang="ja-JP" dirty="0"/>
              <a:t>C</a:t>
            </a:r>
            <a:r>
              <a:rPr kumimoji="1" lang="ja-JP" altLang="en-US" dirty="0"/>
              <a:t>を入れ替えます。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35</a:t>
            </a:fld>
            <a:endParaRPr lang="en-US" altLang="ja-JP"/>
          </a:p>
        </p:txBody>
      </p:sp>
    </p:spTree>
    <p:extLst>
      <p:ext uri="{BB962C8B-B14F-4D97-AF65-F5344CB8AC3E}">
        <p14:creationId xmlns:p14="http://schemas.microsoft.com/office/powerpoint/2010/main" val="23589514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頂点</a:t>
            </a:r>
            <a:r>
              <a:rPr kumimoji="1" lang="en-US" altLang="ja-JP" dirty="0"/>
              <a:t>B</a:t>
            </a:r>
            <a:r>
              <a:rPr kumimoji="1" lang="ja-JP" altLang="en-US" dirty="0"/>
              <a:t>と頂点</a:t>
            </a:r>
            <a:r>
              <a:rPr kumimoji="1" lang="en-US" altLang="ja-JP" dirty="0"/>
              <a:t>C</a:t>
            </a:r>
            <a:r>
              <a:rPr kumimoji="1" lang="ja-JP" altLang="en-US" dirty="0"/>
              <a:t>を入れ替えるとこうなります。</a:t>
            </a:r>
            <a:endParaRPr kumimoji="1" lang="en-US" altLang="ja-JP" dirty="0"/>
          </a:p>
          <a:p>
            <a:r>
              <a:rPr kumimoji="1" lang="ja-JP" altLang="en-US" dirty="0"/>
              <a:t>次は、</a:t>
            </a:r>
            <a:r>
              <a:rPr kumimoji="1" lang="en-US" altLang="ja-JP" dirty="0"/>
              <a:t>2</a:t>
            </a:r>
            <a:r>
              <a:rPr kumimoji="1" lang="ja-JP" altLang="en-US" dirty="0"/>
              <a:t>手先までの評価値を求めます。</a:t>
            </a:r>
            <a:endParaRPr kumimoji="1" lang="en-US" altLang="ja-JP" dirty="0"/>
          </a:p>
          <a:p>
            <a:r>
              <a:rPr kumimoji="1" lang="ja-JP" altLang="en-US" dirty="0"/>
              <a:t>頂点</a:t>
            </a:r>
            <a:r>
              <a:rPr kumimoji="1" lang="en-US" altLang="ja-JP" dirty="0"/>
              <a:t>B</a:t>
            </a:r>
            <a:r>
              <a:rPr kumimoji="1" lang="ja-JP" altLang="en-US" dirty="0"/>
              <a:t>と頂点</a:t>
            </a:r>
            <a:r>
              <a:rPr kumimoji="1" lang="en-US" altLang="ja-JP" dirty="0"/>
              <a:t>C</a:t>
            </a:r>
            <a:r>
              <a:rPr kumimoji="1" lang="ja-JP" altLang="en-US" dirty="0"/>
              <a:t>では、</a:t>
            </a:r>
            <a:r>
              <a:rPr kumimoji="1" lang="en-US" altLang="ja-JP" dirty="0"/>
              <a:t>B</a:t>
            </a:r>
            <a:r>
              <a:rPr kumimoji="1" lang="ja-JP" altLang="en-US" dirty="0"/>
              <a:t>の方が評価値が高いので入れ替えます。</a:t>
            </a:r>
            <a:endParaRPr kumimoji="1" lang="en-US" altLang="ja-JP" dirty="0"/>
          </a:p>
          <a:p>
            <a:r>
              <a:rPr kumimoji="1" lang="ja-JP" altLang="en-US" dirty="0"/>
              <a:t>また、頂点</a:t>
            </a:r>
            <a:r>
              <a:rPr kumimoji="1" lang="en-US" altLang="ja-JP" dirty="0"/>
              <a:t>D</a:t>
            </a:r>
            <a:r>
              <a:rPr kumimoji="1" lang="ja-JP" altLang="en-US" dirty="0"/>
              <a:t>と頂点</a:t>
            </a:r>
            <a:r>
              <a:rPr kumimoji="1" lang="en-US" altLang="ja-JP" dirty="0"/>
              <a:t>E</a:t>
            </a:r>
            <a:r>
              <a:rPr kumimoji="1" lang="ja-JP" altLang="en-US" dirty="0"/>
              <a:t>では、</a:t>
            </a:r>
            <a:r>
              <a:rPr kumimoji="1" lang="en-US" altLang="ja-JP" dirty="0"/>
              <a:t>E</a:t>
            </a:r>
            <a:r>
              <a:rPr kumimoji="1" lang="ja-JP" altLang="en-US" dirty="0"/>
              <a:t>の法が評価値が高いので入れ替えます。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36</a:t>
            </a:fld>
            <a:endParaRPr lang="en-US" altLang="ja-JP"/>
          </a:p>
        </p:txBody>
      </p:sp>
    </p:spTree>
    <p:extLst>
      <p:ext uri="{BB962C8B-B14F-4D97-AF65-F5344CB8AC3E}">
        <p14:creationId xmlns:p14="http://schemas.microsoft.com/office/powerpoint/2010/main" val="15565711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続いて、</a:t>
            </a:r>
            <a:r>
              <a:rPr kumimoji="1" lang="en-US" altLang="ja-JP" dirty="0"/>
              <a:t>3</a:t>
            </a:r>
            <a:r>
              <a:rPr kumimoji="1" lang="ja-JP" altLang="en-US" dirty="0"/>
              <a:t>手先までの評価値を求め、</a:t>
            </a:r>
            <a:endParaRPr kumimoji="1" lang="en-US" altLang="ja-JP" dirty="0"/>
          </a:p>
          <a:p>
            <a:r>
              <a:rPr kumimoji="1" lang="ja-JP" altLang="en-US" dirty="0"/>
              <a:t>これまでと同様に左側に評価値の高い頂点が来るように入れ替えます。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37</a:t>
            </a:fld>
            <a:endParaRPr lang="en-US" altLang="ja-JP"/>
          </a:p>
        </p:txBody>
      </p:sp>
    </p:spTree>
    <p:extLst>
      <p:ext uri="{BB962C8B-B14F-4D97-AF65-F5344CB8AC3E}">
        <p14:creationId xmlns:p14="http://schemas.microsoft.com/office/powerpoint/2010/main" val="23226006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反復深化法は、浅い局面から順に探索していきます。</a:t>
            </a:r>
            <a:endParaRPr kumimoji="1" lang="en-US" altLang="ja-JP" dirty="0"/>
          </a:p>
          <a:p>
            <a:r>
              <a:rPr kumimoji="1" lang="ja-JP" altLang="en-US" dirty="0"/>
              <a:t>反復深化法では、同じ局面を繰り返し探索しますので、</a:t>
            </a:r>
            <a:endParaRPr kumimoji="1" lang="en-US" altLang="ja-JP" dirty="0"/>
          </a:p>
          <a:p>
            <a:r>
              <a:rPr kumimoji="1" lang="ja-JP" altLang="en-US" dirty="0"/>
              <a:t>探索した局面の情報を記憶しておきます。</a:t>
            </a:r>
            <a:endParaRPr kumimoji="1" lang="en-US" altLang="ja-JP" dirty="0"/>
          </a:p>
          <a:p>
            <a:r>
              <a:rPr kumimoji="1" lang="ja-JP" altLang="en-US" dirty="0"/>
              <a:t>情報としては、</a:t>
            </a:r>
            <a:endParaRPr kumimoji="1" lang="en-US" altLang="ja-JP" dirty="0"/>
          </a:p>
          <a:p>
            <a:r>
              <a:rPr kumimoji="1" lang="ja-JP" altLang="en-US" dirty="0"/>
              <a:t>局面のハッシュ値、</a:t>
            </a:r>
            <a:endParaRPr kumimoji="1" lang="en-US" altLang="ja-JP" dirty="0"/>
          </a:p>
          <a:p>
            <a:r>
              <a:rPr kumimoji="1" lang="ja-JP" altLang="en-US" dirty="0"/>
              <a:t>その局面での最善手、</a:t>
            </a:r>
            <a:endParaRPr kumimoji="1" lang="en-US" altLang="ja-JP" dirty="0"/>
          </a:p>
          <a:p>
            <a:r>
              <a:rPr kumimoji="1" lang="ja-JP" altLang="en-US" dirty="0"/>
              <a:t>その局面の評価値、</a:t>
            </a:r>
            <a:endParaRPr kumimoji="1" lang="en-US" altLang="ja-JP" dirty="0"/>
          </a:p>
          <a:p>
            <a:r>
              <a:rPr kumimoji="1" lang="ja-JP" altLang="en-US" dirty="0"/>
              <a:t>その評価値が真の値なのか、枝刈りされた</a:t>
            </a:r>
            <a:r>
              <a:rPr kumimoji="1" lang="en-US" altLang="ja-JP" dirty="0"/>
              <a:t>α</a:t>
            </a:r>
            <a:r>
              <a:rPr kumimoji="1" lang="ja-JP" altLang="en-US" dirty="0"/>
              <a:t>値や</a:t>
            </a:r>
            <a:r>
              <a:rPr kumimoji="1" lang="en-US" altLang="ja-JP" dirty="0"/>
              <a:t>β</a:t>
            </a:r>
            <a:r>
              <a:rPr kumimoji="1" lang="ja-JP" altLang="en-US" dirty="0"/>
              <a:t>値なのか、</a:t>
            </a:r>
            <a:endParaRPr kumimoji="1" lang="en-US" altLang="ja-JP" dirty="0"/>
          </a:p>
          <a:p>
            <a:r>
              <a:rPr kumimoji="1" lang="ja-JP" altLang="en-US" dirty="0"/>
              <a:t>その評価値を得たときの探索の深さなどを記憶しておきます。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38</a:t>
            </a:fld>
            <a:endParaRPr lang="en-US" altLang="ja-JP"/>
          </a:p>
        </p:txBody>
      </p:sp>
    </p:spTree>
    <p:extLst>
      <p:ext uri="{BB962C8B-B14F-4D97-AF65-F5344CB8AC3E}">
        <p14:creationId xmlns:p14="http://schemas.microsoft.com/office/powerpoint/2010/main" val="15784783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探索する上で、問題になるのが、水平線効果と呼ばれるものです。</a:t>
            </a:r>
            <a:endParaRPr kumimoji="1" lang="en-US" altLang="ja-JP" dirty="0"/>
          </a:p>
          <a:p>
            <a:r>
              <a:rPr kumimoji="1" lang="ja-JP" altLang="en-US" dirty="0"/>
              <a:t>探索では、有限の深さまで見ます。</a:t>
            </a:r>
            <a:endParaRPr kumimoji="1" lang="en-US" altLang="ja-JP" dirty="0"/>
          </a:p>
          <a:p>
            <a:r>
              <a:rPr kumimoji="1" lang="ja-JP" altLang="en-US" dirty="0"/>
              <a:t>その場合、より先に不利な局面があってもわかりません。</a:t>
            </a:r>
            <a:endParaRPr kumimoji="1" lang="en-US" altLang="ja-JP" dirty="0"/>
          </a:p>
          <a:p>
            <a:r>
              <a:rPr kumimoji="1" lang="ja-JP" altLang="en-US" dirty="0"/>
              <a:t>例えば</a:t>
            </a:r>
            <a:r>
              <a:rPr kumimoji="1" lang="en-US" altLang="ja-JP" dirty="0"/>
              <a:t>5</a:t>
            </a:r>
            <a:r>
              <a:rPr kumimoji="1" lang="ja-JP" altLang="en-US" dirty="0"/>
              <a:t>手先まで読むとします。</a:t>
            </a:r>
            <a:endParaRPr kumimoji="1" lang="en-US" altLang="ja-JP" dirty="0"/>
          </a:p>
          <a:p>
            <a:r>
              <a:rPr kumimoji="1" lang="en-US" altLang="ja-JP" dirty="0"/>
              <a:t>ABC</a:t>
            </a:r>
            <a:r>
              <a:rPr kumimoji="1" lang="ja-JP" altLang="en-US" dirty="0"/>
              <a:t>の</a:t>
            </a:r>
            <a:r>
              <a:rPr kumimoji="1" lang="en-US" altLang="ja-JP" dirty="0"/>
              <a:t>3</a:t>
            </a:r>
            <a:r>
              <a:rPr kumimoji="1" lang="ja-JP" altLang="en-US" dirty="0"/>
              <a:t>つの手が指せるときに、</a:t>
            </a:r>
            <a:endParaRPr kumimoji="1" lang="en-US" altLang="ja-JP" dirty="0"/>
          </a:p>
          <a:p>
            <a:r>
              <a:rPr kumimoji="1" lang="en-US" altLang="ja-JP" dirty="0"/>
              <a:t>A</a:t>
            </a:r>
            <a:r>
              <a:rPr kumimoji="1" lang="ja-JP" altLang="en-US" dirty="0"/>
              <a:t>を指すと</a:t>
            </a:r>
            <a:r>
              <a:rPr kumimoji="1" lang="en-US" altLang="ja-JP" dirty="0"/>
              <a:t>4</a:t>
            </a:r>
            <a:r>
              <a:rPr kumimoji="1" lang="ja-JP" altLang="en-US" dirty="0"/>
              <a:t>手先で詰んでしまう、</a:t>
            </a:r>
            <a:endParaRPr kumimoji="1" lang="en-US" altLang="ja-JP" dirty="0"/>
          </a:p>
          <a:p>
            <a:r>
              <a:rPr kumimoji="1" lang="en-US" altLang="ja-JP" dirty="0"/>
              <a:t>B</a:t>
            </a:r>
            <a:r>
              <a:rPr kumimoji="1" lang="ja-JP" altLang="en-US" dirty="0"/>
              <a:t>を指すと</a:t>
            </a:r>
            <a:r>
              <a:rPr kumimoji="1" lang="en-US" altLang="ja-JP" dirty="0"/>
              <a:t>8</a:t>
            </a:r>
            <a:r>
              <a:rPr kumimoji="1" lang="ja-JP" altLang="en-US" dirty="0"/>
              <a:t>手先で詰んでしまう、</a:t>
            </a:r>
            <a:endParaRPr kumimoji="1" lang="en-US" altLang="ja-JP" dirty="0"/>
          </a:p>
          <a:p>
            <a:r>
              <a:rPr kumimoji="1" lang="en-US" altLang="ja-JP" dirty="0"/>
              <a:t>C</a:t>
            </a:r>
            <a:r>
              <a:rPr kumimoji="1" lang="ja-JP" altLang="en-US" dirty="0"/>
              <a:t>を指すと当面詰まない、とします。</a:t>
            </a:r>
            <a:endParaRPr kumimoji="1" lang="en-US" altLang="ja-JP" dirty="0"/>
          </a:p>
          <a:p>
            <a:r>
              <a:rPr kumimoji="1" lang="en-US" altLang="ja-JP" dirty="0"/>
              <a:t>5</a:t>
            </a:r>
            <a:r>
              <a:rPr kumimoji="1" lang="ja-JP" altLang="en-US" dirty="0"/>
              <a:t>手先まで読むのですから、</a:t>
            </a:r>
            <a:r>
              <a:rPr kumimoji="1" lang="en-US" altLang="ja-JP" dirty="0"/>
              <a:t>A</a:t>
            </a:r>
            <a:r>
              <a:rPr kumimoji="1" lang="ja-JP" altLang="en-US" dirty="0"/>
              <a:t>を指してはいけないことはわかります。</a:t>
            </a:r>
            <a:endParaRPr kumimoji="1" lang="en-US" altLang="ja-JP" dirty="0"/>
          </a:p>
          <a:p>
            <a:r>
              <a:rPr kumimoji="1" lang="ja-JP" altLang="en-US" dirty="0"/>
              <a:t>しかし、</a:t>
            </a:r>
            <a:r>
              <a:rPr kumimoji="1" lang="en-US" altLang="ja-JP" dirty="0"/>
              <a:t>8</a:t>
            </a:r>
            <a:r>
              <a:rPr kumimoji="1" lang="ja-JP" altLang="en-US" dirty="0"/>
              <a:t>手先で詰んでしまう</a:t>
            </a:r>
            <a:r>
              <a:rPr kumimoji="1" lang="en-US" altLang="ja-JP" dirty="0"/>
              <a:t>B</a:t>
            </a:r>
            <a:r>
              <a:rPr kumimoji="1" lang="ja-JP" altLang="en-US" dirty="0"/>
              <a:t>と詰まない</a:t>
            </a:r>
            <a:r>
              <a:rPr kumimoji="1" lang="en-US" altLang="ja-JP" dirty="0"/>
              <a:t>C</a:t>
            </a:r>
            <a:r>
              <a:rPr kumimoji="1" lang="ja-JP" altLang="en-US" dirty="0"/>
              <a:t>では、どちらがいいかわかりません。</a:t>
            </a:r>
            <a:endParaRPr kumimoji="1" lang="en-US" altLang="ja-JP" dirty="0"/>
          </a:p>
          <a:p>
            <a:r>
              <a:rPr kumimoji="1" lang="ja-JP" altLang="en-US" dirty="0"/>
              <a:t>もちろん、読む深さを増やせば、</a:t>
            </a:r>
            <a:r>
              <a:rPr kumimoji="1" lang="en-US" altLang="ja-JP" dirty="0"/>
              <a:t>B</a:t>
            </a:r>
            <a:r>
              <a:rPr kumimoji="1" lang="ja-JP" altLang="en-US" dirty="0"/>
              <a:t>を指してはいけないことはわかります。</a:t>
            </a:r>
            <a:endParaRPr kumimoji="1" lang="en-US" altLang="ja-JP" dirty="0"/>
          </a:p>
          <a:p>
            <a:r>
              <a:rPr kumimoji="1" lang="ja-JP" altLang="en-US" dirty="0"/>
              <a:t>しかし、ここで水平線効果が起こってしまう場合があります。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39</a:t>
            </a:fld>
            <a:endParaRPr lang="en-US" altLang="ja-JP"/>
          </a:p>
        </p:txBody>
      </p:sp>
    </p:spTree>
    <p:extLst>
      <p:ext uri="{BB962C8B-B14F-4D97-AF65-F5344CB8AC3E}">
        <p14:creationId xmlns:p14="http://schemas.microsoft.com/office/powerpoint/2010/main" val="1737928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必用の無い探索を行わないことにより、</a:t>
            </a:r>
            <a:endParaRPr kumimoji="1" lang="en-US" altLang="ja-JP" dirty="0"/>
          </a:p>
          <a:p>
            <a:r>
              <a:rPr kumimoji="1" lang="ja-JP" altLang="en-US" dirty="0"/>
              <a:t>ミニマックス法を改良したのが </a:t>
            </a:r>
            <a:r>
              <a:rPr kumimoji="1" lang="en-US" altLang="ja-JP" dirty="0"/>
              <a:t>αβ </a:t>
            </a:r>
            <a:r>
              <a:rPr kumimoji="1" lang="ja-JP" altLang="en-US" dirty="0"/>
              <a:t>法です。</a:t>
            </a:r>
            <a:endParaRPr kumimoji="1" lang="en-US" altLang="ja-JP" dirty="0"/>
          </a:p>
          <a:p>
            <a:r>
              <a:rPr kumimoji="1" lang="en-US" altLang="ja-JP" dirty="0"/>
              <a:t>αβ </a:t>
            </a:r>
            <a:r>
              <a:rPr kumimoji="1" lang="ja-JP" altLang="en-US" dirty="0"/>
              <a:t>法では、絶対に採用されない手は読みません。</a:t>
            </a:r>
            <a:endParaRPr kumimoji="1" lang="en-US" altLang="ja-JP" dirty="0"/>
          </a:p>
          <a:p>
            <a:r>
              <a:rPr kumimoji="1" lang="en-US" altLang="ja-JP" dirty="0"/>
              <a:t>α </a:t>
            </a:r>
            <a:r>
              <a:rPr kumimoji="1" lang="ja-JP" altLang="en-US" dirty="0"/>
              <a:t>を、それまでに発見した自番で最も大きな評価値、</a:t>
            </a:r>
            <a:endParaRPr kumimoji="1" lang="en-US" altLang="ja-JP" dirty="0"/>
          </a:p>
          <a:p>
            <a:r>
              <a:rPr kumimoji="1" lang="en-US" altLang="ja-JP" dirty="0"/>
              <a:t>β </a:t>
            </a:r>
            <a:r>
              <a:rPr kumimoji="1" lang="ja-JP" altLang="en-US" dirty="0"/>
              <a:t>を、それまでに発見した相手番で最も小さな評価値とします。</a:t>
            </a:r>
            <a:endParaRPr kumimoji="1" lang="en-US" altLang="ja-JP" dirty="0"/>
          </a:p>
          <a:p>
            <a:r>
              <a:rPr kumimoji="1" lang="ja-JP" altLang="en-US" dirty="0"/>
              <a:t>相手の手番では、</a:t>
            </a:r>
            <a:r>
              <a:rPr kumimoji="1" lang="en-US" altLang="ja-JP" dirty="0"/>
              <a:t>α </a:t>
            </a:r>
            <a:r>
              <a:rPr kumimoji="1" lang="ja-JP" altLang="en-US" dirty="0"/>
              <a:t>よりも小さい評価値になれば、探索を打ち切り、</a:t>
            </a:r>
            <a:endParaRPr kumimoji="1" lang="en-US" altLang="ja-JP" dirty="0"/>
          </a:p>
          <a:p>
            <a:r>
              <a:rPr kumimoji="1" lang="ja-JP" altLang="en-US" dirty="0"/>
              <a:t>自分の手番では、</a:t>
            </a:r>
            <a:r>
              <a:rPr kumimoji="1" lang="en-US" altLang="ja-JP" dirty="0"/>
              <a:t>β </a:t>
            </a:r>
            <a:r>
              <a:rPr kumimoji="1" lang="ja-JP" altLang="en-US" dirty="0"/>
              <a:t>よりも大きい評価値になれば、探索を打ち切ります。</a:t>
            </a:r>
            <a:endParaRPr kumimoji="1" lang="en-US" altLang="ja-JP" dirty="0"/>
          </a:p>
          <a:p>
            <a:r>
              <a:rPr kumimoji="1" lang="ja-JP" altLang="en-US" dirty="0"/>
              <a:t>つまり、</a:t>
            </a:r>
            <a:r>
              <a:rPr kumimoji="1" lang="en-US" altLang="ja-JP" dirty="0"/>
              <a:t>α </a:t>
            </a:r>
            <a:r>
              <a:rPr kumimoji="1" lang="ja-JP" altLang="en-US" dirty="0"/>
              <a:t>以上 </a:t>
            </a:r>
            <a:r>
              <a:rPr kumimoji="1" lang="en-US" altLang="ja-JP" dirty="0"/>
              <a:t>β </a:t>
            </a:r>
            <a:r>
              <a:rPr kumimoji="1" lang="ja-JP" altLang="en-US" dirty="0"/>
              <a:t>以下の手を探索します。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a:t>
            </a:fld>
            <a:endParaRPr lang="en-US" altLang="ja-JP"/>
          </a:p>
        </p:txBody>
      </p:sp>
    </p:spTree>
    <p:extLst>
      <p:ext uri="{BB962C8B-B14F-4D97-AF65-F5344CB8AC3E}">
        <p14:creationId xmlns:p14="http://schemas.microsoft.com/office/powerpoint/2010/main" val="24314455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将棋の場合を例に見てみましょう。</a:t>
            </a:r>
            <a:endParaRPr kumimoji="1" lang="en-US" altLang="ja-JP" dirty="0"/>
          </a:p>
          <a:p>
            <a:r>
              <a:rPr kumimoji="1" lang="ja-JP" altLang="en-US" dirty="0"/>
              <a:t>こちらの図は先手が３九に香車を打った局面です。</a:t>
            </a:r>
            <a:endParaRPr kumimoji="1" lang="en-US" altLang="ja-JP" dirty="0"/>
          </a:p>
          <a:p>
            <a:r>
              <a:rPr kumimoji="1" lang="ja-JP" altLang="en-US" dirty="0"/>
              <a:t>香車が３三にいる角を狙っています。</a:t>
            </a:r>
            <a:endParaRPr kumimoji="1" lang="en-US" altLang="ja-JP" dirty="0"/>
          </a:p>
          <a:p>
            <a:r>
              <a:rPr kumimoji="1" lang="ja-JP" altLang="en-US" dirty="0"/>
              <a:t>しかし、角の後ろには玉がいますので、角は逃げられません。</a:t>
            </a:r>
            <a:endParaRPr kumimoji="1" lang="en-US" altLang="ja-JP" dirty="0"/>
          </a:p>
          <a:p>
            <a:r>
              <a:rPr kumimoji="1" lang="ja-JP" altLang="en-US" dirty="0"/>
              <a:t>よって、この状態では後手は▲３三香成を防げません。</a:t>
            </a:r>
            <a:endParaRPr kumimoji="1" lang="en-US" altLang="ja-JP" dirty="0"/>
          </a:p>
          <a:p>
            <a:r>
              <a:rPr kumimoji="1" lang="ja-JP" altLang="en-US" dirty="0"/>
              <a:t>こうなったら、後手は角をあきらめて、他の手を考えるべきです。</a:t>
            </a:r>
            <a:endParaRPr kumimoji="1" lang="en-US" altLang="ja-JP" dirty="0"/>
          </a:p>
          <a:p>
            <a:r>
              <a:rPr kumimoji="1" lang="ja-JP" altLang="en-US" dirty="0"/>
              <a:t>人間だったら、この状況になればそうするでしょう。</a:t>
            </a:r>
            <a:endParaRPr kumimoji="1" lang="en-US" altLang="ja-JP" dirty="0"/>
          </a:p>
          <a:p>
            <a:r>
              <a:rPr kumimoji="1" lang="ja-JP" altLang="en-US" dirty="0"/>
              <a:t>しかし、計算機の場合、ここで悪あがきをしてしまうことがあります。</a:t>
            </a:r>
            <a:endParaRPr kumimoji="1" lang="en-US" altLang="ja-JP" dirty="0"/>
          </a:p>
          <a:p>
            <a:r>
              <a:rPr kumimoji="1" lang="ja-JP" altLang="en-US" dirty="0"/>
              <a:t>後手には持ち駒に歩がたくさんあります。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40</a:t>
            </a:fld>
            <a:endParaRPr lang="en-US" altLang="ja-JP"/>
          </a:p>
        </p:txBody>
      </p:sp>
    </p:spTree>
    <p:extLst>
      <p:ext uri="{BB962C8B-B14F-4D97-AF65-F5344CB8AC3E}">
        <p14:creationId xmlns:p14="http://schemas.microsoft.com/office/powerpoint/2010/main" val="29961347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そこで、後手は、△３八歩と香車の前に歩を打ちます。</a:t>
            </a:r>
            <a:endParaRPr kumimoji="1" lang="en-US" altLang="ja-JP" dirty="0"/>
          </a:p>
          <a:p>
            <a:r>
              <a:rPr kumimoji="1" lang="ja-JP" altLang="en-US" dirty="0"/>
              <a:t>ここで歩を打ったところで、香車に取られるだけですので、これば無意味な歩打ちです。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41</a:t>
            </a:fld>
            <a:endParaRPr lang="en-US" altLang="ja-JP"/>
          </a:p>
        </p:txBody>
      </p:sp>
    </p:spTree>
    <p:extLst>
      <p:ext uri="{BB962C8B-B14F-4D97-AF65-F5344CB8AC3E}">
        <p14:creationId xmlns:p14="http://schemas.microsoft.com/office/powerpoint/2010/main" val="34134822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当然、先手は▲３八同香と歩を取ります。</a:t>
            </a:r>
            <a:endParaRPr kumimoji="1" lang="en-US" altLang="ja-JP" dirty="0"/>
          </a:p>
          <a:p>
            <a:r>
              <a:rPr kumimoji="1" lang="ja-JP" altLang="en-US" dirty="0"/>
              <a:t>この状態でも、角が狙われているのは変わりません。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42</a:t>
            </a:fld>
            <a:endParaRPr lang="en-US" altLang="ja-JP"/>
          </a:p>
        </p:txBody>
      </p:sp>
    </p:spTree>
    <p:extLst>
      <p:ext uri="{BB962C8B-B14F-4D97-AF65-F5344CB8AC3E}">
        <p14:creationId xmlns:p14="http://schemas.microsoft.com/office/powerpoint/2010/main" val="34822963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後手はさらに、△３七歩と歩を打ちます。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43</a:t>
            </a:fld>
            <a:endParaRPr lang="en-US" altLang="ja-JP"/>
          </a:p>
        </p:txBody>
      </p:sp>
    </p:spTree>
    <p:extLst>
      <p:ext uri="{BB962C8B-B14F-4D97-AF65-F5344CB8AC3E}">
        <p14:creationId xmlns:p14="http://schemas.microsoft.com/office/powerpoint/2010/main" val="265569824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先手は▲３七同香と取るだけです。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44</a:t>
            </a:fld>
            <a:endParaRPr lang="en-US" altLang="ja-JP"/>
          </a:p>
        </p:txBody>
      </p:sp>
    </p:spTree>
    <p:extLst>
      <p:ext uri="{BB962C8B-B14F-4D97-AF65-F5344CB8AC3E}">
        <p14:creationId xmlns:p14="http://schemas.microsoft.com/office/powerpoint/2010/main" val="38882484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後手はまたも△３六歩と歩打ちです。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45</a:t>
            </a:fld>
            <a:endParaRPr lang="en-US" altLang="ja-JP"/>
          </a:p>
        </p:txBody>
      </p:sp>
    </p:spTree>
    <p:extLst>
      <p:ext uri="{BB962C8B-B14F-4D97-AF65-F5344CB8AC3E}">
        <p14:creationId xmlns:p14="http://schemas.microsoft.com/office/powerpoint/2010/main" val="14876627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これを繰り返していくと、</a:t>
            </a:r>
            <a:endParaRPr kumimoji="1" lang="en-US" altLang="ja-JP" dirty="0"/>
          </a:p>
          <a:p>
            <a:r>
              <a:rPr kumimoji="1" lang="ja-JP" altLang="en-US" dirty="0"/>
              <a:t>後手が歩を打つたびに、先手が歩を取り、</a:t>
            </a:r>
            <a:endParaRPr kumimoji="1" lang="en-US" altLang="ja-JP" dirty="0"/>
          </a:p>
          <a:p>
            <a:r>
              <a:rPr kumimoji="1" lang="ja-JP" altLang="en-US" dirty="0"/>
              <a:t>最後はこのように香車が角の前まで来ます。</a:t>
            </a:r>
            <a:endParaRPr kumimoji="1"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結局、後手は歩を損しただけで、</a:t>
            </a:r>
          </a:p>
          <a:p>
            <a:r>
              <a:rPr kumimoji="1" lang="ja-JP" altLang="en-US" dirty="0"/>
              <a:t>角が取られるのはかわりません。</a:t>
            </a:r>
            <a:endParaRPr kumimoji="1" lang="en-US" altLang="ja-JP" dirty="0"/>
          </a:p>
          <a:p>
            <a:r>
              <a:rPr kumimoji="1" lang="ja-JP" altLang="en-US" dirty="0"/>
              <a:t>さて、最初の局面で、</a:t>
            </a:r>
            <a:r>
              <a:rPr kumimoji="1" lang="en-US" altLang="ja-JP" dirty="0"/>
              <a:t>8</a:t>
            </a:r>
            <a:r>
              <a:rPr kumimoji="1" lang="ja-JP" altLang="en-US" dirty="0"/>
              <a:t>手先まで探索したとしましょう。</a:t>
            </a:r>
            <a:endParaRPr kumimoji="1" lang="en-US" altLang="ja-JP" dirty="0"/>
          </a:p>
          <a:p>
            <a:r>
              <a:rPr kumimoji="1" lang="ja-JP" altLang="en-US" dirty="0"/>
              <a:t>すると、ここまで探索することになります。</a:t>
            </a:r>
            <a:endParaRPr kumimoji="1" lang="en-US" altLang="ja-JP" dirty="0"/>
          </a:p>
          <a:p>
            <a:r>
              <a:rPr kumimoji="1" lang="ja-JP" altLang="en-US" dirty="0"/>
              <a:t>この探索範囲では、歩は取られますが、角はまだ取られていません。</a:t>
            </a:r>
            <a:endParaRPr kumimoji="1" lang="en-US" altLang="ja-JP" dirty="0"/>
          </a:p>
          <a:p>
            <a:r>
              <a:rPr kumimoji="1" lang="ja-JP" altLang="en-US" dirty="0"/>
              <a:t>そのため、計算機は、歩を捨てて角を助けることができた、と判断してしまいます。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46</a:t>
            </a:fld>
            <a:endParaRPr lang="en-US" altLang="ja-JP"/>
          </a:p>
        </p:txBody>
      </p:sp>
    </p:spTree>
    <p:extLst>
      <p:ext uri="{BB962C8B-B14F-4D97-AF65-F5344CB8AC3E}">
        <p14:creationId xmlns:p14="http://schemas.microsoft.com/office/powerpoint/2010/main" val="228910726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同様に、着手でよくあるのが無意味な王手です。</a:t>
            </a:r>
            <a:endParaRPr kumimoji="1" lang="en-US" altLang="ja-JP" dirty="0"/>
          </a:p>
          <a:p>
            <a:r>
              <a:rPr kumimoji="1" lang="ja-JP" altLang="en-US" dirty="0"/>
              <a:t>角が取られそうなとき、△８八歩と玉の頭に歩を打って王手します。</a:t>
            </a:r>
            <a:endParaRPr kumimoji="1" lang="en-US" altLang="ja-JP" dirty="0"/>
          </a:p>
          <a:p>
            <a:r>
              <a:rPr kumimoji="1" lang="ja-JP" altLang="en-US" dirty="0"/>
              <a:t>先手は王手をかけられたので、受けなければなりません。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47</a:t>
            </a:fld>
            <a:endParaRPr lang="en-US" altLang="ja-JP"/>
          </a:p>
        </p:txBody>
      </p:sp>
    </p:spTree>
    <p:extLst>
      <p:ext uri="{BB962C8B-B14F-4D97-AF65-F5344CB8AC3E}">
        <p14:creationId xmlns:p14="http://schemas.microsoft.com/office/powerpoint/2010/main" val="328426626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この場合は、先手は単に▲８八同玉と歩を取るだけです。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48</a:t>
            </a:fld>
            <a:endParaRPr lang="en-US" altLang="ja-JP"/>
          </a:p>
        </p:txBody>
      </p:sp>
    </p:spTree>
    <p:extLst>
      <p:ext uri="{BB962C8B-B14F-4D97-AF65-F5344CB8AC3E}">
        <p14:creationId xmlns:p14="http://schemas.microsoft.com/office/powerpoint/2010/main" val="149815257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後手は今度は、△８七歩として再び王手を掛けます。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49</a:t>
            </a:fld>
            <a:endParaRPr lang="en-US" altLang="ja-JP"/>
          </a:p>
        </p:txBody>
      </p:sp>
    </p:spTree>
    <p:extLst>
      <p:ext uri="{BB962C8B-B14F-4D97-AF65-F5344CB8AC3E}">
        <p14:creationId xmlns:p14="http://schemas.microsoft.com/office/powerpoint/2010/main" val="3404162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それでは、先ほどの探索木を、アルファベータ法を使って探索してみましょう。</a:t>
            </a:r>
            <a:endParaRPr kumimoji="1" lang="en-US" altLang="ja-JP" dirty="0"/>
          </a:p>
          <a:p>
            <a:r>
              <a:rPr kumimoji="1" lang="ja-JP" altLang="en-US" dirty="0"/>
              <a:t>ミニマックス法と同じく、自分の手番では、最も評価値の高い手を採用します。</a:t>
            </a:r>
            <a:endParaRPr kumimoji="1" lang="en-US" altLang="ja-JP" dirty="0"/>
          </a:p>
          <a:p>
            <a:r>
              <a:rPr kumimoji="1" lang="ja-JP" altLang="en-US" dirty="0"/>
              <a:t>左端の部分の</a:t>
            </a:r>
            <a:r>
              <a:rPr kumimoji="1" lang="en-US" altLang="ja-JP" dirty="0"/>
              <a:t>2</a:t>
            </a:r>
            <a:r>
              <a:rPr kumimoji="1" lang="ja-JP" altLang="en-US" dirty="0"/>
              <a:t>手先の評価値が求まると、</a:t>
            </a:r>
            <a:endParaRPr kumimoji="1" lang="en-US" altLang="ja-JP" dirty="0"/>
          </a:p>
          <a:p>
            <a:r>
              <a:rPr kumimoji="1" lang="ja-JP" altLang="en-US" dirty="0"/>
              <a:t>左端の</a:t>
            </a:r>
            <a:r>
              <a:rPr kumimoji="1" lang="en-US" altLang="ja-JP" dirty="0"/>
              <a:t>1</a:t>
            </a:r>
            <a:r>
              <a:rPr kumimoji="1" lang="ja-JP" altLang="en-US" dirty="0"/>
              <a:t>手先の評価値が求まります。</a:t>
            </a:r>
            <a:endParaRPr kumimoji="1" lang="en-US" altLang="ja-JP" dirty="0"/>
          </a:p>
          <a:p>
            <a:r>
              <a:rPr kumimoji="1" lang="ja-JP" altLang="en-US" dirty="0"/>
              <a:t>自分の手番では、最も評価値の高い手を採用しますので、</a:t>
            </a:r>
            <a:endParaRPr kumimoji="1" lang="en-US" altLang="ja-JP" dirty="0"/>
          </a:p>
          <a:p>
            <a:r>
              <a:rPr kumimoji="1" lang="ja-JP" altLang="en-US" dirty="0"/>
              <a:t>左端の評価値 </a:t>
            </a:r>
            <a:r>
              <a:rPr kumimoji="1" lang="en-US" altLang="ja-JP" dirty="0"/>
              <a:t>-3 </a:t>
            </a:r>
            <a:r>
              <a:rPr kumimoji="1" lang="ja-JP" altLang="en-US" dirty="0"/>
              <a:t>が求まった時点で、根の評価値は </a:t>
            </a:r>
            <a:r>
              <a:rPr kumimoji="1" lang="en-US" altLang="ja-JP" dirty="0"/>
              <a:t>-3 </a:t>
            </a:r>
            <a:r>
              <a:rPr kumimoji="1" lang="ja-JP" altLang="en-US" dirty="0"/>
              <a:t>以上が確定します。</a:t>
            </a:r>
            <a:endParaRPr kumimoji="1" lang="en-US" altLang="ja-JP" dirty="0"/>
          </a:p>
          <a:p>
            <a:r>
              <a:rPr kumimoji="1" lang="ja-JP" altLang="en-US" dirty="0"/>
              <a:t>つまり、他の枝が評価値 </a:t>
            </a:r>
            <a:r>
              <a:rPr kumimoji="1" lang="en-US" altLang="ja-JP" dirty="0"/>
              <a:t>-3 </a:t>
            </a:r>
            <a:r>
              <a:rPr kumimoji="1" lang="ja-JP" altLang="en-US" dirty="0"/>
              <a:t>未満になった場合、その枝は絶対に採用されません。</a:t>
            </a:r>
            <a:endParaRPr kumimoji="1" lang="en-US" altLang="ja-JP" dirty="0"/>
          </a:p>
          <a:p>
            <a:r>
              <a:rPr kumimoji="1" lang="ja-JP" altLang="en-US" dirty="0"/>
              <a:t>この </a:t>
            </a:r>
            <a:r>
              <a:rPr kumimoji="1" lang="en-US" altLang="ja-JP" dirty="0"/>
              <a:t>-3 </a:t>
            </a:r>
            <a:r>
              <a:rPr kumimoji="1" lang="ja-JP" altLang="en-US" dirty="0"/>
              <a:t>をアルファ値と言います。</a:t>
            </a:r>
            <a:endParaRPr kumimoji="1" lang="en-US" altLang="ja-JP" dirty="0"/>
          </a:p>
          <a:p>
            <a:r>
              <a:rPr kumimoji="1" lang="ja-JP" altLang="en-US" dirty="0"/>
              <a:t>探索中に、アルファ値未満の頂点が現れた場合、そこで探索を打ち切ります。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a:t>
            </a:fld>
            <a:endParaRPr lang="en-US" altLang="ja-JP"/>
          </a:p>
        </p:txBody>
      </p:sp>
    </p:spTree>
    <p:extLst>
      <p:ext uri="{BB962C8B-B14F-4D97-AF65-F5344CB8AC3E}">
        <p14:creationId xmlns:p14="http://schemas.microsoft.com/office/powerpoint/2010/main" val="137056905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この場合は先手が▲８九玉と下がればそれまでです。</a:t>
            </a:r>
            <a:endParaRPr kumimoji="1"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後手の持ち駒には歩しかありませんので、後手にはここから有効な攻めはありません。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50</a:t>
            </a:fld>
            <a:endParaRPr lang="en-US" altLang="ja-JP"/>
          </a:p>
        </p:txBody>
      </p:sp>
    </p:spTree>
    <p:extLst>
      <p:ext uri="{BB962C8B-B14F-4D97-AF65-F5344CB8AC3E}">
        <p14:creationId xmlns:p14="http://schemas.microsoft.com/office/powerpoint/2010/main" val="31035072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しかし、ここで後手は△８八歩成と王手を掛けます。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51</a:t>
            </a:fld>
            <a:endParaRPr lang="en-US" altLang="ja-JP"/>
          </a:p>
        </p:txBody>
      </p:sp>
    </p:spTree>
    <p:extLst>
      <p:ext uri="{BB962C8B-B14F-4D97-AF65-F5344CB8AC3E}">
        <p14:creationId xmlns:p14="http://schemas.microsoft.com/office/powerpoint/2010/main" val="308853316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先手は▲８八同玉と取るだけです。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52</a:t>
            </a:fld>
            <a:endParaRPr lang="en-US" altLang="ja-JP"/>
          </a:p>
        </p:txBody>
      </p:sp>
    </p:spTree>
    <p:extLst>
      <p:ext uri="{BB962C8B-B14F-4D97-AF65-F5344CB8AC3E}">
        <p14:creationId xmlns:p14="http://schemas.microsoft.com/office/powerpoint/2010/main" val="52107007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後手は、歩を打って王手を掛け続けます。</a:t>
            </a:r>
            <a:endParaRPr kumimoji="1" lang="en-US" altLang="ja-JP" dirty="0"/>
          </a:p>
          <a:p>
            <a:r>
              <a:rPr kumimoji="1" lang="ja-JP" altLang="en-US" dirty="0"/>
              <a:t>王手を掛ければ角はすぐには取られませんので、</a:t>
            </a:r>
            <a:endParaRPr kumimoji="1" lang="en-US" altLang="ja-JP" dirty="0"/>
          </a:p>
          <a:p>
            <a:r>
              <a:rPr kumimoji="1" lang="ja-JP" altLang="en-US" dirty="0"/>
              <a:t>こうすると、歩がある限り角が取られるのを先延ばしにできます。</a:t>
            </a:r>
            <a:endParaRPr kumimoji="1" lang="en-US" altLang="ja-JP" dirty="0"/>
          </a:p>
          <a:p>
            <a:r>
              <a:rPr kumimoji="1" lang="ja-JP" altLang="en-US" dirty="0"/>
              <a:t>もちろん、先延ばしにできるだけで、結局は歩を損した上に角を取られることになります。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53</a:t>
            </a:fld>
            <a:endParaRPr lang="en-US" altLang="ja-JP"/>
          </a:p>
        </p:txBody>
      </p:sp>
    </p:spTree>
    <p:extLst>
      <p:ext uri="{BB962C8B-B14F-4D97-AF65-F5344CB8AC3E}">
        <p14:creationId xmlns:p14="http://schemas.microsoft.com/office/powerpoint/2010/main" val="74063799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このように、探査範囲外に不利な局面があっても分からないのが水平線効果です。</a:t>
            </a:r>
            <a:endParaRPr kumimoji="1" lang="en-US" altLang="ja-JP" dirty="0"/>
          </a:p>
          <a:p>
            <a:r>
              <a:rPr kumimoji="1" lang="ja-JP" altLang="en-US" dirty="0"/>
              <a:t>また、探索範囲内に不利な局面があっても、</a:t>
            </a:r>
            <a:endParaRPr kumimoji="1" lang="en-US" altLang="ja-JP" dirty="0"/>
          </a:p>
          <a:p>
            <a:r>
              <a:rPr kumimoji="1" lang="ja-JP" altLang="en-US" dirty="0"/>
              <a:t>無意味な手で手数を伸ばすと、不利な局面が来るのを先延ばしにして、</a:t>
            </a:r>
            <a:endParaRPr kumimoji="1" lang="en-US" altLang="ja-JP" dirty="0"/>
          </a:p>
          <a:p>
            <a:r>
              <a:rPr kumimoji="1" lang="ja-JP" altLang="en-US" dirty="0"/>
              <a:t>水平線の向こうに追いやってしまうことがあります。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54</a:t>
            </a:fld>
            <a:endParaRPr lang="en-US" altLang="ja-JP"/>
          </a:p>
        </p:txBody>
      </p:sp>
    </p:spTree>
    <p:extLst>
      <p:ext uri="{BB962C8B-B14F-4D97-AF65-F5344CB8AC3E}">
        <p14:creationId xmlns:p14="http://schemas.microsoft.com/office/powerpoint/2010/main" val="23249279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水平線効果への対処としては、水平線効果が起きそうなときは、先読み数を増やします。</a:t>
            </a:r>
            <a:endParaRPr kumimoji="1" lang="en-US" altLang="ja-JP" dirty="0"/>
          </a:p>
          <a:p>
            <a:r>
              <a:rPr kumimoji="1" lang="ja-JP" altLang="en-US" dirty="0"/>
              <a:t>例えば、駒の取り合いが続いているときは、取り合いが収まるまで読ます。</a:t>
            </a:r>
            <a:endParaRPr kumimoji="1" lang="en-US" altLang="ja-JP" dirty="0"/>
          </a:p>
          <a:p>
            <a:r>
              <a:rPr kumimoji="1" lang="ja-JP" altLang="en-US" dirty="0"/>
              <a:t>また、手を進めるにつれて、評価値が徐々に下がってきている場合は、</a:t>
            </a:r>
            <a:endParaRPr kumimoji="1" lang="en-US" altLang="ja-JP" dirty="0"/>
          </a:p>
          <a:p>
            <a:r>
              <a:rPr kumimoji="1" lang="ja-JP" altLang="en-US" dirty="0"/>
              <a:t>無意味な駒捨てをしている可能性がありますので、それをチェックします。</a:t>
            </a:r>
            <a:endParaRPr kumimoji="1" lang="en-US" altLang="ja-JP" dirty="0"/>
          </a:p>
          <a:p>
            <a:r>
              <a:rPr kumimoji="1" lang="ja-JP" altLang="en-US" dirty="0"/>
              <a:t>ただし、これだけでは完全には対処できません。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55</a:t>
            </a:fld>
            <a:endParaRPr lang="en-US" altLang="ja-JP"/>
          </a:p>
        </p:txBody>
      </p:sp>
    </p:spTree>
    <p:extLst>
      <p:ext uri="{BB962C8B-B14F-4D97-AF65-F5344CB8AC3E}">
        <p14:creationId xmlns:p14="http://schemas.microsoft.com/office/powerpoint/2010/main" val="36159419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たとえば、こちらの局面で、先手が２四歩と指すとどうなるかみてみましょう。</a:t>
            </a:r>
            <a:endParaRPr kumimoji="1" lang="en-US" altLang="ja-JP" dirty="0"/>
          </a:p>
          <a:p>
            <a:r>
              <a:rPr kumimoji="1" lang="ja-JP" altLang="en-US" dirty="0"/>
              <a:t>このとき、駒の取り合いが続く限り読み進めます。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56</a:t>
            </a:fld>
            <a:endParaRPr lang="en-US" altLang="ja-JP"/>
          </a:p>
        </p:txBody>
      </p:sp>
    </p:spTree>
    <p:extLst>
      <p:ext uri="{BB962C8B-B14F-4D97-AF65-F5344CB8AC3E}">
        <p14:creationId xmlns:p14="http://schemas.microsoft.com/office/powerpoint/2010/main" val="94303185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先手が▲２四歩と指すと、後手は△同歩と取ります。</a:t>
            </a:r>
            <a:endParaRPr kumimoji="1" lang="en-US" altLang="ja-JP" dirty="0"/>
          </a:p>
          <a:p>
            <a:r>
              <a:rPr kumimoji="1" lang="ja-JP" altLang="en-US" dirty="0"/>
              <a:t>この時点では先手の歩損です。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57</a:t>
            </a:fld>
            <a:endParaRPr lang="en-US" altLang="ja-JP"/>
          </a:p>
        </p:txBody>
      </p:sp>
    </p:spTree>
    <p:extLst>
      <p:ext uri="{BB962C8B-B14F-4D97-AF65-F5344CB8AC3E}">
        <p14:creationId xmlns:p14="http://schemas.microsoft.com/office/powerpoint/2010/main" val="290338415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さらに先手が▲２四同銀と取ると、後手も△同銀と取り返ります。</a:t>
            </a:r>
            <a:endParaRPr kumimoji="1" lang="en-US" altLang="ja-JP" dirty="0"/>
          </a:p>
          <a:p>
            <a:r>
              <a:rPr kumimoji="1" lang="ja-JP" altLang="en-US" dirty="0"/>
              <a:t>この時点では先手の銀損になります。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58</a:t>
            </a:fld>
            <a:endParaRPr lang="en-US" altLang="ja-JP"/>
          </a:p>
        </p:txBody>
      </p:sp>
    </p:spTree>
    <p:extLst>
      <p:ext uri="{BB962C8B-B14F-4D97-AF65-F5344CB8AC3E}">
        <p14:creationId xmlns:p14="http://schemas.microsoft.com/office/powerpoint/2010/main" val="253484780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さらに先手が▲２四同飛と取ると、後手は△同角と取り返します。</a:t>
            </a:r>
            <a:endParaRPr kumimoji="1" lang="en-US" altLang="ja-JP" dirty="0"/>
          </a:p>
          <a:p>
            <a:r>
              <a:rPr kumimoji="1" lang="ja-JP" altLang="en-US" dirty="0"/>
              <a:t>これで駒の取り合いが終了しました。</a:t>
            </a:r>
            <a:endParaRPr kumimoji="1" lang="en-US" altLang="ja-JP" dirty="0"/>
          </a:p>
          <a:p>
            <a:r>
              <a:rPr kumimoji="1" lang="ja-JP" altLang="en-US" dirty="0"/>
              <a:t>結局、先手は飛車損になりました。</a:t>
            </a:r>
            <a:endParaRPr kumimoji="1" lang="en-US" altLang="ja-JP" dirty="0"/>
          </a:p>
          <a:p>
            <a:r>
              <a:rPr kumimoji="1" lang="ja-JP" altLang="en-US" dirty="0"/>
              <a:t>よって、最初の局面で先手は▲２四歩と指してはいけないことになります。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59</a:t>
            </a:fld>
            <a:endParaRPr lang="en-US" altLang="ja-JP"/>
          </a:p>
        </p:txBody>
      </p:sp>
    </p:spTree>
    <p:extLst>
      <p:ext uri="{BB962C8B-B14F-4D97-AF65-F5344CB8AC3E}">
        <p14:creationId xmlns:p14="http://schemas.microsoft.com/office/powerpoint/2010/main" val="3996210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現在アルファ値は </a:t>
            </a:r>
            <a:r>
              <a:rPr kumimoji="1" lang="en-US" altLang="ja-JP" dirty="0"/>
              <a:t>-3 </a:t>
            </a:r>
            <a:r>
              <a:rPr kumimoji="1" lang="ja-JP" altLang="en-US" dirty="0"/>
              <a:t>です。</a:t>
            </a:r>
            <a:endParaRPr kumimoji="1" lang="en-US" altLang="ja-JP" dirty="0"/>
          </a:p>
          <a:p>
            <a:r>
              <a:rPr kumimoji="1" lang="ja-JP" altLang="en-US" dirty="0"/>
              <a:t>次の頂点の評価値を求めると、</a:t>
            </a:r>
            <a:r>
              <a:rPr kumimoji="1" lang="en-US" altLang="ja-JP" dirty="0"/>
              <a:t>-6 </a:t>
            </a:r>
            <a:r>
              <a:rPr kumimoji="1" lang="ja-JP" altLang="en-US" dirty="0"/>
              <a:t>でした。</a:t>
            </a:r>
            <a:endParaRPr kumimoji="1" lang="en-US" altLang="ja-JP" dirty="0"/>
          </a:p>
          <a:p>
            <a:r>
              <a:rPr kumimoji="1" lang="ja-JP" altLang="en-US" dirty="0"/>
              <a:t>これはアルファ値未満です。</a:t>
            </a:r>
            <a:endParaRPr kumimoji="1" lang="en-US" altLang="ja-JP" dirty="0"/>
          </a:p>
          <a:p>
            <a:r>
              <a:rPr kumimoji="1" lang="ja-JP" altLang="en-US" dirty="0"/>
              <a:t>相手番では最も評価値を低い手を採用しますので、</a:t>
            </a:r>
            <a:endParaRPr kumimoji="1" lang="en-US" altLang="ja-JP" dirty="0"/>
          </a:p>
          <a:p>
            <a:r>
              <a:rPr kumimoji="1" lang="en-US" altLang="ja-JP" dirty="0"/>
              <a:t>1</a:t>
            </a:r>
            <a:r>
              <a:rPr kumimoji="1" lang="ja-JP" altLang="en-US" dirty="0"/>
              <a:t>手先の評価値は、</a:t>
            </a:r>
            <a:r>
              <a:rPr kumimoji="1" lang="en-US" altLang="ja-JP" dirty="0"/>
              <a:t>-6</a:t>
            </a:r>
            <a:r>
              <a:rPr kumimoji="1" lang="ja-JP" altLang="en-US" dirty="0"/>
              <a:t>以下が確定します。</a:t>
            </a:r>
            <a:endParaRPr kumimoji="1" lang="en-US" altLang="ja-JP" dirty="0"/>
          </a:p>
          <a:p>
            <a:r>
              <a:rPr kumimoji="1" lang="ja-JP" altLang="en-US" dirty="0"/>
              <a:t>すると、この手が採用されることはありませんので、そこから先の枝は探索する必要が無くなります。</a:t>
            </a:r>
            <a:endParaRPr kumimoji="1" lang="en-US" altLang="ja-JP" dirty="0"/>
          </a:p>
          <a:p>
            <a:r>
              <a:rPr kumimoji="1" lang="ja-JP" altLang="en-US" dirty="0"/>
              <a:t>次の頂点は、評価値</a:t>
            </a:r>
            <a:r>
              <a:rPr kumimoji="1" lang="en-US" altLang="ja-JP" dirty="0"/>
              <a:t>4</a:t>
            </a:r>
            <a:r>
              <a:rPr kumimoji="1" lang="ja-JP" altLang="en-US" dirty="0"/>
              <a:t>になりました。 </a:t>
            </a:r>
            <a:r>
              <a:rPr kumimoji="1" lang="en-US" altLang="ja-JP" dirty="0"/>
              <a:t>-3 </a:t>
            </a:r>
            <a:r>
              <a:rPr kumimoji="1" lang="ja-JP" altLang="en-US" dirty="0"/>
              <a:t>よりも上なので、更に他の頂点を探索すると </a:t>
            </a:r>
            <a:r>
              <a:rPr kumimoji="1" lang="en-US" altLang="ja-JP" dirty="0"/>
              <a:t>-5</a:t>
            </a:r>
            <a:r>
              <a:rPr kumimoji="1" lang="ja-JP" altLang="en-US" dirty="0"/>
              <a:t>になりました。</a:t>
            </a:r>
            <a:endParaRPr kumimoji="1" lang="en-US" altLang="ja-JP" dirty="0"/>
          </a:p>
          <a:p>
            <a:r>
              <a:rPr kumimoji="1" lang="ja-JP" altLang="en-US" dirty="0"/>
              <a:t>すると</a:t>
            </a:r>
            <a:r>
              <a:rPr kumimoji="1" lang="en-US" altLang="ja-JP" dirty="0"/>
              <a:t>1</a:t>
            </a:r>
            <a:r>
              <a:rPr kumimoji="1" lang="ja-JP" altLang="en-US" dirty="0"/>
              <a:t>手先の評価値は </a:t>
            </a:r>
            <a:r>
              <a:rPr kumimoji="1" lang="en-US" altLang="ja-JP" dirty="0"/>
              <a:t>-5 </a:t>
            </a:r>
            <a:r>
              <a:rPr kumimoji="1" lang="ja-JP" altLang="en-US" dirty="0"/>
              <a:t>以下が確定しますので、そこから先は探索する必要が無くなります。</a:t>
            </a:r>
            <a:endParaRPr kumimoji="1" lang="en-US" altLang="ja-JP" dirty="0"/>
          </a:p>
          <a:p>
            <a:r>
              <a:rPr kumimoji="1" lang="ja-JP" altLang="en-US" dirty="0"/>
              <a:t>次は、</a:t>
            </a:r>
            <a:r>
              <a:rPr kumimoji="1" lang="en-US" altLang="ja-JP" dirty="0"/>
              <a:t>5,-2,-6 </a:t>
            </a:r>
            <a:r>
              <a:rPr kumimoji="1" lang="ja-JP" altLang="en-US" dirty="0"/>
              <a:t>となった時点で </a:t>
            </a:r>
            <a:r>
              <a:rPr kumimoji="1" lang="en-US" altLang="ja-JP" dirty="0"/>
              <a:t>-6 </a:t>
            </a:r>
            <a:r>
              <a:rPr kumimoji="1" lang="ja-JP" altLang="en-US" dirty="0"/>
              <a:t>以下が確定しますので、そこから先は探索しません。</a:t>
            </a:r>
            <a:endParaRPr kumimoji="1" lang="en-US" altLang="ja-JP" dirty="0"/>
          </a:p>
          <a:p>
            <a:r>
              <a:rPr kumimoji="1" lang="ja-JP" altLang="en-US" dirty="0"/>
              <a:t>よって、現在の評価値は </a:t>
            </a:r>
            <a:r>
              <a:rPr kumimoji="1" lang="en-US" altLang="ja-JP" dirty="0"/>
              <a:t>-3 </a:t>
            </a:r>
            <a:r>
              <a:rPr kumimoji="1" lang="ja-JP" altLang="en-US" dirty="0"/>
              <a:t>で確定します。</a:t>
            </a:r>
            <a:endParaRPr kumimoji="1" lang="en-US" altLang="ja-JP" dirty="0"/>
          </a:p>
          <a:p>
            <a:r>
              <a:rPr kumimoji="1" lang="ja-JP" altLang="en-US" dirty="0"/>
              <a:t>このように、不要な部分は探索しないのがアルファベータ法です。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a:t>
            </a:fld>
            <a:endParaRPr lang="en-US" altLang="ja-JP"/>
          </a:p>
        </p:txBody>
      </p:sp>
    </p:spTree>
    <p:extLst>
      <p:ext uri="{BB962C8B-B14F-4D97-AF65-F5344CB8AC3E}">
        <p14:creationId xmlns:p14="http://schemas.microsoft.com/office/powerpoint/2010/main" val="295953136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それではこちらの局面ではどうでしょう。</a:t>
            </a:r>
            <a:endParaRPr kumimoji="1" lang="en-US" altLang="ja-JP" dirty="0"/>
          </a:p>
          <a:p>
            <a:r>
              <a:rPr kumimoji="1" lang="ja-JP" altLang="en-US" dirty="0"/>
              <a:t>先ほどと違い、今度は２四のマスに６八の角が効いています。</a:t>
            </a:r>
            <a:endParaRPr kumimoji="1" lang="en-US" altLang="ja-JP" dirty="0"/>
          </a:p>
          <a:p>
            <a:r>
              <a:rPr kumimoji="1" lang="ja-JP" altLang="en-US" dirty="0"/>
              <a:t>ここで先手が▲２四歩と指すとどうなるでしょうか。</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60</a:t>
            </a:fld>
            <a:endParaRPr lang="en-US" altLang="ja-JP"/>
          </a:p>
        </p:txBody>
      </p:sp>
    </p:spTree>
    <p:extLst>
      <p:ext uri="{BB962C8B-B14F-4D97-AF65-F5344CB8AC3E}">
        <p14:creationId xmlns:p14="http://schemas.microsoft.com/office/powerpoint/2010/main" val="103900468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先手が▲２四歩と指すと、先ほどと同じく△同歩、▲同銀、△同銀と進んで、</a:t>
            </a:r>
            <a:endParaRPr kumimoji="1" lang="en-US" altLang="ja-JP" dirty="0"/>
          </a:p>
          <a:p>
            <a:r>
              <a:rPr kumimoji="1" lang="ja-JP" altLang="en-US" dirty="0"/>
              <a:t>先手の銀損になります。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61</a:t>
            </a:fld>
            <a:endParaRPr lang="en-US" altLang="ja-JP"/>
          </a:p>
        </p:txBody>
      </p:sp>
    </p:spTree>
    <p:extLst>
      <p:ext uri="{BB962C8B-B14F-4D97-AF65-F5344CB8AC3E}">
        <p14:creationId xmlns:p14="http://schemas.microsoft.com/office/powerpoint/2010/main" val="88356940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さらに、▲２四同角、△同角と進んで先手の角損になります。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62</a:t>
            </a:fld>
            <a:endParaRPr lang="en-US" altLang="ja-JP"/>
          </a:p>
        </p:txBody>
      </p:sp>
    </p:spTree>
    <p:extLst>
      <p:ext uri="{BB962C8B-B14F-4D97-AF65-F5344CB8AC3E}">
        <p14:creationId xmlns:p14="http://schemas.microsoft.com/office/powerpoint/2010/main" val="67643455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そこにさらに先手が▲２四同飛と角を取ると、これで駒の取り合いは終わります。</a:t>
            </a:r>
            <a:endParaRPr kumimoji="1" lang="en-US" altLang="ja-JP" dirty="0"/>
          </a:p>
          <a:p>
            <a:r>
              <a:rPr kumimoji="1" lang="ja-JP" altLang="en-US" dirty="0"/>
              <a:t>この時点では、先手後手ともに駒損はありません。</a:t>
            </a:r>
            <a:endParaRPr kumimoji="1" lang="en-US" altLang="ja-JP" dirty="0"/>
          </a:p>
          <a:p>
            <a:r>
              <a:rPr kumimoji="1" lang="ja-JP" altLang="en-US" dirty="0"/>
              <a:t>飛車が後手玉のそばまで進めましたので、この局面まで読めば先手有利、</a:t>
            </a:r>
            <a:endParaRPr kumimoji="1" lang="en-US" altLang="ja-JP" dirty="0"/>
          </a:p>
          <a:p>
            <a:r>
              <a:rPr kumimoji="1" lang="ja-JP" altLang="en-US" dirty="0"/>
              <a:t>よって、最初の局面で▲２四歩は有効、と判断されます。</a:t>
            </a:r>
            <a:endParaRPr kumimoji="1" lang="en-US" altLang="ja-JP" dirty="0"/>
          </a:p>
          <a:p>
            <a:r>
              <a:rPr kumimoji="1" lang="ja-JP" altLang="en-US" dirty="0"/>
              <a:t>しかし、駒の取り合いが終わったからと言って、ここで探索を打ち切るのは早計です。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63</a:t>
            </a:fld>
            <a:endParaRPr lang="en-US" altLang="ja-JP"/>
          </a:p>
        </p:txBody>
      </p:sp>
    </p:spTree>
    <p:extLst>
      <p:ext uri="{BB962C8B-B14F-4D97-AF65-F5344CB8AC3E}">
        <p14:creationId xmlns:p14="http://schemas.microsoft.com/office/powerpoint/2010/main" val="172854673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ここで後手が、△３五角と打つと、王手飛車取りになってしまいます。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64</a:t>
            </a:fld>
            <a:endParaRPr lang="en-US" altLang="ja-JP"/>
          </a:p>
        </p:txBody>
      </p:sp>
    </p:spTree>
    <p:extLst>
      <p:ext uri="{BB962C8B-B14F-4D97-AF65-F5344CB8AC3E}">
        <p14:creationId xmlns:p14="http://schemas.microsoft.com/office/powerpoint/2010/main" val="203791477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先手は▲６八角と打って王手を受け、同時に飛車取りも防ぎます。</a:t>
            </a:r>
            <a:endParaRPr kumimoji="1" lang="en-US" altLang="ja-JP" dirty="0"/>
          </a:p>
          <a:p>
            <a:r>
              <a:rPr kumimoji="1" lang="ja-JP" altLang="en-US" dirty="0"/>
              <a:t>しかし後手の攻めはまだ続きます。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65</a:t>
            </a:fld>
            <a:endParaRPr lang="en-US" altLang="ja-JP"/>
          </a:p>
        </p:txBody>
      </p:sp>
    </p:spTree>
    <p:extLst>
      <p:ext uri="{BB962C8B-B14F-4D97-AF65-F5344CB8AC3E}">
        <p14:creationId xmlns:p14="http://schemas.microsoft.com/office/powerpoint/2010/main" val="59293954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後手は△２四角と飛車を取り、</a:t>
            </a:r>
            <a:endParaRPr kumimoji="1" lang="en-US" altLang="ja-JP" dirty="0"/>
          </a:p>
          <a:p>
            <a:r>
              <a:rPr kumimoji="1" lang="ja-JP" altLang="en-US" dirty="0"/>
              <a:t>先手が▲同角と取り返します。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66</a:t>
            </a:fld>
            <a:endParaRPr lang="en-US" altLang="ja-JP"/>
          </a:p>
        </p:txBody>
      </p:sp>
    </p:spTree>
    <p:extLst>
      <p:ext uri="{BB962C8B-B14F-4D97-AF65-F5344CB8AC3E}">
        <p14:creationId xmlns:p14="http://schemas.microsoft.com/office/powerpoint/2010/main" val="17077217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ここで後手が、△２八飛と打つと、角と桂馬の両取りになり、龍も作られてしまいます。</a:t>
            </a:r>
            <a:endParaRPr kumimoji="1" lang="en-US" altLang="ja-JP" dirty="0"/>
          </a:p>
          <a:p>
            <a:r>
              <a:rPr kumimoji="1" lang="ja-JP" altLang="en-US" dirty="0"/>
              <a:t>こうなっては、後手が圧倒的に優勢となりました。</a:t>
            </a:r>
            <a:endParaRPr kumimoji="1" lang="en-US" altLang="ja-JP" dirty="0"/>
          </a:p>
          <a:p>
            <a:r>
              <a:rPr kumimoji="1" lang="ja-JP" altLang="en-US" dirty="0"/>
              <a:t>よって、最初の局面では、▲２四歩と指し手はいけないわけです。</a:t>
            </a:r>
            <a:endParaRPr kumimoji="1" lang="en-US" altLang="ja-JP" dirty="0"/>
          </a:p>
          <a:p>
            <a:r>
              <a:rPr kumimoji="1" lang="ja-JP" altLang="en-US" dirty="0"/>
              <a:t>しかし、駒の取り合いが続く限り探索する、という条件では、この局面まで探索することはできません。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67</a:t>
            </a:fld>
            <a:endParaRPr lang="en-US" altLang="ja-JP"/>
          </a:p>
        </p:txBody>
      </p:sp>
    </p:spTree>
    <p:extLst>
      <p:ext uri="{BB962C8B-B14F-4D97-AF65-F5344CB8AC3E}">
        <p14:creationId xmlns:p14="http://schemas.microsoft.com/office/powerpoint/2010/main" val="235113899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水平線効果への対処として、駒の取り合いが収まるまで読む、</a:t>
            </a:r>
            <a:endParaRPr kumimoji="1" lang="en-US" altLang="ja-JP" dirty="0"/>
          </a:p>
          <a:p>
            <a:r>
              <a:rPr kumimoji="1" lang="ja-JP" altLang="en-US" dirty="0"/>
              <a:t>無意味な駒捨てをしていないかチェックするのは有効です。</a:t>
            </a:r>
            <a:endParaRPr kumimoji="1" lang="en-US" altLang="ja-JP" dirty="0"/>
          </a:p>
          <a:p>
            <a:r>
              <a:rPr kumimoji="1" lang="ja-JP" altLang="en-US" dirty="0"/>
              <a:t>しかし、それだけで完全に水平線効果を防ぐことはできません。</a:t>
            </a:r>
            <a:endParaRPr kumimoji="1" lang="en-US" altLang="ja-JP" dirty="0"/>
          </a:p>
          <a:p>
            <a:r>
              <a:rPr kumimoji="1" lang="ja-JP" altLang="en-US" dirty="0"/>
              <a:t>現時点では、残念ながら、水平線効果を確実に防ぐ方法はありません。</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68</a:t>
            </a:fld>
            <a:endParaRPr lang="en-US" altLang="ja-JP"/>
          </a:p>
        </p:txBody>
      </p:sp>
    </p:spTree>
    <p:extLst>
      <p:ext uri="{BB962C8B-B14F-4D97-AF65-F5344CB8AC3E}">
        <p14:creationId xmlns:p14="http://schemas.microsoft.com/office/powerpoint/2010/main" val="94538148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前回も言いましたが、</a:t>
            </a:r>
            <a:endParaRPr kumimoji="1" lang="en-US" altLang="ja-JP"/>
          </a:p>
          <a:p>
            <a:r>
              <a:rPr kumimoji="1" lang="en-US" altLang="ja-JP"/>
              <a:t>11</a:t>
            </a:r>
            <a:r>
              <a:rPr kumimoji="1" lang="ja-JP" altLang="en-US"/>
              <a:t>月後半から</a:t>
            </a:r>
            <a:r>
              <a:rPr kumimoji="1" lang="en-US" altLang="ja-JP"/>
              <a:t>12</a:t>
            </a:r>
            <a:r>
              <a:rPr kumimoji="1" lang="ja-JP" altLang="en-US"/>
              <a:t>月前半の卒研ゼミでは、</a:t>
            </a:r>
            <a:endParaRPr kumimoji="1" lang="en-US" altLang="ja-JP"/>
          </a:p>
          <a:p>
            <a:r>
              <a:rPr kumimoji="1" lang="ja-JP" altLang="en-US"/>
              <a:t>テーマを一つ選んで調査し、それについて発表してもらいます。</a:t>
            </a:r>
            <a:endParaRPr kumimoji="1" lang="en-US" altLang="ja-JP"/>
          </a:p>
          <a:p>
            <a:r>
              <a:rPr kumimoji="1" lang="ja-JP" altLang="en-US"/>
              <a:t>テーマはゲーム関連、あるいは並列関連についてです。</a:t>
            </a:r>
            <a:endParaRPr kumimoji="1" lang="en-US" altLang="ja-JP"/>
          </a:p>
          <a:p>
            <a:r>
              <a:rPr kumimoji="1" lang="ja-JP" altLang="en-US"/>
              <a:t>来週の授業の後半からは、調査に取り掛かってもらいますので、</a:t>
            </a:r>
            <a:endParaRPr kumimoji="1" lang="en-US" altLang="ja-JP"/>
          </a:p>
          <a:p>
            <a:r>
              <a:rPr kumimoji="1" lang="ja-JP" altLang="en-US"/>
              <a:t>興味のあるテーマを考えて置いてください。</a:t>
            </a:r>
            <a:endParaRPr kumimoji="1" lang="en-US" altLang="ja-JP"/>
          </a:p>
          <a:p>
            <a:r>
              <a:rPr kumimoji="1" lang="ja-JP" altLang="en-US"/>
              <a:t>それでは、今日の授業はここまでです。</a:t>
            </a:r>
            <a:endParaRPr kumimoji="1" lang="en-US" altLang="ja-JP"/>
          </a:p>
          <a:p>
            <a:r>
              <a:rPr kumimoji="1" lang="ja-JP" altLang="en-US"/>
              <a:t>お疲れ様でした。</a:t>
            </a:r>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69</a:t>
            </a:fld>
            <a:endParaRPr lang="en-US" altLang="ja-JP"/>
          </a:p>
        </p:txBody>
      </p:sp>
    </p:spTree>
    <p:extLst>
      <p:ext uri="{BB962C8B-B14F-4D97-AF65-F5344CB8AC3E}">
        <p14:creationId xmlns:p14="http://schemas.microsoft.com/office/powerpoint/2010/main" val="3104896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先週の宿題は、こちらの探索木に対して、</a:t>
            </a:r>
            <a:endParaRPr kumimoji="1" lang="en-US" altLang="ja-JP" dirty="0"/>
          </a:p>
          <a:p>
            <a:r>
              <a:rPr kumimoji="1" lang="en-US" altLang="ja-JP" dirty="0"/>
              <a:t>αβ</a:t>
            </a:r>
            <a:r>
              <a:rPr kumimoji="1" lang="ja-JP" altLang="en-US" dirty="0"/>
              <a:t>法で探索したときに、枝刈りできる部分はどこか、という問題でした。</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a:t>
            </a:fld>
            <a:endParaRPr lang="en-US" altLang="ja-JP"/>
          </a:p>
        </p:txBody>
      </p:sp>
    </p:spTree>
    <p:extLst>
      <p:ext uri="{BB962C8B-B14F-4D97-AF65-F5344CB8AC3E}">
        <p14:creationId xmlns:p14="http://schemas.microsoft.com/office/powerpoint/2010/main" val="3020626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まず、一番左探索すると、評価値は </a:t>
            </a:r>
            <a:r>
              <a:rPr kumimoji="1" lang="en-US" altLang="ja-JP" dirty="0"/>
              <a:t>+1, -2, -5 </a:t>
            </a:r>
            <a:r>
              <a:rPr kumimoji="1" lang="ja-JP" altLang="en-US" dirty="0"/>
              <a:t>ですので、</a:t>
            </a:r>
            <a:endParaRPr kumimoji="1" lang="en-US" altLang="ja-JP" dirty="0"/>
          </a:p>
          <a:p>
            <a:r>
              <a:rPr kumimoji="1" lang="en-US" altLang="ja-JP" dirty="0"/>
              <a:t>2</a:t>
            </a:r>
            <a:r>
              <a:rPr kumimoji="1" lang="ja-JP" altLang="en-US" dirty="0"/>
              <a:t>手先の評価は </a:t>
            </a:r>
            <a:r>
              <a:rPr kumimoji="1" lang="en-US" altLang="ja-JP" dirty="0"/>
              <a:t>+1 </a:t>
            </a:r>
            <a:r>
              <a:rPr kumimoji="1" lang="ja-JP" altLang="en-US" dirty="0"/>
              <a:t>となります。</a:t>
            </a:r>
            <a:endParaRPr kumimoji="1" lang="en-US" altLang="ja-JP" dirty="0"/>
          </a:p>
          <a:p>
            <a:r>
              <a:rPr kumimoji="1" lang="ja-JP" altLang="en-US" dirty="0"/>
              <a:t>よって、</a:t>
            </a:r>
            <a:r>
              <a:rPr kumimoji="1" lang="en-US" altLang="ja-JP" dirty="0"/>
              <a:t>1</a:t>
            </a:r>
            <a:r>
              <a:rPr kumimoji="1" lang="ja-JP" altLang="en-US" dirty="0"/>
              <a:t>手先の評価値は、 </a:t>
            </a:r>
            <a:r>
              <a:rPr kumimoji="1" lang="en-US" altLang="ja-JP" dirty="0"/>
              <a:t>+1 </a:t>
            </a:r>
            <a:r>
              <a:rPr kumimoji="1" lang="ja-JP" altLang="en-US" dirty="0"/>
              <a:t>以下となることが確定します。</a:t>
            </a:r>
            <a:endParaRPr kumimoji="1" lang="en-US" altLang="ja-JP" dirty="0"/>
          </a:p>
          <a:p>
            <a:r>
              <a:rPr kumimoji="1" lang="ja-JP" altLang="en-US" dirty="0"/>
              <a:t>これが </a:t>
            </a:r>
            <a:r>
              <a:rPr kumimoji="1" lang="en-US" altLang="ja-JP" dirty="0"/>
              <a:t>β </a:t>
            </a:r>
            <a:r>
              <a:rPr kumimoji="1" lang="ja-JP" altLang="en-US" dirty="0"/>
              <a:t>値です。</a:t>
            </a:r>
            <a:endParaRPr kumimoji="1" lang="en-US" altLang="ja-JP" dirty="0"/>
          </a:p>
          <a:p>
            <a:r>
              <a:rPr kumimoji="1" lang="ja-JP" altLang="en-US" dirty="0"/>
              <a:t>よって、</a:t>
            </a:r>
            <a:r>
              <a:rPr kumimoji="1" lang="en-US" altLang="ja-JP" dirty="0"/>
              <a:t>+1 </a:t>
            </a:r>
            <a:r>
              <a:rPr kumimoji="1" lang="ja-JP" altLang="en-US" dirty="0"/>
              <a:t>より大きい値が出てくればそこで探索を打ち切ります。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a:t>
            </a:fld>
            <a:endParaRPr lang="en-US" altLang="ja-JP"/>
          </a:p>
        </p:txBody>
      </p:sp>
    </p:spTree>
    <p:extLst>
      <p:ext uri="{BB962C8B-B14F-4D97-AF65-F5344CB8AC3E}">
        <p14:creationId xmlns:p14="http://schemas.microsoft.com/office/powerpoint/2010/main" val="2934378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次の頂点の評価値は </a:t>
            </a:r>
            <a:r>
              <a:rPr kumimoji="1" lang="en-US" altLang="ja-JP" dirty="0"/>
              <a:t>+5 </a:t>
            </a:r>
            <a:r>
              <a:rPr kumimoji="1" lang="ja-JP" altLang="en-US" dirty="0"/>
              <a:t>でした。</a:t>
            </a:r>
            <a:endParaRPr kumimoji="1" lang="en-US" altLang="ja-JP" dirty="0"/>
          </a:p>
          <a:p>
            <a:r>
              <a:rPr kumimoji="1" lang="ja-JP" altLang="en-US" dirty="0"/>
              <a:t>これで</a:t>
            </a:r>
            <a:r>
              <a:rPr kumimoji="1" lang="en-US" altLang="ja-JP" dirty="0"/>
              <a:t>2</a:t>
            </a:r>
            <a:r>
              <a:rPr kumimoji="1" lang="ja-JP" altLang="en-US" dirty="0"/>
              <a:t>手先の評価値は </a:t>
            </a:r>
            <a:r>
              <a:rPr kumimoji="1" lang="en-US" altLang="ja-JP" dirty="0"/>
              <a:t>+5 </a:t>
            </a:r>
            <a:r>
              <a:rPr kumimoji="1" lang="ja-JP" altLang="en-US" dirty="0"/>
              <a:t>以上となります。</a:t>
            </a:r>
            <a:endParaRPr kumimoji="1" lang="en-US" altLang="ja-JP" dirty="0"/>
          </a:p>
          <a:p>
            <a:r>
              <a:rPr kumimoji="1" lang="ja-JP" altLang="en-US" dirty="0"/>
              <a:t>これは</a:t>
            </a:r>
            <a:r>
              <a:rPr kumimoji="1" lang="en-US" altLang="ja-JP" dirty="0"/>
              <a:t>β</a:t>
            </a:r>
            <a:r>
              <a:rPr kumimoji="1" lang="ja-JP" altLang="en-US" dirty="0"/>
              <a:t>値以上ですので、この枝の探索はここで打ち切ります。</a:t>
            </a:r>
            <a:endParaRPr kumimoji="1" lang="en-US" altLang="ja-JP" dirty="0"/>
          </a:p>
          <a:p>
            <a:r>
              <a:rPr kumimoji="1" lang="ja-JP" altLang="en-US" dirty="0"/>
              <a:t>続いて、右の頂点を探索すると、評価値は </a:t>
            </a:r>
            <a:r>
              <a:rPr kumimoji="1" lang="en-US" altLang="ja-JP" dirty="0"/>
              <a:t>-6 -5 -2 </a:t>
            </a:r>
            <a:r>
              <a:rPr kumimoji="1" lang="ja-JP" altLang="en-US" dirty="0"/>
              <a:t>となりました。</a:t>
            </a:r>
            <a:endParaRPr kumimoji="1" lang="en-US" altLang="ja-JP" dirty="0"/>
          </a:p>
          <a:p>
            <a:r>
              <a:rPr kumimoji="1" lang="ja-JP" altLang="en-US" dirty="0"/>
              <a:t>これで</a:t>
            </a:r>
            <a:r>
              <a:rPr kumimoji="1" lang="en-US" altLang="ja-JP" dirty="0"/>
              <a:t>2</a:t>
            </a:r>
            <a:r>
              <a:rPr kumimoji="1" lang="ja-JP" altLang="en-US" dirty="0"/>
              <a:t>手先の評価値は </a:t>
            </a:r>
            <a:r>
              <a:rPr kumimoji="1" lang="en-US" altLang="ja-JP" dirty="0"/>
              <a:t>-2 </a:t>
            </a:r>
            <a:r>
              <a:rPr kumimoji="1" lang="ja-JP" altLang="en-US" dirty="0"/>
              <a:t>となり、</a:t>
            </a:r>
            <a:endParaRPr kumimoji="1" lang="en-US" altLang="ja-JP" dirty="0"/>
          </a:p>
          <a:p>
            <a:r>
              <a:rPr kumimoji="1" lang="en-US" altLang="ja-JP" dirty="0"/>
              <a:t>1</a:t>
            </a:r>
            <a:r>
              <a:rPr kumimoji="1" lang="ja-JP" altLang="en-US" dirty="0"/>
              <a:t>手先の評価値は </a:t>
            </a:r>
            <a:r>
              <a:rPr kumimoji="1" lang="en-US" altLang="ja-JP" dirty="0"/>
              <a:t>-2 </a:t>
            </a:r>
            <a:r>
              <a:rPr kumimoji="1" lang="ja-JP" altLang="en-US" dirty="0"/>
              <a:t>で確定します。</a:t>
            </a:r>
            <a:endParaRPr kumimoji="1" lang="en-US" altLang="ja-JP" dirty="0"/>
          </a:p>
          <a:p>
            <a:r>
              <a:rPr kumimoji="1" lang="ja-JP" altLang="en-US" dirty="0"/>
              <a:t>すると現在の評価値は、 </a:t>
            </a:r>
            <a:r>
              <a:rPr kumimoji="1" lang="en-US" altLang="ja-JP" dirty="0"/>
              <a:t>-2 </a:t>
            </a:r>
            <a:r>
              <a:rPr kumimoji="1" lang="ja-JP" altLang="en-US" dirty="0"/>
              <a:t>以上が確定します。</a:t>
            </a:r>
            <a:endParaRPr kumimoji="1" lang="en-US" altLang="ja-JP" dirty="0"/>
          </a:p>
          <a:p>
            <a:r>
              <a:rPr kumimoji="1" lang="ja-JP" altLang="en-US" dirty="0"/>
              <a:t>これが</a:t>
            </a:r>
            <a:r>
              <a:rPr kumimoji="1" lang="en-US" altLang="ja-JP" dirty="0"/>
              <a:t>α</a:t>
            </a:r>
            <a:r>
              <a:rPr kumimoji="1" lang="ja-JP" altLang="en-US" dirty="0"/>
              <a:t>値です。</a:t>
            </a:r>
            <a:endParaRPr kumimoji="1" lang="en-US" altLang="ja-JP" dirty="0"/>
          </a:p>
          <a:p>
            <a:r>
              <a:rPr kumimoji="1" lang="ja-JP" altLang="en-US" dirty="0"/>
              <a:t>よって、</a:t>
            </a:r>
            <a:r>
              <a:rPr kumimoji="1" lang="en-US" altLang="ja-JP" dirty="0"/>
              <a:t>-2 </a:t>
            </a:r>
            <a:r>
              <a:rPr kumimoji="1" lang="ja-JP" altLang="en-US" dirty="0"/>
              <a:t>より小さい値が出てくればそこで探索を打ち切ります。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9</a:t>
            </a:fld>
            <a:endParaRPr lang="en-US" altLang="ja-JP"/>
          </a:p>
        </p:txBody>
      </p:sp>
    </p:spTree>
    <p:extLst>
      <p:ext uri="{BB962C8B-B14F-4D97-AF65-F5344CB8AC3E}">
        <p14:creationId xmlns:p14="http://schemas.microsoft.com/office/powerpoint/2010/main" val="1347801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9140825" cy="6850063"/>
            <a:chOff x="0" y="0"/>
            <a:chExt cx="5758" cy="4315"/>
          </a:xfrm>
        </p:grpSpPr>
        <p:grpSp>
          <p:nvGrpSpPr>
            <p:cNvPr id="34819" name="Group 3"/>
            <p:cNvGrpSpPr>
              <a:grpSpLocks/>
            </p:cNvGrpSpPr>
            <p:nvPr userDrawn="1"/>
          </p:nvGrpSpPr>
          <p:grpSpPr bwMode="auto">
            <a:xfrm>
              <a:off x="1728" y="2230"/>
              <a:ext cx="4027" cy="2085"/>
              <a:chOff x="1728" y="2230"/>
              <a:chExt cx="4027" cy="2085"/>
            </a:xfrm>
          </p:grpSpPr>
          <p:sp>
            <p:nvSpPr>
              <p:cNvPr id="34820"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1"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2"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4"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5"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6"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7"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ja-JP" altLang="en-US" noProof="0"/>
              <a:t>マスタ タイトルの書式設定</a:t>
            </a:r>
          </a:p>
        </p:txBody>
      </p:sp>
      <p:sp>
        <p:nvSpPr>
          <p:cNvPr id="348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34829"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ja-JP"/>
          </a:p>
        </p:txBody>
      </p:sp>
      <p:sp>
        <p:nvSpPr>
          <p:cNvPr id="34830"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ja-JP"/>
          </a:p>
        </p:txBody>
      </p:sp>
      <p:sp>
        <p:nvSpPr>
          <p:cNvPr id="34831" name="Rectangle 15"/>
          <p:cNvSpPr>
            <a:spLocks noGrp="1" noChangeArrowheads="1"/>
          </p:cNvSpPr>
          <p:nvPr>
            <p:ph type="sldNum" sz="quarter" idx="4"/>
          </p:nvPr>
        </p:nvSpPr>
        <p:spPr>
          <a:xfrm>
            <a:off x="6553200" y="6254750"/>
            <a:ext cx="2133600" cy="476250"/>
          </a:xfrm>
        </p:spPr>
        <p:txBody>
          <a:bodyPr/>
          <a:lstStyle>
            <a:lvl1pPr>
              <a:defRPr/>
            </a:lvl1pPr>
          </a:lstStyle>
          <a:p>
            <a:fld id="{639EE976-C289-4BB6-AF8F-E624978B19F3}"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85C90169-E5E6-4C9C-8999-AB2BF8BBE387}"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62219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E69FA33-78A4-4639-B1FF-E91117DD02EB}"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88234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a:xfrm>
            <a:off x="6553200" y="6248400"/>
            <a:ext cx="2133600" cy="476250"/>
          </a:xfrm>
        </p:spPr>
        <p:txBody>
          <a:bodyPr/>
          <a:lstStyle>
            <a:lvl1pPr>
              <a:defRPr/>
            </a:lvl1pPr>
          </a:lstStyle>
          <a:p>
            <a:fld id="{3CA05E5F-7863-41B6-8272-7109D124210F}" type="slidenum">
              <a:rPr lang="en-US" altLang="ja-JP"/>
              <a:pPr/>
              <a:t>‹#›</a:t>
            </a:fld>
            <a:endParaRPr lang="en-US" altLang="ja-JP"/>
          </a:p>
        </p:txBody>
      </p:sp>
      <p:sp>
        <p:nvSpPr>
          <p:cNvPr id="7" name="フッター プレースホルダー 6"/>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025772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F69429CD-93C8-46DE-B449-183FB40D0D19}"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1729550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SmartArt プレースホルダー 2"/>
          <p:cNvSpPr>
            <a:spLocks noGrp="1"/>
          </p:cNvSpPr>
          <p:nvPr>
            <p:ph type="dgm"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B875E2C9-A1FB-45C2-A8A3-56B6FB1361FA}"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33496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7A48BF1-AA2E-471D-8A72-84048B26CDD6}"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67236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CFF48A76-592C-463F-9DF8-50211B02AE95}"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3114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8A06E511-2E1C-4017-AA72-6FF5764CB37D}"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54220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スライド番号プレースホルダー 7"/>
          <p:cNvSpPr>
            <a:spLocks noGrp="1"/>
          </p:cNvSpPr>
          <p:nvPr>
            <p:ph type="sldNum" sz="quarter" idx="11"/>
          </p:nvPr>
        </p:nvSpPr>
        <p:spPr/>
        <p:txBody>
          <a:bodyPr/>
          <a:lstStyle>
            <a:lvl1pPr>
              <a:defRPr/>
            </a:lvl1pPr>
          </a:lstStyle>
          <a:p>
            <a:fld id="{41B25238-1750-48D8-BC8A-39B29DB4F370}" type="slidenum">
              <a:rPr lang="en-US" altLang="ja-JP"/>
              <a:pPr/>
              <a:t>‹#›</a:t>
            </a:fld>
            <a:endParaRPr lang="en-US" altLang="ja-JP"/>
          </a:p>
        </p:txBody>
      </p:sp>
      <p:sp>
        <p:nvSpPr>
          <p:cNvPr id="9" name="フッター プレースホルダー 8"/>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91420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スライド番号プレースホルダー 3"/>
          <p:cNvSpPr>
            <a:spLocks noGrp="1"/>
          </p:cNvSpPr>
          <p:nvPr>
            <p:ph type="sldNum" sz="quarter" idx="11"/>
          </p:nvPr>
        </p:nvSpPr>
        <p:spPr/>
        <p:txBody>
          <a:bodyPr/>
          <a:lstStyle>
            <a:lvl1pPr>
              <a:defRPr/>
            </a:lvl1pPr>
          </a:lstStyle>
          <a:p>
            <a:fld id="{8DCD30CF-7369-4E9B-B461-323BC9607680}" type="slidenum">
              <a:rPr lang="en-US" altLang="ja-JP"/>
              <a:pPr/>
              <a:t>‹#›</a:t>
            </a:fld>
            <a:endParaRPr lang="en-US" altLang="ja-JP"/>
          </a:p>
        </p:txBody>
      </p:sp>
      <p:sp>
        <p:nvSpPr>
          <p:cNvPr id="5" name="フッター プレースホルダー 4"/>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56935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スライド番号プレースホルダー 2"/>
          <p:cNvSpPr>
            <a:spLocks noGrp="1"/>
          </p:cNvSpPr>
          <p:nvPr>
            <p:ph type="sldNum" sz="quarter" idx="11"/>
          </p:nvPr>
        </p:nvSpPr>
        <p:spPr/>
        <p:txBody>
          <a:bodyPr/>
          <a:lstStyle>
            <a:lvl1pPr>
              <a:defRPr/>
            </a:lvl1pPr>
          </a:lstStyle>
          <a:p>
            <a:fld id="{6EFF4F76-7123-40C2-AEAF-151AD234FF96}" type="slidenum">
              <a:rPr lang="en-US" altLang="ja-JP"/>
              <a:pPr/>
              <a:t>‹#›</a:t>
            </a:fld>
            <a:endParaRPr lang="en-US" altLang="ja-JP"/>
          </a:p>
        </p:txBody>
      </p:sp>
      <p:sp>
        <p:nvSpPr>
          <p:cNvPr id="4" name="フッター プレースホルダー 3"/>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98820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CF01E9CA-BFBC-4421-8FF6-6A62360415C5}"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134309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1D02CCD1-63CA-4920-91EF-604B6913C50F}"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21753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buSzTx/>
              <a:buFontTx/>
              <a:buNone/>
              <a:defRPr kumimoji="0" sz="1200">
                <a:effectLst/>
                <a:latin typeface="Arial" panose="020B0604020202020204" pitchFamily="34" charset="0"/>
              </a:defRPr>
            </a:lvl1pPr>
          </a:lstStyle>
          <a:p>
            <a:endParaRPr lang="en-US" altLang="ja-JP"/>
          </a:p>
        </p:txBody>
      </p:sp>
      <p:sp>
        <p:nvSpPr>
          <p:cNvPr id="33795"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SzTx/>
              <a:buFontTx/>
              <a:buNone/>
              <a:defRPr kumimoji="0" sz="1200">
                <a:effectLst/>
                <a:latin typeface="Arial" panose="020B0604020202020204" pitchFamily="34" charset="0"/>
              </a:defRPr>
            </a:lvl1pPr>
          </a:lstStyle>
          <a:p>
            <a:fld id="{831CFD09-B07C-4DF1-85CC-437CED0CA555}" type="slidenum">
              <a:rPr lang="en-US" altLang="ja-JP"/>
              <a:pPr/>
              <a:t>‹#›</a:t>
            </a:fld>
            <a:endParaRPr lang="en-US" altLang="ja-JP"/>
          </a:p>
        </p:txBody>
      </p:sp>
      <p:grpSp>
        <p:nvGrpSpPr>
          <p:cNvPr id="33796" name="Group 4"/>
          <p:cNvGrpSpPr>
            <a:grpSpLocks/>
          </p:cNvGrpSpPr>
          <p:nvPr/>
        </p:nvGrpSpPr>
        <p:grpSpPr bwMode="auto">
          <a:xfrm>
            <a:off x="0" y="0"/>
            <a:ext cx="9140825" cy="6850063"/>
            <a:chOff x="0" y="0"/>
            <a:chExt cx="5758" cy="4315"/>
          </a:xfrm>
        </p:grpSpPr>
        <p:grpSp>
          <p:nvGrpSpPr>
            <p:cNvPr id="33797" name="Group 5"/>
            <p:cNvGrpSpPr>
              <a:grpSpLocks/>
            </p:cNvGrpSpPr>
            <p:nvPr userDrawn="1"/>
          </p:nvGrpSpPr>
          <p:grpSpPr bwMode="auto">
            <a:xfrm>
              <a:off x="1728" y="2230"/>
              <a:ext cx="4027" cy="2085"/>
              <a:chOff x="1728" y="2230"/>
              <a:chExt cx="4027" cy="2085"/>
            </a:xfrm>
          </p:grpSpPr>
          <p:sp>
            <p:nvSpPr>
              <p:cNvPr id="33798"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799"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0"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1"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2"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3"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5"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3806"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SzTx/>
              <a:buFontTx/>
              <a:buNone/>
              <a:defRPr kumimoji="0" sz="1200">
                <a:effectLst/>
                <a:latin typeface="Arial" panose="020B0604020202020204" pitchFamily="34" charset="0"/>
              </a:defRPr>
            </a:lvl1pPr>
          </a:lstStyle>
          <a:p>
            <a:endParaRPr lang="en-US" altLang="ja-JP"/>
          </a:p>
        </p:txBody>
      </p:sp>
      <p:sp>
        <p:nvSpPr>
          <p:cNvPr id="33807"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Lst>
  <p:txStyles>
    <p:titleStyle>
      <a:lvl1pPr algn="ctr" rtl="0" fontAlgn="base">
        <a:spcBef>
          <a:spcPct val="0"/>
        </a:spcBef>
        <a:spcAft>
          <a:spcPct val="0"/>
        </a:spcAft>
        <a:defRPr kumimoji="1"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2pPr>
      <a:lvl3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3pPr>
      <a:lvl4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4pPr>
      <a:lvl5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5pPr>
      <a:lvl6pPr marL="4572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6pPr>
      <a:lvl7pPr marL="9144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7pPr>
      <a:lvl8pPr marL="13716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8pPr>
      <a:lvl9pPr marL="18288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kumimoji="1"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kumimoji="1"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notesSlide" Target="../notesSlides/notesSlide27.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0.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ctrTitle" sz="quarter"/>
          </p:nvPr>
        </p:nvSpPr>
        <p:spPr>
          <a:xfrm>
            <a:off x="0" y="1557338"/>
            <a:ext cx="4737100" cy="1905000"/>
          </a:xfrm>
        </p:spPr>
        <p:txBody>
          <a:bodyPr/>
          <a:lstStyle/>
          <a:p>
            <a:r>
              <a:rPr lang="ja-JP" altLang="en-US" sz="4000" baseline="0" dirty="0">
                <a:latin typeface="Times New Roman" pitchFamily="18" charset="0"/>
              </a:rPr>
              <a:t>情報論理工学</a:t>
            </a:r>
            <a:br>
              <a:rPr lang="ja-JP" altLang="en-US" sz="4000" baseline="0" dirty="0">
                <a:latin typeface="Times New Roman" pitchFamily="18" charset="0"/>
              </a:rPr>
            </a:br>
            <a:r>
              <a:rPr lang="ja-JP" altLang="en-US" sz="4000" baseline="0" dirty="0">
                <a:latin typeface="Times New Roman" pitchFamily="18" charset="0"/>
              </a:rPr>
              <a:t>研究室</a:t>
            </a:r>
          </a:p>
        </p:txBody>
      </p:sp>
      <p:sp>
        <p:nvSpPr>
          <p:cNvPr id="296963" name="Rectangle 3"/>
          <p:cNvSpPr>
            <a:spLocks noGrp="1" noChangeArrowheads="1"/>
          </p:cNvSpPr>
          <p:nvPr>
            <p:ph type="subTitle" sz="quarter" idx="1"/>
          </p:nvPr>
        </p:nvSpPr>
        <p:spPr>
          <a:xfrm>
            <a:off x="179388" y="3933825"/>
            <a:ext cx="4137025" cy="1679575"/>
          </a:xfrm>
        </p:spPr>
        <p:txBody>
          <a:bodyPr/>
          <a:lstStyle/>
          <a:p>
            <a:pPr>
              <a:lnSpc>
                <a:spcPct val="90000"/>
              </a:lnSpc>
            </a:pPr>
            <a:r>
              <a:rPr lang="ja-JP" altLang="en-US" baseline="0" dirty="0">
                <a:latin typeface="Times New Roman" pitchFamily="18" charset="0"/>
              </a:rPr>
              <a:t>第</a:t>
            </a:r>
            <a:r>
              <a:rPr lang="en-US" altLang="ja-JP" dirty="0">
                <a:latin typeface="Times New Roman" pitchFamily="18" charset="0"/>
              </a:rPr>
              <a:t>9</a:t>
            </a:r>
            <a:r>
              <a:rPr lang="ja-JP" altLang="en-US" baseline="0" dirty="0">
                <a:latin typeface="Times New Roman" pitchFamily="18" charset="0"/>
              </a:rPr>
              <a:t>回：</a:t>
            </a:r>
            <a:endParaRPr lang="en-US" altLang="ja-JP" baseline="0" dirty="0">
              <a:latin typeface="Times New Roman" pitchFamily="18" charset="0"/>
            </a:endParaRPr>
          </a:p>
          <a:p>
            <a:pPr>
              <a:lnSpc>
                <a:spcPct val="90000"/>
              </a:lnSpc>
            </a:pPr>
            <a:r>
              <a:rPr lang="ja-JP" altLang="en-US" dirty="0">
                <a:latin typeface="Times New Roman" pitchFamily="18" charset="0"/>
              </a:rPr>
              <a:t>種々の探索</a:t>
            </a:r>
            <a:endParaRPr lang="ja-JP" altLang="en-US" baseline="0" dirty="0">
              <a:latin typeface="Times New Roman" pitchFamily="18" charset="0"/>
            </a:endParaRPr>
          </a:p>
        </p:txBody>
      </p:sp>
      <p:pic>
        <p:nvPicPr>
          <p:cNvPr id="296964" name="Picture 4" descr="Phantom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0258" y="-19493"/>
            <a:ext cx="4593742"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宿題 </a:t>
            </a:r>
            <a:r>
              <a:rPr kumimoji="1" lang="en-US" altLang="ja-JP" dirty="0"/>
              <a:t>: </a:t>
            </a:r>
            <a:r>
              <a:rPr kumimoji="1" lang="ja-JP" altLang="en-US" dirty="0"/>
              <a:t>アルファベータ法</a:t>
            </a:r>
          </a:p>
        </p:txBody>
      </p:sp>
      <p:sp>
        <p:nvSpPr>
          <p:cNvPr id="3" name="楕円 2"/>
          <p:cNvSpPr/>
          <p:nvPr/>
        </p:nvSpPr>
        <p:spPr bwMode="auto">
          <a:xfrm>
            <a:off x="21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4" name="楕円 3"/>
          <p:cNvSpPr/>
          <p:nvPr/>
        </p:nvSpPr>
        <p:spPr bwMode="auto">
          <a:xfrm>
            <a:off x="54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6" name="楕円 5"/>
          <p:cNvSpPr/>
          <p:nvPr/>
        </p:nvSpPr>
        <p:spPr bwMode="auto">
          <a:xfrm>
            <a:off x="86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7" name="楕円 6"/>
          <p:cNvSpPr/>
          <p:nvPr/>
        </p:nvSpPr>
        <p:spPr bwMode="auto">
          <a:xfrm>
            <a:off x="504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cxnSp>
        <p:nvCxnSpPr>
          <p:cNvPr id="9" name="直線矢印コネクタ 8"/>
          <p:cNvCxnSpPr>
            <a:stCxn id="7" idx="4"/>
            <a:endCxn id="4" idx="0"/>
          </p:cNvCxnSpPr>
          <p:nvPr/>
        </p:nvCxnSpPr>
        <p:spPr bwMode="auto">
          <a:xfrm>
            <a:off x="68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a:stCxn id="7" idx="4"/>
            <a:endCxn id="6" idx="0"/>
          </p:cNvCxnSpPr>
          <p:nvPr/>
        </p:nvCxnSpPr>
        <p:spPr bwMode="auto">
          <a:xfrm>
            <a:off x="68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矢印コネクタ 12"/>
          <p:cNvCxnSpPr>
            <a:stCxn id="7" idx="4"/>
            <a:endCxn id="3" idx="0"/>
          </p:cNvCxnSpPr>
          <p:nvPr/>
        </p:nvCxnSpPr>
        <p:spPr bwMode="auto">
          <a:xfrm flipH="1">
            <a:off x="36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楕円 15"/>
          <p:cNvSpPr/>
          <p:nvPr/>
        </p:nvSpPr>
        <p:spPr bwMode="auto">
          <a:xfrm>
            <a:off x="118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17" name="楕円 16"/>
          <p:cNvSpPr/>
          <p:nvPr/>
        </p:nvSpPr>
        <p:spPr bwMode="auto">
          <a:xfrm>
            <a:off x="151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8" name="楕円 17"/>
          <p:cNvSpPr/>
          <p:nvPr/>
        </p:nvSpPr>
        <p:spPr bwMode="auto">
          <a:xfrm>
            <a:off x="183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9" name="楕円 18"/>
          <p:cNvSpPr/>
          <p:nvPr/>
        </p:nvSpPr>
        <p:spPr bwMode="auto">
          <a:xfrm>
            <a:off x="1476000" y="4320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&gt;+5</a:t>
            </a:r>
            <a:endParaRPr kumimoji="1" lang="ja-JP" altLang="en-US" sz="2000" dirty="0">
              <a:effectLst/>
              <a:latin typeface="Times New Roman" panose="02020603050405020304" pitchFamily="18" charset="0"/>
            </a:endParaRPr>
          </a:p>
        </p:txBody>
      </p:sp>
      <p:cxnSp>
        <p:nvCxnSpPr>
          <p:cNvPr id="20" name="直線矢印コネクタ 19"/>
          <p:cNvCxnSpPr>
            <a:stCxn id="19" idx="4"/>
            <a:endCxn id="17" idx="0"/>
          </p:cNvCxnSpPr>
          <p:nvPr/>
        </p:nvCxnSpPr>
        <p:spPr bwMode="auto">
          <a:xfrm>
            <a:off x="165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矢印コネクタ 20"/>
          <p:cNvCxnSpPr>
            <a:stCxn id="19" idx="4"/>
            <a:endCxn id="18" idx="0"/>
          </p:cNvCxnSpPr>
          <p:nvPr/>
        </p:nvCxnSpPr>
        <p:spPr bwMode="auto">
          <a:xfrm>
            <a:off x="165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19" idx="4"/>
            <a:endCxn id="16" idx="0"/>
          </p:cNvCxnSpPr>
          <p:nvPr/>
        </p:nvCxnSpPr>
        <p:spPr bwMode="auto">
          <a:xfrm flipH="1">
            <a:off x="133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楕円 22"/>
          <p:cNvSpPr/>
          <p:nvPr/>
        </p:nvSpPr>
        <p:spPr bwMode="auto">
          <a:xfrm>
            <a:off x="216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24" name="楕円 23"/>
          <p:cNvSpPr/>
          <p:nvPr/>
        </p:nvSpPr>
        <p:spPr bwMode="auto">
          <a:xfrm>
            <a:off x="248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25" name="楕円 24"/>
          <p:cNvSpPr/>
          <p:nvPr/>
        </p:nvSpPr>
        <p:spPr bwMode="auto">
          <a:xfrm>
            <a:off x="280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26" name="楕円 25"/>
          <p:cNvSpPr/>
          <p:nvPr/>
        </p:nvSpPr>
        <p:spPr bwMode="auto">
          <a:xfrm>
            <a:off x="2448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cxnSp>
        <p:nvCxnSpPr>
          <p:cNvPr id="27" name="直線矢印コネクタ 26"/>
          <p:cNvCxnSpPr>
            <a:stCxn id="26" idx="4"/>
            <a:endCxn id="24" idx="0"/>
          </p:cNvCxnSpPr>
          <p:nvPr/>
        </p:nvCxnSpPr>
        <p:spPr bwMode="auto">
          <a:xfrm>
            <a:off x="262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a:stCxn id="26" idx="4"/>
            <a:endCxn id="25" idx="0"/>
          </p:cNvCxnSpPr>
          <p:nvPr/>
        </p:nvCxnSpPr>
        <p:spPr bwMode="auto">
          <a:xfrm>
            <a:off x="262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26" idx="4"/>
            <a:endCxn id="23" idx="0"/>
          </p:cNvCxnSpPr>
          <p:nvPr/>
        </p:nvCxnSpPr>
        <p:spPr bwMode="auto">
          <a:xfrm flipH="1">
            <a:off x="230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楕円 29"/>
          <p:cNvSpPr/>
          <p:nvPr/>
        </p:nvSpPr>
        <p:spPr bwMode="auto">
          <a:xfrm>
            <a:off x="313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31" name="楕円 30"/>
          <p:cNvSpPr/>
          <p:nvPr/>
        </p:nvSpPr>
        <p:spPr bwMode="auto">
          <a:xfrm>
            <a:off x="345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32" name="楕円 31"/>
          <p:cNvSpPr/>
          <p:nvPr/>
        </p:nvSpPr>
        <p:spPr bwMode="auto">
          <a:xfrm>
            <a:off x="378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-8</a:t>
            </a:r>
            <a:endParaRPr kumimoji="1" lang="ja-JP" altLang="en-US" sz="2000" dirty="0">
              <a:effectLst/>
              <a:latin typeface="Times New Roman" panose="02020603050405020304" pitchFamily="18" charset="0"/>
            </a:endParaRPr>
          </a:p>
        </p:txBody>
      </p:sp>
      <p:sp>
        <p:nvSpPr>
          <p:cNvPr id="33" name="楕円 32"/>
          <p:cNvSpPr/>
          <p:nvPr/>
        </p:nvSpPr>
        <p:spPr bwMode="auto">
          <a:xfrm>
            <a:off x="3420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34" name="直線矢印コネクタ 33"/>
          <p:cNvCxnSpPr>
            <a:stCxn id="33" idx="4"/>
            <a:endCxn id="31" idx="0"/>
          </p:cNvCxnSpPr>
          <p:nvPr/>
        </p:nvCxnSpPr>
        <p:spPr bwMode="auto">
          <a:xfrm>
            <a:off x="3600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3" idx="4"/>
            <a:endCxn id="32" idx="0"/>
          </p:cNvCxnSpPr>
          <p:nvPr/>
        </p:nvCxnSpPr>
        <p:spPr bwMode="auto">
          <a:xfrm>
            <a:off x="360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3" idx="4"/>
            <a:endCxn id="30" idx="0"/>
          </p:cNvCxnSpPr>
          <p:nvPr/>
        </p:nvCxnSpPr>
        <p:spPr bwMode="auto">
          <a:xfrm flipH="1">
            <a:off x="327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楕円 36"/>
          <p:cNvSpPr/>
          <p:nvPr/>
        </p:nvSpPr>
        <p:spPr bwMode="auto">
          <a:xfrm>
            <a:off x="410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8" name="楕円 37"/>
          <p:cNvSpPr/>
          <p:nvPr/>
        </p:nvSpPr>
        <p:spPr bwMode="auto">
          <a:xfrm>
            <a:off x="442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9" name="楕円 38"/>
          <p:cNvSpPr/>
          <p:nvPr/>
        </p:nvSpPr>
        <p:spPr bwMode="auto">
          <a:xfrm>
            <a:off x="475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0" name="楕円 39"/>
          <p:cNvSpPr/>
          <p:nvPr/>
        </p:nvSpPr>
        <p:spPr bwMode="auto">
          <a:xfrm>
            <a:off x="4392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1" name="直線矢印コネクタ 40"/>
          <p:cNvCxnSpPr>
            <a:stCxn id="40" idx="4"/>
            <a:endCxn id="38" idx="0"/>
          </p:cNvCxnSpPr>
          <p:nvPr/>
        </p:nvCxnSpPr>
        <p:spPr bwMode="auto">
          <a:xfrm>
            <a:off x="4572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a:stCxn id="40" idx="4"/>
            <a:endCxn id="39" idx="0"/>
          </p:cNvCxnSpPr>
          <p:nvPr/>
        </p:nvCxnSpPr>
        <p:spPr bwMode="auto">
          <a:xfrm>
            <a:off x="457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a:stCxn id="40" idx="4"/>
            <a:endCxn id="37" idx="0"/>
          </p:cNvCxnSpPr>
          <p:nvPr/>
        </p:nvCxnSpPr>
        <p:spPr bwMode="auto">
          <a:xfrm flipH="1">
            <a:off x="424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楕円 43"/>
          <p:cNvSpPr/>
          <p:nvPr/>
        </p:nvSpPr>
        <p:spPr bwMode="auto">
          <a:xfrm>
            <a:off x="507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5" name="楕円 44"/>
          <p:cNvSpPr/>
          <p:nvPr/>
        </p:nvSpPr>
        <p:spPr bwMode="auto">
          <a:xfrm>
            <a:off x="540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6" name="楕円 45"/>
          <p:cNvSpPr/>
          <p:nvPr/>
        </p:nvSpPr>
        <p:spPr bwMode="auto">
          <a:xfrm>
            <a:off x="572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7" name="楕円 46"/>
          <p:cNvSpPr/>
          <p:nvPr/>
        </p:nvSpPr>
        <p:spPr bwMode="auto">
          <a:xfrm>
            <a:off x="5364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8" name="直線矢印コネクタ 47"/>
          <p:cNvCxnSpPr>
            <a:stCxn id="47" idx="4"/>
            <a:endCxn id="45" idx="0"/>
          </p:cNvCxnSpPr>
          <p:nvPr/>
        </p:nvCxnSpPr>
        <p:spPr bwMode="auto">
          <a:xfrm>
            <a:off x="554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7" idx="4"/>
            <a:endCxn id="46" idx="0"/>
          </p:cNvCxnSpPr>
          <p:nvPr/>
        </p:nvCxnSpPr>
        <p:spPr bwMode="auto">
          <a:xfrm>
            <a:off x="554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a:stCxn id="47" idx="4"/>
            <a:endCxn id="44" idx="0"/>
          </p:cNvCxnSpPr>
          <p:nvPr/>
        </p:nvCxnSpPr>
        <p:spPr bwMode="auto">
          <a:xfrm flipH="1">
            <a:off x="522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楕円 50"/>
          <p:cNvSpPr/>
          <p:nvPr/>
        </p:nvSpPr>
        <p:spPr bwMode="auto">
          <a:xfrm>
            <a:off x="604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2" name="楕円 51"/>
          <p:cNvSpPr/>
          <p:nvPr/>
        </p:nvSpPr>
        <p:spPr bwMode="auto">
          <a:xfrm>
            <a:off x="637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3" name="楕円 52"/>
          <p:cNvSpPr/>
          <p:nvPr/>
        </p:nvSpPr>
        <p:spPr bwMode="auto">
          <a:xfrm>
            <a:off x="669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4" name="楕円 53"/>
          <p:cNvSpPr/>
          <p:nvPr/>
        </p:nvSpPr>
        <p:spPr bwMode="auto">
          <a:xfrm>
            <a:off x="633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55" name="直線矢印コネクタ 54"/>
          <p:cNvCxnSpPr>
            <a:stCxn id="54" idx="4"/>
            <a:endCxn id="52" idx="0"/>
          </p:cNvCxnSpPr>
          <p:nvPr/>
        </p:nvCxnSpPr>
        <p:spPr bwMode="auto">
          <a:xfrm>
            <a:off x="651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a:stCxn id="54" idx="4"/>
            <a:endCxn id="53" idx="0"/>
          </p:cNvCxnSpPr>
          <p:nvPr/>
        </p:nvCxnSpPr>
        <p:spPr bwMode="auto">
          <a:xfrm>
            <a:off x="651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a:stCxn id="54" idx="4"/>
            <a:endCxn id="51" idx="0"/>
          </p:cNvCxnSpPr>
          <p:nvPr/>
        </p:nvCxnSpPr>
        <p:spPr bwMode="auto">
          <a:xfrm flipH="1">
            <a:off x="619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楕円 57"/>
          <p:cNvSpPr/>
          <p:nvPr/>
        </p:nvSpPr>
        <p:spPr bwMode="auto">
          <a:xfrm>
            <a:off x="702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9" name="楕円 58"/>
          <p:cNvSpPr/>
          <p:nvPr/>
        </p:nvSpPr>
        <p:spPr bwMode="auto">
          <a:xfrm>
            <a:off x="734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0" name="楕円 59"/>
          <p:cNvSpPr/>
          <p:nvPr/>
        </p:nvSpPr>
        <p:spPr bwMode="auto">
          <a:xfrm>
            <a:off x="766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1" name="楕円 60"/>
          <p:cNvSpPr/>
          <p:nvPr/>
        </p:nvSpPr>
        <p:spPr bwMode="auto">
          <a:xfrm>
            <a:off x="730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2" name="直線矢印コネクタ 61"/>
          <p:cNvCxnSpPr>
            <a:stCxn id="61" idx="4"/>
            <a:endCxn id="59" idx="0"/>
          </p:cNvCxnSpPr>
          <p:nvPr/>
        </p:nvCxnSpPr>
        <p:spPr bwMode="auto">
          <a:xfrm>
            <a:off x="748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a:stCxn id="61" idx="4"/>
            <a:endCxn id="60" idx="0"/>
          </p:cNvCxnSpPr>
          <p:nvPr/>
        </p:nvCxnSpPr>
        <p:spPr bwMode="auto">
          <a:xfrm>
            <a:off x="748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a:stCxn id="61" idx="4"/>
            <a:endCxn id="58" idx="0"/>
          </p:cNvCxnSpPr>
          <p:nvPr/>
        </p:nvCxnSpPr>
        <p:spPr bwMode="auto">
          <a:xfrm flipH="1">
            <a:off x="716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楕円 64"/>
          <p:cNvSpPr/>
          <p:nvPr/>
        </p:nvSpPr>
        <p:spPr bwMode="auto">
          <a:xfrm>
            <a:off x="802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6" name="楕円 65"/>
          <p:cNvSpPr/>
          <p:nvPr/>
        </p:nvSpPr>
        <p:spPr bwMode="auto">
          <a:xfrm>
            <a:off x="8350339"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7" name="楕円 66"/>
          <p:cNvSpPr/>
          <p:nvPr/>
        </p:nvSpPr>
        <p:spPr bwMode="auto">
          <a:xfrm>
            <a:off x="8674339"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8" name="楕円 67"/>
          <p:cNvSpPr/>
          <p:nvPr/>
        </p:nvSpPr>
        <p:spPr bwMode="auto">
          <a:xfrm>
            <a:off x="831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9" name="直線矢印コネクタ 68"/>
          <p:cNvCxnSpPr>
            <a:stCxn id="68" idx="4"/>
            <a:endCxn id="66" idx="0"/>
          </p:cNvCxnSpPr>
          <p:nvPr/>
        </p:nvCxnSpPr>
        <p:spPr bwMode="auto">
          <a:xfrm>
            <a:off x="8494339"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68" idx="4"/>
            <a:endCxn id="67" idx="0"/>
          </p:cNvCxnSpPr>
          <p:nvPr/>
        </p:nvCxnSpPr>
        <p:spPr bwMode="auto">
          <a:xfrm>
            <a:off x="8494339"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68" idx="4"/>
            <a:endCxn id="65" idx="0"/>
          </p:cNvCxnSpPr>
          <p:nvPr/>
        </p:nvCxnSpPr>
        <p:spPr bwMode="auto">
          <a:xfrm flipH="1">
            <a:off x="8172000" y="4680000"/>
            <a:ext cx="322339"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楕円 81"/>
          <p:cNvSpPr/>
          <p:nvPr/>
        </p:nvSpPr>
        <p:spPr bwMode="auto">
          <a:xfrm>
            <a:off x="1476000" y="3204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cxnSp>
        <p:nvCxnSpPr>
          <p:cNvPr id="83" name="直線矢印コネクタ 82"/>
          <p:cNvCxnSpPr>
            <a:stCxn id="82" idx="4"/>
            <a:endCxn id="19" idx="0"/>
          </p:cNvCxnSpPr>
          <p:nvPr/>
        </p:nvCxnSpPr>
        <p:spPr bwMode="auto">
          <a:xfrm>
            <a:off x="1656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82" idx="4"/>
            <a:endCxn id="7" idx="0"/>
          </p:cNvCxnSpPr>
          <p:nvPr/>
        </p:nvCxnSpPr>
        <p:spPr bwMode="auto">
          <a:xfrm flipH="1">
            <a:off x="684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a:stCxn id="82" idx="4"/>
            <a:endCxn id="26" idx="0"/>
          </p:cNvCxnSpPr>
          <p:nvPr/>
        </p:nvCxnSpPr>
        <p:spPr bwMode="auto">
          <a:xfrm>
            <a:off x="165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楕円 99"/>
          <p:cNvSpPr/>
          <p:nvPr/>
        </p:nvSpPr>
        <p:spPr bwMode="auto">
          <a:xfrm>
            <a:off x="4392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1" name="直線矢印コネクタ 100"/>
          <p:cNvCxnSpPr>
            <a:stCxn id="100" idx="4"/>
            <a:endCxn id="40" idx="0"/>
          </p:cNvCxnSpPr>
          <p:nvPr/>
        </p:nvCxnSpPr>
        <p:spPr bwMode="auto">
          <a:xfrm>
            <a:off x="4572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a:stCxn id="100" idx="4"/>
            <a:endCxn id="33" idx="0"/>
          </p:cNvCxnSpPr>
          <p:nvPr/>
        </p:nvCxnSpPr>
        <p:spPr bwMode="auto">
          <a:xfrm flipH="1">
            <a:off x="3600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a:stCxn id="100" idx="4"/>
            <a:endCxn id="47" idx="0"/>
          </p:cNvCxnSpPr>
          <p:nvPr/>
        </p:nvCxnSpPr>
        <p:spPr bwMode="auto">
          <a:xfrm>
            <a:off x="4572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楕円 106"/>
          <p:cNvSpPr/>
          <p:nvPr/>
        </p:nvSpPr>
        <p:spPr bwMode="auto">
          <a:xfrm>
            <a:off x="7308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8" name="直線矢印コネクタ 107"/>
          <p:cNvCxnSpPr>
            <a:stCxn id="107" idx="4"/>
            <a:endCxn id="61" idx="0"/>
          </p:cNvCxnSpPr>
          <p:nvPr/>
        </p:nvCxnSpPr>
        <p:spPr bwMode="auto">
          <a:xfrm>
            <a:off x="7488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a:stCxn id="107" idx="4"/>
            <a:endCxn id="54" idx="0"/>
          </p:cNvCxnSpPr>
          <p:nvPr/>
        </p:nvCxnSpPr>
        <p:spPr bwMode="auto">
          <a:xfrm flipH="1">
            <a:off x="651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a:stCxn id="107" idx="4"/>
            <a:endCxn id="68" idx="0"/>
          </p:cNvCxnSpPr>
          <p:nvPr/>
        </p:nvCxnSpPr>
        <p:spPr bwMode="auto">
          <a:xfrm>
            <a:off x="7488000" y="3564000"/>
            <a:ext cx="1008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楕円 113"/>
          <p:cNvSpPr/>
          <p:nvPr/>
        </p:nvSpPr>
        <p:spPr bwMode="auto">
          <a:xfrm>
            <a:off x="4392000" y="2088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&gt;-2</a:t>
            </a:r>
            <a:endParaRPr kumimoji="1" lang="ja-JP" altLang="en-US" sz="2000" dirty="0">
              <a:effectLst/>
              <a:latin typeface="Times New Roman" panose="02020603050405020304" pitchFamily="18" charset="0"/>
            </a:endParaRPr>
          </a:p>
        </p:txBody>
      </p:sp>
      <p:cxnSp>
        <p:nvCxnSpPr>
          <p:cNvPr id="115" name="直線矢印コネクタ 114"/>
          <p:cNvCxnSpPr>
            <a:stCxn id="114" idx="4"/>
            <a:endCxn id="100" idx="0"/>
          </p:cNvCxnSpPr>
          <p:nvPr/>
        </p:nvCxnSpPr>
        <p:spPr bwMode="auto">
          <a:xfrm>
            <a:off x="4572000" y="2448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a:stCxn id="114" idx="4"/>
            <a:endCxn id="82" idx="0"/>
          </p:cNvCxnSpPr>
          <p:nvPr/>
        </p:nvCxnSpPr>
        <p:spPr bwMode="auto">
          <a:xfrm flipH="1">
            <a:off x="1656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a:stCxn id="114" idx="4"/>
            <a:endCxn id="107" idx="0"/>
          </p:cNvCxnSpPr>
          <p:nvPr/>
        </p:nvCxnSpPr>
        <p:spPr bwMode="auto">
          <a:xfrm>
            <a:off x="4572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テキスト ボックス 120"/>
          <p:cNvSpPr txBox="1"/>
          <p:nvPr/>
        </p:nvSpPr>
        <p:spPr>
          <a:xfrm>
            <a:off x="794896" y="1115499"/>
            <a:ext cx="7891904" cy="1040285"/>
          </a:xfrm>
          <a:prstGeom prst="rect">
            <a:avLst/>
          </a:prstGeom>
          <a:noFill/>
        </p:spPr>
        <p:txBody>
          <a:bodyPr wrap="none" rtlCol="0">
            <a:spAutoFit/>
          </a:bodyPr>
          <a:lstStyle/>
          <a:p>
            <a:pPr algn="l"/>
            <a:r>
              <a:rPr lang="en-US" altLang="ja-JP" dirty="0">
                <a:latin typeface="Times New Roman" panose="02020603050405020304" pitchFamily="18" charset="0"/>
              </a:rPr>
              <a:t>αβ </a:t>
            </a:r>
            <a:r>
              <a:rPr lang="ja-JP" altLang="en-US" dirty="0">
                <a:latin typeface="Times New Roman" panose="02020603050405020304" pitchFamily="18" charset="0"/>
              </a:rPr>
              <a:t>法で探索したときに枝刈りできる部分はどこか？</a:t>
            </a:r>
            <a:endParaRPr lang="en-US" altLang="ja-JP" dirty="0">
              <a:latin typeface="Times New Roman" panose="02020603050405020304" pitchFamily="18" charset="0"/>
            </a:endParaRPr>
          </a:p>
          <a:p>
            <a:pPr algn="l"/>
            <a:r>
              <a:rPr kumimoji="1" lang="en-US" altLang="ja-JP" dirty="0">
                <a:latin typeface="Times New Roman" panose="02020603050405020304" pitchFamily="18" charset="0"/>
              </a:rPr>
              <a:t>(</a:t>
            </a:r>
            <a:r>
              <a:rPr kumimoji="1" lang="ja-JP" altLang="en-US" dirty="0">
                <a:latin typeface="Times New Roman" panose="02020603050405020304" pitchFamily="18" charset="0"/>
              </a:rPr>
              <a:t>左から探索</a:t>
            </a:r>
            <a:r>
              <a:rPr kumimoji="1"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sp>
        <p:nvSpPr>
          <p:cNvPr id="122" name="テキスト ボックス 121"/>
          <p:cNvSpPr txBox="1"/>
          <p:nvPr/>
        </p:nvSpPr>
        <p:spPr>
          <a:xfrm>
            <a:off x="60109" y="2032790"/>
            <a:ext cx="1261884" cy="523220"/>
          </a:xfrm>
          <a:prstGeom prst="rect">
            <a:avLst/>
          </a:prstGeom>
          <a:noFill/>
        </p:spPr>
        <p:txBody>
          <a:bodyPr wrap="none" rtlCol="0">
            <a:spAutoFit/>
          </a:bodyPr>
          <a:lstStyle/>
          <a:p>
            <a:r>
              <a:rPr lang="ja-JP" altLang="en-US" dirty="0">
                <a:latin typeface="Times New Roman" panose="02020603050405020304" pitchFamily="18" charset="0"/>
              </a:rPr>
              <a:t>先手番</a:t>
            </a:r>
            <a:endParaRPr kumimoji="1" lang="ja-JP" altLang="en-US" dirty="0">
              <a:latin typeface="Times New Roman" panose="02020603050405020304" pitchFamily="18" charset="0"/>
            </a:endParaRPr>
          </a:p>
        </p:txBody>
      </p:sp>
      <p:sp>
        <p:nvSpPr>
          <p:cNvPr id="123" name="テキスト ボックス 122"/>
          <p:cNvSpPr txBox="1"/>
          <p:nvPr/>
        </p:nvSpPr>
        <p:spPr>
          <a:xfrm>
            <a:off x="58661" y="3129070"/>
            <a:ext cx="1261884" cy="523220"/>
          </a:xfrm>
          <a:prstGeom prst="rect">
            <a:avLst/>
          </a:prstGeom>
          <a:noFill/>
        </p:spPr>
        <p:txBody>
          <a:bodyPr wrap="none" rtlCol="0">
            <a:spAutoFit/>
          </a:bodyPr>
          <a:lstStyle/>
          <a:p>
            <a:r>
              <a:rPr lang="ja-JP" altLang="en-US" dirty="0">
                <a:latin typeface="Times New Roman" panose="02020603050405020304" pitchFamily="18" charset="0"/>
              </a:rPr>
              <a:t>後手番</a:t>
            </a:r>
            <a:endParaRPr kumimoji="1" lang="ja-JP" altLang="en-US" dirty="0">
              <a:latin typeface="Times New Roman" panose="02020603050405020304" pitchFamily="18" charset="0"/>
            </a:endParaRPr>
          </a:p>
        </p:txBody>
      </p:sp>
      <p:sp>
        <p:nvSpPr>
          <p:cNvPr id="97" name="角丸四角形吹き出し 96"/>
          <p:cNvSpPr/>
          <p:nvPr/>
        </p:nvSpPr>
        <p:spPr bwMode="auto">
          <a:xfrm>
            <a:off x="3564000" y="1672210"/>
            <a:ext cx="828000" cy="415790"/>
          </a:xfrm>
          <a:prstGeom prst="wedgeRoundRectCallout">
            <a:avLst>
              <a:gd name="adj1" fmla="val 45752"/>
              <a:gd name="adj2" fmla="val 75437"/>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α </a:t>
            </a:r>
            <a:r>
              <a:rPr lang="ja-JP" altLang="en-US" sz="2400" dirty="0">
                <a:effectLst/>
                <a:latin typeface="Times New Roman" panose="02020603050405020304" pitchFamily="18" charset="0"/>
              </a:rPr>
              <a:t>値</a:t>
            </a:r>
            <a:endParaRPr kumimoji="1" lang="ja-JP" altLang="en-US" sz="2400" dirty="0">
              <a:effectLst/>
              <a:latin typeface="Times New Roman" panose="02020603050405020304" pitchFamily="18" charset="0"/>
            </a:endParaRPr>
          </a:p>
        </p:txBody>
      </p:sp>
      <p:sp>
        <p:nvSpPr>
          <p:cNvPr id="98" name="楕円 97"/>
          <p:cNvSpPr/>
          <p:nvPr/>
        </p:nvSpPr>
        <p:spPr bwMode="auto">
          <a:xfrm>
            <a:off x="3420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99" name="楕円 98"/>
          <p:cNvSpPr/>
          <p:nvPr/>
        </p:nvSpPr>
        <p:spPr bwMode="auto">
          <a:xfrm>
            <a:off x="4392000" y="3204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&lt;-3</a:t>
            </a:r>
            <a:endParaRPr kumimoji="1" lang="ja-JP" altLang="en-US" sz="2000" dirty="0">
              <a:effectLst/>
              <a:latin typeface="Times New Roman" panose="02020603050405020304" pitchFamily="18" charset="0"/>
            </a:endParaRPr>
          </a:p>
        </p:txBody>
      </p:sp>
    </p:spTree>
    <p:extLst>
      <p:ext uri="{BB962C8B-B14F-4D97-AF65-F5344CB8AC3E}">
        <p14:creationId xmlns:p14="http://schemas.microsoft.com/office/powerpoint/2010/main" val="186744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checkerboard(across)">
                                      <p:cBhvr>
                                        <p:cTn id="7" dur="500"/>
                                        <p:tgtEl>
                                          <p:spTgt spid="9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9"/>
                                        </p:tgtEl>
                                        <p:attrNameLst>
                                          <p:attrName>style.visibility</p:attrName>
                                        </p:attrNameLst>
                                      </p:cBhvr>
                                      <p:to>
                                        <p:strVal val="visible"/>
                                      </p:to>
                                    </p:set>
                                    <p:animEffect transition="in" filter="checkerboard(across)">
                                      <p:cBhvr>
                                        <p:cTn id="12"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宿題 </a:t>
            </a:r>
            <a:r>
              <a:rPr kumimoji="1" lang="en-US" altLang="ja-JP" dirty="0"/>
              <a:t>: </a:t>
            </a:r>
            <a:r>
              <a:rPr kumimoji="1" lang="ja-JP" altLang="en-US" dirty="0"/>
              <a:t>アルファベータ法</a:t>
            </a:r>
          </a:p>
        </p:txBody>
      </p:sp>
      <p:sp>
        <p:nvSpPr>
          <p:cNvPr id="3" name="楕円 2"/>
          <p:cNvSpPr/>
          <p:nvPr/>
        </p:nvSpPr>
        <p:spPr bwMode="auto">
          <a:xfrm>
            <a:off x="21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4" name="楕円 3"/>
          <p:cNvSpPr/>
          <p:nvPr/>
        </p:nvSpPr>
        <p:spPr bwMode="auto">
          <a:xfrm>
            <a:off x="54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6" name="楕円 5"/>
          <p:cNvSpPr/>
          <p:nvPr/>
        </p:nvSpPr>
        <p:spPr bwMode="auto">
          <a:xfrm>
            <a:off x="86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7" name="楕円 6"/>
          <p:cNvSpPr/>
          <p:nvPr/>
        </p:nvSpPr>
        <p:spPr bwMode="auto">
          <a:xfrm>
            <a:off x="504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cxnSp>
        <p:nvCxnSpPr>
          <p:cNvPr id="9" name="直線矢印コネクタ 8"/>
          <p:cNvCxnSpPr>
            <a:stCxn id="7" idx="4"/>
            <a:endCxn id="4" idx="0"/>
          </p:cNvCxnSpPr>
          <p:nvPr/>
        </p:nvCxnSpPr>
        <p:spPr bwMode="auto">
          <a:xfrm>
            <a:off x="68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a:stCxn id="7" idx="4"/>
            <a:endCxn id="6" idx="0"/>
          </p:cNvCxnSpPr>
          <p:nvPr/>
        </p:nvCxnSpPr>
        <p:spPr bwMode="auto">
          <a:xfrm>
            <a:off x="68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矢印コネクタ 12"/>
          <p:cNvCxnSpPr>
            <a:stCxn id="7" idx="4"/>
            <a:endCxn id="3" idx="0"/>
          </p:cNvCxnSpPr>
          <p:nvPr/>
        </p:nvCxnSpPr>
        <p:spPr bwMode="auto">
          <a:xfrm flipH="1">
            <a:off x="36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楕円 15"/>
          <p:cNvSpPr/>
          <p:nvPr/>
        </p:nvSpPr>
        <p:spPr bwMode="auto">
          <a:xfrm>
            <a:off x="118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17" name="楕円 16"/>
          <p:cNvSpPr/>
          <p:nvPr/>
        </p:nvSpPr>
        <p:spPr bwMode="auto">
          <a:xfrm>
            <a:off x="151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8" name="楕円 17"/>
          <p:cNvSpPr/>
          <p:nvPr/>
        </p:nvSpPr>
        <p:spPr bwMode="auto">
          <a:xfrm>
            <a:off x="183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9" name="楕円 18"/>
          <p:cNvSpPr/>
          <p:nvPr/>
        </p:nvSpPr>
        <p:spPr bwMode="auto">
          <a:xfrm>
            <a:off x="1476000" y="4320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&gt;+5</a:t>
            </a:r>
            <a:endParaRPr kumimoji="1" lang="ja-JP" altLang="en-US" sz="2000" dirty="0">
              <a:effectLst/>
              <a:latin typeface="Times New Roman" panose="02020603050405020304" pitchFamily="18" charset="0"/>
            </a:endParaRPr>
          </a:p>
        </p:txBody>
      </p:sp>
      <p:cxnSp>
        <p:nvCxnSpPr>
          <p:cNvPr id="20" name="直線矢印コネクタ 19"/>
          <p:cNvCxnSpPr>
            <a:stCxn id="19" idx="4"/>
            <a:endCxn id="17" idx="0"/>
          </p:cNvCxnSpPr>
          <p:nvPr/>
        </p:nvCxnSpPr>
        <p:spPr bwMode="auto">
          <a:xfrm>
            <a:off x="165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矢印コネクタ 20"/>
          <p:cNvCxnSpPr>
            <a:stCxn id="19" idx="4"/>
            <a:endCxn id="18" idx="0"/>
          </p:cNvCxnSpPr>
          <p:nvPr/>
        </p:nvCxnSpPr>
        <p:spPr bwMode="auto">
          <a:xfrm>
            <a:off x="165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19" idx="4"/>
            <a:endCxn id="16" idx="0"/>
          </p:cNvCxnSpPr>
          <p:nvPr/>
        </p:nvCxnSpPr>
        <p:spPr bwMode="auto">
          <a:xfrm flipH="1">
            <a:off x="133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楕円 22"/>
          <p:cNvSpPr/>
          <p:nvPr/>
        </p:nvSpPr>
        <p:spPr bwMode="auto">
          <a:xfrm>
            <a:off x="216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24" name="楕円 23"/>
          <p:cNvSpPr/>
          <p:nvPr/>
        </p:nvSpPr>
        <p:spPr bwMode="auto">
          <a:xfrm>
            <a:off x="248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25" name="楕円 24"/>
          <p:cNvSpPr/>
          <p:nvPr/>
        </p:nvSpPr>
        <p:spPr bwMode="auto">
          <a:xfrm>
            <a:off x="280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26" name="楕円 25"/>
          <p:cNvSpPr/>
          <p:nvPr/>
        </p:nvSpPr>
        <p:spPr bwMode="auto">
          <a:xfrm>
            <a:off x="2448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cxnSp>
        <p:nvCxnSpPr>
          <p:cNvPr id="27" name="直線矢印コネクタ 26"/>
          <p:cNvCxnSpPr>
            <a:stCxn id="26" idx="4"/>
            <a:endCxn id="24" idx="0"/>
          </p:cNvCxnSpPr>
          <p:nvPr/>
        </p:nvCxnSpPr>
        <p:spPr bwMode="auto">
          <a:xfrm>
            <a:off x="262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a:stCxn id="26" idx="4"/>
            <a:endCxn id="25" idx="0"/>
          </p:cNvCxnSpPr>
          <p:nvPr/>
        </p:nvCxnSpPr>
        <p:spPr bwMode="auto">
          <a:xfrm>
            <a:off x="262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26" idx="4"/>
            <a:endCxn id="23" idx="0"/>
          </p:cNvCxnSpPr>
          <p:nvPr/>
        </p:nvCxnSpPr>
        <p:spPr bwMode="auto">
          <a:xfrm flipH="1">
            <a:off x="230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楕円 29"/>
          <p:cNvSpPr/>
          <p:nvPr/>
        </p:nvSpPr>
        <p:spPr bwMode="auto">
          <a:xfrm>
            <a:off x="313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31" name="楕円 30"/>
          <p:cNvSpPr/>
          <p:nvPr/>
        </p:nvSpPr>
        <p:spPr bwMode="auto">
          <a:xfrm>
            <a:off x="345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32" name="楕円 31"/>
          <p:cNvSpPr/>
          <p:nvPr/>
        </p:nvSpPr>
        <p:spPr bwMode="auto">
          <a:xfrm>
            <a:off x="378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-8</a:t>
            </a:r>
            <a:endParaRPr kumimoji="1" lang="ja-JP" altLang="en-US" sz="2000" dirty="0">
              <a:effectLst/>
              <a:latin typeface="Times New Roman" panose="02020603050405020304" pitchFamily="18" charset="0"/>
            </a:endParaRPr>
          </a:p>
        </p:txBody>
      </p:sp>
      <p:sp>
        <p:nvSpPr>
          <p:cNvPr id="33" name="楕円 32"/>
          <p:cNvSpPr/>
          <p:nvPr/>
        </p:nvSpPr>
        <p:spPr bwMode="auto">
          <a:xfrm>
            <a:off x="3420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cxnSp>
        <p:nvCxnSpPr>
          <p:cNvPr id="34" name="直線矢印コネクタ 33"/>
          <p:cNvCxnSpPr>
            <a:stCxn id="33" idx="4"/>
            <a:endCxn id="31" idx="0"/>
          </p:cNvCxnSpPr>
          <p:nvPr/>
        </p:nvCxnSpPr>
        <p:spPr bwMode="auto">
          <a:xfrm>
            <a:off x="3600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3" idx="4"/>
            <a:endCxn id="32" idx="0"/>
          </p:cNvCxnSpPr>
          <p:nvPr/>
        </p:nvCxnSpPr>
        <p:spPr bwMode="auto">
          <a:xfrm>
            <a:off x="360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3" idx="4"/>
            <a:endCxn id="30" idx="0"/>
          </p:cNvCxnSpPr>
          <p:nvPr/>
        </p:nvCxnSpPr>
        <p:spPr bwMode="auto">
          <a:xfrm flipH="1">
            <a:off x="327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楕円 36"/>
          <p:cNvSpPr/>
          <p:nvPr/>
        </p:nvSpPr>
        <p:spPr bwMode="auto">
          <a:xfrm>
            <a:off x="410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8" name="楕円 37"/>
          <p:cNvSpPr/>
          <p:nvPr/>
        </p:nvSpPr>
        <p:spPr bwMode="auto">
          <a:xfrm>
            <a:off x="442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9" name="楕円 38"/>
          <p:cNvSpPr/>
          <p:nvPr/>
        </p:nvSpPr>
        <p:spPr bwMode="auto">
          <a:xfrm>
            <a:off x="475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0" name="楕円 39"/>
          <p:cNvSpPr/>
          <p:nvPr/>
        </p:nvSpPr>
        <p:spPr bwMode="auto">
          <a:xfrm>
            <a:off x="4392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1" name="直線矢印コネクタ 40"/>
          <p:cNvCxnSpPr>
            <a:stCxn id="40" idx="4"/>
            <a:endCxn id="38" idx="0"/>
          </p:cNvCxnSpPr>
          <p:nvPr/>
        </p:nvCxnSpPr>
        <p:spPr bwMode="auto">
          <a:xfrm>
            <a:off x="4572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a:stCxn id="40" idx="4"/>
            <a:endCxn id="39" idx="0"/>
          </p:cNvCxnSpPr>
          <p:nvPr/>
        </p:nvCxnSpPr>
        <p:spPr bwMode="auto">
          <a:xfrm>
            <a:off x="457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a:stCxn id="40" idx="4"/>
            <a:endCxn id="37" idx="0"/>
          </p:cNvCxnSpPr>
          <p:nvPr/>
        </p:nvCxnSpPr>
        <p:spPr bwMode="auto">
          <a:xfrm flipH="1">
            <a:off x="424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楕円 43"/>
          <p:cNvSpPr/>
          <p:nvPr/>
        </p:nvSpPr>
        <p:spPr bwMode="auto">
          <a:xfrm>
            <a:off x="507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5" name="楕円 44"/>
          <p:cNvSpPr/>
          <p:nvPr/>
        </p:nvSpPr>
        <p:spPr bwMode="auto">
          <a:xfrm>
            <a:off x="540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6" name="楕円 45"/>
          <p:cNvSpPr/>
          <p:nvPr/>
        </p:nvSpPr>
        <p:spPr bwMode="auto">
          <a:xfrm>
            <a:off x="572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7" name="楕円 46"/>
          <p:cNvSpPr/>
          <p:nvPr/>
        </p:nvSpPr>
        <p:spPr bwMode="auto">
          <a:xfrm>
            <a:off x="5364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8" name="直線矢印コネクタ 47"/>
          <p:cNvCxnSpPr>
            <a:stCxn id="47" idx="4"/>
            <a:endCxn id="45" idx="0"/>
          </p:cNvCxnSpPr>
          <p:nvPr/>
        </p:nvCxnSpPr>
        <p:spPr bwMode="auto">
          <a:xfrm>
            <a:off x="554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7" idx="4"/>
            <a:endCxn id="46" idx="0"/>
          </p:cNvCxnSpPr>
          <p:nvPr/>
        </p:nvCxnSpPr>
        <p:spPr bwMode="auto">
          <a:xfrm>
            <a:off x="554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a:stCxn id="47" idx="4"/>
            <a:endCxn id="44" idx="0"/>
          </p:cNvCxnSpPr>
          <p:nvPr/>
        </p:nvCxnSpPr>
        <p:spPr bwMode="auto">
          <a:xfrm flipH="1">
            <a:off x="522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楕円 50"/>
          <p:cNvSpPr/>
          <p:nvPr/>
        </p:nvSpPr>
        <p:spPr bwMode="auto">
          <a:xfrm>
            <a:off x="604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+4</a:t>
            </a:r>
            <a:endParaRPr kumimoji="1" lang="ja-JP" altLang="en-US" sz="2000" dirty="0">
              <a:effectLst/>
              <a:latin typeface="Times New Roman" panose="02020603050405020304" pitchFamily="18" charset="0"/>
            </a:endParaRPr>
          </a:p>
        </p:txBody>
      </p:sp>
      <p:sp>
        <p:nvSpPr>
          <p:cNvPr id="52" name="楕円 51"/>
          <p:cNvSpPr/>
          <p:nvPr/>
        </p:nvSpPr>
        <p:spPr bwMode="auto">
          <a:xfrm>
            <a:off x="637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53" name="楕円 52"/>
          <p:cNvSpPr/>
          <p:nvPr/>
        </p:nvSpPr>
        <p:spPr bwMode="auto">
          <a:xfrm>
            <a:off x="669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54" name="楕円 53"/>
          <p:cNvSpPr/>
          <p:nvPr/>
        </p:nvSpPr>
        <p:spPr bwMode="auto">
          <a:xfrm>
            <a:off x="633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55" name="直線矢印コネクタ 54"/>
          <p:cNvCxnSpPr>
            <a:stCxn id="54" idx="4"/>
            <a:endCxn id="52" idx="0"/>
          </p:cNvCxnSpPr>
          <p:nvPr/>
        </p:nvCxnSpPr>
        <p:spPr bwMode="auto">
          <a:xfrm>
            <a:off x="651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a:stCxn id="54" idx="4"/>
            <a:endCxn id="53" idx="0"/>
          </p:cNvCxnSpPr>
          <p:nvPr/>
        </p:nvCxnSpPr>
        <p:spPr bwMode="auto">
          <a:xfrm>
            <a:off x="651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a:stCxn id="54" idx="4"/>
            <a:endCxn id="51" idx="0"/>
          </p:cNvCxnSpPr>
          <p:nvPr/>
        </p:nvCxnSpPr>
        <p:spPr bwMode="auto">
          <a:xfrm flipH="1">
            <a:off x="619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楕円 57"/>
          <p:cNvSpPr/>
          <p:nvPr/>
        </p:nvSpPr>
        <p:spPr bwMode="auto">
          <a:xfrm>
            <a:off x="702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9" name="楕円 58"/>
          <p:cNvSpPr/>
          <p:nvPr/>
        </p:nvSpPr>
        <p:spPr bwMode="auto">
          <a:xfrm>
            <a:off x="734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0" name="楕円 59"/>
          <p:cNvSpPr/>
          <p:nvPr/>
        </p:nvSpPr>
        <p:spPr bwMode="auto">
          <a:xfrm>
            <a:off x="766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1" name="楕円 60"/>
          <p:cNvSpPr/>
          <p:nvPr/>
        </p:nvSpPr>
        <p:spPr bwMode="auto">
          <a:xfrm>
            <a:off x="730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2" name="直線矢印コネクタ 61"/>
          <p:cNvCxnSpPr>
            <a:stCxn id="61" idx="4"/>
            <a:endCxn id="59" idx="0"/>
          </p:cNvCxnSpPr>
          <p:nvPr/>
        </p:nvCxnSpPr>
        <p:spPr bwMode="auto">
          <a:xfrm>
            <a:off x="748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a:stCxn id="61" idx="4"/>
            <a:endCxn id="60" idx="0"/>
          </p:cNvCxnSpPr>
          <p:nvPr/>
        </p:nvCxnSpPr>
        <p:spPr bwMode="auto">
          <a:xfrm>
            <a:off x="748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a:stCxn id="61" idx="4"/>
            <a:endCxn id="58" idx="0"/>
          </p:cNvCxnSpPr>
          <p:nvPr/>
        </p:nvCxnSpPr>
        <p:spPr bwMode="auto">
          <a:xfrm flipH="1">
            <a:off x="716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楕円 64"/>
          <p:cNvSpPr/>
          <p:nvPr/>
        </p:nvSpPr>
        <p:spPr bwMode="auto">
          <a:xfrm>
            <a:off x="802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6" name="楕円 65"/>
          <p:cNvSpPr/>
          <p:nvPr/>
        </p:nvSpPr>
        <p:spPr bwMode="auto">
          <a:xfrm>
            <a:off x="8350339"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7" name="楕円 66"/>
          <p:cNvSpPr/>
          <p:nvPr/>
        </p:nvSpPr>
        <p:spPr bwMode="auto">
          <a:xfrm>
            <a:off x="8674339"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8" name="楕円 67"/>
          <p:cNvSpPr/>
          <p:nvPr/>
        </p:nvSpPr>
        <p:spPr bwMode="auto">
          <a:xfrm>
            <a:off x="831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9" name="直線矢印コネクタ 68"/>
          <p:cNvCxnSpPr>
            <a:stCxn id="68" idx="4"/>
            <a:endCxn id="66" idx="0"/>
          </p:cNvCxnSpPr>
          <p:nvPr/>
        </p:nvCxnSpPr>
        <p:spPr bwMode="auto">
          <a:xfrm>
            <a:off x="8494339"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68" idx="4"/>
            <a:endCxn id="67" idx="0"/>
          </p:cNvCxnSpPr>
          <p:nvPr/>
        </p:nvCxnSpPr>
        <p:spPr bwMode="auto">
          <a:xfrm>
            <a:off x="8494339"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68" idx="4"/>
            <a:endCxn id="65" idx="0"/>
          </p:cNvCxnSpPr>
          <p:nvPr/>
        </p:nvCxnSpPr>
        <p:spPr bwMode="auto">
          <a:xfrm flipH="1">
            <a:off x="8172000" y="4680000"/>
            <a:ext cx="322339"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楕円 81"/>
          <p:cNvSpPr/>
          <p:nvPr/>
        </p:nvSpPr>
        <p:spPr bwMode="auto">
          <a:xfrm>
            <a:off x="1476000" y="3204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cxnSp>
        <p:nvCxnSpPr>
          <p:cNvPr id="83" name="直線矢印コネクタ 82"/>
          <p:cNvCxnSpPr>
            <a:stCxn id="82" idx="4"/>
            <a:endCxn id="19" idx="0"/>
          </p:cNvCxnSpPr>
          <p:nvPr/>
        </p:nvCxnSpPr>
        <p:spPr bwMode="auto">
          <a:xfrm>
            <a:off x="1656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82" idx="4"/>
            <a:endCxn id="7" idx="0"/>
          </p:cNvCxnSpPr>
          <p:nvPr/>
        </p:nvCxnSpPr>
        <p:spPr bwMode="auto">
          <a:xfrm flipH="1">
            <a:off x="684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a:stCxn id="82" idx="4"/>
            <a:endCxn id="26" idx="0"/>
          </p:cNvCxnSpPr>
          <p:nvPr/>
        </p:nvCxnSpPr>
        <p:spPr bwMode="auto">
          <a:xfrm>
            <a:off x="165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楕円 99"/>
          <p:cNvSpPr/>
          <p:nvPr/>
        </p:nvSpPr>
        <p:spPr bwMode="auto">
          <a:xfrm>
            <a:off x="4392000" y="3204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&lt;-3</a:t>
            </a:r>
            <a:endParaRPr kumimoji="1" lang="ja-JP" altLang="en-US" sz="2000" dirty="0">
              <a:effectLst/>
              <a:latin typeface="Times New Roman" panose="02020603050405020304" pitchFamily="18" charset="0"/>
            </a:endParaRPr>
          </a:p>
        </p:txBody>
      </p:sp>
      <p:cxnSp>
        <p:nvCxnSpPr>
          <p:cNvPr id="101" name="直線矢印コネクタ 100"/>
          <p:cNvCxnSpPr>
            <a:stCxn id="100" idx="4"/>
            <a:endCxn id="40" idx="0"/>
          </p:cNvCxnSpPr>
          <p:nvPr/>
        </p:nvCxnSpPr>
        <p:spPr bwMode="auto">
          <a:xfrm>
            <a:off x="4572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a:stCxn id="100" idx="4"/>
            <a:endCxn id="33" idx="0"/>
          </p:cNvCxnSpPr>
          <p:nvPr/>
        </p:nvCxnSpPr>
        <p:spPr bwMode="auto">
          <a:xfrm flipH="1">
            <a:off x="3600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a:stCxn id="100" idx="4"/>
            <a:endCxn id="47" idx="0"/>
          </p:cNvCxnSpPr>
          <p:nvPr/>
        </p:nvCxnSpPr>
        <p:spPr bwMode="auto">
          <a:xfrm>
            <a:off x="4572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楕円 106"/>
          <p:cNvSpPr/>
          <p:nvPr/>
        </p:nvSpPr>
        <p:spPr bwMode="auto">
          <a:xfrm>
            <a:off x="7308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8" name="直線矢印コネクタ 107"/>
          <p:cNvCxnSpPr>
            <a:stCxn id="107" idx="4"/>
            <a:endCxn id="61" idx="0"/>
          </p:cNvCxnSpPr>
          <p:nvPr/>
        </p:nvCxnSpPr>
        <p:spPr bwMode="auto">
          <a:xfrm>
            <a:off x="7488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a:stCxn id="107" idx="4"/>
            <a:endCxn id="54" idx="0"/>
          </p:cNvCxnSpPr>
          <p:nvPr/>
        </p:nvCxnSpPr>
        <p:spPr bwMode="auto">
          <a:xfrm flipH="1">
            <a:off x="651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a:stCxn id="107" idx="4"/>
            <a:endCxn id="68" idx="0"/>
          </p:cNvCxnSpPr>
          <p:nvPr/>
        </p:nvCxnSpPr>
        <p:spPr bwMode="auto">
          <a:xfrm>
            <a:off x="7488000" y="3564000"/>
            <a:ext cx="1008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楕円 113"/>
          <p:cNvSpPr/>
          <p:nvPr/>
        </p:nvSpPr>
        <p:spPr bwMode="auto">
          <a:xfrm>
            <a:off x="4392000" y="2088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&gt;-2</a:t>
            </a:r>
            <a:endParaRPr kumimoji="1" lang="ja-JP" altLang="en-US" sz="2000" dirty="0">
              <a:effectLst/>
              <a:latin typeface="Times New Roman" panose="02020603050405020304" pitchFamily="18" charset="0"/>
            </a:endParaRPr>
          </a:p>
        </p:txBody>
      </p:sp>
      <p:cxnSp>
        <p:nvCxnSpPr>
          <p:cNvPr id="115" name="直線矢印コネクタ 114"/>
          <p:cNvCxnSpPr>
            <a:stCxn id="114" idx="4"/>
            <a:endCxn id="100" idx="0"/>
          </p:cNvCxnSpPr>
          <p:nvPr/>
        </p:nvCxnSpPr>
        <p:spPr bwMode="auto">
          <a:xfrm>
            <a:off x="4572000" y="2448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a:stCxn id="114" idx="4"/>
            <a:endCxn id="82" idx="0"/>
          </p:cNvCxnSpPr>
          <p:nvPr/>
        </p:nvCxnSpPr>
        <p:spPr bwMode="auto">
          <a:xfrm flipH="1">
            <a:off x="1656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a:stCxn id="114" idx="4"/>
            <a:endCxn id="107" idx="0"/>
          </p:cNvCxnSpPr>
          <p:nvPr/>
        </p:nvCxnSpPr>
        <p:spPr bwMode="auto">
          <a:xfrm>
            <a:off x="4572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テキスト ボックス 120"/>
          <p:cNvSpPr txBox="1"/>
          <p:nvPr/>
        </p:nvSpPr>
        <p:spPr>
          <a:xfrm>
            <a:off x="794896" y="1115499"/>
            <a:ext cx="7891904" cy="1040285"/>
          </a:xfrm>
          <a:prstGeom prst="rect">
            <a:avLst/>
          </a:prstGeom>
          <a:noFill/>
        </p:spPr>
        <p:txBody>
          <a:bodyPr wrap="none" rtlCol="0">
            <a:spAutoFit/>
          </a:bodyPr>
          <a:lstStyle/>
          <a:p>
            <a:pPr algn="l"/>
            <a:r>
              <a:rPr lang="en-US" altLang="ja-JP" dirty="0">
                <a:latin typeface="Times New Roman" panose="02020603050405020304" pitchFamily="18" charset="0"/>
              </a:rPr>
              <a:t>αβ </a:t>
            </a:r>
            <a:r>
              <a:rPr lang="ja-JP" altLang="en-US" dirty="0">
                <a:latin typeface="Times New Roman" panose="02020603050405020304" pitchFamily="18" charset="0"/>
              </a:rPr>
              <a:t>法で探索したときに枝刈りできる部分はどこか？</a:t>
            </a:r>
            <a:endParaRPr lang="en-US" altLang="ja-JP" dirty="0">
              <a:latin typeface="Times New Roman" panose="02020603050405020304" pitchFamily="18" charset="0"/>
            </a:endParaRPr>
          </a:p>
          <a:p>
            <a:pPr algn="l"/>
            <a:r>
              <a:rPr kumimoji="1" lang="en-US" altLang="ja-JP" dirty="0">
                <a:latin typeface="Times New Roman" panose="02020603050405020304" pitchFamily="18" charset="0"/>
              </a:rPr>
              <a:t>(</a:t>
            </a:r>
            <a:r>
              <a:rPr kumimoji="1" lang="ja-JP" altLang="en-US" dirty="0">
                <a:latin typeface="Times New Roman" panose="02020603050405020304" pitchFamily="18" charset="0"/>
              </a:rPr>
              <a:t>左から探索</a:t>
            </a:r>
            <a:r>
              <a:rPr kumimoji="1"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sp>
        <p:nvSpPr>
          <p:cNvPr id="122" name="テキスト ボックス 121"/>
          <p:cNvSpPr txBox="1"/>
          <p:nvPr/>
        </p:nvSpPr>
        <p:spPr>
          <a:xfrm>
            <a:off x="60109" y="2032790"/>
            <a:ext cx="1261884" cy="523220"/>
          </a:xfrm>
          <a:prstGeom prst="rect">
            <a:avLst/>
          </a:prstGeom>
          <a:noFill/>
        </p:spPr>
        <p:txBody>
          <a:bodyPr wrap="none" rtlCol="0">
            <a:spAutoFit/>
          </a:bodyPr>
          <a:lstStyle/>
          <a:p>
            <a:r>
              <a:rPr lang="ja-JP" altLang="en-US" dirty="0">
                <a:latin typeface="Times New Roman" panose="02020603050405020304" pitchFamily="18" charset="0"/>
              </a:rPr>
              <a:t>先手番</a:t>
            </a:r>
            <a:endParaRPr kumimoji="1" lang="ja-JP" altLang="en-US" dirty="0">
              <a:latin typeface="Times New Roman" panose="02020603050405020304" pitchFamily="18" charset="0"/>
            </a:endParaRPr>
          </a:p>
        </p:txBody>
      </p:sp>
      <p:sp>
        <p:nvSpPr>
          <p:cNvPr id="123" name="テキスト ボックス 122"/>
          <p:cNvSpPr txBox="1"/>
          <p:nvPr/>
        </p:nvSpPr>
        <p:spPr>
          <a:xfrm>
            <a:off x="58661" y="3129070"/>
            <a:ext cx="1261884" cy="523220"/>
          </a:xfrm>
          <a:prstGeom prst="rect">
            <a:avLst/>
          </a:prstGeom>
          <a:noFill/>
        </p:spPr>
        <p:txBody>
          <a:bodyPr wrap="none" rtlCol="0">
            <a:spAutoFit/>
          </a:bodyPr>
          <a:lstStyle/>
          <a:p>
            <a:r>
              <a:rPr lang="ja-JP" altLang="en-US" dirty="0">
                <a:latin typeface="Times New Roman" panose="02020603050405020304" pitchFamily="18" charset="0"/>
              </a:rPr>
              <a:t>後手番</a:t>
            </a:r>
            <a:endParaRPr kumimoji="1" lang="ja-JP" altLang="en-US" dirty="0">
              <a:latin typeface="Times New Roman" panose="02020603050405020304" pitchFamily="18" charset="0"/>
            </a:endParaRPr>
          </a:p>
        </p:txBody>
      </p:sp>
      <p:sp>
        <p:nvSpPr>
          <p:cNvPr id="97" name="角丸四角形吹き出し 96"/>
          <p:cNvSpPr/>
          <p:nvPr/>
        </p:nvSpPr>
        <p:spPr bwMode="auto">
          <a:xfrm>
            <a:off x="3564000" y="1672210"/>
            <a:ext cx="828000" cy="415790"/>
          </a:xfrm>
          <a:prstGeom prst="wedgeRoundRectCallout">
            <a:avLst>
              <a:gd name="adj1" fmla="val 45752"/>
              <a:gd name="adj2" fmla="val 75437"/>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α </a:t>
            </a:r>
            <a:r>
              <a:rPr lang="ja-JP" altLang="en-US" sz="2400" dirty="0">
                <a:effectLst/>
                <a:latin typeface="Times New Roman" panose="02020603050405020304" pitchFamily="18" charset="0"/>
              </a:rPr>
              <a:t>値</a:t>
            </a:r>
            <a:endParaRPr kumimoji="1" lang="ja-JP" altLang="en-US" sz="2400" dirty="0">
              <a:effectLst/>
              <a:latin typeface="Times New Roman" panose="02020603050405020304" pitchFamily="18" charset="0"/>
            </a:endParaRPr>
          </a:p>
        </p:txBody>
      </p:sp>
      <p:sp>
        <p:nvSpPr>
          <p:cNvPr id="88" name="楕円 87"/>
          <p:cNvSpPr/>
          <p:nvPr/>
        </p:nvSpPr>
        <p:spPr bwMode="auto">
          <a:xfrm>
            <a:off x="6336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+4</a:t>
            </a:r>
            <a:endParaRPr kumimoji="1" lang="ja-JP" altLang="en-US" sz="2000" dirty="0">
              <a:effectLst/>
              <a:latin typeface="Times New Roman" panose="02020603050405020304" pitchFamily="18" charset="0"/>
            </a:endParaRPr>
          </a:p>
        </p:txBody>
      </p:sp>
      <p:sp>
        <p:nvSpPr>
          <p:cNvPr id="89" name="楕円 88"/>
          <p:cNvSpPr/>
          <p:nvPr/>
        </p:nvSpPr>
        <p:spPr bwMode="auto">
          <a:xfrm>
            <a:off x="7308000" y="3204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&lt;+4</a:t>
            </a:r>
            <a:endParaRPr kumimoji="1" lang="ja-JP" altLang="en-US" sz="2000" dirty="0">
              <a:effectLst/>
              <a:latin typeface="Times New Roman" panose="02020603050405020304" pitchFamily="18" charset="0"/>
            </a:endParaRPr>
          </a:p>
        </p:txBody>
      </p:sp>
      <p:sp>
        <p:nvSpPr>
          <p:cNvPr id="90" name="角丸四角形吹き出し 89"/>
          <p:cNvSpPr/>
          <p:nvPr/>
        </p:nvSpPr>
        <p:spPr bwMode="auto">
          <a:xfrm>
            <a:off x="7578000" y="2646000"/>
            <a:ext cx="828000" cy="415790"/>
          </a:xfrm>
          <a:prstGeom prst="wedgeRoundRectCallout">
            <a:avLst>
              <a:gd name="adj1" fmla="val -45194"/>
              <a:gd name="adj2" fmla="val 78671"/>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β </a:t>
            </a:r>
            <a:r>
              <a:rPr lang="ja-JP" altLang="en-US" sz="2400" dirty="0">
                <a:effectLst/>
                <a:latin typeface="Times New Roman" panose="02020603050405020304" pitchFamily="18" charset="0"/>
              </a:rPr>
              <a:t>値</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131560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checkerboard(across)">
                                      <p:cBhvr>
                                        <p:cTn id="7" dur="500"/>
                                        <p:tgtEl>
                                          <p:spTgt spid="8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checkerboard(across)">
                                      <p:cBhvr>
                                        <p:cTn id="12" dur="500"/>
                                        <p:tgtEl>
                                          <p:spTgt spid="8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0"/>
                                        </p:tgtEl>
                                        <p:attrNameLst>
                                          <p:attrName>style.visibility</p:attrName>
                                        </p:attrNameLst>
                                      </p:cBhvr>
                                      <p:to>
                                        <p:strVal val="visible"/>
                                      </p:to>
                                    </p:set>
                                    <p:animEffect transition="in" filter="checkerboard(across)">
                                      <p:cBhvr>
                                        <p:cTn id="17"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宿題 </a:t>
            </a:r>
            <a:r>
              <a:rPr kumimoji="1" lang="en-US" altLang="ja-JP" dirty="0"/>
              <a:t>: </a:t>
            </a:r>
            <a:r>
              <a:rPr kumimoji="1" lang="ja-JP" altLang="en-US" dirty="0"/>
              <a:t>アルファベータ法</a:t>
            </a:r>
          </a:p>
        </p:txBody>
      </p:sp>
      <p:sp>
        <p:nvSpPr>
          <p:cNvPr id="3" name="楕円 2"/>
          <p:cNvSpPr/>
          <p:nvPr/>
        </p:nvSpPr>
        <p:spPr bwMode="auto">
          <a:xfrm>
            <a:off x="21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4" name="楕円 3"/>
          <p:cNvSpPr/>
          <p:nvPr/>
        </p:nvSpPr>
        <p:spPr bwMode="auto">
          <a:xfrm>
            <a:off x="54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6" name="楕円 5"/>
          <p:cNvSpPr/>
          <p:nvPr/>
        </p:nvSpPr>
        <p:spPr bwMode="auto">
          <a:xfrm>
            <a:off x="86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7" name="楕円 6"/>
          <p:cNvSpPr/>
          <p:nvPr/>
        </p:nvSpPr>
        <p:spPr bwMode="auto">
          <a:xfrm>
            <a:off x="504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cxnSp>
        <p:nvCxnSpPr>
          <p:cNvPr id="9" name="直線矢印コネクタ 8"/>
          <p:cNvCxnSpPr>
            <a:stCxn id="7" idx="4"/>
            <a:endCxn id="4" idx="0"/>
          </p:cNvCxnSpPr>
          <p:nvPr/>
        </p:nvCxnSpPr>
        <p:spPr bwMode="auto">
          <a:xfrm>
            <a:off x="68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a:stCxn id="7" idx="4"/>
            <a:endCxn id="6" idx="0"/>
          </p:cNvCxnSpPr>
          <p:nvPr/>
        </p:nvCxnSpPr>
        <p:spPr bwMode="auto">
          <a:xfrm>
            <a:off x="68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矢印コネクタ 12"/>
          <p:cNvCxnSpPr>
            <a:stCxn id="7" idx="4"/>
            <a:endCxn id="3" idx="0"/>
          </p:cNvCxnSpPr>
          <p:nvPr/>
        </p:nvCxnSpPr>
        <p:spPr bwMode="auto">
          <a:xfrm flipH="1">
            <a:off x="36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楕円 15"/>
          <p:cNvSpPr/>
          <p:nvPr/>
        </p:nvSpPr>
        <p:spPr bwMode="auto">
          <a:xfrm>
            <a:off x="118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17" name="楕円 16"/>
          <p:cNvSpPr/>
          <p:nvPr/>
        </p:nvSpPr>
        <p:spPr bwMode="auto">
          <a:xfrm>
            <a:off x="151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8" name="楕円 17"/>
          <p:cNvSpPr/>
          <p:nvPr/>
        </p:nvSpPr>
        <p:spPr bwMode="auto">
          <a:xfrm>
            <a:off x="183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9" name="楕円 18"/>
          <p:cNvSpPr/>
          <p:nvPr/>
        </p:nvSpPr>
        <p:spPr bwMode="auto">
          <a:xfrm>
            <a:off x="1476000" y="4320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&gt;+5</a:t>
            </a:r>
            <a:endParaRPr kumimoji="1" lang="ja-JP" altLang="en-US" sz="2000" dirty="0">
              <a:effectLst/>
              <a:latin typeface="Times New Roman" panose="02020603050405020304" pitchFamily="18" charset="0"/>
            </a:endParaRPr>
          </a:p>
        </p:txBody>
      </p:sp>
      <p:cxnSp>
        <p:nvCxnSpPr>
          <p:cNvPr id="20" name="直線矢印コネクタ 19"/>
          <p:cNvCxnSpPr>
            <a:stCxn id="19" idx="4"/>
            <a:endCxn id="17" idx="0"/>
          </p:cNvCxnSpPr>
          <p:nvPr/>
        </p:nvCxnSpPr>
        <p:spPr bwMode="auto">
          <a:xfrm>
            <a:off x="165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矢印コネクタ 20"/>
          <p:cNvCxnSpPr>
            <a:stCxn id="19" idx="4"/>
            <a:endCxn id="18" idx="0"/>
          </p:cNvCxnSpPr>
          <p:nvPr/>
        </p:nvCxnSpPr>
        <p:spPr bwMode="auto">
          <a:xfrm>
            <a:off x="165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19" idx="4"/>
            <a:endCxn id="16" idx="0"/>
          </p:cNvCxnSpPr>
          <p:nvPr/>
        </p:nvCxnSpPr>
        <p:spPr bwMode="auto">
          <a:xfrm flipH="1">
            <a:off x="133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楕円 22"/>
          <p:cNvSpPr/>
          <p:nvPr/>
        </p:nvSpPr>
        <p:spPr bwMode="auto">
          <a:xfrm>
            <a:off x="216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24" name="楕円 23"/>
          <p:cNvSpPr/>
          <p:nvPr/>
        </p:nvSpPr>
        <p:spPr bwMode="auto">
          <a:xfrm>
            <a:off x="248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25" name="楕円 24"/>
          <p:cNvSpPr/>
          <p:nvPr/>
        </p:nvSpPr>
        <p:spPr bwMode="auto">
          <a:xfrm>
            <a:off x="280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26" name="楕円 25"/>
          <p:cNvSpPr/>
          <p:nvPr/>
        </p:nvSpPr>
        <p:spPr bwMode="auto">
          <a:xfrm>
            <a:off x="2448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cxnSp>
        <p:nvCxnSpPr>
          <p:cNvPr id="27" name="直線矢印コネクタ 26"/>
          <p:cNvCxnSpPr>
            <a:stCxn id="26" idx="4"/>
            <a:endCxn id="24" idx="0"/>
          </p:cNvCxnSpPr>
          <p:nvPr/>
        </p:nvCxnSpPr>
        <p:spPr bwMode="auto">
          <a:xfrm>
            <a:off x="262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a:stCxn id="26" idx="4"/>
            <a:endCxn id="25" idx="0"/>
          </p:cNvCxnSpPr>
          <p:nvPr/>
        </p:nvCxnSpPr>
        <p:spPr bwMode="auto">
          <a:xfrm>
            <a:off x="262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26" idx="4"/>
            <a:endCxn id="23" idx="0"/>
          </p:cNvCxnSpPr>
          <p:nvPr/>
        </p:nvCxnSpPr>
        <p:spPr bwMode="auto">
          <a:xfrm flipH="1">
            <a:off x="230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楕円 29"/>
          <p:cNvSpPr/>
          <p:nvPr/>
        </p:nvSpPr>
        <p:spPr bwMode="auto">
          <a:xfrm>
            <a:off x="313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31" name="楕円 30"/>
          <p:cNvSpPr/>
          <p:nvPr/>
        </p:nvSpPr>
        <p:spPr bwMode="auto">
          <a:xfrm>
            <a:off x="345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32" name="楕円 31"/>
          <p:cNvSpPr/>
          <p:nvPr/>
        </p:nvSpPr>
        <p:spPr bwMode="auto">
          <a:xfrm>
            <a:off x="378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-8</a:t>
            </a:r>
            <a:endParaRPr kumimoji="1" lang="ja-JP" altLang="en-US" sz="2000" dirty="0">
              <a:effectLst/>
              <a:latin typeface="Times New Roman" panose="02020603050405020304" pitchFamily="18" charset="0"/>
            </a:endParaRPr>
          </a:p>
        </p:txBody>
      </p:sp>
      <p:sp>
        <p:nvSpPr>
          <p:cNvPr id="33" name="楕円 32"/>
          <p:cNvSpPr/>
          <p:nvPr/>
        </p:nvSpPr>
        <p:spPr bwMode="auto">
          <a:xfrm>
            <a:off x="3420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cxnSp>
        <p:nvCxnSpPr>
          <p:cNvPr id="34" name="直線矢印コネクタ 33"/>
          <p:cNvCxnSpPr>
            <a:stCxn id="33" idx="4"/>
            <a:endCxn id="31" idx="0"/>
          </p:cNvCxnSpPr>
          <p:nvPr/>
        </p:nvCxnSpPr>
        <p:spPr bwMode="auto">
          <a:xfrm>
            <a:off x="3600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3" idx="4"/>
            <a:endCxn id="32" idx="0"/>
          </p:cNvCxnSpPr>
          <p:nvPr/>
        </p:nvCxnSpPr>
        <p:spPr bwMode="auto">
          <a:xfrm>
            <a:off x="360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3" idx="4"/>
            <a:endCxn id="30" idx="0"/>
          </p:cNvCxnSpPr>
          <p:nvPr/>
        </p:nvCxnSpPr>
        <p:spPr bwMode="auto">
          <a:xfrm flipH="1">
            <a:off x="327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楕円 36"/>
          <p:cNvSpPr/>
          <p:nvPr/>
        </p:nvSpPr>
        <p:spPr bwMode="auto">
          <a:xfrm>
            <a:off x="410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8" name="楕円 37"/>
          <p:cNvSpPr/>
          <p:nvPr/>
        </p:nvSpPr>
        <p:spPr bwMode="auto">
          <a:xfrm>
            <a:off x="442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9" name="楕円 38"/>
          <p:cNvSpPr/>
          <p:nvPr/>
        </p:nvSpPr>
        <p:spPr bwMode="auto">
          <a:xfrm>
            <a:off x="475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0" name="楕円 39"/>
          <p:cNvSpPr/>
          <p:nvPr/>
        </p:nvSpPr>
        <p:spPr bwMode="auto">
          <a:xfrm>
            <a:off x="4392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1" name="直線矢印コネクタ 40"/>
          <p:cNvCxnSpPr>
            <a:stCxn id="40" idx="4"/>
            <a:endCxn id="38" idx="0"/>
          </p:cNvCxnSpPr>
          <p:nvPr/>
        </p:nvCxnSpPr>
        <p:spPr bwMode="auto">
          <a:xfrm>
            <a:off x="4572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a:stCxn id="40" idx="4"/>
            <a:endCxn id="39" idx="0"/>
          </p:cNvCxnSpPr>
          <p:nvPr/>
        </p:nvCxnSpPr>
        <p:spPr bwMode="auto">
          <a:xfrm>
            <a:off x="457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a:stCxn id="40" idx="4"/>
            <a:endCxn id="37" idx="0"/>
          </p:cNvCxnSpPr>
          <p:nvPr/>
        </p:nvCxnSpPr>
        <p:spPr bwMode="auto">
          <a:xfrm flipH="1">
            <a:off x="424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楕円 43"/>
          <p:cNvSpPr/>
          <p:nvPr/>
        </p:nvSpPr>
        <p:spPr bwMode="auto">
          <a:xfrm>
            <a:off x="507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5" name="楕円 44"/>
          <p:cNvSpPr/>
          <p:nvPr/>
        </p:nvSpPr>
        <p:spPr bwMode="auto">
          <a:xfrm>
            <a:off x="540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6" name="楕円 45"/>
          <p:cNvSpPr/>
          <p:nvPr/>
        </p:nvSpPr>
        <p:spPr bwMode="auto">
          <a:xfrm>
            <a:off x="572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7" name="楕円 46"/>
          <p:cNvSpPr/>
          <p:nvPr/>
        </p:nvSpPr>
        <p:spPr bwMode="auto">
          <a:xfrm>
            <a:off x="5364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8" name="直線矢印コネクタ 47"/>
          <p:cNvCxnSpPr>
            <a:stCxn id="47" idx="4"/>
            <a:endCxn id="45" idx="0"/>
          </p:cNvCxnSpPr>
          <p:nvPr/>
        </p:nvCxnSpPr>
        <p:spPr bwMode="auto">
          <a:xfrm>
            <a:off x="554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7" idx="4"/>
            <a:endCxn id="46" idx="0"/>
          </p:cNvCxnSpPr>
          <p:nvPr/>
        </p:nvCxnSpPr>
        <p:spPr bwMode="auto">
          <a:xfrm>
            <a:off x="554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a:stCxn id="47" idx="4"/>
            <a:endCxn id="44" idx="0"/>
          </p:cNvCxnSpPr>
          <p:nvPr/>
        </p:nvCxnSpPr>
        <p:spPr bwMode="auto">
          <a:xfrm flipH="1">
            <a:off x="522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楕円 50"/>
          <p:cNvSpPr/>
          <p:nvPr/>
        </p:nvSpPr>
        <p:spPr bwMode="auto">
          <a:xfrm>
            <a:off x="604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+4</a:t>
            </a:r>
            <a:endParaRPr kumimoji="1" lang="ja-JP" altLang="en-US" sz="2000" dirty="0">
              <a:effectLst/>
              <a:latin typeface="Times New Roman" panose="02020603050405020304" pitchFamily="18" charset="0"/>
            </a:endParaRPr>
          </a:p>
        </p:txBody>
      </p:sp>
      <p:sp>
        <p:nvSpPr>
          <p:cNvPr id="52" name="楕円 51"/>
          <p:cNvSpPr/>
          <p:nvPr/>
        </p:nvSpPr>
        <p:spPr bwMode="auto">
          <a:xfrm>
            <a:off x="637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53" name="楕円 52"/>
          <p:cNvSpPr/>
          <p:nvPr/>
        </p:nvSpPr>
        <p:spPr bwMode="auto">
          <a:xfrm>
            <a:off x="669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54" name="楕円 53"/>
          <p:cNvSpPr/>
          <p:nvPr/>
        </p:nvSpPr>
        <p:spPr bwMode="auto">
          <a:xfrm>
            <a:off x="6336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+4</a:t>
            </a:r>
            <a:endParaRPr kumimoji="1" lang="ja-JP" altLang="en-US" sz="2000" dirty="0">
              <a:effectLst/>
              <a:latin typeface="Times New Roman" panose="02020603050405020304" pitchFamily="18" charset="0"/>
            </a:endParaRPr>
          </a:p>
        </p:txBody>
      </p:sp>
      <p:cxnSp>
        <p:nvCxnSpPr>
          <p:cNvPr id="55" name="直線矢印コネクタ 54"/>
          <p:cNvCxnSpPr>
            <a:stCxn id="54" idx="4"/>
            <a:endCxn id="52" idx="0"/>
          </p:cNvCxnSpPr>
          <p:nvPr/>
        </p:nvCxnSpPr>
        <p:spPr bwMode="auto">
          <a:xfrm>
            <a:off x="651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a:stCxn id="54" idx="4"/>
            <a:endCxn id="53" idx="0"/>
          </p:cNvCxnSpPr>
          <p:nvPr/>
        </p:nvCxnSpPr>
        <p:spPr bwMode="auto">
          <a:xfrm>
            <a:off x="651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a:stCxn id="54" idx="4"/>
            <a:endCxn id="51" idx="0"/>
          </p:cNvCxnSpPr>
          <p:nvPr/>
        </p:nvCxnSpPr>
        <p:spPr bwMode="auto">
          <a:xfrm flipH="1">
            <a:off x="619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楕円 57"/>
          <p:cNvSpPr/>
          <p:nvPr/>
        </p:nvSpPr>
        <p:spPr bwMode="auto">
          <a:xfrm>
            <a:off x="702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59" name="楕円 58"/>
          <p:cNvSpPr/>
          <p:nvPr/>
        </p:nvSpPr>
        <p:spPr bwMode="auto">
          <a:xfrm>
            <a:off x="734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0" name="楕円 59"/>
          <p:cNvSpPr/>
          <p:nvPr/>
        </p:nvSpPr>
        <p:spPr bwMode="auto">
          <a:xfrm>
            <a:off x="766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1" name="楕円 60"/>
          <p:cNvSpPr/>
          <p:nvPr/>
        </p:nvSpPr>
        <p:spPr bwMode="auto">
          <a:xfrm>
            <a:off x="730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2" name="直線矢印コネクタ 61"/>
          <p:cNvCxnSpPr>
            <a:stCxn id="61" idx="4"/>
            <a:endCxn id="59" idx="0"/>
          </p:cNvCxnSpPr>
          <p:nvPr/>
        </p:nvCxnSpPr>
        <p:spPr bwMode="auto">
          <a:xfrm>
            <a:off x="748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a:stCxn id="61" idx="4"/>
            <a:endCxn id="60" idx="0"/>
          </p:cNvCxnSpPr>
          <p:nvPr/>
        </p:nvCxnSpPr>
        <p:spPr bwMode="auto">
          <a:xfrm>
            <a:off x="748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a:stCxn id="61" idx="4"/>
            <a:endCxn id="58" idx="0"/>
          </p:cNvCxnSpPr>
          <p:nvPr/>
        </p:nvCxnSpPr>
        <p:spPr bwMode="auto">
          <a:xfrm flipH="1">
            <a:off x="716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楕円 64"/>
          <p:cNvSpPr/>
          <p:nvPr/>
        </p:nvSpPr>
        <p:spPr bwMode="auto">
          <a:xfrm>
            <a:off x="802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6" name="楕円 65"/>
          <p:cNvSpPr/>
          <p:nvPr/>
        </p:nvSpPr>
        <p:spPr bwMode="auto">
          <a:xfrm>
            <a:off x="8350339"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7" name="楕円 66"/>
          <p:cNvSpPr/>
          <p:nvPr/>
        </p:nvSpPr>
        <p:spPr bwMode="auto">
          <a:xfrm>
            <a:off x="8674339"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8" name="楕円 67"/>
          <p:cNvSpPr/>
          <p:nvPr/>
        </p:nvSpPr>
        <p:spPr bwMode="auto">
          <a:xfrm>
            <a:off x="831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9" name="直線矢印コネクタ 68"/>
          <p:cNvCxnSpPr>
            <a:stCxn id="68" idx="4"/>
            <a:endCxn id="66" idx="0"/>
          </p:cNvCxnSpPr>
          <p:nvPr/>
        </p:nvCxnSpPr>
        <p:spPr bwMode="auto">
          <a:xfrm>
            <a:off x="8494339"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68" idx="4"/>
            <a:endCxn id="67" idx="0"/>
          </p:cNvCxnSpPr>
          <p:nvPr/>
        </p:nvCxnSpPr>
        <p:spPr bwMode="auto">
          <a:xfrm>
            <a:off x="8494339"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68" idx="4"/>
            <a:endCxn id="65" idx="0"/>
          </p:cNvCxnSpPr>
          <p:nvPr/>
        </p:nvCxnSpPr>
        <p:spPr bwMode="auto">
          <a:xfrm flipH="1">
            <a:off x="8172000" y="4680000"/>
            <a:ext cx="322339"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楕円 81"/>
          <p:cNvSpPr/>
          <p:nvPr/>
        </p:nvSpPr>
        <p:spPr bwMode="auto">
          <a:xfrm>
            <a:off x="1476000" y="3204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cxnSp>
        <p:nvCxnSpPr>
          <p:cNvPr id="83" name="直線矢印コネクタ 82"/>
          <p:cNvCxnSpPr>
            <a:stCxn id="82" idx="4"/>
            <a:endCxn id="19" idx="0"/>
          </p:cNvCxnSpPr>
          <p:nvPr/>
        </p:nvCxnSpPr>
        <p:spPr bwMode="auto">
          <a:xfrm>
            <a:off x="1656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82" idx="4"/>
            <a:endCxn id="7" idx="0"/>
          </p:cNvCxnSpPr>
          <p:nvPr/>
        </p:nvCxnSpPr>
        <p:spPr bwMode="auto">
          <a:xfrm flipH="1">
            <a:off x="684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a:stCxn id="82" idx="4"/>
            <a:endCxn id="26" idx="0"/>
          </p:cNvCxnSpPr>
          <p:nvPr/>
        </p:nvCxnSpPr>
        <p:spPr bwMode="auto">
          <a:xfrm>
            <a:off x="165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楕円 99"/>
          <p:cNvSpPr/>
          <p:nvPr/>
        </p:nvSpPr>
        <p:spPr bwMode="auto">
          <a:xfrm>
            <a:off x="4392000" y="3204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&lt;-3</a:t>
            </a:r>
            <a:endParaRPr kumimoji="1" lang="ja-JP" altLang="en-US" sz="2000" dirty="0">
              <a:effectLst/>
              <a:latin typeface="Times New Roman" panose="02020603050405020304" pitchFamily="18" charset="0"/>
            </a:endParaRPr>
          </a:p>
        </p:txBody>
      </p:sp>
      <p:cxnSp>
        <p:nvCxnSpPr>
          <p:cNvPr id="101" name="直線矢印コネクタ 100"/>
          <p:cNvCxnSpPr>
            <a:stCxn id="100" idx="4"/>
            <a:endCxn id="40" idx="0"/>
          </p:cNvCxnSpPr>
          <p:nvPr/>
        </p:nvCxnSpPr>
        <p:spPr bwMode="auto">
          <a:xfrm>
            <a:off x="4572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a:stCxn id="100" idx="4"/>
            <a:endCxn id="33" idx="0"/>
          </p:cNvCxnSpPr>
          <p:nvPr/>
        </p:nvCxnSpPr>
        <p:spPr bwMode="auto">
          <a:xfrm flipH="1">
            <a:off x="3600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a:stCxn id="100" idx="4"/>
            <a:endCxn id="47" idx="0"/>
          </p:cNvCxnSpPr>
          <p:nvPr/>
        </p:nvCxnSpPr>
        <p:spPr bwMode="auto">
          <a:xfrm>
            <a:off x="4572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楕円 106"/>
          <p:cNvSpPr/>
          <p:nvPr/>
        </p:nvSpPr>
        <p:spPr bwMode="auto">
          <a:xfrm>
            <a:off x="7308000" y="3204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&lt;+4</a:t>
            </a:r>
            <a:endParaRPr kumimoji="1" lang="ja-JP" altLang="en-US" sz="2000" dirty="0">
              <a:effectLst/>
              <a:latin typeface="Times New Roman" panose="02020603050405020304" pitchFamily="18" charset="0"/>
            </a:endParaRPr>
          </a:p>
        </p:txBody>
      </p:sp>
      <p:cxnSp>
        <p:nvCxnSpPr>
          <p:cNvPr id="108" name="直線矢印コネクタ 107"/>
          <p:cNvCxnSpPr>
            <a:stCxn id="107" idx="4"/>
            <a:endCxn id="61" idx="0"/>
          </p:cNvCxnSpPr>
          <p:nvPr/>
        </p:nvCxnSpPr>
        <p:spPr bwMode="auto">
          <a:xfrm>
            <a:off x="7488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a:stCxn id="107" idx="4"/>
            <a:endCxn id="54" idx="0"/>
          </p:cNvCxnSpPr>
          <p:nvPr/>
        </p:nvCxnSpPr>
        <p:spPr bwMode="auto">
          <a:xfrm flipH="1">
            <a:off x="651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a:stCxn id="107" idx="4"/>
            <a:endCxn id="68" idx="0"/>
          </p:cNvCxnSpPr>
          <p:nvPr/>
        </p:nvCxnSpPr>
        <p:spPr bwMode="auto">
          <a:xfrm>
            <a:off x="7488000" y="3564000"/>
            <a:ext cx="1008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楕円 113"/>
          <p:cNvSpPr/>
          <p:nvPr/>
        </p:nvSpPr>
        <p:spPr bwMode="auto">
          <a:xfrm>
            <a:off x="4392000" y="2088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&gt;-2</a:t>
            </a:r>
            <a:endParaRPr kumimoji="1" lang="ja-JP" altLang="en-US" sz="2000" dirty="0">
              <a:effectLst/>
              <a:latin typeface="Times New Roman" panose="02020603050405020304" pitchFamily="18" charset="0"/>
            </a:endParaRPr>
          </a:p>
        </p:txBody>
      </p:sp>
      <p:cxnSp>
        <p:nvCxnSpPr>
          <p:cNvPr id="115" name="直線矢印コネクタ 114"/>
          <p:cNvCxnSpPr>
            <a:stCxn id="114" idx="4"/>
            <a:endCxn id="100" idx="0"/>
          </p:cNvCxnSpPr>
          <p:nvPr/>
        </p:nvCxnSpPr>
        <p:spPr bwMode="auto">
          <a:xfrm>
            <a:off x="4572000" y="2448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a:stCxn id="114" idx="4"/>
            <a:endCxn id="82" idx="0"/>
          </p:cNvCxnSpPr>
          <p:nvPr/>
        </p:nvCxnSpPr>
        <p:spPr bwMode="auto">
          <a:xfrm flipH="1">
            <a:off x="1656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a:stCxn id="114" idx="4"/>
            <a:endCxn id="107" idx="0"/>
          </p:cNvCxnSpPr>
          <p:nvPr/>
        </p:nvCxnSpPr>
        <p:spPr bwMode="auto">
          <a:xfrm>
            <a:off x="4572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テキスト ボックス 120"/>
          <p:cNvSpPr txBox="1"/>
          <p:nvPr/>
        </p:nvSpPr>
        <p:spPr>
          <a:xfrm>
            <a:off x="794896" y="1115499"/>
            <a:ext cx="7891904" cy="1040285"/>
          </a:xfrm>
          <a:prstGeom prst="rect">
            <a:avLst/>
          </a:prstGeom>
          <a:noFill/>
        </p:spPr>
        <p:txBody>
          <a:bodyPr wrap="none" rtlCol="0">
            <a:spAutoFit/>
          </a:bodyPr>
          <a:lstStyle/>
          <a:p>
            <a:pPr algn="l"/>
            <a:r>
              <a:rPr lang="en-US" altLang="ja-JP" dirty="0">
                <a:latin typeface="Times New Roman" panose="02020603050405020304" pitchFamily="18" charset="0"/>
              </a:rPr>
              <a:t>αβ </a:t>
            </a:r>
            <a:r>
              <a:rPr lang="ja-JP" altLang="en-US" dirty="0">
                <a:latin typeface="Times New Roman" panose="02020603050405020304" pitchFamily="18" charset="0"/>
              </a:rPr>
              <a:t>法で探索したときに枝刈りできる部分はどこか？</a:t>
            </a:r>
            <a:endParaRPr lang="en-US" altLang="ja-JP" dirty="0">
              <a:latin typeface="Times New Roman" panose="02020603050405020304" pitchFamily="18" charset="0"/>
            </a:endParaRPr>
          </a:p>
          <a:p>
            <a:pPr algn="l"/>
            <a:r>
              <a:rPr kumimoji="1" lang="en-US" altLang="ja-JP" dirty="0">
                <a:latin typeface="Times New Roman" panose="02020603050405020304" pitchFamily="18" charset="0"/>
              </a:rPr>
              <a:t>(</a:t>
            </a:r>
            <a:r>
              <a:rPr kumimoji="1" lang="ja-JP" altLang="en-US" dirty="0">
                <a:latin typeface="Times New Roman" panose="02020603050405020304" pitchFamily="18" charset="0"/>
              </a:rPr>
              <a:t>左から探索</a:t>
            </a:r>
            <a:r>
              <a:rPr kumimoji="1"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sp>
        <p:nvSpPr>
          <p:cNvPr id="122" name="テキスト ボックス 121"/>
          <p:cNvSpPr txBox="1"/>
          <p:nvPr/>
        </p:nvSpPr>
        <p:spPr>
          <a:xfrm>
            <a:off x="60109" y="2032790"/>
            <a:ext cx="1261884" cy="523220"/>
          </a:xfrm>
          <a:prstGeom prst="rect">
            <a:avLst/>
          </a:prstGeom>
          <a:noFill/>
        </p:spPr>
        <p:txBody>
          <a:bodyPr wrap="none" rtlCol="0">
            <a:spAutoFit/>
          </a:bodyPr>
          <a:lstStyle/>
          <a:p>
            <a:r>
              <a:rPr lang="ja-JP" altLang="en-US" dirty="0">
                <a:latin typeface="Times New Roman" panose="02020603050405020304" pitchFamily="18" charset="0"/>
              </a:rPr>
              <a:t>先手番</a:t>
            </a:r>
            <a:endParaRPr kumimoji="1" lang="ja-JP" altLang="en-US" dirty="0">
              <a:latin typeface="Times New Roman" panose="02020603050405020304" pitchFamily="18" charset="0"/>
            </a:endParaRPr>
          </a:p>
        </p:txBody>
      </p:sp>
      <p:sp>
        <p:nvSpPr>
          <p:cNvPr id="123" name="テキスト ボックス 122"/>
          <p:cNvSpPr txBox="1"/>
          <p:nvPr/>
        </p:nvSpPr>
        <p:spPr>
          <a:xfrm>
            <a:off x="58661" y="3129070"/>
            <a:ext cx="1261884" cy="523220"/>
          </a:xfrm>
          <a:prstGeom prst="rect">
            <a:avLst/>
          </a:prstGeom>
          <a:noFill/>
        </p:spPr>
        <p:txBody>
          <a:bodyPr wrap="none" rtlCol="0">
            <a:spAutoFit/>
          </a:bodyPr>
          <a:lstStyle/>
          <a:p>
            <a:r>
              <a:rPr lang="ja-JP" altLang="en-US" dirty="0">
                <a:latin typeface="Times New Roman" panose="02020603050405020304" pitchFamily="18" charset="0"/>
              </a:rPr>
              <a:t>後手番</a:t>
            </a:r>
            <a:endParaRPr kumimoji="1" lang="ja-JP" altLang="en-US" dirty="0">
              <a:latin typeface="Times New Roman" panose="02020603050405020304" pitchFamily="18" charset="0"/>
            </a:endParaRPr>
          </a:p>
        </p:txBody>
      </p:sp>
      <p:sp>
        <p:nvSpPr>
          <p:cNvPr id="97" name="角丸四角形吹き出し 96"/>
          <p:cNvSpPr/>
          <p:nvPr/>
        </p:nvSpPr>
        <p:spPr bwMode="auto">
          <a:xfrm>
            <a:off x="3564000" y="1672210"/>
            <a:ext cx="828000" cy="415790"/>
          </a:xfrm>
          <a:prstGeom prst="wedgeRoundRectCallout">
            <a:avLst>
              <a:gd name="adj1" fmla="val 45752"/>
              <a:gd name="adj2" fmla="val 75437"/>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α </a:t>
            </a:r>
            <a:r>
              <a:rPr lang="ja-JP" altLang="en-US" sz="2400" dirty="0">
                <a:effectLst/>
                <a:latin typeface="Times New Roman" panose="02020603050405020304" pitchFamily="18" charset="0"/>
              </a:rPr>
              <a:t>値</a:t>
            </a:r>
            <a:endParaRPr kumimoji="1" lang="ja-JP" altLang="en-US" sz="2400" dirty="0">
              <a:effectLst/>
              <a:latin typeface="Times New Roman" panose="02020603050405020304" pitchFamily="18" charset="0"/>
            </a:endParaRPr>
          </a:p>
        </p:txBody>
      </p:sp>
      <p:sp>
        <p:nvSpPr>
          <p:cNvPr id="90" name="角丸四角形吹き出し 89"/>
          <p:cNvSpPr/>
          <p:nvPr/>
        </p:nvSpPr>
        <p:spPr bwMode="auto">
          <a:xfrm>
            <a:off x="7578000" y="2646000"/>
            <a:ext cx="828000" cy="415790"/>
          </a:xfrm>
          <a:prstGeom prst="wedgeRoundRectCallout">
            <a:avLst>
              <a:gd name="adj1" fmla="val -45194"/>
              <a:gd name="adj2" fmla="val 78671"/>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β </a:t>
            </a:r>
            <a:r>
              <a:rPr lang="ja-JP" altLang="en-US" sz="2400" dirty="0">
                <a:effectLst/>
                <a:latin typeface="Times New Roman" panose="02020603050405020304" pitchFamily="18" charset="0"/>
              </a:rPr>
              <a:t>値</a:t>
            </a:r>
            <a:endParaRPr kumimoji="1" lang="ja-JP" altLang="en-US" sz="2400" dirty="0">
              <a:effectLst/>
              <a:latin typeface="Times New Roman" panose="02020603050405020304" pitchFamily="18" charset="0"/>
            </a:endParaRPr>
          </a:p>
        </p:txBody>
      </p:sp>
      <p:sp>
        <p:nvSpPr>
          <p:cNvPr id="91" name="楕円 90"/>
          <p:cNvSpPr/>
          <p:nvPr/>
        </p:nvSpPr>
        <p:spPr bwMode="auto">
          <a:xfrm>
            <a:off x="7308000" y="4320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&gt;+6</a:t>
            </a:r>
            <a:endParaRPr kumimoji="1" lang="ja-JP" altLang="en-US" sz="2000" dirty="0">
              <a:effectLst/>
              <a:latin typeface="Times New Roman" panose="02020603050405020304" pitchFamily="18" charset="0"/>
            </a:endParaRPr>
          </a:p>
        </p:txBody>
      </p:sp>
      <p:sp>
        <p:nvSpPr>
          <p:cNvPr id="92" name="楕円 91"/>
          <p:cNvSpPr/>
          <p:nvPr/>
        </p:nvSpPr>
        <p:spPr bwMode="auto">
          <a:xfrm>
            <a:off x="802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+8</a:t>
            </a:r>
            <a:endParaRPr kumimoji="1" lang="ja-JP" altLang="en-US" sz="2000" dirty="0">
              <a:effectLst/>
              <a:latin typeface="Times New Roman" panose="02020603050405020304" pitchFamily="18" charset="0"/>
            </a:endParaRPr>
          </a:p>
        </p:txBody>
      </p:sp>
      <p:sp>
        <p:nvSpPr>
          <p:cNvPr id="93" name="楕円 92"/>
          <p:cNvSpPr/>
          <p:nvPr/>
        </p:nvSpPr>
        <p:spPr bwMode="auto">
          <a:xfrm>
            <a:off x="8316000" y="4320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&gt;+8</a:t>
            </a:r>
            <a:endParaRPr kumimoji="1" lang="ja-JP" altLang="en-US" sz="2000" dirty="0">
              <a:effectLst/>
              <a:latin typeface="Times New Roman" panose="02020603050405020304" pitchFamily="18" charset="0"/>
            </a:endParaRPr>
          </a:p>
        </p:txBody>
      </p:sp>
      <p:sp>
        <p:nvSpPr>
          <p:cNvPr id="94" name="楕円 93"/>
          <p:cNvSpPr/>
          <p:nvPr/>
        </p:nvSpPr>
        <p:spPr bwMode="auto">
          <a:xfrm>
            <a:off x="7308000" y="3204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+4</a:t>
            </a:r>
            <a:endParaRPr kumimoji="1" lang="ja-JP" altLang="en-US" sz="2000" dirty="0">
              <a:effectLst/>
              <a:latin typeface="Times New Roman" panose="02020603050405020304" pitchFamily="18" charset="0"/>
            </a:endParaRPr>
          </a:p>
        </p:txBody>
      </p:sp>
      <p:sp>
        <p:nvSpPr>
          <p:cNvPr id="95" name="楕円 94"/>
          <p:cNvSpPr/>
          <p:nvPr/>
        </p:nvSpPr>
        <p:spPr bwMode="auto">
          <a:xfrm>
            <a:off x="4392000" y="2088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+4</a:t>
            </a:r>
            <a:endParaRPr kumimoji="1" lang="ja-JP" altLang="en-US" sz="2000" dirty="0">
              <a:effectLst/>
              <a:latin typeface="Times New Roman" panose="02020603050405020304" pitchFamily="18" charset="0"/>
            </a:endParaRPr>
          </a:p>
        </p:txBody>
      </p:sp>
      <p:sp>
        <p:nvSpPr>
          <p:cNvPr id="96" name="角丸四角形 95"/>
          <p:cNvSpPr/>
          <p:nvPr/>
        </p:nvSpPr>
        <p:spPr bwMode="auto">
          <a:xfrm>
            <a:off x="1512000" y="5327990"/>
            <a:ext cx="612000" cy="691810"/>
          </a:xfrm>
          <a:prstGeom prst="roundRect">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8" name="角丸四角形 97"/>
          <p:cNvSpPr/>
          <p:nvPr/>
        </p:nvSpPr>
        <p:spPr bwMode="auto">
          <a:xfrm>
            <a:off x="4102336" y="4114800"/>
            <a:ext cx="1908004" cy="1904999"/>
          </a:xfrm>
          <a:prstGeom prst="roundRect">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4" name="角丸四角形 103"/>
          <p:cNvSpPr/>
          <p:nvPr/>
        </p:nvSpPr>
        <p:spPr bwMode="auto">
          <a:xfrm>
            <a:off x="7344000" y="5327988"/>
            <a:ext cx="612000" cy="691810"/>
          </a:xfrm>
          <a:prstGeom prst="roundRect">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5" name="角丸四角形 104"/>
          <p:cNvSpPr/>
          <p:nvPr/>
        </p:nvSpPr>
        <p:spPr bwMode="auto">
          <a:xfrm>
            <a:off x="8350339" y="5327695"/>
            <a:ext cx="612000" cy="691810"/>
          </a:xfrm>
          <a:prstGeom prst="roundRect">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94022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checkerboard(across)">
                                      <p:cBhvr>
                                        <p:cTn id="7" dur="500"/>
                                        <p:tgtEl>
                                          <p:spTgt spid="9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2"/>
                                        </p:tgtEl>
                                        <p:attrNameLst>
                                          <p:attrName>style.visibility</p:attrName>
                                        </p:attrNameLst>
                                      </p:cBhvr>
                                      <p:to>
                                        <p:strVal val="visible"/>
                                      </p:to>
                                    </p:set>
                                    <p:animEffect transition="in" filter="checkerboard(across)">
                                      <p:cBhvr>
                                        <p:cTn id="12" dur="500"/>
                                        <p:tgtEl>
                                          <p:spTgt spid="9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3"/>
                                        </p:tgtEl>
                                        <p:attrNameLst>
                                          <p:attrName>style.visibility</p:attrName>
                                        </p:attrNameLst>
                                      </p:cBhvr>
                                      <p:to>
                                        <p:strVal val="visible"/>
                                      </p:to>
                                    </p:set>
                                    <p:animEffect transition="in" filter="checkerboard(across)">
                                      <p:cBhvr>
                                        <p:cTn id="17" dur="500"/>
                                        <p:tgtEl>
                                          <p:spTgt spid="9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4"/>
                                        </p:tgtEl>
                                        <p:attrNameLst>
                                          <p:attrName>style.visibility</p:attrName>
                                        </p:attrNameLst>
                                      </p:cBhvr>
                                      <p:to>
                                        <p:strVal val="visible"/>
                                      </p:to>
                                    </p:set>
                                    <p:animEffect transition="in" filter="checkerboard(across)">
                                      <p:cBhvr>
                                        <p:cTn id="22" dur="500"/>
                                        <p:tgtEl>
                                          <p:spTgt spid="9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5"/>
                                        </p:tgtEl>
                                        <p:attrNameLst>
                                          <p:attrName>style.visibility</p:attrName>
                                        </p:attrNameLst>
                                      </p:cBhvr>
                                      <p:to>
                                        <p:strVal val="visible"/>
                                      </p:to>
                                    </p:set>
                                    <p:animEffect transition="in" filter="checkerboard(across)">
                                      <p:cBhvr>
                                        <p:cTn id="27" dur="500"/>
                                        <p:tgtEl>
                                          <p:spTgt spid="95"/>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6"/>
                                        </p:tgtEl>
                                        <p:attrNameLst>
                                          <p:attrName>style.visibility</p:attrName>
                                        </p:attrNameLst>
                                      </p:cBhvr>
                                      <p:to>
                                        <p:strVal val="visible"/>
                                      </p:to>
                                    </p:set>
                                    <p:animEffect transition="in" filter="checkerboard(across)">
                                      <p:cBhvr>
                                        <p:cTn id="32" dur="500"/>
                                        <p:tgtEl>
                                          <p:spTgt spid="96"/>
                                        </p:tgtEl>
                                      </p:cBhvr>
                                    </p:animEffect>
                                  </p:childTnLst>
                                </p:cTn>
                              </p:par>
                            </p:childTnLst>
                          </p:cTn>
                        </p:par>
                        <p:par>
                          <p:cTn id="33" fill="hold">
                            <p:stCondLst>
                              <p:cond delay="500"/>
                            </p:stCondLst>
                            <p:childTnLst>
                              <p:par>
                                <p:cTn id="34" presetID="5" presetClass="entr" presetSubtype="10" fill="hold" grpId="0" nodeType="afterEffect">
                                  <p:stCondLst>
                                    <p:cond delay="0"/>
                                  </p:stCondLst>
                                  <p:childTnLst>
                                    <p:set>
                                      <p:cBhvr>
                                        <p:cTn id="35" dur="1" fill="hold">
                                          <p:stCondLst>
                                            <p:cond delay="0"/>
                                          </p:stCondLst>
                                        </p:cTn>
                                        <p:tgtEl>
                                          <p:spTgt spid="98"/>
                                        </p:tgtEl>
                                        <p:attrNameLst>
                                          <p:attrName>style.visibility</p:attrName>
                                        </p:attrNameLst>
                                      </p:cBhvr>
                                      <p:to>
                                        <p:strVal val="visible"/>
                                      </p:to>
                                    </p:set>
                                    <p:animEffect transition="in" filter="checkerboard(across)">
                                      <p:cBhvr>
                                        <p:cTn id="36" dur="500"/>
                                        <p:tgtEl>
                                          <p:spTgt spid="98"/>
                                        </p:tgtEl>
                                      </p:cBhvr>
                                    </p:animEffect>
                                  </p:childTnLst>
                                </p:cTn>
                              </p:par>
                            </p:childTnLst>
                          </p:cTn>
                        </p:par>
                        <p:par>
                          <p:cTn id="37" fill="hold">
                            <p:stCondLst>
                              <p:cond delay="1000"/>
                            </p:stCondLst>
                            <p:childTnLst>
                              <p:par>
                                <p:cTn id="38" presetID="5" presetClass="entr" presetSubtype="10" fill="hold" grpId="0" nodeType="afterEffect">
                                  <p:stCondLst>
                                    <p:cond delay="0"/>
                                  </p:stCondLst>
                                  <p:childTnLst>
                                    <p:set>
                                      <p:cBhvr>
                                        <p:cTn id="39" dur="1" fill="hold">
                                          <p:stCondLst>
                                            <p:cond delay="0"/>
                                          </p:stCondLst>
                                        </p:cTn>
                                        <p:tgtEl>
                                          <p:spTgt spid="104"/>
                                        </p:tgtEl>
                                        <p:attrNameLst>
                                          <p:attrName>style.visibility</p:attrName>
                                        </p:attrNameLst>
                                      </p:cBhvr>
                                      <p:to>
                                        <p:strVal val="visible"/>
                                      </p:to>
                                    </p:set>
                                    <p:animEffect transition="in" filter="checkerboard(across)">
                                      <p:cBhvr>
                                        <p:cTn id="40" dur="500"/>
                                        <p:tgtEl>
                                          <p:spTgt spid="104"/>
                                        </p:tgtEl>
                                      </p:cBhvr>
                                    </p:animEffect>
                                  </p:childTnLst>
                                </p:cTn>
                              </p:par>
                            </p:childTnLst>
                          </p:cTn>
                        </p:par>
                        <p:par>
                          <p:cTn id="41" fill="hold">
                            <p:stCondLst>
                              <p:cond delay="1500"/>
                            </p:stCondLst>
                            <p:childTnLst>
                              <p:par>
                                <p:cTn id="42" presetID="5" presetClass="entr" presetSubtype="10" fill="hold" grpId="0" nodeType="afterEffect">
                                  <p:stCondLst>
                                    <p:cond delay="0"/>
                                  </p:stCondLst>
                                  <p:childTnLst>
                                    <p:set>
                                      <p:cBhvr>
                                        <p:cTn id="43" dur="1" fill="hold">
                                          <p:stCondLst>
                                            <p:cond delay="0"/>
                                          </p:stCondLst>
                                        </p:cTn>
                                        <p:tgtEl>
                                          <p:spTgt spid="105"/>
                                        </p:tgtEl>
                                        <p:attrNameLst>
                                          <p:attrName>style.visibility</p:attrName>
                                        </p:attrNameLst>
                                      </p:cBhvr>
                                      <p:to>
                                        <p:strVal val="visible"/>
                                      </p:to>
                                    </p:set>
                                    <p:animEffect transition="in" filter="checkerboard(across)">
                                      <p:cBhvr>
                                        <p:cTn id="44"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animBg="1"/>
      <p:bldP spid="93" grpId="0" animBg="1"/>
      <p:bldP spid="94" grpId="0" animBg="1"/>
      <p:bldP spid="95" grpId="0" animBg="1"/>
      <p:bldP spid="96" grpId="0" animBg="1"/>
      <p:bldP spid="98" grpId="0" animBg="1"/>
      <p:bldP spid="104" grpId="0" animBg="1"/>
      <p:bldP spid="10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アルファベータ法の</a:t>
            </a:r>
            <a:r>
              <a:rPr lang="ja-JP" altLang="en-US" dirty="0"/>
              <a:t>計算量</a:t>
            </a:r>
            <a:endParaRPr kumimoji="1" lang="ja-JP" altLang="en-US" dirty="0"/>
          </a:p>
        </p:txBody>
      </p:sp>
      <p:sp>
        <p:nvSpPr>
          <p:cNvPr id="3" name="テキスト ボックス 2"/>
          <p:cNvSpPr txBox="1"/>
          <p:nvPr/>
        </p:nvSpPr>
        <p:spPr>
          <a:xfrm>
            <a:off x="685800" y="1448811"/>
            <a:ext cx="3563796" cy="1040285"/>
          </a:xfrm>
          <a:prstGeom prst="rect">
            <a:avLst/>
          </a:prstGeom>
          <a:noFill/>
        </p:spPr>
        <p:txBody>
          <a:bodyPr wrap="none" rtlCol="0">
            <a:spAutoFit/>
          </a:bodyPr>
          <a:lstStyle/>
          <a:p>
            <a:pPr algn="l"/>
            <a:r>
              <a:rPr kumimoji="1" lang="en-US" altLang="ja-JP" dirty="0">
                <a:latin typeface="Times New Roman" panose="02020603050405020304" pitchFamily="18" charset="0"/>
              </a:rPr>
              <a:t>b : </a:t>
            </a:r>
            <a:r>
              <a:rPr kumimoji="1" lang="ja-JP" altLang="en-US" dirty="0">
                <a:latin typeface="Times New Roman" panose="02020603050405020304" pitchFamily="18" charset="0"/>
              </a:rPr>
              <a:t>各頂点での分岐数</a:t>
            </a:r>
            <a:endParaRPr kumimoji="1" lang="en-US" altLang="ja-JP" dirty="0">
              <a:latin typeface="Times New Roman" panose="02020603050405020304" pitchFamily="18" charset="0"/>
            </a:endParaRPr>
          </a:p>
          <a:p>
            <a:pPr algn="l"/>
            <a:r>
              <a:rPr lang="en-US" altLang="ja-JP" dirty="0">
                <a:latin typeface="Times New Roman" panose="02020603050405020304" pitchFamily="18" charset="0"/>
              </a:rPr>
              <a:t>d : </a:t>
            </a:r>
            <a:r>
              <a:rPr lang="ja-JP" altLang="en-US" dirty="0">
                <a:latin typeface="Times New Roman" panose="02020603050405020304" pitchFamily="18" charset="0"/>
              </a:rPr>
              <a:t>探索の深さ</a:t>
            </a:r>
            <a:endParaRPr kumimoji="1" lang="ja-JP" altLang="en-US" dirty="0">
              <a:latin typeface="Times New Roman" panose="02020603050405020304" pitchFamily="18" charset="0"/>
            </a:endParaRPr>
          </a:p>
        </p:txBody>
      </p:sp>
      <p:sp>
        <p:nvSpPr>
          <p:cNvPr id="6" name="テキスト ボックス 5">
            <a:extLst>
              <a:ext uri="{FF2B5EF4-FFF2-40B4-BE49-F238E27FC236}">
                <a16:creationId xmlns:a16="http://schemas.microsoft.com/office/drawing/2014/main" id="{92398F0F-1A97-4830-82F6-EDDF0E37B8C2}"/>
              </a:ext>
            </a:extLst>
          </p:cNvPr>
          <p:cNvSpPr txBox="1"/>
          <p:nvPr/>
        </p:nvSpPr>
        <p:spPr>
          <a:xfrm>
            <a:off x="990731" y="3124200"/>
            <a:ext cx="7162538" cy="1040285"/>
          </a:xfrm>
          <a:prstGeom prst="rect">
            <a:avLst/>
          </a:prstGeom>
          <a:noFill/>
        </p:spPr>
        <p:txBody>
          <a:bodyPr wrap="none" rtlCol="0">
            <a:spAutoFit/>
          </a:bodyPr>
          <a:lstStyle/>
          <a:p>
            <a:pPr algn="l"/>
            <a:r>
              <a:rPr lang="ja-JP" altLang="en-US" dirty="0">
                <a:latin typeface="Times New Roman" panose="02020603050405020304" pitchFamily="18" charset="0"/>
              </a:rPr>
              <a:t>ミニマックス法 </a:t>
            </a:r>
            <a:r>
              <a:rPr lang="en-US" altLang="ja-JP" dirty="0">
                <a:latin typeface="Times New Roman" panose="02020603050405020304" pitchFamily="18" charset="0"/>
              </a:rPr>
              <a:t>:      b </a:t>
            </a:r>
            <a:r>
              <a:rPr lang="en-US" altLang="ja-JP" baseline="30000" dirty="0">
                <a:latin typeface="Times New Roman" panose="02020603050405020304" pitchFamily="18" charset="0"/>
              </a:rPr>
              <a:t>d</a:t>
            </a:r>
          </a:p>
          <a:p>
            <a:pPr algn="l"/>
            <a:r>
              <a:rPr lang="ja-JP" altLang="en-US" dirty="0">
                <a:latin typeface="Times New Roman" panose="02020603050405020304" pitchFamily="18" charset="0"/>
              </a:rPr>
              <a:t>アルファベータ法 </a:t>
            </a:r>
            <a:r>
              <a:rPr lang="en-US" altLang="ja-JP" dirty="0">
                <a:latin typeface="Times New Roman" panose="02020603050405020304" pitchFamily="18" charset="0"/>
              </a:rPr>
              <a:t>: b </a:t>
            </a:r>
            <a:r>
              <a:rPr lang="en-US" altLang="ja-JP" baseline="30000" dirty="0">
                <a:latin typeface="Times New Roman" panose="02020603050405020304" pitchFamily="18" charset="0"/>
              </a:rPr>
              <a:t>d/2</a:t>
            </a:r>
            <a:r>
              <a:rPr lang="en-US" altLang="ja-JP" dirty="0">
                <a:latin typeface="Times New Roman" panose="02020603050405020304" pitchFamily="18" charset="0"/>
              </a:rPr>
              <a:t>  (</a:t>
            </a:r>
            <a:r>
              <a:rPr lang="ja-JP" altLang="en-US" dirty="0">
                <a:latin typeface="Times New Roman" panose="02020603050405020304" pitchFamily="18" charset="0"/>
              </a:rPr>
              <a:t>最も条件が良い場合</a:t>
            </a:r>
            <a:r>
              <a:rPr lang="en-US" altLang="ja-JP" dirty="0">
                <a:latin typeface="Times New Roman" panose="02020603050405020304" pitchFamily="18" charset="0"/>
              </a:rPr>
              <a:t>)</a:t>
            </a:r>
            <a:endParaRPr kumimoji="1" lang="ja-JP" altLang="en-US" baseline="30000" dirty="0">
              <a:latin typeface="Times New Roman" panose="02020603050405020304" pitchFamily="18" charset="0"/>
            </a:endParaRPr>
          </a:p>
        </p:txBody>
      </p:sp>
      <p:sp>
        <p:nvSpPr>
          <p:cNvPr id="9" name="テキスト ボックス 8">
            <a:extLst>
              <a:ext uri="{FF2B5EF4-FFF2-40B4-BE49-F238E27FC236}">
                <a16:creationId xmlns:a16="http://schemas.microsoft.com/office/drawing/2014/main" id="{D5010292-6CC7-42BC-A720-617247F541B4}"/>
              </a:ext>
            </a:extLst>
          </p:cNvPr>
          <p:cNvSpPr txBox="1"/>
          <p:nvPr/>
        </p:nvSpPr>
        <p:spPr>
          <a:xfrm>
            <a:off x="1905000" y="4860617"/>
            <a:ext cx="5753498" cy="584775"/>
          </a:xfrm>
          <a:prstGeom prst="rect">
            <a:avLst/>
          </a:prstGeom>
          <a:noFill/>
        </p:spPr>
        <p:txBody>
          <a:bodyPr wrap="none" rtlCol="0">
            <a:spAutoFit/>
          </a:bodyPr>
          <a:lstStyle/>
          <a:p>
            <a:pPr algn="l"/>
            <a:r>
              <a:rPr lang="ja-JP" altLang="en-US" sz="3200" dirty="0">
                <a:latin typeface="Times New Roman" panose="02020603050405020304" pitchFamily="18" charset="0"/>
              </a:rPr>
              <a:t>同じ時間で</a:t>
            </a:r>
            <a:r>
              <a:rPr lang="en-US" altLang="ja-JP" sz="3200" dirty="0">
                <a:latin typeface="Times New Roman" panose="02020603050405020304" pitchFamily="18" charset="0"/>
              </a:rPr>
              <a:t>2</a:t>
            </a:r>
            <a:r>
              <a:rPr lang="ja-JP" altLang="en-US" sz="3200" dirty="0">
                <a:latin typeface="Times New Roman" panose="02020603050405020304" pitchFamily="18" charset="0"/>
              </a:rPr>
              <a:t>倍の深さまで読める</a:t>
            </a:r>
            <a:endParaRPr lang="en-US" altLang="ja-JP" sz="3200" dirty="0">
              <a:latin typeface="Times New Roman" panose="02020603050405020304" pitchFamily="18" charset="0"/>
            </a:endParaRPr>
          </a:p>
        </p:txBody>
      </p:sp>
    </p:spTree>
    <p:extLst>
      <p:ext uri="{BB962C8B-B14F-4D97-AF65-F5344CB8AC3E}">
        <p14:creationId xmlns:p14="http://schemas.microsoft.com/office/powerpoint/2010/main" val="287265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アルファベータ法の返り値</a:t>
            </a:r>
          </a:p>
        </p:txBody>
      </p:sp>
      <p:sp>
        <p:nvSpPr>
          <p:cNvPr id="3" name="テキスト ボックス 2"/>
          <p:cNvSpPr txBox="1"/>
          <p:nvPr/>
        </p:nvSpPr>
        <p:spPr>
          <a:xfrm>
            <a:off x="685800" y="1448811"/>
            <a:ext cx="4528804" cy="1040285"/>
          </a:xfrm>
          <a:prstGeom prst="rect">
            <a:avLst/>
          </a:prstGeom>
          <a:noFill/>
        </p:spPr>
        <p:txBody>
          <a:bodyPr wrap="none" rtlCol="0">
            <a:spAutoFit/>
          </a:bodyPr>
          <a:lstStyle/>
          <a:p>
            <a:pPr algn="l"/>
            <a:r>
              <a:rPr kumimoji="1" lang="en-US" altLang="ja-JP" dirty="0">
                <a:latin typeface="Times New Roman" panose="02020603050405020304" pitchFamily="18" charset="0"/>
              </a:rPr>
              <a:t>m : </a:t>
            </a:r>
            <a:r>
              <a:rPr kumimoji="1" lang="ja-JP" altLang="en-US" dirty="0">
                <a:latin typeface="Times New Roman" panose="02020603050405020304" pitchFamily="18" charset="0"/>
              </a:rPr>
              <a:t>ミニマックス法の返り値</a:t>
            </a:r>
            <a:endParaRPr kumimoji="1" lang="en-US" altLang="ja-JP" dirty="0">
              <a:latin typeface="Times New Roman" panose="02020603050405020304" pitchFamily="18" charset="0"/>
            </a:endParaRPr>
          </a:p>
          <a:p>
            <a:pPr algn="l"/>
            <a:r>
              <a:rPr lang="en-US" altLang="ja-JP" dirty="0">
                <a:latin typeface="Times New Roman" panose="02020603050405020304" pitchFamily="18" charset="0"/>
              </a:rPr>
              <a:t>a : </a:t>
            </a:r>
            <a:r>
              <a:rPr lang="ja-JP" altLang="en-US" dirty="0">
                <a:latin typeface="Times New Roman" panose="02020603050405020304" pitchFamily="18" charset="0"/>
              </a:rPr>
              <a:t>アルファベータ法の返り値</a:t>
            </a:r>
            <a:endParaRPr kumimoji="1" lang="ja-JP" altLang="en-US" dirty="0">
              <a:latin typeface="Times New Roman" panose="02020603050405020304" pitchFamily="18" charset="0"/>
            </a:endParaRPr>
          </a:p>
        </p:txBody>
      </p:sp>
      <p:cxnSp>
        <p:nvCxnSpPr>
          <p:cNvPr id="5" name="直線矢印コネクタ 4"/>
          <p:cNvCxnSpPr/>
          <p:nvPr/>
        </p:nvCxnSpPr>
        <p:spPr bwMode="auto">
          <a:xfrm>
            <a:off x="571500" y="4648200"/>
            <a:ext cx="8001000" cy="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線矢印コネクタ 6"/>
          <p:cNvCxnSpPr/>
          <p:nvPr/>
        </p:nvCxnSpPr>
        <p:spPr bwMode="auto">
          <a:xfrm flipV="1">
            <a:off x="2943264"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2757155" y="4953000"/>
            <a:ext cx="372217" cy="523220"/>
          </a:xfrm>
          <a:prstGeom prst="rect">
            <a:avLst/>
          </a:prstGeom>
          <a:noFill/>
        </p:spPr>
        <p:txBody>
          <a:bodyPr wrap="none" rtlCol="0">
            <a:spAutoFit/>
          </a:bodyPr>
          <a:lstStyle/>
          <a:p>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cxnSp>
        <p:nvCxnSpPr>
          <p:cNvPr id="11" name="直線矢印コネクタ 10"/>
          <p:cNvCxnSpPr/>
          <p:nvPr/>
        </p:nvCxnSpPr>
        <p:spPr bwMode="auto">
          <a:xfrm flipV="1">
            <a:off x="6054652"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5870948" y="4953000"/>
            <a:ext cx="367408" cy="523220"/>
          </a:xfrm>
          <a:prstGeom prst="rect">
            <a:avLst/>
          </a:prstGeom>
          <a:noFill/>
        </p:spPr>
        <p:txBody>
          <a:bodyPr wrap="none" rtlCol="0">
            <a:spAutoFit/>
          </a:bodyPr>
          <a:lstStyle/>
          <a:p>
            <a:r>
              <a:rPr lang="en-US" altLang="ja-JP" dirty="0">
                <a:latin typeface="Times New Roman" panose="02020603050405020304" pitchFamily="18" charset="0"/>
              </a:rPr>
              <a:t>β</a:t>
            </a:r>
            <a:endParaRPr kumimoji="1" lang="ja-JP" altLang="en-US" dirty="0">
              <a:latin typeface="Times New Roman" panose="02020603050405020304" pitchFamily="18" charset="0"/>
            </a:endParaRPr>
          </a:p>
        </p:txBody>
      </p:sp>
      <p:sp>
        <p:nvSpPr>
          <p:cNvPr id="13" name="テキスト ボックス 12"/>
          <p:cNvSpPr txBox="1"/>
          <p:nvPr/>
        </p:nvSpPr>
        <p:spPr>
          <a:xfrm>
            <a:off x="936000" y="2880000"/>
            <a:ext cx="2714205" cy="523220"/>
          </a:xfrm>
          <a:prstGeom prst="rect">
            <a:avLst/>
          </a:prstGeom>
          <a:noFill/>
        </p:spPr>
        <p:txBody>
          <a:bodyPr wrap="none" rtlCol="0">
            <a:spAutoFit/>
          </a:bodyPr>
          <a:lstStyle/>
          <a:p>
            <a:pPr algn="l"/>
            <a:r>
              <a:rPr kumimoji="1" lang="en-US" altLang="ja-JP" dirty="0">
                <a:latin typeface="Times New Roman" panose="02020603050405020304" pitchFamily="18" charset="0"/>
              </a:rPr>
              <a:t>α &lt; m &lt; β  </a:t>
            </a:r>
            <a:r>
              <a:rPr kumimoji="1" lang="ja-JP" altLang="en-US" dirty="0">
                <a:latin typeface="Times New Roman" panose="02020603050405020304" pitchFamily="18" charset="0"/>
              </a:rPr>
              <a:t>のとき</a:t>
            </a:r>
          </a:p>
        </p:txBody>
      </p:sp>
      <p:grpSp>
        <p:nvGrpSpPr>
          <p:cNvPr id="4" name="グループ化 3">
            <a:extLst>
              <a:ext uri="{FF2B5EF4-FFF2-40B4-BE49-F238E27FC236}">
                <a16:creationId xmlns:a16="http://schemas.microsoft.com/office/drawing/2014/main" id="{5D8BDDC9-CD99-4273-AC88-88E2110599E6}"/>
              </a:ext>
            </a:extLst>
          </p:cNvPr>
          <p:cNvGrpSpPr/>
          <p:nvPr/>
        </p:nvGrpSpPr>
        <p:grpSpPr>
          <a:xfrm>
            <a:off x="4264006" y="3820181"/>
            <a:ext cx="463588" cy="852264"/>
            <a:chOff x="4264006" y="3820181"/>
            <a:chExt cx="463588" cy="852264"/>
          </a:xfrm>
        </p:grpSpPr>
        <p:cxnSp>
          <p:nvCxnSpPr>
            <p:cNvPr id="15" name="直線矢印コネクタ 14"/>
            <p:cNvCxnSpPr/>
            <p:nvPr/>
          </p:nvCxnSpPr>
          <p:spPr bwMode="auto">
            <a:xfrm flipH="1">
              <a:off x="4495800" y="4317896"/>
              <a:ext cx="3194" cy="354549"/>
            </a:xfrm>
            <a:prstGeom prst="straightConnector1">
              <a:avLst/>
            </a:prstGeom>
            <a:noFill/>
            <a:ln w="4445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p:cNvSpPr txBox="1"/>
            <p:nvPr/>
          </p:nvSpPr>
          <p:spPr>
            <a:xfrm>
              <a:off x="4264006" y="3820181"/>
              <a:ext cx="463588" cy="523220"/>
            </a:xfrm>
            <a:prstGeom prst="rect">
              <a:avLst/>
            </a:prstGeom>
            <a:noFill/>
          </p:spPr>
          <p:txBody>
            <a:bodyPr wrap="none" rtlCol="0">
              <a:spAutoFit/>
            </a:bodyPr>
            <a:lstStyle/>
            <a:p>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grpSp>
        <p:nvGrpSpPr>
          <p:cNvPr id="22" name="グループ化 21"/>
          <p:cNvGrpSpPr/>
          <p:nvPr/>
        </p:nvGrpSpPr>
        <p:grpSpPr>
          <a:xfrm>
            <a:off x="4327276" y="4642898"/>
            <a:ext cx="343364" cy="828020"/>
            <a:chOff x="4259359" y="5006371"/>
            <a:chExt cx="343364" cy="828020"/>
          </a:xfrm>
        </p:grpSpPr>
        <p:cxnSp>
          <p:nvCxnSpPr>
            <p:cNvPr id="20" name="直線矢印コネクタ 19"/>
            <p:cNvCxnSpPr/>
            <p:nvPr/>
          </p:nvCxnSpPr>
          <p:spPr bwMode="auto">
            <a:xfrm flipV="1">
              <a:off x="4431042" y="5006371"/>
              <a:ext cx="0" cy="381000"/>
            </a:xfrm>
            <a:prstGeom prst="straightConnector1">
              <a:avLst/>
            </a:prstGeom>
            <a:noFill/>
            <a:ln w="4445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テキスト ボックス 20"/>
            <p:cNvSpPr txBox="1"/>
            <p:nvPr/>
          </p:nvSpPr>
          <p:spPr>
            <a:xfrm>
              <a:off x="4259359" y="5311171"/>
              <a:ext cx="343364" cy="523220"/>
            </a:xfrm>
            <a:prstGeom prst="rect">
              <a:avLst/>
            </a:prstGeom>
            <a:noFill/>
          </p:spPr>
          <p:txBody>
            <a:bodyPr wrap="none" rtlCol="0">
              <a:spAutoFit/>
            </a:bodyPr>
            <a:lstStyle/>
            <a:p>
              <a:r>
                <a:rPr lang="en-US" altLang="ja-JP" dirty="0">
                  <a:latin typeface="Times New Roman" panose="02020603050405020304" pitchFamily="18" charset="0"/>
                </a:rPr>
                <a:t>a</a:t>
              </a:r>
              <a:endParaRPr kumimoji="1" lang="ja-JP" altLang="en-US" dirty="0">
                <a:latin typeface="Times New Roman" panose="02020603050405020304" pitchFamily="18" charset="0"/>
              </a:endParaRPr>
            </a:p>
          </p:txBody>
        </p:sp>
      </p:grpSp>
      <p:sp>
        <p:nvSpPr>
          <p:cNvPr id="23" name="テキスト ボックス 22"/>
          <p:cNvSpPr txBox="1"/>
          <p:nvPr/>
        </p:nvSpPr>
        <p:spPr>
          <a:xfrm>
            <a:off x="3600000" y="2880000"/>
            <a:ext cx="1003801" cy="523220"/>
          </a:xfrm>
          <a:prstGeom prst="rect">
            <a:avLst/>
          </a:prstGeom>
          <a:noFill/>
        </p:spPr>
        <p:txBody>
          <a:bodyPr wrap="none" rtlCol="0">
            <a:spAutoFit/>
          </a:bodyPr>
          <a:lstStyle/>
          <a:p>
            <a:pPr algn="l"/>
            <a:r>
              <a:rPr kumimoji="1" lang="en-US" altLang="ja-JP" dirty="0">
                <a:latin typeface="Times New Roman" panose="02020603050405020304" pitchFamily="18" charset="0"/>
              </a:rPr>
              <a:t>a = m</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4054983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heckerboard(across)">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checkerboard(across)">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アルファベータ法の返り値</a:t>
            </a:r>
          </a:p>
        </p:txBody>
      </p:sp>
      <p:sp>
        <p:nvSpPr>
          <p:cNvPr id="3" name="テキスト ボックス 2"/>
          <p:cNvSpPr txBox="1"/>
          <p:nvPr/>
        </p:nvSpPr>
        <p:spPr>
          <a:xfrm>
            <a:off x="685800" y="1448811"/>
            <a:ext cx="4528804" cy="1040285"/>
          </a:xfrm>
          <a:prstGeom prst="rect">
            <a:avLst/>
          </a:prstGeom>
          <a:noFill/>
        </p:spPr>
        <p:txBody>
          <a:bodyPr wrap="none" rtlCol="0">
            <a:spAutoFit/>
          </a:bodyPr>
          <a:lstStyle/>
          <a:p>
            <a:pPr algn="l"/>
            <a:r>
              <a:rPr kumimoji="1" lang="en-US" altLang="ja-JP" dirty="0">
                <a:latin typeface="Times New Roman" panose="02020603050405020304" pitchFamily="18" charset="0"/>
              </a:rPr>
              <a:t>m : </a:t>
            </a:r>
            <a:r>
              <a:rPr kumimoji="1" lang="ja-JP" altLang="en-US" dirty="0">
                <a:latin typeface="Times New Roman" panose="02020603050405020304" pitchFamily="18" charset="0"/>
              </a:rPr>
              <a:t>ミニマックス法の返り値</a:t>
            </a:r>
            <a:endParaRPr kumimoji="1" lang="en-US" altLang="ja-JP" dirty="0">
              <a:latin typeface="Times New Roman" panose="02020603050405020304" pitchFamily="18" charset="0"/>
            </a:endParaRPr>
          </a:p>
          <a:p>
            <a:pPr algn="l"/>
            <a:r>
              <a:rPr lang="en-US" altLang="ja-JP" dirty="0">
                <a:latin typeface="Times New Roman" panose="02020603050405020304" pitchFamily="18" charset="0"/>
              </a:rPr>
              <a:t>a : </a:t>
            </a:r>
            <a:r>
              <a:rPr lang="ja-JP" altLang="en-US" dirty="0">
                <a:latin typeface="Times New Roman" panose="02020603050405020304" pitchFamily="18" charset="0"/>
              </a:rPr>
              <a:t>アルファベータ法の返り値</a:t>
            </a:r>
            <a:endParaRPr kumimoji="1" lang="ja-JP" altLang="en-US" dirty="0">
              <a:latin typeface="Times New Roman" panose="02020603050405020304" pitchFamily="18" charset="0"/>
            </a:endParaRPr>
          </a:p>
        </p:txBody>
      </p:sp>
      <p:cxnSp>
        <p:nvCxnSpPr>
          <p:cNvPr id="5" name="直線矢印コネクタ 4"/>
          <p:cNvCxnSpPr/>
          <p:nvPr/>
        </p:nvCxnSpPr>
        <p:spPr bwMode="auto">
          <a:xfrm>
            <a:off x="571500" y="4648200"/>
            <a:ext cx="8001000" cy="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線矢印コネクタ 6"/>
          <p:cNvCxnSpPr/>
          <p:nvPr/>
        </p:nvCxnSpPr>
        <p:spPr bwMode="auto">
          <a:xfrm flipV="1">
            <a:off x="2943264"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2757155" y="4953000"/>
            <a:ext cx="372217" cy="523220"/>
          </a:xfrm>
          <a:prstGeom prst="rect">
            <a:avLst/>
          </a:prstGeom>
          <a:noFill/>
        </p:spPr>
        <p:txBody>
          <a:bodyPr wrap="none" rtlCol="0">
            <a:spAutoFit/>
          </a:bodyPr>
          <a:lstStyle/>
          <a:p>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cxnSp>
        <p:nvCxnSpPr>
          <p:cNvPr id="11" name="直線矢印コネクタ 10"/>
          <p:cNvCxnSpPr/>
          <p:nvPr/>
        </p:nvCxnSpPr>
        <p:spPr bwMode="auto">
          <a:xfrm flipV="1">
            <a:off x="6054652"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5870948" y="4953000"/>
            <a:ext cx="367408" cy="523220"/>
          </a:xfrm>
          <a:prstGeom prst="rect">
            <a:avLst/>
          </a:prstGeom>
          <a:noFill/>
        </p:spPr>
        <p:txBody>
          <a:bodyPr wrap="none" rtlCol="0">
            <a:spAutoFit/>
          </a:bodyPr>
          <a:lstStyle/>
          <a:p>
            <a:r>
              <a:rPr lang="en-US" altLang="ja-JP" dirty="0">
                <a:latin typeface="Times New Roman" panose="02020603050405020304" pitchFamily="18" charset="0"/>
              </a:rPr>
              <a:t>β</a:t>
            </a:r>
            <a:endParaRPr kumimoji="1" lang="ja-JP" altLang="en-US" dirty="0">
              <a:latin typeface="Times New Roman" panose="02020603050405020304" pitchFamily="18" charset="0"/>
            </a:endParaRPr>
          </a:p>
        </p:txBody>
      </p:sp>
      <p:sp>
        <p:nvSpPr>
          <p:cNvPr id="13" name="テキスト ボックス 12"/>
          <p:cNvSpPr txBox="1"/>
          <p:nvPr/>
        </p:nvSpPr>
        <p:spPr>
          <a:xfrm>
            <a:off x="936000" y="2880000"/>
            <a:ext cx="2217274" cy="523220"/>
          </a:xfrm>
          <a:prstGeom prst="rect">
            <a:avLst/>
          </a:prstGeom>
          <a:noFill/>
        </p:spPr>
        <p:txBody>
          <a:bodyPr wrap="none" rtlCol="0">
            <a:spAutoFit/>
          </a:bodyPr>
          <a:lstStyle/>
          <a:p>
            <a:pPr algn="l"/>
            <a:r>
              <a:rPr kumimoji="1" lang="en-US" altLang="ja-JP" dirty="0">
                <a:latin typeface="Times New Roman" panose="02020603050405020304" pitchFamily="18" charset="0"/>
              </a:rPr>
              <a:t>m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α </a:t>
            </a:r>
            <a:r>
              <a:rPr kumimoji="1" lang="ja-JP" altLang="en-US" dirty="0">
                <a:latin typeface="Times New Roman" panose="02020603050405020304" pitchFamily="18" charset="0"/>
              </a:rPr>
              <a:t>のとき</a:t>
            </a:r>
          </a:p>
        </p:txBody>
      </p:sp>
      <p:grpSp>
        <p:nvGrpSpPr>
          <p:cNvPr id="4" name="グループ化 3">
            <a:extLst>
              <a:ext uri="{FF2B5EF4-FFF2-40B4-BE49-F238E27FC236}">
                <a16:creationId xmlns:a16="http://schemas.microsoft.com/office/drawing/2014/main" id="{3B2DDA1E-4DBE-4AA5-92E2-154B46173C91}"/>
              </a:ext>
            </a:extLst>
          </p:cNvPr>
          <p:cNvGrpSpPr/>
          <p:nvPr/>
        </p:nvGrpSpPr>
        <p:grpSpPr>
          <a:xfrm>
            <a:off x="747741" y="3792103"/>
            <a:ext cx="463588" cy="852264"/>
            <a:chOff x="747741" y="3792103"/>
            <a:chExt cx="463588" cy="852264"/>
          </a:xfrm>
        </p:grpSpPr>
        <p:cxnSp>
          <p:nvCxnSpPr>
            <p:cNvPr id="15" name="直線矢印コネクタ 14"/>
            <p:cNvCxnSpPr/>
            <p:nvPr/>
          </p:nvCxnSpPr>
          <p:spPr bwMode="auto">
            <a:xfrm flipH="1">
              <a:off x="979535" y="4289818"/>
              <a:ext cx="3194" cy="354549"/>
            </a:xfrm>
            <a:prstGeom prst="straightConnector1">
              <a:avLst/>
            </a:prstGeom>
            <a:noFill/>
            <a:ln w="41275"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p:cNvSpPr txBox="1"/>
            <p:nvPr/>
          </p:nvSpPr>
          <p:spPr>
            <a:xfrm>
              <a:off x="747741" y="3792103"/>
              <a:ext cx="463588" cy="523220"/>
            </a:xfrm>
            <a:prstGeom prst="rect">
              <a:avLst/>
            </a:prstGeom>
            <a:noFill/>
          </p:spPr>
          <p:txBody>
            <a:bodyPr wrap="none" rtlCol="0">
              <a:spAutoFit/>
            </a:bodyPr>
            <a:lstStyle/>
            <a:p>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grpSp>
        <p:nvGrpSpPr>
          <p:cNvPr id="22" name="グループ化 21"/>
          <p:cNvGrpSpPr/>
          <p:nvPr/>
        </p:nvGrpSpPr>
        <p:grpSpPr>
          <a:xfrm>
            <a:off x="2023219" y="4643326"/>
            <a:ext cx="343364" cy="828020"/>
            <a:chOff x="4259359" y="5006371"/>
            <a:chExt cx="343364" cy="828020"/>
          </a:xfrm>
        </p:grpSpPr>
        <p:cxnSp>
          <p:nvCxnSpPr>
            <p:cNvPr id="20" name="直線矢印コネクタ 19"/>
            <p:cNvCxnSpPr/>
            <p:nvPr/>
          </p:nvCxnSpPr>
          <p:spPr bwMode="auto">
            <a:xfrm flipV="1">
              <a:off x="4431042" y="5006371"/>
              <a:ext cx="0" cy="381000"/>
            </a:xfrm>
            <a:prstGeom prst="straightConnector1">
              <a:avLst/>
            </a:prstGeom>
            <a:noFill/>
            <a:ln w="41275"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テキスト ボックス 20"/>
            <p:cNvSpPr txBox="1"/>
            <p:nvPr/>
          </p:nvSpPr>
          <p:spPr>
            <a:xfrm>
              <a:off x="4259359" y="5311171"/>
              <a:ext cx="343364" cy="523220"/>
            </a:xfrm>
            <a:prstGeom prst="rect">
              <a:avLst/>
            </a:prstGeom>
            <a:noFill/>
          </p:spPr>
          <p:txBody>
            <a:bodyPr wrap="none" rtlCol="0">
              <a:spAutoFit/>
            </a:bodyPr>
            <a:lstStyle/>
            <a:p>
              <a:r>
                <a:rPr lang="en-US" altLang="ja-JP" dirty="0">
                  <a:latin typeface="Times New Roman" panose="02020603050405020304" pitchFamily="18" charset="0"/>
                </a:rPr>
                <a:t>a</a:t>
              </a:r>
              <a:endParaRPr kumimoji="1" lang="ja-JP" altLang="en-US" dirty="0">
                <a:latin typeface="Times New Roman" panose="02020603050405020304" pitchFamily="18" charset="0"/>
              </a:endParaRPr>
            </a:p>
          </p:txBody>
        </p:sp>
      </p:grpSp>
      <p:sp>
        <p:nvSpPr>
          <p:cNvPr id="16" name="テキスト ボックス 15"/>
          <p:cNvSpPr txBox="1"/>
          <p:nvPr/>
        </p:nvSpPr>
        <p:spPr>
          <a:xfrm>
            <a:off x="3600000" y="2880000"/>
            <a:ext cx="1887055" cy="523220"/>
          </a:xfrm>
          <a:prstGeom prst="rect">
            <a:avLst/>
          </a:prstGeom>
          <a:noFill/>
        </p:spPr>
        <p:txBody>
          <a:bodyPr wrap="none" rtlCol="0">
            <a:spAutoFit/>
          </a:bodyPr>
          <a:lstStyle/>
          <a:p>
            <a:pPr algn="l"/>
            <a:r>
              <a:rPr kumimoji="1" lang="en-US" altLang="ja-JP" dirty="0">
                <a:latin typeface="Times New Roman" panose="02020603050405020304" pitchFamily="18" charset="0"/>
              </a:rPr>
              <a:t>m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a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sp>
        <p:nvSpPr>
          <p:cNvPr id="6" name="矢印: 左 5">
            <a:extLst>
              <a:ext uri="{FF2B5EF4-FFF2-40B4-BE49-F238E27FC236}">
                <a16:creationId xmlns:a16="http://schemas.microsoft.com/office/drawing/2014/main" id="{3DB672FE-5FD3-4B07-88F5-771DC684C905}"/>
              </a:ext>
            </a:extLst>
          </p:cNvPr>
          <p:cNvSpPr/>
          <p:nvPr/>
        </p:nvSpPr>
        <p:spPr bwMode="auto">
          <a:xfrm>
            <a:off x="557076" y="4681705"/>
            <a:ext cx="1544771" cy="360000"/>
          </a:xfrm>
          <a:prstGeom prst="leftArrow">
            <a:avLst>
              <a:gd name="adj1" fmla="val 49999"/>
              <a:gd name="adj2" fmla="val 50000"/>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367097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heckerboard(across)">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righ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heckerboard(across)">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アルファベータ法の返り値</a:t>
            </a:r>
          </a:p>
        </p:txBody>
      </p:sp>
      <p:sp>
        <p:nvSpPr>
          <p:cNvPr id="3" name="テキスト ボックス 2"/>
          <p:cNvSpPr txBox="1"/>
          <p:nvPr/>
        </p:nvSpPr>
        <p:spPr>
          <a:xfrm>
            <a:off x="685800" y="1448811"/>
            <a:ext cx="4528804" cy="1040285"/>
          </a:xfrm>
          <a:prstGeom prst="rect">
            <a:avLst/>
          </a:prstGeom>
          <a:noFill/>
        </p:spPr>
        <p:txBody>
          <a:bodyPr wrap="none" rtlCol="0">
            <a:spAutoFit/>
          </a:bodyPr>
          <a:lstStyle/>
          <a:p>
            <a:pPr algn="l"/>
            <a:r>
              <a:rPr kumimoji="1" lang="en-US" altLang="ja-JP" dirty="0">
                <a:latin typeface="Times New Roman" panose="02020603050405020304" pitchFamily="18" charset="0"/>
              </a:rPr>
              <a:t>m : </a:t>
            </a:r>
            <a:r>
              <a:rPr kumimoji="1" lang="ja-JP" altLang="en-US" dirty="0">
                <a:latin typeface="Times New Roman" panose="02020603050405020304" pitchFamily="18" charset="0"/>
              </a:rPr>
              <a:t>ミニマックス法の返り値</a:t>
            </a:r>
            <a:endParaRPr kumimoji="1" lang="en-US" altLang="ja-JP" dirty="0">
              <a:latin typeface="Times New Roman" panose="02020603050405020304" pitchFamily="18" charset="0"/>
            </a:endParaRPr>
          </a:p>
          <a:p>
            <a:pPr algn="l"/>
            <a:r>
              <a:rPr lang="en-US" altLang="ja-JP" dirty="0">
                <a:latin typeface="Times New Roman" panose="02020603050405020304" pitchFamily="18" charset="0"/>
              </a:rPr>
              <a:t>a : </a:t>
            </a:r>
            <a:r>
              <a:rPr lang="ja-JP" altLang="en-US" dirty="0">
                <a:latin typeface="Times New Roman" panose="02020603050405020304" pitchFamily="18" charset="0"/>
              </a:rPr>
              <a:t>アルファベータ法の返り値</a:t>
            </a:r>
            <a:endParaRPr kumimoji="1" lang="ja-JP" altLang="en-US" dirty="0">
              <a:latin typeface="Times New Roman" panose="02020603050405020304" pitchFamily="18" charset="0"/>
            </a:endParaRPr>
          </a:p>
        </p:txBody>
      </p:sp>
      <p:cxnSp>
        <p:nvCxnSpPr>
          <p:cNvPr id="5" name="直線矢印コネクタ 4"/>
          <p:cNvCxnSpPr/>
          <p:nvPr/>
        </p:nvCxnSpPr>
        <p:spPr bwMode="auto">
          <a:xfrm>
            <a:off x="571500" y="4648200"/>
            <a:ext cx="8001000" cy="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線矢印コネクタ 6"/>
          <p:cNvCxnSpPr/>
          <p:nvPr/>
        </p:nvCxnSpPr>
        <p:spPr bwMode="auto">
          <a:xfrm flipV="1">
            <a:off x="2943264"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2757155" y="4953000"/>
            <a:ext cx="372217" cy="523220"/>
          </a:xfrm>
          <a:prstGeom prst="rect">
            <a:avLst/>
          </a:prstGeom>
          <a:noFill/>
        </p:spPr>
        <p:txBody>
          <a:bodyPr wrap="none" rtlCol="0">
            <a:spAutoFit/>
          </a:bodyPr>
          <a:lstStyle/>
          <a:p>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cxnSp>
        <p:nvCxnSpPr>
          <p:cNvPr id="11" name="直線矢印コネクタ 10"/>
          <p:cNvCxnSpPr/>
          <p:nvPr/>
        </p:nvCxnSpPr>
        <p:spPr bwMode="auto">
          <a:xfrm flipV="1">
            <a:off x="6054652"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5870948" y="4953000"/>
            <a:ext cx="367408" cy="523220"/>
          </a:xfrm>
          <a:prstGeom prst="rect">
            <a:avLst/>
          </a:prstGeom>
          <a:noFill/>
        </p:spPr>
        <p:txBody>
          <a:bodyPr wrap="none" rtlCol="0">
            <a:spAutoFit/>
          </a:bodyPr>
          <a:lstStyle/>
          <a:p>
            <a:r>
              <a:rPr lang="en-US" altLang="ja-JP" dirty="0">
                <a:latin typeface="Times New Roman" panose="02020603050405020304" pitchFamily="18" charset="0"/>
              </a:rPr>
              <a:t>β</a:t>
            </a:r>
            <a:endParaRPr kumimoji="1" lang="ja-JP" altLang="en-US" dirty="0">
              <a:latin typeface="Times New Roman" panose="02020603050405020304" pitchFamily="18" charset="0"/>
            </a:endParaRPr>
          </a:p>
        </p:txBody>
      </p:sp>
      <p:sp>
        <p:nvSpPr>
          <p:cNvPr id="13" name="テキスト ボックス 12"/>
          <p:cNvSpPr txBox="1"/>
          <p:nvPr/>
        </p:nvSpPr>
        <p:spPr>
          <a:xfrm>
            <a:off x="936000" y="2880000"/>
            <a:ext cx="2212465" cy="523220"/>
          </a:xfrm>
          <a:prstGeom prst="rect">
            <a:avLst/>
          </a:prstGeom>
          <a:noFill/>
        </p:spPr>
        <p:txBody>
          <a:bodyPr wrap="none" rtlCol="0">
            <a:spAutoFit/>
          </a:bodyPr>
          <a:lstStyle/>
          <a:p>
            <a:pPr algn="l"/>
            <a:r>
              <a:rPr kumimoji="1" lang="en-US" altLang="ja-JP" dirty="0">
                <a:latin typeface="Times New Roman" panose="02020603050405020304" pitchFamily="18" charset="0"/>
              </a:rPr>
              <a:t>β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m </a:t>
            </a:r>
            <a:r>
              <a:rPr kumimoji="1" lang="ja-JP" altLang="en-US" dirty="0">
                <a:latin typeface="Times New Roman" panose="02020603050405020304" pitchFamily="18" charset="0"/>
              </a:rPr>
              <a:t>のとき</a:t>
            </a:r>
          </a:p>
        </p:txBody>
      </p:sp>
      <p:grpSp>
        <p:nvGrpSpPr>
          <p:cNvPr id="4" name="グループ化 3">
            <a:extLst>
              <a:ext uri="{FF2B5EF4-FFF2-40B4-BE49-F238E27FC236}">
                <a16:creationId xmlns:a16="http://schemas.microsoft.com/office/drawing/2014/main" id="{B4BEDA83-B876-4851-945F-0FCBDAE3E896}"/>
              </a:ext>
            </a:extLst>
          </p:cNvPr>
          <p:cNvGrpSpPr/>
          <p:nvPr/>
        </p:nvGrpSpPr>
        <p:grpSpPr>
          <a:xfrm>
            <a:off x="7848600" y="3810000"/>
            <a:ext cx="463588" cy="852264"/>
            <a:chOff x="7848600" y="3810000"/>
            <a:chExt cx="463588" cy="852264"/>
          </a:xfrm>
        </p:grpSpPr>
        <p:cxnSp>
          <p:nvCxnSpPr>
            <p:cNvPr id="15" name="直線矢印コネクタ 14"/>
            <p:cNvCxnSpPr/>
            <p:nvPr/>
          </p:nvCxnSpPr>
          <p:spPr bwMode="auto">
            <a:xfrm flipH="1">
              <a:off x="8080394" y="4307715"/>
              <a:ext cx="3194" cy="354549"/>
            </a:xfrm>
            <a:prstGeom prst="straightConnector1">
              <a:avLst/>
            </a:prstGeom>
            <a:noFill/>
            <a:ln w="41275"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p:cNvSpPr txBox="1"/>
            <p:nvPr/>
          </p:nvSpPr>
          <p:spPr>
            <a:xfrm>
              <a:off x="7848600" y="3810000"/>
              <a:ext cx="463588" cy="523220"/>
            </a:xfrm>
            <a:prstGeom prst="rect">
              <a:avLst/>
            </a:prstGeom>
            <a:noFill/>
          </p:spPr>
          <p:txBody>
            <a:bodyPr wrap="none" rtlCol="0">
              <a:spAutoFit/>
            </a:bodyPr>
            <a:lstStyle/>
            <a:p>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grpSp>
        <p:nvGrpSpPr>
          <p:cNvPr id="22" name="グループ化 21"/>
          <p:cNvGrpSpPr/>
          <p:nvPr/>
        </p:nvGrpSpPr>
        <p:grpSpPr>
          <a:xfrm>
            <a:off x="6552477" y="4648200"/>
            <a:ext cx="343364" cy="828020"/>
            <a:chOff x="4259359" y="5006371"/>
            <a:chExt cx="343364" cy="828020"/>
          </a:xfrm>
        </p:grpSpPr>
        <p:cxnSp>
          <p:nvCxnSpPr>
            <p:cNvPr id="20" name="直線矢印コネクタ 19"/>
            <p:cNvCxnSpPr/>
            <p:nvPr/>
          </p:nvCxnSpPr>
          <p:spPr bwMode="auto">
            <a:xfrm flipV="1">
              <a:off x="4431042" y="5006371"/>
              <a:ext cx="0" cy="381000"/>
            </a:xfrm>
            <a:prstGeom prst="straightConnector1">
              <a:avLst/>
            </a:prstGeom>
            <a:noFill/>
            <a:ln w="41275"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テキスト ボックス 20"/>
            <p:cNvSpPr txBox="1"/>
            <p:nvPr/>
          </p:nvSpPr>
          <p:spPr>
            <a:xfrm>
              <a:off x="4259359" y="5311171"/>
              <a:ext cx="343364" cy="523220"/>
            </a:xfrm>
            <a:prstGeom prst="rect">
              <a:avLst/>
            </a:prstGeom>
            <a:noFill/>
          </p:spPr>
          <p:txBody>
            <a:bodyPr wrap="none" rtlCol="0">
              <a:spAutoFit/>
            </a:bodyPr>
            <a:lstStyle/>
            <a:p>
              <a:r>
                <a:rPr lang="en-US" altLang="ja-JP" dirty="0">
                  <a:latin typeface="Times New Roman" panose="02020603050405020304" pitchFamily="18" charset="0"/>
                </a:rPr>
                <a:t>a</a:t>
              </a:r>
              <a:endParaRPr kumimoji="1" lang="ja-JP" altLang="en-US" dirty="0">
                <a:latin typeface="Times New Roman" panose="02020603050405020304" pitchFamily="18" charset="0"/>
              </a:endParaRPr>
            </a:p>
          </p:txBody>
        </p:sp>
      </p:grpSp>
      <p:sp>
        <p:nvSpPr>
          <p:cNvPr id="23" name="テキスト ボックス 22"/>
          <p:cNvSpPr txBox="1"/>
          <p:nvPr/>
        </p:nvSpPr>
        <p:spPr>
          <a:xfrm>
            <a:off x="3600000" y="2880000"/>
            <a:ext cx="1882247" cy="523220"/>
          </a:xfrm>
          <a:prstGeom prst="rect">
            <a:avLst/>
          </a:prstGeom>
          <a:noFill/>
        </p:spPr>
        <p:txBody>
          <a:bodyPr wrap="none" rtlCol="0">
            <a:spAutoFit/>
          </a:bodyPr>
          <a:lstStyle/>
          <a:p>
            <a:pPr algn="l"/>
            <a:r>
              <a:rPr kumimoji="1" lang="en-US" altLang="ja-JP" dirty="0">
                <a:latin typeface="Times New Roman" panose="02020603050405020304" pitchFamily="18" charset="0"/>
              </a:rPr>
              <a:t>β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a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sp>
        <p:nvSpPr>
          <p:cNvPr id="6" name="矢印: 右 5">
            <a:extLst>
              <a:ext uri="{FF2B5EF4-FFF2-40B4-BE49-F238E27FC236}">
                <a16:creationId xmlns:a16="http://schemas.microsoft.com/office/drawing/2014/main" id="{7D1096DF-86BD-402B-AEBB-B798FACE8CF7}"/>
              </a:ext>
            </a:extLst>
          </p:cNvPr>
          <p:cNvSpPr/>
          <p:nvPr/>
        </p:nvSpPr>
        <p:spPr bwMode="auto">
          <a:xfrm>
            <a:off x="6822834" y="4671754"/>
            <a:ext cx="1749666" cy="360000"/>
          </a:xfrm>
          <a:prstGeom prst="rightArrow">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87074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heckerboard(across)">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checkerboard(across)">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アルファベータ法の返り値</a:t>
            </a:r>
          </a:p>
        </p:txBody>
      </p:sp>
      <p:sp>
        <p:nvSpPr>
          <p:cNvPr id="3" name="テキスト ボックス 2"/>
          <p:cNvSpPr txBox="1"/>
          <p:nvPr/>
        </p:nvSpPr>
        <p:spPr>
          <a:xfrm>
            <a:off x="685800" y="1448811"/>
            <a:ext cx="4528804" cy="1040285"/>
          </a:xfrm>
          <a:prstGeom prst="rect">
            <a:avLst/>
          </a:prstGeom>
          <a:noFill/>
        </p:spPr>
        <p:txBody>
          <a:bodyPr wrap="none" rtlCol="0">
            <a:spAutoFit/>
          </a:bodyPr>
          <a:lstStyle/>
          <a:p>
            <a:pPr algn="l"/>
            <a:r>
              <a:rPr kumimoji="1" lang="en-US" altLang="ja-JP" dirty="0">
                <a:latin typeface="Times New Roman" panose="02020603050405020304" pitchFamily="18" charset="0"/>
              </a:rPr>
              <a:t>m : </a:t>
            </a:r>
            <a:r>
              <a:rPr kumimoji="1" lang="ja-JP" altLang="en-US" dirty="0">
                <a:latin typeface="Times New Roman" panose="02020603050405020304" pitchFamily="18" charset="0"/>
              </a:rPr>
              <a:t>ミニマックス法の返り値</a:t>
            </a:r>
            <a:endParaRPr kumimoji="1" lang="en-US" altLang="ja-JP" dirty="0">
              <a:latin typeface="Times New Roman" panose="02020603050405020304" pitchFamily="18" charset="0"/>
            </a:endParaRPr>
          </a:p>
          <a:p>
            <a:pPr algn="l"/>
            <a:r>
              <a:rPr lang="en-US" altLang="ja-JP" dirty="0">
                <a:latin typeface="Times New Roman" panose="02020603050405020304" pitchFamily="18" charset="0"/>
              </a:rPr>
              <a:t>a : </a:t>
            </a:r>
            <a:r>
              <a:rPr lang="ja-JP" altLang="en-US" dirty="0">
                <a:latin typeface="Times New Roman" panose="02020603050405020304" pitchFamily="18" charset="0"/>
              </a:rPr>
              <a:t>アルファベータ法の返り値</a:t>
            </a:r>
            <a:endParaRPr kumimoji="1" lang="ja-JP" altLang="en-US" dirty="0">
              <a:latin typeface="Times New Roman" panose="02020603050405020304" pitchFamily="18" charset="0"/>
            </a:endParaRPr>
          </a:p>
        </p:txBody>
      </p:sp>
      <p:sp>
        <p:nvSpPr>
          <p:cNvPr id="13" name="テキスト ボックス 12"/>
          <p:cNvSpPr txBox="1"/>
          <p:nvPr/>
        </p:nvSpPr>
        <p:spPr>
          <a:xfrm>
            <a:off x="900000" y="4572000"/>
            <a:ext cx="2212465" cy="523220"/>
          </a:xfrm>
          <a:prstGeom prst="rect">
            <a:avLst/>
          </a:prstGeom>
          <a:noFill/>
        </p:spPr>
        <p:txBody>
          <a:bodyPr wrap="none" rtlCol="0">
            <a:spAutoFit/>
          </a:bodyPr>
          <a:lstStyle/>
          <a:p>
            <a:pPr algn="l"/>
            <a:r>
              <a:rPr kumimoji="1" lang="en-US" altLang="ja-JP" dirty="0">
                <a:latin typeface="Times New Roman" panose="02020603050405020304" pitchFamily="18" charset="0"/>
              </a:rPr>
              <a:t>β</a:t>
            </a:r>
            <a:r>
              <a:rPr lang="ja-JP" altLang="en-US" dirty="0">
                <a:latin typeface="Times New Roman" panose="02020603050405020304" pitchFamily="18" charset="0"/>
              </a:rPr>
              <a:t>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m </a:t>
            </a:r>
            <a:r>
              <a:rPr kumimoji="1" lang="ja-JP" altLang="en-US" dirty="0">
                <a:latin typeface="Times New Roman" panose="02020603050405020304" pitchFamily="18" charset="0"/>
              </a:rPr>
              <a:t>のとき</a:t>
            </a:r>
          </a:p>
        </p:txBody>
      </p:sp>
      <p:sp>
        <p:nvSpPr>
          <p:cNvPr id="23" name="テキスト ボックス 22"/>
          <p:cNvSpPr txBox="1"/>
          <p:nvPr/>
        </p:nvSpPr>
        <p:spPr>
          <a:xfrm>
            <a:off x="3600000" y="4572000"/>
            <a:ext cx="1882247" cy="523220"/>
          </a:xfrm>
          <a:prstGeom prst="rect">
            <a:avLst/>
          </a:prstGeom>
          <a:noFill/>
        </p:spPr>
        <p:txBody>
          <a:bodyPr wrap="none" rtlCol="0">
            <a:spAutoFit/>
          </a:bodyPr>
          <a:lstStyle/>
          <a:p>
            <a:pPr algn="l"/>
            <a:r>
              <a:rPr kumimoji="1" lang="en-US" altLang="ja-JP" dirty="0">
                <a:latin typeface="Times New Roman" panose="02020603050405020304" pitchFamily="18" charset="0"/>
              </a:rPr>
              <a:t>β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a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sp>
        <p:nvSpPr>
          <p:cNvPr id="24" name="テキスト ボックス 23">
            <a:extLst>
              <a:ext uri="{FF2B5EF4-FFF2-40B4-BE49-F238E27FC236}">
                <a16:creationId xmlns:a16="http://schemas.microsoft.com/office/drawing/2014/main" id="{8C38CC22-1C9B-422A-9A01-71514F2672EA}"/>
              </a:ext>
            </a:extLst>
          </p:cNvPr>
          <p:cNvSpPr txBox="1"/>
          <p:nvPr/>
        </p:nvSpPr>
        <p:spPr>
          <a:xfrm>
            <a:off x="900000" y="3816000"/>
            <a:ext cx="2714205" cy="523220"/>
          </a:xfrm>
          <a:prstGeom prst="rect">
            <a:avLst/>
          </a:prstGeom>
          <a:noFill/>
        </p:spPr>
        <p:txBody>
          <a:bodyPr wrap="none" rtlCol="0">
            <a:spAutoFit/>
          </a:bodyPr>
          <a:lstStyle/>
          <a:p>
            <a:pPr algn="l"/>
            <a:r>
              <a:rPr kumimoji="1" lang="en-US" altLang="ja-JP" dirty="0">
                <a:latin typeface="Times New Roman" panose="02020603050405020304" pitchFamily="18" charset="0"/>
              </a:rPr>
              <a:t>α &lt; m &lt; β  </a:t>
            </a:r>
            <a:r>
              <a:rPr kumimoji="1" lang="ja-JP" altLang="en-US" dirty="0">
                <a:latin typeface="Times New Roman" panose="02020603050405020304" pitchFamily="18" charset="0"/>
              </a:rPr>
              <a:t>のとき</a:t>
            </a:r>
          </a:p>
        </p:txBody>
      </p:sp>
      <p:sp>
        <p:nvSpPr>
          <p:cNvPr id="25" name="テキスト ボックス 24">
            <a:extLst>
              <a:ext uri="{FF2B5EF4-FFF2-40B4-BE49-F238E27FC236}">
                <a16:creationId xmlns:a16="http://schemas.microsoft.com/office/drawing/2014/main" id="{DF98328D-5FD1-4ABA-B66F-2C9447566181}"/>
              </a:ext>
            </a:extLst>
          </p:cNvPr>
          <p:cNvSpPr txBox="1"/>
          <p:nvPr/>
        </p:nvSpPr>
        <p:spPr>
          <a:xfrm>
            <a:off x="3600000" y="3816000"/>
            <a:ext cx="1003801" cy="523220"/>
          </a:xfrm>
          <a:prstGeom prst="rect">
            <a:avLst/>
          </a:prstGeom>
          <a:noFill/>
        </p:spPr>
        <p:txBody>
          <a:bodyPr wrap="none" rtlCol="0">
            <a:spAutoFit/>
          </a:bodyPr>
          <a:lstStyle/>
          <a:p>
            <a:pPr algn="l"/>
            <a:r>
              <a:rPr kumimoji="1" lang="en-US" altLang="ja-JP" dirty="0">
                <a:latin typeface="Times New Roman" panose="02020603050405020304" pitchFamily="18" charset="0"/>
              </a:rPr>
              <a:t>a = m</a:t>
            </a:r>
            <a:endParaRPr kumimoji="1" lang="ja-JP" altLang="en-US" dirty="0">
              <a:latin typeface="Times New Roman" panose="02020603050405020304" pitchFamily="18" charset="0"/>
            </a:endParaRPr>
          </a:p>
        </p:txBody>
      </p:sp>
      <p:sp>
        <p:nvSpPr>
          <p:cNvPr id="26" name="テキスト ボックス 25">
            <a:extLst>
              <a:ext uri="{FF2B5EF4-FFF2-40B4-BE49-F238E27FC236}">
                <a16:creationId xmlns:a16="http://schemas.microsoft.com/office/drawing/2014/main" id="{28DA1BC4-21B6-4E80-B460-045A8DB47228}"/>
              </a:ext>
            </a:extLst>
          </p:cNvPr>
          <p:cNvSpPr txBox="1"/>
          <p:nvPr/>
        </p:nvSpPr>
        <p:spPr>
          <a:xfrm>
            <a:off x="900956" y="3060000"/>
            <a:ext cx="2217274" cy="523220"/>
          </a:xfrm>
          <a:prstGeom prst="rect">
            <a:avLst/>
          </a:prstGeom>
          <a:noFill/>
        </p:spPr>
        <p:txBody>
          <a:bodyPr wrap="none" rtlCol="0">
            <a:spAutoFit/>
          </a:bodyPr>
          <a:lstStyle/>
          <a:p>
            <a:pPr algn="l"/>
            <a:r>
              <a:rPr kumimoji="1" lang="en-US" altLang="ja-JP" dirty="0">
                <a:latin typeface="Times New Roman" panose="02020603050405020304" pitchFamily="18" charset="0"/>
              </a:rPr>
              <a:t>m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α </a:t>
            </a:r>
            <a:r>
              <a:rPr kumimoji="1" lang="ja-JP" altLang="en-US" dirty="0">
                <a:latin typeface="Times New Roman" panose="02020603050405020304" pitchFamily="18" charset="0"/>
              </a:rPr>
              <a:t>のとき</a:t>
            </a:r>
          </a:p>
        </p:txBody>
      </p:sp>
      <p:sp>
        <p:nvSpPr>
          <p:cNvPr id="27" name="テキスト ボックス 26">
            <a:extLst>
              <a:ext uri="{FF2B5EF4-FFF2-40B4-BE49-F238E27FC236}">
                <a16:creationId xmlns:a16="http://schemas.microsoft.com/office/drawing/2014/main" id="{F5AE20FE-E39C-4A21-86C8-159857A29662}"/>
              </a:ext>
            </a:extLst>
          </p:cNvPr>
          <p:cNvSpPr txBox="1"/>
          <p:nvPr/>
        </p:nvSpPr>
        <p:spPr>
          <a:xfrm>
            <a:off x="3600000" y="3060000"/>
            <a:ext cx="1797287" cy="523220"/>
          </a:xfrm>
          <a:prstGeom prst="rect">
            <a:avLst/>
          </a:prstGeom>
          <a:noFill/>
        </p:spPr>
        <p:txBody>
          <a:bodyPr wrap="none" rtlCol="0">
            <a:spAutoFit/>
          </a:bodyPr>
          <a:lstStyle/>
          <a:p>
            <a:pPr algn="l"/>
            <a:r>
              <a:rPr kumimoji="1" lang="en-US" altLang="ja-JP" dirty="0">
                <a:latin typeface="Times New Roman" panose="02020603050405020304" pitchFamily="18" charset="0"/>
              </a:rPr>
              <a:t>m </a:t>
            </a:r>
            <a:r>
              <a:rPr kumimoji="1" lang="ja-JP" altLang="en-US" dirty="0">
                <a:latin typeface="Times New Roman" panose="02020603050405020304" pitchFamily="18" charset="0"/>
              </a:rPr>
              <a:t>≦ </a:t>
            </a:r>
            <a:r>
              <a:rPr kumimoji="1" lang="en-US" altLang="ja-JP" dirty="0">
                <a:latin typeface="Times New Roman" panose="02020603050405020304" pitchFamily="18" charset="0"/>
              </a:rPr>
              <a:t>a </a:t>
            </a:r>
            <a:r>
              <a:rPr kumimoji="1" lang="ja-JP" altLang="en-US" dirty="0">
                <a:latin typeface="Times New Roman" panose="02020603050405020304" pitchFamily="18" charset="0"/>
              </a:rPr>
              <a:t>≦</a:t>
            </a:r>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sp>
        <p:nvSpPr>
          <p:cNvPr id="9" name="テキスト ボックス 8">
            <a:extLst>
              <a:ext uri="{FF2B5EF4-FFF2-40B4-BE49-F238E27FC236}">
                <a16:creationId xmlns:a16="http://schemas.microsoft.com/office/drawing/2014/main" id="{2E8C33E9-8FA0-492C-80EA-0F8598F3CF05}"/>
              </a:ext>
            </a:extLst>
          </p:cNvPr>
          <p:cNvSpPr txBox="1"/>
          <p:nvPr/>
        </p:nvSpPr>
        <p:spPr>
          <a:xfrm>
            <a:off x="5904000" y="3816000"/>
            <a:ext cx="1518364" cy="523220"/>
          </a:xfrm>
          <a:prstGeom prst="rect">
            <a:avLst/>
          </a:prstGeom>
          <a:noFill/>
        </p:spPr>
        <p:txBody>
          <a:bodyPr wrap="none" rtlCol="0">
            <a:spAutoFit/>
          </a:bodyPr>
          <a:lstStyle/>
          <a:p>
            <a:r>
              <a:rPr lang="ja-JP" altLang="en-US" dirty="0">
                <a:latin typeface="Times New Roman" panose="02020603050405020304" pitchFamily="18" charset="0"/>
              </a:rPr>
              <a:t>正しい値</a:t>
            </a:r>
            <a:endParaRPr kumimoji="1" lang="ja-JP" altLang="en-US" dirty="0">
              <a:latin typeface="Times New Roman" panose="02020603050405020304" pitchFamily="18" charset="0"/>
            </a:endParaRPr>
          </a:p>
        </p:txBody>
      </p:sp>
      <p:sp>
        <p:nvSpPr>
          <p:cNvPr id="28" name="テキスト ボックス 27">
            <a:extLst>
              <a:ext uri="{FF2B5EF4-FFF2-40B4-BE49-F238E27FC236}">
                <a16:creationId xmlns:a16="http://schemas.microsoft.com/office/drawing/2014/main" id="{B64FAAA9-1B53-456C-AF04-B5DB05DBAD89}"/>
              </a:ext>
            </a:extLst>
          </p:cNvPr>
          <p:cNvSpPr txBox="1"/>
          <p:nvPr/>
        </p:nvSpPr>
        <p:spPr>
          <a:xfrm>
            <a:off x="5904000" y="3060000"/>
            <a:ext cx="1539204" cy="523220"/>
          </a:xfrm>
          <a:prstGeom prst="rect">
            <a:avLst/>
          </a:prstGeom>
          <a:noFill/>
        </p:spPr>
        <p:txBody>
          <a:bodyPr wrap="none" rtlCol="0">
            <a:spAutoFit/>
          </a:bodyPr>
          <a:lstStyle/>
          <a:p>
            <a:r>
              <a:rPr lang="en-US" altLang="ja-JP" dirty="0">
                <a:latin typeface="Times New Roman" panose="02020603050405020304" pitchFamily="18" charset="0"/>
              </a:rPr>
              <a:t>α </a:t>
            </a:r>
            <a:r>
              <a:rPr lang="ja-JP" altLang="en-US" dirty="0">
                <a:latin typeface="Times New Roman" panose="02020603050405020304" pitchFamily="18" charset="0"/>
              </a:rPr>
              <a:t>値以下</a:t>
            </a:r>
            <a:endParaRPr kumimoji="1" lang="ja-JP" altLang="en-US" dirty="0">
              <a:latin typeface="Times New Roman" panose="02020603050405020304" pitchFamily="18" charset="0"/>
            </a:endParaRPr>
          </a:p>
        </p:txBody>
      </p:sp>
      <p:sp>
        <p:nvSpPr>
          <p:cNvPr id="29" name="テキスト ボックス 28">
            <a:extLst>
              <a:ext uri="{FF2B5EF4-FFF2-40B4-BE49-F238E27FC236}">
                <a16:creationId xmlns:a16="http://schemas.microsoft.com/office/drawing/2014/main" id="{3CAF97A1-EC57-4583-B278-400D9A7948F6}"/>
              </a:ext>
            </a:extLst>
          </p:cNvPr>
          <p:cNvSpPr txBox="1"/>
          <p:nvPr/>
        </p:nvSpPr>
        <p:spPr>
          <a:xfrm>
            <a:off x="5904000" y="4572000"/>
            <a:ext cx="1534394" cy="523220"/>
          </a:xfrm>
          <a:prstGeom prst="rect">
            <a:avLst/>
          </a:prstGeom>
          <a:noFill/>
        </p:spPr>
        <p:txBody>
          <a:bodyPr wrap="none" rtlCol="0">
            <a:spAutoFit/>
          </a:bodyPr>
          <a:lstStyle/>
          <a:p>
            <a:r>
              <a:rPr lang="en-US" altLang="ja-JP" dirty="0">
                <a:latin typeface="Times New Roman" panose="02020603050405020304" pitchFamily="18" charset="0"/>
              </a:rPr>
              <a:t>β </a:t>
            </a:r>
            <a:r>
              <a:rPr lang="ja-JP" altLang="en-US" dirty="0">
                <a:latin typeface="Times New Roman" panose="02020603050405020304" pitchFamily="18" charset="0"/>
              </a:rPr>
              <a:t>値以上</a:t>
            </a:r>
            <a:endParaRPr kumimoji="1" lang="ja-JP" altLang="en-US" dirty="0">
              <a:latin typeface="Times New Roman" panose="02020603050405020304" pitchFamily="18" charset="0"/>
            </a:endParaRPr>
          </a:p>
        </p:txBody>
      </p:sp>
      <p:sp>
        <p:nvSpPr>
          <p:cNvPr id="10" name="テキスト ボックス 9">
            <a:extLst>
              <a:ext uri="{FF2B5EF4-FFF2-40B4-BE49-F238E27FC236}">
                <a16:creationId xmlns:a16="http://schemas.microsoft.com/office/drawing/2014/main" id="{041388D1-FFF7-4ACD-8C13-791D1D3A9B23}"/>
              </a:ext>
            </a:extLst>
          </p:cNvPr>
          <p:cNvSpPr txBox="1"/>
          <p:nvPr/>
        </p:nvSpPr>
        <p:spPr>
          <a:xfrm>
            <a:off x="5189189" y="2440057"/>
            <a:ext cx="3408305" cy="523220"/>
          </a:xfrm>
          <a:prstGeom prst="rect">
            <a:avLst/>
          </a:prstGeom>
          <a:noFill/>
        </p:spPr>
        <p:txBody>
          <a:bodyPr wrap="none" rtlCol="0">
            <a:spAutoFit/>
          </a:bodyPr>
          <a:lstStyle/>
          <a:p>
            <a:r>
              <a:rPr kumimoji="1" lang="ja-JP" altLang="en-US" dirty="0">
                <a:latin typeface="Times New Roman" panose="02020603050405020304" pitchFamily="18" charset="0"/>
              </a:rPr>
              <a:t>返り値から分かること</a:t>
            </a:r>
          </a:p>
        </p:txBody>
      </p:sp>
    </p:spTree>
    <p:extLst>
      <p:ext uri="{BB962C8B-B14F-4D97-AF65-F5344CB8AC3E}">
        <p14:creationId xmlns:p14="http://schemas.microsoft.com/office/powerpoint/2010/main" val="231366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checkerboard(across)">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checkerboard(across)">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checkerboard(across)">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checkerboard(across)">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checkerboard(across)">
                                      <p:cBhvr>
                                        <p:cTn id="3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5" grpId="0"/>
      <p:bldP spid="27" grpId="0"/>
      <p:bldP spid="9" grpId="0"/>
      <p:bldP spid="28" grpId="0"/>
      <p:bldP spid="2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a:t>
            </a:r>
            <a:r>
              <a:rPr lang="ja-JP" altLang="en-US" dirty="0"/>
              <a:t>ベータ法の特徴</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アルファベータ法の特徴</a:t>
            </a:r>
            <a:endParaRPr kumimoji="1" lang="en-US" altLang="ja-JP" dirty="0"/>
          </a:p>
          <a:p>
            <a:pPr lvl="1"/>
            <a:r>
              <a:rPr lang="en-US" altLang="ja-JP" dirty="0"/>
              <a:t>α &lt; m &lt; β </a:t>
            </a:r>
            <a:r>
              <a:rPr lang="ja-JP" altLang="en-US" dirty="0"/>
              <a:t>の範囲に絞って探索</a:t>
            </a:r>
            <a:endParaRPr lang="en-US" altLang="ja-JP" dirty="0"/>
          </a:p>
          <a:p>
            <a:pPr lvl="1"/>
            <a:r>
              <a:rPr lang="ja-JP" altLang="en-US" dirty="0"/>
              <a:t>範囲外では枝刈り</a:t>
            </a:r>
            <a:endParaRPr lang="en-US" altLang="ja-JP" dirty="0"/>
          </a:p>
        </p:txBody>
      </p:sp>
      <p:cxnSp>
        <p:nvCxnSpPr>
          <p:cNvPr id="4" name="直線矢印コネクタ 3"/>
          <p:cNvCxnSpPr/>
          <p:nvPr/>
        </p:nvCxnSpPr>
        <p:spPr bwMode="auto">
          <a:xfrm>
            <a:off x="571500" y="4648200"/>
            <a:ext cx="8001000" cy="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直線矢印コネクタ 4"/>
          <p:cNvCxnSpPr/>
          <p:nvPr/>
        </p:nvCxnSpPr>
        <p:spPr bwMode="auto">
          <a:xfrm flipV="1">
            <a:off x="2943264"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57155" y="4953000"/>
            <a:ext cx="372217" cy="523220"/>
          </a:xfrm>
          <a:prstGeom prst="rect">
            <a:avLst/>
          </a:prstGeom>
          <a:noFill/>
        </p:spPr>
        <p:txBody>
          <a:bodyPr wrap="none" rtlCol="0">
            <a:spAutoFit/>
          </a:bodyPr>
          <a:lstStyle/>
          <a:p>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cxnSp>
        <p:nvCxnSpPr>
          <p:cNvPr id="7" name="直線矢印コネクタ 6"/>
          <p:cNvCxnSpPr/>
          <p:nvPr/>
        </p:nvCxnSpPr>
        <p:spPr bwMode="auto">
          <a:xfrm flipV="1">
            <a:off x="6054652"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5870948" y="4953000"/>
            <a:ext cx="367408" cy="523220"/>
          </a:xfrm>
          <a:prstGeom prst="rect">
            <a:avLst/>
          </a:prstGeom>
          <a:noFill/>
        </p:spPr>
        <p:txBody>
          <a:bodyPr wrap="none" rtlCol="0">
            <a:spAutoFit/>
          </a:bodyPr>
          <a:lstStyle/>
          <a:p>
            <a:r>
              <a:rPr lang="en-US" altLang="ja-JP" dirty="0">
                <a:latin typeface="Times New Roman" panose="02020603050405020304" pitchFamily="18" charset="0"/>
              </a:rPr>
              <a:t>β</a:t>
            </a:r>
            <a:endParaRPr kumimoji="1" lang="ja-JP" altLang="en-US" dirty="0">
              <a:latin typeface="Times New Roman" panose="02020603050405020304" pitchFamily="18" charset="0"/>
            </a:endParaRPr>
          </a:p>
        </p:txBody>
      </p:sp>
      <p:sp>
        <p:nvSpPr>
          <p:cNvPr id="12" name="左右矢印 11"/>
          <p:cNvSpPr/>
          <p:nvPr/>
        </p:nvSpPr>
        <p:spPr bwMode="auto">
          <a:xfrm>
            <a:off x="2940627" y="3998257"/>
            <a:ext cx="3114025" cy="573743"/>
          </a:xfrm>
          <a:prstGeom prst="leftRightArrow">
            <a:avLst/>
          </a:prstGeom>
          <a:solidFill>
            <a:srgbClr val="00FF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latin typeface="Times New Roman" panose="02020603050405020304" pitchFamily="18" charset="0"/>
              </a:rPr>
              <a:t>探索範囲</a:t>
            </a:r>
            <a:endParaRPr kumimoji="1" lang="ja-JP" altLang="en-US" sz="2400" dirty="0">
              <a:solidFill>
                <a:schemeClr val="bg2"/>
              </a:solidFill>
              <a:effectLst/>
              <a:latin typeface="Times New Roman" panose="02020603050405020304" pitchFamily="18" charset="0"/>
            </a:endParaRPr>
          </a:p>
        </p:txBody>
      </p:sp>
      <p:grpSp>
        <p:nvGrpSpPr>
          <p:cNvPr id="29" name="グループ化 28"/>
          <p:cNvGrpSpPr/>
          <p:nvPr/>
        </p:nvGrpSpPr>
        <p:grpSpPr>
          <a:xfrm>
            <a:off x="6054652" y="3741125"/>
            <a:ext cx="2483427" cy="907075"/>
            <a:chOff x="6054652" y="3741125"/>
            <a:chExt cx="2483427" cy="907075"/>
          </a:xfrm>
        </p:grpSpPr>
        <p:cxnSp>
          <p:nvCxnSpPr>
            <p:cNvPr id="15" name="直線コネクタ 14"/>
            <p:cNvCxnSpPr/>
            <p:nvPr/>
          </p:nvCxnSpPr>
          <p:spPr bwMode="auto">
            <a:xfrm flipV="1">
              <a:off x="6054652" y="3998257"/>
              <a:ext cx="0" cy="649943"/>
            </a:xfrm>
            <a:prstGeom prst="line">
              <a:avLst/>
            </a:prstGeom>
            <a:noFill/>
            <a:ln w="19050"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p:nvPr/>
          </p:nvCxnSpPr>
          <p:spPr bwMode="auto">
            <a:xfrm>
              <a:off x="6054652" y="4285127"/>
              <a:ext cx="2483427" cy="1"/>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a:off x="6799273" y="3741125"/>
              <a:ext cx="994183" cy="523220"/>
            </a:xfrm>
            <a:prstGeom prst="rect">
              <a:avLst/>
            </a:prstGeom>
            <a:noFill/>
          </p:spPr>
          <p:txBody>
            <a:bodyPr wrap="none" rtlCol="0">
              <a:spAutoFit/>
            </a:bodyPr>
            <a:lstStyle/>
            <a:p>
              <a:r>
                <a:rPr kumimoji="1" lang="en-US" altLang="ja-JP" dirty="0">
                  <a:latin typeface="Times New Roman" panose="02020603050405020304" pitchFamily="18" charset="0"/>
                </a:rPr>
                <a:t>β</a:t>
              </a:r>
              <a:r>
                <a:rPr lang="ja-JP" altLang="en-US" dirty="0">
                  <a:latin typeface="Times New Roman" panose="02020603050405020304" pitchFamily="18" charset="0"/>
                </a:rPr>
                <a:t>刈り</a:t>
              </a:r>
              <a:endParaRPr kumimoji="1" lang="ja-JP" altLang="en-US" dirty="0">
                <a:latin typeface="Times New Roman" panose="02020603050405020304" pitchFamily="18" charset="0"/>
              </a:endParaRPr>
            </a:p>
          </p:txBody>
        </p:sp>
      </p:grpSp>
      <p:grpSp>
        <p:nvGrpSpPr>
          <p:cNvPr id="28" name="グループ化 27"/>
          <p:cNvGrpSpPr/>
          <p:nvPr/>
        </p:nvGrpSpPr>
        <p:grpSpPr>
          <a:xfrm>
            <a:off x="571500" y="3800008"/>
            <a:ext cx="2369127" cy="848192"/>
            <a:chOff x="571500" y="3800008"/>
            <a:chExt cx="2369127" cy="848192"/>
          </a:xfrm>
        </p:grpSpPr>
        <p:cxnSp>
          <p:nvCxnSpPr>
            <p:cNvPr id="23" name="直線コネクタ 22"/>
            <p:cNvCxnSpPr/>
            <p:nvPr/>
          </p:nvCxnSpPr>
          <p:spPr bwMode="auto">
            <a:xfrm flipV="1">
              <a:off x="2940627" y="3998257"/>
              <a:ext cx="0" cy="649943"/>
            </a:xfrm>
            <a:prstGeom prst="line">
              <a:avLst/>
            </a:prstGeom>
            <a:noFill/>
            <a:ln w="19050"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p:nvPr/>
          </p:nvCxnSpPr>
          <p:spPr bwMode="auto">
            <a:xfrm flipH="1" flipV="1">
              <a:off x="571500" y="4303057"/>
              <a:ext cx="2369126" cy="2036"/>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テキスト ボックス 26"/>
            <p:cNvSpPr txBox="1"/>
            <p:nvPr/>
          </p:nvSpPr>
          <p:spPr>
            <a:xfrm>
              <a:off x="1268770" y="3800008"/>
              <a:ext cx="998991" cy="523220"/>
            </a:xfrm>
            <a:prstGeom prst="rect">
              <a:avLst/>
            </a:prstGeom>
            <a:noFill/>
          </p:spPr>
          <p:txBody>
            <a:bodyPr wrap="none" rtlCol="0">
              <a:spAutoFit/>
            </a:bodyPr>
            <a:lstStyle/>
            <a:p>
              <a:r>
                <a:rPr lang="en-US" altLang="ja-JP" dirty="0">
                  <a:latin typeface="Times New Roman" panose="02020603050405020304" pitchFamily="18" charset="0"/>
                </a:rPr>
                <a:t>α</a:t>
              </a:r>
              <a:r>
                <a:rPr lang="ja-JP" altLang="en-US" dirty="0">
                  <a:latin typeface="Times New Roman" panose="02020603050405020304" pitchFamily="18" charset="0"/>
                </a:rPr>
                <a:t>刈り</a:t>
              </a:r>
              <a:endParaRPr kumimoji="1" lang="ja-JP" altLang="en-US" dirty="0">
                <a:latin typeface="Times New Roman" panose="02020603050405020304" pitchFamily="18" charset="0"/>
              </a:endParaRPr>
            </a:p>
          </p:txBody>
        </p:sp>
      </p:grpSp>
      <p:sp>
        <p:nvSpPr>
          <p:cNvPr id="30" name="テキスト ボックス 29"/>
          <p:cNvSpPr txBox="1"/>
          <p:nvPr/>
        </p:nvSpPr>
        <p:spPr>
          <a:xfrm>
            <a:off x="3793256" y="5787957"/>
            <a:ext cx="4817344" cy="523220"/>
          </a:xfrm>
          <a:prstGeom prst="rect">
            <a:avLst/>
          </a:prstGeom>
          <a:noFill/>
        </p:spPr>
        <p:txBody>
          <a:bodyPr wrap="none" rtlCol="0">
            <a:spAutoFit/>
          </a:bodyPr>
          <a:lstStyle/>
          <a:p>
            <a:r>
              <a:rPr lang="en-US" altLang="ja-JP" dirty="0">
                <a:latin typeface="Times New Roman" panose="02020603050405020304" pitchFamily="18" charset="0"/>
              </a:rPr>
              <a:t>|β-α|</a:t>
            </a:r>
            <a:r>
              <a:rPr lang="ja-JP" altLang="en-US" dirty="0">
                <a:latin typeface="Times New Roman" panose="02020603050405020304" pitchFamily="18" charset="0"/>
              </a:rPr>
              <a:t>が狭いと枝狩りされやすい</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13614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out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right)">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left)">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additive="base">
                                        <p:cTn id="22" dur="500" fill="hold"/>
                                        <p:tgtEl>
                                          <p:spTgt spid="30"/>
                                        </p:tgtEl>
                                        <p:attrNameLst>
                                          <p:attrName>ppt_x</p:attrName>
                                        </p:attrNameLst>
                                      </p:cBhvr>
                                      <p:tavLst>
                                        <p:tav tm="0">
                                          <p:val>
                                            <p:strVal val="#ppt_x"/>
                                          </p:val>
                                        </p:tav>
                                        <p:tav tm="100000">
                                          <p:val>
                                            <p:strVal val="#ppt_x"/>
                                          </p:val>
                                        </p:tav>
                                      </p:tavLst>
                                    </p:anim>
                                    <p:anim calcmode="lin" valueType="num">
                                      <p:cBhvr additive="base">
                                        <p:cTn id="2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Scout</a:t>
            </a:r>
            <a:r>
              <a:rPr kumimoji="1" lang="ja-JP" altLang="en-US" dirty="0"/>
              <a:t>法</a:t>
            </a:r>
          </a:p>
        </p:txBody>
      </p:sp>
      <p:sp>
        <p:nvSpPr>
          <p:cNvPr id="3" name="コンテンツ プレースホルダー 2"/>
          <p:cNvSpPr>
            <a:spLocks noGrp="1"/>
          </p:cNvSpPr>
          <p:nvPr>
            <p:ph idx="1"/>
          </p:nvPr>
        </p:nvSpPr>
        <p:spPr/>
        <p:txBody>
          <a:bodyPr/>
          <a:lstStyle/>
          <a:p>
            <a:r>
              <a:rPr lang="en-US" altLang="ja-JP" dirty="0"/>
              <a:t>Scout</a:t>
            </a:r>
            <a:r>
              <a:rPr lang="ja-JP" altLang="en-US" dirty="0"/>
              <a:t>法</a:t>
            </a:r>
            <a:endParaRPr kumimoji="1" lang="en-US" altLang="ja-JP" dirty="0"/>
          </a:p>
          <a:p>
            <a:pPr lvl="1"/>
            <a:r>
              <a:rPr lang="ja-JP" altLang="en-US" dirty="0"/>
              <a:t>狭い範囲で探索して評価値の範囲を見積もる</a:t>
            </a:r>
            <a:endParaRPr lang="en-US" altLang="ja-JP" dirty="0"/>
          </a:p>
        </p:txBody>
      </p:sp>
      <p:cxnSp>
        <p:nvCxnSpPr>
          <p:cNvPr id="4" name="直線矢印コネクタ 3"/>
          <p:cNvCxnSpPr/>
          <p:nvPr/>
        </p:nvCxnSpPr>
        <p:spPr bwMode="auto">
          <a:xfrm>
            <a:off x="571500" y="4648200"/>
            <a:ext cx="8001000" cy="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直線矢印コネクタ 4"/>
          <p:cNvCxnSpPr/>
          <p:nvPr/>
        </p:nvCxnSpPr>
        <p:spPr bwMode="auto">
          <a:xfrm flipV="1">
            <a:off x="2943264"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57155" y="4953000"/>
            <a:ext cx="372217" cy="523220"/>
          </a:xfrm>
          <a:prstGeom prst="rect">
            <a:avLst/>
          </a:prstGeom>
          <a:noFill/>
        </p:spPr>
        <p:txBody>
          <a:bodyPr wrap="none" rtlCol="0">
            <a:spAutoFit/>
          </a:bodyPr>
          <a:lstStyle/>
          <a:p>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cxnSp>
        <p:nvCxnSpPr>
          <p:cNvPr id="7" name="直線矢印コネクタ 6"/>
          <p:cNvCxnSpPr/>
          <p:nvPr/>
        </p:nvCxnSpPr>
        <p:spPr bwMode="auto">
          <a:xfrm flipV="1">
            <a:off x="6054652"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5870948" y="4953000"/>
            <a:ext cx="367408" cy="523220"/>
          </a:xfrm>
          <a:prstGeom prst="rect">
            <a:avLst/>
          </a:prstGeom>
          <a:noFill/>
        </p:spPr>
        <p:txBody>
          <a:bodyPr wrap="none" rtlCol="0">
            <a:spAutoFit/>
          </a:bodyPr>
          <a:lstStyle/>
          <a:p>
            <a:r>
              <a:rPr lang="en-US" altLang="ja-JP" dirty="0">
                <a:latin typeface="Times New Roman" panose="02020603050405020304" pitchFamily="18" charset="0"/>
              </a:rPr>
              <a:t>β</a:t>
            </a:r>
            <a:endParaRPr kumimoji="1" lang="ja-JP" altLang="en-US" dirty="0">
              <a:latin typeface="Times New Roman" panose="02020603050405020304" pitchFamily="18" charset="0"/>
            </a:endParaRPr>
          </a:p>
        </p:txBody>
      </p:sp>
      <p:grpSp>
        <p:nvGrpSpPr>
          <p:cNvPr id="9" name="グループ化 8"/>
          <p:cNvGrpSpPr/>
          <p:nvPr/>
        </p:nvGrpSpPr>
        <p:grpSpPr>
          <a:xfrm>
            <a:off x="2953654" y="4648200"/>
            <a:ext cx="753732" cy="828020"/>
            <a:chOff x="2960102" y="4659606"/>
            <a:chExt cx="753732" cy="828020"/>
          </a:xfrm>
        </p:grpSpPr>
        <p:cxnSp>
          <p:nvCxnSpPr>
            <p:cNvPr id="19" name="直線矢印コネクタ 18"/>
            <p:cNvCxnSpPr/>
            <p:nvPr/>
          </p:nvCxnSpPr>
          <p:spPr bwMode="auto">
            <a:xfrm flipV="1">
              <a:off x="3146211" y="4659606"/>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p:cNvSpPr txBox="1"/>
            <p:nvPr/>
          </p:nvSpPr>
          <p:spPr>
            <a:xfrm>
              <a:off x="2960102" y="4964406"/>
              <a:ext cx="753732" cy="523220"/>
            </a:xfrm>
            <a:prstGeom prst="rect">
              <a:avLst/>
            </a:prstGeom>
            <a:noFill/>
          </p:spPr>
          <p:txBody>
            <a:bodyPr wrap="none" rtlCol="0">
              <a:spAutoFit/>
            </a:bodyPr>
            <a:lstStyle/>
            <a:p>
              <a:pPr algn="l"/>
              <a:r>
                <a:rPr kumimoji="1" lang="en-US" altLang="ja-JP" dirty="0">
                  <a:latin typeface="Times New Roman" panose="02020603050405020304" pitchFamily="18" charset="0"/>
                </a:rPr>
                <a:t>α+1</a:t>
              </a:r>
              <a:endParaRPr kumimoji="1" lang="ja-JP" altLang="en-US" dirty="0">
                <a:latin typeface="Times New Roman" panose="02020603050405020304" pitchFamily="18" charset="0"/>
              </a:endParaRPr>
            </a:p>
          </p:txBody>
        </p:sp>
      </p:grpSp>
      <p:sp>
        <p:nvSpPr>
          <p:cNvPr id="10" name="テキスト ボックス 9"/>
          <p:cNvSpPr txBox="1"/>
          <p:nvPr/>
        </p:nvSpPr>
        <p:spPr>
          <a:xfrm>
            <a:off x="256671" y="2908628"/>
            <a:ext cx="2941832" cy="523220"/>
          </a:xfrm>
          <a:prstGeom prst="rect">
            <a:avLst/>
          </a:prstGeom>
          <a:noFill/>
        </p:spPr>
        <p:txBody>
          <a:bodyPr wrap="none" rtlCol="0">
            <a:spAutoFit/>
          </a:bodyPr>
          <a:lstStyle/>
          <a:p>
            <a:r>
              <a:rPr kumimoji="1" lang="en-US" altLang="ja-JP" dirty="0">
                <a:latin typeface="Times New Roman" panose="02020603050405020304" pitchFamily="18" charset="0"/>
              </a:rPr>
              <a:t>β’=α+1 </a:t>
            </a:r>
            <a:r>
              <a:rPr kumimoji="1" lang="ja-JP" altLang="en-US" dirty="0">
                <a:latin typeface="Times New Roman" panose="02020603050405020304" pitchFamily="18" charset="0"/>
              </a:rPr>
              <a:t>として探索</a:t>
            </a:r>
          </a:p>
        </p:txBody>
      </p:sp>
      <p:sp>
        <p:nvSpPr>
          <p:cNvPr id="13" name="角丸四角形吹き出し 12"/>
          <p:cNvSpPr/>
          <p:nvPr/>
        </p:nvSpPr>
        <p:spPr bwMode="auto">
          <a:xfrm>
            <a:off x="2943264" y="3581400"/>
            <a:ext cx="2771736" cy="685800"/>
          </a:xfrm>
          <a:prstGeom prst="wedgeRoundRectCallout">
            <a:avLst>
              <a:gd name="adj1" fmla="val -45576"/>
              <a:gd name="adj2" fmla="val 101894"/>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この範囲を探索</a:t>
            </a:r>
          </a:p>
        </p:txBody>
      </p:sp>
      <p:sp>
        <p:nvSpPr>
          <p:cNvPr id="14" name="テキスト ボックス 13"/>
          <p:cNvSpPr txBox="1"/>
          <p:nvPr/>
        </p:nvSpPr>
        <p:spPr>
          <a:xfrm>
            <a:off x="1027484" y="5592552"/>
            <a:ext cx="7814961" cy="523220"/>
          </a:xfrm>
          <a:prstGeom prst="rect">
            <a:avLst/>
          </a:prstGeom>
          <a:noFill/>
        </p:spPr>
        <p:txBody>
          <a:bodyPr wrap="none" rtlCol="0">
            <a:spAutoFit/>
          </a:bodyPr>
          <a:lstStyle/>
          <a:p>
            <a:r>
              <a:rPr lang="ja-JP" altLang="en-US" dirty="0">
                <a:latin typeface="Times New Roman" panose="02020603050405020304" pitchFamily="18" charset="0"/>
              </a:rPr>
              <a:t>評価値が</a:t>
            </a:r>
            <a:r>
              <a:rPr lang="en-US" altLang="ja-JP" dirty="0">
                <a:latin typeface="Times New Roman" panose="02020603050405020304" pitchFamily="18" charset="0"/>
              </a:rPr>
              <a:t>α</a:t>
            </a:r>
            <a:r>
              <a:rPr lang="ja-JP" altLang="en-US" dirty="0">
                <a:latin typeface="Times New Roman" panose="02020603050405020304" pitchFamily="18" charset="0"/>
              </a:rPr>
              <a:t>値より小さいか否かを高速に判定できる</a:t>
            </a:r>
            <a:endParaRPr kumimoji="1" lang="ja-JP" altLang="en-US" dirty="0">
              <a:latin typeface="Times New Roman" panose="02020603050405020304" pitchFamily="18" charset="0"/>
            </a:endParaRPr>
          </a:p>
        </p:txBody>
      </p:sp>
      <p:sp>
        <p:nvSpPr>
          <p:cNvPr id="26" name="テキスト ボックス 25"/>
          <p:cNvSpPr txBox="1"/>
          <p:nvPr/>
        </p:nvSpPr>
        <p:spPr>
          <a:xfrm>
            <a:off x="4491106" y="6189738"/>
            <a:ext cx="4213012" cy="461665"/>
          </a:xfrm>
          <a:prstGeom prst="rect">
            <a:avLst/>
          </a:prstGeom>
          <a:noFill/>
        </p:spPr>
        <p:txBody>
          <a:bodyPr wrap="none" rtlCol="0">
            <a:spAutoFit/>
          </a:bodyPr>
          <a:lstStyle/>
          <a:p>
            <a:r>
              <a:rPr lang="en-US" altLang="ja-JP" sz="2400" dirty="0">
                <a:latin typeface="Times New Roman" panose="02020603050405020304" pitchFamily="18" charset="0"/>
              </a:rPr>
              <a:t>(※) </a:t>
            </a:r>
            <a:r>
              <a:rPr lang="ja-JP" altLang="en-US" sz="2400" dirty="0">
                <a:latin typeface="Times New Roman" panose="02020603050405020304" pitchFamily="18" charset="0"/>
              </a:rPr>
              <a:t>範囲</a:t>
            </a:r>
            <a:r>
              <a:rPr lang="en-US" altLang="ja-JP" sz="2400" dirty="0">
                <a:latin typeface="Times New Roman" panose="02020603050405020304" pitchFamily="18" charset="0"/>
              </a:rPr>
              <a:t>(α, α+1)</a:t>
            </a:r>
            <a:r>
              <a:rPr lang="ja-JP" altLang="en-US" sz="2400" dirty="0">
                <a:latin typeface="Times New Roman" panose="02020603050405020304" pitchFamily="18" charset="0"/>
              </a:rPr>
              <a:t>に整数は無い</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122694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ミニマックス</a:t>
            </a:r>
            <a:r>
              <a:rPr kumimoji="1" lang="en-US" altLang="ja-JP" dirty="0"/>
              <a:t>(</a:t>
            </a:r>
            <a:r>
              <a:rPr lang="en-US" altLang="ja-JP" dirty="0"/>
              <a:t>mini-max)</a:t>
            </a:r>
            <a:r>
              <a:rPr kumimoji="1" lang="ja-JP" altLang="en-US" dirty="0"/>
              <a:t>法</a:t>
            </a:r>
          </a:p>
        </p:txBody>
      </p:sp>
      <p:sp>
        <p:nvSpPr>
          <p:cNvPr id="3" name="コンテンツ プレースホルダー 2"/>
          <p:cNvSpPr>
            <a:spLocks noGrp="1"/>
          </p:cNvSpPr>
          <p:nvPr>
            <p:ph idx="1"/>
          </p:nvPr>
        </p:nvSpPr>
        <p:spPr/>
        <p:txBody>
          <a:bodyPr/>
          <a:lstStyle/>
          <a:p>
            <a:r>
              <a:rPr kumimoji="1" lang="ja-JP" altLang="en-US" dirty="0"/>
              <a:t>ミニマックス法</a:t>
            </a:r>
            <a:endParaRPr kumimoji="1" lang="en-US" altLang="ja-JP" dirty="0"/>
          </a:p>
          <a:p>
            <a:pPr lvl="1"/>
            <a:r>
              <a:rPr lang="ja-JP" altLang="en-US" dirty="0"/>
              <a:t>自分にとっての最善手＝相手にとっての最悪手</a:t>
            </a:r>
            <a:endParaRPr lang="en-US" altLang="ja-JP" dirty="0"/>
          </a:p>
          <a:p>
            <a:pPr marL="457200" lvl="1" indent="0">
              <a:buNone/>
            </a:pPr>
            <a:r>
              <a:rPr lang="en-US" altLang="ja-JP" dirty="0"/>
              <a:t>				(</a:t>
            </a:r>
            <a:r>
              <a:rPr lang="ja-JP" altLang="en-US" dirty="0"/>
              <a:t>二人零和ゲームの場合</a:t>
            </a:r>
            <a:r>
              <a:rPr lang="en-US" altLang="ja-JP" dirty="0"/>
              <a:t>)</a:t>
            </a:r>
          </a:p>
          <a:p>
            <a:pPr marL="457200" lvl="1" indent="0">
              <a:buNone/>
            </a:pPr>
            <a:r>
              <a:rPr kumimoji="1" lang="ja-JP" altLang="en-US" dirty="0"/>
              <a:t>⇒</a:t>
            </a:r>
            <a:r>
              <a:rPr kumimoji="1" lang="en-US" altLang="ja-JP" dirty="0"/>
              <a:t>	</a:t>
            </a:r>
            <a:r>
              <a:rPr kumimoji="1" lang="ja-JP" altLang="en-US" dirty="0"/>
              <a:t>相手が常に最善手を指してくると仮定</a:t>
            </a:r>
          </a:p>
        </p:txBody>
      </p:sp>
      <p:sp>
        <p:nvSpPr>
          <p:cNvPr id="4" name="テキスト ボックス 3"/>
          <p:cNvSpPr txBox="1"/>
          <p:nvPr/>
        </p:nvSpPr>
        <p:spPr>
          <a:xfrm>
            <a:off x="1318545" y="4419600"/>
            <a:ext cx="6506909" cy="1040285"/>
          </a:xfrm>
          <a:prstGeom prst="rect">
            <a:avLst/>
          </a:prstGeom>
          <a:noFill/>
        </p:spPr>
        <p:txBody>
          <a:bodyPr wrap="none" rtlCol="0">
            <a:spAutoFit/>
          </a:bodyPr>
          <a:lstStyle/>
          <a:p>
            <a:r>
              <a:rPr kumimoji="1" lang="ja-JP" altLang="en-US" dirty="0">
                <a:latin typeface="Times New Roman" panose="02020603050405020304" pitchFamily="18" charset="0"/>
              </a:rPr>
              <a:t>自分の手番：最も評価値の高い手を採用</a:t>
            </a:r>
            <a:endParaRPr kumimoji="1" lang="en-US" altLang="ja-JP" dirty="0">
              <a:latin typeface="Times New Roman" panose="02020603050405020304" pitchFamily="18" charset="0"/>
            </a:endParaRPr>
          </a:p>
          <a:p>
            <a:r>
              <a:rPr lang="ja-JP" altLang="en-US" dirty="0">
                <a:latin typeface="Times New Roman" panose="02020603050405020304" pitchFamily="18" charset="0"/>
              </a:rPr>
              <a:t>相手の手番：最も評価値の低い手を採用</a:t>
            </a:r>
            <a:endParaRPr kumimoji="1" lang="en-US" altLang="ja-JP" dirty="0">
              <a:latin typeface="Times New Roman" panose="02020603050405020304" pitchFamily="18" charset="0"/>
            </a:endParaRPr>
          </a:p>
        </p:txBody>
      </p:sp>
    </p:spTree>
    <p:extLst>
      <p:ext uri="{BB962C8B-B14F-4D97-AF65-F5344CB8AC3E}">
        <p14:creationId xmlns:p14="http://schemas.microsoft.com/office/powerpoint/2010/main" val="88391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Scout</a:t>
            </a:r>
            <a:r>
              <a:rPr kumimoji="1" lang="ja-JP" altLang="en-US" dirty="0"/>
              <a:t>法の返り値</a:t>
            </a:r>
          </a:p>
        </p:txBody>
      </p:sp>
      <p:sp>
        <p:nvSpPr>
          <p:cNvPr id="3" name="テキスト ボックス 2"/>
          <p:cNvSpPr txBox="1"/>
          <p:nvPr/>
        </p:nvSpPr>
        <p:spPr>
          <a:xfrm>
            <a:off x="685800" y="1448811"/>
            <a:ext cx="4124847" cy="1040285"/>
          </a:xfrm>
          <a:prstGeom prst="rect">
            <a:avLst/>
          </a:prstGeom>
          <a:noFill/>
        </p:spPr>
        <p:txBody>
          <a:bodyPr wrap="none" rtlCol="0">
            <a:spAutoFit/>
          </a:bodyPr>
          <a:lstStyle/>
          <a:p>
            <a:pPr algn="l"/>
            <a:r>
              <a:rPr kumimoji="1" lang="en-US" altLang="ja-JP" dirty="0">
                <a:latin typeface="Times New Roman" panose="02020603050405020304" pitchFamily="18" charset="0"/>
              </a:rPr>
              <a:t>m: </a:t>
            </a:r>
            <a:r>
              <a:rPr kumimoji="1" lang="ja-JP" altLang="en-US" dirty="0">
                <a:latin typeface="Times New Roman" panose="02020603050405020304" pitchFamily="18" charset="0"/>
              </a:rPr>
              <a:t>ミニマックス法の返り値</a:t>
            </a:r>
            <a:endParaRPr kumimoji="1" lang="en-US" altLang="ja-JP" dirty="0">
              <a:latin typeface="Times New Roman" panose="02020603050405020304" pitchFamily="18" charset="0"/>
            </a:endParaRPr>
          </a:p>
          <a:p>
            <a:pPr algn="l"/>
            <a:r>
              <a:rPr lang="en-US" altLang="ja-JP" dirty="0">
                <a:latin typeface="Times New Roman" panose="02020603050405020304" pitchFamily="18" charset="0"/>
              </a:rPr>
              <a:t>s: Scout</a:t>
            </a:r>
            <a:r>
              <a:rPr lang="ja-JP" altLang="en-US" dirty="0">
                <a:latin typeface="Times New Roman" panose="02020603050405020304" pitchFamily="18" charset="0"/>
              </a:rPr>
              <a:t>法の返り値</a:t>
            </a:r>
            <a:endParaRPr kumimoji="1" lang="ja-JP" altLang="en-US" dirty="0">
              <a:latin typeface="Times New Roman" panose="02020603050405020304" pitchFamily="18" charset="0"/>
            </a:endParaRPr>
          </a:p>
        </p:txBody>
      </p:sp>
      <p:cxnSp>
        <p:nvCxnSpPr>
          <p:cNvPr id="5" name="直線矢印コネクタ 4"/>
          <p:cNvCxnSpPr/>
          <p:nvPr/>
        </p:nvCxnSpPr>
        <p:spPr bwMode="auto">
          <a:xfrm>
            <a:off x="571500" y="4648200"/>
            <a:ext cx="8001000" cy="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線矢印コネクタ 6"/>
          <p:cNvCxnSpPr/>
          <p:nvPr/>
        </p:nvCxnSpPr>
        <p:spPr bwMode="auto">
          <a:xfrm flipV="1">
            <a:off x="2943264"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2757155" y="4953000"/>
            <a:ext cx="372217" cy="523220"/>
          </a:xfrm>
          <a:prstGeom prst="rect">
            <a:avLst/>
          </a:prstGeom>
          <a:noFill/>
        </p:spPr>
        <p:txBody>
          <a:bodyPr wrap="none" rtlCol="0">
            <a:spAutoFit/>
          </a:bodyPr>
          <a:lstStyle/>
          <a:p>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cxnSp>
        <p:nvCxnSpPr>
          <p:cNvPr id="11" name="直線矢印コネクタ 10"/>
          <p:cNvCxnSpPr/>
          <p:nvPr/>
        </p:nvCxnSpPr>
        <p:spPr bwMode="auto">
          <a:xfrm flipV="1">
            <a:off x="6054652"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5870948" y="4953000"/>
            <a:ext cx="367408" cy="523220"/>
          </a:xfrm>
          <a:prstGeom prst="rect">
            <a:avLst/>
          </a:prstGeom>
          <a:noFill/>
        </p:spPr>
        <p:txBody>
          <a:bodyPr wrap="none" rtlCol="0">
            <a:spAutoFit/>
          </a:bodyPr>
          <a:lstStyle/>
          <a:p>
            <a:r>
              <a:rPr lang="en-US" altLang="ja-JP" dirty="0">
                <a:latin typeface="Times New Roman" panose="02020603050405020304" pitchFamily="18" charset="0"/>
              </a:rPr>
              <a:t>β</a:t>
            </a:r>
            <a:endParaRPr kumimoji="1" lang="ja-JP" altLang="en-US" dirty="0">
              <a:latin typeface="Times New Roman" panose="02020603050405020304" pitchFamily="18" charset="0"/>
            </a:endParaRPr>
          </a:p>
        </p:txBody>
      </p:sp>
      <p:sp>
        <p:nvSpPr>
          <p:cNvPr id="13" name="テキスト ボックス 12"/>
          <p:cNvSpPr txBox="1"/>
          <p:nvPr/>
        </p:nvSpPr>
        <p:spPr>
          <a:xfrm>
            <a:off x="488344" y="2895600"/>
            <a:ext cx="1808508" cy="523220"/>
          </a:xfrm>
          <a:prstGeom prst="rect">
            <a:avLst/>
          </a:prstGeom>
          <a:noFill/>
        </p:spPr>
        <p:txBody>
          <a:bodyPr wrap="none" rtlCol="0">
            <a:spAutoFit/>
          </a:bodyPr>
          <a:lstStyle/>
          <a:p>
            <a:r>
              <a:rPr lang="en-US" altLang="ja-JP" dirty="0">
                <a:latin typeface="Times New Roman" panose="02020603050405020304" pitchFamily="18" charset="0"/>
              </a:rPr>
              <a:t>s</a:t>
            </a:r>
            <a:r>
              <a:rPr lang="ja-JP" altLang="en-US" dirty="0">
                <a:latin typeface="Times New Roman" panose="02020603050405020304" pitchFamily="18" charset="0"/>
              </a:rPr>
              <a:t>≦</a:t>
            </a:r>
            <a:r>
              <a:rPr lang="en-US" altLang="ja-JP" dirty="0">
                <a:latin typeface="Times New Roman" panose="02020603050405020304" pitchFamily="18" charset="0"/>
              </a:rPr>
              <a:t>α</a:t>
            </a:r>
            <a:r>
              <a:rPr kumimoji="1" lang="ja-JP" altLang="en-US" dirty="0">
                <a:latin typeface="Times New Roman" panose="02020603050405020304" pitchFamily="18" charset="0"/>
              </a:rPr>
              <a:t>のとき</a:t>
            </a:r>
          </a:p>
        </p:txBody>
      </p:sp>
      <p:grpSp>
        <p:nvGrpSpPr>
          <p:cNvPr id="16" name="グループ化 15"/>
          <p:cNvGrpSpPr/>
          <p:nvPr/>
        </p:nvGrpSpPr>
        <p:grpSpPr>
          <a:xfrm>
            <a:off x="2953654" y="4648200"/>
            <a:ext cx="753732" cy="828020"/>
            <a:chOff x="2960102" y="4659606"/>
            <a:chExt cx="753732" cy="828020"/>
          </a:xfrm>
        </p:grpSpPr>
        <p:cxnSp>
          <p:nvCxnSpPr>
            <p:cNvPr id="18" name="直線矢印コネクタ 17"/>
            <p:cNvCxnSpPr/>
            <p:nvPr/>
          </p:nvCxnSpPr>
          <p:spPr bwMode="auto">
            <a:xfrm flipV="1">
              <a:off x="3146211" y="4659606"/>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p:cNvSpPr txBox="1"/>
            <p:nvPr/>
          </p:nvSpPr>
          <p:spPr>
            <a:xfrm>
              <a:off x="2960102" y="4964406"/>
              <a:ext cx="753732" cy="523220"/>
            </a:xfrm>
            <a:prstGeom prst="rect">
              <a:avLst/>
            </a:prstGeom>
            <a:noFill/>
          </p:spPr>
          <p:txBody>
            <a:bodyPr wrap="none" rtlCol="0">
              <a:spAutoFit/>
            </a:bodyPr>
            <a:lstStyle/>
            <a:p>
              <a:pPr algn="l"/>
              <a:r>
                <a:rPr kumimoji="1" lang="en-US" altLang="ja-JP" dirty="0">
                  <a:latin typeface="Times New Roman" panose="02020603050405020304" pitchFamily="18" charset="0"/>
                </a:rPr>
                <a:t>α+1</a:t>
              </a:r>
              <a:endParaRPr kumimoji="1" lang="ja-JP" altLang="en-US" dirty="0">
                <a:latin typeface="Times New Roman" panose="02020603050405020304" pitchFamily="18" charset="0"/>
              </a:endParaRPr>
            </a:p>
          </p:txBody>
        </p:sp>
      </p:grpSp>
      <p:grpSp>
        <p:nvGrpSpPr>
          <p:cNvPr id="4" name="グループ化 3"/>
          <p:cNvGrpSpPr/>
          <p:nvPr/>
        </p:nvGrpSpPr>
        <p:grpSpPr>
          <a:xfrm>
            <a:off x="747741" y="3792103"/>
            <a:ext cx="463588" cy="852264"/>
            <a:chOff x="747741" y="3792103"/>
            <a:chExt cx="463588" cy="852264"/>
          </a:xfrm>
        </p:grpSpPr>
        <p:cxnSp>
          <p:nvCxnSpPr>
            <p:cNvPr id="24" name="直線矢印コネクタ 23"/>
            <p:cNvCxnSpPr/>
            <p:nvPr/>
          </p:nvCxnSpPr>
          <p:spPr bwMode="auto">
            <a:xfrm flipH="1">
              <a:off x="979535" y="4289818"/>
              <a:ext cx="3194" cy="354549"/>
            </a:xfrm>
            <a:prstGeom prst="straightConnector1">
              <a:avLst/>
            </a:prstGeom>
            <a:noFill/>
            <a:ln w="41275"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p:cNvSpPr txBox="1"/>
            <p:nvPr/>
          </p:nvSpPr>
          <p:spPr>
            <a:xfrm>
              <a:off x="747741" y="3792103"/>
              <a:ext cx="463588" cy="523220"/>
            </a:xfrm>
            <a:prstGeom prst="rect">
              <a:avLst/>
            </a:prstGeom>
            <a:noFill/>
          </p:spPr>
          <p:txBody>
            <a:bodyPr wrap="none" rtlCol="0">
              <a:spAutoFit/>
            </a:bodyPr>
            <a:lstStyle/>
            <a:p>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grpSp>
        <p:nvGrpSpPr>
          <p:cNvPr id="26" name="グループ化 25"/>
          <p:cNvGrpSpPr/>
          <p:nvPr/>
        </p:nvGrpSpPr>
        <p:grpSpPr>
          <a:xfrm>
            <a:off x="1629250" y="4650772"/>
            <a:ext cx="324128" cy="828020"/>
            <a:chOff x="4268976" y="5006371"/>
            <a:chExt cx="324128" cy="828020"/>
          </a:xfrm>
        </p:grpSpPr>
        <p:cxnSp>
          <p:nvCxnSpPr>
            <p:cNvPr id="27" name="直線矢印コネクタ 26"/>
            <p:cNvCxnSpPr/>
            <p:nvPr/>
          </p:nvCxnSpPr>
          <p:spPr bwMode="auto">
            <a:xfrm flipV="1">
              <a:off x="4431042" y="5006371"/>
              <a:ext cx="0" cy="381000"/>
            </a:xfrm>
            <a:prstGeom prst="straightConnector1">
              <a:avLst/>
            </a:prstGeom>
            <a:noFill/>
            <a:ln w="41275"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4268976" y="5311171"/>
              <a:ext cx="324128" cy="523220"/>
            </a:xfrm>
            <a:prstGeom prst="rect">
              <a:avLst/>
            </a:prstGeom>
            <a:noFill/>
          </p:spPr>
          <p:txBody>
            <a:bodyPr wrap="none" rtlCol="0">
              <a:spAutoFit/>
            </a:bodyPr>
            <a:lstStyle/>
            <a:p>
              <a:r>
                <a:rPr lang="en-US" altLang="ja-JP" dirty="0">
                  <a:latin typeface="Times New Roman" panose="02020603050405020304" pitchFamily="18" charset="0"/>
                </a:rPr>
                <a:t>s</a:t>
              </a:r>
              <a:endParaRPr kumimoji="1" lang="ja-JP" altLang="en-US" dirty="0">
                <a:latin typeface="Times New Roman" panose="02020603050405020304" pitchFamily="18" charset="0"/>
              </a:endParaRPr>
            </a:p>
          </p:txBody>
        </p:sp>
      </p:grpSp>
      <p:sp>
        <p:nvSpPr>
          <p:cNvPr id="29" name="テキスト ボックス 28"/>
          <p:cNvSpPr txBox="1"/>
          <p:nvPr/>
        </p:nvSpPr>
        <p:spPr>
          <a:xfrm>
            <a:off x="2974436" y="2893028"/>
            <a:ext cx="1508746" cy="523220"/>
          </a:xfrm>
          <a:prstGeom prst="rect">
            <a:avLst/>
          </a:prstGeom>
          <a:noFill/>
        </p:spPr>
        <p:txBody>
          <a:bodyPr wrap="none" rtlCol="0">
            <a:spAutoFit/>
          </a:bodyPr>
          <a:lstStyle/>
          <a:p>
            <a:pPr algn="l"/>
            <a:r>
              <a:rPr kumimoji="1" lang="en-US" altLang="ja-JP" dirty="0">
                <a:latin typeface="Times New Roman" panose="02020603050405020304" pitchFamily="18" charset="0"/>
              </a:rPr>
              <a:t>m</a:t>
            </a:r>
            <a:r>
              <a:rPr kumimoji="1" lang="ja-JP" altLang="en-US" dirty="0">
                <a:latin typeface="Times New Roman" panose="02020603050405020304" pitchFamily="18" charset="0"/>
              </a:rPr>
              <a:t>≦</a:t>
            </a:r>
            <a:r>
              <a:rPr lang="en-US" altLang="ja-JP" dirty="0">
                <a:latin typeface="Times New Roman" panose="02020603050405020304" pitchFamily="18" charset="0"/>
              </a:rPr>
              <a:t>s</a:t>
            </a:r>
            <a:r>
              <a:rPr kumimoji="1" lang="ja-JP" altLang="en-US" dirty="0">
                <a:latin typeface="Times New Roman" panose="02020603050405020304" pitchFamily="18" charset="0"/>
              </a:rPr>
              <a:t>≦</a:t>
            </a:r>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sp>
        <p:nvSpPr>
          <p:cNvPr id="30" name="テキスト ボックス 29"/>
          <p:cNvSpPr txBox="1"/>
          <p:nvPr/>
        </p:nvSpPr>
        <p:spPr>
          <a:xfrm>
            <a:off x="5180805" y="2893028"/>
            <a:ext cx="1358064" cy="523220"/>
          </a:xfrm>
          <a:prstGeom prst="rect">
            <a:avLst/>
          </a:prstGeom>
          <a:noFill/>
        </p:spPr>
        <p:txBody>
          <a:bodyPr wrap="none" rtlCol="0">
            <a:spAutoFit/>
          </a:bodyPr>
          <a:lstStyle/>
          <a:p>
            <a:pPr algn="l"/>
            <a:r>
              <a:rPr lang="ja-JP" altLang="en-US" dirty="0">
                <a:latin typeface="Times New Roman" panose="02020603050405020304" pitchFamily="18" charset="0"/>
              </a:rPr>
              <a:t>⇒</a:t>
            </a:r>
            <a:r>
              <a:rPr lang="en-US" altLang="ja-JP" dirty="0">
                <a:latin typeface="Times New Roman" panose="02020603050405020304" pitchFamily="18" charset="0"/>
              </a:rPr>
              <a:t>α</a:t>
            </a:r>
            <a:r>
              <a:rPr lang="ja-JP" altLang="en-US" dirty="0">
                <a:latin typeface="Times New Roman" panose="02020603050405020304" pitchFamily="18" charset="0"/>
              </a:rPr>
              <a:t>刈り</a:t>
            </a:r>
            <a:endParaRPr kumimoji="1" lang="ja-JP" altLang="en-US" dirty="0">
              <a:latin typeface="Times New Roman" panose="02020603050405020304" pitchFamily="18" charset="0"/>
            </a:endParaRPr>
          </a:p>
        </p:txBody>
      </p:sp>
      <p:sp>
        <p:nvSpPr>
          <p:cNvPr id="21" name="矢印: 左 20">
            <a:extLst>
              <a:ext uri="{FF2B5EF4-FFF2-40B4-BE49-F238E27FC236}">
                <a16:creationId xmlns:a16="http://schemas.microsoft.com/office/drawing/2014/main" id="{8BBD72BE-14DD-44D8-80BE-A95F3CF9F124}"/>
              </a:ext>
            </a:extLst>
          </p:cNvPr>
          <p:cNvSpPr/>
          <p:nvPr/>
        </p:nvSpPr>
        <p:spPr bwMode="auto">
          <a:xfrm>
            <a:off x="557077" y="4681704"/>
            <a:ext cx="1072172" cy="360000"/>
          </a:xfrm>
          <a:prstGeom prst="leftArrow">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4154426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heckerboard(across)">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right)">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checkerboard(across)">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left)">
                                      <p:cBhvr>
                                        <p:cTn id="2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2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Scout</a:t>
            </a:r>
            <a:r>
              <a:rPr kumimoji="1" lang="ja-JP" altLang="en-US" dirty="0"/>
              <a:t>法の返り値</a:t>
            </a:r>
          </a:p>
        </p:txBody>
      </p:sp>
      <p:sp>
        <p:nvSpPr>
          <p:cNvPr id="3" name="テキスト ボックス 2"/>
          <p:cNvSpPr txBox="1"/>
          <p:nvPr/>
        </p:nvSpPr>
        <p:spPr>
          <a:xfrm>
            <a:off x="685800" y="1448811"/>
            <a:ext cx="4124847" cy="1040285"/>
          </a:xfrm>
          <a:prstGeom prst="rect">
            <a:avLst/>
          </a:prstGeom>
          <a:noFill/>
        </p:spPr>
        <p:txBody>
          <a:bodyPr wrap="none" rtlCol="0">
            <a:spAutoFit/>
          </a:bodyPr>
          <a:lstStyle/>
          <a:p>
            <a:pPr algn="l"/>
            <a:r>
              <a:rPr kumimoji="1" lang="en-US" altLang="ja-JP" dirty="0">
                <a:latin typeface="Times New Roman" panose="02020603050405020304" pitchFamily="18" charset="0"/>
              </a:rPr>
              <a:t>m: </a:t>
            </a:r>
            <a:r>
              <a:rPr kumimoji="1" lang="ja-JP" altLang="en-US" dirty="0">
                <a:latin typeface="Times New Roman" panose="02020603050405020304" pitchFamily="18" charset="0"/>
              </a:rPr>
              <a:t>ミニマックス法の返り値</a:t>
            </a:r>
            <a:endParaRPr kumimoji="1" lang="en-US" altLang="ja-JP" dirty="0">
              <a:latin typeface="Times New Roman" panose="02020603050405020304" pitchFamily="18" charset="0"/>
            </a:endParaRPr>
          </a:p>
          <a:p>
            <a:pPr algn="l"/>
            <a:r>
              <a:rPr lang="en-US" altLang="ja-JP" dirty="0">
                <a:latin typeface="Times New Roman" panose="02020603050405020304" pitchFamily="18" charset="0"/>
              </a:rPr>
              <a:t>s: Scout</a:t>
            </a:r>
            <a:r>
              <a:rPr lang="ja-JP" altLang="en-US" dirty="0">
                <a:latin typeface="Times New Roman" panose="02020603050405020304" pitchFamily="18" charset="0"/>
              </a:rPr>
              <a:t>法の返り値</a:t>
            </a:r>
            <a:endParaRPr kumimoji="1" lang="ja-JP" altLang="en-US" dirty="0">
              <a:latin typeface="Times New Roman" panose="02020603050405020304" pitchFamily="18" charset="0"/>
            </a:endParaRPr>
          </a:p>
        </p:txBody>
      </p:sp>
      <p:cxnSp>
        <p:nvCxnSpPr>
          <p:cNvPr id="5" name="直線矢印コネクタ 4"/>
          <p:cNvCxnSpPr/>
          <p:nvPr/>
        </p:nvCxnSpPr>
        <p:spPr bwMode="auto">
          <a:xfrm>
            <a:off x="571500" y="4648200"/>
            <a:ext cx="8001000" cy="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線矢印コネクタ 6"/>
          <p:cNvCxnSpPr/>
          <p:nvPr/>
        </p:nvCxnSpPr>
        <p:spPr bwMode="auto">
          <a:xfrm flipV="1">
            <a:off x="2943264"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2757155" y="4953000"/>
            <a:ext cx="372217" cy="523220"/>
          </a:xfrm>
          <a:prstGeom prst="rect">
            <a:avLst/>
          </a:prstGeom>
          <a:noFill/>
        </p:spPr>
        <p:txBody>
          <a:bodyPr wrap="none" rtlCol="0">
            <a:spAutoFit/>
          </a:bodyPr>
          <a:lstStyle/>
          <a:p>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cxnSp>
        <p:nvCxnSpPr>
          <p:cNvPr id="11" name="直線矢印コネクタ 10"/>
          <p:cNvCxnSpPr/>
          <p:nvPr/>
        </p:nvCxnSpPr>
        <p:spPr bwMode="auto">
          <a:xfrm flipV="1">
            <a:off x="6054652"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5870948" y="4953000"/>
            <a:ext cx="367408" cy="523220"/>
          </a:xfrm>
          <a:prstGeom prst="rect">
            <a:avLst/>
          </a:prstGeom>
          <a:noFill/>
        </p:spPr>
        <p:txBody>
          <a:bodyPr wrap="none" rtlCol="0">
            <a:spAutoFit/>
          </a:bodyPr>
          <a:lstStyle/>
          <a:p>
            <a:r>
              <a:rPr lang="en-US" altLang="ja-JP" dirty="0">
                <a:latin typeface="Times New Roman" panose="02020603050405020304" pitchFamily="18" charset="0"/>
              </a:rPr>
              <a:t>β</a:t>
            </a:r>
            <a:endParaRPr kumimoji="1" lang="ja-JP" altLang="en-US" dirty="0">
              <a:latin typeface="Times New Roman" panose="02020603050405020304" pitchFamily="18" charset="0"/>
            </a:endParaRPr>
          </a:p>
        </p:txBody>
      </p:sp>
      <p:sp>
        <p:nvSpPr>
          <p:cNvPr id="13" name="テキスト ボックス 12"/>
          <p:cNvSpPr txBox="1"/>
          <p:nvPr/>
        </p:nvSpPr>
        <p:spPr>
          <a:xfrm>
            <a:off x="470711" y="2895600"/>
            <a:ext cx="1843774" cy="523220"/>
          </a:xfrm>
          <a:prstGeom prst="rect">
            <a:avLst/>
          </a:prstGeom>
          <a:noFill/>
        </p:spPr>
        <p:txBody>
          <a:bodyPr wrap="none" rtlCol="0">
            <a:spAutoFit/>
          </a:bodyPr>
          <a:lstStyle/>
          <a:p>
            <a:r>
              <a:rPr kumimoji="1" lang="en-US" altLang="ja-JP" dirty="0">
                <a:latin typeface="Times New Roman" panose="02020603050405020304" pitchFamily="18" charset="0"/>
              </a:rPr>
              <a:t>β</a:t>
            </a:r>
            <a:r>
              <a:rPr kumimoji="1" lang="ja-JP" altLang="en-US" dirty="0">
                <a:latin typeface="Times New Roman" panose="02020603050405020304" pitchFamily="18" charset="0"/>
              </a:rPr>
              <a:t>≦</a:t>
            </a:r>
            <a:r>
              <a:rPr kumimoji="1" lang="en-US" altLang="ja-JP" dirty="0">
                <a:latin typeface="Times New Roman" panose="02020603050405020304" pitchFamily="18" charset="0"/>
              </a:rPr>
              <a:t>n</a:t>
            </a:r>
            <a:r>
              <a:rPr kumimoji="1" lang="ja-JP" altLang="en-US" dirty="0">
                <a:latin typeface="Times New Roman" panose="02020603050405020304" pitchFamily="18" charset="0"/>
              </a:rPr>
              <a:t>のとき</a:t>
            </a:r>
          </a:p>
        </p:txBody>
      </p:sp>
      <p:grpSp>
        <p:nvGrpSpPr>
          <p:cNvPr id="16" name="グループ化 15"/>
          <p:cNvGrpSpPr/>
          <p:nvPr/>
        </p:nvGrpSpPr>
        <p:grpSpPr>
          <a:xfrm>
            <a:off x="2953654" y="4648200"/>
            <a:ext cx="753732" cy="828020"/>
            <a:chOff x="2960102" y="4659606"/>
            <a:chExt cx="753732" cy="828020"/>
          </a:xfrm>
        </p:grpSpPr>
        <p:cxnSp>
          <p:nvCxnSpPr>
            <p:cNvPr id="18" name="直線矢印コネクタ 17"/>
            <p:cNvCxnSpPr/>
            <p:nvPr/>
          </p:nvCxnSpPr>
          <p:spPr bwMode="auto">
            <a:xfrm flipV="1">
              <a:off x="3146211" y="4659606"/>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p:cNvSpPr txBox="1"/>
            <p:nvPr/>
          </p:nvSpPr>
          <p:spPr>
            <a:xfrm>
              <a:off x="2960102" y="4964406"/>
              <a:ext cx="753732" cy="523220"/>
            </a:xfrm>
            <a:prstGeom prst="rect">
              <a:avLst/>
            </a:prstGeom>
            <a:noFill/>
          </p:spPr>
          <p:txBody>
            <a:bodyPr wrap="none" rtlCol="0">
              <a:spAutoFit/>
            </a:bodyPr>
            <a:lstStyle/>
            <a:p>
              <a:pPr algn="l"/>
              <a:r>
                <a:rPr kumimoji="1" lang="en-US" altLang="ja-JP" dirty="0">
                  <a:latin typeface="Times New Roman" panose="02020603050405020304" pitchFamily="18" charset="0"/>
                </a:rPr>
                <a:t>α+1</a:t>
              </a:r>
              <a:endParaRPr kumimoji="1" lang="ja-JP" altLang="en-US" dirty="0">
                <a:latin typeface="Times New Roman" panose="02020603050405020304" pitchFamily="18" charset="0"/>
              </a:endParaRPr>
            </a:p>
          </p:txBody>
        </p:sp>
      </p:grpSp>
      <p:grpSp>
        <p:nvGrpSpPr>
          <p:cNvPr id="4" name="グループ化 3"/>
          <p:cNvGrpSpPr/>
          <p:nvPr/>
        </p:nvGrpSpPr>
        <p:grpSpPr>
          <a:xfrm>
            <a:off x="7456645" y="3795936"/>
            <a:ext cx="463588" cy="852264"/>
            <a:chOff x="747741" y="3792103"/>
            <a:chExt cx="463588" cy="852264"/>
          </a:xfrm>
        </p:grpSpPr>
        <p:cxnSp>
          <p:nvCxnSpPr>
            <p:cNvPr id="24" name="直線矢印コネクタ 23"/>
            <p:cNvCxnSpPr/>
            <p:nvPr/>
          </p:nvCxnSpPr>
          <p:spPr bwMode="auto">
            <a:xfrm flipH="1">
              <a:off x="979535" y="4289818"/>
              <a:ext cx="3194" cy="354549"/>
            </a:xfrm>
            <a:prstGeom prst="straightConnector1">
              <a:avLst/>
            </a:prstGeom>
            <a:noFill/>
            <a:ln w="41275"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p:cNvSpPr txBox="1"/>
            <p:nvPr/>
          </p:nvSpPr>
          <p:spPr>
            <a:xfrm>
              <a:off x="747741" y="3792103"/>
              <a:ext cx="463588" cy="523220"/>
            </a:xfrm>
            <a:prstGeom prst="rect">
              <a:avLst/>
            </a:prstGeom>
            <a:noFill/>
          </p:spPr>
          <p:txBody>
            <a:bodyPr wrap="none" rtlCol="0">
              <a:spAutoFit/>
            </a:bodyPr>
            <a:lstStyle/>
            <a:p>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grpSp>
        <p:nvGrpSpPr>
          <p:cNvPr id="26" name="グループ化 25"/>
          <p:cNvGrpSpPr/>
          <p:nvPr/>
        </p:nvGrpSpPr>
        <p:grpSpPr>
          <a:xfrm>
            <a:off x="6642311" y="4652034"/>
            <a:ext cx="324128" cy="828020"/>
            <a:chOff x="4268976" y="5006371"/>
            <a:chExt cx="324128" cy="828020"/>
          </a:xfrm>
        </p:grpSpPr>
        <p:cxnSp>
          <p:nvCxnSpPr>
            <p:cNvPr id="27" name="直線矢印コネクタ 26"/>
            <p:cNvCxnSpPr/>
            <p:nvPr/>
          </p:nvCxnSpPr>
          <p:spPr bwMode="auto">
            <a:xfrm flipV="1">
              <a:off x="4431042" y="5006371"/>
              <a:ext cx="0" cy="381000"/>
            </a:xfrm>
            <a:prstGeom prst="straightConnector1">
              <a:avLst/>
            </a:prstGeom>
            <a:noFill/>
            <a:ln w="41275"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4268976" y="5311171"/>
              <a:ext cx="324128" cy="523220"/>
            </a:xfrm>
            <a:prstGeom prst="rect">
              <a:avLst/>
            </a:prstGeom>
            <a:noFill/>
          </p:spPr>
          <p:txBody>
            <a:bodyPr wrap="none" rtlCol="0">
              <a:spAutoFit/>
            </a:bodyPr>
            <a:lstStyle/>
            <a:p>
              <a:r>
                <a:rPr lang="en-US" altLang="ja-JP" dirty="0">
                  <a:latin typeface="Times New Roman" panose="02020603050405020304" pitchFamily="18" charset="0"/>
                </a:rPr>
                <a:t>s</a:t>
              </a:r>
              <a:endParaRPr kumimoji="1" lang="ja-JP" altLang="en-US" dirty="0">
                <a:latin typeface="Times New Roman" panose="02020603050405020304" pitchFamily="18" charset="0"/>
              </a:endParaRPr>
            </a:p>
          </p:txBody>
        </p:sp>
      </p:grpSp>
      <p:sp>
        <p:nvSpPr>
          <p:cNvPr id="29" name="テキスト ボックス 28"/>
          <p:cNvSpPr txBox="1"/>
          <p:nvPr/>
        </p:nvSpPr>
        <p:spPr>
          <a:xfrm>
            <a:off x="2974436" y="2893028"/>
            <a:ext cx="1503938" cy="523220"/>
          </a:xfrm>
          <a:prstGeom prst="rect">
            <a:avLst/>
          </a:prstGeom>
          <a:noFill/>
        </p:spPr>
        <p:txBody>
          <a:bodyPr wrap="none" rtlCol="0">
            <a:spAutoFit/>
          </a:bodyPr>
          <a:lstStyle/>
          <a:p>
            <a:pPr algn="l"/>
            <a:r>
              <a:rPr lang="en-US" altLang="ja-JP" dirty="0">
                <a:latin typeface="Times New Roman" panose="02020603050405020304" pitchFamily="18" charset="0"/>
              </a:rPr>
              <a:t>β</a:t>
            </a:r>
            <a:r>
              <a:rPr kumimoji="1" lang="ja-JP" altLang="en-US" dirty="0">
                <a:latin typeface="Times New Roman" panose="02020603050405020304" pitchFamily="18" charset="0"/>
              </a:rPr>
              <a:t>≦</a:t>
            </a:r>
            <a:r>
              <a:rPr lang="en-US" altLang="ja-JP" dirty="0">
                <a:latin typeface="Times New Roman" panose="02020603050405020304" pitchFamily="18" charset="0"/>
              </a:rPr>
              <a:t>s</a:t>
            </a:r>
            <a:r>
              <a:rPr kumimoji="1" lang="ja-JP" altLang="en-US" dirty="0">
                <a:latin typeface="Times New Roman" panose="02020603050405020304" pitchFamily="18" charset="0"/>
              </a:rPr>
              <a:t>≦</a:t>
            </a:r>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sp>
        <p:nvSpPr>
          <p:cNvPr id="30" name="テキスト ボックス 29"/>
          <p:cNvSpPr txBox="1"/>
          <p:nvPr/>
        </p:nvSpPr>
        <p:spPr>
          <a:xfrm>
            <a:off x="5180805" y="2893028"/>
            <a:ext cx="1353256" cy="523220"/>
          </a:xfrm>
          <a:prstGeom prst="rect">
            <a:avLst/>
          </a:prstGeom>
          <a:noFill/>
        </p:spPr>
        <p:txBody>
          <a:bodyPr wrap="none" rtlCol="0">
            <a:spAutoFit/>
          </a:bodyPr>
          <a:lstStyle/>
          <a:p>
            <a:pPr algn="l"/>
            <a:r>
              <a:rPr lang="ja-JP" altLang="en-US" dirty="0">
                <a:latin typeface="Times New Roman" panose="02020603050405020304" pitchFamily="18" charset="0"/>
              </a:rPr>
              <a:t>⇒</a:t>
            </a:r>
            <a:r>
              <a:rPr lang="en-US" altLang="ja-JP" dirty="0">
                <a:latin typeface="Times New Roman" panose="02020603050405020304" pitchFamily="18" charset="0"/>
              </a:rPr>
              <a:t>β</a:t>
            </a:r>
            <a:r>
              <a:rPr lang="ja-JP" altLang="en-US" dirty="0">
                <a:latin typeface="Times New Roman" panose="02020603050405020304" pitchFamily="18" charset="0"/>
              </a:rPr>
              <a:t>刈り</a:t>
            </a:r>
            <a:endParaRPr kumimoji="1" lang="ja-JP" altLang="en-US" dirty="0">
              <a:latin typeface="Times New Roman" panose="02020603050405020304" pitchFamily="18" charset="0"/>
            </a:endParaRPr>
          </a:p>
        </p:txBody>
      </p:sp>
      <p:sp>
        <p:nvSpPr>
          <p:cNvPr id="21" name="矢印: 右 20">
            <a:extLst>
              <a:ext uri="{FF2B5EF4-FFF2-40B4-BE49-F238E27FC236}">
                <a16:creationId xmlns:a16="http://schemas.microsoft.com/office/drawing/2014/main" id="{C9A24018-4E3B-4DF9-B473-3043223124CD}"/>
              </a:ext>
            </a:extLst>
          </p:cNvPr>
          <p:cNvSpPr/>
          <p:nvPr/>
        </p:nvSpPr>
        <p:spPr bwMode="auto">
          <a:xfrm>
            <a:off x="6966438" y="4671753"/>
            <a:ext cx="1606061" cy="360000"/>
          </a:xfrm>
          <a:prstGeom prst="rightArrow">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16629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heckerboard(across)">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left)">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checkerboard(across)">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left)">
                                      <p:cBhvr>
                                        <p:cTn id="2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2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矢印: 右 35">
            <a:extLst>
              <a:ext uri="{FF2B5EF4-FFF2-40B4-BE49-F238E27FC236}">
                <a16:creationId xmlns:a16="http://schemas.microsoft.com/office/drawing/2014/main" id="{E37FED33-B143-4543-8990-F4386B07EABB}"/>
              </a:ext>
            </a:extLst>
          </p:cNvPr>
          <p:cNvSpPr/>
          <p:nvPr/>
        </p:nvSpPr>
        <p:spPr bwMode="auto">
          <a:xfrm>
            <a:off x="4322140" y="4671753"/>
            <a:ext cx="4250360" cy="360000"/>
          </a:xfrm>
          <a:prstGeom prst="rightArrow">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 name="タイトル 1"/>
          <p:cNvSpPr>
            <a:spLocks noGrp="1"/>
          </p:cNvSpPr>
          <p:nvPr>
            <p:ph type="title"/>
          </p:nvPr>
        </p:nvSpPr>
        <p:spPr/>
        <p:txBody>
          <a:bodyPr/>
          <a:lstStyle/>
          <a:p>
            <a:r>
              <a:rPr kumimoji="1" lang="en-US" altLang="ja-JP" dirty="0"/>
              <a:t>Scout</a:t>
            </a:r>
            <a:r>
              <a:rPr kumimoji="1" lang="ja-JP" altLang="en-US" dirty="0"/>
              <a:t>法の返り値</a:t>
            </a:r>
          </a:p>
        </p:txBody>
      </p:sp>
      <p:sp>
        <p:nvSpPr>
          <p:cNvPr id="3" name="テキスト ボックス 2"/>
          <p:cNvSpPr txBox="1"/>
          <p:nvPr/>
        </p:nvSpPr>
        <p:spPr>
          <a:xfrm>
            <a:off x="685800" y="1448811"/>
            <a:ext cx="4124847" cy="1040285"/>
          </a:xfrm>
          <a:prstGeom prst="rect">
            <a:avLst/>
          </a:prstGeom>
          <a:noFill/>
        </p:spPr>
        <p:txBody>
          <a:bodyPr wrap="none" rtlCol="0">
            <a:spAutoFit/>
          </a:bodyPr>
          <a:lstStyle/>
          <a:p>
            <a:pPr algn="l"/>
            <a:r>
              <a:rPr kumimoji="1" lang="en-US" altLang="ja-JP" dirty="0">
                <a:latin typeface="Times New Roman" panose="02020603050405020304" pitchFamily="18" charset="0"/>
              </a:rPr>
              <a:t>m: </a:t>
            </a:r>
            <a:r>
              <a:rPr kumimoji="1" lang="ja-JP" altLang="en-US" dirty="0">
                <a:latin typeface="Times New Roman" panose="02020603050405020304" pitchFamily="18" charset="0"/>
              </a:rPr>
              <a:t>ミニマックス法の返り値</a:t>
            </a:r>
            <a:endParaRPr kumimoji="1" lang="en-US" altLang="ja-JP" dirty="0">
              <a:latin typeface="Times New Roman" panose="02020603050405020304" pitchFamily="18" charset="0"/>
            </a:endParaRPr>
          </a:p>
          <a:p>
            <a:pPr algn="l"/>
            <a:r>
              <a:rPr lang="en-US" altLang="ja-JP" dirty="0">
                <a:latin typeface="Times New Roman" panose="02020603050405020304" pitchFamily="18" charset="0"/>
              </a:rPr>
              <a:t>s: Scout</a:t>
            </a:r>
            <a:r>
              <a:rPr lang="ja-JP" altLang="en-US" dirty="0">
                <a:latin typeface="Times New Roman" panose="02020603050405020304" pitchFamily="18" charset="0"/>
              </a:rPr>
              <a:t>法の返り値</a:t>
            </a:r>
            <a:endParaRPr kumimoji="1" lang="ja-JP" altLang="en-US" dirty="0">
              <a:latin typeface="Times New Roman" panose="02020603050405020304" pitchFamily="18" charset="0"/>
            </a:endParaRPr>
          </a:p>
        </p:txBody>
      </p:sp>
      <p:cxnSp>
        <p:nvCxnSpPr>
          <p:cNvPr id="5" name="直線矢印コネクタ 4"/>
          <p:cNvCxnSpPr/>
          <p:nvPr/>
        </p:nvCxnSpPr>
        <p:spPr bwMode="auto">
          <a:xfrm>
            <a:off x="571500" y="4648200"/>
            <a:ext cx="8001000" cy="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線矢印コネクタ 6"/>
          <p:cNvCxnSpPr/>
          <p:nvPr/>
        </p:nvCxnSpPr>
        <p:spPr bwMode="auto">
          <a:xfrm flipV="1">
            <a:off x="2943264"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2757155" y="4953000"/>
            <a:ext cx="372217" cy="523220"/>
          </a:xfrm>
          <a:prstGeom prst="rect">
            <a:avLst/>
          </a:prstGeom>
          <a:noFill/>
        </p:spPr>
        <p:txBody>
          <a:bodyPr wrap="none" rtlCol="0">
            <a:spAutoFit/>
          </a:bodyPr>
          <a:lstStyle/>
          <a:p>
            <a:r>
              <a:rPr kumimoji="1" lang="en-US" altLang="ja-JP" dirty="0">
                <a:latin typeface="Times New Roman" panose="02020603050405020304" pitchFamily="18" charset="0"/>
              </a:rPr>
              <a:t>α</a:t>
            </a:r>
            <a:endParaRPr kumimoji="1" lang="ja-JP" altLang="en-US" dirty="0">
              <a:latin typeface="Times New Roman" panose="02020603050405020304" pitchFamily="18" charset="0"/>
            </a:endParaRPr>
          </a:p>
        </p:txBody>
      </p:sp>
      <p:cxnSp>
        <p:nvCxnSpPr>
          <p:cNvPr id="11" name="直線矢印コネクタ 10"/>
          <p:cNvCxnSpPr/>
          <p:nvPr/>
        </p:nvCxnSpPr>
        <p:spPr bwMode="auto">
          <a:xfrm flipV="1">
            <a:off x="6054652" y="4648200"/>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5870948" y="4953000"/>
            <a:ext cx="367408" cy="523220"/>
          </a:xfrm>
          <a:prstGeom prst="rect">
            <a:avLst/>
          </a:prstGeom>
          <a:noFill/>
        </p:spPr>
        <p:txBody>
          <a:bodyPr wrap="none" rtlCol="0">
            <a:spAutoFit/>
          </a:bodyPr>
          <a:lstStyle/>
          <a:p>
            <a:r>
              <a:rPr lang="en-US" altLang="ja-JP" dirty="0">
                <a:latin typeface="Times New Roman" panose="02020603050405020304" pitchFamily="18" charset="0"/>
              </a:rPr>
              <a:t>β</a:t>
            </a:r>
            <a:endParaRPr kumimoji="1" lang="ja-JP" altLang="en-US" dirty="0">
              <a:latin typeface="Times New Roman" panose="02020603050405020304" pitchFamily="18" charset="0"/>
            </a:endParaRPr>
          </a:p>
        </p:txBody>
      </p:sp>
      <p:sp>
        <p:nvSpPr>
          <p:cNvPr id="13" name="テキスト ボックス 12"/>
          <p:cNvSpPr txBox="1"/>
          <p:nvPr/>
        </p:nvSpPr>
        <p:spPr>
          <a:xfrm>
            <a:off x="354496" y="2895600"/>
            <a:ext cx="2076209" cy="523220"/>
          </a:xfrm>
          <a:prstGeom prst="rect">
            <a:avLst/>
          </a:prstGeom>
          <a:noFill/>
        </p:spPr>
        <p:txBody>
          <a:bodyPr wrap="none" rtlCol="0">
            <a:spAutoFit/>
          </a:bodyPr>
          <a:lstStyle/>
          <a:p>
            <a:r>
              <a:rPr lang="en-US" altLang="ja-JP" dirty="0">
                <a:latin typeface="Times New Roman" panose="02020603050405020304" pitchFamily="18" charset="0"/>
              </a:rPr>
              <a:t>α&lt;n&lt;β</a:t>
            </a:r>
            <a:r>
              <a:rPr kumimoji="1" lang="ja-JP" altLang="en-US" dirty="0">
                <a:latin typeface="Times New Roman" panose="02020603050405020304" pitchFamily="18" charset="0"/>
              </a:rPr>
              <a:t>のとき</a:t>
            </a:r>
          </a:p>
        </p:txBody>
      </p:sp>
      <p:grpSp>
        <p:nvGrpSpPr>
          <p:cNvPr id="16" name="グループ化 15"/>
          <p:cNvGrpSpPr/>
          <p:nvPr/>
        </p:nvGrpSpPr>
        <p:grpSpPr>
          <a:xfrm>
            <a:off x="2953654" y="4648200"/>
            <a:ext cx="753732" cy="828020"/>
            <a:chOff x="2960102" y="4659606"/>
            <a:chExt cx="753732" cy="828020"/>
          </a:xfrm>
        </p:grpSpPr>
        <p:cxnSp>
          <p:nvCxnSpPr>
            <p:cNvPr id="18" name="直線矢印コネクタ 17"/>
            <p:cNvCxnSpPr/>
            <p:nvPr/>
          </p:nvCxnSpPr>
          <p:spPr bwMode="auto">
            <a:xfrm flipV="1">
              <a:off x="3146211" y="4659606"/>
              <a:ext cx="0" cy="381000"/>
            </a:xfrm>
            <a:prstGeom prst="straightConnector1">
              <a:avLst/>
            </a:prstGeom>
            <a:noFill/>
            <a:ln w="412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p:cNvSpPr txBox="1"/>
            <p:nvPr/>
          </p:nvSpPr>
          <p:spPr>
            <a:xfrm>
              <a:off x="2960102" y="4964406"/>
              <a:ext cx="753732" cy="523220"/>
            </a:xfrm>
            <a:prstGeom prst="rect">
              <a:avLst/>
            </a:prstGeom>
            <a:noFill/>
          </p:spPr>
          <p:txBody>
            <a:bodyPr wrap="none" rtlCol="0">
              <a:spAutoFit/>
            </a:bodyPr>
            <a:lstStyle/>
            <a:p>
              <a:pPr algn="l"/>
              <a:r>
                <a:rPr kumimoji="1" lang="en-US" altLang="ja-JP" dirty="0">
                  <a:latin typeface="Times New Roman" panose="02020603050405020304" pitchFamily="18" charset="0"/>
                </a:rPr>
                <a:t>α+1</a:t>
              </a:r>
              <a:endParaRPr kumimoji="1" lang="ja-JP" altLang="en-US" dirty="0">
                <a:latin typeface="Times New Roman" panose="02020603050405020304" pitchFamily="18" charset="0"/>
              </a:endParaRPr>
            </a:p>
          </p:txBody>
        </p:sp>
      </p:grpSp>
      <p:grpSp>
        <p:nvGrpSpPr>
          <p:cNvPr id="4" name="グループ化 3"/>
          <p:cNvGrpSpPr/>
          <p:nvPr/>
        </p:nvGrpSpPr>
        <p:grpSpPr>
          <a:xfrm>
            <a:off x="7377296" y="3795936"/>
            <a:ext cx="622286" cy="852264"/>
            <a:chOff x="668392" y="3792103"/>
            <a:chExt cx="622286" cy="852264"/>
          </a:xfrm>
        </p:grpSpPr>
        <p:cxnSp>
          <p:nvCxnSpPr>
            <p:cNvPr id="24" name="直線矢印コネクタ 23"/>
            <p:cNvCxnSpPr/>
            <p:nvPr/>
          </p:nvCxnSpPr>
          <p:spPr bwMode="auto">
            <a:xfrm flipH="1">
              <a:off x="979535" y="4289818"/>
              <a:ext cx="3194" cy="354549"/>
            </a:xfrm>
            <a:prstGeom prst="straightConnector1">
              <a:avLst/>
            </a:prstGeom>
            <a:noFill/>
            <a:ln w="41275"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p:cNvSpPr txBox="1"/>
            <p:nvPr/>
          </p:nvSpPr>
          <p:spPr>
            <a:xfrm>
              <a:off x="668392" y="3792103"/>
              <a:ext cx="622286" cy="523220"/>
            </a:xfrm>
            <a:prstGeom prst="rect">
              <a:avLst/>
            </a:prstGeom>
            <a:noFill/>
          </p:spPr>
          <p:txBody>
            <a:bodyPr wrap="none" rtlCol="0">
              <a:spAutoFit/>
            </a:bodyPr>
            <a:lstStyle/>
            <a:p>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grpSp>
        <p:nvGrpSpPr>
          <p:cNvPr id="26" name="グループ化 25"/>
          <p:cNvGrpSpPr/>
          <p:nvPr/>
        </p:nvGrpSpPr>
        <p:grpSpPr>
          <a:xfrm>
            <a:off x="3998011" y="4655127"/>
            <a:ext cx="324128" cy="828020"/>
            <a:chOff x="4268976" y="5006371"/>
            <a:chExt cx="324128" cy="828020"/>
          </a:xfrm>
        </p:grpSpPr>
        <p:cxnSp>
          <p:nvCxnSpPr>
            <p:cNvPr id="27" name="直線矢印コネクタ 26"/>
            <p:cNvCxnSpPr/>
            <p:nvPr/>
          </p:nvCxnSpPr>
          <p:spPr bwMode="auto">
            <a:xfrm flipV="1">
              <a:off x="4431042" y="5006371"/>
              <a:ext cx="0" cy="381000"/>
            </a:xfrm>
            <a:prstGeom prst="straightConnector1">
              <a:avLst/>
            </a:prstGeom>
            <a:noFill/>
            <a:ln w="41275"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4268976" y="5311171"/>
              <a:ext cx="324128" cy="523220"/>
            </a:xfrm>
            <a:prstGeom prst="rect">
              <a:avLst/>
            </a:prstGeom>
            <a:noFill/>
          </p:spPr>
          <p:txBody>
            <a:bodyPr wrap="none" rtlCol="0">
              <a:spAutoFit/>
            </a:bodyPr>
            <a:lstStyle/>
            <a:p>
              <a:r>
                <a:rPr lang="en-US" altLang="ja-JP" dirty="0">
                  <a:latin typeface="Times New Roman" panose="02020603050405020304" pitchFamily="18" charset="0"/>
                </a:rPr>
                <a:t>s</a:t>
              </a:r>
              <a:endParaRPr kumimoji="1" lang="ja-JP" altLang="en-US" dirty="0">
                <a:latin typeface="Times New Roman" panose="02020603050405020304" pitchFamily="18" charset="0"/>
              </a:endParaRPr>
            </a:p>
          </p:txBody>
        </p:sp>
      </p:grpSp>
      <p:sp>
        <p:nvSpPr>
          <p:cNvPr id="29" name="テキスト ボックス 28"/>
          <p:cNvSpPr txBox="1"/>
          <p:nvPr/>
        </p:nvSpPr>
        <p:spPr>
          <a:xfrm>
            <a:off x="2974436" y="2893028"/>
            <a:ext cx="1351652" cy="523220"/>
          </a:xfrm>
          <a:prstGeom prst="rect">
            <a:avLst/>
          </a:prstGeom>
          <a:noFill/>
        </p:spPr>
        <p:txBody>
          <a:bodyPr wrap="none" rtlCol="0">
            <a:spAutoFit/>
          </a:bodyPr>
          <a:lstStyle/>
          <a:p>
            <a:pPr algn="l"/>
            <a:r>
              <a:rPr lang="en-US" altLang="ja-JP" dirty="0">
                <a:latin typeface="Times New Roman" panose="02020603050405020304" pitchFamily="18" charset="0"/>
              </a:rPr>
              <a:t>α&lt;s</a:t>
            </a:r>
            <a:r>
              <a:rPr kumimoji="1" lang="ja-JP" altLang="en-US" dirty="0">
                <a:latin typeface="Times New Roman" panose="02020603050405020304" pitchFamily="18" charset="0"/>
              </a:rPr>
              <a:t>≦</a:t>
            </a:r>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sp>
        <p:nvSpPr>
          <p:cNvPr id="30" name="テキスト ボックス 29"/>
          <p:cNvSpPr txBox="1"/>
          <p:nvPr/>
        </p:nvSpPr>
        <p:spPr>
          <a:xfrm>
            <a:off x="1646405" y="5541758"/>
            <a:ext cx="2956259" cy="523220"/>
          </a:xfrm>
          <a:prstGeom prst="rect">
            <a:avLst/>
          </a:prstGeom>
          <a:noFill/>
        </p:spPr>
        <p:txBody>
          <a:bodyPr wrap="none" rtlCol="0">
            <a:spAutoFit/>
          </a:bodyPr>
          <a:lstStyle/>
          <a:p>
            <a:pPr algn="l"/>
            <a:r>
              <a:rPr kumimoji="1" lang="ja-JP" altLang="en-US" dirty="0">
                <a:latin typeface="Times New Roman" panose="02020603050405020304" pitchFamily="18" charset="0"/>
              </a:rPr>
              <a:t>範囲</a:t>
            </a:r>
            <a:r>
              <a:rPr kumimoji="1" lang="en-US" altLang="ja-JP" dirty="0">
                <a:latin typeface="Times New Roman" panose="02020603050405020304" pitchFamily="18" charset="0"/>
              </a:rPr>
              <a:t>(s,β)</a:t>
            </a:r>
            <a:r>
              <a:rPr kumimoji="1" lang="ja-JP" altLang="en-US" dirty="0">
                <a:latin typeface="Times New Roman" panose="02020603050405020304" pitchFamily="18" charset="0"/>
              </a:rPr>
              <a:t>で再探索</a:t>
            </a:r>
          </a:p>
        </p:txBody>
      </p:sp>
      <p:grpSp>
        <p:nvGrpSpPr>
          <p:cNvPr id="31" name="グループ化 30"/>
          <p:cNvGrpSpPr/>
          <p:nvPr/>
        </p:nvGrpSpPr>
        <p:grpSpPr>
          <a:xfrm>
            <a:off x="5132851" y="3795936"/>
            <a:ext cx="622286" cy="852264"/>
            <a:chOff x="668392" y="3792103"/>
            <a:chExt cx="622286" cy="852264"/>
          </a:xfrm>
        </p:grpSpPr>
        <p:cxnSp>
          <p:nvCxnSpPr>
            <p:cNvPr id="32" name="直線矢印コネクタ 31"/>
            <p:cNvCxnSpPr/>
            <p:nvPr/>
          </p:nvCxnSpPr>
          <p:spPr bwMode="auto">
            <a:xfrm flipH="1">
              <a:off x="979535" y="4289818"/>
              <a:ext cx="3194" cy="354549"/>
            </a:xfrm>
            <a:prstGeom prst="straightConnector1">
              <a:avLst/>
            </a:prstGeom>
            <a:noFill/>
            <a:ln w="41275"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p:cNvSpPr txBox="1"/>
            <p:nvPr/>
          </p:nvSpPr>
          <p:spPr>
            <a:xfrm>
              <a:off x="668392" y="3792103"/>
              <a:ext cx="622286" cy="523220"/>
            </a:xfrm>
            <a:prstGeom prst="rect">
              <a:avLst/>
            </a:prstGeom>
            <a:noFill/>
          </p:spPr>
          <p:txBody>
            <a:bodyPr wrap="none" rtlCol="0">
              <a:spAutoFit/>
            </a:bodyPr>
            <a:lstStyle/>
            <a:p>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sp>
        <p:nvSpPr>
          <p:cNvPr id="34" name="左右矢印 33"/>
          <p:cNvSpPr/>
          <p:nvPr/>
        </p:nvSpPr>
        <p:spPr bwMode="auto">
          <a:xfrm>
            <a:off x="4164061" y="4604240"/>
            <a:ext cx="1891898" cy="573743"/>
          </a:xfrm>
          <a:prstGeom prst="leftRightArrow">
            <a:avLst/>
          </a:prstGeom>
          <a:solidFill>
            <a:srgbClr val="00FF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effectLst/>
                <a:latin typeface="Times New Roman" panose="02020603050405020304" pitchFamily="18" charset="0"/>
              </a:rPr>
              <a:t>探索範囲</a:t>
            </a:r>
            <a:endParaRPr kumimoji="1" lang="ja-JP" altLang="en-US" sz="2400" dirty="0">
              <a:solidFill>
                <a:schemeClr val="bg2"/>
              </a:solidFill>
              <a:effectLst/>
              <a:latin typeface="Times New Roman" panose="02020603050405020304" pitchFamily="18" charset="0"/>
            </a:endParaRPr>
          </a:p>
        </p:txBody>
      </p:sp>
      <p:sp>
        <p:nvSpPr>
          <p:cNvPr id="35" name="テキスト ボックス 34"/>
          <p:cNvSpPr txBox="1"/>
          <p:nvPr/>
        </p:nvSpPr>
        <p:spPr>
          <a:xfrm>
            <a:off x="2785499" y="6123590"/>
            <a:ext cx="5764720" cy="584775"/>
          </a:xfrm>
          <a:prstGeom prst="rect">
            <a:avLst/>
          </a:prstGeom>
          <a:noFill/>
        </p:spPr>
        <p:txBody>
          <a:bodyPr wrap="none" rtlCol="0">
            <a:spAutoFit/>
          </a:bodyPr>
          <a:lstStyle/>
          <a:p>
            <a:pPr algn="l"/>
            <a:r>
              <a:rPr kumimoji="1" lang="en-US" altLang="ja-JP" dirty="0">
                <a:latin typeface="Times New Roman" panose="02020603050405020304" pitchFamily="18" charset="0"/>
              </a:rPr>
              <a:t>(α,β)</a:t>
            </a:r>
            <a:r>
              <a:rPr lang="ja-JP" altLang="en-US" dirty="0">
                <a:latin typeface="Times New Roman" panose="02020603050405020304" pitchFamily="18" charset="0"/>
              </a:rPr>
              <a:t>より狭いので高速</a:t>
            </a:r>
            <a:r>
              <a:rPr lang="en-US" altLang="ja-JP" sz="3200" dirty="0">
                <a:latin typeface="Times New Roman" panose="02020603050405020304" pitchFamily="18" charset="0"/>
              </a:rPr>
              <a:t>(</a:t>
            </a:r>
            <a:r>
              <a:rPr lang="ja-JP" altLang="en-US" dirty="0">
                <a:latin typeface="Times New Roman" panose="02020603050405020304" pitchFamily="18" charset="0"/>
              </a:rPr>
              <a:t>かもしれない</a:t>
            </a:r>
            <a:r>
              <a:rPr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61224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heckerboard(across)">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left)">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checkerboard(across)">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checkerboard(across)">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 calcmode="lin" valueType="num">
                                      <p:cBhvr additive="base">
                                        <p:cTn id="32" dur="500" fill="hold"/>
                                        <p:tgtEl>
                                          <p:spTgt spid="30"/>
                                        </p:tgtEl>
                                        <p:attrNameLst>
                                          <p:attrName>ppt_x</p:attrName>
                                        </p:attrNameLst>
                                      </p:cBhvr>
                                      <p:tavLst>
                                        <p:tav tm="0">
                                          <p:val>
                                            <p:strVal val="#ppt_x"/>
                                          </p:val>
                                        </p:tav>
                                        <p:tav tm="100000">
                                          <p:val>
                                            <p:strVal val="#ppt_x"/>
                                          </p:val>
                                        </p:tav>
                                      </p:tavLst>
                                    </p:anim>
                                    <p:anim calcmode="lin" valueType="num">
                                      <p:cBhvr additive="base">
                                        <p:cTn id="3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37"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barn(outVertical)">
                                      <p:cBhvr>
                                        <p:cTn id="38" dur="500"/>
                                        <p:tgtEl>
                                          <p:spTgt spid="34"/>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fill="hold"/>
                                        <p:tgtEl>
                                          <p:spTgt spid="35"/>
                                        </p:tgtEl>
                                        <p:attrNameLst>
                                          <p:attrName>ppt_x</p:attrName>
                                        </p:attrNameLst>
                                      </p:cBhvr>
                                      <p:tavLst>
                                        <p:tav tm="0">
                                          <p:val>
                                            <p:strVal val="#ppt_x"/>
                                          </p:val>
                                        </p:tav>
                                        <p:tav tm="100000">
                                          <p:val>
                                            <p:strVal val="#ppt_x"/>
                                          </p:val>
                                        </p:tav>
                                      </p:tavLst>
                                    </p:anim>
                                    <p:anim calcmode="lin" valueType="num">
                                      <p:cBhvr additive="base">
                                        <p:cTn id="44"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9" grpId="0"/>
      <p:bldP spid="30" grpId="0"/>
      <p:bldP spid="34" grpId="0" animBg="1"/>
      <p:bldP spid="3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04800" y="152400"/>
            <a:ext cx="8686800" cy="65532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スカウト法により局面の評価値を計算する </a:t>
            </a:r>
            <a:r>
              <a:rPr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scout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depth,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alpha,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beta)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if (depth == 0)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深さ制限に達した場合</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kumimoji="1" lang="en-US" altLang="ja-JP" sz="2000" dirty="0">
                <a:effectLst/>
                <a:latin typeface="Times New Roman" panose="02020603050405020304" pitchFamily="18" charset="0"/>
              </a:rPr>
              <a:t>return value;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先読み無しの評価値を返す</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int</a:t>
            </a:r>
            <a:r>
              <a:rPr lang="en-US" altLang="ja-JP" sz="2000" dirty="0">
                <a:effectLst/>
                <a:latin typeface="Times New Roman" panose="02020603050405020304" pitchFamily="18" charset="0"/>
              </a:rPr>
              <a:t> a = alpha, b = beta, s;</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r>
              <a:rPr lang="en-US" altLang="ja-JP" sz="2000" dirty="0" err="1">
                <a:effectLst/>
                <a:latin typeface="Times New Roman" panose="02020603050405020304" pitchFamily="18" charset="0"/>
              </a:rPr>
              <a:t>ArrayList</a:t>
            </a:r>
            <a:r>
              <a:rPr lang="en-US" altLang="ja-JP" sz="2000" dirty="0">
                <a:effectLst/>
                <a:latin typeface="Times New Roman" panose="02020603050405020304" pitchFamily="18" charset="0"/>
              </a:rPr>
              <a:t>&lt;Move&gt; </a:t>
            </a:r>
            <a:r>
              <a:rPr lang="en-US" altLang="ja-JP" sz="2000" dirty="0" err="1">
                <a:effectLst/>
                <a:latin typeface="Times New Roman" panose="02020603050405020304" pitchFamily="18" charset="0"/>
              </a:rPr>
              <a:t>moveList</a:t>
            </a:r>
            <a:r>
              <a:rPr lang="en-US" altLang="ja-JP" sz="2000" dirty="0">
                <a:effectLst/>
                <a:latin typeface="Times New Roman" panose="02020603050405020304" pitchFamily="18" charset="0"/>
              </a:rPr>
              <a:t> = </a:t>
            </a:r>
            <a:r>
              <a:rPr lang="en-US" altLang="ja-JP" sz="2000" dirty="0" err="1">
                <a:effectLst/>
                <a:latin typeface="Times New Roman" panose="02020603050405020304" pitchFamily="18" charset="0"/>
              </a:rPr>
              <a:t>generateMoves</a:t>
            </a:r>
            <a:r>
              <a:rPr lang="en-US" altLang="ja-JP" sz="2000" dirty="0">
                <a:effectLst/>
                <a:latin typeface="Times New Roman" panose="02020603050405020304" pitchFamily="18" charset="0"/>
              </a:rPr>
              <a:t>();</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合法手リスト生成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for (Move </a:t>
            </a:r>
            <a:r>
              <a:rPr kumimoji="1" lang="en-US" altLang="ja-JP" sz="2000" dirty="0" err="1">
                <a:effectLst/>
                <a:latin typeface="Times New Roman" panose="02020603050405020304" pitchFamily="18" charset="0"/>
              </a:rPr>
              <a:t>move</a:t>
            </a:r>
            <a:r>
              <a:rPr kumimoji="1" lang="en-US" altLang="ja-JP" sz="2000" dirty="0">
                <a:effectLst/>
                <a:latin typeface="Times New Roman" panose="02020603050405020304" pitchFamily="18" charset="0"/>
              </a:rPr>
              <a:t> : </a:t>
            </a:r>
            <a:r>
              <a:rPr kumimoji="1" lang="en-US" altLang="ja-JP" sz="2000" dirty="0" err="1">
                <a:effectLst/>
                <a:latin typeface="Times New Roman" panose="02020603050405020304" pitchFamily="18" charset="0"/>
              </a:rPr>
              <a:t>moveList</a:t>
            </a:r>
            <a:r>
              <a:rPr kumimoji="1" lang="en-US" altLang="ja-JP" sz="2000" dirty="0">
                <a:effectLst/>
                <a:latin typeface="Times New Roman" panose="02020603050405020304" pitchFamily="18" charset="0"/>
              </a:rPr>
              <a:t> ) {</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全ての合法手に対して判定</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Phase </a:t>
            </a:r>
            <a:r>
              <a:rPr lang="en-US" altLang="ja-JP" sz="2000" dirty="0" err="1">
                <a:effectLst/>
                <a:latin typeface="Times New Roman" panose="02020603050405020304" pitchFamily="18" charset="0"/>
              </a:rPr>
              <a:t>phase</a:t>
            </a:r>
            <a:r>
              <a:rPr lang="en-US" altLang="ja-JP" sz="2000" dirty="0">
                <a:effectLst/>
                <a:latin typeface="Times New Roman" panose="02020603050405020304" pitchFamily="18" charset="0"/>
              </a:rPr>
              <a:t> = </a:t>
            </a:r>
            <a:r>
              <a:rPr lang="en-US" altLang="ja-JP" sz="2000" dirty="0" err="1">
                <a:effectLst/>
                <a:latin typeface="Times New Roman" panose="02020603050405020304" pitchFamily="18" charset="0"/>
              </a:rPr>
              <a:t>nextPhase</a:t>
            </a:r>
            <a:r>
              <a:rPr lang="en-US" altLang="ja-JP" sz="2000" dirty="0">
                <a:effectLst/>
                <a:latin typeface="Times New Roman" panose="02020603050405020304" pitchFamily="18" charset="0"/>
              </a:rPr>
              <a:t> (move);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次の局面を生成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rgbClr val="99FF99"/>
                </a:solidFill>
                <a:effectLst/>
                <a:latin typeface="Times New Roman" panose="02020603050405020304" pitchFamily="18" charset="0"/>
              </a:rPr>
              <a:t>     </a:t>
            </a:r>
            <a:r>
              <a:rPr lang="en-US" altLang="ja-JP" sz="2000" dirty="0">
                <a:effectLst/>
                <a:latin typeface="Times New Roman" panose="02020603050405020304" pitchFamily="18" charset="0"/>
              </a:rPr>
              <a:t>s = -scout (depth-1, -b, -a);</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if (a&lt;s &amp;&amp; s&lt;beta &amp;&amp; depth &lt;=2) {</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α&lt;s&lt;β</a:t>
            </a:r>
            <a:r>
              <a:rPr lang="ja-JP" altLang="en-US" sz="2000" dirty="0">
                <a:solidFill>
                  <a:srgbClr val="FFFF00"/>
                </a:solidFill>
                <a:effectLst/>
                <a:latin typeface="Times New Roman" panose="02020603050405020304" pitchFamily="18" charset="0"/>
              </a:rPr>
              <a:t>の場合</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 = -scout (depth-1, -beta, -s);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範囲</a:t>
            </a:r>
            <a:r>
              <a:rPr lang="en-US" altLang="ja-JP" sz="2000" dirty="0">
                <a:solidFill>
                  <a:srgbClr val="FFFF00"/>
                </a:solidFill>
                <a:effectLst/>
                <a:latin typeface="Times New Roman" panose="02020603050405020304" pitchFamily="18" charset="0"/>
              </a:rPr>
              <a:t>(s, β)</a:t>
            </a:r>
            <a:r>
              <a:rPr lang="ja-JP" altLang="en-US" sz="2000" dirty="0">
                <a:solidFill>
                  <a:srgbClr val="FFFF00"/>
                </a:solidFill>
                <a:effectLst/>
                <a:latin typeface="Times New Roman" panose="02020603050405020304" pitchFamily="18" charset="0"/>
              </a:rPr>
              <a:t>で再探索</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if (s&gt;a) a=s; </a:t>
            </a:r>
            <a:r>
              <a:rPr lang="en-US" altLang="ja-JP" sz="2000" dirty="0">
                <a:solidFill>
                  <a:srgbClr val="FFFF00"/>
                </a:solidFill>
                <a:effectLst/>
                <a:latin typeface="Times New Roman" panose="02020603050405020304" pitchFamily="18" charset="0"/>
              </a:rPr>
              <a:t>// α</a:t>
            </a:r>
            <a:r>
              <a:rPr lang="ja-JP" altLang="en-US" sz="2000" dirty="0">
                <a:solidFill>
                  <a:srgbClr val="FFFF00"/>
                </a:solidFill>
                <a:effectLst/>
                <a:latin typeface="Times New Roman" panose="02020603050405020304" pitchFamily="18" charset="0"/>
              </a:rPr>
              <a:t>値更新</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if (a&gt;=beta) return a;</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β</a:t>
            </a:r>
            <a:r>
              <a:rPr lang="ja-JP" altLang="en-US" sz="2000" dirty="0">
                <a:solidFill>
                  <a:srgbClr val="FFFF00"/>
                </a:solidFill>
                <a:effectLst/>
                <a:latin typeface="Times New Roman" panose="02020603050405020304" pitchFamily="18" charset="0"/>
              </a:rPr>
              <a:t>刈り</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b = a+1;</a:t>
            </a:r>
            <a:r>
              <a:rPr lang="ja-JP" altLang="en-US" sz="20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β</a:t>
            </a:r>
            <a:r>
              <a:rPr lang="ja-JP" altLang="en-US" sz="2000" dirty="0">
                <a:solidFill>
                  <a:srgbClr val="FFFF00"/>
                </a:solidFill>
                <a:effectLst/>
                <a:latin typeface="Times New Roman" panose="02020603050405020304" pitchFamily="18" charset="0"/>
              </a:rPr>
              <a:t>値更新</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  return </a:t>
            </a:r>
            <a:r>
              <a:rPr lang="en-US" altLang="ja-JP" sz="2000" dirty="0">
                <a:effectLst/>
                <a:latin typeface="Times New Roman" panose="02020603050405020304" pitchFamily="18" charset="0"/>
              </a:rPr>
              <a:t>a</a:t>
            </a:r>
            <a:r>
              <a:rPr kumimoji="1" lang="en-US" altLang="ja-JP" sz="2000" dirty="0">
                <a:effectLst/>
                <a:latin typeface="Times New Roman" panose="02020603050405020304" pitchFamily="18" charset="0"/>
              </a:rPr>
              <a:t>;</a:t>
            </a:r>
            <a:endParaRPr kumimoji="1"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a:t>
            </a:r>
            <a:endParaRPr kumimoji="1" lang="ja-JP" altLang="en-US" sz="2000" dirty="0">
              <a:effectLst/>
              <a:latin typeface="Times New Roman" panose="02020603050405020304" pitchFamily="18" charset="0"/>
            </a:endParaRPr>
          </a:p>
        </p:txBody>
      </p:sp>
    </p:spTree>
    <p:extLst>
      <p:ext uri="{BB962C8B-B14F-4D97-AF65-F5344CB8AC3E}">
        <p14:creationId xmlns:p14="http://schemas.microsoft.com/office/powerpoint/2010/main" val="2497361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同一局面の処理</a:t>
            </a:r>
          </a:p>
        </p:txBody>
      </p:sp>
      <p:sp>
        <p:nvSpPr>
          <p:cNvPr id="3" name="コンテンツ プレースホルダ 2"/>
          <p:cNvSpPr>
            <a:spLocks noGrp="1"/>
          </p:cNvSpPr>
          <p:nvPr>
            <p:ph idx="1"/>
          </p:nvPr>
        </p:nvSpPr>
        <p:spPr/>
        <p:txBody>
          <a:bodyPr/>
          <a:lstStyle/>
          <a:p>
            <a:r>
              <a:rPr lang="ja-JP" altLang="en-US" dirty="0"/>
              <a:t>探索中同一局面が現れるケース</a:t>
            </a:r>
            <a:endParaRPr kumimoji="1" lang="en-US" altLang="ja-JP" dirty="0"/>
          </a:p>
          <a:p>
            <a:pPr lvl="1"/>
            <a:r>
              <a:rPr lang="ja-JP" altLang="en-US" dirty="0"/>
              <a:t>手順前後の同一局面</a:t>
            </a:r>
            <a:endParaRPr lang="en-US" altLang="ja-JP" dirty="0"/>
          </a:p>
          <a:p>
            <a:pPr lvl="2"/>
            <a:r>
              <a:rPr lang="ja-JP" altLang="en-US" dirty="0"/>
              <a:t>手順が違っても同一局面となる</a:t>
            </a:r>
            <a:endParaRPr lang="en-US" altLang="ja-JP" dirty="0"/>
          </a:p>
          <a:p>
            <a:pPr lvl="3">
              <a:buNone/>
            </a:pPr>
            <a:r>
              <a:rPr lang="ja-JP" altLang="en-US" sz="2400" dirty="0"/>
              <a:t>⇒局面の評価値を再利用できる</a:t>
            </a:r>
            <a:endParaRPr lang="en-US" altLang="ja-JP" sz="2400" dirty="0"/>
          </a:p>
          <a:p>
            <a:pPr lvl="1"/>
            <a:r>
              <a:rPr lang="ja-JP" altLang="en-US" dirty="0"/>
              <a:t>千日手</a:t>
            </a:r>
            <a:endParaRPr lang="en-US" altLang="ja-JP" dirty="0"/>
          </a:p>
          <a:p>
            <a:pPr lvl="2"/>
            <a:r>
              <a:rPr lang="ja-JP" altLang="en-US" dirty="0"/>
              <a:t>手順中で同一局面が現れる</a:t>
            </a:r>
            <a:r>
              <a:rPr lang="en-US" altLang="ja-JP" dirty="0"/>
              <a:t>(</a:t>
            </a:r>
            <a:r>
              <a:rPr lang="ja-JP" altLang="en-US" dirty="0"/>
              <a:t>千日手</a:t>
            </a:r>
            <a:r>
              <a:rPr lang="en-US" altLang="ja-JP" dirty="0"/>
              <a:t>)</a:t>
            </a:r>
          </a:p>
          <a:p>
            <a:pPr lvl="3">
              <a:buNone/>
            </a:pPr>
            <a:r>
              <a:rPr lang="ja-JP" altLang="en-US" sz="2400" dirty="0"/>
              <a:t>⇒探索の無限ループを回避する必要がある</a:t>
            </a:r>
            <a:endParaRPr lang="en-US" altLang="ja-JP"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局面の同一判定</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a:xfrm>
            <a:off x="457200" y="1143000"/>
            <a:ext cx="8229600" cy="4525963"/>
          </a:xfrm>
        </p:spPr>
        <p:txBody>
          <a:bodyPr/>
          <a:lstStyle/>
          <a:p>
            <a:r>
              <a:rPr kumimoji="1" lang="en-US" altLang="ja-JP" baseline="0" dirty="0">
                <a:latin typeface="Times New Roman" pitchFamily="18" charset="0"/>
              </a:rPr>
              <a:t>equals()</a:t>
            </a:r>
            <a:r>
              <a:rPr kumimoji="1" lang="ja-JP" altLang="en-US" baseline="0" dirty="0">
                <a:latin typeface="Times New Roman" pitchFamily="18" charset="0"/>
              </a:rPr>
              <a:t>メソッド</a:t>
            </a:r>
            <a:endParaRPr kumimoji="1" lang="en-US" altLang="ja-JP" baseline="0" dirty="0">
              <a:latin typeface="Times New Roman" pitchFamily="18" charset="0"/>
            </a:endParaRPr>
          </a:p>
          <a:p>
            <a:pPr lvl="1"/>
            <a:r>
              <a:rPr kumimoji="1" lang="ja-JP" altLang="en-US" baseline="0" dirty="0">
                <a:latin typeface="Times New Roman" pitchFamily="18" charset="0"/>
              </a:rPr>
              <a:t>同一の局面か判定する</a:t>
            </a:r>
          </a:p>
        </p:txBody>
      </p:sp>
      <p:sp>
        <p:nvSpPr>
          <p:cNvPr id="4" name="正方形/長方形 3"/>
          <p:cNvSpPr/>
          <p:nvPr/>
        </p:nvSpPr>
        <p:spPr bwMode="auto">
          <a:xfrm>
            <a:off x="609600" y="2133600"/>
            <a:ext cx="8001000" cy="4572000"/>
          </a:xfrm>
          <a:prstGeom prst="rect">
            <a:avLst/>
          </a:pr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boolean</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equals (Phase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phase</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for (</a:t>
            </a:r>
            <a:r>
              <a:rPr lang="en-US" altLang="ja-JP" dirty="0" err="1">
                <a:latin typeface="Times New Roman" pitchFamily="18" charset="0"/>
              </a:rPr>
              <a:t>int</a:t>
            </a:r>
            <a:r>
              <a:rPr lang="en-US" altLang="ja-JP" dirty="0">
                <a:latin typeface="Times New Roman" pitchFamily="18" charset="0"/>
              </a:rPr>
              <a:t> </a:t>
            </a:r>
            <a:r>
              <a:rPr lang="en-US" altLang="ja-JP" dirty="0" err="1">
                <a:latin typeface="Times New Roman" pitchFamily="18" charset="0"/>
              </a:rPr>
              <a:t>i</a:t>
            </a:r>
            <a:r>
              <a:rPr lang="en-US" altLang="ja-JP" dirty="0">
                <a:latin typeface="Times New Roman" pitchFamily="18" charset="0"/>
              </a:rPr>
              <a:t>=0; </a:t>
            </a:r>
            <a:r>
              <a:rPr lang="en-US" altLang="ja-JP" dirty="0" err="1">
                <a:latin typeface="Times New Roman" pitchFamily="18" charset="0"/>
              </a:rPr>
              <a:t>i</a:t>
            </a:r>
            <a:r>
              <a:rPr lang="en-US" altLang="ja-JP" dirty="0">
                <a:latin typeface="Times New Roman" pitchFamily="18" charset="0"/>
              </a:rPr>
              <a:t>&lt;SIZE; ++</a:t>
            </a:r>
            <a:r>
              <a:rPr lang="en-US" altLang="ja-JP" dirty="0" err="1">
                <a:latin typeface="Times New Roman" pitchFamily="18" charset="0"/>
              </a:rPr>
              <a:t>i</a:t>
            </a:r>
            <a:r>
              <a:rPr lang="en-US" altLang="ja-JP" dirty="0">
                <a:latin typeface="Times New Roman"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for (</a:t>
            </a:r>
            <a:r>
              <a:rPr kumimoji="1" lang="en-US" altLang="ja-JP" sz="2800" b="0" i="0" u="none" strike="noStrike" cap="none" normalizeH="0" dirty="0" err="1">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int</a:t>
            </a: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 j=0; j&lt;SIZE; ++j)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if (</a:t>
            </a:r>
            <a:r>
              <a:rPr lang="en-US" altLang="ja-JP" dirty="0" err="1">
                <a:latin typeface="Times New Roman" pitchFamily="18" charset="0"/>
              </a:rPr>
              <a:t>this.board</a:t>
            </a:r>
            <a:r>
              <a:rPr lang="en-US" altLang="ja-JP" dirty="0">
                <a:latin typeface="Times New Roman" pitchFamily="18" charset="0"/>
              </a:rPr>
              <a:t>[</a:t>
            </a:r>
            <a:r>
              <a:rPr lang="en-US" altLang="ja-JP" dirty="0" err="1">
                <a:latin typeface="Times New Roman" pitchFamily="18" charset="0"/>
              </a:rPr>
              <a:t>i</a:t>
            </a:r>
            <a:r>
              <a:rPr lang="en-US" altLang="ja-JP" dirty="0">
                <a:latin typeface="Times New Roman" pitchFamily="18" charset="0"/>
              </a:rPr>
              <a:t>][j] </a:t>
            </a:r>
            <a:r>
              <a:rPr lang="ja-JP" altLang="en-US" dirty="0">
                <a:latin typeface="Times New Roman" pitchFamily="18" charset="0"/>
              </a:rPr>
              <a:t>≠ </a:t>
            </a:r>
            <a:r>
              <a:rPr lang="en-US" altLang="ja-JP" dirty="0" err="1">
                <a:latin typeface="Times New Roman" pitchFamily="18" charset="0"/>
              </a:rPr>
              <a:t>phase.board</a:t>
            </a:r>
            <a:r>
              <a:rPr lang="en-US" altLang="ja-JP" dirty="0">
                <a:latin typeface="Times New Roman" pitchFamily="18" charset="0"/>
              </a:rPr>
              <a:t>[</a:t>
            </a:r>
            <a:r>
              <a:rPr lang="en-US" altLang="ja-JP" dirty="0" err="1">
                <a:latin typeface="Times New Roman" pitchFamily="18" charset="0"/>
              </a:rPr>
              <a:t>i</a:t>
            </a:r>
            <a:r>
              <a:rPr lang="en-US" altLang="ja-JP" dirty="0">
                <a:latin typeface="Times New Roman" pitchFamily="18" charset="0"/>
              </a:rPr>
              <a:t>][j])</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return false; </a:t>
            </a:r>
            <a:r>
              <a:rPr lang="en-US" altLang="ja-JP" sz="2000" dirty="0">
                <a:solidFill>
                  <a:srgbClr val="FFFF00"/>
                </a:solidFill>
                <a:latin typeface="Times New Roman" pitchFamily="18" charset="0"/>
              </a:rPr>
              <a:t>// 1</a:t>
            </a:r>
            <a:r>
              <a:rPr lang="ja-JP" altLang="en-US" sz="2000" dirty="0">
                <a:solidFill>
                  <a:srgbClr val="FFFF00"/>
                </a:solidFill>
                <a:latin typeface="Times New Roman" pitchFamily="18" charset="0"/>
              </a:rPr>
              <a:t>箇所でも異なれば</a:t>
            </a:r>
            <a:r>
              <a:rPr lang="en-US" altLang="ja-JP" sz="2000" dirty="0">
                <a:solidFill>
                  <a:srgbClr val="FFFF00"/>
                </a:solidFill>
                <a:latin typeface="Times New Roman" pitchFamily="18" charset="0"/>
              </a:rPr>
              <a:t>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if (</a:t>
            </a:r>
            <a:r>
              <a:rPr lang="en-US" altLang="ja-JP" dirty="0" err="1">
                <a:latin typeface="Times New Roman" pitchFamily="18" charset="0"/>
              </a:rPr>
              <a:t>this.turn</a:t>
            </a:r>
            <a:r>
              <a:rPr lang="en-US" altLang="ja-JP" dirty="0">
                <a:latin typeface="Times New Roman" pitchFamily="18" charset="0"/>
              </a:rPr>
              <a:t> </a:t>
            </a:r>
            <a:r>
              <a:rPr lang="ja-JP" altLang="en-US" dirty="0">
                <a:latin typeface="Times New Roman" pitchFamily="18" charset="0"/>
              </a:rPr>
              <a:t>≠</a:t>
            </a:r>
            <a:r>
              <a:rPr lang="en-US" altLang="ja-JP" dirty="0" err="1">
                <a:latin typeface="Times New Roman" pitchFamily="18" charset="0"/>
              </a:rPr>
              <a:t>phase.turn</a:t>
            </a:r>
            <a:r>
              <a:rPr lang="en-US" altLang="ja-JP" dirty="0">
                <a:latin typeface="Times New Roman" pitchFamily="18" charset="0"/>
              </a:rPr>
              <a:t>) return false;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itchFamily="18" charset="0"/>
              </a:rPr>
              <a:t>   return true; </a:t>
            </a:r>
            <a:r>
              <a:rPr lang="en-US" altLang="ja-JP" sz="2000" dirty="0">
                <a:solidFill>
                  <a:srgbClr val="FFFF00"/>
                </a:solidFill>
                <a:latin typeface="Times New Roman" pitchFamily="18" charset="0"/>
              </a:rPr>
              <a:t>// </a:t>
            </a:r>
            <a:r>
              <a:rPr lang="ja-JP" altLang="en-US" sz="2000" dirty="0">
                <a:solidFill>
                  <a:srgbClr val="FFFF00"/>
                </a:solidFill>
                <a:latin typeface="Times New Roman" pitchFamily="18" charset="0"/>
              </a:rPr>
              <a:t>全て同じなら</a:t>
            </a:r>
            <a:r>
              <a:rPr lang="en-US" altLang="ja-JP" sz="2000" dirty="0">
                <a:solidFill>
                  <a:srgbClr val="FFFF00"/>
                </a:solidFill>
                <a:latin typeface="Times New Roman" pitchFamily="18" charset="0"/>
              </a:rPr>
              <a:t>true</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rPr>
              <a:t>}</a:t>
            </a:r>
            <a:endParaRPr kumimoji="1" lang="ja-JP" altLang="en-US" sz="2800" b="0" i="0" u="none" strike="noStrike" cap="none" normalizeH="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anose="020B0600070205080204" pitchFamily="50" charset="-128"/>
            </a:endParaRPr>
          </a:p>
        </p:txBody>
      </p:sp>
      <p:sp>
        <p:nvSpPr>
          <p:cNvPr id="5" name="テキスト ボックス 4"/>
          <p:cNvSpPr txBox="1"/>
          <p:nvPr/>
        </p:nvSpPr>
        <p:spPr>
          <a:xfrm>
            <a:off x="4267200" y="6096000"/>
            <a:ext cx="4703532" cy="523220"/>
          </a:xfrm>
          <a:prstGeom prst="rect">
            <a:avLst/>
          </a:prstGeom>
          <a:solidFill>
            <a:schemeClr val="bg1"/>
          </a:solidFill>
        </p:spPr>
        <p:txBody>
          <a:bodyPr wrap="none" rtlCol="0">
            <a:spAutoFit/>
          </a:bodyPr>
          <a:lstStyle/>
          <a:p>
            <a:r>
              <a:rPr kumimoji="1" lang="ja-JP" altLang="en-US" dirty="0">
                <a:latin typeface="Times New Roman" panose="02020603050405020304" pitchFamily="18" charset="0"/>
              </a:rPr>
              <a:t>だがこの判定は時間がかかる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局面の同一判定</a:t>
            </a:r>
          </a:p>
        </p:txBody>
      </p:sp>
      <p:sp>
        <p:nvSpPr>
          <p:cNvPr id="7" name="テキスト ボックス 6"/>
          <p:cNvSpPr txBox="1"/>
          <p:nvPr/>
        </p:nvSpPr>
        <p:spPr>
          <a:xfrm>
            <a:off x="1219200" y="1676400"/>
            <a:ext cx="6361037" cy="1175706"/>
          </a:xfrm>
          <a:prstGeom prst="rect">
            <a:avLst/>
          </a:prstGeom>
          <a:noFill/>
        </p:spPr>
        <p:txBody>
          <a:bodyPr wrap="none" rtlCol="0">
            <a:spAutoFit/>
          </a:bodyPr>
          <a:lstStyle/>
          <a:p>
            <a:pPr algn="l">
              <a:buClr>
                <a:srgbClr val="00B050"/>
              </a:buClr>
              <a:buFont typeface="Wingdings" pitchFamily="2" charset="2"/>
              <a:buChar char="l"/>
            </a:pPr>
            <a:r>
              <a:rPr kumimoji="1" lang="ja-JP" altLang="en-US" sz="3200" dirty="0">
                <a:latin typeface="Times New Roman" panose="02020603050405020304" pitchFamily="18" charset="0"/>
              </a:rPr>
              <a:t>　探索中には多くの局面が現れる</a:t>
            </a:r>
            <a:endParaRPr kumimoji="1" lang="en-US" altLang="ja-JP" sz="3200" dirty="0">
              <a:latin typeface="Times New Roman" panose="02020603050405020304" pitchFamily="18" charset="0"/>
            </a:endParaRPr>
          </a:p>
          <a:p>
            <a:pPr algn="l">
              <a:buClr>
                <a:srgbClr val="00B050"/>
              </a:buClr>
              <a:buFont typeface="Wingdings" pitchFamily="2" charset="2"/>
              <a:buChar char="l"/>
            </a:pPr>
            <a:r>
              <a:rPr kumimoji="1" lang="ja-JP" altLang="en-US" sz="3200" dirty="0">
                <a:latin typeface="Times New Roman" panose="02020603050405020304" pitchFamily="18" charset="0"/>
              </a:rPr>
              <a:t>　局面の同一判定は時間がかかる</a:t>
            </a:r>
          </a:p>
        </p:txBody>
      </p:sp>
      <p:grpSp>
        <p:nvGrpSpPr>
          <p:cNvPr id="10" name="グループ化 9"/>
          <p:cNvGrpSpPr/>
          <p:nvPr/>
        </p:nvGrpSpPr>
        <p:grpSpPr>
          <a:xfrm>
            <a:off x="1371600" y="3200400"/>
            <a:ext cx="6498895" cy="1194375"/>
            <a:chOff x="1295400" y="3352800"/>
            <a:chExt cx="6498895" cy="1194375"/>
          </a:xfrm>
        </p:grpSpPr>
        <p:sp>
          <p:nvSpPr>
            <p:cNvPr id="8" name="テキスト ボックス 7"/>
            <p:cNvSpPr txBox="1"/>
            <p:nvPr/>
          </p:nvSpPr>
          <p:spPr>
            <a:xfrm>
              <a:off x="1295400" y="3962400"/>
              <a:ext cx="6498895" cy="584775"/>
            </a:xfrm>
            <a:prstGeom prst="rect">
              <a:avLst/>
            </a:prstGeom>
            <a:noFill/>
          </p:spPr>
          <p:txBody>
            <a:bodyPr wrap="none" rtlCol="0">
              <a:spAutoFit/>
            </a:bodyPr>
            <a:lstStyle/>
            <a:p>
              <a:r>
                <a:rPr kumimoji="1" lang="ja-JP" altLang="en-US" sz="3200" dirty="0">
                  <a:latin typeface="Times New Roman" panose="02020603050405020304" pitchFamily="18" charset="0"/>
                </a:rPr>
                <a:t>同一の可能性のある局面を絞り込む</a:t>
              </a:r>
            </a:p>
          </p:txBody>
        </p:sp>
        <p:sp>
          <p:nvSpPr>
            <p:cNvPr id="9" name="下矢印 8"/>
            <p:cNvSpPr/>
            <p:nvPr/>
          </p:nvSpPr>
          <p:spPr bwMode="auto">
            <a:xfrm>
              <a:off x="3962400" y="3352800"/>
              <a:ext cx="914400" cy="533400"/>
            </a:xfrm>
            <a:prstGeom prst="down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sp>
        <p:nvSpPr>
          <p:cNvPr id="11" name="テキスト ボックス 10"/>
          <p:cNvSpPr txBox="1"/>
          <p:nvPr/>
        </p:nvSpPr>
        <p:spPr>
          <a:xfrm>
            <a:off x="1219200" y="4724400"/>
            <a:ext cx="6979796" cy="1618905"/>
          </a:xfrm>
          <a:prstGeom prst="rect">
            <a:avLst/>
          </a:prstGeom>
          <a:noFill/>
        </p:spPr>
        <p:txBody>
          <a:bodyPr wrap="none" rtlCol="0">
            <a:spAutoFit/>
          </a:bodyPr>
          <a:lstStyle/>
          <a:p>
            <a:pPr algn="l"/>
            <a:r>
              <a:rPr kumimoji="1" lang="ja-JP" altLang="en-US" sz="3200" dirty="0">
                <a:latin typeface="Times New Roman" panose="02020603050405020304" pitchFamily="18" charset="0"/>
              </a:rPr>
              <a:t>ハッシュ関数による同一判定</a:t>
            </a:r>
            <a:endParaRPr kumimoji="1" lang="en-US" altLang="ja-JP" sz="3200" dirty="0">
              <a:latin typeface="Times New Roman" panose="02020603050405020304" pitchFamily="18" charset="0"/>
            </a:endParaRPr>
          </a:p>
          <a:p>
            <a:pPr algn="l"/>
            <a:r>
              <a:rPr lang="ja-JP" altLang="en-US" dirty="0">
                <a:latin typeface="Times New Roman" panose="02020603050405020304" pitchFamily="18" charset="0"/>
              </a:rPr>
              <a:t>　ハッシュ関数で局面を数値化、</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　同一のハッシュ値を持つ局面のみ同一判定</a:t>
            </a:r>
            <a:endParaRPr kumimoji="1" lang="ja-JP"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82000" cy="576009"/>
          </a:xfrm>
        </p:spPr>
        <p:txBody>
          <a:bodyPr/>
          <a:lstStyle/>
          <a:p>
            <a:r>
              <a:rPr lang="ja-JP" altLang="en-US" dirty="0">
                <a:latin typeface="Times New Roman" pitchFamily="18" charset="0"/>
              </a:rPr>
              <a:t>ハッシュ関数の例</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3810000" y="10668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0247" y="153585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4332889" y="4760457"/>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4874089" y="4754194"/>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4874089" y="2090738"/>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5396225" y="4760457"/>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4322894" y="2100545"/>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7514896" y="4774351"/>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5939245" y="4760457"/>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6453450" y="3690938"/>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6989296" y="4760457"/>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8056096" y="4774351"/>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5403601" y="2100545"/>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5916172" y="2624138"/>
            <a:ext cx="328613" cy="400050"/>
          </a:xfrm>
          <a:prstGeom prst="rect">
            <a:avLst/>
          </a:prstGeom>
        </p:spPr>
      </p:pic>
      <p:pic>
        <p:nvPicPr>
          <p:cNvPr id="118" name="図 117" descr="piece_pawnb.gif"/>
          <p:cNvPicPr>
            <a:picLocks noChangeAspect="1"/>
          </p:cNvPicPr>
          <p:nvPr/>
        </p:nvPicPr>
        <p:blipFill>
          <a:blip r:embed="rId5" cstate="print"/>
          <a:stretch>
            <a:fillRect/>
          </a:stretch>
        </p:blipFill>
        <p:spPr>
          <a:xfrm>
            <a:off x="6983424" y="2104947"/>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7524293" y="2624138"/>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8040634" y="2104947"/>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90236" y="5257800"/>
            <a:ext cx="485775" cy="442913"/>
          </a:xfrm>
          <a:prstGeom prst="rect">
            <a:avLst/>
          </a:prstGeom>
        </p:spPr>
      </p:pic>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22686" y="5286769"/>
            <a:ext cx="457200" cy="428625"/>
          </a:xfrm>
          <a:prstGeom prst="rect">
            <a:avLst/>
          </a:prstGeom>
        </p:spPr>
      </p:pic>
      <p:pic>
        <p:nvPicPr>
          <p:cNvPr id="121" name="図 1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72100" y="3691042"/>
            <a:ext cx="457200" cy="428625"/>
          </a:xfrm>
          <a:prstGeom prst="rect">
            <a:avLst/>
          </a:prstGeom>
        </p:spPr>
      </p:pic>
      <p:pic>
        <p:nvPicPr>
          <p:cNvPr id="91" name="図 9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94238" y="4215821"/>
            <a:ext cx="371475" cy="457200"/>
          </a:xfrm>
          <a:prstGeom prst="rect">
            <a:avLst/>
          </a:prstGeom>
        </p:spPr>
      </p:pic>
      <p:pic>
        <p:nvPicPr>
          <p:cNvPr id="122" name="図 1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399709" y="3130865"/>
            <a:ext cx="371475" cy="457200"/>
          </a:xfrm>
          <a:prstGeom prst="rect">
            <a:avLst/>
          </a:prstGeom>
        </p:spPr>
      </p:pic>
      <p:pic>
        <p:nvPicPr>
          <p:cNvPr id="92" name="図 9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322514" y="5293912"/>
            <a:ext cx="342900" cy="428625"/>
          </a:xfrm>
          <a:prstGeom prst="rect">
            <a:avLst/>
          </a:prstGeom>
        </p:spPr>
      </p:pic>
      <p:pic>
        <p:nvPicPr>
          <p:cNvPr id="123" name="図 12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31818" y="5269762"/>
            <a:ext cx="342900" cy="428625"/>
          </a:xfrm>
          <a:prstGeom prst="rect">
            <a:avLst/>
          </a:prstGeom>
        </p:spPr>
      </p:pic>
      <p:pic>
        <p:nvPicPr>
          <p:cNvPr id="93" name="図 9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82597" y="1542994"/>
            <a:ext cx="485775" cy="442913"/>
          </a:xfrm>
          <a:prstGeom prst="rect">
            <a:avLst/>
          </a:prstGeom>
        </p:spPr>
      </p:pic>
      <p:pic>
        <p:nvPicPr>
          <p:cNvPr id="94" name="図 9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905171" y="1560594"/>
            <a:ext cx="400050" cy="442913"/>
          </a:xfrm>
          <a:prstGeom prst="rect">
            <a:avLst/>
          </a:prstGeom>
        </p:spPr>
      </p:pic>
      <p:pic>
        <p:nvPicPr>
          <p:cNvPr id="95" name="図 9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870097" y="5310033"/>
            <a:ext cx="457200" cy="428625"/>
          </a:xfrm>
          <a:prstGeom prst="rect">
            <a:avLst/>
          </a:prstGeom>
        </p:spPr>
      </p:pic>
      <p:pic>
        <p:nvPicPr>
          <p:cNvPr id="124" name="図 12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926179" y="1557282"/>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3426" y="1564459"/>
            <a:ext cx="371475" cy="457200"/>
          </a:xfrm>
          <a:prstGeom prst="rect">
            <a:avLst/>
          </a:prstGeom>
        </p:spPr>
      </p:pic>
      <p:pic>
        <p:nvPicPr>
          <p:cNvPr id="97" name="図 9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334409" y="1571432"/>
            <a:ext cx="342900" cy="428625"/>
          </a:xfrm>
          <a:prstGeom prst="rect">
            <a:avLst/>
          </a:prstGeom>
        </p:spPr>
      </p:pic>
      <p:pic>
        <p:nvPicPr>
          <p:cNvPr id="126" name="図 12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31818" y="1562238"/>
            <a:ext cx="342900" cy="428625"/>
          </a:xfrm>
          <a:prstGeom prst="rect">
            <a:avLst/>
          </a:prstGeom>
        </p:spPr>
      </p:pic>
      <p:sp>
        <p:nvSpPr>
          <p:cNvPr id="129" name="テキスト ボックス 128"/>
          <p:cNvSpPr txBox="1"/>
          <p:nvPr/>
        </p:nvSpPr>
        <p:spPr>
          <a:xfrm>
            <a:off x="457200" y="1219200"/>
            <a:ext cx="2584362" cy="2074414"/>
          </a:xfrm>
          <a:prstGeom prst="rect">
            <a:avLst/>
          </a:prstGeom>
          <a:noFill/>
        </p:spPr>
        <p:txBody>
          <a:bodyPr wrap="none" rtlCol="0">
            <a:spAutoFit/>
          </a:bodyPr>
          <a:lstStyle/>
          <a:p>
            <a:pPr algn="l"/>
            <a:r>
              <a:rPr kumimoji="1" lang="ja-JP" altLang="en-US" dirty="0">
                <a:latin typeface="Times New Roman" panose="02020603050405020304" pitchFamily="18" charset="0"/>
              </a:rPr>
              <a:t>駒がある：</a:t>
            </a:r>
            <a:r>
              <a:rPr kumimoji="1" lang="en-US" altLang="ja-JP" dirty="0">
                <a:latin typeface="Times New Roman" panose="02020603050405020304" pitchFamily="18" charset="0"/>
              </a:rPr>
              <a:t>1</a:t>
            </a:r>
          </a:p>
          <a:p>
            <a:pPr algn="l"/>
            <a:r>
              <a:rPr lang="ja-JP" altLang="en-US" dirty="0">
                <a:latin typeface="Times New Roman" panose="02020603050405020304" pitchFamily="18" charset="0"/>
              </a:rPr>
              <a:t>駒が無い：</a:t>
            </a:r>
            <a:r>
              <a:rPr lang="en-US" altLang="ja-JP" dirty="0">
                <a:latin typeface="Times New Roman" panose="02020603050405020304" pitchFamily="18" charset="0"/>
              </a:rPr>
              <a:t>0</a:t>
            </a:r>
          </a:p>
          <a:p>
            <a:pPr algn="l"/>
            <a:r>
              <a:rPr lang="ja-JP" altLang="en-US" dirty="0">
                <a:latin typeface="Times New Roman" panose="02020603050405020304" pitchFamily="18" charset="0"/>
              </a:rPr>
              <a:t>として</a:t>
            </a:r>
            <a:r>
              <a:rPr lang="en-US" altLang="ja-JP" dirty="0">
                <a:latin typeface="Times New Roman" panose="02020603050405020304" pitchFamily="18" charset="0"/>
              </a:rPr>
              <a:t>64</a:t>
            </a:r>
            <a:r>
              <a:rPr lang="ja-JP" altLang="en-US" dirty="0">
                <a:latin typeface="Times New Roman" panose="02020603050405020304" pitchFamily="18" charset="0"/>
              </a:rPr>
              <a:t>ビットの</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数値で表現</a:t>
            </a:r>
            <a:endParaRPr lang="en-US" altLang="ja-JP" dirty="0">
              <a:latin typeface="Times New Roman" panose="02020603050405020304" pitchFamily="18" charset="0"/>
            </a:endParaRPr>
          </a:p>
        </p:txBody>
      </p:sp>
      <p:sp>
        <p:nvSpPr>
          <p:cNvPr id="131" name="テキスト ボックス 130"/>
          <p:cNvSpPr txBox="1"/>
          <p:nvPr/>
        </p:nvSpPr>
        <p:spPr>
          <a:xfrm>
            <a:off x="381000" y="3429000"/>
            <a:ext cx="1210588" cy="2985433"/>
          </a:xfrm>
          <a:prstGeom prst="rect">
            <a:avLst/>
          </a:prstGeom>
          <a:noFill/>
        </p:spPr>
        <p:txBody>
          <a:bodyPr wrap="none" rtlCol="0">
            <a:spAutoFit/>
          </a:bodyPr>
          <a:lstStyle/>
          <a:p>
            <a:r>
              <a:rPr kumimoji="1" lang="en-US" altLang="ja-JP" sz="2000" dirty="0">
                <a:latin typeface="Times New Roman" panose="02020603050405020304" pitchFamily="18" charset="0"/>
              </a:rPr>
              <a:t>11011111</a:t>
            </a:r>
          </a:p>
          <a:p>
            <a:r>
              <a:rPr lang="en-US" altLang="ja-JP" sz="2000" dirty="0">
                <a:latin typeface="Times New Roman" panose="02020603050405020304" pitchFamily="18" charset="0"/>
              </a:rPr>
              <a:t>11100101</a:t>
            </a:r>
          </a:p>
          <a:p>
            <a:r>
              <a:rPr kumimoji="1" lang="en-US" altLang="ja-JP" sz="2000" dirty="0">
                <a:latin typeface="Times New Roman" panose="02020603050405020304" pitchFamily="18" charset="0"/>
              </a:rPr>
              <a:t>00010010</a:t>
            </a:r>
          </a:p>
          <a:p>
            <a:r>
              <a:rPr lang="en-US" altLang="ja-JP" sz="2000" dirty="0">
                <a:latin typeface="Times New Roman" panose="02020603050405020304" pitchFamily="18" charset="0"/>
              </a:rPr>
              <a:t>00001000</a:t>
            </a:r>
          </a:p>
          <a:p>
            <a:r>
              <a:rPr kumimoji="1" lang="en-US" altLang="ja-JP" sz="2000" dirty="0">
                <a:latin typeface="Times New Roman" panose="02020603050405020304" pitchFamily="18" charset="0"/>
              </a:rPr>
              <a:t>00101000</a:t>
            </a:r>
          </a:p>
          <a:p>
            <a:r>
              <a:rPr lang="en-US" altLang="ja-JP" sz="2000" dirty="0">
                <a:latin typeface="Times New Roman" panose="02020603050405020304" pitchFamily="18" charset="0"/>
              </a:rPr>
              <a:t>0010000</a:t>
            </a:r>
          </a:p>
          <a:p>
            <a:r>
              <a:rPr kumimoji="1" lang="en-US" altLang="ja-JP" sz="2000" dirty="0">
                <a:latin typeface="Times New Roman" panose="02020603050405020304" pitchFamily="18" charset="0"/>
              </a:rPr>
              <a:t>11111111</a:t>
            </a:r>
          </a:p>
          <a:p>
            <a:r>
              <a:rPr lang="en-US" altLang="ja-JP" sz="2000" dirty="0">
                <a:latin typeface="Times New Roman" panose="02020603050405020304" pitchFamily="18" charset="0"/>
              </a:rPr>
              <a:t>1011100</a:t>
            </a:r>
            <a:r>
              <a:rPr lang="en-US" altLang="ja-JP" sz="2000" b="1" dirty="0">
                <a:latin typeface="Times New Roman" panose="02020603050405020304" pitchFamily="18" charset="0"/>
              </a:rPr>
              <a:t>1</a:t>
            </a:r>
            <a:endParaRPr kumimoji="1" lang="ja-JP" altLang="en-US" sz="2000" b="1" dirty="0">
              <a:latin typeface="Times New Roman" panose="02020603050405020304" pitchFamily="18" charset="0"/>
            </a:endParaRPr>
          </a:p>
        </p:txBody>
      </p:sp>
      <p:sp>
        <p:nvSpPr>
          <p:cNvPr id="132" name="テキスト ボックス 131"/>
          <p:cNvSpPr txBox="1"/>
          <p:nvPr/>
        </p:nvSpPr>
        <p:spPr>
          <a:xfrm>
            <a:off x="1828800" y="4343400"/>
            <a:ext cx="1762021" cy="1040285"/>
          </a:xfrm>
          <a:prstGeom prst="rect">
            <a:avLst/>
          </a:prstGeom>
          <a:noFill/>
        </p:spPr>
        <p:txBody>
          <a:bodyPr wrap="none" rtlCol="0">
            <a:spAutoFit/>
          </a:bodyPr>
          <a:lstStyle/>
          <a:p>
            <a:r>
              <a:rPr kumimoji="1" lang="en-US" altLang="ja-JP" dirty="0">
                <a:latin typeface="Times New Roman" panose="02020603050405020304" pitchFamily="18" charset="0"/>
              </a:rPr>
              <a:t>DFE51208</a:t>
            </a:r>
          </a:p>
          <a:p>
            <a:r>
              <a:rPr kumimoji="1" lang="en-US" altLang="ja-JP" dirty="0">
                <a:latin typeface="Times New Roman" panose="02020603050405020304" pitchFamily="18" charset="0"/>
              </a:rPr>
              <a:t>2820F7B9</a:t>
            </a:r>
            <a:endParaRPr kumimoji="1" lang="ja-JP" altLang="en-US" dirty="0">
              <a:latin typeface="Times New Roman" panose="02020603050405020304" pitchFamily="18" charset="0"/>
            </a:endParaRPr>
          </a:p>
        </p:txBody>
      </p:sp>
      <p:sp>
        <p:nvSpPr>
          <p:cNvPr id="85" name="テキスト ボックス 84"/>
          <p:cNvSpPr txBox="1"/>
          <p:nvPr/>
        </p:nvSpPr>
        <p:spPr>
          <a:xfrm>
            <a:off x="2845684" y="6256989"/>
            <a:ext cx="5758308" cy="461665"/>
          </a:xfrm>
          <a:prstGeom prst="rect">
            <a:avLst/>
          </a:prstGeom>
          <a:noFill/>
        </p:spPr>
        <p:txBody>
          <a:bodyPr wrap="none" rtlCol="0">
            <a:spAutoFit/>
          </a:bodyPr>
          <a:lstStyle/>
          <a:p>
            <a:r>
              <a:rPr kumimoji="1" lang="en-US" altLang="ja-JP" sz="2400" dirty="0">
                <a:latin typeface="Times New Roman" panose="02020603050405020304" pitchFamily="18" charset="0"/>
              </a:rPr>
              <a:t>(※)</a:t>
            </a:r>
            <a:r>
              <a:rPr kumimoji="1" lang="ja-JP" altLang="en-US" sz="2400" dirty="0">
                <a:latin typeface="Times New Roman" panose="02020603050405020304" pitchFamily="18" charset="0"/>
              </a:rPr>
              <a:t>実際はもっと良いハッシュ関数を用いる</a:t>
            </a:r>
          </a:p>
        </p:txBody>
      </p:sp>
    </p:spTree>
    <p:extLst>
      <p:ext uri="{BB962C8B-B14F-4D97-AF65-F5344CB8AC3E}">
        <p14:creationId xmlns:p14="http://schemas.microsoft.com/office/powerpoint/2010/main" val="122722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checkerboard(across)">
                                      <p:cBhvr>
                                        <p:cTn id="7" dur="500"/>
                                        <p:tgtEl>
                                          <p:spTgt spid="13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2"/>
                                        </p:tgtEl>
                                        <p:attrNameLst>
                                          <p:attrName>style.visibility</p:attrName>
                                        </p:attrNameLst>
                                      </p:cBhvr>
                                      <p:to>
                                        <p:strVal val="visible"/>
                                      </p:to>
                                    </p:set>
                                    <p:animEffect transition="in" filter="checkerboard(across)">
                                      <p:cBhvr>
                                        <p:cTn id="12" dur="500"/>
                                        <p:tgtEl>
                                          <p:spTgt spid="13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5"/>
                                        </p:tgtEl>
                                        <p:attrNameLst>
                                          <p:attrName>style.visibility</p:attrName>
                                        </p:attrNameLst>
                                      </p:cBhvr>
                                      <p:to>
                                        <p:strVal val="visible"/>
                                      </p:to>
                                    </p:set>
                                    <p:anim calcmode="lin" valueType="num">
                                      <p:cBhvr additive="base">
                                        <p:cTn id="17" dur="500" fill="hold"/>
                                        <p:tgtEl>
                                          <p:spTgt spid="85"/>
                                        </p:tgtEl>
                                        <p:attrNameLst>
                                          <p:attrName>ppt_x</p:attrName>
                                        </p:attrNameLst>
                                      </p:cBhvr>
                                      <p:tavLst>
                                        <p:tav tm="0">
                                          <p:val>
                                            <p:strVal val="#ppt_x"/>
                                          </p:val>
                                        </p:tav>
                                        <p:tav tm="100000">
                                          <p:val>
                                            <p:strVal val="#ppt_x"/>
                                          </p:val>
                                        </p:tav>
                                      </p:tavLst>
                                    </p:anim>
                                    <p:anim calcmode="lin" valueType="num">
                                      <p:cBhvr additive="base">
                                        <p:cTn id="18"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p:bldP spid="132" grpId="0"/>
      <p:bldP spid="8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同一局面の判定</a:t>
            </a:r>
            <a:endParaRPr kumimoji="1" lang="ja-JP" altLang="en-US" dirty="0"/>
          </a:p>
        </p:txBody>
      </p:sp>
      <p:sp>
        <p:nvSpPr>
          <p:cNvPr id="3" name="フローチャート : 判断 2"/>
          <p:cNvSpPr/>
          <p:nvPr/>
        </p:nvSpPr>
        <p:spPr bwMode="auto">
          <a:xfrm>
            <a:off x="2209800" y="1524000"/>
            <a:ext cx="3048000" cy="1066800"/>
          </a:xfrm>
          <a:prstGeom prst="flowChartDecision">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同一のハッシュ値の</a:t>
            </a:r>
            <a:endParaRPr kumimoji="1"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局面があるか？</a:t>
            </a:r>
            <a:endParaRPr kumimoji="1" lang="ja-JP" altLang="en-US" sz="2400" dirty="0">
              <a:effectLst/>
              <a:latin typeface="Times New Roman" panose="02020603050405020304" pitchFamily="18" charset="0"/>
            </a:endParaRPr>
          </a:p>
        </p:txBody>
      </p:sp>
      <p:sp>
        <p:nvSpPr>
          <p:cNvPr id="5" name="フローチャート : 判断 4"/>
          <p:cNvSpPr/>
          <p:nvPr/>
        </p:nvSpPr>
        <p:spPr bwMode="auto">
          <a:xfrm>
            <a:off x="2209800" y="2971800"/>
            <a:ext cx="3048000" cy="1066800"/>
          </a:xfrm>
          <a:prstGeom prst="flowChartDecision">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同一局面か？</a:t>
            </a:r>
            <a:endParaRPr kumimoji="1" lang="en-US" altLang="ja-JP" sz="2400" dirty="0">
              <a:effectLst/>
              <a:latin typeface="Times New Roman" panose="02020603050405020304" pitchFamily="18" charset="0"/>
            </a:endParaRPr>
          </a:p>
        </p:txBody>
      </p:sp>
      <p:sp>
        <p:nvSpPr>
          <p:cNvPr id="6" name="フローチャート : 判断 5"/>
          <p:cNvSpPr/>
          <p:nvPr/>
        </p:nvSpPr>
        <p:spPr bwMode="auto">
          <a:xfrm>
            <a:off x="2209800" y="4419600"/>
            <a:ext cx="3048000" cy="1066800"/>
          </a:xfrm>
          <a:prstGeom prst="flowChartDecision">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探索木上で祖先か？</a:t>
            </a:r>
            <a:endParaRPr kumimoji="1" lang="en-US" altLang="ja-JP" sz="2400" dirty="0">
              <a:effectLst/>
              <a:latin typeface="Times New Roman" panose="02020603050405020304" pitchFamily="18" charset="0"/>
            </a:endParaRPr>
          </a:p>
        </p:txBody>
      </p:sp>
      <p:sp>
        <p:nvSpPr>
          <p:cNvPr id="8" name="フローチャート : 端子 7"/>
          <p:cNvSpPr/>
          <p:nvPr/>
        </p:nvSpPr>
        <p:spPr bwMode="auto">
          <a:xfrm>
            <a:off x="6172200" y="4724400"/>
            <a:ext cx="1828800" cy="457200"/>
          </a:xfrm>
          <a:prstGeom prst="flowChartTerminator">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千日手</a:t>
            </a:r>
            <a:endParaRPr kumimoji="1" lang="ja-JP" altLang="en-US" sz="2400" dirty="0">
              <a:effectLst/>
              <a:latin typeface="Times New Roman" panose="02020603050405020304" pitchFamily="18" charset="0"/>
            </a:endParaRPr>
          </a:p>
        </p:txBody>
      </p:sp>
      <p:cxnSp>
        <p:nvCxnSpPr>
          <p:cNvPr id="10" name="直線矢印コネクタ 9"/>
          <p:cNvCxnSpPr>
            <a:stCxn id="6" idx="3"/>
          </p:cNvCxnSpPr>
          <p:nvPr/>
        </p:nvCxnSpPr>
        <p:spPr bwMode="auto">
          <a:xfrm>
            <a:off x="5257800" y="4953000"/>
            <a:ext cx="914400" cy="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5334000" y="4419600"/>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sp>
        <p:nvSpPr>
          <p:cNvPr id="16" name="フローチャート : 端子 15"/>
          <p:cNvSpPr/>
          <p:nvPr/>
        </p:nvSpPr>
        <p:spPr bwMode="auto">
          <a:xfrm>
            <a:off x="6172200" y="3276600"/>
            <a:ext cx="1828800" cy="457200"/>
          </a:xfrm>
          <a:prstGeom prst="flowChartTerminator">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同一局面無し</a:t>
            </a:r>
            <a:endParaRPr kumimoji="1" lang="ja-JP" altLang="en-US" sz="2400" dirty="0">
              <a:effectLst/>
              <a:latin typeface="Times New Roman" panose="02020603050405020304" pitchFamily="18" charset="0"/>
            </a:endParaRPr>
          </a:p>
        </p:txBody>
      </p:sp>
      <p:cxnSp>
        <p:nvCxnSpPr>
          <p:cNvPr id="17" name="直線矢印コネクタ 16"/>
          <p:cNvCxnSpPr/>
          <p:nvPr/>
        </p:nvCxnSpPr>
        <p:spPr bwMode="auto">
          <a:xfrm>
            <a:off x="5257800" y="3505200"/>
            <a:ext cx="914400" cy="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7"/>
          <p:cNvSpPr txBox="1"/>
          <p:nvPr/>
        </p:nvSpPr>
        <p:spPr>
          <a:xfrm>
            <a:off x="5334000" y="2971800"/>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cxnSp>
        <p:nvCxnSpPr>
          <p:cNvPr id="20" name="直線コネクタ 19"/>
          <p:cNvCxnSpPr>
            <a:stCxn id="3" idx="3"/>
          </p:cNvCxnSpPr>
          <p:nvPr/>
        </p:nvCxnSpPr>
        <p:spPr bwMode="auto">
          <a:xfrm>
            <a:off x="5257800" y="2057400"/>
            <a:ext cx="1371600" cy="0"/>
          </a:xfrm>
          <a:prstGeom prst="line">
            <a:avLst/>
          </a:prstGeom>
          <a:noFill/>
          <a:ln w="19050"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p:nvPr/>
        </p:nvCxnSpPr>
        <p:spPr bwMode="auto">
          <a:xfrm>
            <a:off x="6629400" y="2057400"/>
            <a:ext cx="0" cy="12192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5334000" y="1600200"/>
            <a:ext cx="623890" cy="523220"/>
          </a:xfrm>
          <a:prstGeom prst="rect">
            <a:avLst/>
          </a:prstGeom>
          <a:noFill/>
        </p:spPr>
        <p:txBody>
          <a:bodyPr wrap="none" rtlCol="0">
            <a:spAutoFit/>
          </a:bodyPr>
          <a:lstStyle/>
          <a:p>
            <a:r>
              <a:rPr kumimoji="1" lang="en-US" altLang="ja-JP" dirty="0">
                <a:latin typeface="Times New Roman" panose="02020603050405020304" pitchFamily="18" charset="0"/>
              </a:rPr>
              <a:t>No</a:t>
            </a:r>
            <a:endParaRPr kumimoji="1" lang="ja-JP" altLang="en-US" dirty="0">
              <a:latin typeface="Times New Roman" panose="02020603050405020304" pitchFamily="18" charset="0"/>
            </a:endParaRPr>
          </a:p>
        </p:txBody>
      </p:sp>
      <p:cxnSp>
        <p:nvCxnSpPr>
          <p:cNvPr id="30" name="直線矢印コネクタ 29"/>
          <p:cNvCxnSpPr>
            <a:stCxn id="3" idx="2"/>
            <a:endCxn id="5" idx="0"/>
          </p:cNvCxnSpPr>
          <p:nvPr/>
        </p:nvCxnSpPr>
        <p:spPr bwMode="auto">
          <a:xfrm>
            <a:off x="3733800" y="2590800"/>
            <a:ext cx="0" cy="3810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p:cNvSpPr txBox="1"/>
          <p:nvPr/>
        </p:nvSpPr>
        <p:spPr>
          <a:xfrm>
            <a:off x="3810000" y="2514600"/>
            <a:ext cx="706540" cy="523220"/>
          </a:xfrm>
          <a:prstGeom prst="rect">
            <a:avLst/>
          </a:prstGeom>
          <a:noFill/>
        </p:spPr>
        <p:txBody>
          <a:bodyPr wrap="none" rtlCol="0">
            <a:spAutoFit/>
          </a:bodyPr>
          <a:lstStyle/>
          <a:p>
            <a:r>
              <a:rPr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cxnSp>
        <p:nvCxnSpPr>
          <p:cNvPr id="34" name="直線矢印コネクタ 33"/>
          <p:cNvCxnSpPr/>
          <p:nvPr/>
        </p:nvCxnSpPr>
        <p:spPr bwMode="auto">
          <a:xfrm>
            <a:off x="3733800" y="4038600"/>
            <a:ext cx="0" cy="3810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テキスト ボックス 34"/>
          <p:cNvSpPr txBox="1"/>
          <p:nvPr/>
        </p:nvSpPr>
        <p:spPr>
          <a:xfrm>
            <a:off x="3810000" y="3962400"/>
            <a:ext cx="706540" cy="523220"/>
          </a:xfrm>
          <a:prstGeom prst="rect">
            <a:avLst/>
          </a:prstGeom>
          <a:noFill/>
        </p:spPr>
        <p:txBody>
          <a:bodyPr wrap="none" rtlCol="0">
            <a:spAutoFit/>
          </a:bodyPr>
          <a:lstStyle/>
          <a:p>
            <a:r>
              <a:rPr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cxnSp>
        <p:nvCxnSpPr>
          <p:cNvPr id="36" name="直線矢印コネクタ 35"/>
          <p:cNvCxnSpPr/>
          <p:nvPr/>
        </p:nvCxnSpPr>
        <p:spPr bwMode="auto">
          <a:xfrm>
            <a:off x="3733800" y="5486400"/>
            <a:ext cx="0" cy="381000"/>
          </a:xfrm>
          <a:prstGeom prst="straightConnector1">
            <a:avLst/>
          </a:prstGeom>
          <a:noFill/>
          <a:ln w="1905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テキスト ボックス 36"/>
          <p:cNvSpPr txBox="1"/>
          <p:nvPr/>
        </p:nvSpPr>
        <p:spPr>
          <a:xfrm>
            <a:off x="3810000" y="5410200"/>
            <a:ext cx="706540" cy="523220"/>
          </a:xfrm>
          <a:prstGeom prst="rect">
            <a:avLst/>
          </a:prstGeom>
          <a:noFill/>
        </p:spPr>
        <p:txBody>
          <a:bodyPr wrap="none" rtlCol="0">
            <a:spAutoFit/>
          </a:bodyPr>
          <a:lstStyle/>
          <a:p>
            <a:r>
              <a:rPr lang="en-US" altLang="ja-JP" dirty="0">
                <a:latin typeface="Times New Roman" panose="02020603050405020304" pitchFamily="18" charset="0"/>
              </a:rPr>
              <a:t>Yes</a:t>
            </a:r>
            <a:endParaRPr kumimoji="1" lang="ja-JP" altLang="en-US" dirty="0">
              <a:latin typeface="Times New Roman" panose="02020603050405020304" pitchFamily="18" charset="0"/>
            </a:endParaRPr>
          </a:p>
        </p:txBody>
      </p:sp>
      <p:sp>
        <p:nvSpPr>
          <p:cNvPr id="38" name="フローチャート : 端子 37"/>
          <p:cNvSpPr/>
          <p:nvPr/>
        </p:nvSpPr>
        <p:spPr bwMode="auto">
          <a:xfrm>
            <a:off x="2819400" y="5867400"/>
            <a:ext cx="1828800" cy="457200"/>
          </a:xfrm>
          <a:prstGeom prst="flowChartTerminator">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評価値をコピー</a:t>
            </a:r>
            <a:endParaRPr kumimoji="1" lang="ja-JP" altLang="en-US" sz="2400" dirty="0">
              <a:effectLst/>
              <a:latin typeface="Times New Roman" panose="02020603050405020304" pitchFamily="18" charset="0"/>
            </a:endParaRPr>
          </a:p>
        </p:txBody>
      </p:sp>
      <p:sp>
        <p:nvSpPr>
          <p:cNvPr id="4" name="角丸四角形吹き出し 3"/>
          <p:cNvSpPr/>
          <p:nvPr/>
        </p:nvSpPr>
        <p:spPr bwMode="auto">
          <a:xfrm>
            <a:off x="193900" y="2441058"/>
            <a:ext cx="2320700" cy="759341"/>
          </a:xfrm>
          <a:prstGeom prst="wedgeRoundRectCallout">
            <a:avLst>
              <a:gd name="adj1" fmla="val 53887"/>
              <a:gd name="adj2" fmla="val 69618"/>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優れたハッシュ値なら</a:t>
            </a:r>
            <a:endParaRPr kumimoji="1" lang="en-US" altLang="ja-JP" sz="20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この判定は不要</a:t>
            </a:r>
            <a:endParaRPr kumimoji="1" lang="ja-JP" altLang="en-US" sz="2000" dirty="0">
              <a:effectLst/>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ハッシュ関数の作成</a:t>
            </a:r>
          </a:p>
        </p:txBody>
      </p:sp>
      <p:sp>
        <p:nvSpPr>
          <p:cNvPr id="3" name="コンテンツ プレースホルダー 2"/>
          <p:cNvSpPr>
            <a:spLocks noGrp="1"/>
          </p:cNvSpPr>
          <p:nvPr>
            <p:ph idx="1"/>
          </p:nvPr>
        </p:nvSpPr>
        <p:spPr>
          <a:xfrm>
            <a:off x="450273" y="1200554"/>
            <a:ext cx="8229600" cy="1524000"/>
          </a:xfrm>
        </p:spPr>
        <p:txBody>
          <a:bodyPr/>
          <a:lstStyle/>
          <a:p>
            <a:r>
              <a:rPr kumimoji="1" lang="ja-JP" altLang="en-US" dirty="0"/>
              <a:t>ハッシュ関数の作成</a:t>
            </a:r>
            <a:endParaRPr kumimoji="1" lang="en-US" altLang="ja-JP" dirty="0"/>
          </a:p>
          <a:p>
            <a:pPr lvl="1"/>
            <a:r>
              <a:rPr lang="ja-JP" altLang="en-US" dirty="0"/>
              <a:t>各マスに対して、駒の種類数分の乱数値を割当</a:t>
            </a:r>
            <a:endParaRPr lang="en-US" altLang="ja-JP" dirty="0"/>
          </a:p>
          <a:p>
            <a:pPr lvl="1"/>
            <a:r>
              <a:rPr lang="ja-JP" altLang="en-US" dirty="0"/>
              <a:t>全てのマスの排他的論理和を取る</a:t>
            </a:r>
            <a:endParaRPr lang="en-US" altLang="ja-JP" dirty="0"/>
          </a:p>
          <a:p>
            <a:pPr lvl="1"/>
            <a:endParaRPr lang="en-US" altLang="ja-JP" dirty="0"/>
          </a:p>
        </p:txBody>
      </p:sp>
      <p:sp>
        <p:nvSpPr>
          <p:cNvPr id="5" name="正方形/長方形 4"/>
          <p:cNvSpPr/>
          <p:nvPr/>
        </p:nvSpPr>
        <p:spPr bwMode="auto">
          <a:xfrm>
            <a:off x="2057400" y="4023119"/>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sp>
        <p:nvSpPr>
          <p:cNvPr id="6" name="正方形/長方形 5"/>
          <p:cNvSpPr/>
          <p:nvPr/>
        </p:nvSpPr>
        <p:spPr bwMode="auto">
          <a:xfrm>
            <a:off x="2667000" y="4023119"/>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7" name="正方形/長方形 6"/>
          <p:cNvSpPr/>
          <p:nvPr/>
        </p:nvSpPr>
        <p:spPr bwMode="auto">
          <a:xfrm>
            <a:off x="3276600" y="4023119"/>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9" name="正方形/長方形 8"/>
          <p:cNvSpPr/>
          <p:nvPr/>
        </p:nvSpPr>
        <p:spPr bwMode="auto">
          <a:xfrm>
            <a:off x="2057400" y="3423910"/>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10" name="正方形/長方形 9"/>
          <p:cNvSpPr/>
          <p:nvPr/>
        </p:nvSpPr>
        <p:spPr bwMode="auto">
          <a:xfrm>
            <a:off x="2667000" y="3423910"/>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11" name="正方形/長方形 10"/>
          <p:cNvSpPr/>
          <p:nvPr/>
        </p:nvSpPr>
        <p:spPr bwMode="auto">
          <a:xfrm>
            <a:off x="3276600" y="3423910"/>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12" name="正方形/長方形 11"/>
          <p:cNvSpPr/>
          <p:nvPr/>
        </p:nvSpPr>
        <p:spPr bwMode="auto">
          <a:xfrm>
            <a:off x="2057400" y="2824701"/>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13" name="正方形/長方形 12"/>
          <p:cNvSpPr/>
          <p:nvPr/>
        </p:nvSpPr>
        <p:spPr bwMode="auto">
          <a:xfrm>
            <a:off x="2667000" y="2824701"/>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8</a:t>
            </a:r>
            <a:endParaRPr kumimoji="1" lang="ja-JP" altLang="en-US" sz="2400" dirty="0">
              <a:effectLst/>
              <a:latin typeface="Times New Roman" panose="02020603050405020304" pitchFamily="18" charset="0"/>
            </a:endParaRPr>
          </a:p>
        </p:txBody>
      </p:sp>
      <p:sp>
        <p:nvSpPr>
          <p:cNvPr id="14" name="正方形/長方形 13"/>
          <p:cNvSpPr/>
          <p:nvPr/>
        </p:nvSpPr>
        <p:spPr bwMode="auto">
          <a:xfrm>
            <a:off x="3276600" y="2824701"/>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graphicFrame>
        <p:nvGraphicFramePr>
          <p:cNvPr id="15" name="表 14"/>
          <p:cNvGraphicFramePr>
            <a:graphicFrameLocks noGrp="1"/>
          </p:cNvGraphicFramePr>
          <p:nvPr>
            <p:extLst>
              <p:ext uri="{D42A27DB-BD31-4B8C-83A1-F6EECF244321}">
                <p14:modId xmlns:p14="http://schemas.microsoft.com/office/powerpoint/2010/main" val="540809959"/>
              </p:ext>
            </p:extLst>
          </p:nvPr>
        </p:nvGraphicFramePr>
        <p:xfrm>
          <a:off x="228600" y="4876800"/>
          <a:ext cx="8763000" cy="1483360"/>
        </p:xfrm>
        <a:graphic>
          <a:graphicData uri="http://schemas.openxmlformats.org/drawingml/2006/table">
            <a:tbl>
              <a:tblPr firstRow="1" bandRow="1">
                <a:tableStyleId>{5C22544A-7EE6-4342-B048-85BDC9FD1C3A}</a:tableStyleId>
              </a:tblPr>
              <a:tblGrid>
                <a:gridCol w="876300">
                  <a:extLst>
                    <a:ext uri="{9D8B030D-6E8A-4147-A177-3AD203B41FA5}">
                      <a16:colId xmlns:a16="http://schemas.microsoft.com/office/drawing/2014/main" val="20000"/>
                    </a:ext>
                  </a:extLst>
                </a:gridCol>
                <a:gridCol w="876300">
                  <a:extLst>
                    <a:ext uri="{9D8B030D-6E8A-4147-A177-3AD203B41FA5}">
                      <a16:colId xmlns:a16="http://schemas.microsoft.com/office/drawing/2014/main" val="20001"/>
                    </a:ext>
                  </a:extLst>
                </a:gridCol>
                <a:gridCol w="876300">
                  <a:extLst>
                    <a:ext uri="{9D8B030D-6E8A-4147-A177-3AD203B41FA5}">
                      <a16:colId xmlns:a16="http://schemas.microsoft.com/office/drawing/2014/main" val="20002"/>
                    </a:ext>
                  </a:extLst>
                </a:gridCol>
                <a:gridCol w="876300">
                  <a:extLst>
                    <a:ext uri="{9D8B030D-6E8A-4147-A177-3AD203B41FA5}">
                      <a16:colId xmlns:a16="http://schemas.microsoft.com/office/drawing/2014/main" val="20003"/>
                    </a:ext>
                  </a:extLst>
                </a:gridCol>
                <a:gridCol w="876300">
                  <a:extLst>
                    <a:ext uri="{9D8B030D-6E8A-4147-A177-3AD203B41FA5}">
                      <a16:colId xmlns:a16="http://schemas.microsoft.com/office/drawing/2014/main" val="20004"/>
                    </a:ext>
                  </a:extLst>
                </a:gridCol>
                <a:gridCol w="876300">
                  <a:extLst>
                    <a:ext uri="{9D8B030D-6E8A-4147-A177-3AD203B41FA5}">
                      <a16:colId xmlns:a16="http://schemas.microsoft.com/office/drawing/2014/main" val="20005"/>
                    </a:ext>
                  </a:extLst>
                </a:gridCol>
                <a:gridCol w="876300">
                  <a:extLst>
                    <a:ext uri="{9D8B030D-6E8A-4147-A177-3AD203B41FA5}">
                      <a16:colId xmlns:a16="http://schemas.microsoft.com/office/drawing/2014/main" val="20006"/>
                    </a:ext>
                  </a:extLst>
                </a:gridCol>
                <a:gridCol w="876300">
                  <a:extLst>
                    <a:ext uri="{9D8B030D-6E8A-4147-A177-3AD203B41FA5}">
                      <a16:colId xmlns:a16="http://schemas.microsoft.com/office/drawing/2014/main" val="20007"/>
                    </a:ext>
                  </a:extLst>
                </a:gridCol>
                <a:gridCol w="876300">
                  <a:extLst>
                    <a:ext uri="{9D8B030D-6E8A-4147-A177-3AD203B41FA5}">
                      <a16:colId xmlns:a16="http://schemas.microsoft.com/office/drawing/2014/main" val="20008"/>
                    </a:ext>
                  </a:extLst>
                </a:gridCol>
                <a:gridCol w="876300">
                  <a:extLst>
                    <a:ext uri="{9D8B030D-6E8A-4147-A177-3AD203B41FA5}">
                      <a16:colId xmlns:a16="http://schemas.microsoft.com/office/drawing/2014/main" val="20009"/>
                    </a:ext>
                  </a:extLst>
                </a:gridCol>
              </a:tblGrid>
              <a:tr h="370840">
                <a:tc>
                  <a:txBody>
                    <a:bodyPr/>
                    <a:lstStyle/>
                    <a:p>
                      <a:pPr algn="ctr"/>
                      <a:endParaRPr kumimoji="1" lang="ja-JP" altLang="en-US" baseline="0" dirty="0">
                        <a:solidFill>
                          <a:schemeClr val="tx1"/>
                        </a:solidFill>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2</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3</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4</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5</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6</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7</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8</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9</a:t>
                      </a:r>
                      <a:endParaRPr kumimoji="1" lang="ja-JP" altLang="en-US" baseline="0" dirty="0">
                        <a:latin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ctr"/>
                      <a:r>
                        <a:rPr kumimoji="1" lang="ja-JP" altLang="en-US" baseline="0" dirty="0">
                          <a:solidFill>
                            <a:schemeClr val="tx1"/>
                          </a:solidFill>
                          <a:latin typeface="Times New Roman" panose="02020603050405020304" pitchFamily="18" charset="0"/>
                        </a:rPr>
                        <a:t>○</a:t>
                      </a:r>
                    </a:p>
                  </a:txBody>
                  <a:tcPr>
                    <a:solidFill>
                      <a:schemeClr val="accent1"/>
                    </a:solidFill>
                  </a:tcPr>
                </a:tc>
                <a:tc>
                  <a:txBody>
                    <a:bodyPr/>
                    <a:lstStyle/>
                    <a:p>
                      <a:pPr algn="ctr"/>
                      <a:r>
                        <a:rPr kumimoji="1" lang="en-US" altLang="ja-JP" baseline="0" dirty="0">
                          <a:latin typeface="Times New Roman" panose="02020603050405020304" pitchFamily="18" charset="0"/>
                        </a:rPr>
                        <a:t>110101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011110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011010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010101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010011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101001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001100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000111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110110</a:t>
                      </a:r>
                      <a:endParaRPr kumimoji="1" lang="ja-JP" altLang="en-US" baseline="0" dirty="0">
                        <a:latin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pPr algn="ctr"/>
                      <a:r>
                        <a:rPr kumimoji="1" lang="en-US" altLang="ja-JP" baseline="0" dirty="0">
                          <a:solidFill>
                            <a:schemeClr val="tx1"/>
                          </a:solidFill>
                          <a:latin typeface="Times New Roman" panose="02020603050405020304" pitchFamily="18" charset="0"/>
                        </a:rPr>
                        <a:t>×</a:t>
                      </a:r>
                      <a:endParaRPr kumimoji="1" lang="ja-JP" altLang="en-US" baseline="0" dirty="0">
                        <a:solidFill>
                          <a:schemeClr val="tx1"/>
                        </a:solidFill>
                        <a:latin typeface="Times New Roman" panose="02020603050405020304" pitchFamily="18" charset="0"/>
                      </a:endParaRPr>
                    </a:p>
                  </a:txBody>
                  <a:tcPr>
                    <a:solidFill>
                      <a:schemeClr val="accent1"/>
                    </a:solidFill>
                  </a:tcPr>
                </a:tc>
                <a:tc>
                  <a:txBody>
                    <a:bodyPr/>
                    <a:lstStyle/>
                    <a:p>
                      <a:pPr algn="ctr"/>
                      <a:r>
                        <a:rPr kumimoji="1" lang="en-US" altLang="ja-JP" baseline="0" dirty="0">
                          <a:latin typeface="Times New Roman" panose="02020603050405020304" pitchFamily="18" charset="0"/>
                        </a:rPr>
                        <a:t>011111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101010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101000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100101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011000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011010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001010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100010</a:t>
                      </a:r>
                      <a:endParaRPr kumimoji="1" lang="ja-JP" altLang="en-US" baseline="0" dirty="0">
                        <a:latin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pPr algn="ctr"/>
                      <a:r>
                        <a:rPr kumimoji="1" lang="ja-JP" altLang="en-US" baseline="0" dirty="0">
                          <a:solidFill>
                            <a:schemeClr val="tx1"/>
                          </a:solidFill>
                          <a:latin typeface="Times New Roman" panose="02020603050405020304" pitchFamily="18" charset="0"/>
                        </a:rPr>
                        <a:t>空</a:t>
                      </a:r>
                    </a:p>
                  </a:txBody>
                  <a:tcPr>
                    <a:solidFill>
                      <a:schemeClr val="accent1"/>
                    </a:solidFill>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a:t>
                      </a:r>
                      <a:endParaRPr kumimoji="1" lang="ja-JP" altLang="en-US" baseline="0" dirty="0">
                        <a:latin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746925486"/>
              </p:ext>
            </p:extLst>
          </p:nvPr>
        </p:nvGraphicFramePr>
        <p:xfrm>
          <a:off x="4800600" y="3818156"/>
          <a:ext cx="1752600" cy="741680"/>
        </p:xfrm>
        <a:graphic>
          <a:graphicData uri="http://schemas.openxmlformats.org/drawingml/2006/table">
            <a:tbl>
              <a:tblPr firstRow="1" bandRow="1">
                <a:tableStyleId>{5C22544A-7EE6-4342-B048-85BDC9FD1C3A}</a:tableStyleId>
              </a:tblPr>
              <a:tblGrid>
                <a:gridCol w="876300">
                  <a:extLst>
                    <a:ext uri="{9D8B030D-6E8A-4147-A177-3AD203B41FA5}">
                      <a16:colId xmlns:a16="http://schemas.microsoft.com/office/drawing/2014/main" val="20000"/>
                    </a:ext>
                  </a:extLst>
                </a:gridCol>
                <a:gridCol w="876300">
                  <a:extLst>
                    <a:ext uri="{9D8B030D-6E8A-4147-A177-3AD203B41FA5}">
                      <a16:colId xmlns:a16="http://schemas.microsoft.com/office/drawing/2014/main" val="20001"/>
                    </a:ext>
                  </a:extLst>
                </a:gridCol>
              </a:tblGrid>
              <a:tr h="370840">
                <a:tc>
                  <a:txBody>
                    <a:bodyPr/>
                    <a:lstStyle/>
                    <a:p>
                      <a:pPr algn="ctr"/>
                      <a:r>
                        <a:rPr kumimoji="1" lang="ja-JP" altLang="en-US" b="0" baseline="0" dirty="0">
                          <a:solidFill>
                            <a:schemeClr val="tx1"/>
                          </a:solidFill>
                          <a:latin typeface="Times New Roman" panose="02020603050405020304" pitchFamily="18" charset="0"/>
                        </a:rPr>
                        <a:t>○番</a:t>
                      </a:r>
                    </a:p>
                  </a:txBody>
                  <a:tcPr>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en-US" altLang="ja-JP" b="0" baseline="0" dirty="0">
                          <a:solidFill>
                            <a:schemeClr val="bg2"/>
                          </a:solidFill>
                          <a:latin typeface="Times New Roman" panose="02020603050405020304" pitchFamily="18" charset="0"/>
                        </a:rPr>
                        <a:t>000000</a:t>
                      </a:r>
                      <a:endParaRPr kumimoji="1" lang="ja-JP" altLang="en-US" b="0" baseline="0" dirty="0">
                        <a:solidFill>
                          <a:schemeClr val="bg2"/>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370840">
                <a:tc>
                  <a:txBody>
                    <a:bodyPr/>
                    <a:lstStyle/>
                    <a:p>
                      <a:pPr algn="ctr"/>
                      <a:r>
                        <a:rPr kumimoji="1" lang="en-US" altLang="ja-JP" baseline="0" dirty="0">
                          <a:solidFill>
                            <a:schemeClr val="tx1"/>
                          </a:solidFill>
                          <a:latin typeface="Times New Roman" panose="02020603050405020304" pitchFamily="18" charset="0"/>
                        </a:rPr>
                        <a:t>×</a:t>
                      </a:r>
                      <a:r>
                        <a:rPr kumimoji="1" lang="ja-JP" altLang="en-US" baseline="0" dirty="0">
                          <a:solidFill>
                            <a:schemeClr val="tx1"/>
                          </a:solidFill>
                          <a:latin typeface="Times New Roman" panose="02020603050405020304" pitchFamily="18" charset="0"/>
                        </a:rPr>
                        <a:t>番</a:t>
                      </a:r>
                    </a:p>
                  </a:txBody>
                  <a:tcPr>
                    <a:lnT w="12700" cap="flat" cmpd="sng" algn="ctr">
                      <a:solidFill>
                        <a:schemeClr val="tx1"/>
                      </a:solidFill>
                      <a:prstDash val="solid"/>
                      <a:round/>
                      <a:headEnd type="none" w="med" len="med"/>
                      <a:tailEnd type="none" w="med" len="med"/>
                    </a:lnT>
                    <a:solidFill>
                      <a:schemeClr val="accent1"/>
                    </a:solidFill>
                  </a:tcPr>
                </a:tc>
                <a:tc>
                  <a:txBody>
                    <a:bodyPr/>
                    <a:lstStyle/>
                    <a:p>
                      <a:pPr algn="ctr"/>
                      <a:r>
                        <a:rPr kumimoji="1" lang="en-US" altLang="ja-JP" baseline="0" dirty="0">
                          <a:latin typeface="Times New Roman" panose="02020603050405020304" pitchFamily="18" charset="0"/>
                        </a:rPr>
                        <a:t>111111</a:t>
                      </a:r>
                      <a:endParaRPr kumimoji="1" lang="ja-JP" altLang="en-US" baseline="0" dirty="0">
                        <a:latin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
        <p:nvSpPr>
          <p:cNvPr id="17" name="テキスト ボックス 16"/>
          <p:cNvSpPr txBox="1"/>
          <p:nvPr/>
        </p:nvSpPr>
        <p:spPr>
          <a:xfrm>
            <a:off x="209975" y="2780081"/>
            <a:ext cx="1654620" cy="461665"/>
          </a:xfrm>
          <a:prstGeom prst="rect">
            <a:avLst/>
          </a:prstGeom>
          <a:noFill/>
        </p:spPr>
        <p:txBody>
          <a:bodyPr wrap="none" rtlCol="0">
            <a:spAutoFit/>
          </a:bodyPr>
          <a:lstStyle/>
          <a:p>
            <a:r>
              <a:rPr lang="ja-JP" altLang="en-US" sz="2400" dirty="0">
                <a:latin typeface="Times New Roman" panose="02020603050405020304" pitchFamily="18" charset="0"/>
              </a:rPr>
              <a:t>例</a:t>
            </a:r>
            <a:r>
              <a:rPr lang="en-US" altLang="ja-JP" sz="2400" dirty="0">
                <a:latin typeface="Times New Roman" panose="02020603050405020304" pitchFamily="18" charset="0"/>
              </a:rPr>
              <a:t>:3</a:t>
            </a:r>
            <a:r>
              <a:rPr lang="ja-JP" altLang="en-US" sz="2400" dirty="0">
                <a:latin typeface="Times New Roman" panose="02020603050405020304" pitchFamily="18" charset="0"/>
              </a:rPr>
              <a:t>目並べ</a:t>
            </a:r>
            <a:endParaRPr kumimoji="1" lang="ja-JP" altLang="en-US" sz="2400" dirty="0">
              <a:latin typeface="Times New Roman" panose="02020603050405020304" pitchFamily="18" charset="0"/>
            </a:endParaRPr>
          </a:p>
        </p:txBody>
      </p:sp>
      <p:sp>
        <p:nvSpPr>
          <p:cNvPr id="19" name="角丸四角形吹き出し 18"/>
          <p:cNvSpPr/>
          <p:nvPr/>
        </p:nvSpPr>
        <p:spPr bwMode="auto">
          <a:xfrm>
            <a:off x="7010400" y="4023119"/>
            <a:ext cx="1669473" cy="609600"/>
          </a:xfrm>
          <a:prstGeom prst="wedgeRoundRectCallout">
            <a:avLst>
              <a:gd name="adj1" fmla="val -31414"/>
              <a:gd name="adj2" fmla="val 144318"/>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乱数値</a:t>
            </a:r>
          </a:p>
        </p:txBody>
      </p:sp>
    </p:spTree>
    <p:extLst>
      <p:ext uri="{BB962C8B-B14F-4D97-AF65-F5344CB8AC3E}">
        <p14:creationId xmlns:p14="http://schemas.microsoft.com/office/powerpoint/2010/main" val="127113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ミニマックス法</a:t>
            </a:r>
          </a:p>
        </p:txBody>
      </p:sp>
      <p:sp>
        <p:nvSpPr>
          <p:cNvPr id="3" name="円/楕円 2"/>
          <p:cNvSpPr/>
          <p:nvPr/>
        </p:nvSpPr>
        <p:spPr bwMode="auto">
          <a:xfrm>
            <a:off x="123825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6" name="直線矢印コネクタ 5"/>
          <p:cNvCxnSpPr>
            <a:stCxn id="13" idx="4"/>
            <a:endCxn id="3" idx="0"/>
          </p:cNvCxnSpPr>
          <p:nvPr/>
        </p:nvCxnSpPr>
        <p:spPr bwMode="auto">
          <a:xfrm flipH="1">
            <a:off x="1428751"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円/楕円 6"/>
          <p:cNvSpPr/>
          <p:nvPr/>
        </p:nvSpPr>
        <p:spPr bwMode="auto">
          <a:xfrm>
            <a:off x="1674669"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8" name="直線矢印コネクタ 7"/>
          <p:cNvCxnSpPr>
            <a:stCxn id="13" idx="4"/>
            <a:endCxn id="7" idx="0"/>
          </p:cNvCxnSpPr>
          <p:nvPr/>
        </p:nvCxnSpPr>
        <p:spPr bwMode="auto">
          <a:xfrm flipH="1">
            <a:off x="1865169"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円/楕円 8"/>
          <p:cNvSpPr/>
          <p:nvPr/>
        </p:nvSpPr>
        <p:spPr bwMode="auto">
          <a:xfrm>
            <a:off x="214572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0" name="直線矢印コネクタ 9"/>
          <p:cNvCxnSpPr>
            <a:stCxn id="13" idx="4"/>
            <a:endCxn id="9" idx="0"/>
          </p:cNvCxnSpPr>
          <p:nvPr/>
        </p:nvCxnSpPr>
        <p:spPr bwMode="auto">
          <a:xfrm>
            <a:off x="2111087"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円/楕円 10"/>
          <p:cNvSpPr/>
          <p:nvPr/>
        </p:nvSpPr>
        <p:spPr bwMode="auto">
          <a:xfrm>
            <a:off x="261677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2" name="直線矢印コネクタ 11"/>
          <p:cNvCxnSpPr>
            <a:stCxn id="13" idx="4"/>
            <a:endCxn id="11" idx="0"/>
          </p:cNvCxnSpPr>
          <p:nvPr/>
        </p:nvCxnSpPr>
        <p:spPr bwMode="auto">
          <a:xfrm>
            <a:off x="2111087"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円/楕円 12"/>
          <p:cNvSpPr/>
          <p:nvPr/>
        </p:nvSpPr>
        <p:spPr bwMode="auto">
          <a:xfrm>
            <a:off x="1920587"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4" name="直線矢印コネクタ 13"/>
          <p:cNvCxnSpPr>
            <a:stCxn id="49" idx="5"/>
            <a:endCxn id="13" idx="0"/>
          </p:cNvCxnSpPr>
          <p:nvPr/>
        </p:nvCxnSpPr>
        <p:spPr bwMode="auto">
          <a:xfrm flipH="1">
            <a:off x="2111087" y="2230204"/>
            <a:ext cx="2895219" cy="97019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円/楕円 18"/>
          <p:cNvSpPr/>
          <p:nvPr/>
        </p:nvSpPr>
        <p:spPr bwMode="auto">
          <a:xfrm>
            <a:off x="308090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0" name="直線矢印コネクタ 19"/>
          <p:cNvCxnSpPr>
            <a:stCxn id="27" idx="4"/>
            <a:endCxn id="19" idx="0"/>
          </p:cNvCxnSpPr>
          <p:nvPr/>
        </p:nvCxnSpPr>
        <p:spPr bwMode="auto">
          <a:xfrm flipH="1">
            <a:off x="3271404"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351732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2" name="直線矢印コネクタ 21"/>
          <p:cNvCxnSpPr>
            <a:stCxn id="27" idx="4"/>
            <a:endCxn id="21" idx="0"/>
          </p:cNvCxnSpPr>
          <p:nvPr/>
        </p:nvCxnSpPr>
        <p:spPr bwMode="auto">
          <a:xfrm flipH="1">
            <a:off x="3707822"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円/楕円 22"/>
          <p:cNvSpPr/>
          <p:nvPr/>
        </p:nvSpPr>
        <p:spPr bwMode="auto">
          <a:xfrm>
            <a:off x="3988376"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4" name="直線矢印コネクタ 23"/>
          <p:cNvCxnSpPr>
            <a:stCxn id="27" idx="4"/>
            <a:endCxn id="23" idx="0"/>
          </p:cNvCxnSpPr>
          <p:nvPr/>
        </p:nvCxnSpPr>
        <p:spPr bwMode="auto">
          <a:xfrm>
            <a:off x="3953740"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445943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6" name="直線矢印コネクタ 25"/>
          <p:cNvCxnSpPr>
            <a:stCxn id="27" idx="4"/>
            <a:endCxn id="25" idx="0"/>
          </p:cNvCxnSpPr>
          <p:nvPr/>
        </p:nvCxnSpPr>
        <p:spPr bwMode="auto">
          <a:xfrm>
            <a:off x="3953740"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円/楕円 26"/>
          <p:cNvSpPr/>
          <p:nvPr/>
        </p:nvSpPr>
        <p:spPr bwMode="auto">
          <a:xfrm>
            <a:off x="3763240"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8" name="直線矢印コネクタ 27"/>
          <p:cNvCxnSpPr>
            <a:stCxn id="49" idx="4"/>
            <a:endCxn id="27" idx="0"/>
          </p:cNvCxnSpPr>
          <p:nvPr/>
        </p:nvCxnSpPr>
        <p:spPr bwMode="auto">
          <a:xfrm flipH="1">
            <a:off x="3953740" y="2286000"/>
            <a:ext cx="917862"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492009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0" name="直線矢印コネクタ 29"/>
          <p:cNvCxnSpPr>
            <a:stCxn id="37" idx="4"/>
            <a:endCxn id="29" idx="0"/>
          </p:cNvCxnSpPr>
          <p:nvPr/>
        </p:nvCxnSpPr>
        <p:spPr bwMode="auto">
          <a:xfrm flipH="1">
            <a:off x="5110592"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円/楕円 30"/>
          <p:cNvSpPr/>
          <p:nvPr/>
        </p:nvSpPr>
        <p:spPr bwMode="auto">
          <a:xfrm>
            <a:off x="535651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2" name="直線矢印コネクタ 31"/>
          <p:cNvCxnSpPr>
            <a:stCxn id="37" idx="4"/>
            <a:endCxn id="31" idx="0"/>
          </p:cNvCxnSpPr>
          <p:nvPr/>
        </p:nvCxnSpPr>
        <p:spPr bwMode="auto">
          <a:xfrm flipH="1">
            <a:off x="5547010"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582756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4" name="直線矢印コネクタ 33"/>
          <p:cNvCxnSpPr>
            <a:stCxn id="37" idx="4"/>
            <a:endCxn id="33" idx="0"/>
          </p:cNvCxnSpPr>
          <p:nvPr/>
        </p:nvCxnSpPr>
        <p:spPr bwMode="auto">
          <a:xfrm>
            <a:off x="5792928"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6298618"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6" name="直線矢印コネクタ 35"/>
          <p:cNvCxnSpPr>
            <a:stCxn id="37" idx="4"/>
            <a:endCxn id="35" idx="0"/>
          </p:cNvCxnSpPr>
          <p:nvPr/>
        </p:nvCxnSpPr>
        <p:spPr bwMode="auto">
          <a:xfrm>
            <a:off x="5792928"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5602428"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8" name="直線矢印コネクタ 37"/>
          <p:cNvCxnSpPr>
            <a:stCxn id="49" idx="4"/>
            <a:endCxn id="37" idx="0"/>
          </p:cNvCxnSpPr>
          <p:nvPr/>
        </p:nvCxnSpPr>
        <p:spPr bwMode="auto">
          <a:xfrm>
            <a:off x="4871602" y="2286000"/>
            <a:ext cx="921326"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円/楕円 38"/>
          <p:cNvSpPr/>
          <p:nvPr/>
        </p:nvSpPr>
        <p:spPr bwMode="auto">
          <a:xfrm>
            <a:off x="6762745"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0" name="直線矢印コネクタ 39"/>
          <p:cNvCxnSpPr>
            <a:stCxn id="47" idx="4"/>
            <a:endCxn id="39" idx="0"/>
          </p:cNvCxnSpPr>
          <p:nvPr/>
        </p:nvCxnSpPr>
        <p:spPr bwMode="auto">
          <a:xfrm flipH="1">
            <a:off x="6953245"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円/楕円 40"/>
          <p:cNvSpPr/>
          <p:nvPr/>
        </p:nvSpPr>
        <p:spPr bwMode="auto">
          <a:xfrm>
            <a:off x="719916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2" name="直線矢印コネクタ 41"/>
          <p:cNvCxnSpPr>
            <a:stCxn id="47" idx="4"/>
            <a:endCxn id="41" idx="0"/>
          </p:cNvCxnSpPr>
          <p:nvPr/>
        </p:nvCxnSpPr>
        <p:spPr bwMode="auto">
          <a:xfrm flipH="1">
            <a:off x="7389663"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767021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4" name="直線矢印コネクタ 43"/>
          <p:cNvCxnSpPr>
            <a:stCxn id="47" idx="4"/>
            <a:endCxn id="43" idx="0"/>
          </p:cNvCxnSpPr>
          <p:nvPr/>
        </p:nvCxnSpPr>
        <p:spPr bwMode="auto">
          <a:xfrm>
            <a:off x="7635581"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円/楕円 44"/>
          <p:cNvSpPr/>
          <p:nvPr/>
        </p:nvSpPr>
        <p:spPr bwMode="auto">
          <a:xfrm>
            <a:off x="814127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6" name="直線矢印コネクタ 45"/>
          <p:cNvCxnSpPr>
            <a:stCxn id="47" idx="4"/>
            <a:endCxn id="45" idx="0"/>
          </p:cNvCxnSpPr>
          <p:nvPr/>
        </p:nvCxnSpPr>
        <p:spPr bwMode="auto">
          <a:xfrm>
            <a:off x="7635581"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円/楕円 46"/>
          <p:cNvSpPr/>
          <p:nvPr/>
        </p:nvSpPr>
        <p:spPr bwMode="auto">
          <a:xfrm>
            <a:off x="7445081"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8" name="直線矢印コネクタ 47"/>
          <p:cNvCxnSpPr>
            <a:stCxn id="49" idx="4"/>
            <a:endCxn id="47" idx="0"/>
          </p:cNvCxnSpPr>
          <p:nvPr/>
        </p:nvCxnSpPr>
        <p:spPr bwMode="auto">
          <a:xfrm>
            <a:off x="4871602" y="2286000"/>
            <a:ext cx="2763979"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円/楕円 48"/>
          <p:cNvSpPr/>
          <p:nvPr/>
        </p:nvSpPr>
        <p:spPr bwMode="auto">
          <a:xfrm>
            <a:off x="4681102" y="19050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nvGrpSpPr>
          <p:cNvPr id="54" name="グループ化 53"/>
          <p:cNvGrpSpPr/>
          <p:nvPr/>
        </p:nvGrpSpPr>
        <p:grpSpPr>
          <a:xfrm>
            <a:off x="1238251" y="4510881"/>
            <a:ext cx="1759526" cy="381000"/>
            <a:chOff x="1066800" y="5486400"/>
            <a:chExt cx="1759526" cy="381000"/>
          </a:xfrm>
        </p:grpSpPr>
        <p:sp>
          <p:nvSpPr>
            <p:cNvPr id="55" name="円/楕円 54"/>
            <p:cNvSpPr/>
            <p:nvPr/>
          </p:nvSpPr>
          <p:spPr bwMode="auto">
            <a:xfrm>
              <a:off x="1066800"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sp>
          <p:nvSpPr>
            <p:cNvPr id="56" name="円/楕円 55"/>
            <p:cNvSpPr/>
            <p:nvPr/>
          </p:nvSpPr>
          <p:spPr bwMode="auto">
            <a:xfrm>
              <a:off x="1503218"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57" name="円/楕円 56"/>
            <p:cNvSpPr/>
            <p:nvPr/>
          </p:nvSpPr>
          <p:spPr bwMode="auto">
            <a:xfrm>
              <a:off x="1974272"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58" name="円/楕円 57"/>
            <p:cNvSpPr/>
            <p:nvPr/>
          </p:nvSpPr>
          <p:spPr bwMode="auto">
            <a:xfrm>
              <a:off x="2445326"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grpSp>
      <p:grpSp>
        <p:nvGrpSpPr>
          <p:cNvPr id="59" name="グループ化 58"/>
          <p:cNvGrpSpPr/>
          <p:nvPr/>
        </p:nvGrpSpPr>
        <p:grpSpPr>
          <a:xfrm>
            <a:off x="3080904" y="4510881"/>
            <a:ext cx="1759526" cy="381000"/>
            <a:chOff x="2909453" y="5486400"/>
            <a:chExt cx="1759526" cy="381000"/>
          </a:xfrm>
        </p:grpSpPr>
        <p:sp>
          <p:nvSpPr>
            <p:cNvPr id="60" name="円/楕円 59"/>
            <p:cNvSpPr/>
            <p:nvPr/>
          </p:nvSpPr>
          <p:spPr bwMode="auto">
            <a:xfrm>
              <a:off x="2909453"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61" name="円/楕円 60"/>
            <p:cNvSpPr/>
            <p:nvPr/>
          </p:nvSpPr>
          <p:spPr bwMode="auto">
            <a:xfrm>
              <a:off x="3345871"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62" name="円/楕円 61"/>
            <p:cNvSpPr/>
            <p:nvPr/>
          </p:nvSpPr>
          <p:spPr bwMode="auto">
            <a:xfrm>
              <a:off x="3816925"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-8</a:t>
              </a:r>
              <a:endParaRPr kumimoji="1" lang="ja-JP" altLang="en-US" sz="2400" dirty="0">
                <a:effectLst/>
                <a:latin typeface="Times New Roman" panose="02020603050405020304" pitchFamily="18" charset="0"/>
              </a:endParaRPr>
            </a:p>
          </p:txBody>
        </p:sp>
        <p:sp>
          <p:nvSpPr>
            <p:cNvPr id="63" name="円/楕円 62"/>
            <p:cNvSpPr/>
            <p:nvPr/>
          </p:nvSpPr>
          <p:spPr bwMode="auto">
            <a:xfrm>
              <a:off x="4287979"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grpSp>
      <p:grpSp>
        <p:nvGrpSpPr>
          <p:cNvPr id="64" name="グループ化 63"/>
          <p:cNvGrpSpPr/>
          <p:nvPr/>
        </p:nvGrpSpPr>
        <p:grpSpPr>
          <a:xfrm>
            <a:off x="4920092" y="4510881"/>
            <a:ext cx="1759526" cy="381000"/>
            <a:chOff x="4748641" y="5486400"/>
            <a:chExt cx="1759526" cy="381000"/>
          </a:xfrm>
        </p:grpSpPr>
        <p:sp>
          <p:nvSpPr>
            <p:cNvPr id="65" name="円/楕円 64"/>
            <p:cNvSpPr/>
            <p:nvPr/>
          </p:nvSpPr>
          <p:spPr bwMode="auto">
            <a:xfrm>
              <a:off x="4748641"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+4</a:t>
              </a:r>
              <a:r>
                <a:rPr kumimoji="1" lang="en-US" altLang="ja-JP" sz="2400" dirty="0">
                  <a:effectLst/>
                  <a:latin typeface="Times New Roman" panose="02020603050405020304" pitchFamily="18" charset="0"/>
                </a:rPr>
                <a:t>	</a:t>
              </a:r>
              <a:endParaRPr kumimoji="1" lang="ja-JP" altLang="en-US" sz="2400" dirty="0">
                <a:effectLst/>
                <a:latin typeface="Times New Roman" panose="02020603050405020304" pitchFamily="18" charset="0"/>
              </a:endParaRPr>
            </a:p>
          </p:txBody>
        </p:sp>
        <p:sp>
          <p:nvSpPr>
            <p:cNvPr id="66" name="円/楕円 65"/>
            <p:cNvSpPr/>
            <p:nvPr/>
          </p:nvSpPr>
          <p:spPr bwMode="auto">
            <a:xfrm>
              <a:off x="5185059"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67" name="円/楕円 66"/>
            <p:cNvSpPr/>
            <p:nvPr/>
          </p:nvSpPr>
          <p:spPr bwMode="auto">
            <a:xfrm>
              <a:off x="5656113"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68" name="円/楕円 67"/>
            <p:cNvSpPr/>
            <p:nvPr/>
          </p:nvSpPr>
          <p:spPr bwMode="auto">
            <a:xfrm>
              <a:off x="6127167"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grpSp>
      <p:grpSp>
        <p:nvGrpSpPr>
          <p:cNvPr id="69" name="グループ化 68"/>
          <p:cNvGrpSpPr/>
          <p:nvPr/>
        </p:nvGrpSpPr>
        <p:grpSpPr>
          <a:xfrm>
            <a:off x="6762745" y="4510881"/>
            <a:ext cx="1759526" cy="381000"/>
            <a:chOff x="6591294" y="5486400"/>
            <a:chExt cx="1759526" cy="381000"/>
          </a:xfrm>
        </p:grpSpPr>
        <p:sp>
          <p:nvSpPr>
            <p:cNvPr id="70" name="円/楕円 69"/>
            <p:cNvSpPr/>
            <p:nvPr/>
          </p:nvSpPr>
          <p:spPr bwMode="auto">
            <a:xfrm>
              <a:off x="6591294"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71" name="円/楕円 70"/>
            <p:cNvSpPr/>
            <p:nvPr/>
          </p:nvSpPr>
          <p:spPr bwMode="auto">
            <a:xfrm>
              <a:off x="7027712"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72" name="円/楕円 71"/>
            <p:cNvSpPr/>
            <p:nvPr/>
          </p:nvSpPr>
          <p:spPr bwMode="auto">
            <a:xfrm>
              <a:off x="7498766"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73" name="円/楕円 72"/>
            <p:cNvSpPr/>
            <p:nvPr/>
          </p:nvSpPr>
          <p:spPr bwMode="auto">
            <a:xfrm>
              <a:off x="7969820"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grpSp>
      <p:sp>
        <p:nvSpPr>
          <p:cNvPr id="74" name="円/楕円 73"/>
          <p:cNvSpPr/>
          <p:nvPr/>
        </p:nvSpPr>
        <p:spPr bwMode="auto">
          <a:xfrm>
            <a:off x="1920587"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75" name="円/楕円 74"/>
          <p:cNvSpPr/>
          <p:nvPr/>
        </p:nvSpPr>
        <p:spPr bwMode="auto">
          <a:xfrm>
            <a:off x="3763240"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-8</a:t>
            </a:r>
            <a:endParaRPr kumimoji="1" lang="ja-JP" altLang="en-US" sz="2400" dirty="0">
              <a:effectLst/>
              <a:latin typeface="Times New Roman" panose="02020603050405020304" pitchFamily="18" charset="0"/>
            </a:endParaRPr>
          </a:p>
        </p:txBody>
      </p:sp>
      <p:sp>
        <p:nvSpPr>
          <p:cNvPr id="76" name="円/楕円 75"/>
          <p:cNvSpPr/>
          <p:nvPr/>
        </p:nvSpPr>
        <p:spPr bwMode="auto">
          <a:xfrm>
            <a:off x="5602428"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78" name="円/楕円 77"/>
          <p:cNvSpPr/>
          <p:nvPr/>
        </p:nvSpPr>
        <p:spPr bwMode="auto">
          <a:xfrm>
            <a:off x="4684567" y="1905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79" name="円/楕円 78"/>
          <p:cNvSpPr/>
          <p:nvPr/>
        </p:nvSpPr>
        <p:spPr bwMode="auto">
          <a:xfrm>
            <a:off x="1591541" y="4434303"/>
            <a:ext cx="533400" cy="533400"/>
          </a:xfrm>
          <a:prstGeom prst="ellipse">
            <a:avLst/>
          </a:prstGeom>
          <a:noFill/>
          <a:ln w="539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1" name="円/楕円 80"/>
          <p:cNvSpPr/>
          <p:nvPr/>
        </p:nvSpPr>
        <p:spPr bwMode="auto">
          <a:xfrm>
            <a:off x="1837460" y="3124200"/>
            <a:ext cx="533400" cy="533400"/>
          </a:xfrm>
          <a:prstGeom prst="ellipse">
            <a:avLst/>
          </a:prstGeom>
          <a:noFill/>
          <a:ln w="539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2" name="角丸四角形吹き出し 81"/>
          <p:cNvSpPr/>
          <p:nvPr/>
        </p:nvSpPr>
        <p:spPr bwMode="auto">
          <a:xfrm>
            <a:off x="488373" y="1659210"/>
            <a:ext cx="2606386" cy="1038350"/>
          </a:xfrm>
          <a:prstGeom prst="wedgeRoundRectCallout">
            <a:avLst>
              <a:gd name="adj1" fmla="val 14787"/>
              <a:gd name="adj2" fmla="val 91362"/>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最も評価値の</a:t>
            </a:r>
            <a:endParaRPr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高い手を採用</a:t>
            </a:r>
            <a:endParaRPr kumimoji="1" lang="ja-JP" altLang="en-US" sz="2400" dirty="0">
              <a:effectLst/>
              <a:latin typeface="Times New Roman" panose="02020603050405020304" pitchFamily="18" charset="0"/>
            </a:endParaRPr>
          </a:p>
        </p:txBody>
      </p:sp>
      <p:sp>
        <p:nvSpPr>
          <p:cNvPr id="99" name="円/楕円 98"/>
          <p:cNvSpPr/>
          <p:nvPr/>
        </p:nvSpPr>
        <p:spPr bwMode="auto">
          <a:xfrm>
            <a:off x="7449893" y="3198985"/>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100" name="テキスト ボックス 99"/>
          <p:cNvSpPr txBox="1"/>
          <p:nvPr/>
        </p:nvSpPr>
        <p:spPr>
          <a:xfrm>
            <a:off x="5203893" y="5821362"/>
            <a:ext cx="2951449" cy="523220"/>
          </a:xfrm>
          <a:prstGeom prst="rect">
            <a:avLst/>
          </a:prstGeom>
          <a:noFill/>
        </p:spPr>
        <p:txBody>
          <a:bodyPr wrap="none" rtlCol="0">
            <a:spAutoFit/>
          </a:bodyPr>
          <a:lstStyle/>
          <a:p>
            <a:r>
              <a:rPr lang="ja-JP" altLang="en-US" dirty="0">
                <a:latin typeface="Times New Roman" panose="02020603050405020304" pitchFamily="18" charset="0"/>
              </a:rPr>
              <a:t>無駄な探索がある</a:t>
            </a:r>
            <a:endParaRPr kumimoji="1" lang="ja-JP" altLang="en-US" dirty="0">
              <a:latin typeface="Times New Roman" panose="02020603050405020304" pitchFamily="18" charset="0"/>
            </a:endParaRPr>
          </a:p>
        </p:txBody>
      </p:sp>
      <p:cxnSp>
        <p:nvCxnSpPr>
          <p:cNvPr id="101" name="直線矢印コネクタ 100"/>
          <p:cNvCxnSpPr/>
          <p:nvPr/>
        </p:nvCxnSpPr>
        <p:spPr bwMode="auto">
          <a:xfrm flipH="1">
            <a:off x="142355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p:nvPr/>
        </p:nvCxnSpPr>
        <p:spPr bwMode="auto">
          <a:xfrm flipH="1">
            <a:off x="123825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p:nvPr/>
        </p:nvCxnSpPr>
        <p:spPr bwMode="auto">
          <a:xfrm>
            <a:off x="142875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p:cNvCxnSpPr/>
          <p:nvPr/>
        </p:nvCxnSpPr>
        <p:spPr bwMode="auto">
          <a:xfrm flipH="1">
            <a:off x="186603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矢印コネクタ 104"/>
          <p:cNvCxnSpPr/>
          <p:nvPr/>
        </p:nvCxnSpPr>
        <p:spPr bwMode="auto">
          <a:xfrm flipH="1">
            <a:off x="168073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直線矢印コネクタ 105"/>
          <p:cNvCxnSpPr/>
          <p:nvPr/>
        </p:nvCxnSpPr>
        <p:spPr bwMode="auto">
          <a:xfrm>
            <a:off x="187123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直線矢印コネクタ 106"/>
          <p:cNvCxnSpPr/>
          <p:nvPr/>
        </p:nvCxnSpPr>
        <p:spPr bwMode="auto">
          <a:xfrm flipH="1">
            <a:off x="232107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直線矢印コネクタ 107"/>
          <p:cNvCxnSpPr/>
          <p:nvPr/>
        </p:nvCxnSpPr>
        <p:spPr bwMode="auto">
          <a:xfrm flipH="1">
            <a:off x="213576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p:nvPr/>
        </p:nvCxnSpPr>
        <p:spPr bwMode="auto">
          <a:xfrm>
            <a:off x="232626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p:nvPr/>
        </p:nvCxnSpPr>
        <p:spPr bwMode="auto">
          <a:xfrm flipH="1">
            <a:off x="279991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線矢印コネクタ 110"/>
          <p:cNvCxnSpPr/>
          <p:nvPr/>
        </p:nvCxnSpPr>
        <p:spPr bwMode="auto">
          <a:xfrm flipH="1">
            <a:off x="261461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直線矢印コネクタ 111"/>
          <p:cNvCxnSpPr/>
          <p:nvPr/>
        </p:nvCxnSpPr>
        <p:spPr bwMode="auto">
          <a:xfrm>
            <a:off x="280511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矢印コネクタ 112"/>
          <p:cNvCxnSpPr/>
          <p:nvPr/>
        </p:nvCxnSpPr>
        <p:spPr bwMode="auto">
          <a:xfrm flipH="1">
            <a:off x="32822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直線矢印コネクタ 113"/>
          <p:cNvCxnSpPr/>
          <p:nvPr/>
        </p:nvCxnSpPr>
        <p:spPr bwMode="auto">
          <a:xfrm flipH="1">
            <a:off x="30969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直線矢印コネクタ 114"/>
          <p:cNvCxnSpPr/>
          <p:nvPr/>
        </p:nvCxnSpPr>
        <p:spPr bwMode="auto">
          <a:xfrm>
            <a:off x="32874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p:nvPr/>
        </p:nvCxnSpPr>
        <p:spPr bwMode="auto">
          <a:xfrm flipH="1">
            <a:off x="37247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p:nvPr/>
        </p:nvCxnSpPr>
        <p:spPr bwMode="auto">
          <a:xfrm flipH="1">
            <a:off x="35394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直線矢印コネクタ 117"/>
          <p:cNvCxnSpPr/>
          <p:nvPr/>
        </p:nvCxnSpPr>
        <p:spPr bwMode="auto">
          <a:xfrm>
            <a:off x="37299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直線矢印コネクタ 118"/>
          <p:cNvCxnSpPr/>
          <p:nvPr/>
        </p:nvCxnSpPr>
        <p:spPr bwMode="auto">
          <a:xfrm flipH="1">
            <a:off x="41797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直線矢印コネクタ 119"/>
          <p:cNvCxnSpPr/>
          <p:nvPr/>
        </p:nvCxnSpPr>
        <p:spPr bwMode="auto">
          <a:xfrm flipH="1">
            <a:off x="39944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矢印コネクタ 120"/>
          <p:cNvCxnSpPr/>
          <p:nvPr/>
        </p:nvCxnSpPr>
        <p:spPr bwMode="auto">
          <a:xfrm>
            <a:off x="41849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直線矢印コネクタ 121"/>
          <p:cNvCxnSpPr/>
          <p:nvPr/>
        </p:nvCxnSpPr>
        <p:spPr bwMode="auto">
          <a:xfrm flipH="1">
            <a:off x="46585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直線矢印コネクタ 122"/>
          <p:cNvCxnSpPr/>
          <p:nvPr/>
        </p:nvCxnSpPr>
        <p:spPr bwMode="auto">
          <a:xfrm flipH="1">
            <a:off x="44732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線矢印コネクタ 123"/>
          <p:cNvCxnSpPr/>
          <p:nvPr/>
        </p:nvCxnSpPr>
        <p:spPr bwMode="auto">
          <a:xfrm>
            <a:off x="46637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線矢印コネクタ 124"/>
          <p:cNvCxnSpPr/>
          <p:nvPr/>
        </p:nvCxnSpPr>
        <p:spPr bwMode="auto">
          <a:xfrm flipH="1">
            <a:off x="51097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直線矢印コネクタ 125"/>
          <p:cNvCxnSpPr/>
          <p:nvPr/>
        </p:nvCxnSpPr>
        <p:spPr bwMode="auto">
          <a:xfrm flipH="1">
            <a:off x="49244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直線矢印コネクタ 126"/>
          <p:cNvCxnSpPr/>
          <p:nvPr/>
        </p:nvCxnSpPr>
        <p:spPr bwMode="auto">
          <a:xfrm>
            <a:off x="51149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直線矢印コネクタ 127"/>
          <p:cNvCxnSpPr/>
          <p:nvPr/>
        </p:nvCxnSpPr>
        <p:spPr bwMode="auto">
          <a:xfrm flipH="1">
            <a:off x="55522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線矢印コネクタ 128"/>
          <p:cNvCxnSpPr/>
          <p:nvPr/>
        </p:nvCxnSpPr>
        <p:spPr bwMode="auto">
          <a:xfrm flipH="1">
            <a:off x="53669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直線矢印コネクタ 129"/>
          <p:cNvCxnSpPr/>
          <p:nvPr/>
        </p:nvCxnSpPr>
        <p:spPr bwMode="auto">
          <a:xfrm>
            <a:off x="55574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線矢印コネクタ 130"/>
          <p:cNvCxnSpPr/>
          <p:nvPr/>
        </p:nvCxnSpPr>
        <p:spPr bwMode="auto">
          <a:xfrm flipH="1">
            <a:off x="60072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直線矢印コネクタ 131"/>
          <p:cNvCxnSpPr/>
          <p:nvPr/>
        </p:nvCxnSpPr>
        <p:spPr bwMode="auto">
          <a:xfrm flipH="1">
            <a:off x="58219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直線矢印コネクタ 132"/>
          <p:cNvCxnSpPr/>
          <p:nvPr/>
        </p:nvCxnSpPr>
        <p:spPr bwMode="auto">
          <a:xfrm>
            <a:off x="60124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矢印コネクタ 133"/>
          <p:cNvCxnSpPr/>
          <p:nvPr/>
        </p:nvCxnSpPr>
        <p:spPr bwMode="auto">
          <a:xfrm flipH="1">
            <a:off x="64860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直線矢印コネクタ 134"/>
          <p:cNvCxnSpPr/>
          <p:nvPr/>
        </p:nvCxnSpPr>
        <p:spPr bwMode="auto">
          <a:xfrm flipH="1">
            <a:off x="63007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直線矢印コネクタ 135"/>
          <p:cNvCxnSpPr/>
          <p:nvPr/>
        </p:nvCxnSpPr>
        <p:spPr bwMode="auto">
          <a:xfrm>
            <a:off x="64912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直線矢印コネクタ 136"/>
          <p:cNvCxnSpPr/>
          <p:nvPr/>
        </p:nvCxnSpPr>
        <p:spPr bwMode="auto">
          <a:xfrm flipH="1">
            <a:off x="696839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直線矢印コネクタ 137"/>
          <p:cNvCxnSpPr/>
          <p:nvPr/>
        </p:nvCxnSpPr>
        <p:spPr bwMode="auto">
          <a:xfrm flipH="1">
            <a:off x="678309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直線矢印コネクタ 138"/>
          <p:cNvCxnSpPr/>
          <p:nvPr/>
        </p:nvCxnSpPr>
        <p:spPr bwMode="auto">
          <a:xfrm>
            <a:off x="697359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直線矢印コネクタ 139"/>
          <p:cNvCxnSpPr/>
          <p:nvPr/>
        </p:nvCxnSpPr>
        <p:spPr bwMode="auto">
          <a:xfrm flipH="1">
            <a:off x="741087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直線矢印コネクタ 140"/>
          <p:cNvCxnSpPr/>
          <p:nvPr/>
        </p:nvCxnSpPr>
        <p:spPr bwMode="auto">
          <a:xfrm flipH="1">
            <a:off x="722557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直線矢印コネクタ 141"/>
          <p:cNvCxnSpPr/>
          <p:nvPr/>
        </p:nvCxnSpPr>
        <p:spPr bwMode="auto">
          <a:xfrm>
            <a:off x="741607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 name="直線矢印コネクタ 142"/>
          <p:cNvCxnSpPr/>
          <p:nvPr/>
        </p:nvCxnSpPr>
        <p:spPr bwMode="auto">
          <a:xfrm flipH="1">
            <a:off x="786591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直線矢印コネクタ 143"/>
          <p:cNvCxnSpPr/>
          <p:nvPr/>
        </p:nvCxnSpPr>
        <p:spPr bwMode="auto">
          <a:xfrm flipH="1">
            <a:off x="768060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直線矢印コネクタ 144"/>
          <p:cNvCxnSpPr/>
          <p:nvPr/>
        </p:nvCxnSpPr>
        <p:spPr bwMode="auto">
          <a:xfrm>
            <a:off x="787110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直線矢印コネクタ 145"/>
          <p:cNvCxnSpPr/>
          <p:nvPr/>
        </p:nvCxnSpPr>
        <p:spPr bwMode="auto">
          <a:xfrm flipH="1">
            <a:off x="834475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直線矢印コネクタ 146"/>
          <p:cNvCxnSpPr/>
          <p:nvPr/>
        </p:nvCxnSpPr>
        <p:spPr bwMode="auto">
          <a:xfrm flipH="1">
            <a:off x="815945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 name="直線矢印コネクタ 147"/>
          <p:cNvCxnSpPr/>
          <p:nvPr/>
        </p:nvCxnSpPr>
        <p:spPr bwMode="auto">
          <a:xfrm>
            <a:off x="834995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角丸四角形吹き出し 79"/>
          <p:cNvSpPr/>
          <p:nvPr/>
        </p:nvSpPr>
        <p:spPr bwMode="auto">
          <a:xfrm>
            <a:off x="181845" y="5440362"/>
            <a:ext cx="2046573" cy="1170920"/>
          </a:xfrm>
          <a:prstGeom prst="wedgeRoundRectCallout">
            <a:avLst>
              <a:gd name="adj1" fmla="val 26486"/>
              <a:gd name="adj2" fmla="val -88408"/>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最も評価値の</a:t>
            </a:r>
            <a:endParaRPr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低い手を採用</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3737354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checkerboard(across)">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9"/>
                                        </p:tgtEl>
                                        <p:attrNameLst>
                                          <p:attrName>style.visibility</p:attrName>
                                        </p:attrNameLst>
                                      </p:cBhvr>
                                      <p:to>
                                        <p:strVal val="visible"/>
                                      </p:to>
                                    </p:set>
                                    <p:animEffect transition="in" filter="checkerboard(across)">
                                      <p:cBhvr>
                                        <p:cTn id="12" dur="500"/>
                                        <p:tgtEl>
                                          <p:spTgt spid="79"/>
                                        </p:tgtEl>
                                      </p:cBhvr>
                                    </p:animEffect>
                                  </p:childTnLst>
                                </p:cTn>
                              </p:par>
                            </p:childTnLst>
                          </p:cTn>
                        </p:par>
                        <p:par>
                          <p:cTn id="13" fill="hold">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80"/>
                                        </p:tgtEl>
                                        <p:attrNameLst>
                                          <p:attrName>style.visibility</p:attrName>
                                        </p:attrNameLst>
                                      </p:cBhvr>
                                      <p:to>
                                        <p:strVal val="visible"/>
                                      </p:to>
                                    </p:set>
                                    <p:animEffect transition="in" filter="checkerboard(across)">
                                      <p:cBhvr>
                                        <p:cTn id="16" dur="500"/>
                                        <p:tgtEl>
                                          <p:spTgt spid="80"/>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checkerboard(across)">
                                      <p:cBhvr>
                                        <p:cTn id="21" dur="500"/>
                                        <p:tgtEl>
                                          <p:spTgt spid="7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59"/>
                                        </p:tgtEl>
                                        <p:attrNameLst>
                                          <p:attrName>style.visibility</p:attrName>
                                        </p:attrNameLst>
                                      </p:cBhvr>
                                      <p:to>
                                        <p:strVal val="visible"/>
                                      </p:to>
                                    </p:set>
                                    <p:animEffect transition="in" filter="checkerboard(across)">
                                      <p:cBhvr>
                                        <p:cTn id="26" dur="500"/>
                                        <p:tgtEl>
                                          <p:spTgt spid="59"/>
                                        </p:tgtEl>
                                      </p:cBhvr>
                                    </p:animEffect>
                                  </p:childTnLst>
                                </p:cTn>
                              </p:par>
                            </p:childTnLst>
                          </p:cTn>
                        </p:par>
                        <p:par>
                          <p:cTn id="27" fill="hold">
                            <p:stCondLst>
                              <p:cond delay="500"/>
                            </p:stCondLst>
                            <p:childTnLst>
                              <p:par>
                                <p:cTn id="28" presetID="5" presetClass="entr" presetSubtype="10" fill="hold" grpId="0" nodeType="afterEffect">
                                  <p:stCondLst>
                                    <p:cond delay="0"/>
                                  </p:stCondLst>
                                  <p:childTnLst>
                                    <p:set>
                                      <p:cBhvr>
                                        <p:cTn id="29" dur="1" fill="hold">
                                          <p:stCondLst>
                                            <p:cond delay="0"/>
                                          </p:stCondLst>
                                        </p:cTn>
                                        <p:tgtEl>
                                          <p:spTgt spid="75"/>
                                        </p:tgtEl>
                                        <p:attrNameLst>
                                          <p:attrName>style.visibility</p:attrName>
                                        </p:attrNameLst>
                                      </p:cBhvr>
                                      <p:to>
                                        <p:strVal val="visible"/>
                                      </p:to>
                                    </p:set>
                                    <p:animEffect transition="in" filter="checkerboard(across)">
                                      <p:cBhvr>
                                        <p:cTn id="30" dur="500"/>
                                        <p:tgtEl>
                                          <p:spTgt spid="75"/>
                                        </p:tgtEl>
                                      </p:cBhvr>
                                    </p:animEffect>
                                  </p:childTnLst>
                                </p:cTn>
                              </p:par>
                            </p:childTnLst>
                          </p:cTn>
                        </p:par>
                        <p:par>
                          <p:cTn id="31" fill="hold">
                            <p:stCondLst>
                              <p:cond delay="1000"/>
                            </p:stCondLst>
                            <p:childTnLst>
                              <p:par>
                                <p:cTn id="32" presetID="5" presetClass="entr" presetSubtype="10" fill="hold" nodeType="afterEffect">
                                  <p:stCondLst>
                                    <p:cond delay="0"/>
                                  </p:stCondLst>
                                  <p:childTnLst>
                                    <p:set>
                                      <p:cBhvr>
                                        <p:cTn id="33" dur="1" fill="hold">
                                          <p:stCondLst>
                                            <p:cond delay="0"/>
                                          </p:stCondLst>
                                        </p:cTn>
                                        <p:tgtEl>
                                          <p:spTgt spid="64"/>
                                        </p:tgtEl>
                                        <p:attrNameLst>
                                          <p:attrName>style.visibility</p:attrName>
                                        </p:attrNameLst>
                                      </p:cBhvr>
                                      <p:to>
                                        <p:strVal val="visible"/>
                                      </p:to>
                                    </p:set>
                                    <p:animEffect transition="in" filter="checkerboard(across)">
                                      <p:cBhvr>
                                        <p:cTn id="34" dur="500"/>
                                        <p:tgtEl>
                                          <p:spTgt spid="64"/>
                                        </p:tgtEl>
                                      </p:cBhvr>
                                    </p:animEffect>
                                  </p:childTnLst>
                                </p:cTn>
                              </p:par>
                            </p:childTnLst>
                          </p:cTn>
                        </p:par>
                        <p:par>
                          <p:cTn id="35" fill="hold">
                            <p:stCondLst>
                              <p:cond delay="1500"/>
                            </p:stCondLst>
                            <p:childTnLst>
                              <p:par>
                                <p:cTn id="36" presetID="5" presetClass="entr" presetSubtype="10" fill="hold" grpId="0" nodeType="afterEffect">
                                  <p:stCondLst>
                                    <p:cond delay="0"/>
                                  </p:stCondLst>
                                  <p:childTnLst>
                                    <p:set>
                                      <p:cBhvr>
                                        <p:cTn id="37" dur="1" fill="hold">
                                          <p:stCondLst>
                                            <p:cond delay="0"/>
                                          </p:stCondLst>
                                        </p:cTn>
                                        <p:tgtEl>
                                          <p:spTgt spid="76"/>
                                        </p:tgtEl>
                                        <p:attrNameLst>
                                          <p:attrName>style.visibility</p:attrName>
                                        </p:attrNameLst>
                                      </p:cBhvr>
                                      <p:to>
                                        <p:strVal val="visible"/>
                                      </p:to>
                                    </p:set>
                                    <p:animEffect transition="in" filter="checkerboard(across)">
                                      <p:cBhvr>
                                        <p:cTn id="38" dur="500"/>
                                        <p:tgtEl>
                                          <p:spTgt spid="76"/>
                                        </p:tgtEl>
                                      </p:cBhvr>
                                    </p:animEffect>
                                  </p:childTnLst>
                                </p:cTn>
                              </p:par>
                            </p:childTnLst>
                          </p:cTn>
                        </p:par>
                        <p:par>
                          <p:cTn id="39" fill="hold">
                            <p:stCondLst>
                              <p:cond delay="2000"/>
                            </p:stCondLst>
                            <p:childTnLst>
                              <p:par>
                                <p:cTn id="40" presetID="5" presetClass="entr" presetSubtype="10" fill="hold" nodeType="afterEffect">
                                  <p:stCondLst>
                                    <p:cond delay="0"/>
                                  </p:stCondLst>
                                  <p:childTnLst>
                                    <p:set>
                                      <p:cBhvr>
                                        <p:cTn id="41" dur="1" fill="hold">
                                          <p:stCondLst>
                                            <p:cond delay="0"/>
                                          </p:stCondLst>
                                        </p:cTn>
                                        <p:tgtEl>
                                          <p:spTgt spid="69"/>
                                        </p:tgtEl>
                                        <p:attrNameLst>
                                          <p:attrName>style.visibility</p:attrName>
                                        </p:attrNameLst>
                                      </p:cBhvr>
                                      <p:to>
                                        <p:strVal val="visible"/>
                                      </p:to>
                                    </p:set>
                                    <p:animEffect transition="in" filter="checkerboard(across)">
                                      <p:cBhvr>
                                        <p:cTn id="42" dur="500"/>
                                        <p:tgtEl>
                                          <p:spTgt spid="69"/>
                                        </p:tgtEl>
                                      </p:cBhvr>
                                    </p:animEffect>
                                  </p:childTnLst>
                                </p:cTn>
                              </p:par>
                            </p:childTnLst>
                          </p:cTn>
                        </p:par>
                        <p:par>
                          <p:cTn id="43" fill="hold">
                            <p:stCondLst>
                              <p:cond delay="2500"/>
                            </p:stCondLst>
                            <p:childTnLst>
                              <p:par>
                                <p:cTn id="44" presetID="5" presetClass="entr" presetSubtype="10" fill="hold" grpId="0" nodeType="afterEffect">
                                  <p:stCondLst>
                                    <p:cond delay="0"/>
                                  </p:stCondLst>
                                  <p:childTnLst>
                                    <p:set>
                                      <p:cBhvr>
                                        <p:cTn id="45" dur="1" fill="hold">
                                          <p:stCondLst>
                                            <p:cond delay="0"/>
                                          </p:stCondLst>
                                        </p:cTn>
                                        <p:tgtEl>
                                          <p:spTgt spid="99"/>
                                        </p:tgtEl>
                                        <p:attrNameLst>
                                          <p:attrName>style.visibility</p:attrName>
                                        </p:attrNameLst>
                                      </p:cBhvr>
                                      <p:to>
                                        <p:strVal val="visible"/>
                                      </p:to>
                                    </p:set>
                                    <p:animEffect transition="in" filter="checkerboard(across)">
                                      <p:cBhvr>
                                        <p:cTn id="46" dur="500"/>
                                        <p:tgtEl>
                                          <p:spTgt spid="99"/>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81"/>
                                        </p:tgtEl>
                                        <p:attrNameLst>
                                          <p:attrName>style.visibility</p:attrName>
                                        </p:attrNameLst>
                                      </p:cBhvr>
                                      <p:to>
                                        <p:strVal val="visible"/>
                                      </p:to>
                                    </p:set>
                                    <p:animEffect transition="in" filter="checkerboard(across)">
                                      <p:cBhvr>
                                        <p:cTn id="51" dur="500"/>
                                        <p:tgtEl>
                                          <p:spTgt spid="81"/>
                                        </p:tgtEl>
                                      </p:cBhvr>
                                    </p:animEffect>
                                  </p:childTnLst>
                                </p:cTn>
                              </p:par>
                            </p:childTnLst>
                          </p:cTn>
                        </p:par>
                        <p:par>
                          <p:cTn id="52" fill="hold">
                            <p:stCondLst>
                              <p:cond delay="500"/>
                            </p:stCondLst>
                            <p:childTnLst>
                              <p:par>
                                <p:cTn id="53" presetID="5" presetClass="entr" presetSubtype="10" fill="hold" grpId="0" nodeType="afterEffect">
                                  <p:stCondLst>
                                    <p:cond delay="0"/>
                                  </p:stCondLst>
                                  <p:childTnLst>
                                    <p:set>
                                      <p:cBhvr>
                                        <p:cTn id="54" dur="1" fill="hold">
                                          <p:stCondLst>
                                            <p:cond delay="0"/>
                                          </p:stCondLst>
                                        </p:cTn>
                                        <p:tgtEl>
                                          <p:spTgt spid="82"/>
                                        </p:tgtEl>
                                        <p:attrNameLst>
                                          <p:attrName>style.visibility</p:attrName>
                                        </p:attrNameLst>
                                      </p:cBhvr>
                                      <p:to>
                                        <p:strVal val="visible"/>
                                      </p:to>
                                    </p:set>
                                    <p:animEffect transition="in" filter="checkerboard(across)">
                                      <p:cBhvr>
                                        <p:cTn id="55" dur="500"/>
                                        <p:tgtEl>
                                          <p:spTgt spid="82"/>
                                        </p:tgtEl>
                                      </p:cBhvr>
                                    </p:animEffect>
                                  </p:childTnLst>
                                </p:cTn>
                              </p:par>
                            </p:childTnLst>
                          </p:cTn>
                        </p:par>
                      </p:childTnLst>
                    </p:cTn>
                  </p:par>
                  <p:par>
                    <p:cTn id="56" fill="hold">
                      <p:stCondLst>
                        <p:cond delay="indefinite"/>
                      </p:stCondLst>
                      <p:childTnLst>
                        <p:par>
                          <p:cTn id="57" fill="hold">
                            <p:stCondLst>
                              <p:cond delay="0"/>
                            </p:stCondLst>
                            <p:childTnLst>
                              <p:par>
                                <p:cTn id="58" presetID="5" presetClass="entr" presetSubtype="10" fill="hold" grpId="0" nodeType="clickEffect">
                                  <p:stCondLst>
                                    <p:cond delay="0"/>
                                  </p:stCondLst>
                                  <p:childTnLst>
                                    <p:set>
                                      <p:cBhvr>
                                        <p:cTn id="59" dur="1" fill="hold">
                                          <p:stCondLst>
                                            <p:cond delay="0"/>
                                          </p:stCondLst>
                                        </p:cTn>
                                        <p:tgtEl>
                                          <p:spTgt spid="78"/>
                                        </p:tgtEl>
                                        <p:attrNameLst>
                                          <p:attrName>style.visibility</p:attrName>
                                        </p:attrNameLst>
                                      </p:cBhvr>
                                      <p:to>
                                        <p:strVal val="visible"/>
                                      </p:to>
                                    </p:set>
                                    <p:animEffect transition="in" filter="checkerboard(across)">
                                      <p:cBhvr>
                                        <p:cTn id="60" dur="500"/>
                                        <p:tgtEl>
                                          <p:spTgt spid="78"/>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00"/>
                                        </p:tgtEl>
                                        <p:attrNameLst>
                                          <p:attrName>style.visibility</p:attrName>
                                        </p:attrNameLst>
                                      </p:cBhvr>
                                      <p:to>
                                        <p:strVal val="visible"/>
                                      </p:to>
                                    </p:set>
                                    <p:anim calcmode="lin" valueType="num">
                                      <p:cBhvr additive="base">
                                        <p:cTn id="65" dur="500" fill="hold"/>
                                        <p:tgtEl>
                                          <p:spTgt spid="100"/>
                                        </p:tgtEl>
                                        <p:attrNameLst>
                                          <p:attrName>ppt_x</p:attrName>
                                        </p:attrNameLst>
                                      </p:cBhvr>
                                      <p:tavLst>
                                        <p:tav tm="0">
                                          <p:val>
                                            <p:strVal val="#ppt_x"/>
                                          </p:val>
                                        </p:tav>
                                        <p:tav tm="100000">
                                          <p:val>
                                            <p:strVal val="#ppt_x"/>
                                          </p:val>
                                        </p:tav>
                                      </p:tavLst>
                                    </p:anim>
                                    <p:anim calcmode="lin" valueType="num">
                                      <p:cBhvr additive="base">
                                        <p:cTn id="66"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76" grpId="0" animBg="1"/>
      <p:bldP spid="78" grpId="0" animBg="1"/>
      <p:bldP spid="79" grpId="0" animBg="1"/>
      <p:bldP spid="81" grpId="0" animBg="1"/>
      <p:bldP spid="82" grpId="0" animBg="1"/>
      <p:bldP spid="99" grpId="0" animBg="1"/>
      <p:bldP spid="100" grpId="0"/>
      <p:bldP spid="8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局面のハッシュ関数</a:t>
            </a:r>
            <a:endParaRPr lang="ja-JP" altLang="en-US" dirty="0"/>
          </a:p>
        </p:txBody>
      </p:sp>
      <p:sp>
        <p:nvSpPr>
          <p:cNvPr id="5" name="正方形/長方形 4"/>
          <p:cNvSpPr/>
          <p:nvPr/>
        </p:nvSpPr>
        <p:spPr bwMode="auto">
          <a:xfrm>
            <a:off x="1066800" y="4711774"/>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ja-JP" altLang="en-US" sz="2400" dirty="0">
              <a:effectLst/>
              <a:latin typeface="Times New Roman" panose="02020603050405020304" pitchFamily="18" charset="0"/>
            </a:endParaRPr>
          </a:p>
        </p:txBody>
      </p:sp>
      <p:sp>
        <p:nvSpPr>
          <p:cNvPr id="6" name="正方形/長方形 5"/>
          <p:cNvSpPr/>
          <p:nvPr/>
        </p:nvSpPr>
        <p:spPr bwMode="auto">
          <a:xfrm>
            <a:off x="1676400" y="4711774"/>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 name="正方形/長方形 6"/>
          <p:cNvSpPr/>
          <p:nvPr/>
        </p:nvSpPr>
        <p:spPr bwMode="auto">
          <a:xfrm>
            <a:off x="2286000" y="4711774"/>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 name="正方形/長方形 8"/>
          <p:cNvSpPr/>
          <p:nvPr/>
        </p:nvSpPr>
        <p:spPr bwMode="auto">
          <a:xfrm>
            <a:off x="1066800" y="4112565"/>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 name="正方形/長方形 9"/>
          <p:cNvSpPr/>
          <p:nvPr/>
        </p:nvSpPr>
        <p:spPr bwMode="auto">
          <a:xfrm>
            <a:off x="1676400" y="4112565"/>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a:t>
            </a:r>
            <a:endParaRPr kumimoji="1" lang="ja-JP" altLang="en-US" sz="2400" dirty="0">
              <a:effectLst/>
              <a:latin typeface="Times New Roman" panose="02020603050405020304" pitchFamily="18" charset="0"/>
            </a:endParaRPr>
          </a:p>
        </p:txBody>
      </p:sp>
      <p:sp>
        <p:nvSpPr>
          <p:cNvPr id="11" name="正方形/長方形 10"/>
          <p:cNvSpPr/>
          <p:nvPr/>
        </p:nvSpPr>
        <p:spPr bwMode="auto">
          <a:xfrm>
            <a:off x="2286000" y="4112565"/>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 name="正方形/長方形 11"/>
          <p:cNvSpPr/>
          <p:nvPr/>
        </p:nvSpPr>
        <p:spPr bwMode="auto">
          <a:xfrm>
            <a:off x="1066800" y="3513356"/>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 name="正方形/長方形 12"/>
          <p:cNvSpPr/>
          <p:nvPr/>
        </p:nvSpPr>
        <p:spPr bwMode="auto">
          <a:xfrm>
            <a:off x="1676400" y="3513356"/>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 name="正方形/長方形 13"/>
          <p:cNvSpPr/>
          <p:nvPr/>
        </p:nvSpPr>
        <p:spPr bwMode="auto">
          <a:xfrm>
            <a:off x="2286000" y="3513356"/>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aphicFrame>
        <p:nvGraphicFramePr>
          <p:cNvPr id="15" name="表 14"/>
          <p:cNvGraphicFramePr>
            <a:graphicFrameLocks noGrp="1"/>
          </p:cNvGraphicFramePr>
          <p:nvPr>
            <p:extLst>
              <p:ext uri="{D42A27DB-BD31-4B8C-83A1-F6EECF244321}">
                <p14:modId xmlns:p14="http://schemas.microsoft.com/office/powerpoint/2010/main" val="108960595"/>
              </p:ext>
            </p:extLst>
          </p:nvPr>
        </p:nvGraphicFramePr>
        <p:xfrm>
          <a:off x="190500" y="1379490"/>
          <a:ext cx="8763000" cy="1483360"/>
        </p:xfrm>
        <a:graphic>
          <a:graphicData uri="http://schemas.openxmlformats.org/drawingml/2006/table">
            <a:tbl>
              <a:tblPr firstRow="1" bandRow="1">
                <a:tableStyleId>{5C22544A-7EE6-4342-B048-85BDC9FD1C3A}</a:tableStyleId>
              </a:tblPr>
              <a:tblGrid>
                <a:gridCol w="876300">
                  <a:extLst>
                    <a:ext uri="{9D8B030D-6E8A-4147-A177-3AD203B41FA5}">
                      <a16:colId xmlns:a16="http://schemas.microsoft.com/office/drawing/2014/main" val="20000"/>
                    </a:ext>
                  </a:extLst>
                </a:gridCol>
                <a:gridCol w="876300">
                  <a:extLst>
                    <a:ext uri="{9D8B030D-6E8A-4147-A177-3AD203B41FA5}">
                      <a16:colId xmlns:a16="http://schemas.microsoft.com/office/drawing/2014/main" val="20001"/>
                    </a:ext>
                  </a:extLst>
                </a:gridCol>
                <a:gridCol w="876300">
                  <a:extLst>
                    <a:ext uri="{9D8B030D-6E8A-4147-A177-3AD203B41FA5}">
                      <a16:colId xmlns:a16="http://schemas.microsoft.com/office/drawing/2014/main" val="20002"/>
                    </a:ext>
                  </a:extLst>
                </a:gridCol>
                <a:gridCol w="876300">
                  <a:extLst>
                    <a:ext uri="{9D8B030D-6E8A-4147-A177-3AD203B41FA5}">
                      <a16:colId xmlns:a16="http://schemas.microsoft.com/office/drawing/2014/main" val="20003"/>
                    </a:ext>
                  </a:extLst>
                </a:gridCol>
                <a:gridCol w="876300">
                  <a:extLst>
                    <a:ext uri="{9D8B030D-6E8A-4147-A177-3AD203B41FA5}">
                      <a16:colId xmlns:a16="http://schemas.microsoft.com/office/drawing/2014/main" val="20004"/>
                    </a:ext>
                  </a:extLst>
                </a:gridCol>
                <a:gridCol w="876300">
                  <a:extLst>
                    <a:ext uri="{9D8B030D-6E8A-4147-A177-3AD203B41FA5}">
                      <a16:colId xmlns:a16="http://schemas.microsoft.com/office/drawing/2014/main" val="20005"/>
                    </a:ext>
                  </a:extLst>
                </a:gridCol>
                <a:gridCol w="876300">
                  <a:extLst>
                    <a:ext uri="{9D8B030D-6E8A-4147-A177-3AD203B41FA5}">
                      <a16:colId xmlns:a16="http://schemas.microsoft.com/office/drawing/2014/main" val="20006"/>
                    </a:ext>
                  </a:extLst>
                </a:gridCol>
                <a:gridCol w="876300">
                  <a:extLst>
                    <a:ext uri="{9D8B030D-6E8A-4147-A177-3AD203B41FA5}">
                      <a16:colId xmlns:a16="http://schemas.microsoft.com/office/drawing/2014/main" val="20007"/>
                    </a:ext>
                  </a:extLst>
                </a:gridCol>
                <a:gridCol w="876300">
                  <a:extLst>
                    <a:ext uri="{9D8B030D-6E8A-4147-A177-3AD203B41FA5}">
                      <a16:colId xmlns:a16="http://schemas.microsoft.com/office/drawing/2014/main" val="20008"/>
                    </a:ext>
                  </a:extLst>
                </a:gridCol>
                <a:gridCol w="876300">
                  <a:extLst>
                    <a:ext uri="{9D8B030D-6E8A-4147-A177-3AD203B41FA5}">
                      <a16:colId xmlns:a16="http://schemas.microsoft.com/office/drawing/2014/main" val="20009"/>
                    </a:ext>
                  </a:extLst>
                </a:gridCol>
              </a:tblGrid>
              <a:tr h="370840">
                <a:tc>
                  <a:txBody>
                    <a:bodyPr/>
                    <a:lstStyle/>
                    <a:p>
                      <a:pPr algn="ctr"/>
                      <a:endParaRPr kumimoji="1" lang="ja-JP" altLang="en-US" baseline="0" dirty="0">
                        <a:solidFill>
                          <a:schemeClr val="tx1"/>
                        </a:solidFill>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2</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3</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4</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5</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6</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7</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8</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9</a:t>
                      </a:r>
                      <a:endParaRPr kumimoji="1" lang="ja-JP" altLang="en-US" baseline="0" dirty="0">
                        <a:latin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ctr"/>
                      <a:r>
                        <a:rPr kumimoji="1" lang="ja-JP" altLang="en-US" baseline="0" dirty="0">
                          <a:solidFill>
                            <a:schemeClr val="tx1"/>
                          </a:solidFill>
                          <a:latin typeface="Times New Roman" panose="02020603050405020304" pitchFamily="18" charset="0"/>
                        </a:rPr>
                        <a:t>○</a:t>
                      </a:r>
                    </a:p>
                  </a:txBody>
                  <a:tcPr>
                    <a:solidFill>
                      <a:schemeClr val="accent1"/>
                    </a:solidFill>
                  </a:tcPr>
                </a:tc>
                <a:tc>
                  <a:txBody>
                    <a:bodyPr/>
                    <a:lstStyle/>
                    <a:p>
                      <a:pPr algn="ctr"/>
                      <a:r>
                        <a:rPr kumimoji="1" lang="en-US" altLang="ja-JP" baseline="0" dirty="0">
                          <a:latin typeface="Times New Roman" panose="02020603050405020304" pitchFamily="18" charset="0"/>
                        </a:rPr>
                        <a:t>110101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011110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011010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010101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010011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101001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001100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000111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110110</a:t>
                      </a:r>
                      <a:endParaRPr kumimoji="1" lang="ja-JP" altLang="en-US" baseline="0" dirty="0">
                        <a:latin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pPr algn="ctr"/>
                      <a:r>
                        <a:rPr kumimoji="1" lang="en-US" altLang="ja-JP" baseline="0" dirty="0">
                          <a:solidFill>
                            <a:schemeClr val="tx1"/>
                          </a:solidFill>
                          <a:latin typeface="Times New Roman" panose="02020603050405020304" pitchFamily="18" charset="0"/>
                        </a:rPr>
                        <a:t>×</a:t>
                      </a:r>
                      <a:endParaRPr kumimoji="1" lang="ja-JP" altLang="en-US" baseline="0" dirty="0">
                        <a:solidFill>
                          <a:schemeClr val="tx1"/>
                        </a:solidFill>
                        <a:latin typeface="Times New Roman" panose="02020603050405020304" pitchFamily="18" charset="0"/>
                      </a:endParaRPr>
                    </a:p>
                  </a:txBody>
                  <a:tcPr>
                    <a:solidFill>
                      <a:schemeClr val="accent1"/>
                    </a:solidFill>
                  </a:tcPr>
                </a:tc>
                <a:tc>
                  <a:txBody>
                    <a:bodyPr/>
                    <a:lstStyle/>
                    <a:p>
                      <a:pPr algn="ctr"/>
                      <a:r>
                        <a:rPr kumimoji="1" lang="en-US" altLang="ja-JP" baseline="0" dirty="0">
                          <a:latin typeface="Times New Roman" panose="02020603050405020304" pitchFamily="18" charset="0"/>
                        </a:rPr>
                        <a:t>011111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101010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101000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100101</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011000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011010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001010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100010</a:t>
                      </a:r>
                      <a:endParaRPr kumimoji="1" lang="ja-JP" altLang="en-US" baseline="0" dirty="0">
                        <a:latin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pPr algn="ctr"/>
                      <a:r>
                        <a:rPr kumimoji="1" lang="ja-JP" altLang="en-US" baseline="0" dirty="0">
                          <a:solidFill>
                            <a:schemeClr val="tx1"/>
                          </a:solidFill>
                          <a:latin typeface="Times New Roman" panose="02020603050405020304" pitchFamily="18" charset="0"/>
                        </a:rPr>
                        <a:t>空</a:t>
                      </a:r>
                    </a:p>
                  </a:txBody>
                  <a:tcPr>
                    <a:solidFill>
                      <a:schemeClr val="accent1"/>
                    </a:solidFill>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000000</a:t>
                      </a:r>
                      <a:endParaRPr kumimoji="1" lang="ja-JP" altLang="en-US" baseline="0" dirty="0">
                        <a:latin typeface="Times New Roman" panose="02020603050405020304" pitchFamily="18" charset="0"/>
                      </a:endParaRPr>
                    </a:p>
                  </a:txBody>
                  <a:tcPr/>
                </a:tc>
                <a:tc>
                  <a:txBody>
                    <a:bodyPr/>
                    <a:lstStyle/>
                    <a:p>
                      <a:pPr algn="ctr"/>
                      <a:r>
                        <a:rPr kumimoji="1" lang="en-US" altLang="ja-JP" baseline="0" dirty="0">
                          <a:latin typeface="Times New Roman" panose="02020603050405020304" pitchFamily="18" charset="0"/>
                        </a:rPr>
                        <a:t>00000</a:t>
                      </a:r>
                      <a:endParaRPr kumimoji="1" lang="ja-JP" altLang="en-US" baseline="0" dirty="0">
                        <a:latin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311117375"/>
              </p:ext>
            </p:extLst>
          </p:nvPr>
        </p:nvGraphicFramePr>
        <p:xfrm>
          <a:off x="200891" y="606454"/>
          <a:ext cx="1752600" cy="741680"/>
        </p:xfrm>
        <a:graphic>
          <a:graphicData uri="http://schemas.openxmlformats.org/drawingml/2006/table">
            <a:tbl>
              <a:tblPr firstRow="1" bandRow="1">
                <a:tableStyleId>{5C22544A-7EE6-4342-B048-85BDC9FD1C3A}</a:tableStyleId>
              </a:tblPr>
              <a:tblGrid>
                <a:gridCol w="876300">
                  <a:extLst>
                    <a:ext uri="{9D8B030D-6E8A-4147-A177-3AD203B41FA5}">
                      <a16:colId xmlns:a16="http://schemas.microsoft.com/office/drawing/2014/main" val="20000"/>
                    </a:ext>
                  </a:extLst>
                </a:gridCol>
                <a:gridCol w="876300">
                  <a:extLst>
                    <a:ext uri="{9D8B030D-6E8A-4147-A177-3AD203B41FA5}">
                      <a16:colId xmlns:a16="http://schemas.microsoft.com/office/drawing/2014/main" val="20001"/>
                    </a:ext>
                  </a:extLst>
                </a:gridCol>
              </a:tblGrid>
              <a:tr h="370840">
                <a:tc>
                  <a:txBody>
                    <a:bodyPr/>
                    <a:lstStyle/>
                    <a:p>
                      <a:pPr algn="ctr"/>
                      <a:r>
                        <a:rPr kumimoji="1" lang="ja-JP" altLang="en-US" b="0" baseline="0" dirty="0">
                          <a:solidFill>
                            <a:schemeClr val="tx1"/>
                          </a:solidFill>
                          <a:latin typeface="Times New Roman" panose="02020603050405020304" pitchFamily="18" charset="0"/>
                        </a:rPr>
                        <a:t>○番</a:t>
                      </a:r>
                    </a:p>
                  </a:txBody>
                  <a:tcPr>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en-US" altLang="ja-JP" b="0" baseline="0" dirty="0">
                          <a:solidFill>
                            <a:schemeClr val="bg2"/>
                          </a:solidFill>
                          <a:latin typeface="Times New Roman" panose="02020603050405020304" pitchFamily="18" charset="0"/>
                        </a:rPr>
                        <a:t>000000</a:t>
                      </a:r>
                      <a:endParaRPr kumimoji="1" lang="ja-JP" altLang="en-US" b="0" baseline="0" dirty="0">
                        <a:solidFill>
                          <a:schemeClr val="bg2"/>
                        </a:solidFill>
                        <a:latin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370840">
                <a:tc>
                  <a:txBody>
                    <a:bodyPr/>
                    <a:lstStyle/>
                    <a:p>
                      <a:pPr algn="ctr"/>
                      <a:r>
                        <a:rPr kumimoji="1" lang="en-US" altLang="ja-JP" baseline="0" dirty="0">
                          <a:solidFill>
                            <a:schemeClr val="tx1"/>
                          </a:solidFill>
                          <a:latin typeface="Times New Roman" panose="02020603050405020304" pitchFamily="18" charset="0"/>
                        </a:rPr>
                        <a:t>×</a:t>
                      </a:r>
                      <a:r>
                        <a:rPr kumimoji="1" lang="ja-JP" altLang="en-US" baseline="0" dirty="0">
                          <a:solidFill>
                            <a:schemeClr val="tx1"/>
                          </a:solidFill>
                          <a:latin typeface="Times New Roman" panose="02020603050405020304" pitchFamily="18" charset="0"/>
                        </a:rPr>
                        <a:t>番</a:t>
                      </a:r>
                    </a:p>
                  </a:txBody>
                  <a:tcPr>
                    <a:lnT w="12700" cap="flat" cmpd="sng" algn="ctr">
                      <a:solidFill>
                        <a:schemeClr val="tx1"/>
                      </a:solidFill>
                      <a:prstDash val="solid"/>
                      <a:round/>
                      <a:headEnd type="none" w="med" len="med"/>
                      <a:tailEnd type="none" w="med" len="med"/>
                    </a:lnT>
                    <a:solidFill>
                      <a:schemeClr val="accent1"/>
                    </a:solidFill>
                  </a:tcPr>
                </a:tc>
                <a:tc>
                  <a:txBody>
                    <a:bodyPr/>
                    <a:lstStyle/>
                    <a:p>
                      <a:pPr algn="ctr"/>
                      <a:r>
                        <a:rPr kumimoji="1" lang="en-US" altLang="ja-JP" baseline="0" dirty="0">
                          <a:latin typeface="Times New Roman" panose="02020603050405020304" pitchFamily="18" charset="0"/>
                        </a:rPr>
                        <a:t>111111</a:t>
                      </a:r>
                      <a:endParaRPr kumimoji="1" lang="ja-JP" altLang="en-US" baseline="0" dirty="0">
                        <a:latin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
        <p:nvSpPr>
          <p:cNvPr id="18" name="正方形/長方形 17"/>
          <p:cNvSpPr/>
          <p:nvPr/>
        </p:nvSpPr>
        <p:spPr bwMode="auto">
          <a:xfrm>
            <a:off x="4800600" y="4701383"/>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ja-JP" altLang="en-US" sz="2400" dirty="0">
              <a:effectLst/>
              <a:latin typeface="Times New Roman" panose="02020603050405020304" pitchFamily="18" charset="0"/>
            </a:endParaRPr>
          </a:p>
        </p:txBody>
      </p:sp>
      <p:sp>
        <p:nvSpPr>
          <p:cNvPr id="19" name="正方形/長方形 18"/>
          <p:cNvSpPr/>
          <p:nvPr/>
        </p:nvSpPr>
        <p:spPr bwMode="auto">
          <a:xfrm>
            <a:off x="5410200" y="4701383"/>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 name="正方形/長方形 19"/>
          <p:cNvSpPr/>
          <p:nvPr/>
        </p:nvSpPr>
        <p:spPr bwMode="auto">
          <a:xfrm>
            <a:off x="6019800" y="4701383"/>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 name="正方形/長方形 20"/>
          <p:cNvSpPr/>
          <p:nvPr/>
        </p:nvSpPr>
        <p:spPr bwMode="auto">
          <a:xfrm>
            <a:off x="4800600" y="4102174"/>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 name="正方形/長方形 21"/>
          <p:cNvSpPr/>
          <p:nvPr/>
        </p:nvSpPr>
        <p:spPr bwMode="auto">
          <a:xfrm>
            <a:off x="5410200" y="4102174"/>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a:t>
            </a:r>
            <a:endParaRPr kumimoji="1" lang="ja-JP" altLang="en-US" sz="2400" dirty="0">
              <a:effectLst/>
              <a:latin typeface="Times New Roman" panose="02020603050405020304" pitchFamily="18" charset="0"/>
            </a:endParaRPr>
          </a:p>
        </p:txBody>
      </p:sp>
      <p:sp>
        <p:nvSpPr>
          <p:cNvPr id="23" name="正方形/長方形 22"/>
          <p:cNvSpPr/>
          <p:nvPr/>
        </p:nvSpPr>
        <p:spPr bwMode="auto">
          <a:xfrm>
            <a:off x="6019800" y="4102174"/>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 name="正方形/長方形 23"/>
          <p:cNvSpPr/>
          <p:nvPr/>
        </p:nvSpPr>
        <p:spPr bwMode="auto">
          <a:xfrm>
            <a:off x="4800600" y="3502965"/>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 name="正方形/長方形 24"/>
          <p:cNvSpPr/>
          <p:nvPr/>
        </p:nvSpPr>
        <p:spPr bwMode="auto">
          <a:xfrm>
            <a:off x="5410200" y="3502965"/>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6" name="正方形/長方形 25"/>
          <p:cNvSpPr/>
          <p:nvPr/>
        </p:nvSpPr>
        <p:spPr bwMode="auto">
          <a:xfrm>
            <a:off x="6019800" y="3502965"/>
            <a:ext cx="609600" cy="6096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a:t>
            </a:r>
          </a:p>
        </p:txBody>
      </p:sp>
      <p:sp>
        <p:nvSpPr>
          <p:cNvPr id="4" name="テキスト ボックス 3"/>
          <p:cNvSpPr txBox="1"/>
          <p:nvPr/>
        </p:nvSpPr>
        <p:spPr>
          <a:xfrm>
            <a:off x="933391" y="3028131"/>
            <a:ext cx="800219" cy="461665"/>
          </a:xfrm>
          <a:prstGeom prst="rect">
            <a:avLst/>
          </a:prstGeom>
          <a:noFill/>
        </p:spPr>
        <p:txBody>
          <a:bodyPr wrap="none" rtlCol="0">
            <a:spAutoFit/>
          </a:bodyPr>
          <a:lstStyle/>
          <a:p>
            <a:r>
              <a:rPr kumimoji="1" lang="ja-JP" altLang="en-US" sz="2400" dirty="0">
                <a:latin typeface="Times New Roman" panose="02020603050405020304" pitchFamily="18" charset="0"/>
              </a:rPr>
              <a:t>○番</a:t>
            </a:r>
          </a:p>
        </p:txBody>
      </p:sp>
      <p:sp>
        <p:nvSpPr>
          <p:cNvPr id="27" name="テキスト ボックス 26"/>
          <p:cNvSpPr txBox="1"/>
          <p:nvPr/>
        </p:nvSpPr>
        <p:spPr>
          <a:xfrm>
            <a:off x="4609981" y="3020846"/>
            <a:ext cx="800219" cy="461665"/>
          </a:xfrm>
          <a:prstGeom prst="rect">
            <a:avLst/>
          </a:prstGeom>
          <a:noFill/>
        </p:spPr>
        <p:txBody>
          <a:bodyPr wrap="none" rtlCol="0">
            <a:spAutoFit/>
          </a:bodyPr>
          <a:lstStyle/>
          <a:p>
            <a:r>
              <a:rPr lang="en-US" altLang="ja-JP" sz="2400" dirty="0">
                <a:latin typeface="Times New Roman" panose="02020603050405020304" pitchFamily="18" charset="0"/>
              </a:rPr>
              <a:t>×</a:t>
            </a:r>
            <a:r>
              <a:rPr kumimoji="1" lang="ja-JP" altLang="en-US" sz="2400" dirty="0">
                <a:latin typeface="Times New Roman" panose="02020603050405020304" pitchFamily="18" charset="0"/>
              </a:rPr>
              <a:t>番</a:t>
            </a:r>
          </a:p>
        </p:txBody>
      </p:sp>
      <p:sp>
        <p:nvSpPr>
          <p:cNvPr id="8" name="テキスト ボックス 7"/>
          <p:cNvSpPr txBox="1"/>
          <p:nvPr/>
        </p:nvSpPr>
        <p:spPr>
          <a:xfrm>
            <a:off x="760256" y="5407660"/>
            <a:ext cx="3051476" cy="904863"/>
          </a:xfrm>
          <a:prstGeom prst="rect">
            <a:avLst/>
          </a:prstGeom>
          <a:noFill/>
        </p:spPr>
        <p:txBody>
          <a:bodyPr wrap="none" rtlCol="0">
            <a:spAutoFit/>
          </a:bodyPr>
          <a:lstStyle/>
          <a:p>
            <a:r>
              <a:rPr kumimoji="1" lang="en-US" altLang="ja-JP" sz="2400" dirty="0">
                <a:latin typeface="Times New Roman" panose="02020603050405020304" pitchFamily="18" charset="0"/>
              </a:rPr>
              <a:t>011111</a:t>
            </a:r>
            <a:r>
              <a:rPr kumimoji="1" lang="ja-JP" altLang="en-US" sz="2400" dirty="0">
                <a:latin typeface="Times New Roman" panose="02020603050405020304" pitchFamily="18" charset="0"/>
              </a:rPr>
              <a:t>⊕</a:t>
            </a:r>
            <a:r>
              <a:rPr kumimoji="1" lang="en-US" altLang="ja-JP" sz="2400" dirty="0">
                <a:latin typeface="Times New Roman" panose="02020603050405020304" pitchFamily="18" charset="0"/>
              </a:rPr>
              <a:t>010011</a:t>
            </a:r>
            <a:r>
              <a:rPr kumimoji="1" lang="ja-JP" altLang="en-US" sz="2400" dirty="0">
                <a:latin typeface="Times New Roman" panose="02020603050405020304" pitchFamily="18" charset="0"/>
              </a:rPr>
              <a:t>⊕</a:t>
            </a:r>
            <a:r>
              <a:rPr kumimoji="1" lang="en-US" altLang="ja-JP" sz="2400" dirty="0">
                <a:latin typeface="Times New Roman" panose="02020603050405020304" pitchFamily="18" charset="0"/>
              </a:rPr>
              <a:t>00000</a:t>
            </a:r>
          </a:p>
          <a:p>
            <a:r>
              <a:rPr kumimoji="1" lang="en-US" altLang="ja-JP" sz="2400" dirty="0">
                <a:latin typeface="Times New Roman" panose="02020603050405020304" pitchFamily="18" charset="0"/>
              </a:rPr>
              <a:t>=001100</a:t>
            </a:r>
            <a:endParaRPr kumimoji="1" lang="ja-JP" altLang="en-US" sz="2400" dirty="0">
              <a:latin typeface="Times New Roman" panose="02020603050405020304" pitchFamily="18" charset="0"/>
            </a:endParaRPr>
          </a:p>
        </p:txBody>
      </p:sp>
      <p:sp>
        <p:nvSpPr>
          <p:cNvPr id="28" name="テキスト ボックス 27"/>
          <p:cNvSpPr txBox="1"/>
          <p:nvPr/>
        </p:nvSpPr>
        <p:spPr>
          <a:xfrm>
            <a:off x="3918455" y="5407659"/>
            <a:ext cx="4202689" cy="904863"/>
          </a:xfrm>
          <a:prstGeom prst="rect">
            <a:avLst/>
          </a:prstGeom>
          <a:noFill/>
        </p:spPr>
        <p:txBody>
          <a:bodyPr wrap="none" rtlCol="0">
            <a:spAutoFit/>
          </a:bodyPr>
          <a:lstStyle/>
          <a:p>
            <a:r>
              <a:rPr kumimoji="1" lang="en-US" altLang="ja-JP" sz="2400" dirty="0">
                <a:latin typeface="Times New Roman" panose="02020603050405020304" pitchFamily="18" charset="0"/>
              </a:rPr>
              <a:t>011111</a:t>
            </a:r>
            <a:r>
              <a:rPr kumimoji="1" lang="ja-JP" altLang="en-US" sz="2400" dirty="0">
                <a:latin typeface="Times New Roman" panose="02020603050405020304" pitchFamily="18" charset="0"/>
              </a:rPr>
              <a:t>⊕</a:t>
            </a:r>
            <a:r>
              <a:rPr kumimoji="1" lang="en-US" altLang="ja-JP" sz="2400" dirty="0">
                <a:latin typeface="Times New Roman" panose="02020603050405020304" pitchFamily="18" charset="0"/>
              </a:rPr>
              <a:t>010011</a:t>
            </a:r>
            <a:r>
              <a:rPr kumimoji="1" lang="ja-JP" altLang="en-US" sz="2400" dirty="0">
                <a:latin typeface="Times New Roman" panose="02020603050405020304" pitchFamily="18" charset="0"/>
              </a:rPr>
              <a:t>⊕</a:t>
            </a:r>
            <a:r>
              <a:rPr lang="en-US" altLang="ja-JP" sz="2400" dirty="0">
                <a:latin typeface="Times New Roman" panose="02020603050405020304" pitchFamily="18" charset="0"/>
              </a:rPr>
              <a:t>110110</a:t>
            </a:r>
            <a:r>
              <a:rPr kumimoji="1" lang="ja-JP" altLang="en-US" sz="2400" dirty="0">
                <a:latin typeface="Times New Roman" panose="02020603050405020304" pitchFamily="18" charset="0"/>
              </a:rPr>
              <a:t>⊕</a:t>
            </a:r>
            <a:r>
              <a:rPr kumimoji="1" lang="en-US" altLang="ja-JP" sz="2400" dirty="0">
                <a:latin typeface="Times New Roman" panose="02020603050405020304" pitchFamily="18" charset="0"/>
              </a:rPr>
              <a:t>111111</a:t>
            </a:r>
          </a:p>
          <a:p>
            <a:r>
              <a:rPr kumimoji="1" lang="en-US" altLang="ja-JP" sz="2400" dirty="0">
                <a:latin typeface="Times New Roman" panose="02020603050405020304" pitchFamily="18" charset="0"/>
              </a:rPr>
              <a:t>=000101</a:t>
            </a:r>
            <a:endParaRPr kumimoji="1" lang="ja-JP" altLang="en-US" sz="2400" dirty="0">
              <a:latin typeface="Times New Roman" panose="02020603050405020304" pitchFamily="18" charset="0"/>
            </a:endParaRPr>
          </a:p>
        </p:txBody>
      </p:sp>
      <p:sp>
        <p:nvSpPr>
          <p:cNvPr id="29" name="角丸四角形 28"/>
          <p:cNvSpPr/>
          <p:nvPr/>
        </p:nvSpPr>
        <p:spPr bwMode="auto">
          <a:xfrm>
            <a:off x="1066800" y="2121170"/>
            <a:ext cx="886691" cy="401320"/>
          </a:xfrm>
          <a:prstGeom prst="roundRect">
            <a:avLst/>
          </a:prstGeom>
          <a:noFill/>
          <a:ln w="539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0" name="角丸四角形 29"/>
          <p:cNvSpPr/>
          <p:nvPr/>
        </p:nvSpPr>
        <p:spPr bwMode="auto">
          <a:xfrm>
            <a:off x="4572000" y="1719850"/>
            <a:ext cx="886691" cy="401320"/>
          </a:xfrm>
          <a:prstGeom prst="roundRect">
            <a:avLst/>
          </a:prstGeom>
          <a:noFill/>
          <a:ln w="539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1" name="角丸四角形 30"/>
          <p:cNvSpPr/>
          <p:nvPr/>
        </p:nvSpPr>
        <p:spPr bwMode="auto">
          <a:xfrm>
            <a:off x="8077200" y="1725218"/>
            <a:ext cx="886691" cy="401320"/>
          </a:xfrm>
          <a:prstGeom prst="roundRect">
            <a:avLst/>
          </a:prstGeom>
          <a:noFill/>
          <a:ln w="539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3" name="テキスト ボックス 32"/>
          <p:cNvSpPr txBox="1"/>
          <p:nvPr/>
        </p:nvSpPr>
        <p:spPr>
          <a:xfrm>
            <a:off x="1378527" y="6322913"/>
            <a:ext cx="7553671" cy="461665"/>
          </a:xfrm>
          <a:prstGeom prst="rect">
            <a:avLst/>
          </a:prstGeom>
          <a:noFill/>
        </p:spPr>
        <p:txBody>
          <a:bodyPr wrap="none" rtlCol="0">
            <a:spAutoFit/>
          </a:bodyPr>
          <a:lstStyle/>
          <a:p>
            <a:r>
              <a:rPr lang="ja-JP" altLang="en-US" sz="2400" dirty="0">
                <a:latin typeface="Times New Roman" panose="02020603050405020304" pitchFamily="18" charset="0"/>
              </a:rPr>
              <a:t>ビット数が十分大きければハッシュ値の衝突は起こらない</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3049001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checkerboard(across)">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checkerboard(across)">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checkerboard(across)">
                                      <p:cBhvr>
                                        <p:cTn id="23" dur="5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additive="base">
                                        <p:cTn id="28" dur="500" fill="hold"/>
                                        <p:tgtEl>
                                          <p:spTgt spid="28"/>
                                        </p:tgtEl>
                                        <p:attrNameLst>
                                          <p:attrName>ppt_x</p:attrName>
                                        </p:attrNameLst>
                                      </p:cBhvr>
                                      <p:tavLst>
                                        <p:tav tm="0">
                                          <p:val>
                                            <p:strVal val="#ppt_x"/>
                                          </p:val>
                                        </p:tav>
                                        <p:tav tm="100000">
                                          <p:val>
                                            <p:strVal val="#ppt_x"/>
                                          </p:val>
                                        </p:tav>
                                      </p:tavLst>
                                    </p:anim>
                                    <p:anim calcmode="lin" valueType="num">
                                      <p:cBhvr additive="base">
                                        <p:cTn id="29"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3"/>
                                        </p:tgtEl>
                                        <p:attrNameLst>
                                          <p:attrName>style.visibility</p:attrName>
                                        </p:attrNameLst>
                                      </p:cBhvr>
                                      <p:to>
                                        <p:strVal val="visible"/>
                                      </p:to>
                                    </p:set>
                                    <p:anim calcmode="lin" valueType="num">
                                      <p:cBhvr additive="base">
                                        <p:cTn id="34" dur="500" fill="hold"/>
                                        <p:tgtEl>
                                          <p:spTgt spid="33"/>
                                        </p:tgtEl>
                                        <p:attrNameLst>
                                          <p:attrName>ppt_x</p:attrName>
                                        </p:attrNameLst>
                                      </p:cBhvr>
                                      <p:tavLst>
                                        <p:tav tm="0">
                                          <p:val>
                                            <p:strVal val="#ppt_x"/>
                                          </p:val>
                                        </p:tav>
                                        <p:tav tm="100000">
                                          <p:val>
                                            <p:strVal val="#ppt_x"/>
                                          </p:val>
                                        </p:tav>
                                      </p:tavLst>
                                    </p:anim>
                                    <p:anim calcmode="lin" valueType="num">
                                      <p:cBhvr additive="base">
                                        <p:cTn id="35"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8" grpId="0"/>
      <p:bldP spid="29" grpId="0" animBg="1"/>
      <p:bldP spid="30" grpId="0" animBg="1"/>
      <p:bldP spid="31" grpId="0" animBg="1"/>
      <p:bldP spid="3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アルファベータ法の効率</a:t>
            </a:r>
          </a:p>
        </p:txBody>
      </p:sp>
      <p:sp>
        <p:nvSpPr>
          <p:cNvPr id="3" name="コンテンツ プレースホルダ 2"/>
          <p:cNvSpPr>
            <a:spLocks noGrp="1"/>
          </p:cNvSpPr>
          <p:nvPr>
            <p:ph idx="1"/>
          </p:nvPr>
        </p:nvSpPr>
        <p:spPr/>
        <p:txBody>
          <a:bodyPr/>
          <a:lstStyle/>
          <a:p>
            <a:r>
              <a:rPr kumimoji="1" lang="ja-JP" altLang="en-US" dirty="0"/>
              <a:t>アルファベータ法の効率</a:t>
            </a:r>
            <a:endParaRPr kumimoji="1" lang="en-US" altLang="ja-JP" dirty="0"/>
          </a:p>
          <a:p>
            <a:pPr lvl="1"/>
            <a:r>
              <a:rPr lang="ja-JP" altLang="en-US" dirty="0"/>
              <a:t>良い手から先に探索すると効率がいい</a:t>
            </a:r>
            <a:endParaRPr kumimoji="1" lang="ja-JP" altLang="en-US" dirty="0"/>
          </a:p>
        </p:txBody>
      </p:sp>
      <p:grpSp>
        <p:nvGrpSpPr>
          <p:cNvPr id="93" name="グループ化 92"/>
          <p:cNvGrpSpPr/>
          <p:nvPr/>
        </p:nvGrpSpPr>
        <p:grpSpPr>
          <a:xfrm>
            <a:off x="1752600" y="2971800"/>
            <a:ext cx="6000749" cy="3226943"/>
            <a:chOff x="1238251" y="1905000"/>
            <a:chExt cx="7289218" cy="3919826"/>
          </a:xfrm>
        </p:grpSpPr>
        <p:sp>
          <p:nvSpPr>
            <p:cNvPr id="4" name="円/楕円 3"/>
            <p:cNvSpPr/>
            <p:nvPr/>
          </p:nvSpPr>
          <p:spPr bwMode="auto">
            <a:xfrm>
              <a:off x="1243449"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5" name="直線矢印コネクタ 4"/>
            <p:cNvCxnSpPr>
              <a:stCxn id="12" idx="4"/>
              <a:endCxn id="4" idx="0"/>
            </p:cNvCxnSpPr>
            <p:nvPr/>
          </p:nvCxnSpPr>
          <p:spPr bwMode="auto">
            <a:xfrm flipH="1">
              <a:off x="1433949"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円/楕円 5"/>
            <p:cNvSpPr/>
            <p:nvPr/>
          </p:nvSpPr>
          <p:spPr bwMode="auto">
            <a:xfrm>
              <a:off x="1679867"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cxnSp>
          <p:nvCxnSpPr>
            <p:cNvPr id="7" name="直線矢印コネクタ 6"/>
            <p:cNvCxnSpPr>
              <a:stCxn id="12" idx="4"/>
              <a:endCxn id="6" idx="0"/>
            </p:cNvCxnSpPr>
            <p:nvPr/>
          </p:nvCxnSpPr>
          <p:spPr bwMode="auto">
            <a:xfrm flipH="1">
              <a:off x="1870367"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円/楕円 7"/>
            <p:cNvSpPr/>
            <p:nvPr/>
          </p:nvSpPr>
          <p:spPr bwMode="auto">
            <a:xfrm>
              <a:off x="2150921"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+8</a:t>
              </a:r>
              <a:endParaRPr kumimoji="1" lang="ja-JP" altLang="en-US" sz="2400" dirty="0">
                <a:effectLst/>
                <a:latin typeface="Times New Roman" panose="02020603050405020304" pitchFamily="18" charset="0"/>
              </a:endParaRPr>
            </a:p>
          </p:txBody>
        </p:sp>
        <p:cxnSp>
          <p:nvCxnSpPr>
            <p:cNvPr id="9" name="直線矢印コネクタ 8"/>
            <p:cNvCxnSpPr>
              <a:stCxn id="12" idx="4"/>
              <a:endCxn id="8" idx="0"/>
            </p:cNvCxnSpPr>
            <p:nvPr/>
          </p:nvCxnSpPr>
          <p:spPr bwMode="auto">
            <a:xfrm>
              <a:off x="2116285"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円/楕円 9"/>
            <p:cNvSpPr/>
            <p:nvPr/>
          </p:nvSpPr>
          <p:spPr bwMode="auto">
            <a:xfrm>
              <a:off x="262197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cxnSp>
          <p:nvCxnSpPr>
            <p:cNvPr id="11" name="直線矢印コネクタ 10"/>
            <p:cNvCxnSpPr>
              <a:stCxn id="12" idx="4"/>
              <a:endCxn id="10" idx="0"/>
            </p:cNvCxnSpPr>
            <p:nvPr/>
          </p:nvCxnSpPr>
          <p:spPr bwMode="auto">
            <a:xfrm>
              <a:off x="2116285"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円/楕円 11"/>
            <p:cNvSpPr/>
            <p:nvPr/>
          </p:nvSpPr>
          <p:spPr bwMode="auto">
            <a:xfrm>
              <a:off x="1925785"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13" name="直線矢印コネクタ 12"/>
            <p:cNvCxnSpPr>
              <a:stCxn id="44" idx="5"/>
              <a:endCxn id="12" idx="0"/>
            </p:cNvCxnSpPr>
            <p:nvPr/>
          </p:nvCxnSpPr>
          <p:spPr bwMode="auto">
            <a:xfrm flipH="1">
              <a:off x="2116285" y="2230204"/>
              <a:ext cx="2895219" cy="97019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円/楕円 13"/>
            <p:cNvSpPr/>
            <p:nvPr/>
          </p:nvSpPr>
          <p:spPr bwMode="auto">
            <a:xfrm>
              <a:off x="3086102"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15" name="直線矢印コネクタ 14"/>
            <p:cNvCxnSpPr>
              <a:stCxn id="22" idx="4"/>
              <a:endCxn id="14" idx="0"/>
            </p:cNvCxnSpPr>
            <p:nvPr/>
          </p:nvCxnSpPr>
          <p:spPr bwMode="auto">
            <a:xfrm flipH="1">
              <a:off x="3276602"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円/楕円 15"/>
            <p:cNvSpPr/>
            <p:nvPr/>
          </p:nvSpPr>
          <p:spPr bwMode="auto">
            <a:xfrm>
              <a:off x="3522520"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cxnSp>
          <p:nvCxnSpPr>
            <p:cNvPr id="17" name="直線矢印コネクタ 16"/>
            <p:cNvCxnSpPr>
              <a:stCxn id="22" idx="4"/>
              <a:endCxn id="16" idx="0"/>
            </p:cNvCxnSpPr>
            <p:nvPr/>
          </p:nvCxnSpPr>
          <p:spPr bwMode="auto">
            <a:xfrm flipH="1">
              <a:off x="3713020"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円/楕円 17"/>
            <p:cNvSpPr/>
            <p:nvPr/>
          </p:nvSpPr>
          <p:spPr bwMode="auto">
            <a:xfrm>
              <a:off x="3993574"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cxnSp>
          <p:nvCxnSpPr>
            <p:cNvPr id="19" name="直線矢印コネクタ 18"/>
            <p:cNvCxnSpPr>
              <a:stCxn id="22" idx="4"/>
              <a:endCxn id="18" idx="0"/>
            </p:cNvCxnSpPr>
            <p:nvPr/>
          </p:nvCxnSpPr>
          <p:spPr bwMode="auto">
            <a:xfrm>
              <a:off x="3958938"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円/楕円 19"/>
            <p:cNvSpPr/>
            <p:nvPr/>
          </p:nvSpPr>
          <p:spPr bwMode="auto">
            <a:xfrm>
              <a:off x="4464628"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cxnSp>
          <p:nvCxnSpPr>
            <p:cNvPr id="21" name="直線矢印コネクタ 20"/>
            <p:cNvCxnSpPr>
              <a:stCxn id="22" idx="4"/>
              <a:endCxn id="20" idx="0"/>
            </p:cNvCxnSpPr>
            <p:nvPr/>
          </p:nvCxnSpPr>
          <p:spPr bwMode="auto">
            <a:xfrm>
              <a:off x="3958938"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円/楕円 21"/>
            <p:cNvSpPr/>
            <p:nvPr/>
          </p:nvSpPr>
          <p:spPr bwMode="auto">
            <a:xfrm>
              <a:off x="3768438"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23" name="直線矢印コネクタ 22"/>
            <p:cNvCxnSpPr>
              <a:stCxn id="44" idx="4"/>
              <a:endCxn id="22" idx="0"/>
            </p:cNvCxnSpPr>
            <p:nvPr/>
          </p:nvCxnSpPr>
          <p:spPr bwMode="auto">
            <a:xfrm flipH="1">
              <a:off x="3958938" y="2286000"/>
              <a:ext cx="917862"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円/楕円 23"/>
            <p:cNvSpPr/>
            <p:nvPr/>
          </p:nvSpPr>
          <p:spPr bwMode="auto">
            <a:xfrm>
              <a:off x="4925290"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-1</a:t>
              </a:r>
              <a:r>
                <a:rPr kumimoji="1" lang="en-US" altLang="ja-JP" sz="2400" dirty="0">
                  <a:effectLst/>
                  <a:latin typeface="Times New Roman" panose="02020603050405020304" pitchFamily="18" charset="0"/>
                </a:rPr>
                <a:t>	</a:t>
              </a:r>
              <a:endParaRPr kumimoji="1" lang="ja-JP" altLang="en-US" sz="2400" dirty="0">
                <a:effectLst/>
                <a:latin typeface="Times New Roman" panose="02020603050405020304" pitchFamily="18" charset="0"/>
              </a:endParaRPr>
            </a:p>
          </p:txBody>
        </p:sp>
        <p:cxnSp>
          <p:nvCxnSpPr>
            <p:cNvPr id="25" name="直線矢印コネクタ 24"/>
            <p:cNvCxnSpPr>
              <a:stCxn id="32" idx="4"/>
              <a:endCxn id="24" idx="0"/>
            </p:cNvCxnSpPr>
            <p:nvPr/>
          </p:nvCxnSpPr>
          <p:spPr bwMode="auto">
            <a:xfrm flipH="1">
              <a:off x="5115790"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円/楕円 25"/>
            <p:cNvSpPr/>
            <p:nvPr/>
          </p:nvSpPr>
          <p:spPr bwMode="auto">
            <a:xfrm>
              <a:off x="5361708"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0</a:t>
              </a:r>
              <a:endParaRPr kumimoji="1" lang="ja-JP" altLang="en-US" sz="2400" dirty="0">
                <a:effectLst/>
                <a:latin typeface="Times New Roman" panose="02020603050405020304" pitchFamily="18" charset="0"/>
              </a:endParaRPr>
            </a:p>
          </p:txBody>
        </p:sp>
        <p:cxnSp>
          <p:nvCxnSpPr>
            <p:cNvPr id="27" name="直線矢印コネクタ 26"/>
            <p:cNvCxnSpPr>
              <a:stCxn id="32" idx="4"/>
              <a:endCxn id="26" idx="0"/>
            </p:cNvCxnSpPr>
            <p:nvPr/>
          </p:nvCxnSpPr>
          <p:spPr bwMode="auto">
            <a:xfrm flipH="1">
              <a:off x="5552208"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円/楕円 27"/>
            <p:cNvSpPr/>
            <p:nvPr/>
          </p:nvSpPr>
          <p:spPr bwMode="auto">
            <a:xfrm>
              <a:off x="5832762"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29" name="直線矢印コネクタ 28"/>
            <p:cNvCxnSpPr>
              <a:stCxn id="32" idx="4"/>
              <a:endCxn id="28" idx="0"/>
            </p:cNvCxnSpPr>
            <p:nvPr/>
          </p:nvCxnSpPr>
          <p:spPr bwMode="auto">
            <a:xfrm>
              <a:off x="5798126"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円/楕円 29"/>
            <p:cNvSpPr/>
            <p:nvPr/>
          </p:nvSpPr>
          <p:spPr bwMode="auto">
            <a:xfrm>
              <a:off x="6303816"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cxnSp>
          <p:nvCxnSpPr>
            <p:cNvPr id="31" name="直線矢印コネクタ 30"/>
            <p:cNvCxnSpPr>
              <a:stCxn id="32" idx="4"/>
              <a:endCxn id="30" idx="0"/>
            </p:cNvCxnSpPr>
            <p:nvPr/>
          </p:nvCxnSpPr>
          <p:spPr bwMode="auto">
            <a:xfrm>
              <a:off x="5798126"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円/楕円 31"/>
            <p:cNvSpPr/>
            <p:nvPr/>
          </p:nvSpPr>
          <p:spPr bwMode="auto">
            <a:xfrm>
              <a:off x="5607626"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cxnSp>
          <p:nvCxnSpPr>
            <p:cNvPr id="33" name="直線矢印コネクタ 32"/>
            <p:cNvCxnSpPr>
              <a:stCxn id="44" idx="4"/>
              <a:endCxn id="32" idx="0"/>
            </p:cNvCxnSpPr>
            <p:nvPr/>
          </p:nvCxnSpPr>
          <p:spPr bwMode="auto">
            <a:xfrm>
              <a:off x="4876800" y="2286000"/>
              <a:ext cx="921326"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円/楕円 33"/>
            <p:cNvSpPr/>
            <p:nvPr/>
          </p:nvSpPr>
          <p:spPr bwMode="auto">
            <a:xfrm>
              <a:off x="6767943"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cxnSp>
          <p:nvCxnSpPr>
            <p:cNvPr id="35" name="直線矢印コネクタ 34"/>
            <p:cNvCxnSpPr>
              <a:stCxn id="42" idx="4"/>
              <a:endCxn id="34" idx="0"/>
            </p:cNvCxnSpPr>
            <p:nvPr/>
          </p:nvCxnSpPr>
          <p:spPr bwMode="auto">
            <a:xfrm flipH="1">
              <a:off x="6958443"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円/楕円 35"/>
            <p:cNvSpPr/>
            <p:nvPr/>
          </p:nvSpPr>
          <p:spPr bwMode="auto">
            <a:xfrm>
              <a:off x="7204361"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cxnSp>
          <p:nvCxnSpPr>
            <p:cNvPr id="37" name="直線矢印コネクタ 36"/>
            <p:cNvCxnSpPr>
              <a:stCxn id="42" idx="4"/>
              <a:endCxn id="36" idx="0"/>
            </p:cNvCxnSpPr>
            <p:nvPr/>
          </p:nvCxnSpPr>
          <p:spPr bwMode="auto">
            <a:xfrm flipH="1">
              <a:off x="7394861"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円/楕円 37"/>
            <p:cNvSpPr/>
            <p:nvPr/>
          </p:nvSpPr>
          <p:spPr bwMode="auto">
            <a:xfrm>
              <a:off x="767541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cxnSp>
          <p:nvCxnSpPr>
            <p:cNvPr id="39" name="直線矢印コネクタ 38"/>
            <p:cNvCxnSpPr>
              <a:stCxn id="42" idx="4"/>
              <a:endCxn id="38" idx="0"/>
            </p:cNvCxnSpPr>
            <p:nvPr/>
          </p:nvCxnSpPr>
          <p:spPr bwMode="auto">
            <a:xfrm>
              <a:off x="7640779"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円/楕円 39"/>
            <p:cNvSpPr/>
            <p:nvPr/>
          </p:nvSpPr>
          <p:spPr bwMode="auto">
            <a:xfrm>
              <a:off x="8146469"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41" name="直線矢印コネクタ 40"/>
            <p:cNvCxnSpPr>
              <a:stCxn id="42" idx="4"/>
              <a:endCxn id="40" idx="0"/>
            </p:cNvCxnSpPr>
            <p:nvPr/>
          </p:nvCxnSpPr>
          <p:spPr bwMode="auto">
            <a:xfrm>
              <a:off x="7640779"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円/楕円 41"/>
            <p:cNvSpPr/>
            <p:nvPr/>
          </p:nvSpPr>
          <p:spPr bwMode="auto">
            <a:xfrm>
              <a:off x="7450279"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cxnSp>
          <p:nvCxnSpPr>
            <p:cNvPr id="43" name="直線矢印コネクタ 42"/>
            <p:cNvCxnSpPr>
              <a:stCxn id="44" idx="4"/>
              <a:endCxn id="42" idx="0"/>
            </p:cNvCxnSpPr>
            <p:nvPr/>
          </p:nvCxnSpPr>
          <p:spPr bwMode="auto">
            <a:xfrm>
              <a:off x="4876800" y="2286000"/>
              <a:ext cx="2763979"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円/楕円 43"/>
            <p:cNvSpPr/>
            <p:nvPr/>
          </p:nvSpPr>
          <p:spPr bwMode="auto">
            <a:xfrm>
              <a:off x="4686300" y="1905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cxnSp>
          <p:nvCxnSpPr>
            <p:cNvPr id="45" name="直線矢印コネクタ 44"/>
            <p:cNvCxnSpPr/>
            <p:nvPr/>
          </p:nvCxnSpPr>
          <p:spPr bwMode="auto">
            <a:xfrm flipH="1">
              <a:off x="142355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123825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矢印コネクタ 46"/>
            <p:cNvCxnSpPr/>
            <p:nvPr/>
          </p:nvCxnSpPr>
          <p:spPr bwMode="auto">
            <a:xfrm>
              <a:off x="142875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矢印コネクタ 47"/>
            <p:cNvCxnSpPr/>
            <p:nvPr/>
          </p:nvCxnSpPr>
          <p:spPr bwMode="auto">
            <a:xfrm flipH="1">
              <a:off x="186603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p:nvPr/>
          </p:nvCxnSpPr>
          <p:spPr bwMode="auto">
            <a:xfrm flipH="1">
              <a:off x="168073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p:nvPr/>
          </p:nvCxnSpPr>
          <p:spPr bwMode="auto">
            <a:xfrm>
              <a:off x="187123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flipH="1">
              <a:off x="232107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flipH="1">
              <a:off x="213576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p:nvPr/>
          </p:nvCxnSpPr>
          <p:spPr bwMode="auto">
            <a:xfrm>
              <a:off x="232626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flipH="1">
              <a:off x="279991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H="1">
              <a:off x="261461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a:off x="280511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flipH="1">
              <a:off x="32822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flipH="1">
              <a:off x="30969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a:off x="32874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flipH="1">
              <a:off x="37247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flipH="1">
              <a:off x="35394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a:off x="37299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p:nvPr/>
          </p:nvCxnSpPr>
          <p:spPr bwMode="auto">
            <a:xfrm flipH="1">
              <a:off x="41797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p:nvPr/>
          </p:nvCxnSpPr>
          <p:spPr bwMode="auto">
            <a:xfrm flipH="1">
              <a:off x="39944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bwMode="auto">
            <a:xfrm>
              <a:off x="41849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flipH="1">
              <a:off x="46585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flipH="1">
              <a:off x="44732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矢印コネクタ 67"/>
            <p:cNvCxnSpPr/>
            <p:nvPr/>
          </p:nvCxnSpPr>
          <p:spPr bwMode="auto">
            <a:xfrm>
              <a:off x="46637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矢印コネクタ 68"/>
            <p:cNvCxnSpPr/>
            <p:nvPr/>
          </p:nvCxnSpPr>
          <p:spPr bwMode="auto">
            <a:xfrm flipH="1">
              <a:off x="51097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p:nvPr/>
          </p:nvCxnSpPr>
          <p:spPr bwMode="auto">
            <a:xfrm flipH="1">
              <a:off x="49244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p:nvPr/>
          </p:nvCxnSpPr>
          <p:spPr bwMode="auto">
            <a:xfrm>
              <a:off x="51149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p:nvPr/>
          </p:nvCxnSpPr>
          <p:spPr bwMode="auto">
            <a:xfrm flipH="1">
              <a:off x="55522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p:cNvCxnSpPr/>
            <p:nvPr/>
          </p:nvCxnSpPr>
          <p:spPr bwMode="auto">
            <a:xfrm flipH="1">
              <a:off x="53669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矢印コネクタ 73"/>
            <p:cNvCxnSpPr/>
            <p:nvPr/>
          </p:nvCxnSpPr>
          <p:spPr bwMode="auto">
            <a:xfrm>
              <a:off x="55574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矢印コネクタ 74"/>
            <p:cNvCxnSpPr/>
            <p:nvPr/>
          </p:nvCxnSpPr>
          <p:spPr bwMode="auto">
            <a:xfrm flipH="1">
              <a:off x="60072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矢印コネクタ 75"/>
            <p:cNvCxnSpPr/>
            <p:nvPr/>
          </p:nvCxnSpPr>
          <p:spPr bwMode="auto">
            <a:xfrm flipH="1">
              <a:off x="58219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矢印コネクタ 76"/>
            <p:cNvCxnSpPr/>
            <p:nvPr/>
          </p:nvCxnSpPr>
          <p:spPr bwMode="auto">
            <a:xfrm>
              <a:off x="60124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p:nvPr/>
          </p:nvCxnSpPr>
          <p:spPr bwMode="auto">
            <a:xfrm flipH="1">
              <a:off x="64860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p:nvPr/>
          </p:nvCxnSpPr>
          <p:spPr bwMode="auto">
            <a:xfrm flipH="1">
              <a:off x="63007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矢印コネクタ 79"/>
            <p:cNvCxnSpPr/>
            <p:nvPr/>
          </p:nvCxnSpPr>
          <p:spPr bwMode="auto">
            <a:xfrm>
              <a:off x="64912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矢印コネクタ 80"/>
            <p:cNvCxnSpPr/>
            <p:nvPr/>
          </p:nvCxnSpPr>
          <p:spPr bwMode="auto">
            <a:xfrm flipH="1">
              <a:off x="696839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p:nvPr/>
          </p:nvCxnSpPr>
          <p:spPr bwMode="auto">
            <a:xfrm flipH="1">
              <a:off x="678309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p:nvPr/>
          </p:nvCxnSpPr>
          <p:spPr bwMode="auto">
            <a:xfrm>
              <a:off x="697359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p:nvPr/>
          </p:nvCxnSpPr>
          <p:spPr bwMode="auto">
            <a:xfrm flipH="1">
              <a:off x="741087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flipH="1">
              <a:off x="722557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a:off x="741607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flipH="1">
              <a:off x="786591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flipH="1">
              <a:off x="768060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a:off x="787110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flipH="1">
              <a:off x="834475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flipH="1">
              <a:off x="815945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a:off x="834995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4" name="角丸四角形吹き出し 93"/>
          <p:cNvSpPr/>
          <p:nvPr/>
        </p:nvSpPr>
        <p:spPr bwMode="auto">
          <a:xfrm>
            <a:off x="1143000" y="3048000"/>
            <a:ext cx="1219200" cy="609600"/>
          </a:xfrm>
          <a:prstGeom prst="wedgeRoundRectCallout">
            <a:avLst>
              <a:gd name="adj1" fmla="val 53846"/>
              <a:gd name="adj2" fmla="val 113393"/>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良い手</a:t>
            </a:r>
          </a:p>
        </p:txBody>
      </p:sp>
      <p:sp>
        <p:nvSpPr>
          <p:cNvPr id="95" name="角丸四角形吹き出し 94"/>
          <p:cNvSpPr/>
          <p:nvPr/>
        </p:nvSpPr>
        <p:spPr bwMode="auto">
          <a:xfrm>
            <a:off x="7239000" y="3048000"/>
            <a:ext cx="1219200" cy="609600"/>
          </a:xfrm>
          <a:prstGeom prst="wedgeRoundRectCallout">
            <a:avLst>
              <a:gd name="adj1" fmla="val -58654"/>
              <a:gd name="adj2" fmla="val 108036"/>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悪い手</a:t>
            </a:r>
            <a:endParaRPr kumimoji="1" lang="ja-JP" altLang="en-US" sz="2400" dirty="0">
              <a:effectLst/>
              <a:latin typeface="Times New Roman" panose="02020603050405020304" pitchFamily="18" charset="0"/>
            </a:endParaRPr>
          </a:p>
        </p:txBody>
      </p:sp>
      <p:sp>
        <p:nvSpPr>
          <p:cNvPr id="96" name="角丸四角形吹き出し 95"/>
          <p:cNvSpPr/>
          <p:nvPr/>
        </p:nvSpPr>
        <p:spPr bwMode="auto">
          <a:xfrm>
            <a:off x="533400" y="4114800"/>
            <a:ext cx="1219200" cy="609600"/>
          </a:xfrm>
          <a:prstGeom prst="wedgeRoundRectCallout">
            <a:avLst>
              <a:gd name="adj1" fmla="val 53846"/>
              <a:gd name="adj2" fmla="val 113393"/>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良い手</a:t>
            </a:r>
          </a:p>
        </p:txBody>
      </p:sp>
      <p:sp>
        <p:nvSpPr>
          <p:cNvPr id="97" name="角丸四角形吹き出し 96"/>
          <p:cNvSpPr/>
          <p:nvPr/>
        </p:nvSpPr>
        <p:spPr bwMode="auto">
          <a:xfrm>
            <a:off x="3276600" y="4114800"/>
            <a:ext cx="1219200" cy="609600"/>
          </a:xfrm>
          <a:prstGeom prst="wedgeRoundRectCallout">
            <a:avLst>
              <a:gd name="adj1" fmla="val -61333"/>
              <a:gd name="adj2" fmla="val 116072"/>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悪い手</a:t>
            </a:r>
            <a:endParaRPr kumimoji="1" lang="ja-JP" altLang="en-US" sz="2400" dirty="0">
              <a:effectLst/>
              <a:latin typeface="Times New Roman" panose="02020603050405020304" pitchFamily="18" charset="0"/>
            </a:endParaRPr>
          </a:p>
        </p:txBody>
      </p:sp>
      <p:sp>
        <p:nvSpPr>
          <p:cNvPr id="98" name="右矢印 97"/>
          <p:cNvSpPr/>
          <p:nvPr/>
        </p:nvSpPr>
        <p:spPr bwMode="auto">
          <a:xfrm>
            <a:off x="381000" y="6172200"/>
            <a:ext cx="1981200" cy="685800"/>
          </a:xfrm>
          <a:prstGeom prst="righ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効率高</a:t>
            </a:r>
          </a:p>
        </p:txBody>
      </p:sp>
      <p:sp>
        <p:nvSpPr>
          <p:cNvPr id="99" name="右矢印 98"/>
          <p:cNvSpPr/>
          <p:nvPr/>
        </p:nvSpPr>
        <p:spPr bwMode="auto">
          <a:xfrm flipH="1">
            <a:off x="6934200" y="6172200"/>
            <a:ext cx="1981200" cy="685800"/>
          </a:xfrm>
          <a:prstGeom prst="righ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効率低</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171865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checkerboard(across)">
                                      <p:cBhvr>
                                        <p:cTn id="7" dur="500"/>
                                        <p:tgtEl>
                                          <p:spTgt spid="94"/>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95"/>
                                        </p:tgtEl>
                                        <p:attrNameLst>
                                          <p:attrName>style.visibility</p:attrName>
                                        </p:attrNameLst>
                                      </p:cBhvr>
                                      <p:to>
                                        <p:strVal val="visible"/>
                                      </p:to>
                                    </p:set>
                                    <p:animEffect transition="in" filter="checkerboard(across)">
                                      <p:cBhvr>
                                        <p:cTn id="11" dur="500"/>
                                        <p:tgtEl>
                                          <p:spTgt spid="95"/>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96"/>
                                        </p:tgtEl>
                                        <p:attrNameLst>
                                          <p:attrName>style.visibility</p:attrName>
                                        </p:attrNameLst>
                                      </p:cBhvr>
                                      <p:to>
                                        <p:strVal val="visible"/>
                                      </p:to>
                                    </p:set>
                                    <p:animEffect transition="in" filter="checkerboard(across)">
                                      <p:cBhvr>
                                        <p:cTn id="16" dur="500"/>
                                        <p:tgtEl>
                                          <p:spTgt spid="96"/>
                                        </p:tgtEl>
                                      </p:cBhvr>
                                    </p:animEffect>
                                  </p:childTnLst>
                                </p:cTn>
                              </p:par>
                            </p:childTnLst>
                          </p:cTn>
                        </p:par>
                        <p:par>
                          <p:cTn id="17" fill="hold">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97"/>
                                        </p:tgtEl>
                                        <p:attrNameLst>
                                          <p:attrName>style.visibility</p:attrName>
                                        </p:attrNameLst>
                                      </p:cBhvr>
                                      <p:to>
                                        <p:strVal val="visible"/>
                                      </p:to>
                                    </p:set>
                                    <p:animEffect transition="in" filter="checkerboard(across)">
                                      <p:cBhvr>
                                        <p:cTn id="20" dur="500"/>
                                        <p:tgtEl>
                                          <p:spTgt spid="9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8"/>
                                        </p:tgtEl>
                                        <p:attrNameLst>
                                          <p:attrName>style.visibility</p:attrName>
                                        </p:attrNameLst>
                                      </p:cBhvr>
                                      <p:to>
                                        <p:strVal val="visible"/>
                                      </p:to>
                                    </p:set>
                                    <p:animEffect transition="in" filter="wipe(left)">
                                      <p:cBhvr>
                                        <p:cTn id="25" dur="500"/>
                                        <p:tgtEl>
                                          <p:spTgt spid="98"/>
                                        </p:tgtEl>
                                      </p:cBhvr>
                                    </p:animEffect>
                                  </p:childTnLst>
                                </p:cTn>
                              </p:par>
                            </p:childTnLst>
                          </p:cTn>
                        </p:par>
                        <p:par>
                          <p:cTn id="26" fill="hold">
                            <p:stCondLst>
                              <p:cond delay="500"/>
                            </p:stCondLst>
                            <p:childTnLst>
                              <p:par>
                                <p:cTn id="27" presetID="22" presetClass="entr" presetSubtype="2" fill="hold" grpId="0" nodeType="afterEffect">
                                  <p:stCondLst>
                                    <p:cond delay="0"/>
                                  </p:stCondLst>
                                  <p:childTnLst>
                                    <p:set>
                                      <p:cBhvr>
                                        <p:cTn id="28" dur="1" fill="hold">
                                          <p:stCondLst>
                                            <p:cond delay="0"/>
                                          </p:stCondLst>
                                        </p:cTn>
                                        <p:tgtEl>
                                          <p:spTgt spid="99"/>
                                        </p:tgtEl>
                                        <p:attrNameLst>
                                          <p:attrName>style.visibility</p:attrName>
                                        </p:attrNameLst>
                                      </p:cBhvr>
                                      <p:to>
                                        <p:strVal val="visible"/>
                                      </p:to>
                                    </p:set>
                                    <p:animEffect transition="in" filter="wipe(right)">
                                      <p:cBhvr>
                                        <p:cTn id="29"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95" grpId="0" animBg="1"/>
      <p:bldP spid="96" grpId="0" animBg="1"/>
      <p:bldP spid="97" grpId="0" animBg="1"/>
      <p:bldP spid="98" grpId="0" animBg="1"/>
      <p:bldP spid="9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アルファベータ法の効率</a:t>
            </a:r>
          </a:p>
        </p:txBody>
      </p:sp>
      <p:sp>
        <p:nvSpPr>
          <p:cNvPr id="3" name="コンテンツ プレースホルダ 2"/>
          <p:cNvSpPr>
            <a:spLocks noGrp="1"/>
          </p:cNvSpPr>
          <p:nvPr>
            <p:ph idx="1"/>
          </p:nvPr>
        </p:nvSpPr>
        <p:spPr/>
        <p:txBody>
          <a:bodyPr/>
          <a:lstStyle/>
          <a:p>
            <a:r>
              <a:rPr kumimoji="1" lang="ja-JP" altLang="en-US" dirty="0"/>
              <a:t>アルファベータ法の効率</a:t>
            </a:r>
            <a:endParaRPr kumimoji="1" lang="en-US" altLang="ja-JP" dirty="0"/>
          </a:p>
          <a:p>
            <a:pPr lvl="1"/>
            <a:r>
              <a:rPr lang="ja-JP" altLang="en-US" dirty="0"/>
              <a:t>良い手から先に探索すると効率がいい</a:t>
            </a:r>
            <a:endParaRPr kumimoji="1" lang="ja-JP" altLang="en-US" dirty="0"/>
          </a:p>
        </p:txBody>
      </p:sp>
      <p:sp>
        <p:nvSpPr>
          <p:cNvPr id="100" name="テキスト ボックス 99"/>
          <p:cNvSpPr txBox="1"/>
          <p:nvPr/>
        </p:nvSpPr>
        <p:spPr>
          <a:xfrm>
            <a:off x="1420664" y="2895600"/>
            <a:ext cx="5126724" cy="523220"/>
          </a:xfrm>
          <a:prstGeom prst="rect">
            <a:avLst/>
          </a:prstGeom>
          <a:noFill/>
        </p:spPr>
        <p:txBody>
          <a:bodyPr wrap="none" rtlCol="0">
            <a:spAutoFit/>
          </a:bodyPr>
          <a:lstStyle/>
          <a:p>
            <a:r>
              <a:rPr kumimoji="1" lang="ja-JP" altLang="en-US" dirty="0">
                <a:latin typeface="Times New Roman" panose="02020603050405020304" pitchFamily="18" charset="0"/>
              </a:rPr>
              <a:t>でもどうやって「良い手」を探す？</a:t>
            </a:r>
          </a:p>
        </p:txBody>
      </p:sp>
      <p:sp>
        <p:nvSpPr>
          <p:cNvPr id="101" name="テキスト ボックス 100"/>
          <p:cNvSpPr txBox="1"/>
          <p:nvPr/>
        </p:nvSpPr>
        <p:spPr>
          <a:xfrm>
            <a:off x="582464" y="3657600"/>
            <a:ext cx="7271542" cy="523220"/>
          </a:xfrm>
          <a:prstGeom prst="rect">
            <a:avLst/>
          </a:prstGeom>
          <a:noFill/>
        </p:spPr>
        <p:txBody>
          <a:bodyPr wrap="none" rtlCol="0">
            <a:spAutoFit/>
          </a:bodyPr>
          <a:lstStyle/>
          <a:p>
            <a:r>
              <a:rPr lang="ja-JP" altLang="en-US" dirty="0">
                <a:latin typeface="Times New Roman" panose="02020603050405020304" pitchFamily="18" charset="0"/>
              </a:rPr>
              <a:t>そもそも「良い手」がわかるなら探索の必要無し</a:t>
            </a:r>
            <a:endParaRPr kumimoji="1" lang="ja-JP" altLang="en-US" dirty="0">
              <a:latin typeface="Times New Roman" panose="02020603050405020304" pitchFamily="18" charset="0"/>
            </a:endParaRPr>
          </a:p>
        </p:txBody>
      </p:sp>
      <p:sp>
        <p:nvSpPr>
          <p:cNvPr id="102" name="テキスト ボックス 101"/>
          <p:cNvSpPr txBox="1"/>
          <p:nvPr/>
        </p:nvSpPr>
        <p:spPr>
          <a:xfrm>
            <a:off x="1524000" y="4648200"/>
            <a:ext cx="4509569" cy="523220"/>
          </a:xfrm>
          <a:prstGeom prst="rect">
            <a:avLst/>
          </a:prstGeom>
          <a:noFill/>
        </p:spPr>
        <p:txBody>
          <a:bodyPr wrap="none" rtlCol="0">
            <a:spAutoFit/>
          </a:bodyPr>
          <a:lstStyle/>
          <a:p>
            <a:r>
              <a:rPr lang="ja-JP" altLang="en-US" dirty="0">
                <a:latin typeface="Times New Roman" panose="02020603050405020304" pitchFamily="18" charset="0"/>
              </a:rPr>
              <a:t>「良さそうな手」から先に探索</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75886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1"/>
                                        </p:tgtEl>
                                        <p:attrNameLst>
                                          <p:attrName>style.visibility</p:attrName>
                                        </p:attrNameLst>
                                      </p:cBhvr>
                                      <p:to>
                                        <p:strVal val="visible"/>
                                      </p:to>
                                    </p:set>
                                    <p:anim calcmode="lin" valueType="num">
                                      <p:cBhvr additive="base">
                                        <p:cTn id="13" dur="500" fill="hold"/>
                                        <p:tgtEl>
                                          <p:spTgt spid="101"/>
                                        </p:tgtEl>
                                        <p:attrNameLst>
                                          <p:attrName>ppt_x</p:attrName>
                                        </p:attrNameLst>
                                      </p:cBhvr>
                                      <p:tavLst>
                                        <p:tav tm="0">
                                          <p:val>
                                            <p:strVal val="#ppt_x"/>
                                          </p:val>
                                        </p:tav>
                                        <p:tav tm="100000">
                                          <p:val>
                                            <p:strVal val="#ppt_x"/>
                                          </p:val>
                                        </p:tav>
                                      </p:tavLst>
                                    </p:anim>
                                    <p:anim calcmode="lin" valueType="num">
                                      <p:cBhvr additive="base">
                                        <p:cTn id="14" dur="500" fill="hold"/>
                                        <p:tgtEl>
                                          <p:spTgt spid="10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
                                        </p:tgtEl>
                                        <p:attrNameLst>
                                          <p:attrName>style.visibility</p:attrName>
                                        </p:attrNameLst>
                                      </p:cBhvr>
                                      <p:to>
                                        <p:strVal val="visible"/>
                                      </p:to>
                                    </p:set>
                                    <p:anim calcmode="lin" valueType="num">
                                      <p:cBhvr additive="base">
                                        <p:cTn id="19" dur="500" fill="hold"/>
                                        <p:tgtEl>
                                          <p:spTgt spid="102"/>
                                        </p:tgtEl>
                                        <p:attrNameLst>
                                          <p:attrName>ppt_x</p:attrName>
                                        </p:attrNameLst>
                                      </p:cBhvr>
                                      <p:tavLst>
                                        <p:tav tm="0">
                                          <p:val>
                                            <p:strVal val="#ppt_x"/>
                                          </p:val>
                                        </p:tav>
                                        <p:tav tm="100000">
                                          <p:val>
                                            <p:strVal val="#ppt_x"/>
                                          </p:val>
                                        </p:tav>
                                      </p:tavLst>
                                    </p:anim>
                                    <p:anim calcmode="lin" valueType="num">
                                      <p:cBhvr additive="base">
                                        <p:cTn id="20" dur="500" fill="hold"/>
                                        <p:tgtEl>
                                          <p:spTgt spid="1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1" grpId="0"/>
      <p:bldP spid="10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反復深化法</a:t>
            </a:r>
          </a:p>
        </p:txBody>
      </p:sp>
      <p:sp>
        <p:nvSpPr>
          <p:cNvPr id="3" name="コンテンツ プレースホルダー 2"/>
          <p:cNvSpPr>
            <a:spLocks noGrp="1"/>
          </p:cNvSpPr>
          <p:nvPr>
            <p:ph idx="1"/>
          </p:nvPr>
        </p:nvSpPr>
        <p:spPr/>
        <p:txBody>
          <a:bodyPr/>
          <a:lstStyle/>
          <a:p>
            <a:r>
              <a:rPr kumimoji="1" lang="ja-JP" altLang="en-US" dirty="0"/>
              <a:t>反復深化法</a:t>
            </a:r>
            <a:endParaRPr kumimoji="1" lang="en-US" altLang="ja-JP" dirty="0"/>
          </a:p>
          <a:p>
            <a:pPr lvl="1"/>
            <a:r>
              <a:rPr lang="ja-JP" altLang="en-US" dirty="0"/>
              <a:t>探索の範囲を徐々に深くしていく</a:t>
            </a:r>
            <a:endParaRPr kumimoji="1" lang="ja-JP" altLang="en-US" dirty="0"/>
          </a:p>
        </p:txBody>
      </p:sp>
      <p:sp>
        <p:nvSpPr>
          <p:cNvPr id="4" name="テキスト ボックス 3"/>
          <p:cNvSpPr txBox="1"/>
          <p:nvPr/>
        </p:nvSpPr>
        <p:spPr>
          <a:xfrm>
            <a:off x="1295400" y="2971800"/>
            <a:ext cx="6236003" cy="1040285"/>
          </a:xfrm>
          <a:prstGeom prst="rect">
            <a:avLst/>
          </a:prstGeom>
          <a:noFill/>
        </p:spPr>
        <p:txBody>
          <a:bodyPr wrap="none" rtlCol="0">
            <a:spAutoFit/>
          </a:bodyPr>
          <a:lstStyle/>
          <a:p>
            <a:r>
              <a:rPr kumimoji="1" lang="ja-JP" altLang="en-US" dirty="0">
                <a:latin typeface="Times New Roman" panose="02020603050405020304" pitchFamily="18" charset="0"/>
              </a:rPr>
              <a:t>毎回評価値の高い順に枝を並べ替える</a:t>
            </a:r>
            <a:endParaRPr kumimoji="1" lang="en-US" altLang="ja-JP" dirty="0">
              <a:latin typeface="Times New Roman" panose="02020603050405020304" pitchFamily="18" charset="0"/>
            </a:endParaRPr>
          </a:p>
          <a:p>
            <a:r>
              <a:rPr lang="ja-JP" altLang="en-US" dirty="0">
                <a:latin typeface="Times New Roman" panose="02020603050405020304" pitchFamily="18" charset="0"/>
              </a:rPr>
              <a:t>⇒アルファベータ法を効率良く行える</a:t>
            </a:r>
            <a:endParaRPr kumimoji="1" lang="ja-JP" altLang="en-US" dirty="0">
              <a:latin typeface="Times New Roman" panose="02020603050405020304" pitchFamily="18" charset="0"/>
            </a:endParaRPr>
          </a:p>
        </p:txBody>
      </p:sp>
      <p:sp>
        <p:nvSpPr>
          <p:cNvPr id="6" name="テキスト ボックス 5">
            <a:extLst>
              <a:ext uri="{FF2B5EF4-FFF2-40B4-BE49-F238E27FC236}">
                <a16:creationId xmlns:a16="http://schemas.microsoft.com/office/drawing/2014/main" id="{05A2C8F0-829A-4F9A-8560-F0F1AE44C251}"/>
              </a:ext>
            </a:extLst>
          </p:cNvPr>
          <p:cNvSpPr txBox="1"/>
          <p:nvPr/>
        </p:nvSpPr>
        <p:spPr>
          <a:xfrm>
            <a:off x="627758" y="4548981"/>
            <a:ext cx="7571303" cy="523220"/>
          </a:xfrm>
          <a:prstGeom prst="rect">
            <a:avLst/>
          </a:prstGeom>
          <a:noFill/>
        </p:spPr>
        <p:txBody>
          <a:bodyPr wrap="none" rtlCol="0">
            <a:spAutoFit/>
          </a:bodyPr>
          <a:lstStyle/>
          <a:p>
            <a:r>
              <a:rPr lang="ja-JP" altLang="en-US" dirty="0">
                <a:latin typeface="Times New Roman" panose="02020603050405020304" pitchFamily="18" charset="0"/>
              </a:rPr>
              <a:t>探索回数は増えるが、枝刈りできる利点が大きい</a:t>
            </a:r>
            <a:endParaRPr kumimoji="1" lang="en-US" altLang="ja-JP" dirty="0">
              <a:latin typeface="Times New Roman" panose="02020603050405020304" pitchFamily="18" charset="0"/>
            </a:endParaRPr>
          </a:p>
        </p:txBody>
      </p:sp>
    </p:spTree>
    <p:extLst>
      <p:ext uri="{BB962C8B-B14F-4D97-AF65-F5344CB8AC3E}">
        <p14:creationId xmlns:p14="http://schemas.microsoft.com/office/powerpoint/2010/main" val="131224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反復深化法</a:t>
            </a:r>
          </a:p>
        </p:txBody>
      </p:sp>
      <p:grpSp>
        <p:nvGrpSpPr>
          <p:cNvPr id="11" name="グループ化 10"/>
          <p:cNvGrpSpPr/>
          <p:nvPr/>
        </p:nvGrpSpPr>
        <p:grpSpPr>
          <a:xfrm>
            <a:off x="3990184" y="1764890"/>
            <a:ext cx="782816" cy="523220"/>
            <a:chOff x="3745132" y="1814136"/>
            <a:chExt cx="782816" cy="523220"/>
          </a:xfrm>
        </p:grpSpPr>
        <p:sp>
          <p:nvSpPr>
            <p:cNvPr id="5" name="円/楕円 4"/>
            <p:cNvSpPr/>
            <p:nvPr/>
          </p:nvSpPr>
          <p:spPr bwMode="auto">
            <a:xfrm>
              <a:off x="4146948" y="1885246"/>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 name="テキスト ボックス 5"/>
            <p:cNvSpPr txBox="1"/>
            <p:nvPr/>
          </p:nvSpPr>
          <p:spPr>
            <a:xfrm>
              <a:off x="3745132" y="1814136"/>
              <a:ext cx="444352" cy="523220"/>
            </a:xfrm>
            <a:prstGeom prst="rect">
              <a:avLst/>
            </a:prstGeom>
            <a:noFill/>
          </p:spPr>
          <p:txBody>
            <a:bodyPr wrap="none" rtlCol="0">
              <a:spAutoFit/>
            </a:bodyPr>
            <a:lstStyle/>
            <a:p>
              <a:r>
                <a:rPr lang="en-US" altLang="ja-JP" dirty="0">
                  <a:latin typeface="Times New Roman" panose="02020603050405020304" pitchFamily="18" charset="0"/>
                </a:rPr>
                <a:t>A</a:t>
              </a:r>
              <a:endParaRPr kumimoji="1" lang="ja-JP" altLang="en-US" dirty="0">
                <a:latin typeface="Times New Roman" panose="02020603050405020304" pitchFamily="18" charset="0"/>
              </a:endParaRPr>
            </a:p>
          </p:txBody>
        </p:sp>
      </p:grpSp>
      <p:grpSp>
        <p:nvGrpSpPr>
          <p:cNvPr id="12" name="グループ化 11"/>
          <p:cNvGrpSpPr/>
          <p:nvPr/>
        </p:nvGrpSpPr>
        <p:grpSpPr>
          <a:xfrm>
            <a:off x="2196000" y="2772890"/>
            <a:ext cx="775800" cy="523220"/>
            <a:chOff x="3720000" y="1819564"/>
            <a:chExt cx="775800" cy="523220"/>
          </a:xfrm>
        </p:grpSpPr>
        <p:sp>
          <p:nvSpPr>
            <p:cNvPr id="13" name="円/楕円 12"/>
            <p:cNvSpPr/>
            <p:nvPr/>
          </p:nvSpPr>
          <p:spPr bwMode="auto">
            <a:xfrm>
              <a:off x="4114800" y="189067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 name="テキスト ボックス 13"/>
            <p:cNvSpPr txBox="1"/>
            <p:nvPr/>
          </p:nvSpPr>
          <p:spPr>
            <a:xfrm>
              <a:off x="3720000" y="1819564"/>
              <a:ext cx="423514" cy="523220"/>
            </a:xfrm>
            <a:prstGeom prst="rect">
              <a:avLst/>
            </a:prstGeom>
            <a:noFill/>
          </p:spPr>
          <p:txBody>
            <a:bodyPr wrap="none" rtlCol="0">
              <a:spAutoFit/>
            </a:bodyPr>
            <a:lstStyle/>
            <a:p>
              <a:r>
                <a:rPr lang="en-US" altLang="ja-JP" dirty="0">
                  <a:latin typeface="Times New Roman" panose="02020603050405020304" pitchFamily="18" charset="0"/>
                </a:rPr>
                <a:t>B</a:t>
              </a:r>
              <a:endParaRPr kumimoji="1" lang="ja-JP" altLang="en-US" dirty="0">
                <a:latin typeface="Times New Roman" panose="02020603050405020304" pitchFamily="18" charset="0"/>
              </a:endParaRPr>
            </a:p>
          </p:txBody>
        </p:sp>
      </p:grpSp>
      <p:cxnSp>
        <p:nvCxnSpPr>
          <p:cNvPr id="16" name="直線矢印コネクタ 15"/>
          <p:cNvCxnSpPr>
            <a:stCxn id="5" idx="4"/>
            <a:endCxn id="13" idx="0"/>
          </p:cNvCxnSpPr>
          <p:nvPr/>
        </p:nvCxnSpPr>
        <p:spPr bwMode="auto">
          <a:xfrm flipH="1">
            <a:off x="2781300" y="2217000"/>
            <a:ext cx="18012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 name="グループ化 16"/>
          <p:cNvGrpSpPr/>
          <p:nvPr/>
        </p:nvGrpSpPr>
        <p:grpSpPr>
          <a:xfrm>
            <a:off x="5760000" y="2772000"/>
            <a:ext cx="813000" cy="523220"/>
            <a:chOff x="3706064" y="1872286"/>
            <a:chExt cx="813000" cy="523220"/>
          </a:xfrm>
        </p:grpSpPr>
        <p:sp>
          <p:nvSpPr>
            <p:cNvPr id="18" name="円/楕円 17"/>
            <p:cNvSpPr/>
            <p:nvPr/>
          </p:nvSpPr>
          <p:spPr bwMode="auto">
            <a:xfrm>
              <a:off x="4138064" y="1944286"/>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 name="テキスト ボックス 18"/>
            <p:cNvSpPr txBox="1"/>
            <p:nvPr/>
          </p:nvSpPr>
          <p:spPr>
            <a:xfrm>
              <a:off x="3706064" y="1872286"/>
              <a:ext cx="486154" cy="523220"/>
            </a:xfrm>
            <a:prstGeom prst="rect">
              <a:avLst/>
            </a:prstGeom>
            <a:noFill/>
          </p:spPr>
          <p:txBody>
            <a:bodyPr wrap="square" rtlCol="0">
              <a:spAutoFit/>
            </a:bodyPr>
            <a:lstStyle/>
            <a:p>
              <a:r>
                <a:rPr lang="en-US" altLang="ja-JP" dirty="0">
                  <a:latin typeface="Times New Roman" panose="02020603050405020304" pitchFamily="18" charset="0"/>
                </a:rPr>
                <a:t>C</a:t>
              </a:r>
              <a:endParaRPr kumimoji="1" lang="ja-JP" altLang="en-US" dirty="0">
                <a:latin typeface="Times New Roman" panose="02020603050405020304" pitchFamily="18" charset="0"/>
              </a:endParaRPr>
            </a:p>
          </p:txBody>
        </p:sp>
      </p:grpSp>
      <p:cxnSp>
        <p:nvCxnSpPr>
          <p:cNvPr id="20" name="直線矢印コネクタ 19"/>
          <p:cNvCxnSpPr>
            <a:stCxn id="5" idx="4"/>
            <a:endCxn id="18" idx="0"/>
          </p:cNvCxnSpPr>
          <p:nvPr/>
        </p:nvCxnSpPr>
        <p:spPr bwMode="auto">
          <a:xfrm>
            <a:off x="4582500" y="2217000"/>
            <a:ext cx="1800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3" name="グループ化 22"/>
          <p:cNvGrpSpPr/>
          <p:nvPr/>
        </p:nvGrpSpPr>
        <p:grpSpPr>
          <a:xfrm>
            <a:off x="1261003" y="3775480"/>
            <a:ext cx="775997" cy="523220"/>
            <a:chOff x="3619739" y="1811573"/>
            <a:chExt cx="775997" cy="523220"/>
          </a:xfrm>
        </p:grpSpPr>
        <p:sp>
          <p:nvSpPr>
            <p:cNvPr id="24" name="円/楕円 23"/>
            <p:cNvSpPr/>
            <p:nvPr/>
          </p:nvSpPr>
          <p:spPr bwMode="auto">
            <a:xfrm>
              <a:off x="4014736" y="188809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 name="テキスト ボックス 24"/>
            <p:cNvSpPr txBox="1"/>
            <p:nvPr/>
          </p:nvSpPr>
          <p:spPr>
            <a:xfrm>
              <a:off x="3619739" y="1811573"/>
              <a:ext cx="444352" cy="523220"/>
            </a:xfrm>
            <a:prstGeom prst="rect">
              <a:avLst/>
            </a:prstGeom>
            <a:noFill/>
          </p:spPr>
          <p:txBody>
            <a:bodyPr wrap="none" rtlCol="0">
              <a:spAutoFit/>
            </a:bodyPr>
            <a:lstStyle/>
            <a:p>
              <a:r>
                <a:rPr lang="en-US" altLang="ja-JP" dirty="0">
                  <a:latin typeface="Times New Roman" panose="02020603050405020304" pitchFamily="18" charset="0"/>
                </a:rPr>
                <a:t>D</a:t>
              </a:r>
              <a:endParaRPr kumimoji="1" lang="ja-JP" altLang="en-US" dirty="0">
                <a:latin typeface="Times New Roman" panose="02020603050405020304" pitchFamily="18" charset="0"/>
              </a:endParaRPr>
            </a:p>
          </p:txBody>
        </p:sp>
      </p:grpSp>
      <p:cxnSp>
        <p:nvCxnSpPr>
          <p:cNvPr id="26" name="直線矢印コネクタ 25"/>
          <p:cNvCxnSpPr>
            <a:stCxn id="13" idx="4"/>
            <a:endCxn id="24" idx="0"/>
          </p:cNvCxnSpPr>
          <p:nvPr/>
        </p:nvCxnSpPr>
        <p:spPr bwMode="auto">
          <a:xfrm flipH="1">
            <a:off x="1846500" y="3225000"/>
            <a:ext cx="9348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7" name="グループ化 26"/>
          <p:cNvGrpSpPr/>
          <p:nvPr/>
        </p:nvGrpSpPr>
        <p:grpSpPr>
          <a:xfrm>
            <a:off x="3084340" y="3775480"/>
            <a:ext cx="752660" cy="523220"/>
            <a:chOff x="3655840" y="1811573"/>
            <a:chExt cx="752660" cy="523220"/>
          </a:xfrm>
        </p:grpSpPr>
        <p:sp>
          <p:nvSpPr>
            <p:cNvPr id="28" name="円/楕円 27"/>
            <p:cNvSpPr/>
            <p:nvPr/>
          </p:nvSpPr>
          <p:spPr bwMode="auto">
            <a:xfrm>
              <a:off x="4027500" y="188809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9" name="テキスト ボックス 28"/>
            <p:cNvSpPr txBox="1"/>
            <p:nvPr/>
          </p:nvSpPr>
          <p:spPr>
            <a:xfrm>
              <a:off x="3655840" y="1811573"/>
              <a:ext cx="404278" cy="523220"/>
            </a:xfrm>
            <a:prstGeom prst="rect">
              <a:avLst/>
            </a:prstGeom>
            <a:noFill/>
          </p:spPr>
          <p:txBody>
            <a:bodyPr wrap="none" rtlCol="0">
              <a:spAutoFit/>
            </a:bodyPr>
            <a:lstStyle/>
            <a:p>
              <a:r>
                <a:rPr lang="en-US" altLang="ja-JP" dirty="0">
                  <a:latin typeface="Times New Roman" panose="02020603050405020304" pitchFamily="18" charset="0"/>
                </a:rPr>
                <a:t>E</a:t>
              </a:r>
              <a:endParaRPr kumimoji="1" lang="ja-JP" altLang="en-US" dirty="0">
                <a:latin typeface="Times New Roman" panose="02020603050405020304" pitchFamily="18" charset="0"/>
              </a:endParaRPr>
            </a:p>
          </p:txBody>
        </p:sp>
      </p:grpSp>
      <p:cxnSp>
        <p:nvCxnSpPr>
          <p:cNvPr id="30" name="直線矢印コネクタ 29"/>
          <p:cNvCxnSpPr>
            <a:stCxn id="13" idx="4"/>
            <a:endCxn id="28" idx="0"/>
          </p:cNvCxnSpPr>
          <p:nvPr/>
        </p:nvCxnSpPr>
        <p:spPr bwMode="auto">
          <a:xfrm>
            <a:off x="2781300" y="3225000"/>
            <a:ext cx="8652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3" name="グループ化 32"/>
          <p:cNvGrpSpPr/>
          <p:nvPr/>
        </p:nvGrpSpPr>
        <p:grpSpPr>
          <a:xfrm>
            <a:off x="4916643" y="3775480"/>
            <a:ext cx="720357" cy="523220"/>
            <a:chOff x="3697443" y="1850504"/>
            <a:chExt cx="720357" cy="523220"/>
          </a:xfrm>
        </p:grpSpPr>
        <p:sp>
          <p:nvSpPr>
            <p:cNvPr id="34" name="円/楕円 33"/>
            <p:cNvSpPr/>
            <p:nvPr/>
          </p:nvSpPr>
          <p:spPr bwMode="auto">
            <a:xfrm>
              <a:off x="4036800" y="192702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5" name="テキスト ボックス 34"/>
            <p:cNvSpPr txBox="1"/>
            <p:nvPr/>
          </p:nvSpPr>
          <p:spPr>
            <a:xfrm>
              <a:off x="3697443" y="1850504"/>
              <a:ext cx="385042" cy="523220"/>
            </a:xfrm>
            <a:prstGeom prst="rect">
              <a:avLst/>
            </a:prstGeom>
            <a:noFill/>
          </p:spPr>
          <p:txBody>
            <a:bodyPr wrap="none" rtlCol="0">
              <a:spAutoFit/>
            </a:bodyPr>
            <a:lstStyle/>
            <a:p>
              <a:r>
                <a:rPr lang="en-US" altLang="ja-JP" dirty="0">
                  <a:latin typeface="Times New Roman" panose="02020603050405020304" pitchFamily="18" charset="0"/>
                </a:rPr>
                <a:t>F</a:t>
              </a:r>
              <a:endParaRPr kumimoji="1" lang="ja-JP" altLang="en-US" dirty="0">
                <a:latin typeface="Times New Roman" panose="02020603050405020304" pitchFamily="18" charset="0"/>
              </a:endParaRPr>
            </a:p>
          </p:txBody>
        </p:sp>
      </p:grpSp>
      <p:cxnSp>
        <p:nvCxnSpPr>
          <p:cNvPr id="36" name="直線矢印コネクタ 35"/>
          <p:cNvCxnSpPr>
            <a:stCxn id="18" idx="4"/>
            <a:endCxn id="34" idx="0"/>
          </p:cNvCxnSpPr>
          <p:nvPr/>
        </p:nvCxnSpPr>
        <p:spPr bwMode="auto">
          <a:xfrm flipH="1">
            <a:off x="5446500" y="3225000"/>
            <a:ext cx="936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7" name="グループ化 36"/>
          <p:cNvGrpSpPr/>
          <p:nvPr/>
        </p:nvGrpSpPr>
        <p:grpSpPr>
          <a:xfrm>
            <a:off x="6656418" y="3775480"/>
            <a:ext cx="780582" cy="523220"/>
            <a:chOff x="3649982" y="1850504"/>
            <a:chExt cx="780582" cy="523220"/>
          </a:xfrm>
        </p:grpSpPr>
        <p:sp>
          <p:nvSpPr>
            <p:cNvPr id="38" name="円/楕円 37"/>
            <p:cNvSpPr/>
            <p:nvPr/>
          </p:nvSpPr>
          <p:spPr bwMode="auto">
            <a:xfrm>
              <a:off x="4049564" y="192702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9" name="テキスト ボックス 38"/>
            <p:cNvSpPr txBox="1"/>
            <p:nvPr/>
          </p:nvSpPr>
          <p:spPr>
            <a:xfrm>
              <a:off x="3649982" y="1850504"/>
              <a:ext cx="444352" cy="523220"/>
            </a:xfrm>
            <a:prstGeom prst="rect">
              <a:avLst/>
            </a:prstGeom>
            <a:noFill/>
          </p:spPr>
          <p:txBody>
            <a:bodyPr wrap="none" rtlCol="0">
              <a:spAutoFit/>
            </a:bodyPr>
            <a:lstStyle/>
            <a:p>
              <a:r>
                <a:rPr lang="en-US" altLang="ja-JP" dirty="0">
                  <a:latin typeface="Times New Roman" panose="02020603050405020304" pitchFamily="18" charset="0"/>
                </a:rPr>
                <a:t>G</a:t>
              </a:r>
              <a:endParaRPr kumimoji="1" lang="ja-JP" altLang="en-US" dirty="0">
                <a:latin typeface="Times New Roman" panose="02020603050405020304" pitchFamily="18" charset="0"/>
              </a:endParaRPr>
            </a:p>
          </p:txBody>
        </p:sp>
      </p:grpSp>
      <p:cxnSp>
        <p:nvCxnSpPr>
          <p:cNvPr id="40" name="直線矢印コネクタ 39"/>
          <p:cNvCxnSpPr>
            <a:stCxn id="18" idx="4"/>
            <a:endCxn id="38" idx="0"/>
          </p:cNvCxnSpPr>
          <p:nvPr/>
        </p:nvCxnSpPr>
        <p:spPr bwMode="auto">
          <a:xfrm>
            <a:off x="6382500" y="3225000"/>
            <a:ext cx="864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1" name="グループ化 40"/>
          <p:cNvGrpSpPr/>
          <p:nvPr/>
        </p:nvGrpSpPr>
        <p:grpSpPr>
          <a:xfrm>
            <a:off x="834280" y="4788890"/>
            <a:ext cx="770720" cy="523220"/>
            <a:chOff x="3520692" y="1785933"/>
            <a:chExt cx="770720" cy="523220"/>
          </a:xfrm>
        </p:grpSpPr>
        <p:sp>
          <p:nvSpPr>
            <p:cNvPr id="42" name="円/楕円 41"/>
            <p:cNvSpPr/>
            <p:nvPr/>
          </p:nvSpPr>
          <p:spPr bwMode="auto">
            <a:xfrm>
              <a:off x="3910412"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3" name="テキスト ボックス 42"/>
            <p:cNvSpPr txBox="1"/>
            <p:nvPr/>
          </p:nvSpPr>
          <p:spPr>
            <a:xfrm>
              <a:off x="3520692" y="1785933"/>
              <a:ext cx="444352" cy="523220"/>
            </a:xfrm>
            <a:prstGeom prst="rect">
              <a:avLst/>
            </a:prstGeom>
            <a:noFill/>
          </p:spPr>
          <p:txBody>
            <a:bodyPr wrap="none" rtlCol="0">
              <a:spAutoFit/>
            </a:bodyPr>
            <a:lstStyle/>
            <a:p>
              <a:r>
                <a:rPr lang="en-US" altLang="ja-JP" dirty="0">
                  <a:latin typeface="Times New Roman" panose="02020603050405020304" pitchFamily="18" charset="0"/>
                </a:rPr>
                <a:t>H</a:t>
              </a:r>
              <a:endParaRPr kumimoji="1" lang="ja-JP" altLang="en-US" dirty="0">
                <a:latin typeface="Times New Roman" panose="02020603050405020304" pitchFamily="18" charset="0"/>
              </a:endParaRPr>
            </a:p>
          </p:txBody>
        </p:sp>
      </p:grpSp>
      <p:cxnSp>
        <p:nvCxnSpPr>
          <p:cNvPr id="44" name="直線矢印コネクタ 43"/>
          <p:cNvCxnSpPr>
            <a:stCxn id="24" idx="4"/>
            <a:endCxn id="42" idx="0"/>
          </p:cNvCxnSpPr>
          <p:nvPr/>
        </p:nvCxnSpPr>
        <p:spPr bwMode="auto">
          <a:xfrm flipH="1">
            <a:off x="14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5" name="グループ化 44"/>
          <p:cNvGrpSpPr/>
          <p:nvPr/>
        </p:nvGrpSpPr>
        <p:grpSpPr>
          <a:xfrm>
            <a:off x="1760093" y="4788890"/>
            <a:ext cx="708907" cy="523220"/>
            <a:chOff x="3774197" y="1785933"/>
            <a:chExt cx="708907" cy="523220"/>
          </a:xfrm>
        </p:grpSpPr>
        <p:sp>
          <p:nvSpPr>
            <p:cNvPr id="46" name="円/楕円 45"/>
            <p:cNvSpPr/>
            <p:nvPr/>
          </p:nvSpPr>
          <p:spPr bwMode="auto">
            <a:xfrm>
              <a:off x="4102104"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7" name="テキスト ボックス 46"/>
            <p:cNvSpPr txBox="1"/>
            <p:nvPr/>
          </p:nvSpPr>
          <p:spPr>
            <a:xfrm>
              <a:off x="3774197" y="1785933"/>
              <a:ext cx="304892" cy="523220"/>
            </a:xfrm>
            <a:prstGeom prst="rect">
              <a:avLst/>
            </a:prstGeom>
            <a:noFill/>
          </p:spPr>
          <p:txBody>
            <a:bodyPr wrap="none" rtlCol="0">
              <a:spAutoFit/>
            </a:bodyPr>
            <a:lstStyle/>
            <a:p>
              <a:r>
                <a:rPr lang="en-US" altLang="ja-JP" dirty="0">
                  <a:latin typeface="Times New Roman" panose="02020603050405020304" pitchFamily="18" charset="0"/>
                </a:rPr>
                <a:t>I</a:t>
              </a:r>
              <a:endParaRPr kumimoji="1" lang="ja-JP" altLang="en-US" dirty="0">
                <a:latin typeface="Times New Roman" panose="02020603050405020304" pitchFamily="18" charset="0"/>
              </a:endParaRPr>
            </a:p>
          </p:txBody>
        </p:sp>
      </p:grpSp>
      <p:cxnSp>
        <p:nvCxnSpPr>
          <p:cNvPr id="48" name="直線矢印コネクタ 47"/>
          <p:cNvCxnSpPr>
            <a:stCxn id="24" idx="4"/>
            <a:endCxn id="46" idx="0"/>
          </p:cNvCxnSpPr>
          <p:nvPr/>
        </p:nvCxnSpPr>
        <p:spPr bwMode="auto">
          <a:xfrm>
            <a:off x="18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2" name="グループ化 51"/>
          <p:cNvGrpSpPr/>
          <p:nvPr/>
        </p:nvGrpSpPr>
        <p:grpSpPr>
          <a:xfrm>
            <a:off x="2711602" y="4788890"/>
            <a:ext cx="693398" cy="523220"/>
            <a:chOff x="3610778" y="1785933"/>
            <a:chExt cx="693398" cy="523220"/>
          </a:xfrm>
        </p:grpSpPr>
        <p:sp>
          <p:nvSpPr>
            <p:cNvPr id="53" name="円/楕円 52"/>
            <p:cNvSpPr/>
            <p:nvPr/>
          </p:nvSpPr>
          <p:spPr bwMode="auto">
            <a:xfrm>
              <a:off x="3923176"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4" name="テキスト ボックス 53"/>
            <p:cNvSpPr txBox="1"/>
            <p:nvPr/>
          </p:nvSpPr>
          <p:spPr>
            <a:xfrm>
              <a:off x="3610778" y="1785933"/>
              <a:ext cx="324128" cy="523220"/>
            </a:xfrm>
            <a:prstGeom prst="rect">
              <a:avLst/>
            </a:prstGeom>
            <a:noFill/>
          </p:spPr>
          <p:txBody>
            <a:bodyPr wrap="none" rtlCol="0">
              <a:spAutoFit/>
            </a:bodyPr>
            <a:lstStyle/>
            <a:p>
              <a:r>
                <a:rPr lang="en-US" altLang="ja-JP" dirty="0">
                  <a:latin typeface="Times New Roman" panose="02020603050405020304" pitchFamily="18" charset="0"/>
                </a:rPr>
                <a:t>J</a:t>
              </a:r>
              <a:endParaRPr kumimoji="1" lang="ja-JP" altLang="en-US" dirty="0">
                <a:latin typeface="Times New Roman" panose="02020603050405020304" pitchFamily="18" charset="0"/>
              </a:endParaRPr>
            </a:p>
          </p:txBody>
        </p:sp>
      </p:grpSp>
      <p:cxnSp>
        <p:nvCxnSpPr>
          <p:cNvPr id="55" name="直線矢印コネクタ 54"/>
          <p:cNvCxnSpPr>
            <a:stCxn id="28" idx="4"/>
            <a:endCxn id="53" idx="0"/>
          </p:cNvCxnSpPr>
          <p:nvPr/>
        </p:nvCxnSpPr>
        <p:spPr bwMode="auto">
          <a:xfrm flipH="1">
            <a:off x="32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グループ化 55"/>
          <p:cNvGrpSpPr/>
          <p:nvPr/>
        </p:nvGrpSpPr>
        <p:grpSpPr>
          <a:xfrm>
            <a:off x="3479004" y="4779776"/>
            <a:ext cx="789996" cy="523220"/>
            <a:chOff x="3705872" y="1776819"/>
            <a:chExt cx="789996" cy="523220"/>
          </a:xfrm>
        </p:grpSpPr>
        <p:sp>
          <p:nvSpPr>
            <p:cNvPr id="57" name="円/楕円 56"/>
            <p:cNvSpPr/>
            <p:nvPr/>
          </p:nvSpPr>
          <p:spPr bwMode="auto">
            <a:xfrm>
              <a:off x="4114868"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8" name="テキスト ボックス 57"/>
            <p:cNvSpPr txBox="1"/>
            <p:nvPr/>
          </p:nvSpPr>
          <p:spPr>
            <a:xfrm>
              <a:off x="3705872" y="1776819"/>
              <a:ext cx="444352" cy="523220"/>
            </a:xfrm>
            <a:prstGeom prst="rect">
              <a:avLst/>
            </a:prstGeom>
            <a:noFill/>
          </p:spPr>
          <p:txBody>
            <a:bodyPr wrap="none" rtlCol="0">
              <a:spAutoFit/>
            </a:bodyPr>
            <a:lstStyle/>
            <a:p>
              <a:r>
                <a:rPr lang="en-US" altLang="ja-JP" dirty="0">
                  <a:latin typeface="Times New Roman" panose="02020603050405020304" pitchFamily="18" charset="0"/>
                </a:rPr>
                <a:t>K</a:t>
              </a:r>
              <a:endParaRPr kumimoji="1" lang="ja-JP" altLang="en-US" dirty="0">
                <a:latin typeface="Times New Roman" panose="02020603050405020304" pitchFamily="18" charset="0"/>
              </a:endParaRPr>
            </a:p>
          </p:txBody>
        </p:sp>
      </p:grpSp>
      <p:cxnSp>
        <p:nvCxnSpPr>
          <p:cNvPr id="59" name="直線矢印コネクタ 58"/>
          <p:cNvCxnSpPr>
            <a:stCxn id="28" idx="4"/>
            <a:endCxn id="57" idx="0"/>
          </p:cNvCxnSpPr>
          <p:nvPr/>
        </p:nvCxnSpPr>
        <p:spPr bwMode="auto">
          <a:xfrm>
            <a:off x="36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0" name="グループ化 59"/>
          <p:cNvGrpSpPr/>
          <p:nvPr/>
        </p:nvGrpSpPr>
        <p:grpSpPr>
          <a:xfrm>
            <a:off x="4466460" y="4779776"/>
            <a:ext cx="738540" cy="523220"/>
            <a:chOff x="3574936" y="1794137"/>
            <a:chExt cx="738540" cy="523220"/>
          </a:xfrm>
        </p:grpSpPr>
        <p:sp>
          <p:nvSpPr>
            <p:cNvPr id="61" name="円/楕円 60"/>
            <p:cNvSpPr/>
            <p:nvPr/>
          </p:nvSpPr>
          <p:spPr bwMode="auto">
            <a:xfrm>
              <a:off x="3932476" y="187436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2" name="テキスト ボックス 61"/>
            <p:cNvSpPr txBox="1"/>
            <p:nvPr/>
          </p:nvSpPr>
          <p:spPr>
            <a:xfrm>
              <a:off x="3574936" y="1794137"/>
              <a:ext cx="404278" cy="523220"/>
            </a:xfrm>
            <a:prstGeom prst="rect">
              <a:avLst/>
            </a:prstGeom>
            <a:noFill/>
          </p:spPr>
          <p:txBody>
            <a:bodyPr wrap="none" rtlCol="0">
              <a:spAutoFit/>
            </a:bodyPr>
            <a:lstStyle/>
            <a:p>
              <a:r>
                <a:rPr lang="en-US" altLang="ja-JP" dirty="0">
                  <a:latin typeface="Times New Roman" panose="02020603050405020304" pitchFamily="18" charset="0"/>
                </a:rPr>
                <a:t>L</a:t>
              </a:r>
              <a:endParaRPr kumimoji="1" lang="ja-JP" altLang="en-US" dirty="0">
                <a:latin typeface="Times New Roman" panose="02020603050405020304" pitchFamily="18" charset="0"/>
              </a:endParaRPr>
            </a:p>
          </p:txBody>
        </p:sp>
      </p:grpSp>
      <p:cxnSp>
        <p:nvCxnSpPr>
          <p:cNvPr id="63" name="直線矢印コネクタ 62"/>
          <p:cNvCxnSpPr>
            <a:stCxn id="34" idx="4"/>
            <a:endCxn id="61" idx="0"/>
          </p:cNvCxnSpPr>
          <p:nvPr/>
        </p:nvCxnSpPr>
        <p:spPr bwMode="auto">
          <a:xfrm flipH="1">
            <a:off x="50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4" name="グループ化 63"/>
          <p:cNvGrpSpPr/>
          <p:nvPr/>
        </p:nvGrpSpPr>
        <p:grpSpPr>
          <a:xfrm>
            <a:off x="5209640" y="4779776"/>
            <a:ext cx="859360" cy="523220"/>
            <a:chOff x="3645808" y="1794137"/>
            <a:chExt cx="859360" cy="523220"/>
          </a:xfrm>
        </p:grpSpPr>
        <p:sp>
          <p:nvSpPr>
            <p:cNvPr id="65" name="円/楕円 64"/>
            <p:cNvSpPr/>
            <p:nvPr/>
          </p:nvSpPr>
          <p:spPr bwMode="auto">
            <a:xfrm>
              <a:off x="4124168" y="187436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6" name="テキスト ボックス 65"/>
            <p:cNvSpPr txBox="1"/>
            <p:nvPr/>
          </p:nvSpPr>
          <p:spPr>
            <a:xfrm>
              <a:off x="3645808" y="1794137"/>
              <a:ext cx="503664" cy="523220"/>
            </a:xfrm>
            <a:prstGeom prst="rect">
              <a:avLst/>
            </a:prstGeom>
            <a:noFill/>
          </p:spPr>
          <p:txBody>
            <a:bodyPr wrap="none" rtlCol="0">
              <a:spAutoFit/>
            </a:bodyPr>
            <a:lstStyle/>
            <a:p>
              <a:r>
                <a:rPr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cxnSp>
        <p:nvCxnSpPr>
          <p:cNvPr id="67" name="直線矢印コネクタ 66"/>
          <p:cNvCxnSpPr>
            <a:stCxn id="34" idx="4"/>
            <a:endCxn id="65" idx="0"/>
          </p:cNvCxnSpPr>
          <p:nvPr/>
        </p:nvCxnSpPr>
        <p:spPr bwMode="auto">
          <a:xfrm>
            <a:off x="54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8" name="グループ化 67"/>
          <p:cNvGrpSpPr/>
          <p:nvPr/>
        </p:nvGrpSpPr>
        <p:grpSpPr>
          <a:xfrm>
            <a:off x="6213280" y="4793691"/>
            <a:ext cx="791720" cy="523220"/>
            <a:chOff x="3534520" y="1847805"/>
            <a:chExt cx="791720" cy="523220"/>
          </a:xfrm>
        </p:grpSpPr>
        <p:sp>
          <p:nvSpPr>
            <p:cNvPr id="69" name="円/楕円 68"/>
            <p:cNvSpPr/>
            <p:nvPr/>
          </p:nvSpPr>
          <p:spPr bwMode="auto">
            <a:xfrm>
              <a:off x="3945240" y="191411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0" name="テキスト ボックス 69"/>
            <p:cNvSpPr txBox="1"/>
            <p:nvPr/>
          </p:nvSpPr>
          <p:spPr>
            <a:xfrm>
              <a:off x="3534520" y="1847805"/>
              <a:ext cx="444352" cy="523220"/>
            </a:xfrm>
            <a:prstGeom prst="rect">
              <a:avLst/>
            </a:prstGeom>
            <a:noFill/>
          </p:spPr>
          <p:txBody>
            <a:bodyPr wrap="none" rtlCol="0">
              <a:spAutoFit/>
            </a:bodyPr>
            <a:lstStyle/>
            <a:p>
              <a:r>
                <a:rPr lang="en-US" altLang="ja-JP" dirty="0">
                  <a:latin typeface="Times New Roman" panose="02020603050405020304" pitchFamily="18" charset="0"/>
                </a:rPr>
                <a:t>N</a:t>
              </a:r>
              <a:endParaRPr kumimoji="1" lang="ja-JP" altLang="en-US" dirty="0">
                <a:latin typeface="Times New Roman" panose="02020603050405020304" pitchFamily="18" charset="0"/>
              </a:endParaRPr>
            </a:p>
          </p:txBody>
        </p:sp>
      </p:grpSp>
      <p:cxnSp>
        <p:nvCxnSpPr>
          <p:cNvPr id="71" name="直線矢印コネクタ 70"/>
          <p:cNvCxnSpPr>
            <a:stCxn id="38" idx="4"/>
            <a:endCxn id="69" idx="0"/>
          </p:cNvCxnSpPr>
          <p:nvPr/>
        </p:nvCxnSpPr>
        <p:spPr bwMode="auto">
          <a:xfrm flipH="1">
            <a:off x="68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2" name="グループ化 71"/>
          <p:cNvGrpSpPr/>
          <p:nvPr/>
        </p:nvGrpSpPr>
        <p:grpSpPr>
          <a:xfrm>
            <a:off x="7086236" y="4788890"/>
            <a:ext cx="782764" cy="523220"/>
            <a:chOff x="3735168" y="1843004"/>
            <a:chExt cx="782764" cy="523220"/>
          </a:xfrm>
        </p:grpSpPr>
        <p:sp>
          <p:nvSpPr>
            <p:cNvPr id="73" name="円/楕円 72"/>
            <p:cNvSpPr/>
            <p:nvPr/>
          </p:nvSpPr>
          <p:spPr bwMode="auto">
            <a:xfrm>
              <a:off x="4136932" y="191411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4" name="テキスト ボックス 73"/>
            <p:cNvSpPr txBox="1"/>
            <p:nvPr/>
          </p:nvSpPr>
          <p:spPr>
            <a:xfrm>
              <a:off x="3735168" y="1843004"/>
              <a:ext cx="444352" cy="523220"/>
            </a:xfrm>
            <a:prstGeom prst="rect">
              <a:avLst/>
            </a:prstGeom>
            <a:noFill/>
          </p:spPr>
          <p:txBody>
            <a:bodyPr wrap="none" rtlCol="0">
              <a:spAutoFit/>
            </a:bodyPr>
            <a:lstStyle/>
            <a:p>
              <a:r>
                <a:rPr lang="en-US" altLang="ja-JP" dirty="0">
                  <a:latin typeface="Times New Roman" panose="02020603050405020304" pitchFamily="18" charset="0"/>
                </a:rPr>
                <a:t>O</a:t>
              </a:r>
              <a:endParaRPr kumimoji="1" lang="ja-JP" altLang="en-US" dirty="0">
                <a:latin typeface="Times New Roman" panose="02020603050405020304" pitchFamily="18" charset="0"/>
              </a:endParaRPr>
            </a:p>
          </p:txBody>
        </p:sp>
      </p:grpSp>
      <p:cxnSp>
        <p:nvCxnSpPr>
          <p:cNvPr id="75" name="直線矢印コネクタ 74"/>
          <p:cNvCxnSpPr>
            <a:stCxn id="38" idx="4"/>
            <a:endCxn id="73" idx="0"/>
          </p:cNvCxnSpPr>
          <p:nvPr/>
        </p:nvCxnSpPr>
        <p:spPr bwMode="auto">
          <a:xfrm>
            <a:off x="72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矢印: 左右 81">
            <a:extLst>
              <a:ext uri="{FF2B5EF4-FFF2-40B4-BE49-F238E27FC236}">
                <a16:creationId xmlns:a16="http://schemas.microsoft.com/office/drawing/2014/main" id="{1A3148C8-466C-49D3-823F-28D5943FF563}"/>
              </a:ext>
            </a:extLst>
          </p:cNvPr>
          <p:cNvSpPr/>
          <p:nvPr/>
        </p:nvSpPr>
        <p:spPr bwMode="auto">
          <a:xfrm>
            <a:off x="1224000" y="5729204"/>
            <a:ext cx="6590368" cy="792162"/>
          </a:xfrm>
          <a:prstGeom prst="leftRightArrow">
            <a:avLst/>
          </a:prstGeom>
          <a:solidFill>
            <a:srgbClr val="0033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評価値高　　　　　　　　　　　　　　　評価値</a:t>
            </a:r>
            <a:r>
              <a:rPr lang="ja-JP" altLang="en-US" sz="2400" dirty="0">
                <a:effectLst/>
                <a:latin typeface="Times New Roman" panose="02020603050405020304" pitchFamily="18" charset="0"/>
              </a:rPr>
              <a:t>低</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119045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barn(outVertical)">
                                      <p:cBhvr>
                                        <p:cTn id="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反復深化法</a:t>
            </a:r>
          </a:p>
        </p:txBody>
      </p:sp>
      <p:grpSp>
        <p:nvGrpSpPr>
          <p:cNvPr id="11" name="グループ化 10"/>
          <p:cNvGrpSpPr/>
          <p:nvPr/>
        </p:nvGrpSpPr>
        <p:grpSpPr>
          <a:xfrm>
            <a:off x="3990184" y="1764890"/>
            <a:ext cx="782816" cy="523220"/>
            <a:chOff x="3745132" y="1814136"/>
            <a:chExt cx="782816" cy="523220"/>
          </a:xfrm>
        </p:grpSpPr>
        <p:sp>
          <p:nvSpPr>
            <p:cNvPr id="5" name="円/楕円 4"/>
            <p:cNvSpPr/>
            <p:nvPr/>
          </p:nvSpPr>
          <p:spPr bwMode="auto">
            <a:xfrm>
              <a:off x="4146948" y="1885246"/>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 name="テキスト ボックス 5"/>
            <p:cNvSpPr txBox="1"/>
            <p:nvPr/>
          </p:nvSpPr>
          <p:spPr>
            <a:xfrm>
              <a:off x="3745132" y="1814136"/>
              <a:ext cx="444352" cy="523220"/>
            </a:xfrm>
            <a:prstGeom prst="rect">
              <a:avLst/>
            </a:prstGeom>
            <a:noFill/>
          </p:spPr>
          <p:txBody>
            <a:bodyPr wrap="none" rtlCol="0">
              <a:spAutoFit/>
            </a:bodyPr>
            <a:lstStyle/>
            <a:p>
              <a:r>
                <a:rPr lang="en-US" altLang="ja-JP" dirty="0">
                  <a:latin typeface="Times New Roman" panose="02020603050405020304" pitchFamily="18" charset="0"/>
                </a:rPr>
                <a:t>A</a:t>
              </a:r>
              <a:endParaRPr kumimoji="1" lang="ja-JP" altLang="en-US" dirty="0">
                <a:latin typeface="Times New Roman" panose="02020603050405020304" pitchFamily="18" charset="0"/>
              </a:endParaRPr>
            </a:p>
          </p:txBody>
        </p:sp>
      </p:grpSp>
      <p:grpSp>
        <p:nvGrpSpPr>
          <p:cNvPr id="12" name="グループ化 11"/>
          <p:cNvGrpSpPr/>
          <p:nvPr/>
        </p:nvGrpSpPr>
        <p:grpSpPr>
          <a:xfrm>
            <a:off x="2196000" y="2772890"/>
            <a:ext cx="775800" cy="523220"/>
            <a:chOff x="3720000" y="1819564"/>
            <a:chExt cx="775800" cy="523220"/>
          </a:xfrm>
        </p:grpSpPr>
        <p:sp>
          <p:nvSpPr>
            <p:cNvPr id="13" name="円/楕円 12"/>
            <p:cNvSpPr/>
            <p:nvPr/>
          </p:nvSpPr>
          <p:spPr bwMode="auto">
            <a:xfrm>
              <a:off x="4114800" y="189067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 name="テキスト ボックス 13"/>
            <p:cNvSpPr txBox="1"/>
            <p:nvPr/>
          </p:nvSpPr>
          <p:spPr>
            <a:xfrm>
              <a:off x="3720000" y="1819564"/>
              <a:ext cx="423514" cy="523220"/>
            </a:xfrm>
            <a:prstGeom prst="rect">
              <a:avLst/>
            </a:prstGeom>
            <a:noFill/>
          </p:spPr>
          <p:txBody>
            <a:bodyPr wrap="none" rtlCol="0">
              <a:spAutoFit/>
            </a:bodyPr>
            <a:lstStyle/>
            <a:p>
              <a:r>
                <a:rPr lang="en-US" altLang="ja-JP" dirty="0">
                  <a:latin typeface="Times New Roman" panose="02020603050405020304" pitchFamily="18" charset="0"/>
                </a:rPr>
                <a:t>B</a:t>
              </a:r>
              <a:endParaRPr kumimoji="1" lang="ja-JP" altLang="en-US" dirty="0">
                <a:latin typeface="Times New Roman" panose="02020603050405020304" pitchFamily="18" charset="0"/>
              </a:endParaRPr>
            </a:p>
          </p:txBody>
        </p:sp>
      </p:grpSp>
      <p:cxnSp>
        <p:nvCxnSpPr>
          <p:cNvPr id="16" name="直線矢印コネクタ 15"/>
          <p:cNvCxnSpPr>
            <a:stCxn id="5" idx="4"/>
            <a:endCxn id="13" idx="0"/>
          </p:cNvCxnSpPr>
          <p:nvPr/>
        </p:nvCxnSpPr>
        <p:spPr bwMode="auto">
          <a:xfrm flipH="1">
            <a:off x="2781300" y="2217000"/>
            <a:ext cx="18012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 name="グループ化 16"/>
          <p:cNvGrpSpPr/>
          <p:nvPr/>
        </p:nvGrpSpPr>
        <p:grpSpPr>
          <a:xfrm>
            <a:off x="5760000" y="2772890"/>
            <a:ext cx="813000" cy="523220"/>
            <a:chOff x="3706064" y="1873176"/>
            <a:chExt cx="813000" cy="523220"/>
          </a:xfrm>
        </p:grpSpPr>
        <p:sp>
          <p:nvSpPr>
            <p:cNvPr id="18" name="円/楕円 17"/>
            <p:cNvSpPr/>
            <p:nvPr/>
          </p:nvSpPr>
          <p:spPr bwMode="auto">
            <a:xfrm>
              <a:off x="4138064" y="1944286"/>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 name="テキスト ボックス 18"/>
            <p:cNvSpPr txBox="1"/>
            <p:nvPr/>
          </p:nvSpPr>
          <p:spPr>
            <a:xfrm>
              <a:off x="3706064" y="1873176"/>
              <a:ext cx="486154" cy="523220"/>
            </a:xfrm>
            <a:prstGeom prst="rect">
              <a:avLst/>
            </a:prstGeom>
            <a:noFill/>
          </p:spPr>
          <p:txBody>
            <a:bodyPr wrap="square" rtlCol="0">
              <a:spAutoFit/>
            </a:bodyPr>
            <a:lstStyle/>
            <a:p>
              <a:r>
                <a:rPr lang="en-US" altLang="ja-JP" dirty="0">
                  <a:latin typeface="Times New Roman" panose="02020603050405020304" pitchFamily="18" charset="0"/>
                </a:rPr>
                <a:t>C</a:t>
              </a:r>
              <a:endParaRPr kumimoji="1" lang="ja-JP" altLang="en-US" dirty="0">
                <a:latin typeface="Times New Roman" panose="02020603050405020304" pitchFamily="18" charset="0"/>
              </a:endParaRPr>
            </a:p>
          </p:txBody>
        </p:sp>
      </p:grpSp>
      <p:cxnSp>
        <p:nvCxnSpPr>
          <p:cNvPr id="20" name="直線矢印コネクタ 19"/>
          <p:cNvCxnSpPr>
            <a:stCxn id="5" idx="4"/>
            <a:endCxn id="18" idx="0"/>
          </p:cNvCxnSpPr>
          <p:nvPr/>
        </p:nvCxnSpPr>
        <p:spPr bwMode="auto">
          <a:xfrm>
            <a:off x="4582500" y="2217000"/>
            <a:ext cx="1800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3" name="グループ化 22"/>
          <p:cNvGrpSpPr/>
          <p:nvPr/>
        </p:nvGrpSpPr>
        <p:grpSpPr>
          <a:xfrm>
            <a:off x="1261003" y="3775480"/>
            <a:ext cx="775997" cy="523220"/>
            <a:chOff x="3619739" y="1811573"/>
            <a:chExt cx="775997" cy="523220"/>
          </a:xfrm>
        </p:grpSpPr>
        <p:sp>
          <p:nvSpPr>
            <p:cNvPr id="24" name="円/楕円 23"/>
            <p:cNvSpPr/>
            <p:nvPr/>
          </p:nvSpPr>
          <p:spPr bwMode="auto">
            <a:xfrm>
              <a:off x="4014736" y="188809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 name="テキスト ボックス 24"/>
            <p:cNvSpPr txBox="1"/>
            <p:nvPr/>
          </p:nvSpPr>
          <p:spPr>
            <a:xfrm>
              <a:off x="3619739" y="1811573"/>
              <a:ext cx="444352" cy="523220"/>
            </a:xfrm>
            <a:prstGeom prst="rect">
              <a:avLst/>
            </a:prstGeom>
            <a:noFill/>
          </p:spPr>
          <p:txBody>
            <a:bodyPr wrap="none" rtlCol="0">
              <a:spAutoFit/>
            </a:bodyPr>
            <a:lstStyle/>
            <a:p>
              <a:r>
                <a:rPr lang="en-US" altLang="ja-JP" dirty="0">
                  <a:latin typeface="Times New Roman" panose="02020603050405020304" pitchFamily="18" charset="0"/>
                </a:rPr>
                <a:t>D</a:t>
              </a:r>
              <a:endParaRPr kumimoji="1" lang="ja-JP" altLang="en-US" dirty="0">
                <a:latin typeface="Times New Roman" panose="02020603050405020304" pitchFamily="18" charset="0"/>
              </a:endParaRPr>
            </a:p>
          </p:txBody>
        </p:sp>
      </p:grpSp>
      <p:cxnSp>
        <p:nvCxnSpPr>
          <p:cNvPr id="26" name="直線矢印コネクタ 25"/>
          <p:cNvCxnSpPr>
            <a:stCxn id="13" idx="4"/>
            <a:endCxn id="24" idx="0"/>
          </p:cNvCxnSpPr>
          <p:nvPr/>
        </p:nvCxnSpPr>
        <p:spPr bwMode="auto">
          <a:xfrm flipH="1">
            <a:off x="1846500" y="3225000"/>
            <a:ext cx="9348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7" name="グループ化 26"/>
          <p:cNvGrpSpPr/>
          <p:nvPr/>
        </p:nvGrpSpPr>
        <p:grpSpPr>
          <a:xfrm>
            <a:off x="3084340" y="3775480"/>
            <a:ext cx="752660" cy="523220"/>
            <a:chOff x="3655840" y="1811573"/>
            <a:chExt cx="752660" cy="523220"/>
          </a:xfrm>
        </p:grpSpPr>
        <p:sp>
          <p:nvSpPr>
            <p:cNvPr id="28" name="円/楕円 27"/>
            <p:cNvSpPr/>
            <p:nvPr/>
          </p:nvSpPr>
          <p:spPr bwMode="auto">
            <a:xfrm>
              <a:off x="4027500" y="188809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9" name="テキスト ボックス 28"/>
            <p:cNvSpPr txBox="1"/>
            <p:nvPr/>
          </p:nvSpPr>
          <p:spPr>
            <a:xfrm>
              <a:off x="3655840" y="1811573"/>
              <a:ext cx="404278" cy="523220"/>
            </a:xfrm>
            <a:prstGeom prst="rect">
              <a:avLst/>
            </a:prstGeom>
            <a:noFill/>
          </p:spPr>
          <p:txBody>
            <a:bodyPr wrap="none" rtlCol="0">
              <a:spAutoFit/>
            </a:bodyPr>
            <a:lstStyle/>
            <a:p>
              <a:r>
                <a:rPr lang="en-US" altLang="ja-JP" dirty="0">
                  <a:latin typeface="Times New Roman" panose="02020603050405020304" pitchFamily="18" charset="0"/>
                </a:rPr>
                <a:t>E</a:t>
              </a:r>
              <a:endParaRPr kumimoji="1" lang="ja-JP" altLang="en-US" dirty="0">
                <a:latin typeface="Times New Roman" panose="02020603050405020304" pitchFamily="18" charset="0"/>
              </a:endParaRPr>
            </a:p>
          </p:txBody>
        </p:sp>
      </p:grpSp>
      <p:cxnSp>
        <p:nvCxnSpPr>
          <p:cNvPr id="30" name="直線矢印コネクタ 29"/>
          <p:cNvCxnSpPr>
            <a:stCxn id="13" idx="4"/>
            <a:endCxn id="28" idx="0"/>
          </p:cNvCxnSpPr>
          <p:nvPr/>
        </p:nvCxnSpPr>
        <p:spPr bwMode="auto">
          <a:xfrm>
            <a:off x="2781300" y="3225000"/>
            <a:ext cx="8652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3" name="グループ化 32"/>
          <p:cNvGrpSpPr/>
          <p:nvPr/>
        </p:nvGrpSpPr>
        <p:grpSpPr>
          <a:xfrm>
            <a:off x="4916643" y="3775480"/>
            <a:ext cx="720357" cy="523220"/>
            <a:chOff x="3697443" y="1850504"/>
            <a:chExt cx="720357" cy="523220"/>
          </a:xfrm>
        </p:grpSpPr>
        <p:sp>
          <p:nvSpPr>
            <p:cNvPr id="34" name="円/楕円 33"/>
            <p:cNvSpPr/>
            <p:nvPr/>
          </p:nvSpPr>
          <p:spPr bwMode="auto">
            <a:xfrm>
              <a:off x="4036800" y="192702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5" name="テキスト ボックス 34"/>
            <p:cNvSpPr txBox="1"/>
            <p:nvPr/>
          </p:nvSpPr>
          <p:spPr>
            <a:xfrm>
              <a:off x="3697443" y="1850504"/>
              <a:ext cx="385042" cy="523220"/>
            </a:xfrm>
            <a:prstGeom prst="rect">
              <a:avLst/>
            </a:prstGeom>
            <a:noFill/>
          </p:spPr>
          <p:txBody>
            <a:bodyPr wrap="none" rtlCol="0">
              <a:spAutoFit/>
            </a:bodyPr>
            <a:lstStyle/>
            <a:p>
              <a:r>
                <a:rPr lang="en-US" altLang="ja-JP" dirty="0">
                  <a:latin typeface="Times New Roman" panose="02020603050405020304" pitchFamily="18" charset="0"/>
                </a:rPr>
                <a:t>F</a:t>
              </a:r>
              <a:endParaRPr kumimoji="1" lang="ja-JP" altLang="en-US" dirty="0">
                <a:latin typeface="Times New Roman" panose="02020603050405020304" pitchFamily="18" charset="0"/>
              </a:endParaRPr>
            </a:p>
          </p:txBody>
        </p:sp>
      </p:grpSp>
      <p:cxnSp>
        <p:nvCxnSpPr>
          <p:cNvPr id="36" name="直線矢印コネクタ 35"/>
          <p:cNvCxnSpPr>
            <a:stCxn id="18" idx="4"/>
            <a:endCxn id="34" idx="0"/>
          </p:cNvCxnSpPr>
          <p:nvPr/>
        </p:nvCxnSpPr>
        <p:spPr bwMode="auto">
          <a:xfrm flipH="1">
            <a:off x="5446500" y="3225000"/>
            <a:ext cx="936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7" name="グループ化 36"/>
          <p:cNvGrpSpPr/>
          <p:nvPr/>
        </p:nvGrpSpPr>
        <p:grpSpPr>
          <a:xfrm>
            <a:off x="6656418" y="3775480"/>
            <a:ext cx="780582" cy="523220"/>
            <a:chOff x="3649982" y="1850504"/>
            <a:chExt cx="780582" cy="523220"/>
          </a:xfrm>
        </p:grpSpPr>
        <p:sp>
          <p:nvSpPr>
            <p:cNvPr id="38" name="円/楕円 37"/>
            <p:cNvSpPr/>
            <p:nvPr/>
          </p:nvSpPr>
          <p:spPr bwMode="auto">
            <a:xfrm>
              <a:off x="4049564" y="192702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9" name="テキスト ボックス 38"/>
            <p:cNvSpPr txBox="1"/>
            <p:nvPr/>
          </p:nvSpPr>
          <p:spPr>
            <a:xfrm>
              <a:off x="3649982" y="1850504"/>
              <a:ext cx="444352" cy="523220"/>
            </a:xfrm>
            <a:prstGeom prst="rect">
              <a:avLst/>
            </a:prstGeom>
            <a:noFill/>
          </p:spPr>
          <p:txBody>
            <a:bodyPr wrap="none" rtlCol="0">
              <a:spAutoFit/>
            </a:bodyPr>
            <a:lstStyle/>
            <a:p>
              <a:r>
                <a:rPr lang="en-US" altLang="ja-JP" dirty="0">
                  <a:latin typeface="Times New Roman" panose="02020603050405020304" pitchFamily="18" charset="0"/>
                </a:rPr>
                <a:t>G</a:t>
              </a:r>
              <a:endParaRPr kumimoji="1" lang="ja-JP" altLang="en-US" dirty="0">
                <a:latin typeface="Times New Roman" panose="02020603050405020304" pitchFamily="18" charset="0"/>
              </a:endParaRPr>
            </a:p>
          </p:txBody>
        </p:sp>
      </p:grpSp>
      <p:cxnSp>
        <p:nvCxnSpPr>
          <p:cNvPr id="40" name="直線矢印コネクタ 39"/>
          <p:cNvCxnSpPr>
            <a:stCxn id="18" idx="4"/>
            <a:endCxn id="38" idx="0"/>
          </p:cNvCxnSpPr>
          <p:nvPr/>
        </p:nvCxnSpPr>
        <p:spPr bwMode="auto">
          <a:xfrm>
            <a:off x="6382500" y="3225000"/>
            <a:ext cx="864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1" name="グループ化 40"/>
          <p:cNvGrpSpPr/>
          <p:nvPr/>
        </p:nvGrpSpPr>
        <p:grpSpPr>
          <a:xfrm>
            <a:off x="834280" y="4788890"/>
            <a:ext cx="770720" cy="523220"/>
            <a:chOff x="3520692" y="1785933"/>
            <a:chExt cx="770720" cy="523220"/>
          </a:xfrm>
        </p:grpSpPr>
        <p:sp>
          <p:nvSpPr>
            <p:cNvPr id="42" name="円/楕円 41"/>
            <p:cNvSpPr/>
            <p:nvPr/>
          </p:nvSpPr>
          <p:spPr bwMode="auto">
            <a:xfrm>
              <a:off x="3910412"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3" name="テキスト ボックス 42"/>
            <p:cNvSpPr txBox="1"/>
            <p:nvPr/>
          </p:nvSpPr>
          <p:spPr>
            <a:xfrm>
              <a:off x="3520692" y="1785933"/>
              <a:ext cx="444352" cy="523220"/>
            </a:xfrm>
            <a:prstGeom prst="rect">
              <a:avLst/>
            </a:prstGeom>
            <a:noFill/>
          </p:spPr>
          <p:txBody>
            <a:bodyPr wrap="none" rtlCol="0">
              <a:spAutoFit/>
            </a:bodyPr>
            <a:lstStyle/>
            <a:p>
              <a:r>
                <a:rPr lang="en-US" altLang="ja-JP" dirty="0">
                  <a:latin typeface="Times New Roman" panose="02020603050405020304" pitchFamily="18" charset="0"/>
                </a:rPr>
                <a:t>H</a:t>
              </a:r>
              <a:endParaRPr kumimoji="1" lang="ja-JP" altLang="en-US" dirty="0">
                <a:latin typeface="Times New Roman" panose="02020603050405020304" pitchFamily="18" charset="0"/>
              </a:endParaRPr>
            </a:p>
          </p:txBody>
        </p:sp>
      </p:grpSp>
      <p:cxnSp>
        <p:nvCxnSpPr>
          <p:cNvPr id="44" name="直線矢印コネクタ 43"/>
          <p:cNvCxnSpPr>
            <a:stCxn id="24" idx="4"/>
            <a:endCxn id="42" idx="0"/>
          </p:cNvCxnSpPr>
          <p:nvPr/>
        </p:nvCxnSpPr>
        <p:spPr bwMode="auto">
          <a:xfrm flipH="1">
            <a:off x="14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5" name="グループ化 44"/>
          <p:cNvGrpSpPr/>
          <p:nvPr/>
        </p:nvGrpSpPr>
        <p:grpSpPr>
          <a:xfrm>
            <a:off x="1760093" y="4788890"/>
            <a:ext cx="708907" cy="523220"/>
            <a:chOff x="3774197" y="1785933"/>
            <a:chExt cx="708907" cy="523220"/>
          </a:xfrm>
        </p:grpSpPr>
        <p:sp>
          <p:nvSpPr>
            <p:cNvPr id="46" name="円/楕円 45"/>
            <p:cNvSpPr/>
            <p:nvPr/>
          </p:nvSpPr>
          <p:spPr bwMode="auto">
            <a:xfrm>
              <a:off x="4102104"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7" name="テキスト ボックス 46"/>
            <p:cNvSpPr txBox="1"/>
            <p:nvPr/>
          </p:nvSpPr>
          <p:spPr>
            <a:xfrm>
              <a:off x="3774197" y="1785933"/>
              <a:ext cx="304892" cy="523220"/>
            </a:xfrm>
            <a:prstGeom prst="rect">
              <a:avLst/>
            </a:prstGeom>
            <a:noFill/>
          </p:spPr>
          <p:txBody>
            <a:bodyPr wrap="none" rtlCol="0">
              <a:spAutoFit/>
            </a:bodyPr>
            <a:lstStyle/>
            <a:p>
              <a:r>
                <a:rPr lang="en-US" altLang="ja-JP" dirty="0">
                  <a:latin typeface="Times New Roman" panose="02020603050405020304" pitchFamily="18" charset="0"/>
                </a:rPr>
                <a:t>I</a:t>
              </a:r>
              <a:endParaRPr kumimoji="1" lang="ja-JP" altLang="en-US" dirty="0">
                <a:latin typeface="Times New Roman" panose="02020603050405020304" pitchFamily="18" charset="0"/>
              </a:endParaRPr>
            </a:p>
          </p:txBody>
        </p:sp>
      </p:grpSp>
      <p:cxnSp>
        <p:nvCxnSpPr>
          <p:cNvPr id="48" name="直線矢印コネクタ 47"/>
          <p:cNvCxnSpPr>
            <a:stCxn id="24" idx="4"/>
            <a:endCxn id="46" idx="0"/>
          </p:cNvCxnSpPr>
          <p:nvPr/>
        </p:nvCxnSpPr>
        <p:spPr bwMode="auto">
          <a:xfrm>
            <a:off x="18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2" name="グループ化 51"/>
          <p:cNvGrpSpPr/>
          <p:nvPr/>
        </p:nvGrpSpPr>
        <p:grpSpPr>
          <a:xfrm>
            <a:off x="2711602" y="4788890"/>
            <a:ext cx="693398" cy="523220"/>
            <a:chOff x="3610778" y="1785933"/>
            <a:chExt cx="693398" cy="523220"/>
          </a:xfrm>
        </p:grpSpPr>
        <p:sp>
          <p:nvSpPr>
            <p:cNvPr id="53" name="円/楕円 52"/>
            <p:cNvSpPr/>
            <p:nvPr/>
          </p:nvSpPr>
          <p:spPr bwMode="auto">
            <a:xfrm>
              <a:off x="3923176"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4" name="テキスト ボックス 53"/>
            <p:cNvSpPr txBox="1"/>
            <p:nvPr/>
          </p:nvSpPr>
          <p:spPr>
            <a:xfrm>
              <a:off x="3610778" y="1785933"/>
              <a:ext cx="324128" cy="523220"/>
            </a:xfrm>
            <a:prstGeom prst="rect">
              <a:avLst/>
            </a:prstGeom>
            <a:noFill/>
          </p:spPr>
          <p:txBody>
            <a:bodyPr wrap="none" rtlCol="0">
              <a:spAutoFit/>
            </a:bodyPr>
            <a:lstStyle/>
            <a:p>
              <a:r>
                <a:rPr lang="en-US" altLang="ja-JP" dirty="0">
                  <a:latin typeface="Times New Roman" panose="02020603050405020304" pitchFamily="18" charset="0"/>
                </a:rPr>
                <a:t>J</a:t>
              </a:r>
              <a:endParaRPr kumimoji="1" lang="ja-JP" altLang="en-US" dirty="0">
                <a:latin typeface="Times New Roman" panose="02020603050405020304" pitchFamily="18" charset="0"/>
              </a:endParaRPr>
            </a:p>
          </p:txBody>
        </p:sp>
      </p:grpSp>
      <p:cxnSp>
        <p:nvCxnSpPr>
          <p:cNvPr id="55" name="直線矢印コネクタ 54"/>
          <p:cNvCxnSpPr>
            <a:stCxn id="28" idx="4"/>
            <a:endCxn id="53" idx="0"/>
          </p:cNvCxnSpPr>
          <p:nvPr/>
        </p:nvCxnSpPr>
        <p:spPr bwMode="auto">
          <a:xfrm flipH="1">
            <a:off x="32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グループ化 55"/>
          <p:cNvGrpSpPr/>
          <p:nvPr/>
        </p:nvGrpSpPr>
        <p:grpSpPr>
          <a:xfrm>
            <a:off x="3479004" y="4779776"/>
            <a:ext cx="789996" cy="523220"/>
            <a:chOff x="3705872" y="1776819"/>
            <a:chExt cx="789996" cy="523220"/>
          </a:xfrm>
        </p:grpSpPr>
        <p:sp>
          <p:nvSpPr>
            <p:cNvPr id="57" name="円/楕円 56"/>
            <p:cNvSpPr/>
            <p:nvPr/>
          </p:nvSpPr>
          <p:spPr bwMode="auto">
            <a:xfrm>
              <a:off x="4114868"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8" name="テキスト ボックス 57"/>
            <p:cNvSpPr txBox="1"/>
            <p:nvPr/>
          </p:nvSpPr>
          <p:spPr>
            <a:xfrm>
              <a:off x="3705872" y="1776819"/>
              <a:ext cx="444352" cy="523220"/>
            </a:xfrm>
            <a:prstGeom prst="rect">
              <a:avLst/>
            </a:prstGeom>
            <a:noFill/>
          </p:spPr>
          <p:txBody>
            <a:bodyPr wrap="none" rtlCol="0">
              <a:spAutoFit/>
            </a:bodyPr>
            <a:lstStyle/>
            <a:p>
              <a:r>
                <a:rPr lang="en-US" altLang="ja-JP" dirty="0">
                  <a:latin typeface="Times New Roman" panose="02020603050405020304" pitchFamily="18" charset="0"/>
                </a:rPr>
                <a:t>K</a:t>
              </a:r>
              <a:endParaRPr kumimoji="1" lang="ja-JP" altLang="en-US" dirty="0">
                <a:latin typeface="Times New Roman" panose="02020603050405020304" pitchFamily="18" charset="0"/>
              </a:endParaRPr>
            </a:p>
          </p:txBody>
        </p:sp>
      </p:grpSp>
      <p:cxnSp>
        <p:nvCxnSpPr>
          <p:cNvPr id="59" name="直線矢印コネクタ 58"/>
          <p:cNvCxnSpPr>
            <a:stCxn id="28" idx="4"/>
            <a:endCxn id="57" idx="0"/>
          </p:cNvCxnSpPr>
          <p:nvPr/>
        </p:nvCxnSpPr>
        <p:spPr bwMode="auto">
          <a:xfrm>
            <a:off x="36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0" name="グループ化 59"/>
          <p:cNvGrpSpPr/>
          <p:nvPr/>
        </p:nvGrpSpPr>
        <p:grpSpPr>
          <a:xfrm>
            <a:off x="4466460" y="4779776"/>
            <a:ext cx="738540" cy="523220"/>
            <a:chOff x="3574936" y="1794137"/>
            <a:chExt cx="738540" cy="523220"/>
          </a:xfrm>
        </p:grpSpPr>
        <p:sp>
          <p:nvSpPr>
            <p:cNvPr id="61" name="円/楕円 60"/>
            <p:cNvSpPr/>
            <p:nvPr/>
          </p:nvSpPr>
          <p:spPr bwMode="auto">
            <a:xfrm>
              <a:off x="3932476" y="187436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2" name="テキスト ボックス 61"/>
            <p:cNvSpPr txBox="1"/>
            <p:nvPr/>
          </p:nvSpPr>
          <p:spPr>
            <a:xfrm>
              <a:off x="3574936" y="1794137"/>
              <a:ext cx="404278" cy="523220"/>
            </a:xfrm>
            <a:prstGeom prst="rect">
              <a:avLst/>
            </a:prstGeom>
            <a:noFill/>
          </p:spPr>
          <p:txBody>
            <a:bodyPr wrap="none" rtlCol="0">
              <a:spAutoFit/>
            </a:bodyPr>
            <a:lstStyle/>
            <a:p>
              <a:r>
                <a:rPr lang="en-US" altLang="ja-JP" dirty="0">
                  <a:latin typeface="Times New Roman" panose="02020603050405020304" pitchFamily="18" charset="0"/>
                </a:rPr>
                <a:t>L</a:t>
              </a:r>
              <a:endParaRPr kumimoji="1" lang="ja-JP" altLang="en-US" dirty="0">
                <a:latin typeface="Times New Roman" panose="02020603050405020304" pitchFamily="18" charset="0"/>
              </a:endParaRPr>
            </a:p>
          </p:txBody>
        </p:sp>
      </p:grpSp>
      <p:cxnSp>
        <p:nvCxnSpPr>
          <p:cNvPr id="63" name="直線矢印コネクタ 62"/>
          <p:cNvCxnSpPr>
            <a:stCxn id="34" idx="4"/>
            <a:endCxn id="61" idx="0"/>
          </p:cNvCxnSpPr>
          <p:nvPr/>
        </p:nvCxnSpPr>
        <p:spPr bwMode="auto">
          <a:xfrm flipH="1">
            <a:off x="50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4" name="グループ化 63"/>
          <p:cNvGrpSpPr/>
          <p:nvPr/>
        </p:nvGrpSpPr>
        <p:grpSpPr>
          <a:xfrm>
            <a:off x="5209640" y="4779776"/>
            <a:ext cx="859360" cy="523220"/>
            <a:chOff x="3645808" y="1794137"/>
            <a:chExt cx="859360" cy="523220"/>
          </a:xfrm>
        </p:grpSpPr>
        <p:sp>
          <p:nvSpPr>
            <p:cNvPr id="65" name="円/楕円 64"/>
            <p:cNvSpPr/>
            <p:nvPr/>
          </p:nvSpPr>
          <p:spPr bwMode="auto">
            <a:xfrm>
              <a:off x="4124168" y="187436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6" name="テキスト ボックス 65"/>
            <p:cNvSpPr txBox="1"/>
            <p:nvPr/>
          </p:nvSpPr>
          <p:spPr>
            <a:xfrm>
              <a:off x="3645808" y="1794137"/>
              <a:ext cx="503664" cy="523220"/>
            </a:xfrm>
            <a:prstGeom prst="rect">
              <a:avLst/>
            </a:prstGeom>
            <a:noFill/>
          </p:spPr>
          <p:txBody>
            <a:bodyPr wrap="none" rtlCol="0">
              <a:spAutoFit/>
            </a:bodyPr>
            <a:lstStyle/>
            <a:p>
              <a:r>
                <a:rPr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cxnSp>
        <p:nvCxnSpPr>
          <p:cNvPr id="67" name="直線矢印コネクタ 66"/>
          <p:cNvCxnSpPr>
            <a:stCxn id="34" idx="4"/>
            <a:endCxn id="65" idx="0"/>
          </p:cNvCxnSpPr>
          <p:nvPr/>
        </p:nvCxnSpPr>
        <p:spPr bwMode="auto">
          <a:xfrm>
            <a:off x="54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8" name="グループ化 67"/>
          <p:cNvGrpSpPr/>
          <p:nvPr/>
        </p:nvGrpSpPr>
        <p:grpSpPr>
          <a:xfrm>
            <a:off x="6213280" y="4793691"/>
            <a:ext cx="791720" cy="523220"/>
            <a:chOff x="3534520" y="1847805"/>
            <a:chExt cx="791720" cy="523220"/>
          </a:xfrm>
        </p:grpSpPr>
        <p:sp>
          <p:nvSpPr>
            <p:cNvPr id="69" name="円/楕円 68"/>
            <p:cNvSpPr/>
            <p:nvPr/>
          </p:nvSpPr>
          <p:spPr bwMode="auto">
            <a:xfrm>
              <a:off x="3945240" y="191411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0" name="テキスト ボックス 69"/>
            <p:cNvSpPr txBox="1"/>
            <p:nvPr/>
          </p:nvSpPr>
          <p:spPr>
            <a:xfrm>
              <a:off x="3534520" y="1847805"/>
              <a:ext cx="444352" cy="523220"/>
            </a:xfrm>
            <a:prstGeom prst="rect">
              <a:avLst/>
            </a:prstGeom>
            <a:noFill/>
          </p:spPr>
          <p:txBody>
            <a:bodyPr wrap="none" rtlCol="0">
              <a:spAutoFit/>
            </a:bodyPr>
            <a:lstStyle/>
            <a:p>
              <a:r>
                <a:rPr lang="en-US" altLang="ja-JP" dirty="0">
                  <a:latin typeface="Times New Roman" panose="02020603050405020304" pitchFamily="18" charset="0"/>
                </a:rPr>
                <a:t>N</a:t>
              </a:r>
              <a:endParaRPr kumimoji="1" lang="ja-JP" altLang="en-US" dirty="0">
                <a:latin typeface="Times New Roman" panose="02020603050405020304" pitchFamily="18" charset="0"/>
              </a:endParaRPr>
            </a:p>
          </p:txBody>
        </p:sp>
      </p:grpSp>
      <p:cxnSp>
        <p:nvCxnSpPr>
          <p:cNvPr id="71" name="直線矢印コネクタ 70"/>
          <p:cNvCxnSpPr>
            <a:stCxn id="38" idx="4"/>
            <a:endCxn id="69" idx="0"/>
          </p:cNvCxnSpPr>
          <p:nvPr/>
        </p:nvCxnSpPr>
        <p:spPr bwMode="auto">
          <a:xfrm flipH="1">
            <a:off x="68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2" name="グループ化 71"/>
          <p:cNvGrpSpPr/>
          <p:nvPr/>
        </p:nvGrpSpPr>
        <p:grpSpPr>
          <a:xfrm>
            <a:off x="7086236" y="4788890"/>
            <a:ext cx="782764" cy="523220"/>
            <a:chOff x="3735168" y="1843004"/>
            <a:chExt cx="782764" cy="523220"/>
          </a:xfrm>
        </p:grpSpPr>
        <p:sp>
          <p:nvSpPr>
            <p:cNvPr id="73" name="円/楕円 72"/>
            <p:cNvSpPr/>
            <p:nvPr/>
          </p:nvSpPr>
          <p:spPr bwMode="auto">
            <a:xfrm>
              <a:off x="4136932" y="191411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4" name="テキスト ボックス 73"/>
            <p:cNvSpPr txBox="1"/>
            <p:nvPr/>
          </p:nvSpPr>
          <p:spPr>
            <a:xfrm>
              <a:off x="3735168" y="1843004"/>
              <a:ext cx="444352" cy="523220"/>
            </a:xfrm>
            <a:prstGeom prst="rect">
              <a:avLst/>
            </a:prstGeom>
            <a:noFill/>
          </p:spPr>
          <p:txBody>
            <a:bodyPr wrap="none" rtlCol="0">
              <a:spAutoFit/>
            </a:bodyPr>
            <a:lstStyle/>
            <a:p>
              <a:r>
                <a:rPr lang="en-US" altLang="ja-JP" dirty="0">
                  <a:latin typeface="Times New Roman" panose="02020603050405020304" pitchFamily="18" charset="0"/>
                </a:rPr>
                <a:t>O</a:t>
              </a:r>
              <a:endParaRPr kumimoji="1" lang="ja-JP" altLang="en-US" dirty="0">
                <a:latin typeface="Times New Roman" panose="02020603050405020304" pitchFamily="18" charset="0"/>
              </a:endParaRPr>
            </a:p>
          </p:txBody>
        </p:sp>
      </p:grpSp>
      <p:cxnSp>
        <p:nvCxnSpPr>
          <p:cNvPr id="75" name="直線矢印コネクタ 74"/>
          <p:cNvCxnSpPr>
            <a:stCxn id="38" idx="4"/>
            <a:endCxn id="73" idx="0"/>
          </p:cNvCxnSpPr>
          <p:nvPr/>
        </p:nvCxnSpPr>
        <p:spPr bwMode="auto">
          <a:xfrm>
            <a:off x="72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円/楕円 75">
            <a:extLst>
              <a:ext uri="{FF2B5EF4-FFF2-40B4-BE49-F238E27FC236}">
                <a16:creationId xmlns:a16="http://schemas.microsoft.com/office/drawing/2014/main" id="{764FC214-5D8E-4AEA-932F-88125D19E420}"/>
              </a:ext>
            </a:extLst>
          </p:cNvPr>
          <p:cNvSpPr/>
          <p:nvPr/>
        </p:nvSpPr>
        <p:spPr bwMode="auto">
          <a:xfrm>
            <a:off x="2592000" y="2844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77" name="円/楕円 76">
            <a:extLst>
              <a:ext uri="{FF2B5EF4-FFF2-40B4-BE49-F238E27FC236}">
                <a16:creationId xmlns:a16="http://schemas.microsoft.com/office/drawing/2014/main" id="{BD7C03EE-D1F5-490B-B03D-DE74373EC818}"/>
              </a:ext>
            </a:extLst>
          </p:cNvPr>
          <p:cNvSpPr/>
          <p:nvPr/>
        </p:nvSpPr>
        <p:spPr bwMode="auto">
          <a:xfrm>
            <a:off x="6192000" y="2844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78" name="円/楕円 77">
            <a:extLst>
              <a:ext uri="{FF2B5EF4-FFF2-40B4-BE49-F238E27FC236}">
                <a16:creationId xmlns:a16="http://schemas.microsoft.com/office/drawing/2014/main" id="{1469E603-0768-4E37-9772-8D55822B9CB3}"/>
              </a:ext>
            </a:extLst>
          </p:cNvPr>
          <p:cNvSpPr/>
          <p:nvPr/>
        </p:nvSpPr>
        <p:spPr bwMode="auto">
          <a:xfrm>
            <a:off x="4392000" y="1836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79" name="左右矢印 6">
            <a:extLst>
              <a:ext uri="{FF2B5EF4-FFF2-40B4-BE49-F238E27FC236}">
                <a16:creationId xmlns:a16="http://schemas.microsoft.com/office/drawing/2014/main" id="{1B9316AE-2B89-421D-8EB5-66FC670EA179}"/>
              </a:ext>
            </a:extLst>
          </p:cNvPr>
          <p:cNvSpPr/>
          <p:nvPr/>
        </p:nvSpPr>
        <p:spPr bwMode="auto">
          <a:xfrm>
            <a:off x="3260205" y="2858326"/>
            <a:ext cx="2537169" cy="327388"/>
          </a:xfrm>
          <a:prstGeom prst="leftRightArrow">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入れ替え</a:t>
            </a:r>
            <a:endParaRPr kumimoji="1" lang="ja-JP" altLang="en-US" sz="2400" dirty="0">
              <a:effectLst/>
              <a:latin typeface="Times New Roman" panose="02020603050405020304" pitchFamily="18" charset="0"/>
            </a:endParaRPr>
          </a:p>
        </p:txBody>
      </p:sp>
      <p:sp>
        <p:nvSpPr>
          <p:cNvPr id="80" name="テキスト ボックス 79">
            <a:extLst>
              <a:ext uri="{FF2B5EF4-FFF2-40B4-BE49-F238E27FC236}">
                <a16:creationId xmlns:a16="http://schemas.microsoft.com/office/drawing/2014/main" id="{38DE7A3B-83D8-485E-8394-FBAFA7B7EBA2}"/>
              </a:ext>
            </a:extLst>
          </p:cNvPr>
          <p:cNvSpPr txBox="1"/>
          <p:nvPr/>
        </p:nvSpPr>
        <p:spPr>
          <a:xfrm>
            <a:off x="1199201" y="5928824"/>
            <a:ext cx="6766597" cy="523220"/>
          </a:xfrm>
          <a:prstGeom prst="rect">
            <a:avLst/>
          </a:prstGeom>
          <a:noFill/>
        </p:spPr>
        <p:txBody>
          <a:bodyPr wrap="none" rtlCol="0">
            <a:spAutoFit/>
          </a:bodyPr>
          <a:lstStyle/>
          <a:p>
            <a:r>
              <a:rPr lang="en-US" altLang="ja-JP" dirty="0">
                <a:latin typeface="Times New Roman" panose="02020603050405020304" pitchFamily="18" charset="0"/>
              </a:rPr>
              <a:t>C</a:t>
            </a:r>
            <a:r>
              <a:rPr lang="ja-JP" altLang="en-US" dirty="0">
                <a:latin typeface="Times New Roman" panose="02020603050405020304" pitchFamily="18" charset="0"/>
              </a:rPr>
              <a:t>の方が評価値が高い</a:t>
            </a:r>
            <a:r>
              <a:rPr kumimoji="1" lang="ja-JP" altLang="en-US" dirty="0">
                <a:latin typeface="Times New Roman" panose="02020603050405020304" pitchFamily="18" charset="0"/>
              </a:rPr>
              <a:t>⇒</a:t>
            </a:r>
            <a:r>
              <a:rPr lang="en-US" altLang="ja-JP" dirty="0">
                <a:latin typeface="Times New Roman" panose="02020603050405020304" pitchFamily="18" charset="0"/>
              </a:rPr>
              <a:t>B</a:t>
            </a:r>
            <a:r>
              <a:rPr lang="ja-JP" altLang="en-US" dirty="0">
                <a:latin typeface="Times New Roman" panose="02020603050405020304" pitchFamily="18" charset="0"/>
              </a:rPr>
              <a:t>と</a:t>
            </a:r>
            <a:r>
              <a:rPr lang="en-US" altLang="ja-JP" dirty="0">
                <a:latin typeface="Times New Roman" panose="02020603050405020304" pitchFamily="18" charset="0"/>
              </a:rPr>
              <a:t>C</a:t>
            </a:r>
            <a:r>
              <a:rPr lang="ja-JP" altLang="en-US" dirty="0">
                <a:latin typeface="Times New Roman" panose="02020603050405020304" pitchFamily="18" charset="0"/>
              </a:rPr>
              <a:t>を入れ替える</a:t>
            </a:r>
            <a:endParaRPr kumimoji="1" lang="ja-JP" altLang="en-US" dirty="0">
              <a:latin typeface="Times New Roman" panose="02020603050405020304" pitchFamily="18" charset="0"/>
            </a:endParaRPr>
          </a:p>
        </p:txBody>
      </p:sp>
      <p:sp>
        <p:nvSpPr>
          <p:cNvPr id="3" name="テキスト ボックス 2">
            <a:extLst>
              <a:ext uri="{FF2B5EF4-FFF2-40B4-BE49-F238E27FC236}">
                <a16:creationId xmlns:a16="http://schemas.microsoft.com/office/drawing/2014/main" id="{1A674C93-D1CF-44A1-A03E-6EFFDE54FA8B}"/>
              </a:ext>
            </a:extLst>
          </p:cNvPr>
          <p:cNvSpPr txBox="1"/>
          <p:nvPr/>
        </p:nvSpPr>
        <p:spPr>
          <a:xfrm>
            <a:off x="342782" y="1815421"/>
            <a:ext cx="1877438" cy="461665"/>
          </a:xfrm>
          <a:prstGeom prst="rect">
            <a:avLst/>
          </a:prstGeom>
          <a:noFill/>
        </p:spPr>
        <p:txBody>
          <a:bodyPr wrap="none" rtlCol="0">
            <a:spAutoFit/>
          </a:bodyPr>
          <a:lstStyle/>
          <a:p>
            <a:r>
              <a:rPr kumimoji="1" lang="en-US" altLang="ja-JP" sz="2400" dirty="0">
                <a:latin typeface="Times New Roman" panose="02020603050405020304" pitchFamily="18" charset="0"/>
              </a:rPr>
              <a:t>1</a:t>
            </a:r>
            <a:r>
              <a:rPr kumimoji="1" lang="ja-JP" altLang="en-US" sz="2400" dirty="0">
                <a:latin typeface="Times New Roman" panose="02020603050405020304" pitchFamily="18" charset="0"/>
              </a:rPr>
              <a:t>回目の探索</a:t>
            </a:r>
          </a:p>
        </p:txBody>
      </p:sp>
    </p:spTree>
    <p:extLst>
      <p:ext uri="{BB962C8B-B14F-4D97-AF65-F5344CB8AC3E}">
        <p14:creationId xmlns:p14="http://schemas.microsoft.com/office/powerpoint/2010/main" val="213387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checkerboard(across)">
                                      <p:cBhvr>
                                        <p:cTn id="7" dur="500"/>
                                        <p:tgtEl>
                                          <p:spTgt spid="76"/>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checkerboard(across)">
                                      <p:cBhvr>
                                        <p:cTn id="11" dur="500"/>
                                        <p:tgtEl>
                                          <p:spTgt spid="77"/>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78"/>
                                        </p:tgtEl>
                                        <p:attrNameLst>
                                          <p:attrName>style.visibility</p:attrName>
                                        </p:attrNameLst>
                                      </p:cBhvr>
                                      <p:to>
                                        <p:strVal val="visible"/>
                                      </p:to>
                                    </p:set>
                                    <p:animEffect transition="in" filter="checkerboard(across)">
                                      <p:cBhvr>
                                        <p:cTn id="15" dur="500"/>
                                        <p:tgtEl>
                                          <p:spTgt spid="78"/>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0"/>
                                        </p:tgtEl>
                                        <p:attrNameLst>
                                          <p:attrName>style.visibility</p:attrName>
                                        </p:attrNameLst>
                                      </p:cBhvr>
                                      <p:to>
                                        <p:strVal val="visible"/>
                                      </p:to>
                                    </p:set>
                                    <p:anim calcmode="lin" valueType="num">
                                      <p:cBhvr additive="base">
                                        <p:cTn id="20" dur="500" fill="hold"/>
                                        <p:tgtEl>
                                          <p:spTgt spid="80"/>
                                        </p:tgtEl>
                                        <p:attrNameLst>
                                          <p:attrName>ppt_x</p:attrName>
                                        </p:attrNameLst>
                                      </p:cBhvr>
                                      <p:tavLst>
                                        <p:tav tm="0">
                                          <p:val>
                                            <p:strVal val="#ppt_x"/>
                                          </p:val>
                                        </p:tav>
                                        <p:tav tm="100000">
                                          <p:val>
                                            <p:strVal val="#ppt_x"/>
                                          </p:val>
                                        </p:tav>
                                      </p:tavLst>
                                    </p:anim>
                                    <p:anim calcmode="lin" valueType="num">
                                      <p:cBhvr additive="base">
                                        <p:cTn id="21" dur="500" fill="hold"/>
                                        <p:tgtEl>
                                          <p:spTgt spid="80"/>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79"/>
                                        </p:tgtEl>
                                        <p:attrNameLst>
                                          <p:attrName>style.visibility</p:attrName>
                                        </p:attrNameLst>
                                      </p:cBhvr>
                                      <p:to>
                                        <p:strVal val="visible"/>
                                      </p:to>
                                    </p:set>
                                    <p:animEffect transition="in" filter="barn(outVertical)">
                                      <p:cBhvr>
                                        <p:cTn id="26"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P spid="8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反復深化法</a:t>
            </a:r>
          </a:p>
        </p:txBody>
      </p:sp>
      <p:grpSp>
        <p:nvGrpSpPr>
          <p:cNvPr id="11" name="グループ化 10"/>
          <p:cNvGrpSpPr/>
          <p:nvPr/>
        </p:nvGrpSpPr>
        <p:grpSpPr>
          <a:xfrm>
            <a:off x="3990184" y="1764890"/>
            <a:ext cx="782816" cy="523220"/>
            <a:chOff x="3745132" y="1814136"/>
            <a:chExt cx="782816" cy="523220"/>
          </a:xfrm>
        </p:grpSpPr>
        <p:sp>
          <p:nvSpPr>
            <p:cNvPr id="5" name="円/楕円 4"/>
            <p:cNvSpPr/>
            <p:nvPr/>
          </p:nvSpPr>
          <p:spPr bwMode="auto">
            <a:xfrm>
              <a:off x="4146948" y="1885246"/>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 name="テキスト ボックス 5"/>
            <p:cNvSpPr txBox="1"/>
            <p:nvPr/>
          </p:nvSpPr>
          <p:spPr>
            <a:xfrm>
              <a:off x="3745132" y="1814136"/>
              <a:ext cx="444352" cy="523220"/>
            </a:xfrm>
            <a:prstGeom prst="rect">
              <a:avLst/>
            </a:prstGeom>
            <a:noFill/>
          </p:spPr>
          <p:txBody>
            <a:bodyPr wrap="none" rtlCol="0">
              <a:spAutoFit/>
            </a:bodyPr>
            <a:lstStyle/>
            <a:p>
              <a:r>
                <a:rPr lang="en-US" altLang="ja-JP" dirty="0">
                  <a:latin typeface="Times New Roman" panose="02020603050405020304" pitchFamily="18" charset="0"/>
                </a:rPr>
                <a:t>A</a:t>
              </a:r>
              <a:endParaRPr kumimoji="1" lang="ja-JP" altLang="en-US" dirty="0">
                <a:latin typeface="Times New Roman" panose="02020603050405020304" pitchFamily="18" charset="0"/>
              </a:endParaRPr>
            </a:p>
          </p:txBody>
        </p:sp>
      </p:grpSp>
      <p:grpSp>
        <p:nvGrpSpPr>
          <p:cNvPr id="12" name="グループ化 11"/>
          <p:cNvGrpSpPr/>
          <p:nvPr/>
        </p:nvGrpSpPr>
        <p:grpSpPr>
          <a:xfrm>
            <a:off x="2196000" y="2772890"/>
            <a:ext cx="775800" cy="523220"/>
            <a:chOff x="3720000" y="1819564"/>
            <a:chExt cx="775800" cy="523220"/>
          </a:xfrm>
        </p:grpSpPr>
        <p:sp>
          <p:nvSpPr>
            <p:cNvPr id="13" name="円/楕円 12"/>
            <p:cNvSpPr/>
            <p:nvPr/>
          </p:nvSpPr>
          <p:spPr bwMode="auto">
            <a:xfrm>
              <a:off x="4114800" y="189067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 name="テキスト ボックス 13"/>
            <p:cNvSpPr txBox="1"/>
            <p:nvPr/>
          </p:nvSpPr>
          <p:spPr>
            <a:xfrm>
              <a:off x="3720000" y="1819564"/>
              <a:ext cx="423514" cy="523220"/>
            </a:xfrm>
            <a:prstGeom prst="rect">
              <a:avLst/>
            </a:prstGeom>
            <a:noFill/>
          </p:spPr>
          <p:txBody>
            <a:bodyPr wrap="none" rtlCol="0">
              <a:spAutoFit/>
            </a:bodyPr>
            <a:lstStyle/>
            <a:p>
              <a:r>
                <a:rPr lang="en-US" altLang="ja-JP" dirty="0">
                  <a:latin typeface="Times New Roman" panose="02020603050405020304" pitchFamily="18" charset="0"/>
                </a:rPr>
                <a:t>C</a:t>
              </a:r>
              <a:endParaRPr kumimoji="1" lang="ja-JP" altLang="en-US" dirty="0">
                <a:latin typeface="Times New Roman" panose="02020603050405020304" pitchFamily="18" charset="0"/>
              </a:endParaRPr>
            </a:p>
          </p:txBody>
        </p:sp>
      </p:grpSp>
      <p:cxnSp>
        <p:nvCxnSpPr>
          <p:cNvPr id="16" name="直線矢印コネクタ 15"/>
          <p:cNvCxnSpPr>
            <a:stCxn id="5" idx="4"/>
            <a:endCxn id="13" idx="0"/>
          </p:cNvCxnSpPr>
          <p:nvPr/>
        </p:nvCxnSpPr>
        <p:spPr bwMode="auto">
          <a:xfrm flipH="1">
            <a:off x="2781300" y="2217000"/>
            <a:ext cx="18012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 name="グループ化 16"/>
          <p:cNvGrpSpPr/>
          <p:nvPr/>
        </p:nvGrpSpPr>
        <p:grpSpPr>
          <a:xfrm>
            <a:off x="5760000" y="2772890"/>
            <a:ext cx="813000" cy="523220"/>
            <a:chOff x="3706064" y="1873176"/>
            <a:chExt cx="813000" cy="523220"/>
          </a:xfrm>
        </p:grpSpPr>
        <p:sp>
          <p:nvSpPr>
            <p:cNvPr id="18" name="円/楕円 17"/>
            <p:cNvSpPr/>
            <p:nvPr/>
          </p:nvSpPr>
          <p:spPr bwMode="auto">
            <a:xfrm>
              <a:off x="4138064" y="1944286"/>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 name="テキスト ボックス 18"/>
            <p:cNvSpPr txBox="1"/>
            <p:nvPr/>
          </p:nvSpPr>
          <p:spPr>
            <a:xfrm>
              <a:off x="3706064" y="1873176"/>
              <a:ext cx="486154" cy="523220"/>
            </a:xfrm>
            <a:prstGeom prst="rect">
              <a:avLst/>
            </a:prstGeom>
            <a:noFill/>
          </p:spPr>
          <p:txBody>
            <a:bodyPr wrap="square" rtlCol="0">
              <a:spAutoFit/>
            </a:bodyPr>
            <a:lstStyle/>
            <a:p>
              <a:r>
                <a:rPr kumimoji="1" lang="en-US" altLang="ja-JP" dirty="0">
                  <a:latin typeface="Times New Roman" panose="02020603050405020304" pitchFamily="18" charset="0"/>
                </a:rPr>
                <a:t>B</a:t>
              </a:r>
              <a:endParaRPr kumimoji="1" lang="ja-JP" altLang="en-US" dirty="0">
                <a:latin typeface="Times New Roman" panose="02020603050405020304" pitchFamily="18" charset="0"/>
              </a:endParaRPr>
            </a:p>
          </p:txBody>
        </p:sp>
      </p:grpSp>
      <p:cxnSp>
        <p:nvCxnSpPr>
          <p:cNvPr id="20" name="直線矢印コネクタ 19"/>
          <p:cNvCxnSpPr>
            <a:stCxn id="5" idx="4"/>
            <a:endCxn id="18" idx="0"/>
          </p:cNvCxnSpPr>
          <p:nvPr/>
        </p:nvCxnSpPr>
        <p:spPr bwMode="auto">
          <a:xfrm>
            <a:off x="4582500" y="2217000"/>
            <a:ext cx="1800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3" name="グループ化 22"/>
          <p:cNvGrpSpPr/>
          <p:nvPr/>
        </p:nvGrpSpPr>
        <p:grpSpPr>
          <a:xfrm>
            <a:off x="1290658" y="3775480"/>
            <a:ext cx="746342" cy="523220"/>
            <a:chOff x="3649394" y="1811573"/>
            <a:chExt cx="746342" cy="523220"/>
          </a:xfrm>
        </p:grpSpPr>
        <p:sp>
          <p:nvSpPr>
            <p:cNvPr id="24" name="円/楕円 23"/>
            <p:cNvSpPr/>
            <p:nvPr/>
          </p:nvSpPr>
          <p:spPr bwMode="auto">
            <a:xfrm>
              <a:off x="4014736" y="188809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 name="テキスト ボックス 24"/>
            <p:cNvSpPr txBox="1"/>
            <p:nvPr/>
          </p:nvSpPr>
          <p:spPr>
            <a:xfrm>
              <a:off x="3649394" y="1811573"/>
              <a:ext cx="385042" cy="523220"/>
            </a:xfrm>
            <a:prstGeom prst="rect">
              <a:avLst/>
            </a:prstGeom>
            <a:noFill/>
          </p:spPr>
          <p:txBody>
            <a:bodyPr wrap="none" rtlCol="0">
              <a:spAutoFit/>
            </a:bodyPr>
            <a:lstStyle/>
            <a:p>
              <a:r>
                <a:rPr kumimoji="1" lang="en-US" altLang="ja-JP" dirty="0">
                  <a:latin typeface="Times New Roman" panose="02020603050405020304" pitchFamily="18" charset="0"/>
                </a:rPr>
                <a:t>F</a:t>
              </a:r>
              <a:endParaRPr kumimoji="1" lang="ja-JP" altLang="en-US" dirty="0">
                <a:latin typeface="Times New Roman" panose="02020603050405020304" pitchFamily="18" charset="0"/>
              </a:endParaRPr>
            </a:p>
          </p:txBody>
        </p:sp>
      </p:grpSp>
      <p:cxnSp>
        <p:nvCxnSpPr>
          <p:cNvPr id="26" name="直線矢印コネクタ 25"/>
          <p:cNvCxnSpPr>
            <a:stCxn id="13" idx="4"/>
            <a:endCxn id="24" idx="0"/>
          </p:cNvCxnSpPr>
          <p:nvPr/>
        </p:nvCxnSpPr>
        <p:spPr bwMode="auto">
          <a:xfrm flipH="1">
            <a:off x="1846500" y="3225000"/>
            <a:ext cx="9348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7" name="グループ化 26"/>
          <p:cNvGrpSpPr/>
          <p:nvPr/>
        </p:nvGrpSpPr>
        <p:grpSpPr>
          <a:xfrm>
            <a:off x="3064303" y="3775480"/>
            <a:ext cx="772697" cy="523220"/>
            <a:chOff x="3635803" y="1811573"/>
            <a:chExt cx="772697" cy="523220"/>
          </a:xfrm>
        </p:grpSpPr>
        <p:sp>
          <p:nvSpPr>
            <p:cNvPr id="28" name="円/楕円 27"/>
            <p:cNvSpPr/>
            <p:nvPr/>
          </p:nvSpPr>
          <p:spPr bwMode="auto">
            <a:xfrm>
              <a:off x="4027500" y="188809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9" name="テキスト ボックス 28"/>
            <p:cNvSpPr txBox="1"/>
            <p:nvPr/>
          </p:nvSpPr>
          <p:spPr>
            <a:xfrm>
              <a:off x="3635803" y="1811573"/>
              <a:ext cx="444352" cy="523220"/>
            </a:xfrm>
            <a:prstGeom prst="rect">
              <a:avLst/>
            </a:prstGeom>
            <a:noFill/>
          </p:spPr>
          <p:txBody>
            <a:bodyPr wrap="none" rtlCol="0">
              <a:spAutoFit/>
            </a:bodyPr>
            <a:lstStyle/>
            <a:p>
              <a:r>
                <a:rPr kumimoji="1" lang="en-US" altLang="ja-JP" dirty="0">
                  <a:latin typeface="Times New Roman" panose="02020603050405020304" pitchFamily="18" charset="0"/>
                </a:rPr>
                <a:t>G</a:t>
              </a:r>
              <a:endParaRPr kumimoji="1" lang="ja-JP" altLang="en-US" dirty="0">
                <a:latin typeface="Times New Roman" panose="02020603050405020304" pitchFamily="18" charset="0"/>
              </a:endParaRPr>
            </a:p>
          </p:txBody>
        </p:sp>
      </p:grpSp>
      <p:cxnSp>
        <p:nvCxnSpPr>
          <p:cNvPr id="30" name="直線矢印コネクタ 29"/>
          <p:cNvCxnSpPr>
            <a:stCxn id="13" idx="4"/>
            <a:endCxn id="28" idx="0"/>
          </p:cNvCxnSpPr>
          <p:nvPr/>
        </p:nvCxnSpPr>
        <p:spPr bwMode="auto">
          <a:xfrm>
            <a:off x="2781300" y="3225000"/>
            <a:ext cx="8652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3" name="グループ化 32"/>
          <p:cNvGrpSpPr/>
          <p:nvPr/>
        </p:nvGrpSpPr>
        <p:grpSpPr>
          <a:xfrm>
            <a:off x="4886988" y="3775480"/>
            <a:ext cx="750012" cy="523220"/>
            <a:chOff x="3667788" y="1850504"/>
            <a:chExt cx="750012" cy="523220"/>
          </a:xfrm>
        </p:grpSpPr>
        <p:sp>
          <p:nvSpPr>
            <p:cNvPr id="34" name="円/楕円 33"/>
            <p:cNvSpPr/>
            <p:nvPr/>
          </p:nvSpPr>
          <p:spPr bwMode="auto">
            <a:xfrm>
              <a:off x="4036800" y="192702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5" name="テキスト ボックス 34"/>
            <p:cNvSpPr txBox="1"/>
            <p:nvPr/>
          </p:nvSpPr>
          <p:spPr>
            <a:xfrm>
              <a:off x="3667788" y="1850504"/>
              <a:ext cx="444352" cy="523220"/>
            </a:xfrm>
            <a:prstGeom prst="rect">
              <a:avLst/>
            </a:prstGeom>
            <a:noFill/>
          </p:spPr>
          <p:txBody>
            <a:bodyPr wrap="none" rtlCol="0">
              <a:spAutoFit/>
            </a:bodyPr>
            <a:lstStyle/>
            <a:p>
              <a:r>
                <a:rPr kumimoji="1" lang="en-US" altLang="ja-JP" dirty="0">
                  <a:latin typeface="Times New Roman" panose="02020603050405020304" pitchFamily="18" charset="0"/>
                </a:rPr>
                <a:t>D</a:t>
              </a:r>
              <a:endParaRPr kumimoji="1" lang="ja-JP" altLang="en-US" dirty="0">
                <a:latin typeface="Times New Roman" panose="02020603050405020304" pitchFamily="18" charset="0"/>
              </a:endParaRPr>
            </a:p>
          </p:txBody>
        </p:sp>
      </p:grpSp>
      <p:cxnSp>
        <p:nvCxnSpPr>
          <p:cNvPr id="36" name="直線矢印コネクタ 35"/>
          <p:cNvCxnSpPr>
            <a:stCxn id="18" idx="4"/>
            <a:endCxn id="34" idx="0"/>
          </p:cNvCxnSpPr>
          <p:nvPr/>
        </p:nvCxnSpPr>
        <p:spPr bwMode="auto">
          <a:xfrm flipH="1">
            <a:off x="5446500" y="3225000"/>
            <a:ext cx="936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7" name="グループ化 36"/>
          <p:cNvGrpSpPr/>
          <p:nvPr/>
        </p:nvGrpSpPr>
        <p:grpSpPr>
          <a:xfrm>
            <a:off x="6676455" y="3775480"/>
            <a:ext cx="760545" cy="523220"/>
            <a:chOff x="3670019" y="1850504"/>
            <a:chExt cx="760545" cy="523220"/>
          </a:xfrm>
        </p:grpSpPr>
        <p:sp>
          <p:nvSpPr>
            <p:cNvPr id="38" name="円/楕円 37"/>
            <p:cNvSpPr/>
            <p:nvPr/>
          </p:nvSpPr>
          <p:spPr bwMode="auto">
            <a:xfrm>
              <a:off x="4049564" y="192702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9" name="テキスト ボックス 38"/>
            <p:cNvSpPr txBox="1"/>
            <p:nvPr/>
          </p:nvSpPr>
          <p:spPr>
            <a:xfrm>
              <a:off x="3670019" y="1850504"/>
              <a:ext cx="404278" cy="523220"/>
            </a:xfrm>
            <a:prstGeom prst="rect">
              <a:avLst/>
            </a:prstGeom>
            <a:noFill/>
          </p:spPr>
          <p:txBody>
            <a:bodyPr wrap="none" rtlCol="0">
              <a:spAutoFit/>
            </a:bodyPr>
            <a:lstStyle/>
            <a:p>
              <a:r>
                <a:rPr kumimoji="1" lang="en-US" altLang="ja-JP" dirty="0">
                  <a:latin typeface="Times New Roman" panose="02020603050405020304" pitchFamily="18" charset="0"/>
                </a:rPr>
                <a:t>E</a:t>
              </a:r>
              <a:endParaRPr kumimoji="1" lang="ja-JP" altLang="en-US" dirty="0">
                <a:latin typeface="Times New Roman" panose="02020603050405020304" pitchFamily="18" charset="0"/>
              </a:endParaRPr>
            </a:p>
          </p:txBody>
        </p:sp>
      </p:grpSp>
      <p:cxnSp>
        <p:nvCxnSpPr>
          <p:cNvPr id="40" name="直線矢印コネクタ 39"/>
          <p:cNvCxnSpPr>
            <a:stCxn id="18" idx="4"/>
            <a:endCxn id="38" idx="0"/>
          </p:cNvCxnSpPr>
          <p:nvPr/>
        </p:nvCxnSpPr>
        <p:spPr bwMode="auto">
          <a:xfrm>
            <a:off x="6382500" y="3225000"/>
            <a:ext cx="864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1" name="グループ化 40"/>
          <p:cNvGrpSpPr/>
          <p:nvPr/>
        </p:nvGrpSpPr>
        <p:grpSpPr>
          <a:xfrm>
            <a:off x="854317" y="4788890"/>
            <a:ext cx="750683" cy="523220"/>
            <a:chOff x="3540729" y="1785933"/>
            <a:chExt cx="750683" cy="523220"/>
          </a:xfrm>
        </p:grpSpPr>
        <p:sp>
          <p:nvSpPr>
            <p:cNvPr id="42" name="円/楕円 41"/>
            <p:cNvSpPr/>
            <p:nvPr/>
          </p:nvSpPr>
          <p:spPr bwMode="auto">
            <a:xfrm>
              <a:off x="3910412"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3" name="テキスト ボックス 42"/>
            <p:cNvSpPr txBox="1"/>
            <p:nvPr/>
          </p:nvSpPr>
          <p:spPr>
            <a:xfrm>
              <a:off x="3540729" y="1785933"/>
              <a:ext cx="404278" cy="523220"/>
            </a:xfrm>
            <a:prstGeom prst="rect">
              <a:avLst/>
            </a:prstGeom>
            <a:noFill/>
          </p:spPr>
          <p:txBody>
            <a:bodyPr wrap="none" rtlCol="0">
              <a:spAutoFit/>
            </a:bodyPr>
            <a:lstStyle/>
            <a:p>
              <a:r>
                <a:rPr kumimoji="1" lang="en-US" altLang="ja-JP" dirty="0">
                  <a:latin typeface="Times New Roman" panose="02020603050405020304" pitchFamily="18" charset="0"/>
                </a:rPr>
                <a:t>L</a:t>
              </a:r>
              <a:endParaRPr kumimoji="1" lang="ja-JP" altLang="en-US" dirty="0">
                <a:latin typeface="Times New Roman" panose="02020603050405020304" pitchFamily="18" charset="0"/>
              </a:endParaRPr>
            </a:p>
          </p:txBody>
        </p:sp>
      </p:grpSp>
      <p:cxnSp>
        <p:nvCxnSpPr>
          <p:cNvPr id="44" name="直線矢印コネクタ 43"/>
          <p:cNvCxnSpPr>
            <a:stCxn id="24" idx="4"/>
            <a:endCxn id="42" idx="0"/>
          </p:cNvCxnSpPr>
          <p:nvPr/>
        </p:nvCxnSpPr>
        <p:spPr bwMode="auto">
          <a:xfrm flipH="1">
            <a:off x="14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5" name="グループ化 44"/>
          <p:cNvGrpSpPr/>
          <p:nvPr/>
        </p:nvGrpSpPr>
        <p:grpSpPr>
          <a:xfrm>
            <a:off x="1660707" y="4788890"/>
            <a:ext cx="808293" cy="523220"/>
            <a:chOff x="3674811" y="1785933"/>
            <a:chExt cx="808293" cy="523220"/>
          </a:xfrm>
        </p:grpSpPr>
        <p:sp>
          <p:nvSpPr>
            <p:cNvPr id="46" name="円/楕円 45"/>
            <p:cNvSpPr/>
            <p:nvPr/>
          </p:nvSpPr>
          <p:spPr bwMode="auto">
            <a:xfrm>
              <a:off x="4102104"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7" name="テキスト ボックス 46"/>
            <p:cNvSpPr txBox="1"/>
            <p:nvPr/>
          </p:nvSpPr>
          <p:spPr>
            <a:xfrm>
              <a:off x="3674811" y="1785933"/>
              <a:ext cx="503664" cy="523220"/>
            </a:xfrm>
            <a:prstGeom prst="rect">
              <a:avLst/>
            </a:prstGeom>
            <a:noFill/>
          </p:spPr>
          <p:txBody>
            <a:bodyPr wrap="none" rtlCol="0">
              <a:spAutoFit/>
            </a:bodyPr>
            <a:lstStyle/>
            <a:p>
              <a:r>
                <a:rPr kumimoji="1"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cxnSp>
        <p:nvCxnSpPr>
          <p:cNvPr id="48" name="直線矢印コネクタ 47"/>
          <p:cNvCxnSpPr>
            <a:stCxn id="24" idx="4"/>
            <a:endCxn id="46" idx="0"/>
          </p:cNvCxnSpPr>
          <p:nvPr/>
        </p:nvCxnSpPr>
        <p:spPr bwMode="auto">
          <a:xfrm>
            <a:off x="18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2" name="グループ化 51"/>
          <p:cNvGrpSpPr/>
          <p:nvPr/>
        </p:nvGrpSpPr>
        <p:grpSpPr>
          <a:xfrm>
            <a:off x="2651490" y="4788890"/>
            <a:ext cx="753510" cy="523220"/>
            <a:chOff x="3550666" y="1785933"/>
            <a:chExt cx="753510" cy="523220"/>
          </a:xfrm>
        </p:grpSpPr>
        <p:sp>
          <p:nvSpPr>
            <p:cNvPr id="53" name="円/楕円 52"/>
            <p:cNvSpPr/>
            <p:nvPr/>
          </p:nvSpPr>
          <p:spPr bwMode="auto">
            <a:xfrm>
              <a:off x="3923176"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4" name="テキスト ボックス 53"/>
            <p:cNvSpPr txBox="1"/>
            <p:nvPr/>
          </p:nvSpPr>
          <p:spPr>
            <a:xfrm>
              <a:off x="3550666" y="1785933"/>
              <a:ext cx="444352" cy="523220"/>
            </a:xfrm>
            <a:prstGeom prst="rect">
              <a:avLst/>
            </a:prstGeom>
            <a:noFill/>
          </p:spPr>
          <p:txBody>
            <a:bodyPr wrap="none" rtlCol="0">
              <a:spAutoFit/>
            </a:bodyPr>
            <a:lstStyle/>
            <a:p>
              <a:r>
                <a:rPr kumimoji="1" lang="en-US" altLang="ja-JP" dirty="0">
                  <a:latin typeface="Times New Roman" panose="02020603050405020304" pitchFamily="18" charset="0"/>
                </a:rPr>
                <a:t>N</a:t>
              </a:r>
              <a:endParaRPr kumimoji="1" lang="ja-JP" altLang="en-US" dirty="0">
                <a:latin typeface="Times New Roman" panose="02020603050405020304" pitchFamily="18" charset="0"/>
              </a:endParaRPr>
            </a:p>
          </p:txBody>
        </p:sp>
      </p:grpSp>
      <p:cxnSp>
        <p:nvCxnSpPr>
          <p:cNvPr id="55" name="直線矢印コネクタ 54"/>
          <p:cNvCxnSpPr>
            <a:stCxn id="28" idx="4"/>
            <a:endCxn id="53" idx="0"/>
          </p:cNvCxnSpPr>
          <p:nvPr/>
        </p:nvCxnSpPr>
        <p:spPr bwMode="auto">
          <a:xfrm flipH="1">
            <a:off x="32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グループ化 55"/>
          <p:cNvGrpSpPr/>
          <p:nvPr/>
        </p:nvGrpSpPr>
        <p:grpSpPr>
          <a:xfrm>
            <a:off x="3479004" y="4779776"/>
            <a:ext cx="789996" cy="523220"/>
            <a:chOff x="3705872" y="1776819"/>
            <a:chExt cx="789996" cy="523220"/>
          </a:xfrm>
        </p:grpSpPr>
        <p:sp>
          <p:nvSpPr>
            <p:cNvPr id="57" name="円/楕円 56"/>
            <p:cNvSpPr/>
            <p:nvPr/>
          </p:nvSpPr>
          <p:spPr bwMode="auto">
            <a:xfrm>
              <a:off x="4114868"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8" name="テキスト ボックス 57"/>
            <p:cNvSpPr txBox="1"/>
            <p:nvPr/>
          </p:nvSpPr>
          <p:spPr>
            <a:xfrm>
              <a:off x="3705872" y="1776819"/>
              <a:ext cx="444352" cy="523220"/>
            </a:xfrm>
            <a:prstGeom prst="rect">
              <a:avLst/>
            </a:prstGeom>
            <a:noFill/>
          </p:spPr>
          <p:txBody>
            <a:bodyPr wrap="none" rtlCol="0">
              <a:spAutoFit/>
            </a:bodyPr>
            <a:lstStyle/>
            <a:p>
              <a:r>
                <a:rPr kumimoji="1" lang="en-US" altLang="ja-JP" dirty="0">
                  <a:latin typeface="Times New Roman" panose="02020603050405020304" pitchFamily="18" charset="0"/>
                </a:rPr>
                <a:t>O</a:t>
              </a:r>
              <a:endParaRPr kumimoji="1" lang="ja-JP" altLang="en-US" dirty="0">
                <a:latin typeface="Times New Roman" panose="02020603050405020304" pitchFamily="18" charset="0"/>
              </a:endParaRPr>
            </a:p>
          </p:txBody>
        </p:sp>
      </p:grpSp>
      <p:cxnSp>
        <p:nvCxnSpPr>
          <p:cNvPr id="59" name="直線矢印コネクタ 58"/>
          <p:cNvCxnSpPr>
            <a:stCxn id="28" idx="4"/>
            <a:endCxn id="57" idx="0"/>
          </p:cNvCxnSpPr>
          <p:nvPr/>
        </p:nvCxnSpPr>
        <p:spPr bwMode="auto">
          <a:xfrm>
            <a:off x="36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0" name="グループ化 59"/>
          <p:cNvGrpSpPr/>
          <p:nvPr/>
        </p:nvGrpSpPr>
        <p:grpSpPr>
          <a:xfrm>
            <a:off x="4446423" y="4779776"/>
            <a:ext cx="758577" cy="523220"/>
            <a:chOff x="3554899" y="1794137"/>
            <a:chExt cx="758577" cy="523220"/>
          </a:xfrm>
        </p:grpSpPr>
        <p:sp>
          <p:nvSpPr>
            <p:cNvPr id="61" name="円/楕円 60"/>
            <p:cNvSpPr/>
            <p:nvPr/>
          </p:nvSpPr>
          <p:spPr bwMode="auto">
            <a:xfrm>
              <a:off x="3932476" y="187436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2" name="テキスト ボックス 61"/>
            <p:cNvSpPr txBox="1"/>
            <p:nvPr/>
          </p:nvSpPr>
          <p:spPr>
            <a:xfrm>
              <a:off x="3554899" y="1794137"/>
              <a:ext cx="444352" cy="523220"/>
            </a:xfrm>
            <a:prstGeom prst="rect">
              <a:avLst/>
            </a:prstGeom>
            <a:noFill/>
          </p:spPr>
          <p:txBody>
            <a:bodyPr wrap="none" rtlCol="0">
              <a:spAutoFit/>
            </a:bodyPr>
            <a:lstStyle/>
            <a:p>
              <a:r>
                <a:rPr kumimoji="1" lang="en-US" altLang="ja-JP" dirty="0">
                  <a:latin typeface="Times New Roman" panose="02020603050405020304" pitchFamily="18" charset="0"/>
                </a:rPr>
                <a:t>H</a:t>
              </a:r>
              <a:endParaRPr kumimoji="1" lang="ja-JP" altLang="en-US" dirty="0">
                <a:latin typeface="Times New Roman" panose="02020603050405020304" pitchFamily="18" charset="0"/>
              </a:endParaRPr>
            </a:p>
          </p:txBody>
        </p:sp>
      </p:grpSp>
      <p:cxnSp>
        <p:nvCxnSpPr>
          <p:cNvPr id="63" name="直線矢印コネクタ 62"/>
          <p:cNvCxnSpPr>
            <a:stCxn id="34" idx="4"/>
            <a:endCxn id="61" idx="0"/>
          </p:cNvCxnSpPr>
          <p:nvPr/>
        </p:nvCxnSpPr>
        <p:spPr bwMode="auto">
          <a:xfrm flipH="1">
            <a:off x="50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4" name="グループ化 63"/>
          <p:cNvGrpSpPr/>
          <p:nvPr/>
        </p:nvGrpSpPr>
        <p:grpSpPr>
          <a:xfrm>
            <a:off x="5309026" y="4779776"/>
            <a:ext cx="759974" cy="523220"/>
            <a:chOff x="3745194" y="1794137"/>
            <a:chExt cx="759974" cy="523220"/>
          </a:xfrm>
        </p:grpSpPr>
        <p:sp>
          <p:nvSpPr>
            <p:cNvPr id="65" name="円/楕円 64"/>
            <p:cNvSpPr/>
            <p:nvPr/>
          </p:nvSpPr>
          <p:spPr bwMode="auto">
            <a:xfrm>
              <a:off x="4124168" y="187436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6" name="テキスト ボックス 65"/>
            <p:cNvSpPr txBox="1"/>
            <p:nvPr/>
          </p:nvSpPr>
          <p:spPr>
            <a:xfrm>
              <a:off x="3745194" y="1794137"/>
              <a:ext cx="304892" cy="523220"/>
            </a:xfrm>
            <a:prstGeom prst="rect">
              <a:avLst/>
            </a:prstGeom>
            <a:noFill/>
          </p:spPr>
          <p:txBody>
            <a:bodyPr wrap="none" rtlCol="0">
              <a:spAutoFit/>
            </a:bodyPr>
            <a:lstStyle/>
            <a:p>
              <a:r>
                <a:rPr kumimoji="1" lang="en-US" altLang="ja-JP" dirty="0">
                  <a:latin typeface="Times New Roman" panose="02020603050405020304" pitchFamily="18" charset="0"/>
                </a:rPr>
                <a:t>I</a:t>
              </a:r>
              <a:endParaRPr kumimoji="1" lang="ja-JP" altLang="en-US" dirty="0">
                <a:latin typeface="Times New Roman" panose="02020603050405020304" pitchFamily="18" charset="0"/>
              </a:endParaRPr>
            </a:p>
          </p:txBody>
        </p:sp>
      </p:grpSp>
      <p:cxnSp>
        <p:nvCxnSpPr>
          <p:cNvPr id="67" name="直線矢印コネクタ 66"/>
          <p:cNvCxnSpPr>
            <a:stCxn id="34" idx="4"/>
            <a:endCxn id="65" idx="0"/>
          </p:cNvCxnSpPr>
          <p:nvPr/>
        </p:nvCxnSpPr>
        <p:spPr bwMode="auto">
          <a:xfrm>
            <a:off x="54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8" name="グループ化 67"/>
          <p:cNvGrpSpPr/>
          <p:nvPr/>
        </p:nvGrpSpPr>
        <p:grpSpPr>
          <a:xfrm>
            <a:off x="6273392" y="4793691"/>
            <a:ext cx="731608" cy="523220"/>
            <a:chOff x="3594632" y="1847805"/>
            <a:chExt cx="731608" cy="523220"/>
          </a:xfrm>
        </p:grpSpPr>
        <p:sp>
          <p:nvSpPr>
            <p:cNvPr id="69" name="円/楕円 68"/>
            <p:cNvSpPr/>
            <p:nvPr/>
          </p:nvSpPr>
          <p:spPr bwMode="auto">
            <a:xfrm>
              <a:off x="3945240" y="191411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0" name="テキスト ボックス 69"/>
            <p:cNvSpPr txBox="1"/>
            <p:nvPr/>
          </p:nvSpPr>
          <p:spPr>
            <a:xfrm>
              <a:off x="3594632" y="1847805"/>
              <a:ext cx="324128" cy="523220"/>
            </a:xfrm>
            <a:prstGeom prst="rect">
              <a:avLst/>
            </a:prstGeom>
            <a:noFill/>
          </p:spPr>
          <p:txBody>
            <a:bodyPr wrap="none" rtlCol="0">
              <a:spAutoFit/>
            </a:bodyPr>
            <a:lstStyle/>
            <a:p>
              <a:r>
                <a:rPr kumimoji="1" lang="en-US" altLang="ja-JP" dirty="0">
                  <a:latin typeface="Times New Roman" panose="02020603050405020304" pitchFamily="18" charset="0"/>
                </a:rPr>
                <a:t>J</a:t>
              </a:r>
              <a:endParaRPr kumimoji="1" lang="ja-JP" altLang="en-US" dirty="0">
                <a:latin typeface="Times New Roman" panose="02020603050405020304" pitchFamily="18" charset="0"/>
              </a:endParaRPr>
            </a:p>
          </p:txBody>
        </p:sp>
      </p:grpSp>
      <p:cxnSp>
        <p:nvCxnSpPr>
          <p:cNvPr id="71" name="直線矢印コネクタ 70"/>
          <p:cNvCxnSpPr>
            <a:stCxn id="38" idx="4"/>
            <a:endCxn id="69" idx="0"/>
          </p:cNvCxnSpPr>
          <p:nvPr/>
        </p:nvCxnSpPr>
        <p:spPr bwMode="auto">
          <a:xfrm flipH="1">
            <a:off x="68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2" name="グループ化 71"/>
          <p:cNvGrpSpPr/>
          <p:nvPr/>
        </p:nvGrpSpPr>
        <p:grpSpPr>
          <a:xfrm>
            <a:off x="7086236" y="4788890"/>
            <a:ext cx="782764" cy="523220"/>
            <a:chOff x="3735168" y="1843004"/>
            <a:chExt cx="782764" cy="523220"/>
          </a:xfrm>
        </p:grpSpPr>
        <p:sp>
          <p:nvSpPr>
            <p:cNvPr id="73" name="円/楕円 72"/>
            <p:cNvSpPr/>
            <p:nvPr/>
          </p:nvSpPr>
          <p:spPr bwMode="auto">
            <a:xfrm>
              <a:off x="4136932" y="191411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4" name="テキスト ボックス 73"/>
            <p:cNvSpPr txBox="1"/>
            <p:nvPr/>
          </p:nvSpPr>
          <p:spPr>
            <a:xfrm>
              <a:off x="3735168" y="1843004"/>
              <a:ext cx="444352" cy="523220"/>
            </a:xfrm>
            <a:prstGeom prst="rect">
              <a:avLst/>
            </a:prstGeom>
            <a:noFill/>
          </p:spPr>
          <p:txBody>
            <a:bodyPr wrap="none" rtlCol="0">
              <a:spAutoFit/>
            </a:bodyPr>
            <a:lstStyle/>
            <a:p>
              <a:r>
                <a:rPr kumimoji="1" lang="en-US" altLang="ja-JP" dirty="0">
                  <a:latin typeface="Times New Roman" panose="02020603050405020304" pitchFamily="18" charset="0"/>
                </a:rPr>
                <a:t>K</a:t>
              </a:r>
              <a:endParaRPr kumimoji="1" lang="ja-JP" altLang="en-US" dirty="0">
                <a:latin typeface="Times New Roman" panose="02020603050405020304" pitchFamily="18" charset="0"/>
              </a:endParaRPr>
            </a:p>
          </p:txBody>
        </p:sp>
      </p:grpSp>
      <p:cxnSp>
        <p:nvCxnSpPr>
          <p:cNvPr id="75" name="直線矢印コネクタ 74"/>
          <p:cNvCxnSpPr>
            <a:stCxn id="38" idx="4"/>
            <a:endCxn id="73" idx="0"/>
          </p:cNvCxnSpPr>
          <p:nvPr/>
        </p:nvCxnSpPr>
        <p:spPr bwMode="auto">
          <a:xfrm>
            <a:off x="72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円/楕円 76">
            <a:extLst>
              <a:ext uri="{FF2B5EF4-FFF2-40B4-BE49-F238E27FC236}">
                <a16:creationId xmlns:a16="http://schemas.microsoft.com/office/drawing/2014/main" id="{7C605271-3E79-4F86-844C-226B4F824D96}"/>
              </a:ext>
            </a:extLst>
          </p:cNvPr>
          <p:cNvSpPr/>
          <p:nvPr/>
        </p:nvSpPr>
        <p:spPr bwMode="auto">
          <a:xfrm>
            <a:off x="1656000" y="3852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82" name="円/楕円 77">
            <a:extLst>
              <a:ext uri="{FF2B5EF4-FFF2-40B4-BE49-F238E27FC236}">
                <a16:creationId xmlns:a16="http://schemas.microsoft.com/office/drawing/2014/main" id="{748C0D88-9491-474F-BCBE-9344A85AC9C4}"/>
              </a:ext>
            </a:extLst>
          </p:cNvPr>
          <p:cNvSpPr/>
          <p:nvPr/>
        </p:nvSpPr>
        <p:spPr bwMode="auto">
          <a:xfrm>
            <a:off x="3456000" y="3852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83" name="円/楕円 78">
            <a:extLst>
              <a:ext uri="{FF2B5EF4-FFF2-40B4-BE49-F238E27FC236}">
                <a16:creationId xmlns:a16="http://schemas.microsoft.com/office/drawing/2014/main" id="{BBA85225-AFCE-4974-9637-5C5A48D84B5B}"/>
              </a:ext>
            </a:extLst>
          </p:cNvPr>
          <p:cNvSpPr/>
          <p:nvPr/>
        </p:nvSpPr>
        <p:spPr bwMode="auto">
          <a:xfrm>
            <a:off x="5256000" y="3852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sp>
        <p:nvSpPr>
          <p:cNvPr id="84" name="円/楕円 79">
            <a:extLst>
              <a:ext uri="{FF2B5EF4-FFF2-40B4-BE49-F238E27FC236}">
                <a16:creationId xmlns:a16="http://schemas.microsoft.com/office/drawing/2014/main" id="{64EAC329-586D-4958-B112-C01721BC55BA}"/>
              </a:ext>
            </a:extLst>
          </p:cNvPr>
          <p:cNvSpPr/>
          <p:nvPr/>
        </p:nvSpPr>
        <p:spPr bwMode="auto">
          <a:xfrm>
            <a:off x="7056000" y="3852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85" name="円/楕円 80">
            <a:extLst>
              <a:ext uri="{FF2B5EF4-FFF2-40B4-BE49-F238E27FC236}">
                <a16:creationId xmlns:a16="http://schemas.microsoft.com/office/drawing/2014/main" id="{581C9C26-8F50-45FE-A2D8-6BB26490F9B9}"/>
              </a:ext>
            </a:extLst>
          </p:cNvPr>
          <p:cNvSpPr/>
          <p:nvPr/>
        </p:nvSpPr>
        <p:spPr bwMode="auto">
          <a:xfrm>
            <a:off x="2592000" y="2844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86" name="円/楕円 81">
            <a:extLst>
              <a:ext uri="{FF2B5EF4-FFF2-40B4-BE49-F238E27FC236}">
                <a16:creationId xmlns:a16="http://schemas.microsoft.com/office/drawing/2014/main" id="{C7EEC6BE-8CE9-4840-84A0-678D4342A77C}"/>
              </a:ext>
            </a:extLst>
          </p:cNvPr>
          <p:cNvSpPr/>
          <p:nvPr/>
        </p:nvSpPr>
        <p:spPr bwMode="auto">
          <a:xfrm>
            <a:off x="6192000" y="2844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87" name="円/楕円 82">
            <a:extLst>
              <a:ext uri="{FF2B5EF4-FFF2-40B4-BE49-F238E27FC236}">
                <a16:creationId xmlns:a16="http://schemas.microsoft.com/office/drawing/2014/main" id="{9021E374-8186-4AB8-AEAD-474320E438D4}"/>
              </a:ext>
            </a:extLst>
          </p:cNvPr>
          <p:cNvSpPr/>
          <p:nvPr/>
        </p:nvSpPr>
        <p:spPr bwMode="auto">
          <a:xfrm>
            <a:off x="4392000" y="1836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88" name="テキスト ボックス 87">
            <a:extLst>
              <a:ext uri="{FF2B5EF4-FFF2-40B4-BE49-F238E27FC236}">
                <a16:creationId xmlns:a16="http://schemas.microsoft.com/office/drawing/2014/main" id="{444AEB33-6E1F-46B8-8D43-CE75762EB4A4}"/>
              </a:ext>
            </a:extLst>
          </p:cNvPr>
          <p:cNvSpPr txBox="1"/>
          <p:nvPr/>
        </p:nvSpPr>
        <p:spPr>
          <a:xfrm>
            <a:off x="1109433" y="5543077"/>
            <a:ext cx="6946133" cy="1040285"/>
          </a:xfrm>
          <a:prstGeom prst="rect">
            <a:avLst/>
          </a:prstGeom>
          <a:noFill/>
        </p:spPr>
        <p:txBody>
          <a:bodyPr wrap="none" rtlCol="0">
            <a:spAutoFit/>
          </a:bodyPr>
          <a:lstStyle/>
          <a:p>
            <a:r>
              <a:rPr lang="en-US" altLang="ja-JP" dirty="0">
                <a:latin typeface="Times New Roman" panose="02020603050405020304" pitchFamily="18" charset="0"/>
              </a:rPr>
              <a:t>B</a:t>
            </a:r>
            <a:r>
              <a:rPr lang="ja-JP" altLang="en-US" dirty="0">
                <a:latin typeface="Times New Roman" panose="02020603050405020304" pitchFamily="18" charset="0"/>
              </a:rPr>
              <a:t>の方が評価値が高い</a:t>
            </a:r>
            <a:r>
              <a:rPr kumimoji="1" lang="ja-JP" altLang="en-US" dirty="0">
                <a:latin typeface="Times New Roman" panose="02020603050405020304" pitchFamily="18" charset="0"/>
              </a:rPr>
              <a:t>⇒</a:t>
            </a:r>
            <a:r>
              <a:rPr lang="en-US" altLang="ja-JP" dirty="0">
                <a:latin typeface="Times New Roman" panose="02020603050405020304" pitchFamily="18" charset="0"/>
              </a:rPr>
              <a:t>B</a:t>
            </a:r>
            <a:r>
              <a:rPr lang="ja-JP" altLang="en-US" dirty="0">
                <a:latin typeface="Times New Roman" panose="02020603050405020304" pitchFamily="18" charset="0"/>
              </a:rPr>
              <a:t>と</a:t>
            </a:r>
            <a:r>
              <a:rPr lang="en-US" altLang="ja-JP" dirty="0">
                <a:latin typeface="Times New Roman" panose="02020603050405020304" pitchFamily="18" charset="0"/>
              </a:rPr>
              <a:t>C</a:t>
            </a:r>
            <a:r>
              <a:rPr lang="ja-JP" altLang="en-US" dirty="0">
                <a:latin typeface="Times New Roman" panose="02020603050405020304" pitchFamily="18" charset="0"/>
              </a:rPr>
              <a:t>を入れ替える</a:t>
            </a:r>
            <a:endParaRPr lang="en-US" altLang="ja-JP" dirty="0">
              <a:latin typeface="Times New Roman" panose="02020603050405020304" pitchFamily="18" charset="0"/>
            </a:endParaRPr>
          </a:p>
          <a:p>
            <a:r>
              <a:rPr kumimoji="1" lang="en-US" altLang="ja-JP" dirty="0">
                <a:latin typeface="Times New Roman" panose="02020603050405020304" pitchFamily="18" charset="0"/>
              </a:rPr>
              <a:t>E</a:t>
            </a:r>
            <a:r>
              <a:rPr lang="ja-JP" altLang="en-US" dirty="0">
                <a:latin typeface="Times New Roman" panose="02020603050405020304" pitchFamily="18" charset="0"/>
              </a:rPr>
              <a:t>の方が評価値が低い⇒</a:t>
            </a:r>
            <a:r>
              <a:rPr lang="en-US" altLang="ja-JP" dirty="0">
                <a:latin typeface="Times New Roman" panose="02020603050405020304" pitchFamily="18" charset="0"/>
              </a:rPr>
              <a:t>D</a:t>
            </a:r>
            <a:r>
              <a:rPr lang="ja-JP" altLang="en-US" dirty="0">
                <a:latin typeface="Times New Roman" panose="02020603050405020304" pitchFamily="18" charset="0"/>
              </a:rPr>
              <a:t>と</a:t>
            </a:r>
            <a:r>
              <a:rPr lang="en-US" altLang="ja-JP" dirty="0">
                <a:latin typeface="Times New Roman" panose="02020603050405020304" pitchFamily="18" charset="0"/>
              </a:rPr>
              <a:t>E</a:t>
            </a:r>
            <a:r>
              <a:rPr lang="ja-JP" altLang="en-US" dirty="0">
                <a:latin typeface="Times New Roman" panose="02020603050405020304" pitchFamily="18" charset="0"/>
              </a:rPr>
              <a:t>を入れ替える</a:t>
            </a:r>
            <a:endParaRPr kumimoji="1" lang="ja-JP" altLang="en-US" dirty="0">
              <a:latin typeface="Times New Roman" panose="02020603050405020304" pitchFamily="18" charset="0"/>
            </a:endParaRPr>
          </a:p>
        </p:txBody>
      </p:sp>
      <p:sp>
        <p:nvSpPr>
          <p:cNvPr id="89" name="左右矢印 6">
            <a:extLst>
              <a:ext uri="{FF2B5EF4-FFF2-40B4-BE49-F238E27FC236}">
                <a16:creationId xmlns:a16="http://schemas.microsoft.com/office/drawing/2014/main" id="{A4DE9644-FA47-440E-A795-04E9BB75A9D7}"/>
              </a:ext>
            </a:extLst>
          </p:cNvPr>
          <p:cNvSpPr/>
          <p:nvPr/>
        </p:nvSpPr>
        <p:spPr bwMode="auto">
          <a:xfrm>
            <a:off x="3260205" y="2858326"/>
            <a:ext cx="2537169" cy="327388"/>
          </a:xfrm>
          <a:prstGeom prst="leftRightArrow">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入れ替え</a:t>
            </a:r>
            <a:endParaRPr kumimoji="1" lang="ja-JP" altLang="en-US" sz="2400" dirty="0">
              <a:effectLst/>
              <a:latin typeface="Times New Roman" panose="02020603050405020304" pitchFamily="18" charset="0"/>
            </a:endParaRPr>
          </a:p>
        </p:txBody>
      </p:sp>
      <p:sp>
        <p:nvSpPr>
          <p:cNvPr id="90" name="左右矢印 84">
            <a:extLst>
              <a:ext uri="{FF2B5EF4-FFF2-40B4-BE49-F238E27FC236}">
                <a16:creationId xmlns:a16="http://schemas.microsoft.com/office/drawing/2014/main" id="{1507D534-2A6A-4A1A-9D58-60C391A924B3}"/>
              </a:ext>
            </a:extLst>
          </p:cNvPr>
          <p:cNvSpPr/>
          <p:nvPr/>
        </p:nvSpPr>
        <p:spPr bwMode="auto">
          <a:xfrm>
            <a:off x="5837455" y="3833837"/>
            <a:ext cx="1016023" cy="327388"/>
          </a:xfrm>
          <a:prstGeom prst="leftRightArrow">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入れ替え</a:t>
            </a:r>
            <a:endParaRPr kumimoji="1" lang="ja-JP" altLang="en-US" sz="2400" dirty="0">
              <a:effectLst/>
              <a:latin typeface="Times New Roman" panose="02020603050405020304" pitchFamily="18" charset="0"/>
            </a:endParaRPr>
          </a:p>
        </p:txBody>
      </p:sp>
      <p:sp>
        <p:nvSpPr>
          <p:cNvPr id="3" name="テキスト ボックス 2">
            <a:extLst>
              <a:ext uri="{FF2B5EF4-FFF2-40B4-BE49-F238E27FC236}">
                <a16:creationId xmlns:a16="http://schemas.microsoft.com/office/drawing/2014/main" id="{577937F8-1481-4E04-8EDE-A9759FF4D98D}"/>
              </a:ext>
            </a:extLst>
          </p:cNvPr>
          <p:cNvSpPr txBox="1"/>
          <p:nvPr/>
        </p:nvSpPr>
        <p:spPr>
          <a:xfrm>
            <a:off x="342782" y="1815421"/>
            <a:ext cx="1877438" cy="461665"/>
          </a:xfrm>
          <a:prstGeom prst="rect">
            <a:avLst/>
          </a:prstGeom>
          <a:noFill/>
        </p:spPr>
        <p:txBody>
          <a:bodyPr wrap="none" rtlCol="0">
            <a:spAutoFit/>
          </a:bodyPr>
          <a:lstStyle/>
          <a:p>
            <a:r>
              <a:rPr lang="en-US" altLang="ja-JP" sz="2400" dirty="0">
                <a:latin typeface="Times New Roman" panose="02020603050405020304" pitchFamily="18" charset="0"/>
              </a:rPr>
              <a:t>2</a:t>
            </a:r>
            <a:r>
              <a:rPr kumimoji="1" lang="ja-JP" altLang="en-US" sz="2400" dirty="0">
                <a:latin typeface="Times New Roman" panose="02020603050405020304" pitchFamily="18" charset="0"/>
              </a:rPr>
              <a:t>回目の探索</a:t>
            </a:r>
          </a:p>
        </p:txBody>
      </p:sp>
    </p:spTree>
    <p:extLst>
      <p:ext uri="{BB962C8B-B14F-4D97-AF65-F5344CB8AC3E}">
        <p14:creationId xmlns:p14="http://schemas.microsoft.com/office/powerpoint/2010/main" val="58945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checkerboard(across)">
                                      <p:cBhvr>
                                        <p:cTn id="7" dur="500"/>
                                        <p:tgtEl>
                                          <p:spTgt spid="81"/>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Effect transition="in" filter="checkerboard(across)">
                                      <p:cBhvr>
                                        <p:cTn id="11" dur="500"/>
                                        <p:tgtEl>
                                          <p:spTgt spid="82"/>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83"/>
                                        </p:tgtEl>
                                        <p:attrNameLst>
                                          <p:attrName>style.visibility</p:attrName>
                                        </p:attrNameLst>
                                      </p:cBhvr>
                                      <p:to>
                                        <p:strVal val="visible"/>
                                      </p:to>
                                    </p:set>
                                    <p:animEffect transition="in" filter="checkerboard(across)">
                                      <p:cBhvr>
                                        <p:cTn id="15" dur="500"/>
                                        <p:tgtEl>
                                          <p:spTgt spid="83"/>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84"/>
                                        </p:tgtEl>
                                        <p:attrNameLst>
                                          <p:attrName>style.visibility</p:attrName>
                                        </p:attrNameLst>
                                      </p:cBhvr>
                                      <p:to>
                                        <p:strVal val="visible"/>
                                      </p:to>
                                    </p:set>
                                    <p:animEffect transition="in" filter="checkerboard(across)">
                                      <p:cBhvr>
                                        <p:cTn id="19" dur="500"/>
                                        <p:tgtEl>
                                          <p:spTgt spid="84"/>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85"/>
                                        </p:tgtEl>
                                        <p:attrNameLst>
                                          <p:attrName>style.visibility</p:attrName>
                                        </p:attrNameLst>
                                      </p:cBhvr>
                                      <p:to>
                                        <p:strVal val="visible"/>
                                      </p:to>
                                    </p:set>
                                    <p:animEffect transition="in" filter="checkerboard(across)">
                                      <p:cBhvr>
                                        <p:cTn id="23" dur="500"/>
                                        <p:tgtEl>
                                          <p:spTgt spid="85"/>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86"/>
                                        </p:tgtEl>
                                        <p:attrNameLst>
                                          <p:attrName>style.visibility</p:attrName>
                                        </p:attrNameLst>
                                      </p:cBhvr>
                                      <p:to>
                                        <p:strVal val="visible"/>
                                      </p:to>
                                    </p:set>
                                    <p:animEffect transition="in" filter="checkerboard(across)">
                                      <p:cBhvr>
                                        <p:cTn id="27" dur="500"/>
                                        <p:tgtEl>
                                          <p:spTgt spid="86"/>
                                        </p:tgtEl>
                                      </p:cBhvr>
                                    </p:animEffect>
                                  </p:childTnLst>
                                </p:cTn>
                              </p:par>
                            </p:childTnLst>
                          </p:cTn>
                        </p:par>
                        <p:par>
                          <p:cTn id="28" fill="hold">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87"/>
                                        </p:tgtEl>
                                        <p:attrNameLst>
                                          <p:attrName>style.visibility</p:attrName>
                                        </p:attrNameLst>
                                      </p:cBhvr>
                                      <p:to>
                                        <p:strVal val="visible"/>
                                      </p:to>
                                    </p:set>
                                    <p:animEffect transition="in" filter="checkerboard(across)">
                                      <p:cBhvr>
                                        <p:cTn id="31" dur="500"/>
                                        <p:tgtEl>
                                          <p:spTgt spid="87"/>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88"/>
                                        </p:tgtEl>
                                        <p:attrNameLst>
                                          <p:attrName>style.visibility</p:attrName>
                                        </p:attrNameLst>
                                      </p:cBhvr>
                                      <p:to>
                                        <p:strVal val="visible"/>
                                      </p:to>
                                    </p:set>
                                    <p:anim calcmode="lin" valueType="num">
                                      <p:cBhvr additive="base">
                                        <p:cTn id="36" dur="500" fill="hold"/>
                                        <p:tgtEl>
                                          <p:spTgt spid="88"/>
                                        </p:tgtEl>
                                        <p:attrNameLst>
                                          <p:attrName>ppt_x</p:attrName>
                                        </p:attrNameLst>
                                      </p:cBhvr>
                                      <p:tavLst>
                                        <p:tav tm="0">
                                          <p:val>
                                            <p:strVal val="#ppt_x"/>
                                          </p:val>
                                        </p:tav>
                                        <p:tav tm="100000">
                                          <p:val>
                                            <p:strVal val="#ppt_x"/>
                                          </p:val>
                                        </p:tav>
                                      </p:tavLst>
                                    </p:anim>
                                    <p:anim calcmode="lin" valueType="num">
                                      <p:cBhvr additive="base">
                                        <p:cTn id="37" dur="500" fill="hold"/>
                                        <p:tgtEl>
                                          <p:spTgt spid="88"/>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grpId="0" nodeType="clickEffect">
                                  <p:stCondLst>
                                    <p:cond delay="0"/>
                                  </p:stCondLst>
                                  <p:childTnLst>
                                    <p:set>
                                      <p:cBhvr>
                                        <p:cTn id="41" dur="1" fill="hold">
                                          <p:stCondLst>
                                            <p:cond delay="0"/>
                                          </p:stCondLst>
                                        </p:cTn>
                                        <p:tgtEl>
                                          <p:spTgt spid="89"/>
                                        </p:tgtEl>
                                        <p:attrNameLst>
                                          <p:attrName>style.visibility</p:attrName>
                                        </p:attrNameLst>
                                      </p:cBhvr>
                                      <p:to>
                                        <p:strVal val="visible"/>
                                      </p:to>
                                    </p:set>
                                    <p:animEffect transition="in" filter="barn(outVertical)">
                                      <p:cBhvr>
                                        <p:cTn id="42" dur="500"/>
                                        <p:tgtEl>
                                          <p:spTgt spid="89"/>
                                        </p:tgtEl>
                                      </p:cBhvr>
                                    </p:animEffect>
                                  </p:childTnLst>
                                </p:cTn>
                              </p:par>
                            </p:childTnLst>
                          </p:cTn>
                        </p:par>
                        <p:par>
                          <p:cTn id="43" fill="hold">
                            <p:stCondLst>
                              <p:cond delay="500"/>
                            </p:stCondLst>
                            <p:childTnLst>
                              <p:par>
                                <p:cTn id="44" presetID="16" presetClass="entr" presetSubtype="37" fill="hold" grpId="0" nodeType="afterEffect">
                                  <p:stCondLst>
                                    <p:cond delay="0"/>
                                  </p:stCondLst>
                                  <p:childTnLst>
                                    <p:set>
                                      <p:cBhvr>
                                        <p:cTn id="45" dur="1" fill="hold">
                                          <p:stCondLst>
                                            <p:cond delay="0"/>
                                          </p:stCondLst>
                                        </p:cTn>
                                        <p:tgtEl>
                                          <p:spTgt spid="90"/>
                                        </p:tgtEl>
                                        <p:attrNameLst>
                                          <p:attrName>style.visibility</p:attrName>
                                        </p:attrNameLst>
                                      </p:cBhvr>
                                      <p:to>
                                        <p:strVal val="visible"/>
                                      </p:to>
                                    </p:set>
                                    <p:animEffect transition="in" filter="barn(outVertical)">
                                      <p:cBhvr>
                                        <p:cTn id="46"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82" grpId="0" animBg="1"/>
      <p:bldP spid="83" grpId="0" animBg="1"/>
      <p:bldP spid="84" grpId="0" animBg="1"/>
      <p:bldP spid="85" grpId="0" animBg="1"/>
      <p:bldP spid="86" grpId="0" animBg="1"/>
      <p:bldP spid="87" grpId="0" animBg="1"/>
      <p:bldP spid="88" grpId="0"/>
      <p:bldP spid="89" grpId="0" animBg="1"/>
      <p:bldP spid="9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反復深化法</a:t>
            </a:r>
          </a:p>
        </p:txBody>
      </p:sp>
      <p:grpSp>
        <p:nvGrpSpPr>
          <p:cNvPr id="11" name="グループ化 10"/>
          <p:cNvGrpSpPr/>
          <p:nvPr/>
        </p:nvGrpSpPr>
        <p:grpSpPr>
          <a:xfrm>
            <a:off x="3990184" y="1764890"/>
            <a:ext cx="782816" cy="523220"/>
            <a:chOff x="3745132" y="1814136"/>
            <a:chExt cx="782816" cy="523220"/>
          </a:xfrm>
        </p:grpSpPr>
        <p:sp>
          <p:nvSpPr>
            <p:cNvPr id="5" name="円/楕円 4"/>
            <p:cNvSpPr/>
            <p:nvPr/>
          </p:nvSpPr>
          <p:spPr bwMode="auto">
            <a:xfrm>
              <a:off x="4146948" y="1885246"/>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 name="テキスト ボックス 5"/>
            <p:cNvSpPr txBox="1"/>
            <p:nvPr/>
          </p:nvSpPr>
          <p:spPr>
            <a:xfrm>
              <a:off x="3745132" y="1814136"/>
              <a:ext cx="444352" cy="523220"/>
            </a:xfrm>
            <a:prstGeom prst="rect">
              <a:avLst/>
            </a:prstGeom>
            <a:noFill/>
          </p:spPr>
          <p:txBody>
            <a:bodyPr wrap="none" rtlCol="0">
              <a:spAutoFit/>
            </a:bodyPr>
            <a:lstStyle/>
            <a:p>
              <a:r>
                <a:rPr lang="en-US" altLang="ja-JP" dirty="0">
                  <a:latin typeface="Times New Roman" panose="02020603050405020304" pitchFamily="18" charset="0"/>
                </a:rPr>
                <a:t>A</a:t>
              </a:r>
              <a:endParaRPr kumimoji="1" lang="ja-JP" altLang="en-US" dirty="0">
                <a:latin typeface="Times New Roman" panose="02020603050405020304" pitchFamily="18" charset="0"/>
              </a:endParaRPr>
            </a:p>
          </p:txBody>
        </p:sp>
      </p:grpSp>
      <p:grpSp>
        <p:nvGrpSpPr>
          <p:cNvPr id="12" name="グループ化 11"/>
          <p:cNvGrpSpPr/>
          <p:nvPr/>
        </p:nvGrpSpPr>
        <p:grpSpPr>
          <a:xfrm>
            <a:off x="2196000" y="2772890"/>
            <a:ext cx="775800" cy="523220"/>
            <a:chOff x="3720000" y="1819564"/>
            <a:chExt cx="775800" cy="523220"/>
          </a:xfrm>
        </p:grpSpPr>
        <p:sp>
          <p:nvSpPr>
            <p:cNvPr id="13" name="円/楕円 12"/>
            <p:cNvSpPr/>
            <p:nvPr/>
          </p:nvSpPr>
          <p:spPr bwMode="auto">
            <a:xfrm>
              <a:off x="4114800" y="189067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 name="テキスト ボックス 13"/>
            <p:cNvSpPr txBox="1"/>
            <p:nvPr/>
          </p:nvSpPr>
          <p:spPr>
            <a:xfrm>
              <a:off x="3720000" y="1819564"/>
              <a:ext cx="423514" cy="523220"/>
            </a:xfrm>
            <a:prstGeom prst="rect">
              <a:avLst/>
            </a:prstGeom>
            <a:noFill/>
          </p:spPr>
          <p:txBody>
            <a:bodyPr wrap="none" rtlCol="0">
              <a:spAutoFit/>
            </a:bodyPr>
            <a:lstStyle/>
            <a:p>
              <a:r>
                <a:rPr lang="en-US" altLang="ja-JP" dirty="0">
                  <a:latin typeface="Times New Roman" panose="02020603050405020304" pitchFamily="18" charset="0"/>
                </a:rPr>
                <a:t>B</a:t>
              </a:r>
              <a:endParaRPr kumimoji="1" lang="ja-JP" altLang="en-US" dirty="0">
                <a:latin typeface="Times New Roman" panose="02020603050405020304" pitchFamily="18" charset="0"/>
              </a:endParaRPr>
            </a:p>
          </p:txBody>
        </p:sp>
      </p:grpSp>
      <p:cxnSp>
        <p:nvCxnSpPr>
          <p:cNvPr id="16" name="直線矢印コネクタ 15"/>
          <p:cNvCxnSpPr>
            <a:stCxn id="5" idx="4"/>
            <a:endCxn id="13" idx="0"/>
          </p:cNvCxnSpPr>
          <p:nvPr/>
        </p:nvCxnSpPr>
        <p:spPr bwMode="auto">
          <a:xfrm flipH="1">
            <a:off x="2781300" y="2217000"/>
            <a:ext cx="18012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 name="グループ化 16"/>
          <p:cNvGrpSpPr/>
          <p:nvPr/>
        </p:nvGrpSpPr>
        <p:grpSpPr>
          <a:xfrm>
            <a:off x="5760000" y="2772000"/>
            <a:ext cx="813000" cy="523220"/>
            <a:chOff x="3706064" y="1872286"/>
            <a:chExt cx="813000" cy="523220"/>
          </a:xfrm>
        </p:grpSpPr>
        <p:sp>
          <p:nvSpPr>
            <p:cNvPr id="18" name="円/楕円 17"/>
            <p:cNvSpPr/>
            <p:nvPr/>
          </p:nvSpPr>
          <p:spPr bwMode="auto">
            <a:xfrm>
              <a:off x="4138064" y="1944286"/>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 name="テキスト ボックス 18"/>
            <p:cNvSpPr txBox="1"/>
            <p:nvPr/>
          </p:nvSpPr>
          <p:spPr>
            <a:xfrm>
              <a:off x="3706064" y="1872286"/>
              <a:ext cx="486154" cy="523220"/>
            </a:xfrm>
            <a:prstGeom prst="rect">
              <a:avLst/>
            </a:prstGeom>
            <a:noFill/>
          </p:spPr>
          <p:txBody>
            <a:bodyPr wrap="square" rtlCol="0">
              <a:spAutoFit/>
            </a:bodyPr>
            <a:lstStyle/>
            <a:p>
              <a:r>
                <a:rPr lang="en-US" altLang="ja-JP" dirty="0">
                  <a:latin typeface="Times New Roman" panose="02020603050405020304" pitchFamily="18" charset="0"/>
                </a:rPr>
                <a:t>C</a:t>
              </a:r>
              <a:endParaRPr kumimoji="1" lang="ja-JP" altLang="en-US" dirty="0">
                <a:latin typeface="Times New Roman" panose="02020603050405020304" pitchFamily="18" charset="0"/>
              </a:endParaRPr>
            </a:p>
          </p:txBody>
        </p:sp>
      </p:grpSp>
      <p:cxnSp>
        <p:nvCxnSpPr>
          <p:cNvPr id="20" name="直線矢印コネクタ 19"/>
          <p:cNvCxnSpPr>
            <a:stCxn id="5" idx="4"/>
            <a:endCxn id="18" idx="0"/>
          </p:cNvCxnSpPr>
          <p:nvPr/>
        </p:nvCxnSpPr>
        <p:spPr bwMode="auto">
          <a:xfrm>
            <a:off x="4582500" y="2217000"/>
            <a:ext cx="1800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3" name="グループ化 22"/>
          <p:cNvGrpSpPr/>
          <p:nvPr/>
        </p:nvGrpSpPr>
        <p:grpSpPr>
          <a:xfrm>
            <a:off x="1281039" y="3775480"/>
            <a:ext cx="755961" cy="523220"/>
            <a:chOff x="3639775" y="1811573"/>
            <a:chExt cx="755961" cy="523220"/>
          </a:xfrm>
        </p:grpSpPr>
        <p:sp>
          <p:nvSpPr>
            <p:cNvPr id="24" name="円/楕円 23"/>
            <p:cNvSpPr/>
            <p:nvPr/>
          </p:nvSpPr>
          <p:spPr bwMode="auto">
            <a:xfrm>
              <a:off x="4014736" y="188809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 name="テキスト ボックス 24"/>
            <p:cNvSpPr txBox="1"/>
            <p:nvPr/>
          </p:nvSpPr>
          <p:spPr>
            <a:xfrm>
              <a:off x="3639775" y="1811573"/>
              <a:ext cx="404278" cy="523220"/>
            </a:xfrm>
            <a:prstGeom prst="rect">
              <a:avLst/>
            </a:prstGeom>
            <a:noFill/>
          </p:spPr>
          <p:txBody>
            <a:bodyPr wrap="none" rtlCol="0">
              <a:spAutoFit/>
            </a:bodyPr>
            <a:lstStyle/>
            <a:p>
              <a:r>
                <a:rPr kumimoji="1" lang="en-US" altLang="ja-JP" dirty="0">
                  <a:latin typeface="Times New Roman" panose="02020603050405020304" pitchFamily="18" charset="0"/>
                </a:rPr>
                <a:t>E</a:t>
              </a:r>
              <a:endParaRPr kumimoji="1" lang="ja-JP" altLang="en-US" dirty="0">
                <a:latin typeface="Times New Roman" panose="02020603050405020304" pitchFamily="18" charset="0"/>
              </a:endParaRPr>
            </a:p>
          </p:txBody>
        </p:sp>
      </p:grpSp>
      <p:cxnSp>
        <p:nvCxnSpPr>
          <p:cNvPr id="26" name="直線矢印コネクタ 25"/>
          <p:cNvCxnSpPr>
            <a:stCxn id="13" idx="4"/>
            <a:endCxn id="24" idx="0"/>
          </p:cNvCxnSpPr>
          <p:nvPr/>
        </p:nvCxnSpPr>
        <p:spPr bwMode="auto">
          <a:xfrm flipH="1">
            <a:off x="1846500" y="3225000"/>
            <a:ext cx="9348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7" name="グループ化 26"/>
          <p:cNvGrpSpPr/>
          <p:nvPr/>
        </p:nvGrpSpPr>
        <p:grpSpPr>
          <a:xfrm>
            <a:off x="3064303" y="3775480"/>
            <a:ext cx="772697" cy="523220"/>
            <a:chOff x="3635803" y="1811573"/>
            <a:chExt cx="772697" cy="523220"/>
          </a:xfrm>
        </p:grpSpPr>
        <p:sp>
          <p:nvSpPr>
            <p:cNvPr id="28" name="円/楕円 27"/>
            <p:cNvSpPr/>
            <p:nvPr/>
          </p:nvSpPr>
          <p:spPr bwMode="auto">
            <a:xfrm>
              <a:off x="4027500" y="188809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9" name="テキスト ボックス 28"/>
            <p:cNvSpPr txBox="1"/>
            <p:nvPr/>
          </p:nvSpPr>
          <p:spPr>
            <a:xfrm>
              <a:off x="3635803" y="1811573"/>
              <a:ext cx="444352" cy="523220"/>
            </a:xfrm>
            <a:prstGeom prst="rect">
              <a:avLst/>
            </a:prstGeom>
            <a:noFill/>
          </p:spPr>
          <p:txBody>
            <a:bodyPr wrap="none" rtlCol="0">
              <a:spAutoFit/>
            </a:bodyPr>
            <a:lstStyle/>
            <a:p>
              <a:r>
                <a:rPr kumimoji="1" lang="en-US" altLang="ja-JP" dirty="0">
                  <a:latin typeface="Times New Roman" panose="02020603050405020304" pitchFamily="18" charset="0"/>
                </a:rPr>
                <a:t>D</a:t>
              </a:r>
              <a:endParaRPr kumimoji="1" lang="ja-JP" altLang="en-US" dirty="0">
                <a:latin typeface="Times New Roman" panose="02020603050405020304" pitchFamily="18" charset="0"/>
              </a:endParaRPr>
            </a:p>
          </p:txBody>
        </p:sp>
      </p:grpSp>
      <p:cxnSp>
        <p:nvCxnSpPr>
          <p:cNvPr id="30" name="直線矢印コネクタ 29"/>
          <p:cNvCxnSpPr>
            <a:stCxn id="13" idx="4"/>
            <a:endCxn id="28" idx="0"/>
          </p:cNvCxnSpPr>
          <p:nvPr/>
        </p:nvCxnSpPr>
        <p:spPr bwMode="auto">
          <a:xfrm>
            <a:off x="2781300" y="3225000"/>
            <a:ext cx="8652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3" name="グループ化 32"/>
          <p:cNvGrpSpPr/>
          <p:nvPr/>
        </p:nvGrpSpPr>
        <p:grpSpPr>
          <a:xfrm>
            <a:off x="4916643" y="3775480"/>
            <a:ext cx="720357" cy="523220"/>
            <a:chOff x="3697443" y="1850504"/>
            <a:chExt cx="720357" cy="523220"/>
          </a:xfrm>
        </p:grpSpPr>
        <p:sp>
          <p:nvSpPr>
            <p:cNvPr id="34" name="円/楕円 33"/>
            <p:cNvSpPr/>
            <p:nvPr/>
          </p:nvSpPr>
          <p:spPr bwMode="auto">
            <a:xfrm>
              <a:off x="4036800" y="192702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5" name="テキスト ボックス 34"/>
            <p:cNvSpPr txBox="1"/>
            <p:nvPr/>
          </p:nvSpPr>
          <p:spPr>
            <a:xfrm>
              <a:off x="3697443" y="1850504"/>
              <a:ext cx="385042" cy="523220"/>
            </a:xfrm>
            <a:prstGeom prst="rect">
              <a:avLst/>
            </a:prstGeom>
            <a:noFill/>
          </p:spPr>
          <p:txBody>
            <a:bodyPr wrap="none" rtlCol="0">
              <a:spAutoFit/>
            </a:bodyPr>
            <a:lstStyle/>
            <a:p>
              <a:r>
                <a:rPr lang="en-US" altLang="ja-JP" dirty="0">
                  <a:latin typeface="Times New Roman" panose="02020603050405020304" pitchFamily="18" charset="0"/>
                </a:rPr>
                <a:t>F</a:t>
              </a:r>
              <a:endParaRPr kumimoji="1" lang="ja-JP" altLang="en-US" dirty="0">
                <a:latin typeface="Times New Roman" panose="02020603050405020304" pitchFamily="18" charset="0"/>
              </a:endParaRPr>
            </a:p>
          </p:txBody>
        </p:sp>
      </p:grpSp>
      <p:cxnSp>
        <p:nvCxnSpPr>
          <p:cNvPr id="36" name="直線矢印コネクタ 35"/>
          <p:cNvCxnSpPr>
            <a:stCxn id="18" idx="4"/>
            <a:endCxn id="34" idx="0"/>
          </p:cNvCxnSpPr>
          <p:nvPr/>
        </p:nvCxnSpPr>
        <p:spPr bwMode="auto">
          <a:xfrm flipH="1">
            <a:off x="5446500" y="3225000"/>
            <a:ext cx="936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7" name="グループ化 36"/>
          <p:cNvGrpSpPr/>
          <p:nvPr/>
        </p:nvGrpSpPr>
        <p:grpSpPr>
          <a:xfrm>
            <a:off x="6656418" y="3775480"/>
            <a:ext cx="780582" cy="523220"/>
            <a:chOff x="3649982" y="1850504"/>
            <a:chExt cx="780582" cy="523220"/>
          </a:xfrm>
        </p:grpSpPr>
        <p:sp>
          <p:nvSpPr>
            <p:cNvPr id="38" name="円/楕円 37"/>
            <p:cNvSpPr/>
            <p:nvPr/>
          </p:nvSpPr>
          <p:spPr bwMode="auto">
            <a:xfrm>
              <a:off x="4049564" y="192702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9" name="テキスト ボックス 38"/>
            <p:cNvSpPr txBox="1"/>
            <p:nvPr/>
          </p:nvSpPr>
          <p:spPr>
            <a:xfrm>
              <a:off x="3649982" y="1850504"/>
              <a:ext cx="444352" cy="523220"/>
            </a:xfrm>
            <a:prstGeom prst="rect">
              <a:avLst/>
            </a:prstGeom>
            <a:noFill/>
          </p:spPr>
          <p:txBody>
            <a:bodyPr wrap="none" rtlCol="0">
              <a:spAutoFit/>
            </a:bodyPr>
            <a:lstStyle/>
            <a:p>
              <a:r>
                <a:rPr lang="en-US" altLang="ja-JP" dirty="0">
                  <a:latin typeface="Times New Roman" panose="02020603050405020304" pitchFamily="18" charset="0"/>
                </a:rPr>
                <a:t>G</a:t>
              </a:r>
              <a:endParaRPr kumimoji="1" lang="ja-JP" altLang="en-US" dirty="0">
                <a:latin typeface="Times New Roman" panose="02020603050405020304" pitchFamily="18" charset="0"/>
              </a:endParaRPr>
            </a:p>
          </p:txBody>
        </p:sp>
      </p:grpSp>
      <p:cxnSp>
        <p:nvCxnSpPr>
          <p:cNvPr id="40" name="直線矢印コネクタ 39"/>
          <p:cNvCxnSpPr>
            <a:stCxn id="18" idx="4"/>
            <a:endCxn id="38" idx="0"/>
          </p:cNvCxnSpPr>
          <p:nvPr/>
        </p:nvCxnSpPr>
        <p:spPr bwMode="auto">
          <a:xfrm>
            <a:off x="6382500" y="3225000"/>
            <a:ext cx="864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1" name="グループ化 40"/>
          <p:cNvGrpSpPr/>
          <p:nvPr/>
        </p:nvGrpSpPr>
        <p:grpSpPr>
          <a:xfrm>
            <a:off x="894392" y="4788890"/>
            <a:ext cx="710608" cy="523220"/>
            <a:chOff x="3580804" y="1785933"/>
            <a:chExt cx="710608" cy="523220"/>
          </a:xfrm>
        </p:grpSpPr>
        <p:sp>
          <p:nvSpPr>
            <p:cNvPr id="42" name="円/楕円 41"/>
            <p:cNvSpPr/>
            <p:nvPr/>
          </p:nvSpPr>
          <p:spPr bwMode="auto">
            <a:xfrm>
              <a:off x="3910412"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3" name="テキスト ボックス 42"/>
            <p:cNvSpPr txBox="1"/>
            <p:nvPr/>
          </p:nvSpPr>
          <p:spPr>
            <a:xfrm>
              <a:off x="3580804" y="1785933"/>
              <a:ext cx="324128" cy="523220"/>
            </a:xfrm>
            <a:prstGeom prst="rect">
              <a:avLst/>
            </a:prstGeom>
            <a:noFill/>
          </p:spPr>
          <p:txBody>
            <a:bodyPr wrap="none" rtlCol="0">
              <a:spAutoFit/>
            </a:bodyPr>
            <a:lstStyle/>
            <a:p>
              <a:r>
                <a:rPr kumimoji="1" lang="en-US" altLang="ja-JP" dirty="0">
                  <a:latin typeface="Times New Roman" panose="02020603050405020304" pitchFamily="18" charset="0"/>
                </a:rPr>
                <a:t>J</a:t>
              </a:r>
              <a:endParaRPr kumimoji="1" lang="ja-JP" altLang="en-US" dirty="0">
                <a:latin typeface="Times New Roman" panose="02020603050405020304" pitchFamily="18" charset="0"/>
              </a:endParaRPr>
            </a:p>
          </p:txBody>
        </p:sp>
      </p:grpSp>
      <p:cxnSp>
        <p:nvCxnSpPr>
          <p:cNvPr id="44" name="直線矢印コネクタ 43"/>
          <p:cNvCxnSpPr>
            <a:stCxn id="24" idx="4"/>
            <a:endCxn id="42" idx="0"/>
          </p:cNvCxnSpPr>
          <p:nvPr/>
        </p:nvCxnSpPr>
        <p:spPr bwMode="auto">
          <a:xfrm flipH="1">
            <a:off x="14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5" name="グループ化 44"/>
          <p:cNvGrpSpPr/>
          <p:nvPr/>
        </p:nvGrpSpPr>
        <p:grpSpPr>
          <a:xfrm>
            <a:off x="1690363" y="4788890"/>
            <a:ext cx="778637" cy="523220"/>
            <a:chOff x="3704467" y="1785933"/>
            <a:chExt cx="778637" cy="523220"/>
          </a:xfrm>
        </p:grpSpPr>
        <p:sp>
          <p:nvSpPr>
            <p:cNvPr id="46" name="円/楕円 45"/>
            <p:cNvSpPr/>
            <p:nvPr/>
          </p:nvSpPr>
          <p:spPr bwMode="auto">
            <a:xfrm>
              <a:off x="4102104"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7" name="テキスト ボックス 46"/>
            <p:cNvSpPr txBox="1"/>
            <p:nvPr/>
          </p:nvSpPr>
          <p:spPr>
            <a:xfrm>
              <a:off x="3704467" y="1785933"/>
              <a:ext cx="444352" cy="523220"/>
            </a:xfrm>
            <a:prstGeom prst="rect">
              <a:avLst/>
            </a:prstGeom>
            <a:noFill/>
          </p:spPr>
          <p:txBody>
            <a:bodyPr wrap="none" rtlCol="0">
              <a:spAutoFit/>
            </a:bodyPr>
            <a:lstStyle/>
            <a:p>
              <a:r>
                <a:rPr kumimoji="1" lang="en-US" altLang="ja-JP" dirty="0">
                  <a:latin typeface="Times New Roman" panose="02020603050405020304" pitchFamily="18" charset="0"/>
                </a:rPr>
                <a:t>K</a:t>
              </a:r>
              <a:endParaRPr kumimoji="1" lang="ja-JP" altLang="en-US" dirty="0">
                <a:latin typeface="Times New Roman" panose="02020603050405020304" pitchFamily="18" charset="0"/>
              </a:endParaRPr>
            </a:p>
          </p:txBody>
        </p:sp>
      </p:grpSp>
      <p:cxnSp>
        <p:nvCxnSpPr>
          <p:cNvPr id="48" name="直線矢印コネクタ 47"/>
          <p:cNvCxnSpPr>
            <a:stCxn id="24" idx="4"/>
            <a:endCxn id="46" idx="0"/>
          </p:cNvCxnSpPr>
          <p:nvPr/>
        </p:nvCxnSpPr>
        <p:spPr bwMode="auto">
          <a:xfrm>
            <a:off x="18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2" name="グループ化 51"/>
          <p:cNvGrpSpPr/>
          <p:nvPr/>
        </p:nvGrpSpPr>
        <p:grpSpPr>
          <a:xfrm>
            <a:off x="2651490" y="4788890"/>
            <a:ext cx="753510" cy="523220"/>
            <a:chOff x="3550666" y="1785933"/>
            <a:chExt cx="753510" cy="523220"/>
          </a:xfrm>
        </p:grpSpPr>
        <p:sp>
          <p:nvSpPr>
            <p:cNvPr id="53" name="円/楕円 52"/>
            <p:cNvSpPr/>
            <p:nvPr/>
          </p:nvSpPr>
          <p:spPr bwMode="auto">
            <a:xfrm>
              <a:off x="3923176"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4" name="テキスト ボックス 53"/>
            <p:cNvSpPr txBox="1"/>
            <p:nvPr/>
          </p:nvSpPr>
          <p:spPr>
            <a:xfrm>
              <a:off x="3550666" y="1785933"/>
              <a:ext cx="444352" cy="523220"/>
            </a:xfrm>
            <a:prstGeom prst="rect">
              <a:avLst/>
            </a:prstGeom>
            <a:noFill/>
          </p:spPr>
          <p:txBody>
            <a:bodyPr wrap="none" rtlCol="0">
              <a:spAutoFit/>
            </a:bodyPr>
            <a:lstStyle/>
            <a:p>
              <a:r>
                <a:rPr kumimoji="1" lang="en-US" altLang="ja-JP" dirty="0">
                  <a:latin typeface="Times New Roman" panose="02020603050405020304" pitchFamily="18" charset="0"/>
                </a:rPr>
                <a:t>H</a:t>
              </a:r>
              <a:endParaRPr kumimoji="1" lang="ja-JP" altLang="en-US" dirty="0">
                <a:latin typeface="Times New Roman" panose="02020603050405020304" pitchFamily="18" charset="0"/>
              </a:endParaRPr>
            </a:p>
          </p:txBody>
        </p:sp>
      </p:grpSp>
      <p:cxnSp>
        <p:nvCxnSpPr>
          <p:cNvPr id="55" name="直線矢印コネクタ 54"/>
          <p:cNvCxnSpPr>
            <a:stCxn id="28" idx="4"/>
            <a:endCxn id="53" idx="0"/>
          </p:cNvCxnSpPr>
          <p:nvPr/>
        </p:nvCxnSpPr>
        <p:spPr bwMode="auto">
          <a:xfrm flipH="1">
            <a:off x="32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グループ化 55"/>
          <p:cNvGrpSpPr/>
          <p:nvPr/>
        </p:nvGrpSpPr>
        <p:grpSpPr>
          <a:xfrm>
            <a:off x="3548734" y="4779776"/>
            <a:ext cx="720266" cy="523220"/>
            <a:chOff x="3775602" y="1776819"/>
            <a:chExt cx="720266" cy="523220"/>
          </a:xfrm>
        </p:grpSpPr>
        <p:sp>
          <p:nvSpPr>
            <p:cNvPr id="57" name="円/楕円 56"/>
            <p:cNvSpPr/>
            <p:nvPr/>
          </p:nvSpPr>
          <p:spPr bwMode="auto">
            <a:xfrm>
              <a:off x="4114868" y="1857043"/>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8" name="テキスト ボックス 57"/>
            <p:cNvSpPr txBox="1"/>
            <p:nvPr/>
          </p:nvSpPr>
          <p:spPr>
            <a:xfrm>
              <a:off x="3775602" y="1776819"/>
              <a:ext cx="304892" cy="523220"/>
            </a:xfrm>
            <a:prstGeom prst="rect">
              <a:avLst/>
            </a:prstGeom>
            <a:noFill/>
          </p:spPr>
          <p:txBody>
            <a:bodyPr wrap="none" rtlCol="0">
              <a:spAutoFit/>
            </a:bodyPr>
            <a:lstStyle/>
            <a:p>
              <a:r>
                <a:rPr kumimoji="1" lang="en-US" altLang="ja-JP" dirty="0">
                  <a:latin typeface="Times New Roman" panose="02020603050405020304" pitchFamily="18" charset="0"/>
                </a:rPr>
                <a:t>I</a:t>
              </a:r>
              <a:endParaRPr kumimoji="1" lang="ja-JP" altLang="en-US" dirty="0">
                <a:latin typeface="Times New Roman" panose="02020603050405020304" pitchFamily="18" charset="0"/>
              </a:endParaRPr>
            </a:p>
          </p:txBody>
        </p:sp>
      </p:grpSp>
      <p:cxnSp>
        <p:nvCxnSpPr>
          <p:cNvPr id="59" name="直線矢印コネクタ 58"/>
          <p:cNvCxnSpPr>
            <a:stCxn id="28" idx="4"/>
            <a:endCxn id="57" idx="0"/>
          </p:cNvCxnSpPr>
          <p:nvPr/>
        </p:nvCxnSpPr>
        <p:spPr bwMode="auto">
          <a:xfrm>
            <a:off x="36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0" name="グループ化 59"/>
          <p:cNvGrpSpPr/>
          <p:nvPr/>
        </p:nvGrpSpPr>
        <p:grpSpPr>
          <a:xfrm>
            <a:off x="4466460" y="4779776"/>
            <a:ext cx="738540" cy="523220"/>
            <a:chOff x="3574936" y="1794137"/>
            <a:chExt cx="738540" cy="523220"/>
          </a:xfrm>
        </p:grpSpPr>
        <p:sp>
          <p:nvSpPr>
            <p:cNvPr id="61" name="円/楕円 60"/>
            <p:cNvSpPr/>
            <p:nvPr/>
          </p:nvSpPr>
          <p:spPr bwMode="auto">
            <a:xfrm>
              <a:off x="3932476" y="187436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2" name="テキスト ボックス 61"/>
            <p:cNvSpPr txBox="1"/>
            <p:nvPr/>
          </p:nvSpPr>
          <p:spPr>
            <a:xfrm>
              <a:off x="3574936" y="1794137"/>
              <a:ext cx="404278" cy="523220"/>
            </a:xfrm>
            <a:prstGeom prst="rect">
              <a:avLst/>
            </a:prstGeom>
            <a:noFill/>
          </p:spPr>
          <p:txBody>
            <a:bodyPr wrap="none" rtlCol="0">
              <a:spAutoFit/>
            </a:bodyPr>
            <a:lstStyle/>
            <a:p>
              <a:r>
                <a:rPr lang="en-US" altLang="ja-JP" dirty="0">
                  <a:latin typeface="Times New Roman" panose="02020603050405020304" pitchFamily="18" charset="0"/>
                </a:rPr>
                <a:t>L</a:t>
              </a:r>
              <a:endParaRPr kumimoji="1" lang="ja-JP" altLang="en-US" dirty="0">
                <a:latin typeface="Times New Roman" panose="02020603050405020304" pitchFamily="18" charset="0"/>
              </a:endParaRPr>
            </a:p>
          </p:txBody>
        </p:sp>
      </p:grpSp>
      <p:cxnSp>
        <p:nvCxnSpPr>
          <p:cNvPr id="63" name="直線矢印コネクタ 62"/>
          <p:cNvCxnSpPr>
            <a:stCxn id="34" idx="4"/>
            <a:endCxn id="61" idx="0"/>
          </p:cNvCxnSpPr>
          <p:nvPr/>
        </p:nvCxnSpPr>
        <p:spPr bwMode="auto">
          <a:xfrm flipH="1">
            <a:off x="50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4" name="グループ化 63"/>
          <p:cNvGrpSpPr/>
          <p:nvPr/>
        </p:nvGrpSpPr>
        <p:grpSpPr>
          <a:xfrm>
            <a:off x="5209640" y="4779776"/>
            <a:ext cx="859360" cy="523220"/>
            <a:chOff x="3645808" y="1794137"/>
            <a:chExt cx="859360" cy="523220"/>
          </a:xfrm>
        </p:grpSpPr>
        <p:sp>
          <p:nvSpPr>
            <p:cNvPr id="65" name="円/楕円 64"/>
            <p:cNvSpPr/>
            <p:nvPr/>
          </p:nvSpPr>
          <p:spPr bwMode="auto">
            <a:xfrm>
              <a:off x="4124168" y="187436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6" name="テキスト ボックス 65"/>
            <p:cNvSpPr txBox="1"/>
            <p:nvPr/>
          </p:nvSpPr>
          <p:spPr>
            <a:xfrm>
              <a:off x="3645808" y="1794137"/>
              <a:ext cx="503664" cy="523220"/>
            </a:xfrm>
            <a:prstGeom prst="rect">
              <a:avLst/>
            </a:prstGeom>
            <a:noFill/>
          </p:spPr>
          <p:txBody>
            <a:bodyPr wrap="none" rtlCol="0">
              <a:spAutoFit/>
            </a:bodyPr>
            <a:lstStyle/>
            <a:p>
              <a:r>
                <a:rPr lang="en-US" altLang="ja-JP" dirty="0">
                  <a:latin typeface="Times New Roman" panose="02020603050405020304" pitchFamily="18" charset="0"/>
                </a:rPr>
                <a:t>M</a:t>
              </a:r>
              <a:endParaRPr kumimoji="1" lang="ja-JP" altLang="en-US" dirty="0">
                <a:latin typeface="Times New Roman" panose="02020603050405020304" pitchFamily="18" charset="0"/>
              </a:endParaRPr>
            </a:p>
          </p:txBody>
        </p:sp>
      </p:grpSp>
      <p:cxnSp>
        <p:nvCxnSpPr>
          <p:cNvPr id="67" name="直線矢印コネクタ 66"/>
          <p:cNvCxnSpPr>
            <a:stCxn id="34" idx="4"/>
            <a:endCxn id="65" idx="0"/>
          </p:cNvCxnSpPr>
          <p:nvPr/>
        </p:nvCxnSpPr>
        <p:spPr bwMode="auto">
          <a:xfrm>
            <a:off x="54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8" name="グループ化 67"/>
          <p:cNvGrpSpPr/>
          <p:nvPr/>
        </p:nvGrpSpPr>
        <p:grpSpPr>
          <a:xfrm>
            <a:off x="6213280" y="4793691"/>
            <a:ext cx="791720" cy="523220"/>
            <a:chOff x="3534520" y="1847805"/>
            <a:chExt cx="791720" cy="523220"/>
          </a:xfrm>
        </p:grpSpPr>
        <p:sp>
          <p:nvSpPr>
            <p:cNvPr id="69" name="円/楕円 68"/>
            <p:cNvSpPr/>
            <p:nvPr/>
          </p:nvSpPr>
          <p:spPr bwMode="auto">
            <a:xfrm>
              <a:off x="3945240" y="191411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0" name="テキスト ボックス 69"/>
            <p:cNvSpPr txBox="1"/>
            <p:nvPr/>
          </p:nvSpPr>
          <p:spPr>
            <a:xfrm>
              <a:off x="3534520" y="1847805"/>
              <a:ext cx="444352" cy="523220"/>
            </a:xfrm>
            <a:prstGeom prst="rect">
              <a:avLst/>
            </a:prstGeom>
            <a:noFill/>
          </p:spPr>
          <p:txBody>
            <a:bodyPr wrap="none" rtlCol="0">
              <a:spAutoFit/>
            </a:bodyPr>
            <a:lstStyle/>
            <a:p>
              <a:r>
                <a:rPr lang="en-US" altLang="ja-JP" dirty="0">
                  <a:latin typeface="Times New Roman" panose="02020603050405020304" pitchFamily="18" charset="0"/>
                </a:rPr>
                <a:t>N</a:t>
              </a:r>
              <a:endParaRPr kumimoji="1" lang="ja-JP" altLang="en-US" dirty="0">
                <a:latin typeface="Times New Roman" panose="02020603050405020304" pitchFamily="18" charset="0"/>
              </a:endParaRPr>
            </a:p>
          </p:txBody>
        </p:sp>
      </p:grpSp>
      <p:cxnSp>
        <p:nvCxnSpPr>
          <p:cNvPr id="71" name="直線矢印コネクタ 70"/>
          <p:cNvCxnSpPr>
            <a:stCxn id="38" idx="4"/>
            <a:endCxn id="69" idx="0"/>
          </p:cNvCxnSpPr>
          <p:nvPr/>
        </p:nvCxnSpPr>
        <p:spPr bwMode="auto">
          <a:xfrm flipH="1">
            <a:off x="6814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2" name="グループ化 71"/>
          <p:cNvGrpSpPr/>
          <p:nvPr/>
        </p:nvGrpSpPr>
        <p:grpSpPr>
          <a:xfrm>
            <a:off x="7086236" y="4788890"/>
            <a:ext cx="782764" cy="523220"/>
            <a:chOff x="3735168" y="1843004"/>
            <a:chExt cx="782764" cy="523220"/>
          </a:xfrm>
        </p:grpSpPr>
        <p:sp>
          <p:nvSpPr>
            <p:cNvPr id="73" name="円/楕円 72"/>
            <p:cNvSpPr/>
            <p:nvPr/>
          </p:nvSpPr>
          <p:spPr bwMode="auto">
            <a:xfrm>
              <a:off x="4136932" y="1914114"/>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4" name="テキスト ボックス 73"/>
            <p:cNvSpPr txBox="1"/>
            <p:nvPr/>
          </p:nvSpPr>
          <p:spPr>
            <a:xfrm>
              <a:off x="3735168" y="1843004"/>
              <a:ext cx="444352" cy="523220"/>
            </a:xfrm>
            <a:prstGeom prst="rect">
              <a:avLst/>
            </a:prstGeom>
            <a:noFill/>
          </p:spPr>
          <p:txBody>
            <a:bodyPr wrap="none" rtlCol="0">
              <a:spAutoFit/>
            </a:bodyPr>
            <a:lstStyle/>
            <a:p>
              <a:r>
                <a:rPr lang="en-US" altLang="ja-JP" dirty="0">
                  <a:latin typeface="Times New Roman" panose="02020603050405020304" pitchFamily="18" charset="0"/>
                </a:rPr>
                <a:t>O</a:t>
              </a:r>
              <a:endParaRPr kumimoji="1" lang="ja-JP" altLang="en-US" dirty="0">
                <a:latin typeface="Times New Roman" panose="02020603050405020304" pitchFamily="18" charset="0"/>
              </a:endParaRPr>
            </a:p>
          </p:txBody>
        </p:sp>
      </p:grpSp>
      <p:cxnSp>
        <p:nvCxnSpPr>
          <p:cNvPr id="75" name="直線矢印コネクタ 74"/>
          <p:cNvCxnSpPr>
            <a:stCxn id="38" idx="4"/>
            <a:endCxn id="73" idx="0"/>
          </p:cNvCxnSpPr>
          <p:nvPr/>
        </p:nvCxnSpPr>
        <p:spPr bwMode="auto">
          <a:xfrm>
            <a:off x="7246500" y="4233000"/>
            <a:ext cx="432000" cy="6270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テキスト ボックス 2">
            <a:extLst>
              <a:ext uri="{FF2B5EF4-FFF2-40B4-BE49-F238E27FC236}">
                <a16:creationId xmlns:a16="http://schemas.microsoft.com/office/drawing/2014/main" id="{0243CBFB-3C79-4D64-8F3B-7A0E6C3B7802}"/>
              </a:ext>
            </a:extLst>
          </p:cNvPr>
          <p:cNvSpPr txBox="1"/>
          <p:nvPr/>
        </p:nvSpPr>
        <p:spPr>
          <a:xfrm>
            <a:off x="342782" y="1815421"/>
            <a:ext cx="1877438" cy="461665"/>
          </a:xfrm>
          <a:prstGeom prst="rect">
            <a:avLst/>
          </a:prstGeom>
          <a:noFill/>
        </p:spPr>
        <p:txBody>
          <a:bodyPr wrap="none" rtlCol="0">
            <a:spAutoFit/>
          </a:bodyPr>
          <a:lstStyle/>
          <a:p>
            <a:r>
              <a:rPr kumimoji="1" lang="en-US" altLang="ja-JP" sz="2400" dirty="0">
                <a:latin typeface="Times New Roman" panose="02020603050405020304" pitchFamily="18" charset="0"/>
              </a:rPr>
              <a:t>3</a:t>
            </a:r>
            <a:r>
              <a:rPr kumimoji="1" lang="ja-JP" altLang="en-US" sz="2400" dirty="0">
                <a:latin typeface="Times New Roman" panose="02020603050405020304" pitchFamily="18" charset="0"/>
              </a:rPr>
              <a:t>回目の探索</a:t>
            </a:r>
          </a:p>
        </p:txBody>
      </p:sp>
      <p:sp>
        <p:nvSpPr>
          <p:cNvPr id="77" name="円/楕円 76">
            <a:extLst>
              <a:ext uri="{FF2B5EF4-FFF2-40B4-BE49-F238E27FC236}">
                <a16:creationId xmlns:a16="http://schemas.microsoft.com/office/drawing/2014/main" id="{754A3198-2709-4F62-97D7-5CE6994226ED}"/>
              </a:ext>
            </a:extLst>
          </p:cNvPr>
          <p:cNvSpPr/>
          <p:nvPr/>
        </p:nvSpPr>
        <p:spPr bwMode="auto">
          <a:xfrm>
            <a:off x="1224000" y="4860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sp>
        <p:nvSpPr>
          <p:cNvPr id="78" name="円/楕円 76">
            <a:extLst>
              <a:ext uri="{FF2B5EF4-FFF2-40B4-BE49-F238E27FC236}">
                <a16:creationId xmlns:a16="http://schemas.microsoft.com/office/drawing/2014/main" id="{3B45C7AB-0F23-4194-A2E2-76C6DE8E1F07}"/>
              </a:ext>
            </a:extLst>
          </p:cNvPr>
          <p:cNvSpPr/>
          <p:nvPr/>
        </p:nvSpPr>
        <p:spPr bwMode="auto">
          <a:xfrm>
            <a:off x="2088000" y="4860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sp>
        <p:nvSpPr>
          <p:cNvPr id="79" name="円/楕円 76">
            <a:extLst>
              <a:ext uri="{FF2B5EF4-FFF2-40B4-BE49-F238E27FC236}">
                <a16:creationId xmlns:a16="http://schemas.microsoft.com/office/drawing/2014/main" id="{EB1F2031-85E5-4A7E-8652-410AC72F2951}"/>
              </a:ext>
            </a:extLst>
          </p:cNvPr>
          <p:cNvSpPr/>
          <p:nvPr/>
        </p:nvSpPr>
        <p:spPr bwMode="auto">
          <a:xfrm>
            <a:off x="3024000" y="4860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80" name="円/楕円 76">
            <a:extLst>
              <a:ext uri="{FF2B5EF4-FFF2-40B4-BE49-F238E27FC236}">
                <a16:creationId xmlns:a16="http://schemas.microsoft.com/office/drawing/2014/main" id="{9FABE9D4-0C6E-4333-9016-24E88CEB2B3D}"/>
              </a:ext>
            </a:extLst>
          </p:cNvPr>
          <p:cNvSpPr/>
          <p:nvPr/>
        </p:nvSpPr>
        <p:spPr bwMode="auto">
          <a:xfrm>
            <a:off x="3888000" y="4860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+4</a:t>
            </a:r>
            <a:endParaRPr kumimoji="1" lang="ja-JP" altLang="en-US" sz="2400" dirty="0">
              <a:effectLst/>
              <a:latin typeface="Times New Roman" panose="02020603050405020304" pitchFamily="18" charset="0"/>
            </a:endParaRPr>
          </a:p>
        </p:txBody>
      </p:sp>
      <p:sp>
        <p:nvSpPr>
          <p:cNvPr id="81" name="円/楕円 76">
            <a:extLst>
              <a:ext uri="{FF2B5EF4-FFF2-40B4-BE49-F238E27FC236}">
                <a16:creationId xmlns:a16="http://schemas.microsoft.com/office/drawing/2014/main" id="{C1E0D582-684E-4718-8AAD-BBDCAC5DAA0B}"/>
              </a:ext>
            </a:extLst>
          </p:cNvPr>
          <p:cNvSpPr/>
          <p:nvPr/>
        </p:nvSpPr>
        <p:spPr bwMode="auto">
          <a:xfrm>
            <a:off x="4824000" y="4860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82" name="円/楕円 76">
            <a:extLst>
              <a:ext uri="{FF2B5EF4-FFF2-40B4-BE49-F238E27FC236}">
                <a16:creationId xmlns:a16="http://schemas.microsoft.com/office/drawing/2014/main" id="{7242EA5D-5017-427F-B470-0EED04CBD65E}"/>
              </a:ext>
            </a:extLst>
          </p:cNvPr>
          <p:cNvSpPr/>
          <p:nvPr/>
        </p:nvSpPr>
        <p:spPr bwMode="auto">
          <a:xfrm>
            <a:off x="5688000" y="4860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83" name="円/楕円 76">
            <a:extLst>
              <a:ext uri="{FF2B5EF4-FFF2-40B4-BE49-F238E27FC236}">
                <a16:creationId xmlns:a16="http://schemas.microsoft.com/office/drawing/2014/main" id="{4B6F144E-0B19-4D4D-A83F-D767F1799E5C}"/>
              </a:ext>
            </a:extLst>
          </p:cNvPr>
          <p:cNvSpPr/>
          <p:nvPr/>
        </p:nvSpPr>
        <p:spPr bwMode="auto">
          <a:xfrm>
            <a:off x="6624000" y="4860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84" name="円/楕円 76">
            <a:extLst>
              <a:ext uri="{FF2B5EF4-FFF2-40B4-BE49-F238E27FC236}">
                <a16:creationId xmlns:a16="http://schemas.microsoft.com/office/drawing/2014/main" id="{895A17F9-632E-45A4-821F-3FB5AEF8D92D}"/>
              </a:ext>
            </a:extLst>
          </p:cNvPr>
          <p:cNvSpPr/>
          <p:nvPr/>
        </p:nvSpPr>
        <p:spPr bwMode="auto">
          <a:xfrm>
            <a:off x="7488000" y="4860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85" name="円/楕円 76">
            <a:extLst>
              <a:ext uri="{FF2B5EF4-FFF2-40B4-BE49-F238E27FC236}">
                <a16:creationId xmlns:a16="http://schemas.microsoft.com/office/drawing/2014/main" id="{532C5CB9-9945-4EAC-B90F-C73C1A5B67A3}"/>
              </a:ext>
            </a:extLst>
          </p:cNvPr>
          <p:cNvSpPr/>
          <p:nvPr/>
        </p:nvSpPr>
        <p:spPr bwMode="auto">
          <a:xfrm>
            <a:off x="1656000" y="3852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sp>
        <p:nvSpPr>
          <p:cNvPr id="86" name="円/楕円 77">
            <a:extLst>
              <a:ext uri="{FF2B5EF4-FFF2-40B4-BE49-F238E27FC236}">
                <a16:creationId xmlns:a16="http://schemas.microsoft.com/office/drawing/2014/main" id="{91CF3280-1997-48ED-8FAF-FCD9A310A9E9}"/>
              </a:ext>
            </a:extLst>
          </p:cNvPr>
          <p:cNvSpPr/>
          <p:nvPr/>
        </p:nvSpPr>
        <p:spPr bwMode="auto">
          <a:xfrm>
            <a:off x="3456000" y="3852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87" name="円/楕円 78">
            <a:extLst>
              <a:ext uri="{FF2B5EF4-FFF2-40B4-BE49-F238E27FC236}">
                <a16:creationId xmlns:a16="http://schemas.microsoft.com/office/drawing/2014/main" id="{DCE4D151-B62E-4FF3-92B9-A09AE0823657}"/>
              </a:ext>
            </a:extLst>
          </p:cNvPr>
          <p:cNvSpPr/>
          <p:nvPr/>
        </p:nvSpPr>
        <p:spPr bwMode="auto">
          <a:xfrm>
            <a:off x="5256000" y="3852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88" name="円/楕円 79">
            <a:extLst>
              <a:ext uri="{FF2B5EF4-FFF2-40B4-BE49-F238E27FC236}">
                <a16:creationId xmlns:a16="http://schemas.microsoft.com/office/drawing/2014/main" id="{86CFD364-5D31-4762-9B87-280D305A04D0}"/>
              </a:ext>
            </a:extLst>
          </p:cNvPr>
          <p:cNvSpPr/>
          <p:nvPr/>
        </p:nvSpPr>
        <p:spPr bwMode="auto">
          <a:xfrm>
            <a:off x="7056000" y="3852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89" name="円/楕円 80">
            <a:extLst>
              <a:ext uri="{FF2B5EF4-FFF2-40B4-BE49-F238E27FC236}">
                <a16:creationId xmlns:a16="http://schemas.microsoft.com/office/drawing/2014/main" id="{7780F9C2-C219-4B1A-A02A-7E6F0E0C7618}"/>
              </a:ext>
            </a:extLst>
          </p:cNvPr>
          <p:cNvSpPr/>
          <p:nvPr/>
        </p:nvSpPr>
        <p:spPr bwMode="auto">
          <a:xfrm>
            <a:off x="2592000" y="2844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a:t>
            </a:r>
            <a:r>
              <a:rPr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90" name="円/楕円 76">
            <a:extLst>
              <a:ext uri="{FF2B5EF4-FFF2-40B4-BE49-F238E27FC236}">
                <a16:creationId xmlns:a16="http://schemas.microsoft.com/office/drawing/2014/main" id="{FCEA5272-ED99-4868-A0A6-0762D6D0C31C}"/>
              </a:ext>
            </a:extLst>
          </p:cNvPr>
          <p:cNvSpPr/>
          <p:nvPr/>
        </p:nvSpPr>
        <p:spPr bwMode="auto">
          <a:xfrm>
            <a:off x="6192000" y="2844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91" name="円/楕円 82">
            <a:extLst>
              <a:ext uri="{FF2B5EF4-FFF2-40B4-BE49-F238E27FC236}">
                <a16:creationId xmlns:a16="http://schemas.microsoft.com/office/drawing/2014/main" id="{942D3678-BC0C-46E2-8274-4CD79433D685}"/>
              </a:ext>
            </a:extLst>
          </p:cNvPr>
          <p:cNvSpPr/>
          <p:nvPr/>
        </p:nvSpPr>
        <p:spPr bwMode="auto">
          <a:xfrm>
            <a:off x="4392000" y="18360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92" name="左右矢印 84">
            <a:extLst>
              <a:ext uri="{FF2B5EF4-FFF2-40B4-BE49-F238E27FC236}">
                <a16:creationId xmlns:a16="http://schemas.microsoft.com/office/drawing/2014/main" id="{4519289F-A67F-4F0A-ABAF-182F98562463}"/>
              </a:ext>
            </a:extLst>
          </p:cNvPr>
          <p:cNvSpPr/>
          <p:nvPr/>
        </p:nvSpPr>
        <p:spPr bwMode="auto">
          <a:xfrm>
            <a:off x="2209473" y="3878806"/>
            <a:ext cx="1016023" cy="327388"/>
          </a:xfrm>
          <a:prstGeom prst="leftRightArrow">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入れ替え</a:t>
            </a:r>
            <a:endParaRPr kumimoji="1" lang="ja-JP" altLang="en-US" sz="2400" dirty="0">
              <a:effectLst/>
              <a:latin typeface="Times New Roman" panose="02020603050405020304" pitchFamily="18" charset="0"/>
            </a:endParaRPr>
          </a:p>
        </p:txBody>
      </p:sp>
      <p:sp>
        <p:nvSpPr>
          <p:cNvPr id="93" name="左右矢印 84">
            <a:extLst>
              <a:ext uri="{FF2B5EF4-FFF2-40B4-BE49-F238E27FC236}">
                <a16:creationId xmlns:a16="http://schemas.microsoft.com/office/drawing/2014/main" id="{9A51971D-E572-4F5B-8D99-6593B204B8D5}"/>
              </a:ext>
            </a:extLst>
          </p:cNvPr>
          <p:cNvSpPr/>
          <p:nvPr/>
        </p:nvSpPr>
        <p:spPr bwMode="auto">
          <a:xfrm>
            <a:off x="1582589" y="4867047"/>
            <a:ext cx="497530" cy="381000"/>
          </a:xfrm>
          <a:prstGeom prst="leftRightArrow">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4" name="左右矢印 84">
            <a:extLst>
              <a:ext uri="{FF2B5EF4-FFF2-40B4-BE49-F238E27FC236}">
                <a16:creationId xmlns:a16="http://schemas.microsoft.com/office/drawing/2014/main" id="{4B7E6867-6087-442D-A267-B332D398F228}"/>
              </a:ext>
            </a:extLst>
          </p:cNvPr>
          <p:cNvSpPr/>
          <p:nvPr/>
        </p:nvSpPr>
        <p:spPr bwMode="auto">
          <a:xfrm>
            <a:off x="5196168" y="4867047"/>
            <a:ext cx="497530" cy="381000"/>
          </a:xfrm>
          <a:prstGeom prst="leftRightArrow">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11984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checkerboard(across)">
                                      <p:cBhvr>
                                        <p:cTn id="7" dur="500"/>
                                        <p:tgtEl>
                                          <p:spTgt spid="77"/>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checkerboard(across)">
                                      <p:cBhvr>
                                        <p:cTn id="11" dur="500"/>
                                        <p:tgtEl>
                                          <p:spTgt spid="78"/>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79"/>
                                        </p:tgtEl>
                                        <p:attrNameLst>
                                          <p:attrName>style.visibility</p:attrName>
                                        </p:attrNameLst>
                                      </p:cBhvr>
                                      <p:to>
                                        <p:strVal val="visible"/>
                                      </p:to>
                                    </p:set>
                                    <p:animEffect transition="in" filter="checkerboard(across)">
                                      <p:cBhvr>
                                        <p:cTn id="15" dur="500"/>
                                        <p:tgtEl>
                                          <p:spTgt spid="79"/>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80"/>
                                        </p:tgtEl>
                                        <p:attrNameLst>
                                          <p:attrName>style.visibility</p:attrName>
                                        </p:attrNameLst>
                                      </p:cBhvr>
                                      <p:to>
                                        <p:strVal val="visible"/>
                                      </p:to>
                                    </p:set>
                                    <p:animEffect transition="in" filter="checkerboard(across)">
                                      <p:cBhvr>
                                        <p:cTn id="19" dur="500"/>
                                        <p:tgtEl>
                                          <p:spTgt spid="80"/>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81"/>
                                        </p:tgtEl>
                                        <p:attrNameLst>
                                          <p:attrName>style.visibility</p:attrName>
                                        </p:attrNameLst>
                                      </p:cBhvr>
                                      <p:to>
                                        <p:strVal val="visible"/>
                                      </p:to>
                                    </p:set>
                                    <p:animEffect transition="in" filter="checkerboard(across)">
                                      <p:cBhvr>
                                        <p:cTn id="23" dur="500"/>
                                        <p:tgtEl>
                                          <p:spTgt spid="81"/>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82"/>
                                        </p:tgtEl>
                                        <p:attrNameLst>
                                          <p:attrName>style.visibility</p:attrName>
                                        </p:attrNameLst>
                                      </p:cBhvr>
                                      <p:to>
                                        <p:strVal val="visible"/>
                                      </p:to>
                                    </p:set>
                                    <p:animEffect transition="in" filter="checkerboard(across)">
                                      <p:cBhvr>
                                        <p:cTn id="27" dur="500"/>
                                        <p:tgtEl>
                                          <p:spTgt spid="82"/>
                                        </p:tgtEl>
                                      </p:cBhvr>
                                    </p:animEffect>
                                  </p:childTnLst>
                                </p:cTn>
                              </p:par>
                            </p:childTnLst>
                          </p:cTn>
                        </p:par>
                        <p:par>
                          <p:cTn id="28" fill="hold">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83"/>
                                        </p:tgtEl>
                                        <p:attrNameLst>
                                          <p:attrName>style.visibility</p:attrName>
                                        </p:attrNameLst>
                                      </p:cBhvr>
                                      <p:to>
                                        <p:strVal val="visible"/>
                                      </p:to>
                                    </p:set>
                                    <p:animEffect transition="in" filter="checkerboard(across)">
                                      <p:cBhvr>
                                        <p:cTn id="31" dur="500"/>
                                        <p:tgtEl>
                                          <p:spTgt spid="83"/>
                                        </p:tgtEl>
                                      </p:cBhvr>
                                    </p:animEffect>
                                  </p:childTnLst>
                                </p:cTn>
                              </p:par>
                            </p:childTnLst>
                          </p:cTn>
                        </p:par>
                        <p:par>
                          <p:cTn id="32" fill="hold">
                            <p:stCondLst>
                              <p:cond delay="3500"/>
                            </p:stCondLst>
                            <p:childTnLst>
                              <p:par>
                                <p:cTn id="33" presetID="5" presetClass="entr" presetSubtype="10" fill="hold" grpId="0" nodeType="afterEffect">
                                  <p:stCondLst>
                                    <p:cond delay="0"/>
                                  </p:stCondLst>
                                  <p:childTnLst>
                                    <p:set>
                                      <p:cBhvr>
                                        <p:cTn id="34" dur="1" fill="hold">
                                          <p:stCondLst>
                                            <p:cond delay="0"/>
                                          </p:stCondLst>
                                        </p:cTn>
                                        <p:tgtEl>
                                          <p:spTgt spid="84"/>
                                        </p:tgtEl>
                                        <p:attrNameLst>
                                          <p:attrName>style.visibility</p:attrName>
                                        </p:attrNameLst>
                                      </p:cBhvr>
                                      <p:to>
                                        <p:strVal val="visible"/>
                                      </p:to>
                                    </p:set>
                                    <p:animEffect transition="in" filter="checkerboard(across)">
                                      <p:cBhvr>
                                        <p:cTn id="35" dur="500"/>
                                        <p:tgtEl>
                                          <p:spTgt spid="84"/>
                                        </p:tgtEl>
                                      </p:cBhvr>
                                    </p:animEffect>
                                  </p:childTnLst>
                                </p:cTn>
                              </p:par>
                            </p:childTnLst>
                          </p:cTn>
                        </p:par>
                        <p:par>
                          <p:cTn id="36" fill="hold">
                            <p:stCondLst>
                              <p:cond delay="4000"/>
                            </p:stCondLst>
                            <p:childTnLst>
                              <p:par>
                                <p:cTn id="37" presetID="5" presetClass="entr" presetSubtype="10" fill="hold" grpId="0" nodeType="afterEffect">
                                  <p:stCondLst>
                                    <p:cond delay="0"/>
                                  </p:stCondLst>
                                  <p:childTnLst>
                                    <p:set>
                                      <p:cBhvr>
                                        <p:cTn id="38" dur="1" fill="hold">
                                          <p:stCondLst>
                                            <p:cond delay="0"/>
                                          </p:stCondLst>
                                        </p:cTn>
                                        <p:tgtEl>
                                          <p:spTgt spid="85"/>
                                        </p:tgtEl>
                                        <p:attrNameLst>
                                          <p:attrName>style.visibility</p:attrName>
                                        </p:attrNameLst>
                                      </p:cBhvr>
                                      <p:to>
                                        <p:strVal val="visible"/>
                                      </p:to>
                                    </p:set>
                                    <p:animEffect transition="in" filter="checkerboard(across)">
                                      <p:cBhvr>
                                        <p:cTn id="39" dur="500"/>
                                        <p:tgtEl>
                                          <p:spTgt spid="85"/>
                                        </p:tgtEl>
                                      </p:cBhvr>
                                    </p:animEffect>
                                  </p:childTnLst>
                                </p:cTn>
                              </p:par>
                            </p:childTnLst>
                          </p:cTn>
                        </p:par>
                        <p:par>
                          <p:cTn id="40" fill="hold">
                            <p:stCondLst>
                              <p:cond delay="4500"/>
                            </p:stCondLst>
                            <p:childTnLst>
                              <p:par>
                                <p:cTn id="41" presetID="5" presetClass="entr" presetSubtype="10" fill="hold" grpId="0" nodeType="afterEffect">
                                  <p:stCondLst>
                                    <p:cond delay="0"/>
                                  </p:stCondLst>
                                  <p:childTnLst>
                                    <p:set>
                                      <p:cBhvr>
                                        <p:cTn id="42" dur="1" fill="hold">
                                          <p:stCondLst>
                                            <p:cond delay="0"/>
                                          </p:stCondLst>
                                        </p:cTn>
                                        <p:tgtEl>
                                          <p:spTgt spid="86"/>
                                        </p:tgtEl>
                                        <p:attrNameLst>
                                          <p:attrName>style.visibility</p:attrName>
                                        </p:attrNameLst>
                                      </p:cBhvr>
                                      <p:to>
                                        <p:strVal val="visible"/>
                                      </p:to>
                                    </p:set>
                                    <p:animEffect transition="in" filter="checkerboard(across)">
                                      <p:cBhvr>
                                        <p:cTn id="43" dur="500"/>
                                        <p:tgtEl>
                                          <p:spTgt spid="86"/>
                                        </p:tgtEl>
                                      </p:cBhvr>
                                    </p:animEffect>
                                  </p:childTnLst>
                                </p:cTn>
                              </p:par>
                            </p:childTnLst>
                          </p:cTn>
                        </p:par>
                        <p:par>
                          <p:cTn id="44" fill="hold">
                            <p:stCondLst>
                              <p:cond delay="5000"/>
                            </p:stCondLst>
                            <p:childTnLst>
                              <p:par>
                                <p:cTn id="45" presetID="5" presetClass="entr" presetSubtype="10" fill="hold" grpId="0" nodeType="afterEffect">
                                  <p:stCondLst>
                                    <p:cond delay="0"/>
                                  </p:stCondLst>
                                  <p:childTnLst>
                                    <p:set>
                                      <p:cBhvr>
                                        <p:cTn id="46" dur="1" fill="hold">
                                          <p:stCondLst>
                                            <p:cond delay="0"/>
                                          </p:stCondLst>
                                        </p:cTn>
                                        <p:tgtEl>
                                          <p:spTgt spid="87"/>
                                        </p:tgtEl>
                                        <p:attrNameLst>
                                          <p:attrName>style.visibility</p:attrName>
                                        </p:attrNameLst>
                                      </p:cBhvr>
                                      <p:to>
                                        <p:strVal val="visible"/>
                                      </p:to>
                                    </p:set>
                                    <p:animEffect transition="in" filter="checkerboard(across)">
                                      <p:cBhvr>
                                        <p:cTn id="47" dur="500"/>
                                        <p:tgtEl>
                                          <p:spTgt spid="87"/>
                                        </p:tgtEl>
                                      </p:cBhvr>
                                    </p:animEffect>
                                  </p:childTnLst>
                                </p:cTn>
                              </p:par>
                            </p:childTnLst>
                          </p:cTn>
                        </p:par>
                        <p:par>
                          <p:cTn id="48" fill="hold">
                            <p:stCondLst>
                              <p:cond delay="5500"/>
                            </p:stCondLst>
                            <p:childTnLst>
                              <p:par>
                                <p:cTn id="49" presetID="5" presetClass="entr" presetSubtype="10" fill="hold" grpId="0" nodeType="after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checkerboard(across)">
                                      <p:cBhvr>
                                        <p:cTn id="51" dur="500"/>
                                        <p:tgtEl>
                                          <p:spTgt spid="88"/>
                                        </p:tgtEl>
                                      </p:cBhvr>
                                    </p:animEffect>
                                  </p:childTnLst>
                                </p:cTn>
                              </p:par>
                            </p:childTnLst>
                          </p:cTn>
                        </p:par>
                        <p:par>
                          <p:cTn id="52" fill="hold">
                            <p:stCondLst>
                              <p:cond delay="6000"/>
                            </p:stCondLst>
                            <p:childTnLst>
                              <p:par>
                                <p:cTn id="53" presetID="5" presetClass="entr" presetSubtype="10" fill="hold" grpId="0" nodeType="afterEffect">
                                  <p:stCondLst>
                                    <p:cond delay="0"/>
                                  </p:stCondLst>
                                  <p:childTnLst>
                                    <p:set>
                                      <p:cBhvr>
                                        <p:cTn id="54" dur="1" fill="hold">
                                          <p:stCondLst>
                                            <p:cond delay="0"/>
                                          </p:stCondLst>
                                        </p:cTn>
                                        <p:tgtEl>
                                          <p:spTgt spid="89"/>
                                        </p:tgtEl>
                                        <p:attrNameLst>
                                          <p:attrName>style.visibility</p:attrName>
                                        </p:attrNameLst>
                                      </p:cBhvr>
                                      <p:to>
                                        <p:strVal val="visible"/>
                                      </p:to>
                                    </p:set>
                                    <p:animEffect transition="in" filter="checkerboard(across)">
                                      <p:cBhvr>
                                        <p:cTn id="55" dur="500"/>
                                        <p:tgtEl>
                                          <p:spTgt spid="89"/>
                                        </p:tgtEl>
                                      </p:cBhvr>
                                    </p:animEffect>
                                  </p:childTnLst>
                                </p:cTn>
                              </p:par>
                            </p:childTnLst>
                          </p:cTn>
                        </p:par>
                        <p:par>
                          <p:cTn id="56" fill="hold">
                            <p:stCondLst>
                              <p:cond delay="6500"/>
                            </p:stCondLst>
                            <p:childTnLst>
                              <p:par>
                                <p:cTn id="57" presetID="5" presetClass="entr" presetSubtype="10" fill="hold" grpId="0" nodeType="afterEffect">
                                  <p:stCondLst>
                                    <p:cond delay="0"/>
                                  </p:stCondLst>
                                  <p:childTnLst>
                                    <p:set>
                                      <p:cBhvr>
                                        <p:cTn id="58" dur="1" fill="hold">
                                          <p:stCondLst>
                                            <p:cond delay="0"/>
                                          </p:stCondLst>
                                        </p:cTn>
                                        <p:tgtEl>
                                          <p:spTgt spid="90"/>
                                        </p:tgtEl>
                                        <p:attrNameLst>
                                          <p:attrName>style.visibility</p:attrName>
                                        </p:attrNameLst>
                                      </p:cBhvr>
                                      <p:to>
                                        <p:strVal val="visible"/>
                                      </p:to>
                                    </p:set>
                                    <p:animEffect transition="in" filter="checkerboard(across)">
                                      <p:cBhvr>
                                        <p:cTn id="59" dur="500"/>
                                        <p:tgtEl>
                                          <p:spTgt spid="90"/>
                                        </p:tgtEl>
                                      </p:cBhvr>
                                    </p:animEffect>
                                  </p:childTnLst>
                                </p:cTn>
                              </p:par>
                            </p:childTnLst>
                          </p:cTn>
                        </p:par>
                        <p:par>
                          <p:cTn id="60" fill="hold">
                            <p:stCondLst>
                              <p:cond delay="7000"/>
                            </p:stCondLst>
                            <p:childTnLst>
                              <p:par>
                                <p:cTn id="61" presetID="5" presetClass="entr" presetSubtype="10" fill="hold" grpId="0" nodeType="afterEffect">
                                  <p:stCondLst>
                                    <p:cond delay="0"/>
                                  </p:stCondLst>
                                  <p:childTnLst>
                                    <p:set>
                                      <p:cBhvr>
                                        <p:cTn id="62" dur="1" fill="hold">
                                          <p:stCondLst>
                                            <p:cond delay="0"/>
                                          </p:stCondLst>
                                        </p:cTn>
                                        <p:tgtEl>
                                          <p:spTgt spid="91"/>
                                        </p:tgtEl>
                                        <p:attrNameLst>
                                          <p:attrName>style.visibility</p:attrName>
                                        </p:attrNameLst>
                                      </p:cBhvr>
                                      <p:to>
                                        <p:strVal val="visible"/>
                                      </p:to>
                                    </p:set>
                                    <p:animEffect transition="in" filter="checkerboard(across)">
                                      <p:cBhvr>
                                        <p:cTn id="63" dur="500"/>
                                        <p:tgtEl>
                                          <p:spTgt spid="91"/>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37" fill="hold" grpId="0" nodeType="clickEffect">
                                  <p:stCondLst>
                                    <p:cond delay="0"/>
                                  </p:stCondLst>
                                  <p:childTnLst>
                                    <p:set>
                                      <p:cBhvr>
                                        <p:cTn id="67" dur="1" fill="hold">
                                          <p:stCondLst>
                                            <p:cond delay="0"/>
                                          </p:stCondLst>
                                        </p:cTn>
                                        <p:tgtEl>
                                          <p:spTgt spid="92"/>
                                        </p:tgtEl>
                                        <p:attrNameLst>
                                          <p:attrName>style.visibility</p:attrName>
                                        </p:attrNameLst>
                                      </p:cBhvr>
                                      <p:to>
                                        <p:strVal val="visible"/>
                                      </p:to>
                                    </p:set>
                                    <p:animEffect transition="in" filter="barn(outVertical)">
                                      <p:cBhvr>
                                        <p:cTn id="68" dur="500"/>
                                        <p:tgtEl>
                                          <p:spTgt spid="92"/>
                                        </p:tgtEl>
                                      </p:cBhvr>
                                    </p:animEffect>
                                  </p:childTnLst>
                                </p:cTn>
                              </p:par>
                            </p:childTnLst>
                          </p:cTn>
                        </p:par>
                        <p:par>
                          <p:cTn id="69" fill="hold">
                            <p:stCondLst>
                              <p:cond delay="500"/>
                            </p:stCondLst>
                            <p:childTnLst>
                              <p:par>
                                <p:cTn id="70" presetID="16" presetClass="entr" presetSubtype="37" fill="hold" grpId="0" nodeType="afterEffect">
                                  <p:stCondLst>
                                    <p:cond delay="0"/>
                                  </p:stCondLst>
                                  <p:childTnLst>
                                    <p:set>
                                      <p:cBhvr>
                                        <p:cTn id="71" dur="1" fill="hold">
                                          <p:stCondLst>
                                            <p:cond delay="0"/>
                                          </p:stCondLst>
                                        </p:cTn>
                                        <p:tgtEl>
                                          <p:spTgt spid="93"/>
                                        </p:tgtEl>
                                        <p:attrNameLst>
                                          <p:attrName>style.visibility</p:attrName>
                                        </p:attrNameLst>
                                      </p:cBhvr>
                                      <p:to>
                                        <p:strVal val="visible"/>
                                      </p:to>
                                    </p:set>
                                    <p:animEffect transition="in" filter="barn(outVertical)">
                                      <p:cBhvr>
                                        <p:cTn id="72" dur="500"/>
                                        <p:tgtEl>
                                          <p:spTgt spid="93"/>
                                        </p:tgtEl>
                                      </p:cBhvr>
                                    </p:animEffect>
                                  </p:childTnLst>
                                </p:cTn>
                              </p:par>
                            </p:childTnLst>
                          </p:cTn>
                        </p:par>
                        <p:par>
                          <p:cTn id="73" fill="hold">
                            <p:stCondLst>
                              <p:cond delay="1000"/>
                            </p:stCondLst>
                            <p:childTnLst>
                              <p:par>
                                <p:cTn id="74" presetID="16" presetClass="entr" presetSubtype="37" fill="hold" grpId="0" nodeType="afterEffect">
                                  <p:stCondLst>
                                    <p:cond delay="0"/>
                                  </p:stCondLst>
                                  <p:childTnLst>
                                    <p:set>
                                      <p:cBhvr>
                                        <p:cTn id="75" dur="1" fill="hold">
                                          <p:stCondLst>
                                            <p:cond delay="0"/>
                                          </p:stCondLst>
                                        </p:cTn>
                                        <p:tgtEl>
                                          <p:spTgt spid="94"/>
                                        </p:tgtEl>
                                        <p:attrNameLst>
                                          <p:attrName>style.visibility</p:attrName>
                                        </p:attrNameLst>
                                      </p:cBhvr>
                                      <p:to>
                                        <p:strVal val="visible"/>
                                      </p:to>
                                    </p:set>
                                    <p:animEffect transition="in" filter="barn(outVertical)">
                                      <p:cBhvr>
                                        <p:cTn id="76"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反復深化法</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反復深化法</a:t>
            </a:r>
            <a:endParaRPr kumimoji="1" lang="en-US" altLang="ja-JP" dirty="0"/>
          </a:p>
          <a:p>
            <a:pPr lvl="1"/>
            <a:r>
              <a:rPr lang="ja-JP" altLang="en-US" dirty="0"/>
              <a:t>浅い局面から順に探索</a:t>
            </a:r>
            <a:endParaRPr lang="en-US" altLang="ja-JP" dirty="0"/>
          </a:p>
          <a:p>
            <a:pPr lvl="1"/>
            <a:r>
              <a:rPr lang="ja-JP" altLang="en-US" dirty="0"/>
              <a:t>探索した局面の情報は記憶しておく</a:t>
            </a:r>
            <a:endParaRPr kumimoji="1" lang="ja-JP" altLang="en-US" dirty="0"/>
          </a:p>
        </p:txBody>
      </p:sp>
      <p:sp>
        <p:nvSpPr>
          <p:cNvPr id="4" name="テキスト ボックス 3"/>
          <p:cNvSpPr txBox="1"/>
          <p:nvPr/>
        </p:nvSpPr>
        <p:spPr>
          <a:xfrm>
            <a:off x="1295400" y="3429000"/>
            <a:ext cx="6062878" cy="3108543"/>
          </a:xfrm>
          <a:prstGeom prst="rect">
            <a:avLst/>
          </a:prstGeom>
          <a:noFill/>
        </p:spPr>
        <p:txBody>
          <a:bodyPr wrap="none" rtlCol="0">
            <a:spAutoFit/>
          </a:bodyPr>
          <a:lstStyle/>
          <a:p>
            <a:pPr marL="457200" indent="-457200" algn="l">
              <a:buFont typeface="Wingdings" panose="05000000000000000000" pitchFamily="2" charset="2"/>
              <a:buChar char="l"/>
            </a:pPr>
            <a:r>
              <a:rPr kumimoji="1" lang="ja-JP" altLang="en-US" dirty="0">
                <a:latin typeface="Times New Roman" panose="02020603050405020304" pitchFamily="18" charset="0"/>
              </a:rPr>
              <a:t>局面のハッシュ値</a:t>
            </a:r>
            <a:endParaRPr kumimoji="1" lang="en-US" altLang="ja-JP" dirty="0">
              <a:latin typeface="Times New Roman" panose="02020603050405020304" pitchFamily="18" charset="0"/>
            </a:endParaRPr>
          </a:p>
          <a:p>
            <a:pPr marL="457200" indent="-457200" algn="l">
              <a:buFont typeface="Wingdings" panose="05000000000000000000" pitchFamily="2" charset="2"/>
              <a:buChar char="l"/>
            </a:pPr>
            <a:r>
              <a:rPr kumimoji="1" lang="ja-JP" altLang="en-US" dirty="0">
                <a:latin typeface="Times New Roman" panose="02020603050405020304" pitchFamily="18" charset="0"/>
              </a:rPr>
              <a:t>最善手</a:t>
            </a:r>
            <a:endParaRPr kumimoji="1" lang="en-US" altLang="ja-JP" dirty="0">
              <a:latin typeface="Times New Roman" panose="02020603050405020304" pitchFamily="18" charset="0"/>
            </a:endParaRPr>
          </a:p>
          <a:p>
            <a:pPr marL="457200" indent="-457200" algn="l">
              <a:buFont typeface="Wingdings" panose="05000000000000000000" pitchFamily="2" charset="2"/>
              <a:buChar char="l"/>
            </a:pPr>
            <a:r>
              <a:rPr lang="ja-JP" altLang="en-US" dirty="0">
                <a:latin typeface="Times New Roman" panose="02020603050405020304" pitchFamily="18" charset="0"/>
              </a:rPr>
              <a:t>評価値</a:t>
            </a:r>
            <a:endParaRPr lang="en-US" altLang="ja-JP" dirty="0">
              <a:latin typeface="Times New Roman" panose="02020603050405020304" pitchFamily="18" charset="0"/>
            </a:endParaRPr>
          </a:p>
          <a:p>
            <a:pPr marL="457200" indent="-457200" algn="l">
              <a:buFont typeface="Wingdings" panose="05000000000000000000" pitchFamily="2" charset="2"/>
              <a:buChar char="l"/>
            </a:pPr>
            <a:r>
              <a:rPr kumimoji="1" lang="ja-JP" altLang="en-US" dirty="0">
                <a:latin typeface="Times New Roman" panose="02020603050405020304" pitchFamily="18" charset="0"/>
              </a:rPr>
              <a:t>その評価値が真の値か、</a:t>
            </a:r>
            <a:r>
              <a:rPr kumimoji="1" lang="en-US" altLang="ja-JP" dirty="0">
                <a:latin typeface="Times New Roman" panose="02020603050405020304" pitchFamily="18" charset="0"/>
              </a:rPr>
              <a:t>α</a:t>
            </a:r>
            <a:r>
              <a:rPr kumimoji="1" lang="ja-JP" altLang="en-US" dirty="0">
                <a:latin typeface="Times New Roman" panose="02020603050405020304" pitchFamily="18" charset="0"/>
              </a:rPr>
              <a:t>値</a:t>
            </a:r>
            <a:r>
              <a:rPr kumimoji="1" lang="en-US" altLang="ja-JP" dirty="0">
                <a:latin typeface="Times New Roman" panose="02020603050405020304" pitchFamily="18" charset="0"/>
              </a:rPr>
              <a:t>β</a:t>
            </a:r>
            <a:r>
              <a:rPr kumimoji="1" lang="ja-JP" altLang="en-US" dirty="0">
                <a:latin typeface="Times New Roman" panose="02020603050405020304" pitchFamily="18" charset="0"/>
              </a:rPr>
              <a:t>値か</a:t>
            </a:r>
            <a:endParaRPr kumimoji="1" lang="en-US" altLang="ja-JP" dirty="0">
              <a:latin typeface="Times New Roman" panose="02020603050405020304" pitchFamily="18" charset="0"/>
            </a:endParaRPr>
          </a:p>
          <a:p>
            <a:pPr marL="457200" indent="-457200" algn="l">
              <a:buFont typeface="Wingdings" panose="05000000000000000000" pitchFamily="2" charset="2"/>
              <a:buChar char="l"/>
            </a:pPr>
            <a:r>
              <a:rPr lang="ja-JP" altLang="en-US" dirty="0">
                <a:latin typeface="Times New Roman" panose="02020603050405020304" pitchFamily="18" charset="0"/>
              </a:rPr>
              <a:t>その評価値を得たときの探索の深さ</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　　　　　　　　　　　：</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22299094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水平線効果</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水平線効果</a:t>
            </a:r>
            <a:endParaRPr kumimoji="1" lang="en-US" altLang="ja-JP" dirty="0"/>
          </a:p>
          <a:p>
            <a:pPr lvl="1"/>
            <a:r>
              <a:rPr lang="ja-JP" altLang="en-US" dirty="0"/>
              <a:t>探索で読む深さは有限</a:t>
            </a:r>
            <a:endParaRPr lang="en-US" altLang="ja-JP" dirty="0"/>
          </a:p>
          <a:p>
            <a:pPr marL="457200" lvl="1" indent="0">
              <a:buNone/>
            </a:pPr>
            <a:r>
              <a:rPr lang="ja-JP" altLang="en-US" dirty="0"/>
              <a:t>⇒より先に不利な局面があってもわからない</a:t>
            </a:r>
            <a:endParaRPr kumimoji="1" lang="ja-JP" altLang="en-US" dirty="0"/>
          </a:p>
        </p:txBody>
      </p:sp>
      <p:sp>
        <p:nvSpPr>
          <p:cNvPr id="4" name="テキスト ボックス 3"/>
          <p:cNvSpPr txBox="1"/>
          <p:nvPr/>
        </p:nvSpPr>
        <p:spPr>
          <a:xfrm>
            <a:off x="402928" y="3601571"/>
            <a:ext cx="3615092" cy="523220"/>
          </a:xfrm>
          <a:prstGeom prst="rect">
            <a:avLst/>
          </a:prstGeom>
          <a:noFill/>
        </p:spPr>
        <p:txBody>
          <a:bodyPr wrap="none" rtlCol="0">
            <a:spAutoFit/>
          </a:bodyPr>
          <a:lstStyle/>
          <a:p>
            <a:r>
              <a:rPr kumimoji="1" lang="ja-JP" altLang="en-US" dirty="0">
                <a:latin typeface="Times New Roman" panose="02020603050405020304" pitchFamily="18" charset="0"/>
              </a:rPr>
              <a:t>例</a:t>
            </a:r>
            <a:r>
              <a:rPr kumimoji="1" lang="en-US" altLang="ja-JP" dirty="0">
                <a:latin typeface="Times New Roman" panose="02020603050405020304" pitchFamily="18" charset="0"/>
              </a:rPr>
              <a:t>:5</a:t>
            </a:r>
            <a:r>
              <a:rPr kumimoji="1" lang="ja-JP" altLang="en-US" dirty="0">
                <a:latin typeface="Times New Roman" panose="02020603050405020304" pitchFamily="18" charset="0"/>
              </a:rPr>
              <a:t>手先まで読む場合</a:t>
            </a:r>
          </a:p>
        </p:txBody>
      </p:sp>
      <p:sp>
        <p:nvSpPr>
          <p:cNvPr id="5" name="テキスト ボックス 4"/>
          <p:cNvSpPr txBox="1"/>
          <p:nvPr/>
        </p:nvSpPr>
        <p:spPr>
          <a:xfrm>
            <a:off x="762000" y="4495800"/>
            <a:ext cx="4200189" cy="1557349"/>
          </a:xfrm>
          <a:prstGeom prst="rect">
            <a:avLst/>
          </a:prstGeom>
          <a:noFill/>
        </p:spPr>
        <p:txBody>
          <a:bodyPr wrap="none" rtlCol="0">
            <a:spAutoFit/>
          </a:bodyPr>
          <a:lstStyle/>
          <a:p>
            <a:pPr algn="l"/>
            <a:r>
              <a:rPr kumimoji="1" lang="ja-JP" altLang="en-US" dirty="0">
                <a:latin typeface="Times New Roman" panose="02020603050405020304" pitchFamily="18" charset="0"/>
              </a:rPr>
              <a:t>手</a:t>
            </a:r>
            <a:r>
              <a:rPr kumimoji="1" lang="en-US" altLang="ja-JP" dirty="0">
                <a:latin typeface="Times New Roman" panose="02020603050405020304" pitchFamily="18" charset="0"/>
              </a:rPr>
              <a:t>A : 4</a:t>
            </a:r>
            <a:r>
              <a:rPr lang="ja-JP" altLang="en-US" dirty="0">
                <a:latin typeface="Times New Roman" panose="02020603050405020304" pitchFamily="18" charset="0"/>
              </a:rPr>
              <a:t>手先で自玉が詰む</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手</a:t>
            </a:r>
            <a:r>
              <a:rPr lang="en-US" altLang="ja-JP" dirty="0">
                <a:latin typeface="Times New Roman" panose="02020603050405020304" pitchFamily="18" charset="0"/>
              </a:rPr>
              <a:t>B : 8</a:t>
            </a:r>
            <a:r>
              <a:rPr lang="ja-JP" altLang="en-US" dirty="0">
                <a:latin typeface="Times New Roman" panose="02020603050405020304" pitchFamily="18" charset="0"/>
              </a:rPr>
              <a:t>手先で自玉が詰む</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手</a:t>
            </a:r>
            <a:r>
              <a:rPr lang="en-US" altLang="ja-JP" dirty="0">
                <a:latin typeface="Times New Roman" panose="02020603050405020304" pitchFamily="18" charset="0"/>
              </a:rPr>
              <a:t>C : </a:t>
            </a:r>
            <a:r>
              <a:rPr lang="ja-JP" altLang="en-US" dirty="0">
                <a:latin typeface="Times New Roman" panose="02020603050405020304" pitchFamily="18" charset="0"/>
              </a:rPr>
              <a:t>自玉は当面詰まない</a:t>
            </a:r>
            <a:endParaRPr lang="en-US" altLang="ja-JP" dirty="0">
              <a:latin typeface="Times New Roman" panose="02020603050405020304" pitchFamily="18" charset="0"/>
            </a:endParaRPr>
          </a:p>
        </p:txBody>
      </p:sp>
      <p:sp>
        <p:nvSpPr>
          <p:cNvPr id="6" name="テキスト ボックス 5"/>
          <p:cNvSpPr txBox="1"/>
          <p:nvPr/>
        </p:nvSpPr>
        <p:spPr>
          <a:xfrm>
            <a:off x="5715000" y="4603450"/>
            <a:ext cx="2497799" cy="1557349"/>
          </a:xfrm>
          <a:prstGeom prst="rect">
            <a:avLst/>
          </a:prstGeom>
          <a:noFill/>
        </p:spPr>
        <p:txBody>
          <a:bodyPr wrap="none" rtlCol="0">
            <a:spAutoFit/>
          </a:bodyPr>
          <a:lstStyle/>
          <a:p>
            <a:pPr algn="l"/>
            <a:r>
              <a:rPr kumimoji="1" lang="ja-JP" altLang="en-US" dirty="0">
                <a:latin typeface="Times New Roman" panose="02020603050405020304" pitchFamily="18" charset="0"/>
              </a:rPr>
              <a:t>手</a:t>
            </a:r>
            <a:r>
              <a:rPr kumimoji="1" lang="en-US" altLang="ja-JP" dirty="0">
                <a:latin typeface="Times New Roman" panose="02020603050405020304" pitchFamily="18" charset="0"/>
              </a:rPr>
              <a:t>B</a:t>
            </a:r>
            <a:r>
              <a:rPr kumimoji="1" lang="ja-JP" altLang="en-US" dirty="0">
                <a:latin typeface="Times New Roman" panose="02020603050405020304" pitchFamily="18" charset="0"/>
              </a:rPr>
              <a:t>と手</a:t>
            </a:r>
            <a:r>
              <a:rPr kumimoji="1" lang="en-US" altLang="ja-JP" dirty="0">
                <a:latin typeface="Times New Roman" panose="02020603050405020304" pitchFamily="18" charset="0"/>
              </a:rPr>
              <a:t>C</a:t>
            </a:r>
            <a:r>
              <a:rPr kumimoji="1" lang="ja-JP" altLang="en-US" dirty="0">
                <a:latin typeface="Times New Roman" panose="02020603050405020304" pitchFamily="18" charset="0"/>
              </a:rPr>
              <a:t>の</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どちらがいいか</a:t>
            </a:r>
            <a:endParaRPr lang="en-US" altLang="ja-JP" dirty="0">
              <a:latin typeface="Times New Roman" panose="02020603050405020304" pitchFamily="18" charset="0"/>
            </a:endParaRPr>
          </a:p>
          <a:p>
            <a:pPr algn="l"/>
            <a:r>
              <a:rPr kumimoji="1" lang="ja-JP" altLang="en-US" dirty="0">
                <a:latin typeface="Times New Roman" panose="02020603050405020304" pitchFamily="18" charset="0"/>
              </a:rPr>
              <a:t>分からない</a:t>
            </a:r>
          </a:p>
        </p:txBody>
      </p:sp>
      <p:sp>
        <p:nvSpPr>
          <p:cNvPr id="7" name="テキスト ボックス 6"/>
          <p:cNvSpPr txBox="1"/>
          <p:nvPr/>
        </p:nvSpPr>
        <p:spPr>
          <a:xfrm>
            <a:off x="323876" y="4495800"/>
            <a:ext cx="543739" cy="1557349"/>
          </a:xfrm>
          <a:prstGeom prst="rect">
            <a:avLst/>
          </a:prstGeom>
          <a:noFill/>
        </p:spPr>
        <p:txBody>
          <a:bodyPr wrap="none" rtlCol="0">
            <a:spAutoFit/>
          </a:bodyPr>
          <a:lstStyle/>
          <a:p>
            <a:r>
              <a:rPr kumimoji="1" lang="en-US" altLang="ja-JP" dirty="0">
                <a:solidFill>
                  <a:srgbClr val="FF0000"/>
                </a:solidFill>
                <a:latin typeface="Times New Roman" panose="02020603050405020304" pitchFamily="18" charset="0"/>
              </a:rPr>
              <a:t>×</a:t>
            </a:r>
          </a:p>
          <a:p>
            <a:r>
              <a:rPr lang="ja-JP" altLang="en-US" dirty="0">
                <a:solidFill>
                  <a:srgbClr val="FFFF00"/>
                </a:solidFill>
                <a:latin typeface="Times New Roman" panose="02020603050405020304" pitchFamily="18" charset="0"/>
              </a:rPr>
              <a:t>？</a:t>
            </a:r>
            <a:endParaRPr lang="en-US" altLang="ja-JP" dirty="0">
              <a:solidFill>
                <a:srgbClr val="FFFF00"/>
              </a:solidFill>
              <a:latin typeface="Times New Roman" panose="02020603050405020304" pitchFamily="18" charset="0"/>
            </a:endParaRPr>
          </a:p>
          <a:p>
            <a:r>
              <a:rPr kumimoji="1" lang="ja-JP" altLang="en-US" dirty="0">
                <a:solidFill>
                  <a:srgbClr val="FFFF00"/>
                </a:solidFill>
                <a:latin typeface="Times New Roman" panose="02020603050405020304" pitchFamily="18" charset="0"/>
              </a:rPr>
              <a:t>？</a:t>
            </a:r>
          </a:p>
        </p:txBody>
      </p:sp>
    </p:spTree>
    <p:extLst>
      <p:ext uri="{BB962C8B-B14F-4D97-AF65-F5344CB8AC3E}">
        <p14:creationId xmlns:p14="http://schemas.microsoft.com/office/powerpoint/2010/main" val="420102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アルファベータ</a:t>
            </a:r>
            <a:r>
              <a:rPr lang="en-US" altLang="ja-JP" dirty="0"/>
              <a:t>(alpha-beta)</a:t>
            </a:r>
            <a:r>
              <a:rPr kumimoji="1" lang="ja-JP" altLang="en-US" dirty="0"/>
              <a:t>法</a:t>
            </a:r>
          </a:p>
        </p:txBody>
      </p:sp>
      <p:sp>
        <p:nvSpPr>
          <p:cNvPr id="3" name="コンテンツ プレースホルダー 2"/>
          <p:cNvSpPr>
            <a:spLocks noGrp="1"/>
          </p:cNvSpPr>
          <p:nvPr>
            <p:ph idx="1"/>
          </p:nvPr>
        </p:nvSpPr>
        <p:spPr/>
        <p:txBody>
          <a:bodyPr/>
          <a:lstStyle/>
          <a:p>
            <a:r>
              <a:rPr lang="ja-JP" altLang="en-US" dirty="0"/>
              <a:t>アルファベータ</a:t>
            </a:r>
            <a:r>
              <a:rPr kumimoji="1" lang="ja-JP" altLang="en-US" dirty="0"/>
              <a:t>法</a:t>
            </a:r>
            <a:endParaRPr kumimoji="1" lang="en-US" altLang="ja-JP" dirty="0"/>
          </a:p>
          <a:p>
            <a:pPr lvl="1"/>
            <a:r>
              <a:rPr lang="ja-JP" altLang="en-US" dirty="0"/>
              <a:t>ミニマックス法の改良アルゴリズム</a:t>
            </a:r>
            <a:endParaRPr lang="en-US" altLang="ja-JP" dirty="0"/>
          </a:p>
          <a:p>
            <a:pPr lvl="2"/>
            <a:r>
              <a:rPr lang="ja-JP" altLang="en-US" dirty="0"/>
              <a:t>必要の無い探索は行わない</a:t>
            </a:r>
            <a:endParaRPr lang="en-US" altLang="ja-JP" dirty="0"/>
          </a:p>
          <a:p>
            <a:pPr lvl="2"/>
            <a:r>
              <a:rPr lang="ja-JP" altLang="en-US" dirty="0"/>
              <a:t>絶対に採用されない手は読まない</a:t>
            </a:r>
            <a:endParaRPr lang="en-US" altLang="ja-JP" dirty="0"/>
          </a:p>
        </p:txBody>
      </p:sp>
      <p:sp>
        <p:nvSpPr>
          <p:cNvPr id="5" name="テキスト ボックス 4"/>
          <p:cNvSpPr txBox="1"/>
          <p:nvPr/>
        </p:nvSpPr>
        <p:spPr>
          <a:xfrm>
            <a:off x="692573" y="4953000"/>
            <a:ext cx="7758854" cy="904863"/>
          </a:xfrm>
          <a:prstGeom prst="rect">
            <a:avLst/>
          </a:prstGeom>
          <a:noFill/>
        </p:spPr>
        <p:txBody>
          <a:bodyPr wrap="none" rtlCol="0">
            <a:spAutoFit/>
          </a:bodyPr>
          <a:lstStyle/>
          <a:p>
            <a:r>
              <a:rPr kumimoji="1" lang="ja-JP" altLang="en-US" sz="2400" dirty="0">
                <a:latin typeface="Times New Roman" panose="02020603050405020304" pitchFamily="18" charset="0"/>
              </a:rPr>
              <a:t>相手の手番：</a:t>
            </a:r>
            <a:r>
              <a:rPr kumimoji="1" lang="en-US" altLang="ja-JP" sz="2400" dirty="0">
                <a:latin typeface="Times New Roman" panose="02020603050405020304" pitchFamily="18" charset="0"/>
              </a:rPr>
              <a:t>α </a:t>
            </a:r>
            <a:r>
              <a:rPr kumimoji="1" lang="ja-JP" altLang="en-US" sz="2400" dirty="0">
                <a:latin typeface="Times New Roman" panose="02020603050405020304" pitchFamily="18" charset="0"/>
              </a:rPr>
              <a:t>よりも小さい評価値になれば探索打ち切り</a:t>
            </a:r>
            <a:endParaRPr kumimoji="1" lang="en-US" altLang="ja-JP" sz="2400" dirty="0">
              <a:latin typeface="Times New Roman" panose="02020603050405020304" pitchFamily="18" charset="0"/>
            </a:endParaRPr>
          </a:p>
          <a:p>
            <a:r>
              <a:rPr lang="ja-JP" altLang="en-US" sz="2400" dirty="0">
                <a:latin typeface="Times New Roman" panose="02020603050405020304" pitchFamily="18" charset="0"/>
              </a:rPr>
              <a:t>自分の手番：</a:t>
            </a:r>
            <a:r>
              <a:rPr lang="en-US" altLang="ja-JP" sz="2400" dirty="0">
                <a:latin typeface="Times New Roman" panose="02020603050405020304" pitchFamily="18" charset="0"/>
              </a:rPr>
              <a:t>β </a:t>
            </a:r>
            <a:r>
              <a:rPr lang="ja-JP" altLang="en-US" sz="2400" dirty="0">
                <a:latin typeface="Times New Roman" panose="02020603050405020304" pitchFamily="18" charset="0"/>
              </a:rPr>
              <a:t>よりも大きい評価値になれば探索打ち切り</a:t>
            </a:r>
            <a:endParaRPr kumimoji="1" lang="ja-JP" altLang="en-US" sz="2400" dirty="0">
              <a:latin typeface="Times New Roman" panose="02020603050405020304" pitchFamily="18" charset="0"/>
            </a:endParaRPr>
          </a:p>
        </p:txBody>
      </p:sp>
      <p:sp>
        <p:nvSpPr>
          <p:cNvPr id="6" name="テキスト ボックス 5"/>
          <p:cNvSpPr txBox="1"/>
          <p:nvPr/>
        </p:nvSpPr>
        <p:spPr>
          <a:xfrm>
            <a:off x="990600" y="3779837"/>
            <a:ext cx="6732933" cy="904863"/>
          </a:xfrm>
          <a:prstGeom prst="rect">
            <a:avLst/>
          </a:prstGeom>
          <a:noFill/>
        </p:spPr>
        <p:txBody>
          <a:bodyPr wrap="none" rtlCol="0">
            <a:spAutoFit/>
          </a:bodyPr>
          <a:lstStyle/>
          <a:p>
            <a:pPr algn="l"/>
            <a:r>
              <a:rPr kumimoji="1" lang="en-US" altLang="ja-JP" sz="2400" dirty="0">
                <a:latin typeface="Times New Roman" panose="02020603050405020304" pitchFamily="18" charset="0"/>
              </a:rPr>
              <a:t>α</a:t>
            </a:r>
            <a:r>
              <a:rPr lang="ja-JP" altLang="en-US" sz="2400" dirty="0">
                <a:latin typeface="Times New Roman" panose="02020603050405020304" pitchFamily="18" charset="0"/>
              </a:rPr>
              <a:t> ： それまでに発見した自番で最も大きな評価値</a:t>
            </a:r>
            <a:endParaRPr lang="en-US" altLang="ja-JP" sz="2400" dirty="0">
              <a:latin typeface="Times New Roman" panose="02020603050405020304" pitchFamily="18" charset="0"/>
            </a:endParaRPr>
          </a:p>
          <a:p>
            <a:pPr algn="l"/>
            <a:r>
              <a:rPr kumimoji="1" lang="en-US" altLang="ja-JP" sz="2400" dirty="0">
                <a:latin typeface="Times New Roman" panose="02020603050405020304" pitchFamily="18" charset="0"/>
              </a:rPr>
              <a:t>β </a:t>
            </a:r>
            <a:r>
              <a:rPr kumimoji="1" lang="ja-JP" altLang="en-US" sz="2400" dirty="0">
                <a:latin typeface="Times New Roman" panose="02020603050405020304" pitchFamily="18" charset="0"/>
              </a:rPr>
              <a:t>： それまでに発見した相手番で最も小さい評価値</a:t>
            </a:r>
            <a:endParaRPr kumimoji="1" lang="en-US" altLang="ja-JP" sz="2400" dirty="0">
              <a:latin typeface="Times New Roman" panose="02020603050405020304" pitchFamily="18" charset="0"/>
            </a:endParaRPr>
          </a:p>
        </p:txBody>
      </p:sp>
      <p:sp>
        <p:nvSpPr>
          <p:cNvPr id="4" name="テキスト ボックス 3">
            <a:extLst>
              <a:ext uri="{FF2B5EF4-FFF2-40B4-BE49-F238E27FC236}">
                <a16:creationId xmlns:a16="http://schemas.microsoft.com/office/drawing/2014/main" id="{A0C9587C-C912-400E-8FE2-84A7B5C92317}"/>
              </a:ext>
            </a:extLst>
          </p:cNvPr>
          <p:cNvSpPr txBox="1"/>
          <p:nvPr/>
        </p:nvSpPr>
        <p:spPr>
          <a:xfrm>
            <a:off x="1922877" y="5967926"/>
            <a:ext cx="5298245" cy="584775"/>
          </a:xfrm>
          <a:prstGeom prst="rect">
            <a:avLst/>
          </a:prstGeom>
          <a:noFill/>
        </p:spPr>
        <p:txBody>
          <a:bodyPr wrap="none" rtlCol="0">
            <a:spAutoFit/>
          </a:bodyPr>
          <a:lstStyle/>
          <a:p>
            <a:r>
              <a:rPr kumimoji="1" lang="en-US" altLang="ja-JP" sz="3200" dirty="0">
                <a:latin typeface="Times New Roman" panose="02020603050405020304" pitchFamily="18" charset="0"/>
              </a:rPr>
              <a:t>α</a:t>
            </a:r>
            <a:r>
              <a:rPr lang="ja-JP" altLang="en-US" sz="3200" dirty="0">
                <a:latin typeface="Times New Roman" panose="02020603050405020304" pitchFamily="18" charset="0"/>
              </a:rPr>
              <a:t> 以上 </a:t>
            </a:r>
            <a:r>
              <a:rPr lang="en-US" altLang="ja-JP" sz="3200" dirty="0">
                <a:latin typeface="Times New Roman" panose="02020603050405020304" pitchFamily="18" charset="0"/>
              </a:rPr>
              <a:t>β</a:t>
            </a:r>
            <a:r>
              <a:rPr lang="ja-JP" altLang="en-US" sz="3200" dirty="0">
                <a:latin typeface="Times New Roman" panose="02020603050405020304" pitchFamily="18" charset="0"/>
              </a:rPr>
              <a:t> 以下の手を探索する</a:t>
            </a:r>
            <a:endParaRPr kumimoji="1" lang="ja-JP" altLang="en-US" sz="3200" dirty="0">
              <a:latin typeface="Times New Roman" panose="02020603050405020304" pitchFamily="18" charset="0"/>
            </a:endParaRPr>
          </a:p>
        </p:txBody>
      </p:sp>
    </p:spTree>
    <p:extLst>
      <p:ext uri="{BB962C8B-B14F-4D97-AF65-F5344CB8AC3E}">
        <p14:creationId xmlns:p14="http://schemas.microsoft.com/office/powerpoint/2010/main" val="185941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362195" y="6334780"/>
            <a:ext cx="2151551" cy="523220"/>
          </a:xfrm>
          <a:prstGeom prst="rect">
            <a:avLst/>
          </a:prstGeom>
          <a:noFill/>
        </p:spPr>
        <p:txBody>
          <a:bodyPr wrap="none" rtlCol="0">
            <a:spAutoFit/>
          </a:bodyPr>
          <a:lstStyle/>
          <a:p>
            <a:r>
              <a:rPr lang="ja-JP" altLang="en-US" dirty="0"/>
              <a:t>▲３九香まで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165377" y="37212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80103" y="55437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757" y="55315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189221" y="32328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cxnSp>
        <p:nvCxnSpPr>
          <p:cNvPr id="9" name="直線矢印コネクタ 8"/>
          <p:cNvCxnSpPr>
            <a:stCxn id="241" idx="0"/>
            <a:endCxn id="176" idx="0"/>
          </p:cNvCxnSpPr>
          <p:nvPr/>
        </p:nvCxnSpPr>
        <p:spPr bwMode="auto">
          <a:xfrm flipV="1">
            <a:off x="4515507" y="2835162"/>
            <a:ext cx="0" cy="2673569"/>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角丸四角形吹き出し 9"/>
          <p:cNvSpPr/>
          <p:nvPr/>
        </p:nvSpPr>
        <p:spPr bwMode="auto">
          <a:xfrm>
            <a:off x="6294113" y="1234577"/>
            <a:ext cx="2849887" cy="977154"/>
          </a:xfrm>
          <a:prstGeom prst="wedgeRoundRectCallout">
            <a:avLst>
              <a:gd name="adj1" fmla="val -104211"/>
              <a:gd name="adj2" fmla="val 64627"/>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角は逃げられない！</a:t>
            </a:r>
            <a:endParaRPr kumimoji="1" lang="ja-JP" altLang="en-US" sz="2400" dirty="0">
              <a:effectLst/>
              <a:latin typeface="Times New Roman" panose="02020603050405020304" pitchFamily="18" charset="0"/>
            </a:endParaRPr>
          </a:p>
        </p:txBody>
      </p:sp>
      <p:sp>
        <p:nvSpPr>
          <p:cNvPr id="11" name="テキスト ボックス 10"/>
          <p:cNvSpPr txBox="1"/>
          <p:nvPr/>
        </p:nvSpPr>
        <p:spPr>
          <a:xfrm>
            <a:off x="6503213" y="3047237"/>
            <a:ext cx="1938351" cy="1348061"/>
          </a:xfrm>
          <a:prstGeom prst="rect">
            <a:avLst/>
          </a:prstGeom>
          <a:noFill/>
        </p:spPr>
        <p:txBody>
          <a:bodyPr wrap="none" rtlCol="0">
            <a:spAutoFit/>
          </a:bodyPr>
          <a:lstStyle/>
          <a:p>
            <a:pPr algn="l"/>
            <a:r>
              <a:rPr lang="ja-JP" altLang="en-US" sz="2400" dirty="0">
                <a:latin typeface="Times New Roman" panose="02020603050405020304" pitchFamily="18" charset="0"/>
              </a:rPr>
              <a:t>この状態では</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▲３三香成は</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防げない</a:t>
            </a:r>
            <a:endParaRPr lang="en-US" altLang="ja-JP" sz="2400" dirty="0">
              <a:latin typeface="Times New Roman" panose="02020603050405020304" pitchFamily="18" charset="0"/>
            </a:endParaRPr>
          </a:p>
        </p:txBody>
      </p:sp>
      <p:sp>
        <p:nvSpPr>
          <p:cNvPr id="12" name="テキスト ボックス 11"/>
          <p:cNvSpPr txBox="1"/>
          <p:nvPr/>
        </p:nvSpPr>
        <p:spPr>
          <a:xfrm>
            <a:off x="6320553" y="4569270"/>
            <a:ext cx="2789545"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⇒角は諦めて</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他の手を考えるべき</a:t>
            </a:r>
            <a:endParaRPr kumimoji="1" lang="ja-JP" altLang="en-US" sz="2400" dirty="0">
              <a:latin typeface="Times New Roman" panose="02020603050405020304" pitchFamily="18" charset="0"/>
            </a:endParaRPr>
          </a:p>
        </p:txBody>
      </p:sp>
      <p:sp>
        <p:nvSpPr>
          <p:cNvPr id="134" name="テキスト ボックス 133"/>
          <p:cNvSpPr txBox="1"/>
          <p:nvPr/>
        </p:nvSpPr>
        <p:spPr>
          <a:xfrm>
            <a:off x="7079574" y="5648105"/>
            <a:ext cx="1271502" cy="461665"/>
          </a:xfrm>
          <a:prstGeom prst="rect">
            <a:avLst/>
          </a:prstGeom>
          <a:noFill/>
        </p:spPr>
        <p:txBody>
          <a:bodyPr wrap="none" rtlCol="0">
            <a:spAutoFit/>
          </a:bodyPr>
          <a:lstStyle/>
          <a:p>
            <a:pPr algn="l"/>
            <a:r>
              <a:rPr kumimoji="1" lang="ja-JP" altLang="en-US" sz="2400" dirty="0">
                <a:latin typeface="Times New Roman" panose="02020603050405020304" pitchFamily="18" charset="0"/>
              </a:rPr>
              <a:t>しかし</a:t>
            </a:r>
            <a:r>
              <a:rPr kumimoji="1" lang="en-US" altLang="ja-JP" sz="2400" dirty="0">
                <a:latin typeface="Times New Roman" panose="02020603050405020304" pitchFamily="18" charset="0"/>
              </a:rPr>
              <a:t>…</a:t>
            </a:r>
          </a:p>
        </p:txBody>
      </p:sp>
    </p:spTree>
    <p:extLst>
      <p:ext uri="{BB962C8B-B14F-4D97-AF65-F5344CB8AC3E}">
        <p14:creationId xmlns:p14="http://schemas.microsoft.com/office/powerpoint/2010/main" val="347692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4"/>
                                        </p:tgtEl>
                                        <p:attrNameLst>
                                          <p:attrName>style.visibility</p:attrName>
                                        </p:attrNameLst>
                                      </p:cBhvr>
                                      <p:to>
                                        <p:strVal val="visible"/>
                                      </p:to>
                                    </p:set>
                                    <p:anim calcmode="lin" valueType="num">
                                      <p:cBhvr additive="base">
                                        <p:cTn id="29" dur="500" fill="hold"/>
                                        <p:tgtEl>
                                          <p:spTgt spid="134"/>
                                        </p:tgtEl>
                                        <p:attrNameLst>
                                          <p:attrName>ppt_x</p:attrName>
                                        </p:attrNameLst>
                                      </p:cBhvr>
                                      <p:tavLst>
                                        <p:tav tm="0">
                                          <p:val>
                                            <p:strVal val="#ppt_x"/>
                                          </p:val>
                                        </p:tav>
                                        <p:tav tm="100000">
                                          <p:val>
                                            <p:strVal val="#ppt_x"/>
                                          </p:val>
                                        </p:tav>
                                      </p:tavLst>
                                    </p:anim>
                                    <p:anim calcmode="lin" valueType="num">
                                      <p:cBhvr additive="base">
                                        <p:cTn id="30"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p:bldP spid="13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362197" y="6334780"/>
            <a:ext cx="2151551" cy="523220"/>
          </a:xfrm>
          <a:prstGeom prst="rect">
            <a:avLst/>
          </a:prstGeom>
          <a:noFill/>
        </p:spPr>
        <p:txBody>
          <a:bodyPr wrap="none" rtlCol="0">
            <a:spAutoFit/>
          </a:bodyPr>
          <a:lstStyle/>
          <a:p>
            <a:r>
              <a:rPr lang="ja-JP" altLang="en-US" dirty="0"/>
              <a:t>△３八歩まで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4315616" y="505105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80103" y="55437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757" y="55315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189221" y="32328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89800" y="1450345"/>
            <a:ext cx="1317989" cy="461665"/>
          </a:xfrm>
          <a:prstGeom prst="rect">
            <a:avLst/>
          </a:prstGeom>
          <a:noFill/>
        </p:spPr>
        <p:txBody>
          <a:bodyPr wrap="none" rtlCol="0">
            <a:spAutoFit/>
          </a:bodyPr>
          <a:lstStyle/>
          <a:p>
            <a:pPr algn="l"/>
            <a:r>
              <a:rPr kumimoji="1" lang="ja-JP" altLang="en-US" sz="2400" dirty="0">
                <a:latin typeface="Times New Roman" panose="02020603050405020304" pitchFamily="18" charset="0"/>
              </a:rPr>
              <a:t>△３八歩</a:t>
            </a:r>
          </a:p>
        </p:txBody>
      </p:sp>
      <p:sp>
        <p:nvSpPr>
          <p:cNvPr id="6" name="テキスト ボックス 5"/>
          <p:cNvSpPr txBox="1"/>
          <p:nvPr/>
        </p:nvSpPr>
        <p:spPr>
          <a:xfrm>
            <a:off x="6546574" y="5019495"/>
            <a:ext cx="2266966" cy="461665"/>
          </a:xfrm>
          <a:prstGeom prst="rect">
            <a:avLst/>
          </a:prstGeom>
          <a:noFill/>
        </p:spPr>
        <p:txBody>
          <a:bodyPr wrap="none" rtlCol="0">
            <a:spAutoFit/>
          </a:bodyPr>
          <a:lstStyle/>
          <a:p>
            <a:r>
              <a:rPr kumimoji="1" lang="ja-JP" altLang="en-US" sz="2400" dirty="0">
                <a:latin typeface="Times New Roman" panose="02020603050405020304" pitchFamily="18" charset="0"/>
              </a:rPr>
              <a:t>無意味な歩打ち</a:t>
            </a:r>
          </a:p>
        </p:txBody>
      </p:sp>
    </p:spTree>
    <p:extLst>
      <p:ext uri="{BB962C8B-B14F-4D97-AF65-F5344CB8AC3E}">
        <p14:creationId xmlns:p14="http://schemas.microsoft.com/office/powerpoint/2010/main" val="17505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182664" y="6334780"/>
            <a:ext cx="2510624" cy="523220"/>
          </a:xfrm>
          <a:prstGeom prst="rect">
            <a:avLst/>
          </a:prstGeom>
          <a:noFill/>
        </p:spPr>
        <p:txBody>
          <a:bodyPr wrap="none" rtlCol="0">
            <a:spAutoFit/>
          </a:bodyPr>
          <a:lstStyle/>
          <a:p>
            <a:r>
              <a:rPr lang="ja-JP" altLang="en-US" dirty="0"/>
              <a:t>▲３八同香まで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80103" y="55437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280" y="50313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189221" y="32328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89800" y="1450345"/>
            <a:ext cx="2446504" cy="461665"/>
          </a:xfrm>
          <a:prstGeom prst="rect">
            <a:avLst/>
          </a:prstGeom>
          <a:noFill/>
        </p:spPr>
        <p:txBody>
          <a:bodyPr wrap="none" rtlCol="0">
            <a:spAutoFit/>
          </a:bodyPr>
          <a:lstStyle/>
          <a:p>
            <a:pPr algn="l"/>
            <a:r>
              <a:rPr kumimoji="1" lang="ja-JP" altLang="en-US" sz="2400" dirty="0">
                <a:latin typeface="Times New Roman" panose="02020603050405020304" pitchFamily="18" charset="0"/>
              </a:rPr>
              <a:t>△３八歩　▲同香</a:t>
            </a:r>
          </a:p>
        </p:txBody>
      </p:sp>
      <p:sp>
        <p:nvSpPr>
          <p:cNvPr id="131" name="フリーフォーム 130"/>
          <p:cNvSpPr/>
          <p:nvPr/>
        </p:nvSpPr>
        <p:spPr bwMode="auto">
          <a:xfrm>
            <a:off x="6270668" y="59201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cxnSp>
        <p:nvCxnSpPr>
          <p:cNvPr id="132" name="直線矢印コネクタ 131">
            <a:extLst>
              <a:ext uri="{FF2B5EF4-FFF2-40B4-BE49-F238E27FC236}">
                <a16:creationId xmlns:a16="http://schemas.microsoft.com/office/drawing/2014/main" id="{50216B5A-39C5-43FE-8B0E-3FD1E0655D41}"/>
              </a:ext>
            </a:extLst>
          </p:cNvPr>
          <p:cNvCxnSpPr>
            <a:stCxn id="275" idx="0"/>
          </p:cNvCxnSpPr>
          <p:nvPr/>
        </p:nvCxnSpPr>
        <p:spPr bwMode="auto">
          <a:xfrm flipV="1">
            <a:off x="4511402" y="2835163"/>
            <a:ext cx="4105" cy="2196182"/>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9937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animEffect transition="in" filter="wipe(down)">
                                      <p:cBhvr>
                                        <p:cTn id="7" dur="500"/>
                                        <p:tgtEl>
                                          <p:spTgt spid="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362197" y="6334780"/>
            <a:ext cx="2151551" cy="523220"/>
          </a:xfrm>
          <a:prstGeom prst="rect">
            <a:avLst/>
          </a:prstGeom>
          <a:noFill/>
        </p:spPr>
        <p:txBody>
          <a:bodyPr wrap="none" rtlCol="0">
            <a:spAutoFit/>
          </a:bodyPr>
          <a:lstStyle/>
          <a:p>
            <a:r>
              <a:rPr lang="ja-JP" altLang="en-US" dirty="0"/>
              <a:t>△３七歩まで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80103" y="55437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280" y="50313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4315716" y="45076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89800" y="1450345"/>
            <a:ext cx="2446504"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△３八歩　▲同香</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△３七歩</a:t>
            </a:r>
            <a:endParaRPr kumimoji="1" lang="ja-JP" altLang="en-US" sz="2400" dirty="0">
              <a:latin typeface="Times New Roman" panose="02020603050405020304" pitchFamily="18" charset="0"/>
            </a:endParaRPr>
          </a:p>
        </p:txBody>
      </p:sp>
      <p:sp>
        <p:nvSpPr>
          <p:cNvPr id="131" name="フリーフォーム 130"/>
          <p:cNvSpPr/>
          <p:nvPr/>
        </p:nvSpPr>
        <p:spPr bwMode="auto">
          <a:xfrm>
            <a:off x="6270668" y="59201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543952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182664" y="6334780"/>
            <a:ext cx="2510624" cy="523220"/>
          </a:xfrm>
          <a:prstGeom prst="rect">
            <a:avLst/>
          </a:prstGeom>
          <a:noFill/>
        </p:spPr>
        <p:txBody>
          <a:bodyPr wrap="none" rtlCol="0">
            <a:spAutoFit/>
          </a:bodyPr>
          <a:lstStyle/>
          <a:p>
            <a:r>
              <a:rPr lang="ja-JP" altLang="en-US" dirty="0"/>
              <a:t>▲３七同香まで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80103" y="55437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6910" y="44979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1" name="フリーフォーム 130"/>
          <p:cNvSpPr/>
          <p:nvPr/>
        </p:nvSpPr>
        <p:spPr bwMode="auto">
          <a:xfrm>
            <a:off x="6270668" y="59201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2" name="フリーフォーム 131"/>
          <p:cNvSpPr/>
          <p:nvPr/>
        </p:nvSpPr>
        <p:spPr bwMode="auto">
          <a:xfrm>
            <a:off x="6287986" y="546050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6" name="テキスト ボックス 135"/>
          <p:cNvSpPr txBox="1"/>
          <p:nvPr/>
        </p:nvSpPr>
        <p:spPr>
          <a:xfrm>
            <a:off x="6289800" y="1450345"/>
            <a:ext cx="2446504"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△３八歩　▲同香</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△３七歩　▲同香</a:t>
            </a:r>
            <a:endParaRPr lang="en-US" altLang="ja-JP" sz="2400" dirty="0">
              <a:latin typeface="Times New Roman" panose="02020603050405020304" pitchFamily="18" charset="0"/>
            </a:endParaRPr>
          </a:p>
        </p:txBody>
      </p:sp>
      <p:sp>
        <p:nvSpPr>
          <p:cNvPr id="137" name="フリーフォーム 136"/>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8" name="フリーフォーム 137"/>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9" name="フリーフォーム 138"/>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4948764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362199" y="6334780"/>
            <a:ext cx="2151551" cy="523220"/>
          </a:xfrm>
          <a:prstGeom prst="rect">
            <a:avLst/>
          </a:prstGeom>
          <a:noFill/>
        </p:spPr>
        <p:txBody>
          <a:bodyPr wrap="none" rtlCol="0">
            <a:spAutoFit/>
          </a:bodyPr>
          <a:lstStyle/>
          <a:p>
            <a:r>
              <a:rPr lang="ja-JP" altLang="en-US" dirty="0"/>
              <a:t>△３六歩まで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80103" y="55437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5982" y="44958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1" name="フリーフォーム 130"/>
          <p:cNvSpPr/>
          <p:nvPr/>
        </p:nvSpPr>
        <p:spPr bwMode="auto">
          <a:xfrm>
            <a:off x="6270668" y="59201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2" name="フリーフォーム 131"/>
          <p:cNvSpPr/>
          <p:nvPr/>
        </p:nvSpPr>
        <p:spPr bwMode="auto">
          <a:xfrm>
            <a:off x="6287986" y="546050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6" name="テキスト ボックス 135"/>
          <p:cNvSpPr txBox="1"/>
          <p:nvPr/>
        </p:nvSpPr>
        <p:spPr>
          <a:xfrm>
            <a:off x="6289800" y="1450345"/>
            <a:ext cx="2446504" cy="1348061"/>
          </a:xfrm>
          <a:prstGeom prst="rect">
            <a:avLst/>
          </a:prstGeom>
          <a:noFill/>
        </p:spPr>
        <p:txBody>
          <a:bodyPr wrap="none" rtlCol="0">
            <a:spAutoFit/>
          </a:bodyPr>
          <a:lstStyle/>
          <a:p>
            <a:pPr algn="l"/>
            <a:r>
              <a:rPr kumimoji="1" lang="ja-JP" altLang="en-US" sz="2400" dirty="0">
                <a:latin typeface="Times New Roman" panose="02020603050405020304" pitchFamily="18" charset="0"/>
              </a:rPr>
              <a:t>△３八歩　▲同香</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△３七歩　▲同香</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△３六歩</a:t>
            </a:r>
            <a:endParaRPr lang="en-US" altLang="ja-JP" sz="2400" dirty="0">
              <a:latin typeface="Times New Roman" panose="02020603050405020304" pitchFamily="18" charset="0"/>
            </a:endParaRPr>
          </a:p>
        </p:txBody>
      </p:sp>
      <p:sp>
        <p:nvSpPr>
          <p:cNvPr id="137" name="フリーフォーム 136"/>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8" name="フリーフォーム 137"/>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9" name="フリーフォーム 138"/>
          <p:cNvSpPr/>
          <p:nvPr/>
        </p:nvSpPr>
        <p:spPr bwMode="auto">
          <a:xfrm rot="10800000">
            <a:off x="4296584" y="3962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4948764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182662" y="6334780"/>
            <a:ext cx="2510624" cy="523220"/>
          </a:xfrm>
          <a:prstGeom prst="rect">
            <a:avLst/>
          </a:prstGeom>
          <a:noFill/>
        </p:spPr>
        <p:txBody>
          <a:bodyPr wrap="none" rtlCol="0">
            <a:spAutoFit/>
          </a:bodyPr>
          <a:lstStyle/>
          <a:p>
            <a:r>
              <a:rPr lang="ja-JP" altLang="en-US" dirty="0"/>
              <a:t>▲３四同香まで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80103" y="55437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20767" y="28911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89800" y="1450345"/>
            <a:ext cx="2446504" cy="2234458"/>
          </a:xfrm>
          <a:prstGeom prst="rect">
            <a:avLst/>
          </a:prstGeom>
          <a:noFill/>
        </p:spPr>
        <p:txBody>
          <a:bodyPr wrap="none" rtlCol="0">
            <a:spAutoFit/>
          </a:bodyPr>
          <a:lstStyle/>
          <a:p>
            <a:pPr algn="l"/>
            <a:r>
              <a:rPr kumimoji="1" lang="ja-JP" altLang="en-US" sz="2400" dirty="0">
                <a:latin typeface="Times New Roman" panose="02020603050405020304" pitchFamily="18" charset="0"/>
              </a:rPr>
              <a:t>△３八歩　▲同香</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△３七歩　▲同香</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△３六歩　▲同香</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△３五歩　▲同香</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△３四歩　▲同香</a:t>
            </a:r>
            <a:endParaRPr lang="en-US" altLang="ja-JP" sz="2400" dirty="0">
              <a:latin typeface="Times New Roman" panose="02020603050405020304" pitchFamily="18" charset="0"/>
            </a:endParaRPr>
          </a:p>
        </p:txBody>
      </p:sp>
      <p:sp>
        <p:nvSpPr>
          <p:cNvPr id="131" name="フリーフォーム 130"/>
          <p:cNvSpPr/>
          <p:nvPr/>
        </p:nvSpPr>
        <p:spPr bwMode="auto">
          <a:xfrm>
            <a:off x="6270668" y="59201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2" name="フリーフォーム 131"/>
          <p:cNvSpPr/>
          <p:nvPr/>
        </p:nvSpPr>
        <p:spPr bwMode="auto">
          <a:xfrm>
            <a:off x="6287986" y="546050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3" name="フリーフォーム 132"/>
          <p:cNvSpPr/>
          <p:nvPr/>
        </p:nvSpPr>
        <p:spPr bwMode="auto">
          <a:xfrm>
            <a:off x="6296065" y="501318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4" name="フリーフォーム 133"/>
          <p:cNvSpPr/>
          <p:nvPr/>
        </p:nvSpPr>
        <p:spPr bwMode="auto">
          <a:xfrm>
            <a:off x="6287986" y="452348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5" name="フリーフォーム 134"/>
          <p:cNvSpPr/>
          <p:nvPr/>
        </p:nvSpPr>
        <p:spPr bwMode="auto">
          <a:xfrm>
            <a:off x="6277625" y="403669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5" name="テキスト ボックス 4"/>
          <p:cNvSpPr txBox="1"/>
          <p:nvPr/>
        </p:nvSpPr>
        <p:spPr>
          <a:xfrm>
            <a:off x="6695600" y="4281736"/>
            <a:ext cx="2233304" cy="904863"/>
          </a:xfrm>
          <a:prstGeom prst="rect">
            <a:avLst/>
          </a:prstGeom>
          <a:noFill/>
        </p:spPr>
        <p:txBody>
          <a:bodyPr wrap="none" rtlCol="0">
            <a:spAutoFit/>
          </a:bodyPr>
          <a:lstStyle/>
          <a:p>
            <a:r>
              <a:rPr lang="ja-JP" altLang="en-US" sz="2400" dirty="0">
                <a:latin typeface="Times New Roman" panose="02020603050405020304" pitchFamily="18" charset="0"/>
              </a:rPr>
              <a:t>探索範囲では</a:t>
            </a:r>
            <a:endParaRPr lang="en-US" altLang="ja-JP" sz="2400" dirty="0">
              <a:latin typeface="Times New Roman" panose="02020603050405020304" pitchFamily="18" charset="0"/>
            </a:endParaRPr>
          </a:p>
          <a:p>
            <a:r>
              <a:rPr kumimoji="1" lang="ja-JP" altLang="en-US" sz="2400" dirty="0">
                <a:latin typeface="Times New Roman" panose="02020603050405020304" pitchFamily="18" charset="0"/>
              </a:rPr>
              <a:t>角は取られない</a:t>
            </a:r>
          </a:p>
        </p:txBody>
      </p:sp>
      <p:cxnSp>
        <p:nvCxnSpPr>
          <p:cNvPr id="7" name="直線コネクタ 6"/>
          <p:cNvCxnSpPr/>
          <p:nvPr/>
        </p:nvCxnSpPr>
        <p:spPr bwMode="auto">
          <a:xfrm flipV="1">
            <a:off x="6328839" y="3190010"/>
            <a:ext cx="2565779" cy="10390"/>
          </a:xfrm>
          <a:prstGeom prst="line">
            <a:avLst/>
          </a:prstGeom>
          <a:noFill/>
          <a:ln w="50800" cap="flat" cmpd="sng" algn="ctr">
            <a:solidFill>
              <a:srgbClr val="FF0000"/>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テキスト ボックス 8"/>
          <p:cNvSpPr txBox="1"/>
          <p:nvPr/>
        </p:nvSpPr>
        <p:spPr>
          <a:xfrm>
            <a:off x="8569240" y="1901345"/>
            <a:ext cx="492443" cy="1118255"/>
          </a:xfrm>
          <a:prstGeom prst="rect">
            <a:avLst/>
          </a:prstGeom>
          <a:noFill/>
        </p:spPr>
        <p:txBody>
          <a:bodyPr vert="eaVert" wrap="none" rtlCol="0">
            <a:spAutoFit/>
          </a:bodyPr>
          <a:lstStyle/>
          <a:p>
            <a:r>
              <a:rPr kumimoji="1" lang="ja-JP" altLang="en-US" sz="2000" dirty="0">
                <a:latin typeface="Times New Roman" panose="02020603050405020304" pitchFamily="18" charset="0"/>
              </a:rPr>
              <a:t>探索範囲</a:t>
            </a:r>
          </a:p>
        </p:txBody>
      </p:sp>
    </p:spTree>
    <p:extLst>
      <p:ext uri="{BB962C8B-B14F-4D97-AF65-F5344CB8AC3E}">
        <p14:creationId xmlns:p14="http://schemas.microsoft.com/office/powerpoint/2010/main" val="349487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checkerboard(across)">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362197" y="6334780"/>
            <a:ext cx="2151551" cy="523220"/>
          </a:xfrm>
          <a:prstGeom prst="rect">
            <a:avLst/>
          </a:prstGeom>
          <a:noFill/>
        </p:spPr>
        <p:txBody>
          <a:bodyPr wrap="none" rtlCol="0">
            <a:spAutoFit/>
          </a:bodyPr>
          <a:lstStyle/>
          <a:p>
            <a:r>
              <a:rPr lang="ja-JP" altLang="en-US" dirty="0"/>
              <a:t>△８八歩まで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1655673" y="50410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80103" y="55437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757" y="55315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189221" y="32328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89800" y="1450345"/>
            <a:ext cx="1317990" cy="461665"/>
          </a:xfrm>
          <a:prstGeom prst="rect">
            <a:avLst/>
          </a:prstGeom>
          <a:noFill/>
        </p:spPr>
        <p:txBody>
          <a:bodyPr wrap="none" rtlCol="0">
            <a:spAutoFit/>
          </a:bodyPr>
          <a:lstStyle/>
          <a:p>
            <a:pPr algn="l"/>
            <a:r>
              <a:rPr kumimoji="1" lang="ja-JP" altLang="en-US" sz="2400" dirty="0">
                <a:latin typeface="Times New Roman" panose="02020603050405020304" pitchFamily="18" charset="0"/>
              </a:rPr>
              <a:t>△８八歩</a:t>
            </a:r>
          </a:p>
        </p:txBody>
      </p:sp>
      <p:sp>
        <p:nvSpPr>
          <p:cNvPr id="131" name="テキスト ボックス 130"/>
          <p:cNvSpPr txBox="1"/>
          <p:nvPr/>
        </p:nvSpPr>
        <p:spPr>
          <a:xfrm>
            <a:off x="6679624" y="5019495"/>
            <a:ext cx="2000869" cy="461665"/>
          </a:xfrm>
          <a:prstGeom prst="rect">
            <a:avLst/>
          </a:prstGeom>
          <a:noFill/>
        </p:spPr>
        <p:txBody>
          <a:bodyPr wrap="none" rtlCol="0">
            <a:spAutoFit/>
          </a:bodyPr>
          <a:lstStyle/>
          <a:p>
            <a:r>
              <a:rPr kumimoji="1" lang="ja-JP" altLang="en-US" sz="2400" dirty="0">
                <a:latin typeface="Times New Roman" panose="02020603050405020304" pitchFamily="18" charset="0"/>
              </a:rPr>
              <a:t>無意味な王手</a:t>
            </a:r>
          </a:p>
        </p:txBody>
      </p:sp>
    </p:spTree>
    <p:extLst>
      <p:ext uri="{BB962C8B-B14F-4D97-AF65-F5344CB8AC3E}">
        <p14:creationId xmlns:p14="http://schemas.microsoft.com/office/powerpoint/2010/main" val="109350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1">
                                            <p:txEl>
                                              <p:pRg st="0" end="0"/>
                                            </p:txEl>
                                          </p:spTgt>
                                        </p:tgtEl>
                                        <p:attrNameLst>
                                          <p:attrName>style.visibility</p:attrName>
                                        </p:attrNameLst>
                                      </p:cBhvr>
                                      <p:to>
                                        <p:strVal val="visible"/>
                                      </p:to>
                                    </p:set>
                                    <p:animEffect transition="in" filter="checkerboard(across)">
                                      <p:cBhvr>
                                        <p:cTn id="7" dur="500"/>
                                        <p:tgtEl>
                                          <p:spTgt spid="1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182663" y="6334780"/>
            <a:ext cx="2510623" cy="523220"/>
          </a:xfrm>
          <a:prstGeom prst="rect">
            <a:avLst/>
          </a:prstGeom>
          <a:noFill/>
        </p:spPr>
        <p:txBody>
          <a:bodyPr wrap="none" rtlCol="0">
            <a:spAutoFit/>
          </a:bodyPr>
          <a:lstStyle/>
          <a:p>
            <a:r>
              <a:rPr lang="ja-JP" altLang="en-US" dirty="0"/>
              <a:t>▲８八同玉まで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67055" y="501402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757" y="55315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189221" y="32328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89800" y="1450345"/>
            <a:ext cx="2651688" cy="461665"/>
          </a:xfrm>
          <a:prstGeom prst="rect">
            <a:avLst/>
          </a:prstGeom>
          <a:noFill/>
        </p:spPr>
        <p:txBody>
          <a:bodyPr wrap="none" rtlCol="0">
            <a:spAutoFit/>
          </a:bodyPr>
          <a:lstStyle/>
          <a:p>
            <a:pPr algn="l"/>
            <a:r>
              <a:rPr kumimoji="1" lang="ja-JP" altLang="en-US" sz="2400" dirty="0">
                <a:latin typeface="Times New Roman" panose="02020603050405020304" pitchFamily="18" charset="0"/>
              </a:rPr>
              <a:t>△８八歩　　▲同玉</a:t>
            </a:r>
          </a:p>
        </p:txBody>
      </p:sp>
      <p:sp>
        <p:nvSpPr>
          <p:cNvPr id="131" name="フリーフォーム 130"/>
          <p:cNvSpPr/>
          <p:nvPr/>
        </p:nvSpPr>
        <p:spPr bwMode="auto">
          <a:xfrm>
            <a:off x="6270668" y="5831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4660209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362198" y="6334780"/>
            <a:ext cx="2151550" cy="523220"/>
          </a:xfrm>
          <a:prstGeom prst="rect">
            <a:avLst/>
          </a:prstGeom>
          <a:noFill/>
        </p:spPr>
        <p:txBody>
          <a:bodyPr wrap="none" rtlCol="0">
            <a:spAutoFit/>
          </a:bodyPr>
          <a:lstStyle/>
          <a:p>
            <a:r>
              <a:rPr lang="ja-JP" altLang="en-US" dirty="0"/>
              <a:t>△８七歩まで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67055" y="501402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757" y="55315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1676400" y="44958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89800" y="1450345"/>
            <a:ext cx="2651688"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△８八歩　　▲同玉</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△８七歩</a:t>
            </a:r>
            <a:endParaRPr kumimoji="1" lang="ja-JP" altLang="en-US" sz="2400" dirty="0">
              <a:latin typeface="Times New Roman" panose="02020603050405020304" pitchFamily="18" charset="0"/>
            </a:endParaRPr>
          </a:p>
        </p:txBody>
      </p:sp>
      <p:sp>
        <p:nvSpPr>
          <p:cNvPr id="131" name="フリーフォーム 130"/>
          <p:cNvSpPr/>
          <p:nvPr/>
        </p:nvSpPr>
        <p:spPr bwMode="auto">
          <a:xfrm>
            <a:off x="6270668" y="5831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466020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アルファベータ</a:t>
            </a:r>
            <a:r>
              <a:rPr kumimoji="1" lang="ja-JP" altLang="en-US" dirty="0"/>
              <a:t>法</a:t>
            </a:r>
          </a:p>
        </p:txBody>
      </p:sp>
      <p:sp>
        <p:nvSpPr>
          <p:cNvPr id="3" name="円/楕円 2"/>
          <p:cNvSpPr/>
          <p:nvPr/>
        </p:nvSpPr>
        <p:spPr bwMode="auto">
          <a:xfrm>
            <a:off x="123825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6" name="直線矢印コネクタ 5"/>
          <p:cNvCxnSpPr>
            <a:stCxn id="13" idx="4"/>
            <a:endCxn id="3" idx="0"/>
          </p:cNvCxnSpPr>
          <p:nvPr/>
        </p:nvCxnSpPr>
        <p:spPr bwMode="auto">
          <a:xfrm flipH="1">
            <a:off x="1428751"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円/楕円 6"/>
          <p:cNvSpPr/>
          <p:nvPr/>
        </p:nvSpPr>
        <p:spPr bwMode="auto">
          <a:xfrm>
            <a:off x="1674669"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8" name="直線矢印コネクタ 7"/>
          <p:cNvCxnSpPr>
            <a:stCxn id="13" idx="4"/>
            <a:endCxn id="7" idx="0"/>
          </p:cNvCxnSpPr>
          <p:nvPr/>
        </p:nvCxnSpPr>
        <p:spPr bwMode="auto">
          <a:xfrm flipH="1">
            <a:off x="1865169"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円/楕円 8"/>
          <p:cNvSpPr/>
          <p:nvPr/>
        </p:nvSpPr>
        <p:spPr bwMode="auto">
          <a:xfrm>
            <a:off x="214572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0" name="直線矢印コネクタ 9"/>
          <p:cNvCxnSpPr>
            <a:stCxn id="13" idx="4"/>
            <a:endCxn id="9" idx="0"/>
          </p:cNvCxnSpPr>
          <p:nvPr/>
        </p:nvCxnSpPr>
        <p:spPr bwMode="auto">
          <a:xfrm>
            <a:off x="2111087"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円/楕円 10"/>
          <p:cNvSpPr/>
          <p:nvPr/>
        </p:nvSpPr>
        <p:spPr bwMode="auto">
          <a:xfrm>
            <a:off x="261677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2" name="直線矢印コネクタ 11"/>
          <p:cNvCxnSpPr>
            <a:stCxn id="13" idx="4"/>
            <a:endCxn id="11" idx="0"/>
          </p:cNvCxnSpPr>
          <p:nvPr/>
        </p:nvCxnSpPr>
        <p:spPr bwMode="auto">
          <a:xfrm>
            <a:off x="2111087"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円/楕円 12"/>
          <p:cNvSpPr/>
          <p:nvPr/>
        </p:nvSpPr>
        <p:spPr bwMode="auto">
          <a:xfrm>
            <a:off x="1920587"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4" name="直線矢印コネクタ 13"/>
          <p:cNvCxnSpPr>
            <a:stCxn id="49" idx="5"/>
            <a:endCxn id="13" idx="0"/>
          </p:cNvCxnSpPr>
          <p:nvPr/>
        </p:nvCxnSpPr>
        <p:spPr bwMode="auto">
          <a:xfrm flipH="1">
            <a:off x="2111087" y="2230204"/>
            <a:ext cx="2895219" cy="97019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円/楕円 18"/>
          <p:cNvSpPr/>
          <p:nvPr/>
        </p:nvSpPr>
        <p:spPr bwMode="auto">
          <a:xfrm>
            <a:off x="308090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0" name="直線矢印コネクタ 19"/>
          <p:cNvCxnSpPr>
            <a:stCxn id="27" idx="4"/>
            <a:endCxn id="19" idx="0"/>
          </p:cNvCxnSpPr>
          <p:nvPr/>
        </p:nvCxnSpPr>
        <p:spPr bwMode="auto">
          <a:xfrm flipH="1">
            <a:off x="3271404"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351732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2" name="直線矢印コネクタ 21"/>
          <p:cNvCxnSpPr>
            <a:stCxn id="27" idx="4"/>
            <a:endCxn id="21" idx="0"/>
          </p:cNvCxnSpPr>
          <p:nvPr/>
        </p:nvCxnSpPr>
        <p:spPr bwMode="auto">
          <a:xfrm flipH="1">
            <a:off x="3707822"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円/楕円 22"/>
          <p:cNvSpPr/>
          <p:nvPr/>
        </p:nvSpPr>
        <p:spPr bwMode="auto">
          <a:xfrm>
            <a:off x="3988376"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4" name="直線矢印コネクタ 23"/>
          <p:cNvCxnSpPr>
            <a:stCxn id="27" idx="4"/>
            <a:endCxn id="23" idx="0"/>
          </p:cNvCxnSpPr>
          <p:nvPr/>
        </p:nvCxnSpPr>
        <p:spPr bwMode="auto">
          <a:xfrm>
            <a:off x="3953740"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445943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6" name="直線矢印コネクタ 25"/>
          <p:cNvCxnSpPr>
            <a:stCxn id="27" idx="4"/>
            <a:endCxn id="25" idx="0"/>
          </p:cNvCxnSpPr>
          <p:nvPr/>
        </p:nvCxnSpPr>
        <p:spPr bwMode="auto">
          <a:xfrm>
            <a:off x="3953740"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円/楕円 26"/>
          <p:cNvSpPr/>
          <p:nvPr/>
        </p:nvSpPr>
        <p:spPr bwMode="auto">
          <a:xfrm>
            <a:off x="3763240"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8" name="直線矢印コネクタ 27"/>
          <p:cNvCxnSpPr>
            <a:stCxn id="49" idx="4"/>
            <a:endCxn id="27" idx="0"/>
          </p:cNvCxnSpPr>
          <p:nvPr/>
        </p:nvCxnSpPr>
        <p:spPr bwMode="auto">
          <a:xfrm flipH="1">
            <a:off x="3953740" y="2286000"/>
            <a:ext cx="917862"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492009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0" name="直線矢印コネクタ 29"/>
          <p:cNvCxnSpPr>
            <a:stCxn id="37" idx="4"/>
            <a:endCxn id="29" idx="0"/>
          </p:cNvCxnSpPr>
          <p:nvPr/>
        </p:nvCxnSpPr>
        <p:spPr bwMode="auto">
          <a:xfrm flipH="1">
            <a:off x="5110592"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円/楕円 30"/>
          <p:cNvSpPr/>
          <p:nvPr/>
        </p:nvSpPr>
        <p:spPr bwMode="auto">
          <a:xfrm>
            <a:off x="535651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2" name="直線矢印コネクタ 31"/>
          <p:cNvCxnSpPr>
            <a:stCxn id="37" idx="4"/>
            <a:endCxn id="31" idx="0"/>
          </p:cNvCxnSpPr>
          <p:nvPr/>
        </p:nvCxnSpPr>
        <p:spPr bwMode="auto">
          <a:xfrm flipH="1">
            <a:off x="5547010"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582756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4" name="直線矢印コネクタ 33"/>
          <p:cNvCxnSpPr>
            <a:stCxn id="37" idx="4"/>
            <a:endCxn id="33" idx="0"/>
          </p:cNvCxnSpPr>
          <p:nvPr/>
        </p:nvCxnSpPr>
        <p:spPr bwMode="auto">
          <a:xfrm>
            <a:off x="5792928"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6298618"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6" name="直線矢印コネクタ 35"/>
          <p:cNvCxnSpPr>
            <a:stCxn id="37" idx="4"/>
            <a:endCxn id="35" idx="0"/>
          </p:cNvCxnSpPr>
          <p:nvPr/>
        </p:nvCxnSpPr>
        <p:spPr bwMode="auto">
          <a:xfrm>
            <a:off x="5792928"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5602428"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8" name="直線矢印コネクタ 37"/>
          <p:cNvCxnSpPr>
            <a:stCxn id="49" idx="4"/>
            <a:endCxn id="37" idx="0"/>
          </p:cNvCxnSpPr>
          <p:nvPr/>
        </p:nvCxnSpPr>
        <p:spPr bwMode="auto">
          <a:xfrm>
            <a:off x="4871602" y="2286000"/>
            <a:ext cx="921326"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円/楕円 38"/>
          <p:cNvSpPr/>
          <p:nvPr/>
        </p:nvSpPr>
        <p:spPr bwMode="auto">
          <a:xfrm>
            <a:off x="6762745"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0" name="直線矢印コネクタ 39"/>
          <p:cNvCxnSpPr>
            <a:stCxn id="47" idx="4"/>
            <a:endCxn id="39" idx="0"/>
          </p:cNvCxnSpPr>
          <p:nvPr/>
        </p:nvCxnSpPr>
        <p:spPr bwMode="auto">
          <a:xfrm flipH="1">
            <a:off x="6953245"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円/楕円 40"/>
          <p:cNvSpPr/>
          <p:nvPr/>
        </p:nvSpPr>
        <p:spPr bwMode="auto">
          <a:xfrm>
            <a:off x="719916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2" name="直線矢印コネクタ 41"/>
          <p:cNvCxnSpPr>
            <a:stCxn id="47" idx="4"/>
            <a:endCxn id="41" idx="0"/>
          </p:cNvCxnSpPr>
          <p:nvPr/>
        </p:nvCxnSpPr>
        <p:spPr bwMode="auto">
          <a:xfrm flipH="1">
            <a:off x="7389663"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767021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4" name="直線矢印コネクタ 43"/>
          <p:cNvCxnSpPr>
            <a:stCxn id="47" idx="4"/>
            <a:endCxn id="43" idx="0"/>
          </p:cNvCxnSpPr>
          <p:nvPr/>
        </p:nvCxnSpPr>
        <p:spPr bwMode="auto">
          <a:xfrm>
            <a:off x="7635581"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円/楕円 44"/>
          <p:cNvSpPr/>
          <p:nvPr/>
        </p:nvSpPr>
        <p:spPr bwMode="auto">
          <a:xfrm>
            <a:off x="814127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6" name="直線矢印コネクタ 45"/>
          <p:cNvCxnSpPr>
            <a:stCxn id="47" idx="4"/>
            <a:endCxn id="45" idx="0"/>
          </p:cNvCxnSpPr>
          <p:nvPr/>
        </p:nvCxnSpPr>
        <p:spPr bwMode="auto">
          <a:xfrm>
            <a:off x="7635581"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円/楕円 46"/>
          <p:cNvSpPr/>
          <p:nvPr/>
        </p:nvSpPr>
        <p:spPr bwMode="auto">
          <a:xfrm>
            <a:off x="7445081"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8" name="直線矢印コネクタ 47"/>
          <p:cNvCxnSpPr>
            <a:stCxn id="49" idx="4"/>
            <a:endCxn id="47" idx="0"/>
          </p:cNvCxnSpPr>
          <p:nvPr/>
        </p:nvCxnSpPr>
        <p:spPr bwMode="auto">
          <a:xfrm>
            <a:off x="4871602" y="2286000"/>
            <a:ext cx="2763979"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円/楕円 48"/>
          <p:cNvSpPr/>
          <p:nvPr/>
        </p:nvSpPr>
        <p:spPr bwMode="auto">
          <a:xfrm>
            <a:off x="4681102" y="19050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nvGrpSpPr>
          <p:cNvPr id="54" name="グループ化 53"/>
          <p:cNvGrpSpPr/>
          <p:nvPr/>
        </p:nvGrpSpPr>
        <p:grpSpPr>
          <a:xfrm>
            <a:off x="1238251" y="4510881"/>
            <a:ext cx="1759526" cy="381000"/>
            <a:chOff x="1066800" y="5486400"/>
            <a:chExt cx="1759526" cy="381000"/>
          </a:xfrm>
        </p:grpSpPr>
        <p:sp>
          <p:nvSpPr>
            <p:cNvPr id="55" name="円/楕円 54"/>
            <p:cNvSpPr/>
            <p:nvPr/>
          </p:nvSpPr>
          <p:spPr bwMode="auto">
            <a:xfrm>
              <a:off x="1066800"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sp>
          <p:nvSpPr>
            <p:cNvPr id="56" name="円/楕円 55"/>
            <p:cNvSpPr/>
            <p:nvPr/>
          </p:nvSpPr>
          <p:spPr bwMode="auto">
            <a:xfrm>
              <a:off x="1503218"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57" name="円/楕円 56"/>
            <p:cNvSpPr/>
            <p:nvPr/>
          </p:nvSpPr>
          <p:spPr bwMode="auto">
            <a:xfrm>
              <a:off x="1974272"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58" name="円/楕円 57"/>
            <p:cNvSpPr/>
            <p:nvPr/>
          </p:nvSpPr>
          <p:spPr bwMode="auto">
            <a:xfrm>
              <a:off x="2445326" y="5486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grpSp>
      <p:sp>
        <p:nvSpPr>
          <p:cNvPr id="74" name="円/楕円 73"/>
          <p:cNvSpPr/>
          <p:nvPr/>
        </p:nvSpPr>
        <p:spPr bwMode="auto">
          <a:xfrm>
            <a:off x="1920587"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
        <p:nvSpPr>
          <p:cNvPr id="78" name="円/楕円 77"/>
          <p:cNvSpPr/>
          <p:nvPr/>
        </p:nvSpPr>
        <p:spPr bwMode="auto">
          <a:xfrm>
            <a:off x="4684567" y="1905000"/>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chemeClr val="bg2"/>
                </a:solidFill>
                <a:effectLst/>
                <a:latin typeface="Times New Roman" panose="02020603050405020304" pitchFamily="18" charset="0"/>
              </a:rPr>
              <a:t>&gt;-3</a:t>
            </a:r>
            <a:endParaRPr kumimoji="1" lang="ja-JP" altLang="en-US" sz="2000" dirty="0">
              <a:solidFill>
                <a:schemeClr val="bg2"/>
              </a:solidFill>
              <a:effectLst/>
              <a:latin typeface="Times New Roman" panose="02020603050405020304" pitchFamily="18" charset="0"/>
            </a:endParaRPr>
          </a:p>
        </p:txBody>
      </p:sp>
      <p:sp>
        <p:nvSpPr>
          <p:cNvPr id="82" name="角丸四角形吹き出し 81"/>
          <p:cNvSpPr/>
          <p:nvPr/>
        </p:nvSpPr>
        <p:spPr bwMode="auto">
          <a:xfrm>
            <a:off x="1682461" y="1561816"/>
            <a:ext cx="1930111" cy="473643"/>
          </a:xfrm>
          <a:prstGeom prst="wedgeRoundRectCallout">
            <a:avLst>
              <a:gd name="adj1" fmla="val 99943"/>
              <a:gd name="adj2" fmla="val 46484"/>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r>
              <a:rPr lang="ja-JP" altLang="en-US" sz="2400" dirty="0">
                <a:effectLst/>
                <a:latin typeface="Times New Roman" panose="02020603050405020304" pitchFamily="18" charset="0"/>
              </a:rPr>
              <a:t>以上確定</a:t>
            </a:r>
            <a:endParaRPr lang="en-US" altLang="ja-JP" sz="2400" dirty="0">
              <a:effectLst/>
              <a:latin typeface="Times New Roman" panose="02020603050405020304" pitchFamily="18" charset="0"/>
            </a:endParaRPr>
          </a:p>
        </p:txBody>
      </p:sp>
      <p:sp>
        <p:nvSpPr>
          <p:cNvPr id="4" name="テキスト ボックス 3"/>
          <p:cNvSpPr txBox="1"/>
          <p:nvPr/>
        </p:nvSpPr>
        <p:spPr>
          <a:xfrm>
            <a:off x="5233117" y="1741434"/>
            <a:ext cx="3126177"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a:t>
            </a:r>
            <a:r>
              <a:rPr kumimoji="1" lang="en-US" altLang="ja-JP" sz="2400" dirty="0">
                <a:latin typeface="Times New Roman" panose="02020603050405020304" pitchFamily="18" charset="0"/>
              </a:rPr>
              <a:t>-3</a:t>
            </a:r>
            <a:r>
              <a:rPr kumimoji="1" lang="ja-JP" altLang="en-US" sz="2400" dirty="0">
                <a:latin typeface="Times New Roman" panose="02020603050405020304" pitchFamily="18" charset="0"/>
              </a:rPr>
              <a:t>未満の手は</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    絶対に採用されない</a:t>
            </a:r>
            <a:endParaRPr kumimoji="1" lang="ja-JP" altLang="en-US" sz="2400" dirty="0">
              <a:latin typeface="Times New Roman" panose="02020603050405020304" pitchFamily="18" charset="0"/>
            </a:endParaRPr>
          </a:p>
        </p:txBody>
      </p:sp>
      <p:cxnSp>
        <p:nvCxnSpPr>
          <p:cNvPr id="15" name="直線矢印コネクタ 14"/>
          <p:cNvCxnSpPr>
            <a:stCxn id="3" idx="4"/>
          </p:cNvCxnSpPr>
          <p:nvPr/>
        </p:nvCxnSpPr>
        <p:spPr bwMode="auto">
          <a:xfrm flipH="1">
            <a:off x="142355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a:stCxn id="3" idx="4"/>
          </p:cNvCxnSpPr>
          <p:nvPr/>
        </p:nvCxnSpPr>
        <p:spPr bwMode="auto">
          <a:xfrm flipH="1">
            <a:off x="123825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3" idx="4"/>
          </p:cNvCxnSpPr>
          <p:nvPr/>
        </p:nvCxnSpPr>
        <p:spPr bwMode="auto">
          <a:xfrm>
            <a:off x="142875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flipH="1">
            <a:off x="186603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168073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187123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flipH="1">
            <a:off x="232107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213576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232626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flipH="1">
            <a:off x="279991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261461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p:nvPr/>
        </p:nvCxnSpPr>
        <p:spPr bwMode="auto">
          <a:xfrm>
            <a:off x="280511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p:nvPr/>
        </p:nvCxnSpPr>
        <p:spPr bwMode="auto">
          <a:xfrm flipH="1">
            <a:off x="32822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線矢印コネクタ 97"/>
          <p:cNvCxnSpPr/>
          <p:nvPr/>
        </p:nvCxnSpPr>
        <p:spPr bwMode="auto">
          <a:xfrm flipH="1">
            <a:off x="30969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線矢印コネクタ 100"/>
          <p:cNvCxnSpPr/>
          <p:nvPr/>
        </p:nvCxnSpPr>
        <p:spPr bwMode="auto">
          <a:xfrm>
            <a:off x="32874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p:nvPr/>
        </p:nvCxnSpPr>
        <p:spPr bwMode="auto">
          <a:xfrm flipH="1">
            <a:off x="37247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p:nvPr/>
        </p:nvCxnSpPr>
        <p:spPr bwMode="auto">
          <a:xfrm flipH="1">
            <a:off x="35394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p:cNvCxnSpPr/>
          <p:nvPr/>
        </p:nvCxnSpPr>
        <p:spPr bwMode="auto">
          <a:xfrm>
            <a:off x="37299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矢印コネクタ 104"/>
          <p:cNvCxnSpPr/>
          <p:nvPr/>
        </p:nvCxnSpPr>
        <p:spPr bwMode="auto">
          <a:xfrm flipH="1">
            <a:off x="41797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直線矢印コネクタ 105"/>
          <p:cNvCxnSpPr/>
          <p:nvPr/>
        </p:nvCxnSpPr>
        <p:spPr bwMode="auto">
          <a:xfrm flipH="1">
            <a:off x="39944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直線矢印コネクタ 106"/>
          <p:cNvCxnSpPr/>
          <p:nvPr/>
        </p:nvCxnSpPr>
        <p:spPr bwMode="auto">
          <a:xfrm>
            <a:off x="41849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直線矢印コネクタ 107"/>
          <p:cNvCxnSpPr/>
          <p:nvPr/>
        </p:nvCxnSpPr>
        <p:spPr bwMode="auto">
          <a:xfrm flipH="1">
            <a:off x="46585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p:nvPr/>
        </p:nvCxnSpPr>
        <p:spPr bwMode="auto">
          <a:xfrm flipH="1">
            <a:off x="44732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p:nvPr/>
        </p:nvCxnSpPr>
        <p:spPr bwMode="auto">
          <a:xfrm>
            <a:off x="46637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線矢印コネクタ 110"/>
          <p:cNvCxnSpPr/>
          <p:nvPr/>
        </p:nvCxnSpPr>
        <p:spPr bwMode="auto">
          <a:xfrm flipH="1">
            <a:off x="51097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直線矢印コネクタ 111"/>
          <p:cNvCxnSpPr/>
          <p:nvPr/>
        </p:nvCxnSpPr>
        <p:spPr bwMode="auto">
          <a:xfrm flipH="1">
            <a:off x="49244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矢印コネクタ 112"/>
          <p:cNvCxnSpPr/>
          <p:nvPr/>
        </p:nvCxnSpPr>
        <p:spPr bwMode="auto">
          <a:xfrm>
            <a:off x="51149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直線矢印コネクタ 113"/>
          <p:cNvCxnSpPr/>
          <p:nvPr/>
        </p:nvCxnSpPr>
        <p:spPr bwMode="auto">
          <a:xfrm flipH="1">
            <a:off x="55522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直線矢印コネクタ 114"/>
          <p:cNvCxnSpPr/>
          <p:nvPr/>
        </p:nvCxnSpPr>
        <p:spPr bwMode="auto">
          <a:xfrm flipH="1">
            <a:off x="53669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p:nvPr/>
        </p:nvCxnSpPr>
        <p:spPr bwMode="auto">
          <a:xfrm>
            <a:off x="55574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p:nvPr/>
        </p:nvCxnSpPr>
        <p:spPr bwMode="auto">
          <a:xfrm flipH="1">
            <a:off x="60072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直線矢印コネクタ 117"/>
          <p:cNvCxnSpPr/>
          <p:nvPr/>
        </p:nvCxnSpPr>
        <p:spPr bwMode="auto">
          <a:xfrm flipH="1">
            <a:off x="58219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直線矢印コネクタ 118"/>
          <p:cNvCxnSpPr/>
          <p:nvPr/>
        </p:nvCxnSpPr>
        <p:spPr bwMode="auto">
          <a:xfrm>
            <a:off x="60124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直線矢印コネクタ 119"/>
          <p:cNvCxnSpPr/>
          <p:nvPr/>
        </p:nvCxnSpPr>
        <p:spPr bwMode="auto">
          <a:xfrm flipH="1">
            <a:off x="64860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矢印コネクタ 120"/>
          <p:cNvCxnSpPr/>
          <p:nvPr/>
        </p:nvCxnSpPr>
        <p:spPr bwMode="auto">
          <a:xfrm flipH="1">
            <a:off x="63007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直線矢印コネクタ 121"/>
          <p:cNvCxnSpPr/>
          <p:nvPr/>
        </p:nvCxnSpPr>
        <p:spPr bwMode="auto">
          <a:xfrm>
            <a:off x="64912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直線矢印コネクタ 122"/>
          <p:cNvCxnSpPr/>
          <p:nvPr/>
        </p:nvCxnSpPr>
        <p:spPr bwMode="auto">
          <a:xfrm flipH="1">
            <a:off x="696839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線矢印コネクタ 123"/>
          <p:cNvCxnSpPr/>
          <p:nvPr/>
        </p:nvCxnSpPr>
        <p:spPr bwMode="auto">
          <a:xfrm flipH="1">
            <a:off x="678309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線矢印コネクタ 124"/>
          <p:cNvCxnSpPr/>
          <p:nvPr/>
        </p:nvCxnSpPr>
        <p:spPr bwMode="auto">
          <a:xfrm>
            <a:off x="697359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直線矢印コネクタ 125"/>
          <p:cNvCxnSpPr/>
          <p:nvPr/>
        </p:nvCxnSpPr>
        <p:spPr bwMode="auto">
          <a:xfrm flipH="1">
            <a:off x="741087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直線矢印コネクタ 126"/>
          <p:cNvCxnSpPr/>
          <p:nvPr/>
        </p:nvCxnSpPr>
        <p:spPr bwMode="auto">
          <a:xfrm flipH="1">
            <a:off x="722557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直線矢印コネクタ 127"/>
          <p:cNvCxnSpPr/>
          <p:nvPr/>
        </p:nvCxnSpPr>
        <p:spPr bwMode="auto">
          <a:xfrm>
            <a:off x="741607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線矢印コネクタ 128"/>
          <p:cNvCxnSpPr/>
          <p:nvPr/>
        </p:nvCxnSpPr>
        <p:spPr bwMode="auto">
          <a:xfrm flipH="1">
            <a:off x="786591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直線矢印コネクタ 129"/>
          <p:cNvCxnSpPr/>
          <p:nvPr/>
        </p:nvCxnSpPr>
        <p:spPr bwMode="auto">
          <a:xfrm flipH="1">
            <a:off x="768060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線矢印コネクタ 130"/>
          <p:cNvCxnSpPr/>
          <p:nvPr/>
        </p:nvCxnSpPr>
        <p:spPr bwMode="auto">
          <a:xfrm>
            <a:off x="787110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直線矢印コネクタ 131"/>
          <p:cNvCxnSpPr/>
          <p:nvPr/>
        </p:nvCxnSpPr>
        <p:spPr bwMode="auto">
          <a:xfrm flipH="1">
            <a:off x="834475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直線矢印コネクタ 132"/>
          <p:cNvCxnSpPr/>
          <p:nvPr/>
        </p:nvCxnSpPr>
        <p:spPr bwMode="auto">
          <a:xfrm flipH="1">
            <a:off x="815945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矢印コネクタ 133"/>
          <p:cNvCxnSpPr/>
          <p:nvPr/>
        </p:nvCxnSpPr>
        <p:spPr bwMode="auto">
          <a:xfrm>
            <a:off x="834995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角丸四角形吹き出し 134"/>
          <p:cNvSpPr/>
          <p:nvPr/>
        </p:nvSpPr>
        <p:spPr bwMode="auto">
          <a:xfrm>
            <a:off x="223407" y="3183081"/>
            <a:ext cx="1219200" cy="609600"/>
          </a:xfrm>
          <a:prstGeom prst="wedgeRoundRectCallout">
            <a:avLst>
              <a:gd name="adj1" fmla="val 85380"/>
              <a:gd name="adj2" fmla="val -16152"/>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α</a:t>
            </a:r>
            <a:r>
              <a:rPr kumimoji="1" lang="ja-JP" altLang="en-US" sz="2400" dirty="0">
                <a:effectLst/>
                <a:latin typeface="Times New Roman" panose="02020603050405020304" pitchFamily="18" charset="0"/>
              </a:rPr>
              <a:t>値</a:t>
            </a:r>
          </a:p>
        </p:txBody>
      </p:sp>
      <p:sp>
        <p:nvSpPr>
          <p:cNvPr id="136" name="テキスト ボックス 135">
            <a:extLst>
              <a:ext uri="{FF2B5EF4-FFF2-40B4-BE49-F238E27FC236}">
                <a16:creationId xmlns:a16="http://schemas.microsoft.com/office/drawing/2014/main" id="{0FE03B1C-2943-48E1-9CD9-6D1263D13C55}"/>
              </a:ext>
            </a:extLst>
          </p:cNvPr>
          <p:cNvSpPr txBox="1"/>
          <p:nvPr/>
        </p:nvSpPr>
        <p:spPr>
          <a:xfrm>
            <a:off x="3091530" y="6062810"/>
            <a:ext cx="5644494" cy="461665"/>
          </a:xfrm>
          <a:prstGeom prst="rect">
            <a:avLst/>
          </a:prstGeom>
          <a:noFill/>
        </p:spPr>
        <p:txBody>
          <a:bodyPr wrap="none" rtlCol="0">
            <a:spAutoFit/>
          </a:bodyPr>
          <a:lstStyle/>
          <a:p>
            <a:pPr algn="l"/>
            <a:r>
              <a:rPr lang="en-US" altLang="ja-JP" sz="2400" dirty="0">
                <a:latin typeface="Times New Roman" panose="02020603050405020304" pitchFamily="18" charset="0"/>
              </a:rPr>
              <a:t>α</a:t>
            </a:r>
            <a:r>
              <a:rPr lang="ja-JP" altLang="en-US" sz="2400" dirty="0">
                <a:latin typeface="Times New Roman" panose="02020603050405020304" pitchFamily="18" charset="0"/>
              </a:rPr>
              <a:t>値未満の頂点が現れると探索を打ち切る</a:t>
            </a:r>
            <a:endParaRPr kumimoji="1" lang="en-US" altLang="ja-JP" sz="2400" dirty="0">
              <a:latin typeface="Times New Roman" panose="02020603050405020304" pitchFamily="18" charset="0"/>
            </a:endParaRPr>
          </a:p>
        </p:txBody>
      </p:sp>
    </p:spTree>
    <p:extLst>
      <p:ext uri="{BB962C8B-B14F-4D97-AF65-F5344CB8AC3E}">
        <p14:creationId xmlns:p14="http://schemas.microsoft.com/office/powerpoint/2010/main" val="422024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checkerboard(across)">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checkerboard(across)">
                                      <p:cBhvr>
                                        <p:cTn id="12" dur="500"/>
                                        <p:tgtEl>
                                          <p:spTgt spid="7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2"/>
                                        </p:tgtEl>
                                        <p:attrNameLst>
                                          <p:attrName>style.visibility</p:attrName>
                                        </p:attrNameLst>
                                      </p:cBhvr>
                                      <p:to>
                                        <p:strVal val="visible"/>
                                      </p:to>
                                    </p:set>
                                    <p:animEffect transition="in" filter="checkerboard(across)">
                                      <p:cBhvr>
                                        <p:cTn id="17" dur="500"/>
                                        <p:tgtEl>
                                          <p:spTgt spid="82"/>
                                        </p:tgtEl>
                                      </p:cBhvr>
                                    </p:animEffect>
                                  </p:childTnLst>
                                </p:cTn>
                              </p:par>
                            </p:childTnLst>
                          </p:cTn>
                        </p:par>
                        <p:par>
                          <p:cTn id="18" fill="hold">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78"/>
                                        </p:tgtEl>
                                        <p:attrNameLst>
                                          <p:attrName>style.visibility</p:attrName>
                                        </p:attrNameLst>
                                      </p:cBhvr>
                                      <p:to>
                                        <p:strVal val="visible"/>
                                      </p:to>
                                    </p:set>
                                    <p:animEffect transition="in" filter="checkerboard(across)">
                                      <p:cBhvr>
                                        <p:cTn id="21" dur="500"/>
                                        <p:tgtEl>
                                          <p:spTgt spid="78"/>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checkerboard(across)">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35"/>
                                        </p:tgtEl>
                                        <p:attrNameLst>
                                          <p:attrName>style.visibility</p:attrName>
                                        </p:attrNameLst>
                                      </p:cBhvr>
                                      <p:to>
                                        <p:strVal val="visible"/>
                                      </p:to>
                                    </p:set>
                                    <p:animEffect transition="in" filter="checkerboard(across)">
                                      <p:cBhvr>
                                        <p:cTn id="31" dur="500"/>
                                        <p:tgtEl>
                                          <p:spTgt spid="135"/>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36"/>
                                        </p:tgtEl>
                                        <p:attrNameLst>
                                          <p:attrName>style.visibility</p:attrName>
                                        </p:attrNameLst>
                                      </p:cBhvr>
                                      <p:to>
                                        <p:strVal val="visible"/>
                                      </p:to>
                                    </p:set>
                                    <p:animEffect transition="in" filter="checkerboard(across)">
                                      <p:cBhvr>
                                        <p:cTn id="36"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8" grpId="0" animBg="1"/>
      <p:bldP spid="82" grpId="0" animBg="1"/>
      <p:bldP spid="4" grpId="0"/>
      <p:bldP spid="135" grpId="0" animBg="1"/>
      <p:bldP spid="13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362198" y="6334780"/>
            <a:ext cx="2151551" cy="523220"/>
          </a:xfrm>
          <a:prstGeom prst="rect">
            <a:avLst/>
          </a:prstGeom>
          <a:noFill/>
        </p:spPr>
        <p:txBody>
          <a:bodyPr wrap="none" rtlCol="0">
            <a:spAutoFit/>
          </a:bodyPr>
          <a:lstStyle/>
          <a:p>
            <a:r>
              <a:rPr lang="ja-JP" altLang="en-US" dirty="0"/>
              <a:t>▲８九玉まで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764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757" y="55315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1676400" y="44958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89800" y="1450345"/>
            <a:ext cx="2861681"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△８八歩　　▲同玉</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△８七歩　　▲８九玉</a:t>
            </a:r>
            <a:endParaRPr kumimoji="1" lang="ja-JP" altLang="en-US" sz="2400" dirty="0">
              <a:latin typeface="Times New Roman" panose="02020603050405020304" pitchFamily="18" charset="0"/>
            </a:endParaRPr>
          </a:p>
        </p:txBody>
      </p:sp>
      <p:sp>
        <p:nvSpPr>
          <p:cNvPr id="131" name="フリーフォーム 130"/>
          <p:cNvSpPr/>
          <p:nvPr/>
        </p:nvSpPr>
        <p:spPr bwMode="auto">
          <a:xfrm>
            <a:off x="6270668" y="5831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4660209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182659" y="6334780"/>
            <a:ext cx="2510623" cy="523220"/>
          </a:xfrm>
          <a:prstGeom prst="rect">
            <a:avLst/>
          </a:prstGeom>
          <a:noFill/>
        </p:spPr>
        <p:txBody>
          <a:bodyPr wrap="none" rtlCol="0">
            <a:spAutoFit/>
          </a:bodyPr>
          <a:lstStyle/>
          <a:p>
            <a:r>
              <a:rPr lang="ja-JP" altLang="en-US" dirty="0"/>
              <a:t>△８八歩成まで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764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757" y="55315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1676400"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と</a:t>
            </a:r>
            <a:endParaRPr kumimoji="1" lang="ja-JP" altLang="en-US" sz="2000" b="1" i="0" u="none" strike="noStrike" cap="none" normalizeH="0" dirty="0">
              <a:ln>
                <a:noFill/>
              </a:ln>
              <a:solidFill>
                <a:srgbClr val="FF0000"/>
              </a:solidFill>
              <a:effectLst/>
            </a:endParaRPr>
          </a:p>
        </p:txBody>
      </p:sp>
      <p:sp>
        <p:nvSpPr>
          <p:cNvPr id="4" name="テキスト ボックス 3"/>
          <p:cNvSpPr txBox="1"/>
          <p:nvPr/>
        </p:nvSpPr>
        <p:spPr>
          <a:xfrm>
            <a:off x="6289800" y="1450345"/>
            <a:ext cx="2861681" cy="1348061"/>
          </a:xfrm>
          <a:prstGeom prst="rect">
            <a:avLst/>
          </a:prstGeom>
          <a:noFill/>
        </p:spPr>
        <p:txBody>
          <a:bodyPr wrap="none" rtlCol="0">
            <a:spAutoFit/>
          </a:bodyPr>
          <a:lstStyle/>
          <a:p>
            <a:pPr algn="l"/>
            <a:r>
              <a:rPr kumimoji="1" lang="ja-JP" altLang="en-US" sz="2400" dirty="0">
                <a:latin typeface="Times New Roman" panose="02020603050405020304" pitchFamily="18" charset="0"/>
              </a:rPr>
              <a:t>△８八歩　　▲同玉</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△８七歩　　▲８九玉</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△８八歩成</a:t>
            </a:r>
          </a:p>
        </p:txBody>
      </p:sp>
      <p:sp>
        <p:nvSpPr>
          <p:cNvPr id="131" name="フリーフォーム 130"/>
          <p:cNvSpPr/>
          <p:nvPr/>
        </p:nvSpPr>
        <p:spPr bwMode="auto">
          <a:xfrm>
            <a:off x="6270668" y="5831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4660209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182663" y="6334780"/>
            <a:ext cx="2510623" cy="523220"/>
          </a:xfrm>
          <a:prstGeom prst="rect">
            <a:avLst/>
          </a:prstGeom>
          <a:noFill/>
        </p:spPr>
        <p:txBody>
          <a:bodyPr wrap="none" rtlCol="0">
            <a:spAutoFit/>
          </a:bodyPr>
          <a:lstStyle/>
          <a:p>
            <a:r>
              <a:rPr lang="ja-JP" altLang="en-US" dirty="0"/>
              <a:t>▲８八同玉まで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67055" y="501402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757" y="55315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207202" y="179036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182720" y="22788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182719" y="27558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89800" y="1450345"/>
            <a:ext cx="2861681" cy="1348061"/>
          </a:xfrm>
          <a:prstGeom prst="rect">
            <a:avLst/>
          </a:prstGeom>
          <a:noFill/>
        </p:spPr>
        <p:txBody>
          <a:bodyPr wrap="none" rtlCol="0">
            <a:spAutoFit/>
          </a:bodyPr>
          <a:lstStyle/>
          <a:p>
            <a:pPr algn="l"/>
            <a:r>
              <a:rPr lang="ja-JP" altLang="en-US" sz="2400" dirty="0">
                <a:latin typeface="Times New Roman" panose="02020603050405020304" pitchFamily="18" charset="0"/>
              </a:rPr>
              <a:t>△８八歩　　▲同玉</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△８七歩　　▲８九玉</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△８八歩成　▲同玉</a:t>
            </a:r>
          </a:p>
        </p:txBody>
      </p:sp>
      <p:sp>
        <p:nvSpPr>
          <p:cNvPr id="131" name="フリーフォーム 130"/>
          <p:cNvSpPr/>
          <p:nvPr/>
        </p:nvSpPr>
        <p:spPr bwMode="auto">
          <a:xfrm>
            <a:off x="6270668" y="5831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2" name="フリーフォーム 131"/>
          <p:cNvSpPr/>
          <p:nvPr/>
        </p:nvSpPr>
        <p:spPr bwMode="auto">
          <a:xfrm>
            <a:off x="6287986" y="546050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466020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t>水平線効果</a:t>
            </a:r>
            <a:r>
              <a:rPr lang="ja-JP" altLang="en-US" dirty="0">
                <a:latin typeface="Times New Roman" panose="02020603050405020304" pitchFamily="18" charset="0"/>
              </a:rPr>
              <a:t>：将棋</a:t>
            </a:r>
            <a:endParaRPr kumimoji="1" lang="ja-JP" altLang="en-US" dirty="0">
              <a:latin typeface="Times New Roman" panose="02020603050405020304" pitchFamily="18" charset="0"/>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248" name="テキスト ボックス 247"/>
          <p:cNvSpPr txBox="1"/>
          <p:nvPr/>
        </p:nvSpPr>
        <p:spPr>
          <a:xfrm>
            <a:off x="2182662" y="6334780"/>
            <a:ext cx="2510624" cy="523220"/>
          </a:xfrm>
          <a:prstGeom prst="rect">
            <a:avLst/>
          </a:prstGeom>
          <a:noFill/>
        </p:spPr>
        <p:txBody>
          <a:bodyPr wrap="none" rtlCol="0">
            <a:spAutoFit/>
          </a:bodyPr>
          <a:lstStyle/>
          <a:p>
            <a:r>
              <a:rPr lang="ja-JP" altLang="en-US" dirty="0"/>
              <a:t>▲８八同玉まで</a:t>
            </a:r>
            <a:endParaRPr kumimoji="1" lang="ja-JP" altLang="en-US" dirty="0"/>
          </a:p>
        </p:txBody>
      </p:sp>
      <p:sp>
        <p:nvSpPr>
          <p:cNvPr id="249" name="フリーフォーム 248"/>
          <p:cNvSpPr/>
          <p:nvPr/>
        </p:nvSpPr>
        <p:spPr bwMode="auto">
          <a:xfrm rot="10800000">
            <a:off x="3780543"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3784261" y="2357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320768" y="183691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188359" y="55452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2572" y="44883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188358"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667741" y="5021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304757" y="55315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310368" y="23654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667055" y="39557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72149" y="1380690"/>
            <a:ext cx="2749471" cy="2616101"/>
          </a:xfrm>
          <a:prstGeom prst="rect">
            <a:avLst/>
          </a:prstGeom>
          <a:noFill/>
        </p:spPr>
        <p:txBody>
          <a:bodyPr wrap="none" rtlCol="0">
            <a:spAutoFit/>
          </a:bodyPr>
          <a:lstStyle/>
          <a:p>
            <a:pPr algn="l"/>
            <a:r>
              <a:rPr kumimoji="1" lang="ja-JP" altLang="en-US" sz="2000" dirty="0">
                <a:latin typeface="Times New Roman" panose="02020603050405020304" pitchFamily="18" charset="0"/>
                <a:ea typeface="ＭＳ ゴシック" panose="020B0609070205080204" pitchFamily="49" charset="-128"/>
              </a:rPr>
              <a:t>△８八歩　　▲同玉</a:t>
            </a:r>
            <a:endParaRPr kumimoji="1" lang="en-US" altLang="ja-JP" sz="2000" dirty="0">
              <a:latin typeface="Times New Roman" panose="02020603050405020304" pitchFamily="18" charset="0"/>
              <a:ea typeface="ＭＳ ゴシック" panose="020B0609070205080204" pitchFamily="49" charset="-128"/>
            </a:endParaRPr>
          </a:p>
          <a:p>
            <a:pPr algn="l"/>
            <a:r>
              <a:rPr lang="ja-JP" altLang="en-US" sz="2000" dirty="0">
                <a:latin typeface="Times New Roman" panose="02020603050405020304" pitchFamily="18" charset="0"/>
                <a:ea typeface="ＭＳ ゴシック" panose="020B0609070205080204" pitchFamily="49" charset="-128"/>
              </a:rPr>
              <a:t>△８七歩　　▲８九玉</a:t>
            </a:r>
            <a:endParaRPr lang="en-US" altLang="ja-JP" sz="2000" dirty="0">
              <a:latin typeface="Times New Roman" panose="02020603050405020304" pitchFamily="18" charset="0"/>
              <a:ea typeface="ＭＳ ゴシック" panose="020B0609070205080204" pitchFamily="49" charset="-128"/>
            </a:endParaRPr>
          </a:p>
          <a:p>
            <a:pPr algn="l"/>
            <a:r>
              <a:rPr lang="ja-JP" altLang="en-US" sz="2000" dirty="0">
                <a:latin typeface="Times New Roman" panose="02020603050405020304" pitchFamily="18" charset="0"/>
                <a:ea typeface="ＭＳ ゴシック" panose="020B0609070205080204" pitchFamily="49" charset="-128"/>
              </a:rPr>
              <a:t>△８八歩成　▲同玉</a:t>
            </a:r>
            <a:endParaRPr lang="en-US" altLang="ja-JP" sz="2000" dirty="0">
              <a:latin typeface="Times New Roman" panose="02020603050405020304" pitchFamily="18" charset="0"/>
              <a:ea typeface="ＭＳ ゴシック" panose="020B0609070205080204" pitchFamily="49" charset="-128"/>
            </a:endParaRPr>
          </a:p>
          <a:p>
            <a:pPr algn="l"/>
            <a:r>
              <a:rPr lang="ja-JP" altLang="en-US" sz="2000" dirty="0">
                <a:latin typeface="Times New Roman" panose="02020603050405020304" pitchFamily="18" charset="0"/>
                <a:ea typeface="ＭＳ ゴシック" panose="020B0609070205080204" pitchFamily="49" charset="-128"/>
              </a:rPr>
              <a:t>△８七歩　　▲８九</a:t>
            </a:r>
            <a:r>
              <a:rPr lang="ja-JP" altLang="en-US" sz="2000" dirty="0">
                <a:latin typeface="Times New Roman" panose="02020603050405020304" pitchFamily="18" charset="0"/>
              </a:rPr>
              <a:t>玉</a:t>
            </a:r>
            <a:endParaRPr lang="en-US" altLang="ja-JP" sz="2000" dirty="0">
              <a:latin typeface="Times New Roman" panose="02020603050405020304" pitchFamily="18" charset="0"/>
            </a:endParaRPr>
          </a:p>
          <a:p>
            <a:pPr algn="l"/>
            <a:r>
              <a:rPr lang="ja-JP" altLang="en-US" sz="2000" dirty="0">
                <a:latin typeface="Times New Roman" panose="02020603050405020304" pitchFamily="18" charset="0"/>
                <a:ea typeface="ＭＳ ゴシック" panose="020B0609070205080204" pitchFamily="49" charset="-128"/>
              </a:rPr>
              <a:t>△８八歩成　▲同玉</a:t>
            </a:r>
            <a:endParaRPr lang="en-US" altLang="ja-JP" sz="2000" dirty="0">
              <a:latin typeface="Times New Roman" panose="02020603050405020304" pitchFamily="18" charset="0"/>
              <a:ea typeface="ＭＳ ゴシック" panose="020B0609070205080204" pitchFamily="49" charset="-128"/>
            </a:endParaRPr>
          </a:p>
          <a:p>
            <a:pPr algn="l"/>
            <a:r>
              <a:rPr lang="ja-JP" altLang="en-US" sz="2000" dirty="0">
                <a:latin typeface="Times New Roman" panose="02020603050405020304" pitchFamily="18" charset="0"/>
                <a:ea typeface="ＭＳ ゴシック" panose="020B0609070205080204" pitchFamily="49" charset="-128"/>
              </a:rPr>
              <a:t>△８七歩　　▲８九</a:t>
            </a:r>
            <a:r>
              <a:rPr lang="ja-JP" altLang="en-US" sz="2000" dirty="0">
                <a:latin typeface="Times New Roman" panose="02020603050405020304" pitchFamily="18" charset="0"/>
              </a:rPr>
              <a:t>玉</a:t>
            </a:r>
            <a:endParaRPr lang="en-US" altLang="ja-JP" sz="2000" dirty="0">
              <a:latin typeface="Times New Roman" panose="02020603050405020304" pitchFamily="18" charset="0"/>
            </a:endParaRPr>
          </a:p>
          <a:p>
            <a:pPr algn="l"/>
            <a:r>
              <a:rPr lang="ja-JP" altLang="en-US" sz="2000" dirty="0">
                <a:latin typeface="Times New Roman" panose="02020603050405020304" pitchFamily="18" charset="0"/>
              </a:rPr>
              <a:t>　　　　　　　</a:t>
            </a:r>
            <a:r>
              <a:rPr lang="en-US" altLang="ja-JP" sz="2000" dirty="0">
                <a:latin typeface="Times New Roman" panose="02020603050405020304" pitchFamily="18" charset="0"/>
              </a:rPr>
              <a:t>:</a:t>
            </a:r>
          </a:p>
        </p:txBody>
      </p:sp>
      <p:sp>
        <p:nvSpPr>
          <p:cNvPr id="131" name="フリーフォーム 130"/>
          <p:cNvSpPr/>
          <p:nvPr/>
        </p:nvSpPr>
        <p:spPr bwMode="auto">
          <a:xfrm>
            <a:off x="6270668" y="59201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2" name="フリーフォーム 131"/>
          <p:cNvSpPr/>
          <p:nvPr/>
        </p:nvSpPr>
        <p:spPr bwMode="auto">
          <a:xfrm>
            <a:off x="6287986" y="546050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3" name="フリーフォーム 132"/>
          <p:cNvSpPr/>
          <p:nvPr/>
        </p:nvSpPr>
        <p:spPr bwMode="auto">
          <a:xfrm>
            <a:off x="6296065" y="501318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4" name="フリーフォーム 133"/>
          <p:cNvSpPr/>
          <p:nvPr/>
        </p:nvSpPr>
        <p:spPr bwMode="auto">
          <a:xfrm>
            <a:off x="6287986" y="452348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35" name="フリーフォーム 134"/>
          <p:cNvSpPr/>
          <p:nvPr/>
        </p:nvSpPr>
        <p:spPr bwMode="auto">
          <a:xfrm>
            <a:off x="6277625" y="403669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5" name="テキスト ボックス 4"/>
          <p:cNvSpPr txBox="1"/>
          <p:nvPr/>
        </p:nvSpPr>
        <p:spPr>
          <a:xfrm>
            <a:off x="6761224" y="4750033"/>
            <a:ext cx="2077813" cy="1138773"/>
          </a:xfrm>
          <a:prstGeom prst="rect">
            <a:avLst/>
          </a:prstGeom>
          <a:noFill/>
        </p:spPr>
        <p:txBody>
          <a:bodyPr wrap="none" rtlCol="0">
            <a:spAutoFit/>
          </a:bodyPr>
          <a:lstStyle/>
          <a:p>
            <a:pPr algn="l"/>
            <a:r>
              <a:rPr kumimoji="1" lang="ja-JP" altLang="en-US" sz="2000" dirty="0">
                <a:latin typeface="Times New Roman" panose="02020603050405020304" pitchFamily="18" charset="0"/>
              </a:rPr>
              <a:t>歩がある限り</a:t>
            </a:r>
            <a:endParaRPr kumimoji="1" lang="en-US" altLang="ja-JP" sz="2000" dirty="0">
              <a:latin typeface="Times New Roman" panose="02020603050405020304" pitchFamily="18" charset="0"/>
            </a:endParaRPr>
          </a:p>
          <a:p>
            <a:pPr algn="l"/>
            <a:r>
              <a:rPr lang="ja-JP" altLang="en-US" sz="2000" dirty="0">
                <a:latin typeface="Times New Roman" panose="02020603050405020304" pitchFamily="18" charset="0"/>
              </a:rPr>
              <a:t>角を取られるのを</a:t>
            </a:r>
            <a:endParaRPr lang="en-US" altLang="ja-JP" sz="2000" dirty="0">
              <a:latin typeface="Times New Roman" panose="02020603050405020304" pitchFamily="18" charset="0"/>
            </a:endParaRPr>
          </a:p>
          <a:p>
            <a:pPr algn="l"/>
            <a:r>
              <a:rPr kumimoji="1" lang="ja-JP" altLang="en-US" sz="2000" dirty="0">
                <a:latin typeface="Times New Roman" panose="02020603050405020304" pitchFamily="18" charset="0"/>
              </a:rPr>
              <a:t>先延ばしにできる</a:t>
            </a:r>
          </a:p>
        </p:txBody>
      </p:sp>
    </p:spTree>
    <p:extLst>
      <p:ext uri="{BB962C8B-B14F-4D97-AF65-F5344CB8AC3E}">
        <p14:creationId xmlns:p14="http://schemas.microsoft.com/office/powerpoint/2010/main" val="332469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水平線効果によ</a:t>
            </a:r>
            <a:r>
              <a:rPr lang="ja-JP" altLang="en-US" dirty="0"/>
              <a:t>る問題点</a:t>
            </a:r>
            <a:endParaRPr kumimoji="1" lang="ja-JP" altLang="en-US" dirty="0"/>
          </a:p>
        </p:txBody>
      </p:sp>
      <p:sp>
        <p:nvSpPr>
          <p:cNvPr id="3" name="コンテンツ プレースホルダー 2"/>
          <p:cNvSpPr>
            <a:spLocks noGrp="1"/>
          </p:cNvSpPr>
          <p:nvPr>
            <p:ph idx="1"/>
          </p:nvPr>
        </p:nvSpPr>
        <p:spPr>
          <a:xfrm>
            <a:off x="457200" y="1600200"/>
            <a:ext cx="8534400" cy="4525963"/>
          </a:xfrm>
        </p:spPr>
        <p:txBody>
          <a:bodyPr/>
          <a:lstStyle/>
          <a:p>
            <a:r>
              <a:rPr kumimoji="1" lang="ja-JP" altLang="en-US" dirty="0"/>
              <a:t>水平線効果による問題点</a:t>
            </a:r>
            <a:endParaRPr kumimoji="1" lang="en-US" altLang="ja-JP" dirty="0"/>
          </a:p>
          <a:p>
            <a:pPr lvl="1"/>
            <a:r>
              <a:rPr kumimoji="1" lang="ja-JP" altLang="en-US" dirty="0"/>
              <a:t>探索範囲外に不利な局面があっても分からない</a:t>
            </a:r>
            <a:endParaRPr kumimoji="1" lang="en-US" altLang="ja-JP" dirty="0"/>
          </a:p>
          <a:p>
            <a:pPr lvl="1"/>
            <a:r>
              <a:rPr lang="ja-JP" altLang="en-US" dirty="0"/>
              <a:t>無意味な手で不利な局面を先延ばしにしてしまう</a:t>
            </a:r>
            <a:endParaRPr kumimoji="1" lang="ja-JP" altLang="en-US" dirty="0"/>
          </a:p>
        </p:txBody>
      </p:sp>
      <p:sp>
        <p:nvSpPr>
          <p:cNvPr id="4" name="円/楕円 3"/>
          <p:cNvSpPr/>
          <p:nvPr/>
        </p:nvSpPr>
        <p:spPr bwMode="auto">
          <a:xfrm>
            <a:off x="1776845" y="4175919"/>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 name="円/楕円 4"/>
          <p:cNvSpPr/>
          <p:nvPr/>
        </p:nvSpPr>
        <p:spPr bwMode="auto">
          <a:xfrm>
            <a:off x="2743200" y="4175919"/>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7" name="直線矢印コネクタ 6"/>
          <p:cNvCxnSpPr>
            <a:stCxn id="4" idx="6"/>
          </p:cNvCxnSpPr>
          <p:nvPr/>
        </p:nvCxnSpPr>
        <p:spPr bwMode="auto">
          <a:xfrm>
            <a:off x="2081645" y="4328319"/>
            <a:ext cx="661555"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円/楕円 7"/>
          <p:cNvSpPr/>
          <p:nvPr/>
        </p:nvSpPr>
        <p:spPr bwMode="auto">
          <a:xfrm>
            <a:off x="3709555" y="4175919"/>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9" name="直線矢印コネクタ 8"/>
          <p:cNvCxnSpPr/>
          <p:nvPr/>
        </p:nvCxnSpPr>
        <p:spPr bwMode="auto">
          <a:xfrm>
            <a:off x="3048000" y="4328319"/>
            <a:ext cx="661555"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円/楕円 9"/>
          <p:cNvSpPr/>
          <p:nvPr/>
        </p:nvSpPr>
        <p:spPr bwMode="auto">
          <a:xfrm>
            <a:off x="4675910" y="4175919"/>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1" name="直線矢印コネクタ 10"/>
          <p:cNvCxnSpPr/>
          <p:nvPr/>
        </p:nvCxnSpPr>
        <p:spPr bwMode="auto">
          <a:xfrm>
            <a:off x="4014355" y="4328319"/>
            <a:ext cx="661555"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円/楕円 11"/>
          <p:cNvSpPr/>
          <p:nvPr/>
        </p:nvSpPr>
        <p:spPr bwMode="auto">
          <a:xfrm>
            <a:off x="5638801" y="4175919"/>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3" name="直線矢印コネクタ 12"/>
          <p:cNvCxnSpPr/>
          <p:nvPr/>
        </p:nvCxnSpPr>
        <p:spPr bwMode="auto">
          <a:xfrm>
            <a:off x="4977246" y="4328319"/>
            <a:ext cx="661555"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円/楕円 13"/>
          <p:cNvSpPr/>
          <p:nvPr/>
        </p:nvSpPr>
        <p:spPr bwMode="auto">
          <a:xfrm>
            <a:off x="6584374" y="4181620"/>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5" name="直線矢印コネクタ 14"/>
          <p:cNvCxnSpPr/>
          <p:nvPr/>
        </p:nvCxnSpPr>
        <p:spPr bwMode="auto">
          <a:xfrm>
            <a:off x="5922819" y="4334020"/>
            <a:ext cx="661555"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円/楕円 15"/>
          <p:cNvSpPr/>
          <p:nvPr/>
        </p:nvSpPr>
        <p:spPr bwMode="auto">
          <a:xfrm>
            <a:off x="7547265" y="4175919"/>
            <a:ext cx="304800" cy="304800"/>
          </a:xfrm>
          <a:prstGeom prst="ellipse">
            <a:avLst/>
          </a:prstGeom>
          <a:solidFill>
            <a:srgbClr val="FF0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a:t>
            </a:r>
            <a:endParaRPr kumimoji="1" lang="ja-JP" altLang="en-US" sz="2400" dirty="0">
              <a:effectLst/>
              <a:latin typeface="Times New Roman" panose="02020603050405020304" pitchFamily="18" charset="0"/>
            </a:endParaRPr>
          </a:p>
        </p:txBody>
      </p:sp>
      <p:cxnSp>
        <p:nvCxnSpPr>
          <p:cNvPr id="17" name="直線矢印コネクタ 16"/>
          <p:cNvCxnSpPr/>
          <p:nvPr/>
        </p:nvCxnSpPr>
        <p:spPr bwMode="auto">
          <a:xfrm>
            <a:off x="6885710" y="4328319"/>
            <a:ext cx="661555"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円/楕円 17"/>
          <p:cNvSpPr/>
          <p:nvPr/>
        </p:nvSpPr>
        <p:spPr bwMode="auto">
          <a:xfrm>
            <a:off x="914400" y="4648200"/>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19" name="直線矢印コネクタ 18"/>
          <p:cNvCxnSpPr>
            <a:endCxn id="4" idx="2"/>
          </p:cNvCxnSpPr>
          <p:nvPr/>
        </p:nvCxnSpPr>
        <p:spPr bwMode="auto">
          <a:xfrm flipV="1">
            <a:off x="1219200" y="4328319"/>
            <a:ext cx="557645" cy="4722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角丸四角形吹き出し 20"/>
          <p:cNvSpPr/>
          <p:nvPr/>
        </p:nvSpPr>
        <p:spPr bwMode="auto">
          <a:xfrm>
            <a:off x="7086601" y="3429000"/>
            <a:ext cx="1600200" cy="533400"/>
          </a:xfrm>
          <a:prstGeom prst="wedgeRoundRectCallout">
            <a:avLst>
              <a:gd name="adj1" fmla="val -14340"/>
              <a:gd name="adj2" fmla="val 81981"/>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不利な局面</a:t>
            </a:r>
          </a:p>
        </p:txBody>
      </p:sp>
      <p:cxnSp>
        <p:nvCxnSpPr>
          <p:cNvPr id="23" name="直線コネクタ 22"/>
          <p:cNvCxnSpPr/>
          <p:nvPr/>
        </p:nvCxnSpPr>
        <p:spPr bwMode="auto">
          <a:xfrm>
            <a:off x="5257800" y="3276600"/>
            <a:ext cx="0" cy="3429000"/>
          </a:xfrm>
          <a:prstGeom prst="line">
            <a:avLst/>
          </a:prstGeom>
          <a:noFill/>
          <a:ln w="41275" cap="flat" cmpd="sng" algn="ctr">
            <a:solidFill>
              <a:srgbClr val="FF0000"/>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テキスト ボックス 23"/>
          <p:cNvSpPr txBox="1"/>
          <p:nvPr/>
        </p:nvSpPr>
        <p:spPr>
          <a:xfrm>
            <a:off x="3787040" y="3234035"/>
            <a:ext cx="1415772" cy="461665"/>
          </a:xfrm>
          <a:prstGeom prst="rect">
            <a:avLst/>
          </a:prstGeom>
          <a:noFill/>
        </p:spPr>
        <p:txBody>
          <a:bodyPr wrap="none" rtlCol="0">
            <a:spAutoFit/>
          </a:bodyPr>
          <a:lstStyle/>
          <a:p>
            <a:r>
              <a:rPr kumimoji="1" lang="ja-JP" altLang="en-US" sz="2400" dirty="0">
                <a:latin typeface="Times New Roman" panose="02020603050405020304" pitchFamily="18" charset="0"/>
              </a:rPr>
              <a:t>探索範囲</a:t>
            </a:r>
          </a:p>
        </p:txBody>
      </p:sp>
      <p:sp>
        <p:nvSpPr>
          <p:cNvPr id="25" name="円/楕円 24"/>
          <p:cNvSpPr/>
          <p:nvPr/>
        </p:nvSpPr>
        <p:spPr bwMode="auto">
          <a:xfrm>
            <a:off x="1776845" y="4838701"/>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6" name="円/楕円 25"/>
          <p:cNvSpPr/>
          <p:nvPr/>
        </p:nvSpPr>
        <p:spPr bwMode="auto">
          <a:xfrm>
            <a:off x="2743200" y="4838701"/>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7" name="直線矢印コネクタ 26"/>
          <p:cNvCxnSpPr>
            <a:stCxn id="25" idx="6"/>
          </p:cNvCxnSpPr>
          <p:nvPr/>
        </p:nvCxnSpPr>
        <p:spPr bwMode="auto">
          <a:xfrm>
            <a:off x="2081645" y="4991101"/>
            <a:ext cx="661555"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円/楕円 27"/>
          <p:cNvSpPr/>
          <p:nvPr/>
        </p:nvSpPr>
        <p:spPr bwMode="auto">
          <a:xfrm>
            <a:off x="3709555" y="4838701"/>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9" name="直線矢印コネクタ 28"/>
          <p:cNvCxnSpPr/>
          <p:nvPr/>
        </p:nvCxnSpPr>
        <p:spPr bwMode="auto">
          <a:xfrm>
            <a:off x="3048000" y="4991101"/>
            <a:ext cx="661555"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矢印コネクタ 29"/>
          <p:cNvCxnSpPr>
            <a:stCxn id="18" idx="6"/>
            <a:endCxn id="25" idx="2"/>
          </p:cNvCxnSpPr>
          <p:nvPr/>
        </p:nvCxnSpPr>
        <p:spPr bwMode="auto">
          <a:xfrm>
            <a:off x="1219200" y="4800600"/>
            <a:ext cx="557645" cy="19050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円/楕円 31"/>
          <p:cNvSpPr/>
          <p:nvPr/>
        </p:nvSpPr>
        <p:spPr bwMode="auto">
          <a:xfrm>
            <a:off x="4665520" y="4851329"/>
            <a:ext cx="304800" cy="304800"/>
          </a:xfrm>
          <a:prstGeom prst="ellipse">
            <a:avLst/>
          </a:prstGeom>
          <a:solidFill>
            <a:srgbClr val="FF0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a:t>
            </a:r>
            <a:endParaRPr kumimoji="1" lang="ja-JP" altLang="en-US" sz="2400" dirty="0">
              <a:effectLst/>
              <a:latin typeface="Times New Roman" panose="02020603050405020304" pitchFamily="18" charset="0"/>
            </a:endParaRPr>
          </a:p>
        </p:txBody>
      </p:sp>
      <p:cxnSp>
        <p:nvCxnSpPr>
          <p:cNvPr id="33" name="直線矢印コネクタ 32"/>
          <p:cNvCxnSpPr/>
          <p:nvPr/>
        </p:nvCxnSpPr>
        <p:spPr bwMode="auto">
          <a:xfrm>
            <a:off x="4003965" y="5003729"/>
            <a:ext cx="661555" cy="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グループ化 55"/>
          <p:cNvGrpSpPr/>
          <p:nvPr/>
        </p:nvGrpSpPr>
        <p:grpSpPr>
          <a:xfrm>
            <a:off x="2107622" y="5098864"/>
            <a:ext cx="680215" cy="619096"/>
            <a:chOff x="2107622" y="5098864"/>
            <a:chExt cx="680215" cy="619096"/>
          </a:xfrm>
        </p:grpSpPr>
        <p:sp>
          <p:nvSpPr>
            <p:cNvPr id="34" name="円/楕円 33"/>
            <p:cNvSpPr/>
            <p:nvPr/>
          </p:nvSpPr>
          <p:spPr bwMode="auto">
            <a:xfrm>
              <a:off x="2107622" y="5413160"/>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1" name="直線矢印コネクタ 40"/>
            <p:cNvCxnSpPr>
              <a:stCxn id="26" idx="3"/>
              <a:endCxn id="34" idx="7"/>
            </p:cNvCxnSpPr>
            <p:nvPr/>
          </p:nvCxnSpPr>
          <p:spPr bwMode="auto">
            <a:xfrm flipH="1">
              <a:off x="2367785" y="5098864"/>
              <a:ext cx="420052" cy="35893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8" name="グループ化 57"/>
          <p:cNvGrpSpPr/>
          <p:nvPr/>
        </p:nvGrpSpPr>
        <p:grpSpPr>
          <a:xfrm>
            <a:off x="2107622" y="5717960"/>
            <a:ext cx="304800" cy="619232"/>
            <a:chOff x="2107622" y="5717960"/>
            <a:chExt cx="304800" cy="619232"/>
          </a:xfrm>
        </p:grpSpPr>
        <p:sp>
          <p:nvSpPr>
            <p:cNvPr id="35" name="円/楕円 34"/>
            <p:cNvSpPr/>
            <p:nvPr/>
          </p:nvSpPr>
          <p:spPr bwMode="auto">
            <a:xfrm>
              <a:off x="2107622" y="6032392"/>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3" name="直線矢印コネクタ 42"/>
            <p:cNvCxnSpPr>
              <a:stCxn id="34" idx="4"/>
              <a:endCxn id="35" idx="0"/>
            </p:cNvCxnSpPr>
            <p:nvPr/>
          </p:nvCxnSpPr>
          <p:spPr bwMode="auto">
            <a:xfrm>
              <a:off x="2260022" y="5717960"/>
              <a:ext cx="0" cy="31443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7" name="グループ化 56"/>
          <p:cNvGrpSpPr/>
          <p:nvPr/>
        </p:nvGrpSpPr>
        <p:grpSpPr>
          <a:xfrm>
            <a:off x="2367785" y="6027703"/>
            <a:ext cx="2257472" cy="677897"/>
            <a:chOff x="2367785" y="6027703"/>
            <a:chExt cx="2257472" cy="677897"/>
          </a:xfrm>
        </p:grpSpPr>
        <p:sp>
          <p:nvSpPr>
            <p:cNvPr id="36" name="円/楕円 35"/>
            <p:cNvSpPr/>
            <p:nvPr/>
          </p:nvSpPr>
          <p:spPr bwMode="auto">
            <a:xfrm>
              <a:off x="2743199" y="6385720"/>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7" name="円/楕円 36"/>
            <p:cNvSpPr/>
            <p:nvPr/>
          </p:nvSpPr>
          <p:spPr bwMode="auto">
            <a:xfrm>
              <a:off x="3695699" y="6400800"/>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8" name="円/楕円 37"/>
            <p:cNvSpPr/>
            <p:nvPr/>
          </p:nvSpPr>
          <p:spPr bwMode="auto">
            <a:xfrm>
              <a:off x="4320457" y="6027703"/>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5" name="直線矢印コネクタ 44"/>
            <p:cNvCxnSpPr>
              <a:stCxn id="35" idx="5"/>
              <a:endCxn id="36" idx="2"/>
            </p:cNvCxnSpPr>
            <p:nvPr/>
          </p:nvCxnSpPr>
          <p:spPr bwMode="auto">
            <a:xfrm>
              <a:off x="2367785" y="6292555"/>
              <a:ext cx="375414" cy="24556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36" idx="6"/>
              <a:endCxn id="37" idx="2"/>
            </p:cNvCxnSpPr>
            <p:nvPr/>
          </p:nvCxnSpPr>
          <p:spPr bwMode="auto">
            <a:xfrm>
              <a:off x="3047999" y="6538120"/>
              <a:ext cx="647700" cy="1508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a:stCxn id="37" idx="7"/>
            </p:cNvCxnSpPr>
            <p:nvPr/>
          </p:nvCxnSpPr>
          <p:spPr bwMode="auto">
            <a:xfrm flipV="1">
              <a:off x="3955862" y="6219328"/>
              <a:ext cx="389270" cy="226109"/>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9" name="グループ化 58"/>
          <p:cNvGrpSpPr/>
          <p:nvPr/>
        </p:nvGrpSpPr>
        <p:grpSpPr>
          <a:xfrm>
            <a:off x="4320457" y="5413160"/>
            <a:ext cx="304800" cy="614543"/>
            <a:chOff x="4320457" y="5413160"/>
            <a:chExt cx="304800" cy="614543"/>
          </a:xfrm>
        </p:grpSpPr>
        <p:sp>
          <p:nvSpPr>
            <p:cNvPr id="39" name="円/楕円 38"/>
            <p:cNvSpPr/>
            <p:nvPr/>
          </p:nvSpPr>
          <p:spPr bwMode="auto">
            <a:xfrm>
              <a:off x="4320457" y="5413160"/>
              <a:ext cx="304800" cy="3048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53" name="直線矢印コネクタ 52"/>
            <p:cNvCxnSpPr>
              <a:stCxn id="38" idx="0"/>
              <a:endCxn id="39" idx="4"/>
            </p:cNvCxnSpPr>
            <p:nvPr/>
          </p:nvCxnSpPr>
          <p:spPr bwMode="auto">
            <a:xfrm flipV="1">
              <a:off x="4472857" y="5717960"/>
              <a:ext cx="0" cy="30974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5" name="直線矢印コネクタ 54"/>
          <p:cNvCxnSpPr>
            <a:stCxn id="39" idx="1"/>
            <a:endCxn id="28" idx="5"/>
          </p:cNvCxnSpPr>
          <p:nvPr/>
        </p:nvCxnSpPr>
        <p:spPr bwMode="auto">
          <a:xfrm flipH="1" flipV="1">
            <a:off x="3969718" y="5098864"/>
            <a:ext cx="395376" cy="358933"/>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角丸四角形吹き出し 5"/>
          <p:cNvSpPr/>
          <p:nvPr/>
        </p:nvSpPr>
        <p:spPr bwMode="auto">
          <a:xfrm>
            <a:off x="5638801" y="5717960"/>
            <a:ext cx="1908464" cy="614543"/>
          </a:xfrm>
          <a:prstGeom prst="wedgeRoundRectCallout">
            <a:avLst>
              <a:gd name="adj1" fmla="val -67657"/>
              <a:gd name="adj2" fmla="val -11897"/>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水平線</a:t>
            </a:r>
          </a:p>
        </p:txBody>
      </p:sp>
    </p:spTree>
    <p:extLst>
      <p:ext uri="{BB962C8B-B14F-4D97-AF65-F5344CB8AC3E}">
        <p14:creationId xmlns:p14="http://schemas.microsoft.com/office/powerpoint/2010/main" val="153939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500"/>
                                        <p:tgtEl>
                                          <p:spTgt spid="56"/>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up)">
                                      <p:cBhvr>
                                        <p:cTn id="11" dur="500"/>
                                        <p:tgtEl>
                                          <p:spTgt spid="58"/>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wipe(left)">
                                      <p:cBhvr>
                                        <p:cTn id="15" dur="500"/>
                                        <p:tgtEl>
                                          <p:spTgt spid="57"/>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wipe(down)">
                                      <p:cBhvr>
                                        <p:cTn id="19" dur="500"/>
                                        <p:tgtEl>
                                          <p:spTgt spid="59"/>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right)">
                                      <p:cBhvr>
                                        <p:cTn id="23" dur="500"/>
                                        <p:tgtEl>
                                          <p:spTgt spid="55"/>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heckerboard(across)">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水平線効果への対処</a:t>
            </a:r>
          </a:p>
        </p:txBody>
      </p:sp>
      <p:sp>
        <p:nvSpPr>
          <p:cNvPr id="3" name="コンテンツ プレースホルダー 2"/>
          <p:cNvSpPr>
            <a:spLocks noGrp="1"/>
          </p:cNvSpPr>
          <p:nvPr>
            <p:ph idx="1"/>
          </p:nvPr>
        </p:nvSpPr>
        <p:spPr/>
        <p:txBody>
          <a:bodyPr/>
          <a:lstStyle/>
          <a:p>
            <a:r>
              <a:rPr kumimoji="1" lang="ja-JP" altLang="en-US" dirty="0"/>
              <a:t>水平線効果への対処</a:t>
            </a:r>
            <a:endParaRPr kumimoji="1" lang="en-US" altLang="ja-JP" dirty="0"/>
          </a:p>
          <a:p>
            <a:pPr lvl="1"/>
            <a:r>
              <a:rPr lang="ja-JP" altLang="en-US" dirty="0"/>
              <a:t>水平線効果が起きそう</a:t>
            </a:r>
            <a:endParaRPr lang="en-US" altLang="ja-JP" dirty="0"/>
          </a:p>
          <a:p>
            <a:pPr marL="457200" lvl="1" indent="0">
              <a:buNone/>
            </a:pPr>
            <a:r>
              <a:rPr lang="ja-JP" altLang="en-US" dirty="0"/>
              <a:t>⇒先読み数を増やす</a:t>
            </a:r>
            <a:endParaRPr kumimoji="1" lang="ja-JP" altLang="en-US" dirty="0"/>
          </a:p>
        </p:txBody>
      </p:sp>
      <p:sp>
        <p:nvSpPr>
          <p:cNvPr id="4" name="テキスト ボックス 3"/>
          <p:cNvSpPr txBox="1"/>
          <p:nvPr/>
        </p:nvSpPr>
        <p:spPr>
          <a:xfrm>
            <a:off x="457200" y="3581400"/>
            <a:ext cx="8473794" cy="2074414"/>
          </a:xfrm>
          <a:prstGeom prst="rect">
            <a:avLst/>
          </a:prstGeom>
          <a:noFill/>
        </p:spPr>
        <p:txBody>
          <a:bodyPr wrap="none" rtlCol="0">
            <a:spAutoFit/>
          </a:bodyPr>
          <a:lstStyle/>
          <a:p>
            <a:pPr marL="457200" indent="-457200" algn="l">
              <a:buFont typeface="Wingdings" panose="05000000000000000000" pitchFamily="2" charset="2"/>
              <a:buChar char="l"/>
            </a:pPr>
            <a:r>
              <a:rPr kumimoji="1" lang="ja-JP" altLang="en-US" dirty="0">
                <a:latin typeface="Times New Roman" panose="02020603050405020304" pitchFamily="18" charset="0"/>
              </a:rPr>
              <a:t>駒の取り合いが続いている</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　⇒取り合いが収まるまで読む</a:t>
            </a:r>
            <a:endParaRPr lang="en-US" altLang="ja-JP" dirty="0">
              <a:latin typeface="Times New Roman" panose="02020603050405020304" pitchFamily="18" charset="0"/>
            </a:endParaRPr>
          </a:p>
          <a:p>
            <a:pPr marL="457200" indent="-457200" algn="l">
              <a:buFont typeface="Wingdings" panose="05000000000000000000" pitchFamily="2" charset="2"/>
              <a:buChar char="l"/>
            </a:pPr>
            <a:r>
              <a:rPr kumimoji="1" lang="ja-JP" altLang="en-US" dirty="0">
                <a:latin typeface="Times New Roman" panose="02020603050405020304" pitchFamily="18" charset="0"/>
              </a:rPr>
              <a:t>手</a:t>
            </a:r>
            <a:r>
              <a:rPr lang="ja-JP" altLang="en-US" dirty="0">
                <a:latin typeface="Times New Roman" panose="02020603050405020304" pitchFamily="18" charset="0"/>
              </a:rPr>
              <a:t>を進めるにつれ</a:t>
            </a:r>
            <a:r>
              <a:rPr kumimoji="1" lang="ja-JP" altLang="en-US" dirty="0">
                <a:latin typeface="Times New Roman" panose="02020603050405020304" pitchFamily="18" charset="0"/>
              </a:rPr>
              <a:t>評価値が徐々に下がってきている</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　⇒無意味な駒捨てをしていないかチェックする</a:t>
            </a:r>
            <a:endParaRPr kumimoji="1" lang="ja-JP" altLang="en-US" dirty="0">
              <a:latin typeface="Times New Roman" panose="02020603050405020304" pitchFamily="18" charset="0"/>
            </a:endParaRPr>
          </a:p>
        </p:txBody>
      </p:sp>
      <p:sp>
        <p:nvSpPr>
          <p:cNvPr id="5" name="テキスト ボックス 4"/>
          <p:cNvSpPr txBox="1"/>
          <p:nvPr/>
        </p:nvSpPr>
        <p:spPr>
          <a:xfrm>
            <a:off x="1905000" y="5943600"/>
            <a:ext cx="6548589" cy="523220"/>
          </a:xfrm>
          <a:prstGeom prst="rect">
            <a:avLst/>
          </a:prstGeom>
          <a:noFill/>
        </p:spPr>
        <p:txBody>
          <a:bodyPr wrap="none" rtlCol="0">
            <a:spAutoFit/>
          </a:bodyPr>
          <a:lstStyle/>
          <a:p>
            <a:r>
              <a:rPr kumimoji="1" lang="ja-JP" altLang="en-US" dirty="0">
                <a:latin typeface="Times New Roman" panose="02020603050405020304" pitchFamily="18" charset="0"/>
              </a:rPr>
              <a:t>ただしこれだけでは完全には対処できない</a:t>
            </a:r>
          </a:p>
        </p:txBody>
      </p:sp>
    </p:spTree>
    <p:extLst>
      <p:ext uri="{BB962C8B-B14F-4D97-AF65-F5344CB8AC3E}">
        <p14:creationId xmlns:p14="http://schemas.microsoft.com/office/powerpoint/2010/main" val="276575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409956" y="13226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133595" y="6359025"/>
            <a:ext cx="2151550" cy="523220"/>
          </a:xfrm>
          <a:prstGeom prst="rect">
            <a:avLst/>
          </a:prstGeom>
          <a:noFill/>
        </p:spPr>
        <p:txBody>
          <a:bodyPr wrap="none" rtlCol="0">
            <a:spAutoFit/>
          </a:bodyPr>
          <a:lstStyle/>
          <a:p>
            <a:r>
              <a:rPr lang="ja-JP" altLang="en-US" dirty="0"/>
              <a:t>△６五銀まで</a:t>
            </a:r>
            <a:endParaRPr kumimoji="1" lang="ja-JP" altLang="en-US" dirty="0"/>
          </a:p>
        </p:txBody>
      </p:sp>
      <p:sp>
        <p:nvSpPr>
          <p:cNvPr id="249" name="フリーフォーム 248"/>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1046" y="449598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625568" y="50619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5132109" y="345694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073446" y="239771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596224" y="23917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3540631" y="1848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4" name="テキスト ボックス 283"/>
          <p:cNvSpPr txBox="1"/>
          <p:nvPr/>
        </p:nvSpPr>
        <p:spPr>
          <a:xfrm>
            <a:off x="6085828" y="1493034"/>
            <a:ext cx="2877373" cy="1557349"/>
          </a:xfrm>
          <a:prstGeom prst="rect">
            <a:avLst/>
          </a:prstGeom>
          <a:noFill/>
        </p:spPr>
        <p:txBody>
          <a:bodyPr wrap="square" rtlCol="0">
            <a:spAutoFit/>
          </a:bodyPr>
          <a:lstStyle/>
          <a:p>
            <a:pPr algn="l"/>
            <a:r>
              <a:rPr lang="ja-JP" altLang="en-US" dirty="0"/>
              <a:t>この局面で</a:t>
            </a:r>
            <a:endParaRPr lang="en-US" altLang="ja-JP" dirty="0"/>
          </a:p>
          <a:p>
            <a:pPr algn="l"/>
            <a:r>
              <a:rPr lang="ja-JP" altLang="en-US" dirty="0"/>
              <a:t>▲２四歩は</a:t>
            </a:r>
            <a:endParaRPr lang="en-US" altLang="ja-JP" dirty="0"/>
          </a:p>
          <a:p>
            <a:pPr algn="l"/>
            <a:r>
              <a:rPr lang="ja-JP" altLang="en-US" dirty="0"/>
              <a:t>有効？</a:t>
            </a:r>
            <a:endParaRPr lang="en-US" altLang="ja-JP" dirty="0"/>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2493873" y="50534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121" name="フリーフォーム 120"/>
          <p:cNvSpPr/>
          <p:nvPr/>
        </p:nvSpPr>
        <p:spPr bwMode="auto">
          <a:xfrm>
            <a:off x="4619451" y="34551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21377" y="3854088"/>
            <a:ext cx="2244525" cy="1348061"/>
          </a:xfrm>
          <a:prstGeom prst="rect">
            <a:avLst/>
          </a:prstGeom>
          <a:noFill/>
        </p:spPr>
        <p:txBody>
          <a:bodyPr wrap="none" rtlCol="0">
            <a:spAutoFit/>
          </a:bodyPr>
          <a:lstStyle/>
          <a:p>
            <a:pPr algn="l"/>
            <a:r>
              <a:rPr kumimoji="1" lang="ja-JP" altLang="en-US" sz="2400" dirty="0">
                <a:latin typeface="Times New Roman" panose="02020603050405020304" pitchFamily="18" charset="0"/>
              </a:rPr>
              <a:t>駒の取り合いが</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続く限り</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読み進める</a:t>
            </a:r>
            <a:endParaRPr kumimoji="1" lang="ja-JP" altLang="en-US" sz="2400" dirty="0">
              <a:latin typeface="Times New Roman" panose="02020603050405020304" pitchFamily="18" charset="0"/>
            </a:endParaRPr>
          </a:p>
        </p:txBody>
      </p:sp>
      <p:cxnSp>
        <p:nvCxnSpPr>
          <p:cNvPr id="6" name="直線矢印コネクタ 5">
            <a:extLst>
              <a:ext uri="{FF2B5EF4-FFF2-40B4-BE49-F238E27FC236}">
                <a16:creationId xmlns:a16="http://schemas.microsoft.com/office/drawing/2014/main" id="{403ACA64-8A5D-495A-9FB8-1D0EC1F5301B}"/>
              </a:ext>
            </a:extLst>
          </p:cNvPr>
          <p:cNvCxnSpPr>
            <a:stCxn id="8" idx="0"/>
          </p:cNvCxnSpPr>
          <p:nvPr/>
        </p:nvCxnSpPr>
        <p:spPr bwMode="auto">
          <a:xfrm flipV="1">
            <a:off x="4853733" y="3050384"/>
            <a:ext cx="6267" cy="312358"/>
          </a:xfrm>
          <a:prstGeom prst="straightConnector1">
            <a:avLst/>
          </a:prstGeom>
          <a:noFill/>
          <a:ln w="5080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楕円 7">
            <a:extLst>
              <a:ext uri="{FF2B5EF4-FFF2-40B4-BE49-F238E27FC236}">
                <a16:creationId xmlns:a16="http://schemas.microsoft.com/office/drawing/2014/main" id="{F90395E2-5FBC-4CAE-8D21-EF132A81872C}"/>
              </a:ext>
            </a:extLst>
          </p:cNvPr>
          <p:cNvSpPr/>
          <p:nvPr/>
        </p:nvSpPr>
        <p:spPr bwMode="auto">
          <a:xfrm>
            <a:off x="4572000" y="3362742"/>
            <a:ext cx="563465" cy="563465"/>
          </a:xfrm>
          <a:prstGeom prst="ellipse">
            <a:avLst/>
          </a:prstGeom>
          <a:noFill/>
          <a:ln w="41275"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393894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409956" y="13226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1954058" y="6359025"/>
            <a:ext cx="2510624" cy="523220"/>
          </a:xfrm>
          <a:prstGeom prst="rect">
            <a:avLst/>
          </a:prstGeom>
          <a:noFill/>
        </p:spPr>
        <p:txBody>
          <a:bodyPr wrap="none" rtlCol="0">
            <a:spAutoFit/>
          </a:bodyPr>
          <a:lstStyle/>
          <a:p>
            <a:r>
              <a:rPr lang="ja-JP" altLang="en-US" dirty="0"/>
              <a:t>△２四同歩まで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1046" y="449598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625568" y="50619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5132109" y="345694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073446" y="239771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616697" y="29251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3540631" y="1848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2497337"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12821" y="1507639"/>
            <a:ext cx="2446504" cy="461665"/>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　△同歩</a:t>
            </a:r>
          </a:p>
        </p:txBody>
      </p:sp>
      <p:sp>
        <p:nvSpPr>
          <p:cNvPr id="277" name="フリーフォーム 276"/>
          <p:cNvSpPr/>
          <p:nvPr/>
        </p:nvSpPr>
        <p:spPr bwMode="auto">
          <a:xfrm rot="10800000">
            <a:off x="29933" y="91496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5" name="テキスト ボックス 4"/>
          <p:cNvSpPr txBox="1"/>
          <p:nvPr/>
        </p:nvSpPr>
        <p:spPr>
          <a:xfrm>
            <a:off x="6520475" y="4266509"/>
            <a:ext cx="1980029" cy="523220"/>
          </a:xfrm>
          <a:prstGeom prst="rect">
            <a:avLst/>
          </a:prstGeom>
          <a:noFill/>
        </p:spPr>
        <p:txBody>
          <a:bodyPr wrap="none" rtlCol="0">
            <a:spAutoFit/>
          </a:bodyPr>
          <a:lstStyle/>
          <a:p>
            <a:r>
              <a:rPr kumimoji="1" lang="ja-JP" altLang="en-US" dirty="0">
                <a:latin typeface="Times New Roman" panose="02020603050405020304" pitchFamily="18" charset="0"/>
              </a:rPr>
              <a:t>先手の歩損</a:t>
            </a:r>
          </a:p>
        </p:txBody>
      </p:sp>
      <p:sp>
        <p:nvSpPr>
          <p:cNvPr id="280" name="フリーフォーム 279"/>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92" name="フリーフォーム 491"/>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95704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409956" y="13226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1954059" y="6359025"/>
            <a:ext cx="2510624" cy="523220"/>
          </a:xfrm>
          <a:prstGeom prst="rect">
            <a:avLst/>
          </a:prstGeom>
          <a:noFill/>
        </p:spPr>
        <p:txBody>
          <a:bodyPr wrap="none" rtlCol="0">
            <a:spAutoFit/>
          </a:bodyPr>
          <a:lstStyle/>
          <a:p>
            <a:r>
              <a:rPr lang="ja-JP" altLang="en-US" dirty="0"/>
              <a:t>△２四同銀まで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1046" y="449598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625568" y="50619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556736"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613629" y="293768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3540631" y="1848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2493873" y="50526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12821" y="1507639"/>
            <a:ext cx="2446504"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　△同歩</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▲同銀　　△同銀</a:t>
            </a:r>
          </a:p>
        </p:txBody>
      </p:sp>
      <p:sp>
        <p:nvSpPr>
          <p:cNvPr id="277" name="フリーフォーム 276"/>
          <p:cNvSpPr/>
          <p:nvPr/>
        </p:nvSpPr>
        <p:spPr bwMode="auto">
          <a:xfrm rot="10800000">
            <a:off x="29933" y="91496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84" name="フリーフォーム 383"/>
          <p:cNvSpPr/>
          <p:nvPr/>
        </p:nvSpPr>
        <p:spPr bwMode="auto">
          <a:xfrm>
            <a:off x="6042068" y="58866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85" name="フリーフォーム 384"/>
          <p:cNvSpPr/>
          <p:nvPr/>
        </p:nvSpPr>
        <p:spPr bwMode="auto">
          <a:xfrm rot="10800000">
            <a:off x="15580" y="13887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86" name="テキスト ボックス 385"/>
          <p:cNvSpPr txBox="1"/>
          <p:nvPr/>
        </p:nvSpPr>
        <p:spPr>
          <a:xfrm>
            <a:off x="6520475" y="4266509"/>
            <a:ext cx="1980029" cy="523220"/>
          </a:xfrm>
          <a:prstGeom prst="rect">
            <a:avLst/>
          </a:prstGeom>
          <a:noFill/>
        </p:spPr>
        <p:txBody>
          <a:bodyPr wrap="none" rtlCol="0">
            <a:spAutoFit/>
          </a:bodyPr>
          <a:lstStyle/>
          <a:p>
            <a:r>
              <a:rPr kumimoji="1" lang="ja-JP" altLang="en-US" dirty="0">
                <a:latin typeface="Times New Roman" panose="02020603050405020304" pitchFamily="18" charset="0"/>
              </a:rPr>
              <a:t>先手の銀損</a:t>
            </a:r>
          </a:p>
        </p:txBody>
      </p:sp>
      <p:sp>
        <p:nvSpPr>
          <p:cNvPr id="387" name="フリーフォーム 386"/>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388" name="フリーフォーム 387"/>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389" name="フリーフォーム 388"/>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90" name="フリーフォーム 389"/>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391" name="フリーフォーム 390"/>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92" name="フリーフォーム 391"/>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94" name="フリーフォーム 393"/>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223122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6"/>
                                        </p:tgtEl>
                                        <p:attrNameLst>
                                          <p:attrName>style.visibility</p:attrName>
                                        </p:attrNameLst>
                                      </p:cBhvr>
                                      <p:to>
                                        <p:strVal val="visible"/>
                                      </p:to>
                                    </p:set>
                                    <p:animEffect transition="in" filter="checkerboard(across)">
                                      <p:cBhvr>
                                        <p:cTn id="7" dur="500"/>
                                        <p:tgtEl>
                                          <p:spTgt spid="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409956" y="13226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1954058" y="6359025"/>
            <a:ext cx="2510624" cy="523220"/>
          </a:xfrm>
          <a:prstGeom prst="rect">
            <a:avLst/>
          </a:prstGeom>
          <a:noFill/>
        </p:spPr>
        <p:txBody>
          <a:bodyPr wrap="none" rtlCol="0">
            <a:spAutoFit/>
          </a:bodyPr>
          <a:lstStyle/>
          <a:p>
            <a:r>
              <a:rPr lang="ja-JP" altLang="en-US" dirty="0"/>
              <a:t>△２四同角まで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1046" y="449598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4599463" y="293066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2493873" y="50591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12821" y="1507639"/>
            <a:ext cx="2446504" cy="1348061"/>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　△同歩</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▲同銀　　△同銀</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▲同飛　　△同角</a:t>
            </a:r>
            <a:endParaRPr kumimoji="1" lang="ja-JP" altLang="en-US" sz="2400" dirty="0">
              <a:latin typeface="Times New Roman" panose="02020603050405020304" pitchFamily="18" charset="0"/>
            </a:endParaRPr>
          </a:p>
        </p:txBody>
      </p:sp>
      <p:sp>
        <p:nvSpPr>
          <p:cNvPr id="277" name="フリーフォーム 276"/>
          <p:cNvSpPr/>
          <p:nvPr/>
        </p:nvSpPr>
        <p:spPr bwMode="auto">
          <a:xfrm rot="10800000">
            <a:off x="29933" y="91496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384" name="フリーフォーム 383"/>
          <p:cNvSpPr/>
          <p:nvPr/>
        </p:nvSpPr>
        <p:spPr bwMode="auto">
          <a:xfrm>
            <a:off x="6042069" y="5957047"/>
            <a:ext cx="358732" cy="350930"/>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85" name="フリーフォーム 384"/>
          <p:cNvSpPr/>
          <p:nvPr/>
        </p:nvSpPr>
        <p:spPr bwMode="auto">
          <a:xfrm rot="10800000">
            <a:off x="15580" y="13887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6061278" y="54250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10038" y="1848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0" name="テキスト ボックス 279"/>
          <p:cNvSpPr txBox="1"/>
          <p:nvPr/>
        </p:nvSpPr>
        <p:spPr>
          <a:xfrm>
            <a:off x="6340940" y="4266509"/>
            <a:ext cx="2339102" cy="523220"/>
          </a:xfrm>
          <a:prstGeom prst="rect">
            <a:avLst/>
          </a:prstGeom>
          <a:noFill/>
        </p:spPr>
        <p:txBody>
          <a:bodyPr wrap="none" rtlCol="0">
            <a:spAutoFit/>
          </a:bodyPr>
          <a:lstStyle/>
          <a:p>
            <a:r>
              <a:rPr kumimoji="1" lang="ja-JP" altLang="en-US" dirty="0">
                <a:latin typeface="Times New Roman" panose="02020603050405020304" pitchFamily="18" charset="0"/>
              </a:rPr>
              <a:t>先手の飛車損</a:t>
            </a:r>
          </a:p>
        </p:txBody>
      </p:sp>
      <p:sp>
        <p:nvSpPr>
          <p:cNvPr id="6" name="テキスト ボックス 5"/>
          <p:cNvSpPr txBox="1"/>
          <p:nvPr/>
        </p:nvSpPr>
        <p:spPr>
          <a:xfrm>
            <a:off x="6464791" y="4762476"/>
            <a:ext cx="2465740"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⇒▲２四歩は</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指してはいけない</a:t>
            </a:r>
          </a:p>
        </p:txBody>
      </p:sp>
      <p:sp>
        <p:nvSpPr>
          <p:cNvPr id="282" name="テキスト ボックス 281"/>
          <p:cNvSpPr txBox="1"/>
          <p:nvPr/>
        </p:nvSpPr>
        <p:spPr>
          <a:xfrm>
            <a:off x="6325570" y="3170805"/>
            <a:ext cx="2228494" cy="523220"/>
          </a:xfrm>
          <a:prstGeom prst="rect">
            <a:avLst/>
          </a:prstGeom>
          <a:noFill/>
        </p:spPr>
        <p:txBody>
          <a:bodyPr wrap="none" rtlCol="0">
            <a:spAutoFit/>
          </a:bodyPr>
          <a:lstStyle/>
          <a:p>
            <a:r>
              <a:rPr lang="ja-JP" altLang="en-US" dirty="0">
                <a:latin typeface="Times New Roman" panose="02020603050405020304" pitchFamily="18" charset="0"/>
              </a:rPr>
              <a:t>取り合い終了</a:t>
            </a:r>
            <a:endParaRPr kumimoji="1" lang="ja-JP" altLang="en-US" dirty="0">
              <a:latin typeface="Times New Roman" panose="02020603050405020304" pitchFamily="18" charset="0"/>
            </a:endParaRPr>
          </a:p>
        </p:txBody>
      </p:sp>
      <p:sp>
        <p:nvSpPr>
          <p:cNvPr id="283" name="フリーフォーム 282"/>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0" name="フリーフォーム 289"/>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1" name="フリーフォーム 290"/>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265902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2"/>
                                        </p:tgtEl>
                                        <p:attrNameLst>
                                          <p:attrName>style.visibility</p:attrName>
                                        </p:attrNameLst>
                                      </p:cBhvr>
                                      <p:to>
                                        <p:strVal val="visible"/>
                                      </p:to>
                                    </p:set>
                                    <p:animEffect transition="in" filter="checkerboard(across)">
                                      <p:cBhvr>
                                        <p:cTn id="7" dur="500"/>
                                        <p:tgtEl>
                                          <p:spTgt spid="28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80"/>
                                        </p:tgtEl>
                                        <p:attrNameLst>
                                          <p:attrName>style.visibility</p:attrName>
                                        </p:attrNameLst>
                                      </p:cBhvr>
                                      <p:to>
                                        <p:strVal val="visible"/>
                                      </p:to>
                                    </p:set>
                                    <p:animEffect transition="in" filter="checkerboard(across)">
                                      <p:cBhvr>
                                        <p:cTn id="12" dur="500"/>
                                        <p:tgtEl>
                                          <p:spTgt spid="28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 grpId="0"/>
      <p:bldP spid="6" grpId="0"/>
      <p:bldP spid="28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アルファベータ</a:t>
            </a:r>
            <a:r>
              <a:rPr kumimoji="1" lang="ja-JP" altLang="en-US" dirty="0"/>
              <a:t>法</a:t>
            </a:r>
          </a:p>
        </p:txBody>
      </p:sp>
      <p:sp>
        <p:nvSpPr>
          <p:cNvPr id="3" name="円/楕円 2"/>
          <p:cNvSpPr/>
          <p:nvPr/>
        </p:nvSpPr>
        <p:spPr bwMode="auto">
          <a:xfrm>
            <a:off x="1238251"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+9</a:t>
            </a:r>
            <a:endParaRPr kumimoji="1" lang="ja-JP" altLang="en-US" sz="2400" dirty="0">
              <a:effectLst/>
              <a:latin typeface="Times New Roman" panose="02020603050405020304" pitchFamily="18" charset="0"/>
            </a:endParaRPr>
          </a:p>
        </p:txBody>
      </p:sp>
      <p:cxnSp>
        <p:nvCxnSpPr>
          <p:cNvPr id="6" name="直線矢印コネクタ 5"/>
          <p:cNvCxnSpPr>
            <a:stCxn id="13" idx="4"/>
            <a:endCxn id="3" idx="0"/>
          </p:cNvCxnSpPr>
          <p:nvPr/>
        </p:nvCxnSpPr>
        <p:spPr bwMode="auto">
          <a:xfrm flipH="1">
            <a:off x="1428751"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円/楕円 6"/>
          <p:cNvSpPr/>
          <p:nvPr/>
        </p:nvSpPr>
        <p:spPr bwMode="auto">
          <a:xfrm>
            <a:off x="1674669"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8" name="直線矢印コネクタ 7"/>
          <p:cNvCxnSpPr>
            <a:stCxn id="13" idx="4"/>
            <a:endCxn id="7" idx="0"/>
          </p:cNvCxnSpPr>
          <p:nvPr/>
        </p:nvCxnSpPr>
        <p:spPr bwMode="auto">
          <a:xfrm flipH="1">
            <a:off x="1865169"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円/楕円 8"/>
          <p:cNvSpPr/>
          <p:nvPr/>
        </p:nvSpPr>
        <p:spPr bwMode="auto">
          <a:xfrm>
            <a:off x="2145723"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cxnSp>
        <p:nvCxnSpPr>
          <p:cNvPr id="10" name="直線矢印コネクタ 9"/>
          <p:cNvCxnSpPr>
            <a:stCxn id="13" idx="4"/>
            <a:endCxn id="9" idx="0"/>
          </p:cNvCxnSpPr>
          <p:nvPr/>
        </p:nvCxnSpPr>
        <p:spPr bwMode="auto">
          <a:xfrm>
            <a:off x="2111087"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円/楕円 10"/>
          <p:cNvSpPr/>
          <p:nvPr/>
        </p:nvSpPr>
        <p:spPr bwMode="auto">
          <a:xfrm>
            <a:off x="2616777"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cxnSp>
        <p:nvCxnSpPr>
          <p:cNvPr id="12" name="直線矢印コネクタ 11"/>
          <p:cNvCxnSpPr>
            <a:stCxn id="13" idx="4"/>
            <a:endCxn id="11" idx="0"/>
          </p:cNvCxnSpPr>
          <p:nvPr/>
        </p:nvCxnSpPr>
        <p:spPr bwMode="auto">
          <a:xfrm>
            <a:off x="2111087"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円/楕円 12"/>
          <p:cNvSpPr/>
          <p:nvPr/>
        </p:nvSpPr>
        <p:spPr bwMode="auto">
          <a:xfrm>
            <a:off x="1920587" y="3200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cxnSp>
        <p:nvCxnSpPr>
          <p:cNvPr id="14" name="直線矢印コネクタ 13"/>
          <p:cNvCxnSpPr>
            <a:stCxn id="49" idx="5"/>
            <a:endCxn id="13" idx="0"/>
          </p:cNvCxnSpPr>
          <p:nvPr/>
        </p:nvCxnSpPr>
        <p:spPr bwMode="auto">
          <a:xfrm flipH="1">
            <a:off x="2111087" y="2230204"/>
            <a:ext cx="2895219" cy="97019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円/楕円 18"/>
          <p:cNvSpPr/>
          <p:nvPr/>
        </p:nvSpPr>
        <p:spPr bwMode="auto">
          <a:xfrm>
            <a:off x="308090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0" name="直線矢印コネクタ 19"/>
          <p:cNvCxnSpPr>
            <a:stCxn id="27" idx="4"/>
            <a:endCxn id="19" idx="0"/>
          </p:cNvCxnSpPr>
          <p:nvPr/>
        </p:nvCxnSpPr>
        <p:spPr bwMode="auto">
          <a:xfrm flipH="1">
            <a:off x="3271404"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351732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2" name="直線矢印コネクタ 21"/>
          <p:cNvCxnSpPr>
            <a:stCxn id="27" idx="4"/>
            <a:endCxn id="21" idx="0"/>
          </p:cNvCxnSpPr>
          <p:nvPr/>
        </p:nvCxnSpPr>
        <p:spPr bwMode="auto">
          <a:xfrm flipH="1">
            <a:off x="3707822"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円/楕円 22"/>
          <p:cNvSpPr/>
          <p:nvPr/>
        </p:nvSpPr>
        <p:spPr bwMode="auto">
          <a:xfrm>
            <a:off x="3988376"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4" name="直線矢印コネクタ 23"/>
          <p:cNvCxnSpPr>
            <a:stCxn id="27" idx="4"/>
            <a:endCxn id="23" idx="0"/>
          </p:cNvCxnSpPr>
          <p:nvPr/>
        </p:nvCxnSpPr>
        <p:spPr bwMode="auto">
          <a:xfrm>
            <a:off x="3953740"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445943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6" name="直線矢印コネクタ 25"/>
          <p:cNvCxnSpPr>
            <a:stCxn id="27" idx="4"/>
            <a:endCxn id="25" idx="0"/>
          </p:cNvCxnSpPr>
          <p:nvPr/>
        </p:nvCxnSpPr>
        <p:spPr bwMode="auto">
          <a:xfrm>
            <a:off x="3953740"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円/楕円 26"/>
          <p:cNvSpPr/>
          <p:nvPr/>
        </p:nvSpPr>
        <p:spPr bwMode="auto">
          <a:xfrm>
            <a:off x="3763240"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8" name="直線矢印コネクタ 27"/>
          <p:cNvCxnSpPr>
            <a:stCxn id="49" idx="4"/>
            <a:endCxn id="27" idx="0"/>
          </p:cNvCxnSpPr>
          <p:nvPr/>
        </p:nvCxnSpPr>
        <p:spPr bwMode="auto">
          <a:xfrm flipH="1">
            <a:off x="3953740" y="2286000"/>
            <a:ext cx="917862"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4920092"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0" name="直線矢印コネクタ 29"/>
          <p:cNvCxnSpPr>
            <a:stCxn id="37" idx="4"/>
            <a:endCxn id="29" idx="0"/>
          </p:cNvCxnSpPr>
          <p:nvPr/>
        </p:nvCxnSpPr>
        <p:spPr bwMode="auto">
          <a:xfrm flipH="1">
            <a:off x="5110592"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円/楕円 30"/>
          <p:cNvSpPr/>
          <p:nvPr/>
        </p:nvSpPr>
        <p:spPr bwMode="auto">
          <a:xfrm>
            <a:off x="5356510"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2" name="直線矢印コネクタ 31"/>
          <p:cNvCxnSpPr>
            <a:stCxn id="37" idx="4"/>
            <a:endCxn id="31" idx="0"/>
          </p:cNvCxnSpPr>
          <p:nvPr/>
        </p:nvCxnSpPr>
        <p:spPr bwMode="auto">
          <a:xfrm flipH="1">
            <a:off x="5547010"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5827564"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4" name="直線矢印コネクタ 33"/>
          <p:cNvCxnSpPr>
            <a:stCxn id="37" idx="4"/>
            <a:endCxn id="33" idx="0"/>
          </p:cNvCxnSpPr>
          <p:nvPr/>
        </p:nvCxnSpPr>
        <p:spPr bwMode="auto">
          <a:xfrm>
            <a:off x="5792928"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6298618"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6" name="直線矢印コネクタ 35"/>
          <p:cNvCxnSpPr>
            <a:stCxn id="37" idx="4"/>
            <a:endCxn id="35" idx="0"/>
          </p:cNvCxnSpPr>
          <p:nvPr/>
        </p:nvCxnSpPr>
        <p:spPr bwMode="auto">
          <a:xfrm>
            <a:off x="5792928"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5602428"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38" name="直線矢印コネクタ 37"/>
          <p:cNvCxnSpPr>
            <a:stCxn id="49" idx="4"/>
            <a:endCxn id="37" idx="0"/>
          </p:cNvCxnSpPr>
          <p:nvPr/>
        </p:nvCxnSpPr>
        <p:spPr bwMode="auto">
          <a:xfrm>
            <a:off x="4871602" y="2286000"/>
            <a:ext cx="921326"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円/楕円 38"/>
          <p:cNvSpPr/>
          <p:nvPr/>
        </p:nvSpPr>
        <p:spPr bwMode="auto">
          <a:xfrm>
            <a:off x="6762745"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0" name="直線矢印コネクタ 39"/>
          <p:cNvCxnSpPr>
            <a:stCxn id="47" idx="4"/>
            <a:endCxn id="39" idx="0"/>
          </p:cNvCxnSpPr>
          <p:nvPr/>
        </p:nvCxnSpPr>
        <p:spPr bwMode="auto">
          <a:xfrm flipH="1">
            <a:off x="6953245" y="3581400"/>
            <a:ext cx="6823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円/楕円 40"/>
          <p:cNvSpPr/>
          <p:nvPr/>
        </p:nvSpPr>
        <p:spPr bwMode="auto">
          <a:xfrm>
            <a:off x="7199163"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2" name="直線矢印コネクタ 41"/>
          <p:cNvCxnSpPr>
            <a:stCxn id="47" idx="4"/>
            <a:endCxn id="41" idx="0"/>
          </p:cNvCxnSpPr>
          <p:nvPr/>
        </p:nvCxnSpPr>
        <p:spPr bwMode="auto">
          <a:xfrm flipH="1">
            <a:off x="7389663" y="3581400"/>
            <a:ext cx="245918"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7670217"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4" name="直線矢印コネクタ 43"/>
          <p:cNvCxnSpPr>
            <a:stCxn id="47" idx="4"/>
            <a:endCxn id="43" idx="0"/>
          </p:cNvCxnSpPr>
          <p:nvPr/>
        </p:nvCxnSpPr>
        <p:spPr bwMode="auto">
          <a:xfrm>
            <a:off x="7635581" y="3581400"/>
            <a:ext cx="225136"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円/楕円 44"/>
          <p:cNvSpPr/>
          <p:nvPr/>
        </p:nvSpPr>
        <p:spPr bwMode="auto">
          <a:xfrm>
            <a:off x="8141271" y="45108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6" name="直線矢印コネクタ 45"/>
          <p:cNvCxnSpPr>
            <a:stCxn id="47" idx="4"/>
            <a:endCxn id="45" idx="0"/>
          </p:cNvCxnSpPr>
          <p:nvPr/>
        </p:nvCxnSpPr>
        <p:spPr bwMode="auto">
          <a:xfrm>
            <a:off x="7635581" y="3581400"/>
            <a:ext cx="69619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円/楕円 46"/>
          <p:cNvSpPr/>
          <p:nvPr/>
        </p:nvSpPr>
        <p:spPr bwMode="auto">
          <a:xfrm>
            <a:off x="7445081" y="3200400"/>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48" name="直線矢印コネクタ 47"/>
          <p:cNvCxnSpPr>
            <a:stCxn id="49" idx="4"/>
            <a:endCxn id="47" idx="0"/>
          </p:cNvCxnSpPr>
          <p:nvPr/>
        </p:nvCxnSpPr>
        <p:spPr bwMode="auto">
          <a:xfrm>
            <a:off x="4871602" y="2286000"/>
            <a:ext cx="2763979" cy="9144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円/楕円 48"/>
          <p:cNvSpPr/>
          <p:nvPr/>
        </p:nvSpPr>
        <p:spPr bwMode="auto">
          <a:xfrm>
            <a:off x="4681102" y="1905000"/>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solidFill>
                  <a:schemeClr val="bg2"/>
                </a:solidFill>
                <a:effectLst/>
                <a:latin typeface="Times New Roman" panose="02020603050405020304" pitchFamily="18" charset="0"/>
              </a:rPr>
              <a:t>&gt;-3</a:t>
            </a:r>
            <a:endParaRPr kumimoji="1" lang="ja-JP" altLang="en-US" sz="2400" dirty="0">
              <a:solidFill>
                <a:schemeClr val="bg2"/>
              </a:solidFill>
              <a:effectLst/>
              <a:latin typeface="Times New Roman" panose="02020603050405020304" pitchFamily="18" charset="0"/>
            </a:endParaRPr>
          </a:p>
        </p:txBody>
      </p:sp>
      <p:sp>
        <p:nvSpPr>
          <p:cNvPr id="60" name="円/楕円 59"/>
          <p:cNvSpPr/>
          <p:nvPr/>
        </p:nvSpPr>
        <p:spPr bwMode="auto">
          <a:xfrm>
            <a:off x="3080904"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65" name="円/楕円 64"/>
          <p:cNvSpPr/>
          <p:nvPr/>
        </p:nvSpPr>
        <p:spPr bwMode="auto">
          <a:xfrm>
            <a:off x="4920092"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+4</a:t>
            </a:r>
            <a:r>
              <a:rPr kumimoji="1" lang="en-US" altLang="ja-JP" sz="2400" dirty="0">
                <a:effectLst/>
                <a:latin typeface="Times New Roman" panose="02020603050405020304" pitchFamily="18" charset="0"/>
              </a:rPr>
              <a:t>	</a:t>
            </a:r>
            <a:endParaRPr kumimoji="1" lang="ja-JP" altLang="en-US" sz="2400" dirty="0">
              <a:effectLst/>
              <a:latin typeface="Times New Roman" panose="02020603050405020304" pitchFamily="18" charset="0"/>
            </a:endParaRPr>
          </a:p>
        </p:txBody>
      </p:sp>
      <p:sp>
        <p:nvSpPr>
          <p:cNvPr id="66" name="円/楕円 65"/>
          <p:cNvSpPr/>
          <p:nvPr/>
        </p:nvSpPr>
        <p:spPr bwMode="auto">
          <a:xfrm>
            <a:off x="5356510"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70" name="円/楕円 69"/>
          <p:cNvSpPr/>
          <p:nvPr/>
        </p:nvSpPr>
        <p:spPr bwMode="auto">
          <a:xfrm>
            <a:off x="6762745"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71" name="円/楕円 70"/>
          <p:cNvSpPr/>
          <p:nvPr/>
        </p:nvSpPr>
        <p:spPr bwMode="auto">
          <a:xfrm>
            <a:off x="7199163"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72" name="円/楕円 71"/>
          <p:cNvSpPr/>
          <p:nvPr/>
        </p:nvSpPr>
        <p:spPr bwMode="auto">
          <a:xfrm>
            <a:off x="7670217" y="4510881"/>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-6</a:t>
            </a:r>
            <a:endParaRPr kumimoji="1" lang="ja-JP" altLang="en-US" sz="2400" dirty="0">
              <a:effectLst/>
              <a:latin typeface="Times New Roman" panose="02020603050405020304" pitchFamily="18" charset="0"/>
            </a:endParaRPr>
          </a:p>
        </p:txBody>
      </p:sp>
      <p:sp>
        <p:nvSpPr>
          <p:cNvPr id="82" name="角丸四角形吹き出し 81"/>
          <p:cNvSpPr/>
          <p:nvPr/>
        </p:nvSpPr>
        <p:spPr bwMode="auto">
          <a:xfrm>
            <a:off x="1682461" y="1561816"/>
            <a:ext cx="1930111" cy="473643"/>
          </a:xfrm>
          <a:prstGeom prst="wedgeRoundRectCallout">
            <a:avLst>
              <a:gd name="adj1" fmla="val 99943"/>
              <a:gd name="adj2" fmla="val 46484"/>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-3</a:t>
            </a:r>
            <a:r>
              <a:rPr lang="ja-JP" altLang="en-US" sz="2400" dirty="0">
                <a:effectLst/>
                <a:latin typeface="Times New Roman" panose="02020603050405020304" pitchFamily="18" charset="0"/>
              </a:rPr>
              <a:t>以上確定</a:t>
            </a:r>
            <a:endParaRPr lang="en-US" altLang="ja-JP" sz="2400" dirty="0">
              <a:effectLst/>
              <a:latin typeface="Times New Roman" panose="02020603050405020304" pitchFamily="18" charset="0"/>
            </a:endParaRPr>
          </a:p>
        </p:txBody>
      </p:sp>
      <p:sp>
        <p:nvSpPr>
          <p:cNvPr id="4" name="テキスト ボックス 3"/>
          <p:cNvSpPr txBox="1"/>
          <p:nvPr/>
        </p:nvSpPr>
        <p:spPr>
          <a:xfrm>
            <a:off x="5233117" y="1741434"/>
            <a:ext cx="3126177"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a:t>
            </a:r>
            <a:r>
              <a:rPr kumimoji="1" lang="en-US" altLang="ja-JP" sz="2400" dirty="0">
                <a:latin typeface="Times New Roman" panose="02020603050405020304" pitchFamily="18" charset="0"/>
              </a:rPr>
              <a:t>-3</a:t>
            </a:r>
            <a:r>
              <a:rPr kumimoji="1" lang="ja-JP" altLang="en-US" sz="2400" dirty="0">
                <a:latin typeface="Times New Roman" panose="02020603050405020304" pitchFamily="18" charset="0"/>
              </a:rPr>
              <a:t>未満の手は</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    絶対に採用されない</a:t>
            </a:r>
            <a:endParaRPr kumimoji="1" lang="ja-JP" altLang="en-US" sz="2400" dirty="0">
              <a:latin typeface="Times New Roman" panose="02020603050405020304" pitchFamily="18" charset="0"/>
            </a:endParaRPr>
          </a:p>
        </p:txBody>
      </p:sp>
      <p:sp>
        <p:nvSpPr>
          <p:cNvPr id="77" name="角丸四角形吹き出し 76"/>
          <p:cNvSpPr/>
          <p:nvPr/>
        </p:nvSpPr>
        <p:spPr bwMode="auto">
          <a:xfrm>
            <a:off x="732991" y="2381108"/>
            <a:ext cx="1930111" cy="473643"/>
          </a:xfrm>
          <a:prstGeom prst="wedgeRoundRectCallout">
            <a:avLst>
              <a:gd name="adj1" fmla="val 105327"/>
              <a:gd name="adj2" fmla="val 125462"/>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-6</a:t>
            </a:r>
            <a:r>
              <a:rPr lang="ja-JP" altLang="en-US" sz="2400" dirty="0">
                <a:effectLst/>
                <a:latin typeface="Times New Roman" panose="02020603050405020304" pitchFamily="18" charset="0"/>
              </a:rPr>
              <a:t>以下確定</a:t>
            </a:r>
            <a:endParaRPr lang="en-US" altLang="ja-JP" sz="2400" dirty="0">
              <a:effectLst/>
              <a:latin typeface="Times New Roman" panose="02020603050405020304" pitchFamily="18" charset="0"/>
            </a:endParaRPr>
          </a:p>
        </p:txBody>
      </p:sp>
      <p:cxnSp>
        <p:nvCxnSpPr>
          <p:cNvPr id="15" name="直線矢印コネクタ 14"/>
          <p:cNvCxnSpPr>
            <a:stCxn id="3" idx="4"/>
          </p:cNvCxnSpPr>
          <p:nvPr/>
        </p:nvCxnSpPr>
        <p:spPr bwMode="auto">
          <a:xfrm flipH="1">
            <a:off x="142355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a:stCxn id="3" idx="4"/>
          </p:cNvCxnSpPr>
          <p:nvPr/>
        </p:nvCxnSpPr>
        <p:spPr bwMode="auto">
          <a:xfrm flipH="1">
            <a:off x="123825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3" idx="4"/>
          </p:cNvCxnSpPr>
          <p:nvPr/>
        </p:nvCxnSpPr>
        <p:spPr bwMode="auto">
          <a:xfrm>
            <a:off x="142875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flipH="1">
            <a:off x="186603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168073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187123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flipH="1">
            <a:off x="232107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213576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232626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flipH="1">
            <a:off x="279991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261461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p:nvPr/>
        </p:nvCxnSpPr>
        <p:spPr bwMode="auto">
          <a:xfrm>
            <a:off x="280511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p:nvPr/>
        </p:nvCxnSpPr>
        <p:spPr bwMode="auto">
          <a:xfrm flipH="1">
            <a:off x="32822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線矢印コネクタ 97"/>
          <p:cNvCxnSpPr/>
          <p:nvPr/>
        </p:nvCxnSpPr>
        <p:spPr bwMode="auto">
          <a:xfrm flipH="1">
            <a:off x="30969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線矢印コネクタ 100"/>
          <p:cNvCxnSpPr/>
          <p:nvPr/>
        </p:nvCxnSpPr>
        <p:spPr bwMode="auto">
          <a:xfrm>
            <a:off x="32874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p:nvPr/>
        </p:nvCxnSpPr>
        <p:spPr bwMode="auto">
          <a:xfrm flipH="1">
            <a:off x="37247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p:nvPr/>
        </p:nvCxnSpPr>
        <p:spPr bwMode="auto">
          <a:xfrm flipH="1">
            <a:off x="35394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p:cNvCxnSpPr/>
          <p:nvPr/>
        </p:nvCxnSpPr>
        <p:spPr bwMode="auto">
          <a:xfrm>
            <a:off x="37299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矢印コネクタ 104"/>
          <p:cNvCxnSpPr/>
          <p:nvPr/>
        </p:nvCxnSpPr>
        <p:spPr bwMode="auto">
          <a:xfrm flipH="1">
            <a:off x="41797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直線矢印コネクタ 105"/>
          <p:cNvCxnSpPr/>
          <p:nvPr/>
        </p:nvCxnSpPr>
        <p:spPr bwMode="auto">
          <a:xfrm flipH="1">
            <a:off x="39944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直線矢印コネクタ 106"/>
          <p:cNvCxnSpPr/>
          <p:nvPr/>
        </p:nvCxnSpPr>
        <p:spPr bwMode="auto">
          <a:xfrm>
            <a:off x="41849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直線矢印コネクタ 107"/>
          <p:cNvCxnSpPr/>
          <p:nvPr/>
        </p:nvCxnSpPr>
        <p:spPr bwMode="auto">
          <a:xfrm flipH="1">
            <a:off x="46585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p:nvPr/>
        </p:nvCxnSpPr>
        <p:spPr bwMode="auto">
          <a:xfrm flipH="1">
            <a:off x="44732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p:nvPr/>
        </p:nvCxnSpPr>
        <p:spPr bwMode="auto">
          <a:xfrm>
            <a:off x="46637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線矢印コネクタ 110"/>
          <p:cNvCxnSpPr/>
          <p:nvPr/>
        </p:nvCxnSpPr>
        <p:spPr bwMode="auto">
          <a:xfrm flipH="1">
            <a:off x="510972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直線矢印コネクタ 111"/>
          <p:cNvCxnSpPr/>
          <p:nvPr/>
        </p:nvCxnSpPr>
        <p:spPr bwMode="auto">
          <a:xfrm flipH="1">
            <a:off x="492442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矢印コネクタ 112"/>
          <p:cNvCxnSpPr/>
          <p:nvPr/>
        </p:nvCxnSpPr>
        <p:spPr bwMode="auto">
          <a:xfrm>
            <a:off x="511492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直線矢印コネクタ 113"/>
          <p:cNvCxnSpPr/>
          <p:nvPr/>
        </p:nvCxnSpPr>
        <p:spPr bwMode="auto">
          <a:xfrm flipH="1">
            <a:off x="555220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直線矢印コネクタ 114"/>
          <p:cNvCxnSpPr/>
          <p:nvPr/>
        </p:nvCxnSpPr>
        <p:spPr bwMode="auto">
          <a:xfrm flipH="1">
            <a:off x="536690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p:nvPr/>
        </p:nvCxnSpPr>
        <p:spPr bwMode="auto">
          <a:xfrm>
            <a:off x="555740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p:nvPr/>
        </p:nvCxnSpPr>
        <p:spPr bwMode="auto">
          <a:xfrm flipH="1">
            <a:off x="600724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直線矢印コネクタ 117"/>
          <p:cNvCxnSpPr/>
          <p:nvPr/>
        </p:nvCxnSpPr>
        <p:spPr bwMode="auto">
          <a:xfrm flipH="1">
            <a:off x="582193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直線矢印コネクタ 118"/>
          <p:cNvCxnSpPr/>
          <p:nvPr/>
        </p:nvCxnSpPr>
        <p:spPr bwMode="auto">
          <a:xfrm>
            <a:off x="601243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直線矢印コネクタ 119"/>
          <p:cNvCxnSpPr/>
          <p:nvPr/>
        </p:nvCxnSpPr>
        <p:spPr bwMode="auto">
          <a:xfrm flipH="1">
            <a:off x="648608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矢印コネクタ 120"/>
          <p:cNvCxnSpPr/>
          <p:nvPr/>
        </p:nvCxnSpPr>
        <p:spPr bwMode="auto">
          <a:xfrm flipH="1">
            <a:off x="630078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直線矢印コネクタ 121"/>
          <p:cNvCxnSpPr/>
          <p:nvPr/>
        </p:nvCxnSpPr>
        <p:spPr bwMode="auto">
          <a:xfrm>
            <a:off x="649128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直線矢印コネクタ 122"/>
          <p:cNvCxnSpPr/>
          <p:nvPr/>
        </p:nvCxnSpPr>
        <p:spPr bwMode="auto">
          <a:xfrm flipH="1">
            <a:off x="6968396"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線矢印コネクタ 123"/>
          <p:cNvCxnSpPr/>
          <p:nvPr/>
        </p:nvCxnSpPr>
        <p:spPr bwMode="auto">
          <a:xfrm flipH="1">
            <a:off x="6783091"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線矢印コネクタ 124"/>
          <p:cNvCxnSpPr/>
          <p:nvPr/>
        </p:nvCxnSpPr>
        <p:spPr bwMode="auto">
          <a:xfrm>
            <a:off x="6973591"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直線矢印コネクタ 125"/>
          <p:cNvCxnSpPr/>
          <p:nvPr/>
        </p:nvCxnSpPr>
        <p:spPr bwMode="auto">
          <a:xfrm flipH="1">
            <a:off x="7410875"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直線矢印コネクタ 126"/>
          <p:cNvCxnSpPr/>
          <p:nvPr/>
        </p:nvCxnSpPr>
        <p:spPr bwMode="auto">
          <a:xfrm flipH="1">
            <a:off x="7225570"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直線矢印コネクタ 127"/>
          <p:cNvCxnSpPr/>
          <p:nvPr/>
        </p:nvCxnSpPr>
        <p:spPr bwMode="auto">
          <a:xfrm>
            <a:off x="7416070"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線矢印コネクタ 128"/>
          <p:cNvCxnSpPr/>
          <p:nvPr/>
        </p:nvCxnSpPr>
        <p:spPr bwMode="auto">
          <a:xfrm flipH="1">
            <a:off x="7865911"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直線矢印コネクタ 129"/>
          <p:cNvCxnSpPr/>
          <p:nvPr/>
        </p:nvCxnSpPr>
        <p:spPr bwMode="auto">
          <a:xfrm flipH="1">
            <a:off x="7680606"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線矢印コネクタ 130"/>
          <p:cNvCxnSpPr/>
          <p:nvPr/>
        </p:nvCxnSpPr>
        <p:spPr bwMode="auto">
          <a:xfrm>
            <a:off x="7871106"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直線矢印コネクタ 131"/>
          <p:cNvCxnSpPr/>
          <p:nvPr/>
        </p:nvCxnSpPr>
        <p:spPr bwMode="auto">
          <a:xfrm flipH="1">
            <a:off x="8344759" y="4891881"/>
            <a:ext cx="5195" cy="932945"/>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直線矢印コネクタ 132"/>
          <p:cNvCxnSpPr/>
          <p:nvPr/>
        </p:nvCxnSpPr>
        <p:spPr bwMode="auto">
          <a:xfrm flipH="1">
            <a:off x="8159454" y="4891881"/>
            <a:ext cx="19050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矢印コネクタ 133"/>
          <p:cNvCxnSpPr/>
          <p:nvPr/>
        </p:nvCxnSpPr>
        <p:spPr bwMode="auto">
          <a:xfrm>
            <a:off x="8349954" y="4891881"/>
            <a:ext cx="171450" cy="92948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1" name="角丸四角形 140"/>
          <p:cNvSpPr/>
          <p:nvPr/>
        </p:nvSpPr>
        <p:spPr bwMode="auto">
          <a:xfrm>
            <a:off x="3517322" y="4267200"/>
            <a:ext cx="1347352" cy="1981200"/>
          </a:xfrm>
          <a:prstGeom prst="roundRect">
            <a:avLst/>
          </a:prstGeom>
          <a:noFill/>
          <a:ln w="508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2" name="角丸四角形吹き出し 141"/>
          <p:cNvSpPr/>
          <p:nvPr/>
        </p:nvSpPr>
        <p:spPr bwMode="auto">
          <a:xfrm>
            <a:off x="273631" y="5965540"/>
            <a:ext cx="3067046" cy="511460"/>
          </a:xfrm>
          <a:prstGeom prst="wedgeRoundRectCallout">
            <a:avLst>
              <a:gd name="adj1" fmla="val 53661"/>
              <a:gd name="adj2" fmla="val -44939"/>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この部分の探索は不要</a:t>
            </a:r>
            <a:endParaRPr lang="en-US" altLang="ja-JP" sz="2400" dirty="0">
              <a:effectLst/>
              <a:latin typeface="Times New Roman" panose="02020603050405020304" pitchFamily="18" charset="0"/>
            </a:endParaRPr>
          </a:p>
        </p:txBody>
      </p:sp>
      <p:sp>
        <p:nvSpPr>
          <p:cNvPr id="143" name="円/楕円 142"/>
          <p:cNvSpPr/>
          <p:nvPr/>
        </p:nvSpPr>
        <p:spPr bwMode="auto">
          <a:xfrm>
            <a:off x="3762000" y="3200400"/>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&lt;</a:t>
            </a:r>
            <a:r>
              <a:rPr kumimoji="1" lang="en-US" altLang="ja-JP" sz="2000" dirty="0">
                <a:solidFill>
                  <a:schemeClr val="bg2"/>
                </a:solidFill>
                <a:effectLst/>
                <a:latin typeface="Times New Roman" panose="02020603050405020304" pitchFamily="18" charset="0"/>
              </a:rPr>
              <a:t>-6</a:t>
            </a:r>
            <a:endParaRPr kumimoji="1" lang="ja-JP" altLang="en-US" sz="2000" dirty="0">
              <a:solidFill>
                <a:schemeClr val="bg2"/>
              </a:solidFill>
              <a:effectLst/>
              <a:latin typeface="Times New Roman" panose="02020603050405020304" pitchFamily="18" charset="0"/>
            </a:endParaRPr>
          </a:p>
        </p:txBody>
      </p:sp>
      <p:sp>
        <p:nvSpPr>
          <p:cNvPr id="144" name="円/楕円 143"/>
          <p:cNvSpPr/>
          <p:nvPr/>
        </p:nvSpPr>
        <p:spPr bwMode="auto">
          <a:xfrm>
            <a:off x="5605893" y="3200400"/>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&lt;</a:t>
            </a:r>
            <a:r>
              <a:rPr kumimoji="1" lang="en-US" altLang="ja-JP" sz="2000" dirty="0">
                <a:solidFill>
                  <a:schemeClr val="bg2"/>
                </a:solidFill>
                <a:effectLst/>
                <a:latin typeface="Times New Roman" panose="02020603050405020304" pitchFamily="18" charset="0"/>
              </a:rPr>
              <a:t>-5</a:t>
            </a:r>
            <a:endParaRPr kumimoji="1" lang="ja-JP" altLang="en-US" sz="2000" dirty="0">
              <a:solidFill>
                <a:schemeClr val="bg2"/>
              </a:solidFill>
              <a:effectLst/>
              <a:latin typeface="Times New Roman" panose="02020603050405020304" pitchFamily="18" charset="0"/>
            </a:endParaRPr>
          </a:p>
        </p:txBody>
      </p:sp>
      <p:sp>
        <p:nvSpPr>
          <p:cNvPr id="145" name="角丸四角形 144"/>
          <p:cNvSpPr/>
          <p:nvPr/>
        </p:nvSpPr>
        <p:spPr bwMode="auto">
          <a:xfrm>
            <a:off x="5791628" y="4267200"/>
            <a:ext cx="941681" cy="1981200"/>
          </a:xfrm>
          <a:prstGeom prst="roundRect">
            <a:avLst/>
          </a:prstGeom>
          <a:noFill/>
          <a:ln w="508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6" name="円/楕円 145"/>
          <p:cNvSpPr/>
          <p:nvPr/>
        </p:nvSpPr>
        <p:spPr bwMode="auto">
          <a:xfrm>
            <a:off x="7444800" y="3200400"/>
            <a:ext cx="381000" cy="381000"/>
          </a:xfrm>
          <a:prstGeom prst="ellipse">
            <a:avLst/>
          </a:prstGeom>
          <a:solidFill>
            <a:srgbClr val="FF99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solidFill>
                  <a:schemeClr val="bg2"/>
                </a:solidFill>
                <a:effectLst/>
                <a:latin typeface="Times New Roman" panose="02020603050405020304" pitchFamily="18" charset="0"/>
              </a:rPr>
              <a:t>&lt;</a:t>
            </a:r>
            <a:r>
              <a:rPr kumimoji="1" lang="en-US" altLang="ja-JP" sz="2000" dirty="0">
                <a:solidFill>
                  <a:schemeClr val="bg2"/>
                </a:solidFill>
                <a:effectLst/>
                <a:latin typeface="Times New Roman" panose="02020603050405020304" pitchFamily="18" charset="0"/>
              </a:rPr>
              <a:t>-6</a:t>
            </a:r>
            <a:endParaRPr kumimoji="1" lang="ja-JP" altLang="en-US" sz="2000" dirty="0">
              <a:solidFill>
                <a:schemeClr val="bg2"/>
              </a:solidFill>
              <a:effectLst/>
              <a:latin typeface="Times New Roman" panose="02020603050405020304" pitchFamily="18" charset="0"/>
            </a:endParaRPr>
          </a:p>
        </p:txBody>
      </p:sp>
      <p:sp>
        <p:nvSpPr>
          <p:cNvPr id="147" name="角丸四角形 146"/>
          <p:cNvSpPr/>
          <p:nvPr/>
        </p:nvSpPr>
        <p:spPr bwMode="auto">
          <a:xfrm>
            <a:off x="8085422" y="4281668"/>
            <a:ext cx="492267" cy="1966732"/>
          </a:xfrm>
          <a:prstGeom prst="roundRect">
            <a:avLst/>
          </a:prstGeom>
          <a:noFill/>
          <a:ln w="508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8" name="テキスト ボックス 147"/>
          <p:cNvSpPr txBox="1"/>
          <p:nvPr/>
        </p:nvSpPr>
        <p:spPr>
          <a:xfrm>
            <a:off x="3009399" y="6311189"/>
            <a:ext cx="6263254" cy="461665"/>
          </a:xfrm>
          <a:prstGeom prst="rect">
            <a:avLst/>
          </a:prstGeom>
          <a:noFill/>
        </p:spPr>
        <p:txBody>
          <a:bodyPr wrap="none" rtlCol="0">
            <a:spAutoFit/>
          </a:bodyPr>
          <a:lstStyle/>
          <a:p>
            <a:r>
              <a:rPr lang="en-US" altLang="ja-JP" sz="2400" dirty="0">
                <a:latin typeface="Times New Roman" panose="02020603050405020304" pitchFamily="18" charset="0"/>
              </a:rPr>
              <a:t>α </a:t>
            </a:r>
            <a:r>
              <a:rPr lang="ja-JP" altLang="en-US" sz="2400" dirty="0">
                <a:latin typeface="Times New Roman" panose="02020603050405020304" pitchFamily="18" charset="0"/>
              </a:rPr>
              <a:t>値未満</a:t>
            </a:r>
            <a:r>
              <a:rPr kumimoji="1" lang="ja-JP" altLang="en-US" sz="2400" dirty="0">
                <a:latin typeface="Times New Roman" panose="02020603050405020304" pitchFamily="18" charset="0"/>
              </a:rPr>
              <a:t>の評価値が出た枝は探索しなくていい</a:t>
            </a:r>
          </a:p>
        </p:txBody>
      </p:sp>
      <p:sp>
        <p:nvSpPr>
          <p:cNvPr id="135" name="角丸四角形吹き出し 134"/>
          <p:cNvSpPr/>
          <p:nvPr/>
        </p:nvSpPr>
        <p:spPr bwMode="auto">
          <a:xfrm>
            <a:off x="223407" y="3183081"/>
            <a:ext cx="1219200" cy="609600"/>
          </a:xfrm>
          <a:prstGeom prst="wedgeRoundRectCallout">
            <a:avLst>
              <a:gd name="adj1" fmla="val 85380"/>
              <a:gd name="adj2" fmla="val -16152"/>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α</a:t>
            </a:r>
            <a:r>
              <a:rPr kumimoji="1" lang="ja-JP" altLang="en-US" sz="2400" dirty="0">
                <a:effectLst/>
                <a:latin typeface="Times New Roman" panose="02020603050405020304" pitchFamily="18" charset="0"/>
              </a:rPr>
              <a:t>値</a:t>
            </a:r>
          </a:p>
        </p:txBody>
      </p:sp>
      <p:sp>
        <p:nvSpPr>
          <p:cNvPr id="136" name="円/楕円 12">
            <a:extLst>
              <a:ext uri="{FF2B5EF4-FFF2-40B4-BE49-F238E27FC236}">
                <a16:creationId xmlns:a16="http://schemas.microsoft.com/office/drawing/2014/main" id="{2B524F5C-AEDC-47F7-8117-C742A354C8BC}"/>
              </a:ext>
            </a:extLst>
          </p:cNvPr>
          <p:cNvSpPr/>
          <p:nvPr/>
        </p:nvSpPr>
        <p:spPr bwMode="auto">
          <a:xfrm>
            <a:off x="4680000" y="1904400"/>
            <a:ext cx="381000" cy="381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-3</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309357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checkerboard(across)">
                                      <p:cBhvr>
                                        <p:cTn id="7" dur="500"/>
                                        <p:tgtEl>
                                          <p:spTgt spid="6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7"/>
                                        </p:tgtEl>
                                        <p:attrNameLst>
                                          <p:attrName>style.visibility</p:attrName>
                                        </p:attrNameLst>
                                      </p:cBhvr>
                                      <p:to>
                                        <p:strVal val="visible"/>
                                      </p:to>
                                    </p:set>
                                    <p:animEffect transition="in" filter="checkerboard(across)">
                                      <p:cBhvr>
                                        <p:cTn id="12" dur="500"/>
                                        <p:tgtEl>
                                          <p:spTgt spid="77"/>
                                        </p:tgtEl>
                                      </p:cBhvr>
                                    </p:animEffect>
                                  </p:childTnLst>
                                </p:cTn>
                              </p:par>
                            </p:childTnLst>
                          </p:cTn>
                        </p:par>
                        <p:par>
                          <p:cTn id="13" fill="hold">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143"/>
                                        </p:tgtEl>
                                        <p:attrNameLst>
                                          <p:attrName>style.visibility</p:attrName>
                                        </p:attrNameLst>
                                      </p:cBhvr>
                                      <p:to>
                                        <p:strVal val="visible"/>
                                      </p:to>
                                    </p:set>
                                    <p:animEffect transition="in" filter="checkerboard(across)">
                                      <p:cBhvr>
                                        <p:cTn id="16" dur="500"/>
                                        <p:tgtEl>
                                          <p:spTgt spid="143"/>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141"/>
                                        </p:tgtEl>
                                        <p:attrNameLst>
                                          <p:attrName>style.visibility</p:attrName>
                                        </p:attrNameLst>
                                      </p:cBhvr>
                                      <p:to>
                                        <p:strVal val="visible"/>
                                      </p:to>
                                    </p:set>
                                    <p:animEffect transition="in" filter="checkerboard(across)">
                                      <p:cBhvr>
                                        <p:cTn id="21" dur="500"/>
                                        <p:tgtEl>
                                          <p:spTgt spid="141"/>
                                        </p:tgtEl>
                                      </p:cBhvr>
                                    </p:animEffect>
                                  </p:childTnLst>
                                </p:cTn>
                              </p:par>
                            </p:childTnLst>
                          </p:cTn>
                        </p:par>
                        <p:par>
                          <p:cTn id="22" fill="hold">
                            <p:stCondLst>
                              <p:cond delay="500"/>
                            </p:stCondLst>
                            <p:childTnLst>
                              <p:par>
                                <p:cTn id="23" presetID="5" presetClass="entr" presetSubtype="10" fill="hold" grpId="0" nodeType="afterEffect">
                                  <p:stCondLst>
                                    <p:cond delay="0"/>
                                  </p:stCondLst>
                                  <p:childTnLst>
                                    <p:set>
                                      <p:cBhvr>
                                        <p:cTn id="24" dur="1" fill="hold">
                                          <p:stCondLst>
                                            <p:cond delay="0"/>
                                          </p:stCondLst>
                                        </p:cTn>
                                        <p:tgtEl>
                                          <p:spTgt spid="142"/>
                                        </p:tgtEl>
                                        <p:attrNameLst>
                                          <p:attrName>style.visibility</p:attrName>
                                        </p:attrNameLst>
                                      </p:cBhvr>
                                      <p:to>
                                        <p:strVal val="visible"/>
                                      </p:to>
                                    </p:set>
                                    <p:animEffect transition="in" filter="checkerboard(across)">
                                      <p:cBhvr>
                                        <p:cTn id="25" dur="500"/>
                                        <p:tgtEl>
                                          <p:spTgt spid="142"/>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65"/>
                                        </p:tgtEl>
                                        <p:attrNameLst>
                                          <p:attrName>style.visibility</p:attrName>
                                        </p:attrNameLst>
                                      </p:cBhvr>
                                      <p:to>
                                        <p:strVal val="visible"/>
                                      </p:to>
                                    </p:set>
                                    <p:animEffect transition="in" filter="checkerboard(across)">
                                      <p:cBhvr>
                                        <p:cTn id="30" dur="500"/>
                                        <p:tgtEl>
                                          <p:spTgt spid="65"/>
                                        </p:tgtEl>
                                      </p:cBhvr>
                                    </p:animEffect>
                                  </p:childTnLst>
                                </p:cTn>
                              </p:par>
                            </p:childTnLst>
                          </p:cTn>
                        </p:par>
                        <p:par>
                          <p:cTn id="31" fill="hold">
                            <p:stCondLst>
                              <p:cond delay="500"/>
                            </p:stCondLst>
                            <p:childTnLst>
                              <p:par>
                                <p:cTn id="32" presetID="5" presetClass="entr" presetSubtype="10" fill="hold" grpId="0" nodeType="afterEffect">
                                  <p:stCondLst>
                                    <p:cond delay="0"/>
                                  </p:stCondLst>
                                  <p:childTnLst>
                                    <p:set>
                                      <p:cBhvr>
                                        <p:cTn id="33" dur="1" fill="hold">
                                          <p:stCondLst>
                                            <p:cond delay="0"/>
                                          </p:stCondLst>
                                        </p:cTn>
                                        <p:tgtEl>
                                          <p:spTgt spid="66"/>
                                        </p:tgtEl>
                                        <p:attrNameLst>
                                          <p:attrName>style.visibility</p:attrName>
                                        </p:attrNameLst>
                                      </p:cBhvr>
                                      <p:to>
                                        <p:strVal val="visible"/>
                                      </p:to>
                                    </p:set>
                                    <p:animEffect transition="in" filter="checkerboard(across)">
                                      <p:cBhvr>
                                        <p:cTn id="34" dur="500"/>
                                        <p:tgtEl>
                                          <p:spTgt spid="66"/>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144"/>
                                        </p:tgtEl>
                                        <p:attrNameLst>
                                          <p:attrName>style.visibility</p:attrName>
                                        </p:attrNameLst>
                                      </p:cBhvr>
                                      <p:to>
                                        <p:strVal val="visible"/>
                                      </p:to>
                                    </p:set>
                                    <p:animEffect transition="in" filter="checkerboard(across)">
                                      <p:cBhvr>
                                        <p:cTn id="39" dur="500"/>
                                        <p:tgtEl>
                                          <p:spTgt spid="144"/>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145"/>
                                        </p:tgtEl>
                                        <p:attrNameLst>
                                          <p:attrName>style.visibility</p:attrName>
                                        </p:attrNameLst>
                                      </p:cBhvr>
                                      <p:to>
                                        <p:strVal val="visible"/>
                                      </p:to>
                                    </p:set>
                                    <p:animEffect transition="in" filter="checkerboard(across)">
                                      <p:cBhvr>
                                        <p:cTn id="44" dur="500"/>
                                        <p:tgtEl>
                                          <p:spTgt spid="145"/>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70"/>
                                        </p:tgtEl>
                                        <p:attrNameLst>
                                          <p:attrName>style.visibility</p:attrName>
                                        </p:attrNameLst>
                                      </p:cBhvr>
                                      <p:to>
                                        <p:strVal val="visible"/>
                                      </p:to>
                                    </p:set>
                                    <p:animEffect transition="in" filter="checkerboard(across)">
                                      <p:cBhvr>
                                        <p:cTn id="49" dur="500"/>
                                        <p:tgtEl>
                                          <p:spTgt spid="70"/>
                                        </p:tgtEl>
                                      </p:cBhvr>
                                    </p:animEffect>
                                  </p:childTnLst>
                                </p:cTn>
                              </p:par>
                            </p:childTnLst>
                          </p:cTn>
                        </p:par>
                        <p:par>
                          <p:cTn id="50" fill="hold">
                            <p:stCondLst>
                              <p:cond delay="500"/>
                            </p:stCondLst>
                            <p:childTnLst>
                              <p:par>
                                <p:cTn id="51" presetID="5" presetClass="entr" presetSubtype="10" fill="hold" grpId="0"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checkerboard(across)">
                                      <p:cBhvr>
                                        <p:cTn id="53" dur="500"/>
                                        <p:tgtEl>
                                          <p:spTgt spid="71"/>
                                        </p:tgtEl>
                                      </p:cBhvr>
                                    </p:animEffect>
                                  </p:childTnLst>
                                </p:cTn>
                              </p:par>
                            </p:childTnLst>
                          </p:cTn>
                        </p:par>
                        <p:par>
                          <p:cTn id="54" fill="hold">
                            <p:stCondLst>
                              <p:cond delay="1000"/>
                            </p:stCondLst>
                            <p:childTnLst>
                              <p:par>
                                <p:cTn id="55" presetID="5" presetClass="entr" presetSubtype="10" fill="hold" grpId="0" nodeType="after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checkerboard(across)">
                                      <p:cBhvr>
                                        <p:cTn id="57" dur="500"/>
                                        <p:tgtEl>
                                          <p:spTgt spid="72"/>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146"/>
                                        </p:tgtEl>
                                        <p:attrNameLst>
                                          <p:attrName>style.visibility</p:attrName>
                                        </p:attrNameLst>
                                      </p:cBhvr>
                                      <p:to>
                                        <p:strVal val="visible"/>
                                      </p:to>
                                    </p:set>
                                    <p:animEffect transition="in" filter="checkerboard(across)">
                                      <p:cBhvr>
                                        <p:cTn id="62" dur="500"/>
                                        <p:tgtEl>
                                          <p:spTgt spid="146"/>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147"/>
                                        </p:tgtEl>
                                        <p:attrNameLst>
                                          <p:attrName>style.visibility</p:attrName>
                                        </p:attrNameLst>
                                      </p:cBhvr>
                                      <p:to>
                                        <p:strVal val="visible"/>
                                      </p:to>
                                    </p:set>
                                    <p:animEffect transition="in" filter="checkerboard(across)">
                                      <p:cBhvr>
                                        <p:cTn id="67" dur="500"/>
                                        <p:tgtEl>
                                          <p:spTgt spid="147"/>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136"/>
                                        </p:tgtEl>
                                        <p:attrNameLst>
                                          <p:attrName>style.visibility</p:attrName>
                                        </p:attrNameLst>
                                      </p:cBhvr>
                                      <p:to>
                                        <p:strVal val="visible"/>
                                      </p:to>
                                    </p:set>
                                    <p:animEffect transition="in" filter="checkerboard(across)">
                                      <p:cBhvr>
                                        <p:cTn id="72" dur="500"/>
                                        <p:tgtEl>
                                          <p:spTgt spid="136"/>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48"/>
                                        </p:tgtEl>
                                        <p:attrNameLst>
                                          <p:attrName>style.visibility</p:attrName>
                                        </p:attrNameLst>
                                      </p:cBhvr>
                                      <p:to>
                                        <p:strVal val="visible"/>
                                      </p:to>
                                    </p:set>
                                    <p:anim calcmode="lin" valueType="num">
                                      <p:cBhvr additive="base">
                                        <p:cTn id="77" dur="500" fill="hold"/>
                                        <p:tgtEl>
                                          <p:spTgt spid="148"/>
                                        </p:tgtEl>
                                        <p:attrNameLst>
                                          <p:attrName>ppt_x</p:attrName>
                                        </p:attrNameLst>
                                      </p:cBhvr>
                                      <p:tavLst>
                                        <p:tav tm="0">
                                          <p:val>
                                            <p:strVal val="#ppt_x"/>
                                          </p:val>
                                        </p:tav>
                                        <p:tav tm="100000">
                                          <p:val>
                                            <p:strVal val="#ppt_x"/>
                                          </p:val>
                                        </p:tav>
                                      </p:tavLst>
                                    </p:anim>
                                    <p:anim calcmode="lin" valueType="num">
                                      <p:cBhvr additive="base">
                                        <p:cTn id="78" dur="500" fill="hold"/>
                                        <p:tgtEl>
                                          <p:spTgt spid="1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5" grpId="0" animBg="1"/>
      <p:bldP spid="66" grpId="0" animBg="1"/>
      <p:bldP spid="70" grpId="0" animBg="1"/>
      <p:bldP spid="71" grpId="0" animBg="1"/>
      <p:bldP spid="72" grpId="0" animBg="1"/>
      <p:bldP spid="77" grpId="0" animBg="1"/>
      <p:bldP spid="141" grpId="0" animBg="1"/>
      <p:bldP spid="142" grpId="0" animBg="1"/>
      <p:bldP spid="143" grpId="0" animBg="1"/>
      <p:bldP spid="144" grpId="0" animBg="1"/>
      <p:bldP spid="145" grpId="0" animBg="1"/>
      <p:bldP spid="146" grpId="0" animBg="1"/>
      <p:bldP spid="147" grpId="0" animBg="1"/>
      <p:bldP spid="148" grpId="0"/>
      <p:bldP spid="136"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971821" y="23917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133597" y="6359025"/>
            <a:ext cx="2151550" cy="523220"/>
          </a:xfrm>
          <a:prstGeom prst="rect">
            <a:avLst/>
          </a:prstGeom>
          <a:noFill/>
        </p:spPr>
        <p:txBody>
          <a:bodyPr wrap="none" rtlCol="0">
            <a:spAutoFit/>
          </a:bodyPr>
          <a:lstStyle/>
          <a:p>
            <a:r>
              <a:rPr lang="ja-JP" altLang="en-US" dirty="0"/>
              <a:t>△７三桂まで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0316" y="3962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625568" y="50619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5132109" y="345694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073446" y="239771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596224" y="23917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3540631" y="1848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4" name="テキスト ボックス 283"/>
          <p:cNvSpPr txBox="1"/>
          <p:nvPr/>
        </p:nvSpPr>
        <p:spPr>
          <a:xfrm>
            <a:off x="6085828" y="1493034"/>
            <a:ext cx="2877373" cy="1557349"/>
          </a:xfrm>
          <a:prstGeom prst="rect">
            <a:avLst/>
          </a:prstGeom>
          <a:noFill/>
        </p:spPr>
        <p:txBody>
          <a:bodyPr wrap="square" rtlCol="0">
            <a:spAutoFit/>
          </a:bodyPr>
          <a:lstStyle/>
          <a:p>
            <a:pPr algn="l"/>
            <a:r>
              <a:rPr lang="ja-JP" altLang="en-US" dirty="0"/>
              <a:t>この局面なら</a:t>
            </a:r>
            <a:endParaRPr lang="en-US" altLang="ja-JP" dirty="0"/>
          </a:p>
          <a:p>
            <a:pPr algn="l"/>
            <a:r>
              <a:rPr lang="ja-JP" altLang="en-US" dirty="0"/>
              <a:t>▲２四歩は</a:t>
            </a:r>
            <a:endParaRPr lang="en-US" altLang="ja-JP" dirty="0"/>
          </a:p>
          <a:p>
            <a:pPr algn="l"/>
            <a:r>
              <a:rPr lang="ja-JP" altLang="en-US" dirty="0"/>
              <a:t>有効？</a:t>
            </a:r>
            <a:endParaRPr lang="en-US" altLang="ja-JP" dirty="0"/>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2490026" y="50619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121" name="フリーフォーム 120"/>
          <p:cNvSpPr/>
          <p:nvPr/>
        </p:nvSpPr>
        <p:spPr bwMode="auto">
          <a:xfrm>
            <a:off x="4619451" y="34551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cxnSp>
        <p:nvCxnSpPr>
          <p:cNvPr id="5" name="直線矢印コネクタ 4"/>
          <p:cNvCxnSpPr/>
          <p:nvPr/>
        </p:nvCxnSpPr>
        <p:spPr bwMode="auto">
          <a:xfrm flipV="1">
            <a:off x="2953407" y="3050383"/>
            <a:ext cx="1923393" cy="1949193"/>
          </a:xfrm>
          <a:prstGeom prst="straightConnector1">
            <a:avLst/>
          </a:prstGeom>
          <a:noFill/>
          <a:ln w="476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角丸四角形吹き出し 5"/>
          <p:cNvSpPr/>
          <p:nvPr/>
        </p:nvSpPr>
        <p:spPr bwMode="auto">
          <a:xfrm>
            <a:off x="6421968" y="3302095"/>
            <a:ext cx="2057400" cy="783860"/>
          </a:xfrm>
          <a:prstGeom prst="wedgeRoundRectCallout">
            <a:avLst>
              <a:gd name="adj1" fmla="val -119823"/>
              <a:gd name="adj2" fmla="val -63433"/>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２四に角が</a:t>
            </a:r>
            <a:endParaRPr kumimoji="1"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利いている</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159925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950497" y="239515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1954062" y="6359025"/>
            <a:ext cx="2510624" cy="523220"/>
          </a:xfrm>
          <a:prstGeom prst="rect">
            <a:avLst/>
          </a:prstGeom>
          <a:noFill/>
        </p:spPr>
        <p:txBody>
          <a:bodyPr wrap="none" rtlCol="0">
            <a:spAutoFit/>
          </a:bodyPr>
          <a:lstStyle/>
          <a:p>
            <a:r>
              <a:rPr lang="ja-JP" altLang="en-US" dirty="0"/>
              <a:t>△２四同銀まで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0316" y="3962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12821" y="1507639"/>
            <a:ext cx="2446504" cy="1348061"/>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　△同歩</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▲同銀　　△同銀</a:t>
            </a:r>
            <a:endParaRPr kumimoji="1" lang="en-US" altLang="ja-JP" sz="2400" dirty="0">
              <a:latin typeface="Times New Roman" panose="02020603050405020304" pitchFamily="18" charset="0"/>
            </a:endParaRPr>
          </a:p>
          <a:p>
            <a:pPr algn="l"/>
            <a:endParaRPr lang="en-US" altLang="ja-JP" sz="2400" dirty="0">
              <a:latin typeface="Times New Roman" panose="02020603050405020304" pitchFamily="18" charset="0"/>
            </a:endParaRPr>
          </a:p>
        </p:txBody>
      </p:sp>
      <p:sp>
        <p:nvSpPr>
          <p:cNvPr id="277" name="フリーフォーム 276"/>
          <p:cNvSpPr/>
          <p:nvPr/>
        </p:nvSpPr>
        <p:spPr bwMode="auto">
          <a:xfrm rot="10800000">
            <a:off x="29933" y="91496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銀</a:t>
            </a:r>
          </a:p>
        </p:txBody>
      </p:sp>
      <p:sp>
        <p:nvSpPr>
          <p:cNvPr id="384" name="フリーフォーム 383"/>
          <p:cNvSpPr/>
          <p:nvPr/>
        </p:nvSpPr>
        <p:spPr bwMode="auto">
          <a:xfrm>
            <a:off x="6042068" y="58866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385" name="フリーフォーム 384"/>
          <p:cNvSpPr/>
          <p:nvPr/>
        </p:nvSpPr>
        <p:spPr bwMode="auto">
          <a:xfrm rot="10800000">
            <a:off x="15580" y="13887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歩</a:t>
            </a:r>
          </a:p>
        </p:txBody>
      </p:sp>
      <p:sp>
        <p:nvSpPr>
          <p:cNvPr id="282" name="フリーフォーム 281"/>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0" name="フリーフォーム 289"/>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1" name="フリーフォーム 290"/>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5" name="フリーフォーム 275">
            <a:extLst>
              <a:ext uri="{FF2B5EF4-FFF2-40B4-BE49-F238E27FC236}">
                <a16:creationId xmlns:a16="http://schemas.microsoft.com/office/drawing/2014/main" id="{07972F13-2359-46C8-9171-D3DA706C73C2}"/>
              </a:ext>
            </a:extLst>
          </p:cNvPr>
          <p:cNvSpPr/>
          <p:nvPr/>
        </p:nvSpPr>
        <p:spPr bwMode="auto">
          <a:xfrm rot="10800000">
            <a:off x="3540631" y="1848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9" name="フリーフォーム 118">
            <a:extLst>
              <a:ext uri="{FF2B5EF4-FFF2-40B4-BE49-F238E27FC236}">
                <a16:creationId xmlns:a16="http://schemas.microsoft.com/office/drawing/2014/main" id="{69A619D2-D163-49E0-93D8-6E8F0EECA4E8}"/>
              </a:ext>
            </a:extLst>
          </p:cNvPr>
          <p:cNvSpPr/>
          <p:nvPr/>
        </p:nvSpPr>
        <p:spPr bwMode="auto">
          <a:xfrm>
            <a:off x="2490026" y="50619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10" name="フリーフォーム 269">
            <a:extLst>
              <a:ext uri="{FF2B5EF4-FFF2-40B4-BE49-F238E27FC236}">
                <a16:creationId xmlns:a16="http://schemas.microsoft.com/office/drawing/2014/main" id="{3A9D31F7-AA57-4E1D-961A-02979060960A}"/>
              </a:ext>
            </a:extLst>
          </p:cNvPr>
          <p:cNvSpPr/>
          <p:nvPr/>
        </p:nvSpPr>
        <p:spPr bwMode="auto">
          <a:xfrm rot="10800000">
            <a:off x="4613629" y="293768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55" name="テキスト ボックス 254">
            <a:extLst>
              <a:ext uri="{FF2B5EF4-FFF2-40B4-BE49-F238E27FC236}">
                <a16:creationId xmlns:a16="http://schemas.microsoft.com/office/drawing/2014/main" id="{59A665FD-F9AC-4B1D-9AA3-2DF8486B13E5}"/>
              </a:ext>
            </a:extLst>
          </p:cNvPr>
          <p:cNvSpPr txBox="1"/>
          <p:nvPr/>
        </p:nvSpPr>
        <p:spPr>
          <a:xfrm>
            <a:off x="6520475" y="4266509"/>
            <a:ext cx="1980029" cy="523220"/>
          </a:xfrm>
          <a:prstGeom prst="rect">
            <a:avLst/>
          </a:prstGeom>
          <a:noFill/>
        </p:spPr>
        <p:txBody>
          <a:bodyPr wrap="none" rtlCol="0">
            <a:spAutoFit/>
          </a:bodyPr>
          <a:lstStyle/>
          <a:p>
            <a:r>
              <a:rPr kumimoji="1" lang="ja-JP" altLang="en-US" dirty="0">
                <a:latin typeface="Times New Roman" panose="02020603050405020304" pitchFamily="18" charset="0"/>
              </a:rPr>
              <a:t>先手の銀損</a:t>
            </a:r>
          </a:p>
        </p:txBody>
      </p:sp>
      <p:sp>
        <p:nvSpPr>
          <p:cNvPr id="11" name="フリーフォーム 264">
            <a:extLst>
              <a:ext uri="{FF2B5EF4-FFF2-40B4-BE49-F238E27FC236}">
                <a16:creationId xmlns:a16="http://schemas.microsoft.com/office/drawing/2014/main" id="{EE9A8CD2-F4BE-4404-9022-D89F7CA84D11}"/>
              </a:ext>
            </a:extLst>
          </p:cNvPr>
          <p:cNvSpPr/>
          <p:nvPr/>
        </p:nvSpPr>
        <p:spPr bwMode="auto">
          <a:xfrm>
            <a:off x="4625568" y="50619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53294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5"/>
                                        </p:tgtEl>
                                        <p:attrNameLst>
                                          <p:attrName>style.visibility</p:attrName>
                                        </p:attrNameLst>
                                      </p:cBhvr>
                                      <p:to>
                                        <p:strVal val="visible"/>
                                      </p:to>
                                    </p:set>
                                    <p:animEffect transition="in" filter="checkerboard(across)">
                                      <p:cBhvr>
                                        <p:cTn id="7" dur="500"/>
                                        <p:tgtEl>
                                          <p:spTgt spid="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950497" y="239515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1954062" y="6359025"/>
            <a:ext cx="2510624" cy="523220"/>
          </a:xfrm>
          <a:prstGeom prst="rect">
            <a:avLst/>
          </a:prstGeom>
          <a:noFill/>
        </p:spPr>
        <p:txBody>
          <a:bodyPr wrap="none" rtlCol="0">
            <a:spAutoFit/>
          </a:bodyPr>
          <a:lstStyle/>
          <a:p>
            <a:r>
              <a:rPr lang="ja-JP" altLang="en-US" dirty="0"/>
              <a:t>△２四同角まで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0316" y="3962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12821" y="1507639"/>
            <a:ext cx="2446504" cy="1348061"/>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　△同歩</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▲同銀　　△同銀</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▲同角　　△同角</a:t>
            </a:r>
            <a:endParaRPr lang="en-US" altLang="ja-JP" sz="2400" dirty="0">
              <a:latin typeface="Times New Roman" panose="02020603050405020304" pitchFamily="18" charset="0"/>
            </a:endParaRPr>
          </a:p>
        </p:txBody>
      </p:sp>
      <p:sp>
        <p:nvSpPr>
          <p:cNvPr id="277" name="フリーフォーム 276"/>
          <p:cNvSpPr/>
          <p:nvPr/>
        </p:nvSpPr>
        <p:spPr bwMode="auto">
          <a:xfrm rot="10800000">
            <a:off x="29933" y="91496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384" name="フリーフォーム 383"/>
          <p:cNvSpPr/>
          <p:nvPr/>
        </p:nvSpPr>
        <p:spPr bwMode="auto">
          <a:xfrm>
            <a:off x="6042068" y="58866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銀</a:t>
            </a:r>
          </a:p>
        </p:txBody>
      </p:sp>
      <p:sp>
        <p:nvSpPr>
          <p:cNvPr id="385" name="フリーフォーム 384"/>
          <p:cNvSpPr/>
          <p:nvPr/>
        </p:nvSpPr>
        <p:spPr bwMode="auto">
          <a:xfrm rot="10800000">
            <a:off x="15580" y="13887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6061278" y="54250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歩</a:t>
            </a:r>
          </a:p>
        </p:txBody>
      </p:sp>
      <p:sp>
        <p:nvSpPr>
          <p:cNvPr id="271" name="フリーフォーム 270"/>
          <p:cNvSpPr/>
          <p:nvPr/>
        </p:nvSpPr>
        <p:spPr bwMode="auto">
          <a:xfrm rot="10800000">
            <a:off x="10038" y="1848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0" name="フリーフォーム 289"/>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1" name="フリーフォーム 290"/>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5" name="フリーフォーム 264">
            <a:extLst>
              <a:ext uri="{FF2B5EF4-FFF2-40B4-BE49-F238E27FC236}">
                <a16:creationId xmlns:a16="http://schemas.microsoft.com/office/drawing/2014/main" id="{64C1AD5D-7422-474A-AB0D-F34958754A23}"/>
              </a:ext>
            </a:extLst>
          </p:cNvPr>
          <p:cNvSpPr/>
          <p:nvPr/>
        </p:nvSpPr>
        <p:spPr bwMode="auto">
          <a:xfrm>
            <a:off x="4625568" y="506191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7" name="フリーフォーム 269">
            <a:extLst>
              <a:ext uri="{FF2B5EF4-FFF2-40B4-BE49-F238E27FC236}">
                <a16:creationId xmlns:a16="http://schemas.microsoft.com/office/drawing/2014/main" id="{E9FD1B17-421A-42CD-83A2-6CB9043849BE}"/>
              </a:ext>
            </a:extLst>
          </p:cNvPr>
          <p:cNvSpPr/>
          <p:nvPr/>
        </p:nvSpPr>
        <p:spPr bwMode="auto">
          <a:xfrm rot="10800000">
            <a:off x="4613629" y="293768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253" name="テキスト ボックス 252">
            <a:extLst>
              <a:ext uri="{FF2B5EF4-FFF2-40B4-BE49-F238E27FC236}">
                <a16:creationId xmlns:a16="http://schemas.microsoft.com/office/drawing/2014/main" id="{DC42ACB6-E117-469D-A80C-3B9519E62E92}"/>
              </a:ext>
            </a:extLst>
          </p:cNvPr>
          <p:cNvSpPr txBox="1"/>
          <p:nvPr/>
        </p:nvSpPr>
        <p:spPr>
          <a:xfrm>
            <a:off x="6520476" y="4266509"/>
            <a:ext cx="1980029" cy="523220"/>
          </a:xfrm>
          <a:prstGeom prst="rect">
            <a:avLst/>
          </a:prstGeom>
          <a:noFill/>
        </p:spPr>
        <p:txBody>
          <a:bodyPr wrap="none" rtlCol="0">
            <a:spAutoFit/>
          </a:bodyPr>
          <a:lstStyle/>
          <a:p>
            <a:r>
              <a:rPr kumimoji="1" lang="ja-JP" altLang="en-US" dirty="0">
                <a:latin typeface="Times New Roman" panose="02020603050405020304" pitchFamily="18" charset="0"/>
              </a:rPr>
              <a:t>先手の</a:t>
            </a:r>
            <a:r>
              <a:rPr lang="ja-JP" altLang="en-US" dirty="0">
                <a:latin typeface="Times New Roman" panose="02020603050405020304" pitchFamily="18" charset="0"/>
              </a:rPr>
              <a:t>角</a:t>
            </a:r>
            <a:r>
              <a:rPr kumimoji="1" lang="ja-JP" altLang="en-US" dirty="0">
                <a:latin typeface="Times New Roman" panose="02020603050405020304" pitchFamily="18" charset="0"/>
              </a:rPr>
              <a:t>損</a:t>
            </a:r>
          </a:p>
        </p:txBody>
      </p:sp>
    </p:spTree>
    <p:extLst>
      <p:ext uri="{BB962C8B-B14F-4D97-AF65-F5344CB8AC3E}">
        <p14:creationId xmlns:p14="http://schemas.microsoft.com/office/powerpoint/2010/main" val="303562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3"/>
                                        </p:tgtEl>
                                        <p:attrNameLst>
                                          <p:attrName>style.visibility</p:attrName>
                                        </p:attrNameLst>
                                      </p:cBhvr>
                                      <p:to>
                                        <p:strVal val="visible"/>
                                      </p:to>
                                    </p:set>
                                    <p:animEffect transition="in" filter="checkerboard(across)">
                                      <p:cBhvr>
                                        <p:cTn id="7" dur="500"/>
                                        <p:tgtEl>
                                          <p:spTgt spid="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950497" y="239515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1954060" y="6359025"/>
            <a:ext cx="2510624" cy="523220"/>
          </a:xfrm>
          <a:prstGeom prst="rect">
            <a:avLst/>
          </a:prstGeom>
          <a:noFill/>
        </p:spPr>
        <p:txBody>
          <a:bodyPr wrap="none" rtlCol="0">
            <a:spAutoFit/>
          </a:bodyPr>
          <a:lstStyle/>
          <a:p>
            <a:r>
              <a:rPr lang="ja-JP" altLang="en-US" dirty="0"/>
              <a:t>▲２四同飛まで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0316" y="3962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606841" y="290816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6067960" y="4978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12821" y="1507639"/>
            <a:ext cx="2446504" cy="1791260"/>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　△同歩</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▲同銀　　△同銀</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▲同角　　△同角</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▲同飛</a:t>
            </a:r>
          </a:p>
        </p:txBody>
      </p:sp>
      <p:sp>
        <p:nvSpPr>
          <p:cNvPr id="277" name="フリーフォーム 276"/>
          <p:cNvSpPr/>
          <p:nvPr/>
        </p:nvSpPr>
        <p:spPr bwMode="auto">
          <a:xfrm rot="10800000">
            <a:off x="29933" y="91496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384" name="フリーフォーム 383"/>
          <p:cNvSpPr/>
          <p:nvPr/>
        </p:nvSpPr>
        <p:spPr bwMode="auto">
          <a:xfrm>
            <a:off x="6042068" y="58866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385" name="フリーフォーム 384"/>
          <p:cNvSpPr/>
          <p:nvPr/>
        </p:nvSpPr>
        <p:spPr bwMode="auto">
          <a:xfrm rot="10800000">
            <a:off x="15580" y="13887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6061278" y="54250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10038" y="1848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0" name="テキスト ボックス 279"/>
          <p:cNvSpPr txBox="1"/>
          <p:nvPr/>
        </p:nvSpPr>
        <p:spPr>
          <a:xfrm>
            <a:off x="6203084" y="4266509"/>
            <a:ext cx="2614819" cy="523220"/>
          </a:xfrm>
          <a:prstGeom prst="rect">
            <a:avLst/>
          </a:prstGeom>
          <a:noFill/>
        </p:spPr>
        <p:txBody>
          <a:bodyPr wrap="none" rtlCol="0">
            <a:spAutoFit/>
          </a:bodyPr>
          <a:lstStyle/>
          <a:p>
            <a:r>
              <a:rPr kumimoji="1" lang="ja-JP" altLang="en-US" dirty="0">
                <a:latin typeface="Times New Roman" panose="02020603050405020304" pitchFamily="18" charset="0"/>
              </a:rPr>
              <a:t>双方駒損は</a:t>
            </a:r>
            <a:r>
              <a:rPr kumimoji="1" lang="ja-JP" altLang="en-US" dirty="0" err="1">
                <a:latin typeface="Times New Roman" panose="02020603050405020304" pitchFamily="18" charset="0"/>
              </a:rPr>
              <a:t>無し</a:t>
            </a:r>
            <a:endParaRPr kumimoji="1" lang="ja-JP" altLang="en-US" dirty="0">
              <a:latin typeface="Times New Roman" panose="02020603050405020304" pitchFamily="18" charset="0"/>
            </a:endParaRPr>
          </a:p>
        </p:txBody>
      </p:sp>
      <p:sp>
        <p:nvSpPr>
          <p:cNvPr id="6" name="テキスト ボックス 5"/>
          <p:cNvSpPr txBox="1"/>
          <p:nvPr/>
        </p:nvSpPr>
        <p:spPr>
          <a:xfrm>
            <a:off x="6464791" y="4762476"/>
            <a:ext cx="2549096" cy="461665"/>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⇒▲２四歩は有効</a:t>
            </a:r>
            <a:endParaRPr kumimoji="1" lang="en-US" altLang="ja-JP" sz="2400" dirty="0">
              <a:latin typeface="Times New Roman" panose="02020603050405020304" pitchFamily="18" charset="0"/>
            </a:endParaRPr>
          </a:p>
        </p:txBody>
      </p:sp>
      <p:sp>
        <p:nvSpPr>
          <p:cNvPr id="270" name="テキスト ボックス 269"/>
          <p:cNvSpPr txBox="1"/>
          <p:nvPr/>
        </p:nvSpPr>
        <p:spPr>
          <a:xfrm>
            <a:off x="6321826" y="3323704"/>
            <a:ext cx="2228494" cy="523220"/>
          </a:xfrm>
          <a:prstGeom prst="rect">
            <a:avLst/>
          </a:prstGeom>
          <a:noFill/>
        </p:spPr>
        <p:txBody>
          <a:bodyPr wrap="none" rtlCol="0">
            <a:spAutoFit/>
          </a:bodyPr>
          <a:lstStyle/>
          <a:p>
            <a:r>
              <a:rPr lang="ja-JP" altLang="en-US" dirty="0">
                <a:latin typeface="Times New Roman" panose="02020603050405020304" pitchFamily="18" charset="0"/>
              </a:rPr>
              <a:t>取り合い終了</a:t>
            </a:r>
            <a:endParaRPr kumimoji="1" lang="ja-JP" altLang="en-US" dirty="0">
              <a:latin typeface="Times New Roman" panose="02020603050405020304" pitchFamily="18" charset="0"/>
            </a:endParaRPr>
          </a:p>
        </p:txBody>
      </p:sp>
      <p:sp>
        <p:nvSpPr>
          <p:cNvPr id="282" name="フリーフォーム 281"/>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4" name="テキスト ボックス 283"/>
          <p:cNvSpPr txBox="1"/>
          <p:nvPr/>
        </p:nvSpPr>
        <p:spPr>
          <a:xfrm>
            <a:off x="7278818" y="6066376"/>
            <a:ext cx="1271502" cy="461665"/>
          </a:xfrm>
          <a:prstGeom prst="rect">
            <a:avLst/>
          </a:prstGeom>
          <a:noFill/>
        </p:spPr>
        <p:txBody>
          <a:bodyPr wrap="none" rtlCol="0">
            <a:spAutoFit/>
          </a:bodyPr>
          <a:lstStyle/>
          <a:p>
            <a:pPr algn="l"/>
            <a:r>
              <a:rPr lang="ja-JP" altLang="en-US" sz="2400" dirty="0">
                <a:latin typeface="Times New Roman" panose="02020603050405020304" pitchFamily="18" charset="0"/>
              </a:rPr>
              <a:t>しかし</a:t>
            </a:r>
            <a:r>
              <a:rPr lang="en-US" altLang="ja-JP" sz="2400" dirty="0">
                <a:latin typeface="Times New Roman" panose="02020603050405020304" pitchFamily="18" charset="0"/>
              </a:rPr>
              <a:t>…</a:t>
            </a:r>
            <a:endParaRPr kumimoji="1" lang="en-US" altLang="ja-JP" sz="2400" dirty="0">
              <a:latin typeface="Times New Roman" panose="02020603050405020304" pitchFamily="18" charset="0"/>
            </a:endParaRPr>
          </a:p>
        </p:txBody>
      </p:sp>
      <p:sp>
        <p:nvSpPr>
          <p:cNvPr id="287" name="フリーフォーム 286"/>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0" name="フリーフォーム 289"/>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1" name="フリーフォーム 290"/>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768125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0"/>
                                        </p:tgtEl>
                                        <p:attrNameLst>
                                          <p:attrName>style.visibility</p:attrName>
                                        </p:attrNameLst>
                                      </p:cBhvr>
                                      <p:to>
                                        <p:strVal val="visible"/>
                                      </p:to>
                                    </p:set>
                                    <p:animEffect transition="in" filter="checkerboard(across)">
                                      <p:cBhvr>
                                        <p:cTn id="7" dur="500"/>
                                        <p:tgtEl>
                                          <p:spTgt spid="27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80"/>
                                        </p:tgtEl>
                                        <p:attrNameLst>
                                          <p:attrName>style.visibility</p:attrName>
                                        </p:attrNameLst>
                                      </p:cBhvr>
                                      <p:to>
                                        <p:strVal val="visible"/>
                                      </p:to>
                                    </p:set>
                                    <p:animEffect transition="in" filter="checkerboard(across)">
                                      <p:cBhvr>
                                        <p:cTn id="12" dur="500"/>
                                        <p:tgtEl>
                                          <p:spTgt spid="28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84"/>
                                        </p:tgtEl>
                                        <p:attrNameLst>
                                          <p:attrName>style.visibility</p:attrName>
                                        </p:attrNameLst>
                                      </p:cBhvr>
                                      <p:to>
                                        <p:strVal val="visible"/>
                                      </p:to>
                                    </p:set>
                                    <p:anim calcmode="lin" valueType="num">
                                      <p:cBhvr additive="base">
                                        <p:cTn id="23" dur="500" fill="hold"/>
                                        <p:tgtEl>
                                          <p:spTgt spid="284"/>
                                        </p:tgtEl>
                                        <p:attrNameLst>
                                          <p:attrName>ppt_x</p:attrName>
                                        </p:attrNameLst>
                                      </p:cBhvr>
                                      <p:tavLst>
                                        <p:tav tm="0">
                                          <p:val>
                                            <p:strVal val="#ppt_x"/>
                                          </p:val>
                                        </p:tav>
                                        <p:tav tm="100000">
                                          <p:val>
                                            <p:strVal val="#ppt_x"/>
                                          </p:val>
                                        </p:tav>
                                      </p:tavLst>
                                    </p:anim>
                                    <p:anim calcmode="lin" valueType="num">
                                      <p:cBhvr additive="base">
                                        <p:cTn id="24" dur="500" fill="hold"/>
                                        <p:tgtEl>
                                          <p:spTgt spid="2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 grpId="0"/>
      <p:bldP spid="6" grpId="0"/>
      <p:bldP spid="270" grpId="0"/>
      <p:bldP spid="28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950497" y="239515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133598" y="6359025"/>
            <a:ext cx="2151551" cy="523220"/>
          </a:xfrm>
          <a:prstGeom prst="rect">
            <a:avLst/>
          </a:prstGeom>
          <a:noFill/>
        </p:spPr>
        <p:txBody>
          <a:bodyPr wrap="none" rtlCol="0">
            <a:spAutoFit/>
          </a:bodyPr>
          <a:lstStyle/>
          <a:p>
            <a:r>
              <a:rPr lang="ja-JP" altLang="en-US" dirty="0"/>
              <a:t>△３五角まで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0316" y="3962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6067960" y="4978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12821" y="1507639"/>
            <a:ext cx="2651688" cy="1791260"/>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　△同歩</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▲同銀　　△同銀</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▲同角　　△同角</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▲同飛　　△３五角</a:t>
            </a:r>
          </a:p>
        </p:txBody>
      </p:sp>
      <p:sp>
        <p:nvSpPr>
          <p:cNvPr id="277" name="フリーフォーム 276"/>
          <p:cNvSpPr/>
          <p:nvPr/>
        </p:nvSpPr>
        <p:spPr bwMode="auto">
          <a:xfrm rot="10800000">
            <a:off x="29933" y="91496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84" name="フリーフォーム 383"/>
          <p:cNvSpPr/>
          <p:nvPr/>
        </p:nvSpPr>
        <p:spPr bwMode="auto">
          <a:xfrm>
            <a:off x="6042068" y="58866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385" name="フリーフォーム 384"/>
          <p:cNvSpPr/>
          <p:nvPr/>
        </p:nvSpPr>
        <p:spPr bwMode="auto">
          <a:xfrm rot="10800000">
            <a:off x="15580" y="13887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6061278" y="54250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079144" y="3459300"/>
            <a:ext cx="417975" cy="422114"/>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a:off x="4605348" y="291139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9" name="テキスト ボックス 268"/>
          <p:cNvSpPr txBox="1"/>
          <p:nvPr/>
        </p:nvSpPr>
        <p:spPr>
          <a:xfrm>
            <a:off x="6662337" y="3739679"/>
            <a:ext cx="1980030" cy="1040285"/>
          </a:xfrm>
          <a:prstGeom prst="rect">
            <a:avLst/>
          </a:prstGeom>
          <a:noFill/>
        </p:spPr>
        <p:txBody>
          <a:bodyPr wrap="none" rtlCol="0">
            <a:spAutoFit/>
          </a:bodyPr>
          <a:lstStyle/>
          <a:p>
            <a:r>
              <a:rPr lang="ja-JP" altLang="en-US" dirty="0">
                <a:latin typeface="Times New Roman" panose="02020603050405020304" pitchFamily="18" charset="0"/>
              </a:rPr>
              <a:t>△３五角で</a:t>
            </a:r>
            <a:endParaRPr lang="en-US" altLang="ja-JP" dirty="0">
              <a:latin typeface="Times New Roman" panose="02020603050405020304" pitchFamily="18" charset="0"/>
            </a:endParaRPr>
          </a:p>
          <a:p>
            <a:r>
              <a:rPr kumimoji="1" lang="ja-JP" altLang="en-US" dirty="0">
                <a:latin typeface="Times New Roman" panose="02020603050405020304" pitchFamily="18" charset="0"/>
              </a:rPr>
              <a:t>王手飛車！</a:t>
            </a:r>
          </a:p>
        </p:txBody>
      </p:sp>
      <p:sp>
        <p:nvSpPr>
          <p:cNvPr id="276" name="フリーフォーム 275"/>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7" name="フリーフォーム 286"/>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9" name="フリーフォーム 288"/>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0" name="フリーフォーム 289"/>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cxnSp>
        <p:nvCxnSpPr>
          <p:cNvPr id="7" name="直線矢印コネクタ 6">
            <a:extLst>
              <a:ext uri="{FF2B5EF4-FFF2-40B4-BE49-F238E27FC236}">
                <a16:creationId xmlns:a16="http://schemas.microsoft.com/office/drawing/2014/main" id="{781CA22F-FF63-43BB-957B-481AA7CF512C}"/>
              </a:ext>
            </a:extLst>
          </p:cNvPr>
          <p:cNvCxnSpPr>
            <a:cxnSpLocks/>
          </p:cNvCxnSpPr>
          <p:nvPr/>
        </p:nvCxnSpPr>
        <p:spPr bwMode="auto">
          <a:xfrm flipH="1">
            <a:off x="2233933" y="3734529"/>
            <a:ext cx="1980000" cy="1980000"/>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9" name="直線矢印コネクタ 248">
            <a:extLst>
              <a:ext uri="{FF2B5EF4-FFF2-40B4-BE49-F238E27FC236}">
                <a16:creationId xmlns:a16="http://schemas.microsoft.com/office/drawing/2014/main" id="{3BCF8821-AD2F-4C60-81D5-4E3915437C5B}"/>
              </a:ext>
            </a:extLst>
          </p:cNvPr>
          <p:cNvCxnSpPr>
            <a:cxnSpLocks/>
          </p:cNvCxnSpPr>
          <p:nvPr/>
        </p:nvCxnSpPr>
        <p:spPr bwMode="auto">
          <a:xfrm flipV="1">
            <a:off x="4356000" y="3159931"/>
            <a:ext cx="432000" cy="432000"/>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ustDataLst>
      <p:tags r:id="rId1"/>
    </p:custDataLst>
    <p:extLst>
      <p:ext uri="{BB962C8B-B14F-4D97-AF65-F5344CB8AC3E}">
        <p14:creationId xmlns:p14="http://schemas.microsoft.com/office/powerpoint/2010/main" val="406812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49"/>
                                        </p:tgtEl>
                                        <p:attrNameLst>
                                          <p:attrName>style.visibility</p:attrName>
                                        </p:attrNameLst>
                                      </p:cBhvr>
                                      <p:to>
                                        <p:strVal val="visible"/>
                                      </p:to>
                                    </p:set>
                                    <p:animEffect transition="in" filter="wipe(down)">
                                      <p:cBhvr>
                                        <p:cTn id="11" dur="500"/>
                                        <p:tgtEl>
                                          <p:spTgt spid="249"/>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269"/>
                                        </p:tgtEl>
                                        <p:attrNameLst>
                                          <p:attrName>style.visibility</p:attrName>
                                        </p:attrNameLst>
                                      </p:cBhvr>
                                      <p:to>
                                        <p:strVal val="visible"/>
                                      </p:to>
                                    </p:set>
                                    <p:animEffect transition="in" filter="checkerboard(across)">
                                      <p:cBhvr>
                                        <p:cTn id="15" dur="500"/>
                                        <p:tgtEl>
                                          <p:spTgt spid="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950497" y="239515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133600" y="6359025"/>
            <a:ext cx="2151550" cy="523220"/>
          </a:xfrm>
          <a:prstGeom prst="rect">
            <a:avLst/>
          </a:prstGeom>
          <a:noFill/>
        </p:spPr>
        <p:txBody>
          <a:bodyPr wrap="none" rtlCol="0">
            <a:spAutoFit/>
          </a:bodyPr>
          <a:lstStyle/>
          <a:p>
            <a:r>
              <a:rPr lang="ja-JP" altLang="en-US" dirty="0"/>
              <a:t>▲６八角まで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0316" y="3962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2484000" y="50534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12821" y="1507639"/>
            <a:ext cx="2651688" cy="2234458"/>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　△同歩</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▲同銀　　△同銀</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▲同角　　△同角</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▲同飛　　△３五角</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▲６八角</a:t>
            </a:r>
            <a:endParaRPr kumimoji="1" lang="ja-JP" altLang="en-US" sz="2400" dirty="0">
              <a:latin typeface="Times New Roman" panose="02020603050405020304" pitchFamily="18" charset="0"/>
            </a:endParaRPr>
          </a:p>
        </p:txBody>
      </p:sp>
      <p:sp>
        <p:nvSpPr>
          <p:cNvPr id="277" name="フリーフォーム 276"/>
          <p:cNvSpPr/>
          <p:nvPr/>
        </p:nvSpPr>
        <p:spPr bwMode="auto">
          <a:xfrm rot="10800000">
            <a:off x="29933" y="91496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84" name="フリーフォーム 383"/>
          <p:cNvSpPr/>
          <p:nvPr/>
        </p:nvSpPr>
        <p:spPr bwMode="auto">
          <a:xfrm>
            <a:off x="6042068" y="58866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85" name="フリーフォーム 384"/>
          <p:cNvSpPr/>
          <p:nvPr/>
        </p:nvSpPr>
        <p:spPr bwMode="auto">
          <a:xfrm rot="10800000">
            <a:off x="15580" y="13887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6061278" y="54250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079144" y="34600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a:off x="4605348" y="291139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9" name="テキスト ボックス 268"/>
          <p:cNvSpPr txBox="1"/>
          <p:nvPr/>
        </p:nvSpPr>
        <p:spPr>
          <a:xfrm>
            <a:off x="6712835" y="4148581"/>
            <a:ext cx="1595309" cy="904863"/>
          </a:xfrm>
          <a:prstGeom prst="rect">
            <a:avLst/>
          </a:prstGeom>
          <a:noFill/>
        </p:spPr>
        <p:txBody>
          <a:bodyPr wrap="none" rtlCol="0">
            <a:spAutoFit/>
          </a:bodyPr>
          <a:lstStyle/>
          <a:p>
            <a:r>
              <a:rPr lang="ja-JP" altLang="en-US" sz="2400" dirty="0">
                <a:latin typeface="Times New Roman" panose="02020603050405020304" pitchFamily="18" charset="0"/>
              </a:rPr>
              <a:t>▲６八角で</a:t>
            </a:r>
            <a:endParaRPr lang="en-US" altLang="ja-JP" sz="2400" dirty="0">
              <a:latin typeface="Times New Roman" panose="02020603050405020304" pitchFamily="18" charset="0"/>
            </a:endParaRPr>
          </a:p>
          <a:p>
            <a:r>
              <a:rPr lang="ja-JP" altLang="en-US" sz="2400" dirty="0">
                <a:latin typeface="Times New Roman" panose="02020603050405020304" pitchFamily="18" charset="0"/>
              </a:rPr>
              <a:t>防ぐが</a:t>
            </a:r>
            <a:r>
              <a:rPr lang="en-US" altLang="ja-JP" sz="2400" dirty="0">
                <a:latin typeface="Times New Roman" panose="02020603050405020304" pitchFamily="18" charset="0"/>
              </a:rPr>
              <a:t>…</a:t>
            </a:r>
          </a:p>
        </p:txBody>
      </p:sp>
      <p:sp>
        <p:nvSpPr>
          <p:cNvPr id="265" name="フリーフォーム 264"/>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cxnSp>
        <p:nvCxnSpPr>
          <p:cNvPr id="249" name="直線矢印コネクタ 248">
            <a:extLst>
              <a:ext uri="{FF2B5EF4-FFF2-40B4-BE49-F238E27FC236}">
                <a16:creationId xmlns:a16="http://schemas.microsoft.com/office/drawing/2014/main" id="{FD921EA3-B543-4EB0-B437-9504FCF47100}"/>
              </a:ext>
            </a:extLst>
          </p:cNvPr>
          <p:cNvCxnSpPr>
            <a:cxnSpLocks/>
          </p:cNvCxnSpPr>
          <p:nvPr/>
        </p:nvCxnSpPr>
        <p:spPr bwMode="auto">
          <a:xfrm flipV="1">
            <a:off x="2787354" y="3192601"/>
            <a:ext cx="1980000" cy="1980000"/>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ustDataLst>
      <p:tags r:id="rId1"/>
    </p:custDataLst>
    <p:extLst>
      <p:ext uri="{BB962C8B-B14F-4D97-AF65-F5344CB8AC3E}">
        <p14:creationId xmlns:p14="http://schemas.microsoft.com/office/powerpoint/2010/main" val="3530196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49"/>
                                        </p:tgtEl>
                                        <p:attrNameLst>
                                          <p:attrName>style.visibility</p:attrName>
                                        </p:attrNameLst>
                                      </p:cBhvr>
                                      <p:to>
                                        <p:strVal val="visible"/>
                                      </p:to>
                                    </p:set>
                                    <p:animEffect transition="in" filter="wipe(down)">
                                      <p:cBhvr>
                                        <p:cTn id="7" dur="500"/>
                                        <p:tgtEl>
                                          <p:spTgt spid="249"/>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269"/>
                                        </p:tgtEl>
                                        <p:attrNameLst>
                                          <p:attrName>style.visibility</p:attrName>
                                        </p:attrNameLst>
                                      </p:cBhvr>
                                      <p:to>
                                        <p:strVal val="visible"/>
                                      </p:to>
                                    </p:set>
                                    <p:animEffect transition="in" filter="checkerboard(across)">
                                      <p:cBhvr>
                                        <p:cTn id="11" dur="500"/>
                                        <p:tgtEl>
                                          <p:spTgt spid="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950497" y="239515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1954065" y="6359025"/>
            <a:ext cx="2510624" cy="523220"/>
          </a:xfrm>
          <a:prstGeom prst="rect">
            <a:avLst/>
          </a:prstGeom>
          <a:noFill/>
        </p:spPr>
        <p:txBody>
          <a:bodyPr wrap="none" rtlCol="0">
            <a:spAutoFit/>
          </a:bodyPr>
          <a:lstStyle/>
          <a:p>
            <a:r>
              <a:rPr lang="ja-JP" altLang="en-US" dirty="0"/>
              <a:t>▲２四同角まで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0316" y="3962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12821" y="1507639"/>
            <a:ext cx="2656496" cy="2677656"/>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　△同歩</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▲同銀　　△同銀</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▲同角　　△同角</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▲同飛　　△３五角</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▲６八角　△２四角</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▲同角</a:t>
            </a:r>
          </a:p>
        </p:txBody>
      </p:sp>
      <p:sp>
        <p:nvSpPr>
          <p:cNvPr id="277" name="フリーフォーム 276"/>
          <p:cNvSpPr/>
          <p:nvPr/>
        </p:nvSpPr>
        <p:spPr bwMode="auto">
          <a:xfrm rot="10800000">
            <a:off x="29933" y="91496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384" name="フリーフォーム 383"/>
          <p:cNvSpPr/>
          <p:nvPr/>
        </p:nvSpPr>
        <p:spPr bwMode="auto">
          <a:xfrm>
            <a:off x="6042068" y="58866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385" name="フリーフォーム 384"/>
          <p:cNvSpPr/>
          <p:nvPr/>
        </p:nvSpPr>
        <p:spPr bwMode="auto">
          <a:xfrm rot="10800000">
            <a:off x="15580" y="13887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銀</a:t>
            </a:r>
          </a:p>
        </p:txBody>
      </p:sp>
      <p:sp>
        <p:nvSpPr>
          <p:cNvPr id="267" name="フリーフォーム 266"/>
          <p:cNvSpPr/>
          <p:nvPr/>
        </p:nvSpPr>
        <p:spPr bwMode="auto">
          <a:xfrm>
            <a:off x="6061278" y="54250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銀</a:t>
            </a:r>
          </a:p>
        </p:txBody>
      </p:sp>
      <p:sp>
        <p:nvSpPr>
          <p:cNvPr id="282" name="フリーフォーム 281"/>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a:off x="4605348" y="291139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265" name="フリーフォーム 264"/>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4" name="フリーフォーム 283"/>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5" name="フリーフォーム 118">
            <a:extLst>
              <a:ext uri="{FF2B5EF4-FFF2-40B4-BE49-F238E27FC236}">
                <a16:creationId xmlns:a16="http://schemas.microsoft.com/office/drawing/2014/main" id="{4AF44C55-1121-4CCC-AE9C-97508C40C142}"/>
              </a:ext>
            </a:extLst>
          </p:cNvPr>
          <p:cNvSpPr/>
          <p:nvPr/>
        </p:nvSpPr>
        <p:spPr bwMode="auto">
          <a:xfrm>
            <a:off x="6067960" y="4978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6" name="フリーフォーム 270">
            <a:extLst>
              <a:ext uri="{FF2B5EF4-FFF2-40B4-BE49-F238E27FC236}">
                <a16:creationId xmlns:a16="http://schemas.microsoft.com/office/drawing/2014/main" id="{3A7C4B84-5272-49C5-95CC-0279A6E640FB}"/>
              </a:ext>
            </a:extLst>
          </p:cNvPr>
          <p:cNvSpPr/>
          <p:nvPr/>
        </p:nvSpPr>
        <p:spPr bwMode="auto">
          <a:xfrm rot="10800000">
            <a:off x="10038" y="18486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16375059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kumimoji="1" lang="ja-JP" altLang="en-US" dirty="0">
                <a:latin typeface="Times New Roman" panose="02020603050405020304" pitchFamily="18" charset="0"/>
              </a:rPr>
              <a:t>水平線効果への対処</a:t>
            </a:r>
          </a:p>
        </p:txBody>
      </p:sp>
      <p:grpSp>
        <p:nvGrpSpPr>
          <p:cNvPr id="3" name="グループ化 112"/>
          <p:cNvGrpSpPr/>
          <p:nvPr/>
        </p:nvGrpSpPr>
        <p:grpSpPr>
          <a:xfrm>
            <a:off x="457200" y="786245"/>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914400" y="13196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435100" y="18583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950497" y="239515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133598" y="6359025"/>
            <a:ext cx="2151550" cy="523220"/>
          </a:xfrm>
          <a:prstGeom prst="rect">
            <a:avLst/>
          </a:prstGeom>
          <a:noFill/>
        </p:spPr>
        <p:txBody>
          <a:bodyPr wrap="none" rtlCol="0">
            <a:spAutoFit/>
          </a:bodyPr>
          <a:lstStyle/>
          <a:p>
            <a:r>
              <a:rPr lang="ja-JP" altLang="en-US" dirty="0"/>
              <a:t>△２八飛まで</a:t>
            </a:r>
            <a:endParaRPr kumimoji="1" lang="ja-JP" altLang="en-US" dirty="0"/>
          </a:p>
        </p:txBody>
      </p:sp>
      <p:sp>
        <p:nvSpPr>
          <p:cNvPr id="250" name="フリーフォーム 249"/>
          <p:cNvSpPr/>
          <p:nvPr/>
        </p:nvSpPr>
        <p:spPr bwMode="auto">
          <a:xfrm rot="10800000">
            <a:off x="896269" y="29251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943864" y="2935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094003" y="293768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943864" y="3971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928347" y="39822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420116" y="45052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020316" y="3962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532303" y="45032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430664" y="55987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981200" y="50534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914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964432" y="452811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144061" y="13363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105400" y="5586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061224" y="450298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418694" y="3483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608415" y="1336921"/>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5146810" y="45013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5149193" y="2406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4611319" y="291139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2486916" y="291542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499712" y="24014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596357" y="56044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4079144" y="186549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212821" y="1507639"/>
            <a:ext cx="2656496" cy="2677656"/>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　△同歩</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▲同銀　　△同銀</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▲同角　　△同角</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▲同飛　　△３五角</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▲６八角　△２四角</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▲同角　　△２八飛</a:t>
            </a:r>
          </a:p>
        </p:txBody>
      </p:sp>
      <p:sp>
        <p:nvSpPr>
          <p:cNvPr id="277" name="フリーフォーム 276"/>
          <p:cNvSpPr/>
          <p:nvPr/>
        </p:nvSpPr>
        <p:spPr bwMode="auto">
          <a:xfrm rot="10800000">
            <a:off x="29933" y="91496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384" name="フリーフォーム 383"/>
          <p:cNvSpPr/>
          <p:nvPr/>
        </p:nvSpPr>
        <p:spPr bwMode="auto">
          <a:xfrm>
            <a:off x="6042068" y="58866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385" name="フリーフォーム 384"/>
          <p:cNvSpPr/>
          <p:nvPr/>
        </p:nvSpPr>
        <p:spPr bwMode="auto">
          <a:xfrm rot="10800000">
            <a:off x="15580" y="13887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6061278" y="54250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4093809" y="133887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a:off x="1971305" y="56000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rot="10800000">
            <a:off x="4606841" y="50653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a:off x="6067960" y="49788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6" name="テキスト ボックス 275"/>
          <p:cNvSpPr txBox="1"/>
          <p:nvPr/>
        </p:nvSpPr>
        <p:spPr>
          <a:xfrm>
            <a:off x="6569652" y="4393287"/>
            <a:ext cx="2193228" cy="904863"/>
          </a:xfrm>
          <a:prstGeom prst="rect">
            <a:avLst/>
          </a:prstGeom>
          <a:noFill/>
        </p:spPr>
        <p:txBody>
          <a:bodyPr wrap="none" rtlCol="0">
            <a:spAutoFit/>
          </a:bodyPr>
          <a:lstStyle/>
          <a:p>
            <a:r>
              <a:rPr lang="ja-JP" altLang="en-US" sz="2400" dirty="0">
                <a:latin typeface="Times New Roman" panose="02020603050405020304" pitchFamily="18" charset="0"/>
              </a:rPr>
              <a:t>角桂両取り</a:t>
            </a:r>
            <a:endParaRPr lang="en-US" altLang="ja-JP" sz="2400" dirty="0">
              <a:latin typeface="Times New Roman" panose="02020603050405020304" pitchFamily="18" charset="0"/>
            </a:endParaRPr>
          </a:p>
          <a:p>
            <a:r>
              <a:rPr lang="ja-JP" altLang="en-US" sz="2400" dirty="0">
                <a:latin typeface="Times New Roman" panose="02020603050405020304" pitchFamily="18" charset="0"/>
              </a:rPr>
              <a:t>＋龍を作られる</a:t>
            </a:r>
            <a:endParaRPr lang="en-US" altLang="ja-JP" sz="2400" dirty="0">
              <a:latin typeface="Times New Roman" panose="02020603050405020304" pitchFamily="18" charset="0"/>
            </a:endParaRPr>
          </a:p>
        </p:txBody>
      </p:sp>
      <p:sp>
        <p:nvSpPr>
          <p:cNvPr id="284" name="テキスト ボックス 283"/>
          <p:cNvSpPr txBox="1"/>
          <p:nvPr/>
        </p:nvSpPr>
        <p:spPr>
          <a:xfrm>
            <a:off x="6562725" y="5403114"/>
            <a:ext cx="2465740"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⇒▲２四歩は</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指してはいけない</a:t>
            </a:r>
          </a:p>
        </p:txBody>
      </p:sp>
      <p:sp>
        <p:nvSpPr>
          <p:cNvPr id="287" name="フリーフォーム 286"/>
          <p:cNvSpPr/>
          <p:nvPr/>
        </p:nvSpPr>
        <p:spPr bwMode="auto">
          <a:xfrm rot="10800000">
            <a:off x="3548780" y="29413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8" name="フリーフォーム 287"/>
          <p:cNvSpPr/>
          <p:nvPr/>
        </p:nvSpPr>
        <p:spPr bwMode="auto">
          <a:xfrm rot="10800000">
            <a:off x="3553220" y="240797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90" name="フリーフォーム 289"/>
          <p:cNvSpPr/>
          <p:nvPr/>
        </p:nvSpPr>
        <p:spPr bwMode="auto">
          <a:xfrm rot="10800000">
            <a:off x="3018894" y="24104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1" name="フリーフォーム 290"/>
          <p:cNvSpPr/>
          <p:nvPr/>
        </p:nvSpPr>
        <p:spPr bwMode="auto">
          <a:xfrm>
            <a:off x="2499549" y="398222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92" name="フリーフォーム 291"/>
          <p:cNvSpPr/>
          <p:nvPr/>
        </p:nvSpPr>
        <p:spPr bwMode="auto">
          <a:xfrm>
            <a:off x="2496495" y="45138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cxnSp>
        <p:nvCxnSpPr>
          <p:cNvPr id="7" name="直線矢印コネクタ 6">
            <a:extLst>
              <a:ext uri="{FF2B5EF4-FFF2-40B4-BE49-F238E27FC236}">
                <a16:creationId xmlns:a16="http://schemas.microsoft.com/office/drawing/2014/main" id="{84618CC3-49A3-4C4C-B454-ACF3280D49AA}"/>
              </a:ext>
            </a:extLst>
          </p:cNvPr>
          <p:cNvCxnSpPr/>
          <p:nvPr/>
        </p:nvCxnSpPr>
        <p:spPr bwMode="auto">
          <a:xfrm flipV="1">
            <a:off x="4824000" y="3168636"/>
            <a:ext cx="0" cy="1965382"/>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9" name="直線矢印コネクタ 248">
            <a:extLst>
              <a:ext uri="{FF2B5EF4-FFF2-40B4-BE49-F238E27FC236}">
                <a16:creationId xmlns:a16="http://schemas.microsoft.com/office/drawing/2014/main" id="{98262E40-020B-4C9C-A168-590A1FD10DC5}"/>
              </a:ext>
            </a:extLst>
          </p:cNvPr>
          <p:cNvCxnSpPr>
            <a:cxnSpLocks/>
          </p:cNvCxnSpPr>
          <p:nvPr/>
        </p:nvCxnSpPr>
        <p:spPr bwMode="auto">
          <a:xfrm flipH="1">
            <a:off x="4824000" y="5364000"/>
            <a:ext cx="0" cy="360000"/>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ustDataLst>
      <p:tags r:id="rId1"/>
    </p:custDataLst>
    <p:extLst>
      <p:ext uri="{BB962C8B-B14F-4D97-AF65-F5344CB8AC3E}">
        <p14:creationId xmlns:p14="http://schemas.microsoft.com/office/powerpoint/2010/main" val="24440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49"/>
                                        </p:tgtEl>
                                        <p:attrNameLst>
                                          <p:attrName>style.visibility</p:attrName>
                                        </p:attrNameLst>
                                      </p:cBhvr>
                                      <p:to>
                                        <p:strVal val="visible"/>
                                      </p:to>
                                    </p:set>
                                    <p:animEffect transition="in" filter="wipe(up)">
                                      <p:cBhvr>
                                        <p:cTn id="11" dur="500"/>
                                        <p:tgtEl>
                                          <p:spTgt spid="249"/>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276"/>
                                        </p:tgtEl>
                                        <p:attrNameLst>
                                          <p:attrName>style.visibility</p:attrName>
                                        </p:attrNameLst>
                                      </p:cBhvr>
                                      <p:to>
                                        <p:strVal val="visible"/>
                                      </p:to>
                                    </p:set>
                                    <p:animEffect transition="in" filter="checkerboard(across)">
                                      <p:cBhvr>
                                        <p:cTn id="15" dur="500"/>
                                        <p:tgtEl>
                                          <p:spTgt spid="276"/>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84"/>
                                        </p:tgtEl>
                                        <p:attrNameLst>
                                          <p:attrName>style.visibility</p:attrName>
                                        </p:attrNameLst>
                                      </p:cBhvr>
                                      <p:to>
                                        <p:strVal val="visible"/>
                                      </p:to>
                                    </p:set>
                                    <p:anim calcmode="lin" valueType="num">
                                      <p:cBhvr additive="base">
                                        <p:cTn id="20" dur="500" fill="hold"/>
                                        <p:tgtEl>
                                          <p:spTgt spid="284"/>
                                        </p:tgtEl>
                                        <p:attrNameLst>
                                          <p:attrName>ppt_x</p:attrName>
                                        </p:attrNameLst>
                                      </p:cBhvr>
                                      <p:tavLst>
                                        <p:tav tm="0">
                                          <p:val>
                                            <p:strVal val="#ppt_x"/>
                                          </p:val>
                                        </p:tav>
                                        <p:tav tm="100000">
                                          <p:val>
                                            <p:strVal val="#ppt_x"/>
                                          </p:val>
                                        </p:tav>
                                      </p:tavLst>
                                    </p:anim>
                                    <p:anim calcmode="lin" valueType="num">
                                      <p:cBhvr additive="base">
                                        <p:cTn id="21" dur="500" fill="hold"/>
                                        <p:tgtEl>
                                          <p:spTgt spid="2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 grpId="0"/>
      <p:bldP spid="284"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水平線効果への対処</a:t>
            </a:r>
          </a:p>
        </p:txBody>
      </p:sp>
      <p:sp>
        <p:nvSpPr>
          <p:cNvPr id="3" name="コンテンツ プレースホルダー 2"/>
          <p:cNvSpPr>
            <a:spLocks noGrp="1"/>
          </p:cNvSpPr>
          <p:nvPr>
            <p:ph idx="1"/>
          </p:nvPr>
        </p:nvSpPr>
        <p:spPr/>
        <p:txBody>
          <a:bodyPr/>
          <a:lstStyle/>
          <a:p>
            <a:r>
              <a:rPr kumimoji="1" lang="ja-JP" altLang="en-US" dirty="0"/>
              <a:t>水平線効果への対処</a:t>
            </a:r>
            <a:endParaRPr kumimoji="1" lang="en-US" altLang="ja-JP" dirty="0"/>
          </a:p>
          <a:p>
            <a:pPr lvl="1"/>
            <a:r>
              <a:rPr lang="ja-JP" altLang="en-US" dirty="0"/>
              <a:t>駒の取り合いが収まるまで読む</a:t>
            </a:r>
            <a:endParaRPr lang="en-US" altLang="ja-JP" dirty="0"/>
          </a:p>
          <a:p>
            <a:pPr lvl="1"/>
            <a:r>
              <a:rPr lang="ja-JP" altLang="en-US" dirty="0"/>
              <a:t>無意味な駒捨てをしていないかチェックする</a:t>
            </a:r>
            <a:endParaRPr lang="en-US" altLang="ja-JP" dirty="0"/>
          </a:p>
        </p:txBody>
      </p:sp>
      <p:sp>
        <p:nvSpPr>
          <p:cNvPr id="5" name="テキスト ボックス 4"/>
          <p:cNvSpPr txBox="1"/>
          <p:nvPr/>
        </p:nvSpPr>
        <p:spPr>
          <a:xfrm>
            <a:off x="1143000" y="3601571"/>
            <a:ext cx="6548589" cy="523220"/>
          </a:xfrm>
          <a:prstGeom prst="rect">
            <a:avLst/>
          </a:prstGeom>
          <a:noFill/>
        </p:spPr>
        <p:txBody>
          <a:bodyPr wrap="none" rtlCol="0">
            <a:spAutoFit/>
          </a:bodyPr>
          <a:lstStyle/>
          <a:p>
            <a:r>
              <a:rPr kumimoji="1" lang="ja-JP" altLang="en-US" dirty="0">
                <a:latin typeface="Times New Roman" panose="02020603050405020304" pitchFamily="18" charset="0"/>
              </a:rPr>
              <a:t>ただしこれだけでは完全には対処できない</a:t>
            </a:r>
          </a:p>
        </p:txBody>
      </p:sp>
      <p:sp>
        <p:nvSpPr>
          <p:cNvPr id="6" name="テキスト ボックス 5">
            <a:extLst>
              <a:ext uri="{FF2B5EF4-FFF2-40B4-BE49-F238E27FC236}">
                <a16:creationId xmlns:a16="http://schemas.microsoft.com/office/drawing/2014/main" id="{9CAB89B2-17E7-4024-92EF-B8E4C9FDF157}"/>
              </a:ext>
            </a:extLst>
          </p:cNvPr>
          <p:cNvSpPr txBox="1"/>
          <p:nvPr/>
        </p:nvSpPr>
        <p:spPr>
          <a:xfrm>
            <a:off x="848047" y="4602257"/>
            <a:ext cx="7138494" cy="523220"/>
          </a:xfrm>
          <a:prstGeom prst="rect">
            <a:avLst/>
          </a:prstGeom>
          <a:noFill/>
        </p:spPr>
        <p:txBody>
          <a:bodyPr wrap="none" rtlCol="0">
            <a:spAutoFit/>
          </a:bodyPr>
          <a:lstStyle/>
          <a:p>
            <a:r>
              <a:rPr lang="ja-JP" altLang="en-US" dirty="0">
                <a:latin typeface="Times New Roman" panose="02020603050405020304" pitchFamily="18" charset="0"/>
              </a:rPr>
              <a:t>現時点で水平線効果を確実に防ぐ方法は無い</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337857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課題</a:t>
            </a:r>
          </a:p>
        </p:txBody>
      </p:sp>
      <p:sp>
        <p:nvSpPr>
          <p:cNvPr id="5" name="コンテンツ プレースホルダー 4"/>
          <p:cNvSpPr>
            <a:spLocks noGrp="1"/>
          </p:cNvSpPr>
          <p:nvPr>
            <p:ph idx="1"/>
          </p:nvPr>
        </p:nvSpPr>
        <p:spPr>
          <a:xfrm>
            <a:off x="457200" y="1600200"/>
            <a:ext cx="8229600" cy="5257800"/>
          </a:xfrm>
        </p:spPr>
        <p:txBody>
          <a:bodyPr/>
          <a:lstStyle/>
          <a:p>
            <a:r>
              <a:rPr kumimoji="1" lang="ja-JP" altLang="en-US" dirty="0"/>
              <a:t>以下のテーマから</a:t>
            </a:r>
            <a:r>
              <a:rPr kumimoji="1" lang="en-US" altLang="ja-JP" dirty="0"/>
              <a:t>1</a:t>
            </a:r>
            <a:r>
              <a:rPr kumimoji="1" lang="ja-JP" altLang="en-US" dirty="0"/>
              <a:t>つ選び調査してください</a:t>
            </a:r>
            <a:endParaRPr kumimoji="1" lang="en-US" altLang="ja-JP" dirty="0"/>
          </a:p>
          <a:p>
            <a:pPr lvl="1"/>
            <a:r>
              <a:rPr lang="en-US" altLang="ja-JP"/>
              <a:t>12</a:t>
            </a:r>
            <a:r>
              <a:rPr lang="ja-JP" altLang="en-US"/>
              <a:t>月</a:t>
            </a:r>
            <a:r>
              <a:rPr lang="en-US" altLang="ja-JP" dirty="0"/>
              <a:t>21</a:t>
            </a:r>
            <a:r>
              <a:rPr lang="ja-JP" altLang="en-US"/>
              <a:t>日</a:t>
            </a:r>
            <a:r>
              <a:rPr lang="en-US" altLang="ja-JP" dirty="0"/>
              <a:t>(</a:t>
            </a:r>
            <a:r>
              <a:rPr lang="ja-JP" altLang="en-US" dirty="0"/>
              <a:t>水</a:t>
            </a:r>
            <a:r>
              <a:rPr lang="en-US" altLang="ja-JP" dirty="0"/>
              <a:t>) 2</a:t>
            </a:r>
            <a:r>
              <a:rPr lang="ja-JP" altLang="en-US" dirty="0"/>
              <a:t>限 発表 </a:t>
            </a:r>
            <a:r>
              <a:rPr lang="en-US" altLang="ja-JP" dirty="0"/>
              <a:t>(5</a:t>
            </a:r>
            <a:r>
              <a:rPr lang="ja-JP" altLang="en-US" dirty="0"/>
              <a:t>分～</a:t>
            </a:r>
            <a:r>
              <a:rPr lang="en-US" altLang="ja-JP" dirty="0"/>
              <a:t>10</a:t>
            </a:r>
            <a:r>
              <a:rPr lang="ja-JP" altLang="en-US" dirty="0"/>
              <a:t>分</a:t>
            </a:r>
            <a:r>
              <a:rPr lang="en-US" altLang="ja-JP" dirty="0"/>
              <a:t>)</a:t>
            </a:r>
          </a:p>
          <a:p>
            <a:pPr lvl="1"/>
            <a:r>
              <a:rPr kumimoji="1" lang="en-US" altLang="ja-JP"/>
              <a:t>1</a:t>
            </a:r>
            <a:r>
              <a:rPr kumimoji="1" lang="ja-JP" altLang="en-US"/>
              <a:t>月</a:t>
            </a:r>
            <a:r>
              <a:rPr kumimoji="1" lang="en-US" altLang="ja-JP"/>
              <a:t>11</a:t>
            </a:r>
            <a:r>
              <a:rPr lang="ja-JP" altLang="en-US"/>
              <a:t>日</a:t>
            </a:r>
            <a:r>
              <a:rPr lang="en-US" altLang="ja-JP" dirty="0"/>
              <a:t>(</a:t>
            </a:r>
            <a:r>
              <a:rPr lang="ja-JP" altLang="en-US" dirty="0"/>
              <a:t>水</a:t>
            </a:r>
            <a:r>
              <a:rPr lang="en-US" altLang="ja-JP" dirty="0"/>
              <a:t>) 17:00 </a:t>
            </a:r>
            <a:r>
              <a:rPr lang="ja-JP" altLang="en-US" dirty="0"/>
              <a:t>報告書提出</a:t>
            </a:r>
            <a:endParaRPr lang="en-US" altLang="ja-JP" dirty="0"/>
          </a:p>
          <a:p>
            <a:pPr lvl="2"/>
            <a:r>
              <a:rPr kumimoji="1" lang="ja-JP" altLang="en-US" dirty="0"/>
              <a:t>チェス・将棋・囲碁等の強いソフト</a:t>
            </a:r>
            <a:endParaRPr kumimoji="1" lang="en-US" altLang="ja-JP" dirty="0"/>
          </a:p>
          <a:p>
            <a:pPr lvl="2"/>
            <a:r>
              <a:rPr kumimoji="1" lang="ja-JP" altLang="en-US" dirty="0"/>
              <a:t>チェス・将棋・囲碁等の着手選択法</a:t>
            </a:r>
            <a:endParaRPr kumimoji="1" lang="en-US" altLang="ja-JP" dirty="0"/>
          </a:p>
          <a:p>
            <a:pPr lvl="2"/>
            <a:r>
              <a:rPr lang="ja-JP" altLang="en-US" dirty="0"/>
              <a:t>コンピュータチェス・将棋・囲碁の歴史</a:t>
            </a:r>
            <a:endParaRPr lang="en-US" altLang="ja-JP" dirty="0"/>
          </a:p>
          <a:p>
            <a:pPr lvl="2"/>
            <a:r>
              <a:rPr kumimoji="1" lang="ja-JP" altLang="en-US" dirty="0"/>
              <a:t>完全解析されているゲーム</a:t>
            </a:r>
            <a:endParaRPr kumimoji="1" lang="en-US" altLang="ja-JP" dirty="0"/>
          </a:p>
          <a:p>
            <a:pPr lvl="2"/>
            <a:r>
              <a:rPr lang="ja-JP" altLang="en-US" dirty="0"/>
              <a:t>並列計算機にはどのようなものがあるか</a:t>
            </a:r>
            <a:endParaRPr lang="en-US" altLang="ja-JP" dirty="0"/>
          </a:p>
          <a:p>
            <a:pPr lvl="2"/>
            <a:r>
              <a:rPr kumimoji="1" lang="en-US" altLang="ja-JP" dirty="0"/>
              <a:t>LAN</a:t>
            </a:r>
            <a:r>
              <a:rPr kumimoji="1" lang="ja-JP" altLang="en-US" dirty="0"/>
              <a:t>を用いた仮想計算機</a:t>
            </a:r>
            <a:endParaRPr kumimoji="1" lang="en-US" altLang="ja-JP" dirty="0"/>
          </a:p>
          <a:p>
            <a:pPr lvl="2"/>
            <a:r>
              <a:rPr lang="ja-JP" altLang="en-US" dirty="0"/>
              <a:t>クラスタ処理・グリッド処理</a:t>
            </a:r>
            <a:endParaRPr lang="en-US" altLang="ja-JP" dirty="0"/>
          </a:p>
          <a:p>
            <a:pPr lvl="2"/>
            <a:r>
              <a:rPr kumimoji="1" lang="ja-JP" altLang="en-US" dirty="0"/>
              <a:t>その他</a:t>
            </a:r>
          </a:p>
        </p:txBody>
      </p:sp>
    </p:spTree>
    <p:extLst>
      <p:ext uri="{BB962C8B-B14F-4D97-AF65-F5344CB8AC3E}">
        <p14:creationId xmlns:p14="http://schemas.microsoft.com/office/powerpoint/2010/main" val="473037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宿題 </a:t>
            </a:r>
            <a:r>
              <a:rPr kumimoji="1" lang="en-US" altLang="ja-JP" dirty="0"/>
              <a:t>: </a:t>
            </a:r>
            <a:r>
              <a:rPr kumimoji="1" lang="ja-JP" altLang="en-US" dirty="0"/>
              <a:t>アルファベータ法</a:t>
            </a:r>
          </a:p>
        </p:txBody>
      </p:sp>
      <p:sp>
        <p:nvSpPr>
          <p:cNvPr id="3" name="楕円 2"/>
          <p:cNvSpPr/>
          <p:nvPr/>
        </p:nvSpPr>
        <p:spPr bwMode="auto">
          <a:xfrm>
            <a:off x="21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4" name="楕円 3"/>
          <p:cNvSpPr/>
          <p:nvPr/>
        </p:nvSpPr>
        <p:spPr bwMode="auto">
          <a:xfrm>
            <a:off x="54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6" name="楕円 5"/>
          <p:cNvSpPr/>
          <p:nvPr/>
        </p:nvSpPr>
        <p:spPr bwMode="auto">
          <a:xfrm>
            <a:off x="86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7" name="楕円 6"/>
          <p:cNvSpPr/>
          <p:nvPr/>
        </p:nvSpPr>
        <p:spPr bwMode="auto">
          <a:xfrm>
            <a:off x="504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9" name="直線矢印コネクタ 8"/>
          <p:cNvCxnSpPr>
            <a:stCxn id="7" idx="4"/>
            <a:endCxn id="4" idx="0"/>
          </p:cNvCxnSpPr>
          <p:nvPr/>
        </p:nvCxnSpPr>
        <p:spPr bwMode="auto">
          <a:xfrm>
            <a:off x="68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a:stCxn id="7" idx="4"/>
            <a:endCxn id="6" idx="0"/>
          </p:cNvCxnSpPr>
          <p:nvPr/>
        </p:nvCxnSpPr>
        <p:spPr bwMode="auto">
          <a:xfrm>
            <a:off x="68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矢印コネクタ 12"/>
          <p:cNvCxnSpPr>
            <a:stCxn id="7" idx="4"/>
            <a:endCxn id="3" idx="0"/>
          </p:cNvCxnSpPr>
          <p:nvPr/>
        </p:nvCxnSpPr>
        <p:spPr bwMode="auto">
          <a:xfrm flipH="1">
            <a:off x="36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楕円 15"/>
          <p:cNvSpPr/>
          <p:nvPr/>
        </p:nvSpPr>
        <p:spPr bwMode="auto">
          <a:xfrm>
            <a:off x="118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17" name="楕円 16"/>
          <p:cNvSpPr/>
          <p:nvPr/>
        </p:nvSpPr>
        <p:spPr bwMode="auto">
          <a:xfrm>
            <a:off x="151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18" name="楕円 17"/>
          <p:cNvSpPr/>
          <p:nvPr/>
        </p:nvSpPr>
        <p:spPr bwMode="auto">
          <a:xfrm>
            <a:off x="183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19" name="楕円 18"/>
          <p:cNvSpPr/>
          <p:nvPr/>
        </p:nvSpPr>
        <p:spPr bwMode="auto">
          <a:xfrm>
            <a:off x="147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20" name="直線矢印コネクタ 19"/>
          <p:cNvCxnSpPr>
            <a:stCxn id="19" idx="4"/>
            <a:endCxn id="17" idx="0"/>
          </p:cNvCxnSpPr>
          <p:nvPr/>
        </p:nvCxnSpPr>
        <p:spPr bwMode="auto">
          <a:xfrm>
            <a:off x="165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矢印コネクタ 20"/>
          <p:cNvCxnSpPr>
            <a:stCxn id="19" idx="4"/>
            <a:endCxn id="18" idx="0"/>
          </p:cNvCxnSpPr>
          <p:nvPr/>
        </p:nvCxnSpPr>
        <p:spPr bwMode="auto">
          <a:xfrm>
            <a:off x="165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19" idx="4"/>
            <a:endCxn id="16" idx="0"/>
          </p:cNvCxnSpPr>
          <p:nvPr/>
        </p:nvCxnSpPr>
        <p:spPr bwMode="auto">
          <a:xfrm flipH="1">
            <a:off x="133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楕円 22"/>
          <p:cNvSpPr/>
          <p:nvPr/>
        </p:nvSpPr>
        <p:spPr bwMode="auto">
          <a:xfrm>
            <a:off x="216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24" name="楕円 23"/>
          <p:cNvSpPr/>
          <p:nvPr/>
        </p:nvSpPr>
        <p:spPr bwMode="auto">
          <a:xfrm>
            <a:off x="248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25" name="楕円 24"/>
          <p:cNvSpPr/>
          <p:nvPr/>
        </p:nvSpPr>
        <p:spPr bwMode="auto">
          <a:xfrm>
            <a:off x="280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26" name="楕円 25"/>
          <p:cNvSpPr/>
          <p:nvPr/>
        </p:nvSpPr>
        <p:spPr bwMode="auto">
          <a:xfrm>
            <a:off x="244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27" name="直線矢印コネクタ 26"/>
          <p:cNvCxnSpPr>
            <a:stCxn id="26" idx="4"/>
            <a:endCxn id="24" idx="0"/>
          </p:cNvCxnSpPr>
          <p:nvPr/>
        </p:nvCxnSpPr>
        <p:spPr bwMode="auto">
          <a:xfrm>
            <a:off x="262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a:stCxn id="26" idx="4"/>
            <a:endCxn id="25" idx="0"/>
          </p:cNvCxnSpPr>
          <p:nvPr/>
        </p:nvCxnSpPr>
        <p:spPr bwMode="auto">
          <a:xfrm>
            <a:off x="262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26" idx="4"/>
            <a:endCxn id="23" idx="0"/>
          </p:cNvCxnSpPr>
          <p:nvPr/>
        </p:nvCxnSpPr>
        <p:spPr bwMode="auto">
          <a:xfrm flipH="1">
            <a:off x="230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楕円 29"/>
          <p:cNvSpPr/>
          <p:nvPr/>
        </p:nvSpPr>
        <p:spPr bwMode="auto">
          <a:xfrm>
            <a:off x="313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31" name="楕円 30"/>
          <p:cNvSpPr/>
          <p:nvPr/>
        </p:nvSpPr>
        <p:spPr bwMode="auto">
          <a:xfrm>
            <a:off x="345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32" name="楕円 31"/>
          <p:cNvSpPr/>
          <p:nvPr/>
        </p:nvSpPr>
        <p:spPr bwMode="auto">
          <a:xfrm>
            <a:off x="378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-8</a:t>
            </a:r>
            <a:endParaRPr kumimoji="1" lang="ja-JP" altLang="en-US" sz="2000" dirty="0">
              <a:effectLst/>
              <a:latin typeface="Times New Roman" panose="02020603050405020304" pitchFamily="18" charset="0"/>
            </a:endParaRPr>
          </a:p>
        </p:txBody>
      </p:sp>
      <p:sp>
        <p:nvSpPr>
          <p:cNvPr id="33" name="楕円 32"/>
          <p:cNvSpPr/>
          <p:nvPr/>
        </p:nvSpPr>
        <p:spPr bwMode="auto">
          <a:xfrm>
            <a:off x="3420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34" name="直線矢印コネクタ 33"/>
          <p:cNvCxnSpPr>
            <a:stCxn id="33" idx="4"/>
            <a:endCxn id="31" idx="0"/>
          </p:cNvCxnSpPr>
          <p:nvPr/>
        </p:nvCxnSpPr>
        <p:spPr bwMode="auto">
          <a:xfrm>
            <a:off x="3600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3" idx="4"/>
            <a:endCxn id="32" idx="0"/>
          </p:cNvCxnSpPr>
          <p:nvPr/>
        </p:nvCxnSpPr>
        <p:spPr bwMode="auto">
          <a:xfrm>
            <a:off x="360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3" idx="4"/>
            <a:endCxn id="30" idx="0"/>
          </p:cNvCxnSpPr>
          <p:nvPr/>
        </p:nvCxnSpPr>
        <p:spPr bwMode="auto">
          <a:xfrm flipH="1">
            <a:off x="327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楕円 36"/>
          <p:cNvSpPr/>
          <p:nvPr/>
        </p:nvSpPr>
        <p:spPr bwMode="auto">
          <a:xfrm>
            <a:off x="410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38" name="楕円 37"/>
          <p:cNvSpPr/>
          <p:nvPr/>
        </p:nvSpPr>
        <p:spPr bwMode="auto">
          <a:xfrm>
            <a:off x="442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39" name="楕円 38"/>
          <p:cNvSpPr/>
          <p:nvPr/>
        </p:nvSpPr>
        <p:spPr bwMode="auto">
          <a:xfrm>
            <a:off x="475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-4</a:t>
            </a:r>
            <a:endParaRPr kumimoji="1" lang="ja-JP" altLang="en-US" sz="2000" dirty="0">
              <a:effectLst/>
              <a:latin typeface="Times New Roman" panose="02020603050405020304" pitchFamily="18" charset="0"/>
            </a:endParaRPr>
          </a:p>
        </p:txBody>
      </p:sp>
      <p:sp>
        <p:nvSpPr>
          <p:cNvPr id="40" name="楕円 39"/>
          <p:cNvSpPr/>
          <p:nvPr/>
        </p:nvSpPr>
        <p:spPr bwMode="auto">
          <a:xfrm>
            <a:off x="4392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1" name="直線矢印コネクタ 40"/>
          <p:cNvCxnSpPr>
            <a:stCxn id="40" idx="4"/>
            <a:endCxn id="38" idx="0"/>
          </p:cNvCxnSpPr>
          <p:nvPr/>
        </p:nvCxnSpPr>
        <p:spPr bwMode="auto">
          <a:xfrm>
            <a:off x="4572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a:stCxn id="40" idx="4"/>
            <a:endCxn id="39" idx="0"/>
          </p:cNvCxnSpPr>
          <p:nvPr/>
        </p:nvCxnSpPr>
        <p:spPr bwMode="auto">
          <a:xfrm>
            <a:off x="457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a:stCxn id="40" idx="4"/>
            <a:endCxn id="37" idx="0"/>
          </p:cNvCxnSpPr>
          <p:nvPr/>
        </p:nvCxnSpPr>
        <p:spPr bwMode="auto">
          <a:xfrm flipH="1">
            <a:off x="424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楕円 43"/>
          <p:cNvSpPr/>
          <p:nvPr/>
        </p:nvSpPr>
        <p:spPr bwMode="auto">
          <a:xfrm>
            <a:off x="507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45" name="楕円 44"/>
          <p:cNvSpPr/>
          <p:nvPr/>
        </p:nvSpPr>
        <p:spPr bwMode="auto">
          <a:xfrm>
            <a:off x="540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46" name="楕円 45"/>
          <p:cNvSpPr/>
          <p:nvPr/>
        </p:nvSpPr>
        <p:spPr bwMode="auto">
          <a:xfrm>
            <a:off x="572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47" name="楕円 46"/>
          <p:cNvSpPr/>
          <p:nvPr/>
        </p:nvSpPr>
        <p:spPr bwMode="auto">
          <a:xfrm>
            <a:off x="5364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8" name="直線矢印コネクタ 47"/>
          <p:cNvCxnSpPr>
            <a:stCxn id="47" idx="4"/>
            <a:endCxn id="45" idx="0"/>
          </p:cNvCxnSpPr>
          <p:nvPr/>
        </p:nvCxnSpPr>
        <p:spPr bwMode="auto">
          <a:xfrm>
            <a:off x="554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7" idx="4"/>
            <a:endCxn id="46" idx="0"/>
          </p:cNvCxnSpPr>
          <p:nvPr/>
        </p:nvCxnSpPr>
        <p:spPr bwMode="auto">
          <a:xfrm>
            <a:off x="554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a:stCxn id="47" idx="4"/>
            <a:endCxn id="44" idx="0"/>
          </p:cNvCxnSpPr>
          <p:nvPr/>
        </p:nvCxnSpPr>
        <p:spPr bwMode="auto">
          <a:xfrm flipH="1">
            <a:off x="522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楕円 50"/>
          <p:cNvSpPr/>
          <p:nvPr/>
        </p:nvSpPr>
        <p:spPr bwMode="auto">
          <a:xfrm>
            <a:off x="604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+4</a:t>
            </a:r>
            <a:endParaRPr kumimoji="1" lang="ja-JP" altLang="en-US" sz="2000" dirty="0">
              <a:effectLst/>
              <a:latin typeface="Times New Roman" panose="02020603050405020304" pitchFamily="18" charset="0"/>
            </a:endParaRPr>
          </a:p>
        </p:txBody>
      </p:sp>
      <p:sp>
        <p:nvSpPr>
          <p:cNvPr id="52" name="楕円 51"/>
          <p:cNvSpPr/>
          <p:nvPr/>
        </p:nvSpPr>
        <p:spPr bwMode="auto">
          <a:xfrm>
            <a:off x="6372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+3</a:t>
            </a:r>
            <a:endParaRPr kumimoji="1" lang="ja-JP" altLang="en-US" sz="2000" dirty="0">
              <a:effectLst/>
              <a:latin typeface="Times New Roman" panose="02020603050405020304" pitchFamily="18" charset="0"/>
            </a:endParaRPr>
          </a:p>
        </p:txBody>
      </p:sp>
      <p:sp>
        <p:nvSpPr>
          <p:cNvPr id="53" name="楕円 52"/>
          <p:cNvSpPr/>
          <p:nvPr/>
        </p:nvSpPr>
        <p:spPr bwMode="auto">
          <a:xfrm>
            <a:off x="669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54" name="楕円 53"/>
          <p:cNvSpPr/>
          <p:nvPr/>
        </p:nvSpPr>
        <p:spPr bwMode="auto">
          <a:xfrm>
            <a:off x="633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55" name="直線矢印コネクタ 54"/>
          <p:cNvCxnSpPr>
            <a:stCxn id="54" idx="4"/>
            <a:endCxn id="52" idx="0"/>
          </p:cNvCxnSpPr>
          <p:nvPr/>
        </p:nvCxnSpPr>
        <p:spPr bwMode="auto">
          <a:xfrm>
            <a:off x="651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a:stCxn id="54" idx="4"/>
            <a:endCxn id="53" idx="0"/>
          </p:cNvCxnSpPr>
          <p:nvPr/>
        </p:nvCxnSpPr>
        <p:spPr bwMode="auto">
          <a:xfrm>
            <a:off x="651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a:stCxn id="54" idx="4"/>
            <a:endCxn id="51" idx="0"/>
          </p:cNvCxnSpPr>
          <p:nvPr/>
        </p:nvCxnSpPr>
        <p:spPr bwMode="auto">
          <a:xfrm flipH="1">
            <a:off x="619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楕円 57"/>
          <p:cNvSpPr/>
          <p:nvPr/>
        </p:nvSpPr>
        <p:spPr bwMode="auto">
          <a:xfrm>
            <a:off x="702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59" name="楕円 58"/>
          <p:cNvSpPr/>
          <p:nvPr/>
        </p:nvSpPr>
        <p:spPr bwMode="auto">
          <a:xfrm>
            <a:off x="734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60" name="楕円 59"/>
          <p:cNvSpPr/>
          <p:nvPr/>
        </p:nvSpPr>
        <p:spPr bwMode="auto">
          <a:xfrm>
            <a:off x="766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61" name="楕円 60"/>
          <p:cNvSpPr/>
          <p:nvPr/>
        </p:nvSpPr>
        <p:spPr bwMode="auto">
          <a:xfrm>
            <a:off x="730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2" name="直線矢印コネクタ 61"/>
          <p:cNvCxnSpPr>
            <a:stCxn id="61" idx="4"/>
            <a:endCxn id="59" idx="0"/>
          </p:cNvCxnSpPr>
          <p:nvPr/>
        </p:nvCxnSpPr>
        <p:spPr bwMode="auto">
          <a:xfrm>
            <a:off x="748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a:stCxn id="61" idx="4"/>
            <a:endCxn id="60" idx="0"/>
          </p:cNvCxnSpPr>
          <p:nvPr/>
        </p:nvCxnSpPr>
        <p:spPr bwMode="auto">
          <a:xfrm>
            <a:off x="748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a:stCxn id="61" idx="4"/>
            <a:endCxn id="58" idx="0"/>
          </p:cNvCxnSpPr>
          <p:nvPr/>
        </p:nvCxnSpPr>
        <p:spPr bwMode="auto">
          <a:xfrm flipH="1">
            <a:off x="716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楕円 64"/>
          <p:cNvSpPr/>
          <p:nvPr/>
        </p:nvSpPr>
        <p:spPr bwMode="auto">
          <a:xfrm>
            <a:off x="802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+8</a:t>
            </a:r>
            <a:endParaRPr kumimoji="1" lang="ja-JP" altLang="en-US" sz="2000" dirty="0">
              <a:effectLst/>
              <a:latin typeface="Times New Roman" panose="02020603050405020304" pitchFamily="18" charset="0"/>
            </a:endParaRPr>
          </a:p>
        </p:txBody>
      </p:sp>
      <p:sp>
        <p:nvSpPr>
          <p:cNvPr id="66" name="楕円 65"/>
          <p:cNvSpPr/>
          <p:nvPr/>
        </p:nvSpPr>
        <p:spPr bwMode="auto">
          <a:xfrm>
            <a:off x="8350339"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67" name="楕円 66"/>
          <p:cNvSpPr/>
          <p:nvPr/>
        </p:nvSpPr>
        <p:spPr bwMode="auto">
          <a:xfrm>
            <a:off x="8674339"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68" name="楕円 67"/>
          <p:cNvSpPr/>
          <p:nvPr/>
        </p:nvSpPr>
        <p:spPr bwMode="auto">
          <a:xfrm>
            <a:off x="831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9" name="直線矢印コネクタ 68"/>
          <p:cNvCxnSpPr>
            <a:stCxn id="68" idx="4"/>
            <a:endCxn id="66" idx="0"/>
          </p:cNvCxnSpPr>
          <p:nvPr/>
        </p:nvCxnSpPr>
        <p:spPr bwMode="auto">
          <a:xfrm>
            <a:off x="8494339"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68" idx="4"/>
            <a:endCxn id="67" idx="0"/>
          </p:cNvCxnSpPr>
          <p:nvPr/>
        </p:nvCxnSpPr>
        <p:spPr bwMode="auto">
          <a:xfrm>
            <a:off x="8494339"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68" idx="4"/>
            <a:endCxn id="65" idx="0"/>
          </p:cNvCxnSpPr>
          <p:nvPr/>
        </p:nvCxnSpPr>
        <p:spPr bwMode="auto">
          <a:xfrm flipH="1">
            <a:off x="8172000" y="4680000"/>
            <a:ext cx="322339"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楕円 81"/>
          <p:cNvSpPr/>
          <p:nvPr/>
        </p:nvSpPr>
        <p:spPr bwMode="auto">
          <a:xfrm>
            <a:off x="1476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83" name="直線矢印コネクタ 82"/>
          <p:cNvCxnSpPr>
            <a:stCxn id="82" idx="4"/>
            <a:endCxn id="19" idx="0"/>
          </p:cNvCxnSpPr>
          <p:nvPr/>
        </p:nvCxnSpPr>
        <p:spPr bwMode="auto">
          <a:xfrm>
            <a:off x="1656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82" idx="4"/>
            <a:endCxn id="7" idx="0"/>
          </p:cNvCxnSpPr>
          <p:nvPr/>
        </p:nvCxnSpPr>
        <p:spPr bwMode="auto">
          <a:xfrm flipH="1">
            <a:off x="684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a:stCxn id="82" idx="4"/>
            <a:endCxn id="26" idx="0"/>
          </p:cNvCxnSpPr>
          <p:nvPr/>
        </p:nvCxnSpPr>
        <p:spPr bwMode="auto">
          <a:xfrm>
            <a:off x="165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楕円 99"/>
          <p:cNvSpPr/>
          <p:nvPr/>
        </p:nvSpPr>
        <p:spPr bwMode="auto">
          <a:xfrm>
            <a:off x="4392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1" name="直線矢印コネクタ 100"/>
          <p:cNvCxnSpPr>
            <a:stCxn id="100" idx="4"/>
            <a:endCxn id="40" idx="0"/>
          </p:cNvCxnSpPr>
          <p:nvPr/>
        </p:nvCxnSpPr>
        <p:spPr bwMode="auto">
          <a:xfrm>
            <a:off x="4572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a:stCxn id="100" idx="4"/>
            <a:endCxn id="33" idx="0"/>
          </p:cNvCxnSpPr>
          <p:nvPr/>
        </p:nvCxnSpPr>
        <p:spPr bwMode="auto">
          <a:xfrm flipH="1">
            <a:off x="3600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a:stCxn id="100" idx="4"/>
            <a:endCxn id="47" idx="0"/>
          </p:cNvCxnSpPr>
          <p:nvPr/>
        </p:nvCxnSpPr>
        <p:spPr bwMode="auto">
          <a:xfrm>
            <a:off x="4572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楕円 106"/>
          <p:cNvSpPr/>
          <p:nvPr/>
        </p:nvSpPr>
        <p:spPr bwMode="auto">
          <a:xfrm>
            <a:off x="7308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8" name="直線矢印コネクタ 107"/>
          <p:cNvCxnSpPr>
            <a:stCxn id="107" idx="4"/>
            <a:endCxn id="61" idx="0"/>
          </p:cNvCxnSpPr>
          <p:nvPr/>
        </p:nvCxnSpPr>
        <p:spPr bwMode="auto">
          <a:xfrm>
            <a:off x="7488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a:stCxn id="107" idx="4"/>
            <a:endCxn id="54" idx="0"/>
          </p:cNvCxnSpPr>
          <p:nvPr/>
        </p:nvCxnSpPr>
        <p:spPr bwMode="auto">
          <a:xfrm flipH="1">
            <a:off x="651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a:stCxn id="107" idx="4"/>
            <a:endCxn id="68" idx="0"/>
          </p:cNvCxnSpPr>
          <p:nvPr/>
        </p:nvCxnSpPr>
        <p:spPr bwMode="auto">
          <a:xfrm>
            <a:off x="7488000" y="3564000"/>
            <a:ext cx="1008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楕円 113"/>
          <p:cNvSpPr/>
          <p:nvPr/>
        </p:nvSpPr>
        <p:spPr bwMode="auto">
          <a:xfrm>
            <a:off x="4392000" y="2088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15" name="直線矢印コネクタ 114"/>
          <p:cNvCxnSpPr>
            <a:stCxn id="114" idx="4"/>
            <a:endCxn id="100" idx="0"/>
          </p:cNvCxnSpPr>
          <p:nvPr/>
        </p:nvCxnSpPr>
        <p:spPr bwMode="auto">
          <a:xfrm>
            <a:off x="4572000" y="2448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a:stCxn id="114" idx="4"/>
            <a:endCxn id="82" idx="0"/>
          </p:cNvCxnSpPr>
          <p:nvPr/>
        </p:nvCxnSpPr>
        <p:spPr bwMode="auto">
          <a:xfrm flipH="1">
            <a:off x="1656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a:stCxn id="114" idx="4"/>
            <a:endCxn id="107" idx="0"/>
          </p:cNvCxnSpPr>
          <p:nvPr/>
        </p:nvCxnSpPr>
        <p:spPr bwMode="auto">
          <a:xfrm>
            <a:off x="4572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テキスト ボックス 120"/>
          <p:cNvSpPr txBox="1"/>
          <p:nvPr/>
        </p:nvSpPr>
        <p:spPr>
          <a:xfrm>
            <a:off x="794896" y="1115499"/>
            <a:ext cx="7891904" cy="1040285"/>
          </a:xfrm>
          <a:prstGeom prst="rect">
            <a:avLst/>
          </a:prstGeom>
          <a:noFill/>
        </p:spPr>
        <p:txBody>
          <a:bodyPr wrap="none" rtlCol="0">
            <a:spAutoFit/>
          </a:bodyPr>
          <a:lstStyle/>
          <a:p>
            <a:pPr algn="l"/>
            <a:r>
              <a:rPr lang="en-US" altLang="ja-JP" dirty="0">
                <a:latin typeface="Times New Roman" panose="02020603050405020304" pitchFamily="18" charset="0"/>
              </a:rPr>
              <a:t>αβ </a:t>
            </a:r>
            <a:r>
              <a:rPr lang="ja-JP" altLang="en-US" dirty="0">
                <a:latin typeface="Times New Roman" panose="02020603050405020304" pitchFamily="18" charset="0"/>
              </a:rPr>
              <a:t>法で探索したときに枝刈りできる部分はどこか？</a:t>
            </a:r>
            <a:endParaRPr lang="en-US" altLang="ja-JP" dirty="0">
              <a:latin typeface="Times New Roman" panose="02020603050405020304" pitchFamily="18" charset="0"/>
            </a:endParaRPr>
          </a:p>
          <a:p>
            <a:pPr algn="l"/>
            <a:r>
              <a:rPr kumimoji="1" lang="en-US" altLang="ja-JP" dirty="0">
                <a:latin typeface="Times New Roman" panose="02020603050405020304" pitchFamily="18" charset="0"/>
              </a:rPr>
              <a:t>(</a:t>
            </a:r>
            <a:r>
              <a:rPr kumimoji="1" lang="ja-JP" altLang="en-US" dirty="0">
                <a:latin typeface="Times New Roman" panose="02020603050405020304" pitchFamily="18" charset="0"/>
              </a:rPr>
              <a:t>左から探索</a:t>
            </a:r>
            <a:r>
              <a:rPr kumimoji="1"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sp>
        <p:nvSpPr>
          <p:cNvPr id="122" name="テキスト ボックス 121"/>
          <p:cNvSpPr txBox="1"/>
          <p:nvPr/>
        </p:nvSpPr>
        <p:spPr>
          <a:xfrm>
            <a:off x="60109" y="2032790"/>
            <a:ext cx="1261884" cy="523220"/>
          </a:xfrm>
          <a:prstGeom prst="rect">
            <a:avLst/>
          </a:prstGeom>
          <a:noFill/>
        </p:spPr>
        <p:txBody>
          <a:bodyPr wrap="none" rtlCol="0">
            <a:spAutoFit/>
          </a:bodyPr>
          <a:lstStyle/>
          <a:p>
            <a:r>
              <a:rPr lang="ja-JP" altLang="en-US" dirty="0">
                <a:latin typeface="Times New Roman" panose="02020603050405020304" pitchFamily="18" charset="0"/>
              </a:rPr>
              <a:t>先手番</a:t>
            </a:r>
            <a:endParaRPr kumimoji="1" lang="ja-JP" altLang="en-US" dirty="0">
              <a:latin typeface="Times New Roman" panose="02020603050405020304" pitchFamily="18" charset="0"/>
            </a:endParaRPr>
          </a:p>
        </p:txBody>
      </p:sp>
      <p:sp>
        <p:nvSpPr>
          <p:cNvPr id="123" name="テキスト ボックス 122"/>
          <p:cNvSpPr txBox="1"/>
          <p:nvPr/>
        </p:nvSpPr>
        <p:spPr>
          <a:xfrm>
            <a:off x="58661" y="3129070"/>
            <a:ext cx="1261884" cy="523220"/>
          </a:xfrm>
          <a:prstGeom prst="rect">
            <a:avLst/>
          </a:prstGeom>
          <a:noFill/>
        </p:spPr>
        <p:txBody>
          <a:bodyPr wrap="none" rtlCol="0">
            <a:spAutoFit/>
          </a:bodyPr>
          <a:lstStyle/>
          <a:p>
            <a:r>
              <a:rPr lang="ja-JP" altLang="en-US" dirty="0">
                <a:latin typeface="Times New Roman" panose="02020603050405020304" pitchFamily="18" charset="0"/>
              </a:rPr>
              <a:t>後手番</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1664928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宿題 </a:t>
            </a:r>
            <a:r>
              <a:rPr kumimoji="1" lang="en-US" altLang="ja-JP" dirty="0"/>
              <a:t>: </a:t>
            </a:r>
            <a:r>
              <a:rPr kumimoji="1" lang="ja-JP" altLang="en-US" dirty="0"/>
              <a:t>アルファベータ法</a:t>
            </a:r>
          </a:p>
        </p:txBody>
      </p:sp>
      <p:sp>
        <p:nvSpPr>
          <p:cNvPr id="3" name="楕円 2"/>
          <p:cNvSpPr/>
          <p:nvPr/>
        </p:nvSpPr>
        <p:spPr bwMode="auto">
          <a:xfrm>
            <a:off x="21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4" name="楕円 3"/>
          <p:cNvSpPr/>
          <p:nvPr/>
        </p:nvSpPr>
        <p:spPr bwMode="auto">
          <a:xfrm>
            <a:off x="54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6" name="楕円 5"/>
          <p:cNvSpPr/>
          <p:nvPr/>
        </p:nvSpPr>
        <p:spPr bwMode="auto">
          <a:xfrm>
            <a:off x="86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7" name="楕円 6"/>
          <p:cNvSpPr/>
          <p:nvPr/>
        </p:nvSpPr>
        <p:spPr bwMode="auto">
          <a:xfrm>
            <a:off x="504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9" name="直線矢印コネクタ 8"/>
          <p:cNvCxnSpPr>
            <a:stCxn id="7" idx="4"/>
            <a:endCxn id="4" idx="0"/>
          </p:cNvCxnSpPr>
          <p:nvPr/>
        </p:nvCxnSpPr>
        <p:spPr bwMode="auto">
          <a:xfrm>
            <a:off x="68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a:stCxn id="7" idx="4"/>
            <a:endCxn id="6" idx="0"/>
          </p:cNvCxnSpPr>
          <p:nvPr/>
        </p:nvCxnSpPr>
        <p:spPr bwMode="auto">
          <a:xfrm>
            <a:off x="68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矢印コネクタ 12"/>
          <p:cNvCxnSpPr>
            <a:stCxn id="7" idx="4"/>
            <a:endCxn id="3" idx="0"/>
          </p:cNvCxnSpPr>
          <p:nvPr/>
        </p:nvCxnSpPr>
        <p:spPr bwMode="auto">
          <a:xfrm flipH="1">
            <a:off x="36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楕円 15"/>
          <p:cNvSpPr/>
          <p:nvPr/>
        </p:nvSpPr>
        <p:spPr bwMode="auto">
          <a:xfrm>
            <a:off x="1188000" y="5508000"/>
            <a:ext cx="288000" cy="288000"/>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7" name="楕円 16"/>
          <p:cNvSpPr/>
          <p:nvPr/>
        </p:nvSpPr>
        <p:spPr bwMode="auto">
          <a:xfrm>
            <a:off x="151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8" name="楕円 17"/>
          <p:cNvSpPr/>
          <p:nvPr/>
        </p:nvSpPr>
        <p:spPr bwMode="auto">
          <a:xfrm>
            <a:off x="183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9" name="楕円 18"/>
          <p:cNvSpPr/>
          <p:nvPr/>
        </p:nvSpPr>
        <p:spPr bwMode="auto">
          <a:xfrm>
            <a:off x="147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20" name="直線矢印コネクタ 19"/>
          <p:cNvCxnSpPr>
            <a:stCxn id="19" idx="4"/>
            <a:endCxn id="17" idx="0"/>
          </p:cNvCxnSpPr>
          <p:nvPr/>
        </p:nvCxnSpPr>
        <p:spPr bwMode="auto">
          <a:xfrm>
            <a:off x="165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矢印コネクタ 20"/>
          <p:cNvCxnSpPr>
            <a:stCxn id="19" idx="4"/>
            <a:endCxn id="18" idx="0"/>
          </p:cNvCxnSpPr>
          <p:nvPr/>
        </p:nvCxnSpPr>
        <p:spPr bwMode="auto">
          <a:xfrm>
            <a:off x="165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19" idx="4"/>
            <a:endCxn id="16" idx="0"/>
          </p:cNvCxnSpPr>
          <p:nvPr/>
        </p:nvCxnSpPr>
        <p:spPr bwMode="auto">
          <a:xfrm flipH="1">
            <a:off x="133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楕円 22"/>
          <p:cNvSpPr/>
          <p:nvPr/>
        </p:nvSpPr>
        <p:spPr bwMode="auto">
          <a:xfrm>
            <a:off x="216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24" name="楕円 23"/>
          <p:cNvSpPr/>
          <p:nvPr/>
        </p:nvSpPr>
        <p:spPr bwMode="auto">
          <a:xfrm>
            <a:off x="248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25" name="楕円 24"/>
          <p:cNvSpPr/>
          <p:nvPr/>
        </p:nvSpPr>
        <p:spPr bwMode="auto">
          <a:xfrm>
            <a:off x="280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26" name="楕円 25"/>
          <p:cNvSpPr/>
          <p:nvPr/>
        </p:nvSpPr>
        <p:spPr bwMode="auto">
          <a:xfrm>
            <a:off x="244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27" name="直線矢印コネクタ 26"/>
          <p:cNvCxnSpPr>
            <a:stCxn id="26" idx="4"/>
            <a:endCxn id="24" idx="0"/>
          </p:cNvCxnSpPr>
          <p:nvPr/>
        </p:nvCxnSpPr>
        <p:spPr bwMode="auto">
          <a:xfrm>
            <a:off x="262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a:stCxn id="26" idx="4"/>
            <a:endCxn id="25" idx="0"/>
          </p:cNvCxnSpPr>
          <p:nvPr/>
        </p:nvCxnSpPr>
        <p:spPr bwMode="auto">
          <a:xfrm>
            <a:off x="262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26" idx="4"/>
            <a:endCxn id="23" idx="0"/>
          </p:cNvCxnSpPr>
          <p:nvPr/>
        </p:nvCxnSpPr>
        <p:spPr bwMode="auto">
          <a:xfrm flipH="1">
            <a:off x="230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楕円 29"/>
          <p:cNvSpPr/>
          <p:nvPr/>
        </p:nvSpPr>
        <p:spPr bwMode="auto">
          <a:xfrm>
            <a:off x="313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1" name="楕円 30"/>
          <p:cNvSpPr/>
          <p:nvPr/>
        </p:nvSpPr>
        <p:spPr bwMode="auto">
          <a:xfrm>
            <a:off x="345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2" name="楕円 31"/>
          <p:cNvSpPr/>
          <p:nvPr/>
        </p:nvSpPr>
        <p:spPr bwMode="auto">
          <a:xfrm>
            <a:off x="378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3" name="楕円 32"/>
          <p:cNvSpPr/>
          <p:nvPr/>
        </p:nvSpPr>
        <p:spPr bwMode="auto">
          <a:xfrm>
            <a:off x="3420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34" name="直線矢印コネクタ 33"/>
          <p:cNvCxnSpPr>
            <a:stCxn id="33" idx="4"/>
            <a:endCxn id="31" idx="0"/>
          </p:cNvCxnSpPr>
          <p:nvPr/>
        </p:nvCxnSpPr>
        <p:spPr bwMode="auto">
          <a:xfrm>
            <a:off x="3600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3" idx="4"/>
            <a:endCxn id="32" idx="0"/>
          </p:cNvCxnSpPr>
          <p:nvPr/>
        </p:nvCxnSpPr>
        <p:spPr bwMode="auto">
          <a:xfrm>
            <a:off x="360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3" idx="4"/>
            <a:endCxn id="30" idx="0"/>
          </p:cNvCxnSpPr>
          <p:nvPr/>
        </p:nvCxnSpPr>
        <p:spPr bwMode="auto">
          <a:xfrm flipH="1">
            <a:off x="327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楕円 36"/>
          <p:cNvSpPr/>
          <p:nvPr/>
        </p:nvSpPr>
        <p:spPr bwMode="auto">
          <a:xfrm>
            <a:off x="410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8" name="楕円 37"/>
          <p:cNvSpPr/>
          <p:nvPr/>
        </p:nvSpPr>
        <p:spPr bwMode="auto">
          <a:xfrm>
            <a:off x="442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9" name="楕円 38"/>
          <p:cNvSpPr/>
          <p:nvPr/>
        </p:nvSpPr>
        <p:spPr bwMode="auto">
          <a:xfrm>
            <a:off x="475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0" name="楕円 39"/>
          <p:cNvSpPr/>
          <p:nvPr/>
        </p:nvSpPr>
        <p:spPr bwMode="auto">
          <a:xfrm>
            <a:off x="4392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1" name="直線矢印コネクタ 40"/>
          <p:cNvCxnSpPr>
            <a:stCxn id="40" idx="4"/>
            <a:endCxn id="38" idx="0"/>
          </p:cNvCxnSpPr>
          <p:nvPr/>
        </p:nvCxnSpPr>
        <p:spPr bwMode="auto">
          <a:xfrm>
            <a:off x="4572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a:stCxn id="40" idx="4"/>
            <a:endCxn id="39" idx="0"/>
          </p:cNvCxnSpPr>
          <p:nvPr/>
        </p:nvCxnSpPr>
        <p:spPr bwMode="auto">
          <a:xfrm>
            <a:off x="457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a:stCxn id="40" idx="4"/>
            <a:endCxn id="37" idx="0"/>
          </p:cNvCxnSpPr>
          <p:nvPr/>
        </p:nvCxnSpPr>
        <p:spPr bwMode="auto">
          <a:xfrm flipH="1">
            <a:off x="424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楕円 43"/>
          <p:cNvSpPr/>
          <p:nvPr/>
        </p:nvSpPr>
        <p:spPr bwMode="auto">
          <a:xfrm>
            <a:off x="507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5" name="楕円 44"/>
          <p:cNvSpPr/>
          <p:nvPr/>
        </p:nvSpPr>
        <p:spPr bwMode="auto">
          <a:xfrm>
            <a:off x="540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6" name="楕円 45"/>
          <p:cNvSpPr/>
          <p:nvPr/>
        </p:nvSpPr>
        <p:spPr bwMode="auto">
          <a:xfrm>
            <a:off x="572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7" name="楕円 46"/>
          <p:cNvSpPr/>
          <p:nvPr/>
        </p:nvSpPr>
        <p:spPr bwMode="auto">
          <a:xfrm>
            <a:off x="5364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8" name="直線矢印コネクタ 47"/>
          <p:cNvCxnSpPr>
            <a:stCxn id="47" idx="4"/>
            <a:endCxn id="45" idx="0"/>
          </p:cNvCxnSpPr>
          <p:nvPr/>
        </p:nvCxnSpPr>
        <p:spPr bwMode="auto">
          <a:xfrm>
            <a:off x="554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7" idx="4"/>
            <a:endCxn id="46" idx="0"/>
          </p:cNvCxnSpPr>
          <p:nvPr/>
        </p:nvCxnSpPr>
        <p:spPr bwMode="auto">
          <a:xfrm>
            <a:off x="554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a:stCxn id="47" idx="4"/>
            <a:endCxn id="44" idx="0"/>
          </p:cNvCxnSpPr>
          <p:nvPr/>
        </p:nvCxnSpPr>
        <p:spPr bwMode="auto">
          <a:xfrm flipH="1">
            <a:off x="522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楕円 50"/>
          <p:cNvSpPr/>
          <p:nvPr/>
        </p:nvSpPr>
        <p:spPr bwMode="auto">
          <a:xfrm>
            <a:off x="604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2" name="楕円 51"/>
          <p:cNvSpPr/>
          <p:nvPr/>
        </p:nvSpPr>
        <p:spPr bwMode="auto">
          <a:xfrm>
            <a:off x="637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3" name="楕円 52"/>
          <p:cNvSpPr/>
          <p:nvPr/>
        </p:nvSpPr>
        <p:spPr bwMode="auto">
          <a:xfrm>
            <a:off x="669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4" name="楕円 53"/>
          <p:cNvSpPr/>
          <p:nvPr/>
        </p:nvSpPr>
        <p:spPr bwMode="auto">
          <a:xfrm>
            <a:off x="633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55" name="直線矢印コネクタ 54"/>
          <p:cNvCxnSpPr>
            <a:stCxn id="54" idx="4"/>
            <a:endCxn id="52" idx="0"/>
          </p:cNvCxnSpPr>
          <p:nvPr/>
        </p:nvCxnSpPr>
        <p:spPr bwMode="auto">
          <a:xfrm>
            <a:off x="651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a:stCxn id="54" idx="4"/>
            <a:endCxn id="53" idx="0"/>
          </p:cNvCxnSpPr>
          <p:nvPr/>
        </p:nvCxnSpPr>
        <p:spPr bwMode="auto">
          <a:xfrm>
            <a:off x="651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a:stCxn id="54" idx="4"/>
            <a:endCxn id="51" idx="0"/>
          </p:cNvCxnSpPr>
          <p:nvPr/>
        </p:nvCxnSpPr>
        <p:spPr bwMode="auto">
          <a:xfrm flipH="1">
            <a:off x="619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楕円 57"/>
          <p:cNvSpPr/>
          <p:nvPr/>
        </p:nvSpPr>
        <p:spPr bwMode="auto">
          <a:xfrm>
            <a:off x="702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9" name="楕円 58"/>
          <p:cNvSpPr/>
          <p:nvPr/>
        </p:nvSpPr>
        <p:spPr bwMode="auto">
          <a:xfrm>
            <a:off x="734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0" name="楕円 59"/>
          <p:cNvSpPr/>
          <p:nvPr/>
        </p:nvSpPr>
        <p:spPr bwMode="auto">
          <a:xfrm>
            <a:off x="766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1" name="楕円 60"/>
          <p:cNvSpPr/>
          <p:nvPr/>
        </p:nvSpPr>
        <p:spPr bwMode="auto">
          <a:xfrm>
            <a:off x="730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2" name="直線矢印コネクタ 61"/>
          <p:cNvCxnSpPr>
            <a:stCxn id="61" idx="4"/>
            <a:endCxn id="59" idx="0"/>
          </p:cNvCxnSpPr>
          <p:nvPr/>
        </p:nvCxnSpPr>
        <p:spPr bwMode="auto">
          <a:xfrm>
            <a:off x="748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a:stCxn id="61" idx="4"/>
            <a:endCxn id="60" idx="0"/>
          </p:cNvCxnSpPr>
          <p:nvPr/>
        </p:nvCxnSpPr>
        <p:spPr bwMode="auto">
          <a:xfrm>
            <a:off x="748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a:stCxn id="61" idx="4"/>
            <a:endCxn id="58" idx="0"/>
          </p:cNvCxnSpPr>
          <p:nvPr/>
        </p:nvCxnSpPr>
        <p:spPr bwMode="auto">
          <a:xfrm flipH="1">
            <a:off x="716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楕円 64"/>
          <p:cNvSpPr/>
          <p:nvPr/>
        </p:nvSpPr>
        <p:spPr bwMode="auto">
          <a:xfrm>
            <a:off x="802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6" name="楕円 65"/>
          <p:cNvSpPr/>
          <p:nvPr/>
        </p:nvSpPr>
        <p:spPr bwMode="auto">
          <a:xfrm>
            <a:off x="8350339"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7" name="楕円 66"/>
          <p:cNvSpPr/>
          <p:nvPr/>
        </p:nvSpPr>
        <p:spPr bwMode="auto">
          <a:xfrm>
            <a:off x="8674339"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8" name="楕円 67"/>
          <p:cNvSpPr/>
          <p:nvPr/>
        </p:nvSpPr>
        <p:spPr bwMode="auto">
          <a:xfrm>
            <a:off x="831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9" name="直線矢印コネクタ 68"/>
          <p:cNvCxnSpPr>
            <a:stCxn id="68" idx="4"/>
            <a:endCxn id="66" idx="0"/>
          </p:cNvCxnSpPr>
          <p:nvPr/>
        </p:nvCxnSpPr>
        <p:spPr bwMode="auto">
          <a:xfrm>
            <a:off x="8494339"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68" idx="4"/>
            <a:endCxn id="67" idx="0"/>
          </p:cNvCxnSpPr>
          <p:nvPr/>
        </p:nvCxnSpPr>
        <p:spPr bwMode="auto">
          <a:xfrm>
            <a:off x="8494339"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68" idx="4"/>
            <a:endCxn id="65" idx="0"/>
          </p:cNvCxnSpPr>
          <p:nvPr/>
        </p:nvCxnSpPr>
        <p:spPr bwMode="auto">
          <a:xfrm flipH="1">
            <a:off x="8172000" y="4680000"/>
            <a:ext cx="322339"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楕円 81"/>
          <p:cNvSpPr/>
          <p:nvPr/>
        </p:nvSpPr>
        <p:spPr bwMode="auto">
          <a:xfrm>
            <a:off x="1476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83" name="直線矢印コネクタ 82"/>
          <p:cNvCxnSpPr>
            <a:stCxn id="82" idx="4"/>
            <a:endCxn id="19" idx="0"/>
          </p:cNvCxnSpPr>
          <p:nvPr/>
        </p:nvCxnSpPr>
        <p:spPr bwMode="auto">
          <a:xfrm>
            <a:off x="1656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82" idx="4"/>
            <a:endCxn id="7" idx="0"/>
          </p:cNvCxnSpPr>
          <p:nvPr/>
        </p:nvCxnSpPr>
        <p:spPr bwMode="auto">
          <a:xfrm flipH="1">
            <a:off x="684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a:stCxn id="82" idx="4"/>
            <a:endCxn id="26" idx="0"/>
          </p:cNvCxnSpPr>
          <p:nvPr/>
        </p:nvCxnSpPr>
        <p:spPr bwMode="auto">
          <a:xfrm>
            <a:off x="165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楕円 99"/>
          <p:cNvSpPr/>
          <p:nvPr/>
        </p:nvSpPr>
        <p:spPr bwMode="auto">
          <a:xfrm>
            <a:off x="4392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1" name="直線矢印コネクタ 100"/>
          <p:cNvCxnSpPr>
            <a:stCxn id="100" idx="4"/>
            <a:endCxn id="40" idx="0"/>
          </p:cNvCxnSpPr>
          <p:nvPr/>
        </p:nvCxnSpPr>
        <p:spPr bwMode="auto">
          <a:xfrm>
            <a:off x="4572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a:stCxn id="100" idx="4"/>
            <a:endCxn id="33" idx="0"/>
          </p:cNvCxnSpPr>
          <p:nvPr/>
        </p:nvCxnSpPr>
        <p:spPr bwMode="auto">
          <a:xfrm flipH="1">
            <a:off x="3600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a:stCxn id="100" idx="4"/>
            <a:endCxn id="47" idx="0"/>
          </p:cNvCxnSpPr>
          <p:nvPr/>
        </p:nvCxnSpPr>
        <p:spPr bwMode="auto">
          <a:xfrm>
            <a:off x="4572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楕円 106"/>
          <p:cNvSpPr/>
          <p:nvPr/>
        </p:nvSpPr>
        <p:spPr bwMode="auto">
          <a:xfrm>
            <a:off x="7308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8" name="直線矢印コネクタ 107"/>
          <p:cNvCxnSpPr>
            <a:stCxn id="107" idx="4"/>
            <a:endCxn id="61" idx="0"/>
          </p:cNvCxnSpPr>
          <p:nvPr/>
        </p:nvCxnSpPr>
        <p:spPr bwMode="auto">
          <a:xfrm>
            <a:off x="7488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a:stCxn id="107" idx="4"/>
            <a:endCxn id="54" idx="0"/>
          </p:cNvCxnSpPr>
          <p:nvPr/>
        </p:nvCxnSpPr>
        <p:spPr bwMode="auto">
          <a:xfrm flipH="1">
            <a:off x="651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a:stCxn id="107" idx="4"/>
            <a:endCxn id="68" idx="0"/>
          </p:cNvCxnSpPr>
          <p:nvPr/>
        </p:nvCxnSpPr>
        <p:spPr bwMode="auto">
          <a:xfrm>
            <a:off x="7488000" y="3564000"/>
            <a:ext cx="1008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楕円 113"/>
          <p:cNvSpPr/>
          <p:nvPr/>
        </p:nvSpPr>
        <p:spPr bwMode="auto">
          <a:xfrm>
            <a:off x="4392000" y="2088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15" name="直線矢印コネクタ 114"/>
          <p:cNvCxnSpPr>
            <a:stCxn id="114" idx="4"/>
            <a:endCxn id="100" idx="0"/>
          </p:cNvCxnSpPr>
          <p:nvPr/>
        </p:nvCxnSpPr>
        <p:spPr bwMode="auto">
          <a:xfrm>
            <a:off x="4572000" y="2448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a:stCxn id="114" idx="4"/>
            <a:endCxn id="82" idx="0"/>
          </p:cNvCxnSpPr>
          <p:nvPr/>
        </p:nvCxnSpPr>
        <p:spPr bwMode="auto">
          <a:xfrm flipH="1">
            <a:off x="1656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a:stCxn id="114" idx="4"/>
            <a:endCxn id="107" idx="0"/>
          </p:cNvCxnSpPr>
          <p:nvPr/>
        </p:nvCxnSpPr>
        <p:spPr bwMode="auto">
          <a:xfrm>
            <a:off x="4572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テキスト ボックス 120"/>
          <p:cNvSpPr txBox="1"/>
          <p:nvPr/>
        </p:nvSpPr>
        <p:spPr>
          <a:xfrm>
            <a:off x="794896" y="1115499"/>
            <a:ext cx="7891904" cy="1040285"/>
          </a:xfrm>
          <a:prstGeom prst="rect">
            <a:avLst/>
          </a:prstGeom>
          <a:noFill/>
        </p:spPr>
        <p:txBody>
          <a:bodyPr wrap="none" rtlCol="0">
            <a:spAutoFit/>
          </a:bodyPr>
          <a:lstStyle/>
          <a:p>
            <a:pPr algn="l"/>
            <a:r>
              <a:rPr lang="en-US" altLang="ja-JP" dirty="0">
                <a:latin typeface="Times New Roman" panose="02020603050405020304" pitchFamily="18" charset="0"/>
              </a:rPr>
              <a:t>αβ </a:t>
            </a:r>
            <a:r>
              <a:rPr lang="ja-JP" altLang="en-US" dirty="0">
                <a:latin typeface="Times New Roman" panose="02020603050405020304" pitchFamily="18" charset="0"/>
              </a:rPr>
              <a:t>法で探索したときに枝刈りできる部分はどこか？</a:t>
            </a:r>
            <a:endParaRPr lang="en-US" altLang="ja-JP" dirty="0">
              <a:latin typeface="Times New Roman" panose="02020603050405020304" pitchFamily="18" charset="0"/>
            </a:endParaRPr>
          </a:p>
          <a:p>
            <a:pPr algn="l"/>
            <a:r>
              <a:rPr kumimoji="1" lang="en-US" altLang="ja-JP" dirty="0">
                <a:latin typeface="Times New Roman" panose="02020603050405020304" pitchFamily="18" charset="0"/>
              </a:rPr>
              <a:t>(</a:t>
            </a:r>
            <a:r>
              <a:rPr kumimoji="1" lang="ja-JP" altLang="en-US" dirty="0">
                <a:latin typeface="Times New Roman" panose="02020603050405020304" pitchFamily="18" charset="0"/>
              </a:rPr>
              <a:t>左から探索</a:t>
            </a:r>
            <a:r>
              <a:rPr kumimoji="1"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sp>
        <p:nvSpPr>
          <p:cNvPr id="122" name="テキスト ボックス 121"/>
          <p:cNvSpPr txBox="1"/>
          <p:nvPr/>
        </p:nvSpPr>
        <p:spPr>
          <a:xfrm>
            <a:off x="60109" y="2032790"/>
            <a:ext cx="1261884" cy="523220"/>
          </a:xfrm>
          <a:prstGeom prst="rect">
            <a:avLst/>
          </a:prstGeom>
          <a:noFill/>
        </p:spPr>
        <p:txBody>
          <a:bodyPr wrap="none" rtlCol="0">
            <a:spAutoFit/>
          </a:bodyPr>
          <a:lstStyle/>
          <a:p>
            <a:r>
              <a:rPr lang="ja-JP" altLang="en-US" dirty="0">
                <a:latin typeface="Times New Roman" panose="02020603050405020304" pitchFamily="18" charset="0"/>
              </a:rPr>
              <a:t>先手番</a:t>
            </a:r>
            <a:endParaRPr kumimoji="1" lang="ja-JP" altLang="en-US" dirty="0">
              <a:latin typeface="Times New Roman" panose="02020603050405020304" pitchFamily="18" charset="0"/>
            </a:endParaRPr>
          </a:p>
        </p:txBody>
      </p:sp>
      <p:sp>
        <p:nvSpPr>
          <p:cNvPr id="123" name="テキスト ボックス 122"/>
          <p:cNvSpPr txBox="1"/>
          <p:nvPr/>
        </p:nvSpPr>
        <p:spPr>
          <a:xfrm>
            <a:off x="58661" y="3129070"/>
            <a:ext cx="1261884" cy="523220"/>
          </a:xfrm>
          <a:prstGeom prst="rect">
            <a:avLst/>
          </a:prstGeom>
          <a:noFill/>
        </p:spPr>
        <p:txBody>
          <a:bodyPr wrap="none" rtlCol="0">
            <a:spAutoFit/>
          </a:bodyPr>
          <a:lstStyle/>
          <a:p>
            <a:r>
              <a:rPr lang="ja-JP" altLang="en-US" dirty="0">
                <a:latin typeface="Times New Roman" panose="02020603050405020304" pitchFamily="18" charset="0"/>
              </a:rPr>
              <a:t>後手番</a:t>
            </a:r>
            <a:endParaRPr kumimoji="1" lang="ja-JP" altLang="en-US" dirty="0">
              <a:latin typeface="Times New Roman" panose="02020603050405020304" pitchFamily="18" charset="0"/>
            </a:endParaRPr>
          </a:p>
        </p:txBody>
      </p:sp>
      <p:sp>
        <p:nvSpPr>
          <p:cNvPr id="86" name="楕円 85"/>
          <p:cNvSpPr/>
          <p:nvPr/>
        </p:nvSpPr>
        <p:spPr bwMode="auto">
          <a:xfrm>
            <a:off x="504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87" name="楕円 86"/>
          <p:cNvSpPr/>
          <p:nvPr/>
        </p:nvSpPr>
        <p:spPr bwMode="auto">
          <a:xfrm>
            <a:off x="1476000" y="3204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&lt;+1</a:t>
            </a:r>
            <a:endParaRPr kumimoji="1" lang="ja-JP" altLang="en-US" sz="2000" dirty="0">
              <a:effectLst/>
              <a:latin typeface="Times New Roman" panose="02020603050405020304" pitchFamily="18" charset="0"/>
            </a:endParaRPr>
          </a:p>
        </p:txBody>
      </p:sp>
      <p:sp>
        <p:nvSpPr>
          <p:cNvPr id="88" name="角丸四角形吹き出し 87"/>
          <p:cNvSpPr/>
          <p:nvPr/>
        </p:nvSpPr>
        <p:spPr bwMode="auto">
          <a:xfrm>
            <a:off x="846000" y="2608820"/>
            <a:ext cx="828000" cy="415790"/>
          </a:xfrm>
          <a:prstGeom prst="wedgeRoundRectCallout">
            <a:avLst>
              <a:gd name="adj1" fmla="val 34384"/>
              <a:gd name="adj2" fmla="val 81905"/>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β </a:t>
            </a:r>
            <a:r>
              <a:rPr lang="ja-JP" altLang="en-US" sz="2400" dirty="0">
                <a:effectLst/>
                <a:latin typeface="Times New Roman" panose="02020603050405020304" pitchFamily="18" charset="0"/>
              </a:rPr>
              <a:t>値</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19971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checkerboard(across)">
                                      <p:cBhvr>
                                        <p:cTn id="7" dur="500"/>
                                        <p:tgtEl>
                                          <p:spTgt spid="8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7"/>
                                        </p:tgtEl>
                                        <p:attrNameLst>
                                          <p:attrName>style.visibility</p:attrName>
                                        </p:attrNameLst>
                                      </p:cBhvr>
                                      <p:to>
                                        <p:strVal val="visible"/>
                                      </p:to>
                                    </p:set>
                                    <p:animEffect transition="in" filter="checkerboard(across)">
                                      <p:cBhvr>
                                        <p:cTn id="12" dur="500"/>
                                        <p:tgtEl>
                                          <p:spTgt spid="8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checkerboard(across)">
                                      <p:cBhvr>
                                        <p:cTn id="17"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7" grpId="0" animBg="1"/>
      <p:bldP spid="8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宿題 </a:t>
            </a:r>
            <a:r>
              <a:rPr kumimoji="1" lang="en-US" altLang="ja-JP" dirty="0"/>
              <a:t>: </a:t>
            </a:r>
            <a:r>
              <a:rPr kumimoji="1" lang="ja-JP" altLang="en-US" dirty="0"/>
              <a:t>アルファベータ法</a:t>
            </a:r>
          </a:p>
        </p:txBody>
      </p:sp>
      <p:sp>
        <p:nvSpPr>
          <p:cNvPr id="3" name="楕円 2"/>
          <p:cNvSpPr/>
          <p:nvPr/>
        </p:nvSpPr>
        <p:spPr bwMode="auto">
          <a:xfrm>
            <a:off x="216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sp>
        <p:nvSpPr>
          <p:cNvPr id="4" name="楕円 3"/>
          <p:cNvSpPr/>
          <p:nvPr/>
        </p:nvSpPr>
        <p:spPr bwMode="auto">
          <a:xfrm>
            <a:off x="54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6" name="楕円 5"/>
          <p:cNvSpPr/>
          <p:nvPr/>
        </p:nvSpPr>
        <p:spPr bwMode="auto">
          <a:xfrm>
            <a:off x="86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7" name="楕円 6"/>
          <p:cNvSpPr/>
          <p:nvPr/>
        </p:nvSpPr>
        <p:spPr bwMode="auto">
          <a:xfrm>
            <a:off x="504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+1</a:t>
            </a:r>
            <a:endParaRPr kumimoji="1" lang="ja-JP" altLang="en-US" sz="2000" dirty="0">
              <a:effectLst/>
              <a:latin typeface="Times New Roman" panose="02020603050405020304" pitchFamily="18" charset="0"/>
            </a:endParaRPr>
          </a:p>
        </p:txBody>
      </p:sp>
      <p:cxnSp>
        <p:nvCxnSpPr>
          <p:cNvPr id="9" name="直線矢印コネクタ 8"/>
          <p:cNvCxnSpPr>
            <a:stCxn id="7" idx="4"/>
            <a:endCxn id="4" idx="0"/>
          </p:cNvCxnSpPr>
          <p:nvPr/>
        </p:nvCxnSpPr>
        <p:spPr bwMode="auto">
          <a:xfrm>
            <a:off x="68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a:stCxn id="7" idx="4"/>
            <a:endCxn id="6" idx="0"/>
          </p:cNvCxnSpPr>
          <p:nvPr/>
        </p:nvCxnSpPr>
        <p:spPr bwMode="auto">
          <a:xfrm>
            <a:off x="68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矢印コネクタ 12"/>
          <p:cNvCxnSpPr>
            <a:stCxn id="7" idx="4"/>
            <a:endCxn id="3" idx="0"/>
          </p:cNvCxnSpPr>
          <p:nvPr/>
        </p:nvCxnSpPr>
        <p:spPr bwMode="auto">
          <a:xfrm flipH="1">
            <a:off x="36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楕円 15"/>
          <p:cNvSpPr/>
          <p:nvPr/>
        </p:nvSpPr>
        <p:spPr bwMode="auto">
          <a:xfrm>
            <a:off x="118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17" name="楕円 16"/>
          <p:cNvSpPr/>
          <p:nvPr/>
        </p:nvSpPr>
        <p:spPr bwMode="auto">
          <a:xfrm>
            <a:off x="151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8" name="楕円 17"/>
          <p:cNvSpPr/>
          <p:nvPr/>
        </p:nvSpPr>
        <p:spPr bwMode="auto">
          <a:xfrm>
            <a:off x="183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19" name="楕円 18"/>
          <p:cNvSpPr/>
          <p:nvPr/>
        </p:nvSpPr>
        <p:spPr bwMode="auto">
          <a:xfrm>
            <a:off x="147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20" name="直線矢印コネクタ 19"/>
          <p:cNvCxnSpPr>
            <a:stCxn id="19" idx="4"/>
            <a:endCxn id="17" idx="0"/>
          </p:cNvCxnSpPr>
          <p:nvPr/>
        </p:nvCxnSpPr>
        <p:spPr bwMode="auto">
          <a:xfrm>
            <a:off x="165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矢印コネクタ 20"/>
          <p:cNvCxnSpPr>
            <a:stCxn id="19" idx="4"/>
            <a:endCxn id="18" idx="0"/>
          </p:cNvCxnSpPr>
          <p:nvPr/>
        </p:nvCxnSpPr>
        <p:spPr bwMode="auto">
          <a:xfrm>
            <a:off x="165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19" idx="4"/>
            <a:endCxn id="16" idx="0"/>
          </p:cNvCxnSpPr>
          <p:nvPr/>
        </p:nvCxnSpPr>
        <p:spPr bwMode="auto">
          <a:xfrm flipH="1">
            <a:off x="133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楕円 22"/>
          <p:cNvSpPr/>
          <p:nvPr/>
        </p:nvSpPr>
        <p:spPr bwMode="auto">
          <a:xfrm>
            <a:off x="216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24" name="楕円 23"/>
          <p:cNvSpPr/>
          <p:nvPr/>
        </p:nvSpPr>
        <p:spPr bwMode="auto">
          <a:xfrm>
            <a:off x="248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25" name="楕円 24"/>
          <p:cNvSpPr/>
          <p:nvPr/>
        </p:nvSpPr>
        <p:spPr bwMode="auto">
          <a:xfrm>
            <a:off x="280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26" name="楕円 25"/>
          <p:cNvSpPr/>
          <p:nvPr/>
        </p:nvSpPr>
        <p:spPr bwMode="auto">
          <a:xfrm>
            <a:off x="244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27" name="直線矢印コネクタ 26"/>
          <p:cNvCxnSpPr>
            <a:stCxn id="26" idx="4"/>
            <a:endCxn id="24" idx="0"/>
          </p:cNvCxnSpPr>
          <p:nvPr/>
        </p:nvCxnSpPr>
        <p:spPr bwMode="auto">
          <a:xfrm>
            <a:off x="262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a:stCxn id="26" idx="4"/>
            <a:endCxn id="25" idx="0"/>
          </p:cNvCxnSpPr>
          <p:nvPr/>
        </p:nvCxnSpPr>
        <p:spPr bwMode="auto">
          <a:xfrm>
            <a:off x="262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26" idx="4"/>
            <a:endCxn id="23" idx="0"/>
          </p:cNvCxnSpPr>
          <p:nvPr/>
        </p:nvCxnSpPr>
        <p:spPr bwMode="auto">
          <a:xfrm flipH="1">
            <a:off x="230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楕円 29"/>
          <p:cNvSpPr/>
          <p:nvPr/>
        </p:nvSpPr>
        <p:spPr bwMode="auto">
          <a:xfrm>
            <a:off x="313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1" name="楕円 30"/>
          <p:cNvSpPr/>
          <p:nvPr/>
        </p:nvSpPr>
        <p:spPr bwMode="auto">
          <a:xfrm>
            <a:off x="345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2" name="楕円 31"/>
          <p:cNvSpPr/>
          <p:nvPr/>
        </p:nvSpPr>
        <p:spPr bwMode="auto">
          <a:xfrm>
            <a:off x="378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3" name="楕円 32"/>
          <p:cNvSpPr/>
          <p:nvPr/>
        </p:nvSpPr>
        <p:spPr bwMode="auto">
          <a:xfrm>
            <a:off x="3420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34" name="直線矢印コネクタ 33"/>
          <p:cNvCxnSpPr>
            <a:stCxn id="33" idx="4"/>
            <a:endCxn id="31" idx="0"/>
          </p:cNvCxnSpPr>
          <p:nvPr/>
        </p:nvCxnSpPr>
        <p:spPr bwMode="auto">
          <a:xfrm>
            <a:off x="3600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a:stCxn id="33" idx="4"/>
            <a:endCxn id="32" idx="0"/>
          </p:cNvCxnSpPr>
          <p:nvPr/>
        </p:nvCxnSpPr>
        <p:spPr bwMode="auto">
          <a:xfrm>
            <a:off x="360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33" idx="4"/>
            <a:endCxn id="30" idx="0"/>
          </p:cNvCxnSpPr>
          <p:nvPr/>
        </p:nvCxnSpPr>
        <p:spPr bwMode="auto">
          <a:xfrm flipH="1">
            <a:off x="327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楕円 36"/>
          <p:cNvSpPr/>
          <p:nvPr/>
        </p:nvSpPr>
        <p:spPr bwMode="auto">
          <a:xfrm>
            <a:off x="410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8" name="楕円 37"/>
          <p:cNvSpPr/>
          <p:nvPr/>
        </p:nvSpPr>
        <p:spPr bwMode="auto">
          <a:xfrm>
            <a:off x="442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39" name="楕円 38"/>
          <p:cNvSpPr/>
          <p:nvPr/>
        </p:nvSpPr>
        <p:spPr bwMode="auto">
          <a:xfrm>
            <a:off x="475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0" name="楕円 39"/>
          <p:cNvSpPr/>
          <p:nvPr/>
        </p:nvSpPr>
        <p:spPr bwMode="auto">
          <a:xfrm>
            <a:off x="4392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1" name="直線矢印コネクタ 40"/>
          <p:cNvCxnSpPr>
            <a:stCxn id="40" idx="4"/>
            <a:endCxn id="38" idx="0"/>
          </p:cNvCxnSpPr>
          <p:nvPr/>
        </p:nvCxnSpPr>
        <p:spPr bwMode="auto">
          <a:xfrm>
            <a:off x="4572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a:stCxn id="40" idx="4"/>
            <a:endCxn id="39" idx="0"/>
          </p:cNvCxnSpPr>
          <p:nvPr/>
        </p:nvCxnSpPr>
        <p:spPr bwMode="auto">
          <a:xfrm>
            <a:off x="457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a:stCxn id="40" idx="4"/>
            <a:endCxn id="37" idx="0"/>
          </p:cNvCxnSpPr>
          <p:nvPr/>
        </p:nvCxnSpPr>
        <p:spPr bwMode="auto">
          <a:xfrm flipH="1">
            <a:off x="424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楕円 43"/>
          <p:cNvSpPr/>
          <p:nvPr/>
        </p:nvSpPr>
        <p:spPr bwMode="auto">
          <a:xfrm>
            <a:off x="507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5" name="楕円 44"/>
          <p:cNvSpPr/>
          <p:nvPr/>
        </p:nvSpPr>
        <p:spPr bwMode="auto">
          <a:xfrm>
            <a:off x="540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6" name="楕円 45"/>
          <p:cNvSpPr/>
          <p:nvPr/>
        </p:nvSpPr>
        <p:spPr bwMode="auto">
          <a:xfrm>
            <a:off x="572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47" name="楕円 46"/>
          <p:cNvSpPr/>
          <p:nvPr/>
        </p:nvSpPr>
        <p:spPr bwMode="auto">
          <a:xfrm>
            <a:off x="5364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48" name="直線矢印コネクタ 47"/>
          <p:cNvCxnSpPr>
            <a:stCxn id="47" idx="4"/>
            <a:endCxn id="45" idx="0"/>
          </p:cNvCxnSpPr>
          <p:nvPr/>
        </p:nvCxnSpPr>
        <p:spPr bwMode="auto">
          <a:xfrm>
            <a:off x="5544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7" idx="4"/>
            <a:endCxn id="46" idx="0"/>
          </p:cNvCxnSpPr>
          <p:nvPr/>
        </p:nvCxnSpPr>
        <p:spPr bwMode="auto">
          <a:xfrm>
            <a:off x="554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a:stCxn id="47" idx="4"/>
            <a:endCxn id="44" idx="0"/>
          </p:cNvCxnSpPr>
          <p:nvPr/>
        </p:nvCxnSpPr>
        <p:spPr bwMode="auto">
          <a:xfrm flipH="1">
            <a:off x="5220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楕円 50"/>
          <p:cNvSpPr/>
          <p:nvPr/>
        </p:nvSpPr>
        <p:spPr bwMode="auto">
          <a:xfrm>
            <a:off x="604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2" name="楕円 51"/>
          <p:cNvSpPr/>
          <p:nvPr/>
        </p:nvSpPr>
        <p:spPr bwMode="auto">
          <a:xfrm>
            <a:off x="6372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3" name="楕円 52"/>
          <p:cNvSpPr/>
          <p:nvPr/>
        </p:nvSpPr>
        <p:spPr bwMode="auto">
          <a:xfrm>
            <a:off x="6696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4" name="楕円 53"/>
          <p:cNvSpPr/>
          <p:nvPr/>
        </p:nvSpPr>
        <p:spPr bwMode="auto">
          <a:xfrm>
            <a:off x="633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55" name="直線矢印コネクタ 54"/>
          <p:cNvCxnSpPr>
            <a:stCxn id="54" idx="4"/>
            <a:endCxn id="52" idx="0"/>
          </p:cNvCxnSpPr>
          <p:nvPr/>
        </p:nvCxnSpPr>
        <p:spPr bwMode="auto">
          <a:xfrm>
            <a:off x="6516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a:stCxn id="54" idx="4"/>
            <a:endCxn id="53" idx="0"/>
          </p:cNvCxnSpPr>
          <p:nvPr/>
        </p:nvCxnSpPr>
        <p:spPr bwMode="auto">
          <a:xfrm>
            <a:off x="6516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a:stCxn id="54" idx="4"/>
            <a:endCxn id="51" idx="0"/>
          </p:cNvCxnSpPr>
          <p:nvPr/>
        </p:nvCxnSpPr>
        <p:spPr bwMode="auto">
          <a:xfrm flipH="1">
            <a:off x="6192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楕円 57"/>
          <p:cNvSpPr/>
          <p:nvPr/>
        </p:nvSpPr>
        <p:spPr bwMode="auto">
          <a:xfrm>
            <a:off x="7020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59" name="楕円 58"/>
          <p:cNvSpPr/>
          <p:nvPr/>
        </p:nvSpPr>
        <p:spPr bwMode="auto">
          <a:xfrm>
            <a:off x="7344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0" name="楕円 59"/>
          <p:cNvSpPr/>
          <p:nvPr/>
        </p:nvSpPr>
        <p:spPr bwMode="auto">
          <a:xfrm>
            <a:off x="766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1" name="楕円 60"/>
          <p:cNvSpPr/>
          <p:nvPr/>
        </p:nvSpPr>
        <p:spPr bwMode="auto">
          <a:xfrm>
            <a:off x="7308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2" name="直線矢印コネクタ 61"/>
          <p:cNvCxnSpPr>
            <a:stCxn id="61" idx="4"/>
            <a:endCxn id="59" idx="0"/>
          </p:cNvCxnSpPr>
          <p:nvPr/>
        </p:nvCxnSpPr>
        <p:spPr bwMode="auto">
          <a:xfrm>
            <a:off x="7488000"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a:stCxn id="61" idx="4"/>
            <a:endCxn id="60" idx="0"/>
          </p:cNvCxnSpPr>
          <p:nvPr/>
        </p:nvCxnSpPr>
        <p:spPr bwMode="auto">
          <a:xfrm>
            <a:off x="7488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a:stCxn id="61" idx="4"/>
            <a:endCxn id="58" idx="0"/>
          </p:cNvCxnSpPr>
          <p:nvPr/>
        </p:nvCxnSpPr>
        <p:spPr bwMode="auto">
          <a:xfrm flipH="1">
            <a:off x="7164000"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楕円 64"/>
          <p:cNvSpPr/>
          <p:nvPr/>
        </p:nvSpPr>
        <p:spPr bwMode="auto">
          <a:xfrm>
            <a:off x="8028000"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6" name="楕円 65"/>
          <p:cNvSpPr/>
          <p:nvPr/>
        </p:nvSpPr>
        <p:spPr bwMode="auto">
          <a:xfrm>
            <a:off x="8350339"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7" name="楕円 66"/>
          <p:cNvSpPr/>
          <p:nvPr/>
        </p:nvSpPr>
        <p:spPr bwMode="auto">
          <a:xfrm>
            <a:off x="8674339" y="5508000"/>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sp>
        <p:nvSpPr>
          <p:cNvPr id="68" name="楕円 67"/>
          <p:cNvSpPr/>
          <p:nvPr/>
        </p:nvSpPr>
        <p:spPr bwMode="auto">
          <a:xfrm>
            <a:off x="8316000" y="4320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69" name="直線矢印コネクタ 68"/>
          <p:cNvCxnSpPr>
            <a:stCxn id="68" idx="4"/>
            <a:endCxn id="66" idx="0"/>
          </p:cNvCxnSpPr>
          <p:nvPr/>
        </p:nvCxnSpPr>
        <p:spPr bwMode="auto">
          <a:xfrm>
            <a:off x="8494339" y="4680000"/>
            <a:ext cx="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68" idx="4"/>
            <a:endCxn id="67" idx="0"/>
          </p:cNvCxnSpPr>
          <p:nvPr/>
        </p:nvCxnSpPr>
        <p:spPr bwMode="auto">
          <a:xfrm>
            <a:off x="8494339" y="4680000"/>
            <a:ext cx="324000"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矢印コネクタ 70"/>
          <p:cNvCxnSpPr>
            <a:stCxn id="68" idx="4"/>
            <a:endCxn id="65" idx="0"/>
          </p:cNvCxnSpPr>
          <p:nvPr/>
        </p:nvCxnSpPr>
        <p:spPr bwMode="auto">
          <a:xfrm flipH="1">
            <a:off x="8172000" y="4680000"/>
            <a:ext cx="322339" cy="828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楕円 81"/>
          <p:cNvSpPr/>
          <p:nvPr/>
        </p:nvSpPr>
        <p:spPr bwMode="auto">
          <a:xfrm>
            <a:off x="1476000" y="3204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&lt;+1</a:t>
            </a:r>
            <a:endParaRPr kumimoji="1" lang="ja-JP" altLang="en-US" sz="2000" dirty="0">
              <a:effectLst/>
              <a:latin typeface="Times New Roman" panose="02020603050405020304" pitchFamily="18" charset="0"/>
            </a:endParaRPr>
          </a:p>
        </p:txBody>
      </p:sp>
      <p:cxnSp>
        <p:nvCxnSpPr>
          <p:cNvPr id="83" name="直線矢印コネクタ 82"/>
          <p:cNvCxnSpPr>
            <a:stCxn id="82" idx="4"/>
            <a:endCxn id="19" idx="0"/>
          </p:cNvCxnSpPr>
          <p:nvPr/>
        </p:nvCxnSpPr>
        <p:spPr bwMode="auto">
          <a:xfrm>
            <a:off x="1656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82" idx="4"/>
            <a:endCxn id="7" idx="0"/>
          </p:cNvCxnSpPr>
          <p:nvPr/>
        </p:nvCxnSpPr>
        <p:spPr bwMode="auto">
          <a:xfrm flipH="1">
            <a:off x="684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a:stCxn id="82" idx="4"/>
            <a:endCxn id="26" idx="0"/>
          </p:cNvCxnSpPr>
          <p:nvPr/>
        </p:nvCxnSpPr>
        <p:spPr bwMode="auto">
          <a:xfrm>
            <a:off x="165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楕円 99"/>
          <p:cNvSpPr/>
          <p:nvPr/>
        </p:nvSpPr>
        <p:spPr bwMode="auto">
          <a:xfrm>
            <a:off x="4392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1" name="直線矢印コネクタ 100"/>
          <p:cNvCxnSpPr>
            <a:stCxn id="100" idx="4"/>
            <a:endCxn id="40" idx="0"/>
          </p:cNvCxnSpPr>
          <p:nvPr/>
        </p:nvCxnSpPr>
        <p:spPr bwMode="auto">
          <a:xfrm>
            <a:off x="4572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矢印コネクタ 101"/>
          <p:cNvCxnSpPr>
            <a:stCxn id="100" idx="4"/>
            <a:endCxn id="33" idx="0"/>
          </p:cNvCxnSpPr>
          <p:nvPr/>
        </p:nvCxnSpPr>
        <p:spPr bwMode="auto">
          <a:xfrm flipH="1">
            <a:off x="3600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a:stCxn id="100" idx="4"/>
            <a:endCxn id="47" idx="0"/>
          </p:cNvCxnSpPr>
          <p:nvPr/>
        </p:nvCxnSpPr>
        <p:spPr bwMode="auto">
          <a:xfrm>
            <a:off x="4572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楕円 106"/>
          <p:cNvSpPr/>
          <p:nvPr/>
        </p:nvSpPr>
        <p:spPr bwMode="auto">
          <a:xfrm>
            <a:off x="7308000" y="3204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08" name="直線矢印コネクタ 107"/>
          <p:cNvCxnSpPr>
            <a:stCxn id="107" idx="4"/>
            <a:endCxn id="61" idx="0"/>
          </p:cNvCxnSpPr>
          <p:nvPr/>
        </p:nvCxnSpPr>
        <p:spPr bwMode="auto">
          <a:xfrm>
            <a:off x="7488000" y="3564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線矢印コネクタ 108"/>
          <p:cNvCxnSpPr>
            <a:stCxn id="107" idx="4"/>
            <a:endCxn id="54" idx="0"/>
          </p:cNvCxnSpPr>
          <p:nvPr/>
        </p:nvCxnSpPr>
        <p:spPr bwMode="auto">
          <a:xfrm flipH="1">
            <a:off x="6516000" y="3564000"/>
            <a:ext cx="972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a:stCxn id="107" idx="4"/>
            <a:endCxn id="68" idx="0"/>
          </p:cNvCxnSpPr>
          <p:nvPr/>
        </p:nvCxnSpPr>
        <p:spPr bwMode="auto">
          <a:xfrm>
            <a:off x="7488000" y="3564000"/>
            <a:ext cx="1008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楕円 113"/>
          <p:cNvSpPr/>
          <p:nvPr/>
        </p:nvSpPr>
        <p:spPr bwMode="auto">
          <a:xfrm>
            <a:off x="4392000" y="2088000"/>
            <a:ext cx="360000" cy="360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dirty="0">
              <a:effectLst/>
              <a:latin typeface="Times New Roman" panose="02020603050405020304" pitchFamily="18" charset="0"/>
            </a:endParaRPr>
          </a:p>
        </p:txBody>
      </p:sp>
      <p:cxnSp>
        <p:nvCxnSpPr>
          <p:cNvPr id="115" name="直線矢印コネクタ 114"/>
          <p:cNvCxnSpPr>
            <a:stCxn id="114" idx="4"/>
            <a:endCxn id="100" idx="0"/>
          </p:cNvCxnSpPr>
          <p:nvPr/>
        </p:nvCxnSpPr>
        <p:spPr bwMode="auto">
          <a:xfrm>
            <a:off x="4572000" y="2448000"/>
            <a:ext cx="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a:stCxn id="114" idx="4"/>
            <a:endCxn id="82" idx="0"/>
          </p:cNvCxnSpPr>
          <p:nvPr/>
        </p:nvCxnSpPr>
        <p:spPr bwMode="auto">
          <a:xfrm flipH="1">
            <a:off x="1656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直線矢印コネクタ 116"/>
          <p:cNvCxnSpPr>
            <a:stCxn id="114" idx="4"/>
            <a:endCxn id="107" idx="0"/>
          </p:cNvCxnSpPr>
          <p:nvPr/>
        </p:nvCxnSpPr>
        <p:spPr bwMode="auto">
          <a:xfrm>
            <a:off x="4572000" y="2448000"/>
            <a:ext cx="2916000" cy="756000"/>
          </a:xfrm>
          <a:prstGeom prst="straightConnector1">
            <a:avLst/>
          </a:prstGeom>
          <a:noFill/>
          <a:ln w="2857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テキスト ボックス 120"/>
          <p:cNvSpPr txBox="1"/>
          <p:nvPr/>
        </p:nvSpPr>
        <p:spPr>
          <a:xfrm>
            <a:off x="794896" y="1115499"/>
            <a:ext cx="7891904" cy="1040285"/>
          </a:xfrm>
          <a:prstGeom prst="rect">
            <a:avLst/>
          </a:prstGeom>
          <a:noFill/>
        </p:spPr>
        <p:txBody>
          <a:bodyPr wrap="none" rtlCol="0">
            <a:spAutoFit/>
          </a:bodyPr>
          <a:lstStyle/>
          <a:p>
            <a:pPr algn="l"/>
            <a:r>
              <a:rPr lang="en-US" altLang="ja-JP" dirty="0">
                <a:latin typeface="Times New Roman" panose="02020603050405020304" pitchFamily="18" charset="0"/>
              </a:rPr>
              <a:t>αβ </a:t>
            </a:r>
            <a:r>
              <a:rPr lang="ja-JP" altLang="en-US" dirty="0">
                <a:latin typeface="Times New Roman" panose="02020603050405020304" pitchFamily="18" charset="0"/>
              </a:rPr>
              <a:t>法で探索したときに枝刈りできる部分はどこか？</a:t>
            </a:r>
            <a:endParaRPr lang="en-US" altLang="ja-JP" dirty="0">
              <a:latin typeface="Times New Roman" panose="02020603050405020304" pitchFamily="18" charset="0"/>
            </a:endParaRPr>
          </a:p>
          <a:p>
            <a:pPr algn="l"/>
            <a:r>
              <a:rPr kumimoji="1" lang="en-US" altLang="ja-JP" dirty="0">
                <a:latin typeface="Times New Roman" panose="02020603050405020304" pitchFamily="18" charset="0"/>
              </a:rPr>
              <a:t>(</a:t>
            </a:r>
            <a:r>
              <a:rPr kumimoji="1" lang="ja-JP" altLang="en-US" dirty="0">
                <a:latin typeface="Times New Roman" panose="02020603050405020304" pitchFamily="18" charset="0"/>
              </a:rPr>
              <a:t>左から探索</a:t>
            </a:r>
            <a:r>
              <a:rPr kumimoji="1"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sp>
        <p:nvSpPr>
          <p:cNvPr id="122" name="テキスト ボックス 121"/>
          <p:cNvSpPr txBox="1"/>
          <p:nvPr/>
        </p:nvSpPr>
        <p:spPr>
          <a:xfrm>
            <a:off x="60109" y="2032790"/>
            <a:ext cx="1261884" cy="523220"/>
          </a:xfrm>
          <a:prstGeom prst="rect">
            <a:avLst/>
          </a:prstGeom>
          <a:noFill/>
        </p:spPr>
        <p:txBody>
          <a:bodyPr wrap="none" rtlCol="0">
            <a:spAutoFit/>
          </a:bodyPr>
          <a:lstStyle/>
          <a:p>
            <a:r>
              <a:rPr lang="ja-JP" altLang="en-US" dirty="0">
                <a:latin typeface="Times New Roman" panose="02020603050405020304" pitchFamily="18" charset="0"/>
              </a:rPr>
              <a:t>先手番</a:t>
            </a:r>
            <a:endParaRPr kumimoji="1" lang="ja-JP" altLang="en-US" dirty="0">
              <a:latin typeface="Times New Roman" panose="02020603050405020304" pitchFamily="18" charset="0"/>
            </a:endParaRPr>
          </a:p>
        </p:txBody>
      </p:sp>
      <p:sp>
        <p:nvSpPr>
          <p:cNvPr id="123" name="テキスト ボックス 122"/>
          <p:cNvSpPr txBox="1"/>
          <p:nvPr/>
        </p:nvSpPr>
        <p:spPr>
          <a:xfrm>
            <a:off x="58661" y="3129070"/>
            <a:ext cx="1261884" cy="523220"/>
          </a:xfrm>
          <a:prstGeom prst="rect">
            <a:avLst/>
          </a:prstGeom>
          <a:noFill/>
        </p:spPr>
        <p:txBody>
          <a:bodyPr wrap="none" rtlCol="0">
            <a:spAutoFit/>
          </a:bodyPr>
          <a:lstStyle/>
          <a:p>
            <a:r>
              <a:rPr lang="ja-JP" altLang="en-US" dirty="0">
                <a:latin typeface="Times New Roman" panose="02020603050405020304" pitchFamily="18" charset="0"/>
              </a:rPr>
              <a:t>後手番</a:t>
            </a:r>
            <a:endParaRPr kumimoji="1" lang="ja-JP" altLang="en-US" dirty="0">
              <a:latin typeface="Times New Roman" panose="02020603050405020304" pitchFamily="18" charset="0"/>
            </a:endParaRPr>
          </a:p>
        </p:txBody>
      </p:sp>
      <p:sp>
        <p:nvSpPr>
          <p:cNvPr id="88" name="角丸四角形吹き出し 87"/>
          <p:cNvSpPr/>
          <p:nvPr/>
        </p:nvSpPr>
        <p:spPr bwMode="auto">
          <a:xfrm>
            <a:off x="846000" y="2608820"/>
            <a:ext cx="828000" cy="415790"/>
          </a:xfrm>
          <a:prstGeom prst="wedgeRoundRectCallout">
            <a:avLst>
              <a:gd name="adj1" fmla="val 34384"/>
              <a:gd name="adj2" fmla="val 81905"/>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β </a:t>
            </a:r>
            <a:r>
              <a:rPr lang="ja-JP" altLang="en-US" sz="2400" dirty="0">
                <a:effectLst/>
                <a:latin typeface="Times New Roman" panose="02020603050405020304" pitchFamily="18" charset="0"/>
              </a:rPr>
              <a:t>値</a:t>
            </a:r>
            <a:endParaRPr kumimoji="1" lang="ja-JP" altLang="en-US" sz="2400" dirty="0">
              <a:effectLst/>
              <a:latin typeface="Times New Roman" panose="02020603050405020304" pitchFamily="18" charset="0"/>
            </a:endParaRPr>
          </a:p>
        </p:txBody>
      </p:sp>
      <p:sp>
        <p:nvSpPr>
          <p:cNvPr id="89" name="楕円 88"/>
          <p:cNvSpPr/>
          <p:nvPr/>
        </p:nvSpPr>
        <p:spPr bwMode="auto">
          <a:xfrm>
            <a:off x="1476000" y="4320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&gt;+5</a:t>
            </a:r>
            <a:endParaRPr kumimoji="1" lang="ja-JP" altLang="en-US" sz="2000" dirty="0">
              <a:effectLst/>
              <a:latin typeface="Times New Roman" panose="02020603050405020304" pitchFamily="18" charset="0"/>
            </a:endParaRPr>
          </a:p>
        </p:txBody>
      </p:sp>
      <p:grpSp>
        <p:nvGrpSpPr>
          <p:cNvPr id="90" name="グループ化 89"/>
          <p:cNvGrpSpPr/>
          <p:nvPr/>
        </p:nvGrpSpPr>
        <p:grpSpPr>
          <a:xfrm>
            <a:off x="2160000" y="5508000"/>
            <a:ext cx="936000" cy="288000"/>
            <a:chOff x="2160000" y="5508000"/>
            <a:chExt cx="936000" cy="288000"/>
          </a:xfrm>
        </p:grpSpPr>
        <p:sp>
          <p:nvSpPr>
            <p:cNvPr id="91" name="楕円 90"/>
            <p:cNvSpPr/>
            <p:nvPr/>
          </p:nvSpPr>
          <p:spPr bwMode="auto">
            <a:xfrm>
              <a:off x="2160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-6</a:t>
              </a:r>
              <a:endParaRPr kumimoji="1" lang="ja-JP" altLang="en-US" sz="2000" dirty="0">
                <a:effectLst/>
                <a:latin typeface="Times New Roman" panose="02020603050405020304" pitchFamily="18" charset="0"/>
              </a:endParaRPr>
            </a:p>
          </p:txBody>
        </p:sp>
        <p:sp>
          <p:nvSpPr>
            <p:cNvPr id="92" name="楕円 91"/>
            <p:cNvSpPr/>
            <p:nvPr/>
          </p:nvSpPr>
          <p:spPr bwMode="auto">
            <a:xfrm>
              <a:off x="2484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-5</a:t>
              </a:r>
              <a:endParaRPr kumimoji="1" lang="ja-JP" altLang="en-US" sz="2000" dirty="0">
                <a:effectLst/>
                <a:latin typeface="Times New Roman" panose="02020603050405020304" pitchFamily="18" charset="0"/>
              </a:endParaRPr>
            </a:p>
          </p:txBody>
        </p:sp>
        <p:sp>
          <p:nvSpPr>
            <p:cNvPr id="93" name="楕円 92"/>
            <p:cNvSpPr/>
            <p:nvPr/>
          </p:nvSpPr>
          <p:spPr bwMode="auto">
            <a:xfrm>
              <a:off x="2808000" y="5508000"/>
              <a:ext cx="288000" cy="288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grpSp>
      <p:sp>
        <p:nvSpPr>
          <p:cNvPr id="94" name="楕円 93"/>
          <p:cNvSpPr/>
          <p:nvPr/>
        </p:nvSpPr>
        <p:spPr bwMode="auto">
          <a:xfrm>
            <a:off x="2448000" y="4320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95" name="楕円 94"/>
          <p:cNvSpPr/>
          <p:nvPr/>
        </p:nvSpPr>
        <p:spPr bwMode="auto">
          <a:xfrm>
            <a:off x="1476000" y="3204000"/>
            <a:ext cx="360000" cy="3600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effectLst/>
                <a:latin typeface="Times New Roman" panose="02020603050405020304" pitchFamily="18" charset="0"/>
              </a:rPr>
              <a:t>-2</a:t>
            </a:r>
            <a:endParaRPr kumimoji="1" lang="ja-JP" altLang="en-US" sz="2000" dirty="0">
              <a:effectLst/>
              <a:latin typeface="Times New Roman" panose="02020603050405020304" pitchFamily="18" charset="0"/>
            </a:endParaRPr>
          </a:p>
        </p:txBody>
      </p:sp>
      <p:sp>
        <p:nvSpPr>
          <p:cNvPr id="96" name="楕円 95"/>
          <p:cNvSpPr/>
          <p:nvPr/>
        </p:nvSpPr>
        <p:spPr bwMode="auto">
          <a:xfrm>
            <a:off x="4392000" y="2088000"/>
            <a:ext cx="360000" cy="360000"/>
          </a:xfrm>
          <a:prstGeom prst="ellipse">
            <a:avLst/>
          </a:prstGeom>
          <a:solidFill>
            <a:srgbClr val="FF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000" dirty="0">
                <a:effectLst/>
                <a:latin typeface="Times New Roman" panose="02020603050405020304" pitchFamily="18" charset="0"/>
              </a:rPr>
              <a:t>&gt;-2</a:t>
            </a:r>
            <a:endParaRPr kumimoji="1" lang="ja-JP" altLang="en-US" sz="2000" dirty="0">
              <a:effectLst/>
              <a:latin typeface="Times New Roman" panose="02020603050405020304" pitchFamily="18" charset="0"/>
            </a:endParaRPr>
          </a:p>
        </p:txBody>
      </p:sp>
      <p:sp>
        <p:nvSpPr>
          <p:cNvPr id="97" name="角丸四角形吹き出し 96"/>
          <p:cNvSpPr/>
          <p:nvPr/>
        </p:nvSpPr>
        <p:spPr bwMode="auto">
          <a:xfrm>
            <a:off x="3564000" y="1672210"/>
            <a:ext cx="828000" cy="415790"/>
          </a:xfrm>
          <a:prstGeom prst="wedgeRoundRectCallout">
            <a:avLst>
              <a:gd name="adj1" fmla="val 45752"/>
              <a:gd name="adj2" fmla="val 75437"/>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α </a:t>
            </a:r>
            <a:r>
              <a:rPr lang="ja-JP" altLang="en-US" sz="2400" dirty="0">
                <a:effectLst/>
                <a:latin typeface="Times New Roman" panose="02020603050405020304" pitchFamily="18" charset="0"/>
              </a:rPr>
              <a:t>値</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1072184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animEffect transition="in" filter="checkerboard(across)">
                                      <p:cBhvr>
                                        <p:cTn id="7" dur="500"/>
                                        <p:tgtEl>
                                          <p:spTgt spid="8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0"/>
                                        </p:tgtEl>
                                        <p:attrNameLst>
                                          <p:attrName>style.visibility</p:attrName>
                                        </p:attrNameLst>
                                      </p:cBhvr>
                                      <p:to>
                                        <p:strVal val="visible"/>
                                      </p:to>
                                    </p:set>
                                    <p:animEffect transition="in" filter="checkerboard(across)">
                                      <p:cBhvr>
                                        <p:cTn id="12" dur="500"/>
                                        <p:tgtEl>
                                          <p:spTgt spid="9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4"/>
                                        </p:tgtEl>
                                        <p:attrNameLst>
                                          <p:attrName>style.visibility</p:attrName>
                                        </p:attrNameLst>
                                      </p:cBhvr>
                                      <p:to>
                                        <p:strVal val="visible"/>
                                      </p:to>
                                    </p:set>
                                    <p:animEffect transition="in" filter="checkerboard(across)">
                                      <p:cBhvr>
                                        <p:cTn id="17" dur="500"/>
                                        <p:tgtEl>
                                          <p:spTgt spid="9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5"/>
                                        </p:tgtEl>
                                        <p:attrNameLst>
                                          <p:attrName>style.visibility</p:attrName>
                                        </p:attrNameLst>
                                      </p:cBhvr>
                                      <p:to>
                                        <p:strVal val="visible"/>
                                      </p:to>
                                    </p:set>
                                    <p:animEffect transition="in" filter="checkerboard(across)">
                                      <p:cBhvr>
                                        <p:cTn id="22" dur="500"/>
                                        <p:tgtEl>
                                          <p:spTgt spid="9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6"/>
                                        </p:tgtEl>
                                        <p:attrNameLst>
                                          <p:attrName>style.visibility</p:attrName>
                                        </p:attrNameLst>
                                      </p:cBhvr>
                                      <p:to>
                                        <p:strVal val="visible"/>
                                      </p:to>
                                    </p:set>
                                    <p:animEffect transition="in" filter="checkerboard(across)">
                                      <p:cBhvr>
                                        <p:cTn id="27" dur="500"/>
                                        <p:tgtEl>
                                          <p:spTgt spid="9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7"/>
                                        </p:tgtEl>
                                        <p:attrNameLst>
                                          <p:attrName>style.visibility</p:attrName>
                                        </p:attrNameLst>
                                      </p:cBhvr>
                                      <p:to>
                                        <p:strVal val="visible"/>
                                      </p:to>
                                    </p:set>
                                    <p:animEffect transition="in" filter="checkerboard(across)">
                                      <p:cBhvr>
                                        <p:cTn id="32"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94" grpId="0" animBg="1"/>
      <p:bldP spid="95" grpId="0" animBg="1"/>
      <p:bldP spid="96" grpId="0" animBg="1"/>
      <p:bldP spid="9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
</p:tagLst>
</file>

<file path=ppt/tags/tag2.xml><?xml version="1.0" encoding="utf-8"?>
<p:tagLst xmlns:a="http://schemas.openxmlformats.org/drawingml/2006/main" xmlns:r="http://schemas.openxmlformats.org/officeDocument/2006/relationships" xmlns:p="http://schemas.openxmlformats.org/presentationml/2006/main">
  <p:tag name="TIMING" val="|10.4"/>
</p:tagLst>
</file>

<file path=ppt/tags/tag3.xml><?xml version="1.0" encoding="utf-8"?>
<p:tagLst xmlns:a="http://schemas.openxmlformats.org/drawingml/2006/main" xmlns:r="http://schemas.openxmlformats.org/officeDocument/2006/relationships" xmlns:p="http://schemas.openxmlformats.org/presentationml/2006/main">
  <p:tag name="TIMING" val="|3.8|9.8"/>
</p:tagLst>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w="19050"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sz="2400" dirty="0" smtClean="0">
            <a:effectLst/>
            <a:latin typeface="Times New Roman" panose="02020603050405020304" pitchFamily="18" charset="0"/>
          </a:defRPr>
        </a:defPPr>
      </a:lstStyle>
    </a:spDef>
    <a:lnDef>
      <a:spPr bwMode="auto">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none" rtlCol="0">
        <a:spAutoFit/>
      </a:bodyPr>
      <a:lstStyle>
        <a:defPPr>
          <a:defRPr kumimoji="1" dirty="0" smtClean="0">
            <a:latin typeface="Times New Roman" panose="02020603050405020304" pitchFamily="18" charset="0"/>
          </a:defRPr>
        </a:defPPr>
      </a:lstStyle>
    </a:tx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26074</TotalTime>
  <Words>9375</Words>
  <Application>Microsoft Office PowerPoint</Application>
  <PresentationFormat>画面に合わせる (4:3)</PresentationFormat>
  <Paragraphs>2613</Paragraphs>
  <Slides>69</Slides>
  <Notes>69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69</vt:i4>
      </vt:variant>
    </vt:vector>
  </HeadingPairs>
  <TitlesOfParts>
    <vt:vector size="77" baseType="lpstr">
      <vt:lpstr>ＭＳ Ｐゴシック</vt:lpstr>
      <vt:lpstr>ＭＳ Ｐ明朝</vt:lpstr>
      <vt:lpstr>ＭＳ ゴシック</vt:lpstr>
      <vt:lpstr>Arial</vt:lpstr>
      <vt:lpstr>Garamond</vt:lpstr>
      <vt:lpstr>Times New Roman</vt:lpstr>
      <vt:lpstr>Wingdings</vt:lpstr>
      <vt:lpstr>Stream</vt:lpstr>
      <vt:lpstr>情報論理工学 研究室</vt:lpstr>
      <vt:lpstr>ミニマックス(mini-max)法</vt:lpstr>
      <vt:lpstr>ミニマックス法</vt:lpstr>
      <vt:lpstr>アルファベータ(alpha-beta)法</vt:lpstr>
      <vt:lpstr>アルファベータ法</vt:lpstr>
      <vt:lpstr>アルファベータ法</vt:lpstr>
      <vt:lpstr>宿題 : アルファベータ法</vt:lpstr>
      <vt:lpstr>宿題 : アルファベータ法</vt:lpstr>
      <vt:lpstr>宿題 : アルファベータ法</vt:lpstr>
      <vt:lpstr>宿題 : アルファベータ法</vt:lpstr>
      <vt:lpstr>宿題 : アルファベータ法</vt:lpstr>
      <vt:lpstr>宿題 : アルファベータ法</vt:lpstr>
      <vt:lpstr>アルファベータ法の計算量</vt:lpstr>
      <vt:lpstr>アルファベータ法の返り値</vt:lpstr>
      <vt:lpstr>アルファベータ法の返り値</vt:lpstr>
      <vt:lpstr>アルファベータ法の返り値</vt:lpstr>
      <vt:lpstr>アルファベータ法の返り値</vt:lpstr>
      <vt:lpstr>アルファベータ法の特徴</vt:lpstr>
      <vt:lpstr>Scout法</vt:lpstr>
      <vt:lpstr>Scout法の返り値</vt:lpstr>
      <vt:lpstr>Scout法の返り値</vt:lpstr>
      <vt:lpstr>Scout法の返り値</vt:lpstr>
      <vt:lpstr>PowerPoint プレゼンテーション</vt:lpstr>
      <vt:lpstr>同一局面の処理</vt:lpstr>
      <vt:lpstr>局面の同一判定</vt:lpstr>
      <vt:lpstr>局面の同一判定</vt:lpstr>
      <vt:lpstr>ハッシュ関数の例：チェス</vt:lpstr>
      <vt:lpstr>同一局面の判定</vt:lpstr>
      <vt:lpstr>ハッシュ関数の作成</vt:lpstr>
      <vt:lpstr>局面のハッシュ関数</vt:lpstr>
      <vt:lpstr>アルファベータ法の効率</vt:lpstr>
      <vt:lpstr>アルファベータ法の効率</vt:lpstr>
      <vt:lpstr>反復深化法</vt:lpstr>
      <vt:lpstr>反復深化法</vt:lpstr>
      <vt:lpstr>反復深化法</vt:lpstr>
      <vt:lpstr>反復深化法</vt:lpstr>
      <vt:lpstr>反復深化法</vt:lpstr>
      <vt:lpstr>反復深化法</vt:lpstr>
      <vt:lpstr>水平線効果</vt:lpstr>
      <vt:lpstr>水平線効果：将棋</vt:lpstr>
      <vt:lpstr>水平線効果：将棋</vt:lpstr>
      <vt:lpstr>水平線効果：将棋</vt:lpstr>
      <vt:lpstr>水平線効果：将棋</vt:lpstr>
      <vt:lpstr>水平線効果：将棋</vt:lpstr>
      <vt:lpstr>水平線効果：将棋</vt:lpstr>
      <vt:lpstr>水平線効果：将棋</vt:lpstr>
      <vt:lpstr>水平線効果：将棋</vt:lpstr>
      <vt:lpstr>水平線効果：将棋</vt:lpstr>
      <vt:lpstr>水平線効果：将棋</vt:lpstr>
      <vt:lpstr>水平線効果：将棋</vt:lpstr>
      <vt:lpstr>水平線効果：将棋</vt:lpstr>
      <vt:lpstr>水平線効果：将棋</vt:lpstr>
      <vt:lpstr>水平線効果：将棋</vt:lpstr>
      <vt:lpstr>水平線効果による問題点</vt:lpstr>
      <vt:lpstr>水平線効果への対処</vt:lpstr>
      <vt:lpstr>水平線効果への対処</vt:lpstr>
      <vt:lpstr>水平線効果への対処</vt:lpstr>
      <vt:lpstr>水平線効果への対処</vt:lpstr>
      <vt:lpstr>水平線効果への対処</vt:lpstr>
      <vt:lpstr>水平線効果への対処</vt:lpstr>
      <vt:lpstr>水平線効果への対処</vt:lpstr>
      <vt:lpstr>水平線効果への対処</vt:lpstr>
      <vt:lpstr>水平線効果への対処</vt:lpstr>
      <vt:lpstr>水平線効果への対処</vt:lpstr>
      <vt:lpstr>水平線効果への対処</vt:lpstr>
      <vt:lpstr>水平線効果への対処</vt:lpstr>
      <vt:lpstr>水平線効果への対処</vt:lpstr>
      <vt:lpstr>水平線効果への対処</vt:lpstr>
      <vt:lpstr>課題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Takashi</dc:creator>
  <cp:lastModifiedBy>takasi-i</cp:lastModifiedBy>
  <cp:revision>868</cp:revision>
  <cp:lastPrinted>2022-11-29T02:46:20Z</cp:lastPrinted>
  <dcterms:created xsi:type="dcterms:W3CDTF">1601-01-01T00:00:00Z</dcterms:created>
  <dcterms:modified xsi:type="dcterms:W3CDTF">2022-11-29T03:05:15Z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