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58"/>
  </p:notesMasterIdLst>
  <p:handoutMasterIdLst>
    <p:handoutMasterId r:id="rId59"/>
  </p:handoutMasterIdLst>
  <p:sldIdLst>
    <p:sldId id="460" r:id="rId2"/>
    <p:sldId id="591" r:id="rId3"/>
    <p:sldId id="807" r:id="rId4"/>
    <p:sldId id="624" r:id="rId5"/>
    <p:sldId id="676" r:id="rId6"/>
    <p:sldId id="706" r:id="rId7"/>
    <p:sldId id="744" r:id="rId8"/>
    <p:sldId id="808" r:id="rId9"/>
    <p:sldId id="729" r:id="rId10"/>
    <p:sldId id="728" r:id="rId11"/>
    <p:sldId id="730" r:id="rId12"/>
    <p:sldId id="780" r:id="rId13"/>
    <p:sldId id="824" r:id="rId14"/>
    <p:sldId id="781" r:id="rId15"/>
    <p:sldId id="773" r:id="rId16"/>
    <p:sldId id="818" r:id="rId17"/>
    <p:sldId id="774" r:id="rId18"/>
    <p:sldId id="775" r:id="rId19"/>
    <p:sldId id="718" r:id="rId20"/>
    <p:sldId id="783" r:id="rId21"/>
    <p:sldId id="787" r:id="rId22"/>
    <p:sldId id="782" r:id="rId23"/>
    <p:sldId id="788" r:id="rId24"/>
    <p:sldId id="789" r:id="rId25"/>
    <p:sldId id="785" r:id="rId26"/>
    <p:sldId id="786" r:id="rId27"/>
    <p:sldId id="791" r:id="rId28"/>
    <p:sldId id="792" r:id="rId29"/>
    <p:sldId id="793" r:id="rId30"/>
    <p:sldId id="794" r:id="rId31"/>
    <p:sldId id="795" r:id="rId32"/>
    <p:sldId id="796" r:id="rId33"/>
    <p:sldId id="797" r:id="rId34"/>
    <p:sldId id="798" r:id="rId35"/>
    <p:sldId id="809" r:id="rId36"/>
    <p:sldId id="815" r:id="rId37"/>
    <p:sldId id="816" r:id="rId38"/>
    <p:sldId id="817" r:id="rId39"/>
    <p:sldId id="800" r:id="rId40"/>
    <p:sldId id="799" r:id="rId41"/>
    <p:sldId id="810" r:id="rId42"/>
    <p:sldId id="811" r:id="rId43"/>
    <p:sldId id="812" r:id="rId44"/>
    <p:sldId id="813" r:id="rId45"/>
    <p:sldId id="814" r:id="rId46"/>
    <p:sldId id="801" r:id="rId47"/>
    <p:sldId id="802" r:id="rId48"/>
    <p:sldId id="828" r:id="rId49"/>
    <p:sldId id="804" r:id="rId50"/>
    <p:sldId id="803" r:id="rId51"/>
    <p:sldId id="805" r:id="rId52"/>
    <p:sldId id="806" r:id="rId53"/>
    <p:sldId id="827" r:id="rId54"/>
    <p:sldId id="760" r:id="rId55"/>
    <p:sldId id="660" r:id="rId56"/>
    <p:sldId id="826" r:id="rId57"/>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ashi Ishimizu" initials="TI" lastIdx="1" clrIdx="0">
    <p:extLst>
      <p:ext uri="{19B8F6BF-5375-455C-9EA6-DF929625EA0E}">
        <p15:presenceInfo xmlns:p15="http://schemas.microsoft.com/office/powerpoint/2012/main" userId="99ecb167771688f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FF"/>
    <a:srgbClr val="00FF00"/>
    <a:srgbClr val="0000FF"/>
    <a:srgbClr val="FF00FF"/>
    <a:srgbClr val="FF9933"/>
    <a:srgbClr val="00FFFF"/>
    <a:srgbClr val="FFCC66"/>
    <a:srgbClr val="FFFFCC"/>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85" autoAdjust="0"/>
    <p:restoredTop sz="70654" autoAdjust="0"/>
  </p:normalViewPr>
  <p:slideViewPr>
    <p:cSldViewPr>
      <p:cViewPr varScale="1">
        <p:scale>
          <a:sx n="54" d="100"/>
          <a:sy n="54" d="100"/>
        </p:scale>
        <p:origin x="1998" y="66"/>
      </p:cViewPr>
      <p:guideLst>
        <p:guide orient="horz" pos="4319"/>
        <p:guide pos="5759"/>
      </p:guideLst>
    </p:cSldViewPr>
  </p:slideViewPr>
  <p:outlineViewPr>
    <p:cViewPr>
      <p:scale>
        <a:sx n="33" d="100"/>
        <a:sy n="33" d="100"/>
      </p:scale>
      <p:origin x="0" y="102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8</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dirty="0"/>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後手が△８六同飛と指しました。</a:t>
            </a:r>
            <a:endParaRPr kumimoji="1" lang="en-US" altLang="ja-JP" dirty="0"/>
          </a:p>
          <a:p>
            <a:r>
              <a:rPr kumimoji="1" lang="ja-JP" altLang="en-US" dirty="0"/>
              <a:t>これで互いに駒損は無くなりましたので、両者の得点は</a:t>
            </a:r>
            <a:r>
              <a:rPr kumimoji="1" lang="en-US" altLang="ja-JP" dirty="0"/>
              <a:t>93</a:t>
            </a:r>
            <a:r>
              <a:rPr kumimoji="1" lang="ja-JP" altLang="en-US" dirty="0"/>
              <a:t>点に戻ります。</a:t>
            </a:r>
            <a:endParaRPr kumimoji="1" lang="en-US" altLang="ja-JP" dirty="0"/>
          </a:p>
          <a:p>
            <a:r>
              <a:rPr kumimoji="1" lang="ja-JP" altLang="en-US" dirty="0"/>
              <a:t>次に後手は△８九飛成と飛車を成りこめることを考えると、後手が有利そうです。</a:t>
            </a:r>
            <a:endParaRPr kumimoji="1" lang="en-US" altLang="ja-JP" dirty="0"/>
          </a:p>
          <a:p>
            <a:r>
              <a:rPr kumimoji="1" lang="ja-JP" altLang="en-US" dirty="0"/>
              <a:t>しかし</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3437435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先手が▲９五角と打つと、なんと王手飛車取りになってしまいます。</a:t>
            </a:r>
            <a:endParaRPr kumimoji="1" lang="en-US" altLang="ja-JP" dirty="0"/>
          </a:p>
          <a:p>
            <a:r>
              <a:rPr kumimoji="1" lang="ja-JP" altLang="en-US" dirty="0"/>
              <a:t>こうなると、後手は飛車を助けることはできませんので大損です。</a:t>
            </a:r>
            <a:endParaRPr kumimoji="1" lang="en-US" altLang="ja-JP" dirty="0"/>
          </a:p>
          <a:p>
            <a:r>
              <a:rPr kumimoji="1" lang="ja-JP" altLang="en-US" dirty="0"/>
              <a:t>つまり、後手は、飛車で銀を取ってはいけなかったわけです。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3915717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手指した後の局面が有利そうであっても、その先を指し続けた先で逆転するかもしれません。</a:t>
            </a:r>
            <a:endParaRPr kumimoji="1" lang="en-US" altLang="ja-JP" dirty="0"/>
          </a:p>
          <a:p>
            <a:r>
              <a:rPr kumimoji="1" lang="ja-JP" altLang="en-US" dirty="0"/>
              <a:t>先読みは、数手先の局面を生成し、評価値を計算します。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610543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先読みの多くは、指定した手数先の局面を生成し、そこで評価値を決定します。</a:t>
            </a:r>
            <a:endParaRPr kumimoji="1" lang="en-US" altLang="ja-JP" dirty="0"/>
          </a:p>
          <a:p>
            <a:r>
              <a:rPr kumimoji="1" lang="ja-JP" altLang="en-US" dirty="0"/>
              <a:t>各手番では、評価値のもっとも良い局面となる手を選択します。</a:t>
            </a:r>
            <a:endParaRPr kumimoji="1" lang="en-US" altLang="ja-JP" dirty="0"/>
          </a:p>
          <a:p>
            <a:r>
              <a:rPr kumimoji="1" lang="ja-JP" altLang="en-US" dirty="0"/>
              <a:t>例えば、先手が有利ならプラスになるように評価値を付けた場合、</a:t>
            </a:r>
            <a:endParaRPr kumimoji="1" lang="en-US" altLang="ja-JP" dirty="0"/>
          </a:p>
          <a:p>
            <a:r>
              <a:rPr kumimoji="1" lang="ja-JP" altLang="en-US" dirty="0"/>
              <a:t>先手番なら最も評価値の高い手を選択し、</a:t>
            </a:r>
            <a:endParaRPr kumimoji="1" lang="en-US" altLang="ja-JP" dirty="0"/>
          </a:p>
          <a:p>
            <a:r>
              <a:rPr kumimoji="1" lang="ja-JP" altLang="en-US" dirty="0"/>
              <a:t>後手番なら最も評価値の低い手を選択します。</a:t>
            </a:r>
            <a:endParaRPr kumimoji="1" lang="en-US" altLang="ja-JP" dirty="0"/>
          </a:p>
          <a:p>
            <a:r>
              <a:rPr kumimoji="1" lang="ja-JP" altLang="en-US" dirty="0"/>
              <a:t>こうして、指定した手数先の局面から評価値を求めてゆき、</a:t>
            </a:r>
            <a:endParaRPr kumimoji="1" lang="en-US" altLang="ja-JP" dirty="0"/>
          </a:p>
          <a:p>
            <a:r>
              <a:rPr kumimoji="1" lang="ja-JP" altLang="en-US" dirty="0"/>
              <a:t>もっとも有利な手を選択します。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1691547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先読みする際に用いられるのがミニマックス法です。</a:t>
            </a:r>
            <a:endParaRPr kumimoji="1" lang="en-US" altLang="ja-JP" dirty="0"/>
          </a:p>
          <a:p>
            <a:r>
              <a:rPr kumimoji="1" lang="ja-JP" altLang="en-US" dirty="0"/>
              <a:t>二人零和ゲームでは、</a:t>
            </a:r>
            <a:endParaRPr kumimoji="1" lang="en-US" altLang="ja-JP" dirty="0"/>
          </a:p>
          <a:p>
            <a:r>
              <a:rPr kumimoji="1" lang="ja-JP" altLang="en-US" dirty="0"/>
              <a:t>自分にとっての最善手は、相手にとっての最悪手になります。</a:t>
            </a:r>
            <a:endParaRPr kumimoji="1" lang="en-US" altLang="ja-JP" dirty="0"/>
          </a:p>
          <a:p>
            <a:r>
              <a:rPr kumimoji="1" lang="ja-JP" altLang="en-US" dirty="0"/>
              <a:t>ミニマックス法は、相手が常に最善手を指すと仮定した場合に、</a:t>
            </a:r>
            <a:endParaRPr kumimoji="1" lang="en-US" altLang="ja-JP" dirty="0"/>
          </a:p>
          <a:p>
            <a:r>
              <a:rPr kumimoji="1" lang="ja-JP" altLang="en-US" dirty="0"/>
              <a:t>もっとも有利な手を探します。</a:t>
            </a:r>
            <a:endParaRPr kumimoji="1" lang="en-US" altLang="ja-JP" dirty="0"/>
          </a:p>
          <a:p>
            <a:r>
              <a:rPr kumimoji="1" lang="ja-JP" altLang="en-US" dirty="0"/>
              <a:t>各局面で、プレイヤーは常に最も良い手を選ぶと仮定します。</a:t>
            </a:r>
            <a:endParaRPr kumimoji="1" lang="en-US" altLang="ja-JP" dirty="0"/>
          </a:p>
          <a:p>
            <a:r>
              <a:rPr kumimoji="1" lang="ja-JP" altLang="en-US" dirty="0"/>
              <a:t>自分の手番では、最も評価値の高い手を選び、</a:t>
            </a:r>
            <a:endParaRPr kumimoji="1" lang="en-US" altLang="ja-JP" dirty="0"/>
          </a:p>
          <a:p>
            <a:r>
              <a:rPr kumimoji="1" lang="ja-JP" altLang="en-US" dirty="0"/>
              <a:t>相手の手番では、最も評価値の低い手を選びます。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375616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プレイヤー〇と✕が対戦し、丸が有利な局面では評価値が高くなるとします。</a:t>
            </a:r>
            <a:endParaRPr kumimoji="1" lang="en-US" altLang="ja-JP" dirty="0"/>
          </a:p>
          <a:p>
            <a:r>
              <a:rPr kumimoji="1" lang="ja-JP" altLang="en-US" dirty="0"/>
              <a:t>このとき、丸番では、評価値が最も高くなる手を選択し、</a:t>
            </a:r>
            <a:endParaRPr kumimoji="1" lang="en-US" altLang="ja-JP" dirty="0"/>
          </a:p>
          <a:p>
            <a:r>
              <a:rPr kumimoji="1" lang="ja-JP" altLang="en-US" dirty="0"/>
              <a:t>バツ番では評価値が最も低くなる手を選択します。</a:t>
            </a:r>
            <a:endParaRPr kumimoji="1" lang="en-US" altLang="ja-JP" dirty="0"/>
          </a:p>
          <a:p>
            <a:r>
              <a:rPr kumimoji="1" lang="ja-JP" altLang="en-US" dirty="0"/>
              <a:t>各局面で、</a:t>
            </a:r>
            <a:r>
              <a:rPr kumimoji="1" lang="en-US" altLang="ja-JP" dirty="0"/>
              <a:t>1</a:t>
            </a:r>
            <a:r>
              <a:rPr kumimoji="1" lang="ja-JP" altLang="en-US" dirty="0"/>
              <a:t>手指したときの評価値が決まっている場合、</a:t>
            </a:r>
            <a:endParaRPr kumimoji="1" lang="en-US" altLang="ja-JP" dirty="0"/>
          </a:p>
          <a:p>
            <a:r>
              <a:rPr kumimoji="1" lang="ja-JP" altLang="en-US" dirty="0"/>
              <a:t>丸番では、評価値の最大値がその局面の評価値、</a:t>
            </a:r>
            <a:endParaRPr kumimoji="1" lang="en-US" altLang="ja-JP" dirty="0"/>
          </a:p>
          <a:p>
            <a:r>
              <a:rPr kumimoji="1" lang="ja-JP" altLang="en-US" dirty="0"/>
              <a:t>バツ番では、評価値の最小値がその局面の評価値になります。</a:t>
            </a:r>
            <a:endParaRPr kumimoji="1" lang="en-US" altLang="ja-JP" dirty="0"/>
          </a:p>
          <a:p>
            <a:r>
              <a:rPr kumimoji="1" lang="ja-JP" altLang="en-US" dirty="0"/>
              <a:t>例えば、左の図では、丸番ですので子の評価値の最大値が親の評価値になります。</a:t>
            </a:r>
            <a:endParaRPr kumimoji="1" lang="en-US" altLang="ja-JP" dirty="0"/>
          </a:p>
          <a:p>
            <a:r>
              <a:rPr kumimoji="1" lang="ja-JP" altLang="en-US" dirty="0"/>
              <a:t>右の図では、バツ番ですので、子の評価値の最小値が親の評価値になります。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942018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評価値計算では、</a:t>
            </a:r>
            <a:endParaRPr kumimoji="1" lang="en-US" altLang="ja-JP" dirty="0"/>
          </a:p>
          <a:p>
            <a:r>
              <a:rPr kumimoji="1" lang="ja-JP" altLang="en-US" dirty="0"/>
              <a:t>引数で指定した深さまで先読みし、</a:t>
            </a:r>
            <a:endParaRPr kumimoji="1" lang="en-US" altLang="ja-JP" dirty="0"/>
          </a:p>
          <a:p>
            <a:r>
              <a:rPr kumimoji="1" lang="ja-JP" altLang="en-US" dirty="0"/>
              <a:t>合法手の中から最大の評価値を返す </a:t>
            </a:r>
            <a:r>
              <a:rPr kumimoji="1" lang="en-US" altLang="ja-JP" dirty="0" err="1"/>
              <a:t>maxScore</a:t>
            </a:r>
            <a:r>
              <a:rPr kumimoji="1" lang="en-US" altLang="ja-JP" dirty="0"/>
              <a:t>() </a:t>
            </a:r>
            <a:r>
              <a:rPr kumimoji="1" lang="ja-JP" altLang="en-US" dirty="0"/>
              <a:t>と</a:t>
            </a:r>
            <a:endParaRPr kumimoji="1" lang="en-US" altLang="ja-JP" dirty="0"/>
          </a:p>
          <a:p>
            <a:r>
              <a:rPr kumimoji="1" lang="ja-JP" altLang="en-US" dirty="0"/>
              <a:t>合法手の中から最小の評価値を返す </a:t>
            </a:r>
            <a:r>
              <a:rPr kumimoji="1" lang="en-US" altLang="ja-JP" dirty="0" err="1"/>
              <a:t>minScore</a:t>
            </a:r>
            <a:r>
              <a:rPr kumimoji="1" lang="en-US" altLang="ja-JP" dirty="0"/>
              <a:t>() </a:t>
            </a:r>
            <a:r>
              <a:rPr kumimoji="1" lang="ja-JP" altLang="en-US" dirty="0"/>
              <a:t>を使います。</a:t>
            </a:r>
            <a:endParaRPr kumimoji="1" lang="en-US" altLang="ja-JP" dirty="0"/>
          </a:p>
          <a:p>
            <a:r>
              <a:rPr kumimoji="1" lang="ja-JP" altLang="en-US" dirty="0"/>
              <a:t>自分の手番では </a:t>
            </a:r>
            <a:r>
              <a:rPr kumimoji="1" lang="en-US" altLang="ja-JP" dirty="0" err="1"/>
              <a:t>maxScore</a:t>
            </a:r>
            <a:r>
              <a:rPr kumimoji="1" lang="en-US" altLang="ja-JP" dirty="0"/>
              <a:t>()</a:t>
            </a:r>
            <a:r>
              <a:rPr kumimoji="1" lang="ja-JP" altLang="en-US" dirty="0"/>
              <a:t>を、相手の手番では </a:t>
            </a:r>
            <a:r>
              <a:rPr kumimoji="1" lang="en-US" altLang="ja-JP" dirty="0" err="1"/>
              <a:t>minScore</a:t>
            </a:r>
            <a:r>
              <a:rPr kumimoji="1" lang="en-US" altLang="ja-JP" dirty="0"/>
              <a:t>() </a:t>
            </a:r>
            <a:r>
              <a:rPr kumimoji="1" lang="ja-JP" altLang="en-US" dirty="0"/>
              <a:t>を使います。</a:t>
            </a:r>
            <a:endParaRPr kumimoji="1" lang="en-US" altLang="ja-JP" dirty="0"/>
          </a:p>
          <a:p>
            <a:r>
              <a:rPr kumimoji="1" lang="ja-JP" altLang="en-US" dirty="0"/>
              <a:t>各メソッドは、引数 </a:t>
            </a:r>
            <a:r>
              <a:rPr kumimoji="1" lang="en-US" altLang="ja-JP" dirty="0"/>
              <a:t>depth </a:t>
            </a:r>
            <a:r>
              <a:rPr kumimoji="1" lang="ja-JP" altLang="en-US" dirty="0"/>
              <a:t>の値を </a:t>
            </a:r>
            <a:r>
              <a:rPr kumimoji="1" lang="en-US" altLang="ja-JP" dirty="0"/>
              <a:t>1 </a:t>
            </a:r>
            <a:r>
              <a:rPr kumimoji="1" lang="ja-JP" altLang="en-US" dirty="0"/>
              <a:t>ずつ減らしながら互いを呼び出します。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493932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こちらがミニマックス法の自分の手番部分のプログラムです。</a:t>
            </a:r>
            <a:endParaRPr kumimoji="1" lang="en-US" altLang="ja-JP" dirty="0"/>
          </a:p>
          <a:p>
            <a:r>
              <a:rPr kumimoji="1" lang="ja-JP" altLang="en-US" dirty="0"/>
              <a:t>ミニマックス法では、手数を読む深さを引数として与えます。</a:t>
            </a:r>
            <a:endParaRPr kumimoji="1" lang="en-US" altLang="ja-JP" dirty="0"/>
          </a:p>
          <a:p>
            <a:r>
              <a:rPr kumimoji="1" lang="ja-JP" altLang="en-US" dirty="0"/>
              <a:t>深さの値が</a:t>
            </a:r>
            <a:r>
              <a:rPr kumimoji="1" lang="en-US" altLang="ja-JP" dirty="0"/>
              <a:t>0</a:t>
            </a:r>
            <a:r>
              <a:rPr kumimoji="1" lang="ja-JP" altLang="en-US" dirty="0"/>
              <a:t>ならば、先読みする深さまで達しましたので、</a:t>
            </a:r>
            <a:endParaRPr kumimoji="1" lang="en-US" altLang="ja-JP" dirty="0"/>
          </a:p>
          <a:p>
            <a:r>
              <a:rPr kumimoji="1" lang="ja-JP" altLang="en-US" dirty="0"/>
              <a:t>先読み無しの、現時点での評価値を返します。</a:t>
            </a:r>
            <a:endParaRPr kumimoji="1" lang="en-US" altLang="ja-JP" dirty="0"/>
          </a:p>
          <a:p>
            <a:r>
              <a:rPr kumimoji="1" lang="ja-JP" altLang="en-US" dirty="0"/>
              <a:t>深さの値が</a:t>
            </a:r>
            <a:r>
              <a:rPr kumimoji="1" lang="en-US" altLang="ja-JP" dirty="0"/>
              <a:t>1</a:t>
            </a:r>
            <a:r>
              <a:rPr kumimoji="1" lang="ja-JP" altLang="en-US" dirty="0"/>
              <a:t>以上ならば、</a:t>
            </a:r>
            <a:endParaRPr kumimoji="1" lang="en-US" altLang="ja-JP" dirty="0"/>
          </a:p>
          <a:p>
            <a:r>
              <a:rPr kumimoji="1" lang="ja-JP" altLang="en-US" dirty="0"/>
              <a:t>まずその局面での合法手を作成します。</a:t>
            </a:r>
            <a:endParaRPr kumimoji="1" lang="en-US" altLang="ja-JP" dirty="0"/>
          </a:p>
          <a:p>
            <a:r>
              <a:rPr kumimoji="1" lang="ja-JP" altLang="en-US" dirty="0"/>
              <a:t>そして、各合法手を</a:t>
            </a:r>
            <a:r>
              <a:rPr kumimoji="1" lang="en-US" altLang="ja-JP" dirty="0"/>
              <a:t>1</a:t>
            </a:r>
            <a:r>
              <a:rPr kumimoji="1" lang="ja-JP" altLang="en-US" dirty="0"/>
              <a:t>手指した後の局面面を生成し、</a:t>
            </a:r>
            <a:endParaRPr kumimoji="1" lang="en-US" altLang="ja-JP" dirty="0"/>
          </a:p>
          <a:p>
            <a:r>
              <a:rPr kumimoji="1" lang="ja-JP" altLang="en-US" dirty="0"/>
              <a:t>各局面の相手の手番での評価値を、</a:t>
            </a:r>
            <a:r>
              <a:rPr kumimoji="1" lang="en-US" altLang="ja-JP" dirty="0" err="1"/>
              <a:t>minScore</a:t>
            </a:r>
            <a:r>
              <a:rPr kumimoji="1" lang="en-US" altLang="ja-JP" dirty="0"/>
              <a:t>() </a:t>
            </a:r>
            <a:r>
              <a:rPr kumimoji="1" lang="ja-JP" altLang="en-US" dirty="0"/>
              <a:t>を使って深さ</a:t>
            </a:r>
            <a:r>
              <a:rPr kumimoji="1" lang="en-US" altLang="ja-JP" dirty="0"/>
              <a:t>-1 </a:t>
            </a:r>
            <a:r>
              <a:rPr kumimoji="1" lang="ja-JP" altLang="en-US" dirty="0"/>
              <a:t>で求めます。</a:t>
            </a:r>
            <a:endParaRPr kumimoji="1" lang="en-US" altLang="ja-JP" dirty="0"/>
          </a:p>
          <a:p>
            <a:r>
              <a:rPr kumimoji="1" lang="ja-JP" altLang="en-US" dirty="0"/>
              <a:t>求まった評価値のうち、最大の評価値を現在の評価値とします。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333315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相手の手番部分のプログラムです。</a:t>
            </a:r>
            <a:endParaRPr kumimoji="1" lang="en-US" altLang="ja-JP" dirty="0"/>
          </a:p>
          <a:p>
            <a:r>
              <a:rPr kumimoji="1" lang="ja-JP" altLang="en-US" dirty="0"/>
              <a:t>自分の手番では、</a:t>
            </a:r>
            <a:endParaRPr kumimoji="1" lang="en-US" altLang="ja-JP" dirty="0"/>
          </a:p>
          <a:p>
            <a:r>
              <a:rPr kumimoji="1" lang="ja-JP" altLang="en-US" dirty="0"/>
              <a:t>合法手の中で評価値が最大となる値を返すのに対して、</a:t>
            </a:r>
            <a:endParaRPr kumimoji="1" lang="en-US" altLang="ja-JP" dirty="0"/>
          </a:p>
          <a:p>
            <a:r>
              <a:rPr kumimoji="1" lang="ja-JP" altLang="en-US" dirty="0"/>
              <a:t>相手の手番では、合法手の中で評価値が最小となる値を返します。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4054521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一般に、先読みする手数を深くすれば、より強くなります。</a:t>
            </a:r>
            <a:endParaRPr kumimoji="1" lang="en-US" altLang="ja-JP" dirty="0"/>
          </a:p>
          <a:p>
            <a:r>
              <a:rPr kumimoji="1" lang="ja-JP" altLang="en-US" dirty="0"/>
              <a:t>しかし、先読みする手数が増えると、可能な局面数は指数的に増えます。</a:t>
            </a:r>
            <a:endParaRPr kumimoji="1" lang="en-US" altLang="ja-JP" dirty="0"/>
          </a:p>
          <a:p>
            <a:r>
              <a:rPr kumimoji="1" lang="ja-JP" altLang="en-US" dirty="0"/>
              <a:t>例えば、各局面で合法手が</a:t>
            </a:r>
            <a:r>
              <a:rPr kumimoji="1" lang="en-US" altLang="ja-JP" dirty="0"/>
              <a:t>2</a:t>
            </a:r>
            <a:r>
              <a:rPr kumimoji="1" lang="ja-JP" altLang="en-US" dirty="0"/>
              <a:t>つある場合、可能な局面数は、</a:t>
            </a:r>
            <a:endParaRPr kumimoji="1" lang="en-US" altLang="ja-JP" dirty="0"/>
          </a:p>
          <a:p>
            <a:r>
              <a:rPr kumimoji="1" lang="en-US" altLang="ja-JP" dirty="0"/>
              <a:t>10</a:t>
            </a:r>
            <a:r>
              <a:rPr kumimoji="1" lang="ja-JP" altLang="en-US" dirty="0"/>
              <a:t>手先まで読むなら</a:t>
            </a:r>
            <a:r>
              <a:rPr kumimoji="1" lang="en-US" altLang="ja-JP" dirty="0"/>
              <a:t>1000</a:t>
            </a:r>
            <a:r>
              <a:rPr kumimoji="1" lang="ja-JP" altLang="en-US" dirty="0"/>
              <a:t>通り、</a:t>
            </a:r>
            <a:r>
              <a:rPr kumimoji="1" lang="en-US" altLang="ja-JP" dirty="0"/>
              <a:t>20</a:t>
            </a:r>
            <a:r>
              <a:rPr kumimoji="1" lang="ja-JP" altLang="en-US" dirty="0"/>
              <a:t>手先まで読むなら</a:t>
            </a:r>
            <a:r>
              <a:rPr kumimoji="1" lang="en-US" altLang="ja-JP" dirty="0"/>
              <a:t>100</a:t>
            </a:r>
            <a:r>
              <a:rPr kumimoji="1" lang="ja-JP" altLang="en-US" dirty="0"/>
              <a:t>万通りになります。</a:t>
            </a:r>
            <a:endParaRPr kumimoji="1" lang="en-US" altLang="ja-JP" dirty="0"/>
          </a:p>
          <a:p>
            <a:r>
              <a:rPr kumimoji="1" lang="ja-JP" altLang="en-US" dirty="0"/>
              <a:t>各局面で合法手が</a:t>
            </a:r>
            <a:r>
              <a:rPr kumimoji="1" lang="en-US" altLang="ja-JP" dirty="0"/>
              <a:t>4</a:t>
            </a:r>
            <a:r>
              <a:rPr kumimoji="1" lang="ja-JP" altLang="en-US" dirty="0"/>
              <a:t>つあるなら、</a:t>
            </a:r>
            <a:r>
              <a:rPr kumimoji="1" lang="en-US" altLang="ja-JP" dirty="0"/>
              <a:t>10</a:t>
            </a:r>
            <a:r>
              <a:rPr kumimoji="1" lang="ja-JP" altLang="en-US" dirty="0"/>
              <a:t>手先で</a:t>
            </a:r>
            <a:r>
              <a:rPr kumimoji="1" lang="en-US" altLang="ja-JP" dirty="0"/>
              <a:t>100</a:t>
            </a:r>
            <a:r>
              <a:rPr kumimoji="1" lang="ja-JP" altLang="en-US" dirty="0"/>
              <a:t>万通り、</a:t>
            </a:r>
            <a:r>
              <a:rPr kumimoji="1" lang="en-US" altLang="ja-JP" dirty="0"/>
              <a:t>20</a:t>
            </a:r>
            <a:r>
              <a:rPr kumimoji="1" lang="ja-JP" altLang="en-US" dirty="0"/>
              <a:t>手先で</a:t>
            </a:r>
            <a:r>
              <a:rPr kumimoji="1" lang="en-US" altLang="ja-JP" dirty="0"/>
              <a:t>1</a:t>
            </a:r>
            <a:r>
              <a:rPr kumimoji="1" lang="ja-JP" altLang="en-US" dirty="0"/>
              <a:t>兆通りになります。</a:t>
            </a:r>
            <a:endParaRPr kumimoji="1" lang="en-US" altLang="ja-JP" dirty="0"/>
          </a:p>
          <a:p>
            <a:r>
              <a:rPr kumimoji="1" lang="ja-JP" altLang="en-US" dirty="0"/>
              <a:t>したがって、先読みできる手数には限界があります。</a:t>
            </a:r>
            <a:endParaRPr kumimoji="1" lang="en-US" altLang="ja-JP" dirty="0"/>
          </a:p>
          <a:p>
            <a:r>
              <a:rPr kumimoji="1" lang="ja-JP" altLang="en-US" dirty="0"/>
              <a:t>そこで、全ての局面を読むのではなく、適当な枝刈りをして、読む局面数を減らします。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31263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前回に引き続き、強い手の選択する方法について考えてみましょう。</a:t>
            </a:r>
            <a:endParaRPr kumimoji="1" lang="en-US" altLang="ja-JP" dirty="0"/>
          </a:p>
          <a:p>
            <a:r>
              <a:rPr kumimoji="1" lang="ja-JP" altLang="en-US" dirty="0"/>
              <a:t>ゲームにより、強い手は色々あります。</a:t>
            </a:r>
            <a:endParaRPr kumimoji="1" lang="en-US" altLang="ja-JP" dirty="0"/>
          </a:p>
          <a:p>
            <a:r>
              <a:rPr kumimoji="1" lang="ja-JP" altLang="en-US" dirty="0"/>
              <a:t>大きな得点が得られる手</a:t>
            </a:r>
          </a:p>
          <a:p>
            <a:r>
              <a:rPr kumimoji="1" lang="ja-JP" altLang="en-US" dirty="0"/>
              <a:t>相手の得点を下げる手</a:t>
            </a:r>
          </a:p>
          <a:p>
            <a:r>
              <a:rPr kumimoji="1" lang="ja-JP" altLang="en-US" dirty="0"/>
              <a:t>価値の高い駒を取る手</a:t>
            </a:r>
          </a:p>
          <a:p>
            <a:r>
              <a:rPr kumimoji="1" lang="ja-JP" altLang="en-US" dirty="0"/>
              <a:t>価値の高い駒を守る手</a:t>
            </a:r>
          </a:p>
          <a:p>
            <a:r>
              <a:rPr kumimoji="1" lang="ja-JP" altLang="en-US" dirty="0"/>
              <a:t>有利な地点を取る手</a:t>
            </a:r>
          </a:p>
          <a:p>
            <a:r>
              <a:rPr kumimoji="1" lang="ja-JP" altLang="en-US" dirty="0"/>
              <a:t>相手に不利な地点を取らせる手</a:t>
            </a:r>
          </a:p>
          <a:p>
            <a:r>
              <a:rPr kumimoji="1" lang="ja-JP" altLang="en-US" dirty="0"/>
              <a:t>有利な選択ができるようになる手</a:t>
            </a:r>
          </a:p>
          <a:p>
            <a:r>
              <a:rPr kumimoji="1" lang="ja-JP" altLang="en-US" dirty="0"/>
              <a:t>相手に不利な選択を強要する手、などです。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3907943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もう一度、ミニマックス法の評価値の計算を見てみましょう。</a:t>
            </a:r>
            <a:endParaRPr kumimoji="1" lang="en-US" altLang="ja-JP" dirty="0"/>
          </a:p>
          <a:p>
            <a:r>
              <a:rPr kumimoji="1" lang="ja-JP" altLang="en-US" dirty="0"/>
              <a:t>ミニマックス法では、自分の手番では最も評価値の高い手、</a:t>
            </a:r>
            <a:endParaRPr kumimoji="1" lang="en-US" altLang="ja-JP" dirty="0"/>
          </a:p>
          <a:p>
            <a:r>
              <a:rPr kumimoji="1" lang="ja-JP" altLang="en-US" dirty="0"/>
              <a:t>相手の手番では、最も評価値の低い手を採用します。</a:t>
            </a:r>
            <a:endParaRPr kumimoji="1" lang="en-US" altLang="ja-JP" dirty="0"/>
          </a:p>
          <a:p>
            <a:r>
              <a:rPr kumimoji="1" lang="ja-JP" altLang="en-US" dirty="0"/>
              <a:t>例えば、</a:t>
            </a:r>
            <a:r>
              <a:rPr kumimoji="1" lang="en-US" altLang="ja-JP" dirty="0"/>
              <a:t>2</a:t>
            </a:r>
            <a:r>
              <a:rPr kumimoji="1" lang="ja-JP" altLang="en-US" dirty="0"/>
              <a:t>手先の評価値がこのように求まったとき、</a:t>
            </a:r>
            <a:endParaRPr kumimoji="1" lang="en-US" altLang="ja-JP" dirty="0"/>
          </a:p>
          <a:p>
            <a:r>
              <a:rPr kumimoji="1" lang="en-US" altLang="ja-JP" dirty="0"/>
              <a:t>1</a:t>
            </a:r>
            <a:r>
              <a:rPr kumimoji="1" lang="ja-JP" altLang="en-US" dirty="0"/>
              <a:t>手先は相手の手番ですので、最も評価値の低い手を採用します。</a:t>
            </a:r>
            <a:endParaRPr kumimoji="1" lang="en-US" altLang="ja-JP" dirty="0"/>
          </a:p>
          <a:p>
            <a:r>
              <a:rPr kumimoji="1" lang="ja-JP" altLang="en-US" dirty="0"/>
              <a:t>他の枝も</a:t>
            </a:r>
            <a:r>
              <a:rPr kumimoji="1" lang="en-US" altLang="ja-JP" dirty="0"/>
              <a:t>2</a:t>
            </a:r>
            <a:r>
              <a:rPr kumimoji="1" lang="ja-JP" altLang="en-US" dirty="0"/>
              <a:t>手先の評価値が求まると、</a:t>
            </a:r>
            <a:endParaRPr kumimoji="1" lang="en-US" altLang="ja-JP" dirty="0"/>
          </a:p>
          <a:p>
            <a:r>
              <a:rPr kumimoji="1" lang="ja-JP" altLang="en-US" dirty="0"/>
              <a:t>このように</a:t>
            </a:r>
            <a:r>
              <a:rPr kumimoji="1" lang="en-US" altLang="ja-JP" dirty="0"/>
              <a:t>1</a:t>
            </a:r>
            <a:r>
              <a:rPr kumimoji="1" lang="ja-JP" altLang="en-US" dirty="0"/>
              <a:t>手先の評価値が求まります。</a:t>
            </a:r>
            <a:endParaRPr kumimoji="1" lang="en-US" altLang="ja-JP" dirty="0"/>
          </a:p>
          <a:p>
            <a:r>
              <a:rPr kumimoji="1" lang="ja-JP" altLang="en-US" dirty="0"/>
              <a:t>現在のは自分の手番ですので、最も評価値の高い手を採用します。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3300247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さて、自分の手番では、最も評価値の高い手を採用します。</a:t>
            </a:r>
            <a:endParaRPr kumimoji="1" lang="en-US" altLang="ja-JP" dirty="0"/>
          </a:p>
          <a:p>
            <a:r>
              <a:rPr kumimoji="1" lang="ja-JP" altLang="en-US" dirty="0"/>
              <a:t>左端の部分の</a:t>
            </a:r>
            <a:r>
              <a:rPr kumimoji="1" lang="en-US" altLang="ja-JP" dirty="0"/>
              <a:t>2</a:t>
            </a:r>
            <a:r>
              <a:rPr kumimoji="1" lang="ja-JP" altLang="en-US" dirty="0"/>
              <a:t>手先の評価値が求まると、</a:t>
            </a:r>
            <a:endParaRPr kumimoji="1" lang="en-US" altLang="ja-JP" dirty="0"/>
          </a:p>
          <a:p>
            <a:r>
              <a:rPr kumimoji="1" lang="ja-JP" altLang="en-US" dirty="0"/>
              <a:t>左端の</a:t>
            </a:r>
            <a:r>
              <a:rPr kumimoji="1" lang="en-US" altLang="ja-JP" dirty="0"/>
              <a:t>1</a:t>
            </a:r>
            <a:r>
              <a:rPr kumimoji="1" lang="ja-JP" altLang="en-US" dirty="0"/>
              <a:t>手先の評価値が求まります。</a:t>
            </a:r>
            <a:endParaRPr kumimoji="1" lang="en-US" altLang="ja-JP" dirty="0"/>
          </a:p>
          <a:p>
            <a:r>
              <a:rPr kumimoji="1" lang="ja-JP" altLang="en-US" dirty="0"/>
              <a:t>自分の手番では、最も評価値の高い手を採用しますので、</a:t>
            </a:r>
            <a:endParaRPr kumimoji="1" lang="en-US" altLang="ja-JP" dirty="0"/>
          </a:p>
          <a:p>
            <a:r>
              <a:rPr kumimoji="1" lang="ja-JP" altLang="en-US" dirty="0"/>
              <a:t>左端の評価値 </a:t>
            </a:r>
            <a:r>
              <a:rPr kumimoji="1" lang="en-US" altLang="ja-JP" dirty="0"/>
              <a:t>-3 </a:t>
            </a:r>
            <a:r>
              <a:rPr kumimoji="1" lang="ja-JP" altLang="en-US" dirty="0"/>
              <a:t>が求まった時点で、根の評価値は </a:t>
            </a:r>
            <a:r>
              <a:rPr kumimoji="1" lang="en-US" altLang="ja-JP" dirty="0"/>
              <a:t>-3 </a:t>
            </a:r>
            <a:r>
              <a:rPr kumimoji="1" lang="ja-JP" altLang="en-US" dirty="0"/>
              <a:t>以上が確定します。</a:t>
            </a:r>
            <a:endParaRPr kumimoji="1" lang="en-US" altLang="ja-JP" dirty="0"/>
          </a:p>
          <a:p>
            <a:r>
              <a:rPr kumimoji="1" lang="ja-JP" altLang="en-US" dirty="0"/>
              <a:t>つまり、他の枝が評価値 </a:t>
            </a:r>
            <a:r>
              <a:rPr kumimoji="1" lang="en-US" altLang="ja-JP" dirty="0"/>
              <a:t>-3 </a:t>
            </a:r>
            <a:r>
              <a:rPr kumimoji="1" lang="ja-JP" altLang="en-US" dirty="0"/>
              <a:t>未満になった場合、その枝は絶対に採用されません。</a:t>
            </a:r>
            <a:endParaRPr kumimoji="1" lang="en-US" altLang="ja-JP" dirty="0"/>
          </a:p>
          <a:p>
            <a:r>
              <a:rPr kumimoji="1" lang="ja-JP" altLang="en-US" dirty="0"/>
              <a:t>例えば、</a:t>
            </a:r>
            <a:r>
              <a:rPr kumimoji="1" lang="en-US" altLang="ja-JP" dirty="0"/>
              <a:t>2</a:t>
            </a:r>
            <a:r>
              <a:rPr kumimoji="1" lang="ja-JP" altLang="en-US" dirty="0"/>
              <a:t>手先の評価値が</a:t>
            </a:r>
            <a:r>
              <a:rPr kumimoji="1" lang="en-US" altLang="ja-JP" dirty="0"/>
              <a:t>-6 </a:t>
            </a:r>
            <a:r>
              <a:rPr kumimoji="1" lang="ja-JP" altLang="en-US" dirty="0"/>
              <a:t>だったとします。</a:t>
            </a:r>
            <a:endParaRPr kumimoji="1" lang="en-US" altLang="ja-JP" dirty="0"/>
          </a:p>
          <a:p>
            <a:r>
              <a:rPr kumimoji="1" lang="ja-JP" altLang="en-US" dirty="0"/>
              <a:t>相手番では最も評価値を低い手を採用しますので、</a:t>
            </a:r>
            <a:endParaRPr kumimoji="1" lang="en-US" altLang="ja-JP" dirty="0"/>
          </a:p>
          <a:p>
            <a:r>
              <a:rPr kumimoji="1" lang="en-US" altLang="ja-JP" dirty="0"/>
              <a:t>1</a:t>
            </a:r>
            <a:r>
              <a:rPr kumimoji="1" lang="ja-JP" altLang="en-US" dirty="0"/>
              <a:t>手先の評価値は、</a:t>
            </a:r>
            <a:r>
              <a:rPr kumimoji="1" lang="en-US" altLang="ja-JP" dirty="0"/>
              <a:t>-6</a:t>
            </a:r>
            <a:r>
              <a:rPr kumimoji="1" lang="ja-JP" altLang="en-US" dirty="0"/>
              <a:t>以下が確定します。</a:t>
            </a:r>
            <a:endParaRPr kumimoji="1" lang="en-US" altLang="ja-JP" dirty="0"/>
          </a:p>
          <a:p>
            <a:r>
              <a:rPr kumimoji="1" lang="ja-JP" altLang="en-US" dirty="0"/>
              <a:t>すると、この手が採用されることはありませんので、そこから先の枝は探索する必要が無くなります。</a:t>
            </a:r>
            <a:endParaRPr kumimoji="1" lang="en-US" altLang="ja-JP" dirty="0"/>
          </a:p>
          <a:p>
            <a:r>
              <a:rPr kumimoji="1" lang="ja-JP" altLang="en-US" dirty="0"/>
              <a:t>次の頂点は、評価値</a:t>
            </a:r>
            <a:r>
              <a:rPr kumimoji="1" lang="en-US" altLang="ja-JP" dirty="0"/>
              <a:t>4</a:t>
            </a:r>
            <a:r>
              <a:rPr kumimoji="1" lang="ja-JP" altLang="en-US" dirty="0"/>
              <a:t>になりました。 </a:t>
            </a:r>
            <a:r>
              <a:rPr kumimoji="1" lang="en-US" altLang="ja-JP" dirty="0"/>
              <a:t>-3 </a:t>
            </a:r>
            <a:r>
              <a:rPr kumimoji="1" lang="ja-JP" altLang="en-US" dirty="0"/>
              <a:t>よりも上なので、更に他の頂点を探索すると </a:t>
            </a:r>
            <a:r>
              <a:rPr kumimoji="1" lang="en-US" altLang="ja-JP" dirty="0"/>
              <a:t>-5</a:t>
            </a:r>
            <a:r>
              <a:rPr kumimoji="1" lang="ja-JP" altLang="en-US" dirty="0"/>
              <a:t>になりました。</a:t>
            </a:r>
            <a:endParaRPr kumimoji="1" lang="en-US" altLang="ja-JP" dirty="0"/>
          </a:p>
          <a:p>
            <a:r>
              <a:rPr kumimoji="1" lang="ja-JP" altLang="en-US" dirty="0"/>
              <a:t>すると</a:t>
            </a:r>
            <a:r>
              <a:rPr kumimoji="1" lang="en-US" altLang="ja-JP" dirty="0"/>
              <a:t>1</a:t>
            </a:r>
            <a:r>
              <a:rPr kumimoji="1" lang="ja-JP" altLang="en-US" dirty="0"/>
              <a:t>手先の評価値は </a:t>
            </a:r>
            <a:r>
              <a:rPr kumimoji="1" lang="en-US" altLang="ja-JP" dirty="0"/>
              <a:t>-5 </a:t>
            </a:r>
            <a:r>
              <a:rPr kumimoji="1" lang="ja-JP" altLang="en-US" dirty="0"/>
              <a:t>以下が確定しますので、そこから先は探索する必要が無くなります。</a:t>
            </a:r>
            <a:endParaRPr kumimoji="1" lang="en-US" altLang="ja-JP" dirty="0"/>
          </a:p>
          <a:p>
            <a:r>
              <a:rPr kumimoji="1" lang="ja-JP" altLang="en-US" dirty="0"/>
              <a:t>次は、</a:t>
            </a:r>
            <a:r>
              <a:rPr kumimoji="1" lang="en-US" altLang="ja-JP" dirty="0"/>
              <a:t>5,-2,-6 </a:t>
            </a:r>
            <a:r>
              <a:rPr kumimoji="1" lang="ja-JP" altLang="en-US" dirty="0"/>
              <a:t>となった時点で </a:t>
            </a:r>
            <a:r>
              <a:rPr kumimoji="1" lang="en-US" altLang="ja-JP" dirty="0"/>
              <a:t>-6 </a:t>
            </a:r>
            <a:r>
              <a:rPr kumimoji="1" lang="ja-JP" altLang="en-US" dirty="0"/>
              <a:t>以下が確定しますので、そこから先は探索しません。</a:t>
            </a:r>
            <a:endParaRPr kumimoji="1" lang="en-US" altLang="ja-JP" dirty="0"/>
          </a:p>
          <a:p>
            <a:r>
              <a:rPr kumimoji="1" lang="ja-JP" altLang="en-US" dirty="0"/>
              <a:t>よって、現在の評価値は </a:t>
            </a:r>
            <a:r>
              <a:rPr kumimoji="1" lang="en-US" altLang="ja-JP" dirty="0"/>
              <a:t>-3 </a:t>
            </a:r>
            <a:r>
              <a:rPr kumimoji="1" lang="ja-JP" altLang="en-US" dirty="0"/>
              <a:t>で確定します。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2786244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必用の無い探索を行わないことにより、</a:t>
            </a:r>
            <a:endParaRPr kumimoji="1" lang="en-US" altLang="ja-JP" dirty="0"/>
          </a:p>
          <a:p>
            <a:r>
              <a:rPr kumimoji="1" lang="ja-JP" altLang="en-US" dirty="0"/>
              <a:t>ミニマックス法を改良したのが </a:t>
            </a:r>
            <a:r>
              <a:rPr kumimoji="1" lang="en-US" altLang="ja-JP" dirty="0"/>
              <a:t>αβ </a:t>
            </a:r>
            <a:r>
              <a:rPr kumimoji="1" lang="ja-JP" altLang="en-US" dirty="0"/>
              <a:t>法です。</a:t>
            </a:r>
            <a:endParaRPr kumimoji="1" lang="en-US" altLang="ja-JP" dirty="0"/>
          </a:p>
          <a:p>
            <a:r>
              <a:rPr kumimoji="1" lang="en-US" altLang="ja-JP" dirty="0"/>
              <a:t>αβ </a:t>
            </a:r>
            <a:r>
              <a:rPr kumimoji="1" lang="ja-JP" altLang="en-US" dirty="0"/>
              <a:t>法では、絶対に採用されない手は読みません。</a:t>
            </a:r>
            <a:endParaRPr kumimoji="1" lang="en-US" altLang="ja-JP" dirty="0"/>
          </a:p>
          <a:p>
            <a:r>
              <a:rPr kumimoji="1" lang="en-US" altLang="ja-JP" dirty="0"/>
              <a:t>α </a:t>
            </a:r>
            <a:r>
              <a:rPr kumimoji="1" lang="ja-JP" altLang="en-US" dirty="0"/>
              <a:t>を、それまでに発見した自番で最も大きな評価値、</a:t>
            </a:r>
            <a:endParaRPr kumimoji="1" lang="en-US" altLang="ja-JP" dirty="0"/>
          </a:p>
          <a:p>
            <a:r>
              <a:rPr kumimoji="1" lang="en-US" altLang="ja-JP" dirty="0"/>
              <a:t>β </a:t>
            </a:r>
            <a:r>
              <a:rPr kumimoji="1" lang="ja-JP" altLang="en-US" dirty="0"/>
              <a:t>を、それまでに発見した相手番で最も小さな評価値とします。</a:t>
            </a:r>
            <a:endParaRPr kumimoji="1" lang="en-US" altLang="ja-JP" dirty="0"/>
          </a:p>
          <a:p>
            <a:r>
              <a:rPr kumimoji="1" lang="ja-JP" altLang="en-US" dirty="0"/>
              <a:t>相手の手番では、</a:t>
            </a:r>
            <a:r>
              <a:rPr kumimoji="1" lang="en-US" altLang="ja-JP" dirty="0"/>
              <a:t>α </a:t>
            </a:r>
            <a:r>
              <a:rPr kumimoji="1" lang="ja-JP" altLang="en-US" dirty="0"/>
              <a:t>よりも小さい評価値になれば、探索を打ち切り、</a:t>
            </a:r>
            <a:endParaRPr kumimoji="1" lang="en-US" altLang="ja-JP" dirty="0"/>
          </a:p>
          <a:p>
            <a:r>
              <a:rPr kumimoji="1" lang="ja-JP" altLang="en-US" dirty="0"/>
              <a:t>自分の手番では、</a:t>
            </a:r>
            <a:r>
              <a:rPr kumimoji="1" lang="en-US" altLang="ja-JP" dirty="0"/>
              <a:t>β </a:t>
            </a:r>
            <a:r>
              <a:rPr kumimoji="1" lang="ja-JP" altLang="en-US" dirty="0"/>
              <a:t>よりも大きい評価値になれば、探索を打ち切ります。</a:t>
            </a:r>
            <a:endParaRPr kumimoji="1" lang="en-US" altLang="ja-JP" dirty="0"/>
          </a:p>
          <a:p>
            <a:r>
              <a:rPr kumimoji="1" lang="ja-JP" altLang="en-US" dirty="0"/>
              <a:t>つまり、</a:t>
            </a:r>
            <a:r>
              <a:rPr kumimoji="1" lang="en-US" altLang="ja-JP" dirty="0"/>
              <a:t>α </a:t>
            </a:r>
            <a:r>
              <a:rPr kumimoji="1" lang="ja-JP" altLang="en-US" dirty="0"/>
              <a:t>以上 </a:t>
            </a:r>
            <a:r>
              <a:rPr kumimoji="1" lang="en-US" altLang="ja-JP" dirty="0"/>
              <a:t>β </a:t>
            </a:r>
            <a:r>
              <a:rPr kumimoji="1" lang="ja-JP" altLang="en-US" dirty="0"/>
              <a:t>以下の手を探索します。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2431445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こちらが自分の手番部分の </a:t>
            </a:r>
            <a:r>
              <a:rPr kumimoji="1" lang="en-US" altLang="ja-JP" dirty="0"/>
              <a:t>αβ </a:t>
            </a:r>
            <a:r>
              <a:rPr kumimoji="1" lang="ja-JP" altLang="en-US" dirty="0"/>
              <a:t>法のプログラムです。</a:t>
            </a:r>
            <a:endParaRPr kumimoji="1" lang="en-US" altLang="ja-JP" dirty="0"/>
          </a:p>
          <a:p>
            <a:r>
              <a:rPr kumimoji="1" lang="ja-JP" altLang="en-US" dirty="0"/>
              <a:t>自分の手番では、引数として、探索する深さ、</a:t>
            </a:r>
            <a:r>
              <a:rPr kumimoji="1" lang="en-US" altLang="ja-JP" dirty="0"/>
              <a:t>α</a:t>
            </a:r>
            <a:r>
              <a:rPr kumimoji="1" lang="ja-JP" altLang="en-US" dirty="0"/>
              <a:t>値、</a:t>
            </a:r>
            <a:r>
              <a:rPr kumimoji="1" lang="en-US" altLang="ja-JP" dirty="0"/>
              <a:t>β</a:t>
            </a:r>
            <a:r>
              <a:rPr kumimoji="1" lang="ja-JP" altLang="en-US" dirty="0"/>
              <a:t>値をもらいます。</a:t>
            </a:r>
            <a:endParaRPr kumimoji="1" lang="en-US" altLang="ja-JP" dirty="0"/>
          </a:p>
          <a:p>
            <a:r>
              <a:rPr kumimoji="1" lang="ja-JP" altLang="en-US" dirty="0"/>
              <a:t>そして、ミニマックス法と同様の探索をしますが、</a:t>
            </a:r>
            <a:endParaRPr kumimoji="1" lang="en-US" altLang="ja-JP" dirty="0"/>
          </a:p>
          <a:p>
            <a:r>
              <a:rPr kumimoji="1" lang="ja-JP" altLang="en-US" dirty="0"/>
              <a:t>評価値が </a:t>
            </a:r>
            <a:r>
              <a:rPr kumimoji="1" lang="en-US" altLang="ja-JP" dirty="0"/>
              <a:t>β </a:t>
            </a:r>
            <a:r>
              <a:rPr kumimoji="1" lang="ja-JP" altLang="en-US" dirty="0"/>
              <a:t>より大きい手が見つかった時点で探索を打ち切ります。</a:t>
            </a:r>
            <a:endParaRPr kumimoji="1" lang="en-US" altLang="ja-JP" dirty="0"/>
          </a:p>
          <a:p>
            <a:r>
              <a:rPr kumimoji="1" lang="ja-JP" altLang="en-US" dirty="0"/>
              <a:t>また、評価値が</a:t>
            </a:r>
            <a:r>
              <a:rPr kumimoji="1" lang="en-US" altLang="ja-JP" dirty="0"/>
              <a:t>α</a:t>
            </a:r>
            <a:r>
              <a:rPr kumimoji="1" lang="ja-JP" altLang="en-US" dirty="0"/>
              <a:t>値よりも高い手が見つかった場合は、</a:t>
            </a:r>
            <a:r>
              <a:rPr kumimoji="1" lang="en-US" altLang="ja-JP" dirty="0"/>
              <a:t>α</a:t>
            </a:r>
            <a:r>
              <a:rPr kumimoji="1" lang="ja-JP" altLang="en-US" dirty="0"/>
              <a:t>値を更新します。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23</a:t>
            </a:fld>
            <a:endParaRPr lang="en-US" altLang="ja-JP"/>
          </a:p>
        </p:txBody>
      </p:sp>
    </p:spTree>
    <p:extLst>
      <p:ext uri="{BB962C8B-B14F-4D97-AF65-F5344CB8AC3E}">
        <p14:creationId xmlns:p14="http://schemas.microsoft.com/office/powerpoint/2010/main" val="21308749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こちらは相手の手番部分の </a:t>
            </a:r>
            <a:r>
              <a:rPr kumimoji="1" lang="en-US" altLang="ja-JP" dirty="0"/>
              <a:t>αβ </a:t>
            </a:r>
            <a:r>
              <a:rPr kumimoji="1" lang="ja-JP" altLang="en-US" dirty="0"/>
              <a:t>法のプログラムです。</a:t>
            </a:r>
            <a:endParaRPr kumimoji="1" lang="en-US" altLang="ja-JP" dirty="0"/>
          </a:p>
          <a:p>
            <a:r>
              <a:rPr kumimoji="1" lang="ja-JP" altLang="en-US" dirty="0"/>
              <a:t>相手の手番では、評価値が </a:t>
            </a:r>
            <a:r>
              <a:rPr kumimoji="1" lang="en-US" altLang="ja-JP" dirty="0"/>
              <a:t>α </a:t>
            </a:r>
            <a:r>
              <a:rPr kumimoji="1" lang="ja-JP" altLang="en-US" dirty="0"/>
              <a:t>より小さい手が見つかった時点で探索を打ち切ります。</a:t>
            </a:r>
            <a:endParaRPr kumimoji="1" lang="en-US" altLang="ja-JP" dirty="0"/>
          </a:p>
          <a:p>
            <a:r>
              <a:rPr kumimoji="1" lang="ja-JP" altLang="en-US" dirty="0"/>
              <a:t>また、評価値が</a:t>
            </a:r>
            <a:r>
              <a:rPr kumimoji="1" lang="en-US" altLang="ja-JP" dirty="0"/>
              <a:t>β</a:t>
            </a:r>
            <a:r>
              <a:rPr kumimoji="1" lang="ja-JP" altLang="en-US" dirty="0"/>
              <a:t>値よりも低い手が見つかった場合は</a:t>
            </a:r>
            <a:r>
              <a:rPr kumimoji="1" lang="en-US" altLang="ja-JP" dirty="0"/>
              <a:t>β</a:t>
            </a:r>
            <a:r>
              <a:rPr kumimoji="1" lang="ja-JP" altLang="en-US" dirty="0"/>
              <a:t>値を更新します。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24</a:t>
            </a:fld>
            <a:endParaRPr lang="en-US" altLang="ja-JP"/>
          </a:p>
        </p:txBody>
      </p:sp>
    </p:spTree>
    <p:extLst>
      <p:ext uri="{BB962C8B-B14F-4D97-AF65-F5344CB8AC3E}">
        <p14:creationId xmlns:p14="http://schemas.microsoft.com/office/powerpoint/2010/main" val="3583775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αβ </a:t>
            </a:r>
            <a:r>
              <a:rPr kumimoji="1" lang="ja-JP" altLang="en-US" dirty="0"/>
              <a:t>法を使うことにより、どの程度枝刈りできるのでしょうか。</a:t>
            </a:r>
            <a:endParaRPr kumimoji="1" lang="en-US" altLang="ja-JP" dirty="0"/>
          </a:p>
          <a:p>
            <a:r>
              <a:rPr kumimoji="1" lang="ja-JP" altLang="en-US" dirty="0"/>
              <a:t>こちらの図のような評価値が得られる木があったとします。</a:t>
            </a:r>
            <a:endParaRPr kumimoji="1" lang="en-US" altLang="ja-JP" dirty="0"/>
          </a:p>
          <a:p>
            <a:r>
              <a:rPr kumimoji="1" lang="ja-JP" altLang="en-US" dirty="0"/>
              <a:t>この木で枝刈りできるのはどこでしょうか。</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25</a:t>
            </a:fld>
            <a:endParaRPr lang="en-US" altLang="ja-JP"/>
          </a:p>
        </p:txBody>
      </p:sp>
    </p:spTree>
    <p:extLst>
      <p:ext uri="{BB962C8B-B14F-4D97-AF65-F5344CB8AC3E}">
        <p14:creationId xmlns:p14="http://schemas.microsoft.com/office/powerpoint/2010/main" val="24986320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この木を左から探索してみましょう。</a:t>
            </a:r>
            <a:endParaRPr kumimoji="1" lang="en-US" altLang="ja-JP" dirty="0"/>
          </a:p>
          <a:p>
            <a:r>
              <a:rPr kumimoji="1" lang="ja-JP" altLang="en-US" dirty="0"/>
              <a:t>まず左端の評価値が求まります。</a:t>
            </a:r>
            <a:endParaRPr kumimoji="1" lang="en-US" altLang="ja-JP" dirty="0"/>
          </a:p>
          <a:p>
            <a:r>
              <a:rPr kumimoji="1" lang="ja-JP" altLang="en-US" dirty="0"/>
              <a:t>すると一手先の評価値は </a:t>
            </a:r>
            <a:r>
              <a:rPr kumimoji="1" lang="en-US" altLang="ja-JP" dirty="0"/>
              <a:t>+5 </a:t>
            </a:r>
            <a:r>
              <a:rPr kumimoji="1" lang="ja-JP" altLang="en-US" dirty="0"/>
              <a:t>になります。</a:t>
            </a:r>
            <a:endParaRPr kumimoji="1" lang="en-US" altLang="ja-JP" dirty="0"/>
          </a:p>
          <a:p>
            <a:r>
              <a:rPr kumimoji="1" lang="ja-JP" altLang="en-US" dirty="0"/>
              <a:t>これが </a:t>
            </a:r>
            <a:r>
              <a:rPr kumimoji="1" lang="en-US" altLang="ja-JP" dirty="0"/>
              <a:t>α </a:t>
            </a:r>
            <a:r>
              <a:rPr kumimoji="1" lang="ja-JP" altLang="en-US" dirty="0"/>
              <a:t>値です。</a:t>
            </a:r>
            <a:endParaRPr kumimoji="1" lang="en-US" altLang="ja-JP" dirty="0"/>
          </a:p>
          <a:p>
            <a:r>
              <a:rPr kumimoji="1" lang="ja-JP" altLang="en-US" dirty="0"/>
              <a:t>相手の手番を探索するときは、</a:t>
            </a:r>
            <a:r>
              <a:rPr kumimoji="1" lang="en-US" altLang="ja-JP" dirty="0"/>
              <a:t>α </a:t>
            </a:r>
            <a:r>
              <a:rPr kumimoji="1" lang="ja-JP" altLang="en-US" dirty="0"/>
              <a:t>よりも小さな評価値が出た時点で探索を打ち切ります。</a:t>
            </a:r>
            <a:endParaRPr kumimoji="1" lang="en-US" altLang="ja-JP" dirty="0"/>
          </a:p>
          <a:p>
            <a:r>
              <a:rPr kumimoji="1" lang="ja-JP" altLang="en-US" dirty="0"/>
              <a:t>次の頂点の評価値を求めると、 </a:t>
            </a:r>
            <a:r>
              <a:rPr kumimoji="1" lang="en-US" altLang="ja-JP" dirty="0"/>
              <a:t>+3 </a:t>
            </a:r>
            <a:r>
              <a:rPr kumimoji="1" lang="ja-JP" altLang="en-US" dirty="0"/>
              <a:t>になりました。</a:t>
            </a:r>
            <a:endParaRPr kumimoji="1" lang="en-US" altLang="ja-JP" dirty="0"/>
          </a:p>
          <a:p>
            <a:r>
              <a:rPr kumimoji="1" lang="ja-JP" altLang="en-US" dirty="0"/>
              <a:t>これで一手先の評価値は </a:t>
            </a:r>
            <a:r>
              <a:rPr kumimoji="1" lang="en-US" altLang="ja-JP" dirty="0"/>
              <a:t>α </a:t>
            </a:r>
            <a:r>
              <a:rPr kumimoji="1" lang="ja-JP" altLang="en-US" dirty="0"/>
              <a:t>値より小さい </a:t>
            </a:r>
            <a:r>
              <a:rPr kumimoji="1" lang="en-US" altLang="ja-JP" dirty="0"/>
              <a:t>+3 </a:t>
            </a:r>
            <a:r>
              <a:rPr kumimoji="1" lang="ja-JP" altLang="en-US" dirty="0"/>
              <a:t>以下が確定しますので、探索を打ち切ります。</a:t>
            </a:r>
            <a:endParaRPr kumimoji="1" lang="en-US" altLang="ja-JP" dirty="0"/>
          </a:p>
          <a:p>
            <a:r>
              <a:rPr kumimoji="1" lang="ja-JP" altLang="en-US" dirty="0"/>
              <a:t>次の頂点は </a:t>
            </a:r>
            <a:r>
              <a:rPr kumimoji="1" lang="en-US" altLang="ja-JP" dirty="0"/>
              <a:t>-1 </a:t>
            </a:r>
            <a:r>
              <a:rPr kumimoji="1" lang="ja-JP" altLang="en-US" dirty="0"/>
              <a:t>でした。これも</a:t>
            </a:r>
            <a:r>
              <a:rPr kumimoji="1" lang="en-US" altLang="ja-JP" dirty="0"/>
              <a:t>α</a:t>
            </a:r>
            <a:r>
              <a:rPr kumimoji="1" lang="ja-JP" altLang="en-US" dirty="0"/>
              <a:t>値より小さいので探索を打ちきります。</a:t>
            </a:r>
            <a:endParaRPr kumimoji="1" lang="en-US" altLang="ja-JP" dirty="0"/>
          </a:p>
          <a:p>
            <a:r>
              <a:rPr kumimoji="1" lang="ja-JP" altLang="en-US" dirty="0"/>
              <a:t>同様に次も </a:t>
            </a:r>
            <a:r>
              <a:rPr kumimoji="1" lang="en-US" altLang="ja-JP" dirty="0"/>
              <a:t>-4 </a:t>
            </a:r>
            <a:r>
              <a:rPr kumimoji="1" lang="ja-JP" altLang="en-US" dirty="0"/>
              <a:t>で</a:t>
            </a:r>
            <a:r>
              <a:rPr kumimoji="1" lang="en-US" altLang="ja-JP" dirty="0"/>
              <a:t>α</a:t>
            </a:r>
            <a:r>
              <a:rPr kumimoji="1" lang="ja-JP" altLang="en-US" dirty="0"/>
              <a:t>値以下でしたので探索を打ち切ります。</a:t>
            </a:r>
            <a:endParaRPr kumimoji="1" lang="en-US" altLang="ja-JP" dirty="0"/>
          </a:p>
          <a:p>
            <a:r>
              <a:rPr kumimoji="1" lang="ja-JP" altLang="en-US" dirty="0"/>
              <a:t>結局、こちらの赤い枠で囲んだ部分が枝刈り可能でした。</a:t>
            </a:r>
            <a:endParaRPr kumimoji="1" lang="en-US" altLang="ja-JP" dirty="0"/>
          </a:p>
          <a:p>
            <a:r>
              <a:rPr kumimoji="1" lang="en-US" altLang="ja-JP" dirty="0"/>
              <a:t>2</a:t>
            </a:r>
            <a:r>
              <a:rPr kumimoji="1" lang="ja-JP" altLang="en-US" dirty="0"/>
              <a:t>手先で枝刈りできましたので、ここから先の探索をしないですめが、</a:t>
            </a:r>
            <a:endParaRPr kumimoji="1" lang="en-US" altLang="ja-JP" dirty="0"/>
          </a:p>
          <a:p>
            <a:r>
              <a:rPr kumimoji="1" lang="ja-JP" altLang="en-US" dirty="0"/>
              <a:t>大きな時間の節約になります。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38570573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同じ木を今度は右から探索してみましょう。</a:t>
            </a:r>
            <a:endParaRPr kumimoji="1" lang="en-US" altLang="ja-JP" dirty="0"/>
          </a:p>
          <a:p>
            <a:r>
              <a:rPr kumimoji="1" lang="ja-JP" altLang="en-US" dirty="0"/>
              <a:t>右から評価値を求めると、このように求まりましたので、</a:t>
            </a:r>
            <a:endParaRPr kumimoji="1" lang="en-US" altLang="ja-JP" dirty="0"/>
          </a:p>
          <a:p>
            <a:r>
              <a:rPr kumimoji="1" lang="ja-JP" altLang="en-US" dirty="0"/>
              <a:t>右端の頂点の評価値は </a:t>
            </a:r>
            <a:r>
              <a:rPr kumimoji="1" lang="en-US" altLang="ja-JP" dirty="0"/>
              <a:t>-4 </a:t>
            </a:r>
            <a:r>
              <a:rPr kumimoji="1" lang="ja-JP" altLang="en-US" dirty="0"/>
              <a:t>になります。</a:t>
            </a:r>
            <a:endParaRPr kumimoji="1" lang="en-US" altLang="ja-JP" dirty="0"/>
          </a:p>
          <a:p>
            <a:r>
              <a:rPr kumimoji="1" lang="ja-JP" altLang="en-US" dirty="0"/>
              <a:t>これの </a:t>
            </a:r>
            <a:r>
              <a:rPr kumimoji="1" lang="en-US" altLang="ja-JP" dirty="0"/>
              <a:t>-4 </a:t>
            </a:r>
            <a:r>
              <a:rPr kumimoji="1" lang="ja-JP" altLang="en-US" dirty="0"/>
              <a:t>が </a:t>
            </a:r>
            <a:r>
              <a:rPr kumimoji="1" lang="en-US" altLang="ja-JP" dirty="0"/>
              <a:t>α </a:t>
            </a:r>
            <a:r>
              <a:rPr kumimoji="1" lang="ja-JP" altLang="en-US" dirty="0"/>
              <a:t>値です。</a:t>
            </a:r>
            <a:endParaRPr kumimoji="1" lang="en-US" altLang="ja-JP" dirty="0"/>
          </a:p>
          <a:p>
            <a:r>
              <a:rPr kumimoji="1" lang="ja-JP" altLang="en-US" dirty="0"/>
              <a:t>次の頂点を求めましょう。</a:t>
            </a:r>
            <a:endParaRPr kumimoji="1" lang="en-US" altLang="ja-JP" dirty="0"/>
          </a:p>
          <a:p>
            <a:r>
              <a:rPr kumimoji="1" lang="en-US" altLang="ja-JP" dirty="0"/>
              <a:t>+7 </a:t>
            </a:r>
            <a:r>
              <a:rPr kumimoji="1" lang="ja-JP" altLang="en-US" dirty="0"/>
              <a:t>は</a:t>
            </a:r>
            <a:r>
              <a:rPr kumimoji="1" lang="en-US" altLang="ja-JP" dirty="0"/>
              <a:t>α</a:t>
            </a:r>
            <a:r>
              <a:rPr kumimoji="1" lang="ja-JP" altLang="en-US" dirty="0"/>
              <a:t>値以上ですので、探索を続けます。</a:t>
            </a:r>
            <a:endParaRPr kumimoji="1" lang="en-US" altLang="ja-JP" dirty="0"/>
          </a:p>
          <a:p>
            <a:r>
              <a:rPr kumimoji="1" lang="en-US" altLang="ja-JP" dirty="0"/>
              <a:t>+3 </a:t>
            </a:r>
            <a:r>
              <a:rPr kumimoji="1" lang="ja-JP" altLang="en-US" dirty="0"/>
              <a:t>も</a:t>
            </a:r>
            <a:r>
              <a:rPr kumimoji="1" lang="en-US" altLang="ja-JP" dirty="0"/>
              <a:t>α</a:t>
            </a:r>
            <a:r>
              <a:rPr kumimoji="1" lang="ja-JP" altLang="en-US" dirty="0"/>
              <a:t>値以上、 </a:t>
            </a:r>
            <a:r>
              <a:rPr kumimoji="1" lang="en-US" altLang="ja-JP" dirty="0"/>
              <a:t>0 </a:t>
            </a:r>
            <a:r>
              <a:rPr kumimoji="1" lang="ja-JP" altLang="en-US" dirty="0"/>
              <a:t>も</a:t>
            </a:r>
            <a:r>
              <a:rPr kumimoji="1" lang="en-US" altLang="ja-JP" dirty="0"/>
              <a:t>α</a:t>
            </a:r>
            <a:r>
              <a:rPr kumimoji="1" lang="ja-JP" altLang="en-US" dirty="0"/>
              <a:t>値以上、</a:t>
            </a:r>
            <a:r>
              <a:rPr kumimoji="1" lang="en-US" altLang="ja-JP" dirty="0"/>
              <a:t>-1 </a:t>
            </a:r>
            <a:r>
              <a:rPr kumimoji="1" lang="ja-JP" altLang="en-US" dirty="0"/>
              <a:t>も</a:t>
            </a:r>
            <a:r>
              <a:rPr kumimoji="1" lang="en-US" altLang="ja-JP" dirty="0"/>
              <a:t>α</a:t>
            </a:r>
            <a:r>
              <a:rPr kumimoji="1" lang="ja-JP" altLang="en-US" dirty="0"/>
              <a:t>値以上です。</a:t>
            </a:r>
            <a:endParaRPr kumimoji="1" lang="en-US" altLang="ja-JP" dirty="0"/>
          </a:p>
          <a:p>
            <a:r>
              <a:rPr kumimoji="1" lang="ja-JP" altLang="en-US" dirty="0"/>
              <a:t>結局全ての頂点を探索して、</a:t>
            </a:r>
            <a:r>
              <a:rPr kumimoji="1" lang="en-US" altLang="ja-JP" dirty="0"/>
              <a:t>1</a:t>
            </a:r>
            <a:r>
              <a:rPr kumimoji="1" lang="ja-JP" altLang="en-US" dirty="0"/>
              <a:t>手先の評価値は </a:t>
            </a:r>
            <a:r>
              <a:rPr kumimoji="1" lang="en-US" altLang="ja-JP" dirty="0"/>
              <a:t>-1 </a:t>
            </a:r>
            <a:r>
              <a:rPr kumimoji="1" lang="ja-JP" altLang="en-US" dirty="0"/>
              <a:t>となります。</a:t>
            </a:r>
            <a:endParaRPr kumimoji="1" lang="en-US" altLang="ja-JP" dirty="0"/>
          </a:p>
          <a:p>
            <a:r>
              <a:rPr kumimoji="1" lang="ja-JP" altLang="en-US" dirty="0"/>
              <a:t>今度は、この </a:t>
            </a:r>
            <a:r>
              <a:rPr kumimoji="1" lang="en-US" altLang="ja-JP" dirty="0"/>
              <a:t>-1 </a:t>
            </a:r>
            <a:r>
              <a:rPr kumimoji="1" lang="ja-JP" altLang="en-US" dirty="0"/>
              <a:t>が</a:t>
            </a:r>
            <a:r>
              <a:rPr kumimoji="1" lang="en-US" altLang="ja-JP" dirty="0"/>
              <a:t>α </a:t>
            </a:r>
            <a:r>
              <a:rPr kumimoji="1" lang="ja-JP" altLang="en-US" dirty="0"/>
              <a:t>値になります。</a:t>
            </a:r>
            <a:endParaRPr kumimoji="1" lang="en-US" altLang="ja-JP" dirty="0"/>
          </a:p>
          <a:p>
            <a:r>
              <a:rPr kumimoji="1" lang="ja-JP" altLang="en-US" dirty="0"/>
              <a:t>次の頂点は、 </a:t>
            </a:r>
            <a:r>
              <a:rPr kumimoji="1" lang="en-US" altLang="ja-JP" dirty="0"/>
              <a:t>+7 +6 +4 +3 </a:t>
            </a:r>
            <a:r>
              <a:rPr kumimoji="1" lang="ja-JP" altLang="en-US" dirty="0"/>
              <a:t>と全て</a:t>
            </a:r>
            <a:r>
              <a:rPr kumimoji="1" lang="en-US" altLang="ja-JP" dirty="0"/>
              <a:t>α</a:t>
            </a:r>
            <a:r>
              <a:rPr kumimoji="1" lang="ja-JP" altLang="en-US" dirty="0"/>
              <a:t>値以上です。</a:t>
            </a:r>
            <a:endParaRPr kumimoji="1" lang="en-US" altLang="ja-JP" dirty="0"/>
          </a:p>
          <a:p>
            <a:r>
              <a:rPr kumimoji="1" lang="ja-JP" altLang="en-US" dirty="0"/>
              <a:t>よって一手先の評価値は </a:t>
            </a:r>
            <a:r>
              <a:rPr kumimoji="1" lang="en-US" altLang="ja-JP" dirty="0"/>
              <a:t>+3 </a:t>
            </a:r>
            <a:r>
              <a:rPr kumimoji="1" lang="ja-JP" altLang="en-US" dirty="0"/>
              <a:t>となります。</a:t>
            </a:r>
            <a:endParaRPr kumimoji="1" lang="en-US" altLang="ja-JP" dirty="0"/>
          </a:p>
          <a:p>
            <a:r>
              <a:rPr kumimoji="1" lang="ja-JP" altLang="en-US" dirty="0"/>
              <a:t>今度は </a:t>
            </a:r>
            <a:r>
              <a:rPr kumimoji="1" lang="en-US" altLang="ja-JP" dirty="0"/>
              <a:t>+3 </a:t>
            </a:r>
            <a:r>
              <a:rPr kumimoji="1" lang="ja-JP" altLang="en-US" dirty="0"/>
              <a:t>が</a:t>
            </a:r>
            <a:r>
              <a:rPr kumimoji="1" lang="en-US" altLang="ja-JP" dirty="0"/>
              <a:t>α</a:t>
            </a:r>
            <a:r>
              <a:rPr kumimoji="1" lang="ja-JP" altLang="en-US" dirty="0"/>
              <a:t>値です。</a:t>
            </a:r>
            <a:endParaRPr kumimoji="1" lang="en-US" altLang="ja-JP" dirty="0"/>
          </a:p>
          <a:p>
            <a:r>
              <a:rPr kumimoji="1" lang="en-US" altLang="ja-JP" dirty="0"/>
              <a:t>+9 +8 +6 +5 </a:t>
            </a:r>
            <a:r>
              <a:rPr kumimoji="1" lang="ja-JP" altLang="en-US" dirty="0"/>
              <a:t>と全て</a:t>
            </a:r>
            <a:r>
              <a:rPr kumimoji="1" lang="en-US" altLang="ja-JP" dirty="0"/>
              <a:t>α</a:t>
            </a:r>
            <a:r>
              <a:rPr kumimoji="1" lang="ja-JP" altLang="en-US" dirty="0"/>
              <a:t>値以上でした。</a:t>
            </a:r>
            <a:endParaRPr kumimoji="1" lang="en-US" altLang="ja-JP" dirty="0"/>
          </a:p>
          <a:p>
            <a:r>
              <a:rPr kumimoji="1" lang="ja-JP" altLang="en-US" dirty="0"/>
              <a:t>よって一手先はの評価値は </a:t>
            </a:r>
            <a:r>
              <a:rPr kumimoji="1" lang="en-US" altLang="ja-JP" dirty="0"/>
              <a:t>+5 </a:t>
            </a:r>
            <a:r>
              <a:rPr kumimoji="1" lang="ja-JP" altLang="en-US" dirty="0"/>
              <a:t>となります。</a:t>
            </a:r>
            <a:endParaRPr kumimoji="1" lang="en-US" altLang="ja-JP" dirty="0"/>
          </a:p>
          <a:p>
            <a:r>
              <a:rPr kumimoji="1" lang="ja-JP" altLang="en-US" dirty="0"/>
              <a:t>結局、全ての頂点を探索することになり、全く枝刈りできませんでした。</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7700653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法で探索するときは、良い手から探索すると効率良く探索できます。</a:t>
            </a:r>
            <a:endParaRPr kumimoji="1" lang="en-US" altLang="ja-JP" dirty="0"/>
          </a:p>
          <a:p>
            <a:r>
              <a:rPr kumimoji="1" lang="ja-JP" altLang="en-US" dirty="0"/>
              <a:t>現在は自分の手番ですので、評価値の高い手が良い手です。</a:t>
            </a:r>
            <a:endParaRPr kumimoji="1" lang="en-US" altLang="ja-JP" dirty="0"/>
          </a:p>
          <a:p>
            <a:r>
              <a:rPr kumimoji="1" lang="en-US" altLang="ja-JP" dirty="0"/>
              <a:t>1</a:t>
            </a:r>
            <a:r>
              <a:rPr kumimoji="1" lang="ja-JP" altLang="en-US" dirty="0"/>
              <a:t>手先の評価値を見ると、左の方が評価値の高い、良い手が来ています。</a:t>
            </a:r>
            <a:endParaRPr kumimoji="1" lang="en-US" altLang="ja-JP" dirty="0"/>
          </a:p>
          <a:p>
            <a:r>
              <a:rPr kumimoji="1" lang="en-US" altLang="ja-JP" dirty="0"/>
              <a:t>1</a:t>
            </a:r>
            <a:r>
              <a:rPr kumimoji="1" lang="ja-JP" altLang="en-US" dirty="0"/>
              <a:t>手先は相手の手番ですので評価値が低い手が良い手です。</a:t>
            </a:r>
            <a:endParaRPr kumimoji="1" lang="en-US" altLang="ja-JP" dirty="0"/>
          </a:p>
          <a:p>
            <a:r>
              <a:rPr kumimoji="1" lang="en-US" altLang="ja-JP" dirty="0"/>
              <a:t>2</a:t>
            </a:r>
            <a:r>
              <a:rPr kumimoji="1" lang="ja-JP" altLang="en-US" dirty="0"/>
              <a:t>手先の評価値を見ると、左の方が評価値の低い手、良い手が来ています。</a:t>
            </a:r>
            <a:endParaRPr kumimoji="1" lang="en-US" altLang="ja-JP" dirty="0"/>
          </a:p>
          <a:p>
            <a:r>
              <a:rPr kumimoji="1" lang="ja-JP" altLang="en-US" dirty="0"/>
              <a:t>このように、左の方に良い手が来ていますので、</a:t>
            </a:r>
            <a:endParaRPr kumimoji="1" lang="en-US" altLang="ja-JP" dirty="0"/>
          </a:p>
          <a:p>
            <a:r>
              <a:rPr kumimoji="1" lang="ja-JP" altLang="en-US" dirty="0"/>
              <a:t>左から探索すれば、効率良く探索できます。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11130194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 法は、良い手から探索すると効率良く探索できます。</a:t>
            </a:r>
            <a:endParaRPr kumimoji="1" lang="en-US" altLang="ja-JP" dirty="0"/>
          </a:p>
          <a:p>
            <a:r>
              <a:rPr kumimoji="1" lang="ja-JP" altLang="en-US" dirty="0"/>
              <a:t>それではどうやって良い手を探すのでしょうか、</a:t>
            </a:r>
            <a:endParaRPr kumimoji="1" lang="en-US" altLang="ja-JP" dirty="0"/>
          </a:p>
          <a:p>
            <a:r>
              <a:rPr kumimoji="1" lang="ja-JP" altLang="en-US" dirty="0"/>
              <a:t>そもそも、良い手を探すために探索をしているわけです。</a:t>
            </a:r>
            <a:endParaRPr kumimoji="1" lang="en-US" altLang="ja-JP" dirty="0"/>
          </a:p>
          <a:p>
            <a:r>
              <a:rPr kumimoji="1" lang="ja-JP" altLang="en-US" dirty="0"/>
              <a:t>良い手が分かっているなら、探索の必要はありません。</a:t>
            </a:r>
            <a:endParaRPr kumimoji="1" lang="en-US" altLang="ja-JP" dirty="0"/>
          </a:p>
          <a:p>
            <a:r>
              <a:rPr kumimoji="1" lang="ja-JP" altLang="en-US" dirty="0"/>
              <a:t>つまり、良い手などわかりません。</a:t>
            </a:r>
            <a:endParaRPr kumimoji="1" lang="en-US" altLang="ja-JP" dirty="0"/>
          </a:p>
          <a:p>
            <a:r>
              <a:rPr kumimoji="1" lang="ja-JP" altLang="en-US" dirty="0"/>
              <a:t>しかし、良さそうな手ならわかります。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54454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それでは、強い手を得るにはどうすればいいのでしょうか。</a:t>
            </a:r>
            <a:endParaRPr kumimoji="1" lang="en-US" altLang="ja-JP" dirty="0"/>
          </a:p>
          <a:p>
            <a:r>
              <a:rPr kumimoji="1" lang="ja-JP" altLang="en-US" dirty="0"/>
              <a:t>代表的な手法としては、</a:t>
            </a:r>
            <a:endParaRPr kumimoji="1" lang="en-US" altLang="ja-JP" dirty="0"/>
          </a:p>
          <a:p>
            <a:r>
              <a:rPr kumimoji="1" lang="ja-JP" altLang="en-US" dirty="0"/>
              <a:t>局面の評価値を計算する、</a:t>
            </a:r>
            <a:endParaRPr kumimoji="1" lang="en-US" altLang="ja-JP" dirty="0"/>
          </a:p>
          <a:p>
            <a:r>
              <a:rPr kumimoji="1" lang="ja-JP" altLang="en-US" dirty="0"/>
              <a:t>定跡・定石データベースを利用する、</a:t>
            </a:r>
            <a:endParaRPr kumimoji="1" lang="en-US" altLang="ja-JP" dirty="0"/>
          </a:p>
          <a:p>
            <a:r>
              <a:rPr kumimoji="1" lang="ja-JP" altLang="en-US" dirty="0"/>
              <a:t>先読みする。</a:t>
            </a:r>
            <a:endParaRPr kumimoji="1" lang="en-US" altLang="ja-JP" dirty="0"/>
          </a:p>
          <a:p>
            <a:r>
              <a:rPr kumimoji="1" lang="ja-JP" altLang="en-US" dirty="0"/>
              <a:t>完全読み切り・必勝読み切りをする。</a:t>
            </a:r>
            <a:endParaRPr kumimoji="1" lang="en-US" altLang="ja-JP" dirty="0"/>
          </a:p>
          <a:p>
            <a:r>
              <a:rPr kumimoji="1" lang="ja-JP" altLang="en-US" dirty="0"/>
              <a:t>モンテカルロ法を使う。</a:t>
            </a:r>
            <a:endParaRPr kumimoji="1" lang="en-US" altLang="ja-JP" dirty="0"/>
          </a:p>
          <a:p>
            <a:r>
              <a:rPr kumimoji="1" lang="ja-JP" altLang="en-US" dirty="0"/>
              <a:t>そして最近注目されているのが機械学習です。</a:t>
            </a:r>
            <a:endParaRPr kumimoji="1" lang="en-US" altLang="ja-JP" dirty="0"/>
          </a:p>
          <a:p>
            <a:r>
              <a:rPr kumimoji="1" lang="ja-JP" altLang="en-US" dirty="0"/>
              <a:t>今回はこのうち、評価値計算と先読みに焦点を当ててみます。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33689664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良さそうな手を探すため、まず浅く読む予備探索をします。。</a:t>
            </a:r>
            <a:endParaRPr kumimoji="1" lang="en-US" altLang="ja-JP" dirty="0"/>
          </a:p>
          <a:p>
            <a:r>
              <a:rPr kumimoji="1" lang="ja-JP" altLang="en-US" dirty="0"/>
              <a:t>先読み数を少なくして、まずミニマックス法で探索します。</a:t>
            </a:r>
            <a:endParaRPr kumimoji="1" lang="en-US" altLang="ja-JP" dirty="0"/>
          </a:p>
          <a:p>
            <a:r>
              <a:rPr kumimoji="1" lang="ja-JP" altLang="en-US" dirty="0"/>
              <a:t>そこで得られた評価値を使って、評価値順になるように枝を並べ替えます。</a:t>
            </a:r>
            <a:endParaRPr kumimoji="1" lang="en-US" altLang="ja-JP" dirty="0"/>
          </a:p>
          <a:p>
            <a:r>
              <a:rPr kumimoji="1" lang="ja-JP" altLang="en-US" dirty="0"/>
              <a:t>その後、</a:t>
            </a:r>
            <a:r>
              <a:rPr kumimoji="1" lang="en-US" altLang="ja-JP" dirty="0"/>
              <a:t>αβ</a:t>
            </a:r>
            <a:r>
              <a:rPr kumimoji="1" lang="ja-JP" altLang="en-US" dirty="0"/>
              <a:t>法を使って、より深い探索をします。</a:t>
            </a:r>
            <a:endParaRPr kumimoji="1" lang="en-US" altLang="ja-JP" dirty="0"/>
          </a:p>
          <a:p>
            <a:r>
              <a:rPr kumimoji="1" lang="ja-JP" altLang="en-US" dirty="0"/>
              <a:t>この方法だと、探索を</a:t>
            </a:r>
            <a:r>
              <a:rPr kumimoji="1" lang="en-US" altLang="ja-JP" dirty="0"/>
              <a:t>2</a:t>
            </a:r>
            <a:r>
              <a:rPr kumimoji="1" lang="ja-JP" altLang="en-US" dirty="0"/>
              <a:t>回しなければなりません。</a:t>
            </a:r>
            <a:endParaRPr kumimoji="1" lang="en-US" altLang="ja-JP" dirty="0"/>
          </a:p>
          <a:p>
            <a:r>
              <a:rPr kumimoji="1" lang="ja-JP" altLang="en-US" dirty="0"/>
              <a:t>しかし、</a:t>
            </a:r>
            <a:r>
              <a:rPr kumimoji="1" lang="en-US" altLang="ja-JP" dirty="0"/>
              <a:t>1</a:t>
            </a:r>
            <a:r>
              <a:rPr kumimoji="1" lang="ja-JP" altLang="en-US" dirty="0"/>
              <a:t>回目のミニマックス法は、先読み数が少ないので、それほど時間がかかりません。</a:t>
            </a:r>
            <a:endParaRPr kumimoji="1" lang="en-US" altLang="ja-JP" dirty="0"/>
          </a:p>
          <a:p>
            <a:r>
              <a:rPr kumimoji="1" lang="ja-JP" altLang="en-US" dirty="0"/>
              <a:t>そのため、枝刈りできるメリットの方が大きくなります。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33906490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ここまでのプログラムでは、自分の手番と相手の手番で異なるメソッドを使っていました。</a:t>
            </a:r>
            <a:endParaRPr kumimoji="1" lang="en-US" altLang="ja-JP" dirty="0"/>
          </a:p>
          <a:p>
            <a:r>
              <a:rPr kumimoji="1" lang="ja-JP" altLang="en-US" dirty="0"/>
              <a:t>自分の手番では、合法手の中で評価値最大となる手を探し、</a:t>
            </a:r>
            <a:endParaRPr kumimoji="1" lang="en-US" altLang="ja-JP" dirty="0"/>
          </a:p>
          <a:p>
            <a:r>
              <a:rPr kumimoji="1" lang="ja-JP" altLang="en-US" dirty="0"/>
              <a:t>相手の手番では、合法手の中で評価値最小となる手を探します。</a:t>
            </a:r>
            <a:endParaRPr kumimoji="1" lang="en-US" altLang="ja-JP" dirty="0"/>
          </a:p>
          <a:p>
            <a:r>
              <a:rPr kumimoji="1" lang="ja-JP" altLang="en-US" dirty="0"/>
              <a:t>この</a:t>
            </a:r>
            <a:r>
              <a:rPr kumimoji="1" lang="en-US" altLang="ja-JP" dirty="0"/>
              <a:t>2</a:t>
            </a:r>
            <a:r>
              <a:rPr kumimoji="1" lang="ja-JP" altLang="en-US" dirty="0"/>
              <a:t>つは最大値と最小値の違いはあっても、ほぼ同一の処理をしています。</a:t>
            </a:r>
            <a:endParaRPr kumimoji="1" lang="en-US" altLang="ja-JP" dirty="0"/>
          </a:p>
          <a:p>
            <a:r>
              <a:rPr kumimoji="1" lang="ja-JP" altLang="en-US" dirty="0"/>
              <a:t>そこで、手番に応じて評価値の符号を反転させるのがネガマックス法です。</a:t>
            </a:r>
            <a:endParaRPr kumimoji="1" lang="en-US" altLang="ja-JP" dirty="0"/>
          </a:p>
          <a:p>
            <a:r>
              <a:rPr kumimoji="1" lang="ja-JP" altLang="en-US" dirty="0"/>
              <a:t>ネガマックス法では、自分の手番では評価値をそのまま使い、</a:t>
            </a:r>
            <a:endParaRPr kumimoji="1" lang="en-US" altLang="ja-JP" dirty="0"/>
          </a:p>
          <a:p>
            <a:r>
              <a:rPr kumimoji="1" lang="ja-JP" altLang="en-US" dirty="0"/>
              <a:t>相手の手番では評価値に</a:t>
            </a:r>
            <a:r>
              <a:rPr kumimoji="1" lang="en-US" altLang="ja-JP" dirty="0"/>
              <a:t>-1 </a:t>
            </a:r>
            <a:r>
              <a:rPr kumimoji="1" lang="ja-JP" altLang="en-US" dirty="0"/>
              <a:t>を掛けて使います。</a:t>
            </a:r>
            <a:endParaRPr kumimoji="1" lang="en-US" altLang="ja-JP" dirty="0"/>
          </a:p>
          <a:p>
            <a:r>
              <a:rPr kumimoji="1" lang="ja-JP" altLang="en-US" dirty="0"/>
              <a:t>こうすれば、手番に関係なく評価値が最大の手を探せばよくなります。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21893882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こちらがネガマックス法のプログラムです。</a:t>
            </a:r>
            <a:endParaRPr kumimoji="1" lang="en-US" altLang="ja-JP" dirty="0"/>
          </a:p>
          <a:p>
            <a:r>
              <a:rPr kumimoji="1" lang="ja-JP" altLang="en-US" dirty="0"/>
              <a:t>ネガマックス法では、手番を変えるときに評価値の符号を変えます。</a:t>
            </a:r>
            <a:endParaRPr kumimoji="1" lang="en-US" altLang="ja-JP" dirty="0"/>
          </a:p>
          <a:p>
            <a:r>
              <a:rPr kumimoji="1" lang="ja-JP" altLang="en-US" dirty="0"/>
              <a:t>また、</a:t>
            </a:r>
            <a:r>
              <a:rPr kumimoji="1" lang="en-US" altLang="ja-JP" dirty="0"/>
              <a:t>α</a:t>
            </a:r>
            <a:r>
              <a:rPr kumimoji="1" lang="ja-JP" altLang="en-US" dirty="0"/>
              <a:t>値と</a:t>
            </a:r>
            <a:r>
              <a:rPr kumimoji="1" lang="en-US" altLang="ja-JP" dirty="0"/>
              <a:t>β</a:t>
            </a:r>
            <a:r>
              <a:rPr kumimoji="1" lang="ja-JP" altLang="en-US" dirty="0"/>
              <a:t>値を入れ替えます。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4790331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ネガマックス法では、深さ、</a:t>
            </a:r>
            <a:r>
              <a:rPr kumimoji="1" lang="en-US" altLang="ja-JP" dirty="0"/>
              <a:t>α</a:t>
            </a:r>
            <a:r>
              <a:rPr kumimoji="1" lang="ja-JP" altLang="en-US" dirty="0"/>
              <a:t>値、</a:t>
            </a:r>
            <a:r>
              <a:rPr kumimoji="1" lang="en-US" altLang="ja-JP" dirty="0"/>
              <a:t>β</a:t>
            </a:r>
            <a:r>
              <a:rPr kumimoji="1" lang="ja-JP" altLang="en-US" dirty="0"/>
              <a:t>値を引数として受け取ります。</a:t>
            </a:r>
            <a:endParaRPr kumimoji="1" lang="en-US" altLang="ja-JP" dirty="0"/>
          </a:p>
          <a:p>
            <a:r>
              <a:rPr kumimoji="1" lang="ja-JP" altLang="en-US" dirty="0"/>
              <a:t>また、一手先を、深さマイナス</a:t>
            </a:r>
            <a:r>
              <a:rPr kumimoji="1" lang="en-US" altLang="ja-JP" dirty="0"/>
              <a:t>1</a:t>
            </a:r>
            <a:r>
              <a:rPr kumimoji="1" lang="ja-JP" altLang="en-US" dirty="0"/>
              <a:t>とし、</a:t>
            </a:r>
            <a:r>
              <a:rPr kumimoji="1" lang="en-US" altLang="ja-JP" dirty="0"/>
              <a:t>α</a:t>
            </a:r>
            <a:r>
              <a:rPr kumimoji="1" lang="ja-JP" altLang="en-US" dirty="0"/>
              <a:t>と</a:t>
            </a:r>
            <a:r>
              <a:rPr kumimoji="1" lang="en-US" altLang="ja-JP" dirty="0"/>
              <a:t>β</a:t>
            </a:r>
            <a:r>
              <a:rPr kumimoji="1" lang="ja-JP" altLang="en-US" dirty="0"/>
              <a:t>を入れ替えて</a:t>
            </a:r>
            <a:endParaRPr kumimoji="1" lang="en-US" altLang="ja-JP" dirty="0"/>
          </a:p>
          <a:p>
            <a:r>
              <a:rPr kumimoji="1" lang="ja-JP" altLang="en-US" dirty="0"/>
              <a:t>自分自身を再帰呼び出しします。</a:t>
            </a:r>
            <a:endParaRPr kumimoji="1" lang="en-US" altLang="ja-JP" dirty="0"/>
          </a:p>
          <a:p>
            <a:r>
              <a:rPr kumimoji="1" lang="ja-JP" altLang="en-US" dirty="0"/>
              <a:t>このとき、返り値にはマイナス符号をつけて、プラスマイナスを入れ替えます。</a:t>
            </a:r>
            <a:endParaRPr kumimoji="1" lang="en-US" altLang="ja-JP" dirty="0"/>
          </a:p>
          <a:p>
            <a:r>
              <a:rPr kumimoji="1" lang="ja-JP" altLang="en-US" dirty="0"/>
              <a:t>探索では、ネガマックス法はよく使われます。</a:t>
            </a:r>
            <a:endParaRPr kumimoji="1" lang="en-US" altLang="ja-JP" dirty="0"/>
          </a:p>
          <a:p>
            <a:r>
              <a:rPr kumimoji="1" lang="ja-JP" altLang="en-US" dirty="0"/>
              <a:t>多くの場合、ミニマックス法を使う、という場合は、</a:t>
            </a:r>
            <a:endParaRPr kumimoji="1" lang="en-US" altLang="ja-JP" dirty="0"/>
          </a:p>
          <a:p>
            <a:r>
              <a:rPr kumimoji="1" lang="ja-JP" altLang="en-US" dirty="0"/>
              <a:t>実際にはネガマックス法が使われます。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41947455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次は同一局面の処理を考えましょう。</a:t>
            </a:r>
            <a:endParaRPr kumimoji="1" lang="en-US" altLang="ja-JP" dirty="0"/>
          </a:p>
          <a:p>
            <a:r>
              <a:rPr kumimoji="1" lang="ja-JP" altLang="en-US" dirty="0"/>
              <a:t>探索中、同一局面が現れる場合があります。</a:t>
            </a:r>
            <a:endParaRPr kumimoji="1" lang="en-US" altLang="ja-JP" dirty="0"/>
          </a:p>
          <a:p>
            <a:r>
              <a:rPr kumimoji="1" lang="ja-JP" altLang="en-US" dirty="0"/>
              <a:t>まず、手順前後の同一局面です。</a:t>
            </a:r>
            <a:endParaRPr kumimoji="1" lang="en-US" altLang="ja-JP" dirty="0"/>
          </a:p>
          <a:p>
            <a:r>
              <a:rPr kumimoji="1" lang="ja-JP" altLang="en-US" dirty="0"/>
              <a:t>これは、途中の手順は違うが、最終的には同じ局面となる場合です。</a:t>
            </a:r>
            <a:endParaRPr kumimoji="1" lang="en-US" altLang="ja-JP" dirty="0"/>
          </a:p>
          <a:p>
            <a:r>
              <a:rPr kumimoji="1" lang="ja-JP" altLang="en-US" dirty="0"/>
              <a:t>手順は違っても最終的には同じになるのですから、局面の評価値も同じになります。</a:t>
            </a:r>
            <a:endParaRPr kumimoji="1" lang="en-US" altLang="ja-JP" dirty="0"/>
          </a:p>
          <a:p>
            <a:r>
              <a:rPr kumimoji="1" lang="ja-JP" altLang="en-US" dirty="0"/>
              <a:t>また、手順中を辿っていくと、最初の局面と同一になる千日手の場合です。</a:t>
            </a:r>
            <a:endParaRPr kumimoji="1" lang="en-US" altLang="ja-JP" dirty="0"/>
          </a:p>
          <a:p>
            <a:r>
              <a:rPr kumimoji="1" lang="ja-JP" altLang="en-US" dirty="0"/>
              <a:t>この場合は、探索で無限ループが起きますので、千日手を検出した場合はそこで探索を打ち切ります。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3570108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例えばリバーシで手順前後の同一局面となる例を見てみましょう。</a:t>
            </a:r>
            <a:endParaRPr kumimoji="1" lang="en-US" altLang="ja-JP" dirty="0"/>
          </a:p>
          <a:p>
            <a:r>
              <a:rPr kumimoji="1" lang="ja-JP" altLang="en-US" dirty="0"/>
              <a:t>図の局面は、</a:t>
            </a:r>
            <a:r>
              <a:rPr kumimoji="1" lang="en-US" altLang="ja-JP" dirty="0"/>
              <a:t>f5 d6 </a:t>
            </a:r>
            <a:r>
              <a:rPr kumimoji="1" lang="ja-JP" altLang="en-US" dirty="0"/>
              <a:t>と</a:t>
            </a:r>
            <a:r>
              <a:rPr kumimoji="1" lang="en-US" altLang="ja-JP" dirty="0"/>
              <a:t>2</a:t>
            </a:r>
            <a:r>
              <a:rPr kumimoji="1" lang="ja-JP" altLang="en-US" dirty="0"/>
              <a:t>手目まで打った局面です。</a:t>
            </a:r>
            <a:endParaRPr kumimoji="1" lang="en-US" altLang="ja-JP" dirty="0"/>
          </a:p>
          <a:p>
            <a:r>
              <a:rPr kumimoji="1" lang="ja-JP" altLang="en-US" dirty="0"/>
              <a:t>ここから、</a:t>
            </a:r>
            <a:r>
              <a:rPr kumimoji="1" lang="en-US" altLang="ja-JP" dirty="0"/>
              <a:t>c3 d3 c4 </a:t>
            </a:r>
            <a:r>
              <a:rPr kumimoji="1" lang="ja-JP" altLang="en-US" dirty="0"/>
              <a:t>と打った場合と、</a:t>
            </a:r>
            <a:endParaRPr kumimoji="1" lang="en-US" altLang="ja-JP" dirty="0"/>
          </a:p>
          <a:p>
            <a:r>
              <a:rPr kumimoji="1" lang="en-US" altLang="ja-JP" dirty="0"/>
              <a:t>c4 d3 c3 </a:t>
            </a:r>
            <a:r>
              <a:rPr kumimoji="1" lang="ja-JP" altLang="en-US" dirty="0"/>
              <a:t>と打った場合を考えてみます。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19562340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手目で、左は </a:t>
            </a:r>
            <a:r>
              <a:rPr kumimoji="1" lang="en-US" altLang="ja-JP" dirty="0"/>
              <a:t>c3 </a:t>
            </a:r>
            <a:r>
              <a:rPr kumimoji="1" lang="ja-JP" altLang="en-US" dirty="0"/>
              <a:t>右は </a:t>
            </a:r>
            <a:r>
              <a:rPr kumimoji="1" lang="en-US" altLang="ja-JP" dirty="0"/>
              <a:t>c4 </a:t>
            </a:r>
            <a:r>
              <a:rPr kumimoji="1" lang="ja-JP" altLang="en-US" dirty="0"/>
              <a:t>と打ちました。</a:t>
            </a:r>
            <a:endParaRPr kumimoji="1" lang="en-US" altLang="ja-JP" dirty="0"/>
          </a:p>
          <a:p>
            <a:r>
              <a:rPr kumimoji="1" lang="ja-JP" altLang="en-US" dirty="0"/>
              <a:t>違う場所に打ったので、当然違う局面になります。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23078298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白は左右どちらも </a:t>
            </a:r>
            <a:r>
              <a:rPr kumimoji="1" lang="en-US" altLang="ja-JP" dirty="0"/>
              <a:t>d3 </a:t>
            </a:r>
            <a:r>
              <a:rPr kumimoji="1" lang="ja-JP" altLang="en-US" dirty="0"/>
              <a:t>と打ちました。</a:t>
            </a:r>
            <a:endParaRPr kumimoji="1" lang="en-US" altLang="ja-JP" dirty="0"/>
          </a:p>
          <a:p>
            <a:r>
              <a:rPr kumimoji="1" lang="ja-JP" altLang="en-US" dirty="0"/>
              <a:t>左右を見ると、</a:t>
            </a:r>
            <a:r>
              <a:rPr kumimoji="1" lang="en-US" altLang="ja-JP" dirty="0"/>
              <a:t>c</a:t>
            </a:r>
            <a:r>
              <a:rPr kumimoji="1" lang="ja-JP" altLang="en-US" dirty="0"/>
              <a:t>列にある黒石の位置が違います。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248048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ここで、左は </a:t>
            </a:r>
            <a:r>
              <a:rPr kumimoji="1" lang="en-US" altLang="ja-JP" dirty="0"/>
              <a:t>c4 </a:t>
            </a:r>
            <a:r>
              <a:rPr kumimoji="1" lang="ja-JP" altLang="en-US" dirty="0"/>
              <a:t>右は </a:t>
            </a:r>
            <a:r>
              <a:rPr kumimoji="1" lang="en-US" altLang="ja-JP" dirty="0"/>
              <a:t>c3 </a:t>
            </a:r>
            <a:r>
              <a:rPr kumimoji="1" lang="ja-JP" altLang="en-US" dirty="0"/>
              <a:t>と打つと、</a:t>
            </a:r>
            <a:endParaRPr kumimoji="1" lang="en-US" altLang="ja-JP" dirty="0"/>
          </a:p>
          <a:p>
            <a:r>
              <a:rPr kumimoji="1" lang="ja-JP" altLang="en-US" dirty="0"/>
              <a:t>左右が同じ形になりました。</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32830230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5</a:t>
            </a:r>
            <a:r>
              <a:rPr kumimoji="1" lang="ja-JP" altLang="en-US" dirty="0"/>
              <a:t>手目まで進むと、</a:t>
            </a:r>
            <a:r>
              <a:rPr kumimoji="1" lang="en-US" altLang="ja-JP" dirty="0"/>
              <a:t>2</a:t>
            </a:r>
            <a:r>
              <a:rPr kumimoji="1" lang="ja-JP" altLang="en-US" dirty="0"/>
              <a:t>つの手順はどちらも同じ局面になります。</a:t>
            </a:r>
            <a:endParaRPr kumimoji="1" lang="en-US" altLang="ja-JP" dirty="0"/>
          </a:p>
          <a:p>
            <a:r>
              <a:rPr kumimoji="1" lang="en-US" altLang="ja-JP" dirty="0"/>
              <a:t>3</a:t>
            </a:r>
            <a:r>
              <a:rPr kumimoji="1" lang="ja-JP" altLang="en-US" dirty="0"/>
              <a:t>手目で違う局面に分岐しましたが、</a:t>
            </a:r>
            <a:r>
              <a:rPr kumimoji="1" lang="en-US" altLang="ja-JP" dirty="0"/>
              <a:t>5</a:t>
            </a:r>
            <a:r>
              <a:rPr kumimoji="1" lang="ja-JP" altLang="en-US" dirty="0"/>
              <a:t>手目で合流したわけです。</a:t>
            </a:r>
            <a:endParaRPr kumimoji="1" lang="en-US" altLang="ja-JP" dirty="0"/>
          </a:p>
          <a:p>
            <a:r>
              <a:rPr kumimoji="1" lang="ja-JP" altLang="en-US" dirty="0"/>
              <a:t>これが手順前後の同一局面です。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330025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局面の評価値計算は、現在の局面がどれくらい優勢かを計算します。</a:t>
            </a:r>
            <a:endParaRPr kumimoji="1" lang="en-US" altLang="ja-JP" dirty="0"/>
          </a:p>
          <a:p>
            <a:r>
              <a:rPr kumimoji="1" lang="ja-JP" altLang="en-US" dirty="0"/>
              <a:t>評価基準はゲームにより様々です。</a:t>
            </a:r>
            <a:endParaRPr kumimoji="1" lang="en-US" altLang="ja-JP" dirty="0"/>
          </a:p>
          <a:p>
            <a:r>
              <a:rPr kumimoji="1" lang="ja-JP" altLang="en-US" dirty="0"/>
              <a:t>得点を多く取っている</a:t>
            </a:r>
          </a:p>
          <a:p>
            <a:r>
              <a:rPr kumimoji="1" lang="ja-JP" altLang="en-US" dirty="0"/>
              <a:t>盤上に強い駒がある</a:t>
            </a:r>
          </a:p>
          <a:p>
            <a:r>
              <a:rPr kumimoji="1" lang="ja-JP" altLang="en-US" dirty="0"/>
              <a:t>強いカードを持っている</a:t>
            </a:r>
          </a:p>
          <a:p>
            <a:r>
              <a:rPr kumimoji="1" lang="ja-JP" altLang="en-US" dirty="0"/>
              <a:t>有利な地点を抑えている</a:t>
            </a:r>
          </a:p>
          <a:p>
            <a:r>
              <a:rPr kumimoji="1" lang="ja-JP" altLang="en-US" dirty="0"/>
              <a:t>相手を攻撃できる</a:t>
            </a:r>
          </a:p>
          <a:p>
            <a:r>
              <a:rPr kumimoji="1" lang="ja-JP" altLang="en-US" dirty="0"/>
              <a:t>相手の攻撃を防げる</a:t>
            </a:r>
          </a:p>
          <a:p>
            <a:r>
              <a:rPr kumimoji="1" lang="ja-JP" altLang="en-US" dirty="0"/>
              <a:t>可能な手の数が多い</a:t>
            </a:r>
            <a:endParaRPr kumimoji="1" lang="en-US" altLang="ja-JP" dirty="0"/>
          </a:p>
          <a:p>
            <a:r>
              <a:rPr kumimoji="1" lang="ja-JP" altLang="en-US" dirty="0"/>
              <a:t>等が評価値計算の指標になります。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34006685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探索木を描くとこうなります。</a:t>
            </a:r>
            <a:endParaRPr kumimoji="1" lang="en-US" altLang="ja-JP" dirty="0"/>
          </a:p>
          <a:p>
            <a:r>
              <a:rPr kumimoji="1" lang="en-US" altLang="ja-JP" dirty="0"/>
              <a:t>c3 d3 c4 </a:t>
            </a:r>
            <a:r>
              <a:rPr kumimoji="1" lang="ja-JP" altLang="en-US" dirty="0"/>
              <a:t>と打った局面と、</a:t>
            </a:r>
            <a:r>
              <a:rPr kumimoji="1" lang="en-US" altLang="ja-JP" dirty="0"/>
              <a:t>c4 d3 c3 </a:t>
            </a:r>
            <a:r>
              <a:rPr kumimoji="1" lang="ja-JP" altLang="en-US" dirty="0"/>
              <a:t>と打った局面は同じになります。</a:t>
            </a:r>
            <a:endParaRPr kumimoji="1" lang="en-US" altLang="ja-JP" dirty="0"/>
          </a:p>
          <a:p>
            <a:r>
              <a:rPr kumimoji="1" lang="ja-JP" altLang="en-US" dirty="0"/>
              <a:t>同じ局面なのですから、この局面の評価値は同じです。</a:t>
            </a:r>
            <a:endParaRPr kumimoji="1" lang="en-US" altLang="ja-JP" dirty="0"/>
          </a:p>
          <a:p>
            <a:r>
              <a:rPr kumimoji="1" lang="ja-JP" altLang="en-US" dirty="0"/>
              <a:t>そこで、手順前後で同一局面となった場合は、</a:t>
            </a:r>
            <a:endParaRPr kumimoji="1" lang="en-US" altLang="ja-JP" dirty="0"/>
          </a:p>
          <a:p>
            <a:r>
              <a:rPr kumimoji="1" lang="ja-JP" altLang="en-US" dirty="0"/>
              <a:t>評価値をコピーしてやれば、片方は探索せずにすみます。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5719016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今度は千日手となる場合を見てみましょう。</a:t>
            </a:r>
            <a:endParaRPr kumimoji="1" lang="en-US" altLang="ja-JP" dirty="0"/>
          </a:p>
          <a:p>
            <a:r>
              <a:rPr kumimoji="1" lang="ja-JP" altLang="en-US" dirty="0"/>
              <a:t>現在白番です。</a:t>
            </a:r>
            <a:endParaRPr kumimoji="1" lang="en-US" altLang="ja-JP" dirty="0"/>
          </a:p>
          <a:p>
            <a:r>
              <a:rPr kumimoji="1" lang="ja-JP" altLang="en-US" dirty="0"/>
              <a:t>黒が、次に、 </a:t>
            </a:r>
            <a:r>
              <a:rPr kumimoji="1" lang="en-US" altLang="ja-JP" dirty="0"/>
              <a:t>f4 </a:t>
            </a:r>
            <a:r>
              <a:rPr kumimoji="1" lang="ja-JP" altLang="en-US" dirty="0"/>
              <a:t>にいるクイーンを </a:t>
            </a:r>
            <a:r>
              <a:rPr kumimoji="1" lang="en-US" altLang="ja-JP" dirty="0"/>
              <a:t>f1 </a:t>
            </a:r>
            <a:r>
              <a:rPr kumimoji="1" lang="ja-JP" altLang="en-US" dirty="0"/>
              <a:t>か </a:t>
            </a:r>
            <a:r>
              <a:rPr kumimoji="1" lang="en-US" altLang="ja-JP" dirty="0"/>
              <a:t>h2 </a:t>
            </a:r>
            <a:r>
              <a:rPr kumimoji="1" lang="ja-JP" altLang="en-US" dirty="0"/>
              <a:t>に動かすとチェックメイトになります。</a:t>
            </a:r>
            <a:endParaRPr kumimoji="1" lang="en-US" altLang="ja-JP" dirty="0"/>
          </a:p>
          <a:p>
            <a:r>
              <a:rPr kumimoji="1" lang="ja-JP" altLang="en-US" dirty="0"/>
              <a:t>白はそれを防ぐことはできません。</a:t>
            </a:r>
            <a:endParaRPr kumimoji="1" lang="en-US" altLang="ja-JP" dirty="0"/>
          </a:p>
          <a:p>
            <a:r>
              <a:rPr kumimoji="1" lang="ja-JP" altLang="en-US" dirty="0"/>
              <a:t>つまり、将棋でいうところの必至状態です。</a:t>
            </a:r>
            <a:endParaRPr kumimoji="1" lang="en-US" altLang="ja-JP" dirty="0"/>
          </a:p>
          <a:p>
            <a:r>
              <a:rPr kumimoji="1" lang="ja-JP" altLang="en-US" dirty="0"/>
              <a:t>よって、白は攻めるしかありません。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24920761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白は、</a:t>
            </a:r>
            <a:r>
              <a:rPr kumimoji="1" lang="en-US" altLang="ja-JP" dirty="0"/>
              <a:t>a5 </a:t>
            </a:r>
            <a:r>
              <a:rPr kumimoji="1" lang="ja-JP" altLang="en-US" dirty="0"/>
              <a:t>にいたクイーンを </a:t>
            </a:r>
            <a:r>
              <a:rPr kumimoji="1" lang="en-US" altLang="ja-JP" dirty="0"/>
              <a:t>d8 </a:t>
            </a:r>
            <a:r>
              <a:rPr kumimoji="1" lang="ja-JP" altLang="en-US" dirty="0"/>
              <a:t>に動かしてチェックをかけました。</a:t>
            </a:r>
            <a:endParaRPr kumimoji="1" lang="en-US" altLang="ja-JP" dirty="0"/>
          </a:p>
          <a:p>
            <a:r>
              <a:rPr kumimoji="1" lang="ja-JP" altLang="en-US" dirty="0"/>
              <a:t>黒のキングは逃げなければなりません。</a:t>
            </a:r>
            <a:endParaRPr kumimoji="1" lang="en-US" altLang="ja-JP" dirty="0"/>
          </a:p>
          <a:p>
            <a:r>
              <a:rPr kumimoji="1" lang="ja-JP" altLang="en-US" dirty="0"/>
              <a:t>キングが逃げられる場所ょは </a:t>
            </a:r>
            <a:r>
              <a:rPr kumimoji="1" lang="en-US" altLang="ja-JP" dirty="0"/>
              <a:t>a7 </a:t>
            </a:r>
            <a:r>
              <a:rPr kumimoji="1" lang="ja-JP" altLang="en-US" dirty="0"/>
              <a:t>のみです。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22273014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b8 </a:t>
            </a:r>
            <a:r>
              <a:rPr kumimoji="1" lang="ja-JP" altLang="en-US" dirty="0"/>
              <a:t>にいた黒のキングが </a:t>
            </a:r>
            <a:r>
              <a:rPr kumimoji="1" lang="en-US" altLang="ja-JP" dirty="0"/>
              <a:t>a7 </a:t>
            </a:r>
            <a:r>
              <a:rPr kumimoji="1" lang="ja-JP" altLang="en-US" dirty="0"/>
              <a:t>に逃げました。</a:t>
            </a:r>
            <a:endParaRPr kumimoji="1" lang="en-US" altLang="ja-JP" dirty="0"/>
          </a:p>
          <a:p>
            <a:r>
              <a:rPr kumimoji="1" lang="ja-JP" altLang="en-US" dirty="0"/>
              <a:t>次は白番です。</a:t>
            </a:r>
            <a:endParaRPr kumimoji="1" lang="en-US" altLang="ja-JP" dirty="0"/>
          </a:p>
          <a:p>
            <a:r>
              <a:rPr kumimoji="1" lang="ja-JP" altLang="en-US" dirty="0"/>
              <a:t>白のキングが必至状態なのは変わっていませんので、</a:t>
            </a:r>
            <a:endParaRPr kumimoji="1" lang="en-US" altLang="ja-JP" dirty="0"/>
          </a:p>
          <a:p>
            <a:r>
              <a:rPr kumimoji="1" lang="ja-JP" altLang="en-US" dirty="0"/>
              <a:t>白は攻めるしかありません。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17949245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白は</a:t>
            </a:r>
            <a:r>
              <a:rPr kumimoji="1" lang="en-US" altLang="ja-JP" dirty="0"/>
              <a:t>d8 </a:t>
            </a:r>
            <a:r>
              <a:rPr kumimoji="1" lang="ja-JP" altLang="en-US" dirty="0"/>
              <a:t>にいたクイーンを </a:t>
            </a:r>
            <a:r>
              <a:rPr kumimoji="1" lang="en-US" altLang="ja-JP" dirty="0"/>
              <a:t>a5 </a:t>
            </a:r>
            <a:r>
              <a:rPr kumimoji="1" lang="ja-JP" altLang="en-US" dirty="0"/>
              <a:t>に動かしてチェックをかけます。</a:t>
            </a:r>
            <a:endParaRPr kumimoji="1" lang="en-US" altLang="ja-JP" dirty="0"/>
          </a:p>
          <a:p>
            <a:r>
              <a:rPr kumimoji="1" lang="ja-JP" altLang="en-US" dirty="0"/>
              <a:t>黒のキングが逃げられる場所は </a:t>
            </a:r>
            <a:r>
              <a:rPr kumimoji="1" lang="en-US" altLang="ja-JP" dirty="0"/>
              <a:t>b8 </a:t>
            </a:r>
            <a:r>
              <a:rPr kumimoji="1" lang="ja-JP" altLang="en-US" dirty="0"/>
              <a:t>のみです。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32569436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a7 </a:t>
            </a:r>
            <a:r>
              <a:rPr kumimoji="1" lang="ja-JP" altLang="en-US" dirty="0"/>
              <a:t>にいたキングが </a:t>
            </a:r>
            <a:r>
              <a:rPr kumimoji="1" lang="en-US" altLang="ja-JP" dirty="0"/>
              <a:t>b8 </a:t>
            </a:r>
            <a:r>
              <a:rPr kumimoji="1" lang="ja-JP" altLang="en-US" dirty="0"/>
              <a:t>に逃げました。</a:t>
            </a:r>
            <a:endParaRPr kumimoji="1" lang="en-US" altLang="ja-JP" dirty="0"/>
          </a:p>
          <a:p>
            <a:r>
              <a:rPr kumimoji="1" lang="ja-JP" altLang="en-US" dirty="0"/>
              <a:t>この局面は、最初の状態と同じ局面になります。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14253596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左上の図から、</a:t>
            </a:r>
            <a:r>
              <a:rPr kumimoji="1" lang="en-US" altLang="ja-JP" dirty="0"/>
              <a:t>a5 </a:t>
            </a:r>
            <a:r>
              <a:rPr kumimoji="1" lang="ja-JP" altLang="en-US" dirty="0"/>
              <a:t>にいるクイーンを </a:t>
            </a:r>
            <a:r>
              <a:rPr kumimoji="1" lang="en-US" altLang="ja-JP" dirty="0"/>
              <a:t>d8 </a:t>
            </a:r>
            <a:r>
              <a:rPr kumimoji="1" lang="ja-JP" altLang="en-US" dirty="0"/>
              <a:t>に動かしてチェックをかけたのが右上の図です。</a:t>
            </a:r>
            <a:endParaRPr kumimoji="1" lang="en-US" altLang="ja-JP" dirty="0"/>
          </a:p>
          <a:p>
            <a:r>
              <a:rPr kumimoji="1" lang="ja-JP" altLang="en-US" dirty="0"/>
              <a:t>右上の図で、 </a:t>
            </a:r>
            <a:r>
              <a:rPr kumimoji="1" lang="en-US" altLang="ja-JP" dirty="0"/>
              <a:t>b8 </a:t>
            </a:r>
            <a:r>
              <a:rPr kumimoji="1" lang="ja-JP" altLang="en-US" dirty="0"/>
              <a:t>にいるキングが </a:t>
            </a:r>
            <a:r>
              <a:rPr kumimoji="1" lang="en-US" altLang="ja-JP" dirty="0"/>
              <a:t>a7 </a:t>
            </a:r>
            <a:r>
              <a:rPr kumimoji="1" lang="ja-JP" altLang="en-US" dirty="0"/>
              <a:t>に逃げます。</a:t>
            </a:r>
            <a:endParaRPr kumimoji="1" lang="en-US" altLang="ja-JP" dirty="0"/>
          </a:p>
          <a:p>
            <a:r>
              <a:rPr kumimoji="1" lang="ja-JP" altLang="en-US" dirty="0"/>
              <a:t>右下の図で、</a:t>
            </a:r>
            <a:r>
              <a:rPr kumimoji="1" lang="en-US" altLang="ja-JP" dirty="0"/>
              <a:t>d8 </a:t>
            </a:r>
            <a:r>
              <a:rPr kumimoji="1" lang="ja-JP" altLang="en-US" dirty="0"/>
              <a:t>にいるクイーンが </a:t>
            </a:r>
            <a:r>
              <a:rPr kumimoji="1" lang="en-US" altLang="ja-JP" dirty="0"/>
              <a:t>a5 </a:t>
            </a:r>
            <a:r>
              <a:rPr kumimoji="1" lang="ja-JP" altLang="en-US" dirty="0"/>
              <a:t>に動いてチェックをかけます。</a:t>
            </a:r>
            <a:endParaRPr kumimoji="1" lang="en-US" altLang="ja-JP" dirty="0"/>
          </a:p>
          <a:p>
            <a:r>
              <a:rPr kumimoji="1" lang="ja-JP" altLang="en-US" dirty="0"/>
              <a:t>左下の図で、</a:t>
            </a:r>
            <a:r>
              <a:rPr kumimoji="1" lang="en-US" altLang="ja-JP" dirty="0"/>
              <a:t>a7 </a:t>
            </a:r>
            <a:r>
              <a:rPr kumimoji="1" lang="ja-JP" altLang="en-US" dirty="0"/>
              <a:t>にいるキングが </a:t>
            </a:r>
            <a:r>
              <a:rPr kumimoji="1" lang="en-US" altLang="ja-JP" dirty="0"/>
              <a:t>b8 </a:t>
            </a:r>
            <a:r>
              <a:rPr kumimoji="1" lang="ja-JP" altLang="en-US" dirty="0"/>
              <a:t>に戻ると、最初の状態に戻ります。</a:t>
            </a:r>
            <a:endParaRPr kumimoji="1" lang="en-US" altLang="ja-JP" dirty="0"/>
          </a:p>
          <a:p>
            <a:r>
              <a:rPr kumimoji="1" lang="ja-JP" altLang="en-US" dirty="0"/>
              <a:t>これが千日手です。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35753801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探索木を描くとこうなります。</a:t>
            </a:r>
            <a:endParaRPr kumimoji="1" lang="en-US" altLang="ja-JP" dirty="0"/>
          </a:p>
          <a:p>
            <a:r>
              <a:rPr kumimoji="1" lang="en-US" altLang="ja-JP" dirty="0"/>
              <a:t>Qd8 Ka7 Qa4 Kb8 </a:t>
            </a:r>
            <a:r>
              <a:rPr kumimoji="1" lang="ja-JP" altLang="en-US" dirty="0"/>
              <a:t>を進んだ局面は、最初の局面と同じになります。</a:t>
            </a:r>
            <a:endParaRPr kumimoji="1" lang="en-US" altLang="ja-JP" dirty="0"/>
          </a:p>
          <a:p>
            <a:r>
              <a:rPr kumimoji="1" lang="ja-JP" altLang="en-US" dirty="0"/>
              <a:t>千日手となった場合は、無限ループを避けるために探索を打ち切ります。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368473491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千日手になる場合は、評価値はどう決めればいいでしょうか。</a:t>
            </a:r>
            <a:endParaRPr kumimoji="1" lang="en-US" altLang="ja-JP" dirty="0"/>
          </a:p>
          <a:p>
            <a:r>
              <a:rPr kumimoji="1" lang="ja-JP" altLang="en-US" dirty="0"/>
              <a:t>チェスの場合は、千日手は引き分けになります。</a:t>
            </a:r>
            <a:endParaRPr kumimoji="1" lang="en-US" altLang="ja-JP" dirty="0"/>
          </a:p>
          <a:p>
            <a:r>
              <a:rPr kumimoji="1" lang="ja-JP" altLang="en-US" dirty="0"/>
              <a:t>そこで、千日手の評価値は</a:t>
            </a:r>
            <a:r>
              <a:rPr kumimoji="1" lang="en-US" altLang="ja-JP" dirty="0"/>
              <a:t>0</a:t>
            </a:r>
            <a:r>
              <a:rPr kumimoji="1" lang="ja-JP" altLang="en-US" dirty="0"/>
              <a:t>にします。</a:t>
            </a:r>
            <a:endParaRPr kumimoji="1" lang="en-US" altLang="ja-JP" dirty="0"/>
          </a:p>
          <a:p>
            <a:r>
              <a:rPr kumimoji="1" lang="ja-JP" altLang="en-US" dirty="0"/>
              <a:t>こうすると、勝っているならば千日手を避け、負けているならば積極的に千日手持ち込むことになります。</a:t>
            </a:r>
            <a:endParaRPr kumimoji="1" lang="en-US" altLang="ja-JP" dirty="0"/>
          </a:p>
          <a:p>
            <a:r>
              <a:rPr kumimoji="1" lang="ja-JP" altLang="en-US" dirty="0"/>
              <a:t>将棋では、千日手は先手後手入れ替えて指し直しです。</a:t>
            </a:r>
            <a:endParaRPr kumimoji="1" lang="en-US" altLang="ja-JP" dirty="0"/>
          </a:p>
          <a:p>
            <a:r>
              <a:rPr kumimoji="1" lang="ja-JP" altLang="en-US" dirty="0"/>
              <a:t>先手になれれば有利ですので、千日手の評価値は後手側をやや有利にします。</a:t>
            </a:r>
            <a:endParaRPr kumimoji="1" lang="en-US" altLang="ja-JP" dirty="0"/>
          </a:p>
          <a:p>
            <a:r>
              <a:rPr kumimoji="1" lang="ja-JP" altLang="en-US" dirty="0"/>
              <a:t>こうすると、チェスと同じく勝っていれば千日手を避け、負けていれば千日手に持ち込もうとしますが、</a:t>
            </a:r>
            <a:endParaRPr kumimoji="1" lang="en-US" altLang="ja-JP" dirty="0"/>
          </a:p>
          <a:p>
            <a:r>
              <a:rPr kumimoji="1" lang="ja-JP" altLang="en-US" dirty="0"/>
              <a:t>互角の場合は、先手は千日手をさけ、後手は千日手に持ち込むことになります。</a:t>
            </a:r>
            <a:endParaRPr kumimoji="1" lang="en-US" altLang="ja-JP" dirty="0"/>
          </a:p>
          <a:p>
            <a:r>
              <a:rPr kumimoji="1" lang="ja-JP" altLang="en-US" dirty="0"/>
              <a:t>たたし、将棋では連続王手の千日手は攻めている側の負けになります。</a:t>
            </a:r>
            <a:endParaRPr kumimoji="1" lang="en-US" altLang="ja-JP" dirty="0"/>
          </a:p>
          <a:p>
            <a:r>
              <a:rPr kumimoji="1" lang="ja-JP" altLang="en-US" dirty="0"/>
              <a:t>よって、連続王手の千日手は評価値を最低にします。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48</a:t>
            </a:fld>
            <a:endParaRPr lang="en-US" altLang="ja-JP"/>
          </a:p>
        </p:txBody>
      </p:sp>
    </p:spTree>
    <p:extLst>
      <p:ext uri="{BB962C8B-B14F-4D97-AF65-F5344CB8AC3E}">
        <p14:creationId xmlns:p14="http://schemas.microsoft.com/office/powerpoint/2010/main" val="20330922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手順前後の同一局面や、千日手を判定するためには、</a:t>
            </a:r>
            <a:endParaRPr kumimoji="1" lang="en-US" altLang="ja-JP" dirty="0"/>
          </a:p>
          <a:p>
            <a:r>
              <a:rPr kumimoji="1" lang="ja-JP" altLang="en-US" dirty="0"/>
              <a:t>同一の局面かどうか判定しなければなりません、</a:t>
            </a:r>
            <a:endParaRPr kumimoji="1" lang="en-US" altLang="ja-JP" dirty="0"/>
          </a:p>
          <a:p>
            <a:r>
              <a:rPr kumimoji="1" lang="ja-JP" altLang="en-US" dirty="0"/>
              <a:t>同一の局面かどうかは、盤上の全てのマスに対して、</a:t>
            </a:r>
            <a:endParaRPr kumimoji="1" lang="en-US" altLang="ja-JP" dirty="0"/>
          </a:p>
          <a:p>
            <a:r>
              <a:rPr kumimoji="1" lang="ja-JP" altLang="en-US" dirty="0"/>
              <a:t>同じ駒があるかどうか判定すればできます。</a:t>
            </a:r>
            <a:endParaRPr kumimoji="1" lang="en-US" altLang="ja-JP" dirty="0"/>
          </a:p>
          <a:p>
            <a:r>
              <a:rPr kumimoji="1" lang="ja-JP" altLang="en-US" dirty="0"/>
              <a:t>しかし、これをするためには、このように二重の</a:t>
            </a:r>
            <a:r>
              <a:rPr kumimoji="1" lang="en-US" altLang="ja-JP" dirty="0"/>
              <a:t>for </a:t>
            </a:r>
            <a:r>
              <a:rPr kumimoji="1" lang="ja-JP" altLang="en-US" dirty="0"/>
              <a:t>文を使いますので</a:t>
            </a:r>
            <a:endParaRPr kumimoji="1" lang="en-US" altLang="ja-JP" dirty="0"/>
          </a:p>
          <a:p>
            <a:r>
              <a:rPr kumimoji="1" lang="ja-JP" altLang="en-US" dirty="0"/>
              <a:t>判定に時間が掛かってしまいます。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49</a:t>
            </a:fld>
            <a:endParaRPr lang="en-US" altLang="ja-JP"/>
          </a:p>
        </p:txBody>
      </p:sp>
    </p:spTree>
    <p:extLst>
      <p:ext uri="{BB962C8B-B14F-4D97-AF65-F5344CB8AC3E}">
        <p14:creationId xmlns:p14="http://schemas.microsoft.com/office/powerpoint/2010/main" val="3298107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評価値計算による着手選択は、</a:t>
            </a:r>
            <a:endParaRPr kumimoji="1" lang="en-US" altLang="ja-JP" dirty="0"/>
          </a:p>
          <a:p>
            <a:r>
              <a:rPr kumimoji="1" lang="ja-JP" altLang="en-US" dirty="0"/>
              <a:t>各合法手に対して、その手を指した場合の</a:t>
            </a:r>
            <a:r>
              <a:rPr kumimoji="1" lang="en-US" altLang="ja-JP" dirty="0"/>
              <a:t>1</a:t>
            </a:r>
            <a:r>
              <a:rPr kumimoji="1" lang="ja-JP" altLang="en-US" dirty="0"/>
              <a:t>手先の局面を生成します。</a:t>
            </a:r>
            <a:endParaRPr kumimoji="1" lang="en-US" altLang="ja-JP" dirty="0"/>
          </a:p>
          <a:p>
            <a:r>
              <a:rPr kumimoji="1" lang="ja-JP" altLang="en-US" dirty="0"/>
              <a:t>そして、各局面の評価値を計算します。</a:t>
            </a:r>
            <a:endParaRPr kumimoji="1" lang="en-US" altLang="ja-JP" dirty="0"/>
          </a:p>
          <a:p>
            <a:r>
              <a:rPr kumimoji="1" lang="ja-JP" altLang="en-US" dirty="0"/>
              <a:t>その中で、最も評価値の高い手を選びます。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25568180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探索中は多くの局面が現れますが、</a:t>
            </a:r>
            <a:endParaRPr kumimoji="1" lang="en-US" altLang="ja-JP" dirty="0"/>
          </a:p>
          <a:p>
            <a:r>
              <a:rPr kumimoji="1" lang="ja-JP" altLang="en-US" dirty="0"/>
              <a:t>同一判定は時間がかかります。</a:t>
            </a:r>
            <a:endParaRPr kumimoji="1" lang="en-US" altLang="ja-JP" dirty="0"/>
          </a:p>
          <a:p>
            <a:r>
              <a:rPr kumimoji="1" lang="ja-JP" altLang="en-US" dirty="0"/>
              <a:t>そこで、同一の可能性のある局面を絞り込みます、</a:t>
            </a:r>
            <a:endParaRPr kumimoji="1" lang="en-US" altLang="ja-JP" dirty="0"/>
          </a:p>
          <a:p>
            <a:r>
              <a:rPr kumimoji="1" lang="ja-JP" altLang="en-US" dirty="0"/>
              <a:t>そのために、ハッシュ関数を利用します。</a:t>
            </a:r>
            <a:endParaRPr kumimoji="1" lang="en-US" altLang="ja-JP" dirty="0"/>
          </a:p>
          <a:p>
            <a:r>
              <a:rPr kumimoji="1" lang="ja-JP" altLang="en-US" dirty="0"/>
              <a:t>局面に対して、ハッシュ関数を求めて、局面を数値化します。</a:t>
            </a:r>
            <a:endParaRPr kumimoji="1" lang="en-US" altLang="ja-JP" dirty="0"/>
          </a:p>
          <a:p>
            <a:r>
              <a:rPr kumimoji="1" lang="ja-JP" altLang="en-US" dirty="0"/>
              <a:t>同一の局面であれば、同一のハッシュ関数になりますので、</a:t>
            </a:r>
            <a:endParaRPr kumimoji="1" lang="en-US" altLang="ja-JP" dirty="0"/>
          </a:p>
          <a:p>
            <a:r>
              <a:rPr kumimoji="1" lang="ja-JP" altLang="en-US" dirty="0"/>
              <a:t>同一のハッシュ関数を持つ局面同士のみに対して局面の同一判定をします。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50</a:t>
            </a:fld>
            <a:endParaRPr lang="en-US" altLang="ja-JP"/>
          </a:p>
        </p:txBody>
      </p:sp>
    </p:spTree>
    <p:extLst>
      <p:ext uri="{BB962C8B-B14F-4D97-AF65-F5344CB8AC3E}">
        <p14:creationId xmlns:p14="http://schemas.microsoft.com/office/powerpoint/2010/main" val="3148604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例えば、チェスの場合、マスに駒があるなら</a:t>
            </a:r>
            <a:r>
              <a:rPr kumimoji="1" lang="en-US" altLang="ja-JP" dirty="0"/>
              <a:t>1</a:t>
            </a:r>
            <a:r>
              <a:rPr kumimoji="1" lang="ja-JP" altLang="en-US" dirty="0"/>
              <a:t>、駒が無いなら</a:t>
            </a:r>
            <a:r>
              <a:rPr kumimoji="1" lang="en-US" altLang="ja-JP" dirty="0"/>
              <a:t>0</a:t>
            </a:r>
            <a:r>
              <a:rPr kumimoji="1" lang="ja-JP" altLang="en-US" dirty="0"/>
              <a:t>とすると、</a:t>
            </a:r>
            <a:endParaRPr kumimoji="1" lang="en-US" altLang="ja-JP" dirty="0"/>
          </a:p>
          <a:p>
            <a:r>
              <a:rPr kumimoji="1" lang="ja-JP" altLang="en-US" dirty="0"/>
              <a:t>このような</a:t>
            </a:r>
            <a:r>
              <a:rPr kumimoji="1" lang="en-US" altLang="ja-JP" dirty="0"/>
              <a:t>64</a:t>
            </a:r>
            <a:r>
              <a:rPr kumimoji="1" lang="ja-JP" altLang="en-US" dirty="0"/>
              <a:t>ビットの数値が得られます。</a:t>
            </a:r>
            <a:endParaRPr kumimoji="1" lang="en-US" altLang="ja-JP" dirty="0"/>
          </a:p>
          <a:p>
            <a:r>
              <a:rPr kumimoji="1" lang="en-US" altLang="ja-JP" dirty="0"/>
              <a:t>16</a:t>
            </a:r>
            <a:r>
              <a:rPr kumimoji="1" lang="ja-JP" altLang="en-US" dirty="0"/>
              <a:t>進数にすればこのような値です。</a:t>
            </a:r>
            <a:endParaRPr kumimoji="1" lang="en-US" altLang="ja-JP" dirty="0"/>
          </a:p>
          <a:p>
            <a:r>
              <a:rPr kumimoji="1" lang="ja-JP" altLang="en-US" dirty="0"/>
              <a:t>同一局面であれば、当然駒の位置は同じですから、</a:t>
            </a:r>
            <a:endParaRPr kumimoji="1" lang="en-US" altLang="ja-JP" dirty="0"/>
          </a:p>
          <a:p>
            <a:r>
              <a:rPr kumimoji="1" lang="ja-JP" altLang="en-US" dirty="0"/>
              <a:t>同じ数値となります。</a:t>
            </a:r>
          </a:p>
          <a:p>
            <a:r>
              <a:rPr kumimoji="1" lang="ja-JP" altLang="en-US" dirty="0"/>
              <a:t>このように、局面に対応する数値を求め、</a:t>
            </a:r>
            <a:endParaRPr kumimoji="1" lang="en-US" altLang="ja-JP" dirty="0"/>
          </a:p>
          <a:p>
            <a:r>
              <a:rPr kumimoji="1" lang="ja-JP" altLang="en-US" dirty="0"/>
              <a:t>同一の数値となる局面同士でのみ同一判定をします。</a:t>
            </a:r>
            <a:endParaRPr kumimoji="1" lang="en-US" altLang="ja-JP" dirty="0"/>
          </a:p>
          <a:p>
            <a:r>
              <a:rPr kumimoji="1" lang="ja-JP" altLang="en-US" dirty="0"/>
              <a:t>ここでは駒のある、無しで</a:t>
            </a:r>
            <a:r>
              <a:rPr kumimoji="1" lang="en-US" altLang="ja-JP" dirty="0"/>
              <a:t>10 </a:t>
            </a:r>
            <a:r>
              <a:rPr kumimoji="1" lang="ja-JP" altLang="en-US" dirty="0"/>
              <a:t>を割り振りましたが、実際にはもっと複雑なハッシュ関数を使います。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51</a:t>
            </a:fld>
            <a:endParaRPr lang="en-US" altLang="ja-JP"/>
          </a:p>
        </p:txBody>
      </p:sp>
    </p:spTree>
    <p:extLst>
      <p:ext uri="{BB962C8B-B14F-4D97-AF65-F5344CB8AC3E}">
        <p14:creationId xmlns:p14="http://schemas.microsoft.com/office/powerpoint/2010/main" val="10516499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局面の同一判定のフローチャートがこちらです。</a:t>
            </a:r>
            <a:endParaRPr kumimoji="1" lang="en-US" altLang="ja-JP" dirty="0"/>
          </a:p>
          <a:p>
            <a:r>
              <a:rPr kumimoji="1" lang="ja-JP" altLang="en-US" dirty="0"/>
              <a:t>まず同一のハッシュ関数を持つ局面があるか判定します。</a:t>
            </a:r>
            <a:endParaRPr kumimoji="1" lang="en-US" altLang="ja-JP" dirty="0"/>
          </a:p>
          <a:p>
            <a:r>
              <a:rPr kumimoji="1" lang="ja-JP" altLang="en-US" dirty="0"/>
              <a:t>この判定は、</a:t>
            </a:r>
            <a:r>
              <a:rPr kumimoji="1" lang="en-US" altLang="ja-JP" dirty="0"/>
              <a:t>int </a:t>
            </a:r>
            <a:r>
              <a:rPr kumimoji="1" lang="ja-JP" altLang="en-US" dirty="0"/>
              <a:t>型同士の比較ですので、高速に判定できます。</a:t>
            </a:r>
            <a:endParaRPr kumimoji="1" lang="en-US" altLang="ja-JP" dirty="0"/>
          </a:p>
          <a:p>
            <a:r>
              <a:rPr kumimoji="1" lang="ja-JP" altLang="en-US" dirty="0"/>
              <a:t>同一の数値を持つ局面が無いならば、同一の局面はありません。</a:t>
            </a:r>
            <a:endParaRPr kumimoji="1" lang="en-US" altLang="ja-JP" dirty="0"/>
          </a:p>
          <a:p>
            <a:r>
              <a:rPr kumimoji="1" lang="ja-JP" altLang="en-US" dirty="0"/>
              <a:t>同一の数値を持つ局面がある場合は、</a:t>
            </a:r>
            <a:endParaRPr kumimoji="1" lang="en-US" altLang="ja-JP" dirty="0"/>
          </a:p>
          <a:p>
            <a:r>
              <a:rPr kumimoji="1" lang="ja-JP" altLang="en-US" dirty="0"/>
              <a:t>局面の同一判定をします。</a:t>
            </a:r>
            <a:endParaRPr kumimoji="1" lang="en-US" altLang="ja-JP" dirty="0"/>
          </a:p>
          <a:p>
            <a:r>
              <a:rPr kumimoji="1" lang="ja-JP" altLang="en-US" dirty="0"/>
              <a:t>同一の局面があった場合、探索木上の祖先であれば、千日手となります。</a:t>
            </a:r>
            <a:endParaRPr kumimoji="1" lang="en-US" altLang="ja-JP" dirty="0"/>
          </a:p>
          <a:p>
            <a:r>
              <a:rPr kumimoji="1" lang="ja-JP" altLang="en-US" dirty="0"/>
              <a:t>それ以外ならば、手順前後の同一局面ですので、評価値をコピーします。</a:t>
            </a:r>
            <a:endParaRPr kumimoji="1" lang="en-US" altLang="ja-JP" dirty="0"/>
          </a:p>
          <a:p>
            <a:r>
              <a:rPr kumimoji="1" lang="ja-JP" altLang="en-US" dirty="0"/>
              <a:t>また、ハッシュ関数を使うときに、優れたハッシュ関数であれば、</a:t>
            </a:r>
            <a:endParaRPr kumimoji="1" lang="en-US" altLang="ja-JP" dirty="0"/>
          </a:p>
          <a:p>
            <a:r>
              <a:rPr kumimoji="1" lang="ja-JP" altLang="en-US" dirty="0"/>
              <a:t>異なる局面は異なるハッシュ関数が得られますので、</a:t>
            </a:r>
            <a:endParaRPr kumimoji="1" lang="en-US" altLang="ja-JP" dirty="0"/>
          </a:p>
          <a:p>
            <a:r>
              <a:rPr kumimoji="1" lang="ja-JP" altLang="en-US" dirty="0"/>
              <a:t>局面の同一判定は必用なくなります。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52</a:t>
            </a:fld>
            <a:endParaRPr lang="en-US" altLang="ja-JP"/>
          </a:p>
        </p:txBody>
      </p:sp>
    </p:spTree>
    <p:extLst>
      <p:ext uri="{BB962C8B-B14F-4D97-AF65-F5344CB8AC3E}">
        <p14:creationId xmlns:p14="http://schemas.microsoft.com/office/powerpoint/2010/main" val="39296671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それでは宿題です。</a:t>
            </a:r>
            <a:endParaRPr kumimoji="1" lang="en-US" altLang="ja-JP" dirty="0"/>
          </a:p>
          <a:p>
            <a:r>
              <a:rPr kumimoji="1" lang="en-US" altLang="ja-JP" dirty="0"/>
              <a:t>3</a:t>
            </a:r>
            <a:r>
              <a:rPr kumimoji="1" lang="ja-JP" altLang="en-US" dirty="0"/>
              <a:t>手先の評価値がこちらの木になる場合に、</a:t>
            </a:r>
            <a:endParaRPr kumimoji="1" lang="en-US" altLang="ja-JP" dirty="0"/>
          </a:p>
          <a:p>
            <a:r>
              <a:rPr kumimoji="1" lang="en-US" altLang="ja-JP" dirty="0"/>
              <a:t>αβ</a:t>
            </a:r>
            <a:r>
              <a:rPr kumimoji="1" lang="ja-JP" altLang="en-US" dirty="0"/>
              <a:t>法を使って、左側から探索したときに枝刈りできる部分はどこかを求めてください。</a:t>
            </a:r>
            <a:endParaRPr kumimoji="1" lang="en-US" altLang="ja-JP" dirty="0"/>
          </a:p>
          <a:p>
            <a:r>
              <a:rPr kumimoji="1" lang="ja-JP" altLang="en-US" dirty="0"/>
              <a:t>この宿題は来週の授業開始時までに提出してください。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53</a:t>
            </a:fld>
            <a:endParaRPr lang="en-US" altLang="ja-JP"/>
          </a:p>
        </p:txBody>
      </p:sp>
    </p:spTree>
    <p:extLst>
      <p:ext uri="{BB962C8B-B14F-4D97-AF65-F5344CB8AC3E}">
        <p14:creationId xmlns:p14="http://schemas.microsoft.com/office/powerpoint/2010/main" val="19546292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もう一つ宿題です。</a:t>
            </a:r>
            <a:endParaRPr kumimoji="1" lang="en-US" altLang="ja-JP" dirty="0"/>
          </a:p>
          <a:p>
            <a:r>
              <a:rPr kumimoji="1" lang="ja-JP" altLang="en-US" dirty="0"/>
              <a:t>皆さん三目並べのプログラムを作っているかと思います。</a:t>
            </a:r>
            <a:endParaRPr kumimoji="1" lang="en-US" altLang="ja-JP" dirty="0"/>
          </a:p>
          <a:p>
            <a:r>
              <a:rPr kumimoji="1" lang="ja-JP" altLang="en-US" dirty="0"/>
              <a:t>今週は、</a:t>
            </a:r>
            <a:r>
              <a:rPr kumimoji="1" lang="en-US" altLang="ja-JP" dirty="0"/>
              <a:t>CPU</a:t>
            </a:r>
            <a:r>
              <a:rPr kumimoji="1" lang="ja-JP" altLang="en-US" dirty="0"/>
              <a:t>の着手選択を、</a:t>
            </a:r>
            <a:r>
              <a:rPr kumimoji="1" lang="en-US" altLang="ja-JP" dirty="0"/>
              <a:t>αβ</a:t>
            </a:r>
            <a:r>
              <a:rPr kumimoji="1" lang="ja-JP" altLang="en-US" dirty="0"/>
              <a:t>法で求めるように改良してください。</a:t>
            </a:r>
            <a:endParaRPr kumimoji="1" lang="en-US" altLang="ja-JP" dirty="0"/>
          </a:p>
          <a:p>
            <a:r>
              <a:rPr kumimoji="1" lang="ja-JP" altLang="en-US" dirty="0"/>
              <a:t>探索の深さは適当な値にしてください。</a:t>
            </a:r>
            <a:endParaRPr kumimoji="1" lang="en-US" altLang="ja-JP" dirty="0"/>
          </a:p>
          <a:p>
            <a:r>
              <a:rPr kumimoji="1" lang="ja-JP" altLang="en-US" dirty="0"/>
              <a:t>また、先読み無しの評価値は適当と思われる方法を考えてください。</a:t>
            </a:r>
            <a:endParaRPr kumimoji="1" lang="en-US" altLang="ja-JP" dirty="0"/>
          </a:p>
          <a:p>
            <a:r>
              <a:rPr kumimoji="1" lang="ja-JP" altLang="en-US" dirty="0"/>
              <a:t>もっとも、</a:t>
            </a:r>
            <a:r>
              <a:rPr kumimoji="1" lang="en-US" altLang="ja-JP" dirty="0"/>
              <a:t>3</a:t>
            </a:r>
            <a:r>
              <a:rPr kumimoji="1" lang="ja-JP" altLang="en-US" dirty="0"/>
              <a:t>目並べでは最大</a:t>
            </a:r>
            <a:r>
              <a:rPr kumimoji="1" lang="en-US" altLang="ja-JP" dirty="0"/>
              <a:t>9</a:t>
            </a:r>
            <a:r>
              <a:rPr kumimoji="1" lang="ja-JP" altLang="en-US" dirty="0"/>
              <a:t>手しかありませんので、勝負が付くところまで読んでもそれほど時間はかかりません。</a:t>
            </a:r>
            <a:endParaRPr kumimoji="1" lang="en-US" altLang="ja-JP" dirty="0"/>
          </a:p>
          <a:p>
            <a:r>
              <a:rPr kumimoji="1" lang="ja-JP" altLang="en-US" dirty="0"/>
              <a:t>こちらは、</a:t>
            </a:r>
            <a:r>
              <a:rPr kumimoji="1" lang="en-US" altLang="ja-JP" dirty="0"/>
              <a:t>12</a:t>
            </a:r>
            <a:r>
              <a:rPr kumimoji="1" lang="ja-JP" altLang="en-US" dirty="0"/>
              <a:t>月頭くらいを目途に作成してください。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54</a:t>
            </a:fld>
            <a:endParaRPr lang="en-US" altLang="ja-JP"/>
          </a:p>
        </p:txBody>
      </p:sp>
    </p:spTree>
    <p:extLst>
      <p:ext uri="{BB962C8B-B14F-4D97-AF65-F5344CB8AC3E}">
        <p14:creationId xmlns:p14="http://schemas.microsoft.com/office/powerpoint/2010/main" val="14345955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参考までに、研究室のページおよび </a:t>
            </a:r>
            <a:r>
              <a:rPr kumimoji="1" lang="en-US" altLang="ja-JP" dirty="0" err="1"/>
              <a:t>GoogleClassroom</a:t>
            </a:r>
            <a:r>
              <a:rPr kumimoji="1" lang="en-US" altLang="ja-JP" dirty="0"/>
              <a:t> </a:t>
            </a:r>
            <a:r>
              <a:rPr kumimoji="1" lang="ja-JP" altLang="en-US" dirty="0"/>
              <a:t>に三目並べの参考プログラムを置いてあります。</a:t>
            </a:r>
            <a:endParaRPr kumimoji="1" lang="en-US" altLang="ja-JP" dirty="0"/>
          </a:p>
          <a:p>
            <a:r>
              <a:rPr kumimoji="1" lang="en-US" altLang="ja-JP" dirty="0"/>
              <a:t>Tictactoe.java </a:t>
            </a:r>
            <a:r>
              <a:rPr kumimoji="1" lang="ja-JP" altLang="en-US" dirty="0"/>
              <a:t>というファイルがありますので、必要な人はダウンロードしてください。</a:t>
            </a:r>
            <a:endParaRPr kumimoji="1" lang="en-US" altLang="ja-JP" dirty="0"/>
          </a:p>
          <a:p>
            <a:r>
              <a:rPr kumimoji="1" lang="ja-JP" altLang="en-US" dirty="0"/>
              <a:t>このプログラムは、実行時にコンピュータのレベルを指定できます。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C61DE652-D659-4AAB-8B02-8E844B61B5E8}" type="slidenum">
              <a:rPr lang="ja-JP" altLang="en-US" smtClean="0"/>
              <a:pPr>
                <a:defRPr/>
              </a:pPr>
              <a:t>55</a:t>
            </a:fld>
            <a:endParaRPr lang="en-US" altLang="ja-JP"/>
          </a:p>
        </p:txBody>
      </p:sp>
    </p:spTree>
    <p:extLst>
      <p:ext uri="{BB962C8B-B14F-4D97-AF65-F5344CB8AC3E}">
        <p14:creationId xmlns:p14="http://schemas.microsoft.com/office/powerpoint/2010/main" val="39017807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最後に今後の課題です。</a:t>
            </a:r>
            <a:endParaRPr kumimoji="1" lang="en-US" altLang="ja-JP" dirty="0"/>
          </a:p>
          <a:p>
            <a:r>
              <a:rPr kumimoji="1" lang="en-US" altLang="ja-JP" dirty="0"/>
              <a:t>11</a:t>
            </a:r>
            <a:r>
              <a:rPr kumimoji="1" lang="ja-JP" altLang="en-US" dirty="0"/>
              <a:t>月後半から</a:t>
            </a:r>
            <a:r>
              <a:rPr kumimoji="1" lang="en-US" altLang="ja-JP" dirty="0"/>
              <a:t>12</a:t>
            </a:r>
            <a:r>
              <a:rPr kumimoji="1" lang="ja-JP" altLang="en-US" dirty="0"/>
              <a:t>月前半の卒研ゼミでは、</a:t>
            </a:r>
            <a:endParaRPr kumimoji="1" lang="en-US" altLang="ja-JP" dirty="0"/>
          </a:p>
          <a:p>
            <a:r>
              <a:rPr kumimoji="1" lang="ja-JP" altLang="en-US" dirty="0"/>
              <a:t>テーマを一つ選んで調査し、それについて発表してもらいます。</a:t>
            </a:r>
            <a:endParaRPr kumimoji="1" lang="en-US" altLang="ja-JP" dirty="0"/>
          </a:p>
          <a:p>
            <a:r>
              <a:rPr kumimoji="1" lang="ja-JP" altLang="en-US" dirty="0"/>
              <a:t>テーマはゲーム関連、あるいは並列関連についてです。</a:t>
            </a:r>
            <a:endParaRPr kumimoji="1" lang="en-US" altLang="ja-JP" dirty="0"/>
          </a:p>
          <a:p>
            <a:r>
              <a:rPr kumimoji="1" lang="en-US" altLang="ja-JP" dirty="0"/>
              <a:t>11</a:t>
            </a:r>
            <a:r>
              <a:rPr kumimoji="1" lang="ja-JP" altLang="en-US" dirty="0"/>
              <a:t>月後半から調査に取り掛かってもらいますので、</a:t>
            </a:r>
            <a:endParaRPr kumimoji="1" lang="en-US" altLang="ja-JP" dirty="0"/>
          </a:p>
          <a:p>
            <a:r>
              <a:rPr kumimoji="1" lang="ja-JP" altLang="en-US" dirty="0"/>
              <a:t>興味のあるテーマを考えて置いてください。</a:t>
            </a:r>
            <a:endParaRPr kumimoji="1" lang="en-US" altLang="ja-JP" dirty="0"/>
          </a:p>
          <a:p>
            <a:r>
              <a:rPr kumimoji="1" lang="ja-JP" altLang="en-US" dirty="0"/>
              <a:t>それでは、今日の授業はここまでです。</a:t>
            </a:r>
            <a:endParaRPr kumimoji="1" lang="en-US" altLang="ja-JP" dirty="0"/>
          </a:p>
          <a:p>
            <a:r>
              <a:rPr kumimoji="1" lang="ja-JP" altLang="en-US" dirty="0"/>
              <a:t>お疲れ様でした。</a:t>
            </a: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3104896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1</a:t>
            </a:r>
            <a:r>
              <a:rPr kumimoji="1" lang="ja-JP" altLang="en-US" dirty="0"/>
              <a:t>手先の局面で最も評価値の高い手を求める部分のプログラムです。</a:t>
            </a:r>
            <a:endParaRPr kumimoji="1" lang="en-US" altLang="ja-JP" dirty="0"/>
          </a:p>
          <a:p>
            <a:r>
              <a:rPr kumimoji="1" lang="ja-JP" altLang="en-US" dirty="0"/>
              <a:t>まず合法手リストを生成します。</a:t>
            </a:r>
            <a:endParaRPr kumimoji="1" lang="en-US" altLang="ja-JP" dirty="0"/>
          </a:p>
          <a:p>
            <a:r>
              <a:rPr kumimoji="1" lang="ja-JP" altLang="en-US" dirty="0"/>
              <a:t>次に、合法手リストの各手に対して、その手を指したときの局面の評価値を計算します。</a:t>
            </a:r>
            <a:endParaRPr kumimoji="1" lang="en-US" altLang="ja-JP" dirty="0"/>
          </a:p>
          <a:p>
            <a:r>
              <a:rPr kumimoji="1" lang="ja-JP" altLang="en-US" dirty="0"/>
              <a:t>全ての手に対して評価値を計算し、最も評価値の高い手を返します。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390703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局面の評価値を求める方法として、</a:t>
            </a:r>
            <a:endParaRPr kumimoji="1" lang="en-US" altLang="ja-JP" dirty="0"/>
          </a:p>
          <a:p>
            <a:r>
              <a:rPr kumimoji="1" lang="ja-JP" altLang="en-US" dirty="0"/>
              <a:t>駒割りによる評価値がありました。</a:t>
            </a:r>
            <a:endParaRPr kumimoji="1" lang="en-US" altLang="ja-JP" dirty="0"/>
          </a:p>
          <a:p>
            <a:r>
              <a:rPr kumimoji="1" lang="ja-JP" altLang="en-US" dirty="0"/>
              <a:t>相手の強い駒を取れれば有利になりますので、</a:t>
            </a:r>
            <a:endParaRPr kumimoji="1" lang="en-US" altLang="ja-JP" dirty="0"/>
          </a:p>
          <a:p>
            <a:r>
              <a:rPr kumimoji="1" lang="ja-JP" altLang="en-US" dirty="0"/>
              <a:t>相手の強い駒を取れる手の評価値を高くします。</a:t>
            </a:r>
            <a:endParaRPr kumimoji="1" lang="en-US" altLang="ja-JP" dirty="0"/>
          </a:p>
          <a:p>
            <a:r>
              <a:rPr kumimoji="1" lang="ja-JP" altLang="en-US" dirty="0"/>
              <a:t>これである程度はいい手を選べます。</a:t>
            </a:r>
            <a:endParaRPr kumimoji="1" lang="en-US" altLang="ja-JP" dirty="0"/>
          </a:p>
          <a:p>
            <a:r>
              <a:rPr kumimoji="1" lang="ja-JP" altLang="en-US" dirty="0"/>
              <a:t>しかし、強い駒を取れる手が、常にいい手とは限りません。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2737026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例えば、将棋でこちらの局面を考えましょう。</a:t>
            </a:r>
            <a:endParaRPr kumimoji="1" lang="en-US" altLang="ja-JP" dirty="0"/>
          </a:p>
          <a:p>
            <a:pPr defTabSz="953902">
              <a:defRPr/>
            </a:pPr>
            <a:r>
              <a:rPr kumimoji="1" lang="ja-JP" altLang="en-US" dirty="0"/>
              <a:t>今、後手が△８六銀と銀を進めてきたところです。</a:t>
            </a:r>
            <a:endParaRPr kumimoji="1" lang="en-US" altLang="ja-JP" dirty="0"/>
          </a:p>
          <a:p>
            <a:pPr defTabSz="953902">
              <a:defRPr/>
            </a:pPr>
            <a:r>
              <a:rPr kumimoji="1" lang="ja-JP" altLang="en-US" dirty="0"/>
              <a:t>点数は現在先手後手ともに</a:t>
            </a:r>
            <a:r>
              <a:rPr kumimoji="1" lang="en-US" altLang="ja-JP" dirty="0"/>
              <a:t>93</a:t>
            </a:r>
            <a:r>
              <a:rPr kumimoji="1" lang="ja-JP" altLang="en-US" dirty="0"/>
              <a:t>点です。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1823933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ここで先手が▲８六同銀と銀を取ります。</a:t>
            </a:r>
            <a:endParaRPr kumimoji="1" lang="en-US" altLang="ja-JP" dirty="0"/>
          </a:p>
          <a:p>
            <a:r>
              <a:rPr kumimoji="1" lang="ja-JP" altLang="en-US" dirty="0"/>
              <a:t>すると先手の銀得となり、先手の点数が増えます。</a:t>
            </a:r>
            <a:endParaRPr kumimoji="1" lang="en-US" altLang="ja-JP" dirty="0"/>
          </a:p>
          <a:p>
            <a:r>
              <a:rPr kumimoji="1" lang="ja-JP" altLang="en-US" dirty="0"/>
              <a:t>この状態では８六の銀には、後手の飛車が効いています。</a:t>
            </a:r>
            <a:endParaRPr kumimoji="1" lang="en-US" altLang="ja-JP" dirty="0"/>
          </a:p>
          <a:p>
            <a:r>
              <a:rPr kumimoji="1" lang="ja-JP" altLang="en-US" dirty="0"/>
              <a:t>一方、先手の駒は８六には効いていません。</a:t>
            </a:r>
            <a:endParaRPr kumimoji="1" lang="en-US" altLang="ja-JP" dirty="0"/>
          </a:p>
          <a:p>
            <a:r>
              <a:rPr kumimoji="1" lang="ja-JP" altLang="en-US" dirty="0"/>
              <a:t>すると、後手は飛車で銀をタダ取りできそうです。</a:t>
            </a:r>
            <a:endParaRPr kumimoji="1" lang="en-US" altLang="ja-JP" dirty="0"/>
          </a:p>
          <a:p>
            <a:r>
              <a:rPr kumimoji="1" lang="ja-JP" altLang="en-US" dirty="0"/>
              <a:t>では飛車で銀を取る手はいい手なのでしょうか？</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162316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42.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43.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43.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44.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44.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45.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4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6.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3.gif"/><Relationship Id="rId4" Type="http://schemas.openxmlformats.org/officeDocument/2006/relationships/image" Target="../media/image2.gi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8" Type="http://schemas.openxmlformats.org/officeDocument/2006/relationships/image" Target="../media/image10.gif"/><Relationship Id="rId13" Type="http://schemas.openxmlformats.org/officeDocument/2006/relationships/image" Target="../media/image13.gif"/><Relationship Id="rId3" Type="http://schemas.openxmlformats.org/officeDocument/2006/relationships/image" Target="../media/image7.gif"/><Relationship Id="rId7" Type="http://schemas.openxmlformats.org/officeDocument/2006/relationships/image" Target="../media/image9.gif"/><Relationship Id="rId12" Type="http://schemas.openxmlformats.org/officeDocument/2006/relationships/image" Target="../media/image12.gif"/><Relationship Id="rId2" Type="http://schemas.openxmlformats.org/officeDocument/2006/relationships/notesSlide" Target="../notesSlides/notesSlide51.xml"/><Relationship Id="rId1" Type="http://schemas.openxmlformats.org/officeDocument/2006/relationships/slideLayout" Target="../slideLayouts/slideLayout6.xml"/><Relationship Id="rId6" Type="http://schemas.openxmlformats.org/officeDocument/2006/relationships/image" Target="../media/image4.gif"/><Relationship Id="rId11" Type="http://schemas.openxmlformats.org/officeDocument/2006/relationships/image" Target="../media/image6.gif"/><Relationship Id="rId5" Type="http://schemas.openxmlformats.org/officeDocument/2006/relationships/image" Target="../media/image3.gif"/><Relationship Id="rId10" Type="http://schemas.openxmlformats.org/officeDocument/2006/relationships/image" Target="../media/image2.gif"/><Relationship Id="rId4" Type="http://schemas.openxmlformats.org/officeDocument/2006/relationships/image" Target="../media/image8.gif"/><Relationship Id="rId9" Type="http://schemas.openxmlformats.org/officeDocument/2006/relationships/image" Target="../media/image11.gif"/></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baseline="0" dirty="0">
                <a:latin typeface="Times New Roman" pitchFamily="18" charset="0"/>
              </a:rPr>
              <a:t>情報論理工学</a:t>
            </a:r>
            <a:br>
              <a:rPr lang="ja-JP" altLang="en-US" sz="4000" baseline="0" dirty="0">
                <a:latin typeface="Times New Roman" pitchFamily="18" charset="0"/>
              </a:rPr>
            </a:br>
            <a:r>
              <a:rPr lang="ja-JP" altLang="en-US" sz="4000" baseline="0" dirty="0">
                <a:latin typeface="Times New Roman"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baseline="0" dirty="0">
                <a:latin typeface="Times New Roman" pitchFamily="18" charset="0"/>
              </a:rPr>
              <a:t>第</a:t>
            </a:r>
            <a:r>
              <a:rPr lang="en-US" altLang="ja-JP" dirty="0">
                <a:latin typeface="Times New Roman" pitchFamily="18" charset="0"/>
              </a:rPr>
              <a:t>8</a:t>
            </a:r>
            <a:r>
              <a:rPr lang="ja-JP" altLang="en-US" baseline="0" dirty="0">
                <a:latin typeface="Times New Roman" pitchFamily="18" charset="0"/>
              </a:rPr>
              <a:t>回：</a:t>
            </a:r>
            <a:endParaRPr lang="en-US" altLang="ja-JP" baseline="0" dirty="0">
              <a:latin typeface="Times New Roman" pitchFamily="18" charset="0"/>
            </a:endParaRPr>
          </a:p>
          <a:p>
            <a:pPr>
              <a:lnSpc>
                <a:spcPct val="90000"/>
              </a:lnSpc>
            </a:pPr>
            <a:r>
              <a:rPr lang="ja-JP" altLang="en-US" baseline="0" dirty="0">
                <a:latin typeface="Times New Roman" pitchFamily="18" charset="0"/>
              </a:rPr>
              <a:t>ミニマックス法</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19" name="フリーフォーム 118"/>
          <p:cNvSpPr/>
          <p:nvPr/>
        </p:nvSpPr>
        <p:spPr bwMode="auto">
          <a:xfrm>
            <a:off x="6324600" y="4953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3967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82660" y="6334780"/>
            <a:ext cx="2510624" cy="523220"/>
          </a:xfrm>
          <a:prstGeom prst="rect">
            <a:avLst/>
          </a:prstGeom>
          <a:noFill/>
        </p:spPr>
        <p:txBody>
          <a:bodyPr wrap="none" rtlCol="0">
            <a:spAutoFit/>
          </a:bodyPr>
          <a:lstStyle/>
          <a:p>
            <a:r>
              <a:rPr lang="ja-JP" altLang="en-US" dirty="0"/>
              <a:t>△８六同飛まで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228600" y="2209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5" name="テキスト ボックス 4"/>
          <p:cNvSpPr txBox="1"/>
          <p:nvPr/>
        </p:nvSpPr>
        <p:spPr>
          <a:xfrm>
            <a:off x="7162800" y="3916081"/>
            <a:ext cx="1271502" cy="461665"/>
          </a:xfrm>
          <a:prstGeom prst="rect">
            <a:avLst/>
          </a:prstGeom>
          <a:noFill/>
        </p:spPr>
        <p:txBody>
          <a:bodyPr wrap="none" rtlCol="0">
            <a:spAutoFit/>
          </a:bodyPr>
          <a:lstStyle/>
          <a:p>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287" name="テキスト ボックス 286"/>
          <p:cNvSpPr txBox="1"/>
          <p:nvPr/>
        </p:nvSpPr>
        <p:spPr>
          <a:xfrm>
            <a:off x="6380085" y="855190"/>
            <a:ext cx="2446504"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　△同飛</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81000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3967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362199" y="6334780"/>
            <a:ext cx="2151550" cy="523220"/>
          </a:xfrm>
          <a:prstGeom prst="rect">
            <a:avLst/>
          </a:prstGeom>
          <a:noFill/>
        </p:spPr>
        <p:txBody>
          <a:bodyPr wrap="none" rtlCol="0">
            <a:spAutoFit/>
          </a:bodyPr>
          <a:lstStyle/>
          <a:p>
            <a:r>
              <a:rPr lang="ja-JP" altLang="en-US" dirty="0"/>
              <a:t>▲９五角まで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228600" y="2209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19" name="フリーフォーム 118"/>
          <p:cNvSpPr/>
          <p:nvPr/>
        </p:nvSpPr>
        <p:spPr bwMode="auto">
          <a:xfrm>
            <a:off x="1137671" y="34107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4" name="テキスト ボックス 273"/>
          <p:cNvSpPr txBox="1"/>
          <p:nvPr/>
        </p:nvSpPr>
        <p:spPr>
          <a:xfrm>
            <a:off x="6553201" y="3825400"/>
            <a:ext cx="2390072" cy="1175706"/>
          </a:xfrm>
          <a:prstGeom prst="rect">
            <a:avLst/>
          </a:prstGeom>
          <a:noFill/>
        </p:spPr>
        <p:txBody>
          <a:bodyPr wrap="square" rtlCol="0">
            <a:spAutoFit/>
          </a:bodyPr>
          <a:lstStyle/>
          <a:p>
            <a:pPr algn="l"/>
            <a:r>
              <a:rPr lang="ja-JP" altLang="en-US" sz="3200" dirty="0">
                <a:latin typeface="Times New Roman" panose="02020603050405020304" pitchFamily="18" charset="0"/>
              </a:rPr>
              <a:t>▲９五角が</a:t>
            </a:r>
            <a:endParaRPr lang="en-US" altLang="ja-JP" sz="3200" dirty="0">
              <a:latin typeface="Times New Roman" panose="02020603050405020304" pitchFamily="18" charset="0"/>
            </a:endParaRPr>
          </a:p>
          <a:p>
            <a:pPr algn="l"/>
            <a:r>
              <a:rPr lang="ja-JP" altLang="en-US" sz="3200" dirty="0">
                <a:latin typeface="Times New Roman" panose="02020603050405020304" pitchFamily="18" charset="0"/>
              </a:rPr>
              <a:t>王手飛車！</a:t>
            </a:r>
            <a:endParaRPr lang="en-US" altLang="ja-JP" sz="3200" dirty="0">
              <a:latin typeface="Times New Roman" panose="02020603050405020304" pitchFamily="18" charset="0"/>
            </a:endParaRPr>
          </a:p>
        </p:txBody>
      </p:sp>
      <p:sp>
        <p:nvSpPr>
          <p:cNvPr id="277" name="テキスト ボックス 276"/>
          <p:cNvSpPr txBox="1"/>
          <p:nvPr/>
        </p:nvSpPr>
        <p:spPr>
          <a:xfrm>
            <a:off x="6380085" y="855190"/>
            <a:ext cx="2446504" cy="904863"/>
          </a:xfrm>
          <a:prstGeom prst="rect">
            <a:avLst/>
          </a:prstGeom>
          <a:noFill/>
        </p:spPr>
        <p:txBody>
          <a:bodyPr wrap="none" rtlCol="0">
            <a:spAutoFit/>
          </a:bodyPr>
          <a:lstStyle/>
          <a:p>
            <a:pPr algn="l"/>
            <a:r>
              <a:rPr lang="ja-JP" altLang="en-US" sz="2400" dirty="0">
                <a:latin typeface="Times New Roman" panose="02020603050405020304" pitchFamily="18" charset="0"/>
              </a:rPr>
              <a:t>▲８六銀　△同飛</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▲９五角</a:t>
            </a:r>
          </a:p>
        </p:txBody>
      </p:sp>
    </p:spTree>
    <p:extLst>
      <p:ext uri="{BB962C8B-B14F-4D97-AF65-F5344CB8AC3E}">
        <p14:creationId xmlns:p14="http://schemas.microsoft.com/office/powerpoint/2010/main" val="94020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
                                        </p:tgtEl>
                                        <p:attrNameLst>
                                          <p:attrName>style.visibility</p:attrName>
                                        </p:attrNameLst>
                                      </p:cBhvr>
                                      <p:to>
                                        <p:strVal val="visible"/>
                                      </p:to>
                                    </p:set>
                                    <p:animEffect transition="in" filter="checkerboard(across)">
                                      <p:cBhvr>
                                        <p:cTn id="7" dur="500"/>
                                        <p:tgtEl>
                                          <p:spTgt spid="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先読み</a:t>
            </a:r>
          </a:p>
        </p:txBody>
      </p:sp>
      <p:sp>
        <p:nvSpPr>
          <p:cNvPr id="4" name="テキスト ボックス 3"/>
          <p:cNvSpPr txBox="1"/>
          <p:nvPr/>
        </p:nvSpPr>
        <p:spPr>
          <a:xfrm>
            <a:off x="1534770" y="1477182"/>
            <a:ext cx="4987263" cy="1040285"/>
          </a:xfrm>
          <a:prstGeom prst="rect">
            <a:avLst/>
          </a:prstGeom>
          <a:noFill/>
        </p:spPr>
        <p:txBody>
          <a:bodyPr wrap="none" rtlCol="0">
            <a:spAutoFit/>
          </a:bodyPr>
          <a:lstStyle/>
          <a:p>
            <a:pPr algn="l"/>
            <a:r>
              <a:rPr kumimoji="1" lang="ja-JP" altLang="en-US" dirty="0">
                <a:latin typeface="Times New Roman" panose="02020603050405020304" pitchFamily="18" charset="0"/>
              </a:rPr>
              <a:t>現在の局面は優勢でも</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数手先に逆転される場合がある</a:t>
            </a:r>
            <a:endParaRPr kumimoji="1" lang="ja-JP" altLang="en-US" dirty="0">
              <a:latin typeface="Times New Roman" panose="02020603050405020304" pitchFamily="18" charset="0"/>
            </a:endParaRPr>
          </a:p>
        </p:txBody>
      </p:sp>
      <p:grpSp>
        <p:nvGrpSpPr>
          <p:cNvPr id="9" name="グループ化 8"/>
          <p:cNvGrpSpPr/>
          <p:nvPr/>
        </p:nvGrpSpPr>
        <p:grpSpPr>
          <a:xfrm>
            <a:off x="2220570" y="2623829"/>
            <a:ext cx="3416320" cy="1083135"/>
            <a:chOff x="2590800" y="2670647"/>
            <a:chExt cx="3416320" cy="1083135"/>
          </a:xfrm>
        </p:grpSpPr>
        <p:sp>
          <p:nvSpPr>
            <p:cNvPr id="7" name="テキスト ボックス 6"/>
            <p:cNvSpPr txBox="1"/>
            <p:nvPr/>
          </p:nvSpPr>
          <p:spPr>
            <a:xfrm>
              <a:off x="2590800" y="3230562"/>
              <a:ext cx="3416320" cy="523220"/>
            </a:xfrm>
            <a:prstGeom prst="rect">
              <a:avLst/>
            </a:prstGeom>
            <a:noFill/>
          </p:spPr>
          <p:txBody>
            <a:bodyPr wrap="none" rtlCol="0">
              <a:spAutoFit/>
            </a:bodyPr>
            <a:lstStyle/>
            <a:p>
              <a:r>
                <a:rPr kumimoji="1" lang="ja-JP" altLang="en-US" dirty="0">
                  <a:latin typeface="Times New Roman" panose="02020603050405020304" pitchFamily="18" charset="0"/>
                </a:rPr>
                <a:t>局面の先読みが必要</a:t>
              </a:r>
            </a:p>
          </p:txBody>
        </p:sp>
        <p:sp>
          <p:nvSpPr>
            <p:cNvPr id="8" name="下矢印 7"/>
            <p:cNvSpPr/>
            <p:nvPr/>
          </p:nvSpPr>
          <p:spPr bwMode="auto">
            <a:xfrm>
              <a:off x="3886200" y="2670647"/>
              <a:ext cx="609600" cy="453553"/>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11" name="円/楕円 10"/>
          <p:cNvSpPr/>
          <p:nvPr/>
        </p:nvSpPr>
        <p:spPr bwMode="auto">
          <a:xfrm>
            <a:off x="6130263" y="3881187"/>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18" name="グループ化 17"/>
          <p:cNvGrpSpPr/>
          <p:nvPr/>
        </p:nvGrpSpPr>
        <p:grpSpPr>
          <a:xfrm>
            <a:off x="6130263" y="3166576"/>
            <a:ext cx="2251736" cy="1089787"/>
            <a:chOff x="4610100" y="4381959"/>
            <a:chExt cx="2251736" cy="1089787"/>
          </a:xfrm>
        </p:grpSpPr>
        <p:sp>
          <p:nvSpPr>
            <p:cNvPr id="16" name="円/楕円 15"/>
            <p:cNvSpPr/>
            <p:nvPr/>
          </p:nvSpPr>
          <p:spPr bwMode="auto">
            <a:xfrm>
              <a:off x="4610100" y="5090746"/>
              <a:ext cx="381000" cy="3810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sp>
          <p:nvSpPr>
            <p:cNvPr id="17" name="角丸四角形吹き出し 16"/>
            <p:cNvSpPr/>
            <p:nvPr/>
          </p:nvSpPr>
          <p:spPr bwMode="auto">
            <a:xfrm>
              <a:off x="4991099" y="4381959"/>
              <a:ext cx="1870737" cy="609600"/>
            </a:xfrm>
            <a:prstGeom prst="wedgeRoundRectCallout">
              <a:avLst>
                <a:gd name="adj1" fmla="val -49291"/>
                <a:gd name="adj2" fmla="val 79545"/>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優勢のようだ</a:t>
              </a:r>
            </a:p>
          </p:txBody>
        </p:sp>
      </p:grpSp>
      <p:sp>
        <p:nvSpPr>
          <p:cNvPr id="19" name="テキスト ボックス 18"/>
          <p:cNvSpPr txBox="1"/>
          <p:nvPr/>
        </p:nvSpPr>
        <p:spPr>
          <a:xfrm>
            <a:off x="7377832" y="3875363"/>
            <a:ext cx="1271503" cy="461665"/>
          </a:xfrm>
          <a:prstGeom prst="rect">
            <a:avLst/>
          </a:prstGeom>
          <a:noFill/>
        </p:spPr>
        <p:txBody>
          <a:bodyPr wrap="none" rtlCol="0">
            <a:spAutoFit/>
          </a:bodyPr>
          <a:lstStyle/>
          <a:p>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grpSp>
        <p:nvGrpSpPr>
          <p:cNvPr id="36" name="グループ化 35"/>
          <p:cNvGrpSpPr/>
          <p:nvPr/>
        </p:nvGrpSpPr>
        <p:grpSpPr>
          <a:xfrm>
            <a:off x="4603173" y="4262187"/>
            <a:ext cx="2348345" cy="1732618"/>
            <a:chOff x="4603173" y="4262187"/>
            <a:chExt cx="2348345" cy="1732618"/>
          </a:xfrm>
        </p:grpSpPr>
        <p:cxnSp>
          <p:nvCxnSpPr>
            <p:cNvPr id="13" name="直線矢印コネクタ 12"/>
            <p:cNvCxnSpPr>
              <a:stCxn id="11" idx="4"/>
              <a:endCxn id="14" idx="0"/>
            </p:cNvCxnSpPr>
            <p:nvPr/>
          </p:nvCxnSpPr>
          <p:spPr bwMode="auto">
            <a:xfrm>
              <a:off x="6320763" y="4262187"/>
              <a:ext cx="0" cy="1351618"/>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6130263" y="5613805"/>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11" idx="4"/>
              <a:endCxn id="21" idx="0"/>
            </p:cNvCxnSpPr>
            <p:nvPr/>
          </p:nvCxnSpPr>
          <p:spPr bwMode="auto">
            <a:xfrm flipH="1">
              <a:off x="5880508" y="4262187"/>
              <a:ext cx="440255" cy="1345794"/>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5690008" y="56079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11" idx="4"/>
              <a:endCxn id="23" idx="0"/>
            </p:cNvCxnSpPr>
            <p:nvPr/>
          </p:nvCxnSpPr>
          <p:spPr bwMode="auto">
            <a:xfrm>
              <a:off x="6320763" y="4262187"/>
              <a:ext cx="440255" cy="1345794"/>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6570518" y="56079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テキスト ボックス 29"/>
            <p:cNvSpPr txBox="1"/>
            <p:nvPr/>
          </p:nvSpPr>
          <p:spPr>
            <a:xfrm>
              <a:off x="4603173" y="5146316"/>
              <a:ext cx="1107996" cy="461665"/>
            </a:xfrm>
            <a:prstGeom prst="rect">
              <a:avLst/>
            </a:prstGeom>
            <a:noFill/>
          </p:spPr>
          <p:txBody>
            <a:bodyPr wrap="none" rtlCol="0">
              <a:spAutoFit/>
            </a:bodyPr>
            <a:lstStyle/>
            <a:p>
              <a:r>
                <a:rPr kumimoji="1" lang="ja-JP" altLang="en-US" sz="2400" dirty="0">
                  <a:latin typeface="Times New Roman" panose="02020603050405020304" pitchFamily="18" charset="0"/>
                </a:rPr>
                <a:t>数手先</a:t>
              </a:r>
            </a:p>
          </p:txBody>
        </p:sp>
      </p:grpSp>
      <p:grpSp>
        <p:nvGrpSpPr>
          <p:cNvPr id="35" name="グループ化 34"/>
          <p:cNvGrpSpPr/>
          <p:nvPr/>
        </p:nvGrpSpPr>
        <p:grpSpPr>
          <a:xfrm>
            <a:off x="5700778" y="4880372"/>
            <a:ext cx="2520356" cy="1123698"/>
            <a:chOff x="1862690" y="4680607"/>
            <a:chExt cx="2520356" cy="1123698"/>
          </a:xfrm>
        </p:grpSpPr>
        <p:sp>
          <p:nvSpPr>
            <p:cNvPr id="31" name="円/楕円 30"/>
            <p:cNvSpPr/>
            <p:nvPr/>
          </p:nvSpPr>
          <p:spPr bwMode="auto">
            <a:xfrm>
              <a:off x="2302945" y="5423305"/>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2" name="円/楕円 31"/>
            <p:cNvSpPr/>
            <p:nvPr/>
          </p:nvSpPr>
          <p:spPr bwMode="auto">
            <a:xfrm>
              <a:off x="1862690" y="5417481"/>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3" name="円/楕円 32"/>
            <p:cNvSpPr/>
            <p:nvPr/>
          </p:nvSpPr>
          <p:spPr bwMode="auto">
            <a:xfrm>
              <a:off x="2743200" y="5417481"/>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4" name="角丸四角形吹き出し 33"/>
            <p:cNvSpPr/>
            <p:nvPr/>
          </p:nvSpPr>
          <p:spPr bwMode="auto">
            <a:xfrm>
              <a:off x="3240046" y="4680607"/>
              <a:ext cx="1143000" cy="508953"/>
            </a:xfrm>
            <a:prstGeom prst="wedgeRoundRectCallout">
              <a:avLst>
                <a:gd name="adj1" fmla="val -60833"/>
                <a:gd name="adj2" fmla="val 84958"/>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劣勢！</a:t>
              </a:r>
            </a:p>
          </p:txBody>
        </p:sp>
      </p:grpSp>
    </p:spTree>
    <p:extLst>
      <p:ext uri="{BB962C8B-B14F-4D97-AF65-F5344CB8AC3E}">
        <p14:creationId xmlns:p14="http://schemas.microsoft.com/office/powerpoint/2010/main" val="232130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up)">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checkerboard(across)">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先読み</a:t>
            </a:r>
          </a:p>
        </p:txBody>
      </p:sp>
      <p:sp>
        <p:nvSpPr>
          <p:cNvPr id="3" name="コンテンツ プレースホルダー 2"/>
          <p:cNvSpPr>
            <a:spLocks noGrp="1"/>
          </p:cNvSpPr>
          <p:nvPr>
            <p:ph idx="1"/>
          </p:nvPr>
        </p:nvSpPr>
        <p:spPr>
          <a:xfrm>
            <a:off x="457200" y="1302424"/>
            <a:ext cx="8229600" cy="4525963"/>
          </a:xfrm>
        </p:spPr>
        <p:txBody>
          <a:bodyPr/>
          <a:lstStyle/>
          <a:p>
            <a:r>
              <a:rPr kumimoji="1" lang="ja-JP" altLang="en-US" dirty="0"/>
              <a:t>先読み</a:t>
            </a:r>
            <a:endParaRPr kumimoji="1" lang="en-US" altLang="ja-JP" dirty="0"/>
          </a:p>
          <a:p>
            <a:pPr lvl="1"/>
            <a:r>
              <a:rPr kumimoji="1" lang="ja-JP" altLang="en-US" dirty="0"/>
              <a:t>数手先の局面を生成し、評価値を計算</a:t>
            </a:r>
            <a:endParaRPr kumimoji="1" lang="en-US" altLang="ja-JP" dirty="0"/>
          </a:p>
          <a:p>
            <a:pPr lvl="1"/>
            <a:endParaRPr kumimoji="1" lang="ja-JP" altLang="en-US" dirty="0"/>
          </a:p>
        </p:txBody>
      </p:sp>
      <p:sp>
        <p:nvSpPr>
          <p:cNvPr id="4" name="円/楕円 3"/>
          <p:cNvSpPr/>
          <p:nvPr/>
        </p:nvSpPr>
        <p:spPr bwMode="auto">
          <a:xfrm>
            <a:off x="1636990"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円/楕円 4"/>
          <p:cNvSpPr/>
          <p:nvPr/>
        </p:nvSpPr>
        <p:spPr bwMode="auto">
          <a:xfrm>
            <a:off x="2739936" y="623533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6" name="円/楕円 5"/>
          <p:cNvSpPr/>
          <p:nvPr/>
        </p:nvSpPr>
        <p:spPr bwMode="auto">
          <a:xfrm>
            <a:off x="1647248"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円/楕円 6"/>
          <p:cNvSpPr/>
          <p:nvPr/>
        </p:nvSpPr>
        <p:spPr bwMode="auto">
          <a:xfrm>
            <a:off x="3291409"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8" name="円/楕円 7"/>
          <p:cNvSpPr/>
          <p:nvPr/>
        </p:nvSpPr>
        <p:spPr bwMode="auto">
          <a:xfrm>
            <a:off x="2188463" y="623533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 name="円/楕円 8"/>
          <p:cNvSpPr/>
          <p:nvPr/>
        </p:nvSpPr>
        <p:spPr bwMode="auto">
          <a:xfrm>
            <a:off x="1085517"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 name="円/楕円 9"/>
          <p:cNvSpPr/>
          <p:nvPr/>
        </p:nvSpPr>
        <p:spPr bwMode="auto">
          <a:xfrm>
            <a:off x="3842882"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0</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1" name="円/楕円 10"/>
          <p:cNvSpPr/>
          <p:nvPr/>
        </p:nvSpPr>
        <p:spPr bwMode="auto">
          <a:xfrm>
            <a:off x="4394355" y="621775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2" name="円/楕円 11"/>
          <p:cNvSpPr/>
          <p:nvPr/>
        </p:nvSpPr>
        <p:spPr bwMode="auto">
          <a:xfrm>
            <a:off x="4945828" y="62118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3" name="円/楕円 12"/>
          <p:cNvSpPr/>
          <p:nvPr/>
        </p:nvSpPr>
        <p:spPr bwMode="auto">
          <a:xfrm>
            <a:off x="5497301" y="62118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14" name="直線矢印コネクタ 13"/>
          <p:cNvCxnSpPr/>
          <p:nvPr/>
        </p:nvCxnSpPr>
        <p:spPr bwMode="auto">
          <a:xfrm>
            <a:off x="1875847"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a:off x="1875847"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endCxn id="9" idx="0"/>
          </p:cNvCxnSpPr>
          <p:nvPr/>
        </p:nvCxnSpPr>
        <p:spPr bwMode="auto">
          <a:xfrm flipH="1">
            <a:off x="1314117"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3291409"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18" name="直線矢印コネクタ 17"/>
          <p:cNvCxnSpPr/>
          <p:nvPr/>
        </p:nvCxnSpPr>
        <p:spPr bwMode="auto">
          <a:xfrm>
            <a:off x="3520008"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a:off x="3520008"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H="1">
            <a:off x="2958278"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4938823"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2" name="直線矢印コネクタ 21"/>
          <p:cNvCxnSpPr/>
          <p:nvPr/>
        </p:nvCxnSpPr>
        <p:spPr bwMode="auto">
          <a:xfrm>
            <a:off x="5167422"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5167422"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a:off x="4605692"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3291409" y="380035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6" name="直線矢印コネクタ 25"/>
          <p:cNvCxnSpPr/>
          <p:nvPr/>
        </p:nvCxnSpPr>
        <p:spPr bwMode="auto">
          <a:xfrm>
            <a:off x="3520008" y="4234108"/>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a:endCxn id="21" idx="0"/>
          </p:cNvCxnSpPr>
          <p:nvPr/>
        </p:nvCxnSpPr>
        <p:spPr bwMode="auto">
          <a:xfrm>
            <a:off x="3520008" y="4234108"/>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endCxn id="6" idx="0"/>
          </p:cNvCxnSpPr>
          <p:nvPr/>
        </p:nvCxnSpPr>
        <p:spPr bwMode="auto">
          <a:xfrm flipH="1">
            <a:off x="1875848" y="423410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45828" y="259959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0" name="直線矢印コネクタ 29"/>
          <p:cNvCxnSpPr/>
          <p:nvPr/>
        </p:nvCxnSpPr>
        <p:spPr bwMode="auto">
          <a:xfrm>
            <a:off x="5174426" y="3030416"/>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5185007" y="3048000"/>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3530267" y="3033347"/>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29" idx="4"/>
          </p:cNvCxnSpPr>
          <p:nvPr/>
        </p:nvCxnSpPr>
        <p:spPr bwMode="auto">
          <a:xfrm>
            <a:off x="5174428" y="3056793"/>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円/楕円 33"/>
          <p:cNvSpPr/>
          <p:nvPr/>
        </p:nvSpPr>
        <p:spPr bwMode="auto">
          <a:xfrm>
            <a:off x="7053132" y="38096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35" name="円/楕円 34"/>
          <p:cNvSpPr/>
          <p:nvPr/>
        </p:nvSpPr>
        <p:spPr bwMode="auto">
          <a:xfrm>
            <a:off x="5917706" y="379156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円/楕円 35"/>
          <p:cNvSpPr/>
          <p:nvPr/>
        </p:nvSpPr>
        <p:spPr bwMode="auto">
          <a:xfrm>
            <a:off x="8215423" y="381695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37" name="直線矢印コネクタ 36"/>
          <p:cNvCxnSpPr/>
          <p:nvPr/>
        </p:nvCxnSpPr>
        <p:spPr bwMode="auto">
          <a:xfrm>
            <a:off x="8446465" y="4274158"/>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p:nvPr/>
        </p:nvCxnSpPr>
        <p:spPr bwMode="auto">
          <a:xfrm>
            <a:off x="8458514" y="4274158"/>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flipH="1">
            <a:off x="8233965" y="4275623"/>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a:off x="7296344" y="42726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a:off x="7308393" y="42726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flipH="1">
            <a:off x="7083844" y="42741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a:off x="6168389" y="4269888"/>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6180438" y="4269888"/>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flipH="1">
            <a:off x="5955889" y="4271353"/>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円/楕円 45"/>
          <p:cNvSpPr/>
          <p:nvPr/>
        </p:nvSpPr>
        <p:spPr bwMode="auto">
          <a:xfrm>
            <a:off x="3296724" y="5030423"/>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47" name="円/楕円 46"/>
          <p:cNvSpPr/>
          <p:nvPr/>
        </p:nvSpPr>
        <p:spPr bwMode="auto">
          <a:xfrm>
            <a:off x="1653272" y="50111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円/楕円 47"/>
          <p:cNvSpPr/>
          <p:nvPr/>
        </p:nvSpPr>
        <p:spPr bwMode="auto">
          <a:xfrm>
            <a:off x="4950869" y="500655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49" name="円/楕円 48"/>
          <p:cNvSpPr/>
          <p:nvPr/>
        </p:nvSpPr>
        <p:spPr bwMode="auto">
          <a:xfrm>
            <a:off x="5901325" y="378106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0" name="円/楕円 49"/>
          <p:cNvSpPr/>
          <p:nvPr/>
        </p:nvSpPr>
        <p:spPr bwMode="auto">
          <a:xfrm>
            <a:off x="3295812" y="378106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1" name="円/楕円 50"/>
          <p:cNvSpPr/>
          <p:nvPr/>
        </p:nvSpPr>
        <p:spPr bwMode="auto">
          <a:xfrm>
            <a:off x="8210312" y="380963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2" name="円/楕円 51"/>
          <p:cNvSpPr/>
          <p:nvPr/>
        </p:nvSpPr>
        <p:spPr bwMode="auto">
          <a:xfrm>
            <a:off x="7058505" y="380963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円/楕円 52"/>
          <p:cNvSpPr/>
          <p:nvPr/>
        </p:nvSpPr>
        <p:spPr bwMode="auto">
          <a:xfrm>
            <a:off x="4938000" y="259666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テキスト ボックス 53"/>
          <p:cNvSpPr txBox="1"/>
          <p:nvPr/>
        </p:nvSpPr>
        <p:spPr>
          <a:xfrm>
            <a:off x="271400" y="4973540"/>
            <a:ext cx="902811" cy="523220"/>
          </a:xfrm>
          <a:prstGeom prst="rect">
            <a:avLst/>
          </a:prstGeom>
          <a:noFill/>
        </p:spPr>
        <p:txBody>
          <a:bodyPr wrap="none" rtlCol="0">
            <a:spAutoFit/>
          </a:bodyPr>
          <a:lstStyle/>
          <a:p>
            <a:r>
              <a:rPr kumimoji="1" lang="ja-JP" altLang="en-US" dirty="0"/>
              <a:t>○番</a:t>
            </a:r>
          </a:p>
        </p:txBody>
      </p:sp>
      <p:sp>
        <p:nvSpPr>
          <p:cNvPr id="55" name="テキスト ボックス 54"/>
          <p:cNvSpPr txBox="1"/>
          <p:nvPr/>
        </p:nvSpPr>
        <p:spPr>
          <a:xfrm>
            <a:off x="246181" y="3721630"/>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56" name="テキスト ボックス 55"/>
          <p:cNvSpPr txBox="1"/>
          <p:nvPr/>
        </p:nvSpPr>
        <p:spPr>
          <a:xfrm>
            <a:off x="292582" y="2556342"/>
            <a:ext cx="902811" cy="523220"/>
          </a:xfrm>
          <a:prstGeom prst="rect">
            <a:avLst/>
          </a:prstGeom>
          <a:noFill/>
        </p:spPr>
        <p:txBody>
          <a:bodyPr wrap="none" rtlCol="0">
            <a:spAutoFit/>
          </a:bodyPr>
          <a:lstStyle/>
          <a:p>
            <a:r>
              <a:rPr kumimoji="1" lang="ja-JP" altLang="en-US" dirty="0"/>
              <a:t>○番</a:t>
            </a:r>
          </a:p>
        </p:txBody>
      </p:sp>
      <p:sp>
        <p:nvSpPr>
          <p:cNvPr id="57" name="楕円 56">
            <a:extLst>
              <a:ext uri="{FF2B5EF4-FFF2-40B4-BE49-F238E27FC236}">
                <a16:creationId xmlns:a16="http://schemas.microsoft.com/office/drawing/2014/main" id="{83D46DD3-3176-4D25-A392-911583FACE47}"/>
              </a:ext>
            </a:extLst>
          </p:cNvPr>
          <p:cNvSpPr/>
          <p:nvPr/>
        </p:nvSpPr>
        <p:spPr bwMode="auto">
          <a:xfrm>
            <a:off x="1571231" y="6145931"/>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楕円 57">
            <a:extLst>
              <a:ext uri="{FF2B5EF4-FFF2-40B4-BE49-F238E27FC236}">
                <a16:creationId xmlns:a16="http://schemas.microsoft.com/office/drawing/2014/main" id="{98B09336-F290-4C22-9ED8-39407A2654FB}"/>
              </a:ext>
            </a:extLst>
          </p:cNvPr>
          <p:cNvSpPr/>
          <p:nvPr/>
        </p:nvSpPr>
        <p:spPr bwMode="auto">
          <a:xfrm>
            <a:off x="3229383" y="4967726"/>
            <a:ext cx="618717" cy="566363"/>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9" name="楕円 58">
            <a:extLst>
              <a:ext uri="{FF2B5EF4-FFF2-40B4-BE49-F238E27FC236}">
                <a16:creationId xmlns:a16="http://schemas.microsoft.com/office/drawing/2014/main" id="{D976F956-FD85-4A49-91B0-BE5A2E0F380A}"/>
              </a:ext>
            </a:extLst>
          </p:cNvPr>
          <p:cNvSpPr/>
          <p:nvPr/>
        </p:nvSpPr>
        <p:spPr bwMode="auto">
          <a:xfrm>
            <a:off x="3229383" y="3707549"/>
            <a:ext cx="606403"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楕円 61">
            <a:extLst>
              <a:ext uri="{FF2B5EF4-FFF2-40B4-BE49-F238E27FC236}">
                <a16:creationId xmlns:a16="http://schemas.microsoft.com/office/drawing/2014/main" id="{ABC52D4B-FE18-420B-9B3A-03611941FF01}"/>
              </a:ext>
            </a:extLst>
          </p:cNvPr>
          <p:cNvSpPr/>
          <p:nvPr/>
        </p:nvSpPr>
        <p:spPr bwMode="auto">
          <a:xfrm>
            <a:off x="3210009" y="6145931"/>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3" name="楕円 62">
            <a:extLst>
              <a:ext uri="{FF2B5EF4-FFF2-40B4-BE49-F238E27FC236}">
                <a16:creationId xmlns:a16="http://schemas.microsoft.com/office/drawing/2014/main" id="{60977252-8859-42C7-B5E6-8475F7D37C90}"/>
              </a:ext>
            </a:extLst>
          </p:cNvPr>
          <p:cNvSpPr/>
          <p:nvPr/>
        </p:nvSpPr>
        <p:spPr bwMode="auto">
          <a:xfrm>
            <a:off x="5416380" y="6130813"/>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65" name="グループ化 64">
            <a:extLst>
              <a:ext uri="{FF2B5EF4-FFF2-40B4-BE49-F238E27FC236}">
                <a16:creationId xmlns:a16="http://schemas.microsoft.com/office/drawing/2014/main" id="{0AB6AE79-36FC-4305-9DE1-960C0144B29E}"/>
              </a:ext>
            </a:extLst>
          </p:cNvPr>
          <p:cNvGrpSpPr/>
          <p:nvPr/>
        </p:nvGrpSpPr>
        <p:grpSpPr>
          <a:xfrm>
            <a:off x="6116897" y="5858180"/>
            <a:ext cx="2543556" cy="904863"/>
            <a:chOff x="6165520" y="5735519"/>
            <a:chExt cx="2543556" cy="904863"/>
          </a:xfrm>
        </p:grpSpPr>
        <p:sp>
          <p:nvSpPr>
            <p:cNvPr id="66" name="テキスト ボックス 65">
              <a:extLst>
                <a:ext uri="{FF2B5EF4-FFF2-40B4-BE49-F238E27FC236}">
                  <a16:creationId xmlns:a16="http://schemas.microsoft.com/office/drawing/2014/main" id="{0573BA18-A687-4030-B4EC-EFF810547CFA}"/>
                </a:ext>
              </a:extLst>
            </p:cNvPr>
            <p:cNvSpPr txBox="1"/>
            <p:nvPr/>
          </p:nvSpPr>
          <p:spPr>
            <a:xfrm>
              <a:off x="6462948" y="5735519"/>
              <a:ext cx="2246128"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この局面の</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評価値を求める</a:t>
              </a:r>
            </a:p>
          </p:txBody>
        </p:sp>
        <p:sp>
          <p:nvSpPr>
            <p:cNvPr id="67" name="左矢印 57">
              <a:extLst>
                <a:ext uri="{FF2B5EF4-FFF2-40B4-BE49-F238E27FC236}">
                  <a16:creationId xmlns:a16="http://schemas.microsoft.com/office/drawing/2014/main" id="{8DEB8DA6-3FBA-432D-B958-5806AADC0BE4}"/>
                </a:ext>
              </a:extLst>
            </p:cNvPr>
            <p:cNvSpPr/>
            <p:nvPr/>
          </p:nvSpPr>
          <p:spPr bwMode="auto">
            <a:xfrm>
              <a:off x="6165520" y="6096000"/>
              <a:ext cx="311480" cy="362076"/>
            </a:xfrm>
            <a:prstGeom prst="lef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Tree>
    <p:custDataLst>
      <p:tags r:id="rId1"/>
    </p:custDataLst>
    <p:extLst>
      <p:ext uri="{BB962C8B-B14F-4D97-AF65-F5344CB8AC3E}">
        <p14:creationId xmlns:p14="http://schemas.microsoft.com/office/powerpoint/2010/main" val="3893595347"/>
      </p:ext>
    </p:extLst>
  </p:cSld>
  <p:clrMapOvr>
    <a:masterClrMapping/>
  </p:clrMapOvr>
  <mc:AlternateContent xmlns:mc="http://schemas.openxmlformats.org/markup-compatibility/2006" xmlns:p14="http://schemas.microsoft.com/office/powerpoint/2010/main">
    <mc:Choice Requires="p14">
      <p:transition spd="slow" p14:dur="2000" advTm="38445"/>
    </mc:Choice>
    <mc:Fallback xmlns="">
      <p:transition spd="slow" advTm="3844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checkerboard(across)">
                                      <p:cBhvr>
                                        <p:cTn id="7" dur="500"/>
                                        <p:tgtEl>
                                          <p:spTgt spid="5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checkerboard(across)">
                                      <p:cBhvr>
                                        <p:cTn id="11" dur="500"/>
                                        <p:tgtEl>
                                          <p:spTgt spid="62"/>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checkerboard(across)">
                                      <p:cBhvr>
                                        <p:cTn id="15" dur="500"/>
                                        <p:tgtEl>
                                          <p:spTgt spid="6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500"/>
                                        <p:tgtEl>
                                          <p:spTgt spid="47"/>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500"/>
                                        <p:tgtEl>
                                          <p:spTgt spid="46"/>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5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checkerboard(across)">
                                      <p:cBhvr>
                                        <p:cTn id="33" dur="500"/>
                                        <p:tgtEl>
                                          <p:spTgt spid="5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fade">
                                      <p:cBhvr>
                                        <p:cTn id="43" dur="500"/>
                                        <p:tgtEl>
                                          <p:spTgt spid="49"/>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fade">
                                      <p:cBhvr>
                                        <p:cTn id="47" dur="500"/>
                                        <p:tgtEl>
                                          <p:spTgt spid="52"/>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500"/>
                                        <p:tgtEl>
                                          <p:spTgt spid="51"/>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checkerboard(across)">
                                      <p:cBhvr>
                                        <p:cTn id="56" dur="500"/>
                                        <p:tgtEl>
                                          <p:spTgt spid="5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7" grpId="0" animBg="1"/>
      <p:bldP spid="58" grpId="0" animBg="1"/>
      <p:bldP spid="59" grpId="0" animBg="1"/>
      <p:bldP spid="62" grpId="0" animBg="1"/>
      <p:bldP spid="6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ミニマックス</a:t>
            </a:r>
            <a:r>
              <a:rPr kumimoji="1" lang="en-US" altLang="ja-JP" dirty="0"/>
              <a:t>(</a:t>
            </a:r>
            <a:r>
              <a:rPr lang="en-US" altLang="ja-JP" dirty="0"/>
              <a:t>mini-max)</a:t>
            </a:r>
            <a:r>
              <a:rPr kumimoji="1" lang="ja-JP" altLang="en-US" dirty="0"/>
              <a:t>法</a:t>
            </a:r>
          </a:p>
        </p:txBody>
      </p:sp>
      <p:sp>
        <p:nvSpPr>
          <p:cNvPr id="3" name="コンテンツ プレースホルダー 2"/>
          <p:cNvSpPr>
            <a:spLocks noGrp="1"/>
          </p:cNvSpPr>
          <p:nvPr>
            <p:ph idx="1"/>
          </p:nvPr>
        </p:nvSpPr>
        <p:spPr/>
        <p:txBody>
          <a:bodyPr/>
          <a:lstStyle/>
          <a:p>
            <a:r>
              <a:rPr kumimoji="1" lang="ja-JP" altLang="en-US" dirty="0"/>
              <a:t>ミニマックス法</a:t>
            </a:r>
            <a:endParaRPr kumimoji="1" lang="en-US" altLang="ja-JP" dirty="0"/>
          </a:p>
          <a:p>
            <a:pPr lvl="1"/>
            <a:r>
              <a:rPr lang="ja-JP" altLang="en-US" dirty="0"/>
              <a:t>自分にとっての最善手＝相手にとっての最悪手</a:t>
            </a:r>
            <a:endParaRPr lang="en-US" altLang="ja-JP" dirty="0"/>
          </a:p>
          <a:p>
            <a:pPr marL="457200" lvl="1" indent="0">
              <a:buNone/>
            </a:pPr>
            <a:r>
              <a:rPr lang="en-US" altLang="ja-JP" dirty="0"/>
              <a:t>				(</a:t>
            </a:r>
            <a:r>
              <a:rPr lang="ja-JP" altLang="en-US" dirty="0"/>
              <a:t>二人零和ゲームの場合</a:t>
            </a:r>
            <a:r>
              <a:rPr lang="en-US" altLang="ja-JP" dirty="0"/>
              <a:t>)</a:t>
            </a:r>
          </a:p>
          <a:p>
            <a:pPr marL="457200" lvl="1" indent="0">
              <a:buNone/>
            </a:pPr>
            <a:r>
              <a:rPr kumimoji="1" lang="ja-JP" altLang="en-US" dirty="0"/>
              <a:t>⇒</a:t>
            </a:r>
            <a:r>
              <a:rPr kumimoji="1" lang="en-US" altLang="ja-JP" dirty="0"/>
              <a:t>	</a:t>
            </a:r>
            <a:r>
              <a:rPr kumimoji="1" lang="ja-JP" altLang="en-US" dirty="0"/>
              <a:t>相手が常に最善手を指してくると仮定</a:t>
            </a:r>
          </a:p>
        </p:txBody>
      </p:sp>
      <p:sp>
        <p:nvSpPr>
          <p:cNvPr id="4" name="テキスト ボックス 3"/>
          <p:cNvSpPr txBox="1"/>
          <p:nvPr/>
        </p:nvSpPr>
        <p:spPr>
          <a:xfrm>
            <a:off x="1318545" y="4419600"/>
            <a:ext cx="6506909" cy="1040285"/>
          </a:xfrm>
          <a:prstGeom prst="rect">
            <a:avLst/>
          </a:prstGeom>
          <a:noFill/>
        </p:spPr>
        <p:txBody>
          <a:bodyPr wrap="none" rtlCol="0">
            <a:spAutoFit/>
          </a:bodyPr>
          <a:lstStyle/>
          <a:p>
            <a:r>
              <a:rPr kumimoji="1" lang="ja-JP" altLang="en-US" dirty="0">
                <a:latin typeface="Times New Roman" panose="02020603050405020304" pitchFamily="18" charset="0"/>
              </a:rPr>
              <a:t>自分の手番：最も評価値の高い手を採用</a:t>
            </a:r>
            <a:endParaRPr kumimoji="1" lang="en-US" altLang="ja-JP" dirty="0">
              <a:latin typeface="Times New Roman" panose="02020603050405020304" pitchFamily="18" charset="0"/>
            </a:endParaRPr>
          </a:p>
          <a:p>
            <a:r>
              <a:rPr lang="ja-JP" altLang="en-US" dirty="0">
                <a:latin typeface="Times New Roman" panose="02020603050405020304" pitchFamily="18" charset="0"/>
              </a:rPr>
              <a:t>相手の手番：最も評価値の低い手を採用</a:t>
            </a:r>
            <a:endParaRPr kumimoji="1" lang="en-US" altLang="ja-JP" dirty="0">
              <a:latin typeface="Times New Roman" panose="02020603050405020304" pitchFamily="18" charset="0"/>
            </a:endParaRPr>
          </a:p>
        </p:txBody>
      </p:sp>
    </p:spTree>
    <p:extLst>
      <p:ext uri="{BB962C8B-B14F-4D97-AF65-F5344CB8AC3E}">
        <p14:creationId xmlns:p14="http://schemas.microsoft.com/office/powerpoint/2010/main" val="88391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各頂点の得点計算</a:t>
            </a:r>
            <a:endParaRPr kumimoji="1" lang="ja-JP" altLang="en-US" dirty="0"/>
          </a:p>
        </p:txBody>
      </p:sp>
      <p:sp>
        <p:nvSpPr>
          <p:cNvPr id="26" name="円/楕円 25"/>
          <p:cNvSpPr/>
          <p:nvPr/>
        </p:nvSpPr>
        <p:spPr bwMode="auto">
          <a:xfrm>
            <a:off x="546772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27" name="円/楕円 26"/>
          <p:cNvSpPr/>
          <p:nvPr/>
        </p:nvSpPr>
        <p:spPr bwMode="auto">
          <a:xfrm>
            <a:off x="6718837"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28" name="円/楕円 27"/>
          <p:cNvSpPr/>
          <p:nvPr/>
        </p:nvSpPr>
        <p:spPr bwMode="auto">
          <a:xfrm>
            <a:off x="6090349"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0</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円/楕円 28"/>
          <p:cNvSpPr/>
          <p:nvPr/>
        </p:nvSpPr>
        <p:spPr bwMode="auto">
          <a:xfrm>
            <a:off x="4842166"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-2</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円/楕円 29"/>
          <p:cNvSpPr/>
          <p:nvPr/>
        </p:nvSpPr>
        <p:spPr bwMode="auto">
          <a:xfrm>
            <a:off x="734146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+1</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31" name="円/楕円 30"/>
          <p:cNvSpPr/>
          <p:nvPr/>
        </p:nvSpPr>
        <p:spPr bwMode="auto">
          <a:xfrm>
            <a:off x="6090349"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2" name="直線矢印コネクタ 31"/>
          <p:cNvCxnSpPr>
            <a:stCxn id="31" idx="4"/>
          </p:cNvCxnSpPr>
          <p:nvPr/>
        </p:nvCxnSpPr>
        <p:spPr bwMode="auto">
          <a:xfrm>
            <a:off x="6318949"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31" idx="4"/>
          </p:cNvCxnSpPr>
          <p:nvPr/>
        </p:nvCxnSpPr>
        <p:spPr bwMode="auto">
          <a:xfrm>
            <a:off x="6318949"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6313087"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1" idx="4"/>
          </p:cNvCxnSpPr>
          <p:nvPr/>
        </p:nvCxnSpPr>
        <p:spPr bwMode="auto">
          <a:xfrm flipH="1">
            <a:off x="5696323"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1" idx="4"/>
          </p:cNvCxnSpPr>
          <p:nvPr/>
        </p:nvCxnSpPr>
        <p:spPr bwMode="auto">
          <a:xfrm flipH="1">
            <a:off x="5070766"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6092096" y="326431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cxnSp>
        <p:nvCxnSpPr>
          <p:cNvPr id="53" name="直線矢印コネクタ 52"/>
          <p:cNvCxnSpPr/>
          <p:nvPr/>
        </p:nvCxnSpPr>
        <p:spPr bwMode="auto">
          <a:xfrm>
            <a:off x="7558014"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7570063"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7345514"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694755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95960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673505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6326541"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38590"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6114041"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5696444"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a:off x="5708493"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5483944"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508598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09803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87348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テキスト ボックス 4"/>
          <p:cNvSpPr txBox="1"/>
          <p:nvPr/>
        </p:nvSpPr>
        <p:spPr>
          <a:xfrm>
            <a:off x="592943" y="1484081"/>
            <a:ext cx="3185487" cy="1040285"/>
          </a:xfrm>
          <a:prstGeom prst="rect">
            <a:avLst/>
          </a:prstGeom>
          <a:noFill/>
        </p:spPr>
        <p:txBody>
          <a:bodyPr wrap="none" rtlCol="0">
            <a:spAutoFit/>
          </a:bodyPr>
          <a:lstStyle/>
          <a:p>
            <a:r>
              <a:rPr lang="ja-JP" altLang="en-US" dirty="0"/>
              <a:t>○番：最大値を選択</a:t>
            </a:r>
            <a:endParaRPr lang="en-US" altLang="ja-JP" dirty="0"/>
          </a:p>
          <a:p>
            <a:r>
              <a:rPr kumimoji="1" lang="en-US" altLang="ja-JP" dirty="0"/>
              <a:t>×</a:t>
            </a:r>
            <a:r>
              <a:rPr lang="ja-JP" altLang="en-US" dirty="0"/>
              <a:t>番：最少値を選択</a:t>
            </a:r>
            <a:endParaRPr kumimoji="1" lang="en-US" altLang="ja-JP" dirty="0"/>
          </a:p>
        </p:txBody>
      </p:sp>
      <p:sp>
        <p:nvSpPr>
          <p:cNvPr id="70" name="テキスト ボックス 69"/>
          <p:cNvSpPr txBox="1"/>
          <p:nvPr/>
        </p:nvSpPr>
        <p:spPr>
          <a:xfrm>
            <a:off x="4296196" y="2699376"/>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71" name="円/楕円 70"/>
          <p:cNvSpPr/>
          <p:nvPr/>
        </p:nvSpPr>
        <p:spPr bwMode="auto">
          <a:xfrm>
            <a:off x="2037855"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2" name="円/楕円 71"/>
          <p:cNvSpPr/>
          <p:nvPr/>
        </p:nvSpPr>
        <p:spPr bwMode="auto">
          <a:xfrm>
            <a:off x="3288969"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0</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3" name="円/楕円 72"/>
          <p:cNvSpPr/>
          <p:nvPr/>
        </p:nvSpPr>
        <p:spPr bwMode="auto">
          <a:xfrm>
            <a:off x="2660481"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-4</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4" name="円/楕円 73"/>
          <p:cNvSpPr/>
          <p:nvPr/>
        </p:nvSpPr>
        <p:spPr bwMode="auto">
          <a:xfrm>
            <a:off x="1412298"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+1</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5" name="円/楕円 74"/>
          <p:cNvSpPr/>
          <p:nvPr/>
        </p:nvSpPr>
        <p:spPr bwMode="auto">
          <a:xfrm>
            <a:off x="3911595"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-2</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6" name="円/楕円 75"/>
          <p:cNvSpPr/>
          <p:nvPr/>
        </p:nvSpPr>
        <p:spPr bwMode="auto">
          <a:xfrm>
            <a:off x="2660481"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77" name="直線矢印コネクタ 76"/>
          <p:cNvCxnSpPr>
            <a:stCxn id="76" idx="4"/>
          </p:cNvCxnSpPr>
          <p:nvPr/>
        </p:nvCxnSpPr>
        <p:spPr bwMode="auto">
          <a:xfrm>
            <a:off x="2889081"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a:stCxn id="76" idx="4"/>
          </p:cNvCxnSpPr>
          <p:nvPr/>
        </p:nvCxnSpPr>
        <p:spPr bwMode="auto">
          <a:xfrm>
            <a:off x="2889081"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2883219"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a:stCxn id="76" idx="4"/>
          </p:cNvCxnSpPr>
          <p:nvPr/>
        </p:nvCxnSpPr>
        <p:spPr bwMode="auto">
          <a:xfrm flipH="1">
            <a:off x="2266455"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a:stCxn id="76" idx="4"/>
          </p:cNvCxnSpPr>
          <p:nvPr/>
        </p:nvCxnSpPr>
        <p:spPr bwMode="auto">
          <a:xfrm flipH="1">
            <a:off x="1640898"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円/楕円 81"/>
          <p:cNvSpPr/>
          <p:nvPr/>
        </p:nvSpPr>
        <p:spPr bwMode="auto">
          <a:xfrm>
            <a:off x="2662228" y="326431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cxnSp>
        <p:nvCxnSpPr>
          <p:cNvPr id="83" name="直線矢印コネクタ 82"/>
          <p:cNvCxnSpPr/>
          <p:nvPr/>
        </p:nvCxnSpPr>
        <p:spPr bwMode="auto">
          <a:xfrm>
            <a:off x="4128146"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a:off x="4140195"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3915646"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3517690"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3529739"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3305190"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2896673"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2908722"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2684173"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2266576"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2278625"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flipH="1">
            <a:off x="2054076"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a:off x="1656120"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a:off x="1668169"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flipH="1">
            <a:off x="1443620"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866327" y="2699376"/>
            <a:ext cx="902811" cy="523220"/>
          </a:xfrm>
          <a:prstGeom prst="rect">
            <a:avLst/>
          </a:prstGeom>
          <a:noFill/>
        </p:spPr>
        <p:txBody>
          <a:bodyPr wrap="none" rtlCol="0">
            <a:spAutoFit/>
          </a:bodyPr>
          <a:lstStyle/>
          <a:p>
            <a:r>
              <a:rPr kumimoji="1" lang="ja-JP" altLang="en-US" dirty="0"/>
              <a:t>○番</a:t>
            </a:r>
          </a:p>
        </p:txBody>
      </p:sp>
      <p:sp>
        <p:nvSpPr>
          <p:cNvPr id="68" name="楕円 67">
            <a:extLst>
              <a:ext uri="{FF2B5EF4-FFF2-40B4-BE49-F238E27FC236}">
                <a16:creationId xmlns:a16="http://schemas.microsoft.com/office/drawing/2014/main" id="{2739550A-9EC2-43AC-8E3D-6DDACD8BB740}"/>
              </a:ext>
            </a:extLst>
          </p:cNvPr>
          <p:cNvSpPr/>
          <p:nvPr/>
        </p:nvSpPr>
        <p:spPr bwMode="auto">
          <a:xfrm>
            <a:off x="1942454" y="4416570"/>
            <a:ext cx="648000" cy="648000"/>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9" name="楕円 68">
            <a:extLst>
              <a:ext uri="{FF2B5EF4-FFF2-40B4-BE49-F238E27FC236}">
                <a16:creationId xmlns:a16="http://schemas.microsoft.com/office/drawing/2014/main" id="{9E261808-38DB-494D-AA17-B3284975DD7E}"/>
              </a:ext>
            </a:extLst>
          </p:cNvPr>
          <p:cNvSpPr/>
          <p:nvPr/>
        </p:nvSpPr>
        <p:spPr bwMode="auto">
          <a:xfrm>
            <a:off x="5376001" y="4425280"/>
            <a:ext cx="648000" cy="648000"/>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95643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checkerboard(across)">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
                                        </p:tgtEl>
                                        <p:attrNameLst>
                                          <p:attrName>style.visibility</p:attrName>
                                        </p:attrNameLst>
                                      </p:cBhvr>
                                      <p:to>
                                        <p:strVal val="visible"/>
                                      </p:to>
                                    </p:set>
                                    <p:animEffect transition="in" filter="fade">
                                      <p:cBhvr>
                                        <p:cTn id="12" dur="500"/>
                                        <p:tgtEl>
                                          <p:spTgt spid="8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checkerboard(across)">
                                      <p:cBhvr>
                                        <p:cTn id="17" dur="500"/>
                                        <p:tgtEl>
                                          <p:spTgt spid="6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82" grpId="0" animBg="1"/>
      <p:bldP spid="68" grpId="0" animBg="1"/>
      <p:bldP spid="6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評価値計算</a:t>
            </a:r>
          </a:p>
        </p:txBody>
      </p:sp>
      <p:sp>
        <p:nvSpPr>
          <p:cNvPr id="3" name="正方形/長方形 2"/>
          <p:cNvSpPr/>
          <p:nvPr/>
        </p:nvSpPr>
        <p:spPr bwMode="auto">
          <a:xfrm>
            <a:off x="2286000" y="1851819"/>
            <a:ext cx="4572000" cy="11430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altLang="ja-JP" dirty="0">
                <a:effectLst/>
                <a:latin typeface="Times New Roman" panose="02020603050405020304" pitchFamily="18" charset="0"/>
              </a:rPr>
              <a:t>int </a:t>
            </a:r>
            <a:r>
              <a:rPr lang="en-US" altLang="ja-JP" dirty="0" err="1">
                <a:effectLst/>
                <a:latin typeface="Times New Roman" panose="02020603050405020304" pitchFamily="18" charset="0"/>
              </a:rPr>
              <a:t>maxScore</a:t>
            </a:r>
            <a:r>
              <a:rPr lang="en-US" altLang="ja-JP" dirty="0">
                <a:effectLst/>
                <a:latin typeface="Times New Roman" panose="02020603050405020304" pitchFamily="18" charset="0"/>
              </a:rPr>
              <a:t> (int depth)</a:t>
            </a:r>
          </a:p>
        </p:txBody>
      </p:sp>
      <p:sp>
        <p:nvSpPr>
          <p:cNvPr id="4" name="正方形/長方形 3">
            <a:extLst>
              <a:ext uri="{FF2B5EF4-FFF2-40B4-BE49-F238E27FC236}">
                <a16:creationId xmlns:a16="http://schemas.microsoft.com/office/drawing/2014/main" id="{EA4324EF-14CB-41BD-91AA-31D353F16328}"/>
              </a:ext>
            </a:extLst>
          </p:cNvPr>
          <p:cNvSpPr/>
          <p:nvPr/>
        </p:nvSpPr>
        <p:spPr bwMode="auto">
          <a:xfrm>
            <a:off x="2286000" y="4572000"/>
            <a:ext cx="4572000" cy="11430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altLang="ja-JP" dirty="0">
                <a:effectLst/>
                <a:latin typeface="Times New Roman" panose="02020603050405020304" pitchFamily="18" charset="0"/>
              </a:rPr>
              <a:t>int </a:t>
            </a:r>
            <a:r>
              <a:rPr lang="en-US" altLang="ja-JP" dirty="0" err="1">
                <a:effectLst/>
                <a:latin typeface="Times New Roman" panose="02020603050405020304" pitchFamily="18" charset="0"/>
              </a:rPr>
              <a:t>minScore</a:t>
            </a:r>
            <a:r>
              <a:rPr lang="en-US" altLang="ja-JP" dirty="0">
                <a:effectLst/>
                <a:latin typeface="Times New Roman" panose="02020603050405020304" pitchFamily="18" charset="0"/>
              </a:rPr>
              <a:t> (int depth)</a:t>
            </a:r>
          </a:p>
        </p:txBody>
      </p:sp>
      <p:sp>
        <p:nvSpPr>
          <p:cNvPr id="9" name="テキスト ボックス 8">
            <a:extLst>
              <a:ext uri="{FF2B5EF4-FFF2-40B4-BE49-F238E27FC236}">
                <a16:creationId xmlns:a16="http://schemas.microsoft.com/office/drawing/2014/main" id="{B99AF4D3-4646-46CB-8E94-49E729152109}"/>
              </a:ext>
            </a:extLst>
          </p:cNvPr>
          <p:cNvSpPr txBox="1"/>
          <p:nvPr/>
        </p:nvSpPr>
        <p:spPr>
          <a:xfrm>
            <a:off x="1447800" y="1262332"/>
            <a:ext cx="7184980" cy="523220"/>
          </a:xfrm>
          <a:prstGeom prst="rect">
            <a:avLst/>
          </a:prstGeom>
          <a:noFill/>
        </p:spPr>
        <p:txBody>
          <a:bodyPr wrap="none" rtlCol="0">
            <a:spAutoFit/>
          </a:bodyPr>
          <a:lstStyle/>
          <a:p>
            <a:pPr algn="l"/>
            <a:r>
              <a:rPr lang="ja-JP" altLang="en-US" dirty="0">
                <a:latin typeface="Times New Roman" panose="02020603050405020304" pitchFamily="18" charset="0"/>
              </a:rPr>
              <a:t>自分の手番 </a:t>
            </a:r>
            <a:r>
              <a:rPr lang="en-US" altLang="ja-JP" dirty="0">
                <a:latin typeface="Times New Roman" panose="02020603050405020304" pitchFamily="18" charset="0"/>
              </a:rPr>
              <a:t>: </a:t>
            </a:r>
            <a:r>
              <a:rPr lang="ja-JP" altLang="en-US" dirty="0">
                <a:latin typeface="Times New Roman" panose="02020603050405020304" pitchFamily="18" charset="0"/>
              </a:rPr>
              <a:t>合法手中で最大の評価値を返す</a:t>
            </a:r>
            <a:endParaRPr kumimoji="1" lang="ja-JP" altLang="en-US" dirty="0">
              <a:latin typeface="Times New Roman" panose="02020603050405020304" pitchFamily="18" charset="0"/>
            </a:endParaRPr>
          </a:p>
        </p:txBody>
      </p:sp>
      <p:sp>
        <p:nvSpPr>
          <p:cNvPr id="11" name="テキスト ボックス 10">
            <a:extLst>
              <a:ext uri="{FF2B5EF4-FFF2-40B4-BE49-F238E27FC236}">
                <a16:creationId xmlns:a16="http://schemas.microsoft.com/office/drawing/2014/main" id="{CC11CEE1-FF72-4B6C-9448-CCF76C97C158}"/>
              </a:ext>
            </a:extLst>
          </p:cNvPr>
          <p:cNvSpPr txBox="1"/>
          <p:nvPr/>
        </p:nvSpPr>
        <p:spPr>
          <a:xfrm>
            <a:off x="1447800" y="4048780"/>
            <a:ext cx="7184980" cy="523220"/>
          </a:xfrm>
          <a:prstGeom prst="rect">
            <a:avLst/>
          </a:prstGeom>
          <a:noFill/>
        </p:spPr>
        <p:txBody>
          <a:bodyPr wrap="none" rtlCol="0">
            <a:spAutoFit/>
          </a:bodyPr>
          <a:lstStyle/>
          <a:p>
            <a:pPr algn="l"/>
            <a:r>
              <a:rPr lang="ja-JP" altLang="en-US" dirty="0">
                <a:latin typeface="Times New Roman" panose="02020603050405020304" pitchFamily="18" charset="0"/>
              </a:rPr>
              <a:t>相手の手番 </a:t>
            </a:r>
            <a:r>
              <a:rPr lang="en-US" altLang="ja-JP" dirty="0">
                <a:latin typeface="Times New Roman" panose="02020603050405020304" pitchFamily="18" charset="0"/>
              </a:rPr>
              <a:t>: </a:t>
            </a:r>
            <a:r>
              <a:rPr lang="ja-JP" altLang="en-US" dirty="0">
                <a:latin typeface="Times New Roman" panose="02020603050405020304" pitchFamily="18" charset="0"/>
              </a:rPr>
              <a:t>合法手中で最小の評価値を返す</a:t>
            </a:r>
            <a:endParaRPr kumimoji="1" lang="ja-JP" altLang="en-US" dirty="0">
              <a:latin typeface="Times New Roman" panose="02020603050405020304" pitchFamily="18" charset="0"/>
            </a:endParaRPr>
          </a:p>
        </p:txBody>
      </p:sp>
      <p:sp>
        <p:nvSpPr>
          <p:cNvPr id="13" name="テキスト ボックス 12">
            <a:extLst>
              <a:ext uri="{FF2B5EF4-FFF2-40B4-BE49-F238E27FC236}">
                <a16:creationId xmlns:a16="http://schemas.microsoft.com/office/drawing/2014/main" id="{22FF24E8-209C-47EC-82CF-2A808BC037CE}"/>
              </a:ext>
            </a:extLst>
          </p:cNvPr>
          <p:cNvSpPr txBox="1"/>
          <p:nvPr/>
        </p:nvSpPr>
        <p:spPr>
          <a:xfrm>
            <a:off x="5638800" y="6060142"/>
            <a:ext cx="2786340" cy="523220"/>
          </a:xfrm>
          <a:prstGeom prst="rect">
            <a:avLst/>
          </a:prstGeom>
          <a:noFill/>
        </p:spPr>
        <p:txBody>
          <a:bodyPr wrap="none" rtlCol="0">
            <a:spAutoFit/>
          </a:bodyPr>
          <a:lstStyle/>
          <a:p>
            <a:r>
              <a:rPr kumimoji="1" lang="en-US" altLang="ja-JP" dirty="0">
                <a:latin typeface="Times New Roman" panose="02020603050405020304" pitchFamily="18" charset="0"/>
              </a:rPr>
              <a:t>depth </a:t>
            </a:r>
            <a:r>
              <a:rPr kumimoji="1" lang="ja-JP" altLang="en-US" dirty="0">
                <a:latin typeface="Times New Roman" panose="02020603050405020304" pitchFamily="18" charset="0"/>
              </a:rPr>
              <a:t>先まで読む</a:t>
            </a:r>
          </a:p>
        </p:txBody>
      </p:sp>
      <p:grpSp>
        <p:nvGrpSpPr>
          <p:cNvPr id="22" name="グループ化 21">
            <a:extLst>
              <a:ext uri="{FF2B5EF4-FFF2-40B4-BE49-F238E27FC236}">
                <a16:creationId xmlns:a16="http://schemas.microsoft.com/office/drawing/2014/main" id="{065007DC-131C-40D1-9FBA-76FAF3A6001E}"/>
              </a:ext>
            </a:extLst>
          </p:cNvPr>
          <p:cNvGrpSpPr/>
          <p:nvPr/>
        </p:nvGrpSpPr>
        <p:grpSpPr>
          <a:xfrm>
            <a:off x="1581905" y="2984877"/>
            <a:ext cx="1694695" cy="1089941"/>
            <a:chOff x="1581905" y="2984877"/>
            <a:chExt cx="1694695" cy="1089941"/>
          </a:xfrm>
        </p:grpSpPr>
        <p:cxnSp>
          <p:nvCxnSpPr>
            <p:cNvPr id="15" name="直線矢印コネクタ 14">
              <a:extLst>
                <a:ext uri="{FF2B5EF4-FFF2-40B4-BE49-F238E27FC236}">
                  <a16:creationId xmlns:a16="http://schemas.microsoft.com/office/drawing/2014/main" id="{1C8D8D77-4183-498A-BF75-3541A92A8AEF}"/>
                </a:ext>
              </a:extLst>
            </p:cNvPr>
            <p:cNvCxnSpPr/>
            <p:nvPr/>
          </p:nvCxnSpPr>
          <p:spPr bwMode="auto">
            <a:xfrm>
              <a:off x="3276600" y="2994818"/>
              <a:ext cx="0" cy="1080000"/>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a:extLst>
                <a:ext uri="{FF2B5EF4-FFF2-40B4-BE49-F238E27FC236}">
                  <a16:creationId xmlns:a16="http://schemas.microsoft.com/office/drawing/2014/main" id="{6423F507-3EED-4A5E-A2A4-3E31E9022E8A}"/>
                </a:ext>
              </a:extLst>
            </p:cNvPr>
            <p:cNvSpPr txBox="1"/>
            <p:nvPr/>
          </p:nvSpPr>
          <p:spPr>
            <a:xfrm>
              <a:off x="1581905" y="2984877"/>
              <a:ext cx="1694695" cy="1040285"/>
            </a:xfrm>
            <a:prstGeom prst="rect">
              <a:avLst/>
            </a:prstGeom>
            <a:noFill/>
          </p:spPr>
          <p:txBody>
            <a:bodyPr wrap="none" rtlCol="0">
              <a:spAutoFit/>
            </a:bodyPr>
            <a:lstStyle/>
            <a:p>
              <a:r>
                <a:rPr kumimoji="1" lang="en-US" altLang="ja-JP" dirty="0">
                  <a:latin typeface="Times New Roman" panose="02020603050405020304" pitchFamily="18" charset="0"/>
                </a:rPr>
                <a:t>depth-1 </a:t>
              </a:r>
              <a:r>
                <a:rPr kumimoji="1" lang="ja-JP" altLang="en-US" dirty="0">
                  <a:latin typeface="Times New Roman" panose="02020603050405020304" pitchFamily="18" charset="0"/>
                </a:rPr>
                <a:t>で</a:t>
              </a:r>
              <a:endParaRPr kumimoji="1" lang="en-US" altLang="ja-JP" dirty="0">
                <a:latin typeface="Times New Roman" panose="02020603050405020304" pitchFamily="18" charset="0"/>
              </a:endParaRPr>
            </a:p>
            <a:p>
              <a:r>
                <a:rPr kumimoji="1" lang="ja-JP" altLang="en-US" dirty="0">
                  <a:latin typeface="Times New Roman" panose="02020603050405020304" pitchFamily="18" charset="0"/>
                </a:rPr>
                <a:t>呼び出し</a:t>
              </a:r>
            </a:p>
          </p:txBody>
        </p:sp>
      </p:grpSp>
      <p:grpSp>
        <p:nvGrpSpPr>
          <p:cNvPr id="23" name="グループ化 22">
            <a:extLst>
              <a:ext uri="{FF2B5EF4-FFF2-40B4-BE49-F238E27FC236}">
                <a16:creationId xmlns:a16="http://schemas.microsoft.com/office/drawing/2014/main" id="{C0C3DF30-C37A-44F0-A3A6-ECB094101192}"/>
              </a:ext>
            </a:extLst>
          </p:cNvPr>
          <p:cNvGrpSpPr/>
          <p:nvPr/>
        </p:nvGrpSpPr>
        <p:grpSpPr>
          <a:xfrm>
            <a:off x="5489251" y="2978197"/>
            <a:ext cx="1694695" cy="1080000"/>
            <a:chOff x="5489251" y="2978197"/>
            <a:chExt cx="1694695" cy="1080000"/>
          </a:xfrm>
        </p:grpSpPr>
        <p:sp>
          <p:nvSpPr>
            <p:cNvPr id="18" name="テキスト ボックス 17">
              <a:extLst>
                <a:ext uri="{FF2B5EF4-FFF2-40B4-BE49-F238E27FC236}">
                  <a16:creationId xmlns:a16="http://schemas.microsoft.com/office/drawing/2014/main" id="{E2D98B0D-6A3D-483A-B413-C47814D71A1E}"/>
                </a:ext>
              </a:extLst>
            </p:cNvPr>
            <p:cNvSpPr txBox="1"/>
            <p:nvPr/>
          </p:nvSpPr>
          <p:spPr>
            <a:xfrm>
              <a:off x="5489251" y="2996686"/>
              <a:ext cx="1694695" cy="1040285"/>
            </a:xfrm>
            <a:prstGeom prst="rect">
              <a:avLst/>
            </a:prstGeom>
            <a:noFill/>
          </p:spPr>
          <p:txBody>
            <a:bodyPr wrap="none" rtlCol="0">
              <a:spAutoFit/>
            </a:bodyPr>
            <a:lstStyle/>
            <a:p>
              <a:r>
                <a:rPr kumimoji="1" lang="en-US" altLang="ja-JP" dirty="0">
                  <a:latin typeface="Times New Roman" panose="02020603050405020304" pitchFamily="18" charset="0"/>
                </a:rPr>
                <a:t>depth-1 </a:t>
              </a:r>
              <a:r>
                <a:rPr kumimoji="1" lang="ja-JP" altLang="en-US" dirty="0">
                  <a:latin typeface="Times New Roman" panose="02020603050405020304" pitchFamily="18" charset="0"/>
                </a:rPr>
                <a:t>で</a:t>
              </a:r>
              <a:endParaRPr kumimoji="1" lang="en-US" altLang="ja-JP" dirty="0">
                <a:latin typeface="Times New Roman" panose="02020603050405020304" pitchFamily="18" charset="0"/>
              </a:endParaRPr>
            </a:p>
            <a:p>
              <a:r>
                <a:rPr kumimoji="1" lang="ja-JP" altLang="en-US" dirty="0">
                  <a:latin typeface="Times New Roman" panose="02020603050405020304" pitchFamily="18" charset="0"/>
                </a:rPr>
                <a:t>呼び出し</a:t>
              </a:r>
            </a:p>
          </p:txBody>
        </p:sp>
        <p:cxnSp>
          <p:nvCxnSpPr>
            <p:cNvPr id="19" name="直線矢印コネクタ 18">
              <a:extLst>
                <a:ext uri="{FF2B5EF4-FFF2-40B4-BE49-F238E27FC236}">
                  <a16:creationId xmlns:a16="http://schemas.microsoft.com/office/drawing/2014/main" id="{9DB10C39-8745-494D-B72C-A64AC3A9FE9B}"/>
                </a:ext>
              </a:extLst>
            </p:cNvPr>
            <p:cNvCxnSpPr/>
            <p:nvPr/>
          </p:nvCxnSpPr>
          <p:spPr bwMode="auto">
            <a:xfrm flipV="1">
              <a:off x="5489252" y="2978197"/>
              <a:ext cx="0" cy="1080000"/>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81294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局面の評価値を計算する</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自分の手番</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depth </a:t>
            </a:r>
            <a:r>
              <a:rPr lang="ja-JP" altLang="en-US" sz="2000" dirty="0">
                <a:solidFill>
                  <a:srgbClr val="FFFF00"/>
                </a:solidFill>
                <a:effectLst/>
                <a:latin typeface="Times New Roman" panose="02020603050405020304" pitchFamily="18" charset="0"/>
              </a:rPr>
              <a:t>先まで読んで最も高い評価値を返す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maxScore</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depth)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kumimoji="1" lang="en-US" altLang="ja-JP" sz="24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scoreMax</a:t>
            </a:r>
            <a:r>
              <a:rPr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a:t>
            </a:r>
            <a:r>
              <a:rPr lang="en-US" altLang="ja-JP" sz="24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ArrayList</a:t>
            </a:r>
            <a:r>
              <a:rPr lang="en-US" altLang="ja-JP" sz="2400" dirty="0">
                <a:effectLst/>
                <a:latin typeface="Times New Roman" panose="02020603050405020304" pitchFamily="18" charset="0"/>
              </a:rPr>
              <a:t>&lt;Move&gt;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generateMoves</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(Move </a:t>
            </a:r>
            <a:r>
              <a:rPr kumimoji="1" lang="en-US" altLang="ja-JP" sz="2400" dirty="0" err="1">
                <a:effectLst/>
                <a:latin typeface="Times New Roman" panose="02020603050405020304" pitchFamily="18" charset="0"/>
              </a:rPr>
              <a:t>move</a:t>
            </a:r>
            <a:r>
              <a:rPr kumimoji="1" lang="en-US" altLang="ja-JP" sz="2400" dirty="0">
                <a:effectLst/>
                <a:latin typeface="Times New Roman" panose="02020603050405020304" pitchFamily="18" charset="0"/>
              </a:rPr>
              <a:t> : </a:t>
            </a:r>
            <a:r>
              <a:rPr kumimoji="1" lang="en-US" altLang="ja-JP" sz="2400" dirty="0" err="1">
                <a:effectLst/>
                <a:latin typeface="Times New Roman" panose="02020603050405020304" pitchFamily="18" charset="0"/>
              </a:rPr>
              <a:t>moveList</a:t>
            </a:r>
            <a:r>
              <a:rPr kumimoji="1"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Phase </a:t>
            </a:r>
            <a:r>
              <a:rPr lang="en-US" altLang="ja-JP" sz="2400" dirty="0" err="1">
                <a:effectLst/>
                <a:latin typeface="Times New Roman" panose="02020603050405020304" pitchFamily="18" charset="0"/>
              </a:rPr>
              <a:t>phase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nextPhase</a:t>
            </a:r>
            <a:r>
              <a:rPr lang="en-US" altLang="ja-JP" sz="24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score = </a:t>
            </a:r>
            <a:r>
              <a:rPr lang="en-US" altLang="ja-JP" sz="2400" dirty="0" err="1">
                <a:effectLst/>
                <a:latin typeface="Times New Roman" panose="02020603050405020304" pitchFamily="18" charset="0"/>
              </a:rPr>
              <a:t>phase.minScore</a:t>
            </a:r>
            <a:r>
              <a:rPr lang="en-US" altLang="ja-JP" sz="2400" dirty="0">
                <a:effectLst/>
                <a:latin typeface="Times New Roman" panose="02020603050405020304" pitchFamily="18" charset="0"/>
              </a:rPr>
              <a:t> (depth -1);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次局面</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相手番</a:t>
            </a:r>
            <a:r>
              <a:rPr lang="en-US" altLang="ja-JP" sz="2000" dirty="0">
                <a:solidFill>
                  <a:srgbClr val="FFFF00"/>
                </a:solidFill>
                <a:effectLst/>
                <a:latin typeface="Times New Roman" panose="02020603050405020304" pitchFamily="18" charset="0"/>
              </a:rPr>
              <a:t>)</a:t>
            </a:r>
            <a:r>
              <a:rPr lang="ja-JP" altLang="en-US" sz="2000" dirty="0" err="1">
                <a:solidFill>
                  <a:srgbClr val="FFFF00"/>
                </a:solidFill>
                <a:effectLst/>
                <a:latin typeface="Times New Roman" panose="02020603050405020304" pitchFamily="18" charset="0"/>
              </a:rPr>
              <a:t>の評</a:t>
            </a:r>
            <a:r>
              <a:rPr lang="ja-JP" altLang="en-US" sz="2000" dirty="0">
                <a:solidFill>
                  <a:srgbClr val="FFFF00"/>
                </a:solidFill>
                <a:effectLst/>
                <a:latin typeface="Times New Roman" panose="02020603050405020304" pitchFamily="18" charset="0"/>
              </a:rPr>
              <a:t>価値計算</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(score &gt; </a:t>
            </a:r>
            <a:r>
              <a:rPr kumimoji="1" lang="en-US" altLang="ja-JP" sz="2400" dirty="0" err="1">
                <a:effectLst/>
                <a:latin typeface="Times New Roman" panose="02020603050405020304" pitchFamily="18" charset="0"/>
              </a:rPr>
              <a:t>scoreMax</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自分にとって良い手が見つかった場合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scoreMax</a:t>
            </a:r>
            <a:r>
              <a:rPr kumimoji="1" lang="en-US" altLang="ja-JP" sz="2400" dirty="0">
                <a:effectLst/>
                <a:latin typeface="Times New Roman" panose="02020603050405020304" pitchFamily="18" charset="0"/>
              </a:rPr>
              <a:t> = score;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評価値更新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a:t>
            </a:r>
            <a:r>
              <a:rPr kumimoji="1" lang="en-US" altLang="ja-JP" sz="2400" dirty="0" err="1">
                <a:effectLst/>
                <a:latin typeface="Times New Roman" panose="02020603050405020304" pitchFamily="18" charset="0"/>
              </a:rPr>
              <a:t>scoreMax</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最も</a:t>
            </a:r>
            <a:r>
              <a:rPr kumimoji="1" lang="ja-JP" altLang="en-US" sz="2000" dirty="0">
                <a:solidFill>
                  <a:srgbClr val="FFFF00"/>
                </a:solidFill>
                <a:effectLst/>
                <a:latin typeface="Times New Roman" panose="02020603050405020304" pitchFamily="18" charset="0"/>
              </a:rPr>
              <a:t>高い評価値を返す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880134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局面の評価値を計算する</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相手の手番</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depth </a:t>
            </a:r>
            <a:r>
              <a:rPr lang="ja-JP" altLang="en-US" sz="2000" dirty="0">
                <a:solidFill>
                  <a:srgbClr val="FFFF00"/>
                </a:solidFill>
                <a:effectLst/>
                <a:latin typeface="Times New Roman" panose="02020603050405020304" pitchFamily="18" charset="0"/>
              </a:rPr>
              <a:t>先まで読んで最も低い評価値を返す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minScore</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depth)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kumimoji="1" lang="en-US" altLang="ja-JP" sz="24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scoreMin</a:t>
            </a:r>
            <a:r>
              <a:rPr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a:t>
            </a:r>
            <a:r>
              <a:rPr lang="en-US" altLang="ja-JP" sz="24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ArrayList</a:t>
            </a:r>
            <a:r>
              <a:rPr lang="en-US" altLang="ja-JP" sz="2400" dirty="0">
                <a:effectLst/>
                <a:latin typeface="Times New Roman" panose="02020603050405020304" pitchFamily="18" charset="0"/>
              </a:rPr>
              <a:t>&lt;Move&gt;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generateMoves</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(Move </a:t>
            </a:r>
            <a:r>
              <a:rPr kumimoji="1" lang="en-US" altLang="ja-JP" sz="2400" dirty="0" err="1">
                <a:effectLst/>
                <a:latin typeface="Times New Roman" panose="02020603050405020304" pitchFamily="18" charset="0"/>
              </a:rPr>
              <a:t>move</a:t>
            </a:r>
            <a:r>
              <a:rPr kumimoji="1" lang="en-US" altLang="ja-JP" sz="2400" dirty="0">
                <a:effectLst/>
                <a:latin typeface="Times New Roman" panose="02020603050405020304" pitchFamily="18" charset="0"/>
              </a:rPr>
              <a:t> : </a:t>
            </a:r>
            <a:r>
              <a:rPr kumimoji="1" lang="en-US" altLang="ja-JP" sz="2400" dirty="0" err="1">
                <a:effectLst/>
                <a:latin typeface="Times New Roman" panose="02020603050405020304" pitchFamily="18" charset="0"/>
              </a:rPr>
              <a:t>moveList</a:t>
            </a:r>
            <a:r>
              <a:rPr kumimoji="1"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Phase </a:t>
            </a:r>
            <a:r>
              <a:rPr lang="en-US" altLang="ja-JP" sz="2400" dirty="0" err="1">
                <a:effectLst/>
                <a:latin typeface="Times New Roman" panose="02020603050405020304" pitchFamily="18" charset="0"/>
              </a:rPr>
              <a:t>phase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nextPhase</a:t>
            </a:r>
            <a:r>
              <a:rPr lang="en-US" altLang="ja-JP" sz="24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score = </a:t>
            </a:r>
            <a:r>
              <a:rPr lang="en-US" altLang="ja-JP" sz="2400" dirty="0" err="1">
                <a:effectLst/>
                <a:latin typeface="Times New Roman" panose="02020603050405020304" pitchFamily="18" charset="0"/>
              </a:rPr>
              <a:t>phase.maxScore</a:t>
            </a:r>
            <a:r>
              <a:rPr lang="en-US" altLang="ja-JP" sz="2400" dirty="0">
                <a:effectLst/>
                <a:latin typeface="Times New Roman" panose="02020603050405020304" pitchFamily="18" charset="0"/>
              </a:rPr>
              <a:t> (depth -1);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次局面</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自番</a:t>
            </a:r>
            <a:r>
              <a:rPr lang="en-US" altLang="ja-JP" sz="2000" dirty="0">
                <a:solidFill>
                  <a:srgbClr val="FFFF00"/>
                </a:solidFill>
                <a:effectLst/>
                <a:latin typeface="Times New Roman" panose="02020603050405020304" pitchFamily="18" charset="0"/>
              </a:rPr>
              <a:t>)</a:t>
            </a:r>
            <a:r>
              <a:rPr lang="ja-JP" altLang="en-US" sz="2000" dirty="0" err="1">
                <a:solidFill>
                  <a:srgbClr val="FFFF00"/>
                </a:solidFill>
                <a:effectLst/>
                <a:latin typeface="Times New Roman" panose="02020603050405020304" pitchFamily="18" charset="0"/>
              </a:rPr>
              <a:t>の評</a:t>
            </a:r>
            <a:r>
              <a:rPr lang="ja-JP" altLang="en-US" sz="2000" dirty="0">
                <a:solidFill>
                  <a:srgbClr val="FFFF00"/>
                </a:solidFill>
                <a:effectLst/>
                <a:latin typeface="Times New Roman" panose="02020603050405020304" pitchFamily="18" charset="0"/>
              </a:rPr>
              <a:t>価値計算</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(score &lt; </a:t>
            </a:r>
            <a:r>
              <a:rPr kumimoji="1" lang="en-US" altLang="ja-JP" sz="2400" dirty="0" err="1">
                <a:effectLst/>
                <a:latin typeface="Times New Roman" panose="02020603050405020304" pitchFamily="18" charset="0"/>
              </a:rPr>
              <a:t>scoreMin</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相手</a:t>
            </a:r>
            <a:r>
              <a:rPr kumimoji="1" lang="ja-JP" altLang="en-US" sz="2000" dirty="0">
                <a:solidFill>
                  <a:srgbClr val="FFFF00"/>
                </a:solidFill>
                <a:effectLst/>
                <a:latin typeface="Times New Roman" panose="02020603050405020304" pitchFamily="18" charset="0"/>
              </a:rPr>
              <a:t>にとって良い手が見つかった場合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scoreMin</a:t>
            </a:r>
            <a:r>
              <a:rPr kumimoji="1" lang="en-US" altLang="ja-JP" sz="2400" dirty="0">
                <a:effectLst/>
                <a:latin typeface="Times New Roman" panose="02020603050405020304" pitchFamily="18" charset="0"/>
              </a:rPr>
              <a:t> = score;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評価値更新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a:t>
            </a:r>
            <a:r>
              <a:rPr kumimoji="1" lang="en-US" altLang="ja-JP" sz="2400" dirty="0" err="1">
                <a:effectLst/>
                <a:latin typeface="Times New Roman" panose="02020603050405020304" pitchFamily="18" charset="0"/>
              </a:rPr>
              <a:t>scoreMin</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最も低い</a:t>
            </a:r>
            <a:r>
              <a:rPr kumimoji="1" lang="ja-JP" altLang="en-US" sz="2000" dirty="0">
                <a:solidFill>
                  <a:srgbClr val="FFFF00"/>
                </a:solidFill>
                <a:effectLst/>
                <a:latin typeface="Times New Roman" panose="02020603050405020304" pitchFamily="18" charset="0"/>
              </a:rPr>
              <a:t>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511558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可能な局面数</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837271429"/>
              </p:ext>
            </p:extLst>
          </p:nvPr>
        </p:nvGraphicFramePr>
        <p:xfrm>
          <a:off x="914400" y="2133600"/>
          <a:ext cx="7467601" cy="3566160"/>
        </p:xfrm>
        <a:graphic>
          <a:graphicData uri="http://schemas.openxmlformats.org/drawingml/2006/table">
            <a:tbl>
              <a:tblPr firstRow="1" bandRow="1">
                <a:tableStyleId>{5C22544A-7EE6-4342-B048-85BDC9FD1C3A}</a:tableStyleId>
              </a:tblPr>
              <a:tblGrid>
                <a:gridCol w="921926">
                  <a:extLst>
                    <a:ext uri="{9D8B030D-6E8A-4147-A177-3AD203B41FA5}">
                      <a16:colId xmlns:a16="http://schemas.microsoft.com/office/drawing/2014/main" val="20000"/>
                    </a:ext>
                  </a:extLst>
                </a:gridCol>
                <a:gridCol w="1014119">
                  <a:extLst>
                    <a:ext uri="{9D8B030D-6E8A-4147-A177-3AD203B41FA5}">
                      <a16:colId xmlns:a16="http://schemas.microsoft.com/office/drawing/2014/main" val="20001"/>
                    </a:ext>
                  </a:extLst>
                </a:gridCol>
                <a:gridCol w="1843852">
                  <a:extLst>
                    <a:ext uri="{9D8B030D-6E8A-4147-A177-3AD203B41FA5}">
                      <a16:colId xmlns:a16="http://schemas.microsoft.com/office/drawing/2014/main" val="20002"/>
                    </a:ext>
                  </a:extLst>
                </a:gridCol>
                <a:gridCol w="1843852">
                  <a:extLst>
                    <a:ext uri="{9D8B030D-6E8A-4147-A177-3AD203B41FA5}">
                      <a16:colId xmlns:a16="http://schemas.microsoft.com/office/drawing/2014/main" val="20003"/>
                    </a:ext>
                  </a:extLst>
                </a:gridCol>
                <a:gridCol w="1843852">
                  <a:extLst>
                    <a:ext uri="{9D8B030D-6E8A-4147-A177-3AD203B41FA5}">
                      <a16:colId xmlns:a16="http://schemas.microsoft.com/office/drawing/2014/main" val="20004"/>
                    </a:ext>
                  </a:extLst>
                </a:gridCol>
              </a:tblGrid>
              <a:tr h="370840">
                <a:tc rowSpan="2" gridSpan="2">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2400" baseline="0" dirty="0">
                          <a:solidFill>
                            <a:schemeClr val="tx1"/>
                          </a:solidFill>
                          <a:latin typeface="Times New Roman" panose="02020603050405020304" pitchFamily="18" charset="0"/>
                        </a:rPr>
                        <a:t>各局面での合法手数</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gridSpan="2" vMerge="1">
                  <a:txBody>
                    <a:bodyPr/>
                    <a:lstStyle/>
                    <a:p>
                      <a:pPr algn="ctr"/>
                      <a:endParaRPr kumimoji="1" lang="ja-JP" altLang="en-US" baseline="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24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8</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rowSpan="5">
                  <a:txBody>
                    <a:bodyPr/>
                    <a:lstStyle/>
                    <a:p>
                      <a:pPr algn="ctr"/>
                      <a:r>
                        <a:rPr kumimoji="1" lang="ja-JP" altLang="en-US" sz="2400" b="1" baseline="0" dirty="0">
                          <a:solidFill>
                            <a:schemeClr val="tx1"/>
                          </a:solidFill>
                          <a:latin typeface="Times New Roman" panose="02020603050405020304" pitchFamily="18" charset="0"/>
                        </a:rPr>
                        <a:t>先</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読</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み</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手</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数</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30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27</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24</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36</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50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15</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30</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45</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4" name="テキスト ボックス 3"/>
          <p:cNvSpPr txBox="1"/>
          <p:nvPr/>
        </p:nvSpPr>
        <p:spPr>
          <a:xfrm>
            <a:off x="432391" y="5791200"/>
            <a:ext cx="8422498" cy="523220"/>
          </a:xfrm>
          <a:prstGeom prst="rect">
            <a:avLst/>
          </a:prstGeom>
          <a:noFill/>
        </p:spPr>
        <p:txBody>
          <a:bodyPr wrap="none" rtlCol="0">
            <a:spAutoFit/>
          </a:bodyPr>
          <a:lstStyle/>
          <a:p>
            <a:r>
              <a:rPr lang="ja-JP" altLang="en-US" dirty="0">
                <a:solidFill>
                  <a:srgbClr val="FFFFFF"/>
                </a:solidFill>
              </a:rPr>
              <a:t>先読み手数が増えると可能な局面数は指数的に増える</a:t>
            </a:r>
          </a:p>
        </p:txBody>
      </p:sp>
      <p:sp>
        <p:nvSpPr>
          <p:cNvPr id="5" name="テキスト ボックス 4"/>
          <p:cNvSpPr txBox="1"/>
          <p:nvPr/>
        </p:nvSpPr>
        <p:spPr>
          <a:xfrm>
            <a:off x="5206133" y="6248400"/>
            <a:ext cx="3648756" cy="523220"/>
          </a:xfrm>
          <a:prstGeom prst="rect">
            <a:avLst/>
          </a:prstGeom>
          <a:noFill/>
        </p:spPr>
        <p:txBody>
          <a:bodyPr wrap="none" rtlCol="0">
            <a:spAutoFit/>
          </a:bodyPr>
          <a:lstStyle/>
          <a:p>
            <a:r>
              <a:rPr kumimoji="1" lang="ja-JP" altLang="en-US" dirty="0">
                <a:latin typeface="Times New Roman" panose="02020603050405020304" pitchFamily="18" charset="0"/>
              </a:rPr>
              <a:t>⇒適当な枝刈りが必要</a:t>
            </a:r>
          </a:p>
        </p:txBody>
      </p:sp>
    </p:spTree>
    <p:extLst>
      <p:ext uri="{BB962C8B-B14F-4D97-AF65-F5344CB8AC3E}">
        <p14:creationId xmlns:p14="http://schemas.microsoft.com/office/powerpoint/2010/main" val="28660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「強い手」の選択</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dirty="0">
                <a:latin typeface="Times New Roman" pitchFamily="18" charset="0"/>
              </a:rPr>
              <a:t>「強い手」の選択</a:t>
            </a:r>
            <a:endParaRPr lang="en-US" altLang="ja-JP" baseline="0" dirty="0">
              <a:latin typeface="Times New Roman" pitchFamily="18" charset="0"/>
            </a:endParaRPr>
          </a:p>
          <a:p>
            <a:pPr lvl="1"/>
            <a:r>
              <a:rPr lang="ja-JP" altLang="en-US" dirty="0">
                <a:latin typeface="Times New Roman" pitchFamily="18" charset="0"/>
              </a:rPr>
              <a:t>強い手とは？</a:t>
            </a:r>
            <a:endParaRPr lang="en-US" altLang="ja-JP" dirty="0">
              <a:latin typeface="Times New Roman" pitchFamily="18" charset="0"/>
            </a:endParaRPr>
          </a:p>
          <a:p>
            <a:pPr lvl="2"/>
            <a:r>
              <a:rPr lang="ja-JP" altLang="en-US" dirty="0">
                <a:latin typeface="Times New Roman" pitchFamily="18" charset="0"/>
              </a:rPr>
              <a:t>大きな得点が得られる手</a:t>
            </a:r>
            <a:endParaRPr lang="en-US" altLang="ja-JP" dirty="0">
              <a:latin typeface="Times New Roman" pitchFamily="18" charset="0"/>
            </a:endParaRPr>
          </a:p>
          <a:p>
            <a:pPr lvl="2"/>
            <a:r>
              <a:rPr lang="ja-JP" altLang="en-US" baseline="0" dirty="0">
                <a:latin typeface="Times New Roman" pitchFamily="18" charset="0"/>
              </a:rPr>
              <a:t>相手の得点を下げる手</a:t>
            </a:r>
            <a:endParaRPr lang="en-US" altLang="ja-JP" baseline="0" dirty="0">
              <a:latin typeface="Times New Roman" pitchFamily="18" charset="0"/>
            </a:endParaRPr>
          </a:p>
          <a:p>
            <a:pPr lvl="2"/>
            <a:r>
              <a:rPr lang="ja-JP" altLang="en-US" dirty="0">
                <a:latin typeface="Times New Roman" pitchFamily="18" charset="0"/>
              </a:rPr>
              <a:t>価値の高い駒を取る手</a:t>
            </a:r>
            <a:endParaRPr lang="en-US" altLang="ja-JP" dirty="0">
              <a:latin typeface="Times New Roman" pitchFamily="18" charset="0"/>
            </a:endParaRPr>
          </a:p>
          <a:p>
            <a:pPr lvl="2"/>
            <a:r>
              <a:rPr lang="ja-JP" altLang="en-US" dirty="0">
                <a:latin typeface="Times New Roman" pitchFamily="18" charset="0"/>
              </a:rPr>
              <a:t>価値の高い駒を守る手</a:t>
            </a:r>
            <a:endParaRPr lang="en-US" altLang="ja-JP" dirty="0">
              <a:latin typeface="Times New Roman" pitchFamily="18" charset="0"/>
            </a:endParaRPr>
          </a:p>
          <a:p>
            <a:pPr lvl="2"/>
            <a:r>
              <a:rPr lang="ja-JP" altLang="en-US" baseline="0" dirty="0">
                <a:latin typeface="Times New Roman" pitchFamily="18" charset="0"/>
              </a:rPr>
              <a:t>有利な地点を取る</a:t>
            </a:r>
            <a:r>
              <a:rPr lang="ja-JP" altLang="en-US" dirty="0">
                <a:latin typeface="Times New Roman" pitchFamily="18" charset="0"/>
              </a:rPr>
              <a:t>手</a:t>
            </a:r>
            <a:endParaRPr lang="en-US" altLang="ja-JP" dirty="0">
              <a:latin typeface="Times New Roman" pitchFamily="18" charset="0"/>
            </a:endParaRPr>
          </a:p>
          <a:p>
            <a:pPr lvl="2"/>
            <a:r>
              <a:rPr lang="ja-JP" altLang="en-US" dirty="0">
                <a:latin typeface="Times New Roman" pitchFamily="18" charset="0"/>
              </a:rPr>
              <a:t>相手に不利な地点を取らせる手</a:t>
            </a:r>
            <a:endParaRPr lang="en-US" altLang="ja-JP" dirty="0">
              <a:latin typeface="Times New Roman" pitchFamily="18" charset="0"/>
            </a:endParaRPr>
          </a:p>
          <a:p>
            <a:pPr lvl="2"/>
            <a:r>
              <a:rPr lang="ja-JP" altLang="en-US" baseline="0" dirty="0">
                <a:latin typeface="Times New Roman" pitchFamily="18" charset="0"/>
              </a:rPr>
              <a:t>有利な選択ができるようになる手</a:t>
            </a:r>
            <a:endParaRPr lang="en-US" altLang="ja-JP" dirty="0">
              <a:latin typeface="Times New Roman" pitchFamily="18" charset="0"/>
            </a:endParaRPr>
          </a:p>
          <a:p>
            <a:pPr lvl="2"/>
            <a:r>
              <a:rPr lang="ja-JP" altLang="en-US" dirty="0">
                <a:latin typeface="Times New Roman" pitchFamily="18" charset="0"/>
              </a:rPr>
              <a:t>相手に不利な選択を強要する手</a:t>
            </a:r>
            <a:endParaRPr lang="en-US" altLang="ja-JP" baseline="0" dirty="0">
              <a:latin typeface="Times New Roman" pitchFamily="18" charset="0"/>
            </a:endParaRPr>
          </a:p>
        </p:txBody>
      </p:sp>
      <p:sp>
        <p:nvSpPr>
          <p:cNvPr id="4" name="テキスト ボックス 3"/>
          <p:cNvSpPr txBox="1"/>
          <p:nvPr/>
        </p:nvSpPr>
        <p:spPr>
          <a:xfrm>
            <a:off x="5195483" y="6308725"/>
            <a:ext cx="3477234" cy="523220"/>
          </a:xfrm>
          <a:prstGeom prst="rect">
            <a:avLst/>
          </a:prstGeom>
          <a:noFill/>
        </p:spPr>
        <p:txBody>
          <a:bodyPr wrap="none" rtlCol="0">
            <a:spAutoFit/>
          </a:bodyPr>
          <a:lstStyle/>
          <a:p>
            <a:r>
              <a:rPr lang="ja-JP" altLang="en-US" dirty="0"/>
              <a:t>ゲームによって異なる</a:t>
            </a:r>
            <a:endParaRPr kumimoji="1" lang="ja-JP" altLang="en-US" dirty="0"/>
          </a:p>
        </p:txBody>
      </p:sp>
    </p:spTree>
    <p:extLst>
      <p:ext uri="{BB962C8B-B14F-4D97-AF65-F5344CB8AC3E}">
        <p14:creationId xmlns:p14="http://schemas.microsoft.com/office/powerpoint/2010/main" val="102400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ミニマックス法</a:t>
            </a:r>
          </a:p>
        </p:txBody>
      </p:sp>
      <p:sp>
        <p:nvSpPr>
          <p:cNvPr id="3" name="円/楕円 2"/>
          <p:cNvSpPr/>
          <p:nvPr/>
        </p:nvSpPr>
        <p:spPr bwMode="auto">
          <a:xfrm>
            <a:off x="123825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28751"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46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65169"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4572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1087"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1677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1087"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0587"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1087"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090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1404"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1732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07822"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8837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3740"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5943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3740"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3240"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3740"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009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059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5651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4701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2756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292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29861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292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242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1602"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274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3245"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19916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89663"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021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35581"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127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35581"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45081"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1602"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1102"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54" name="グループ化 53"/>
          <p:cNvGrpSpPr/>
          <p:nvPr/>
        </p:nvGrpSpPr>
        <p:grpSpPr>
          <a:xfrm>
            <a:off x="1238251" y="4510881"/>
            <a:ext cx="1759526" cy="381000"/>
            <a:chOff x="1066800" y="5486400"/>
            <a:chExt cx="1759526" cy="381000"/>
          </a:xfrm>
        </p:grpSpPr>
        <p:sp>
          <p:nvSpPr>
            <p:cNvPr id="55" name="円/楕円 54"/>
            <p:cNvSpPr/>
            <p:nvPr/>
          </p:nvSpPr>
          <p:spPr bwMode="auto">
            <a:xfrm>
              <a:off x="106680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56" name="円/楕円 55"/>
            <p:cNvSpPr/>
            <p:nvPr/>
          </p:nvSpPr>
          <p:spPr bwMode="auto">
            <a:xfrm>
              <a:off x="1503218"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57" name="円/楕円 56"/>
            <p:cNvSpPr/>
            <p:nvPr/>
          </p:nvSpPr>
          <p:spPr bwMode="auto">
            <a:xfrm>
              <a:off x="197427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58" name="円/楕円 57"/>
            <p:cNvSpPr/>
            <p:nvPr/>
          </p:nvSpPr>
          <p:spPr bwMode="auto">
            <a:xfrm>
              <a:off x="244532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grpSp>
        <p:nvGrpSpPr>
          <p:cNvPr id="59" name="グループ化 58"/>
          <p:cNvGrpSpPr/>
          <p:nvPr/>
        </p:nvGrpSpPr>
        <p:grpSpPr>
          <a:xfrm>
            <a:off x="3080904" y="4510881"/>
            <a:ext cx="1759526" cy="381000"/>
            <a:chOff x="2909453" y="5486400"/>
            <a:chExt cx="1759526" cy="381000"/>
          </a:xfrm>
        </p:grpSpPr>
        <p:sp>
          <p:nvSpPr>
            <p:cNvPr id="60" name="円/楕円 59"/>
            <p:cNvSpPr/>
            <p:nvPr/>
          </p:nvSpPr>
          <p:spPr bwMode="auto">
            <a:xfrm>
              <a:off x="2909453"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61" name="円/楕円 60"/>
            <p:cNvSpPr/>
            <p:nvPr/>
          </p:nvSpPr>
          <p:spPr bwMode="auto">
            <a:xfrm>
              <a:off x="3345871"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62" name="円/楕円 61"/>
            <p:cNvSpPr/>
            <p:nvPr/>
          </p:nvSpPr>
          <p:spPr bwMode="auto">
            <a:xfrm>
              <a:off x="3816925"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63" name="円/楕円 62"/>
            <p:cNvSpPr/>
            <p:nvPr/>
          </p:nvSpPr>
          <p:spPr bwMode="auto">
            <a:xfrm>
              <a:off x="4287979"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grpSp>
        <p:nvGrpSpPr>
          <p:cNvPr id="64" name="グループ化 63"/>
          <p:cNvGrpSpPr/>
          <p:nvPr/>
        </p:nvGrpSpPr>
        <p:grpSpPr>
          <a:xfrm>
            <a:off x="4920092" y="4510881"/>
            <a:ext cx="1759526" cy="381000"/>
            <a:chOff x="4748641" y="5486400"/>
            <a:chExt cx="1759526" cy="381000"/>
          </a:xfrm>
        </p:grpSpPr>
        <p:sp>
          <p:nvSpPr>
            <p:cNvPr id="65" name="円/楕円 64"/>
            <p:cNvSpPr/>
            <p:nvPr/>
          </p:nvSpPr>
          <p:spPr bwMode="auto">
            <a:xfrm>
              <a:off x="4748641"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66" name="円/楕円 65"/>
            <p:cNvSpPr/>
            <p:nvPr/>
          </p:nvSpPr>
          <p:spPr bwMode="auto">
            <a:xfrm>
              <a:off x="5185059"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67" name="円/楕円 66"/>
            <p:cNvSpPr/>
            <p:nvPr/>
          </p:nvSpPr>
          <p:spPr bwMode="auto">
            <a:xfrm>
              <a:off x="5656113"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68" name="円/楕円 67"/>
            <p:cNvSpPr/>
            <p:nvPr/>
          </p:nvSpPr>
          <p:spPr bwMode="auto">
            <a:xfrm>
              <a:off x="6127167"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grpSp>
      <p:grpSp>
        <p:nvGrpSpPr>
          <p:cNvPr id="69" name="グループ化 68"/>
          <p:cNvGrpSpPr/>
          <p:nvPr/>
        </p:nvGrpSpPr>
        <p:grpSpPr>
          <a:xfrm>
            <a:off x="6762745" y="4510881"/>
            <a:ext cx="1759526" cy="381000"/>
            <a:chOff x="6591294" y="5486400"/>
            <a:chExt cx="1759526" cy="381000"/>
          </a:xfrm>
        </p:grpSpPr>
        <p:sp>
          <p:nvSpPr>
            <p:cNvPr id="70" name="円/楕円 69"/>
            <p:cNvSpPr/>
            <p:nvPr/>
          </p:nvSpPr>
          <p:spPr bwMode="auto">
            <a:xfrm>
              <a:off x="6591294"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1" name="円/楕円 70"/>
            <p:cNvSpPr/>
            <p:nvPr/>
          </p:nvSpPr>
          <p:spPr bwMode="auto">
            <a:xfrm>
              <a:off x="702771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72" name="円/楕円 71"/>
            <p:cNvSpPr/>
            <p:nvPr/>
          </p:nvSpPr>
          <p:spPr bwMode="auto">
            <a:xfrm>
              <a:off x="749876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73" name="円/楕円 72"/>
            <p:cNvSpPr/>
            <p:nvPr/>
          </p:nvSpPr>
          <p:spPr bwMode="auto">
            <a:xfrm>
              <a:off x="796982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grpSp>
      <p:sp>
        <p:nvSpPr>
          <p:cNvPr id="74" name="円/楕円 73"/>
          <p:cNvSpPr/>
          <p:nvPr/>
        </p:nvSpPr>
        <p:spPr bwMode="auto">
          <a:xfrm>
            <a:off x="1920587"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5" name="円/楕円 74"/>
          <p:cNvSpPr/>
          <p:nvPr/>
        </p:nvSpPr>
        <p:spPr bwMode="auto">
          <a:xfrm>
            <a:off x="376324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76" name="円/楕円 75"/>
          <p:cNvSpPr/>
          <p:nvPr/>
        </p:nvSpPr>
        <p:spPr bwMode="auto">
          <a:xfrm>
            <a:off x="5602428"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8" name="円/楕円 77"/>
          <p:cNvSpPr/>
          <p:nvPr/>
        </p:nvSpPr>
        <p:spPr bwMode="auto">
          <a:xfrm>
            <a:off x="4684567" y="1905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9" name="円/楕円 78"/>
          <p:cNvSpPr/>
          <p:nvPr/>
        </p:nvSpPr>
        <p:spPr bwMode="auto">
          <a:xfrm>
            <a:off x="1591541" y="4434303"/>
            <a:ext cx="533400" cy="533400"/>
          </a:xfrm>
          <a:prstGeom prst="ellipse">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1" name="円/楕円 80"/>
          <p:cNvSpPr/>
          <p:nvPr/>
        </p:nvSpPr>
        <p:spPr bwMode="auto">
          <a:xfrm>
            <a:off x="1837460" y="3124200"/>
            <a:ext cx="533400" cy="533400"/>
          </a:xfrm>
          <a:prstGeom prst="ellipse">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2" name="角丸四角形吹き出し 81"/>
          <p:cNvSpPr/>
          <p:nvPr/>
        </p:nvSpPr>
        <p:spPr bwMode="auto">
          <a:xfrm>
            <a:off x="488373" y="1659210"/>
            <a:ext cx="2606386" cy="1038350"/>
          </a:xfrm>
          <a:prstGeom prst="wedgeRoundRectCallout">
            <a:avLst>
              <a:gd name="adj1" fmla="val 14787"/>
              <a:gd name="adj2" fmla="val 9136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最も評価値の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高い手を採用</a:t>
            </a:r>
            <a:endParaRPr kumimoji="1" lang="ja-JP" altLang="en-US" sz="2400" dirty="0">
              <a:effectLst/>
              <a:latin typeface="Times New Roman" panose="02020603050405020304" pitchFamily="18" charset="0"/>
            </a:endParaRPr>
          </a:p>
        </p:txBody>
      </p:sp>
      <p:sp>
        <p:nvSpPr>
          <p:cNvPr id="99" name="円/楕円 98"/>
          <p:cNvSpPr/>
          <p:nvPr/>
        </p:nvSpPr>
        <p:spPr bwMode="auto">
          <a:xfrm>
            <a:off x="7449893" y="3198985"/>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00" name="テキスト ボックス 99"/>
          <p:cNvSpPr txBox="1"/>
          <p:nvPr/>
        </p:nvSpPr>
        <p:spPr>
          <a:xfrm>
            <a:off x="5009929" y="5821362"/>
            <a:ext cx="3339377" cy="523220"/>
          </a:xfrm>
          <a:prstGeom prst="rect">
            <a:avLst/>
          </a:prstGeom>
          <a:noFill/>
        </p:spPr>
        <p:txBody>
          <a:bodyPr wrap="none" rtlCol="0">
            <a:spAutoFit/>
          </a:bodyPr>
          <a:lstStyle/>
          <a:p>
            <a:r>
              <a:rPr lang="ja-JP" altLang="en-US" dirty="0">
                <a:latin typeface="Times New Roman" panose="02020603050405020304" pitchFamily="18" charset="0"/>
              </a:rPr>
              <a:t>無駄な探索はどれ？</a:t>
            </a:r>
            <a:endParaRPr kumimoji="1" lang="ja-JP" altLang="en-US" dirty="0">
              <a:latin typeface="Times New Roman" panose="02020603050405020304" pitchFamily="18" charset="0"/>
            </a:endParaRPr>
          </a:p>
        </p:txBody>
      </p:sp>
      <p:cxnSp>
        <p:nvCxnSpPr>
          <p:cNvPr id="101" name="直線矢印コネクタ 100"/>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直線矢印コネクタ 118"/>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矢印コネクタ 120"/>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直線矢印コネクタ 121"/>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矢印コネクタ 134"/>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矢印コネクタ 135"/>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直線矢印コネクタ 136"/>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直線矢印コネクタ 137"/>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線矢印コネクタ 138"/>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直線矢印コネクタ 139"/>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矢印コネクタ 140"/>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線矢印コネクタ 141"/>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直線矢印コネクタ 142"/>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直線矢印コネクタ 143"/>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直線矢印コネクタ 144"/>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線矢印コネクタ 145"/>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矢印コネクタ 146"/>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矢印コネクタ 147"/>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角丸四角形吹き出し 79"/>
          <p:cNvSpPr/>
          <p:nvPr/>
        </p:nvSpPr>
        <p:spPr bwMode="auto">
          <a:xfrm>
            <a:off x="181845" y="5440362"/>
            <a:ext cx="2046573" cy="1170920"/>
          </a:xfrm>
          <a:prstGeom prst="wedgeRoundRectCallout">
            <a:avLst>
              <a:gd name="adj1" fmla="val 26486"/>
              <a:gd name="adj2" fmla="val -88408"/>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最も評価値の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低い手を採用</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73735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checkerboard(across)">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checkerboard(across)">
                                      <p:cBhvr>
                                        <p:cTn id="12" dur="500"/>
                                        <p:tgtEl>
                                          <p:spTgt spid="79"/>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checkerboard(across)">
                                      <p:cBhvr>
                                        <p:cTn id="16" dur="500"/>
                                        <p:tgtEl>
                                          <p:spTgt spid="80"/>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checkerboard(across)">
                                      <p:cBhvr>
                                        <p:cTn id="21" dur="500"/>
                                        <p:tgtEl>
                                          <p:spTgt spid="7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59"/>
                                        </p:tgtEl>
                                        <p:attrNameLst>
                                          <p:attrName>style.visibility</p:attrName>
                                        </p:attrNameLst>
                                      </p:cBhvr>
                                      <p:to>
                                        <p:strVal val="visible"/>
                                      </p:to>
                                    </p:set>
                                    <p:animEffect transition="in" filter="checkerboard(across)">
                                      <p:cBhvr>
                                        <p:cTn id="26" dur="500"/>
                                        <p:tgtEl>
                                          <p:spTgt spid="59"/>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checkerboard(across)">
                                      <p:cBhvr>
                                        <p:cTn id="30" dur="500"/>
                                        <p:tgtEl>
                                          <p:spTgt spid="75"/>
                                        </p:tgtEl>
                                      </p:cBhvr>
                                    </p:animEffect>
                                  </p:childTnLst>
                                </p:cTn>
                              </p:par>
                            </p:childTnLst>
                          </p:cTn>
                        </p:par>
                        <p:par>
                          <p:cTn id="31" fill="hold">
                            <p:stCondLst>
                              <p:cond delay="1000"/>
                            </p:stCondLst>
                            <p:childTnLst>
                              <p:par>
                                <p:cTn id="32" presetID="5" presetClass="entr" presetSubtype="10" fill="hold" nodeType="after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checkerboard(across)">
                                      <p:cBhvr>
                                        <p:cTn id="34" dur="500"/>
                                        <p:tgtEl>
                                          <p:spTgt spid="64"/>
                                        </p:tgtEl>
                                      </p:cBhvr>
                                    </p:animEffect>
                                  </p:childTnLst>
                                </p:cTn>
                              </p:par>
                            </p:childTnLst>
                          </p:cTn>
                        </p:par>
                        <p:par>
                          <p:cTn id="35" fill="hold">
                            <p:stCondLst>
                              <p:cond delay="1500"/>
                            </p:stCondLst>
                            <p:childTnLst>
                              <p:par>
                                <p:cTn id="36" presetID="5" presetClass="entr" presetSubtype="10"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checkerboard(across)">
                                      <p:cBhvr>
                                        <p:cTn id="38" dur="500"/>
                                        <p:tgtEl>
                                          <p:spTgt spid="76"/>
                                        </p:tgtEl>
                                      </p:cBhvr>
                                    </p:animEffect>
                                  </p:childTnLst>
                                </p:cTn>
                              </p:par>
                            </p:childTnLst>
                          </p:cTn>
                        </p:par>
                        <p:par>
                          <p:cTn id="39" fill="hold">
                            <p:stCondLst>
                              <p:cond delay="2000"/>
                            </p:stCondLst>
                            <p:childTnLst>
                              <p:par>
                                <p:cTn id="40" presetID="5" presetClass="entr" presetSubtype="10" fill="hold" nodeType="after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checkerboard(across)">
                                      <p:cBhvr>
                                        <p:cTn id="42" dur="500"/>
                                        <p:tgtEl>
                                          <p:spTgt spid="69"/>
                                        </p:tgtEl>
                                      </p:cBhvr>
                                    </p:animEffect>
                                  </p:childTnLst>
                                </p:cTn>
                              </p:par>
                            </p:childTnLst>
                          </p:cTn>
                        </p:par>
                        <p:par>
                          <p:cTn id="43" fill="hold">
                            <p:stCondLst>
                              <p:cond delay="2500"/>
                            </p:stCondLst>
                            <p:childTnLst>
                              <p:par>
                                <p:cTn id="44" presetID="5" presetClass="entr" presetSubtype="10" fill="hold" grpId="0" nodeType="afterEffect">
                                  <p:stCondLst>
                                    <p:cond delay="0"/>
                                  </p:stCondLst>
                                  <p:childTnLst>
                                    <p:set>
                                      <p:cBhvr>
                                        <p:cTn id="45" dur="1" fill="hold">
                                          <p:stCondLst>
                                            <p:cond delay="0"/>
                                          </p:stCondLst>
                                        </p:cTn>
                                        <p:tgtEl>
                                          <p:spTgt spid="99"/>
                                        </p:tgtEl>
                                        <p:attrNameLst>
                                          <p:attrName>style.visibility</p:attrName>
                                        </p:attrNameLst>
                                      </p:cBhvr>
                                      <p:to>
                                        <p:strVal val="visible"/>
                                      </p:to>
                                    </p:set>
                                    <p:animEffect transition="in" filter="checkerboard(across)">
                                      <p:cBhvr>
                                        <p:cTn id="46" dur="500"/>
                                        <p:tgtEl>
                                          <p:spTgt spid="99"/>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checkerboard(across)">
                                      <p:cBhvr>
                                        <p:cTn id="51" dur="500"/>
                                        <p:tgtEl>
                                          <p:spTgt spid="81"/>
                                        </p:tgtEl>
                                      </p:cBhvr>
                                    </p:animEffect>
                                  </p:childTnLst>
                                </p:cTn>
                              </p:par>
                            </p:childTnLst>
                          </p:cTn>
                        </p:par>
                        <p:par>
                          <p:cTn id="52" fill="hold">
                            <p:stCondLst>
                              <p:cond delay="500"/>
                            </p:stCondLst>
                            <p:childTnLst>
                              <p:par>
                                <p:cTn id="53" presetID="5" presetClass="entr" presetSubtype="10" fill="hold" grpId="0" nodeType="afterEffect">
                                  <p:stCondLst>
                                    <p:cond delay="0"/>
                                  </p:stCondLst>
                                  <p:childTnLst>
                                    <p:set>
                                      <p:cBhvr>
                                        <p:cTn id="54" dur="1" fill="hold">
                                          <p:stCondLst>
                                            <p:cond delay="0"/>
                                          </p:stCondLst>
                                        </p:cTn>
                                        <p:tgtEl>
                                          <p:spTgt spid="82"/>
                                        </p:tgtEl>
                                        <p:attrNameLst>
                                          <p:attrName>style.visibility</p:attrName>
                                        </p:attrNameLst>
                                      </p:cBhvr>
                                      <p:to>
                                        <p:strVal val="visible"/>
                                      </p:to>
                                    </p:set>
                                    <p:animEffect transition="in" filter="checkerboard(across)">
                                      <p:cBhvr>
                                        <p:cTn id="55" dur="500"/>
                                        <p:tgtEl>
                                          <p:spTgt spid="82"/>
                                        </p:tgtEl>
                                      </p:cBhvr>
                                    </p:animEffect>
                                  </p:childTnLst>
                                </p:cTn>
                              </p:par>
                            </p:childTnLst>
                          </p:cTn>
                        </p:par>
                      </p:childTnLst>
                    </p:cTn>
                  </p:par>
                  <p:par>
                    <p:cTn id="56" fill="hold">
                      <p:stCondLst>
                        <p:cond delay="indefinite"/>
                      </p:stCondLst>
                      <p:childTnLst>
                        <p:par>
                          <p:cTn id="57" fill="hold">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checkerboard(across)">
                                      <p:cBhvr>
                                        <p:cTn id="60" dur="500"/>
                                        <p:tgtEl>
                                          <p:spTgt spid="78"/>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00"/>
                                        </p:tgtEl>
                                        <p:attrNameLst>
                                          <p:attrName>style.visibility</p:attrName>
                                        </p:attrNameLst>
                                      </p:cBhvr>
                                      <p:to>
                                        <p:strVal val="visible"/>
                                      </p:to>
                                    </p:set>
                                    <p:anim calcmode="lin" valueType="num">
                                      <p:cBhvr additive="base">
                                        <p:cTn id="65" dur="500" fill="hold"/>
                                        <p:tgtEl>
                                          <p:spTgt spid="100"/>
                                        </p:tgtEl>
                                        <p:attrNameLst>
                                          <p:attrName>ppt_x</p:attrName>
                                        </p:attrNameLst>
                                      </p:cBhvr>
                                      <p:tavLst>
                                        <p:tav tm="0">
                                          <p:val>
                                            <p:strVal val="#ppt_x"/>
                                          </p:val>
                                        </p:tav>
                                        <p:tav tm="100000">
                                          <p:val>
                                            <p:strVal val="#ppt_x"/>
                                          </p:val>
                                        </p:tav>
                                      </p:tavLst>
                                    </p:anim>
                                    <p:anim calcmode="lin" valueType="num">
                                      <p:cBhvr additive="base">
                                        <p:cTn id="6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76" grpId="0" animBg="1"/>
      <p:bldP spid="78" grpId="0" animBg="1"/>
      <p:bldP spid="79" grpId="0" animBg="1"/>
      <p:bldP spid="81" grpId="0" animBg="1"/>
      <p:bldP spid="82" grpId="0" animBg="1"/>
      <p:bldP spid="99" grpId="0" animBg="1"/>
      <p:bldP spid="100" grpId="0"/>
      <p:bldP spid="8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ミニマックス法</a:t>
            </a:r>
          </a:p>
        </p:txBody>
      </p:sp>
      <p:sp>
        <p:nvSpPr>
          <p:cNvPr id="3" name="円/楕円 2"/>
          <p:cNvSpPr/>
          <p:nvPr/>
        </p:nvSpPr>
        <p:spPr bwMode="auto">
          <a:xfrm>
            <a:off x="123825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28751"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46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65169"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4572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1087"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1677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1087"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0587"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1087"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090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1404"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1732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07822"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8837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3740"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5943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3740"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3240"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3740"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009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059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5651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4701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2756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292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29861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292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242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1602"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274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3245"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19916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89663"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021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35581"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127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35581"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45081"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1602"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1102"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54" name="グループ化 53"/>
          <p:cNvGrpSpPr/>
          <p:nvPr/>
        </p:nvGrpSpPr>
        <p:grpSpPr>
          <a:xfrm>
            <a:off x="1238251" y="4510881"/>
            <a:ext cx="1759526" cy="381000"/>
            <a:chOff x="1066800" y="5486400"/>
            <a:chExt cx="1759526" cy="381000"/>
          </a:xfrm>
        </p:grpSpPr>
        <p:sp>
          <p:nvSpPr>
            <p:cNvPr id="55" name="円/楕円 54"/>
            <p:cNvSpPr/>
            <p:nvPr/>
          </p:nvSpPr>
          <p:spPr bwMode="auto">
            <a:xfrm>
              <a:off x="106680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56" name="円/楕円 55"/>
            <p:cNvSpPr/>
            <p:nvPr/>
          </p:nvSpPr>
          <p:spPr bwMode="auto">
            <a:xfrm>
              <a:off x="1503218"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57" name="円/楕円 56"/>
            <p:cNvSpPr/>
            <p:nvPr/>
          </p:nvSpPr>
          <p:spPr bwMode="auto">
            <a:xfrm>
              <a:off x="197427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58" name="円/楕円 57"/>
            <p:cNvSpPr/>
            <p:nvPr/>
          </p:nvSpPr>
          <p:spPr bwMode="auto">
            <a:xfrm>
              <a:off x="244532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sp>
        <p:nvSpPr>
          <p:cNvPr id="60" name="円/楕円 59"/>
          <p:cNvSpPr/>
          <p:nvPr/>
        </p:nvSpPr>
        <p:spPr bwMode="auto">
          <a:xfrm>
            <a:off x="308090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65" name="円/楕円 64"/>
          <p:cNvSpPr/>
          <p:nvPr/>
        </p:nvSpPr>
        <p:spPr bwMode="auto">
          <a:xfrm>
            <a:off x="492009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66" name="円/楕円 65"/>
          <p:cNvSpPr/>
          <p:nvPr/>
        </p:nvSpPr>
        <p:spPr bwMode="auto">
          <a:xfrm>
            <a:off x="535651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0" name="円/楕円 69"/>
          <p:cNvSpPr/>
          <p:nvPr/>
        </p:nvSpPr>
        <p:spPr bwMode="auto">
          <a:xfrm>
            <a:off x="676274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1" name="円/楕円 70"/>
          <p:cNvSpPr/>
          <p:nvPr/>
        </p:nvSpPr>
        <p:spPr bwMode="auto">
          <a:xfrm>
            <a:off x="719916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72" name="円/楕円 71"/>
          <p:cNvSpPr/>
          <p:nvPr/>
        </p:nvSpPr>
        <p:spPr bwMode="auto">
          <a:xfrm>
            <a:off x="767021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74" name="円/楕円 73"/>
          <p:cNvSpPr/>
          <p:nvPr/>
        </p:nvSpPr>
        <p:spPr bwMode="auto">
          <a:xfrm>
            <a:off x="1920587"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8" name="円/楕円 77"/>
          <p:cNvSpPr/>
          <p:nvPr/>
        </p:nvSpPr>
        <p:spPr bwMode="auto">
          <a:xfrm>
            <a:off x="4684567" y="19050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chemeClr val="bg2"/>
                </a:solidFill>
                <a:effectLst/>
                <a:latin typeface="Times New Roman" panose="02020603050405020304" pitchFamily="18" charset="0"/>
              </a:rPr>
              <a:t>&gt;-3</a:t>
            </a:r>
            <a:endParaRPr kumimoji="1" lang="ja-JP" altLang="en-US" sz="2000" dirty="0">
              <a:solidFill>
                <a:schemeClr val="bg2"/>
              </a:solidFill>
              <a:effectLst/>
              <a:latin typeface="Times New Roman" panose="02020603050405020304" pitchFamily="18" charset="0"/>
            </a:endParaRPr>
          </a:p>
        </p:txBody>
      </p:sp>
      <p:sp>
        <p:nvSpPr>
          <p:cNvPr id="82" name="角丸四角形吹き出し 81"/>
          <p:cNvSpPr/>
          <p:nvPr/>
        </p:nvSpPr>
        <p:spPr bwMode="auto">
          <a:xfrm>
            <a:off x="1682461" y="1561816"/>
            <a:ext cx="1930111" cy="473643"/>
          </a:xfrm>
          <a:prstGeom prst="wedgeRoundRectCallout">
            <a:avLst>
              <a:gd name="adj1" fmla="val 99943"/>
              <a:gd name="adj2" fmla="val 46484"/>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r>
              <a:rPr lang="ja-JP" altLang="en-US" sz="2400" dirty="0">
                <a:effectLst/>
                <a:latin typeface="Times New Roman" panose="02020603050405020304" pitchFamily="18" charset="0"/>
              </a:rPr>
              <a:t>以上確定</a:t>
            </a:r>
            <a:endParaRPr lang="en-US" altLang="ja-JP" sz="2400" dirty="0">
              <a:effectLst/>
              <a:latin typeface="Times New Roman" panose="02020603050405020304" pitchFamily="18" charset="0"/>
            </a:endParaRPr>
          </a:p>
        </p:txBody>
      </p:sp>
      <p:sp>
        <p:nvSpPr>
          <p:cNvPr id="4" name="テキスト ボックス 3"/>
          <p:cNvSpPr txBox="1"/>
          <p:nvPr/>
        </p:nvSpPr>
        <p:spPr>
          <a:xfrm>
            <a:off x="5233117" y="1741434"/>
            <a:ext cx="3126177"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-3</a:t>
            </a:r>
            <a:r>
              <a:rPr kumimoji="1" lang="ja-JP" altLang="en-US" sz="2400" dirty="0">
                <a:latin typeface="Times New Roman" panose="02020603050405020304" pitchFamily="18" charset="0"/>
              </a:rPr>
              <a:t>未満の手は</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    絶対に採用されない</a:t>
            </a:r>
            <a:endParaRPr kumimoji="1" lang="ja-JP" altLang="en-US" sz="2400" dirty="0">
              <a:latin typeface="Times New Roman" panose="02020603050405020304" pitchFamily="18" charset="0"/>
            </a:endParaRPr>
          </a:p>
        </p:txBody>
      </p:sp>
      <p:sp>
        <p:nvSpPr>
          <p:cNvPr id="77" name="角丸四角形吹き出し 76"/>
          <p:cNvSpPr/>
          <p:nvPr/>
        </p:nvSpPr>
        <p:spPr bwMode="auto">
          <a:xfrm>
            <a:off x="732991" y="2381108"/>
            <a:ext cx="1930111" cy="473643"/>
          </a:xfrm>
          <a:prstGeom prst="wedgeRoundRectCallout">
            <a:avLst>
              <a:gd name="adj1" fmla="val 105327"/>
              <a:gd name="adj2" fmla="val 12546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r>
              <a:rPr lang="ja-JP" altLang="en-US" sz="2400" dirty="0">
                <a:effectLst/>
                <a:latin typeface="Times New Roman" panose="02020603050405020304" pitchFamily="18" charset="0"/>
              </a:rPr>
              <a:t>以下確定</a:t>
            </a:r>
            <a:endParaRPr lang="en-US" altLang="ja-JP" sz="2400" dirty="0">
              <a:effectLst/>
              <a:latin typeface="Times New Roman" panose="02020603050405020304" pitchFamily="18" charset="0"/>
            </a:endParaRPr>
          </a:p>
        </p:txBody>
      </p:sp>
      <p:cxnSp>
        <p:nvCxnSpPr>
          <p:cNvPr id="15" name="直線矢印コネクタ 14"/>
          <p:cNvCxnSpPr>
            <a:stCxn id="3" idx="4"/>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3" idx="4"/>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3" idx="4"/>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直線矢印コネクタ 118"/>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矢印コネクタ 120"/>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直線矢印コネクタ 121"/>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角丸四角形 140"/>
          <p:cNvSpPr/>
          <p:nvPr/>
        </p:nvSpPr>
        <p:spPr bwMode="auto">
          <a:xfrm>
            <a:off x="3517322" y="4267200"/>
            <a:ext cx="1347352"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2" name="角丸四角形吹き出し 141"/>
          <p:cNvSpPr/>
          <p:nvPr/>
        </p:nvSpPr>
        <p:spPr bwMode="auto">
          <a:xfrm>
            <a:off x="273631" y="5965540"/>
            <a:ext cx="3067046" cy="511460"/>
          </a:xfrm>
          <a:prstGeom prst="wedgeRoundRectCallout">
            <a:avLst>
              <a:gd name="adj1" fmla="val 53661"/>
              <a:gd name="adj2" fmla="val -44939"/>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この部分の探索は不要</a:t>
            </a:r>
            <a:endParaRPr lang="en-US" altLang="ja-JP" sz="2400" dirty="0">
              <a:effectLst/>
              <a:latin typeface="Times New Roman" panose="02020603050405020304" pitchFamily="18" charset="0"/>
            </a:endParaRPr>
          </a:p>
        </p:txBody>
      </p:sp>
      <p:sp>
        <p:nvSpPr>
          <p:cNvPr id="143" name="円/楕円 142"/>
          <p:cNvSpPr/>
          <p:nvPr/>
        </p:nvSpPr>
        <p:spPr bwMode="auto">
          <a:xfrm>
            <a:off x="3759776" y="3183081"/>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-6</a:t>
            </a:r>
            <a:endParaRPr kumimoji="1" lang="ja-JP" altLang="en-US" sz="2000" dirty="0">
              <a:solidFill>
                <a:schemeClr val="bg2"/>
              </a:solidFill>
              <a:effectLst/>
              <a:latin typeface="Times New Roman" panose="02020603050405020304" pitchFamily="18" charset="0"/>
            </a:endParaRPr>
          </a:p>
        </p:txBody>
      </p:sp>
      <p:sp>
        <p:nvSpPr>
          <p:cNvPr id="144" name="円/楕円 143"/>
          <p:cNvSpPr/>
          <p:nvPr/>
        </p:nvSpPr>
        <p:spPr bwMode="auto">
          <a:xfrm>
            <a:off x="5605893"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-5</a:t>
            </a:r>
            <a:endParaRPr kumimoji="1" lang="ja-JP" altLang="en-US" sz="2000" dirty="0">
              <a:solidFill>
                <a:schemeClr val="bg2"/>
              </a:solidFill>
              <a:effectLst/>
              <a:latin typeface="Times New Roman" panose="02020603050405020304" pitchFamily="18" charset="0"/>
            </a:endParaRPr>
          </a:p>
        </p:txBody>
      </p:sp>
      <p:sp>
        <p:nvSpPr>
          <p:cNvPr id="145" name="角丸四角形 144"/>
          <p:cNvSpPr/>
          <p:nvPr/>
        </p:nvSpPr>
        <p:spPr bwMode="auto">
          <a:xfrm>
            <a:off x="5791628" y="4267200"/>
            <a:ext cx="941681"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6" name="円/楕円 145"/>
          <p:cNvSpPr/>
          <p:nvPr/>
        </p:nvSpPr>
        <p:spPr bwMode="auto">
          <a:xfrm>
            <a:off x="7453735" y="3196936"/>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-6</a:t>
            </a:r>
            <a:endParaRPr kumimoji="1" lang="ja-JP" altLang="en-US" sz="2000" dirty="0">
              <a:solidFill>
                <a:schemeClr val="bg2"/>
              </a:solidFill>
              <a:effectLst/>
              <a:latin typeface="Times New Roman" panose="02020603050405020304" pitchFamily="18" charset="0"/>
            </a:endParaRPr>
          </a:p>
        </p:txBody>
      </p:sp>
      <p:sp>
        <p:nvSpPr>
          <p:cNvPr id="147" name="角丸四角形 146"/>
          <p:cNvSpPr/>
          <p:nvPr/>
        </p:nvSpPr>
        <p:spPr bwMode="auto">
          <a:xfrm>
            <a:off x="8085422" y="4281668"/>
            <a:ext cx="492267" cy="1966732"/>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8" name="テキスト ボックス 147"/>
          <p:cNvSpPr txBox="1"/>
          <p:nvPr/>
        </p:nvSpPr>
        <p:spPr>
          <a:xfrm>
            <a:off x="3075921" y="6311189"/>
            <a:ext cx="6130204" cy="461665"/>
          </a:xfrm>
          <a:prstGeom prst="rect">
            <a:avLst/>
          </a:prstGeom>
          <a:noFill/>
        </p:spPr>
        <p:txBody>
          <a:bodyPr wrap="none" rtlCol="0">
            <a:spAutoFit/>
          </a:bodyPr>
          <a:lstStyle/>
          <a:p>
            <a:r>
              <a:rPr kumimoji="1" lang="en-US" altLang="ja-JP" sz="2400" dirty="0">
                <a:latin typeface="Times New Roman" panose="02020603050405020304" pitchFamily="18" charset="0"/>
              </a:rPr>
              <a:t>-3</a:t>
            </a:r>
            <a:r>
              <a:rPr lang="ja-JP" altLang="en-US" sz="2400" dirty="0">
                <a:latin typeface="Times New Roman" panose="02020603050405020304" pitchFamily="18" charset="0"/>
              </a:rPr>
              <a:t>未満</a:t>
            </a:r>
            <a:r>
              <a:rPr kumimoji="1" lang="ja-JP" altLang="en-US" sz="2400" dirty="0">
                <a:latin typeface="Times New Roman" panose="02020603050405020304" pitchFamily="18" charset="0"/>
              </a:rPr>
              <a:t>の評価値が出た枝は探索しなくていい</a:t>
            </a:r>
          </a:p>
        </p:txBody>
      </p:sp>
    </p:spTree>
    <p:extLst>
      <p:ext uri="{BB962C8B-B14F-4D97-AF65-F5344CB8AC3E}">
        <p14:creationId xmlns:p14="http://schemas.microsoft.com/office/powerpoint/2010/main" val="422024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checkerboard(across)">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checkerboard(across)">
                                      <p:cBhvr>
                                        <p:cTn id="12" dur="50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animEffect transition="in" filter="checkerboard(across)">
                                      <p:cBhvr>
                                        <p:cTn id="17" dur="500"/>
                                        <p:tgtEl>
                                          <p:spTgt spid="82"/>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78"/>
                                        </p:tgtEl>
                                        <p:attrNameLst>
                                          <p:attrName>style.visibility</p:attrName>
                                        </p:attrNameLst>
                                      </p:cBhvr>
                                      <p:to>
                                        <p:strVal val="visible"/>
                                      </p:to>
                                    </p:set>
                                    <p:animEffect transition="in" filter="checkerboard(across)">
                                      <p:cBhvr>
                                        <p:cTn id="21" dur="500"/>
                                        <p:tgtEl>
                                          <p:spTgt spid="78"/>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checkerboard(across)">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checkerboard(across)">
                                      <p:cBhvr>
                                        <p:cTn id="31" dur="500"/>
                                        <p:tgtEl>
                                          <p:spTgt spid="60"/>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checkerboard(across)">
                                      <p:cBhvr>
                                        <p:cTn id="36" dur="500"/>
                                        <p:tgtEl>
                                          <p:spTgt spid="77"/>
                                        </p:tgtEl>
                                      </p:cBhvr>
                                    </p:animEffect>
                                  </p:childTnLst>
                                </p:cTn>
                              </p:par>
                            </p:childTnLst>
                          </p:cTn>
                        </p:par>
                        <p:par>
                          <p:cTn id="37" fill="hold">
                            <p:stCondLst>
                              <p:cond delay="500"/>
                            </p:stCondLst>
                            <p:childTnLst>
                              <p:par>
                                <p:cTn id="38" presetID="5" presetClass="entr" presetSubtype="10" fill="hold" grpId="0" nodeType="afterEffect">
                                  <p:stCondLst>
                                    <p:cond delay="0"/>
                                  </p:stCondLst>
                                  <p:childTnLst>
                                    <p:set>
                                      <p:cBhvr>
                                        <p:cTn id="39" dur="1" fill="hold">
                                          <p:stCondLst>
                                            <p:cond delay="0"/>
                                          </p:stCondLst>
                                        </p:cTn>
                                        <p:tgtEl>
                                          <p:spTgt spid="143"/>
                                        </p:tgtEl>
                                        <p:attrNameLst>
                                          <p:attrName>style.visibility</p:attrName>
                                        </p:attrNameLst>
                                      </p:cBhvr>
                                      <p:to>
                                        <p:strVal val="visible"/>
                                      </p:to>
                                    </p:set>
                                    <p:animEffect transition="in" filter="checkerboard(across)">
                                      <p:cBhvr>
                                        <p:cTn id="40" dur="500"/>
                                        <p:tgtEl>
                                          <p:spTgt spid="143"/>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141"/>
                                        </p:tgtEl>
                                        <p:attrNameLst>
                                          <p:attrName>style.visibility</p:attrName>
                                        </p:attrNameLst>
                                      </p:cBhvr>
                                      <p:to>
                                        <p:strVal val="visible"/>
                                      </p:to>
                                    </p:set>
                                    <p:animEffect transition="in" filter="checkerboard(across)">
                                      <p:cBhvr>
                                        <p:cTn id="45" dur="500"/>
                                        <p:tgtEl>
                                          <p:spTgt spid="141"/>
                                        </p:tgtEl>
                                      </p:cBhvr>
                                    </p:animEffect>
                                  </p:childTnLst>
                                </p:cTn>
                              </p:par>
                            </p:childTnLst>
                          </p:cTn>
                        </p:par>
                        <p:par>
                          <p:cTn id="46" fill="hold">
                            <p:stCondLst>
                              <p:cond delay="500"/>
                            </p:stCondLst>
                            <p:childTnLst>
                              <p:par>
                                <p:cTn id="47" presetID="5" presetClass="entr" presetSubtype="10" fill="hold" grpId="0" nodeType="afterEffect">
                                  <p:stCondLst>
                                    <p:cond delay="0"/>
                                  </p:stCondLst>
                                  <p:childTnLst>
                                    <p:set>
                                      <p:cBhvr>
                                        <p:cTn id="48" dur="1" fill="hold">
                                          <p:stCondLst>
                                            <p:cond delay="0"/>
                                          </p:stCondLst>
                                        </p:cTn>
                                        <p:tgtEl>
                                          <p:spTgt spid="142"/>
                                        </p:tgtEl>
                                        <p:attrNameLst>
                                          <p:attrName>style.visibility</p:attrName>
                                        </p:attrNameLst>
                                      </p:cBhvr>
                                      <p:to>
                                        <p:strVal val="visible"/>
                                      </p:to>
                                    </p:set>
                                    <p:animEffect transition="in" filter="checkerboard(across)">
                                      <p:cBhvr>
                                        <p:cTn id="49" dur="500"/>
                                        <p:tgtEl>
                                          <p:spTgt spid="142"/>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65"/>
                                        </p:tgtEl>
                                        <p:attrNameLst>
                                          <p:attrName>style.visibility</p:attrName>
                                        </p:attrNameLst>
                                      </p:cBhvr>
                                      <p:to>
                                        <p:strVal val="visible"/>
                                      </p:to>
                                    </p:set>
                                    <p:animEffect transition="in" filter="checkerboard(across)">
                                      <p:cBhvr>
                                        <p:cTn id="54" dur="500"/>
                                        <p:tgtEl>
                                          <p:spTgt spid="65"/>
                                        </p:tgtEl>
                                      </p:cBhvr>
                                    </p:animEffect>
                                  </p:childTnLst>
                                </p:cTn>
                              </p:par>
                            </p:childTnLst>
                          </p:cTn>
                        </p:par>
                        <p:par>
                          <p:cTn id="55" fill="hold">
                            <p:stCondLst>
                              <p:cond delay="500"/>
                            </p:stCondLst>
                            <p:childTnLst>
                              <p:par>
                                <p:cTn id="56" presetID="5" presetClass="entr" presetSubtype="10" fill="hold" grpId="0" nodeType="afterEffect">
                                  <p:stCondLst>
                                    <p:cond delay="0"/>
                                  </p:stCondLst>
                                  <p:childTnLst>
                                    <p:set>
                                      <p:cBhvr>
                                        <p:cTn id="57" dur="1" fill="hold">
                                          <p:stCondLst>
                                            <p:cond delay="0"/>
                                          </p:stCondLst>
                                        </p:cTn>
                                        <p:tgtEl>
                                          <p:spTgt spid="66"/>
                                        </p:tgtEl>
                                        <p:attrNameLst>
                                          <p:attrName>style.visibility</p:attrName>
                                        </p:attrNameLst>
                                      </p:cBhvr>
                                      <p:to>
                                        <p:strVal val="visible"/>
                                      </p:to>
                                    </p:set>
                                    <p:animEffect transition="in" filter="checkerboard(across)">
                                      <p:cBhvr>
                                        <p:cTn id="58" dur="500"/>
                                        <p:tgtEl>
                                          <p:spTgt spid="66"/>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144"/>
                                        </p:tgtEl>
                                        <p:attrNameLst>
                                          <p:attrName>style.visibility</p:attrName>
                                        </p:attrNameLst>
                                      </p:cBhvr>
                                      <p:to>
                                        <p:strVal val="visible"/>
                                      </p:to>
                                    </p:set>
                                    <p:animEffect transition="in" filter="checkerboard(across)">
                                      <p:cBhvr>
                                        <p:cTn id="63" dur="500"/>
                                        <p:tgtEl>
                                          <p:spTgt spid="144"/>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145"/>
                                        </p:tgtEl>
                                        <p:attrNameLst>
                                          <p:attrName>style.visibility</p:attrName>
                                        </p:attrNameLst>
                                      </p:cBhvr>
                                      <p:to>
                                        <p:strVal val="visible"/>
                                      </p:to>
                                    </p:set>
                                    <p:animEffect transition="in" filter="checkerboard(across)">
                                      <p:cBhvr>
                                        <p:cTn id="68" dur="500"/>
                                        <p:tgtEl>
                                          <p:spTgt spid="145"/>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checkerboard(across)">
                                      <p:cBhvr>
                                        <p:cTn id="73" dur="500"/>
                                        <p:tgtEl>
                                          <p:spTgt spid="70"/>
                                        </p:tgtEl>
                                      </p:cBhvr>
                                    </p:animEffect>
                                  </p:childTnLst>
                                </p:cTn>
                              </p:par>
                            </p:childTnLst>
                          </p:cTn>
                        </p:par>
                        <p:par>
                          <p:cTn id="74" fill="hold">
                            <p:stCondLst>
                              <p:cond delay="500"/>
                            </p:stCondLst>
                            <p:childTnLst>
                              <p:par>
                                <p:cTn id="75" presetID="5" presetClass="entr" presetSubtype="10" fill="hold" grpId="0" nodeType="afterEffect">
                                  <p:stCondLst>
                                    <p:cond delay="0"/>
                                  </p:stCondLst>
                                  <p:childTnLst>
                                    <p:set>
                                      <p:cBhvr>
                                        <p:cTn id="76" dur="1" fill="hold">
                                          <p:stCondLst>
                                            <p:cond delay="0"/>
                                          </p:stCondLst>
                                        </p:cTn>
                                        <p:tgtEl>
                                          <p:spTgt spid="71"/>
                                        </p:tgtEl>
                                        <p:attrNameLst>
                                          <p:attrName>style.visibility</p:attrName>
                                        </p:attrNameLst>
                                      </p:cBhvr>
                                      <p:to>
                                        <p:strVal val="visible"/>
                                      </p:to>
                                    </p:set>
                                    <p:animEffect transition="in" filter="checkerboard(across)">
                                      <p:cBhvr>
                                        <p:cTn id="77" dur="500"/>
                                        <p:tgtEl>
                                          <p:spTgt spid="71"/>
                                        </p:tgtEl>
                                      </p:cBhvr>
                                    </p:animEffect>
                                  </p:childTnLst>
                                </p:cTn>
                              </p:par>
                            </p:childTnLst>
                          </p:cTn>
                        </p:par>
                        <p:par>
                          <p:cTn id="78" fill="hold">
                            <p:stCondLst>
                              <p:cond delay="1000"/>
                            </p:stCondLst>
                            <p:childTnLst>
                              <p:par>
                                <p:cTn id="79" presetID="5" presetClass="entr" presetSubtype="10" fill="hold" grpId="0" nodeType="afterEffect">
                                  <p:stCondLst>
                                    <p:cond delay="0"/>
                                  </p:stCondLst>
                                  <p:childTnLst>
                                    <p:set>
                                      <p:cBhvr>
                                        <p:cTn id="80" dur="1" fill="hold">
                                          <p:stCondLst>
                                            <p:cond delay="0"/>
                                          </p:stCondLst>
                                        </p:cTn>
                                        <p:tgtEl>
                                          <p:spTgt spid="72"/>
                                        </p:tgtEl>
                                        <p:attrNameLst>
                                          <p:attrName>style.visibility</p:attrName>
                                        </p:attrNameLst>
                                      </p:cBhvr>
                                      <p:to>
                                        <p:strVal val="visible"/>
                                      </p:to>
                                    </p:set>
                                    <p:animEffect transition="in" filter="checkerboard(across)">
                                      <p:cBhvr>
                                        <p:cTn id="81" dur="500"/>
                                        <p:tgtEl>
                                          <p:spTgt spid="72"/>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146"/>
                                        </p:tgtEl>
                                        <p:attrNameLst>
                                          <p:attrName>style.visibility</p:attrName>
                                        </p:attrNameLst>
                                      </p:cBhvr>
                                      <p:to>
                                        <p:strVal val="visible"/>
                                      </p:to>
                                    </p:set>
                                    <p:animEffect transition="in" filter="checkerboard(across)">
                                      <p:cBhvr>
                                        <p:cTn id="86" dur="500"/>
                                        <p:tgtEl>
                                          <p:spTgt spid="146"/>
                                        </p:tgtEl>
                                      </p:cBhvr>
                                    </p:animEffect>
                                  </p:childTnLst>
                                </p:cTn>
                              </p:par>
                            </p:childTnLst>
                          </p:cTn>
                        </p:par>
                      </p:childTnLst>
                    </p:cTn>
                  </p:par>
                  <p:par>
                    <p:cTn id="87" fill="hold">
                      <p:stCondLst>
                        <p:cond delay="indefinite"/>
                      </p:stCondLst>
                      <p:childTnLst>
                        <p:par>
                          <p:cTn id="88" fill="hold">
                            <p:stCondLst>
                              <p:cond delay="0"/>
                            </p:stCondLst>
                            <p:childTnLst>
                              <p:par>
                                <p:cTn id="89" presetID="5" presetClass="entr" presetSubtype="10" fill="hold" grpId="0" nodeType="clickEffect">
                                  <p:stCondLst>
                                    <p:cond delay="0"/>
                                  </p:stCondLst>
                                  <p:childTnLst>
                                    <p:set>
                                      <p:cBhvr>
                                        <p:cTn id="90" dur="1" fill="hold">
                                          <p:stCondLst>
                                            <p:cond delay="0"/>
                                          </p:stCondLst>
                                        </p:cTn>
                                        <p:tgtEl>
                                          <p:spTgt spid="147"/>
                                        </p:tgtEl>
                                        <p:attrNameLst>
                                          <p:attrName>style.visibility</p:attrName>
                                        </p:attrNameLst>
                                      </p:cBhvr>
                                      <p:to>
                                        <p:strVal val="visible"/>
                                      </p:to>
                                    </p:set>
                                    <p:animEffect transition="in" filter="checkerboard(across)">
                                      <p:cBhvr>
                                        <p:cTn id="91" dur="500"/>
                                        <p:tgtEl>
                                          <p:spTgt spid="147"/>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148"/>
                                        </p:tgtEl>
                                        <p:attrNameLst>
                                          <p:attrName>style.visibility</p:attrName>
                                        </p:attrNameLst>
                                      </p:cBhvr>
                                      <p:to>
                                        <p:strVal val="visible"/>
                                      </p:to>
                                    </p:set>
                                    <p:anim calcmode="lin" valueType="num">
                                      <p:cBhvr additive="base">
                                        <p:cTn id="96" dur="500" fill="hold"/>
                                        <p:tgtEl>
                                          <p:spTgt spid="148"/>
                                        </p:tgtEl>
                                        <p:attrNameLst>
                                          <p:attrName>ppt_x</p:attrName>
                                        </p:attrNameLst>
                                      </p:cBhvr>
                                      <p:tavLst>
                                        <p:tav tm="0">
                                          <p:val>
                                            <p:strVal val="#ppt_x"/>
                                          </p:val>
                                        </p:tav>
                                        <p:tav tm="100000">
                                          <p:val>
                                            <p:strVal val="#ppt_x"/>
                                          </p:val>
                                        </p:tav>
                                      </p:tavLst>
                                    </p:anim>
                                    <p:anim calcmode="lin" valueType="num">
                                      <p:cBhvr additive="base">
                                        <p:cTn id="97" dur="500" fill="hold"/>
                                        <p:tgtEl>
                                          <p:spTgt spid="1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5" grpId="0" animBg="1"/>
      <p:bldP spid="66" grpId="0" animBg="1"/>
      <p:bldP spid="70" grpId="0" animBg="1"/>
      <p:bldP spid="71" grpId="0" animBg="1"/>
      <p:bldP spid="72" grpId="0" animBg="1"/>
      <p:bldP spid="74" grpId="0" animBg="1"/>
      <p:bldP spid="78" grpId="0" animBg="1"/>
      <p:bldP spid="82" grpId="0" animBg="1"/>
      <p:bldP spid="4" grpId="0"/>
      <p:bldP spid="77" grpId="0" animBg="1"/>
      <p:bldP spid="141" grpId="0" animBg="1"/>
      <p:bldP spid="142" grpId="0" animBg="1"/>
      <p:bldP spid="143" grpId="0" animBg="1"/>
      <p:bldP spid="144" grpId="0" animBg="1"/>
      <p:bldP spid="145" grpId="0" animBg="1"/>
      <p:bldP spid="146" grpId="0" animBg="1"/>
      <p:bldP spid="147" grpId="0" animBg="1"/>
      <p:bldP spid="14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アルファベータ</a:t>
            </a:r>
            <a:r>
              <a:rPr lang="en-US" altLang="ja-JP" dirty="0"/>
              <a:t>(alpha-beta)</a:t>
            </a:r>
            <a:r>
              <a:rPr kumimoji="1" lang="ja-JP" altLang="en-US" dirty="0"/>
              <a:t>法</a:t>
            </a:r>
          </a:p>
        </p:txBody>
      </p:sp>
      <p:sp>
        <p:nvSpPr>
          <p:cNvPr id="3" name="コンテンツ プレースホルダー 2"/>
          <p:cNvSpPr>
            <a:spLocks noGrp="1"/>
          </p:cNvSpPr>
          <p:nvPr>
            <p:ph idx="1"/>
          </p:nvPr>
        </p:nvSpPr>
        <p:spPr/>
        <p:txBody>
          <a:bodyPr/>
          <a:lstStyle/>
          <a:p>
            <a:r>
              <a:rPr lang="ja-JP" altLang="en-US" dirty="0"/>
              <a:t>アルファベータ</a:t>
            </a:r>
            <a:r>
              <a:rPr kumimoji="1" lang="ja-JP" altLang="en-US" dirty="0"/>
              <a:t>法</a:t>
            </a:r>
            <a:endParaRPr kumimoji="1" lang="en-US" altLang="ja-JP" dirty="0"/>
          </a:p>
          <a:p>
            <a:pPr lvl="1"/>
            <a:r>
              <a:rPr lang="ja-JP" altLang="en-US" dirty="0"/>
              <a:t>ミニマックス法の改良アルゴリズム</a:t>
            </a:r>
            <a:endParaRPr lang="en-US" altLang="ja-JP" dirty="0"/>
          </a:p>
          <a:p>
            <a:pPr lvl="2"/>
            <a:r>
              <a:rPr lang="ja-JP" altLang="en-US" dirty="0"/>
              <a:t>必要の無い探索は行わない</a:t>
            </a:r>
            <a:endParaRPr lang="en-US" altLang="ja-JP" dirty="0"/>
          </a:p>
          <a:p>
            <a:pPr lvl="2"/>
            <a:r>
              <a:rPr lang="ja-JP" altLang="en-US" dirty="0"/>
              <a:t>絶対に採用されない手は読まない</a:t>
            </a:r>
            <a:endParaRPr lang="en-US" altLang="ja-JP" dirty="0"/>
          </a:p>
        </p:txBody>
      </p:sp>
      <p:sp>
        <p:nvSpPr>
          <p:cNvPr id="5" name="テキスト ボックス 4"/>
          <p:cNvSpPr txBox="1"/>
          <p:nvPr/>
        </p:nvSpPr>
        <p:spPr>
          <a:xfrm>
            <a:off x="692573" y="4953000"/>
            <a:ext cx="7758854" cy="904863"/>
          </a:xfrm>
          <a:prstGeom prst="rect">
            <a:avLst/>
          </a:prstGeom>
          <a:noFill/>
        </p:spPr>
        <p:txBody>
          <a:bodyPr wrap="none" rtlCol="0">
            <a:spAutoFit/>
          </a:bodyPr>
          <a:lstStyle/>
          <a:p>
            <a:r>
              <a:rPr kumimoji="1" lang="ja-JP" altLang="en-US" sz="2400" dirty="0">
                <a:latin typeface="Times New Roman" panose="02020603050405020304" pitchFamily="18" charset="0"/>
              </a:rPr>
              <a:t>相手の手番：</a:t>
            </a:r>
            <a:r>
              <a:rPr kumimoji="1" lang="en-US" altLang="ja-JP" sz="2400" dirty="0">
                <a:latin typeface="Times New Roman" panose="02020603050405020304" pitchFamily="18" charset="0"/>
              </a:rPr>
              <a:t>α </a:t>
            </a:r>
            <a:r>
              <a:rPr kumimoji="1" lang="ja-JP" altLang="en-US" sz="2400" dirty="0">
                <a:latin typeface="Times New Roman" panose="02020603050405020304" pitchFamily="18" charset="0"/>
              </a:rPr>
              <a:t>よりも小さい評価値になれば探索打ち切り</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自分の手番：</a:t>
            </a:r>
            <a:r>
              <a:rPr lang="en-US" altLang="ja-JP" sz="2400" dirty="0">
                <a:latin typeface="Times New Roman" panose="02020603050405020304" pitchFamily="18" charset="0"/>
              </a:rPr>
              <a:t>β </a:t>
            </a:r>
            <a:r>
              <a:rPr lang="ja-JP" altLang="en-US" sz="2400" dirty="0">
                <a:latin typeface="Times New Roman" panose="02020603050405020304" pitchFamily="18" charset="0"/>
              </a:rPr>
              <a:t>よりも大きい評価値になれば探索打ち切り</a:t>
            </a:r>
            <a:endParaRPr kumimoji="1" lang="ja-JP" altLang="en-US" sz="2400" dirty="0">
              <a:latin typeface="Times New Roman" panose="02020603050405020304" pitchFamily="18" charset="0"/>
            </a:endParaRPr>
          </a:p>
        </p:txBody>
      </p:sp>
      <p:sp>
        <p:nvSpPr>
          <p:cNvPr id="6" name="テキスト ボックス 5"/>
          <p:cNvSpPr txBox="1"/>
          <p:nvPr/>
        </p:nvSpPr>
        <p:spPr>
          <a:xfrm>
            <a:off x="990600" y="3779837"/>
            <a:ext cx="6732933" cy="904863"/>
          </a:xfrm>
          <a:prstGeom prst="rect">
            <a:avLst/>
          </a:prstGeom>
          <a:noFill/>
        </p:spPr>
        <p:txBody>
          <a:bodyPr wrap="none" rtlCol="0">
            <a:spAutoFit/>
          </a:bodyPr>
          <a:lstStyle/>
          <a:p>
            <a:pPr algn="l"/>
            <a:r>
              <a:rPr kumimoji="1" lang="en-US" altLang="ja-JP" sz="2400" dirty="0">
                <a:latin typeface="Times New Roman" panose="02020603050405020304" pitchFamily="18" charset="0"/>
              </a:rPr>
              <a:t>α</a:t>
            </a:r>
            <a:r>
              <a:rPr lang="ja-JP" altLang="en-US" sz="2400" dirty="0">
                <a:latin typeface="Times New Roman" panose="02020603050405020304" pitchFamily="18" charset="0"/>
              </a:rPr>
              <a:t> ： それまでに発見した自番で最も大きな評価値</a:t>
            </a:r>
            <a:endParaRPr lang="en-US" altLang="ja-JP" sz="2400" dirty="0">
              <a:latin typeface="Times New Roman" panose="02020603050405020304" pitchFamily="18" charset="0"/>
            </a:endParaRPr>
          </a:p>
          <a:p>
            <a:pPr algn="l"/>
            <a:r>
              <a:rPr kumimoji="1" lang="en-US" altLang="ja-JP" sz="2400" dirty="0">
                <a:latin typeface="Times New Roman" panose="02020603050405020304" pitchFamily="18" charset="0"/>
              </a:rPr>
              <a:t>β </a:t>
            </a:r>
            <a:r>
              <a:rPr kumimoji="1" lang="ja-JP" altLang="en-US" sz="2400" dirty="0">
                <a:latin typeface="Times New Roman" panose="02020603050405020304" pitchFamily="18" charset="0"/>
              </a:rPr>
              <a:t>： それまでに発見した相手番で最も小さい評価値</a:t>
            </a:r>
            <a:endParaRPr kumimoji="1" lang="en-US" altLang="ja-JP" sz="2400" dirty="0">
              <a:latin typeface="Times New Roman" panose="02020603050405020304" pitchFamily="18" charset="0"/>
            </a:endParaRPr>
          </a:p>
        </p:txBody>
      </p:sp>
      <p:sp>
        <p:nvSpPr>
          <p:cNvPr id="4" name="テキスト ボックス 3">
            <a:extLst>
              <a:ext uri="{FF2B5EF4-FFF2-40B4-BE49-F238E27FC236}">
                <a16:creationId xmlns:a16="http://schemas.microsoft.com/office/drawing/2014/main" id="{A0C9587C-C912-400E-8FE2-84A7B5C92317}"/>
              </a:ext>
            </a:extLst>
          </p:cNvPr>
          <p:cNvSpPr txBox="1"/>
          <p:nvPr/>
        </p:nvSpPr>
        <p:spPr>
          <a:xfrm>
            <a:off x="1922877" y="5967926"/>
            <a:ext cx="5298245" cy="584775"/>
          </a:xfrm>
          <a:prstGeom prst="rect">
            <a:avLst/>
          </a:prstGeom>
          <a:noFill/>
        </p:spPr>
        <p:txBody>
          <a:bodyPr wrap="none" rtlCol="0">
            <a:spAutoFit/>
          </a:bodyPr>
          <a:lstStyle/>
          <a:p>
            <a:r>
              <a:rPr kumimoji="1" lang="en-US" altLang="ja-JP" sz="3200" dirty="0">
                <a:latin typeface="Times New Roman" panose="02020603050405020304" pitchFamily="18" charset="0"/>
              </a:rPr>
              <a:t>α</a:t>
            </a:r>
            <a:r>
              <a:rPr lang="ja-JP" altLang="en-US" sz="3200" dirty="0">
                <a:latin typeface="Times New Roman" panose="02020603050405020304" pitchFamily="18" charset="0"/>
              </a:rPr>
              <a:t> 以上 </a:t>
            </a:r>
            <a:r>
              <a:rPr lang="en-US" altLang="ja-JP" sz="3200" dirty="0">
                <a:latin typeface="Times New Roman" panose="02020603050405020304" pitchFamily="18" charset="0"/>
              </a:rPr>
              <a:t>β</a:t>
            </a:r>
            <a:r>
              <a:rPr lang="ja-JP" altLang="en-US" sz="3200" dirty="0">
                <a:latin typeface="Times New Roman" panose="02020603050405020304" pitchFamily="18" charset="0"/>
              </a:rPr>
              <a:t> 以下の手を探索する</a:t>
            </a:r>
            <a:endParaRPr kumimoji="1" lang="ja-JP" altLang="en-US" sz="3200" dirty="0">
              <a:latin typeface="Times New Roman" panose="02020603050405020304" pitchFamily="18" charset="0"/>
            </a:endParaRPr>
          </a:p>
        </p:txBody>
      </p:sp>
    </p:spTree>
    <p:extLst>
      <p:ext uri="{BB962C8B-B14F-4D97-AF65-F5344CB8AC3E}">
        <p14:creationId xmlns:p14="http://schemas.microsoft.com/office/powerpoint/2010/main" val="113008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αβ</a:t>
            </a:r>
            <a:r>
              <a:rPr lang="ja-JP" altLang="en-US" sz="2000" dirty="0">
                <a:solidFill>
                  <a:srgbClr val="FFFF00"/>
                </a:solidFill>
                <a:effectLst/>
                <a:latin typeface="Times New Roman" panose="02020603050405020304" pitchFamily="18" charset="0"/>
              </a:rPr>
              <a:t>法により局面の評価値を計算する</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自分の手番</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depth </a:t>
            </a:r>
            <a:r>
              <a:rPr lang="ja-JP" altLang="en-US" sz="2000" dirty="0">
                <a:solidFill>
                  <a:srgbClr val="FFFF00"/>
                </a:solidFill>
                <a:effectLst/>
                <a:latin typeface="Times New Roman" panose="02020603050405020304" pitchFamily="18" charset="0"/>
              </a:rPr>
              <a:t>先まで読んで最も高い評価値を返す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maxScore</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depth,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alpha,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beta)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&lt;Move&gt; </a:t>
            </a:r>
            <a:r>
              <a:rPr lang="en-US" altLang="ja-JP" sz="2000" dirty="0" err="1">
                <a:effectLst/>
                <a:latin typeface="Times New Roman" panose="02020603050405020304" pitchFamily="18" charset="0"/>
              </a:rPr>
              <a:t>moveList</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generateMoves</a:t>
            </a:r>
            <a:r>
              <a:rPr lang="en-US" altLang="ja-JP" sz="2000" dirty="0">
                <a:effectLst/>
                <a:latin typeface="Times New Roman" panose="02020603050405020304" pitchFamily="18" charset="0"/>
              </a:rPr>
              <a:t>();</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for (Move </a:t>
            </a:r>
            <a:r>
              <a:rPr kumimoji="1" lang="en-US" altLang="ja-JP" sz="2000" dirty="0" err="1">
                <a:effectLst/>
                <a:latin typeface="Times New Roman" panose="02020603050405020304" pitchFamily="18" charset="0"/>
              </a:rPr>
              <a:t>move</a:t>
            </a:r>
            <a:r>
              <a:rPr kumimoji="1" lang="en-US" altLang="ja-JP" sz="2000" dirty="0">
                <a:effectLst/>
                <a:latin typeface="Times New Roman" panose="02020603050405020304" pitchFamily="18" charset="0"/>
              </a:rPr>
              <a:t> : </a:t>
            </a:r>
            <a:r>
              <a:rPr kumimoji="1" lang="en-US" altLang="ja-JP" sz="2000" dirty="0" err="1">
                <a:effectLst/>
                <a:latin typeface="Times New Roman" panose="02020603050405020304" pitchFamily="18" charset="0"/>
              </a:rPr>
              <a:t>moveList</a:t>
            </a:r>
            <a:r>
              <a:rPr kumimoji="1"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Phase </a:t>
            </a:r>
            <a:r>
              <a:rPr lang="en-US" altLang="ja-JP" sz="2000" dirty="0" err="1">
                <a:effectLst/>
                <a:latin typeface="Times New Roman" panose="02020603050405020304" pitchFamily="18" charset="0"/>
              </a:rPr>
              <a:t>phase</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nextPhase</a:t>
            </a:r>
            <a:r>
              <a:rPr lang="en-US" altLang="ja-JP" sz="20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score = </a:t>
            </a:r>
            <a:r>
              <a:rPr lang="en-US" altLang="ja-JP" sz="2000" dirty="0" err="1">
                <a:effectLst/>
                <a:latin typeface="Times New Roman" panose="02020603050405020304" pitchFamily="18" charset="0"/>
              </a:rPr>
              <a:t>phase.minScore</a:t>
            </a:r>
            <a:r>
              <a:rPr lang="en-US" altLang="ja-JP" sz="2000" dirty="0">
                <a:effectLst/>
                <a:latin typeface="Times New Roman" panose="02020603050405020304" pitchFamily="18" charset="0"/>
              </a:rPr>
              <a:t> (depth -1, alpha, beta);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次局面の評価値計算</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(score</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beta) </a:t>
            </a:r>
            <a:r>
              <a:rPr lang="en-US" altLang="ja-JP" sz="2000" dirty="0">
                <a:solidFill>
                  <a:srgbClr val="FFFF00"/>
                </a:solidFill>
                <a:effectLst/>
                <a:latin typeface="Times New Roman" panose="02020603050405020304" pitchFamily="18" charset="0"/>
              </a:rPr>
              <a:t>// β</a:t>
            </a:r>
            <a:r>
              <a:rPr lang="ja-JP" altLang="en-US" sz="2000" dirty="0">
                <a:solidFill>
                  <a:srgbClr val="FFFF00"/>
                </a:solidFill>
                <a:effectLst/>
                <a:latin typeface="Times New Roman" panose="02020603050405020304" pitchFamily="18" charset="0"/>
              </a:rPr>
              <a:t>値を上回ったら探索中止</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return score;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この値は採用されることは無い</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(score &gt;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自分にとって良い手が見つかった場合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 score;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評価値更新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&gt; alpha) alpha =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α</a:t>
            </a:r>
            <a:r>
              <a:rPr lang="ja-JP" altLang="en-US" sz="2000" dirty="0">
                <a:solidFill>
                  <a:srgbClr val="FFFF00"/>
                </a:solidFill>
                <a:effectLst/>
                <a:latin typeface="Times New Roman" panose="02020603050405020304" pitchFamily="18" charset="0"/>
              </a:rPr>
              <a:t>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return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最も</a:t>
            </a:r>
            <a:r>
              <a:rPr kumimoji="1" lang="ja-JP" altLang="en-US" sz="2000" dirty="0">
                <a:solidFill>
                  <a:srgbClr val="FFFF00"/>
                </a:solidFill>
                <a:effectLst/>
                <a:latin typeface="Times New Roman" panose="02020603050405020304" pitchFamily="18" charset="0"/>
              </a:rPr>
              <a:t>高い評価値を返す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a:t>
            </a:r>
            <a:endParaRPr kumimoji="1" lang="ja-JP" altLang="en-US" sz="2000" dirty="0">
              <a:effectLst/>
              <a:latin typeface="Times New Roman" panose="02020603050405020304" pitchFamily="18" charset="0"/>
            </a:endParaRPr>
          </a:p>
        </p:txBody>
      </p:sp>
    </p:spTree>
    <p:extLst>
      <p:ext uri="{BB962C8B-B14F-4D97-AF65-F5344CB8AC3E}">
        <p14:creationId xmlns:p14="http://schemas.microsoft.com/office/powerpoint/2010/main" val="249736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αβ</a:t>
            </a:r>
            <a:r>
              <a:rPr lang="ja-JP" altLang="en-US" sz="2000" dirty="0">
                <a:solidFill>
                  <a:srgbClr val="FFFF00"/>
                </a:solidFill>
                <a:effectLst/>
                <a:latin typeface="Times New Roman" panose="02020603050405020304" pitchFamily="18" charset="0"/>
              </a:rPr>
              <a:t>法により局面の評価値を計算する</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相手の手番</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depth </a:t>
            </a:r>
            <a:r>
              <a:rPr lang="ja-JP" altLang="en-US" sz="2000" dirty="0">
                <a:solidFill>
                  <a:srgbClr val="FFFF00"/>
                </a:solidFill>
                <a:effectLst/>
                <a:latin typeface="Times New Roman" panose="02020603050405020304" pitchFamily="18" charset="0"/>
              </a:rPr>
              <a:t>先まで読んで最も低い評価値を返す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minScore</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depth,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alpha,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beta)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scoreMin</a:t>
            </a:r>
            <a:r>
              <a:rPr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&lt;Move&gt; </a:t>
            </a:r>
            <a:r>
              <a:rPr lang="en-US" altLang="ja-JP" sz="2000" dirty="0" err="1">
                <a:effectLst/>
                <a:latin typeface="Times New Roman" panose="02020603050405020304" pitchFamily="18" charset="0"/>
              </a:rPr>
              <a:t>moveList</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generateMoves</a:t>
            </a:r>
            <a:r>
              <a:rPr lang="en-US" altLang="ja-JP" sz="2000" dirty="0">
                <a:effectLst/>
                <a:latin typeface="Times New Roman" panose="02020603050405020304" pitchFamily="18" charset="0"/>
              </a:rPr>
              <a:t>();</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for (Move </a:t>
            </a:r>
            <a:r>
              <a:rPr kumimoji="1" lang="en-US" altLang="ja-JP" sz="2000" dirty="0" err="1">
                <a:effectLst/>
                <a:latin typeface="Times New Roman" panose="02020603050405020304" pitchFamily="18" charset="0"/>
              </a:rPr>
              <a:t>move</a:t>
            </a:r>
            <a:r>
              <a:rPr kumimoji="1" lang="en-US" altLang="ja-JP" sz="2000" dirty="0">
                <a:effectLst/>
                <a:latin typeface="Times New Roman" panose="02020603050405020304" pitchFamily="18" charset="0"/>
              </a:rPr>
              <a:t> : </a:t>
            </a:r>
            <a:r>
              <a:rPr kumimoji="1" lang="en-US" altLang="ja-JP" sz="2000" dirty="0" err="1">
                <a:effectLst/>
                <a:latin typeface="Times New Roman" panose="02020603050405020304" pitchFamily="18" charset="0"/>
              </a:rPr>
              <a:t>moveList</a:t>
            </a:r>
            <a:r>
              <a:rPr kumimoji="1"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Phase </a:t>
            </a:r>
            <a:r>
              <a:rPr lang="en-US" altLang="ja-JP" sz="2000" dirty="0" err="1">
                <a:effectLst/>
                <a:latin typeface="Times New Roman" panose="02020603050405020304" pitchFamily="18" charset="0"/>
              </a:rPr>
              <a:t>phase</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nextPhase</a:t>
            </a:r>
            <a:r>
              <a:rPr lang="en-US" altLang="ja-JP" sz="20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score = </a:t>
            </a:r>
            <a:r>
              <a:rPr lang="en-US" altLang="ja-JP" sz="2000" dirty="0" err="1">
                <a:effectLst/>
                <a:latin typeface="Times New Roman" panose="02020603050405020304" pitchFamily="18" charset="0"/>
              </a:rPr>
              <a:t>phase.maxScore</a:t>
            </a:r>
            <a:r>
              <a:rPr lang="en-US" altLang="ja-JP" sz="2000" dirty="0">
                <a:effectLst/>
                <a:latin typeface="Times New Roman" panose="02020603050405020304" pitchFamily="18" charset="0"/>
              </a:rPr>
              <a:t> (depth -1, alpha, beta);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次局面の評価値計算</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(score</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alpha) </a:t>
            </a:r>
            <a:r>
              <a:rPr lang="en-US" altLang="ja-JP" sz="2000" dirty="0">
                <a:solidFill>
                  <a:srgbClr val="FFFF00"/>
                </a:solidFill>
                <a:effectLst/>
                <a:latin typeface="Times New Roman" panose="02020603050405020304" pitchFamily="18" charset="0"/>
              </a:rPr>
              <a:t>// α</a:t>
            </a:r>
            <a:r>
              <a:rPr lang="ja-JP" altLang="en-US" sz="2000" dirty="0">
                <a:solidFill>
                  <a:srgbClr val="FFFF00"/>
                </a:solidFill>
                <a:effectLst/>
                <a:latin typeface="Times New Roman" panose="02020603050405020304" pitchFamily="18" charset="0"/>
              </a:rPr>
              <a:t>値を下回ったら探索中止</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return score;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この値は採用されることは無い</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(score &gt; </a:t>
            </a:r>
            <a:r>
              <a:rPr kumimoji="1" lang="en-US" altLang="ja-JP" sz="2000" dirty="0" err="1">
                <a:effectLst/>
                <a:latin typeface="Times New Roman" panose="02020603050405020304" pitchFamily="18" charset="0"/>
              </a:rPr>
              <a:t>scoreMin</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相手</a:t>
            </a:r>
            <a:r>
              <a:rPr kumimoji="1" lang="ja-JP" altLang="en-US" sz="2000" dirty="0">
                <a:solidFill>
                  <a:srgbClr val="FFFF00"/>
                </a:solidFill>
                <a:effectLst/>
                <a:latin typeface="Times New Roman" panose="02020603050405020304" pitchFamily="18" charset="0"/>
              </a:rPr>
              <a:t>にとって良い手が見つかった場合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scoreMin</a:t>
            </a:r>
            <a:r>
              <a:rPr kumimoji="1" lang="en-US" altLang="ja-JP" sz="2000" dirty="0">
                <a:effectLst/>
                <a:latin typeface="Times New Roman" panose="02020603050405020304" pitchFamily="18" charset="0"/>
              </a:rPr>
              <a:t> = score;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評価値更新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a:t>
            </a:r>
            <a:r>
              <a:rPr lang="en-US" altLang="ja-JP" sz="2000" dirty="0" err="1">
                <a:effectLst/>
                <a:latin typeface="Times New Roman" panose="02020603050405020304" pitchFamily="18" charset="0"/>
              </a:rPr>
              <a:t>scoreMin</a:t>
            </a:r>
            <a:r>
              <a:rPr lang="en-US" altLang="ja-JP" sz="2000" dirty="0">
                <a:effectLst/>
                <a:latin typeface="Times New Roman" panose="02020603050405020304" pitchFamily="18" charset="0"/>
              </a:rPr>
              <a:t> &lt; beta) beta = </a:t>
            </a:r>
            <a:r>
              <a:rPr lang="en-US" altLang="ja-JP" sz="2000" dirty="0" err="1">
                <a:effectLst/>
                <a:latin typeface="Times New Roman" panose="02020603050405020304" pitchFamily="18" charset="0"/>
              </a:rPr>
              <a:t>scoreMin</a:t>
            </a:r>
            <a:r>
              <a:rPr lang="en-US" altLang="ja-JP"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β</a:t>
            </a:r>
            <a:r>
              <a:rPr lang="ja-JP" altLang="en-US" sz="2000" dirty="0">
                <a:solidFill>
                  <a:srgbClr val="FFFF00"/>
                </a:solidFill>
                <a:effectLst/>
                <a:latin typeface="Times New Roman" panose="02020603050405020304" pitchFamily="18" charset="0"/>
              </a:rPr>
              <a:t>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return </a:t>
            </a:r>
            <a:r>
              <a:rPr kumimoji="1" lang="en-US" altLang="ja-JP" sz="2000" dirty="0" err="1">
                <a:effectLst/>
                <a:latin typeface="Times New Roman" panose="02020603050405020304" pitchFamily="18" charset="0"/>
              </a:rPr>
              <a:t>scoreMin</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最も低い</a:t>
            </a:r>
            <a:r>
              <a:rPr kumimoji="1" lang="ja-JP" altLang="en-US" sz="2000" dirty="0">
                <a:solidFill>
                  <a:srgbClr val="FFFF00"/>
                </a:solidFill>
                <a:effectLst/>
                <a:latin typeface="Times New Roman" panose="02020603050405020304" pitchFamily="18" charset="0"/>
              </a:rPr>
              <a:t>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a:t>
            </a:r>
            <a:endParaRPr kumimoji="1" lang="ja-JP" altLang="en-US" sz="2000" dirty="0">
              <a:effectLst/>
              <a:latin typeface="Times New Roman" panose="02020603050405020304" pitchFamily="18" charset="0"/>
            </a:endParaRPr>
          </a:p>
        </p:txBody>
      </p:sp>
    </p:spTree>
    <p:extLst>
      <p:ext uri="{BB962C8B-B14F-4D97-AF65-F5344CB8AC3E}">
        <p14:creationId xmlns:p14="http://schemas.microsoft.com/office/powerpoint/2010/main" val="3616900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a:t>
            </a:r>
            <a:r>
              <a:rPr lang="ja-JP" altLang="en-US" dirty="0"/>
              <a:t>の効率</a:t>
            </a:r>
            <a:endParaRPr kumimoji="1" lang="ja-JP" altLang="en-US" dirty="0"/>
          </a:p>
        </p:txBody>
      </p:sp>
      <p:sp>
        <p:nvSpPr>
          <p:cNvPr id="3" name="円/楕円 2"/>
          <p:cNvSpPr/>
          <p:nvPr/>
        </p:nvSpPr>
        <p:spPr bwMode="auto">
          <a:xfrm>
            <a:off x="124344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33949"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986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70367"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5092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6285"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2197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6285"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5785"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6285"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610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660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2252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1302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9357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893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6462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893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8438"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8938"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529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5790"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6170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52208"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3276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8126"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303816"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8126"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7626"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6800"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794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8443"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20436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94861"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541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40779"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646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40779"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50279"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6800"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6300" y="1905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50" name="直線矢印コネクタ 49"/>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4953000" y="6096000"/>
            <a:ext cx="3788217" cy="523220"/>
          </a:xfrm>
          <a:prstGeom prst="rect">
            <a:avLst/>
          </a:prstGeom>
          <a:noFill/>
        </p:spPr>
        <p:txBody>
          <a:bodyPr wrap="none" rtlCol="0">
            <a:spAutoFit/>
          </a:bodyPr>
          <a:lstStyle/>
          <a:p>
            <a:r>
              <a:rPr kumimoji="1" lang="ja-JP" altLang="en-US" dirty="0">
                <a:latin typeface="Times New Roman" panose="02020603050405020304" pitchFamily="18" charset="0"/>
              </a:rPr>
              <a:t>枝刈りできるのはどこ？</a:t>
            </a:r>
          </a:p>
        </p:txBody>
      </p:sp>
    </p:spTree>
    <p:extLst>
      <p:ext uri="{BB962C8B-B14F-4D97-AF65-F5344CB8AC3E}">
        <p14:creationId xmlns:p14="http://schemas.microsoft.com/office/powerpoint/2010/main" val="1524652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a:t>
            </a:r>
          </a:p>
        </p:txBody>
      </p:sp>
      <p:sp>
        <p:nvSpPr>
          <p:cNvPr id="3" name="円/楕円 2"/>
          <p:cNvSpPr/>
          <p:nvPr/>
        </p:nvSpPr>
        <p:spPr bwMode="auto">
          <a:xfrm>
            <a:off x="124344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33949"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986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70367"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5092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6285"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2197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6285"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5785"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6285"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610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660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2252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1302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9357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893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6462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893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843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8938"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529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5790"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6170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52208"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3276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8126"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30381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8126"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7626"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6800"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794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8443"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20436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94861"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541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40779"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64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40779"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50279"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6800"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6300"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50" name="直線矢印コネクタ 49"/>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右矢印 97"/>
          <p:cNvSpPr/>
          <p:nvPr/>
        </p:nvSpPr>
        <p:spPr bwMode="auto">
          <a:xfrm>
            <a:off x="381000" y="60198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左から探索</a:t>
            </a:r>
            <a:endParaRPr kumimoji="1" lang="ja-JP" altLang="en-US" sz="2400" dirty="0">
              <a:effectLst/>
              <a:latin typeface="Times New Roman" panose="02020603050405020304" pitchFamily="18" charset="0"/>
            </a:endParaRPr>
          </a:p>
        </p:txBody>
      </p:sp>
      <p:grpSp>
        <p:nvGrpSpPr>
          <p:cNvPr id="99" name="グループ化 98"/>
          <p:cNvGrpSpPr/>
          <p:nvPr/>
        </p:nvGrpSpPr>
        <p:grpSpPr>
          <a:xfrm>
            <a:off x="1243449" y="4510881"/>
            <a:ext cx="1759526" cy="381000"/>
            <a:chOff x="1243449" y="4510881"/>
            <a:chExt cx="1759526" cy="381000"/>
          </a:xfrm>
        </p:grpSpPr>
        <p:sp>
          <p:nvSpPr>
            <p:cNvPr id="100" name="円/楕円 99"/>
            <p:cNvSpPr/>
            <p:nvPr/>
          </p:nvSpPr>
          <p:spPr bwMode="auto">
            <a:xfrm>
              <a:off x="124344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01" name="円/楕円 100"/>
            <p:cNvSpPr/>
            <p:nvPr/>
          </p:nvSpPr>
          <p:spPr bwMode="auto">
            <a:xfrm>
              <a:off x="167986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02" name="円/楕円 101"/>
            <p:cNvSpPr/>
            <p:nvPr/>
          </p:nvSpPr>
          <p:spPr bwMode="auto">
            <a:xfrm>
              <a:off x="215092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103" name="円/楕円 102"/>
            <p:cNvSpPr/>
            <p:nvPr/>
          </p:nvSpPr>
          <p:spPr bwMode="auto">
            <a:xfrm>
              <a:off x="262197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grpSp>
      <p:sp>
        <p:nvSpPr>
          <p:cNvPr id="104" name="円/楕円 103"/>
          <p:cNvSpPr/>
          <p:nvPr/>
        </p:nvSpPr>
        <p:spPr bwMode="auto">
          <a:xfrm>
            <a:off x="192600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05" name="角丸四角形吹き出し 104"/>
          <p:cNvSpPr/>
          <p:nvPr/>
        </p:nvSpPr>
        <p:spPr bwMode="auto">
          <a:xfrm>
            <a:off x="762000" y="2209800"/>
            <a:ext cx="1219200" cy="609600"/>
          </a:xfrm>
          <a:prstGeom prst="wedgeRoundRectCallout">
            <a:avLst>
              <a:gd name="adj1" fmla="val 53846"/>
              <a:gd name="adj2" fmla="val 113393"/>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sp>
        <p:nvSpPr>
          <p:cNvPr id="106" name="円/楕円 105"/>
          <p:cNvSpPr/>
          <p:nvPr/>
        </p:nvSpPr>
        <p:spPr bwMode="auto">
          <a:xfrm>
            <a:off x="3085200" y="45108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107" name="円/楕円 106"/>
          <p:cNvSpPr/>
          <p:nvPr/>
        </p:nvSpPr>
        <p:spPr bwMode="auto">
          <a:xfrm>
            <a:off x="3769200"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&lt;+3</a:t>
            </a:r>
            <a:endParaRPr kumimoji="1" lang="ja-JP" altLang="en-US" sz="2000" dirty="0">
              <a:solidFill>
                <a:schemeClr val="bg2"/>
              </a:solidFill>
              <a:effectLst/>
              <a:latin typeface="Times New Roman" panose="02020603050405020304" pitchFamily="18" charset="0"/>
            </a:endParaRPr>
          </a:p>
        </p:txBody>
      </p:sp>
      <p:sp>
        <p:nvSpPr>
          <p:cNvPr id="108" name="円/楕円 107"/>
          <p:cNvSpPr/>
          <p:nvPr/>
        </p:nvSpPr>
        <p:spPr bwMode="auto">
          <a:xfrm>
            <a:off x="4924800" y="45108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109" name="円/楕円 108"/>
          <p:cNvSpPr/>
          <p:nvPr/>
        </p:nvSpPr>
        <p:spPr bwMode="auto">
          <a:xfrm>
            <a:off x="5608800"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chemeClr val="bg2"/>
                </a:solidFill>
                <a:effectLst/>
                <a:latin typeface="Times New Roman" panose="02020603050405020304" pitchFamily="18" charset="0"/>
              </a:rPr>
              <a:t>&lt;-1</a:t>
            </a:r>
            <a:endParaRPr kumimoji="1" lang="ja-JP" altLang="en-US" sz="2000" dirty="0">
              <a:solidFill>
                <a:schemeClr val="bg2"/>
              </a:solidFill>
              <a:effectLst/>
              <a:latin typeface="Times New Roman" panose="02020603050405020304" pitchFamily="18" charset="0"/>
            </a:endParaRPr>
          </a:p>
        </p:txBody>
      </p:sp>
      <p:sp>
        <p:nvSpPr>
          <p:cNvPr id="110" name="円/楕円 109"/>
          <p:cNvSpPr/>
          <p:nvPr/>
        </p:nvSpPr>
        <p:spPr bwMode="auto">
          <a:xfrm>
            <a:off x="6768000" y="45108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111" name="円/楕円 110"/>
          <p:cNvSpPr/>
          <p:nvPr/>
        </p:nvSpPr>
        <p:spPr bwMode="auto">
          <a:xfrm>
            <a:off x="7452000"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chemeClr val="bg2"/>
                </a:solidFill>
                <a:effectLst/>
                <a:latin typeface="Times New Roman" panose="02020603050405020304" pitchFamily="18" charset="0"/>
              </a:rPr>
              <a:t>&lt;-4</a:t>
            </a:r>
            <a:endParaRPr kumimoji="1" lang="ja-JP" altLang="en-US" sz="2000" dirty="0">
              <a:solidFill>
                <a:schemeClr val="bg2"/>
              </a:solidFill>
              <a:effectLst/>
              <a:latin typeface="Times New Roman" panose="02020603050405020304" pitchFamily="18" charset="0"/>
            </a:endParaRPr>
          </a:p>
        </p:txBody>
      </p:sp>
      <p:sp>
        <p:nvSpPr>
          <p:cNvPr id="112" name="円/楕円 111"/>
          <p:cNvSpPr/>
          <p:nvPr/>
        </p:nvSpPr>
        <p:spPr bwMode="auto">
          <a:xfrm>
            <a:off x="4687200" y="1904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13" name="角丸四角形 112"/>
          <p:cNvSpPr/>
          <p:nvPr/>
        </p:nvSpPr>
        <p:spPr bwMode="auto">
          <a:xfrm>
            <a:off x="3517322" y="4267200"/>
            <a:ext cx="1347352"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4" name="角丸四角形 113"/>
          <p:cNvSpPr/>
          <p:nvPr/>
        </p:nvSpPr>
        <p:spPr bwMode="auto">
          <a:xfrm>
            <a:off x="5334000" y="4267200"/>
            <a:ext cx="1347352"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5" name="角丸四角形 114"/>
          <p:cNvSpPr/>
          <p:nvPr/>
        </p:nvSpPr>
        <p:spPr bwMode="auto">
          <a:xfrm>
            <a:off x="7162800" y="4267200"/>
            <a:ext cx="1347352"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6" name="テキスト ボックス 115"/>
          <p:cNvSpPr txBox="1"/>
          <p:nvPr/>
        </p:nvSpPr>
        <p:spPr>
          <a:xfrm>
            <a:off x="6008806" y="6334780"/>
            <a:ext cx="1888659" cy="523220"/>
          </a:xfrm>
          <a:prstGeom prst="rect">
            <a:avLst/>
          </a:prstGeom>
          <a:noFill/>
        </p:spPr>
        <p:txBody>
          <a:bodyPr wrap="none" rtlCol="0">
            <a:spAutoFit/>
          </a:bodyPr>
          <a:lstStyle/>
          <a:p>
            <a:r>
              <a:rPr lang="ja-JP" altLang="en-US" dirty="0">
                <a:latin typeface="Times New Roman" panose="02020603050405020304" pitchFamily="18" charset="0"/>
              </a:rPr>
              <a:t>枝刈り可能</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426376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checkerboard(across)">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4"/>
                                        </p:tgtEl>
                                        <p:attrNameLst>
                                          <p:attrName>style.visibility</p:attrName>
                                        </p:attrNameLst>
                                      </p:cBhvr>
                                      <p:to>
                                        <p:strVal val="visible"/>
                                      </p:to>
                                    </p:set>
                                    <p:animEffect transition="in" filter="checkerboard(across)">
                                      <p:cBhvr>
                                        <p:cTn id="12" dur="500"/>
                                        <p:tgtEl>
                                          <p:spTgt spid="10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checkerboard(across)">
                                      <p:cBhvr>
                                        <p:cTn id="17" dur="500"/>
                                        <p:tgtEl>
                                          <p:spTgt spid="10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checkerboard(across)">
                                      <p:cBhvr>
                                        <p:cTn id="22" dur="500"/>
                                        <p:tgtEl>
                                          <p:spTgt spid="10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checkerboard(across)">
                                      <p:cBhvr>
                                        <p:cTn id="27" dur="500"/>
                                        <p:tgtEl>
                                          <p:spTgt spid="10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8"/>
                                        </p:tgtEl>
                                        <p:attrNameLst>
                                          <p:attrName>style.visibility</p:attrName>
                                        </p:attrNameLst>
                                      </p:cBhvr>
                                      <p:to>
                                        <p:strVal val="visible"/>
                                      </p:to>
                                    </p:set>
                                    <p:animEffect transition="in" filter="checkerboard(across)">
                                      <p:cBhvr>
                                        <p:cTn id="32" dur="500"/>
                                        <p:tgtEl>
                                          <p:spTgt spid="10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9"/>
                                        </p:tgtEl>
                                        <p:attrNameLst>
                                          <p:attrName>style.visibility</p:attrName>
                                        </p:attrNameLst>
                                      </p:cBhvr>
                                      <p:to>
                                        <p:strVal val="visible"/>
                                      </p:to>
                                    </p:set>
                                    <p:animEffect transition="in" filter="checkerboard(across)">
                                      <p:cBhvr>
                                        <p:cTn id="37" dur="500"/>
                                        <p:tgtEl>
                                          <p:spTgt spid="109"/>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0"/>
                                        </p:tgtEl>
                                        <p:attrNameLst>
                                          <p:attrName>style.visibility</p:attrName>
                                        </p:attrNameLst>
                                      </p:cBhvr>
                                      <p:to>
                                        <p:strVal val="visible"/>
                                      </p:to>
                                    </p:set>
                                    <p:animEffect transition="in" filter="checkerboard(across)">
                                      <p:cBhvr>
                                        <p:cTn id="42" dur="500"/>
                                        <p:tgtEl>
                                          <p:spTgt spid="110"/>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1"/>
                                        </p:tgtEl>
                                        <p:attrNameLst>
                                          <p:attrName>style.visibility</p:attrName>
                                        </p:attrNameLst>
                                      </p:cBhvr>
                                      <p:to>
                                        <p:strVal val="visible"/>
                                      </p:to>
                                    </p:set>
                                    <p:animEffect transition="in" filter="checkerboard(across)">
                                      <p:cBhvr>
                                        <p:cTn id="47" dur="500"/>
                                        <p:tgtEl>
                                          <p:spTgt spid="111"/>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12"/>
                                        </p:tgtEl>
                                        <p:attrNameLst>
                                          <p:attrName>style.visibility</p:attrName>
                                        </p:attrNameLst>
                                      </p:cBhvr>
                                      <p:to>
                                        <p:strVal val="visible"/>
                                      </p:to>
                                    </p:set>
                                    <p:animEffect transition="in" filter="checkerboard(across)">
                                      <p:cBhvr>
                                        <p:cTn id="52" dur="500"/>
                                        <p:tgtEl>
                                          <p:spTgt spid="112"/>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13"/>
                                        </p:tgtEl>
                                        <p:attrNameLst>
                                          <p:attrName>style.visibility</p:attrName>
                                        </p:attrNameLst>
                                      </p:cBhvr>
                                      <p:to>
                                        <p:strVal val="visible"/>
                                      </p:to>
                                    </p:set>
                                    <p:animEffect transition="in" filter="checkerboard(across)">
                                      <p:cBhvr>
                                        <p:cTn id="57" dur="500"/>
                                        <p:tgtEl>
                                          <p:spTgt spid="113"/>
                                        </p:tgtEl>
                                      </p:cBhvr>
                                    </p:animEffect>
                                  </p:childTnLst>
                                </p:cTn>
                              </p:par>
                              <p:par>
                                <p:cTn id="58" presetID="5" presetClass="entr" presetSubtype="10" fill="hold" grpId="0" nodeType="withEffect">
                                  <p:stCondLst>
                                    <p:cond delay="0"/>
                                  </p:stCondLst>
                                  <p:childTnLst>
                                    <p:set>
                                      <p:cBhvr>
                                        <p:cTn id="59" dur="1" fill="hold">
                                          <p:stCondLst>
                                            <p:cond delay="0"/>
                                          </p:stCondLst>
                                        </p:cTn>
                                        <p:tgtEl>
                                          <p:spTgt spid="114"/>
                                        </p:tgtEl>
                                        <p:attrNameLst>
                                          <p:attrName>style.visibility</p:attrName>
                                        </p:attrNameLst>
                                      </p:cBhvr>
                                      <p:to>
                                        <p:strVal val="visible"/>
                                      </p:to>
                                    </p:set>
                                    <p:animEffect transition="in" filter="checkerboard(across)">
                                      <p:cBhvr>
                                        <p:cTn id="60" dur="500"/>
                                        <p:tgtEl>
                                          <p:spTgt spid="114"/>
                                        </p:tgtEl>
                                      </p:cBhvr>
                                    </p:animEffect>
                                  </p:childTnLst>
                                </p:cTn>
                              </p:par>
                              <p:par>
                                <p:cTn id="61" presetID="5" presetClass="entr" presetSubtype="10" fill="hold" grpId="0" nodeType="with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checkerboard(across)">
                                      <p:cBhvr>
                                        <p:cTn id="63" dur="500"/>
                                        <p:tgtEl>
                                          <p:spTgt spid="115"/>
                                        </p:tgtEl>
                                      </p:cBhvr>
                                    </p:animEffect>
                                  </p:childTnLst>
                                </p:cTn>
                              </p:par>
                            </p:childTnLst>
                          </p:cTn>
                        </p:par>
                        <p:par>
                          <p:cTn id="64" fill="hold">
                            <p:stCondLst>
                              <p:cond delay="500"/>
                            </p:stCondLst>
                            <p:childTnLst>
                              <p:par>
                                <p:cTn id="65" presetID="2" presetClass="entr" presetSubtype="4" fill="hold" grpId="0" nodeType="afterEffect">
                                  <p:stCondLst>
                                    <p:cond delay="0"/>
                                  </p:stCondLst>
                                  <p:childTnLst>
                                    <p:set>
                                      <p:cBhvr>
                                        <p:cTn id="66" dur="1" fill="hold">
                                          <p:stCondLst>
                                            <p:cond delay="0"/>
                                          </p:stCondLst>
                                        </p:cTn>
                                        <p:tgtEl>
                                          <p:spTgt spid="116"/>
                                        </p:tgtEl>
                                        <p:attrNameLst>
                                          <p:attrName>style.visibility</p:attrName>
                                        </p:attrNameLst>
                                      </p:cBhvr>
                                      <p:to>
                                        <p:strVal val="visible"/>
                                      </p:to>
                                    </p:set>
                                    <p:anim calcmode="lin" valueType="num">
                                      <p:cBhvr additive="base">
                                        <p:cTn id="67" dur="500" fill="hold"/>
                                        <p:tgtEl>
                                          <p:spTgt spid="116"/>
                                        </p:tgtEl>
                                        <p:attrNameLst>
                                          <p:attrName>ppt_x</p:attrName>
                                        </p:attrNameLst>
                                      </p:cBhvr>
                                      <p:tavLst>
                                        <p:tav tm="0">
                                          <p:val>
                                            <p:strVal val="#ppt_x"/>
                                          </p:val>
                                        </p:tav>
                                        <p:tav tm="100000">
                                          <p:val>
                                            <p:strVal val="#ppt_x"/>
                                          </p:val>
                                        </p:tav>
                                      </p:tavLst>
                                    </p:anim>
                                    <p:anim calcmode="lin" valueType="num">
                                      <p:cBhvr additive="base">
                                        <p:cTn id="68"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a:t>
            </a:r>
          </a:p>
        </p:txBody>
      </p:sp>
      <p:sp>
        <p:nvSpPr>
          <p:cNvPr id="3" name="円/楕円 2"/>
          <p:cNvSpPr/>
          <p:nvPr/>
        </p:nvSpPr>
        <p:spPr bwMode="auto">
          <a:xfrm>
            <a:off x="124344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33949"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986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70367"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5092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6285"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2197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6285"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5785"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6285"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610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660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2252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1302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9357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893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6462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893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843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8938"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529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5790"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6170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52208"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3276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8126"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30381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8126"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7626"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6800"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794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8443"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20436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94861"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541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40779"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64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40779"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50279"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6800"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6300"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50" name="直線矢印コネクタ 49"/>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右矢印 97"/>
          <p:cNvSpPr/>
          <p:nvPr/>
        </p:nvSpPr>
        <p:spPr bwMode="auto">
          <a:xfrm flipH="1">
            <a:off x="304800" y="60198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右から探索</a:t>
            </a:r>
            <a:endParaRPr kumimoji="1" lang="ja-JP" altLang="en-US" sz="2400" dirty="0">
              <a:effectLst/>
              <a:latin typeface="Times New Roman" panose="02020603050405020304" pitchFamily="18" charset="0"/>
            </a:endParaRPr>
          </a:p>
        </p:txBody>
      </p:sp>
      <p:grpSp>
        <p:nvGrpSpPr>
          <p:cNvPr id="99" name="グループ化 98"/>
          <p:cNvGrpSpPr/>
          <p:nvPr/>
        </p:nvGrpSpPr>
        <p:grpSpPr>
          <a:xfrm>
            <a:off x="6767943" y="4510881"/>
            <a:ext cx="1759526" cy="381000"/>
            <a:chOff x="6767943" y="4510881"/>
            <a:chExt cx="1759526" cy="381000"/>
          </a:xfrm>
        </p:grpSpPr>
        <p:sp>
          <p:nvSpPr>
            <p:cNvPr id="100" name="円/楕円 99"/>
            <p:cNvSpPr/>
            <p:nvPr/>
          </p:nvSpPr>
          <p:spPr bwMode="auto">
            <a:xfrm>
              <a:off x="676794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101" name="円/楕円 100"/>
            <p:cNvSpPr/>
            <p:nvPr/>
          </p:nvSpPr>
          <p:spPr bwMode="auto">
            <a:xfrm>
              <a:off x="720436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102" name="円/楕円 101"/>
            <p:cNvSpPr/>
            <p:nvPr/>
          </p:nvSpPr>
          <p:spPr bwMode="auto">
            <a:xfrm>
              <a:off x="767541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103" name="円/楕円 102"/>
            <p:cNvSpPr/>
            <p:nvPr/>
          </p:nvSpPr>
          <p:spPr bwMode="auto">
            <a:xfrm>
              <a:off x="814646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grpSp>
      <p:sp>
        <p:nvSpPr>
          <p:cNvPr id="104" name="円/楕円 103"/>
          <p:cNvSpPr/>
          <p:nvPr/>
        </p:nvSpPr>
        <p:spPr bwMode="auto">
          <a:xfrm>
            <a:off x="745200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105" name="角丸四角形吹き出し 104"/>
          <p:cNvSpPr/>
          <p:nvPr/>
        </p:nvSpPr>
        <p:spPr bwMode="auto">
          <a:xfrm>
            <a:off x="7696200" y="2362200"/>
            <a:ext cx="1219200" cy="609600"/>
          </a:xfrm>
          <a:prstGeom prst="wedgeRoundRectCallout">
            <a:avLst>
              <a:gd name="adj1" fmla="val -43922"/>
              <a:gd name="adj2" fmla="val 89286"/>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sp>
        <p:nvSpPr>
          <p:cNvPr id="107" name="円/楕円 106"/>
          <p:cNvSpPr/>
          <p:nvPr/>
        </p:nvSpPr>
        <p:spPr bwMode="auto">
          <a:xfrm>
            <a:off x="492529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108" name="円/楕円 107"/>
          <p:cNvSpPr/>
          <p:nvPr/>
        </p:nvSpPr>
        <p:spPr bwMode="auto">
          <a:xfrm>
            <a:off x="536170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sp>
        <p:nvSpPr>
          <p:cNvPr id="109" name="円/楕円 108"/>
          <p:cNvSpPr/>
          <p:nvPr/>
        </p:nvSpPr>
        <p:spPr bwMode="auto">
          <a:xfrm>
            <a:off x="583276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110" name="円/楕円 109"/>
          <p:cNvSpPr/>
          <p:nvPr/>
        </p:nvSpPr>
        <p:spPr bwMode="auto">
          <a:xfrm>
            <a:off x="6303816"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111" name="円/楕円 110"/>
          <p:cNvSpPr/>
          <p:nvPr/>
        </p:nvSpPr>
        <p:spPr bwMode="auto">
          <a:xfrm>
            <a:off x="560880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113" name="角丸四角形吹き出し 112"/>
          <p:cNvSpPr/>
          <p:nvPr/>
        </p:nvSpPr>
        <p:spPr bwMode="auto">
          <a:xfrm>
            <a:off x="5867400" y="2362200"/>
            <a:ext cx="1219200" cy="609600"/>
          </a:xfrm>
          <a:prstGeom prst="wedgeRoundRectCallout">
            <a:avLst>
              <a:gd name="adj1" fmla="val -43922"/>
              <a:gd name="adj2" fmla="val 89286"/>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grpSp>
        <p:nvGrpSpPr>
          <p:cNvPr id="114" name="グループ化 113"/>
          <p:cNvGrpSpPr/>
          <p:nvPr/>
        </p:nvGrpSpPr>
        <p:grpSpPr>
          <a:xfrm>
            <a:off x="3086102" y="4510881"/>
            <a:ext cx="1759526" cy="381000"/>
            <a:chOff x="3086102" y="4510881"/>
            <a:chExt cx="1759526" cy="381000"/>
          </a:xfrm>
        </p:grpSpPr>
        <p:sp>
          <p:nvSpPr>
            <p:cNvPr id="115" name="円/楕円 114"/>
            <p:cNvSpPr/>
            <p:nvPr/>
          </p:nvSpPr>
          <p:spPr bwMode="auto">
            <a:xfrm>
              <a:off x="308610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116" name="円/楕円 115"/>
            <p:cNvSpPr/>
            <p:nvPr/>
          </p:nvSpPr>
          <p:spPr bwMode="auto">
            <a:xfrm>
              <a:off x="352252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117" name="円/楕円 116"/>
            <p:cNvSpPr/>
            <p:nvPr/>
          </p:nvSpPr>
          <p:spPr bwMode="auto">
            <a:xfrm>
              <a:off x="399357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18" name="円/楕円 117"/>
            <p:cNvSpPr/>
            <p:nvPr/>
          </p:nvSpPr>
          <p:spPr bwMode="auto">
            <a:xfrm>
              <a:off x="446462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grpSp>
      <p:sp>
        <p:nvSpPr>
          <p:cNvPr id="119" name="円/楕円 118"/>
          <p:cNvSpPr/>
          <p:nvPr/>
        </p:nvSpPr>
        <p:spPr bwMode="auto">
          <a:xfrm>
            <a:off x="376920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120" name="角丸四角形吹き出し 119"/>
          <p:cNvSpPr/>
          <p:nvPr/>
        </p:nvSpPr>
        <p:spPr bwMode="auto">
          <a:xfrm>
            <a:off x="4038600" y="2362200"/>
            <a:ext cx="1219200" cy="609600"/>
          </a:xfrm>
          <a:prstGeom prst="wedgeRoundRectCallout">
            <a:avLst>
              <a:gd name="adj1" fmla="val -43922"/>
              <a:gd name="adj2" fmla="val 89286"/>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grpSp>
        <p:nvGrpSpPr>
          <p:cNvPr id="121" name="グループ化 120"/>
          <p:cNvGrpSpPr/>
          <p:nvPr/>
        </p:nvGrpSpPr>
        <p:grpSpPr>
          <a:xfrm>
            <a:off x="1243449" y="4510881"/>
            <a:ext cx="1759526" cy="381000"/>
            <a:chOff x="1243449" y="4510881"/>
            <a:chExt cx="1759526" cy="381000"/>
          </a:xfrm>
        </p:grpSpPr>
        <p:sp>
          <p:nvSpPr>
            <p:cNvPr id="122" name="円/楕円 121"/>
            <p:cNvSpPr/>
            <p:nvPr/>
          </p:nvSpPr>
          <p:spPr bwMode="auto">
            <a:xfrm>
              <a:off x="124344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23" name="円/楕円 122"/>
            <p:cNvSpPr/>
            <p:nvPr/>
          </p:nvSpPr>
          <p:spPr bwMode="auto">
            <a:xfrm>
              <a:off x="167986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24" name="円/楕円 123"/>
            <p:cNvSpPr/>
            <p:nvPr/>
          </p:nvSpPr>
          <p:spPr bwMode="auto">
            <a:xfrm>
              <a:off x="215092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125" name="円/楕円 124"/>
            <p:cNvSpPr/>
            <p:nvPr/>
          </p:nvSpPr>
          <p:spPr bwMode="auto">
            <a:xfrm>
              <a:off x="262197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grpSp>
      <p:sp>
        <p:nvSpPr>
          <p:cNvPr id="126" name="円/楕円 125"/>
          <p:cNvSpPr/>
          <p:nvPr/>
        </p:nvSpPr>
        <p:spPr bwMode="auto">
          <a:xfrm>
            <a:off x="192600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27" name="円/楕円 126"/>
          <p:cNvSpPr/>
          <p:nvPr/>
        </p:nvSpPr>
        <p:spPr bwMode="auto">
          <a:xfrm>
            <a:off x="4687200" y="1904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28" name="テキスト ボックス 127"/>
          <p:cNvSpPr txBox="1"/>
          <p:nvPr/>
        </p:nvSpPr>
        <p:spPr>
          <a:xfrm>
            <a:off x="5334000" y="6019800"/>
            <a:ext cx="3390673" cy="523220"/>
          </a:xfrm>
          <a:prstGeom prst="rect">
            <a:avLst/>
          </a:prstGeom>
          <a:noFill/>
        </p:spPr>
        <p:txBody>
          <a:bodyPr wrap="none" rtlCol="0">
            <a:spAutoFit/>
          </a:bodyPr>
          <a:lstStyle/>
          <a:p>
            <a:r>
              <a:rPr lang="ja-JP" altLang="en-US" dirty="0">
                <a:latin typeface="Times New Roman" panose="02020603050405020304" pitchFamily="18" charset="0"/>
              </a:rPr>
              <a:t>全く枝刈りできない！</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426376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checkerboard(across)">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4"/>
                                        </p:tgtEl>
                                        <p:attrNameLst>
                                          <p:attrName>style.visibility</p:attrName>
                                        </p:attrNameLst>
                                      </p:cBhvr>
                                      <p:to>
                                        <p:strVal val="visible"/>
                                      </p:to>
                                    </p:set>
                                    <p:animEffect transition="in" filter="checkerboard(across)">
                                      <p:cBhvr>
                                        <p:cTn id="12" dur="500"/>
                                        <p:tgtEl>
                                          <p:spTgt spid="10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checkerboard(across)">
                                      <p:cBhvr>
                                        <p:cTn id="17" dur="500"/>
                                        <p:tgtEl>
                                          <p:spTgt spid="10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0"/>
                                        </p:tgtEl>
                                        <p:attrNameLst>
                                          <p:attrName>style.visibility</p:attrName>
                                        </p:attrNameLst>
                                      </p:cBhvr>
                                      <p:to>
                                        <p:strVal val="visible"/>
                                      </p:to>
                                    </p:set>
                                    <p:animEffect transition="in" filter="checkerboard(across)">
                                      <p:cBhvr>
                                        <p:cTn id="22" dur="500"/>
                                        <p:tgtEl>
                                          <p:spTgt spid="1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9"/>
                                        </p:tgtEl>
                                        <p:attrNameLst>
                                          <p:attrName>style.visibility</p:attrName>
                                        </p:attrNameLst>
                                      </p:cBhvr>
                                      <p:to>
                                        <p:strVal val="visible"/>
                                      </p:to>
                                    </p:set>
                                    <p:animEffect transition="in" filter="checkerboard(across)">
                                      <p:cBhvr>
                                        <p:cTn id="27" dur="500"/>
                                        <p:tgtEl>
                                          <p:spTgt spid="10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8"/>
                                        </p:tgtEl>
                                        <p:attrNameLst>
                                          <p:attrName>style.visibility</p:attrName>
                                        </p:attrNameLst>
                                      </p:cBhvr>
                                      <p:to>
                                        <p:strVal val="visible"/>
                                      </p:to>
                                    </p:set>
                                    <p:animEffect transition="in" filter="checkerboard(across)">
                                      <p:cBhvr>
                                        <p:cTn id="32" dur="500"/>
                                        <p:tgtEl>
                                          <p:spTgt spid="10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7"/>
                                        </p:tgtEl>
                                        <p:attrNameLst>
                                          <p:attrName>style.visibility</p:attrName>
                                        </p:attrNameLst>
                                      </p:cBhvr>
                                      <p:to>
                                        <p:strVal val="visible"/>
                                      </p:to>
                                    </p:set>
                                    <p:animEffect transition="in" filter="checkerboard(across)">
                                      <p:cBhvr>
                                        <p:cTn id="37" dur="500"/>
                                        <p:tgtEl>
                                          <p:spTgt spid="107"/>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1"/>
                                        </p:tgtEl>
                                        <p:attrNameLst>
                                          <p:attrName>style.visibility</p:attrName>
                                        </p:attrNameLst>
                                      </p:cBhvr>
                                      <p:to>
                                        <p:strVal val="visible"/>
                                      </p:to>
                                    </p:set>
                                    <p:animEffect transition="in" filter="checkerboard(across)">
                                      <p:cBhvr>
                                        <p:cTn id="42" dur="500"/>
                                        <p:tgtEl>
                                          <p:spTgt spid="111"/>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3"/>
                                        </p:tgtEl>
                                        <p:attrNameLst>
                                          <p:attrName>style.visibility</p:attrName>
                                        </p:attrNameLst>
                                      </p:cBhvr>
                                      <p:to>
                                        <p:strVal val="visible"/>
                                      </p:to>
                                    </p:set>
                                    <p:animEffect transition="in" filter="checkerboard(across)">
                                      <p:cBhvr>
                                        <p:cTn id="47" dur="500"/>
                                        <p:tgtEl>
                                          <p:spTgt spid="113"/>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114"/>
                                        </p:tgtEl>
                                        <p:attrNameLst>
                                          <p:attrName>style.visibility</p:attrName>
                                        </p:attrNameLst>
                                      </p:cBhvr>
                                      <p:to>
                                        <p:strVal val="visible"/>
                                      </p:to>
                                    </p:set>
                                    <p:animEffect transition="in" filter="checkerboard(across)">
                                      <p:cBhvr>
                                        <p:cTn id="52" dur="500"/>
                                        <p:tgtEl>
                                          <p:spTgt spid="114"/>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19"/>
                                        </p:tgtEl>
                                        <p:attrNameLst>
                                          <p:attrName>style.visibility</p:attrName>
                                        </p:attrNameLst>
                                      </p:cBhvr>
                                      <p:to>
                                        <p:strVal val="visible"/>
                                      </p:to>
                                    </p:set>
                                    <p:animEffect transition="in" filter="checkerboard(across)">
                                      <p:cBhvr>
                                        <p:cTn id="57" dur="500"/>
                                        <p:tgtEl>
                                          <p:spTgt spid="119"/>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20"/>
                                        </p:tgtEl>
                                        <p:attrNameLst>
                                          <p:attrName>style.visibility</p:attrName>
                                        </p:attrNameLst>
                                      </p:cBhvr>
                                      <p:to>
                                        <p:strVal val="visible"/>
                                      </p:to>
                                    </p:set>
                                    <p:animEffect transition="in" filter="checkerboard(across)">
                                      <p:cBhvr>
                                        <p:cTn id="62" dur="500"/>
                                        <p:tgtEl>
                                          <p:spTgt spid="120"/>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121"/>
                                        </p:tgtEl>
                                        <p:attrNameLst>
                                          <p:attrName>style.visibility</p:attrName>
                                        </p:attrNameLst>
                                      </p:cBhvr>
                                      <p:to>
                                        <p:strVal val="visible"/>
                                      </p:to>
                                    </p:set>
                                    <p:animEffect transition="in" filter="checkerboard(across)">
                                      <p:cBhvr>
                                        <p:cTn id="67" dur="500"/>
                                        <p:tgtEl>
                                          <p:spTgt spid="121"/>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126"/>
                                        </p:tgtEl>
                                        <p:attrNameLst>
                                          <p:attrName>style.visibility</p:attrName>
                                        </p:attrNameLst>
                                      </p:cBhvr>
                                      <p:to>
                                        <p:strVal val="visible"/>
                                      </p:to>
                                    </p:set>
                                    <p:animEffect transition="in" filter="checkerboard(across)">
                                      <p:cBhvr>
                                        <p:cTn id="72" dur="500"/>
                                        <p:tgtEl>
                                          <p:spTgt spid="126"/>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127"/>
                                        </p:tgtEl>
                                        <p:attrNameLst>
                                          <p:attrName>style.visibility</p:attrName>
                                        </p:attrNameLst>
                                      </p:cBhvr>
                                      <p:to>
                                        <p:strVal val="visible"/>
                                      </p:to>
                                    </p:set>
                                    <p:animEffect transition="in" filter="checkerboard(across)">
                                      <p:cBhvr>
                                        <p:cTn id="77" dur="500"/>
                                        <p:tgtEl>
                                          <p:spTgt spid="127"/>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128"/>
                                        </p:tgtEl>
                                        <p:attrNameLst>
                                          <p:attrName>style.visibility</p:attrName>
                                        </p:attrNameLst>
                                      </p:cBhvr>
                                      <p:to>
                                        <p:strVal val="visible"/>
                                      </p:to>
                                    </p:set>
                                    <p:anim calcmode="lin" valueType="num">
                                      <p:cBhvr additive="base">
                                        <p:cTn id="82" dur="500" fill="hold"/>
                                        <p:tgtEl>
                                          <p:spTgt spid="128"/>
                                        </p:tgtEl>
                                        <p:attrNameLst>
                                          <p:attrName>ppt_x</p:attrName>
                                        </p:attrNameLst>
                                      </p:cBhvr>
                                      <p:tavLst>
                                        <p:tav tm="0">
                                          <p:val>
                                            <p:strVal val="#ppt_x"/>
                                          </p:val>
                                        </p:tav>
                                        <p:tav tm="100000">
                                          <p:val>
                                            <p:strVal val="#ppt_x"/>
                                          </p:val>
                                        </p:tav>
                                      </p:tavLst>
                                    </p:anim>
                                    <p:anim calcmode="lin" valueType="num">
                                      <p:cBhvr additive="base">
                                        <p:cTn id="83"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7" grpId="0" animBg="1"/>
      <p:bldP spid="108" grpId="0" animBg="1"/>
      <p:bldP spid="109" grpId="0" animBg="1"/>
      <p:bldP spid="110" grpId="0" animBg="1"/>
      <p:bldP spid="111" grpId="0" animBg="1"/>
      <p:bldP spid="113" grpId="0" animBg="1"/>
      <p:bldP spid="119" grpId="0" animBg="1"/>
      <p:bldP spid="120" grpId="0" animBg="1"/>
      <p:bldP spid="126" grpId="0" animBg="1"/>
      <p:bldP spid="127" grpId="0" animBg="1"/>
      <p:bldP spid="12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アルファベータ法の効率</a:t>
            </a:r>
          </a:p>
        </p:txBody>
      </p:sp>
      <p:sp>
        <p:nvSpPr>
          <p:cNvPr id="3" name="コンテンツ プレースホルダ 2"/>
          <p:cNvSpPr>
            <a:spLocks noGrp="1"/>
          </p:cNvSpPr>
          <p:nvPr>
            <p:ph idx="1"/>
          </p:nvPr>
        </p:nvSpPr>
        <p:spPr/>
        <p:txBody>
          <a:bodyPr/>
          <a:lstStyle/>
          <a:p>
            <a:r>
              <a:rPr kumimoji="1" lang="ja-JP" altLang="en-US" dirty="0"/>
              <a:t>アルファベータ法の効率</a:t>
            </a:r>
            <a:endParaRPr kumimoji="1" lang="en-US" altLang="ja-JP" dirty="0"/>
          </a:p>
          <a:p>
            <a:pPr lvl="1"/>
            <a:r>
              <a:rPr lang="ja-JP" altLang="en-US" dirty="0"/>
              <a:t>良い手から先に探索すると効率がいい</a:t>
            </a:r>
            <a:endParaRPr kumimoji="1" lang="ja-JP" altLang="en-US" dirty="0"/>
          </a:p>
        </p:txBody>
      </p:sp>
      <p:grpSp>
        <p:nvGrpSpPr>
          <p:cNvPr id="93" name="グループ化 92"/>
          <p:cNvGrpSpPr/>
          <p:nvPr/>
        </p:nvGrpSpPr>
        <p:grpSpPr>
          <a:xfrm>
            <a:off x="1752600" y="2971800"/>
            <a:ext cx="6000749" cy="3226943"/>
            <a:chOff x="1238251" y="1905000"/>
            <a:chExt cx="7289218" cy="3919826"/>
          </a:xfrm>
        </p:grpSpPr>
        <p:sp>
          <p:nvSpPr>
            <p:cNvPr id="4" name="円/楕円 3"/>
            <p:cNvSpPr/>
            <p:nvPr/>
          </p:nvSpPr>
          <p:spPr bwMode="auto">
            <a:xfrm>
              <a:off x="124344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5" name="直線矢印コネクタ 4"/>
            <p:cNvCxnSpPr>
              <a:stCxn id="12" idx="4"/>
              <a:endCxn id="4" idx="0"/>
            </p:cNvCxnSpPr>
            <p:nvPr/>
          </p:nvCxnSpPr>
          <p:spPr bwMode="auto">
            <a:xfrm flipH="1">
              <a:off x="1433949"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円/楕円 5"/>
            <p:cNvSpPr/>
            <p:nvPr/>
          </p:nvSpPr>
          <p:spPr bwMode="auto">
            <a:xfrm>
              <a:off x="167986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7" name="直線矢印コネクタ 6"/>
            <p:cNvCxnSpPr>
              <a:stCxn id="12" idx="4"/>
              <a:endCxn id="6" idx="0"/>
            </p:cNvCxnSpPr>
            <p:nvPr/>
          </p:nvCxnSpPr>
          <p:spPr bwMode="auto">
            <a:xfrm flipH="1">
              <a:off x="1870367"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7"/>
            <p:cNvSpPr/>
            <p:nvPr/>
          </p:nvSpPr>
          <p:spPr bwMode="auto">
            <a:xfrm>
              <a:off x="215092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cxnSp>
          <p:nvCxnSpPr>
            <p:cNvPr id="9" name="直線矢印コネクタ 8"/>
            <p:cNvCxnSpPr>
              <a:stCxn id="12" idx="4"/>
              <a:endCxn id="8" idx="0"/>
            </p:cNvCxnSpPr>
            <p:nvPr/>
          </p:nvCxnSpPr>
          <p:spPr bwMode="auto">
            <a:xfrm>
              <a:off x="2116285"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262197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cxnSp>
          <p:nvCxnSpPr>
            <p:cNvPr id="11" name="直線矢印コネクタ 10"/>
            <p:cNvCxnSpPr>
              <a:stCxn id="12" idx="4"/>
              <a:endCxn id="10" idx="0"/>
            </p:cNvCxnSpPr>
            <p:nvPr/>
          </p:nvCxnSpPr>
          <p:spPr bwMode="auto">
            <a:xfrm>
              <a:off x="2116285"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円/楕円 11"/>
            <p:cNvSpPr/>
            <p:nvPr/>
          </p:nvSpPr>
          <p:spPr bwMode="auto">
            <a:xfrm>
              <a:off x="1925785"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13" name="直線矢印コネクタ 12"/>
            <p:cNvCxnSpPr>
              <a:stCxn id="44" idx="5"/>
              <a:endCxn id="12" idx="0"/>
            </p:cNvCxnSpPr>
            <p:nvPr/>
          </p:nvCxnSpPr>
          <p:spPr bwMode="auto">
            <a:xfrm flipH="1">
              <a:off x="2116285"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308610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15" name="直線矢印コネクタ 14"/>
            <p:cNvCxnSpPr>
              <a:stCxn id="22" idx="4"/>
              <a:endCxn id="14" idx="0"/>
            </p:cNvCxnSpPr>
            <p:nvPr/>
          </p:nvCxnSpPr>
          <p:spPr bwMode="auto">
            <a:xfrm flipH="1">
              <a:off x="327660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52252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17" name="直線矢印コネクタ 16"/>
            <p:cNvCxnSpPr>
              <a:stCxn id="22" idx="4"/>
              <a:endCxn id="16" idx="0"/>
            </p:cNvCxnSpPr>
            <p:nvPr/>
          </p:nvCxnSpPr>
          <p:spPr bwMode="auto">
            <a:xfrm flipH="1">
              <a:off x="371302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楕円 17"/>
            <p:cNvSpPr/>
            <p:nvPr/>
          </p:nvSpPr>
          <p:spPr bwMode="auto">
            <a:xfrm>
              <a:off x="399357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19" name="直線矢印コネクタ 18"/>
            <p:cNvCxnSpPr>
              <a:stCxn id="22" idx="4"/>
              <a:endCxn id="18" idx="0"/>
            </p:cNvCxnSpPr>
            <p:nvPr/>
          </p:nvCxnSpPr>
          <p:spPr bwMode="auto">
            <a:xfrm>
              <a:off x="395893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円/楕円 19"/>
            <p:cNvSpPr/>
            <p:nvPr/>
          </p:nvSpPr>
          <p:spPr bwMode="auto">
            <a:xfrm>
              <a:off x="446462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21" name="直線矢印コネクタ 20"/>
            <p:cNvCxnSpPr>
              <a:stCxn id="22" idx="4"/>
              <a:endCxn id="20" idx="0"/>
            </p:cNvCxnSpPr>
            <p:nvPr/>
          </p:nvCxnSpPr>
          <p:spPr bwMode="auto">
            <a:xfrm>
              <a:off x="395893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円/楕円 21"/>
            <p:cNvSpPr/>
            <p:nvPr/>
          </p:nvSpPr>
          <p:spPr bwMode="auto">
            <a:xfrm>
              <a:off x="3768438"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3" name="直線矢印コネクタ 22"/>
            <p:cNvCxnSpPr>
              <a:stCxn id="44" idx="4"/>
              <a:endCxn id="22" idx="0"/>
            </p:cNvCxnSpPr>
            <p:nvPr/>
          </p:nvCxnSpPr>
          <p:spPr bwMode="auto">
            <a:xfrm flipH="1">
              <a:off x="3958938"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円/楕円 23"/>
            <p:cNvSpPr/>
            <p:nvPr/>
          </p:nvSpPr>
          <p:spPr bwMode="auto">
            <a:xfrm>
              <a:off x="492529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cxnSp>
          <p:nvCxnSpPr>
            <p:cNvPr id="25" name="直線矢印コネクタ 24"/>
            <p:cNvCxnSpPr>
              <a:stCxn id="32" idx="4"/>
              <a:endCxn id="24" idx="0"/>
            </p:cNvCxnSpPr>
            <p:nvPr/>
          </p:nvCxnSpPr>
          <p:spPr bwMode="auto">
            <a:xfrm flipH="1">
              <a:off x="5115790"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円/楕円 25"/>
            <p:cNvSpPr/>
            <p:nvPr/>
          </p:nvSpPr>
          <p:spPr bwMode="auto">
            <a:xfrm>
              <a:off x="536170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cxnSp>
          <p:nvCxnSpPr>
            <p:cNvPr id="27" name="直線矢印コネクタ 26"/>
            <p:cNvCxnSpPr>
              <a:stCxn id="32" idx="4"/>
              <a:endCxn id="26" idx="0"/>
            </p:cNvCxnSpPr>
            <p:nvPr/>
          </p:nvCxnSpPr>
          <p:spPr bwMode="auto">
            <a:xfrm flipH="1">
              <a:off x="5552208"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円/楕円 27"/>
            <p:cNvSpPr/>
            <p:nvPr/>
          </p:nvSpPr>
          <p:spPr bwMode="auto">
            <a:xfrm>
              <a:off x="583276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9" name="直線矢印コネクタ 28"/>
            <p:cNvCxnSpPr>
              <a:stCxn id="32" idx="4"/>
              <a:endCxn id="28" idx="0"/>
            </p:cNvCxnSpPr>
            <p:nvPr/>
          </p:nvCxnSpPr>
          <p:spPr bwMode="auto">
            <a:xfrm>
              <a:off x="5798126"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円/楕円 29"/>
            <p:cNvSpPr/>
            <p:nvPr/>
          </p:nvSpPr>
          <p:spPr bwMode="auto">
            <a:xfrm>
              <a:off x="6303816"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31" name="直線矢印コネクタ 30"/>
            <p:cNvCxnSpPr>
              <a:stCxn id="32" idx="4"/>
              <a:endCxn id="30" idx="0"/>
            </p:cNvCxnSpPr>
            <p:nvPr/>
          </p:nvCxnSpPr>
          <p:spPr bwMode="auto">
            <a:xfrm>
              <a:off x="5798126"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円/楕円 31"/>
            <p:cNvSpPr/>
            <p:nvPr/>
          </p:nvSpPr>
          <p:spPr bwMode="auto">
            <a:xfrm>
              <a:off x="5607626"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33" name="直線矢印コネクタ 32"/>
            <p:cNvCxnSpPr>
              <a:stCxn id="44" idx="4"/>
              <a:endCxn id="32" idx="0"/>
            </p:cNvCxnSpPr>
            <p:nvPr/>
          </p:nvCxnSpPr>
          <p:spPr bwMode="auto">
            <a:xfrm>
              <a:off x="4876800"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円/楕円 33"/>
            <p:cNvSpPr/>
            <p:nvPr/>
          </p:nvSpPr>
          <p:spPr bwMode="auto">
            <a:xfrm>
              <a:off x="676794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35" name="直線矢印コネクタ 34"/>
            <p:cNvCxnSpPr>
              <a:stCxn id="42" idx="4"/>
              <a:endCxn id="34" idx="0"/>
            </p:cNvCxnSpPr>
            <p:nvPr/>
          </p:nvCxnSpPr>
          <p:spPr bwMode="auto">
            <a:xfrm flipH="1">
              <a:off x="6958443"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円/楕円 35"/>
            <p:cNvSpPr/>
            <p:nvPr/>
          </p:nvSpPr>
          <p:spPr bwMode="auto">
            <a:xfrm>
              <a:off x="720436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cxnSp>
          <p:nvCxnSpPr>
            <p:cNvPr id="37" name="直線矢印コネクタ 36"/>
            <p:cNvCxnSpPr>
              <a:stCxn id="42" idx="4"/>
              <a:endCxn id="36" idx="0"/>
            </p:cNvCxnSpPr>
            <p:nvPr/>
          </p:nvCxnSpPr>
          <p:spPr bwMode="auto">
            <a:xfrm flipH="1">
              <a:off x="7394861"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円/楕円 37"/>
            <p:cNvSpPr/>
            <p:nvPr/>
          </p:nvSpPr>
          <p:spPr bwMode="auto">
            <a:xfrm>
              <a:off x="767541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39" name="直線矢印コネクタ 38"/>
            <p:cNvCxnSpPr>
              <a:stCxn id="42" idx="4"/>
              <a:endCxn id="38" idx="0"/>
            </p:cNvCxnSpPr>
            <p:nvPr/>
          </p:nvCxnSpPr>
          <p:spPr bwMode="auto">
            <a:xfrm>
              <a:off x="7640779"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円/楕円 39"/>
            <p:cNvSpPr/>
            <p:nvPr/>
          </p:nvSpPr>
          <p:spPr bwMode="auto">
            <a:xfrm>
              <a:off x="814646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41" name="直線矢印コネクタ 40"/>
            <p:cNvCxnSpPr>
              <a:stCxn id="42" idx="4"/>
              <a:endCxn id="40" idx="0"/>
            </p:cNvCxnSpPr>
            <p:nvPr/>
          </p:nvCxnSpPr>
          <p:spPr bwMode="auto">
            <a:xfrm>
              <a:off x="7640779"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円/楕円 41"/>
            <p:cNvSpPr/>
            <p:nvPr/>
          </p:nvSpPr>
          <p:spPr bwMode="auto">
            <a:xfrm>
              <a:off x="7450279"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43" name="直線矢印コネクタ 42"/>
            <p:cNvCxnSpPr>
              <a:stCxn id="44" idx="4"/>
              <a:endCxn id="42" idx="0"/>
            </p:cNvCxnSpPr>
            <p:nvPr/>
          </p:nvCxnSpPr>
          <p:spPr bwMode="auto">
            <a:xfrm>
              <a:off x="4876800"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円/楕円 43"/>
            <p:cNvSpPr/>
            <p:nvPr/>
          </p:nvSpPr>
          <p:spPr bwMode="auto">
            <a:xfrm>
              <a:off x="4686300" y="1905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45" name="直線矢印コネクタ 44"/>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4" name="角丸四角形吹き出し 93"/>
          <p:cNvSpPr/>
          <p:nvPr/>
        </p:nvSpPr>
        <p:spPr bwMode="auto">
          <a:xfrm>
            <a:off x="1143000" y="3048000"/>
            <a:ext cx="1219200" cy="609600"/>
          </a:xfrm>
          <a:prstGeom prst="wedgeRoundRectCallout">
            <a:avLst>
              <a:gd name="adj1" fmla="val 53846"/>
              <a:gd name="adj2" fmla="val 113393"/>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良い手</a:t>
            </a:r>
          </a:p>
        </p:txBody>
      </p:sp>
      <p:sp>
        <p:nvSpPr>
          <p:cNvPr id="95" name="角丸四角形吹き出し 94"/>
          <p:cNvSpPr/>
          <p:nvPr/>
        </p:nvSpPr>
        <p:spPr bwMode="auto">
          <a:xfrm>
            <a:off x="7239000" y="3048000"/>
            <a:ext cx="1219200" cy="609600"/>
          </a:xfrm>
          <a:prstGeom prst="wedgeRoundRectCallout">
            <a:avLst>
              <a:gd name="adj1" fmla="val -58654"/>
              <a:gd name="adj2" fmla="val 108036"/>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悪い手</a:t>
            </a:r>
            <a:endParaRPr kumimoji="1" lang="ja-JP" altLang="en-US" sz="2400" dirty="0">
              <a:effectLst/>
              <a:latin typeface="Times New Roman" panose="02020603050405020304" pitchFamily="18" charset="0"/>
            </a:endParaRPr>
          </a:p>
        </p:txBody>
      </p:sp>
      <p:sp>
        <p:nvSpPr>
          <p:cNvPr id="96" name="角丸四角形吹き出し 95"/>
          <p:cNvSpPr/>
          <p:nvPr/>
        </p:nvSpPr>
        <p:spPr bwMode="auto">
          <a:xfrm>
            <a:off x="533400" y="4114800"/>
            <a:ext cx="1219200" cy="609600"/>
          </a:xfrm>
          <a:prstGeom prst="wedgeRoundRectCallout">
            <a:avLst>
              <a:gd name="adj1" fmla="val 53846"/>
              <a:gd name="adj2" fmla="val 113393"/>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良い手</a:t>
            </a:r>
          </a:p>
        </p:txBody>
      </p:sp>
      <p:sp>
        <p:nvSpPr>
          <p:cNvPr id="97" name="角丸四角形吹き出し 96"/>
          <p:cNvSpPr/>
          <p:nvPr/>
        </p:nvSpPr>
        <p:spPr bwMode="auto">
          <a:xfrm>
            <a:off x="3276600" y="4114800"/>
            <a:ext cx="1219200" cy="609600"/>
          </a:xfrm>
          <a:prstGeom prst="wedgeRoundRectCallout">
            <a:avLst>
              <a:gd name="adj1" fmla="val -61333"/>
              <a:gd name="adj2" fmla="val 116072"/>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悪い手</a:t>
            </a:r>
            <a:endParaRPr kumimoji="1" lang="ja-JP" altLang="en-US" sz="2400" dirty="0">
              <a:effectLst/>
              <a:latin typeface="Times New Roman" panose="02020603050405020304" pitchFamily="18" charset="0"/>
            </a:endParaRPr>
          </a:p>
        </p:txBody>
      </p:sp>
      <p:sp>
        <p:nvSpPr>
          <p:cNvPr id="98" name="右矢印 97"/>
          <p:cNvSpPr/>
          <p:nvPr/>
        </p:nvSpPr>
        <p:spPr bwMode="auto">
          <a:xfrm>
            <a:off x="381000" y="61722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効率高</a:t>
            </a:r>
          </a:p>
        </p:txBody>
      </p:sp>
      <p:sp>
        <p:nvSpPr>
          <p:cNvPr id="99" name="右矢印 98"/>
          <p:cNvSpPr/>
          <p:nvPr/>
        </p:nvSpPr>
        <p:spPr bwMode="auto">
          <a:xfrm flipH="1">
            <a:off x="6934200" y="61722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効率低</a:t>
            </a:r>
            <a:endParaRPr kumimoji="1" lang="ja-JP" altLang="en-US" sz="2400" dirty="0">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checkerboard(across)">
                                      <p:cBhvr>
                                        <p:cTn id="7" dur="500"/>
                                        <p:tgtEl>
                                          <p:spTgt spid="9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checkerboard(across)">
                                      <p:cBhvr>
                                        <p:cTn id="11" dur="500"/>
                                        <p:tgtEl>
                                          <p:spTgt spid="9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96"/>
                                        </p:tgtEl>
                                        <p:attrNameLst>
                                          <p:attrName>style.visibility</p:attrName>
                                        </p:attrNameLst>
                                      </p:cBhvr>
                                      <p:to>
                                        <p:strVal val="visible"/>
                                      </p:to>
                                    </p:set>
                                    <p:animEffect transition="in" filter="checkerboard(across)">
                                      <p:cBhvr>
                                        <p:cTn id="16" dur="500"/>
                                        <p:tgtEl>
                                          <p:spTgt spid="96"/>
                                        </p:tgtEl>
                                      </p:cBhvr>
                                    </p:animEffect>
                                  </p:childTnLst>
                                </p:cTn>
                              </p:par>
                            </p:childTnLst>
                          </p:cTn>
                        </p:par>
                        <p:par>
                          <p:cTn id="17" fill="hold">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97"/>
                                        </p:tgtEl>
                                        <p:attrNameLst>
                                          <p:attrName>style.visibility</p:attrName>
                                        </p:attrNameLst>
                                      </p:cBhvr>
                                      <p:to>
                                        <p:strVal val="visible"/>
                                      </p:to>
                                    </p:set>
                                    <p:animEffect transition="in" filter="checkerboard(across)">
                                      <p:cBhvr>
                                        <p:cTn id="20" dur="500"/>
                                        <p:tgtEl>
                                          <p:spTgt spid="9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8"/>
                                        </p:tgtEl>
                                        <p:attrNameLst>
                                          <p:attrName>style.visibility</p:attrName>
                                        </p:attrNameLst>
                                      </p:cBhvr>
                                      <p:to>
                                        <p:strVal val="visible"/>
                                      </p:to>
                                    </p:set>
                                    <p:animEffect transition="in" filter="wipe(left)">
                                      <p:cBhvr>
                                        <p:cTn id="25" dur="500"/>
                                        <p:tgtEl>
                                          <p:spTgt spid="98"/>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99"/>
                                        </p:tgtEl>
                                        <p:attrNameLst>
                                          <p:attrName>style.visibility</p:attrName>
                                        </p:attrNameLst>
                                      </p:cBhvr>
                                      <p:to>
                                        <p:strVal val="visible"/>
                                      </p:to>
                                    </p:set>
                                    <p:animEffect transition="in" filter="wipe(right)">
                                      <p:cBhvr>
                                        <p:cTn id="29"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96" grpId="0" animBg="1"/>
      <p:bldP spid="97" grpId="0" animBg="1"/>
      <p:bldP spid="98" grpId="0" animBg="1"/>
      <p:bldP spid="9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アルファベータ法の効率</a:t>
            </a:r>
          </a:p>
        </p:txBody>
      </p:sp>
      <p:sp>
        <p:nvSpPr>
          <p:cNvPr id="3" name="コンテンツ プレースホルダ 2"/>
          <p:cNvSpPr>
            <a:spLocks noGrp="1"/>
          </p:cNvSpPr>
          <p:nvPr>
            <p:ph idx="1"/>
          </p:nvPr>
        </p:nvSpPr>
        <p:spPr/>
        <p:txBody>
          <a:bodyPr/>
          <a:lstStyle/>
          <a:p>
            <a:r>
              <a:rPr kumimoji="1" lang="ja-JP" altLang="en-US" dirty="0"/>
              <a:t>アルファベータ法の効率</a:t>
            </a:r>
            <a:endParaRPr kumimoji="1" lang="en-US" altLang="ja-JP" dirty="0"/>
          </a:p>
          <a:p>
            <a:pPr lvl="1"/>
            <a:r>
              <a:rPr lang="ja-JP" altLang="en-US" dirty="0"/>
              <a:t>良い手から先に探索すると効率がいい</a:t>
            </a:r>
            <a:endParaRPr kumimoji="1" lang="ja-JP" altLang="en-US" dirty="0"/>
          </a:p>
        </p:txBody>
      </p:sp>
      <p:sp>
        <p:nvSpPr>
          <p:cNvPr id="100" name="テキスト ボックス 99"/>
          <p:cNvSpPr txBox="1"/>
          <p:nvPr/>
        </p:nvSpPr>
        <p:spPr>
          <a:xfrm>
            <a:off x="1420664" y="2895600"/>
            <a:ext cx="5126724" cy="523220"/>
          </a:xfrm>
          <a:prstGeom prst="rect">
            <a:avLst/>
          </a:prstGeom>
          <a:noFill/>
        </p:spPr>
        <p:txBody>
          <a:bodyPr wrap="none" rtlCol="0">
            <a:spAutoFit/>
          </a:bodyPr>
          <a:lstStyle/>
          <a:p>
            <a:r>
              <a:rPr kumimoji="1" lang="ja-JP" altLang="en-US" dirty="0">
                <a:latin typeface="Times New Roman" panose="02020603050405020304" pitchFamily="18" charset="0"/>
              </a:rPr>
              <a:t>でもどうやって「良い手」を探す？</a:t>
            </a:r>
          </a:p>
        </p:txBody>
      </p:sp>
      <p:sp>
        <p:nvSpPr>
          <p:cNvPr id="101" name="テキスト ボックス 100"/>
          <p:cNvSpPr txBox="1"/>
          <p:nvPr/>
        </p:nvSpPr>
        <p:spPr>
          <a:xfrm>
            <a:off x="582464" y="3657600"/>
            <a:ext cx="7271542" cy="523220"/>
          </a:xfrm>
          <a:prstGeom prst="rect">
            <a:avLst/>
          </a:prstGeom>
          <a:noFill/>
        </p:spPr>
        <p:txBody>
          <a:bodyPr wrap="none" rtlCol="0">
            <a:spAutoFit/>
          </a:bodyPr>
          <a:lstStyle/>
          <a:p>
            <a:r>
              <a:rPr lang="ja-JP" altLang="en-US" dirty="0">
                <a:latin typeface="Times New Roman" panose="02020603050405020304" pitchFamily="18" charset="0"/>
              </a:rPr>
              <a:t>そもそも「良い手」がわかるなら探索の必要無し</a:t>
            </a:r>
            <a:endParaRPr kumimoji="1" lang="ja-JP" altLang="en-US" dirty="0">
              <a:latin typeface="Times New Roman" panose="02020603050405020304" pitchFamily="18" charset="0"/>
            </a:endParaRPr>
          </a:p>
        </p:txBody>
      </p:sp>
      <p:sp>
        <p:nvSpPr>
          <p:cNvPr id="102" name="テキスト ボックス 101"/>
          <p:cNvSpPr txBox="1"/>
          <p:nvPr/>
        </p:nvSpPr>
        <p:spPr>
          <a:xfrm>
            <a:off x="1524000" y="4648200"/>
            <a:ext cx="4509569" cy="523220"/>
          </a:xfrm>
          <a:prstGeom prst="rect">
            <a:avLst/>
          </a:prstGeom>
          <a:noFill/>
        </p:spPr>
        <p:txBody>
          <a:bodyPr wrap="none" rtlCol="0">
            <a:spAutoFit/>
          </a:bodyPr>
          <a:lstStyle/>
          <a:p>
            <a:r>
              <a:rPr lang="ja-JP" altLang="en-US" dirty="0">
                <a:latin typeface="Times New Roman" panose="02020603050405020304" pitchFamily="18" charset="0"/>
              </a:rPr>
              <a:t>「良さそうな手」から先に探索</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1"/>
                                        </p:tgtEl>
                                        <p:attrNameLst>
                                          <p:attrName>style.visibility</p:attrName>
                                        </p:attrNameLst>
                                      </p:cBhvr>
                                      <p:to>
                                        <p:strVal val="visible"/>
                                      </p:to>
                                    </p:set>
                                    <p:anim calcmode="lin" valueType="num">
                                      <p:cBhvr additive="base">
                                        <p:cTn id="13" dur="500" fill="hold"/>
                                        <p:tgtEl>
                                          <p:spTgt spid="101"/>
                                        </p:tgtEl>
                                        <p:attrNameLst>
                                          <p:attrName>ppt_x</p:attrName>
                                        </p:attrNameLst>
                                      </p:cBhvr>
                                      <p:tavLst>
                                        <p:tav tm="0">
                                          <p:val>
                                            <p:strVal val="#ppt_x"/>
                                          </p:val>
                                        </p:tav>
                                        <p:tav tm="100000">
                                          <p:val>
                                            <p:strVal val="#ppt_x"/>
                                          </p:val>
                                        </p:tav>
                                      </p:tavLst>
                                    </p:anim>
                                    <p:anim calcmode="lin" valueType="num">
                                      <p:cBhvr additive="base">
                                        <p:cTn id="14"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
                                        </p:tgtEl>
                                        <p:attrNameLst>
                                          <p:attrName>style.visibility</p:attrName>
                                        </p:attrNameLst>
                                      </p:cBhvr>
                                      <p:to>
                                        <p:strVal val="visible"/>
                                      </p:to>
                                    </p:set>
                                    <p:anim calcmode="lin" valueType="num">
                                      <p:cBhvr additive="base">
                                        <p:cTn id="19" dur="500" fill="hold"/>
                                        <p:tgtEl>
                                          <p:spTgt spid="102"/>
                                        </p:tgtEl>
                                        <p:attrNameLst>
                                          <p:attrName>ppt_x</p:attrName>
                                        </p:attrNameLst>
                                      </p:cBhvr>
                                      <p:tavLst>
                                        <p:tav tm="0">
                                          <p:val>
                                            <p:strVal val="#ppt_x"/>
                                          </p:val>
                                        </p:tav>
                                        <p:tav tm="100000">
                                          <p:val>
                                            <p:strVal val="#ppt_x"/>
                                          </p:val>
                                        </p:tav>
                                      </p:tavLst>
                                    </p:anim>
                                    <p:anim calcmode="lin" valueType="num">
                                      <p:cBhvr additive="base">
                                        <p:cTn id="20"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1" grpId="0"/>
      <p:bldP spid="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latin typeface="Times New Roman" pitchFamily="18" charset="0"/>
              </a:rPr>
              <a:t>「強い手」を得る手法</a:t>
            </a:r>
            <a:endParaRPr kumimoji="1" lang="ja-JP" altLang="en-US" baseline="0" dirty="0">
              <a:latin typeface="Times New Roman" pitchFamily="18" charset="0"/>
            </a:endParaRPr>
          </a:p>
        </p:txBody>
      </p:sp>
      <p:sp>
        <p:nvSpPr>
          <p:cNvPr id="4" name="コンテンツ プレースホルダー 3"/>
          <p:cNvSpPr>
            <a:spLocks noGrp="1"/>
          </p:cNvSpPr>
          <p:nvPr>
            <p:ph idx="1"/>
          </p:nvPr>
        </p:nvSpPr>
        <p:spPr/>
        <p:txBody>
          <a:bodyPr/>
          <a:lstStyle/>
          <a:p>
            <a:r>
              <a:rPr lang="ja-JP" altLang="en-US" dirty="0">
                <a:latin typeface="Times New Roman" pitchFamily="18" charset="0"/>
              </a:rPr>
              <a:t>「強い手」を得る手法</a:t>
            </a:r>
            <a:endParaRPr lang="en-US" altLang="ja-JP" dirty="0">
              <a:latin typeface="Times New Roman" pitchFamily="18" charset="0"/>
            </a:endParaRPr>
          </a:p>
          <a:p>
            <a:pPr lvl="1"/>
            <a:r>
              <a:rPr lang="ja-JP" altLang="en-US" baseline="0" dirty="0">
                <a:latin typeface="Times New Roman" pitchFamily="18" charset="0"/>
              </a:rPr>
              <a:t>局面の評価値計算</a:t>
            </a:r>
            <a:endParaRPr lang="en-US" altLang="ja-JP" baseline="0" dirty="0">
              <a:latin typeface="Times New Roman" pitchFamily="18" charset="0"/>
            </a:endParaRPr>
          </a:p>
          <a:p>
            <a:pPr lvl="1"/>
            <a:r>
              <a:rPr lang="ja-JP" altLang="en-US" dirty="0">
                <a:latin typeface="Times New Roman" pitchFamily="18" charset="0"/>
              </a:rPr>
              <a:t>定跡・定石データベースの利用</a:t>
            </a:r>
            <a:endParaRPr lang="en-US" altLang="ja-JP" dirty="0">
              <a:latin typeface="Times New Roman" pitchFamily="18" charset="0"/>
            </a:endParaRPr>
          </a:p>
          <a:p>
            <a:pPr lvl="1"/>
            <a:r>
              <a:rPr lang="ja-JP" altLang="en-US" baseline="0" dirty="0">
                <a:latin typeface="Times New Roman" pitchFamily="18" charset="0"/>
              </a:rPr>
              <a:t>先読み</a:t>
            </a:r>
            <a:endParaRPr lang="en-US" altLang="ja-JP" baseline="0" dirty="0">
              <a:latin typeface="Times New Roman" pitchFamily="18" charset="0"/>
            </a:endParaRPr>
          </a:p>
          <a:p>
            <a:pPr lvl="1"/>
            <a:r>
              <a:rPr lang="ja-JP" altLang="en-US" dirty="0">
                <a:latin typeface="Times New Roman" pitchFamily="18" charset="0"/>
              </a:rPr>
              <a:t>完全読み切り・必勝読み切り</a:t>
            </a:r>
            <a:endParaRPr lang="en-US" altLang="ja-JP" dirty="0">
              <a:latin typeface="Times New Roman" pitchFamily="18" charset="0"/>
            </a:endParaRPr>
          </a:p>
          <a:p>
            <a:pPr lvl="1"/>
            <a:r>
              <a:rPr lang="ja-JP" altLang="en-US" dirty="0">
                <a:latin typeface="Times New Roman" pitchFamily="18" charset="0"/>
              </a:rPr>
              <a:t>モンテカルロ法</a:t>
            </a:r>
            <a:endParaRPr lang="en-US" altLang="ja-JP" dirty="0">
              <a:latin typeface="Times New Roman" pitchFamily="18" charset="0"/>
            </a:endParaRPr>
          </a:p>
          <a:p>
            <a:pPr lvl="1"/>
            <a:r>
              <a:rPr lang="ja-JP" altLang="en-US" dirty="0">
                <a:latin typeface="Times New Roman" pitchFamily="18" charset="0"/>
              </a:rPr>
              <a:t>機械学習</a:t>
            </a:r>
            <a:endParaRPr lang="en-US" altLang="ja-JP" dirty="0">
              <a:latin typeface="Times New Roman" pitchFamily="18" charset="0"/>
            </a:endParaRPr>
          </a:p>
        </p:txBody>
      </p:sp>
    </p:spTree>
    <p:extLst>
      <p:ext uri="{BB962C8B-B14F-4D97-AF65-F5344CB8AC3E}">
        <p14:creationId xmlns:p14="http://schemas.microsoft.com/office/powerpoint/2010/main" val="2743755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効率のいい探索</a:t>
            </a:r>
          </a:p>
        </p:txBody>
      </p:sp>
      <p:sp>
        <p:nvSpPr>
          <p:cNvPr id="4" name="コンテンツ プレースホルダ 3"/>
          <p:cNvSpPr>
            <a:spLocks noGrp="1"/>
          </p:cNvSpPr>
          <p:nvPr>
            <p:ph idx="1"/>
          </p:nvPr>
        </p:nvSpPr>
        <p:spPr/>
        <p:txBody>
          <a:bodyPr/>
          <a:lstStyle/>
          <a:p>
            <a:pPr marL="514350" indent="-514350"/>
            <a:r>
              <a:rPr kumimoji="1" lang="ja-JP" altLang="en-US" dirty="0"/>
              <a:t>まず予備探索を行う</a:t>
            </a:r>
            <a:endParaRPr kumimoji="1" lang="en-US" altLang="ja-JP" dirty="0"/>
          </a:p>
          <a:p>
            <a:pPr marL="914400" lvl="1" indent="-514350">
              <a:buFont typeface="+mj-lt"/>
              <a:buAutoNum type="arabicPeriod"/>
            </a:pPr>
            <a:r>
              <a:rPr kumimoji="1" lang="ja-JP" altLang="en-US" dirty="0"/>
              <a:t>ミニマックス法</a:t>
            </a:r>
            <a:r>
              <a:rPr kumimoji="1" lang="en-US" altLang="ja-JP" dirty="0"/>
              <a:t>(</a:t>
            </a:r>
            <a:r>
              <a:rPr kumimoji="1" lang="ja-JP" altLang="en-US" dirty="0"/>
              <a:t>先読み数：小</a:t>
            </a:r>
            <a:r>
              <a:rPr kumimoji="1" lang="en-US" altLang="ja-JP" dirty="0"/>
              <a:t>)</a:t>
            </a:r>
            <a:r>
              <a:rPr kumimoji="1" lang="ja-JP" altLang="en-US" dirty="0"/>
              <a:t>で探索</a:t>
            </a:r>
            <a:endParaRPr kumimoji="1" lang="en-US" altLang="ja-JP" dirty="0"/>
          </a:p>
          <a:p>
            <a:pPr marL="914400" lvl="1" indent="-514350">
              <a:buFont typeface="+mj-lt"/>
              <a:buAutoNum type="arabicPeriod"/>
            </a:pPr>
            <a:r>
              <a:rPr lang="ja-JP" altLang="en-US" dirty="0"/>
              <a:t>評価値順に手をソートする</a:t>
            </a:r>
            <a:endParaRPr lang="en-US" altLang="ja-JP" dirty="0"/>
          </a:p>
          <a:p>
            <a:pPr marL="914400" lvl="1" indent="-514350">
              <a:buFont typeface="+mj-lt"/>
              <a:buAutoNum type="arabicPeriod"/>
            </a:pPr>
            <a:r>
              <a:rPr lang="ja-JP" altLang="en-US" dirty="0"/>
              <a:t>アルファベータ法</a:t>
            </a:r>
            <a:r>
              <a:rPr lang="en-US" altLang="ja-JP" dirty="0"/>
              <a:t>(</a:t>
            </a:r>
            <a:r>
              <a:rPr lang="ja-JP" altLang="en-US" dirty="0"/>
              <a:t>先読み数：大</a:t>
            </a:r>
            <a:r>
              <a:rPr lang="en-US" altLang="ja-JP" dirty="0"/>
              <a:t>)</a:t>
            </a:r>
            <a:r>
              <a:rPr lang="ja-JP" altLang="en-US" dirty="0"/>
              <a:t>で探索</a:t>
            </a:r>
            <a:endParaRPr kumimoji="1" lang="ja-JP" altLang="en-US" dirty="0"/>
          </a:p>
        </p:txBody>
      </p:sp>
      <p:sp>
        <p:nvSpPr>
          <p:cNvPr id="5" name="テキスト ボックス 4"/>
          <p:cNvSpPr txBox="1"/>
          <p:nvPr/>
        </p:nvSpPr>
        <p:spPr>
          <a:xfrm>
            <a:off x="1676400" y="4191000"/>
            <a:ext cx="5208477" cy="1040285"/>
          </a:xfrm>
          <a:prstGeom prst="rect">
            <a:avLst/>
          </a:prstGeom>
          <a:noFill/>
        </p:spPr>
        <p:txBody>
          <a:bodyPr wrap="none" rtlCol="0">
            <a:spAutoFit/>
          </a:bodyPr>
          <a:lstStyle/>
          <a:p>
            <a:pPr algn="l"/>
            <a:r>
              <a:rPr lang="ja-JP" altLang="en-US" dirty="0">
                <a:latin typeface="Times New Roman" panose="02020603050405020304" pitchFamily="18" charset="0"/>
              </a:rPr>
              <a:t>探索が</a:t>
            </a:r>
            <a:r>
              <a:rPr lang="en-US" altLang="ja-JP" dirty="0">
                <a:latin typeface="Times New Roman" panose="02020603050405020304" pitchFamily="18" charset="0"/>
              </a:rPr>
              <a:t>2</a:t>
            </a:r>
            <a:r>
              <a:rPr lang="ja-JP" altLang="en-US" dirty="0">
                <a:latin typeface="Times New Roman" panose="02020603050405020304" pitchFamily="18" charset="0"/>
              </a:rPr>
              <a:t>回必要だが、</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枝</a:t>
            </a:r>
            <a:r>
              <a:rPr lang="ja-JP" altLang="en-US" dirty="0">
                <a:latin typeface="Times New Roman" panose="02020603050405020304" pitchFamily="18" charset="0"/>
              </a:rPr>
              <a:t>刈りできるメリットの方が大きい</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ネガ</a:t>
            </a:r>
            <a:r>
              <a:rPr kumimoji="1" lang="ja-JP" altLang="en-US" dirty="0"/>
              <a:t>マックス</a:t>
            </a:r>
            <a:r>
              <a:rPr kumimoji="1" lang="en-US" altLang="ja-JP" dirty="0"/>
              <a:t>(</a:t>
            </a:r>
            <a:r>
              <a:rPr kumimoji="1" lang="en-US" altLang="ja-JP" dirty="0" err="1"/>
              <a:t>negamax</a:t>
            </a:r>
            <a:r>
              <a:rPr kumimoji="1" lang="en-US" altLang="ja-JP" dirty="0"/>
              <a:t>)</a:t>
            </a:r>
            <a:r>
              <a:rPr kumimoji="1" lang="ja-JP" altLang="en-US" dirty="0"/>
              <a:t>法</a:t>
            </a:r>
          </a:p>
        </p:txBody>
      </p:sp>
      <p:sp>
        <p:nvSpPr>
          <p:cNvPr id="3" name="コンテンツ プレースホルダ 2"/>
          <p:cNvSpPr>
            <a:spLocks noGrp="1"/>
          </p:cNvSpPr>
          <p:nvPr>
            <p:ph idx="1"/>
          </p:nvPr>
        </p:nvSpPr>
        <p:spPr/>
        <p:txBody>
          <a:bodyPr/>
          <a:lstStyle/>
          <a:p>
            <a:r>
              <a:rPr lang="ja-JP" altLang="en-US" dirty="0">
                <a:effectLst/>
                <a:latin typeface="Times New Roman" panose="02020603050405020304" pitchFamily="18" charset="0"/>
              </a:rPr>
              <a:t>ネガマックス法</a:t>
            </a:r>
            <a:endParaRPr lang="en-US" altLang="ja-JP" dirty="0">
              <a:effectLst/>
              <a:latin typeface="Times New Roman" panose="02020603050405020304" pitchFamily="18" charset="0"/>
            </a:endParaRPr>
          </a:p>
          <a:p>
            <a:pPr lvl="1"/>
            <a:r>
              <a:rPr lang="ja-JP" altLang="en-US" dirty="0">
                <a:effectLst/>
                <a:latin typeface="Times New Roman" panose="02020603050405020304" pitchFamily="18" charset="0"/>
              </a:rPr>
              <a:t>関数</a:t>
            </a:r>
            <a:r>
              <a:rPr lang="en-US" altLang="ja-JP" dirty="0" err="1">
                <a:effectLst/>
                <a:latin typeface="Times New Roman" panose="02020603050405020304" pitchFamily="18" charset="0"/>
              </a:rPr>
              <a:t>maxScore</a:t>
            </a:r>
            <a:r>
              <a:rPr lang="en-US" altLang="ja-JP" dirty="0">
                <a:effectLst/>
                <a:latin typeface="Times New Roman" panose="02020603050405020304" pitchFamily="18" charset="0"/>
              </a:rPr>
              <a:t>()</a:t>
            </a:r>
            <a:r>
              <a:rPr lang="ja-JP" altLang="en-US" dirty="0">
                <a:effectLst/>
                <a:latin typeface="Times New Roman" panose="02020603050405020304" pitchFamily="18" charset="0"/>
              </a:rPr>
              <a:t>と</a:t>
            </a:r>
            <a:r>
              <a:rPr lang="en-US" altLang="ja-JP" dirty="0" err="1">
                <a:effectLst/>
                <a:latin typeface="Times New Roman" panose="02020603050405020304" pitchFamily="18" charset="0"/>
              </a:rPr>
              <a:t>minScore</a:t>
            </a:r>
            <a:r>
              <a:rPr lang="en-US" altLang="ja-JP" dirty="0">
                <a:effectLst/>
                <a:latin typeface="Times New Roman" panose="02020603050405020304" pitchFamily="18" charset="0"/>
              </a:rPr>
              <a:t>()</a:t>
            </a:r>
            <a:r>
              <a:rPr lang="ja-JP" altLang="en-US" dirty="0">
                <a:effectLst/>
                <a:latin typeface="Times New Roman" panose="02020603050405020304" pitchFamily="18" charset="0"/>
              </a:rPr>
              <a:t>を一つにまとめる</a:t>
            </a:r>
            <a:endParaRPr lang="en-US" altLang="ja-JP" dirty="0">
              <a:effectLst/>
              <a:latin typeface="Times New Roman" panose="02020603050405020304" pitchFamily="18" charset="0"/>
            </a:endParaRPr>
          </a:p>
          <a:p>
            <a:pPr lvl="2"/>
            <a:r>
              <a:rPr kumimoji="1" lang="ja-JP" altLang="en-US" dirty="0">
                <a:effectLst/>
                <a:latin typeface="Times New Roman" panose="02020603050405020304" pitchFamily="18" charset="0"/>
              </a:rPr>
              <a:t>この</a:t>
            </a:r>
            <a:r>
              <a:rPr kumimoji="1" lang="en-US" altLang="ja-JP" dirty="0">
                <a:effectLst/>
                <a:latin typeface="Times New Roman" panose="02020603050405020304" pitchFamily="18" charset="0"/>
              </a:rPr>
              <a:t>2</a:t>
            </a:r>
            <a:r>
              <a:rPr kumimoji="1" lang="ja-JP" altLang="en-US" dirty="0" err="1">
                <a:effectLst/>
                <a:latin typeface="Times New Roman" panose="02020603050405020304" pitchFamily="18" charset="0"/>
              </a:rPr>
              <a:t>つは</a:t>
            </a:r>
            <a:r>
              <a:rPr kumimoji="1" lang="ja-JP" altLang="en-US" dirty="0">
                <a:effectLst/>
                <a:latin typeface="Times New Roman" panose="02020603050405020304" pitchFamily="18" charset="0"/>
              </a:rPr>
              <a:t>ほぼ同じ関数</a:t>
            </a:r>
            <a:r>
              <a:rPr kumimoji="1" lang="en-US" altLang="ja-JP" dirty="0">
                <a:effectLst/>
                <a:latin typeface="Times New Roman" panose="02020603050405020304" pitchFamily="18" charset="0"/>
              </a:rPr>
              <a:t>(</a:t>
            </a:r>
            <a:r>
              <a:rPr kumimoji="1" lang="ja-JP" altLang="en-US" dirty="0">
                <a:effectLst/>
                <a:latin typeface="Times New Roman" panose="02020603050405020304" pitchFamily="18" charset="0"/>
              </a:rPr>
              <a:t>最大値か最小値かの違い</a:t>
            </a:r>
            <a:r>
              <a:rPr kumimoji="1" lang="en-US" altLang="ja-JP" dirty="0">
                <a:effectLst/>
                <a:latin typeface="Times New Roman" panose="02020603050405020304" pitchFamily="18" charset="0"/>
              </a:rPr>
              <a:t>)</a:t>
            </a:r>
            <a:endParaRPr kumimoji="1" lang="ja-JP" altLang="en-US" dirty="0"/>
          </a:p>
        </p:txBody>
      </p:sp>
      <p:sp>
        <p:nvSpPr>
          <p:cNvPr id="4" name="テキスト ボックス 3"/>
          <p:cNvSpPr txBox="1"/>
          <p:nvPr/>
        </p:nvSpPr>
        <p:spPr>
          <a:xfrm>
            <a:off x="1752600" y="3352800"/>
            <a:ext cx="5795177" cy="523220"/>
          </a:xfrm>
          <a:prstGeom prst="rect">
            <a:avLst/>
          </a:prstGeom>
          <a:noFill/>
        </p:spPr>
        <p:txBody>
          <a:bodyPr wrap="none" rtlCol="0">
            <a:spAutoFit/>
          </a:bodyPr>
          <a:lstStyle/>
          <a:p>
            <a:r>
              <a:rPr kumimoji="1" lang="ja-JP" altLang="en-US" dirty="0">
                <a:latin typeface="Times New Roman" panose="02020603050405020304" pitchFamily="18" charset="0"/>
              </a:rPr>
              <a:t>⇒評価値の符号を反転させれば同一</a:t>
            </a:r>
          </a:p>
        </p:txBody>
      </p:sp>
      <p:sp>
        <p:nvSpPr>
          <p:cNvPr id="5" name="テキスト ボックス 4"/>
          <p:cNvSpPr txBox="1"/>
          <p:nvPr/>
        </p:nvSpPr>
        <p:spPr>
          <a:xfrm>
            <a:off x="685800" y="4343400"/>
            <a:ext cx="7790915" cy="1557349"/>
          </a:xfrm>
          <a:prstGeom prst="rect">
            <a:avLst/>
          </a:prstGeom>
          <a:noFill/>
        </p:spPr>
        <p:txBody>
          <a:bodyPr wrap="none" rtlCol="0">
            <a:spAutoFit/>
          </a:bodyPr>
          <a:lstStyle/>
          <a:p>
            <a:pPr algn="l"/>
            <a:r>
              <a:rPr lang="ja-JP" altLang="en-US" dirty="0">
                <a:latin typeface="Times New Roman" panose="02020603050405020304" pitchFamily="18" charset="0"/>
              </a:rPr>
              <a:t>自分の手番：評価値そのまま使用</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相手の手番：評価値</a:t>
            </a:r>
            <a:r>
              <a:rPr kumimoji="1" lang="en-US" altLang="ja-JP" dirty="0">
                <a:latin typeface="Times New Roman" panose="02020603050405020304" pitchFamily="18" charset="0"/>
              </a:rPr>
              <a:t>*-1</a:t>
            </a:r>
            <a:r>
              <a:rPr kumimoji="1" lang="ja-JP" altLang="en-US" dirty="0">
                <a:latin typeface="Times New Roman" panose="02020603050405020304" pitchFamily="18" charset="0"/>
              </a:rPr>
              <a:t>を使用</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⇒手番に関係なく評価値が最大の手を探せばいい</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ネガマックス法により局面の評価値を計算する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depth </a:t>
            </a:r>
            <a:r>
              <a:rPr lang="ja-JP" altLang="en-US" sz="2000" dirty="0">
                <a:solidFill>
                  <a:srgbClr val="FFFF00"/>
                </a:solidFill>
                <a:effectLst/>
                <a:latin typeface="Times New Roman" panose="02020603050405020304" pitchFamily="18" charset="0"/>
              </a:rPr>
              <a:t>先まで読んで最も高い評価値を返す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negaMaxScore</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depth,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alpha,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beta)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&lt;Move&gt; </a:t>
            </a:r>
            <a:r>
              <a:rPr lang="en-US" altLang="ja-JP" sz="2000" dirty="0" err="1">
                <a:effectLst/>
                <a:latin typeface="Times New Roman" panose="02020603050405020304" pitchFamily="18" charset="0"/>
              </a:rPr>
              <a:t>moveList</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generateMoves</a:t>
            </a:r>
            <a:r>
              <a:rPr lang="en-US" altLang="ja-JP" sz="2000" dirty="0">
                <a:effectLst/>
                <a:latin typeface="Times New Roman" panose="02020603050405020304" pitchFamily="18" charset="0"/>
              </a:rPr>
              <a:t>();</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for (Move </a:t>
            </a:r>
            <a:r>
              <a:rPr kumimoji="1" lang="en-US" altLang="ja-JP" sz="2000" dirty="0" err="1">
                <a:effectLst/>
                <a:latin typeface="Times New Roman" panose="02020603050405020304" pitchFamily="18" charset="0"/>
              </a:rPr>
              <a:t>move</a:t>
            </a:r>
            <a:r>
              <a:rPr kumimoji="1" lang="en-US" altLang="ja-JP" sz="2000" dirty="0">
                <a:effectLst/>
                <a:latin typeface="Times New Roman" panose="02020603050405020304" pitchFamily="18" charset="0"/>
              </a:rPr>
              <a:t> : </a:t>
            </a:r>
            <a:r>
              <a:rPr kumimoji="1" lang="en-US" altLang="ja-JP" sz="2000" dirty="0" err="1">
                <a:effectLst/>
                <a:latin typeface="Times New Roman" panose="02020603050405020304" pitchFamily="18" charset="0"/>
              </a:rPr>
              <a:t>moveList</a:t>
            </a:r>
            <a:r>
              <a:rPr kumimoji="1"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Phase </a:t>
            </a:r>
            <a:r>
              <a:rPr lang="en-US" altLang="ja-JP" sz="2000" dirty="0" err="1">
                <a:effectLst/>
                <a:latin typeface="Times New Roman" panose="02020603050405020304" pitchFamily="18" charset="0"/>
              </a:rPr>
              <a:t>phase</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nextPhase</a:t>
            </a:r>
            <a:r>
              <a:rPr lang="en-US" altLang="ja-JP" sz="20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99FF99"/>
                </a:solidFill>
                <a:effectLst/>
                <a:latin typeface="Times New Roman" panose="02020603050405020304" pitchFamily="18" charset="0"/>
              </a:rPr>
              <a:t>     </a:t>
            </a:r>
            <a:r>
              <a:rPr lang="en-US" altLang="ja-JP" sz="2000" dirty="0" err="1">
                <a:solidFill>
                  <a:srgbClr val="99FF99"/>
                </a:solidFill>
                <a:effectLst/>
                <a:latin typeface="Times New Roman" panose="02020603050405020304" pitchFamily="18" charset="0"/>
              </a:rPr>
              <a:t>int</a:t>
            </a:r>
            <a:r>
              <a:rPr lang="en-US" altLang="ja-JP" sz="2000" dirty="0">
                <a:solidFill>
                  <a:srgbClr val="99FF99"/>
                </a:solidFill>
                <a:effectLst/>
                <a:latin typeface="Times New Roman" panose="02020603050405020304" pitchFamily="18" charset="0"/>
              </a:rPr>
              <a:t> score = -</a:t>
            </a:r>
            <a:r>
              <a:rPr lang="en-US" altLang="ja-JP" sz="2000" dirty="0" err="1">
                <a:solidFill>
                  <a:srgbClr val="99FF99"/>
                </a:solidFill>
                <a:effectLst/>
                <a:latin typeface="Times New Roman" panose="02020603050405020304" pitchFamily="18" charset="0"/>
              </a:rPr>
              <a:t>phase.negaMaxScore</a:t>
            </a:r>
            <a:r>
              <a:rPr lang="en-US" altLang="ja-JP" sz="2000" dirty="0">
                <a:solidFill>
                  <a:srgbClr val="99FF99"/>
                </a:solidFill>
                <a:effectLst/>
                <a:latin typeface="Times New Roman" panose="02020603050405020304" pitchFamily="18" charset="0"/>
              </a:rPr>
              <a:t> (depth -1, -beta, -alpha);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次局面</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(score</a:t>
            </a:r>
            <a:r>
              <a:rPr lang="ja-JP" altLang="en-US" sz="2000" dirty="0">
                <a:effectLst/>
                <a:latin typeface="Times New Roman" panose="02020603050405020304" pitchFamily="18" charset="0"/>
              </a:rPr>
              <a:t>≧</a:t>
            </a:r>
            <a:r>
              <a:rPr lang="en-US" altLang="ja-JP" sz="2000" dirty="0">
                <a:effectLst/>
                <a:latin typeface="Times New Roman" panose="02020603050405020304" pitchFamily="18" charset="0"/>
              </a:rPr>
              <a:t>beta) </a:t>
            </a:r>
            <a:r>
              <a:rPr lang="en-US" altLang="ja-JP" sz="2000" dirty="0">
                <a:solidFill>
                  <a:srgbClr val="FFFF00"/>
                </a:solidFill>
                <a:effectLst/>
                <a:latin typeface="Times New Roman" panose="02020603050405020304" pitchFamily="18" charset="0"/>
              </a:rPr>
              <a:t>// β</a:t>
            </a:r>
            <a:r>
              <a:rPr lang="ja-JP" altLang="en-US" sz="2000" dirty="0">
                <a:solidFill>
                  <a:srgbClr val="FFFF00"/>
                </a:solidFill>
                <a:effectLst/>
                <a:latin typeface="Times New Roman" panose="02020603050405020304" pitchFamily="18" charset="0"/>
              </a:rPr>
              <a:t>値を上回ったら探索中止</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return score;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この値は採用されることは無い</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(score &gt;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良い手が見つかった場合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 score;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評価値更新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&gt; alpha) alpha = </a:t>
            </a:r>
            <a:r>
              <a:rPr lang="en-US" altLang="ja-JP" sz="2000" dirty="0" err="1">
                <a:effectLst/>
                <a:latin typeface="Times New Roman" panose="02020603050405020304" pitchFamily="18" charset="0"/>
              </a:rPr>
              <a:t>scoreMax</a:t>
            </a:r>
            <a:r>
              <a:rPr lang="en-US" altLang="ja-JP"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α</a:t>
            </a:r>
            <a:r>
              <a:rPr lang="ja-JP" altLang="en-US" sz="2000" dirty="0">
                <a:solidFill>
                  <a:srgbClr val="FFFF00"/>
                </a:solidFill>
                <a:effectLst/>
                <a:latin typeface="Times New Roman" panose="02020603050405020304" pitchFamily="18" charset="0"/>
              </a:rPr>
              <a:t>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return </a:t>
            </a:r>
            <a:r>
              <a:rPr kumimoji="1" lang="en-US" altLang="ja-JP" sz="2000" dirty="0" err="1">
                <a:effectLst/>
                <a:latin typeface="Times New Roman" panose="02020603050405020304" pitchFamily="18" charset="0"/>
              </a:rPr>
              <a:t>scoreMax</a:t>
            </a:r>
            <a:r>
              <a:rPr kumimoji="1" lang="en-US" altLang="ja-JP" sz="20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最も</a:t>
            </a:r>
            <a:r>
              <a:rPr kumimoji="1" lang="ja-JP" altLang="en-US" sz="2000" dirty="0">
                <a:solidFill>
                  <a:srgbClr val="FFFF00"/>
                </a:solidFill>
                <a:effectLst/>
                <a:latin typeface="Times New Roman" panose="02020603050405020304" pitchFamily="18" charset="0"/>
              </a:rPr>
              <a:t>高い評価値を返す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a:t>
            </a:r>
            <a:endParaRPr kumimoji="1" lang="ja-JP" altLang="en-US" sz="2000" dirty="0">
              <a:effectLst/>
              <a:latin typeface="Times New Roman" panose="02020603050405020304" pitchFamily="18" charset="0"/>
            </a:endParaRPr>
          </a:p>
        </p:txBody>
      </p:sp>
    </p:spTree>
    <p:extLst>
      <p:ext uri="{BB962C8B-B14F-4D97-AF65-F5344CB8AC3E}">
        <p14:creationId xmlns:p14="http://schemas.microsoft.com/office/powerpoint/2010/main" val="2497361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ネガマックス法</a:t>
            </a:r>
          </a:p>
        </p:txBody>
      </p:sp>
      <p:sp>
        <p:nvSpPr>
          <p:cNvPr id="3" name="正方形/長方形 2"/>
          <p:cNvSpPr/>
          <p:nvPr/>
        </p:nvSpPr>
        <p:spPr bwMode="auto">
          <a:xfrm>
            <a:off x="457200" y="1447800"/>
            <a:ext cx="7391400" cy="11430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altLang="ja-JP" dirty="0" err="1">
                <a:effectLst/>
                <a:latin typeface="Times New Roman" panose="02020603050405020304" pitchFamily="18" charset="0"/>
              </a:rPr>
              <a:t>int</a:t>
            </a:r>
            <a:r>
              <a:rPr lang="en-US" altLang="ja-JP" dirty="0">
                <a:effectLst/>
                <a:latin typeface="Times New Roman" panose="02020603050405020304" pitchFamily="18" charset="0"/>
              </a:rPr>
              <a:t> </a:t>
            </a:r>
            <a:r>
              <a:rPr lang="en-US" altLang="ja-JP" dirty="0" err="1">
                <a:effectLst/>
                <a:latin typeface="Times New Roman" panose="02020603050405020304" pitchFamily="18" charset="0"/>
              </a:rPr>
              <a:t>negaMaxScore</a:t>
            </a:r>
            <a:r>
              <a:rPr lang="en-US" altLang="ja-JP" dirty="0">
                <a:effectLst/>
                <a:latin typeface="Times New Roman" panose="02020603050405020304" pitchFamily="18" charset="0"/>
              </a:rPr>
              <a:t> (</a:t>
            </a:r>
            <a:r>
              <a:rPr lang="en-US" altLang="ja-JP" dirty="0" err="1">
                <a:effectLst/>
                <a:latin typeface="Times New Roman" panose="02020603050405020304" pitchFamily="18" charset="0"/>
              </a:rPr>
              <a:t>int</a:t>
            </a:r>
            <a:r>
              <a:rPr lang="en-US" altLang="ja-JP" dirty="0">
                <a:effectLst/>
                <a:latin typeface="Times New Roman" panose="02020603050405020304" pitchFamily="18" charset="0"/>
              </a:rPr>
              <a:t> depth, </a:t>
            </a:r>
            <a:r>
              <a:rPr lang="en-US" altLang="ja-JP" dirty="0" err="1">
                <a:effectLst/>
                <a:latin typeface="Times New Roman" panose="02020603050405020304" pitchFamily="18" charset="0"/>
              </a:rPr>
              <a:t>int</a:t>
            </a:r>
            <a:r>
              <a:rPr lang="en-US" altLang="ja-JP" dirty="0">
                <a:effectLst/>
                <a:latin typeface="Times New Roman" panose="02020603050405020304" pitchFamily="18" charset="0"/>
              </a:rPr>
              <a:t> alpha, </a:t>
            </a:r>
            <a:r>
              <a:rPr lang="en-US" altLang="ja-JP" dirty="0" err="1">
                <a:effectLst/>
                <a:latin typeface="Times New Roman" panose="02020603050405020304" pitchFamily="18" charset="0"/>
              </a:rPr>
              <a:t>int</a:t>
            </a:r>
            <a:r>
              <a:rPr lang="en-US" altLang="ja-JP" dirty="0">
                <a:effectLst/>
                <a:latin typeface="Times New Roman" panose="02020603050405020304" pitchFamily="18" charset="0"/>
              </a:rPr>
              <a:t> beta)</a:t>
            </a:r>
          </a:p>
        </p:txBody>
      </p:sp>
      <p:sp>
        <p:nvSpPr>
          <p:cNvPr id="5" name="正方形/長方形 4"/>
          <p:cNvSpPr/>
          <p:nvPr/>
        </p:nvSpPr>
        <p:spPr bwMode="auto">
          <a:xfrm>
            <a:off x="533400" y="3124200"/>
            <a:ext cx="8610600" cy="11430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altLang="ja-JP" dirty="0" err="1">
                <a:effectLst/>
                <a:latin typeface="Times New Roman" panose="02020603050405020304" pitchFamily="18" charset="0"/>
              </a:rPr>
              <a:t>int</a:t>
            </a:r>
            <a:r>
              <a:rPr lang="en-US" altLang="ja-JP" dirty="0">
                <a:effectLst/>
                <a:latin typeface="Times New Roman" panose="02020603050405020304" pitchFamily="18" charset="0"/>
              </a:rPr>
              <a:t> score = -</a:t>
            </a:r>
            <a:r>
              <a:rPr lang="en-US" altLang="ja-JP" dirty="0" err="1">
                <a:effectLst/>
                <a:latin typeface="Times New Roman" panose="02020603050405020304" pitchFamily="18" charset="0"/>
              </a:rPr>
              <a:t>phase.negaMaxScore</a:t>
            </a:r>
            <a:r>
              <a:rPr lang="en-US" altLang="ja-JP" dirty="0">
                <a:effectLst/>
                <a:latin typeface="Times New Roman" panose="02020603050405020304" pitchFamily="18" charset="0"/>
              </a:rPr>
              <a:t> (depth-1, -beta, -alpha)</a:t>
            </a:r>
          </a:p>
        </p:txBody>
      </p:sp>
      <p:sp>
        <p:nvSpPr>
          <p:cNvPr id="6" name="テキスト ボックス 5"/>
          <p:cNvSpPr txBox="1"/>
          <p:nvPr/>
        </p:nvSpPr>
        <p:spPr>
          <a:xfrm>
            <a:off x="914400" y="4419600"/>
            <a:ext cx="7159332" cy="1040285"/>
          </a:xfrm>
          <a:prstGeom prst="rect">
            <a:avLst/>
          </a:prstGeom>
          <a:noFill/>
        </p:spPr>
        <p:txBody>
          <a:bodyPr wrap="none" rtlCol="0">
            <a:spAutoFit/>
          </a:bodyPr>
          <a:lstStyle/>
          <a:p>
            <a:pPr algn="l"/>
            <a:r>
              <a:rPr lang="ja-JP" altLang="en-US" dirty="0">
                <a:latin typeface="Times New Roman" panose="02020603050405020304" pitchFamily="18" charset="0"/>
              </a:rPr>
              <a:t>相手番の評価値計算</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　符号を入れ替え、</a:t>
            </a:r>
            <a:r>
              <a:rPr kumimoji="1" lang="en-US" altLang="ja-JP" dirty="0">
                <a:latin typeface="Times New Roman" panose="02020603050405020304" pitchFamily="18" charset="0"/>
              </a:rPr>
              <a:t>α:=-β</a:t>
            </a:r>
            <a:r>
              <a:rPr lang="ja-JP" altLang="en-US" dirty="0" err="1">
                <a:latin typeface="Times New Roman" panose="02020603050405020304" pitchFamily="18" charset="0"/>
              </a:rPr>
              <a:t>、</a:t>
            </a:r>
            <a:r>
              <a:rPr lang="en-US" altLang="ja-JP" dirty="0">
                <a:latin typeface="Times New Roman" panose="02020603050405020304" pitchFamily="18" charset="0"/>
              </a:rPr>
              <a:t>β:=-α</a:t>
            </a:r>
            <a:r>
              <a:rPr lang="ja-JP" altLang="en-US" dirty="0">
                <a:latin typeface="Times New Roman" panose="02020603050405020304" pitchFamily="18" charset="0"/>
              </a:rPr>
              <a:t>として計算する</a:t>
            </a:r>
            <a:endParaRPr kumimoji="1" lang="ja-JP" altLang="en-US" dirty="0">
              <a:latin typeface="Times New Roman" panose="02020603050405020304" pitchFamily="18" charset="0"/>
            </a:endParaRPr>
          </a:p>
        </p:txBody>
      </p:sp>
      <p:sp>
        <p:nvSpPr>
          <p:cNvPr id="7" name="テキスト ボックス 6"/>
          <p:cNvSpPr txBox="1"/>
          <p:nvPr/>
        </p:nvSpPr>
        <p:spPr>
          <a:xfrm>
            <a:off x="1828800" y="5562600"/>
            <a:ext cx="4341253" cy="1040285"/>
          </a:xfrm>
          <a:prstGeom prst="rect">
            <a:avLst/>
          </a:prstGeom>
          <a:noFill/>
        </p:spPr>
        <p:txBody>
          <a:bodyPr wrap="none" rtlCol="0">
            <a:spAutoFit/>
          </a:bodyPr>
          <a:lstStyle/>
          <a:p>
            <a:r>
              <a:rPr kumimoji="1" lang="ja-JP" altLang="en-US" dirty="0">
                <a:latin typeface="Times New Roman" panose="02020603050405020304" pitchFamily="18" charset="0"/>
              </a:rPr>
              <a:t>評価値 </a:t>
            </a:r>
            <a:r>
              <a:rPr lang="en-US" altLang="ja-JP" dirty="0">
                <a:latin typeface="Times New Roman" panose="02020603050405020304" pitchFamily="18" charset="0"/>
              </a:rPr>
              <a:t>v </a:t>
            </a:r>
            <a:r>
              <a:rPr lang="ja-JP" altLang="en-US" dirty="0">
                <a:latin typeface="Times New Roman" panose="02020603050405020304" pitchFamily="18" charset="0"/>
              </a:rPr>
              <a:t>が </a:t>
            </a:r>
            <a:r>
              <a:rPr lang="en-US" altLang="ja-JP" dirty="0">
                <a:latin typeface="Times New Roman" panose="02020603050405020304" pitchFamily="18" charset="0"/>
              </a:rPr>
              <a:t>α &lt; v &lt; β</a:t>
            </a:r>
          </a:p>
          <a:p>
            <a:r>
              <a:rPr kumimoji="1" lang="ja-JP" altLang="en-US" dirty="0">
                <a:latin typeface="Times New Roman" panose="02020603050405020304" pitchFamily="18" charset="0"/>
              </a:rPr>
              <a:t>⇔評価値 </a:t>
            </a:r>
            <a:r>
              <a:rPr kumimoji="1" lang="en-US" altLang="ja-JP" dirty="0">
                <a:latin typeface="Times New Roman" panose="02020603050405020304" pitchFamily="18" charset="0"/>
              </a:rPr>
              <a:t>–v </a:t>
            </a:r>
            <a:r>
              <a:rPr kumimoji="1" lang="ja-JP" altLang="en-US" dirty="0">
                <a:latin typeface="Times New Roman" panose="02020603050405020304" pitchFamily="18" charset="0"/>
              </a:rPr>
              <a:t>が </a:t>
            </a:r>
            <a:r>
              <a:rPr kumimoji="1" lang="en-US" altLang="ja-JP" dirty="0">
                <a:latin typeface="Times New Roman" panose="02020603050405020304" pitchFamily="18" charset="0"/>
              </a:rPr>
              <a:t>–β &lt; -v &lt; -α</a:t>
            </a:r>
            <a:endParaRPr kumimoji="1" lang="ja-JP" altLang="en-US" dirty="0">
              <a:latin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同一局面の処理</a:t>
            </a:r>
          </a:p>
        </p:txBody>
      </p:sp>
      <p:sp>
        <p:nvSpPr>
          <p:cNvPr id="3" name="コンテンツ プレースホルダ 2"/>
          <p:cNvSpPr>
            <a:spLocks noGrp="1"/>
          </p:cNvSpPr>
          <p:nvPr>
            <p:ph idx="1"/>
          </p:nvPr>
        </p:nvSpPr>
        <p:spPr/>
        <p:txBody>
          <a:bodyPr/>
          <a:lstStyle/>
          <a:p>
            <a:r>
              <a:rPr lang="ja-JP" altLang="en-US" dirty="0"/>
              <a:t>探索中同一局面が現れるケース</a:t>
            </a:r>
            <a:endParaRPr kumimoji="1" lang="en-US" altLang="ja-JP" dirty="0"/>
          </a:p>
          <a:p>
            <a:pPr lvl="1"/>
            <a:r>
              <a:rPr lang="ja-JP" altLang="en-US" dirty="0"/>
              <a:t>手順前後の同一局面</a:t>
            </a:r>
            <a:endParaRPr lang="en-US" altLang="ja-JP" dirty="0"/>
          </a:p>
          <a:p>
            <a:pPr lvl="2"/>
            <a:r>
              <a:rPr lang="ja-JP" altLang="en-US" dirty="0"/>
              <a:t>手順が違っても同一局面となる</a:t>
            </a:r>
            <a:endParaRPr lang="en-US" altLang="ja-JP" dirty="0"/>
          </a:p>
          <a:p>
            <a:pPr lvl="3">
              <a:buNone/>
            </a:pPr>
            <a:r>
              <a:rPr lang="ja-JP" altLang="en-US" sz="2400" dirty="0"/>
              <a:t>⇒局面の評価値を再利用できる</a:t>
            </a:r>
            <a:endParaRPr lang="en-US" altLang="ja-JP" sz="2400" dirty="0"/>
          </a:p>
          <a:p>
            <a:pPr lvl="1"/>
            <a:r>
              <a:rPr lang="ja-JP" altLang="en-US" dirty="0"/>
              <a:t>千日手</a:t>
            </a:r>
            <a:endParaRPr lang="en-US" altLang="ja-JP" dirty="0"/>
          </a:p>
          <a:p>
            <a:pPr lvl="2"/>
            <a:r>
              <a:rPr lang="ja-JP" altLang="en-US" dirty="0"/>
              <a:t>手順中で同一局面が現れる</a:t>
            </a:r>
            <a:r>
              <a:rPr lang="en-US" altLang="ja-JP" dirty="0"/>
              <a:t>(</a:t>
            </a:r>
            <a:r>
              <a:rPr lang="ja-JP" altLang="en-US" dirty="0"/>
              <a:t>千日手</a:t>
            </a:r>
            <a:r>
              <a:rPr lang="en-US" altLang="ja-JP" dirty="0"/>
              <a:t>)</a:t>
            </a:r>
          </a:p>
          <a:p>
            <a:pPr lvl="3">
              <a:buNone/>
            </a:pPr>
            <a:r>
              <a:rPr lang="ja-JP" altLang="en-US" sz="2400" dirty="0"/>
              <a:t>⇒探索の無限ループを回避する必要がある</a:t>
            </a:r>
            <a:endParaRPr lang="en-US" altLang="ja-JP"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手順前後の同一局面</a:t>
            </a:r>
            <a:endParaRPr kumimoji="1" lang="ja-JP" altLang="en-US" baseline="0" dirty="0">
              <a:latin typeface="Times New Roman" pitchFamily="18" charset="0"/>
            </a:endParaRPr>
          </a:p>
        </p:txBody>
      </p:sp>
      <p:grpSp>
        <p:nvGrpSpPr>
          <p:cNvPr id="67" name="グループ化 84"/>
          <p:cNvGrpSpPr/>
          <p:nvPr/>
        </p:nvGrpSpPr>
        <p:grpSpPr>
          <a:xfrm>
            <a:off x="2150410" y="12954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2650771" y="4423033"/>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122" name="円/楕円 121"/>
          <p:cNvSpPr/>
          <p:nvPr/>
        </p:nvSpPr>
        <p:spPr bwMode="auto">
          <a:xfrm>
            <a:off x="4131610" y="38100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4131610" y="3352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4" name="円/楕円 163"/>
          <p:cNvSpPr/>
          <p:nvPr/>
        </p:nvSpPr>
        <p:spPr bwMode="auto">
          <a:xfrm>
            <a:off x="4632010" y="38100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5" name="円/楕円 164"/>
          <p:cNvSpPr/>
          <p:nvPr/>
        </p:nvSpPr>
        <p:spPr bwMode="auto">
          <a:xfrm>
            <a:off x="5122210" y="38100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テキスト ボックス 86">
            <a:extLst>
              <a:ext uri="{FF2B5EF4-FFF2-40B4-BE49-F238E27FC236}">
                <a16:creationId xmlns:a16="http://schemas.microsoft.com/office/drawing/2014/main" id="{6D617D6A-B51E-4A42-80CF-D08612F31780}"/>
              </a:ext>
            </a:extLst>
          </p:cNvPr>
          <p:cNvSpPr txBox="1"/>
          <p:nvPr/>
        </p:nvSpPr>
        <p:spPr>
          <a:xfrm>
            <a:off x="3670056" y="6226054"/>
            <a:ext cx="1580882" cy="523220"/>
          </a:xfrm>
          <a:prstGeom prst="rect">
            <a:avLst/>
          </a:prstGeom>
          <a:noFill/>
        </p:spPr>
        <p:txBody>
          <a:bodyPr wrap="none" rtlCol="0">
            <a:spAutoFit/>
          </a:bodyPr>
          <a:lstStyle/>
          <a:p>
            <a:pPr algn="l"/>
            <a:r>
              <a:rPr kumimoji="1" lang="en-US" altLang="ja-JP" dirty="0">
                <a:latin typeface="Times New Roman" panose="02020603050405020304" pitchFamily="18" charset="0"/>
              </a:rPr>
              <a:t>1:</a:t>
            </a:r>
            <a:r>
              <a:rPr lang="en-US" altLang="ja-JP" dirty="0">
                <a:latin typeface="Times New Roman" panose="02020603050405020304" pitchFamily="18" charset="0"/>
              </a:rPr>
              <a:t>f</a:t>
            </a:r>
            <a:r>
              <a:rPr kumimoji="1" lang="en-US" altLang="ja-JP" dirty="0">
                <a:latin typeface="Times New Roman" panose="02020603050405020304" pitchFamily="18" charset="0"/>
              </a:rPr>
              <a:t>5, 2:d6</a:t>
            </a:r>
          </a:p>
        </p:txBody>
      </p:sp>
    </p:spTree>
    <p:extLst>
      <p:ext uri="{BB962C8B-B14F-4D97-AF65-F5344CB8AC3E}">
        <p14:creationId xmlns:p14="http://schemas.microsoft.com/office/powerpoint/2010/main" val="2628912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手順前後の同一局面</a:t>
            </a:r>
            <a:endParaRPr kumimoji="1" lang="ja-JP" altLang="en-US" baseline="0" dirty="0">
              <a:latin typeface="Times New Roman" pitchFamily="18" charset="0"/>
            </a:endParaRPr>
          </a:p>
        </p:txBody>
      </p:sp>
      <p:grpSp>
        <p:nvGrpSpPr>
          <p:cNvPr id="94" name="グループ化 93">
            <a:extLst>
              <a:ext uri="{FF2B5EF4-FFF2-40B4-BE49-F238E27FC236}">
                <a16:creationId xmlns:a16="http://schemas.microsoft.com/office/drawing/2014/main" id="{F56F38CC-4516-449A-8F92-775BC0245B76}"/>
              </a:ext>
            </a:extLst>
          </p:cNvPr>
          <p:cNvGrpSpPr/>
          <p:nvPr/>
        </p:nvGrpSpPr>
        <p:grpSpPr>
          <a:xfrm>
            <a:off x="304800" y="1752600"/>
            <a:ext cx="4019887" cy="4047793"/>
            <a:chOff x="562304" y="1210007"/>
            <a:chExt cx="5105400" cy="5140842"/>
          </a:xfrm>
        </p:grpSpPr>
        <p:sp>
          <p:nvSpPr>
            <p:cNvPr id="95" name="正方形/長方形 94">
              <a:extLst>
                <a:ext uri="{FF2B5EF4-FFF2-40B4-BE49-F238E27FC236}">
                  <a16:creationId xmlns:a16="http://schemas.microsoft.com/office/drawing/2014/main" id="{D6172E8E-DD76-4493-ABA3-DA2CAE5F407B}"/>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96" name="グループ化 95">
              <a:extLst>
                <a:ext uri="{FF2B5EF4-FFF2-40B4-BE49-F238E27FC236}">
                  <a16:creationId xmlns:a16="http://schemas.microsoft.com/office/drawing/2014/main" id="{8B65653F-305E-437D-9A4D-A317CD90F123}"/>
                </a:ext>
              </a:extLst>
            </p:cNvPr>
            <p:cNvGrpSpPr/>
            <p:nvPr/>
          </p:nvGrpSpPr>
          <p:grpSpPr>
            <a:xfrm>
              <a:off x="990600" y="1676400"/>
              <a:ext cx="4248807" cy="4280338"/>
              <a:chOff x="1752600" y="1600200"/>
              <a:chExt cx="4248807" cy="4280338"/>
            </a:xfrm>
          </p:grpSpPr>
          <p:sp>
            <p:nvSpPr>
              <p:cNvPr id="125" name="正方形/長方形 124">
                <a:extLst>
                  <a:ext uri="{FF2B5EF4-FFF2-40B4-BE49-F238E27FC236}">
                    <a16:creationId xmlns:a16="http://schemas.microsoft.com/office/drawing/2014/main" id="{7C648E21-05A7-4282-A04D-37D2E83838C4}"/>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a:extLst>
                  <a:ext uri="{FF2B5EF4-FFF2-40B4-BE49-F238E27FC236}">
                    <a16:creationId xmlns:a16="http://schemas.microsoft.com/office/drawing/2014/main" id="{2C25A78F-A9DC-4E27-8F0B-32608AE65DE3}"/>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a:extLst>
                  <a:ext uri="{FF2B5EF4-FFF2-40B4-BE49-F238E27FC236}">
                    <a16:creationId xmlns:a16="http://schemas.microsoft.com/office/drawing/2014/main" id="{6751A60E-260A-434A-95D5-42FE34D135D3}"/>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a:extLst>
                  <a:ext uri="{FF2B5EF4-FFF2-40B4-BE49-F238E27FC236}">
                    <a16:creationId xmlns:a16="http://schemas.microsoft.com/office/drawing/2014/main" id="{2A1157EC-713D-479F-80E9-9420A5F4B4A4}"/>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72CFA41E-9668-4D07-9ED1-7012A412C4D6}"/>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DCD51138-A4DB-4253-9E4D-6A5C11CC4D71}"/>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DE246A6-7800-48D4-8694-97CAA50DDFC0}"/>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440F84C0-0082-4D96-97CF-999577E46E7B}"/>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8532F4A9-1780-47A8-AA27-50D7F8AAD229}"/>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43893454-A5EC-4981-BDD0-1AC0FFD0D01F}"/>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7E5ABB34-379E-4C96-AD9D-40CD1D203F96}"/>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A3D93161-9DA6-4A85-B0CB-7782911059C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5F428327-DEAF-410F-9D9E-D24397ACC5C7}"/>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426740BE-EA4C-4723-B317-B2FB7729CC13}"/>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F264A55B-E4EB-4606-9752-1B2AA7A9FBEC}"/>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45344A3B-BBC0-473C-81FB-A6F6ECD3ACF3}"/>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5992092-C414-454F-9D15-1581F3D854C3}"/>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7ED9E184-FAB5-49A0-A8DA-09216A47020A}"/>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9A81C3D8-121F-4EE8-B02E-2CA31EED202E}"/>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9A48A23D-BFDA-4D79-914F-CF55500ABC96}"/>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59ACC0A2-3833-455B-A8C4-839C214B5256}"/>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25EAF8D1-B3C7-4F53-BEB6-908B87D7A945}"/>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60D901A-7B1F-45AE-A3A0-7205BCD7DDFB}"/>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1260375D-9D50-4354-AA13-0D0ADEB22C40}"/>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A3B80B80-4395-4A64-A4A5-0D9F3C2AC874}"/>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D5D48EA4-B5B7-4A5E-A0C1-F2E4E92152FE}"/>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A124D39E-0F64-4DC3-A4B3-D9B123A8B710}"/>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8903288E-84BE-41F4-A63B-26153C85EDEB}"/>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4621FAA5-686B-44FD-8AD0-F358D1DB1895}"/>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15D5EA7B-61BF-47F3-88CF-6647F061B11D}"/>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090202FB-DB92-45D9-84DC-9F197049B319}"/>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8DF6A95D-C3A2-496B-92D7-630A92C047EA}"/>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CB3E4698-9709-4ABD-8634-050D933E27B0}"/>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53883977-3342-4A7F-9A54-4CAB6BFE8791}"/>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47FA0D30-3AB2-437C-AB6D-D9741190B88F}"/>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70A94DB2-CB68-4E7F-9BC8-85D8130189C7}"/>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FC048D96-A818-49DC-A873-885A48E4BD8D}"/>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35662D51-FFEB-4A0F-A766-BFC6EA7A3B25}"/>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226F0698-E131-4D2A-B332-B7E072C6B844}"/>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77A37727-976D-4487-83B6-C84FB1833146}"/>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4F688629-5D8A-408C-826E-F1F1CBF18B3B}"/>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259B492E-5177-40BA-90F4-0DCF216084C2}"/>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72922230-6E7A-4723-9D8F-D68896D1BD02}"/>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1A05AD9E-3E07-4ADF-834E-524B6AD03424}"/>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A78C0471-0D1F-45BF-B622-D822219038B8}"/>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E87855D1-B40B-4320-B63F-AB8936DE2526}"/>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F4CEA0C3-40F2-4B20-AF63-1E573E70BE00}"/>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74E3D8EC-BD59-4692-882B-3553762625D4}"/>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D559C7DC-2512-4787-A5C3-9D71838661E1}"/>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299C6EB0-D93B-4D0B-9403-15C1630CDDDE}"/>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1208038B-E3FC-4934-BAB4-630E08FBAB17}"/>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0A4375A5-AF4B-4F2A-8518-4F54EA27E47E}"/>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A6D6581-A632-4CB6-AF91-B9FA3715066D}"/>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8D905179-DEA7-4557-B960-43DD18FC7715}"/>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261D4EAB-82AD-49C1-9E11-41587337D704}"/>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DEDB56B6-7073-4FC8-8991-7EC45251E070}"/>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7DA63A2F-73E2-4246-9BE3-83441F50FA8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A52B7E69-7BF9-45D7-9CCF-58F983742B6B}"/>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57D7BFE8-D419-4392-8FE2-8576D7D0C0B9}"/>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EA23D031-5825-466F-91B5-54DF3AE81F21}"/>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E7D03FD-1084-4DE1-AEDC-AAAA5865D0AD}"/>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E03674EB-461C-4877-93F4-0D2130F8AE5D}"/>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F5E4017E-249D-4BAA-8F23-5E7521E9AF21}"/>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DD930DFD-716A-4D09-A200-990E64FB65C1}"/>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97" name="テキスト ボックス 96">
              <a:extLst>
                <a:ext uri="{FF2B5EF4-FFF2-40B4-BE49-F238E27FC236}">
                  <a16:creationId xmlns:a16="http://schemas.microsoft.com/office/drawing/2014/main" id="{F2E001B4-5632-4387-B7C9-4080D0F8F0D4}"/>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98" name="テキスト ボックス 97">
              <a:extLst>
                <a:ext uri="{FF2B5EF4-FFF2-40B4-BE49-F238E27FC236}">
                  <a16:creationId xmlns:a16="http://schemas.microsoft.com/office/drawing/2014/main" id="{1BBB78C1-F7CB-4C11-9034-3B9036EA5082}"/>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99" name="テキスト ボックス 98">
              <a:extLst>
                <a:ext uri="{FF2B5EF4-FFF2-40B4-BE49-F238E27FC236}">
                  <a16:creationId xmlns:a16="http://schemas.microsoft.com/office/drawing/2014/main" id="{CEB4EC9B-6B2A-41FD-8B01-A00E4031F953}"/>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0" name="テキスト ボックス 99">
              <a:extLst>
                <a:ext uri="{FF2B5EF4-FFF2-40B4-BE49-F238E27FC236}">
                  <a16:creationId xmlns:a16="http://schemas.microsoft.com/office/drawing/2014/main" id="{4AF98F65-B7FE-418A-AAF9-C212719AEFD0}"/>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01" name="テキスト ボックス 100">
              <a:extLst>
                <a:ext uri="{FF2B5EF4-FFF2-40B4-BE49-F238E27FC236}">
                  <a16:creationId xmlns:a16="http://schemas.microsoft.com/office/drawing/2014/main" id="{AF70FFAE-A082-4CBC-8F5F-CAAB6D0D8710}"/>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02" name="テキスト ボックス 101">
              <a:extLst>
                <a:ext uri="{FF2B5EF4-FFF2-40B4-BE49-F238E27FC236}">
                  <a16:creationId xmlns:a16="http://schemas.microsoft.com/office/drawing/2014/main" id="{87E180FC-B537-496E-8172-0138FD4D4F35}"/>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03" name="テキスト ボックス 102">
              <a:extLst>
                <a:ext uri="{FF2B5EF4-FFF2-40B4-BE49-F238E27FC236}">
                  <a16:creationId xmlns:a16="http://schemas.microsoft.com/office/drawing/2014/main" id="{710C0C6C-6565-4513-9958-01112A1FD713}"/>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04" name="テキスト ボックス 103">
              <a:extLst>
                <a:ext uri="{FF2B5EF4-FFF2-40B4-BE49-F238E27FC236}">
                  <a16:creationId xmlns:a16="http://schemas.microsoft.com/office/drawing/2014/main" id="{BFC99DFB-570A-425B-9ECB-80A0E7A00339}"/>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05" name="テキスト ボックス 104">
              <a:extLst>
                <a:ext uri="{FF2B5EF4-FFF2-40B4-BE49-F238E27FC236}">
                  <a16:creationId xmlns:a16="http://schemas.microsoft.com/office/drawing/2014/main" id="{11B04897-FE75-4813-83D6-D26A33D807E7}"/>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06" name="テキスト ボックス 105">
              <a:extLst>
                <a:ext uri="{FF2B5EF4-FFF2-40B4-BE49-F238E27FC236}">
                  <a16:creationId xmlns:a16="http://schemas.microsoft.com/office/drawing/2014/main" id="{B274B4EF-12FA-4D99-99E0-C30BC509CE94}"/>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07" name="テキスト ボックス 106">
              <a:extLst>
                <a:ext uri="{FF2B5EF4-FFF2-40B4-BE49-F238E27FC236}">
                  <a16:creationId xmlns:a16="http://schemas.microsoft.com/office/drawing/2014/main" id="{C7DB2EAE-6120-4D5F-AE86-BEEFAC082816}"/>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08" name="テキスト ボックス 107">
              <a:extLst>
                <a:ext uri="{FF2B5EF4-FFF2-40B4-BE49-F238E27FC236}">
                  <a16:creationId xmlns:a16="http://schemas.microsoft.com/office/drawing/2014/main" id="{56363BF1-1B06-4A20-AA57-28B3AB1A792C}"/>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09" name="テキスト ボックス 108">
              <a:extLst>
                <a:ext uri="{FF2B5EF4-FFF2-40B4-BE49-F238E27FC236}">
                  <a16:creationId xmlns:a16="http://schemas.microsoft.com/office/drawing/2014/main" id="{924D97F6-2923-4A7E-8646-FFC3834EDCF7}"/>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10" name="テキスト ボックス 109">
              <a:extLst>
                <a:ext uri="{FF2B5EF4-FFF2-40B4-BE49-F238E27FC236}">
                  <a16:creationId xmlns:a16="http://schemas.microsoft.com/office/drawing/2014/main" id="{971FD8FC-C9CC-4B52-ADC5-F614745BAD4C}"/>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11" name="テキスト ボックス 110">
              <a:extLst>
                <a:ext uri="{FF2B5EF4-FFF2-40B4-BE49-F238E27FC236}">
                  <a16:creationId xmlns:a16="http://schemas.microsoft.com/office/drawing/2014/main" id="{234DEFD2-DDF4-4D88-A970-719BABADB9B5}"/>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13" name="テキスト ボックス 112">
              <a:extLst>
                <a:ext uri="{FF2B5EF4-FFF2-40B4-BE49-F238E27FC236}">
                  <a16:creationId xmlns:a16="http://schemas.microsoft.com/office/drawing/2014/main" id="{51DF65E6-440A-4B66-B031-E72812175FA9}"/>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14" name="円/楕円 85">
              <a:extLst>
                <a:ext uri="{FF2B5EF4-FFF2-40B4-BE49-F238E27FC236}">
                  <a16:creationId xmlns:a16="http://schemas.microsoft.com/office/drawing/2014/main" id="{A9AF3ECF-0458-4D7A-808A-6504587D1155}"/>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98">
              <a:extLst>
                <a:ext uri="{FF2B5EF4-FFF2-40B4-BE49-F238E27FC236}">
                  <a16:creationId xmlns:a16="http://schemas.microsoft.com/office/drawing/2014/main" id="{FF3FC44B-E833-49D9-8A07-970699FDF092}"/>
                </a:ext>
              </a:extLst>
            </p:cNvPr>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円/楕円 100">
              <a:extLst>
                <a:ext uri="{FF2B5EF4-FFF2-40B4-BE49-F238E27FC236}">
                  <a16:creationId xmlns:a16="http://schemas.microsoft.com/office/drawing/2014/main" id="{B83E9C17-A1B0-4998-9193-9D3D452A96A3}"/>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0">
              <a:extLst>
                <a:ext uri="{FF2B5EF4-FFF2-40B4-BE49-F238E27FC236}">
                  <a16:creationId xmlns:a16="http://schemas.microsoft.com/office/drawing/2014/main" id="{7C7F5900-D325-41ED-B921-E703B09425A4}"/>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円/楕円 111">
              <a:extLst>
                <a:ext uri="{FF2B5EF4-FFF2-40B4-BE49-F238E27FC236}">
                  <a16:creationId xmlns:a16="http://schemas.microsoft.com/office/drawing/2014/main" id="{BEFEA505-3A04-4CE7-B6DD-8BD0A5628641}"/>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円/楕円 129">
              <a:extLst>
                <a:ext uri="{FF2B5EF4-FFF2-40B4-BE49-F238E27FC236}">
                  <a16:creationId xmlns:a16="http://schemas.microsoft.com/office/drawing/2014/main" id="{5CE95387-258A-4607-8C6D-4FBBD2214EB8}"/>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86" name="円/楕円 100">
            <a:extLst>
              <a:ext uri="{FF2B5EF4-FFF2-40B4-BE49-F238E27FC236}">
                <a16:creationId xmlns:a16="http://schemas.microsoft.com/office/drawing/2014/main" id="{3D8C9830-698D-4208-BC1C-9B2F879C3B5B}"/>
              </a:ext>
            </a:extLst>
          </p:cNvPr>
          <p:cNvSpPr/>
          <p:nvPr/>
        </p:nvSpPr>
        <p:spPr bwMode="auto">
          <a:xfrm>
            <a:off x="1530325" y="3024975"/>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テキスト ボックス 87">
            <a:extLst>
              <a:ext uri="{FF2B5EF4-FFF2-40B4-BE49-F238E27FC236}">
                <a16:creationId xmlns:a16="http://schemas.microsoft.com/office/drawing/2014/main" id="{2884AFE2-8965-4551-B075-2198953D4AA3}"/>
              </a:ext>
            </a:extLst>
          </p:cNvPr>
          <p:cNvSpPr txBox="1"/>
          <p:nvPr/>
        </p:nvSpPr>
        <p:spPr>
          <a:xfrm>
            <a:off x="249676" y="5904055"/>
            <a:ext cx="2348720"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3.c3</a:t>
            </a:r>
            <a:endParaRPr kumimoji="1" lang="ja-JP" altLang="en-US" dirty="0">
              <a:latin typeface="Times New Roman" panose="02020603050405020304" pitchFamily="18" charset="0"/>
            </a:endParaRPr>
          </a:p>
        </p:txBody>
      </p:sp>
      <p:grpSp>
        <p:nvGrpSpPr>
          <p:cNvPr id="466" name="グループ化 465">
            <a:extLst>
              <a:ext uri="{FF2B5EF4-FFF2-40B4-BE49-F238E27FC236}">
                <a16:creationId xmlns:a16="http://schemas.microsoft.com/office/drawing/2014/main" id="{F7B9C81D-0873-4785-B602-B01923694BE0}"/>
              </a:ext>
            </a:extLst>
          </p:cNvPr>
          <p:cNvGrpSpPr/>
          <p:nvPr/>
        </p:nvGrpSpPr>
        <p:grpSpPr>
          <a:xfrm>
            <a:off x="4833062" y="1774741"/>
            <a:ext cx="4019887" cy="4047793"/>
            <a:chOff x="562304" y="1210007"/>
            <a:chExt cx="5105400" cy="5140842"/>
          </a:xfrm>
        </p:grpSpPr>
        <p:sp>
          <p:nvSpPr>
            <p:cNvPr id="467" name="正方形/長方形 466">
              <a:extLst>
                <a:ext uri="{FF2B5EF4-FFF2-40B4-BE49-F238E27FC236}">
                  <a16:creationId xmlns:a16="http://schemas.microsoft.com/office/drawing/2014/main" id="{C7841285-8B3B-418F-A555-C82E9CB13F4F}"/>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468" name="グループ化 467">
              <a:extLst>
                <a:ext uri="{FF2B5EF4-FFF2-40B4-BE49-F238E27FC236}">
                  <a16:creationId xmlns:a16="http://schemas.microsoft.com/office/drawing/2014/main" id="{8D50453D-1508-494E-A90C-4D6959FA1BA3}"/>
                </a:ext>
              </a:extLst>
            </p:cNvPr>
            <p:cNvGrpSpPr/>
            <p:nvPr/>
          </p:nvGrpSpPr>
          <p:grpSpPr>
            <a:xfrm>
              <a:off x="990600" y="1676400"/>
              <a:ext cx="4248807" cy="4280338"/>
              <a:chOff x="1752600" y="1600200"/>
              <a:chExt cx="4248807" cy="4280338"/>
            </a:xfrm>
          </p:grpSpPr>
          <p:sp>
            <p:nvSpPr>
              <p:cNvPr id="491" name="正方形/長方形 490">
                <a:extLst>
                  <a:ext uri="{FF2B5EF4-FFF2-40B4-BE49-F238E27FC236}">
                    <a16:creationId xmlns:a16="http://schemas.microsoft.com/office/drawing/2014/main" id="{AEE73D2B-82D8-47B1-9AD9-4AB0BF0EAAAA}"/>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2" name="正方形/長方形 491">
                <a:extLst>
                  <a:ext uri="{FF2B5EF4-FFF2-40B4-BE49-F238E27FC236}">
                    <a16:creationId xmlns:a16="http://schemas.microsoft.com/office/drawing/2014/main" id="{C89D097F-63B5-4490-B8F3-BA36EF3B0B98}"/>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3" name="正方形/長方形 492">
                <a:extLst>
                  <a:ext uri="{FF2B5EF4-FFF2-40B4-BE49-F238E27FC236}">
                    <a16:creationId xmlns:a16="http://schemas.microsoft.com/office/drawing/2014/main" id="{9BE5A893-3BA2-4251-85E1-91CBD5B399B2}"/>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4" name="正方形/長方形 493">
                <a:extLst>
                  <a:ext uri="{FF2B5EF4-FFF2-40B4-BE49-F238E27FC236}">
                    <a16:creationId xmlns:a16="http://schemas.microsoft.com/office/drawing/2014/main" id="{E4C3B4C8-9C24-4B6F-99C6-CD122ABC4CBA}"/>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5" name="正方形/長方形 494">
                <a:extLst>
                  <a:ext uri="{FF2B5EF4-FFF2-40B4-BE49-F238E27FC236}">
                    <a16:creationId xmlns:a16="http://schemas.microsoft.com/office/drawing/2014/main" id="{5A3E9761-D9E7-4D88-8C6D-053698F6256B}"/>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6" name="正方形/長方形 495">
                <a:extLst>
                  <a:ext uri="{FF2B5EF4-FFF2-40B4-BE49-F238E27FC236}">
                    <a16:creationId xmlns:a16="http://schemas.microsoft.com/office/drawing/2014/main" id="{6D5ECA19-9DD9-4050-A8D7-90202B1302B5}"/>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7" name="正方形/長方形 496">
                <a:extLst>
                  <a:ext uri="{FF2B5EF4-FFF2-40B4-BE49-F238E27FC236}">
                    <a16:creationId xmlns:a16="http://schemas.microsoft.com/office/drawing/2014/main" id="{9D8ED54D-906F-46E3-8674-C22A49DC506D}"/>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8" name="正方形/長方形 497">
                <a:extLst>
                  <a:ext uri="{FF2B5EF4-FFF2-40B4-BE49-F238E27FC236}">
                    <a16:creationId xmlns:a16="http://schemas.microsoft.com/office/drawing/2014/main" id="{920F6347-3CF0-4BE7-8DDB-34CB972EAEC8}"/>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9" name="正方形/長方形 498">
                <a:extLst>
                  <a:ext uri="{FF2B5EF4-FFF2-40B4-BE49-F238E27FC236}">
                    <a16:creationId xmlns:a16="http://schemas.microsoft.com/office/drawing/2014/main" id="{D6C03E97-86C1-4FD2-99DC-C4284E6BAEC7}"/>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0" name="正方形/長方形 499">
                <a:extLst>
                  <a:ext uri="{FF2B5EF4-FFF2-40B4-BE49-F238E27FC236}">
                    <a16:creationId xmlns:a16="http://schemas.microsoft.com/office/drawing/2014/main" id="{DFBF277A-916A-49C2-ACF6-1495B03E547B}"/>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1" name="正方形/長方形 500">
                <a:extLst>
                  <a:ext uri="{FF2B5EF4-FFF2-40B4-BE49-F238E27FC236}">
                    <a16:creationId xmlns:a16="http://schemas.microsoft.com/office/drawing/2014/main" id="{469421DF-1C4A-4923-9B78-B2897BBE5980}"/>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2" name="正方形/長方形 501">
                <a:extLst>
                  <a:ext uri="{FF2B5EF4-FFF2-40B4-BE49-F238E27FC236}">
                    <a16:creationId xmlns:a16="http://schemas.microsoft.com/office/drawing/2014/main" id="{5FB521BE-D0BD-4542-9FBE-95E58DDB589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3" name="正方形/長方形 502">
                <a:extLst>
                  <a:ext uri="{FF2B5EF4-FFF2-40B4-BE49-F238E27FC236}">
                    <a16:creationId xmlns:a16="http://schemas.microsoft.com/office/drawing/2014/main" id="{F0228B23-3724-4565-BAD2-7DB10E3644E1}"/>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4" name="正方形/長方形 503">
                <a:extLst>
                  <a:ext uri="{FF2B5EF4-FFF2-40B4-BE49-F238E27FC236}">
                    <a16:creationId xmlns:a16="http://schemas.microsoft.com/office/drawing/2014/main" id="{185F016B-729A-47EE-939C-6CB9D152F7EB}"/>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5" name="正方形/長方形 504">
                <a:extLst>
                  <a:ext uri="{FF2B5EF4-FFF2-40B4-BE49-F238E27FC236}">
                    <a16:creationId xmlns:a16="http://schemas.microsoft.com/office/drawing/2014/main" id="{698B1592-1DC7-42E7-B7F5-6D60F51AF334}"/>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6" name="正方形/長方形 505">
                <a:extLst>
                  <a:ext uri="{FF2B5EF4-FFF2-40B4-BE49-F238E27FC236}">
                    <a16:creationId xmlns:a16="http://schemas.microsoft.com/office/drawing/2014/main" id="{A7E08DAA-6B51-4C70-A3F3-98A62044681A}"/>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正方形/長方形 506">
                <a:extLst>
                  <a:ext uri="{FF2B5EF4-FFF2-40B4-BE49-F238E27FC236}">
                    <a16:creationId xmlns:a16="http://schemas.microsoft.com/office/drawing/2014/main" id="{53083DAF-B038-43DC-99D9-938053087826}"/>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8" name="正方形/長方形 507">
                <a:extLst>
                  <a:ext uri="{FF2B5EF4-FFF2-40B4-BE49-F238E27FC236}">
                    <a16:creationId xmlns:a16="http://schemas.microsoft.com/office/drawing/2014/main" id="{239D5C99-2D8F-46F4-88D5-8484839AD97B}"/>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9" name="正方形/長方形 508">
                <a:extLst>
                  <a:ext uri="{FF2B5EF4-FFF2-40B4-BE49-F238E27FC236}">
                    <a16:creationId xmlns:a16="http://schemas.microsoft.com/office/drawing/2014/main" id="{48F2CB72-B9E8-42D2-824A-A89747B1EC8F}"/>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0" name="正方形/長方形 509">
                <a:extLst>
                  <a:ext uri="{FF2B5EF4-FFF2-40B4-BE49-F238E27FC236}">
                    <a16:creationId xmlns:a16="http://schemas.microsoft.com/office/drawing/2014/main" id="{89180657-FCB7-424C-9389-CA9C1249A383}"/>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1" name="正方形/長方形 510">
                <a:extLst>
                  <a:ext uri="{FF2B5EF4-FFF2-40B4-BE49-F238E27FC236}">
                    <a16:creationId xmlns:a16="http://schemas.microsoft.com/office/drawing/2014/main" id="{EB3067C2-7971-4E5B-A74B-617E61997E91}"/>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2" name="正方形/長方形 511">
                <a:extLst>
                  <a:ext uri="{FF2B5EF4-FFF2-40B4-BE49-F238E27FC236}">
                    <a16:creationId xmlns:a16="http://schemas.microsoft.com/office/drawing/2014/main" id="{A6640A66-8FDA-473C-80E3-9BB333608A4A}"/>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3" name="正方形/長方形 512">
                <a:extLst>
                  <a:ext uri="{FF2B5EF4-FFF2-40B4-BE49-F238E27FC236}">
                    <a16:creationId xmlns:a16="http://schemas.microsoft.com/office/drawing/2014/main" id="{C5F2A585-23EB-4D45-AFDE-5FB58FE68281}"/>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4" name="正方形/長方形 513">
                <a:extLst>
                  <a:ext uri="{FF2B5EF4-FFF2-40B4-BE49-F238E27FC236}">
                    <a16:creationId xmlns:a16="http://schemas.microsoft.com/office/drawing/2014/main" id="{DFBBD1B0-665B-46E4-A1D5-33A8615B78BF}"/>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5" name="正方形/長方形 514">
                <a:extLst>
                  <a:ext uri="{FF2B5EF4-FFF2-40B4-BE49-F238E27FC236}">
                    <a16:creationId xmlns:a16="http://schemas.microsoft.com/office/drawing/2014/main" id="{6305D074-5C4D-4546-9006-15EA3D707B05}"/>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6" name="正方形/長方形 515">
                <a:extLst>
                  <a:ext uri="{FF2B5EF4-FFF2-40B4-BE49-F238E27FC236}">
                    <a16:creationId xmlns:a16="http://schemas.microsoft.com/office/drawing/2014/main" id="{90FABF9B-A7E0-4AD6-83E9-BF7483A57A74}"/>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7" name="正方形/長方形 516">
                <a:extLst>
                  <a:ext uri="{FF2B5EF4-FFF2-40B4-BE49-F238E27FC236}">
                    <a16:creationId xmlns:a16="http://schemas.microsoft.com/office/drawing/2014/main" id="{E603A951-E1FD-44B6-9F35-5F955194C3F6}"/>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8" name="正方形/長方形 517">
                <a:extLst>
                  <a:ext uri="{FF2B5EF4-FFF2-40B4-BE49-F238E27FC236}">
                    <a16:creationId xmlns:a16="http://schemas.microsoft.com/office/drawing/2014/main" id="{092062F8-A415-4B0A-B934-EFD2D7F9BCE9}"/>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9" name="正方形/長方形 518">
                <a:extLst>
                  <a:ext uri="{FF2B5EF4-FFF2-40B4-BE49-F238E27FC236}">
                    <a16:creationId xmlns:a16="http://schemas.microsoft.com/office/drawing/2014/main" id="{1ECC5DF6-DDB9-4308-9F92-2C5286474ABA}"/>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0" name="正方形/長方形 519">
                <a:extLst>
                  <a:ext uri="{FF2B5EF4-FFF2-40B4-BE49-F238E27FC236}">
                    <a16:creationId xmlns:a16="http://schemas.microsoft.com/office/drawing/2014/main" id="{38975ED2-FD79-4FDD-9B33-3A9EC678612B}"/>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1" name="正方形/長方形 520">
                <a:extLst>
                  <a:ext uri="{FF2B5EF4-FFF2-40B4-BE49-F238E27FC236}">
                    <a16:creationId xmlns:a16="http://schemas.microsoft.com/office/drawing/2014/main" id="{1D291631-01DD-472F-B50A-B4E32FDBA0D0}"/>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2" name="正方形/長方形 521">
                <a:extLst>
                  <a:ext uri="{FF2B5EF4-FFF2-40B4-BE49-F238E27FC236}">
                    <a16:creationId xmlns:a16="http://schemas.microsoft.com/office/drawing/2014/main" id="{BEC2D3C9-C6F9-4959-A2FA-56D0AE9081DD}"/>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3" name="正方形/長方形 522">
                <a:extLst>
                  <a:ext uri="{FF2B5EF4-FFF2-40B4-BE49-F238E27FC236}">
                    <a16:creationId xmlns:a16="http://schemas.microsoft.com/office/drawing/2014/main" id="{E6BCF1C6-45E4-440D-8E8A-3C68676BC5BF}"/>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4" name="正方形/長方形 523">
                <a:extLst>
                  <a:ext uri="{FF2B5EF4-FFF2-40B4-BE49-F238E27FC236}">
                    <a16:creationId xmlns:a16="http://schemas.microsoft.com/office/drawing/2014/main" id="{A60C6EE9-364B-4775-97E7-BCE7881CBC2C}"/>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5" name="正方形/長方形 524">
                <a:extLst>
                  <a:ext uri="{FF2B5EF4-FFF2-40B4-BE49-F238E27FC236}">
                    <a16:creationId xmlns:a16="http://schemas.microsoft.com/office/drawing/2014/main" id="{FFC860AE-33D4-426F-88DD-2DF8FAAB8B21}"/>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6" name="正方形/長方形 525">
                <a:extLst>
                  <a:ext uri="{FF2B5EF4-FFF2-40B4-BE49-F238E27FC236}">
                    <a16:creationId xmlns:a16="http://schemas.microsoft.com/office/drawing/2014/main" id="{14BFB464-CCAC-4F7E-B364-A25B72204673}"/>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7" name="正方形/長方形 526">
                <a:extLst>
                  <a:ext uri="{FF2B5EF4-FFF2-40B4-BE49-F238E27FC236}">
                    <a16:creationId xmlns:a16="http://schemas.microsoft.com/office/drawing/2014/main" id="{9C40A6B2-A528-4ADE-9FCB-1C2845F6AA93}"/>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8" name="正方形/長方形 527">
                <a:extLst>
                  <a:ext uri="{FF2B5EF4-FFF2-40B4-BE49-F238E27FC236}">
                    <a16:creationId xmlns:a16="http://schemas.microsoft.com/office/drawing/2014/main" id="{EF82F004-91FC-4D39-A760-053E6C3CF796}"/>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9" name="正方形/長方形 528">
                <a:extLst>
                  <a:ext uri="{FF2B5EF4-FFF2-40B4-BE49-F238E27FC236}">
                    <a16:creationId xmlns:a16="http://schemas.microsoft.com/office/drawing/2014/main" id="{FAF7D025-5E7C-49BF-AFEE-F9A91EAA9311}"/>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0" name="正方形/長方形 529">
                <a:extLst>
                  <a:ext uri="{FF2B5EF4-FFF2-40B4-BE49-F238E27FC236}">
                    <a16:creationId xmlns:a16="http://schemas.microsoft.com/office/drawing/2014/main" id="{05DD4A91-6089-4B7D-A3E1-6DE3F464ABC5}"/>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1" name="正方形/長方形 530">
                <a:extLst>
                  <a:ext uri="{FF2B5EF4-FFF2-40B4-BE49-F238E27FC236}">
                    <a16:creationId xmlns:a16="http://schemas.microsoft.com/office/drawing/2014/main" id="{BB29E4D2-34BB-4AC6-9FC7-1E7E21762B31}"/>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2" name="正方形/長方形 531">
                <a:extLst>
                  <a:ext uri="{FF2B5EF4-FFF2-40B4-BE49-F238E27FC236}">
                    <a16:creationId xmlns:a16="http://schemas.microsoft.com/office/drawing/2014/main" id="{2BC832ED-9FBA-4EC7-8B12-B10B31C43841}"/>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3" name="正方形/長方形 532">
                <a:extLst>
                  <a:ext uri="{FF2B5EF4-FFF2-40B4-BE49-F238E27FC236}">
                    <a16:creationId xmlns:a16="http://schemas.microsoft.com/office/drawing/2014/main" id="{392083FC-3FD1-4EBD-AD56-08029DC7104A}"/>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4" name="正方形/長方形 533">
                <a:extLst>
                  <a:ext uri="{FF2B5EF4-FFF2-40B4-BE49-F238E27FC236}">
                    <a16:creationId xmlns:a16="http://schemas.microsoft.com/office/drawing/2014/main" id="{C6C133FB-4A37-4666-B026-2AC43215B5C2}"/>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5" name="正方形/長方形 534">
                <a:extLst>
                  <a:ext uri="{FF2B5EF4-FFF2-40B4-BE49-F238E27FC236}">
                    <a16:creationId xmlns:a16="http://schemas.microsoft.com/office/drawing/2014/main" id="{FDCE84AC-25A5-443C-B303-C98AD92915C5}"/>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6" name="正方形/長方形 535">
                <a:extLst>
                  <a:ext uri="{FF2B5EF4-FFF2-40B4-BE49-F238E27FC236}">
                    <a16:creationId xmlns:a16="http://schemas.microsoft.com/office/drawing/2014/main" id="{7E937889-4E6E-48B0-94DD-DC8543F1AC82}"/>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7" name="正方形/長方形 536">
                <a:extLst>
                  <a:ext uri="{FF2B5EF4-FFF2-40B4-BE49-F238E27FC236}">
                    <a16:creationId xmlns:a16="http://schemas.microsoft.com/office/drawing/2014/main" id="{006247D4-4FC4-4ED8-9F7A-6C76F5438A37}"/>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8" name="正方形/長方形 537">
                <a:extLst>
                  <a:ext uri="{FF2B5EF4-FFF2-40B4-BE49-F238E27FC236}">
                    <a16:creationId xmlns:a16="http://schemas.microsoft.com/office/drawing/2014/main" id="{32FD9A0C-CEEE-4D57-8824-DE91FADD6303}"/>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9" name="正方形/長方形 538">
                <a:extLst>
                  <a:ext uri="{FF2B5EF4-FFF2-40B4-BE49-F238E27FC236}">
                    <a16:creationId xmlns:a16="http://schemas.microsoft.com/office/drawing/2014/main" id="{18FDE184-FD9E-4689-94B2-CEEC228159D3}"/>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0" name="正方形/長方形 539">
                <a:extLst>
                  <a:ext uri="{FF2B5EF4-FFF2-40B4-BE49-F238E27FC236}">
                    <a16:creationId xmlns:a16="http://schemas.microsoft.com/office/drawing/2014/main" id="{DB7C7C21-8D8E-4F6E-B404-F8987423CFDB}"/>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1" name="正方形/長方形 540">
                <a:extLst>
                  <a:ext uri="{FF2B5EF4-FFF2-40B4-BE49-F238E27FC236}">
                    <a16:creationId xmlns:a16="http://schemas.microsoft.com/office/drawing/2014/main" id="{CE47087C-A7E8-4857-AE28-0E7AF9025A36}"/>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2" name="正方形/長方形 541">
                <a:extLst>
                  <a:ext uri="{FF2B5EF4-FFF2-40B4-BE49-F238E27FC236}">
                    <a16:creationId xmlns:a16="http://schemas.microsoft.com/office/drawing/2014/main" id="{B7713120-90FD-4EF2-98B4-87975D8CDB6A}"/>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3" name="正方形/長方形 542">
                <a:extLst>
                  <a:ext uri="{FF2B5EF4-FFF2-40B4-BE49-F238E27FC236}">
                    <a16:creationId xmlns:a16="http://schemas.microsoft.com/office/drawing/2014/main" id="{CA022402-52E2-4107-8B8A-AA798B6EAF63}"/>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4" name="正方形/長方形 543">
                <a:extLst>
                  <a:ext uri="{FF2B5EF4-FFF2-40B4-BE49-F238E27FC236}">
                    <a16:creationId xmlns:a16="http://schemas.microsoft.com/office/drawing/2014/main" id="{1085B428-E012-4BF4-BD2D-7A06106B5DC3}"/>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5" name="正方形/長方形 544">
                <a:extLst>
                  <a:ext uri="{FF2B5EF4-FFF2-40B4-BE49-F238E27FC236}">
                    <a16:creationId xmlns:a16="http://schemas.microsoft.com/office/drawing/2014/main" id="{8165EC91-C04B-4E14-A7F2-BD5E07B1D571}"/>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6" name="正方形/長方形 545">
                <a:extLst>
                  <a:ext uri="{FF2B5EF4-FFF2-40B4-BE49-F238E27FC236}">
                    <a16:creationId xmlns:a16="http://schemas.microsoft.com/office/drawing/2014/main" id="{9CEE9029-B3D7-4E4E-827D-E4BA135AFAD6}"/>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7" name="正方形/長方形 546">
                <a:extLst>
                  <a:ext uri="{FF2B5EF4-FFF2-40B4-BE49-F238E27FC236}">
                    <a16:creationId xmlns:a16="http://schemas.microsoft.com/office/drawing/2014/main" id="{F444F5A9-602D-4B2F-8D6A-74A27698D41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8" name="正方形/長方形 547">
                <a:extLst>
                  <a:ext uri="{FF2B5EF4-FFF2-40B4-BE49-F238E27FC236}">
                    <a16:creationId xmlns:a16="http://schemas.microsoft.com/office/drawing/2014/main" id="{9B5F21CE-A4CB-43BD-A8FA-D92063CC475F}"/>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9" name="正方形/長方形 548">
                <a:extLst>
                  <a:ext uri="{FF2B5EF4-FFF2-40B4-BE49-F238E27FC236}">
                    <a16:creationId xmlns:a16="http://schemas.microsoft.com/office/drawing/2014/main" id="{B672C200-FB32-4869-8A8B-FC23B7BCF687}"/>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0" name="正方形/長方形 549">
                <a:extLst>
                  <a:ext uri="{FF2B5EF4-FFF2-40B4-BE49-F238E27FC236}">
                    <a16:creationId xmlns:a16="http://schemas.microsoft.com/office/drawing/2014/main" id="{B97FB507-DF2E-4B25-86CC-908E200F0A17}"/>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1" name="正方形/長方形 550">
                <a:extLst>
                  <a:ext uri="{FF2B5EF4-FFF2-40B4-BE49-F238E27FC236}">
                    <a16:creationId xmlns:a16="http://schemas.microsoft.com/office/drawing/2014/main" id="{CAE5CA40-7A2B-4F96-BCE5-048BA0722474}"/>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2" name="正方形/長方形 551">
                <a:extLst>
                  <a:ext uri="{FF2B5EF4-FFF2-40B4-BE49-F238E27FC236}">
                    <a16:creationId xmlns:a16="http://schemas.microsoft.com/office/drawing/2014/main" id="{063C8E5A-ED9B-41E6-9163-AA5A3E6A372F}"/>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3" name="正方形/長方形 552">
                <a:extLst>
                  <a:ext uri="{FF2B5EF4-FFF2-40B4-BE49-F238E27FC236}">
                    <a16:creationId xmlns:a16="http://schemas.microsoft.com/office/drawing/2014/main" id="{78FC8DE7-CCF9-41F4-B1E3-F02D091A6250}"/>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4" name="正方形/長方形 553">
                <a:extLst>
                  <a:ext uri="{FF2B5EF4-FFF2-40B4-BE49-F238E27FC236}">
                    <a16:creationId xmlns:a16="http://schemas.microsoft.com/office/drawing/2014/main" id="{373E68EB-0A20-407C-8189-E294B53188E9}"/>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469" name="テキスト ボックス 468">
              <a:extLst>
                <a:ext uri="{FF2B5EF4-FFF2-40B4-BE49-F238E27FC236}">
                  <a16:creationId xmlns:a16="http://schemas.microsoft.com/office/drawing/2014/main" id="{737E6A87-87F8-4B69-9A16-368344642BA2}"/>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470" name="テキスト ボックス 469">
              <a:extLst>
                <a:ext uri="{FF2B5EF4-FFF2-40B4-BE49-F238E27FC236}">
                  <a16:creationId xmlns:a16="http://schemas.microsoft.com/office/drawing/2014/main" id="{A69BB413-5B70-4A7E-98D4-9ABE6AE86299}"/>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471" name="テキスト ボックス 470">
              <a:extLst>
                <a:ext uri="{FF2B5EF4-FFF2-40B4-BE49-F238E27FC236}">
                  <a16:creationId xmlns:a16="http://schemas.microsoft.com/office/drawing/2014/main" id="{0A478421-1576-449C-A936-C820E370A41E}"/>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472" name="テキスト ボックス 471">
              <a:extLst>
                <a:ext uri="{FF2B5EF4-FFF2-40B4-BE49-F238E27FC236}">
                  <a16:creationId xmlns:a16="http://schemas.microsoft.com/office/drawing/2014/main" id="{F2CC8EA1-671D-411D-8BDA-B32E0BFA8DD9}"/>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473" name="テキスト ボックス 472">
              <a:extLst>
                <a:ext uri="{FF2B5EF4-FFF2-40B4-BE49-F238E27FC236}">
                  <a16:creationId xmlns:a16="http://schemas.microsoft.com/office/drawing/2014/main" id="{A5A7B702-3992-467C-9A92-3EBF116144A6}"/>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474" name="テキスト ボックス 473">
              <a:extLst>
                <a:ext uri="{FF2B5EF4-FFF2-40B4-BE49-F238E27FC236}">
                  <a16:creationId xmlns:a16="http://schemas.microsoft.com/office/drawing/2014/main" id="{65A1E78C-955E-4357-B5D7-53B109B01514}"/>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475" name="テキスト ボックス 474">
              <a:extLst>
                <a:ext uri="{FF2B5EF4-FFF2-40B4-BE49-F238E27FC236}">
                  <a16:creationId xmlns:a16="http://schemas.microsoft.com/office/drawing/2014/main" id="{B07A3689-1CD0-465F-A724-ECAF3CAC124D}"/>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476" name="テキスト ボックス 475">
              <a:extLst>
                <a:ext uri="{FF2B5EF4-FFF2-40B4-BE49-F238E27FC236}">
                  <a16:creationId xmlns:a16="http://schemas.microsoft.com/office/drawing/2014/main" id="{DE451EB6-702B-4A94-AA78-192FDC4D2F87}"/>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477" name="テキスト ボックス 476">
              <a:extLst>
                <a:ext uri="{FF2B5EF4-FFF2-40B4-BE49-F238E27FC236}">
                  <a16:creationId xmlns:a16="http://schemas.microsoft.com/office/drawing/2014/main" id="{8E088C76-F0E5-4278-B1DA-28B430F96572}"/>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478" name="テキスト ボックス 477">
              <a:extLst>
                <a:ext uri="{FF2B5EF4-FFF2-40B4-BE49-F238E27FC236}">
                  <a16:creationId xmlns:a16="http://schemas.microsoft.com/office/drawing/2014/main" id="{701493E0-33A1-47EE-8BB9-2851EFADBAAB}"/>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479" name="テキスト ボックス 478">
              <a:extLst>
                <a:ext uri="{FF2B5EF4-FFF2-40B4-BE49-F238E27FC236}">
                  <a16:creationId xmlns:a16="http://schemas.microsoft.com/office/drawing/2014/main" id="{F980AB97-C29A-4D2B-9A2C-99FD4717835F}"/>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480" name="テキスト ボックス 479">
              <a:extLst>
                <a:ext uri="{FF2B5EF4-FFF2-40B4-BE49-F238E27FC236}">
                  <a16:creationId xmlns:a16="http://schemas.microsoft.com/office/drawing/2014/main" id="{1045760B-3513-41BF-B358-8295A4FC9D6E}"/>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481" name="テキスト ボックス 480">
              <a:extLst>
                <a:ext uri="{FF2B5EF4-FFF2-40B4-BE49-F238E27FC236}">
                  <a16:creationId xmlns:a16="http://schemas.microsoft.com/office/drawing/2014/main" id="{C9F5B7E2-013E-465D-8141-E984890EB082}"/>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482" name="テキスト ボックス 481">
              <a:extLst>
                <a:ext uri="{FF2B5EF4-FFF2-40B4-BE49-F238E27FC236}">
                  <a16:creationId xmlns:a16="http://schemas.microsoft.com/office/drawing/2014/main" id="{89884E66-F016-4FA7-9887-E2050557C8F4}"/>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483" name="テキスト ボックス 482">
              <a:extLst>
                <a:ext uri="{FF2B5EF4-FFF2-40B4-BE49-F238E27FC236}">
                  <a16:creationId xmlns:a16="http://schemas.microsoft.com/office/drawing/2014/main" id="{1981C55D-9937-4F04-93CE-7C8F8EAF507B}"/>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484" name="テキスト ボックス 483">
              <a:extLst>
                <a:ext uri="{FF2B5EF4-FFF2-40B4-BE49-F238E27FC236}">
                  <a16:creationId xmlns:a16="http://schemas.microsoft.com/office/drawing/2014/main" id="{DA76C2AB-43A4-41AD-9B1E-733B851C635B}"/>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485" name="円/楕円 85">
              <a:extLst>
                <a:ext uri="{FF2B5EF4-FFF2-40B4-BE49-F238E27FC236}">
                  <a16:creationId xmlns:a16="http://schemas.microsoft.com/office/drawing/2014/main" id="{58292F84-9B76-48F0-8C48-50783345B7F3}"/>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6" name="円/楕円 98">
              <a:extLst>
                <a:ext uri="{FF2B5EF4-FFF2-40B4-BE49-F238E27FC236}">
                  <a16:creationId xmlns:a16="http://schemas.microsoft.com/office/drawing/2014/main" id="{1FA2AB39-6533-4CA6-85DD-77116005D84C}"/>
                </a:ext>
              </a:extLst>
            </p:cNvPr>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7" name="円/楕円 100">
              <a:extLst>
                <a:ext uri="{FF2B5EF4-FFF2-40B4-BE49-F238E27FC236}">
                  <a16:creationId xmlns:a16="http://schemas.microsoft.com/office/drawing/2014/main" id="{0F8D63A4-E57F-4A50-B088-A141B5FAED32}"/>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8" name="円/楕円 110">
              <a:extLst>
                <a:ext uri="{FF2B5EF4-FFF2-40B4-BE49-F238E27FC236}">
                  <a16:creationId xmlns:a16="http://schemas.microsoft.com/office/drawing/2014/main" id="{9C1FC977-1E44-4573-BC87-D59610D4A91C}"/>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9" name="円/楕円 111">
              <a:extLst>
                <a:ext uri="{FF2B5EF4-FFF2-40B4-BE49-F238E27FC236}">
                  <a16:creationId xmlns:a16="http://schemas.microsoft.com/office/drawing/2014/main" id="{2D3D7F52-2A73-42BC-8AC4-5B604ACAA997}"/>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0" name="円/楕円 129">
              <a:extLst>
                <a:ext uri="{FF2B5EF4-FFF2-40B4-BE49-F238E27FC236}">
                  <a16:creationId xmlns:a16="http://schemas.microsoft.com/office/drawing/2014/main" id="{E9CAEA44-3D4C-4A0B-AB1B-F4008A1F7DE0}"/>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555" name="円/楕円 100">
            <a:extLst>
              <a:ext uri="{FF2B5EF4-FFF2-40B4-BE49-F238E27FC236}">
                <a16:creationId xmlns:a16="http://schemas.microsoft.com/office/drawing/2014/main" id="{E3252D67-5313-45C4-B40E-119ABD3B5823}"/>
              </a:ext>
            </a:extLst>
          </p:cNvPr>
          <p:cNvSpPr/>
          <p:nvPr/>
        </p:nvSpPr>
        <p:spPr bwMode="auto">
          <a:xfrm>
            <a:off x="6058798" y="346925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6" name="テキスト ボックス 555">
            <a:extLst>
              <a:ext uri="{FF2B5EF4-FFF2-40B4-BE49-F238E27FC236}">
                <a16:creationId xmlns:a16="http://schemas.microsoft.com/office/drawing/2014/main" id="{6599194D-63C2-48FF-BCC9-9397D58139D5}"/>
              </a:ext>
            </a:extLst>
          </p:cNvPr>
          <p:cNvSpPr txBox="1"/>
          <p:nvPr/>
        </p:nvSpPr>
        <p:spPr>
          <a:xfrm>
            <a:off x="4777938" y="5926196"/>
            <a:ext cx="2348720"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3.c4</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938284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手順前後の同一局面</a:t>
            </a:r>
            <a:endParaRPr kumimoji="1" lang="ja-JP" altLang="en-US" baseline="0" dirty="0">
              <a:latin typeface="Times New Roman" pitchFamily="18" charset="0"/>
            </a:endParaRPr>
          </a:p>
        </p:txBody>
      </p:sp>
      <p:grpSp>
        <p:nvGrpSpPr>
          <p:cNvPr id="94" name="グループ化 93">
            <a:extLst>
              <a:ext uri="{FF2B5EF4-FFF2-40B4-BE49-F238E27FC236}">
                <a16:creationId xmlns:a16="http://schemas.microsoft.com/office/drawing/2014/main" id="{F56F38CC-4516-449A-8F92-775BC0245B76}"/>
              </a:ext>
            </a:extLst>
          </p:cNvPr>
          <p:cNvGrpSpPr/>
          <p:nvPr/>
        </p:nvGrpSpPr>
        <p:grpSpPr>
          <a:xfrm>
            <a:off x="304800" y="1752600"/>
            <a:ext cx="4019887" cy="4047793"/>
            <a:chOff x="562304" y="1210007"/>
            <a:chExt cx="5105400" cy="5140842"/>
          </a:xfrm>
        </p:grpSpPr>
        <p:sp>
          <p:nvSpPr>
            <p:cNvPr id="95" name="正方形/長方形 94">
              <a:extLst>
                <a:ext uri="{FF2B5EF4-FFF2-40B4-BE49-F238E27FC236}">
                  <a16:creationId xmlns:a16="http://schemas.microsoft.com/office/drawing/2014/main" id="{D6172E8E-DD76-4493-ABA3-DA2CAE5F407B}"/>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96" name="グループ化 95">
              <a:extLst>
                <a:ext uri="{FF2B5EF4-FFF2-40B4-BE49-F238E27FC236}">
                  <a16:creationId xmlns:a16="http://schemas.microsoft.com/office/drawing/2014/main" id="{8B65653F-305E-437D-9A4D-A317CD90F123}"/>
                </a:ext>
              </a:extLst>
            </p:cNvPr>
            <p:cNvGrpSpPr/>
            <p:nvPr/>
          </p:nvGrpSpPr>
          <p:grpSpPr>
            <a:xfrm>
              <a:off x="990600" y="1676400"/>
              <a:ext cx="4248807" cy="4280338"/>
              <a:chOff x="1752600" y="1600200"/>
              <a:chExt cx="4248807" cy="4280338"/>
            </a:xfrm>
          </p:grpSpPr>
          <p:sp>
            <p:nvSpPr>
              <p:cNvPr id="125" name="正方形/長方形 124">
                <a:extLst>
                  <a:ext uri="{FF2B5EF4-FFF2-40B4-BE49-F238E27FC236}">
                    <a16:creationId xmlns:a16="http://schemas.microsoft.com/office/drawing/2014/main" id="{7C648E21-05A7-4282-A04D-37D2E83838C4}"/>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a:extLst>
                  <a:ext uri="{FF2B5EF4-FFF2-40B4-BE49-F238E27FC236}">
                    <a16:creationId xmlns:a16="http://schemas.microsoft.com/office/drawing/2014/main" id="{2C25A78F-A9DC-4E27-8F0B-32608AE65DE3}"/>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a:extLst>
                  <a:ext uri="{FF2B5EF4-FFF2-40B4-BE49-F238E27FC236}">
                    <a16:creationId xmlns:a16="http://schemas.microsoft.com/office/drawing/2014/main" id="{6751A60E-260A-434A-95D5-42FE34D135D3}"/>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a:extLst>
                  <a:ext uri="{FF2B5EF4-FFF2-40B4-BE49-F238E27FC236}">
                    <a16:creationId xmlns:a16="http://schemas.microsoft.com/office/drawing/2014/main" id="{2A1157EC-713D-479F-80E9-9420A5F4B4A4}"/>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72CFA41E-9668-4D07-9ED1-7012A412C4D6}"/>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DCD51138-A4DB-4253-9E4D-6A5C11CC4D71}"/>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DE246A6-7800-48D4-8694-97CAA50DDFC0}"/>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440F84C0-0082-4D96-97CF-999577E46E7B}"/>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8532F4A9-1780-47A8-AA27-50D7F8AAD229}"/>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43893454-A5EC-4981-BDD0-1AC0FFD0D01F}"/>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7E5ABB34-379E-4C96-AD9D-40CD1D203F96}"/>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A3D93161-9DA6-4A85-B0CB-7782911059C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5F428327-DEAF-410F-9D9E-D24397ACC5C7}"/>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426740BE-EA4C-4723-B317-B2FB7729CC13}"/>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F264A55B-E4EB-4606-9752-1B2AA7A9FBEC}"/>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45344A3B-BBC0-473C-81FB-A6F6ECD3ACF3}"/>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5992092-C414-454F-9D15-1581F3D854C3}"/>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7ED9E184-FAB5-49A0-A8DA-09216A47020A}"/>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9A81C3D8-121F-4EE8-B02E-2CA31EED202E}"/>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9A48A23D-BFDA-4D79-914F-CF55500ABC96}"/>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59ACC0A2-3833-455B-A8C4-839C214B5256}"/>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25EAF8D1-B3C7-4F53-BEB6-908B87D7A945}"/>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60D901A-7B1F-45AE-A3A0-7205BCD7DDFB}"/>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1260375D-9D50-4354-AA13-0D0ADEB22C40}"/>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A3B80B80-4395-4A64-A4A5-0D9F3C2AC874}"/>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D5D48EA4-B5B7-4A5E-A0C1-F2E4E92152FE}"/>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A124D39E-0F64-4DC3-A4B3-D9B123A8B710}"/>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8903288E-84BE-41F4-A63B-26153C85EDEB}"/>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4621FAA5-686B-44FD-8AD0-F358D1DB1895}"/>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15D5EA7B-61BF-47F3-88CF-6647F061B11D}"/>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090202FB-DB92-45D9-84DC-9F197049B319}"/>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8DF6A95D-C3A2-496B-92D7-630A92C047EA}"/>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CB3E4698-9709-4ABD-8634-050D933E27B0}"/>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53883977-3342-4A7F-9A54-4CAB6BFE8791}"/>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47FA0D30-3AB2-437C-AB6D-D9741190B88F}"/>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70A94DB2-CB68-4E7F-9BC8-85D8130189C7}"/>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FC048D96-A818-49DC-A873-885A48E4BD8D}"/>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35662D51-FFEB-4A0F-A766-BFC6EA7A3B25}"/>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226F0698-E131-4D2A-B332-B7E072C6B844}"/>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77A37727-976D-4487-83B6-C84FB1833146}"/>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4F688629-5D8A-408C-826E-F1F1CBF18B3B}"/>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259B492E-5177-40BA-90F4-0DCF216084C2}"/>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72922230-6E7A-4723-9D8F-D68896D1BD02}"/>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1A05AD9E-3E07-4ADF-834E-524B6AD03424}"/>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A78C0471-0D1F-45BF-B622-D822219038B8}"/>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E87855D1-B40B-4320-B63F-AB8936DE2526}"/>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F4CEA0C3-40F2-4B20-AF63-1E573E70BE00}"/>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74E3D8EC-BD59-4692-882B-3553762625D4}"/>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D559C7DC-2512-4787-A5C3-9D71838661E1}"/>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299C6EB0-D93B-4D0B-9403-15C1630CDDDE}"/>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1208038B-E3FC-4934-BAB4-630E08FBAB17}"/>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0A4375A5-AF4B-4F2A-8518-4F54EA27E47E}"/>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A6D6581-A632-4CB6-AF91-B9FA3715066D}"/>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8D905179-DEA7-4557-B960-43DD18FC7715}"/>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261D4EAB-82AD-49C1-9E11-41587337D704}"/>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DEDB56B6-7073-4FC8-8991-7EC45251E070}"/>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7DA63A2F-73E2-4246-9BE3-83441F50FA8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A52B7E69-7BF9-45D7-9CCF-58F983742B6B}"/>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57D7BFE8-D419-4392-8FE2-8576D7D0C0B9}"/>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EA23D031-5825-466F-91B5-54DF3AE81F21}"/>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E7D03FD-1084-4DE1-AEDC-AAAA5865D0AD}"/>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E03674EB-461C-4877-93F4-0D2130F8AE5D}"/>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F5E4017E-249D-4BAA-8F23-5E7521E9AF21}"/>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DD930DFD-716A-4D09-A200-990E64FB65C1}"/>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97" name="テキスト ボックス 96">
              <a:extLst>
                <a:ext uri="{FF2B5EF4-FFF2-40B4-BE49-F238E27FC236}">
                  <a16:creationId xmlns:a16="http://schemas.microsoft.com/office/drawing/2014/main" id="{F2E001B4-5632-4387-B7C9-4080D0F8F0D4}"/>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98" name="テキスト ボックス 97">
              <a:extLst>
                <a:ext uri="{FF2B5EF4-FFF2-40B4-BE49-F238E27FC236}">
                  <a16:creationId xmlns:a16="http://schemas.microsoft.com/office/drawing/2014/main" id="{1BBB78C1-F7CB-4C11-9034-3B9036EA5082}"/>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99" name="テキスト ボックス 98">
              <a:extLst>
                <a:ext uri="{FF2B5EF4-FFF2-40B4-BE49-F238E27FC236}">
                  <a16:creationId xmlns:a16="http://schemas.microsoft.com/office/drawing/2014/main" id="{CEB4EC9B-6B2A-41FD-8B01-A00E4031F953}"/>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0" name="テキスト ボックス 99">
              <a:extLst>
                <a:ext uri="{FF2B5EF4-FFF2-40B4-BE49-F238E27FC236}">
                  <a16:creationId xmlns:a16="http://schemas.microsoft.com/office/drawing/2014/main" id="{4AF98F65-B7FE-418A-AAF9-C212719AEFD0}"/>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01" name="テキスト ボックス 100">
              <a:extLst>
                <a:ext uri="{FF2B5EF4-FFF2-40B4-BE49-F238E27FC236}">
                  <a16:creationId xmlns:a16="http://schemas.microsoft.com/office/drawing/2014/main" id="{AF70FFAE-A082-4CBC-8F5F-CAAB6D0D8710}"/>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02" name="テキスト ボックス 101">
              <a:extLst>
                <a:ext uri="{FF2B5EF4-FFF2-40B4-BE49-F238E27FC236}">
                  <a16:creationId xmlns:a16="http://schemas.microsoft.com/office/drawing/2014/main" id="{87E180FC-B537-496E-8172-0138FD4D4F35}"/>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03" name="テキスト ボックス 102">
              <a:extLst>
                <a:ext uri="{FF2B5EF4-FFF2-40B4-BE49-F238E27FC236}">
                  <a16:creationId xmlns:a16="http://schemas.microsoft.com/office/drawing/2014/main" id="{710C0C6C-6565-4513-9958-01112A1FD713}"/>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04" name="テキスト ボックス 103">
              <a:extLst>
                <a:ext uri="{FF2B5EF4-FFF2-40B4-BE49-F238E27FC236}">
                  <a16:creationId xmlns:a16="http://schemas.microsoft.com/office/drawing/2014/main" id="{BFC99DFB-570A-425B-9ECB-80A0E7A00339}"/>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05" name="テキスト ボックス 104">
              <a:extLst>
                <a:ext uri="{FF2B5EF4-FFF2-40B4-BE49-F238E27FC236}">
                  <a16:creationId xmlns:a16="http://schemas.microsoft.com/office/drawing/2014/main" id="{11B04897-FE75-4813-83D6-D26A33D807E7}"/>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06" name="テキスト ボックス 105">
              <a:extLst>
                <a:ext uri="{FF2B5EF4-FFF2-40B4-BE49-F238E27FC236}">
                  <a16:creationId xmlns:a16="http://schemas.microsoft.com/office/drawing/2014/main" id="{B274B4EF-12FA-4D99-99E0-C30BC509CE94}"/>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07" name="テキスト ボックス 106">
              <a:extLst>
                <a:ext uri="{FF2B5EF4-FFF2-40B4-BE49-F238E27FC236}">
                  <a16:creationId xmlns:a16="http://schemas.microsoft.com/office/drawing/2014/main" id="{C7DB2EAE-6120-4D5F-AE86-BEEFAC082816}"/>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08" name="テキスト ボックス 107">
              <a:extLst>
                <a:ext uri="{FF2B5EF4-FFF2-40B4-BE49-F238E27FC236}">
                  <a16:creationId xmlns:a16="http://schemas.microsoft.com/office/drawing/2014/main" id="{56363BF1-1B06-4A20-AA57-28B3AB1A792C}"/>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09" name="テキスト ボックス 108">
              <a:extLst>
                <a:ext uri="{FF2B5EF4-FFF2-40B4-BE49-F238E27FC236}">
                  <a16:creationId xmlns:a16="http://schemas.microsoft.com/office/drawing/2014/main" id="{924D97F6-2923-4A7E-8646-FFC3834EDCF7}"/>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10" name="テキスト ボックス 109">
              <a:extLst>
                <a:ext uri="{FF2B5EF4-FFF2-40B4-BE49-F238E27FC236}">
                  <a16:creationId xmlns:a16="http://schemas.microsoft.com/office/drawing/2014/main" id="{971FD8FC-C9CC-4B52-ADC5-F614745BAD4C}"/>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11" name="テキスト ボックス 110">
              <a:extLst>
                <a:ext uri="{FF2B5EF4-FFF2-40B4-BE49-F238E27FC236}">
                  <a16:creationId xmlns:a16="http://schemas.microsoft.com/office/drawing/2014/main" id="{234DEFD2-DDF4-4D88-A970-719BABADB9B5}"/>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13" name="テキスト ボックス 112">
              <a:extLst>
                <a:ext uri="{FF2B5EF4-FFF2-40B4-BE49-F238E27FC236}">
                  <a16:creationId xmlns:a16="http://schemas.microsoft.com/office/drawing/2014/main" id="{51DF65E6-440A-4B66-B031-E72812175FA9}"/>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14" name="円/楕円 85">
              <a:extLst>
                <a:ext uri="{FF2B5EF4-FFF2-40B4-BE49-F238E27FC236}">
                  <a16:creationId xmlns:a16="http://schemas.microsoft.com/office/drawing/2014/main" id="{A9AF3ECF-0458-4D7A-808A-6504587D1155}"/>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98">
              <a:extLst>
                <a:ext uri="{FF2B5EF4-FFF2-40B4-BE49-F238E27FC236}">
                  <a16:creationId xmlns:a16="http://schemas.microsoft.com/office/drawing/2014/main" id="{FF3FC44B-E833-49D9-8A07-970699FDF092}"/>
                </a:ext>
              </a:extLst>
            </p:cNvPr>
            <p:cNvSpPr/>
            <p:nvPr/>
          </p:nvSpPr>
          <p:spPr bwMode="auto">
            <a:xfrm>
              <a:off x="2652432" y="3369517"/>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円/楕円 100">
              <a:extLst>
                <a:ext uri="{FF2B5EF4-FFF2-40B4-BE49-F238E27FC236}">
                  <a16:creationId xmlns:a16="http://schemas.microsoft.com/office/drawing/2014/main" id="{B83E9C17-A1B0-4998-9193-9D3D452A96A3}"/>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0">
              <a:extLst>
                <a:ext uri="{FF2B5EF4-FFF2-40B4-BE49-F238E27FC236}">
                  <a16:creationId xmlns:a16="http://schemas.microsoft.com/office/drawing/2014/main" id="{7C7F5900-D325-41ED-B921-E703B09425A4}"/>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円/楕円 111">
              <a:extLst>
                <a:ext uri="{FF2B5EF4-FFF2-40B4-BE49-F238E27FC236}">
                  <a16:creationId xmlns:a16="http://schemas.microsoft.com/office/drawing/2014/main" id="{BEFEA505-3A04-4CE7-B6DD-8BD0A5628641}"/>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円/楕円 129">
              <a:extLst>
                <a:ext uri="{FF2B5EF4-FFF2-40B4-BE49-F238E27FC236}">
                  <a16:creationId xmlns:a16="http://schemas.microsoft.com/office/drawing/2014/main" id="{5CE95387-258A-4607-8C6D-4FBBD2214EB8}"/>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86" name="円/楕円 100">
            <a:extLst>
              <a:ext uri="{FF2B5EF4-FFF2-40B4-BE49-F238E27FC236}">
                <a16:creationId xmlns:a16="http://schemas.microsoft.com/office/drawing/2014/main" id="{3D8C9830-698D-4208-BC1C-9B2F879C3B5B}"/>
              </a:ext>
            </a:extLst>
          </p:cNvPr>
          <p:cNvSpPr/>
          <p:nvPr/>
        </p:nvSpPr>
        <p:spPr bwMode="auto">
          <a:xfrm>
            <a:off x="1530325" y="3024975"/>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テキスト ボックス 87">
            <a:extLst>
              <a:ext uri="{FF2B5EF4-FFF2-40B4-BE49-F238E27FC236}">
                <a16:creationId xmlns:a16="http://schemas.microsoft.com/office/drawing/2014/main" id="{2884AFE2-8965-4551-B075-2198953D4AA3}"/>
              </a:ext>
            </a:extLst>
          </p:cNvPr>
          <p:cNvSpPr txBox="1"/>
          <p:nvPr/>
        </p:nvSpPr>
        <p:spPr>
          <a:xfrm>
            <a:off x="249676" y="5904055"/>
            <a:ext cx="3156633"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3.c3, 4.d3</a:t>
            </a:r>
            <a:endParaRPr kumimoji="1" lang="ja-JP" altLang="en-US" dirty="0">
              <a:latin typeface="Times New Roman" panose="02020603050405020304" pitchFamily="18" charset="0"/>
            </a:endParaRPr>
          </a:p>
        </p:txBody>
      </p:sp>
      <p:grpSp>
        <p:nvGrpSpPr>
          <p:cNvPr id="466" name="グループ化 465">
            <a:extLst>
              <a:ext uri="{FF2B5EF4-FFF2-40B4-BE49-F238E27FC236}">
                <a16:creationId xmlns:a16="http://schemas.microsoft.com/office/drawing/2014/main" id="{F7B9C81D-0873-4785-B602-B01923694BE0}"/>
              </a:ext>
            </a:extLst>
          </p:cNvPr>
          <p:cNvGrpSpPr/>
          <p:nvPr/>
        </p:nvGrpSpPr>
        <p:grpSpPr>
          <a:xfrm>
            <a:off x="4833062" y="1774741"/>
            <a:ext cx="4019887" cy="4047793"/>
            <a:chOff x="562304" y="1210007"/>
            <a:chExt cx="5105400" cy="5140842"/>
          </a:xfrm>
        </p:grpSpPr>
        <p:sp>
          <p:nvSpPr>
            <p:cNvPr id="467" name="正方形/長方形 466">
              <a:extLst>
                <a:ext uri="{FF2B5EF4-FFF2-40B4-BE49-F238E27FC236}">
                  <a16:creationId xmlns:a16="http://schemas.microsoft.com/office/drawing/2014/main" id="{C7841285-8B3B-418F-A555-C82E9CB13F4F}"/>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468" name="グループ化 467">
              <a:extLst>
                <a:ext uri="{FF2B5EF4-FFF2-40B4-BE49-F238E27FC236}">
                  <a16:creationId xmlns:a16="http://schemas.microsoft.com/office/drawing/2014/main" id="{8D50453D-1508-494E-A90C-4D6959FA1BA3}"/>
                </a:ext>
              </a:extLst>
            </p:cNvPr>
            <p:cNvGrpSpPr/>
            <p:nvPr/>
          </p:nvGrpSpPr>
          <p:grpSpPr>
            <a:xfrm>
              <a:off x="990600" y="1676400"/>
              <a:ext cx="4248807" cy="4280338"/>
              <a:chOff x="1752600" y="1600200"/>
              <a:chExt cx="4248807" cy="4280338"/>
            </a:xfrm>
          </p:grpSpPr>
          <p:sp>
            <p:nvSpPr>
              <p:cNvPr id="491" name="正方形/長方形 490">
                <a:extLst>
                  <a:ext uri="{FF2B5EF4-FFF2-40B4-BE49-F238E27FC236}">
                    <a16:creationId xmlns:a16="http://schemas.microsoft.com/office/drawing/2014/main" id="{AEE73D2B-82D8-47B1-9AD9-4AB0BF0EAAAA}"/>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2" name="正方形/長方形 491">
                <a:extLst>
                  <a:ext uri="{FF2B5EF4-FFF2-40B4-BE49-F238E27FC236}">
                    <a16:creationId xmlns:a16="http://schemas.microsoft.com/office/drawing/2014/main" id="{C89D097F-63B5-4490-B8F3-BA36EF3B0B98}"/>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3" name="正方形/長方形 492">
                <a:extLst>
                  <a:ext uri="{FF2B5EF4-FFF2-40B4-BE49-F238E27FC236}">
                    <a16:creationId xmlns:a16="http://schemas.microsoft.com/office/drawing/2014/main" id="{9BE5A893-3BA2-4251-85E1-91CBD5B399B2}"/>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4" name="正方形/長方形 493">
                <a:extLst>
                  <a:ext uri="{FF2B5EF4-FFF2-40B4-BE49-F238E27FC236}">
                    <a16:creationId xmlns:a16="http://schemas.microsoft.com/office/drawing/2014/main" id="{E4C3B4C8-9C24-4B6F-99C6-CD122ABC4CBA}"/>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5" name="正方形/長方形 494">
                <a:extLst>
                  <a:ext uri="{FF2B5EF4-FFF2-40B4-BE49-F238E27FC236}">
                    <a16:creationId xmlns:a16="http://schemas.microsoft.com/office/drawing/2014/main" id="{5A3E9761-D9E7-4D88-8C6D-053698F6256B}"/>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6" name="正方形/長方形 495">
                <a:extLst>
                  <a:ext uri="{FF2B5EF4-FFF2-40B4-BE49-F238E27FC236}">
                    <a16:creationId xmlns:a16="http://schemas.microsoft.com/office/drawing/2014/main" id="{6D5ECA19-9DD9-4050-A8D7-90202B1302B5}"/>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7" name="正方形/長方形 496">
                <a:extLst>
                  <a:ext uri="{FF2B5EF4-FFF2-40B4-BE49-F238E27FC236}">
                    <a16:creationId xmlns:a16="http://schemas.microsoft.com/office/drawing/2014/main" id="{9D8ED54D-906F-46E3-8674-C22A49DC506D}"/>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8" name="正方形/長方形 497">
                <a:extLst>
                  <a:ext uri="{FF2B5EF4-FFF2-40B4-BE49-F238E27FC236}">
                    <a16:creationId xmlns:a16="http://schemas.microsoft.com/office/drawing/2014/main" id="{920F6347-3CF0-4BE7-8DDB-34CB972EAEC8}"/>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9" name="正方形/長方形 498">
                <a:extLst>
                  <a:ext uri="{FF2B5EF4-FFF2-40B4-BE49-F238E27FC236}">
                    <a16:creationId xmlns:a16="http://schemas.microsoft.com/office/drawing/2014/main" id="{D6C03E97-86C1-4FD2-99DC-C4284E6BAEC7}"/>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0" name="正方形/長方形 499">
                <a:extLst>
                  <a:ext uri="{FF2B5EF4-FFF2-40B4-BE49-F238E27FC236}">
                    <a16:creationId xmlns:a16="http://schemas.microsoft.com/office/drawing/2014/main" id="{DFBF277A-916A-49C2-ACF6-1495B03E547B}"/>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1" name="正方形/長方形 500">
                <a:extLst>
                  <a:ext uri="{FF2B5EF4-FFF2-40B4-BE49-F238E27FC236}">
                    <a16:creationId xmlns:a16="http://schemas.microsoft.com/office/drawing/2014/main" id="{469421DF-1C4A-4923-9B78-B2897BBE5980}"/>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2" name="正方形/長方形 501">
                <a:extLst>
                  <a:ext uri="{FF2B5EF4-FFF2-40B4-BE49-F238E27FC236}">
                    <a16:creationId xmlns:a16="http://schemas.microsoft.com/office/drawing/2014/main" id="{5FB521BE-D0BD-4542-9FBE-95E58DDB589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3" name="正方形/長方形 502">
                <a:extLst>
                  <a:ext uri="{FF2B5EF4-FFF2-40B4-BE49-F238E27FC236}">
                    <a16:creationId xmlns:a16="http://schemas.microsoft.com/office/drawing/2014/main" id="{F0228B23-3724-4565-BAD2-7DB10E3644E1}"/>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4" name="正方形/長方形 503">
                <a:extLst>
                  <a:ext uri="{FF2B5EF4-FFF2-40B4-BE49-F238E27FC236}">
                    <a16:creationId xmlns:a16="http://schemas.microsoft.com/office/drawing/2014/main" id="{185F016B-729A-47EE-939C-6CB9D152F7EB}"/>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5" name="正方形/長方形 504">
                <a:extLst>
                  <a:ext uri="{FF2B5EF4-FFF2-40B4-BE49-F238E27FC236}">
                    <a16:creationId xmlns:a16="http://schemas.microsoft.com/office/drawing/2014/main" id="{698B1592-1DC7-42E7-B7F5-6D60F51AF334}"/>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6" name="正方形/長方形 505">
                <a:extLst>
                  <a:ext uri="{FF2B5EF4-FFF2-40B4-BE49-F238E27FC236}">
                    <a16:creationId xmlns:a16="http://schemas.microsoft.com/office/drawing/2014/main" id="{A7E08DAA-6B51-4C70-A3F3-98A62044681A}"/>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正方形/長方形 506">
                <a:extLst>
                  <a:ext uri="{FF2B5EF4-FFF2-40B4-BE49-F238E27FC236}">
                    <a16:creationId xmlns:a16="http://schemas.microsoft.com/office/drawing/2014/main" id="{53083DAF-B038-43DC-99D9-938053087826}"/>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8" name="正方形/長方形 507">
                <a:extLst>
                  <a:ext uri="{FF2B5EF4-FFF2-40B4-BE49-F238E27FC236}">
                    <a16:creationId xmlns:a16="http://schemas.microsoft.com/office/drawing/2014/main" id="{239D5C99-2D8F-46F4-88D5-8484839AD97B}"/>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9" name="正方形/長方形 508">
                <a:extLst>
                  <a:ext uri="{FF2B5EF4-FFF2-40B4-BE49-F238E27FC236}">
                    <a16:creationId xmlns:a16="http://schemas.microsoft.com/office/drawing/2014/main" id="{48F2CB72-B9E8-42D2-824A-A89747B1EC8F}"/>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0" name="正方形/長方形 509">
                <a:extLst>
                  <a:ext uri="{FF2B5EF4-FFF2-40B4-BE49-F238E27FC236}">
                    <a16:creationId xmlns:a16="http://schemas.microsoft.com/office/drawing/2014/main" id="{89180657-FCB7-424C-9389-CA9C1249A383}"/>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1" name="正方形/長方形 510">
                <a:extLst>
                  <a:ext uri="{FF2B5EF4-FFF2-40B4-BE49-F238E27FC236}">
                    <a16:creationId xmlns:a16="http://schemas.microsoft.com/office/drawing/2014/main" id="{EB3067C2-7971-4E5B-A74B-617E61997E91}"/>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2" name="正方形/長方形 511">
                <a:extLst>
                  <a:ext uri="{FF2B5EF4-FFF2-40B4-BE49-F238E27FC236}">
                    <a16:creationId xmlns:a16="http://schemas.microsoft.com/office/drawing/2014/main" id="{A6640A66-8FDA-473C-80E3-9BB333608A4A}"/>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3" name="正方形/長方形 512">
                <a:extLst>
                  <a:ext uri="{FF2B5EF4-FFF2-40B4-BE49-F238E27FC236}">
                    <a16:creationId xmlns:a16="http://schemas.microsoft.com/office/drawing/2014/main" id="{C5F2A585-23EB-4D45-AFDE-5FB58FE68281}"/>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4" name="正方形/長方形 513">
                <a:extLst>
                  <a:ext uri="{FF2B5EF4-FFF2-40B4-BE49-F238E27FC236}">
                    <a16:creationId xmlns:a16="http://schemas.microsoft.com/office/drawing/2014/main" id="{DFBBD1B0-665B-46E4-A1D5-33A8615B78BF}"/>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5" name="正方形/長方形 514">
                <a:extLst>
                  <a:ext uri="{FF2B5EF4-FFF2-40B4-BE49-F238E27FC236}">
                    <a16:creationId xmlns:a16="http://schemas.microsoft.com/office/drawing/2014/main" id="{6305D074-5C4D-4546-9006-15EA3D707B05}"/>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6" name="正方形/長方形 515">
                <a:extLst>
                  <a:ext uri="{FF2B5EF4-FFF2-40B4-BE49-F238E27FC236}">
                    <a16:creationId xmlns:a16="http://schemas.microsoft.com/office/drawing/2014/main" id="{90FABF9B-A7E0-4AD6-83E9-BF7483A57A74}"/>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7" name="正方形/長方形 516">
                <a:extLst>
                  <a:ext uri="{FF2B5EF4-FFF2-40B4-BE49-F238E27FC236}">
                    <a16:creationId xmlns:a16="http://schemas.microsoft.com/office/drawing/2014/main" id="{E603A951-E1FD-44B6-9F35-5F955194C3F6}"/>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8" name="正方形/長方形 517">
                <a:extLst>
                  <a:ext uri="{FF2B5EF4-FFF2-40B4-BE49-F238E27FC236}">
                    <a16:creationId xmlns:a16="http://schemas.microsoft.com/office/drawing/2014/main" id="{092062F8-A415-4B0A-B934-EFD2D7F9BCE9}"/>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9" name="正方形/長方形 518">
                <a:extLst>
                  <a:ext uri="{FF2B5EF4-FFF2-40B4-BE49-F238E27FC236}">
                    <a16:creationId xmlns:a16="http://schemas.microsoft.com/office/drawing/2014/main" id="{1ECC5DF6-DDB9-4308-9F92-2C5286474ABA}"/>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0" name="正方形/長方形 519">
                <a:extLst>
                  <a:ext uri="{FF2B5EF4-FFF2-40B4-BE49-F238E27FC236}">
                    <a16:creationId xmlns:a16="http://schemas.microsoft.com/office/drawing/2014/main" id="{38975ED2-FD79-4FDD-9B33-3A9EC678612B}"/>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1" name="正方形/長方形 520">
                <a:extLst>
                  <a:ext uri="{FF2B5EF4-FFF2-40B4-BE49-F238E27FC236}">
                    <a16:creationId xmlns:a16="http://schemas.microsoft.com/office/drawing/2014/main" id="{1D291631-01DD-472F-B50A-B4E32FDBA0D0}"/>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2" name="正方形/長方形 521">
                <a:extLst>
                  <a:ext uri="{FF2B5EF4-FFF2-40B4-BE49-F238E27FC236}">
                    <a16:creationId xmlns:a16="http://schemas.microsoft.com/office/drawing/2014/main" id="{BEC2D3C9-C6F9-4959-A2FA-56D0AE9081DD}"/>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3" name="正方形/長方形 522">
                <a:extLst>
                  <a:ext uri="{FF2B5EF4-FFF2-40B4-BE49-F238E27FC236}">
                    <a16:creationId xmlns:a16="http://schemas.microsoft.com/office/drawing/2014/main" id="{E6BCF1C6-45E4-440D-8E8A-3C68676BC5BF}"/>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4" name="正方形/長方形 523">
                <a:extLst>
                  <a:ext uri="{FF2B5EF4-FFF2-40B4-BE49-F238E27FC236}">
                    <a16:creationId xmlns:a16="http://schemas.microsoft.com/office/drawing/2014/main" id="{A60C6EE9-364B-4775-97E7-BCE7881CBC2C}"/>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5" name="正方形/長方形 524">
                <a:extLst>
                  <a:ext uri="{FF2B5EF4-FFF2-40B4-BE49-F238E27FC236}">
                    <a16:creationId xmlns:a16="http://schemas.microsoft.com/office/drawing/2014/main" id="{FFC860AE-33D4-426F-88DD-2DF8FAAB8B21}"/>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6" name="正方形/長方形 525">
                <a:extLst>
                  <a:ext uri="{FF2B5EF4-FFF2-40B4-BE49-F238E27FC236}">
                    <a16:creationId xmlns:a16="http://schemas.microsoft.com/office/drawing/2014/main" id="{14BFB464-CCAC-4F7E-B364-A25B72204673}"/>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7" name="正方形/長方形 526">
                <a:extLst>
                  <a:ext uri="{FF2B5EF4-FFF2-40B4-BE49-F238E27FC236}">
                    <a16:creationId xmlns:a16="http://schemas.microsoft.com/office/drawing/2014/main" id="{9C40A6B2-A528-4ADE-9FCB-1C2845F6AA93}"/>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8" name="正方形/長方形 527">
                <a:extLst>
                  <a:ext uri="{FF2B5EF4-FFF2-40B4-BE49-F238E27FC236}">
                    <a16:creationId xmlns:a16="http://schemas.microsoft.com/office/drawing/2014/main" id="{EF82F004-91FC-4D39-A760-053E6C3CF796}"/>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9" name="正方形/長方形 528">
                <a:extLst>
                  <a:ext uri="{FF2B5EF4-FFF2-40B4-BE49-F238E27FC236}">
                    <a16:creationId xmlns:a16="http://schemas.microsoft.com/office/drawing/2014/main" id="{FAF7D025-5E7C-49BF-AFEE-F9A91EAA9311}"/>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0" name="正方形/長方形 529">
                <a:extLst>
                  <a:ext uri="{FF2B5EF4-FFF2-40B4-BE49-F238E27FC236}">
                    <a16:creationId xmlns:a16="http://schemas.microsoft.com/office/drawing/2014/main" id="{05DD4A91-6089-4B7D-A3E1-6DE3F464ABC5}"/>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1" name="正方形/長方形 530">
                <a:extLst>
                  <a:ext uri="{FF2B5EF4-FFF2-40B4-BE49-F238E27FC236}">
                    <a16:creationId xmlns:a16="http://schemas.microsoft.com/office/drawing/2014/main" id="{BB29E4D2-34BB-4AC6-9FC7-1E7E21762B31}"/>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2" name="正方形/長方形 531">
                <a:extLst>
                  <a:ext uri="{FF2B5EF4-FFF2-40B4-BE49-F238E27FC236}">
                    <a16:creationId xmlns:a16="http://schemas.microsoft.com/office/drawing/2014/main" id="{2BC832ED-9FBA-4EC7-8B12-B10B31C43841}"/>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3" name="正方形/長方形 532">
                <a:extLst>
                  <a:ext uri="{FF2B5EF4-FFF2-40B4-BE49-F238E27FC236}">
                    <a16:creationId xmlns:a16="http://schemas.microsoft.com/office/drawing/2014/main" id="{392083FC-3FD1-4EBD-AD56-08029DC7104A}"/>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4" name="正方形/長方形 533">
                <a:extLst>
                  <a:ext uri="{FF2B5EF4-FFF2-40B4-BE49-F238E27FC236}">
                    <a16:creationId xmlns:a16="http://schemas.microsoft.com/office/drawing/2014/main" id="{C6C133FB-4A37-4666-B026-2AC43215B5C2}"/>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5" name="正方形/長方形 534">
                <a:extLst>
                  <a:ext uri="{FF2B5EF4-FFF2-40B4-BE49-F238E27FC236}">
                    <a16:creationId xmlns:a16="http://schemas.microsoft.com/office/drawing/2014/main" id="{FDCE84AC-25A5-443C-B303-C98AD92915C5}"/>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6" name="正方形/長方形 535">
                <a:extLst>
                  <a:ext uri="{FF2B5EF4-FFF2-40B4-BE49-F238E27FC236}">
                    <a16:creationId xmlns:a16="http://schemas.microsoft.com/office/drawing/2014/main" id="{7E937889-4E6E-48B0-94DD-DC8543F1AC82}"/>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7" name="正方形/長方形 536">
                <a:extLst>
                  <a:ext uri="{FF2B5EF4-FFF2-40B4-BE49-F238E27FC236}">
                    <a16:creationId xmlns:a16="http://schemas.microsoft.com/office/drawing/2014/main" id="{006247D4-4FC4-4ED8-9F7A-6C76F5438A37}"/>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8" name="正方形/長方形 537">
                <a:extLst>
                  <a:ext uri="{FF2B5EF4-FFF2-40B4-BE49-F238E27FC236}">
                    <a16:creationId xmlns:a16="http://schemas.microsoft.com/office/drawing/2014/main" id="{32FD9A0C-CEEE-4D57-8824-DE91FADD6303}"/>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9" name="正方形/長方形 538">
                <a:extLst>
                  <a:ext uri="{FF2B5EF4-FFF2-40B4-BE49-F238E27FC236}">
                    <a16:creationId xmlns:a16="http://schemas.microsoft.com/office/drawing/2014/main" id="{18FDE184-FD9E-4689-94B2-CEEC228159D3}"/>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0" name="正方形/長方形 539">
                <a:extLst>
                  <a:ext uri="{FF2B5EF4-FFF2-40B4-BE49-F238E27FC236}">
                    <a16:creationId xmlns:a16="http://schemas.microsoft.com/office/drawing/2014/main" id="{DB7C7C21-8D8E-4F6E-B404-F8987423CFDB}"/>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1" name="正方形/長方形 540">
                <a:extLst>
                  <a:ext uri="{FF2B5EF4-FFF2-40B4-BE49-F238E27FC236}">
                    <a16:creationId xmlns:a16="http://schemas.microsoft.com/office/drawing/2014/main" id="{CE47087C-A7E8-4857-AE28-0E7AF9025A36}"/>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2" name="正方形/長方形 541">
                <a:extLst>
                  <a:ext uri="{FF2B5EF4-FFF2-40B4-BE49-F238E27FC236}">
                    <a16:creationId xmlns:a16="http://schemas.microsoft.com/office/drawing/2014/main" id="{B7713120-90FD-4EF2-98B4-87975D8CDB6A}"/>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3" name="正方形/長方形 542">
                <a:extLst>
                  <a:ext uri="{FF2B5EF4-FFF2-40B4-BE49-F238E27FC236}">
                    <a16:creationId xmlns:a16="http://schemas.microsoft.com/office/drawing/2014/main" id="{CA022402-52E2-4107-8B8A-AA798B6EAF63}"/>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4" name="正方形/長方形 543">
                <a:extLst>
                  <a:ext uri="{FF2B5EF4-FFF2-40B4-BE49-F238E27FC236}">
                    <a16:creationId xmlns:a16="http://schemas.microsoft.com/office/drawing/2014/main" id="{1085B428-E012-4BF4-BD2D-7A06106B5DC3}"/>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5" name="正方形/長方形 544">
                <a:extLst>
                  <a:ext uri="{FF2B5EF4-FFF2-40B4-BE49-F238E27FC236}">
                    <a16:creationId xmlns:a16="http://schemas.microsoft.com/office/drawing/2014/main" id="{8165EC91-C04B-4E14-A7F2-BD5E07B1D571}"/>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6" name="正方形/長方形 545">
                <a:extLst>
                  <a:ext uri="{FF2B5EF4-FFF2-40B4-BE49-F238E27FC236}">
                    <a16:creationId xmlns:a16="http://schemas.microsoft.com/office/drawing/2014/main" id="{9CEE9029-B3D7-4E4E-827D-E4BA135AFAD6}"/>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7" name="正方形/長方形 546">
                <a:extLst>
                  <a:ext uri="{FF2B5EF4-FFF2-40B4-BE49-F238E27FC236}">
                    <a16:creationId xmlns:a16="http://schemas.microsoft.com/office/drawing/2014/main" id="{F444F5A9-602D-4B2F-8D6A-74A27698D41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8" name="正方形/長方形 547">
                <a:extLst>
                  <a:ext uri="{FF2B5EF4-FFF2-40B4-BE49-F238E27FC236}">
                    <a16:creationId xmlns:a16="http://schemas.microsoft.com/office/drawing/2014/main" id="{9B5F21CE-A4CB-43BD-A8FA-D92063CC475F}"/>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9" name="正方形/長方形 548">
                <a:extLst>
                  <a:ext uri="{FF2B5EF4-FFF2-40B4-BE49-F238E27FC236}">
                    <a16:creationId xmlns:a16="http://schemas.microsoft.com/office/drawing/2014/main" id="{B672C200-FB32-4869-8A8B-FC23B7BCF687}"/>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0" name="正方形/長方形 549">
                <a:extLst>
                  <a:ext uri="{FF2B5EF4-FFF2-40B4-BE49-F238E27FC236}">
                    <a16:creationId xmlns:a16="http://schemas.microsoft.com/office/drawing/2014/main" id="{B97FB507-DF2E-4B25-86CC-908E200F0A17}"/>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1" name="正方形/長方形 550">
                <a:extLst>
                  <a:ext uri="{FF2B5EF4-FFF2-40B4-BE49-F238E27FC236}">
                    <a16:creationId xmlns:a16="http://schemas.microsoft.com/office/drawing/2014/main" id="{CAE5CA40-7A2B-4F96-BCE5-048BA0722474}"/>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2" name="正方形/長方形 551">
                <a:extLst>
                  <a:ext uri="{FF2B5EF4-FFF2-40B4-BE49-F238E27FC236}">
                    <a16:creationId xmlns:a16="http://schemas.microsoft.com/office/drawing/2014/main" id="{063C8E5A-ED9B-41E6-9163-AA5A3E6A372F}"/>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3" name="正方形/長方形 552">
                <a:extLst>
                  <a:ext uri="{FF2B5EF4-FFF2-40B4-BE49-F238E27FC236}">
                    <a16:creationId xmlns:a16="http://schemas.microsoft.com/office/drawing/2014/main" id="{78FC8DE7-CCF9-41F4-B1E3-F02D091A6250}"/>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4" name="正方形/長方形 553">
                <a:extLst>
                  <a:ext uri="{FF2B5EF4-FFF2-40B4-BE49-F238E27FC236}">
                    <a16:creationId xmlns:a16="http://schemas.microsoft.com/office/drawing/2014/main" id="{373E68EB-0A20-407C-8189-E294B53188E9}"/>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469" name="テキスト ボックス 468">
              <a:extLst>
                <a:ext uri="{FF2B5EF4-FFF2-40B4-BE49-F238E27FC236}">
                  <a16:creationId xmlns:a16="http://schemas.microsoft.com/office/drawing/2014/main" id="{737E6A87-87F8-4B69-9A16-368344642BA2}"/>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470" name="テキスト ボックス 469">
              <a:extLst>
                <a:ext uri="{FF2B5EF4-FFF2-40B4-BE49-F238E27FC236}">
                  <a16:creationId xmlns:a16="http://schemas.microsoft.com/office/drawing/2014/main" id="{A69BB413-5B70-4A7E-98D4-9ABE6AE86299}"/>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471" name="テキスト ボックス 470">
              <a:extLst>
                <a:ext uri="{FF2B5EF4-FFF2-40B4-BE49-F238E27FC236}">
                  <a16:creationId xmlns:a16="http://schemas.microsoft.com/office/drawing/2014/main" id="{0A478421-1576-449C-A936-C820E370A41E}"/>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472" name="テキスト ボックス 471">
              <a:extLst>
                <a:ext uri="{FF2B5EF4-FFF2-40B4-BE49-F238E27FC236}">
                  <a16:creationId xmlns:a16="http://schemas.microsoft.com/office/drawing/2014/main" id="{F2CC8EA1-671D-411D-8BDA-B32E0BFA8DD9}"/>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473" name="テキスト ボックス 472">
              <a:extLst>
                <a:ext uri="{FF2B5EF4-FFF2-40B4-BE49-F238E27FC236}">
                  <a16:creationId xmlns:a16="http://schemas.microsoft.com/office/drawing/2014/main" id="{A5A7B702-3992-467C-9A92-3EBF116144A6}"/>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474" name="テキスト ボックス 473">
              <a:extLst>
                <a:ext uri="{FF2B5EF4-FFF2-40B4-BE49-F238E27FC236}">
                  <a16:creationId xmlns:a16="http://schemas.microsoft.com/office/drawing/2014/main" id="{65A1E78C-955E-4357-B5D7-53B109B01514}"/>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475" name="テキスト ボックス 474">
              <a:extLst>
                <a:ext uri="{FF2B5EF4-FFF2-40B4-BE49-F238E27FC236}">
                  <a16:creationId xmlns:a16="http://schemas.microsoft.com/office/drawing/2014/main" id="{B07A3689-1CD0-465F-A724-ECAF3CAC124D}"/>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476" name="テキスト ボックス 475">
              <a:extLst>
                <a:ext uri="{FF2B5EF4-FFF2-40B4-BE49-F238E27FC236}">
                  <a16:creationId xmlns:a16="http://schemas.microsoft.com/office/drawing/2014/main" id="{DE451EB6-702B-4A94-AA78-192FDC4D2F87}"/>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477" name="テキスト ボックス 476">
              <a:extLst>
                <a:ext uri="{FF2B5EF4-FFF2-40B4-BE49-F238E27FC236}">
                  <a16:creationId xmlns:a16="http://schemas.microsoft.com/office/drawing/2014/main" id="{8E088C76-F0E5-4278-B1DA-28B430F96572}"/>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478" name="テキスト ボックス 477">
              <a:extLst>
                <a:ext uri="{FF2B5EF4-FFF2-40B4-BE49-F238E27FC236}">
                  <a16:creationId xmlns:a16="http://schemas.microsoft.com/office/drawing/2014/main" id="{701493E0-33A1-47EE-8BB9-2851EFADBAAB}"/>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479" name="テキスト ボックス 478">
              <a:extLst>
                <a:ext uri="{FF2B5EF4-FFF2-40B4-BE49-F238E27FC236}">
                  <a16:creationId xmlns:a16="http://schemas.microsoft.com/office/drawing/2014/main" id="{F980AB97-C29A-4D2B-9A2C-99FD4717835F}"/>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480" name="テキスト ボックス 479">
              <a:extLst>
                <a:ext uri="{FF2B5EF4-FFF2-40B4-BE49-F238E27FC236}">
                  <a16:creationId xmlns:a16="http://schemas.microsoft.com/office/drawing/2014/main" id="{1045760B-3513-41BF-B358-8295A4FC9D6E}"/>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481" name="テキスト ボックス 480">
              <a:extLst>
                <a:ext uri="{FF2B5EF4-FFF2-40B4-BE49-F238E27FC236}">
                  <a16:creationId xmlns:a16="http://schemas.microsoft.com/office/drawing/2014/main" id="{C9F5B7E2-013E-465D-8141-E984890EB082}"/>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482" name="テキスト ボックス 481">
              <a:extLst>
                <a:ext uri="{FF2B5EF4-FFF2-40B4-BE49-F238E27FC236}">
                  <a16:creationId xmlns:a16="http://schemas.microsoft.com/office/drawing/2014/main" id="{89884E66-F016-4FA7-9887-E2050557C8F4}"/>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483" name="テキスト ボックス 482">
              <a:extLst>
                <a:ext uri="{FF2B5EF4-FFF2-40B4-BE49-F238E27FC236}">
                  <a16:creationId xmlns:a16="http://schemas.microsoft.com/office/drawing/2014/main" id="{1981C55D-9937-4F04-93CE-7C8F8EAF507B}"/>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484" name="テキスト ボックス 483">
              <a:extLst>
                <a:ext uri="{FF2B5EF4-FFF2-40B4-BE49-F238E27FC236}">
                  <a16:creationId xmlns:a16="http://schemas.microsoft.com/office/drawing/2014/main" id="{DA76C2AB-43A4-41AD-9B1E-733B851C635B}"/>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485" name="円/楕円 85">
              <a:extLst>
                <a:ext uri="{FF2B5EF4-FFF2-40B4-BE49-F238E27FC236}">
                  <a16:creationId xmlns:a16="http://schemas.microsoft.com/office/drawing/2014/main" id="{58292F84-9B76-48F0-8C48-50783345B7F3}"/>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6" name="円/楕円 98">
              <a:extLst>
                <a:ext uri="{FF2B5EF4-FFF2-40B4-BE49-F238E27FC236}">
                  <a16:creationId xmlns:a16="http://schemas.microsoft.com/office/drawing/2014/main" id="{1FA2AB39-6533-4CA6-85DD-77116005D84C}"/>
                </a:ext>
              </a:extLst>
            </p:cNvPr>
            <p:cNvSpPr/>
            <p:nvPr/>
          </p:nvSpPr>
          <p:spPr bwMode="auto">
            <a:xfrm>
              <a:off x="2652432" y="3369517"/>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7" name="円/楕円 100">
              <a:extLst>
                <a:ext uri="{FF2B5EF4-FFF2-40B4-BE49-F238E27FC236}">
                  <a16:creationId xmlns:a16="http://schemas.microsoft.com/office/drawing/2014/main" id="{0F8D63A4-E57F-4A50-B088-A141B5FAED32}"/>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8" name="円/楕円 110">
              <a:extLst>
                <a:ext uri="{FF2B5EF4-FFF2-40B4-BE49-F238E27FC236}">
                  <a16:creationId xmlns:a16="http://schemas.microsoft.com/office/drawing/2014/main" id="{9C1FC977-1E44-4573-BC87-D59610D4A91C}"/>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9" name="円/楕円 111">
              <a:extLst>
                <a:ext uri="{FF2B5EF4-FFF2-40B4-BE49-F238E27FC236}">
                  <a16:creationId xmlns:a16="http://schemas.microsoft.com/office/drawing/2014/main" id="{2D3D7F52-2A73-42BC-8AC4-5B604ACAA997}"/>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0" name="円/楕円 129">
              <a:extLst>
                <a:ext uri="{FF2B5EF4-FFF2-40B4-BE49-F238E27FC236}">
                  <a16:creationId xmlns:a16="http://schemas.microsoft.com/office/drawing/2014/main" id="{E9CAEA44-3D4C-4A0B-AB1B-F4008A1F7DE0}"/>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555" name="円/楕円 100">
            <a:extLst>
              <a:ext uri="{FF2B5EF4-FFF2-40B4-BE49-F238E27FC236}">
                <a16:creationId xmlns:a16="http://schemas.microsoft.com/office/drawing/2014/main" id="{E3252D67-5313-45C4-B40E-119ABD3B5823}"/>
              </a:ext>
            </a:extLst>
          </p:cNvPr>
          <p:cNvSpPr/>
          <p:nvPr/>
        </p:nvSpPr>
        <p:spPr bwMode="auto">
          <a:xfrm>
            <a:off x="6058798" y="346925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6" name="テキスト ボックス 555">
            <a:extLst>
              <a:ext uri="{FF2B5EF4-FFF2-40B4-BE49-F238E27FC236}">
                <a16:creationId xmlns:a16="http://schemas.microsoft.com/office/drawing/2014/main" id="{6599194D-63C2-48FF-BCC9-9397D58139D5}"/>
              </a:ext>
            </a:extLst>
          </p:cNvPr>
          <p:cNvSpPr txBox="1"/>
          <p:nvPr/>
        </p:nvSpPr>
        <p:spPr>
          <a:xfrm>
            <a:off x="4777938" y="5926196"/>
            <a:ext cx="3156633"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3.c4, 4.d3</a:t>
            </a:r>
            <a:endParaRPr kumimoji="1" lang="ja-JP" altLang="en-US" dirty="0">
              <a:latin typeface="Times New Roman" panose="02020603050405020304" pitchFamily="18" charset="0"/>
            </a:endParaRPr>
          </a:p>
        </p:txBody>
      </p:sp>
      <p:sp>
        <p:nvSpPr>
          <p:cNvPr id="3" name="円/楕円 100">
            <a:extLst>
              <a:ext uri="{FF2B5EF4-FFF2-40B4-BE49-F238E27FC236}">
                <a16:creationId xmlns:a16="http://schemas.microsoft.com/office/drawing/2014/main" id="{3B425308-185F-440D-BC13-1405D1B9A6CB}"/>
              </a:ext>
            </a:extLst>
          </p:cNvPr>
          <p:cNvSpPr/>
          <p:nvPr/>
        </p:nvSpPr>
        <p:spPr bwMode="auto">
          <a:xfrm>
            <a:off x="1950313" y="3023167"/>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円/楕円 100">
            <a:extLst>
              <a:ext uri="{FF2B5EF4-FFF2-40B4-BE49-F238E27FC236}">
                <a16:creationId xmlns:a16="http://schemas.microsoft.com/office/drawing/2014/main" id="{3E030964-1458-4EFB-AD7E-D38776F17866}"/>
              </a:ext>
            </a:extLst>
          </p:cNvPr>
          <p:cNvSpPr/>
          <p:nvPr/>
        </p:nvSpPr>
        <p:spPr bwMode="auto">
          <a:xfrm>
            <a:off x="6478786" y="3064606"/>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9957110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手順前後の同一局面</a:t>
            </a:r>
            <a:endParaRPr kumimoji="1" lang="ja-JP" altLang="en-US" baseline="0" dirty="0">
              <a:latin typeface="Times New Roman" pitchFamily="18" charset="0"/>
            </a:endParaRPr>
          </a:p>
        </p:txBody>
      </p:sp>
      <p:grpSp>
        <p:nvGrpSpPr>
          <p:cNvPr id="94" name="グループ化 93">
            <a:extLst>
              <a:ext uri="{FF2B5EF4-FFF2-40B4-BE49-F238E27FC236}">
                <a16:creationId xmlns:a16="http://schemas.microsoft.com/office/drawing/2014/main" id="{F56F38CC-4516-449A-8F92-775BC0245B76}"/>
              </a:ext>
            </a:extLst>
          </p:cNvPr>
          <p:cNvGrpSpPr/>
          <p:nvPr/>
        </p:nvGrpSpPr>
        <p:grpSpPr>
          <a:xfrm>
            <a:off x="304800" y="1752600"/>
            <a:ext cx="4019887" cy="4047793"/>
            <a:chOff x="562304" y="1210007"/>
            <a:chExt cx="5105400" cy="5140842"/>
          </a:xfrm>
        </p:grpSpPr>
        <p:sp>
          <p:nvSpPr>
            <p:cNvPr id="95" name="正方形/長方形 94">
              <a:extLst>
                <a:ext uri="{FF2B5EF4-FFF2-40B4-BE49-F238E27FC236}">
                  <a16:creationId xmlns:a16="http://schemas.microsoft.com/office/drawing/2014/main" id="{D6172E8E-DD76-4493-ABA3-DA2CAE5F407B}"/>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96" name="グループ化 95">
              <a:extLst>
                <a:ext uri="{FF2B5EF4-FFF2-40B4-BE49-F238E27FC236}">
                  <a16:creationId xmlns:a16="http://schemas.microsoft.com/office/drawing/2014/main" id="{8B65653F-305E-437D-9A4D-A317CD90F123}"/>
                </a:ext>
              </a:extLst>
            </p:cNvPr>
            <p:cNvGrpSpPr/>
            <p:nvPr/>
          </p:nvGrpSpPr>
          <p:grpSpPr>
            <a:xfrm>
              <a:off x="990600" y="1676400"/>
              <a:ext cx="4248807" cy="4280338"/>
              <a:chOff x="1752600" y="1600200"/>
              <a:chExt cx="4248807" cy="4280338"/>
            </a:xfrm>
          </p:grpSpPr>
          <p:sp>
            <p:nvSpPr>
              <p:cNvPr id="125" name="正方形/長方形 124">
                <a:extLst>
                  <a:ext uri="{FF2B5EF4-FFF2-40B4-BE49-F238E27FC236}">
                    <a16:creationId xmlns:a16="http://schemas.microsoft.com/office/drawing/2014/main" id="{7C648E21-05A7-4282-A04D-37D2E83838C4}"/>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a:extLst>
                  <a:ext uri="{FF2B5EF4-FFF2-40B4-BE49-F238E27FC236}">
                    <a16:creationId xmlns:a16="http://schemas.microsoft.com/office/drawing/2014/main" id="{2C25A78F-A9DC-4E27-8F0B-32608AE65DE3}"/>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a:extLst>
                  <a:ext uri="{FF2B5EF4-FFF2-40B4-BE49-F238E27FC236}">
                    <a16:creationId xmlns:a16="http://schemas.microsoft.com/office/drawing/2014/main" id="{6751A60E-260A-434A-95D5-42FE34D135D3}"/>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a:extLst>
                  <a:ext uri="{FF2B5EF4-FFF2-40B4-BE49-F238E27FC236}">
                    <a16:creationId xmlns:a16="http://schemas.microsoft.com/office/drawing/2014/main" id="{2A1157EC-713D-479F-80E9-9420A5F4B4A4}"/>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72CFA41E-9668-4D07-9ED1-7012A412C4D6}"/>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DCD51138-A4DB-4253-9E4D-6A5C11CC4D71}"/>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DE246A6-7800-48D4-8694-97CAA50DDFC0}"/>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440F84C0-0082-4D96-97CF-999577E46E7B}"/>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8532F4A9-1780-47A8-AA27-50D7F8AAD229}"/>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43893454-A5EC-4981-BDD0-1AC0FFD0D01F}"/>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7E5ABB34-379E-4C96-AD9D-40CD1D203F96}"/>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A3D93161-9DA6-4A85-B0CB-7782911059C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5F428327-DEAF-410F-9D9E-D24397ACC5C7}"/>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426740BE-EA4C-4723-B317-B2FB7729CC13}"/>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F264A55B-E4EB-4606-9752-1B2AA7A9FBEC}"/>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45344A3B-BBC0-473C-81FB-A6F6ECD3ACF3}"/>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5992092-C414-454F-9D15-1581F3D854C3}"/>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7ED9E184-FAB5-49A0-A8DA-09216A47020A}"/>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9A81C3D8-121F-4EE8-B02E-2CA31EED202E}"/>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9A48A23D-BFDA-4D79-914F-CF55500ABC96}"/>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59ACC0A2-3833-455B-A8C4-839C214B5256}"/>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25EAF8D1-B3C7-4F53-BEB6-908B87D7A945}"/>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60D901A-7B1F-45AE-A3A0-7205BCD7DDFB}"/>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1260375D-9D50-4354-AA13-0D0ADEB22C40}"/>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A3B80B80-4395-4A64-A4A5-0D9F3C2AC874}"/>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D5D48EA4-B5B7-4A5E-A0C1-F2E4E92152FE}"/>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A124D39E-0F64-4DC3-A4B3-D9B123A8B710}"/>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8903288E-84BE-41F4-A63B-26153C85EDEB}"/>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4621FAA5-686B-44FD-8AD0-F358D1DB1895}"/>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15D5EA7B-61BF-47F3-88CF-6647F061B11D}"/>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090202FB-DB92-45D9-84DC-9F197049B319}"/>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8DF6A95D-C3A2-496B-92D7-630A92C047EA}"/>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CB3E4698-9709-4ABD-8634-050D933E27B0}"/>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53883977-3342-4A7F-9A54-4CAB6BFE8791}"/>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47FA0D30-3AB2-437C-AB6D-D9741190B88F}"/>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70A94DB2-CB68-4E7F-9BC8-85D8130189C7}"/>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FC048D96-A818-49DC-A873-885A48E4BD8D}"/>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35662D51-FFEB-4A0F-A766-BFC6EA7A3B25}"/>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226F0698-E131-4D2A-B332-B7E072C6B844}"/>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77A37727-976D-4487-83B6-C84FB1833146}"/>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4F688629-5D8A-408C-826E-F1F1CBF18B3B}"/>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259B492E-5177-40BA-90F4-0DCF216084C2}"/>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72922230-6E7A-4723-9D8F-D68896D1BD02}"/>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1A05AD9E-3E07-4ADF-834E-524B6AD03424}"/>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A78C0471-0D1F-45BF-B622-D822219038B8}"/>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E87855D1-B40B-4320-B63F-AB8936DE2526}"/>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F4CEA0C3-40F2-4B20-AF63-1E573E70BE00}"/>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74E3D8EC-BD59-4692-882B-3553762625D4}"/>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D559C7DC-2512-4787-A5C3-9D71838661E1}"/>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299C6EB0-D93B-4D0B-9403-15C1630CDDDE}"/>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1208038B-E3FC-4934-BAB4-630E08FBAB17}"/>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0A4375A5-AF4B-4F2A-8518-4F54EA27E47E}"/>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A6D6581-A632-4CB6-AF91-B9FA3715066D}"/>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8D905179-DEA7-4557-B960-43DD18FC7715}"/>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261D4EAB-82AD-49C1-9E11-41587337D704}"/>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DEDB56B6-7073-4FC8-8991-7EC45251E070}"/>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7DA63A2F-73E2-4246-9BE3-83441F50FA8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A52B7E69-7BF9-45D7-9CCF-58F983742B6B}"/>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57D7BFE8-D419-4392-8FE2-8576D7D0C0B9}"/>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EA23D031-5825-466F-91B5-54DF3AE81F21}"/>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E7D03FD-1084-4DE1-AEDC-AAAA5865D0AD}"/>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E03674EB-461C-4877-93F4-0D2130F8AE5D}"/>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F5E4017E-249D-4BAA-8F23-5E7521E9AF21}"/>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DD930DFD-716A-4D09-A200-990E64FB65C1}"/>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97" name="テキスト ボックス 96">
              <a:extLst>
                <a:ext uri="{FF2B5EF4-FFF2-40B4-BE49-F238E27FC236}">
                  <a16:creationId xmlns:a16="http://schemas.microsoft.com/office/drawing/2014/main" id="{F2E001B4-5632-4387-B7C9-4080D0F8F0D4}"/>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98" name="テキスト ボックス 97">
              <a:extLst>
                <a:ext uri="{FF2B5EF4-FFF2-40B4-BE49-F238E27FC236}">
                  <a16:creationId xmlns:a16="http://schemas.microsoft.com/office/drawing/2014/main" id="{1BBB78C1-F7CB-4C11-9034-3B9036EA5082}"/>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99" name="テキスト ボックス 98">
              <a:extLst>
                <a:ext uri="{FF2B5EF4-FFF2-40B4-BE49-F238E27FC236}">
                  <a16:creationId xmlns:a16="http://schemas.microsoft.com/office/drawing/2014/main" id="{CEB4EC9B-6B2A-41FD-8B01-A00E4031F953}"/>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0" name="テキスト ボックス 99">
              <a:extLst>
                <a:ext uri="{FF2B5EF4-FFF2-40B4-BE49-F238E27FC236}">
                  <a16:creationId xmlns:a16="http://schemas.microsoft.com/office/drawing/2014/main" id="{4AF98F65-B7FE-418A-AAF9-C212719AEFD0}"/>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01" name="テキスト ボックス 100">
              <a:extLst>
                <a:ext uri="{FF2B5EF4-FFF2-40B4-BE49-F238E27FC236}">
                  <a16:creationId xmlns:a16="http://schemas.microsoft.com/office/drawing/2014/main" id="{AF70FFAE-A082-4CBC-8F5F-CAAB6D0D8710}"/>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02" name="テキスト ボックス 101">
              <a:extLst>
                <a:ext uri="{FF2B5EF4-FFF2-40B4-BE49-F238E27FC236}">
                  <a16:creationId xmlns:a16="http://schemas.microsoft.com/office/drawing/2014/main" id="{87E180FC-B537-496E-8172-0138FD4D4F35}"/>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03" name="テキスト ボックス 102">
              <a:extLst>
                <a:ext uri="{FF2B5EF4-FFF2-40B4-BE49-F238E27FC236}">
                  <a16:creationId xmlns:a16="http://schemas.microsoft.com/office/drawing/2014/main" id="{710C0C6C-6565-4513-9958-01112A1FD713}"/>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04" name="テキスト ボックス 103">
              <a:extLst>
                <a:ext uri="{FF2B5EF4-FFF2-40B4-BE49-F238E27FC236}">
                  <a16:creationId xmlns:a16="http://schemas.microsoft.com/office/drawing/2014/main" id="{BFC99DFB-570A-425B-9ECB-80A0E7A00339}"/>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05" name="テキスト ボックス 104">
              <a:extLst>
                <a:ext uri="{FF2B5EF4-FFF2-40B4-BE49-F238E27FC236}">
                  <a16:creationId xmlns:a16="http://schemas.microsoft.com/office/drawing/2014/main" id="{11B04897-FE75-4813-83D6-D26A33D807E7}"/>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06" name="テキスト ボックス 105">
              <a:extLst>
                <a:ext uri="{FF2B5EF4-FFF2-40B4-BE49-F238E27FC236}">
                  <a16:creationId xmlns:a16="http://schemas.microsoft.com/office/drawing/2014/main" id="{B274B4EF-12FA-4D99-99E0-C30BC509CE94}"/>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07" name="テキスト ボックス 106">
              <a:extLst>
                <a:ext uri="{FF2B5EF4-FFF2-40B4-BE49-F238E27FC236}">
                  <a16:creationId xmlns:a16="http://schemas.microsoft.com/office/drawing/2014/main" id="{C7DB2EAE-6120-4D5F-AE86-BEEFAC082816}"/>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08" name="テキスト ボックス 107">
              <a:extLst>
                <a:ext uri="{FF2B5EF4-FFF2-40B4-BE49-F238E27FC236}">
                  <a16:creationId xmlns:a16="http://schemas.microsoft.com/office/drawing/2014/main" id="{56363BF1-1B06-4A20-AA57-28B3AB1A792C}"/>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09" name="テキスト ボックス 108">
              <a:extLst>
                <a:ext uri="{FF2B5EF4-FFF2-40B4-BE49-F238E27FC236}">
                  <a16:creationId xmlns:a16="http://schemas.microsoft.com/office/drawing/2014/main" id="{924D97F6-2923-4A7E-8646-FFC3834EDCF7}"/>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10" name="テキスト ボックス 109">
              <a:extLst>
                <a:ext uri="{FF2B5EF4-FFF2-40B4-BE49-F238E27FC236}">
                  <a16:creationId xmlns:a16="http://schemas.microsoft.com/office/drawing/2014/main" id="{971FD8FC-C9CC-4B52-ADC5-F614745BAD4C}"/>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11" name="テキスト ボックス 110">
              <a:extLst>
                <a:ext uri="{FF2B5EF4-FFF2-40B4-BE49-F238E27FC236}">
                  <a16:creationId xmlns:a16="http://schemas.microsoft.com/office/drawing/2014/main" id="{234DEFD2-DDF4-4D88-A970-719BABADB9B5}"/>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13" name="テキスト ボックス 112">
              <a:extLst>
                <a:ext uri="{FF2B5EF4-FFF2-40B4-BE49-F238E27FC236}">
                  <a16:creationId xmlns:a16="http://schemas.microsoft.com/office/drawing/2014/main" id="{51DF65E6-440A-4B66-B031-E72812175FA9}"/>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14" name="円/楕円 85">
              <a:extLst>
                <a:ext uri="{FF2B5EF4-FFF2-40B4-BE49-F238E27FC236}">
                  <a16:creationId xmlns:a16="http://schemas.microsoft.com/office/drawing/2014/main" id="{A9AF3ECF-0458-4D7A-808A-6504587D1155}"/>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98">
              <a:extLst>
                <a:ext uri="{FF2B5EF4-FFF2-40B4-BE49-F238E27FC236}">
                  <a16:creationId xmlns:a16="http://schemas.microsoft.com/office/drawing/2014/main" id="{FF3FC44B-E833-49D9-8A07-970699FDF092}"/>
                </a:ext>
              </a:extLst>
            </p:cNvPr>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円/楕円 100">
              <a:extLst>
                <a:ext uri="{FF2B5EF4-FFF2-40B4-BE49-F238E27FC236}">
                  <a16:creationId xmlns:a16="http://schemas.microsoft.com/office/drawing/2014/main" id="{B83E9C17-A1B0-4998-9193-9D3D452A96A3}"/>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0">
              <a:extLst>
                <a:ext uri="{FF2B5EF4-FFF2-40B4-BE49-F238E27FC236}">
                  <a16:creationId xmlns:a16="http://schemas.microsoft.com/office/drawing/2014/main" id="{7C7F5900-D325-41ED-B921-E703B09425A4}"/>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円/楕円 111">
              <a:extLst>
                <a:ext uri="{FF2B5EF4-FFF2-40B4-BE49-F238E27FC236}">
                  <a16:creationId xmlns:a16="http://schemas.microsoft.com/office/drawing/2014/main" id="{BEFEA505-3A04-4CE7-B6DD-8BD0A5628641}"/>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円/楕円 129">
              <a:extLst>
                <a:ext uri="{FF2B5EF4-FFF2-40B4-BE49-F238E27FC236}">
                  <a16:creationId xmlns:a16="http://schemas.microsoft.com/office/drawing/2014/main" id="{5CE95387-258A-4607-8C6D-4FBBD2214EB8}"/>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86" name="円/楕円 100">
            <a:extLst>
              <a:ext uri="{FF2B5EF4-FFF2-40B4-BE49-F238E27FC236}">
                <a16:creationId xmlns:a16="http://schemas.microsoft.com/office/drawing/2014/main" id="{3D8C9830-698D-4208-BC1C-9B2F879C3B5B}"/>
              </a:ext>
            </a:extLst>
          </p:cNvPr>
          <p:cNvSpPr/>
          <p:nvPr/>
        </p:nvSpPr>
        <p:spPr bwMode="auto">
          <a:xfrm>
            <a:off x="1530325" y="3024975"/>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テキスト ボックス 87">
            <a:extLst>
              <a:ext uri="{FF2B5EF4-FFF2-40B4-BE49-F238E27FC236}">
                <a16:creationId xmlns:a16="http://schemas.microsoft.com/office/drawing/2014/main" id="{2884AFE2-8965-4551-B075-2198953D4AA3}"/>
              </a:ext>
            </a:extLst>
          </p:cNvPr>
          <p:cNvSpPr txBox="1"/>
          <p:nvPr/>
        </p:nvSpPr>
        <p:spPr>
          <a:xfrm>
            <a:off x="249676" y="5904055"/>
            <a:ext cx="3943708"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3.c3, 4.d3, 5.c4</a:t>
            </a:r>
            <a:endParaRPr kumimoji="1" lang="ja-JP" altLang="en-US" dirty="0">
              <a:latin typeface="Times New Roman" panose="02020603050405020304" pitchFamily="18" charset="0"/>
            </a:endParaRPr>
          </a:p>
        </p:txBody>
      </p:sp>
      <p:grpSp>
        <p:nvGrpSpPr>
          <p:cNvPr id="466" name="グループ化 465">
            <a:extLst>
              <a:ext uri="{FF2B5EF4-FFF2-40B4-BE49-F238E27FC236}">
                <a16:creationId xmlns:a16="http://schemas.microsoft.com/office/drawing/2014/main" id="{F7B9C81D-0873-4785-B602-B01923694BE0}"/>
              </a:ext>
            </a:extLst>
          </p:cNvPr>
          <p:cNvGrpSpPr/>
          <p:nvPr/>
        </p:nvGrpSpPr>
        <p:grpSpPr>
          <a:xfrm>
            <a:off x="4833062" y="1774741"/>
            <a:ext cx="4019887" cy="4047793"/>
            <a:chOff x="562304" y="1210007"/>
            <a:chExt cx="5105400" cy="5140842"/>
          </a:xfrm>
        </p:grpSpPr>
        <p:sp>
          <p:nvSpPr>
            <p:cNvPr id="467" name="正方形/長方形 466">
              <a:extLst>
                <a:ext uri="{FF2B5EF4-FFF2-40B4-BE49-F238E27FC236}">
                  <a16:creationId xmlns:a16="http://schemas.microsoft.com/office/drawing/2014/main" id="{C7841285-8B3B-418F-A555-C82E9CB13F4F}"/>
                </a:ext>
              </a:extLst>
            </p:cNvPr>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468" name="グループ化 467">
              <a:extLst>
                <a:ext uri="{FF2B5EF4-FFF2-40B4-BE49-F238E27FC236}">
                  <a16:creationId xmlns:a16="http://schemas.microsoft.com/office/drawing/2014/main" id="{8D50453D-1508-494E-A90C-4D6959FA1BA3}"/>
                </a:ext>
              </a:extLst>
            </p:cNvPr>
            <p:cNvGrpSpPr/>
            <p:nvPr/>
          </p:nvGrpSpPr>
          <p:grpSpPr>
            <a:xfrm>
              <a:off x="990600" y="1676400"/>
              <a:ext cx="4248807" cy="4280338"/>
              <a:chOff x="1752600" y="1600200"/>
              <a:chExt cx="4248807" cy="4280338"/>
            </a:xfrm>
          </p:grpSpPr>
          <p:sp>
            <p:nvSpPr>
              <p:cNvPr id="491" name="正方形/長方形 490">
                <a:extLst>
                  <a:ext uri="{FF2B5EF4-FFF2-40B4-BE49-F238E27FC236}">
                    <a16:creationId xmlns:a16="http://schemas.microsoft.com/office/drawing/2014/main" id="{AEE73D2B-82D8-47B1-9AD9-4AB0BF0EAAAA}"/>
                  </a:ext>
                </a:extLst>
              </p:cNvPr>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2" name="正方形/長方形 491">
                <a:extLst>
                  <a:ext uri="{FF2B5EF4-FFF2-40B4-BE49-F238E27FC236}">
                    <a16:creationId xmlns:a16="http://schemas.microsoft.com/office/drawing/2014/main" id="{C89D097F-63B5-4490-B8F3-BA36EF3B0B98}"/>
                  </a:ext>
                </a:extLst>
              </p:cNvPr>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3" name="正方形/長方形 492">
                <a:extLst>
                  <a:ext uri="{FF2B5EF4-FFF2-40B4-BE49-F238E27FC236}">
                    <a16:creationId xmlns:a16="http://schemas.microsoft.com/office/drawing/2014/main" id="{9BE5A893-3BA2-4251-85E1-91CBD5B399B2}"/>
                  </a:ext>
                </a:extLst>
              </p:cNvPr>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4" name="正方形/長方形 493">
                <a:extLst>
                  <a:ext uri="{FF2B5EF4-FFF2-40B4-BE49-F238E27FC236}">
                    <a16:creationId xmlns:a16="http://schemas.microsoft.com/office/drawing/2014/main" id="{E4C3B4C8-9C24-4B6F-99C6-CD122ABC4CBA}"/>
                  </a:ext>
                </a:extLst>
              </p:cNvPr>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5" name="正方形/長方形 494">
                <a:extLst>
                  <a:ext uri="{FF2B5EF4-FFF2-40B4-BE49-F238E27FC236}">
                    <a16:creationId xmlns:a16="http://schemas.microsoft.com/office/drawing/2014/main" id="{5A3E9761-D9E7-4D88-8C6D-053698F6256B}"/>
                  </a:ext>
                </a:extLst>
              </p:cNvPr>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6" name="正方形/長方形 495">
                <a:extLst>
                  <a:ext uri="{FF2B5EF4-FFF2-40B4-BE49-F238E27FC236}">
                    <a16:creationId xmlns:a16="http://schemas.microsoft.com/office/drawing/2014/main" id="{6D5ECA19-9DD9-4050-A8D7-90202B1302B5}"/>
                  </a:ext>
                </a:extLst>
              </p:cNvPr>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7" name="正方形/長方形 496">
                <a:extLst>
                  <a:ext uri="{FF2B5EF4-FFF2-40B4-BE49-F238E27FC236}">
                    <a16:creationId xmlns:a16="http://schemas.microsoft.com/office/drawing/2014/main" id="{9D8ED54D-906F-46E3-8674-C22A49DC506D}"/>
                  </a:ext>
                </a:extLst>
              </p:cNvPr>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8" name="正方形/長方形 497">
                <a:extLst>
                  <a:ext uri="{FF2B5EF4-FFF2-40B4-BE49-F238E27FC236}">
                    <a16:creationId xmlns:a16="http://schemas.microsoft.com/office/drawing/2014/main" id="{920F6347-3CF0-4BE7-8DDB-34CB972EAEC8}"/>
                  </a:ext>
                </a:extLst>
              </p:cNvPr>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9" name="正方形/長方形 498">
                <a:extLst>
                  <a:ext uri="{FF2B5EF4-FFF2-40B4-BE49-F238E27FC236}">
                    <a16:creationId xmlns:a16="http://schemas.microsoft.com/office/drawing/2014/main" id="{D6C03E97-86C1-4FD2-99DC-C4284E6BAEC7}"/>
                  </a:ext>
                </a:extLst>
              </p:cNvPr>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0" name="正方形/長方形 499">
                <a:extLst>
                  <a:ext uri="{FF2B5EF4-FFF2-40B4-BE49-F238E27FC236}">
                    <a16:creationId xmlns:a16="http://schemas.microsoft.com/office/drawing/2014/main" id="{DFBF277A-916A-49C2-ACF6-1495B03E547B}"/>
                  </a:ext>
                </a:extLst>
              </p:cNvPr>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1" name="正方形/長方形 500">
                <a:extLst>
                  <a:ext uri="{FF2B5EF4-FFF2-40B4-BE49-F238E27FC236}">
                    <a16:creationId xmlns:a16="http://schemas.microsoft.com/office/drawing/2014/main" id="{469421DF-1C4A-4923-9B78-B2897BBE5980}"/>
                  </a:ext>
                </a:extLst>
              </p:cNvPr>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2" name="正方形/長方形 501">
                <a:extLst>
                  <a:ext uri="{FF2B5EF4-FFF2-40B4-BE49-F238E27FC236}">
                    <a16:creationId xmlns:a16="http://schemas.microsoft.com/office/drawing/2014/main" id="{5FB521BE-D0BD-4542-9FBE-95E58DDB5898}"/>
                  </a:ext>
                </a:extLst>
              </p:cNvPr>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3" name="正方形/長方形 502">
                <a:extLst>
                  <a:ext uri="{FF2B5EF4-FFF2-40B4-BE49-F238E27FC236}">
                    <a16:creationId xmlns:a16="http://schemas.microsoft.com/office/drawing/2014/main" id="{F0228B23-3724-4565-BAD2-7DB10E3644E1}"/>
                  </a:ext>
                </a:extLst>
              </p:cNvPr>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4" name="正方形/長方形 503">
                <a:extLst>
                  <a:ext uri="{FF2B5EF4-FFF2-40B4-BE49-F238E27FC236}">
                    <a16:creationId xmlns:a16="http://schemas.microsoft.com/office/drawing/2014/main" id="{185F016B-729A-47EE-939C-6CB9D152F7EB}"/>
                  </a:ext>
                </a:extLst>
              </p:cNvPr>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5" name="正方形/長方形 504">
                <a:extLst>
                  <a:ext uri="{FF2B5EF4-FFF2-40B4-BE49-F238E27FC236}">
                    <a16:creationId xmlns:a16="http://schemas.microsoft.com/office/drawing/2014/main" id="{698B1592-1DC7-42E7-B7F5-6D60F51AF334}"/>
                  </a:ext>
                </a:extLst>
              </p:cNvPr>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6" name="正方形/長方形 505">
                <a:extLst>
                  <a:ext uri="{FF2B5EF4-FFF2-40B4-BE49-F238E27FC236}">
                    <a16:creationId xmlns:a16="http://schemas.microsoft.com/office/drawing/2014/main" id="{A7E08DAA-6B51-4C70-A3F3-98A62044681A}"/>
                  </a:ext>
                </a:extLst>
              </p:cNvPr>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正方形/長方形 506">
                <a:extLst>
                  <a:ext uri="{FF2B5EF4-FFF2-40B4-BE49-F238E27FC236}">
                    <a16:creationId xmlns:a16="http://schemas.microsoft.com/office/drawing/2014/main" id="{53083DAF-B038-43DC-99D9-938053087826}"/>
                  </a:ext>
                </a:extLst>
              </p:cNvPr>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8" name="正方形/長方形 507">
                <a:extLst>
                  <a:ext uri="{FF2B5EF4-FFF2-40B4-BE49-F238E27FC236}">
                    <a16:creationId xmlns:a16="http://schemas.microsoft.com/office/drawing/2014/main" id="{239D5C99-2D8F-46F4-88D5-8484839AD97B}"/>
                  </a:ext>
                </a:extLst>
              </p:cNvPr>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9" name="正方形/長方形 508">
                <a:extLst>
                  <a:ext uri="{FF2B5EF4-FFF2-40B4-BE49-F238E27FC236}">
                    <a16:creationId xmlns:a16="http://schemas.microsoft.com/office/drawing/2014/main" id="{48F2CB72-B9E8-42D2-824A-A89747B1EC8F}"/>
                  </a:ext>
                </a:extLst>
              </p:cNvPr>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0" name="正方形/長方形 509">
                <a:extLst>
                  <a:ext uri="{FF2B5EF4-FFF2-40B4-BE49-F238E27FC236}">
                    <a16:creationId xmlns:a16="http://schemas.microsoft.com/office/drawing/2014/main" id="{89180657-FCB7-424C-9389-CA9C1249A383}"/>
                  </a:ext>
                </a:extLst>
              </p:cNvPr>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1" name="正方形/長方形 510">
                <a:extLst>
                  <a:ext uri="{FF2B5EF4-FFF2-40B4-BE49-F238E27FC236}">
                    <a16:creationId xmlns:a16="http://schemas.microsoft.com/office/drawing/2014/main" id="{EB3067C2-7971-4E5B-A74B-617E61997E91}"/>
                  </a:ext>
                </a:extLst>
              </p:cNvPr>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2" name="正方形/長方形 511">
                <a:extLst>
                  <a:ext uri="{FF2B5EF4-FFF2-40B4-BE49-F238E27FC236}">
                    <a16:creationId xmlns:a16="http://schemas.microsoft.com/office/drawing/2014/main" id="{A6640A66-8FDA-473C-80E3-9BB333608A4A}"/>
                  </a:ext>
                </a:extLst>
              </p:cNvPr>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3" name="正方形/長方形 512">
                <a:extLst>
                  <a:ext uri="{FF2B5EF4-FFF2-40B4-BE49-F238E27FC236}">
                    <a16:creationId xmlns:a16="http://schemas.microsoft.com/office/drawing/2014/main" id="{C5F2A585-23EB-4D45-AFDE-5FB58FE68281}"/>
                  </a:ext>
                </a:extLst>
              </p:cNvPr>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4" name="正方形/長方形 513">
                <a:extLst>
                  <a:ext uri="{FF2B5EF4-FFF2-40B4-BE49-F238E27FC236}">
                    <a16:creationId xmlns:a16="http://schemas.microsoft.com/office/drawing/2014/main" id="{DFBBD1B0-665B-46E4-A1D5-33A8615B78BF}"/>
                  </a:ext>
                </a:extLst>
              </p:cNvPr>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5" name="正方形/長方形 514">
                <a:extLst>
                  <a:ext uri="{FF2B5EF4-FFF2-40B4-BE49-F238E27FC236}">
                    <a16:creationId xmlns:a16="http://schemas.microsoft.com/office/drawing/2014/main" id="{6305D074-5C4D-4546-9006-15EA3D707B05}"/>
                  </a:ext>
                </a:extLst>
              </p:cNvPr>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6" name="正方形/長方形 515">
                <a:extLst>
                  <a:ext uri="{FF2B5EF4-FFF2-40B4-BE49-F238E27FC236}">
                    <a16:creationId xmlns:a16="http://schemas.microsoft.com/office/drawing/2014/main" id="{90FABF9B-A7E0-4AD6-83E9-BF7483A57A74}"/>
                  </a:ext>
                </a:extLst>
              </p:cNvPr>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7" name="正方形/長方形 516">
                <a:extLst>
                  <a:ext uri="{FF2B5EF4-FFF2-40B4-BE49-F238E27FC236}">
                    <a16:creationId xmlns:a16="http://schemas.microsoft.com/office/drawing/2014/main" id="{E603A951-E1FD-44B6-9F35-5F955194C3F6}"/>
                  </a:ext>
                </a:extLst>
              </p:cNvPr>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8" name="正方形/長方形 517">
                <a:extLst>
                  <a:ext uri="{FF2B5EF4-FFF2-40B4-BE49-F238E27FC236}">
                    <a16:creationId xmlns:a16="http://schemas.microsoft.com/office/drawing/2014/main" id="{092062F8-A415-4B0A-B934-EFD2D7F9BCE9}"/>
                  </a:ext>
                </a:extLst>
              </p:cNvPr>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9" name="正方形/長方形 518">
                <a:extLst>
                  <a:ext uri="{FF2B5EF4-FFF2-40B4-BE49-F238E27FC236}">
                    <a16:creationId xmlns:a16="http://schemas.microsoft.com/office/drawing/2014/main" id="{1ECC5DF6-DDB9-4308-9F92-2C5286474ABA}"/>
                  </a:ext>
                </a:extLst>
              </p:cNvPr>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0" name="正方形/長方形 519">
                <a:extLst>
                  <a:ext uri="{FF2B5EF4-FFF2-40B4-BE49-F238E27FC236}">
                    <a16:creationId xmlns:a16="http://schemas.microsoft.com/office/drawing/2014/main" id="{38975ED2-FD79-4FDD-9B33-3A9EC678612B}"/>
                  </a:ext>
                </a:extLst>
              </p:cNvPr>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1" name="正方形/長方形 520">
                <a:extLst>
                  <a:ext uri="{FF2B5EF4-FFF2-40B4-BE49-F238E27FC236}">
                    <a16:creationId xmlns:a16="http://schemas.microsoft.com/office/drawing/2014/main" id="{1D291631-01DD-472F-B50A-B4E32FDBA0D0}"/>
                  </a:ext>
                </a:extLst>
              </p:cNvPr>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2" name="正方形/長方形 521">
                <a:extLst>
                  <a:ext uri="{FF2B5EF4-FFF2-40B4-BE49-F238E27FC236}">
                    <a16:creationId xmlns:a16="http://schemas.microsoft.com/office/drawing/2014/main" id="{BEC2D3C9-C6F9-4959-A2FA-56D0AE9081DD}"/>
                  </a:ext>
                </a:extLst>
              </p:cNvPr>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3" name="正方形/長方形 522">
                <a:extLst>
                  <a:ext uri="{FF2B5EF4-FFF2-40B4-BE49-F238E27FC236}">
                    <a16:creationId xmlns:a16="http://schemas.microsoft.com/office/drawing/2014/main" id="{E6BCF1C6-45E4-440D-8E8A-3C68676BC5BF}"/>
                  </a:ext>
                </a:extLst>
              </p:cNvPr>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4" name="正方形/長方形 523">
                <a:extLst>
                  <a:ext uri="{FF2B5EF4-FFF2-40B4-BE49-F238E27FC236}">
                    <a16:creationId xmlns:a16="http://schemas.microsoft.com/office/drawing/2014/main" id="{A60C6EE9-364B-4775-97E7-BCE7881CBC2C}"/>
                  </a:ext>
                </a:extLst>
              </p:cNvPr>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5" name="正方形/長方形 524">
                <a:extLst>
                  <a:ext uri="{FF2B5EF4-FFF2-40B4-BE49-F238E27FC236}">
                    <a16:creationId xmlns:a16="http://schemas.microsoft.com/office/drawing/2014/main" id="{FFC860AE-33D4-426F-88DD-2DF8FAAB8B21}"/>
                  </a:ext>
                </a:extLst>
              </p:cNvPr>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6" name="正方形/長方形 525">
                <a:extLst>
                  <a:ext uri="{FF2B5EF4-FFF2-40B4-BE49-F238E27FC236}">
                    <a16:creationId xmlns:a16="http://schemas.microsoft.com/office/drawing/2014/main" id="{14BFB464-CCAC-4F7E-B364-A25B72204673}"/>
                  </a:ext>
                </a:extLst>
              </p:cNvPr>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7" name="正方形/長方形 526">
                <a:extLst>
                  <a:ext uri="{FF2B5EF4-FFF2-40B4-BE49-F238E27FC236}">
                    <a16:creationId xmlns:a16="http://schemas.microsoft.com/office/drawing/2014/main" id="{9C40A6B2-A528-4ADE-9FCB-1C2845F6AA93}"/>
                  </a:ext>
                </a:extLst>
              </p:cNvPr>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8" name="正方形/長方形 527">
                <a:extLst>
                  <a:ext uri="{FF2B5EF4-FFF2-40B4-BE49-F238E27FC236}">
                    <a16:creationId xmlns:a16="http://schemas.microsoft.com/office/drawing/2014/main" id="{EF82F004-91FC-4D39-A760-053E6C3CF796}"/>
                  </a:ext>
                </a:extLst>
              </p:cNvPr>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9" name="正方形/長方形 528">
                <a:extLst>
                  <a:ext uri="{FF2B5EF4-FFF2-40B4-BE49-F238E27FC236}">
                    <a16:creationId xmlns:a16="http://schemas.microsoft.com/office/drawing/2014/main" id="{FAF7D025-5E7C-49BF-AFEE-F9A91EAA9311}"/>
                  </a:ext>
                </a:extLst>
              </p:cNvPr>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0" name="正方形/長方形 529">
                <a:extLst>
                  <a:ext uri="{FF2B5EF4-FFF2-40B4-BE49-F238E27FC236}">
                    <a16:creationId xmlns:a16="http://schemas.microsoft.com/office/drawing/2014/main" id="{05DD4A91-6089-4B7D-A3E1-6DE3F464ABC5}"/>
                  </a:ext>
                </a:extLst>
              </p:cNvPr>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1" name="正方形/長方形 530">
                <a:extLst>
                  <a:ext uri="{FF2B5EF4-FFF2-40B4-BE49-F238E27FC236}">
                    <a16:creationId xmlns:a16="http://schemas.microsoft.com/office/drawing/2014/main" id="{BB29E4D2-34BB-4AC6-9FC7-1E7E21762B31}"/>
                  </a:ext>
                </a:extLst>
              </p:cNvPr>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2" name="正方形/長方形 531">
                <a:extLst>
                  <a:ext uri="{FF2B5EF4-FFF2-40B4-BE49-F238E27FC236}">
                    <a16:creationId xmlns:a16="http://schemas.microsoft.com/office/drawing/2014/main" id="{2BC832ED-9FBA-4EC7-8B12-B10B31C43841}"/>
                  </a:ext>
                </a:extLst>
              </p:cNvPr>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3" name="正方形/長方形 532">
                <a:extLst>
                  <a:ext uri="{FF2B5EF4-FFF2-40B4-BE49-F238E27FC236}">
                    <a16:creationId xmlns:a16="http://schemas.microsoft.com/office/drawing/2014/main" id="{392083FC-3FD1-4EBD-AD56-08029DC7104A}"/>
                  </a:ext>
                </a:extLst>
              </p:cNvPr>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4" name="正方形/長方形 533">
                <a:extLst>
                  <a:ext uri="{FF2B5EF4-FFF2-40B4-BE49-F238E27FC236}">
                    <a16:creationId xmlns:a16="http://schemas.microsoft.com/office/drawing/2014/main" id="{C6C133FB-4A37-4666-B026-2AC43215B5C2}"/>
                  </a:ext>
                </a:extLst>
              </p:cNvPr>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5" name="正方形/長方形 534">
                <a:extLst>
                  <a:ext uri="{FF2B5EF4-FFF2-40B4-BE49-F238E27FC236}">
                    <a16:creationId xmlns:a16="http://schemas.microsoft.com/office/drawing/2014/main" id="{FDCE84AC-25A5-443C-B303-C98AD92915C5}"/>
                  </a:ext>
                </a:extLst>
              </p:cNvPr>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6" name="正方形/長方形 535">
                <a:extLst>
                  <a:ext uri="{FF2B5EF4-FFF2-40B4-BE49-F238E27FC236}">
                    <a16:creationId xmlns:a16="http://schemas.microsoft.com/office/drawing/2014/main" id="{7E937889-4E6E-48B0-94DD-DC8543F1AC82}"/>
                  </a:ext>
                </a:extLst>
              </p:cNvPr>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7" name="正方形/長方形 536">
                <a:extLst>
                  <a:ext uri="{FF2B5EF4-FFF2-40B4-BE49-F238E27FC236}">
                    <a16:creationId xmlns:a16="http://schemas.microsoft.com/office/drawing/2014/main" id="{006247D4-4FC4-4ED8-9F7A-6C76F5438A37}"/>
                  </a:ext>
                </a:extLst>
              </p:cNvPr>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8" name="正方形/長方形 537">
                <a:extLst>
                  <a:ext uri="{FF2B5EF4-FFF2-40B4-BE49-F238E27FC236}">
                    <a16:creationId xmlns:a16="http://schemas.microsoft.com/office/drawing/2014/main" id="{32FD9A0C-CEEE-4D57-8824-DE91FADD6303}"/>
                  </a:ext>
                </a:extLst>
              </p:cNvPr>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9" name="正方形/長方形 538">
                <a:extLst>
                  <a:ext uri="{FF2B5EF4-FFF2-40B4-BE49-F238E27FC236}">
                    <a16:creationId xmlns:a16="http://schemas.microsoft.com/office/drawing/2014/main" id="{18FDE184-FD9E-4689-94B2-CEEC228159D3}"/>
                  </a:ext>
                </a:extLst>
              </p:cNvPr>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0" name="正方形/長方形 539">
                <a:extLst>
                  <a:ext uri="{FF2B5EF4-FFF2-40B4-BE49-F238E27FC236}">
                    <a16:creationId xmlns:a16="http://schemas.microsoft.com/office/drawing/2014/main" id="{DB7C7C21-8D8E-4F6E-B404-F8987423CFDB}"/>
                  </a:ext>
                </a:extLst>
              </p:cNvPr>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1" name="正方形/長方形 540">
                <a:extLst>
                  <a:ext uri="{FF2B5EF4-FFF2-40B4-BE49-F238E27FC236}">
                    <a16:creationId xmlns:a16="http://schemas.microsoft.com/office/drawing/2014/main" id="{CE47087C-A7E8-4857-AE28-0E7AF9025A36}"/>
                  </a:ext>
                </a:extLst>
              </p:cNvPr>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2" name="正方形/長方形 541">
                <a:extLst>
                  <a:ext uri="{FF2B5EF4-FFF2-40B4-BE49-F238E27FC236}">
                    <a16:creationId xmlns:a16="http://schemas.microsoft.com/office/drawing/2014/main" id="{B7713120-90FD-4EF2-98B4-87975D8CDB6A}"/>
                  </a:ext>
                </a:extLst>
              </p:cNvPr>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3" name="正方形/長方形 542">
                <a:extLst>
                  <a:ext uri="{FF2B5EF4-FFF2-40B4-BE49-F238E27FC236}">
                    <a16:creationId xmlns:a16="http://schemas.microsoft.com/office/drawing/2014/main" id="{CA022402-52E2-4107-8B8A-AA798B6EAF63}"/>
                  </a:ext>
                </a:extLst>
              </p:cNvPr>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4" name="正方形/長方形 543">
                <a:extLst>
                  <a:ext uri="{FF2B5EF4-FFF2-40B4-BE49-F238E27FC236}">
                    <a16:creationId xmlns:a16="http://schemas.microsoft.com/office/drawing/2014/main" id="{1085B428-E012-4BF4-BD2D-7A06106B5DC3}"/>
                  </a:ext>
                </a:extLst>
              </p:cNvPr>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5" name="正方形/長方形 544">
                <a:extLst>
                  <a:ext uri="{FF2B5EF4-FFF2-40B4-BE49-F238E27FC236}">
                    <a16:creationId xmlns:a16="http://schemas.microsoft.com/office/drawing/2014/main" id="{8165EC91-C04B-4E14-A7F2-BD5E07B1D571}"/>
                  </a:ext>
                </a:extLst>
              </p:cNvPr>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6" name="正方形/長方形 545">
                <a:extLst>
                  <a:ext uri="{FF2B5EF4-FFF2-40B4-BE49-F238E27FC236}">
                    <a16:creationId xmlns:a16="http://schemas.microsoft.com/office/drawing/2014/main" id="{9CEE9029-B3D7-4E4E-827D-E4BA135AFAD6}"/>
                  </a:ext>
                </a:extLst>
              </p:cNvPr>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7" name="正方形/長方形 546">
                <a:extLst>
                  <a:ext uri="{FF2B5EF4-FFF2-40B4-BE49-F238E27FC236}">
                    <a16:creationId xmlns:a16="http://schemas.microsoft.com/office/drawing/2014/main" id="{F444F5A9-602D-4B2F-8D6A-74A27698D41A}"/>
                  </a:ext>
                </a:extLst>
              </p:cNvPr>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8" name="正方形/長方形 547">
                <a:extLst>
                  <a:ext uri="{FF2B5EF4-FFF2-40B4-BE49-F238E27FC236}">
                    <a16:creationId xmlns:a16="http://schemas.microsoft.com/office/drawing/2014/main" id="{9B5F21CE-A4CB-43BD-A8FA-D92063CC475F}"/>
                  </a:ext>
                </a:extLst>
              </p:cNvPr>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9" name="正方形/長方形 548">
                <a:extLst>
                  <a:ext uri="{FF2B5EF4-FFF2-40B4-BE49-F238E27FC236}">
                    <a16:creationId xmlns:a16="http://schemas.microsoft.com/office/drawing/2014/main" id="{B672C200-FB32-4869-8A8B-FC23B7BCF687}"/>
                  </a:ext>
                </a:extLst>
              </p:cNvPr>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0" name="正方形/長方形 549">
                <a:extLst>
                  <a:ext uri="{FF2B5EF4-FFF2-40B4-BE49-F238E27FC236}">
                    <a16:creationId xmlns:a16="http://schemas.microsoft.com/office/drawing/2014/main" id="{B97FB507-DF2E-4B25-86CC-908E200F0A17}"/>
                  </a:ext>
                </a:extLst>
              </p:cNvPr>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1" name="正方形/長方形 550">
                <a:extLst>
                  <a:ext uri="{FF2B5EF4-FFF2-40B4-BE49-F238E27FC236}">
                    <a16:creationId xmlns:a16="http://schemas.microsoft.com/office/drawing/2014/main" id="{CAE5CA40-7A2B-4F96-BCE5-048BA0722474}"/>
                  </a:ext>
                </a:extLst>
              </p:cNvPr>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2" name="正方形/長方形 551">
                <a:extLst>
                  <a:ext uri="{FF2B5EF4-FFF2-40B4-BE49-F238E27FC236}">
                    <a16:creationId xmlns:a16="http://schemas.microsoft.com/office/drawing/2014/main" id="{063C8E5A-ED9B-41E6-9163-AA5A3E6A372F}"/>
                  </a:ext>
                </a:extLst>
              </p:cNvPr>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3" name="正方形/長方形 552">
                <a:extLst>
                  <a:ext uri="{FF2B5EF4-FFF2-40B4-BE49-F238E27FC236}">
                    <a16:creationId xmlns:a16="http://schemas.microsoft.com/office/drawing/2014/main" id="{78FC8DE7-CCF9-41F4-B1E3-F02D091A6250}"/>
                  </a:ext>
                </a:extLst>
              </p:cNvPr>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4" name="正方形/長方形 553">
                <a:extLst>
                  <a:ext uri="{FF2B5EF4-FFF2-40B4-BE49-F238E27FC236}">
                    <a16:creationId xmlns:a16="http://schemas.microsoft.com/office/drawing/2014/main" id="{373E68EB-0A20-407C-8189-E294B53188E9}"/>
                  </a:ext>
                </a:extLst>
              </p:cNvPr>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469" name="テキスト ボックス 468">
              <a:extLst>
                <a:ext uri="{FF2B5EF4-FFF2-40B4-BE49-F238E27FC236}">
                  <a16:creationId xmlns:a16="http://schemas.microsoft.com/office/drawing/2014/main" id="{737E6A87-87F8-4B69-9A16-368344642BA2}"/>
                </a:ext>
              </a:extLst>
            </p:cNvPr>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470" name="テキスト ボックス 469">
              <a:extLst>
                <a:ext uri="{FF2B5EF4-FFF2-40B4-BE49-F238E27FC236}">
                  <a16:creationId xmlns:a16="http://schemas.microsoft.com/office/drawing/2014/main" id="{A69BB413-5B70-4A7E-98D4-9ABE6AE86299}"/>
                </a:ext>
              </a:extLst>
            </p:cNvPr>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471" name="テキスト ボックス 470">
              <a:extLst>
                <a:ext uri="{FF2B5EF4-FFF2-40B4-BE49-F238E27FC236}">
                  <a16:creationId xmlns:a16="http://schemas.microsoft.com/office/drawing/2014/main" id="{0A478421-1576-449C-A936-C820E370A41E}"/>
                </a:ext>
              </a:extLst>
            </p:cNvPr>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472" name="テキスト ボックス 471">
              <a:extLst>
                <a:ext uri="{FF2B5EF4-FFF2-40B4-BE49-F238E27FC236}">
                  <a16:creationId xmlns:a16="http://schemas.microsoft.com/office/drawing/2014/main" id="{F2CC8EA1-671D-411D-8BDA-B32E0BFA8DD9}"/>
                </a:ext>
              </a:extLst>
            </p:cNvPr>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473" name="テキスト ボックス 472">
              <a:extLst>
                <a:ext uri="{FF2B5EF4-FFF2-40B4-BE49-F238E27FC236}">
                  <a16:creationId xmlns:a16="http://schemas.microsoft.com/office/drawing/2014/main" id="{A5A7B702-3992-467C-9A92-3EBF116144A6}"/>
                </a:ext>
              </a:extLst>
            </p:cNvPr>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474" name="テキスト ボックス 473">
              <a:extLst>
                <a:ext uri="{FF2B5EF4-FFF2-40B4-BE49-F238E27FC236}">
                  <a16:creationId xmlns:a16="http://schemas.microsoft.com/office/drawing/2014/main" id="{65A1E78C-955E-4357-B5D7-53B109B01514}"/>
                </a:ext>
              </a:extLst>
            </p:cNvPr>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475" name="テキスト ボックス 474">
              <a:extLst>
                <a:ext uri="{FF2B5EF4-FFF2-40B4-BE49-F238E27FC236}">
                  <a16:creationId xmlns:a16="http://schemas.microsoft.com/office/drawing/2014/main" id="{B07A3689-1CD0-465F-A724-ECAF3CAC124D}"/>
                </a:ext>
              </a:extLst>
            </p:cNvPr>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476" name="テキスト ボックス 475">
              <a:extLst>
                <a:ext uri="{FF2B5EF4-FFF2-40B4-BE49-F238E27FC236}">
                  <a16:creationId xmlns:a16="http://schemas.microsoft.com/office/drawing/2014/main" id="{DE451EB6-702B-4A94-AA78-192FDC4D2F87}"/>
                </a:ext>
              </a:extLst>
            </p:cNvPr>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477" name="テキスト ボックス 476">
              <a:extLst>
                <a:ext uri="{FF2B5EF4-FFF2-40B4-BE49-F238E27FC236}">
                  <a16:creationId xmlns:a16="http://schemas.microsoft.com/office/drawing/2014/main" id="{8E088C76-F0E5-4278-B1DA-28B430F96572}"/>
                </a:ext>
              </a:extLst>
            </p:cNvPr>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478" name="テキスト ボックス 477">
              <a:extLst>
                <a:ext uri="{FF2B5EF4-FFF2-40B4-BE49-F238E27FC236}">
                  <a16:creationId xmlns:a16="http://schemas.microsoft.com/office/drawing/2014/main" id="{701493E0-33A1-47EE-8BB9-2851EFADBAAB}"/>
                </a:ext>
              </a:extLst>
            </p:cNvPr>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479" name="テキスト ボックス 478">
              <a:extLst>
                <a:ext uri="{FF2B5EF4-FFF2-40B4-BE49-F238E27FC236}">
                  <a16:creationId xmlns:a16="http://schemas.microsoft.com/office/drawing/2014/main" id="{F980AB97-C29A-4D2B-9A2C-99FD4717835F}"/>
                </a:ext>
              </a:extLst>
            </p:cNvPr>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480" name="テキスト ボックス 479">
              <a:extLst>
                <a:ext uri="{FF2B5EF4-FFF2-40B4-BE49-F238E27FC236}">
                  <a16:creationId xmlns:a16="http://schemas.microsoft.com/office/drawing/2014/main" id="{1045760B-3513-41BF-B358-8295A4FC9D6E}"/>
                </a:ext>
              </a:extLst>
            </p:cNvPr>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481" name="テキスト ボックス 480">
              <a:extLst>
                <a:ext uri="{FF2B5EF4-FFF2-40B4-BE49-F238E27FC236}">
                  <a16:creationId xmlns:a16="http://schemas.microsoft.com/office/drawing/2014/main" id="{C9F5B7E2-013E-465D-8141-E984890EB082}"/>
                </a:ext>
              </a:extLst>
            </p:cNvPr>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482" name="テキスト ボックス 481">
              <a:extLst>
                <a:ext uri="{FF2B5EF4-FFF2-40B4-BE49-F238E27FC236}">
                  <a16:creationId xmlns:a16="http://schemas.microsoft.com/office/drawing/2014/main" id="{89884E66-F016-4FA7-9887-E2050557C8F4}"/>
                </a:ext>
              </a:extLst>
            </p:cNvPr>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483" name="テキスト ボックス 482">
              <a:extLst>
                <a:ext uri="{FF2B5EF4-FFF2-40B4-BE49-F238E27FC236}">
                  <a16:creationId xmlns:a16="http://schemas.microsoft.com/office/drawing/2014/main" id="{1981C55D-9937-4F04-93CE-7C8F8EAF507B}"/>
                </a:ext>
              </a:extLst>
            </p:cNvPr>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484" name="テキスト ボックス 483">
              <a:extLst>
                <a:ext uri="{FF2B5EF4-FFF2-40B4-BE49-F238E27FC236}">
                  <a16:creationId xmlns:a16="http://schemas.microsoft.com/office/drawing/2014/main" id="{DA76C2AB-43A4-41AD-9B1E-733B851C635B}"/>
                </a:ext>
              </a:extLst>
            </p:cNvPr>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485" name="円/楕円 85">
              <a:extLst>
                <a:ext uri="{FF2B5EF4-FFF2-40B4-BE49-F238E27FC236}">
                  <a16:creationId xmlns:a16="http://schemas.microsoft.com/office/drawing/2014/main" id="{58292F84-9B76-48F0-8C48-50783345B7F3}"/>
                </a:ext>
              </a:extLst>
            </p:cNvPr>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6" name="円/楕円 98">
              <a:extLst>
                <a:ext uri="{FF2B5EF4-FFF2-40B4-BE49-F238E27FC236}">
                  <a16:creationId xmlns:a16="http://schemas.microsoft.com/office/drawing/2014/main" id="{1FA2AB39-6533-4CA6-85DD-77116005D84C}"/>
                </a:ext>
              </a:extLst>
            </p:cNvPr>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7" name="円/楕円 100">
              <a:extLst>
                <a:ext uri="{FF2B5EF4-FFF2-40B4-BE49-F238E27FC236}">
                  <a16:creationId xmlns:a16="http://schemas.microsoft.com/office/drawing/2014/main" id="{0F8D63A4-E57F-4A50-B088-A141B5FAED32}"/>
                </a:ext>
              </a:extLst>
            </p:cNvPr>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8" name="円/楕円 110">
              <a:extLst>
                <a:ext uri="{FF2B5EF4-FFF2-40B4-BE49-F238E27FC236}">
                  <a16:creationId xmlns:a16="http://schemas.microsoft.com/office/drawing/2014/main" id="{9C1FC977-1E44-4573-BC87-D59610D4A91C}"/>
                </a:ext>
              </a:extLst>
            </p:cNvPr>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9" name="円/楕円 111">
              <a:extLst>
                <a:ext uri="{FF2B5EF4-FFF2-40B4-BE49-F238E27FC236}">
                  <a16:creationId xmlns:a16="http://schemas.microsoft.com/office/drawing/2014/main" id="{2D3D7F52-2A73-42BC-8AC4-5B604ACAA997}"/>
                </a:ext>
              </a:extLst>
            </p:cNvPr>
            <p:cNvSpPr/>
            <p:nvPr/>
          </p:nvSpPr>
          <p:spPr bwMode="auto">
            <a:xfrm>
              <a:off x="3170744" y="336209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0" name="円/楕円 129">
              <a:extLst>
                <a:ext uri="{FF2B5EF4-FFF2-40B4-BE49-F238E27FC236}">
                  <a16:creationId xmlns:a16="http://schemas.microsoft.com/office/drawing/2014/main" id="{E9CAEA44-3D4C-4A0B-AB1B-F4008A1F7DE0}"/>
                </a:ext>
              </a:extLst>
            </p:cNvPr>
            <p:cNvSpPr/>
            <p:nvPr/>
          </p:nvSpPr>
          <p:spPr bwMode="auto">
            <a:xfrm>
              <a:off x="3182007"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555" name="円/楕円 100">
            <a:extLst>
              <a:ext uri="{FF2B5EF4-FFF2-40B4-BE49-F238E27FC236}">
                <a16:creationId xmlns:a16="http://schemas.microsoft.com/office/drawing/2014/main" id="{E3252D67-5313-45C4-B40E-119ABD3B5823}"/>
              </a:ext>
            </a:extLst>
          </p:cNvPr>
          <p:cNvSpPr/>
          <p:nvPr/>
        </p:nvSpPr>
        <p:spPr bwMode="auto">
          <a:xfrm>
            <a:off x="6058798" y="346925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latin typeface="Times New Roman" panose="02020603050405020304" pitchFamily="18" charset="0"/>
              </a:rPr>
              <a:t>3</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6" name="テキスト ボックス 555">
            <a:extLst>
              <a:ext uri="{FF2B5EF4-FFF2-40B4-BE49-F238E27FC236}">
                <a16:creationId xmlns:a16="http://schemas.microsoft.com/office/drawing/2014/main" id="{6599194D-63C2-48FF-BCC9-9397D58139D5}"/>
              </a:ext>
            </a:extLst>
          </p:cNvPr>
          <p:cNvSpPr txBox="1"/>
          <p:nvPr/>
        </p:nvSpPr>
        <p:spPr>
          <a:xfrm>
            <a:off x="4777938" y="5926196"/>
            <a:ext cx="3943708" cy="523220"/>
          </a:xfrm>
          <a:prstGeom prst="rect">
            <a:avLst/>
          </a:prstGeom>
          <a:noFill/>
        </p:spPr>
        <p:txBody>
          <a:bodyPr wrap="none" rtlCol="0">
            <a:spAutoFit/>
          </a:bodyPr>
          <a:lstStyle/>
          <a:p>
            <a:pPr algn="l"/>
            <a:r>
              <a:rPr kumimoji="1" lang="en-US" altLang="ja-JP" dirty="0">
                <a:latin typeface="Times New Roman" panose="02020603050405020304" pitchFamily="18" charset="0"/>
              </a:rPr>
              <a:t>1.f5, 2.d6, 3.c4, 4.d3, 5.c3</a:t>
            </a:r>
            <a:endParaRPr kumimoji="1" lang="ja-JP" altLang="en-US" dirty="0">
              <a:latin typeface="Times New Roman" panose="02020603050405020304" pitchFamily="18" charset="0"/>
            </a:endParaRPr>
          </a:p>
        </p:txBody>
      </p:sp>
      <p:sp>
        <p:nvSpPr>
          <p:cNvPr id="3" name="円/楕円 100">
            <a:extLst>
              <a:ext uri="{FF2B5EF4-FFF2-40B4-BE49-F238E27FC236}">
                <a16:creationId xmlns:a16="http://schemas.microsoft.com/office/drawing/2014/main" id="{3B425308-185F-440D-BC13-1405D1B9A6CB}"/>
              </a:ext>
            </a:extLst>
          </p:cNvPr>
          <p:cNvSpPr/>
          <p:nvPr/>
        </p:nvSpPr>
        <p:spPr bwMode="auto">
          <a:xfrm>
            <a:off x="1950313" y="3023167"/>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円/楕円 100">
            <a:extLst>
              <a:ext uri="{FF2B5EF4-FFF2-40B4-BE49-F238E27FC236}">
                <a16:creationId xmlns:a16="http://schemas.microsoft.com/office/drawing/2014/main" id="{3E030964-1458-4EFB-AD7E-D38776F17866}"/>
              </a:ext>
            </a:extLst>
          </p:cNvPr>
          <p:cNvSpPr/>
          <p:nvPr/>
        </p:nvSpPr>
        <p:spPr bwMode="auto">
          <a:xfrm>
            <a:off x="6478786" y="3064606"/>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円/楕円 100">
            <a:extLst>
              <a:ext uri="{FF2B5EF4-FFF2-40B4-BE49-F238E27FC236}">
                <a16:creationId xmlns:a16="http://schemas.microsoft.com/office/drawing/2014/main" id="{F7DE58DF-ADFE-4374-9C05-F0A22E401862}"/>
              </a:ext>
            </a:extLst>
          </p:cNvPr>
          <p:cNvSpPr/>
          <p:nvPr/>
        </p:nvSpPr>
        <p:spPr bwMode="auto">
          <a:xfrm>
            <a:off x="1528882" y="3459988"/>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円/楕円 100">
            <a:extLst>
              <a:ext uri="{FF2B5EF4-FFF2-40B4-BE49-F238E27FC236}">
                <a16:creationId xmlns:a16="http://schemas.microsoft.com/office/drawing/2014/main" id="{358782C2-901D-44E4-92FB-21AB2E6EF87E}"/>
              </a:ext>
            </a:extLst>
          </p:cNvPr>
          <p:cNvSpPr/>
          <p:nvPr/>
        </p:nvSpPr>
        <p:spPr bwMode="auto">
          <a:xfrm>
            <a:off x="6058797" y="3049262"/>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29015999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手順前後の同一局面</a:t>
            </a:r>
            <a:endParaRPr kumimoji="1" lang="ja-JP" altLang="en-US" baseline="0" dirty="0">
              <a:latin typeface="Times New Roman" pitchFamily="18" charset="0"/>
            </a:endParaRPr>
          </a:p>
        </p:txBody>
      </p:sp>
      <p:grpSp>
        <p:nvGrpSpPr>
          <p:cNvPr id="67" name="グループ化 84"/>
          <p:cNvGrpSpPr/>
          <p:nvPr/>
        </p:nvGrpSpPr>
        <p:grpSpPr>
          <a:xfrm>
            <a:off x="3962400" y="16002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2168817" y="3378800"/>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2650771" y="4423033"/>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122" name="円/楕円 121"/>
          <p:cNvSpPr/>
          <p:nvPr/>
        </p:nvSpPr>
        <p:spPr bwMode="auto">
          <a:xfrm>
            <a:off x="5943600" y="4114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5943600" y="36576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2" name="円/楕円 131"/>
          <p:cNvSpPr/>
          <p:nvPr/>
        </p:nvSpPr>
        <p:spPr bwMode="auto">
          <a:xfrm>
            <a:off x="5486400" y="3124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7" name="円/楕円 136"/>
          <p:cNvSpPr/>
          <p:nvPr/>
        </p:nvSpPr>
        <p:spPr bwMode="auto">
          <a:xfrm>
            <a:off x="5943600" y="3124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4" name="円/楕円 163"/>
          <p:cNvSpPr/>
          <p:nvPr/>
        </p:nvSpPr>
        <p:spPr bwMode="auto">
          <a:xfrm>
            <a:off x="6444000" y="4114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5" name="円/楕円 164"/>
          <p:cNvSpPr/>
          <p:nvPr/>
        </p:nvSpPr>
        <p:spPr bwMode="auto">
          <a:xfrm>
            <a:off x="6934200" y="4114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6" name="テキスト ボックス 165"/>
          <p:cNvSpPr txBox="1"/>
          <p:nvPr/>
        </p:nvSpPr>
        <p:spPr>
          <a:xfrm>
            <a:off x="0" y="1676400"/>
            <a:ext cx="3991798" cy="2074414"/>
          </a:xfrm>
          <a:prstGeom prst="rect">
            <a:avLst/>
          </a:prstGeom>
          <a:noFill/>
        </p:spPr>
        <p:txBody>
          <a:bodyPr wrap="none" rtlCol="0">
            <a:spAutoFit/>
          </a:bodyPr>
          <a:lstStyle/>
          <a:p>
            <a:pPr algn="l"/>
            <a:r>
              <a:rPr kumimoji="1" lang="ja-JP" altLang="en-US" dirty="0">
                <a:latin typeface="Times New Roman" panose="02020603050405020304" pitchFamily="18" charset="0"/>
              </a:rPr>
              <a:t>手順</a:t>
            </a:r>
            <a:r>
              <a:rPr kumimoji="1" lang="en-US" altLang="ja-JP" dirty="0">
                <a:latin typeface="Times New Roman" panose="02020603050405020304" pitchFamily="18" charset="0"/>
              </a:rPr>
              <a:t>1</a:t>
            </a:r>
          </a:p>
          <a:p>
            <a:pPr algn="l"/>
            <a:r>
              <a:rPr kumimoji="1" lang="en-US" altLang="ja-JP" dirty="0">
                <a:latin typeface="Times New Roman" panose="02020603050405020304" pitchFamily="18" charset="0"/>
              </a:rPr>
              <a:t>1:</a:t>
            </a:r>
            <a:r>
              <a:rPr lang="en-US" altLang="ja-JP" dirty="0">
                <a:latin typeface="Times New Roman" panose="02020603050405020304" pitchFamily="18" charset="0"/>
              </a:rPr>
              <a:t>f</a:t>
            </a:r>
            <a:r>
              <a:rPr kumimoji="1" lang="en-US" altLang="ja-JP" dirty="0">
                <a:latin typeface="Times New Roman" panose="02020603050405020304" pitchFamily="18" charset="0"/>
              </a:rPr>
              <a:t>5, 2:d6, 3:c3, 4:d3, 5:c4</a:t>
            </a:r>
          </a:p>
          <a:p>
            <a:pPr algn="l"/>
            <a:r>
              <a:rPr lang="ja-JP" altLang="en-US" dirty="0">
                <a:latin typeface="Times New Roman" panose="02020603050405020304" pitchFamily="18" charset="0"/>
              </a:rPr>
              <a:t>手順</a:t>
            </a:r>
            <a:r>
              <a:rPr lang="en-US" altLang="ja-JP" dirty="0">
                <a:latin typeface="Times New Roman" panose="02020603050405020304" pitchFamily="18" charset="0"/>
              </a:rPr>
              <a:t>2</a:t>
            </a:r>
          </a:p>
          <a:p>
            <a:pPr algn="l"/>
            <a:r>
              <a:rPr kumimoji="1" lang="en-US" altLang="ja-JP" dirty="0">
                <a:latin typeface="Times New Roman" panose="02020603050405020304" pitchFamily="18" charset="0"/>
              </a:rPr>
              <a:t>1:f5, 2:d6, 3:c4, 4:d3, 5:c3</a:t>
            </a:r>
          </a:p>
        </p:txBody>
      </p:sp>
      <p:sp>
        <p:nvSpPr>
          <p:cNvPr id="167" name="テキスト ボックス 166"/>
          <p:cNvSpPr txBox="1"/>
          <p:nvPr/>
        </p:nvSpPr>
        <p:spPr>
          <a:xfrm>
            <a:off x="228600" y="4114800"/>
            <a:ext cx="3712876" cy="523220"/>
          </a:xfrm>
          <a:prstGeom prst="rect">
            <a:avLst/>
          </a:prstGeom>
          <a:noFill/>
        </p:spPr>
        <p:txBody>
          <a:bodyPr wrap="none" rtlCol="0">
            <a:spAutoFit/>
          </a:bodyPr>
          <a:lstStyle/>
          <a:p>
            <a:r>
              <a:rPr kumimoji="1" lang="ja-JP" altLang="en-US" dirty="0">
                <a:latin typeface="Times New Roman" panose="02020603050405020304" pitchFamily="18" charset="0"/>
              </a:rPr>
              <a:t>どちらも同じ局面になる</a:t>
            </a:r>
          </a:p>
        </p:txBody>
      </p:sp>
    </p:spTree>
    <p:extLst>
      <p:ext uri="{BB962C8B-B14F-4D97-AF65-F5344CB8AC3E}">
        <p14:creationId xmlns:p14="http://schemas.microsoft.com/office/powerpoint/2010/main" val="4223277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局面の評価値計算</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dirty="0">
                <a:latin typeface="Times New Roman" pitchFamily="18" charset="0"/>
              </a:rPr>
              <a:t>局面の評価値計算</a:t>
            </a:r>
            <a:endParaRPr kumimoji="1" lang="en-US" altLang="ja-JP" baseline="0" dirty="0">
              <a:latin typeface="Times New Roman" pitchFamily="18" charset="0"/>
            </a:endParaRPr>
          </a:p>
          <a:p>
            <a:pPr lvl="1"/>
            <a:r>
              <a:rPr lang="ja-JP" altLang="en-US" dirty="0">
                <a:latin typeface="Times New Roman" pitchFamily="18" charset="0"/>
              </a:rPr>
              <a:t>現在の局面からどのくらい優勢かを計算する</a:t>
            </a:r>
            <a:endParaRPr lang="en-US" altLang="ja-JP" dirty="0">
              <a:latin typeface="Times New Roman" pitchFamily="18" charset="0"/>
            </a:endParaRPr>
          </a:p>
          <a:p>
            <a:pPr lvl="2"/>
            <a:r>
              <a:rPr lang="ja-JP" altLang="en-US" baseline="0" dirty="0">
                <a:latin typeface="Times New Roman" pitchFamily="18" charset="0"/>
              </a:rPr>
              <a:t>得点を多く</a:t>
            </a:r>
            <a:r>
              <a:rPr lang="ja-JP" altLang="en-US" dirty="0">
                <a:latin typeface="Times New Roman" pitchFamily="18" charset="0"/>
              </a:rPr>
              <a:t>取って</a:t>
            </a:r>
            <a:r>
              <a:rPr lang="ja-JP" altLang="en-US" baseline="0" dirty="0">
                <a:latin typeface="Times New Roman" pitchFamily="18" charset="0"/>
              </a:rPr>
              <a:t>い</a:t>
            </a:r>
            <a:r>
              <a:rPr lang="ja-JP" altLang="en-US" dirty="0">
                <a:latin typeface="Times New Roman" pitchFamily="18" charset="0"/>
              </a:rPr>
              <a:t>る</a:t>
            </a:r>
            <a:endParaRPr lang="en-US" altLang="ja-JP" dirty="0">
              <a:latin typeface="Times New Roman" pitchFamily="18" charset="0"/>
            </a:endParaRPr>
          </a:p>
          <a:p>
            <a:pPr lvl="2"/>
            <a:r>
              <a:rPr lang="ja-JP" altLang="en-US" baseline="0" dirty="0">
                <a:latin typeface="Times New Roman" pitchFamily="18" charset="0"/>
              </a:rPr>
              <a:t>盤上に強い駒がある</a:t>
            </a:r>
            <a:endParaRPr lang="en-US" altLang="ja-JP" baseline="0" dirty="0">
              <a:latin typeface="Times New Roman" pitchFamily="18" charset="0"/>
            </a:endParaRPr>
          </a:p>
          <a:p>
            <a:pPr lvl="2"/>
            <a:r>
              <a:rPr lang="ja-JP" altLang="en-US" dirty="0">
                <a:latin typeface="Times New Roman" pitchFamily="18" charset="0"/>
              </a:rPr>
              <a:t>強いカードを持っている</a:t>
            </a:r>
            <a:endParaRPr lang="en-US" altLang="ja-JP" dirty="0">
              <a:latin typeface="Times New Roman" pitchFamily="18" charset="0"/>
            </a:endParaRPr>
          </a:p>
          <a:p>
            <a:pPr lvl="2"/>
            <a:r>
              <a:rPr lang="ja-JP" altLang="en-US" baseline="0" dirty="0">
                <a:latin typeface="Times New Roman" pitchFamily="18" charset="0"/>
              </a:rPr>
              <a:t>有利な地点を抑えている</a:t>
            </a:r>
            <a:endParaRPr lang="en-US" altLang="ja-JP" baseline="0" dirty="0">
              <a:latin typeface="Times New Roman" pitchFamily="18" charset="0"/>
            </a:endParaRPr>
          </a:p>
          <a:p>
            <a:pPr lvl="2"/>
            <a:r>
              <a:rPr lang="ja-JP" altLang="en-US" dirty="0">
                <a:latin typeface="Times New Roman" pitchFamily="18" charset="0"/>
              </a:rPr>
              <a:t>相手を攻撃できる</a:t>
            </a:r>
            <a:endParaRPr lang="en-US" altLang="ja-JP" dirty="0">
              <a:latin typeface="Times New Roman" pitchFamily="18" charset="0"/>
            </a:endParaRPr>
          </a:p>
          <a:p>
            <a:pPr lvl="2"/>
            <a:r>
              <a:rPr lang="ja-JP" altLang="en-US" baseline="0" dirty="0">
                <a:latin typeface="Times New Roman" pitchFamily="18" charset="0"/>
              </a:rPr>
              <a:t>相手の攻撃を防げる</a:t>
            </a:r>
            <a:endParaRPr lang="en-US" altLang="ja-JP" baseline="0" dirty="0">
              <a:latin typeface="Times New Roman" pitchFamily="18" charset="0"/>
            </a:endParaRPr>
          </a:p>
          <a:p>
            <a:pPr lvl="2"/>
            <a:r>
              <a:rPr lang="ja-JP" altLang="en-US" dirty="0">
                <a:latin typeface="Times New Roman" pitchFamily="18" charset="0"/>
              </a:rPr>
              <a:t>可能な手の数が多い</a:t>
            </a:r>
            <a:endParaRPr lang="en-US" altLang="ja-JP" dirty="0">
              <a:latin typeface="Times New Roman" pitchFamily="18" charset="0"/>
            </a:endParaRPr>
          </a:p>
          <a:p>
            <a:pPr marL="914400" lvl="2" indent="0" algn="ctr">
              <a:buNone/>
            </a:pPr>
            <a:r>
              <a:rPr lang="ja-JP" altLang="en-US" dirty="0">
                <a:latin typeface="Times New Roman" pitchFamily="18" charset="0"/>
              </a:rPr>
              <a:t>：</a:t>
            </a:r>
            <a:endParaRPr lang="en-US" altLang="ja-JP" dirty="0">
              <a:latin typeface="Times New Roman" pitchFamily="18" charset="0"/>
            </a:endParaRPr>
          </a:p>
        </p:txBody>
      </p:sp>
    </p:spTree>
    <p:extLst>
      <p:ext uri="{BB962C8B-B14F-4D97-AF65-F5344CB8AC3E}">
        <p14:creationId xmlns:p14="http://schemas.microsoft.com/office/powerpoint/2010/main" val="35176084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手順前後の同一局面</a:t>
            </a:r>
          </a:p>
        </p:txBody>
      </p:sp>
      <p:sp>
        <p:nvSpPr>
          <p:cNvPr id="164" name="円/楕円 163"/>
          <p:cNvSpPr/>
          <p:nvPr/>
        </p:nvSpPr>
        <p:spPr bwMode="auto">
          <a:xfrm>
            <a:off x="4191000" y="18288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65" name="直線矢印コネクタ 164"/>
          <p:cNvCxnSpPr>
            <a:stCxn id="164" idx="4"/>
          </p:cNvCxnSpPr>
          <p:nvPr/>
        </p:nvCxnSpPr>
        <p:spPr bwMode="auto">
          <a:xfrm flipH="1">
            <a:off x="3695700" y="23622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直線矢印コネクタ 165"/>
          <p:cNvCxnSpPr>
            <a:stCxn id="164" idx="4"/>
          </p:cNvCxnSpPr>
          <p:nvPr/>
        </p:nvCxnSpPr>
        <p:spPr bwMode="auto">
          <a:xfrm flipH="1">
            <a:off x="4000500" y="23622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直線矢印コネクタ 166"/>
          <p:cNvCxnSpPr>
            <a:stCxn id="164" idx="4"/>
          </p:cNvCxnSpPr>
          <p:nvPr/>
        </p:nvCxnSpPr>
        <p:spPr bwMode="auto">
          <a:xfrm flipH="1">
            <a:off x="4305300" y="23622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直線矢印コネクタ 167"/>
          <p:cNvCxnSpPr>
            <a:stCxn id="164" idx="4"/>
          </p:cNvCxnSpPr>
          <p:nvPr/>
        </p:nvCxnSpPr>
        <p:spPr bwMode="auto">
          <a:xfrm>
            <a:off x="4457700" y="23622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直線矢印コネクタ 168"/>
          <p:cNvCxnSpPr>
            <a:stCxn id="164" idx="4"/>
          </p:cNvCxnSpPr>
          <p:nvPr/>
        </p:nvCxnSpPr>
        <p:spPr bwMode="auto">
          <a:xfrm>
            <a:off x="4457700" y="23622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直線矢印コネクタ 169"/>
          <p:cNvCxnSpPr>
            <a:stCxn id="164" idx="4"/>
          </p:cNvCxnSpPr>
          <p:nvPr/>
        </p:nvCxnSpPr>
        <p:spPr bwMode="auto">
          <a:xfrm>
            <a:off x="4457700" y="23622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テキスト ボックス 170"/>
          <p:cNvSpPr txBox="1"/>
          <p:nvPr/>
        </p:nvSpPr>
        <p:spPr>
          <a:xfrm>
            <a:off x="3409764" y="2209800"/>
            <a:ext cx="801823" cy="523220"/>
          </a:xfrm>
          <a:prstGeom prst="rect">
            <a:avLst/>
          </a:prstGeom>
          <a:noFill/>
        </p:spPr>
        <p:txBody>
          <a:bodyPr wrap="none" rtlCol="0">
            <a:spAutoFit/>
          </a:bodyPr>
          <a:lstStyle/>
          <a:p>
            <a:r>
              <a:rPr lang="en-US" altLang="ja-JP" dirty="0">
                <a:latin typeface="Times New Roman" panose="02020603050405020304" pitchFamily="18" charset="0"/>
              </a:rPr>
              <a:t>3</a:t>
            </a:r>
            <a:r>
              <a:rPr kumimoji="1" lang="en-US" altLang="ja-JP" dirty="0">
                <a:latin typeface="Times New Roman" panose="02020603050405020304" pitchFamily="18" charset="0"/>
              </a:rPr>
              <a:t>:c3</a:t>
            </a:r>
            <a:endParaRPr kumimoji="1" lang="ja-JP" altLang="en-US" dirty="0">
              <a:latin typeface="Times New Roman" panose="02020603050405020304" pitchFamily="18" charset="0"/>
            </a:endParaRPr>
          </a:p>
        </p:txBody>
      </p:sp>
      <p:sp>
        <p:nvSpPr>
          <p:cNvPr id="172" name="円/楕円 171"/>
          <p:cNvSpPr/>
          <p:nvPr/>
        </p:nvSpPr>
        <p:spPr bwMode="auto">
          <a:xfrm>
            <a:off x="3429000" y="28956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73" name="直線矢印コネクタ 172"/>
          <p:cNvCxnSpPr>
            <a:stCxn id="172" idx="4"/>
          </p:cNvCxnSpPr>
          <p:nvPr/>
        </p:nvCxnSpPr>
        <p:spPr bwMode="auto">
          <a:xfrm flipH="1">
            <a:off x="2933700" y="3429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直線矢印コネクタ 173"/>
          <p:cNvCxnSpPr>
            <a:stCxn id="172" idx="4"/>
          </p:cNvCxnSpPr>
          <p:nvPr/>
        </p:nvCxnSpPr>
        <p:spPr bwMode="auto">
          <a:xfrm flipH="1">
            <a:off x="3238500" y="3429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直線矢印コネクタ 174"/>
          <p:cNvCxnSpPr>
            <a:stCxn id="172" idx="4"/>
          </p:cNvCxnSpPr>
          <p:nvPr/>
        </p:nvCxnSpPr>
        <p:spPr bwMode="auto">
          <a:xfrm flipH="1">
            <a:off x="3543300" y="3429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直線矢印コネクタ 175"/>
          <p:cNvCxnSpPr>
            <a:stCxn id="172" idx="4"/>
          </p:cNvCxnSpPr>
          <p:nvPr/>
        </p:nvCxnSpPr>
        <p:spPr bwMode="auto">
          <a:xfrm>
            <a:off x="3695700" y="3429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直線矢印コネクタ 176"/>
          <p:cNvCxnSpPr>
            <a:stCxn id="172" idx="4"/>
          </p:cNvCxnSpPr>
          <p:nvPr/>
        </p:nvCxnSpPr>
        <p:spPr bwMode="auto">
          <a:xfrm>
            <a:off x="3695700" y="3429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直線矢印コネクタ 177"/>
          <p:cNvCxnSpPr>
            <a:stCxn id="172" idx="4"/>
          </p:cNvCxnSpPr>
          <p:nvPr/>
        </p:nvCxnSpPr>
        <p:spPr bwMode="auto">
          <a:xfrm>
            <a:off x="3695700" y="3429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テキスト ボックス 178"/>
          <p:cNvSpPr txBox="1"/>
          <p:nvPr/>
        </p:nvSpPr>
        <p:spPr>
          <a:xfrm>
            <a:off x="2637345" y="3276600"/>
            <a:ext cx="822661" cy="523220"/>
          </a:xfrm>
          <a:prstGeom prst="rect">
            <a:avLst/>
          </a:prstGeom>
          <a:noFill/>
        </p:spPr>
        <p:txBody>
          <a:bodyPr wrap="none" rtlCol="0">
            <a:spAutoFit/>
          </a:bodyPr>
          <a:lstStyle/>
          <a:p>
            <a:r>
              <a:rPr lang="en-US" altLang="ja-JP" dirty="0">
                <a:latin typeface="Times New Roman" panose="02020603050405020304" pitchFamily="18" charset="0"/>
              </a:rPr>
              <a:t>4</a:t>
            </a:r>
            <a:r>
              <a:rPr kumimoji="1" lang="en-US" altLang="ja-JP" dirty="0">
                <a:latin typeface="Times New Roman" panose="02020603050405020304" pitchFamily="18" charset="0"/>
              </a:rPr>
              <a:t>:d3</a:t>
            </a:r>
            <a:endParaRPr kumimoji="1" lang="ja-JP" altLang="en-US" dirty="0">
              <a:latin typeface="Times New Roman" panose="02020603050405020304" pitchFamily="18" charset="0"/>
            </a:endParaRPr>
          </a:p>
        </p:txBody>
      </p:sp>
      <p:sp>
        <p:nvSpPr>
          <p:cNvPr id="180" name="円/楕円 179"/>
          <p:cNvSpPr/>
          <p:nvPr/>
        </p:nvSpPr>
        <p:spPr bwMode="auto">
          <a:xfrm>
            <a:off x="2667000" y="39624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81" name="直線矢印コネクタ 180"/>
          <p:cNvCxnSpPr>
            <a:stCxn id="180" idx="4"/>
          </p:cNvCxnSpPr>
          <p:nvPr/>
        </p:nvCxnSpPr>
        <p:spPr bwMode="auto">
          <a:xfrm flipH="1">
            <a:off x="2171700" y="4495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a:stCxn id="180" idx="4"/>
          </p:cNvCxnSpPr>
          <p:nvPr/>
        </p:nvCxnSpPr>
        <p:spPr bwMode="auto">
          <a:xfrm flipH="1">
            <a:off x="2476500" y="4495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直線矢印コネクタ 182"/>
          <p:cNvCxnSpPr>
            <a:stCxn id="180" idx="4"/>
          </p:cNvCxnSpPr>
          <p:nvPr/>
        </p:nvCxnSpPr>
        <p:spPr bwMode="auto">
          <a:xfrm flipH="1">
            <a:off x="2781300" y="4495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直線矢印コネクタ 183"/>
          <p:cNvCxnSpPr>
            <a:stCxn id="180" idx="4"/>
          </p:cNvCxnSpPr>
          <p:nvPr/>
        </p:nvCxnSpPr>
        <p:spPr bwMode="auto">
          <a:xfrm>
            <a:off x="2933700" y="4495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直線矢印コネクタ 184"/>
          <p:cNvCxnSpPr>
            <a:stCxn id="180" idx="4"/>
          </p:cNvCxnSpPr>
          <p:nvPr/>
        </p:nvCxnSpPr>
        <p:spPr bwMode="auto">
          <a:xfrm>
            <a:off x="2933700" y="4495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直線矢印コネクタ 185"/>
          <p:cNvCxnSpPr>
            <a:stCxn id="180" idx="4"/>
          </p:cNvCxnSpPr>
          <p:nvPr/>
        </p:nvCxnSpPr>
        <p:spPr bwMode="auto">
          <a:xfrm>
            <a:off x="2933700" y="4495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テキスト ボックス 186"/>
          <p:cNvSpPr txBox="1"/>
          <p:nvPr/>
        </p:nvSpPr>
        <p:spPr>
          <a:xfrm>
            <a:off x="1885764" y="4343400"/>
            <a:ext cx="801823" cy="523220"/>
          </a:xfrm>
          <a:prstGeom prst="rect">
            <a:avLst/>
          </a:prstGeom>
          <a:noFill/>
        </p:spPr>
        <p:txBody>
          <a:bodyPr wrap="none" rtlCol="0">
            <a:spAutoFit/>
          </a:bodyPr>
          <a:lstStyle/>
          <a:p>
            <a:r>
              <a:rPr lang="en-US" altLang="ja-JP" dirty="0">
                <a:latin typeface="Times New Roman" panose="02020603050405020304" pitchFamily="18" charset="0"/>
              </a:rPr>
              <a:t>5</a:t>
            </a:r>
            <a:r>
              <a:rPr kumimoji="1" lang="en-US" altLang="ja-JP" dirty="0">
                <a:latin typeface="Times New Roman" panose="02020603050405020304" pitchFamily="18" charset="0"/>
              </a:rPr>
              <a:t>:c4</a:t>
            </a:r>
            <a:endParaRPr kumimoji="1" lang="ja-JP" altLang="en-US" dirty="0">
              <a:latin typeface="Times New Roman" panose="02020603050405020304" pitchFamily="18" charset="0"/>
            </a:endParaRPr>
          </a:p>
        </p:txBody>
      </p:sp>
      <p:sp>
        <p:nvSpPr>
          <p:cNvPr id="188" name="テキスト ボックス 187"/>
          <p:cNvSpPr txBox="1"/>
          <p:nvPr/>
        </p:nvSpPr>
        <p:spPr>
          <a:xfrm>
            <a:off x="4800600" y="2209800"/>
            <a:ext cx="801823" cy="523220"/>
          </a:xfrm>
          <a:prstGeom prst="rect">
            <a:avLst/>
          </a:prstGeom>
          <a:noFill/>
        </p:spPr>
        <p:txBody>
          <a:bodyPr wrap="none" rtlCol="0">
            <a:spAutoFit/>
          </a:bodyPr>
          <a:lstStyle/>
          <a:p>
            <a:r>
              <a:rPr lang="en-US" altLang="ja-JP" dirty="0">
                <a:latin typeface="Times New Roman" panose="02020603050405020304" pitchFamily="18" charset="0"/>
              </a:rPr>
              <a:t>3</a:t>
            </a:r>
            <a:r>
              <a:rPr kumimoji="1" lang="en-US" altLang="ja-JP" dirty="0">
                <a:latin typeface="Times New Roman" panose="02020603050405020304" pitchFamily="18" charset="0"/>
              </a:rPr>
              <a:t>:c4</a:t>
            </a:r>
            <a:endParaRPr kumimoji="1" lang="ja-JP" altLang="en-US" dirty="0">
              <a:latin typeface="Times New Roman" panose="02020603050405020304" pitchFamily="18" charset="0"/>
            </a:endParaRPr>
          </a:p>
        </p:txBody>
      </p:sp>
      <p:sp>
        <p:nvSpPr>
          <p:cNvPr id="189" name="円/楕円 188"/>
          <p:cNvSpPr/>
          <p:nvPr/>
        </p:nvSpPr>
        <p:spPr bwMode="auto">
          <a:xfrm>
            <a:off x="1905000" y="50292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7" name="円/楕円 206"/>
          <p:cNvSpPr/>
          <p:nvPr/>
        </p:nvSpPr>
        <p:spPr bwMode="auto">
          <a:xfrm>
            <a:off x="4876800" y="28956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8" name="直線矢印コネクタ 207"/>
          <p:cNvCxnSpPr>
            <a:stCxn id="207" idx="4"/>
          </p:cNvCxnSpPr>
          <p:nvPr/>
        </p:nvCxnSpPr>
        <p:spPr bwMode="auto">
          <a:xfrm flipH="1">
            <a:off x="4381500" y="3429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直線矢印コネクタ 208"/>
          <p:cNvCxnSpPr>
            <a:stCxn id="207" idx="4"/>
          </p:cNvCxnSpPr>
          <p:nvPr/>
        </p:nvCxnSpPr>
        <p:spPr bwMode="auto">
          <a:xfrm flipH="1">
            <a:off x="4686300" y="3429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 name="直線矢印コネクタ 209"/>
          <p:cNvCxnSpPr>
            <a:stCxn id="207" idx="4"/>
          </p:cNvCxnSpPr>
          <p:nvPr/>
        </p:nvCxnSpPr>
        <p:spPr bwMode="auto">
          <a:xfrm flipH="1">
            <a:off x="4991100" y="3429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直線矢印コネクタ 210"/>
          <p:cNvCxnSpPr>
            <a:stCxn id="207" idx="4"/>
          </p:cNvCxnSpPr>
          <p:nvPr/>
        </p:nvCxnSpPr>
        <p:spPr bwMode="auto">
          <a:xfrm>
            <a:off x="5143500" y="3429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直線矢印コネクタ 211"/>
          <p:cNvCxnSpPr>
            <a:stCxn id="207" idx="4"/>
          </p:cNvCxnSpPr>
          <p:nvPr/>
        </p:nvCxnSpPr>
        <p:spPr bwMode="auto">
          <a:xfrm>
            <a:off x="5143500" y="3429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直線矢印コネクタ 212"/>
          <p:cNvCxnSpPr>
            <a:stCxn id="207" idx="4"/>
          </p:cNvCxnSpPr>
          <p:nvPr/>
        </p:nvCxnSpPr>
        <p:spPr bwMode="auto">
          <a:xfrm>
            <a:off x="5143500" y="3429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テキスト ボックス 213"/>
          <p:cNvSpPr txBox="1"/>
          <p:nvPr/>
        </p:nvSpPr>
        <p:spPr>
          <a:xfrm>
            <a:off x="5486400" y="3276600"/>
            <a:ext cx="822661" cy="523220"/>
          </a:xfrm>
          <a:prstGeom prst="rect">
            <a:avLst/>
          </a:prstGeom>
          <a:noFill/>
        </p:spPr>
        <p:txBody>
          <a:bodyPr wrap="none" rtlCol="0">
            <a:spAutoFit/>
          </a:bodyPr>
          <a:lstStyle/>
          <a:p>
            <a:r>
              <a:rPr lang="en-US" altLang="ja-JP" dirty="0">
                <a:latin typeface="Times New Roman" panose="02020603050405020304" pitchFamily="18" charset="0"/>
              </a:rPr>
              <a:t>4</a:t>
            </a:r>
            <a:r>
              <a:rPr kumimoji="1" lang="en-US" altLang="ja-JP" dirty="0">
                <a:latin typeface="Times New Roman" panose="02020603050405020304" pitchFamily="18" charset="0"/>
              </a:rPr>
              <a:t>:d3</a:t>
            </a:r>
            <a:endParaRPr kumimoji="1" lang="ja-JP" altLang="en-US" dirty="0">
              <a:latin typeface="Times New Roman" panose="02020603050405020304" pitchFamily="18" charset="0"/>
            </a:endParaRPr>
          </a:p>
        </p:txBody>
      </p:sp>
      <p:sp>
        <p:nvSpPr>
          <p:cNvPr id="215" name="円/楕円 214"/>
          <p:cNvSpPr/>
          <p:nvPr/>
        </p:nvSpPr>
        <p:spPr bwMode="auto">
          <a:xfrm>
            <a:off x="5638800" y="39624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16" name="直線矢印コネクタ 215"/>
          <p:cNvCxnSpPr>
            <a:stCxn id="215" idx="4"/>
          </p:cNvCxnSpPr>
          <p:nvPr/>
        </p:nvCxnSpPr>
        <p:spPr bwMode="auto">
          <a:xfrm flipH="1">
            <a:off x="5143500" y="4495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直線矢印コネクタ 216"/>
          <p:cNvCxnSpPr>
            <a:stCxn id="215" idx="4"/>
          </p:cNvCxnSpPr>
          <p:nvPr/>
        </p:nvCxnSpPr>
        <p:spPr bwMode="auto">
          <a:xfrm flipH="1">
            <a:off x="5448300" y="4495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直線矢印コネクタ 217"/>
          <p:cNvCxnSpPr>
            <a:stCxn id="215" idx="4"/>
          </p:cNvCxnSpPr>
          <p:nvPr/>
        </p:nvCxnSpPr>
        <p:spPr bwMode="auto">
          <a:xfrm flipH="1">
            <a:off x="5753100" y="4495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9" name="直線矢印コネクタ 218"/>
          <p:cNvCxnSpPr>
            <a:stCxn id="215" idx="4"/>
          </p:cNvCxnSpPr>
          <p:nvPr/>
        </p:nvCxnSpPr>
        <p:spPr bwMode="auto">
          <a:xfrm>
            <a:off x="5905500" y="4495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0" name="直線矢印コネクタ 219"/>
          <p:cNvCxnSpPr>
            <a:stCxn id="215" idx="4"/>
          </p:cNvCxnSpPr>
          <p:nvPr/>
        </p:nvCxnSpPr>
        <p:spPr bwMode="auto">
          <a:xfrm>
            <a:off x="5905500" y="4495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1" name="直線矢印コネクタ 220"/>
          <p:cNvCxnSpPr>
            <a:stCxn id="215" idx="4"/>
          </p:cNvCxnSpPr>
          <p:nvPr/>
        </p:nvCxnSpPr>
        <p:spPr bwMode="auto">
          <a:xfrm>
            <a:off x="5905500" y="4495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2" name="テキスト ボックス 221"/>
          <p:cNvSpPr txBox="1"/>
          <p:nvPr/>
        </p:nvSpPr>
        <p:spPr>
          <a:xfrm>
            <a:off x="6400800" y="4343400"/>
            <a:ext cx="801823" cy="523220"/>
          </a:xfrm>
          <a:prstGeom prst="rect">
            <a:avLst/>
          </a:prstGeom>
          <a:noFill/>
        </p:spPr>
        <p:txBody>
          <a:bodyPr wrap="none" rtlCol="0">
            <a:spAutoFit/>
          </a:bodyPr>
          <a:lstStyle/>
          <a:p>
            <a:r>
              <a:rPr lang="en-US" altLang="ja-JP" dirty="0">
                <a:latin typeface="Times New Roman" panose="02020603050405020304" pitchFamily="18" charset="0"/>
              </a:rPr>
              <a:t>5</a:t>
            </a:r>
            <a:r>
              <a:rPr kumimoji="1" lang="en-US" altLang="ja-JP" dirty="0">
                <a:latin typeface="Times New Roman" panose="02020603050405020304" pitchFamily="18" charset="0"/>
              </a:rPr>
              <a:t>:c3</a:t>
            </a:r>
            <a:endParaRPr kumimoji="1" lang="ja-JP" altLang="en-US" dirty="0">
              <a:latin typeface="Times New Roman" panose="02020603050405020304" pitchFamily="18" charset="0"/>
            </a:endParaRPr>
          </a:p>
        </p:txBody>
      </p:sp>
      <p:sp>
        <p:nvSpPr>
          <p:cNvPr id="223" name="円/楕円 222"/>
          <p:cNvSpPr/>
          <p:nvPr/>
        </p:nvSpPr>
        <p:spPr bwMode="auto">
          <a:xfrm>
            <a:off x="6400800" y="50292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5" name="円/楕円 224"/>
          <p:cNvSpPr/>
          <p:nvPr/>
        </p:nvSpPr>
        <p:spPr bwMode="auto">
          <a:xfrm>
            <a:off x="1904400" y="5029200"/>
            <a:ext cx="533400" cy="5334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226" name="右矢印 225"/>
          <p:cNvSpPr/>
          <p:nvPr/>
        </p:nvSpPr>
        <p:spPr bwMode="auto">
          <a:xfrm>
            <a:off x="2667000" y="4953000"/>
            <a:ext cx="3657600" cy="6096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評価値をコピー</a:t>
            </a:r>
            <a:endParaRPr kumimoji="1" lang="ja-JP" altLang="en-US" sz="2400" dirty="0">
              <a:effectLst/>
              <a:latin typeface="Times New Roman" panose="02020603050405020304" pitchFamily="18" charset="0"/>
            </a:endParaRPr>
          </a:p>
        </p:txBody>
      </p:sp>
      <p:sp>
        <p:nvSpPr>
          <p:cNvPr id="227" name="円/楕円 226"/>
          <p:cNvSpPr/>
          <p:nvPr/>
        </p:nvSpPr>
        <p:spPr bwMode="auto">
          <a:xfrm>
            <a:off x="6400800" y="5029200"/>
            <a:ext cx="533400" cy="5334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228" name="直線矢印コネクタ 227"/>
          <p:cNvCxnSpPr/>
          <p:nvPr/>
        </p:nvCxnSpPr>
        <p:spPr bwMode="auto">
          <a:xfrm flipH="1">
            <a:off x="1371600" y="5562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9" name="直線矢印コネクタ 228"/>
          <p:cNvCxnSpPr/>
          <p:nvPr/>
        </p:nvCxnSpPr>
        <p:spPr bwMode="auto">
          <a:xfrm flipH="1">
            <a:off x="1676400" y="5562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直線矢印コネクタ 229"/>
          <p:cNvCxnSpPr/>
          <p:nvPr/>
        </p:nvCxnSpPr>
        <p:spPr bwMode="auto">
          <a:xfrm flipH="1">
            <a:off x="1981200" y="5562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直線矢印コネクタ 230"/>
          <p:cNvCxnSpPr/>
          <p:nvPr/>
        </p:nvCxnSpPr>
        <p:spPr bwMode="auto">
          <a:xfrm>
            <a:off x="2133600" y="5562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直線矢印コネクタ 231"/>
          <p:cNvCxnSpPr/>
          <p:nvPr/>
        </p:nvCxnSpPr>
        <p:spPr bwMode="auto">
          <a:xfrm>
            <a:off x="2133600" y="5562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直線矢印コネクタ 232"/>
          <p:cNvCxnSpPr/>
          <p:nvPr/>
        </p:nvCxnSpPr>
        <p:spPr bwMode="auto">
          <a:xfrm>
            <a:off x="2133600" y="5562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直線矢印コネクタ 233"/>
          <p:cNvCxnSpPr/>
          <p:nvPr/>
        </p:nvCxnSpPr>
        <p:spPr bwMode="auto">
          <a:xfrm flipH="1">
            <a:off x="5943600" y="5562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 name="直線矢印コネクタ 234"/>
          <p:cNvCxnSpPr/>
          <p:nvPr/>
        </p:nvCxnSpPr>
        <p:spPr bwMode="auto">
          <a:xfrm flipH="1">
            <a:off x="6248400" y="5562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直線矢印コネクタ 235"/>
          <p:cNvCxnSpPr/>
          <p:nvPr/>
        </p:nvCxnSpPr>
        <p:spPr bwMode="auto">
          <a:xfrm flipH="1">
            <a:off x="6553200" y="5562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直線矢印コネクタ 236"/>
          <p:cNvCxnSpPr/>
          <p:nvPr/>
        </p:nvCxnSpPr>
        <p:spPr bwMode="auto">
          <a:xfrm>
            <a:off x="6705600" y="5562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8" name="直線矢印コネクタ 237"/>
          <p:cNvCxnSpPr/>
          <p:nvPr/>
        </p:nvCxnSpPr>
        <p:spPr bwMode="auto">
          <a:xfrm>
            <a:off x="6705600" y="5562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9" name="直線矢印コネクタ 238"/>
          <p:cNvCxnSpPr/>
          <p:nvPr/>
        </p:nvCxnSpPr>
        <p:spPr bwMode="auto">
          <a:xfrm>
            <a:off x="6705600" y="5562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44" name="グループ化 243"/>
          <p:cNvGrpSpPr/>
          <p:nvPr/>
        </p:nvGrpSpPr>
        <p:grpSpPr>
          <a:xfrm>
            <a:off x="2362200" y="5257800"/>
            <a:ext cx="4038600" cy="1132820"/>
            <a:chOff x="5105400" y="1295400"/>
            <a:chExt cx="4038600" cy="1132820"/>
          </a:xfrm>
        </p:grpSpPr>
        <p:sp>
          <p:nvSpPr>
            <p:cNvPr id="240" name="円弧 239"/>
            <p:cNvSpPr/>
            <p:nvPr/>
          </p:nvSpPr>
          <p:spPr bwMode="auto">
            <a:xfrm flipV="1">
              <a:off x="5105400" y="1295400"/>
              <a:ext cx="4038600" cy="609600"/>
            </a:xfrm>
            <a:prstGeom prst="arc">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kumimoji="1" lang="ja-JP" altLang="en-US"/>
            </a:p>
          </p:txBody>
        </p:sp>
        <p:sp>
          <p:nvSpPr>
            <p:cNvPr id="242" name="円弧 241"/>
            <p:cNvSpPr/>
            <p:nvPr/>
          </p:nvSpPr>
          <p:spPr bwMode="auto">
            <a:xfrm flipH="1" flipV="1">
              <a:off x="5105400" y="1295400"/>
              <a:ext cx="4038600" cy="609600"/>
            </a:xfrm>
            <a:prstGeom prst="arc">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kumimoji="1" lang="ja-JP" altLang="en-US"/>
            </a:p>
          </p:txBody>
        </p:sp>
        <p:sp>
          <p:nvSpPr>
            <p:cNvPr id="243" name="テキスト ボックス 242"/>
            <p:cNvSpPr txBox="1"/>
            <p:nvPr/>
          </p:nvSpPr>
          <p:spPr>
            <a:xfrm>
              <a:off x="6324600" y="1905000"/>
              <a:ext cx="1620958" cy="523220"/>
            </a:xfrm>
            <a:prstGeom prst="rect">
              <a:avLst/>
            </a:prstGeom>
            <a:noFill/>
          </p:spPr>
          <p:txBody>
            <a:bodyPr wrap="none" rtlCol="0">
              <a:spAutoFit/>
            </a:bodyPr>
            <a:lstStyle/>
            <a:p>
              <a:r>
                <a:rPr lang="ja-JP" altLang="en-US" dirty="0">
                  <a:latin typeface="Times New Roman" panose="02020603050405020304" pitchFamily="18" charset="0"/>
                </a:rPr>
                <a:t>同一局面</a:t>
              </a:r>
              <a:endParaRPr kumimoji="1" lang="ja-JP" altLang="en-US"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44"/>
                                        </p:tgtEl>
                                        <p:attrNameLst>
                                          <p:attrName>style.visibility</p:attrName>
                                        </p:attrNameLst>
                                      </p:cBhvr>
                                      <p:to>
                                        <p:strVal val="visible"/>
                                      </p:to>
                                    </p:set>
                                    <p:animEffect transition="in" filter="barn(outVertical)">
                                      <p:cBhvr>
                                        <p:cTn id="7" dur="500"/>
                                        <p:tgtEl>
                                          <p:spTgt spid="24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
                                        </p:tgtEl>
                                        <p:attrNameLst>
                                          <p:attrName>style.visibility</p:attrName>
                                        </p:attrNameLst>
                                      </p:cBhvr>
                                      <p:to>
                                        <p:strVal val="visible"/>
                                      </p:to>
                                    </p:set>
                                    <p:animEffect transition="in" filter="checkerboard(across)">
                                      <p:cBhvr>
                                        <p:cTn id="12" dur="500"/>
                                        <p:tgtEl>
                                          <p:spTgt spid="2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6"/>
                                        </p:tgtEl>
                                        <p:attrNameLst>
                                          <p:attrName>style.visibility</p:attrName>
                                        </p:attrNameLst>
                                      </p:cBhvr>
                                      <p:to>
                                        <p:strVal val="visible"/>
                                      </p:to>
                                    </p:set>
                                    <p:animEffect transition="in" filter="wipe(left)">
                                      <p:cBhvr>
                                        <p:cTn id="17" dur="500"/>
                                        <p:tgtEl>
                                          <p:spTgt spid="22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7"/>
                                        </p:tgtEl>
                                        <p:attrNameLst>
                                          <p:attrName>style.visibility</p:attrName>
                                        </p:attrNameLst>
                                      </p:cBhvr>
                                      <p:to>
                                        <p:strVal val="visible"/>
                                      </p:to>
                                    </p:set>
                                    <p:animEffect transition="in" filter="checkerboard(across)">
                                      <p:cBhvr>
                                        <p:cTn id="22" dur="500"/>
                                        <p:tgtEl>
                                          <p:spTgt spid="22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227"/>
                                        </p:tgtEl>
                                        <p:attrNameLst>
                                          <p:attrName>style.visibility</p:attrName>
                                        </p:attrNameLst>
                                      </p:cBhvr>
                                      <p:to>
                                        <p:strVal val="visible"/>
                                      </p:to>
                                    </p:set>
                                    <p:animEffect transition="in" filter="checkerboard(across)">
                                      <p:cBhvr>
                                        <p:cTn id="27" dur="500"/>
                                        <p:tgtEl>
                                          <p:spTgt spid="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animBg="1"/>
      <p:bldP spid="226" grpId="0" animBg="1"/>
      <p:bldP spid="227" grpId="0" animBg="1"/>
      <p:bldP spid="227"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grpSp>
        <p:nvGrpSpPr>
          <p:cNvPr id="129" name="グループ化 128">
            <a:extLst>
              <a:ext uri="{FF2B5EF4-FFF2-40B4-BE49-F238E27FC236}">
                <a16:creationId xmlns:a16="http://schemas.microsoft.com/office/drawing/2014/main" id="{3436F1C5-B2D4-49A5-A83A-25D6CF072AD7}"/>
              </a:ext>
            </a:extLst>
          </p:cNvPr>
          <p:cNvGrpSpPr/>
          <p:nvPr/>
        </p:nvGrpSpPr>
        <p:grpSpPr>
          <a:xfrm>
            <a:off x="1066800" y="1295400"/>
            <a:ext cx="5105400" cy="5105404"/>
            <a:chOff x="562304" y="1245449"/>
            <a:chExt cx="5105400" cy="5105404"/>
          </a:xfrm>
        </p:grpSpPr>
        <p:sp>
          <p:nvSpPr>
            <p:cNvPr id="130" name="正方形/長方形 129">
              <a:extLst>
                <a:ext uri="{FF2B5EF4-FFF2-40B4-BE49-F238E27FC236}">
                  <a16:creationId xmlns:a16="http://schemas.microsoft.com/office/drawing/2014/main" id="{3EBBFF85-7ACD-485D-B0FD-B612804F043B}"/>
                </a:ext>
              </a:extLst>
            </p:cNvPr>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FE47E9A7-3B0B-40E7-B51C-837C77E3F24A}"/>
                </a:ext>
              </a:extLst>
            </p:cNvPr>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7F85F5CF-78A8-44A2-BE65-5E8AFB12A612}"/>
                </a:ext>
              </a:extLst>
            </p:cNvPr>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26BA6BC-BF30-41DE-B9A0-D0ED0DE0E802}"/>
                </a:ext>
              </a:extLst>
            </p:cNvPr>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894360F1-3CD8-443F-8A1B-5D67280E5C1C}"/>
                </a:ext>
              </a:extLst>
            </p:cNvPr>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303F747B-57AE-4264-BB60-8B7084F0C5DD}"/>
                </a:ext>
              </a:extLst>
            </p:cNvPr>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9A74FF24-3CD0-4048-A77F-0469DF62AD95}"/>
                </a:ext>
              </a:extLst>
            </p:cNvPr>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9B87C106-336E-44E4-B5C1-D8FDB490DC14}"/>
                </a:ext>
              </a:extLst>
            </p:cNvPr>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D242FD62-9BD8-466D-8E0D-70DA04C1F19A}"/>
                </a:ext>
              </a:extLst>
            </p:cNvPr>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1607CD65-86FE-4663-A2F3-A66F967B367C}"/>
                </a:ext>
              </a:extLst>
            </p:cNvPr>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AE3D9E5-DDEF-4EF6-B573-9336D8CAA8EE}"/>
                </a:ext>
              </a:extLst>
            </p:cNvPr>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7A81FAB6-22BB-4300-B82E-491855B25D47}"/>
                </a:ext>
              </a:extLst>
            </p:cNvPr>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056370D4-4FE1-44D2-9554-51D370699234}"/>
                </a:ext>
              </a:extLst>
            </p:cNvPr>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F6E9367-AF36-4FEE-ACAE-87C0C106E2D0}"/>
                </a:ext>
              </a:extLst>
            </p:cNvPr>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D7613017-C5CB-4415-B368-9B3DA586BA18}"/>
                </a:ext>
              </a:extLst>
            </p:cNvPr>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1416B506-2C0C-4C3A-9E21-9FCC58165DA9}"/>
                </a:ext>
              </a:extLst>
            </p:cNvPr>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A38FA66A-4871-42E6-8B44-54B615453BAE}"/>
                </a:ext>
              </a:extLst>
            </p:cNvPr>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E5B5222D-6AD2-431E-A781-9EDEFC440CAA}"/>
                </a:ext>
              </a:extLst>
            </p:cNvPr>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A6103972-3256-434C-9066-E0DB6EA63A74}"/>
                </a:ext>
              </a:extLst>
            </p:cNvPr>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20A84A3-6195-4145-B16A-77DA95DD8D4A}"/>
                </a:ext>
              </a:extLst>
            </p:cNvPr>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3076D6FE-6BFC-4556-9FFD-05144FF90E8B}"/>
                </a:ext>
              </a:extLst>
            </p:cNvPr>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7D64706D-54BF-4D32-B52E-E3C3F81E9147}"/>
                </a:ext>
              </a:extLst>
            </p:cNvPr>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C200D035-FEE0-4994-ACBF-A0474D45C82C}"/>
                </a:ext>
              </a:extLst>
            </p:cNvPr>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E8EDBC81-73BD-422B-8CAA-2B41820BAB99}"/>
                </a:ext>
              </a:extLst>
            </p:cNvPr>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1736E8E5-4B28-48BD-B845-AECF03EAC4E8}"/>
                </a:ext>
              </a:extLst>
            </p:cNvPr>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9342A99D-43FE-48B1-876B-490275C67238}"/>
                </a:ext>
              </a:extLst>
            </p:cNvPr>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EDF03908-6497-47B5-BFB3-62C1F205A5FB}"/>
                </a:ext>
              </a:extLst>
            </p:cNvPr>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7570B196-6808-4BD5-9169-D139EC4712BB}"/>
                </a:ext>
              </a:extLst>
            </p:cNvPr>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F97489B4-E5BA-4E86-8EDC-ED195E574124}"/>
                </a:ext>
              </a:extLst>
            </p:cNvPr>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DF0FCE71-2BB4-4B0F-8438-FBF5062EC94E}"/>
                </a:ext>
              </a:extLst>
            </p:cNvPr>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E5CAA944-070D-4A58-8D78-1E9FB4A465D0}"/>
                </a:ext>
              </a:extLst>
            </p:cNvPr>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A9F537A5-B815-4974-BCCF-CEC5D68E4BEB}"/>
                </a:ext>
              </a:extLst>
            </p:cNvPr>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26A08E0B-BAFF-4DE4-AD7F-6497248108AA}"/>
                </a:ext>
              </a:extLst>
            </p:cNvPr>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1637371-A060-4EA7-841C-FF68BDEAC8CD}"/>
                </a:ext>
              </a:extLst>
            </p:cNvPr>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E636F783-A97F-4FB7-9D81-E31F829E188F}"/>
                </a:ext>
              </a:extLst>
            </p:cNvPr>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15670FE0-824F-42AA-9A49-4BAA34F69117}"/>
                </a:ext>
              </a:extLst>
            </p:cNvPr>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AE718947-6341-4218-BCB5-CC07F2962A2A}"/>
                </a:ext>
              </a:extLst>
            </p:cNvPr>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DA804E1C-0B0A-49DC-A4D7-86DDB3266FD2}"/>
                </a:ext>
              </a:extLst>
            </p:cNvPr>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18502A43-3C21-4243-981E-E043984BB1F7}"/>
                </a:ext>
              </a:extLst>
            </p:cNvPr>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0FBEAE33-20FD-4A25-92FF-65958182BF31}"/>
                </a:ext>
              </a:extLst>
            </p:cNvPr>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0B4F5F6-1873-465F-B22F-B134DC4A08A0}"/>
                </a:ext>
              </a:extLst>
            </p:cNvPr>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5DB2B3CE-A740-4E45-8C94-B813A1806728}"/>
                </a:ext>
              </a:extLst>
            </p:cNvPr>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F6AD3C87-A0CA-4672-8416-1AB81B4BC1A3}"/>
                </a:ext>
              </a:extLst>
            </p:cNvPr>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05F964DC-A660-4D48-8B13-1A536796BCBD}"/>
                </a:ext>
              </a:extLst>
            </p:cNvPr>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D58681FB-91BF-4E00-9B56-B63EB14FD555}"/>
                </a:ext>
              </a:extLst>
            </p:cNvPr>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B7BBB18C-7BC8-451C-BE3A-D49248DEC809}"/>
                </a:ext>
              </a:extLst>
            </p:cNvPr>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614E9C06-2D05-42C8-9181-DB13F3804634}"/>
                </a:ext>
              </a:extLst>
            </p:cNvPr>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FBD0B62C-F833-4CF7-8721-61E806C8782D}"/>
                </a:ext>
              </a:extLst>
            </p:cNvPr>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95CE48C-F651-4DA3-89A4-99A4F2DEDC75}"/>
                </a:ext>
              </a:extLst>
            </p:cNvPr>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0B62A376-2E96-4D7E-8F50-DEC11BBC7788}"/>
                </a:ext>
              </a:extLst>
            </p:cNvPr>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6B307123-F589-401A-A1CF-DC5E6F7BB397}"/>
                </a:ext>
              </a:extLst>
            </p:cNvPr>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4199364-6122-4BB0-969F-5826C27DDD60}"/>
                </a:ext>
              </a:extLst>
            </p:cNvPr>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098F703-E5EC-4739-9016-797361A591C8}"/>
                </a:ext>
              </a:extLst>
            </p:cNvPr>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46B3F7A9-2D8A-4155-A56E-3D8F6060C58B}"/>
                </a:ext>
              </a:extLst>
            </p:cNvPr>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AB5B0F2E-0E97-42C2-A2F3-3E17CAE21045}"/>
                </a:ext>
              </a:extLst>
            </p:cNvPr>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BAF07FEF-33B0-4C56-A2D7-252A60EAC4C8}"/>
                </a:ext>
              </a:extLst>
            </p:cNvPr>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0495A298-D266-4F39-9D68-E90DD66C1242}"/>
                </a:ext>
              </a:extLst>
            </p:cNvPr>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27FF461D-7EB4-441F-8F19-D477F525507C}"/>
                </a:ext>
              </a:extLst>
            </p:cNvPr>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7887758F-E912-48AE-A907-AEE2BBAA453E}"/>
                </a:ext>
              </a:extLst>
            </p:cNvPr>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477119DA-023D-42B1-8C6A-3D622F15BB6E}"/>
                </a:ext>
              </a:extLst>
            </p:cNvPr>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F3B83E3-3730-4B93-B501-686531F53945}"/>
                </a:ext>
              </a:extLst>
            </p:cNvPr>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17EE6B17-29B0-47B8-8F05-20F6F2F31DBE}"/>
                </a:ext>
              </a:extLst>
            </p:cNvPr>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A9DF90E2-7D87-4C5E-95D1-664921104C7B}"/>
                </a:ext>
              </a:extLst>
            </p:cNvPr>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29D48D96-2243-46C1-B740-5E4DDEC74402}"/>
                </a:ext>
              </a:extLst>
            </p:cNvPr>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29A6E757-342E-456B-9B1F-F154D937BCB9}"/>
                </a:ext>
              </a:extLst>
            </p:cNvPr>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テキスト ボックス 194">
              <a:extLst>
                <a:ext uri="{FF2B5EF4-FFF2-40B4-BE49-F238E27FC236}">
                  <a16:creationId xmlns:a16="http://schemas.microsoft.com/office/drawing/2014/main" id="{1F1797E7-9E42-4F8D-B85E-6BBD2951C173}"/>
                </a:ext>
              </a:extLst>
            </p:cNvPr>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96" name="テキスト ボックス 195">
              <a:extLst>
                <a:ext uri="{FF2B5EF4-FFF2-40B4-BE49-F238E27FC236}">
                  <a16:creationId xmlns:a16="http://schemas.microsoft.com/office/drawing/2014/main" id="{97754E5A-E8BB-43DA-9A43-98B0F2AD60D5}"/>
                </a:ext>
              </a:extLst>
            </p:cNvPr>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97" name="テキスト ボックス 196">
              <a:extLst>
                <a:ext uri="{FF2B5EF4-FFF2-40B4-BE49-F238E27FC236}">
                  <a16:creationId xmlns:a16="http://schemas.microsoft.com/office/drawing/2014/main" id="{2DB0E780-41D4-4BFB-ABDF-D27E738738EB}"/>
                </a:ext>
              </a:extLst>
            </p:cNvPr>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98" name="テキスト ボックス 197">
              <a:extLst>
                <a:ext uri="{FF2B5EF4-FFF2-40B4-BE49-F238E27FC236}">
                  <a16:creationId xmlns:a16="http://schemas.microsoft.com/office/drawing/2014/main" id="{69ADB017-0D06-4AA3-BDF1-1DAF02894DC6}"/>
                </a:ext>
              </a:extLst>
            </p:cNvPr>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99" name="テキスト ボックス 198">
              <a:extLst>
                <a:ext uri="{FF2B5EF4-FFF2-40B4-BE49-F238E27FC236}">
                  <a16:creationId xmlns:a16="http://schemas.microsoft.com/office/drawing/2014/main" id="{1159297D-4C88-466E-AA4B-CA58BD21584A}"/>
                </a:ext>
              </a:extLst>
            </p:cNvPr>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00" name="テキスト ボックス 199">
              <a:extLst>
                <a:ext uri="{FF2B5EF4-FFF2-40B4-BE49-F238E27FC236}">
                  <a16:creationId xmlns:a16="http://schemas.microsoft.com/office/drawing/2014/main" id="{1A2C5D5D-9EC9-4831-89BF-DCF32C253094}"/>
                </a:ext>
              </a:extLst>
            </p:cNvPr>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01" name="テキスト ボックス 200">
              <a:extLst>
                <a:ext uri="{FF2B5EF4-FFF2-40B4-BE49-F238E27FC236}">
                  <a16:creationId xmlns:a16="http://schemas.microsoft.com/office/drawing/2014/main" id="{B7BF0667-1A58-4E37-99C3-1518127C7973}"/>
                </a:ext>
              </a:extLst>
            </p:cNvPr>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02" name="テキスト ボックス 201">
              <a:extLst>
                <a:ext uri="{FF2B5EF4-FFF2-40B4-BE49-F238E27FC236}">
                  <a16:creationId xmlns:a16="http://schemas.microsoft.com/office/drawing/2014/main" id="{D3698094-6320-45DA-8F11-0BB211A5A004}"/>
                </a:ext>
              </a:extLst>
            </p:cNvPr>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03" name="テキスト ボックス 202">
              <a:extLst>
                <a:ext uri="{FF2B5EF4-FFF2-40B4-BE49-F238E27FC236}">
                  <a16:creationId xmlns:a16="http://schemas.microsoft.com/office/drawing/2014/main" id="{8F924C87-2B71-49CA-806C-7BF6FE23A1E0}"/>
                </a:ext>
              </a:extLst>
            </p:cNvPr>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04" name="テキスト ボックス 203">
              <a:extLst>
                <a:ext uri="{FF2B5EF4-FFF2-40B4-BE49-F238E27FC236}">
                  <a16:creationId xmlns:a16="http://schemas.microsoft.com/office/drawing/2014/main" id="{A20D6B16-B27C-4C99-A359-10AD79BB6788}"/>
                </a:ext>
              </a:extLst>
            </p:cNvPr>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05" name="テキスト ボックス 204">
              <a:extLst>
                <a:ext uri="{FF2B5EF4-FFF2-40B4-BE49-F238E27FC236}">
                  <a16:creationId xmlns:a16="http://schemas.microsoft.com/office/drawing/2014/main" id="{EB0A126B-E423-4872-863B-FEA2F24057D7}"/>
                </a:ext>
              </a:extLst>
            </p:cNvPr>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06" name="テキスト ボックス 205">
              <a:extLst>
                <a:ext uri="{FF2B5EF4-FFF2-40B4-BE49-F238E27FC236}">
                  <a16:creationId xmlns:a16="http://schemas.microsoft.com/office/drawing/2014/main" id="{195D12FA-7CE7-4367-886F-76662E5B105E}"/>
                </a:ext>
              </a:extLst>
            </p:cNvPr>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07" name="テキスト ボックス 206">
              <a:extLst>
                <a:ext uri="{FF2B5EF4-FFF2-40B4-BE49-F238E27FC236}">
                  <a16:creationId xmlns:a16="http://schemas.microsoft.com/office/drawing/2014/main" id="{575C6838-082E-40CB-A77F-A3255345FC90}"/>
                </a:ext>
              </a:extLst>
            </p:cNvPr>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08" name="テキスト ボックス 207">
              <a:extLst>
                <a:ext uri="{FF2B5EF4-FFF2-40B4-BE49-F238E27FC236}">
                  <a16:creationId xmlns:a16="http://schemas.microsoft.com/office/drawing/2014/main" id="{1837A43E-2281-4013-B1FA-D511ACE572D3}"/>
                </a:ext>
              </a:extLst>
            </p:cNvPr>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09" name="テキスト ボックス 208">
              <a:extLst>
                <a:ext uri="{FF2B5EF4-FFF2-40B4-BE49-F238E27FC236}">
                  <a16:creationId xmlns:a16="http://schemas.microsoft.com/office/drawing/2014/main" id="{F0B7B168-7342-43F4-AFAB-90D9403E145F}"/>
                </a:ext>
              </a:extLst>
            </p:cNvPr>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10" name="テキスト ボックス 209">
              <a:extLst>
                <a:ext uri="{FF2B5EF4-FFF2-40B4-BE49-F238E27FC236}">
                  <a16:creationId xmlns:a16="http://schemas.microsoft.com/office/drawing/2014/main" id="{E26BC470-A94C-441E-AB77-386BE87CE17D}"/>
                </a:ext>
              </a:extLst>
            </p:cNvPr>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 name="図 7">
            <a:extLst>
              <a:ext uri="{FF2B5EF4-FFF2-40B4-BE49-F238E27FC236}">
                <a16:creationId xmlns:a16="http://schemas.microsoft.com/office/drawing/2014/main" id="{AF85B470-5D70-4453-8C1F-C21287C69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65757" y="1803190"/>
            <a:ext cx="485775" cy="442913"/>
          </a:xfrm>
          <a:prstGeom prst="rect">
            <a:avLst/>
          </a:prstGeom>
        </p:spPr>
      </p:pic>
      <p:pic>
        <p:nvPicPr>
          <p:cNvPr id="9" name="図 8" descr="piece_pawnb.gif">
            <a:extLst>
              <a:ext uri="{FF2B5EF4-FFF2-40B4-BE49-F238E27FC236}">
                <a16:creationId xmlns:a16="http://schemas.microsoft.com/office/drawing/2014/main" id="{12DA43D7-FDE7-43C6-9EBD-AA41ECFEB6CB}"/>
              </a:ext>
            </a:extLst>
          </p:cNvPr>
          <p:cNvPicPr>
            <a:picLocks noChangeAspect="1"/>
          </p:cNvPicPr>
          <p:nvPr/>
        </p:nvPicPr>
        <p:blipFill>
          <a:blip r:embed="rId4" cstate="print"/>
          <a:stretch>
            <a:fillRect/>
          </a:stretch>
        </p:blipFill>
        <p:spPr>
          <a:xfrm>
            <a:off x="2130889" y="2336590"/>
            <a:ext cx="328613" cy="400050"/>
          </a:xfrm>
          <a:prstGeom prst="rect">
            <a:avLst/>
          </a:prstGeom>
        </p:spPr>
      </p:pic>
      <p:pic>
        <p:nvPicPr>
          <p:cNvPr id="10" name="図 9">
            <a:extLst>
              <a:ext uri="{FF2B5EF4-FFF2-40B4-BE49-F238E27FC236}">
                <a16:creationId xmlns:a16="http://schemas.microsoft.com/office/drawing/2014/main" id="{017C45B4-2ABE-4FFE-AD78-0CB3162015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4546" y="5491218"/>
            <a:ext cx="485775" cy="442913"/>
          </a:xfrm>
          <a:prstGeom prst="rect">
            <a:avLst/>
          </a:prstGeom>
        </p:spPr>
      </p:pic>
      <p:pic>
        <p:nvPicPr>
          <p:cNvPr id="11" name="図 10">
            <a:extLst>
              <a:ext uri="{FF2B5EF4-FFF2-40B4-BE49-F238E27FC236}">
                <a16:creationId xmlns:a16="http://schemas.microsoft.com/office/drawing/2014/main" id="{E72554BB-4D66-4ACE-A0D9-FC1D62C4B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43847" y="3373200"/>
            <a:ext cx="400050" cy="442913"/>
          </a:xfrm>
          <a:prstGeom prst="rect">
            <a:avLst/>
          </a:prstGeom>
        </p:spPr>
      </p:pic>
      <p:pic>
        <p:nvPicPr>
          <p:cNvPr id="12" name="図 11">
            <a:extLst>
              <a:ext uri="{FF2B5EF4-FFF2-40B4-BE49-F238E27FC236}">
                <a16:creationId xmlns:a16="http://schemas.microsoft.com/office/drawing/2014/main" id="{8DE2007A-8806-48BE-BEB9-2CCA5A641F8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6090" y="3901651"/>
            <a:ext cx="400050" cy="442913"/>
          </a:xfrm>
          <a:prstGeom prst="rect">
            <a:avLst/>
          </a:prstGeom>
        </p:spPr>
      </p:pic>
      <p:pic>
        <p:nvPicPr>
          <p:cNvPr id="13" name="図 12">
            <a:extLst>
              <a:ext uri="{FF2B5EF4-FFF2-40B4-BE49-F238E27FC236}">
                <a16:creationId xmlns:a16="http://schemas.microsoft.com/office/drawing/2014/main" id="{814CEBB2-B280-4BC8-BBFA-2DEF683797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8065" y="3890963"/>
            <a:ext cx="371475" cy="457200"/>
          </a:xfrm>
          <a:prstGeom prst="rect">
            <a:avLst/>
          </a:prstGeom>
        </p:spPr>
      </p:pic>
      <p:sp>
        <p:nvSpPr>
          <p:cNvPr id="15" name="テキスト ボックス 14">
            <a:extLst>
              <a:ext uri="{FF2B5EF4-FFF2-40B4-BE49-F238E27FC236}">
                <a16:creationId xmlns:a16="http://schemas.microsoft.com/office/drawing/2014/main" id="{9DFB84F1-1DFC-4849-A030-2E20B75EAC9A}"/>
              </a:ext>
            </a:extLst>
          </p:cNvPr>
          <p:cNvSpPr txBox="1"/>
          <p:nvPr/>
        </p:nvSpPr>
        <p:spPr>
          <a:xfrm>
            <a:off x="6580567" y="1597721"/>
            <a:ext cx="902811" cy="523220"/>
          </a:xfrm>
          <a:prstGeom prst="rect">
            <a:avLst/>
          </a:prstGeom>
          <a:noFill/>
        </p:spPr>
        <p:txBody>
          <a:bodyPr wrap="none" rtlCol="0">
            <a:spAutoFit/>
          </a:bodyPr>
          <a:lstStyle/>
          <a:p>
            <a:r>
              <a:rPr kumimoji="1" lang="ja-JP" altLang="en-US" dirty="0">
                <a:latin typeface="Times New Roman" panose="02020603050405020304" pitchFamily="18" charset="0"/>
              </a:rPr>
              <a:t>白番</a:t>
            </a:r>
          </a:p>
        </p:txBody>
      </p:sp>
      <p:sp>
        <p:nvSpPr>
          <p:cNvPr id="16" name="テキスト ボックス 15">
            <a:extLst>
              <a:ext uri="{FF2B5EF4-FFF2-40B4-BE49-F238E27FC236}">
                <a16:creationId xmlns:a16="http://schemas.microsoft.com/office/drawing/2014/main" id="{1566DE7B-117D-41C0-BA73-D311AF165D5E}"/>
              </a:ext>
            </a:extLst>
          </p:cNvPr>
          <p:cNvSpPr txBox="1"/>
          <p:nvPr/>
        </p:nvSpPr>
        <p:spPr>
          <a:xfrm>
            <a:off x="6460917" y="2885185"/>
            <a:ext cx="2382383" cy="2234458"/>
          </a:xfrm>
          <a:prstGeom prst="rect">
            <a:avLst/>
          </a:prstGeom>
          <a:noFill/>
        </p:spPr>
        <p:txBody>
          <a:bodyPr wrap="none" rtlCol="0">
            <a:spAutoFit/>
          </a:bodyPr>
          <a:lstStyle/>
          <a:p>
            <a:pPr algn="l"/>
            <a:r>
              <a:rPr kumimoji="1" lang="ja-JP" altLang="en-US" sz="2400" dirty="0">
                <a:latin typeface="Times New Roman" panose="02020603050405020304" pitchFamily="18" charset="0"/>
              </a:rPr>
              <a:t>次に黒が以下の</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どちらかを指すと</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チェックメイト</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 </a:t>
            </a:r>
            <a:r>
              <a:rPr lang="en-US" altLang="ja-JP" sz="2400" dirty="0">
                <a:latin typeface="Times New Roman" panose="02020603050405020304" pitchFamily="18" charset="0"/>
              </a:rPr>
              <a:t>... Qf1#</a:t>
            </a:r>
          </a:p>
          <a:p>
            <a:pPr algn="l"/>
            <a:r>
              <a:rPr lang="en-US" altLang="ja-JP" sz="2400" dirty="0">
                <a:latin typeface="Times New Roman" panose="02020603050405020304" pitchFamily="18" charset="0"/>
              </a:rPr>
              <a:t> ... Qh2#</a:t>
            </a:r>
          </a:p>
        </p:txBody>
      </p:sp>
      <p:grpSp>
        <p:nvGrpSpPr>
          <p:cNvPr id="24" name="グループ化 23">
            <a:extLst>
              <a:ext uri="{FF2B5EF4-FFF2-40B4-BE49-F238E27FC236}">
                <a16:creationId xmlns:a16="http://schemas.microsoft.com/office/drawing/2014/main" id="{C14F9FC6-25F1-47C7-8C1B-BF0ECEC56E83}"/>
              </a:ext>
            </a:extLst>
          </p:cNvPr>
          <p:cNvGrpSpPr/>
          <p:nvPr/>
        </p:nvGrpSpPr>
        <p:grpSpPr>
          <a:xfrm>
            <a:off x="4515178" y="4236479"/>
            <a:ext cx="1162050" cy="1164252"/>
            <a:chOff x="4515178" y="4236479"/>
            <a:chExt cx="1162050" cy="1164252"/>
          </a:xfrm>
        </p:grpSpPr>
        <p:pic>
          <p:nvPicPr>
            <p:cNvPr id="17" name="図 16">
              <a:extLst>
                <a:ext uri="{FF2B5EF4-FFF2-40B4-BE49-F238E27FC236}">
                  <a16:creationId xmlns:a16="http://schemas.microsoft.com/office/drawing/2014/main" id="{254D5603-1BE1-41AA-BD09-0ECF8634E41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77178" y="4957818"/>
              <a:ext cx="400050" cy="442913"/>
            </a:xfrm>
            <a:prstGeom prst="rect">
              <a:avLst/>
            </a:prstGeom>
          </p:spPr>
        </p:pic>
        <p:cxnSp>
          <p:nvCxnSpPr>
            <p:cNvPr id="19" name="直線矢印コネクタ 18">
              <a:extLst>
                <a:ext uri="{FF2B5EF4-FFF2-40B4-BE49-F238E27FC236}">
                  <a16:creationId xmlns:a16="http://schemas.microsoft.com/office/drawing/2014/main" id="{A6134768-F66C-4638-98D0-49539B9CDD19}"/>
                </a:ext>
              </a:extLst>
            </p:cNvPr>
            <p:cNvCxnSpPr/>
            <p:nvPr/>
          </p:nvCxnSpPr>
          <p:spPr bwMode="auto">
            <a:xfrm>
              <a:off x="4515178" y="4236479"/>
              <a:ext cx="914400" cy="914400"/>
            </a:xfrm>
            <a:prstGeom prst="straightConnector1">
              <a:avLst/>
            </a:prstGeom>
            <a:noFill/>
            <a:ln w="381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グループ化 21">
            <a:extLst>
              <a:ext uri="{FF2B5EF4-FFF2-40B4-BE49-F238E27FC236}">
                <a16:creationId xmlns:a16="http://schemas.microsoft.com/office/drawing/2014/main" id="{32841F72-2130-4A84-ABFF-08103081927E}"/>
              </a:ext>
            </a:extLst>
          </p:cNvPr>
          <p:cNvGrpSpPr/>
          <p:nvPr/>
        </p:nvGrpSpPr>
        <p:grpSpPr>
          <a:xfrm>
            <a:off x="4204863" y="4232880"/>
            <a:ext cx="400050" cy="1732690"/>
            <a:chOff x="4204863" y="4232880"/>
            <a:chExt cx="400050" cy="1732690"/>
          </a:xfrm>
        </p:grpSpPr>
        <p:pic>
          <p:nvPicPr>
            <p:cNvPr id="20" name="図 19">
              <a:extLst>
                <a:ext uri="{FF2B5EF4-FFF2-40B4-BE49-F238E27FC236}">
                  <a16:creationId xmlns:a16="http://schemas.microsoft.com/office/drawing/2014/main" id="{EF46AFFD-209A-4241-B902-ACBF50B88EF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04863" y="5522657"/>
              <a:ext cx="400050" cy="442913"/>
            </a:xfrm>
            <a:prstGeom prst="rect">
              <a:avLst/>
            </a:prstGeom>
          </p:spPr>
        </p:pic>
        <p:cxnSp>
          <p:nvCxnSpPr>
            <p:cNvPr id="241" name="直線矢印コネクタ 240">
              <a:extLst>
                <a:ext uri="{FF2B5EF4-FFF2-40B4-BE49-F238E27FC236}">
                  <a16:creationId xmlns:a16="http://schemas.microsoft.com/office/drawing/2014/main" id="{C369D418-8D85-4CD8-8142-13AB990DF992}"/>
                </a:ext>
              </a:extLst>
            </p:cNvPr>
            <p:cNvCxnSpPr/>
            <p:nvPr/>
          </p:nvCxnSpPr>
          <p:spPr bwMode="auto">
            <a:xfrm>
              <a:off x="4403150" y="4232880"/>
              <a:ext cx="1381" cy="1479794"/>
            </a:xfrm>
            <a:prstGeom prst="straightConnector1">
              <a:avLst/>
            </a:prstGeom>
            <a:noFill/>
            <a:ln w="381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46" name="テキスト ボックス 245">
            <a:extLst>
              <a:ext uri="{FF2B5EF4-FFF2-40B4-BE49-F238E27FC236}">
                <a16:creationId xmlns:a16="http://schemas.microsoft.com/office/drawing/2014/main" id="{9B2FB104-80CF-4DFF-BF75-ABA3E8A7807E}"/>
              </a:ext>
            </a:extLst>
          </p:cNvPr>
          <p:cNvSpPr txBox="1"/>
          <p:nvPr/>
        </p:nvSpPr>
        <p:spPr>
          <a:xfrm>
            <a:off x="6278030" y="5452621"/>
            <a:ext cx="2787943" cy="461665"/>
          </a:xfrm>
          <a:prstGeom prst="rect">
            <a:avLst/>
          </a:prstGeom>
          <a:noFill/>
        </p:spPr>
        <p:txBody>
          <a:bodyPr wrap="none" rtlCol="0">
            <a:spAutoFit/>
          </a:bodyPr>
          <a:lstStyle/>
          <a:p>
            <a:pPr algn="l"/>
            <a:r>
              <a:rPr lang="ja-JP" altLang="en-US" sz="2400" dirty="0">
                <a:latin typeface="Times New Roman" panose="02020603050405020304" pitchFamily="18" charset="0"/>
              </a:rPr>
              <a:t>白は攻めるしかない</a:t>
            </a:r>
            <a:endParaRPr kumimoji="1" lang="en-US" altLang="ja-JP" sz="2400" dirty="0">
              <a:latin typeface="Times New Roman" panose="02020603050405020304" pitchFamily="18" charset="0"/>
            </a:endParaRPr>
          </a:p>
        </p:txBody>
      </p:sp>
      <p:pic>
        <p:nvPicPr>
          <p:cNvPr id="25" name="図 24" descr="piece_pawnw.gif">
            <a:extLst>
              <a:ext uri="{FF2B5EF4-FFF2-40B4-BE49-F238E27FC236}">
                <a16:creationId xmlns:a16="http://schemas.microsoft.com/office/drawing/2014/main" id="{73CC594D-2BBB-4825-B2A3-3BB3CCCBA88B}"/>
              </a:ext>
            </a:extLst>
          </p:cNvPr>
          <p:cNvPicPr>
            <a:picLocks noChangeAspect="1"/>
          </p:cNvPicPr>
          <p:nvPr/>
        </p:nvPicPr>
        <p:blipFill>
          <a:blip r:embed="rId9" cstate="print"/>
          <a:stretch>
            <a:fillRect/>
          </a:stretch>
        </p:blipFill>
        <p:spPr>
          <a:xfrm>
            <a:off x="4787750" y="4986338"/>
            <a:ext cx="328613" cy="400050"/>
          </a:xfrm>
          <a:prstGeom prst="rect">
            <a:avLst/>
          </a:prstGeom>
        </p:spPr>
      </p:pic>
    </p:spTree>
    <p:extLst>
      <p:ext uri="{BB962C8B-B14F-4D97-AF65-F5344CB8AC3E}">
        <p14:creationId xmlns:p14="http://schemas.microsoft.com/office/powerpoint/2010/main" val="284953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6"/>
                                        </p:tgtEl>
                                        <p:attrNameLst>
                                          <p:attrName>style.visibility</p:attrName>
                                        </p:attrNameLst>
                                      </p:cBhvr>
                                      <p:to>
                                        <p:strVal val="visible"/>
                                      </p:to>
                                    </p:set>
                                    <p:animEffect transition="in" filter="checkerboard(across)">
                                      <p:cBhvr>
                                        <p:cTn id="22"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4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grpSp>
        <p:nvGrpSpPr>
          <p:cNvPr id="129" name="グループ化 128">
            <a:extLst>
              <a:ext uri="{FF2B5EF4-FFF2-40B4-BE49-F238E27FC236}">
                <a16:creationId xmlns:a16="http://schemas.microsoft.com/office/drawing/2014/main" id="{3436F1C5-B2D4-49A5-A83A-25D6CF072AD7}"/>
              </a:ext>
            </a:extLst>
          </p:cNvPr>
          <p:cNvGrpSpPr/>
          <p:nvPr/>
        </p:nvGrpSpPr>
        <p:grpSpPr>
          <a:xfrm>
            <a:off x="1066800" y="1295400"/>
            <a:ext cx="5105400" cy="5105404"/>
            <a:chOff x="562304" y="1245449"/>
            <a:chExt cx="5105400" cy="5105404"/>
          </a:xfrm>
        </p:grpSpPr>
        <p:sp>
          <p:nvSpPr>
            <p:cNvPr id="130" name="正方形/長方形 129">
              <a:extLst>
                <a:ext uri="{FF2B5EF4-FFF2-40B4-BE49-F238E27FC236}">
                  <a16:creationId xmlns:a16="http://schemas.microsoft.com/office/drawing/2014/main" id="{3EBBFF85-7ACD-485D-B0FD-B612804F043B}"/>
                </a:ext>
              </a:extLst>
            </p:cNvPr>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FE47E9A7-3B0B-40E7-B51C-837C77E3F24A}"/>
                </a:ext>
              </a:extLst>
            </p:cNvPr>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7F85F5CF-78A8-44A2-BE65-5E8AFB12A612}"/>
                </a:ext>
              </a:extLst>
            </p:cNvPr>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26BA6BC-BF30-41DE-B9A0-D0ED0DE0E802}"/>
                </a:ext>
              </a:extLst>
            </p:cNvPr>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894360F1-3CD8-443F-8A1B-5D67280E5C1C}"/>
                </a:ext>
              </a:extLst>
            </p:cNvPr>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303F747B-57AE-4264-BB60-8B7084F0C5DD}"/>
                </a:ext>
              </a:extLst>
            </p:cNvPr>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9A74FF24-3CD0-4048-A77F-0469DF62AD95}"/>
                </a:ext>
              </a:extLst>
            </p:cNvPr>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9B87C106-336E-44E4-B5C1-D8FDB490DC14}"/>
                </a:ext>
              </a:extLst>
            </p:cNvPr>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D242FD62-9BD8-466D-8E0D-70DA04C1F19A}"/>
                </a:ext>
              </a:extLst>
            </p:cNvPr>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1607CD65-86FE-4663-A2F3-A66F967B367C}"/>
                </a:ext>
              </a:extLst>
            </p:cNvPr>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AE3D9E5-DDEF-4EF6-B573-9336D8CAA8EE}"/>
                </a:ext>
              </a:extLst>
            </p:cNvPr>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7A81FAB6-22BB-4300-B82E-491855B25D47}"/>
                </a:ext>
              </a:extLst>
            </p:cNvPr>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056370D4-4FE1-44D2-9554-51D370699234}"/>
                </a:ext>
              </a:extLst>
            </p:cNvPr>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F6E9367-AF36-4FEE-ACAE-87C0C106E2D0}"/>
                </a:ext>
              </a:extLst>
            </p:cNvPr>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D7613017-C5CB-4415-B368-9B3DA586BA18}"/>
                </a:ext>
              </a:extLst>
            </p:cNvPr>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1416B506-2C0C-4C3A-9E21-9FCC58165DA9}"/>
                </a:ext>
              </a:extLst>
            </p:cNvPr>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A38FA66A-4871-42E6-8B44-54B615453BAE}"/>
                </a:ext>
              </a:extLst>
            </p:cNvPr>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E5B5222D-6AD2-431E-A781-9EDEFC440CAA}"/>
                </a:ext>
              </a:extLst>
            </p:cNvPr>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A6103972-3256-434C-9066-E0DB6EA63A74}"/>
                </a:ext>
              </a:extLst>
            </p:cNvPr>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20A84A3-6195-4145-B16A-77DA95DD8D4A}"/>
                </a:ext>
              </a:extLst>
            </p:cNvPr>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3076D6FE-6BFC-4556-9FFD-05144FF90E8B}"/>
                </a:ext>
              </a:extLst>
            </p:cNvPr>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7D64706D-54BF-4D32-B52E-E3C3F81E9147}"/>
                </a:ext>
              </a:extLst>
            </p:cNvPr>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C200D035-FEE0-4994-ACBF-A0474D45C82C}"/>
                </a:ext>
              </a:extLst>
            </p:cNvPr>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E8EDBC81-73BD-422B-8CAA-2B41820BAB99}"/>
                </a:ext>
              </a:extLst>
            </p:cNvPr>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1736E8E5-4B28-48BD-B845-AECF03EAC4E8}"/>
                </a:ext>
              </a:extLst>
            </p:cNvPr>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9342A99D-43FE-48B1-876B-490275C67238}"/>
                </a:ext>
              </a:extLst>
            </p:cNvPr>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EDF03908-6497-47B5-BFB3-62C1F205A5FB}"/>
                </a:ext>
              </a:extLst>
            </p:cNvPr>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7570B196-6808-4BD5-9169-D139EC4712BB}"/>
                </a:ext>
              </a:extLst>
            </p:cNvPr>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F97489B4-E5BA-4E86-8EDC-ED195E574124}"/>
                </a:ext>
              </a:extLst>
            </p:cNvPr>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DF0FCE71-2BB4-4B0F-8438-FBF5062EC94E}"/>
                </a:ext>
              </a:extLst>
            </p:cNvPr>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E5CAA944-070D-4A58-8D78-1E9FB4A465D0}"/>
                </a:ext>
              </a:extLst>
            </p:cNvPr>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A9F537A5-B815-4974-BCCF-CEC5D68E4BEB}"/>
                </a:ext>
              </a:extLst>
            </p:cNvPr>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26A08E0B-BAFF-4DE4-AD7F-6497248108AA}"/>
                </a:ext>
              </a:extLst>
            </p:cNvPr>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1637371-A060-4EA7-841C-FF68BDEAC8CD}"/>
                </a:ext>
              </a:extLst>
            </p:cNvPr>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E636F783-A97F-4FB7-9D81-E31F829E188F}"/>
                </a:ext>
              </a:extLst>
            </p:cNvPr>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15670FE0-824F-42AA-9A49-4BAA34F69117}"/>
                </a:ext>
              </a:extLst>
            </p:cNvPr>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AE718947-6341-4218-BCB5-CC07F2962A2A}"/>
                </a:ext>
              </a:extLst>
            </p:cNvPr>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DA804E1C-0B0A-49DC-A4D7-86DDB3266FD2}"/>
                </a:ext>
              </a:extLst>
            </p:cNvPr>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18502A43-3C21-4243-981E-E043984BB1F7}"/>
                </a:ext>
              </a:extLst>
            </p:cNvPr>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0FBEAE33-20FD-4A25-92FF-65958182BF31}"/>
                </a:ext>
              </a:extLst>
            </p:cNvPr>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0B4F5F6-1873-465F-B22F-B134DC4A08A0}"/>
                </a:ext>
              </a:extLst>
            </p:cNvPr>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5DB2B3CE-A740-4E45-8C94-B813A1806728}"/>
                </a:ext>
              </a:extLst>
            </p:cNvPr>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F6AD3C87-A0CA-4672-8416-1AB81B4BC1A3}"/>
                </a:ext>
              </a:extLst>
            </p:cNvPr>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05F964DC-A660-4D48-8B13-1A536796BCBD}"/>
                </a:ext>
              </a:extLst>
            </p:cNvPr>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D58681FB-91BF-4E00-9B56-B63EB14FD555}"/>
                </a:ext>
              </a:extLst>
            </p:cNvPr>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B7BBB18C-7BC8-451C-BE3A-D49248DEC809}"/>
                </a:ext>
              </a:extLst>
            </p:cNvPr>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614E9C06-2D05-42C8-9181-DB13F3804634}"/>
                </a:ext>
              </a:extLst>
            </p:cNvPr>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FBD0B62C-F833-4CF7-8721-61E806C8782D}"/>
                </a:ext>
              </a:extLst>
            </p:cNvPr>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95CE48C-F651-4DA3-89A4-99A4F2DEDC75}"/>
                </a:ext>
              </a:extLst>
            </p:cNvPr>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0B62A376-2E96-4D7E-8F50-DEC11BBC7788}"/>
                </a:ext>
              </a:extLst>
            </p:cNvPr>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6B307123-F589-401A-A1CF-DC5E6F7BB397}"/>
                </a:ext>
              </a:extLst>
            </p:cNvPr>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4199364-6122-4BB0-969F-5826C27DDD60}"/>
                </a:ext>
              </a:extLst>
            </p:cNvPr>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098F703-E5EC-4739-9016-797361A591C8}"/>
                </a:ext>
              </a:extLst>
            </p:cNvPr>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46B3F7A9-2D8A-4155-A56E-3D8F6060C58B}"/>
                </a:ext>
              </a:extLst>
            </p:cNvPr>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AB5B0F2E-0E97-42C2-A2F3-3E17CAE21045}"/>
                </a:ext>
              </a:extLst>
            </p:cNvPr>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BAF07FEF-33B0-4C56-A2D7-252A60EAC4C8}"/>
                </a:ext>
              </a:extLst>
            </p:cNvPr>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0495A298-D266-4F39-9D68-E90DD66C1242}"/>
                </a:ext>
              </a:extLst>
            </p:cNvPr>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27FF461D-7EB4-441F-8F19-D477F525507C}"/>
                </a:ext>
              </a:extLst>
            </p:cNvPr>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7887758F-E912-48AE-A907-AEE2BBAA453E}"/>
                </a:ext>
              </a:extLst>
            </p:cNvPr>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477119DA-023D-42B1-8C6A-3D622F15BB6E}"/>
                </a:ext>
              </a:extLst>
            </p:cNvPr>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F3B83E3-3730-4B93-B501-686531F53945}"/>
                </a:ext>
              </a:extLst>
            </p:cNvPr>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17EE6B17-29B0-47B8-8F05-20F6F2F31DBE}"/>
                </a:ext>
              </a:extLst>
            </p:cNvPr>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A9DF90E2-7D87-4C5E-95D1-664921104C7B}"/>
                </a:ext>
              </a:extLst>
            </p:cNvPr>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29D48D96-2243-46C1-B740-5E4DDEC74402}"/>
                </a:ext>
              </a:extLst>
            </p:cNvPr>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29A6E757-342E-456B-9B1F-F154D937BCB9}"/>
                </a:ext>
              </a:extLst>
            </p:cNvPr>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テキスト ボックス 194">
              <a:extLst>
                <a:ext uri="{FF2B5EF4-FFF2-40B4-BE49-F238E27FC236}">
                  <a16:creationId xmlns:a16="http://schemas.microsoft.com/office/drawing/2014/main" id="{1F1797E7-9E42-4F8D-B85E-6BBD2951C173}"/>
                </a:ext>
              </a:extLst>
            </p:cNvPr>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96" name="テキスト ボックス 195">
              <a:extLst>
                <a:ext uri="{FF2B5EF4-FFF2-40B4-BE49-F238E27FC236}">
                  <a16:creationId xmlns:a16="http://schemas.microsoft.com/office/drawing/2014/main" id="{97754E5A-E8BB-43DA-9A43-98B0F2AD60D5}"/>
                </a:ext>
              </a:extLst>
            </p:cNvPr>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97" name="テキスト ボックス 196">
              <a:extLst>
                <a:ext uri="{FF2B5EF4-FFF2-40B4-BE49-F238E27FC236}">
                  <a16:creationId xmlns:a16="http://schemas.microsoft.com/office/drawing/2014/main" id="{2DB0E780-41D4-4BFB-ABDF-D27E738738EB}"/>
                </a:ext>
              </a:extLst>
            </p:cNvPr>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98" name="テキスト ボックス 197">
              <a:extLst>
                <a:ext uri="{FF2B5EF4-FFF2-40B4-BE49-F238E27FC236}">
                  <a16:creationId xmlns:a16="http://schemas.microsoft.com/office/drawing/2014/main" id="{69ADB017-0D06-4AA3-BDF1-1DAF02894DC6}"/>
                </a:ext>
              </a:extLst>
            </p:cNvPr>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99" name="テキスト ボックス 198">
              <a:extLst>
                <a:ext uri="{FF2B5EF4-FFF2-40B4-BE49-F238E27FC236}">
                  <a16:creationId xmlns:a16="http://schemas.microsoft.com/office/drawing/2014/main" id="{1159297D-4C88-466E-AA4B-CA58BD21584A}"/>
                </a:ext>
              </a:extLst>
            </p:cNvPr>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00" name="テキスト ボックス 199">
              <a:extLst>
                <a:ext uri="{FF2B5EF4-FFF2-40B4-BE49-F238E27FC236}">
                  <a16:creationId xmlns:a16="http://schemas.microsoft.com/office/drawing/2014/main" id="{1A2C5D5D-9EC9-4831-89BF-DCF32C253094}"/>
                </a:ext>
              </a:extLst>
            </p:cNvPr>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01" name="テキスト ボックス 200">
              <a:extLst>
                <a:ext uri="{FF2B5EF4-FFF2-40B4-BE49-F238E27FC236}">
                  <a16:creationId xmlns:a16="http://schemas.microsoft.com/office/drawing/2014/main" id="{B7BF0667-1A58-4E37-99C3-1518127C7973}"/>
                </a:ext>
              </a:extLst>
            </p:cNvPr>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02" name="テキスト ボックス 201">
              <a:extLst>
                <a:ext uri="{FF2B5EF4-FFF2-40B4-BE49-F238E27FC236}">
                  <a16:creationId xmlns:a16="http://schemas.microsoft.com/office/drawing/2014/main" id="{D3698094-6320-45DA-8F11-0BB211A5A004}"/>
                </a:ext>
              </a:extLst>
            </p:cNvPr>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03" name="テキスト ボックス 202">
              <a:extLst>
                <a:ext uri="{FF2B5EF4-FFF2-40B4-BE49-F238E27FC236}">
                  <a16:creationId xmlns:a16="http://schemas.microsoft.com/office/drawing/2014/main" id="{8F924C87-2B71-49CA-806C-7BF6FE23A1E0}"/>
                </a:ext>
              </a:extLst>
            </p:cNvPr>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04" name="テキスト ボックス 203">
              <a:extLst>
                <a:ext uri="{FF2B5EF4-FFF2-40B4-BE49-F238E27FC236}">
                  <a16:creationId xmlns:a16="http://schemas.microsoft.com/office/drawing/2014/main" id="{A20D6B16-B27C-4C99-A359-10AD79BB6788}"/>
                </a:ext>
              </a:extLst>
            </p:cNvPr>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05" name="テキスト ボックス 204">
              <a:extLst>
                <a:ext uri="{FF2B5EF4-FFF2-40B4-BE49-F238E27FC236}">
                  <a16:creationId xmlns:a16="http://schemas.microsoft.com/office/drawing/2014/main" id="{EB0A126B-E423-4872-863B-FEA2F24057D7}"/>
                </a:ext>
              </a:extLst>
            </p:cNvPr>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06" name="テキスト ボックス 205">
              <a:extLst>
                <a:ext uri="{FF2B5EF4-FFF2-40B4-BE49-F238E27FC236}">
                  <a16:creationId xmlns:a16="http://schemas.microsoft.com/office/drawing/2014/main" id="{195D12FA-7CE7-4367-886F-76662E5B105E}"/>
                </a:ext>
              </a:extLst>
            </p:cNvPr>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07" name="テキスト ボックス 206">
              <a:extLst>
                <a:ext uri="{FF2B5EF4-FFF2-40B4-BE49-F238E27FC236}">
                  <a16:creationId xmlns:a16="http://schemas.microsoft.com/office/drawing/2014/main" id="{575C6838-082E-40CB-A77F-A3255345FC90}"/>
                </a:ext>
              </a:extLst>
            </p:cNvPr>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08" name="テキスト ボックス 207">
              <a:extLst>
                <a:ext uri="{FF2B5EF4-FFF2-40B4-BE49-F238E27FC236}">
                  <a16:creationId xmlns:a16="http://schemas.microsoft.com/office/drawing/2014/main" id="{1837A43E-2281-4013-B1FA-D511ACE572D3}"/>
                </a:ext>
              </a:extLst>
            </p:cNvPr>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09" name="テキスト ボックス 208">
              <a:extLst>
                <a:ext uri="{FF2B5EF4-FFF2-40B4-BE49-F238E27FC236}">
                  <a16:creationId xmlns:a16="http://schemas.microsoft.com/office/drawing/2014/main" id="{F0B7B168-7342-43F4-AFAB-90D9403E145F}"/>
                </a:ext>
              </a:extLst>
            </p:cNvPr>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10" name="テキスト ボックス 209">
              <a:extLst>
                <a:ext uri="{FF2B5EF4-FFF2-40B4-BE49-F238E27FC236}">
                  <a16:creationId xmlns:a16="http://schemas.microsoft.com/office/drawing/2014/main" id="{E26BC470-A94C-441E-AB77-386BE87CE17D}"/>
                </a:ext>
              </a:extLst>
            </p:cNvPr>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 name="図 7">
            <a:extLst>
              <a:ext uri="{FF2B5EF4-FFF2-40B4-BE49-F238E27FC236}">
                <a16:creationId xmlns:a16="http://schemas.microsoft.com/office/drawing/2014/main" id="{AF85B470-5D70-4453-8C1F-C21287C69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65757" y="1803190"/>
            <a:ext cx="485775" cy="442913"/>
          </a:xfrm>
          <a:prstGeom prst="rect">
            <a:avLst/>
          </a:prstGeom>
        </p:spPr>
      </p:pic>
      <p:pic>
        <p:nvPicPr>
          <p:cNvPr id="9" name="図 8" descr="piece_pawnb.gif">
            <a:extLst>
              <a:ext uri="{FF2B5EF4-FFF2-40B4-BE49-F238E27FC236}">
                <a16:creationId xmlns:a16="http://schemas.microsoft.com/office/drawing/2014/main" id="{12DA43D7-FDE7-43C6-9EBD-AA41ECFEB6CB}"/>
              </a:ext>
            </a:extLst>
          </p:cNvPr>
          <p:cNvPicPr>
            <a:picLocks noChangeAspect="1"/>
          </p:cNvPicPr>
          <p:nvPr/>
        </p:nvPicPr>
        <p:blipFill>
          <a:blip r:embed="rId4" cstate="print"/>
          <a:stretch>
            <a:fillRect/>
          </a:stretch>
        </p:blipFill>
        <p:spPr>
          <a:xfrm>
            <a:off x="2130889" y="2336590"/>
            <a:ext cx="328613" cy="400050"/>
          </a:xfrm>
          <a:prstGeom prst="rect">
            <a:avLst/>
          </a:prstGeom>
        </p:spPr>
      </p:pic>
      <p:pic>
        <p:nvPicPr>
          <p:cNvPr id="10" name="図 9">
            <a:extLst>
              <a:ext uri="{FF2B5EF4-FFF2-40B4-BE49-F238E27FC236}">
                <a16:creationId xmlns:a16="http://schemas.microsoft.com/office/drawing/2014/main" id="{017C45B4-2ABE-4FFE-AD78-0CB3162015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4546" y="5491218"/>
            <a:ext cx="485775" cy="442913"/>
          </a:xfrm>
          <a:prstGeom prst="rect">
            <a:avLst/>
          </a:prstGeom>
        </p:spPr>
      </p:pic>
      <p:pic>
        <p:nvPicPr>
          <p:cNvPr id="11" name="図 10">
            <a:extLst>
              <a:ext uri="{FF2B5EF4-FFF2-40B4-BE49-F238E27FC236}">
                <a16:creationId xmlns:a16="http://schemas.microsoft.com/office/drawing/2014/main" id="{E72554BB-4D66-4ACE-A0D9-FC1D62C4B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65634" y="1784563"/>
            <a:ext cx="400050" cy="442913"/>
          </a:xfrm>
          <a:prstGeom prst="rect">
            <a:avLst/>
          </a:prstGeom>
        </p:spPr>
      </p:pic>
      <p:pic>
        <p:nvPicPr>
          <p:cNvPr id="12" name="図 11">
            <a:extLst>
              <a:ext uri="{FF2B5EF4-FFF2-40B4-BE49-F238E27FC236}">
                <a16:creationId xmlns:a16="http://schemas.microsoft.com/office/drawing/2014/main" id="{8DE2007A-8806-48BE-BEB9-2CCA5A641F8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6090" y="3901651"/>
            <a:ext cx="400050" cy="442913"/>
          </a:xfrm>
          <a:prstGeom prst="rect">
            <a:avLst/>
          </a:prstGeom>
        </p:spPr>
      </p:pic>
      <p:pic>
        <p:nvPicPr>
          <p:cNvPr id="13" name="図 12">
            <a:extLst>
              <a:ext uri="{FF2B5EF4-FFF2-40B4-BE49-F238E27FC236}">
                <a16:creationId xmlns:a16="http://schemas.microsoft.com/office/drawing/2014/main" id="{814CEBB2-B280-4BC8-BBFA-2DEF683797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8065" y="3890963"/>
            <a:ext cx="371475" cy="457200"/>
          </a:xfrm>
          <a:prstGeom prst="rect">
            <a:avLst/>
          </a:prstGeom>
        </p:spPr>
      </p:pic>
      <p:sp>
        <p:nvSpPr>
          <p:cNvPr id="15" name="テキスト ボックス 14">
            <a:extLst>
              <a:ext uri="{FF2B5EF4-FFF2-40B4-BE49-F238E27FC236}">
                <a16:creationId xmlns:a16="http://schemas.microsoft.com/office/drawing/2014/main" id="{9DFB84F1-1DFC-4849-A030-2E20B75EAC9A}"/>
              </a:ext>
            </a:extLst>
          </p:cNvPr>
          <p:cNvSpPr txBox="1"/>
          <p:nvPr/>
        </p:nvSpPr>
        <p:spPr>
          <a:xfrm>
            <a:off x="6580568" y="1597721"/>
            <a:ext cx="902811" cy="523220"/>
          </a:xfrm>
          <a:prstGeom prst="rect">
            <a:avLst/>
          </a:prstGeom>
          <a:noFill/>
        </p:spPr>
        <p:txBody>
          <a:bodyPr wrap="none" rtlCol="0">
            <a:spAutoFit/>
          </a:bodyPr>
          <a:lstStyle/>
          <a:p>
            <a:r>
              <a:rPr lang="ja-JP" altLang="en-US" dirty="0">
                <a:latin typeface="Times New Roman" panose="02020603050405020304" pitchFamily="18" charset="0"/>
              </a:rPr>
              <a:t>黒</a:t>
            </a:r>
            <a:r>
              <a:rPr kumimoji="1" lang="ja-JP" altLang="en-US" dirty="0">
                <a:latin typeface="Times New Roman" panose="02020603050405020304" pitchFamily="18" charset="0"/>
              </a:rPr>
              <a:t>番</a:t>
            </a:r>
          </a:p>
        </p:txBody>
      </p:sp>
      <p:sp>
        <p:nvSpPr>
          <p:cNvPr id="3" name="テキスト ボックス 2">
            <a:extLst>
              <a:ext uri="{FF2B5EF4-FFF2-40B4-BE49-F238E27FC236}">
                <a16:creationId xmlns:a16="http://schemas.microsoft.com/office/drawing/2014/main" id="{FB6ADCA5-370E-4893-AC9C-52767DF78A02}"/>
              </a:ext>
            </a:extLst>
          </p:cNvPr>
          <p:cNvSpPr txBox="1"/>
          <p:nvPr/>
        </p:nvSpPr>
        <p:spPr>
          <a:xfrm>
            <a:off x="6433265" y="2565180"/>
            <a:ext cx="1364477" cy="523220"/>
          </a:xfrm>
          <a:prstGeom prst="rect">
            <a:avLst/>
          </a:prstGeom>
          <a:noFill/>
        </p:spPr>
        <p:txBody>
          <a:bodyPr wrap="none" rtlCol="0">
            <a:spAutoFit/>
          </a:bodyPr>
          <a:lstStyle/>
          <a:p>
            <a:pPr algn="l"/>
            <a:r>
              <a:rPr kumimoji="1" lang="en-US" altLang="ja-JP" dirty="0">
                <a:latin typeface="Times New Roman" panose="02020603050405020304" pitchFamily="18" charset="0"/>
              </a:rPr>
              <a:t>1. Qd8+</a:t>
            </a:r>
            <a:endParaRPr kumimoji="1" lang="ja-JP" altLang="en-US" dirty="0">
              <a:latin typeface="Times New Roman" panose="02020603050405020304" pitchFamily="18" charset="0"/>
            </a:endParaRPr>
          </a:p>
        </p:txBody>
      </p:sp>
      <p:pic>
        <p:nvPicPr>
          <p:cNvPr id="4" name="図 3" descr="piece_pawnw.gif">
            <a:extLst>
              <a:ext uri="{FF2B5EF4-FFF2-40B4-BE49-F238E27FC236}">
                <a16:creationId xmlns:a16="http://schemas.microsoft.com/office/drawing/2014/main" id="{ACD75E1F-71FE-4BBA-8FF8-72C14B004374}"/>
              </a:ext>
            </a:extLst>
          </p:cNvPr>
          <p:cNvPicPr>
            <a:picLocks noChangeAspect="1"/>
          </p:cNvPicPr>
          <p:nvPr/>
        </p:nvPicPr>
        <p:blipFill>
          <a:blip r:embed="rId9" cstate="print"/>
          <a:stretch>
            <a:fillRect/>
          </a:stretch>
        </p:blipFill>
        <p:spPr>
          <a:xfrm>
            <a:off x="4787750" y="4986338"/>
            <a:ext cx="328613" cy="400050"/>
          </a:xfrm>
          <a:prstGeom prst="rect">
            <a:avLst/>
          </a:prstGeom>
        </p:spPr>
      </p:pic>
      <p:cxnSp>
        <p:nvCxnSpPr>
          <p:cNvPr id="6" name="直線矢印コネクタ 5">
            <a:extLst>
              <a:ext uri="{FF2B5EF4-FFF2-40B4-BE49-F238E27FC236}">
                <a16:creationId xmlns:a16="http://schemas.microsoft.com/office/drawing/2014/main" id="{46843DF6-5713-43FE-9687-244319D08C7D}"/>
              </a:ext>
            </a:extLst>
          </p:cNvPr>
          <p:cNvCxnSpPr/>
          <p:nvPr/>
        </p:nvCxnSpPr>
        <p:spPr bwMode="auto">
          <a:xfrm flipH="1">
            <a:off x="1511296" y="2016000"/>
            <a:ext cx="1584000" cy="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14CD84EF-3E18-4200-84EF-1347792EBC8E}"/>
              </a:ext>
            </a:extLst>
          </p:cNvPr>
          <p:cNvCxnSpPr/>
          <p:nvPr/>
        </p:nvCxnSpPr>
        <p:spPr bwMode="auto">
          <a:xfrm flipH="1">
            <a:off x="1512000" y="2268000"/>
            <a:ext cx="1584000" cy="158400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a:extLst>
              <a:ext uri="{FF2B5EF4-FFF2-40B4-BE49-F238E27FC236}">
                <a16:creationId xmlns:a16="http://schemas.microsoft.com/office/drawing/2014/main" id="{A69A8D51-FE3C-4A29-A4E1-58CC9034386C}"/>
              </a:ext>
            </a:extLst>
          </p:cNvPr>
          <p:cNvCxnSpPr/>
          <p:nvPr/>
        </p:nvCxnSpPr>
        <p:spPr bwMode="auto">
          <a:xfrm>
            <a:off x="3350732" y="2268000"/>
            <a:ext cx="0" cy="3711375"/>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a:extLst>
              <a:ext uri="{FF2B5EF4-FFF2-40B4-BE49-F238E27FC236}">
                <a16:creationId xmlns:a16="http://schemas.microsoft.com/office/drawing/2014/main" id="{29E2D0AD-E099-4D8E-8F3F-C332EC4080A8}"/>
              </a:ext>
            </a:extLst>
          </p:cNvPr>
          <p:cNvCxnSpPr/>
          <p:nvPr/>
        </p:nvCxnSpPr>
        <p:spPr bwMode="auto">
          <a:xfrm>
            <a:off x="3636000" y="2268000"/>
            <a:ext cx="2160000" cy="2159266"/>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a:extLst>
              <a:ext uri="{FF2B5EF4-FFF2-40B4-BE49-F238E27FC236}">
                <a16:creationId xmlns:a16="http://schemas.microsoft.com/office/drawing/2014/main" id="{1007EA94-9CCC-4971-8C9E-CCC2BB252A6F}"/>
              </a:ext>
            </a:extLst>
          </p:cNvPr>
          <p:cNvCxnSpPr/>
          <p:nvPr/>
        </p:nvCxnSpPr>
        <p:spPr bwMode="auto">
          <a:xfrm flipV="1">
            <a:off x="3636000" y="2016000"/>
            <a:ext cx="2100863" cy="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楕円 24">
            <a:extLst>
              <a:ext uri="{FF2B5EF4-FFF2-40B4-BE49-F238E27FC236}">
                <a16:creationId xmlns:a16="http://schemas.microsoft.com/office/drawing/2014/main" id="{09563D47-6E45-4F23-93ED-AF3BDCE1FFA8}"/>
              </a:ext>
            </a:extLst>
          </p:cNvPr>
          <p:cNvSpPr/>
          <p:nvPr/>
        </p:nvSpPr>
        <p:spPr bwMode="auto">
          <a:xfrm>
            <a:off x="1637989" y="2428117"/>
            <a:ext cx="233400" cy="233400"/>
          </a:xfrm>
          <a:prstGeom prst="ellipse">
            <a:avLst/>
          </a:prstGeom>
          <a:solidFill>
            <a:srgbClr val="00FF00"/>
          </a:solidFill>
          <a:ln w="1905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1539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par>
                                <p:cTn id="8" presetID="22" presetClass="entr" presetSubtype="1" fill="hold"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wipe(up)">
                                      <p:cBhvr>
                                        <p:cTn id="10" dur="500"/>
                                        <p:tgtEl>
                                          <p:spTgt spid="104"/>
                                        </p:tgtEl>
                                      </p:cBhvr>
                                    </p:animEffect>
                                  </p:childTnLst>
                                </p:cTn>
                              </p:par>
                              <p:par>
                                <p:cTn id="11" presetID="22" presetClass="entr" presetSubtype="1" fill="hold" nodeType="withEffect">
                                  <p:stCondLst>
                                    <p:cond delay="0"/>
                                  </p:stCondLst>
                                  <p:childTnLst>
                                    <p:set>
                                      <p:cBhvr>
                                        <p:cTn id="12" dur="1" fill="hold">
                                          <p:stCondLst>
                                            <p:cond delay="0"/>
                                          </p:stCondLst>
                                        </p:cTn>
                                        <p:tgtEl>
                                          <p:spTgt spid="106"/>
                                        </p:tgtEl>
                                        <p:attrNameLst>
                                          <p:attrName>style.visibility</p:attrName>
                                        </p:attrNameLst>
                                      </p:cBhvr>
                                      <p:to>
                                        <p:strVal val="visible"/>
                                      </p:to>
                                    </p:set>
                                    <p:animEffect transition="in" filter="wipe(up)">
                                      <p:cBhvr>
                                        <p:cTn id="13" dur="500"/>
                                        <p:tgtEl>
                                          <p:spTgt spid="106"/>
                                        </p:tgtEl>
                                      </p:cBhvr>
                                    </p:animEffect>
                                  </p:childTnLst>
                                </p:cTn>
                              </p:par>
                              <p:par>
                                <p:cTn id="14" presetID="22" presetClass="entr" presetSubtype="1" fill="hold" nodeType="withEffect">
                                  <p:stCondLst>
                                    <p:cond delay="0"/>
                                  </p:stCondLst>
                                  <p:childTnLst>
                                    <p:set>
                                      <p:cBhvr>
                                        <p:cTn id="15" dur="1" fill="hold">
                                          <p:stCondLst>
                                            <p:cond delay="0"/>
                                          </p:stCondLst>
                                        </p:cTn>
                                        <p:tgtEl>
                                          <p:spTgt spid="109"/>
                                        </p:tgtEl>
                                        <p:attrNameLst>
                                          <p:attrName>style.visibility</p:attrName>
                                        </p:attrNameLst>
                                      </p:cBhvr>
                                      <p:to>
                                        <p:strVal val="visible"/>
                                      </p:to>
                                    </p:set>
                                    <p:animEffect transition="in" filter="wipe(up)">
                                      <p:cBhvr>
                                        <p:cTn id="16" dur="500"/>
                                        <p:tgtEl>
                                          <p:spTgt spid="109"/>
                                        </p:tgtEl>
                                      </p:cBhvr>
                                    </p:animEffect>
                                  </p:childTnLst>
                                </p:cTn>
                              </p:par>
                              <p:par>
                                <p:cTn id="17" presetID="22" presetClass="entr" presetSubtype="8" fill="hold" nodeType="with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wipe(left)">
                                      <p:cBhvr>
                                        <p:cTn id="19" dur="500"/>
                                        <p:tgtEl>
                                          <p:spTgt spid="111"/>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checkerboard(across)">
                                      <p:cBhvr>
                                        <p:cTn id="2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grpSp>
        <p:nvGrpSpPr>
          <p:cNvPr id="129" name="グループ化 128">
            <a:extLst>
              <a:ext uri="{FF2B5EF4-FFF2-40B4-BE49-F238E27FC236}">
                <a16:creationId xmlns:a16="http://schemas.microsoft.com/office/drawing/2014/main" id="{3436F1C5-B2D4-49A5-A83A-25D6CF072AD7}"/>
              </a:ext>
            </a:extLst>
          </p:cNvPr>
          <p:cNvGrpSpPr/>
          <p:nvPr/>
        </p:nvGrpSpPr>
        <p:grpSpPr>
          <a:xfrm>
            <a:off x="1066800" y="1295400"/>
            <a:ext cx="5105400" cy="5105404"/>
            <a:chOff x="562304" y="1245449"/>
            <a:chExt cx="5105400" cy="5105404"/>
          </a:xfrm>
        </p:grpSpPr>
        <p:sp>
          <p:nvSpPr>
            <p:cNvPr id="130" name="正方形/長方形 129">
              <a:extLst>
                <a:ext uri="{FF2B5EF4-FFF2-40B4-BE49-F238E27FC236}">
                  <a16:creationId xmlns:a16="http://schemas.microsoft.com/office/drawing/2014/main" id="{3EBBFF85-7ACD-485D-B0FD-B612804F043B}"/>
                </a:ext>
              </a:extLst>
            </p:cNvPr>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FE47E9A7-3B0B-40E7-B51C-837C77E3F24A}"/>
                </a:ext>
              </a:extLst>
            </p:cNvPr>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7F85F5CF-78A8-44A2-BE65-5E8AFB12A612}"/>
                </a:ext>
              </a:extLst>
            </p:cNvPr>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26BA6BC-BF30-41DE-B9A0-D0ED0DE0E802}"/>
                </a:ext>
              </a:extLst>
            </p:cNvPr>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894360F1-3CD8-443F-8A1B-5D67280E5C1C}"/>
                </a:ext>
              </a:extLst>
            </p:cNvPr>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303F747B-57AE-4264-BB60-8B7084F0C5DD}"/>
                </a:ext>
              </a:extLst>
            </p:cNvPr>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9A74FF24-3CD0-4048-A77F-0469DF62AD95}"/>
                </a:ext>
              </a:extLst>
            </p:cNvPr>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9B87C106-336E-44E4-B5C1-D8FDB490DC14}"/>
                </a:ext>
              </a:extLst>
            </p:cNvPr>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D242FD62-9BD8-466D-8E0D-70DA04C1F19A}"/>
                </a:ext>
              </a:extLst>
            </p:cNvPr>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1607CD65-86FE-4663-A2F3-A66F967B367C}"/>
                </a:ext>
              </a:extLst>
            </p:cNvPr>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AE3D9E5-DDEF-4EF6-B573-9336D8CAA8EE}"/>
                </a:ext>
              </a:extLst>
            </p:cNvPr>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7A81FAB6-22BB-4300-B82E-491855B25D47}"/>
                </a:ext>
              </a:extLst>
            </p:cNvPr>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056370D4-4FE1-44D2-9554-51D370699234}"/>
                </a:ext>
              </a:extLst>
            </p:cNvPr>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F6E9367-AF36-4FEE-ACAE-87C0C106E2D0}"/>
                </a:ext>
              </a:extLst>
            </p:cNvPr>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D7613017-C5CB-4415-B368-9B3DA586BA18}"/>
                </a:ext>
              </a:extLst>
            </p:cNvPr>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1416B506-2C0C-4C3A-9E21-9FCC58165DA9}"/>
                </a:ext>
              </a:extLst>
            </p:cNvPr>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A38FA66A-4871-42E6-8B44-54B615453BAE}"/>
                </a:ext>
              </a:extLst>
            </p:cNvPr>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E5B5222D-6AD2-431E-A781-9EDEFC440CAA}"/>
                </a:ext>
              </a:extLst>
            </p:cNvPr>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A6103972-3256-434C-9066-E0DB6EA63A74}"/>
                </a:ext>
              </a:extLst>
            </p:cNvPr>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20A84A3-6195-4145-B16A-77DA95DD8D4A}"/>
                </a:ext>
              </a:extLst>
            </p:cNvPr>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3076D6FE-6BFC-4556-9FFD-05144FF90E8B}"/>
                </a:ext>
              </a:extLst>
            </p:cNvPr>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7D64706D-54BF-4D32-B52E-E3C3F81E9147}"/>
                </a:ext>
              </a:extLst>
            </p:cNvPr>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C200D035-FEE0-4994-ACBF-A0474D45C82C}"/>
                </a:ext>
              </a:extLst>
            </p:cNvPr>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E8EDBC81-73BD-422B-8CAA-2B41820BAB99}"/>
                </a:ext>
              </a:extLst>
            </p:cNvPr>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1736E8E5-4B28-48BD-B845-AECF03EAC4E8}"/>
                </a:ext>
              </a:extLst>
            </p:cNvPr>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9342A99D-43FE-48B1-876B-490275C67238}"/>
                </a:ext>
              </a:extLst>
            </p:cNvPr>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EDF03908-6497-47B5-BFB3-62C1F205A5FB}"/>
                </a:ext>
              </a:extLst>
            </p:cNvPr>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7570B196-6808-4BD5-9169-D139EC4712BB}"/>
                </a:ext>
              </a:extLst>
            </p:cNvPr>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F97489B4-E5BA-4E86-8EDC-ED195E574124}"/>
                </a:ext>
              </a:extLst>
            </p:cNvPr>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DF0FCE71-2BB4-4B0F-8438-FBF5062EC94E}"/>
                </a:ext>
              </a:extLst>
            </p:cNvPr>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E5CAA944-070D-4A58-8D78-1E9FB4A465D0}"/>
                </a:ext>
              </a:extLst>
            </p:cNvPr>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A9F537A5-B815-4974-BCCF-CEC5D68E4BEB}"/>
                </a:ext>
              </a:extLst>
            </p:cNvPr>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26A08E0B-BAFF-4DE4-AD7F-6497248108AA}"/>
                </a:ext>
              </a:extLst>
            </p:cNvPr>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1637371-A060-4EA7-841C-FF68BDEAC8CD}"/>
                </a:ext>
              </a:extLst>
            </p:cNvPr>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E636F783-A97F-4FB7-9D81-E31F829E188F}"/>
                </a:ext>
              </a:extLst>
            </p:cNvPr>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15670FE0-824F-42AA-9A49-4BAA34F69117}"/>
                </a:ext>
              </a:extLst>
            </p:cNvPr>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AE718947-6341-4218-BCB5-CC07F2962A2A}"/>
                </a:ext>
              </a:extLst>
            </p:cNvPr>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DA804E1C-0B0A-49DC-A4D7-86DDB3266FD2}"/>
                </a:ext>
              </a:extLst>
            </p:cNvPr>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18502A43-3C21-4243-981E-E043984BB1F7}"/>
                </a:ext>
              </a:extLst>
            </p:cNvPr>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0FBEAE33-20FD-4A25-92FF-65958182BF31}"/>
                </a:ext>
              </a:extLst>
            </p:cNvPr>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0B4F5F6-1873-465F-B22F-B134DC4A08A0}"/>
                </a:ext>
              </a:extLst>
            </p:cNvPr>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5DB2B3CE-A740-4E45-8C94-B813A1806728}"/>
                </a:ext>
              </a:extLst>
            </p:cNvPr>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F6AD3C87-A0CA-4672-8416-1AB81B4BC1A3}"/>
                </a:ext>
              </a:extLst>
            </p:cNvPr>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05F964DC-A660-4D48-8B13-1A536796BCBD}"/>
                </a:ext>
              </a:extLst>
            </p:cNvPr>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D58681FB-91BF-4E00-9B56-B63EB14FD555}"/>
                </a:ext>
              </a:extLst>
            </p:cNvPr>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B7BBB18C-7BC8-451C-BE3A-D49248DEC809}"/>
                </a:ext>
              </a:extLst>
            </p:cNvPr>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614E9C06-2D05-42C8-9181-DB13F3804634}"/>
                </a:ext>
              </a:extLst>
            </p:cNvPr>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FBD0B62C-F833-4CF7-8721-61E806C8782D}"/>
                </a:ext>
              </a:extLst>
            </p:cNvPr>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95CE48C-F651-4DA3-89A4-99A4F2DEDC75}"/>
                </a:ext>
              </a:extLst>
            </p:cNvPr>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0B62A376-2E96-4D7E-8F50-DEC11BBC7788}"/>
                </a:ext>
              </a:extLst>
            </p:cNvPr>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6B307123-F589-401A-A1CF-DC5E6F7BB397}"/>
                </a:ext>
              </a:extLst>
            </p:cNvPr>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4199364-6122-4BB0-969F-5826C27DDD60}"/>
                </a:ext>
              </a:extLst>
            </p:cNvPr>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098F703-E5EC-4739-9016-797361A591C8}"/>
                </a:ext>
              </a:extLst>
            </p:cNvPr>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46B3F7A9-2D8A-4155-A56E-3D8F6060C58B}"/>
                </a:ext>
              </a:extLst>
            </p:cNvPr>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AB5B0F2E-0E97-42C2-A2F3-3E17CAE21045}"/>
                </a:ext>
              </a:extLst>
            </p:cNvPr>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BAF07FEF-33B0-4C56-A2D7-252A60EAC4C8}"/>
                </a:ext>
              </a:extLst>
            </p:cNvPr>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0495A298-D266-4F39-9D68-E90DD66C1242}"/>
                </a:ext>
              </a:extLst>
            </p:cNvPr>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27FF461D-7EB4-441F-8F19-D477F525507C}"/>
                </a:ext>
              </a:extLst>
            </p:cNvPr>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7887758F-E912-48AE-A907-AEE2BBAA453E}"/>
                </a:ext>
              </a:extLst>
            </p:cNvPr>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477119DA-023D-42B1-8C6A-3D622F15BB6E}"/>
                </a:ext>
              </a:extLst>
            </p:cNvPr>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F3B83E3-3730-4B93-B501-686531F53945}"/>
                </a:ext>
              </a:extLst>
            </p:cNvPr>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17EE6B17-29B0-47B8-8F05-20F6F2F31DBE}"/>
                </a:ext>
              </a:extLst>
            </p:cNvPr>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A9DF90E2-7D87-4C5E-95D1-664921104C7B}"/>
                </a:ext>
              </a:extLst>
            </p:cNvPr>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29D48D96-2243-46C1-B740-5E4DDEC74402}"/>
                </a:ext>
              </a:extLst>
            </p:cNvPr>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29A6E757-342E-456B-9B1F-F154D937BCB9}"/>
                </a:ext>
              </a:extLst>
            </p:cNvPr>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テキスト ボックス 194">
              <a:extLst>
                <a:ext uri="{FF2B5EF4-FFF2-40B4-BE49-F238E27FC236}">
                  <a16:creationId xmlns:a16="http://schemas.microsoft.com/office/drawing/2014/main" id="{1F1797E7-9E42-4F8D-B85E-6BBD2951C173}"/>
                </a:ext>
              </a:extLst>
            </p:cNvPr>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96" name="テキスト ボックス 195">
              <a:extLst>
                <a:ext uri="{FF2B5EF4-FFF2-40B4-BE49-F238E27FC236}">
                  <a16:creationId xmlns:a16="http://schemas.microsoft.com/office/drawing/2014/main" id="{97754E5A-E8BB-43DA-9A43-98B0F2AD60D5}"/>
                </a:ext>
              </a:extLst>
            </p:cNvPr>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97" name="テキスト ボックス 196">
              <a:extLst>
                <a:ext uri="{FF2B5EF4-FFF2-40B4-BE49-F238E27FC236}">
                  <a16:creationId xmlns:a16="http://schemas.microsoft.com/office/drawing/2014/main" id="{2DB0E780-41D4-4BFB-ABDF-D27E738738EB}"/>
                </a:ext>
              </a:extLst>
            </p:cNvPr>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98" name="テキスト ボックス 197">
              <a:extLst>
                <a:ext uri="{FF2B5EF4-FFF2-40B4-BE49-F238E27FC236}">
                  <a16:creationId xmlns:a16="http://schemas.microsoft.com/office/drawing/2014/main" id="{69ADB017-0D06-4AA3-BDF1-1DAF02894DC6}"/>
                </a:ext>
              </a:extLst>
            </p:cNvPr>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99" name="テキスト ボックス 198">
              <a:extLst>
                <a:ext uri="{FF2B5EF4-FFF2-40B4-BE49-F238E27FC236}">
                  <a16:creationId xmlns:a16="http://schemas.microsoft.com/office/drawing/2014/main" id="{1159297D-4C88-466E-AA4B-CA58BD21584A}"/>
                </a:ext>
              </a:extLst>
            </p:cNvPr>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00" name="テキスト ボックス 199">
              <a:extLst>
                <a:ext uri="{FF2B5EF4-FFF2-40B4-BE49-F238E27FC236}">
                  <a16:creationId xmlns:a16="http://schemas.microsoft.com/office/drawing/2014/main" id="{1A2C5D5D-9EC9-4831-89BF-DCF32C253094}"/>
                </a:ext>
              </a:extLst>
            </p:cNvPr>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01" name="テキスト ボックス 200">
              <a:extLst>
                <a:ext uri="{FF2B5EF4-FFF2-40B4-BE49-F238E27FC236}">
                  <a16:creationId xmlns:a16="http://schemas.microsoft.com/office/drawing/2014/main" id="{B7BF0667-1A58-4E37-99C3-1518127C7973}"/>
                </a:ext>
              </a:extLst>
            </p:cNvPr>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02" name="テキスト ボックス 201">
              <a:extLst>
                <a:ext uri="{FF2B5EF4-FFF2-40B4-BE49-F238E27FC236}">
                  <a16:creationId xmlns:a16="http://schemas.microsoft.com/office/drawing/2014/main" id="{D3698094-6320-45DA-8F11-0BB211A5A004}"/>
                </a:ext>
              </a:extLst>
            </p:cNvPr>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03" name="テキスト ボックス 202">
              <a:extLst>
                <a:ext uri="{FF2B5EF4-FFF2-40B4-BE49-F238E27FC236}">
                  <a16:creationId xmlns:a16="http://schemas.microsoft.com/office/drawing/2014/main" id="{8F924C87-2B71-49CA-806C-7BF6FE23A1E0}"/>
                </a:ext>
              </a:extLst>
            </p:cNvPr>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04" name="テキスト ボックス 203">
              <a:extLst>
                <a:ext uri="{FF2B5EF4-FFF2-40B4-BE49-F238E27FC236}">
                  <a16:creationId xmlns:a16="http://schemas.microsoft.com/office/drawing/2014/main" id="{A20D6B16-B27C-4C99-A359-10AD79BB6788}"/>
                </a:ext>
              </a:extLst>
            </p:cNvPr>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05" name="テキスト ボックス 204">
              <a:extLst>
                <a:ext uri="{FF2B5EF4-FFF2-40B4-BE49-F238E27FC236}">
                  <a16:creationId xmlns:a16="http://schemas.microsoft.com/office/drawing/2014/main" id="{EB0A126B-E423-4872-863B-FEA2F24057D7}"/>
                </a:ext>
              </a:extLst>
            </p:cNvPr>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06" name="テキスト ボックス 205">
              <a:extLst>
                <a:ext uri="{FF2B5EF4-FFF2-40B4-BE49-F238E27FC236}">
                  <a16:creationId xmlns:a16="http://schemas.microsoft.com/office/drawing/2014/main" id="{195D12FA-7CE7-4367-886F-76662E5B105E}"/>
                </a:ext>
              </a:extLst>
            </p:cNvPr>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07" name="テキスト ボックス 206">
              <a:extLst>
                <a:ext uri="{FF2B5EF4-FFF2-40B4-BE49-F238E27FC236}">
                  <a16:creationId xmlns:a16="http://schemas.microsoft.com/office/drawing/2014/main" id="{575C6838-082E-40CB-A77F-A3255345FC90}"/>
                </a:ext>
              </a:extLst>
            </p:cNvPr>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08" name="テキスト ボックス 207">
              <a:extLst>
                <a:ext uri="{FF2B5EF4-FFF2-40B4-BE49-F238E27FC236}">
                  <a16:creationId xmlns:a16="http://schemas.microsoft.com/office/drawing/2014/main" id="{1837A43E-2281-4013-B1FA-D511ACE572D3}"/>
                </a:ext>
              </a:extLst>
            </p:cNvPr>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09" name="テキスト ボックス 208">
              <a:extLst>
                <a:ext uri="{FF2B5EF4-FFF2-40B4-BE49-F238E27FC236}">
                  <a16:creationId xmlns:a16="http://schemas.microsoft.com/office/drawing/2014/main" id="{F0B7B168-7342-43F4-AFAB-90D9403E145F}"/>
                </a:ext>
              </a:extLst>
            </p:cNvPr>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10" name="テキスト ボックス 209">
              <a:extLst>
                <a:ext uri="{FF2B5EF4-FFF2-40B4-BE49-F238E27FC236}">
                  <a16:creationId xmlns:a16="http://schemas.microsoft.com/office/drawing/2014/main" id="{E26BC470-A94C-441E-AB77-386BE87CE17D}"/>
                </a:ext>
              </a:extLst>
            </p:cNvPr>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 name="図 7">
            <a:extLst>
              <a:ext uri="{FF2B5EF4-FFF2-40B4-BE49-F238E27FC236}">
                <a16:creationId xmlns:a16="http://schemas.microsoft.com/office/drawing/2014/main" id="{AF85B470-5D70-4453-8C1F-C21287C69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3988" y="2323360"/>
            <a:ext cx="485775" cy="442913"/>
          </a:xfrm>
          <a:prstGeom prst="rect">
            <a:avLst/>
          </a:prstGeom>
        </p:spPr>
      </p:pic>
      <p:pic>
        <p:nvPicPr>
          <p:cNvPr id="9" name="図 8" descr="piece_pawnb.gif">
            <a:extLst>
              <a:ext uri="{FF2B5EF4-FFF2-40B4-BE49-F238E27FC236}">
                <a16:creationId xmlns:a16="http://schemas.microsoft.com/office/drawing/2014/main" id="{12DA43D7-FDE7-43C6-9EBD-AA41ECFEB6CB}"/>
              </a:ext>
            </a:extLst>
          </p:cNvPr>
          <p:cNvPicPr>
            <a:picLocks noChangeAspect="1"/>
          </p:cNvPicPr>
          <p:nvPr/>
        </p:nvPicPr>
        <p:blipFill>
          <a:blip r:embed="rId4" cstate="print"/>
          <a:stretch>
            <a:fillRect/>
          </a:stretch>
        </p:blipFill>
        <p:spPr>
          <a:xfrm>
            <a:off x="2130889" y="2336590"/>
            <a:ext cx="328613" cy="400050"/>
          </a:xfrm>
          <a:prstGeom prst="rect">
            <a:avLst/>
          </a:prstGeom>
        </p:spPr>
      </p:pic>
      <p:pic>
        <p:nvPicPr>
          <p:cNvPr id="10" name="図 9">
            <a:extLst>
              <a:ext uri="{FF2B5EF4-FFF2-40B4-BE49-F238E27FC236}">
                <a16:creationId xmlns:a16="http://schemas.microsoft.com/office/drawing/2014/main" id="{017C45B4-2ABE-4FFE-AD78-0CB3162015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4546" y="5491218"/>
            <a:ext cx="485775" cy="442913"/>
          </a:xfrm>
          <a:prstGeom prst="rect">
            <a:avLst/>
          </a:prstGeom>
        </p:spPr>
      </p:pic>
      <p:pic>
        <p:nvPicPr>
          <p:cNvPr id="11" name="図 10">
            <a:extLst>
              <a:ext uri="{FF2B5EF4-FFF2-40B4-BE49-F238E27FC236}">
                <a16:creationId xmlns:a16="http://schemas.microsoft.com/office/drawing/2014/main" id="{E72554BB-4D66-4ACE-A0D9-FC1D62C4B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65634" y="1784563"/>
            <a:ext cx="400050" cy="442913"/>
          </a:xfrm>
          <a:prstGeom prst="rect">
            <a:avLst/>
          </a:prstGeom>
        </p:spPr>
      </p:pic>
      <p:pic>
        <p:nvPicPr>
          <p:cNvPr id="12" name="図 11">
            <a:extLst>
              <a:ext uri="{FF2B5EF4-FFF2-40B4-BE49-F238E27FC236}">
                <a16:creationId xmlns:a16="http://schemas.microsoft.com/office/drawing/2014/main" id="{8DE2007A-8806-48BE-BEB9-2CCA5A641F8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6090" y="3901651"/>
            <a:ext cx="400050" cy="442913"/>
          </a:xfrm>
          <a:prstGeom prst="rect">
            <a:avLst/>
          </a:prstGeom>
        </p:spPr>
      </p:pic>
      <p:pic>
        <p:nvPicPr>
          <p:cNvPr id="13" name="図 12">
            <a:extLst>
              <a:ext uri="{FF2B5EF4-FFF2-40B4-BE49-F238E27FC236}">
                <a16:creationId xmlns:a16="http://schemas.microsoft.com/office/drawing/2014/main" id="{814CEBB2-B280-4BC8-BBFA-2DEF683797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8065" y="3890963"/>
            <a:ext cx="371475" cy="457200"/>
          </a:xfrm>
          <a:prstGeom prst="rect">
            <a:avLst/>
          </a:prstGeom>
        </p:spPr>
      </p:pic>
      <p:sp>
        <p:nvSpPr>
          <p:cNvPr id="15" name="テキスト ボックス 14">
            <a:extLst>
              <a:ext uri="{FF2B5EF4-FFF2-40B4-BE49-F238E27FC236}">
                <a16:creationId xmlns:a16="http://schemas.microsoft.com/office/drawing/2014/main" id="{9DFB84F1-1DFC-4849-A030-2E20B75EAC9A}"/>
              </a:ext>
            </a:extLst>
          </p:cNvPr>
          <p:cNvSpPr txBox="1"/>
          <p:nvPr/>
        </p:nvSpPr>
        <p:spPr>
          <a:xfrm>
            <a:off x="6580568" y="1597721"/>
            <a:ext cx="902811" cy="523220"/>
          </a:xfrm>
          <a:prstGeom prst="rect">
            <a:avLst/>
          </a:prstGeom>
          <a:noFill/>
        </p:spPr>
        <p:txBody>
          <a:bodyPr wrap="none" rtlCol="0">
            <a:spAutoFit/>
          </a:bodyPr>
          <a:lstStyle/>
          <a:p>
            <a:r>
              <a:rPr kumimoji="1" lang="ja-JP" altLang="en-US" dirty="0">
                <a:latin typeface="Times New Roman" panose="02020603050405020304" pitchFamily="18" charset="0"/>
              </a:rPr>
              <a:t>白番</a:t>
            </a:r>
          </a:p>
        </p:txBody>
      </p:sp>
      <p:sp>
        <p:nvSpPr>
          <p:cNvPr id="3" name="テキスト ボックス 2">
            <a:extLst>
              <a:ext uri="{FF2B5EF4-FFF2-40B4-BE49-F238E27FC236}">
                <a16:creationId xmlns:a16="http://schemas.microsoft.com/office/drawing/2014/main" id="{FB6ADCA5-370E-4893-AC9C-52767DF78A02}"/>
              </a:ext>
            </a:extLst>
          </p:cNvPr>
          <p:cNvSpPr txBox="1"/>
          <p:nvPr/>
        </p:nvSpPr>
        <p:spPr>
          <a:xfrm>
            <a:off x="6433265" y="2565180"/>
            <a:ext cx="2052165" cy="523220"/>
          </a:xfrm>
          <a:prstGeom prst="rect">
            <a:avLst/>
          </a:prstGeom>
          <a:noFill/>
        </p:spPr>
        <p:txBody>
          <a:bodyPr wrap="none" rtlCol="0">
            <a:spAutoFit/>
          </a:bodyPr>
          <a:lstStyle/>
          <a:p>
            <a:pPr algn="l"/>
            <a:r>
              <a:rPr kumimoji="1" lang="en-US" altLang="ja-JP" dirty="0">
                <a:latin typeface="Times New Roman" panose="02020603050405020304" pitchFamily="18" charset="0"/>
              </a:rPr>
              <a:t>1. Qd8+</a:t>
            </a:r>
            <a:r>
              <a:rPr lang="ja-JP" altLang="en-US" dirty="0">
                <a:latin typeface="Times New Roman" panose="02020603050405020304" pitchFamily="18" charset="0"/>
              </a:rPr>
              <a:t> </a:t>
            </a:r>
            <a:r>
              <a:rPr lang="en-US" altLang="ja-JP" dirty="0">
                <a:latin typeface="Times New Roman" panose="02020603050405020304" pitchFamily="18" charset="0"/>
              </a:rPr>
              <a:t>Ka7</a:t>
            </a:r>
            <a:endParaRPr kumimoji="1" lang="ja-JP" altLang="en-US" dirty="0">
              <a:latin typeface="Times New Roman" panose="02020603050405020304" pitchFamily="18" charset="0"/>
            </a:endParaRPr>
          </a:p>
        </p:txBody>
      </p:sp>
      <p:pic>
        <p:nvPicPr>
          <p:cNvPr id="4" name="図 3" descr="piece_pawnw.gif">
            <a:extLst>
              <a:ext uri="{FF2B5EF4-FFF2-40B4-BE49-F238E27FC236}">
                <a16:creationId xmlns:a16="http://schemas.microsoft.com/office/drawing/2014/main" id="{ACD75E1F-71FE-4BBA-8FF8-72C14B004374}"/>
              </a:ext>
            </a:extLst>
          </p:cNvPr>
          <p:cNvPicPr>
            <a:picLocks noChangeAspect="1"/>
          </p:cNvPicPr>
          <p:nvPr/>
        </p:nvPicPr>
        <p:blipFill>
          <a:blip r:embed="rId9" cstate="print"/>
          <a:stretch>
            <a:fillRect/>
          </a:stretch>
        </p:blipFill>
        <p:spPr>
          <a:xfrm>
            <a:off x="4787750" y="4986338"/>
            <a:ext cx="328613" cy="400050"/>
          </a:xfrm>
          <a:prstGeom prst="rect">
            <a:avLst/>
          </a:prstGeom>
        </p:spPr>
      </p:pic>
    </p:spTree>
    <p:extLst>
      <p:ext uri="{BB962C8B-B14F-4D97-AF65-F5344CB8AC3E}">
        <p14:creationId xmlns:p14="http://schemas.microsoft.com/office/powerpoint/2010/main" val="21298001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grpSp>
        <p:nvGrpSpPr>
          <p:cNvPr id="129" name="グループ化 128">
            <a:extLst>
              <a:ext uri="{FF2B5EF4-FFF2-40B4-BE49-F238E27FC236}">
                <a16:creationId xmlns:a16="http://schemas.microsoft.com/office/drawing/2014/main" id="{3436F1C5-B2D4-49A5-A83A-25D6CF072AD7}"/>
              </a:ext>
            </a:extLst>
          </p:cNvPr>
          <p:cNvGrpSpPr/>
          <p:nvPr/>
        </p:nvGrpSpPr>
        <p:grpSpPr>
          <a:xfrm>
            <a:off x="1066800" y="1295400"/>
            <a:ext cx="5105400" cy="5105404"/>
            <a:chOff x="562304" y="1245449"/>
            <a:chExt cx="5105400" cy="5105404"/>
          </a:xfrm>
        </p:grpSpPr>
        <p:sp>
          <p:nvSpPr>
            <p:cNvPr id="130" name="正方形/長方形 129">
              <a:extLst>
                <a:ext uri="{FF2B5EF4-FFF2-40B4-BE49-F238E27FC236}">
                  <a16:creationId xmlns:a16="http://schemas.microsoft.com/office/drawing/2014/main" id="{3EBBFF85-7ACD-485D-B0FD-B612804F043B}"/>
                </a:ext>
              </a:extLst>
            </p:cNvPr>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FE47E9A7-3B0B-40E7-B51C-837C77E3F24A}"/>
                </a:ext>
              </a:extLst>
            </p:cNvPr>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7F85F5CF-78A8-44A2-BE65-5E8AFB12A612}"/>
                </a:ext>
              </a:extLst>
            </p:cNvPr>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26BA6BC-BF30-41DE-B9A0-D0ED0DE0E802}"/>
                </a:ext>
              </a:extLst>
            </p:cNvPr>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894360F1-3CD8-443F-8A1B-5D67280E5C1C}"/>
                </a:ext>
              </a:extLst>
            </p:cNvPr>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303F747B-57AE-4264-BB60-8B7084F0C5DD}"/>
                </a:ext>
              </a:extLst>
            </p:cNvPr>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9A74FF24-3CD0-4048-A77F-0469DF62AD95}"/>
                </a:ext>
              </a:extLst>
            </p:cNvPr>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9B87C106-336E-44E4-B5C1-D8FDB490DC14}"/>
                </a:ext>
              </a:extLst>
            </p:cNvPr>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D242FD62-9BD8-466D-8E0D-70DA04C1F19A}"/>
                </a:ext>
              </a:extLst>
            </p:cNvPr>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1607CD65-86FE-4663-A2F3-A66F967B367C}"/>
                </a:ext>
              </a:extLst>
            </p:cNvPr>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AE3D9E5-DDEF-4EF6-B573-9336D8CAA8EE}"/>
                </a:ext>
              </a:extLst>
            </p:cNvPr>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7A81FAB6-22BB-4300-B82E-491855B25D47}"/>
                </a:ext>
              </a:extLst>
            </p:cNvPr>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056370D4-4FE1-44D2-9554-51D370699234}"/>
                </a:ext>
              </a:extLst>
            </p:cNvPr>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F6E9367-AF36-4FEE-ACAE-87C0C106E2D0}"/>
                </a:ext>
              </a:extLst>
            </p:cNvPr>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D7613017-C5CB-4415-B368-9B3DA586BA18}"/>
                </a:ext>
              </a:extLst>
            </p:cNvPr>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1416B506-2C0C-4C3A-9E21-9FCC58165DA9}"/>
                </a:ext>
              </a:extLst>
            </p:cNvPr>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A38FA66A-4871-42E6-8B44-54B615453BAE}"/>
                </a:ext>
              </a:extLst>
            </p:cNvPr>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E5B5222D-6AD2-431E-A781-9EDEFC440CAA}"/>
                </a:ext>
              </a:extLst>
            </p:cNvPr>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A6103972-3256-434C-9066-E0DB6EA63A74}"/>
                </a:ext>
              </a:extLst>
            </p:cNvPr>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20A84A3-6195-4145-B16A-77DA95DD8D4A}"/>
                </a:ext>
              </a:extLst>
            </p:cNvPr>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3076D6FE-6BFC-4556-9FFD-05144FF90E8B}"/>
                </a:ext>
              </a:extLst>
            </p:cNvPr>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7D64706D-54BF-4D32-B52E-E3C3F81E9147}"/>
                </a:ext>
              </a:extLst>
            </p:cNvPr>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C200D035-FEE0-4994-ACBF-A0474D45C82C}"/>
                </a:ext>
              </a:extLst>
            </p:cNvPr>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E8EDBC81-73BD-422B-8CAA-2B41820BAB99}"/>
                </a:ext>
              </a:extLst>
            </p:cNvPr>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1736E8E5-4B28-48BD-B845-AECF03EAC4E8}"/>
                </a:ext>
              </a:extLst>
            </p:cNvPr>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9342A99D-43FE-48B1-876B-490275C67238}"/>
                </a:ext>
              </a:extLst>
            </p:cNvPr>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EDF03908-6497-47B5-BFB3-62C1F205A5FB}"/>
                </a:ext>
              </a:extLst>
            </p:cNvPr>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7570B196-6808-4BD5-9169-D139EC4712BB}"/>
                </a:ext>
              </a:extLst>
            </p:cNvPr>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F97489B4-E5BA-4E86-8EDC-ED195E574124}"/>
                </a:ext>
              </a:extLst>
            </p:cNvPr>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DF0FCE71-2BB4-4B0F-8438-FBF5062EC94E}"/>
                </a:ext>
              </a:extLst>
            </p:cNvPr>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E5CAA944-070D-4A58-8D78-1E9FB4A465D0}"/>
                </a:ext>
              </a:extLst>
            </p:cNvPr>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A9F537A5-B815-4974-BCCF-CEC5D68E4BEB}"/>
                </a:ext>
              </a:extLst>
            </p:cNvPr>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26A08E0B-BAFF-4DE4-AD7F-6497248108AA}"/>
                </a:ext>
              </a:extLst>
            </p:cNvPr>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1637371-A060-4EA7-841C-FF68BDEAC8CD}"/>
                </a:ext>
              </a:extLst>
            </p:cNvPr>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E636F783-A97F-4FB7-9D81-E31F829E188F}"/>
                </a:ext>
              </a:extLst>
            </p:cNvPr>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15670FE0-824F-42AA-9A49-4BAA34F69117}"/>
                </a:ext>
              </a:extLst>
            </p:cNvPr>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AE718947-6341-4218-BCB5-CC07F2962A2A}"/>
                </a:ext>
              </a:extLst>
            </p:cNvPr>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DA804E1C-0B0A-49DC-A4D7-86DDB3266FD2}"/>
                </a:ext>
              </a:extLst>
            </p:cNvPr>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18502A43-3C21-4243-981E-E043984BB1F7}"/>
                </a:ext>
              </a:extLst>
            </p:cNvPr>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0FBEAE33-20FD-4A25-92FF-65958182BF31}"/>
                </a:ext>
              </a:extLst>
            </p:cNvPr>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0B4F5F6-1873-465F-B22F-B134DC4A08A0}"/>
                </a:ext>
              </a:extLst>
            </p:cNvPr>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5DB2B3CE-A740-4E45-8C94-B813A1806728}"/>
                </a:ext>
              </a:extLst>
            </p:cNvPr>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F6AD3C87-A0CA-4672-8416-1AB81B4BC1A3}"/>
                </a:ext>
              </a:extLst>
            </p:cNvPr>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05F964DC-A660-4D48-8B13-1A536796BCBD}"/>
                </a:ext>
              </a:extLst>
            </p:cNvPr>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D58681FB-91BF-4E00-9B56-B63EB14FD555}"/>
                </a:ext>
              </a:extLst>
            </p:cNvPr>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B7BBB18C-7BC8-451C-BE3A-D49248DEC809}"/>
                </a:ext>
              </a:extLst>
            </p:cNvPr>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614E9C06-2D05-42C8-9181-DB13F3804634}"/>
                </a:ext>
              </a:extLst>
            </p:cNvPr>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FBD0B62C-F833-4CF7-8721-61E806C8782D}"/>
                </a:ext>
              </a:extLst>
            </p:cNvPr>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95CE48C-F651-4DA3-89A4-99A4F2DEDC75}"/>
                </a:ext>
              </a:extLst>
            </p:cNvPr>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0B62A376-2E96-4D7E-8F50-DEC11BBC7788}"/>
                </a:ext>
              </a:extLst>
            </p:cNvPr>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6B307123-F589-401A-A1CF-DC5E6F7BB397}"/>
                </a:ext>
              </a:extLst>
            </p:cNvPr>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4199364-6122-4BB0-969F-5826C27DDD60}"/>
                </a:ext>
              </a:extLst>
            </p:cNvPr>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098F703-E5EC-4739-9016-797361A591C8}"/>
                </a:ext>
              </a:extLst>
            </p:cNvPr>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46B3F7A9-2D8A-4155-A56E-3D8F6060C58B}"/>
                </a:ext>
              </a:extLst>
            </p:cNvPr>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AB5B0F2E-0E97-42C2-A2F3-3E17CAE21045}"/>
                </a:ext>
              </a:extLst>
            </p:cNvPr>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BAF07FEF-33B0-4C56-A2D7-252A60EAC4C8}"/>
                </a:ext>
              </a:extLst>
            </p:cNvPr>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0495A298-D266-4F39-9D68-E90DD66C1242}"/>
                </a:ext>
              </a:extLst>
            </p:cNvPr>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27FF461D-7EB4-441F-8F19-D477F525507C}"/>
                </a:ext>
              </a:extLst>
            </p:cNvPr>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7887758F-E912-48AE-A907-AEE2BBAA453E}"/>
                </a:ext>
              </a:extLst>
            </p:cNvPr>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477119DA-023D-42B1-8C6A-3D622F15BB6E}"/>
                </a:ext>
              </a:extLst>
            </p:cNvPr>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F3B83E3-3730-4B93-B501-686531F53945}"/>
                </a:ext>
              </a:extLst>
            </p:cNvPr>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17EE6B17-29B0-47B8-8F05-20F6F2F31DBE}"/>
                </a:ext>
              </a:extLst>
            </p:cNvPr>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A9DF90E2-7D87-4C5E-95D1-664921104C7B}"/>
                </a:ext>
              </a:extLst>
            </p:cNvPr>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29D48D96-2243-46C1-B740-5E4DDEC74402}"/>
                </a:ext>
              </a:extLst>
            </p:cNvPr>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29A6E757-342E-456B-9B1F-F154D937BCB9}"/>
                </a:ext>
              </a:extLst>
            </p:cNvPr>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テキスト ボックス 194">
              <a:extLst>
                <a:ext uri="{FF2B5EF4-FFF2-40B4-BE49-F238E27FC236}">
                  <a16:creationId xmlns:a16="http://schemas.microsoft.com/office/drawing/2014/main" id="{1F1797E7-9E42-4F8D-B85E-6BBD2951C173}"/>
                </a:ext>
              </a:extLst>
            </p:cNvPr>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96" name="テキスト ボックス 195">
              <a:extLst>
                <a:ext uri="{FF2B5EF4-FFF2-40B4-BE49-F238E27FC236}">
                  <a16:creationId xmlns:a16="http://schemas.microsoft.com/office/drawing/2014/main" id="{97754E5A-E8BB-43DA-9A43-98B0F2AD60D5}"/>
                </a:ext>
              </a:extLst>
            </p:cNvPr>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97" name="テキスト ボックス 196">
              <a:extLst>
                <a:ext uri="{FF2B5EF4-FFF2-40B4-BE49-F238E27FC236}">
                  <a16:creationId xmlns:a16="http://schemas.microsoft.com/office/drawing/2014/main" id="{2DB0E780-41D4-4BFB-ABDF-D27E738738EB}"/>
                </a:ext>
              </a:extLst>
            </p:cNvPr>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98" name="テキスト ボックス 197">
              <a:extLst>
                <a:ext uri="{FF2B5EF4-FFF2-40B4-BE49-F238E27FC236}">
                  <a16:creationId xmlns:a16="http://schemas.microsoft.com/office/drawing/2014/main" id="{69ADB017-0D06-4AA3-BDF1-1DAF02894DC6}"/>
                </a:ext>
              </a:extLst>
            </p:cNvPr>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99" name="テキスト ボックス 198">
              <a:extLst>
                <a:ext uri="{FF2B5EF4-FFF2-40B4-BE49-F238E27FC236}">
                  <a16:creationId xmlns:a16="http://schemas.microsoft.com/office/drawing/2014/main" id="{1159297D-4C88-466E-AA4B-CA58BD21584A}"/>
                </a:ext>
              </a:extLst>
            </p:cNvPr>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00" name="テキスト ボックス 199">
              <a:extLst>
                <a:ext uri="{FF2B5EF4-FFF2-40B4-BE49-F238E27FC236}">
                  <a16:creationId xmlns:a16="http://schemas.microsoft.com/office/drawing/2014/main" id="{1A2C5D5D-9EC9-4831-89BF-DCF32C253094}"/>
                </a:ext>
              </a:extLst>
            </p:cNvPr>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01" name="テキスト ボックス 200">
              <a:extLst>
                <a:ext uri="{FF2B5EF4-FFF2-40B4-BE49-F238E27FC236}">
                  <a16:creationId xmlns:a16="http://schemas.microsoft.com/office/drawing/2014/main" id="{B7BF0667-1A58-4E37-99C3-1518127C7973}"/>
                </a:ext>
              </a:extLst>
            </p:cNvPr>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02" name="テキスト ボックス 201">
              <a:extLst>
                <a:ext uri="{FF2B5EF4-FFF2-40B4-BE49-F238E27FC236}">
                  <a16:creationId xmlns:a16="http://schemas.microsoft.com/office/drawing/2014/main" id="{D3698094-6320-45DA-8F11-0BB211A5A004}"/>
                </a:ext>
              </a:extLst>
            </p:cNvPr>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03" name="テキスト ボックス 202">
              <a:extLst>
                <a:ext uri="{FF2B5EF4-FFF2-40B4-BE49-F238E27FC236}">
                  <a16:creationId xmlns:a16="http://schemas.microsoft.com/office/drawing/2014/main" id="{8F924C87-2B71-49CA-806C-7BF6FE23A1E0}"/>
                </a:ext>
              </a:extLst>
            </p:cNvPr>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04" name="テキスト ボックス 203">
              <a:extLst>
                <a:ext uri="{FF2B5EF4-FFF2-40B4-BE49-F238E27FC236}">
                  <a16:creationId xmlns:a16="http://schemas.microsoft.com/office/drawing/2014/main" id="{A20D6B16-B27C-4C99-A359-10AD79BB6788}"/>
                </a:ext>
              </a:extLst>
            </p:cNvPr>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05" name="テキスト ボックス 204">
              <a:extLst>
                <a:ext uri="{FF2B5EF4-FFF2-40B4-BE49-F238E27FC236}">
                  <a16:creationId xmlns:a16="http://schemas.microsoft.com/office/drawing/2014/main" id="{EB0A126B-E423-4872-863B-FEA2F24057D7}"/>
                </a:ext>
              </a:extLst>
            </p:cNvPr>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06" name="テキスト ボックス 205">
              <a:extLst>
                <a:ext uri="{FF2B5EF4-FFF2-40B4-BE49-F238E27FC236}">
                  <a16:creationId xmlns:a16="http://schemas.microsoft.com/office/drawing/2014/main" id="{195D12FA-7CE7-4367-886F-76662E5B105E}"/>
                </a:ext>
              </a:extLst>
            </p:cNvPr>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07" name="テキスト ボックス 206">
              <a:extLst>
                <a:ext uri="{FF2B5EF4-FFF2-40B4-BE49-F238E27FC236}">
                  <a16:creationId xmlns:a16="http://schemas.microsoft.com/office/drawing/2014/main" id="{575C6838-082E-40CB-A77F-A3255345FC90}"/>
                </a:ext>
              </a:extLst>
            </p:cNvPr>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08" name="テキスト ボックス 207">
              <a:extLst>
                <a:ext uri="{FF2B5EF4-FFF2-40B4-BE49-F238E27FC236}">
                  <a16:creationId xmlns:a16="http://schemas.microsoft.com/office/drawing/2014/main" id="{1837A43E-2281-4013-B1FA-D511ACE572D3}"/>
                </a:ext>
              </a:extLst>
            </p:cNvPr>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09" name="テキスト ボックス 208">
              <a:extLst>
                <a:ext uri="{FF2B5EF4-FFF2-40B4-BE49-F238E27FC236}">
                  <a16:creationId xmlns:a16="http://schemas.microsoft.com/office/drawing/2014/main" id="{F0B7B168-7342-43F4-AFAB-90D9403E145F}"/>
                </a:ext>
              </a:extLst>
            </p:cNvPr>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10" name="テキスト ボックス 209">
              <a:extLst>
                <a:ext uri="{FF2B5EF4-FFF2-40B4-BE49-F238E27FC236}">
                  <a16:creationId xmlns:a16="http://schemas.microsoft.com/office/drawing/2014/main" id="{E26BC470-A94C-441E-AB77-386BE87CE17D}"/>
                </a:ext>
              </a:extLst>
            </p:cNvPr>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 name="図 7">
            <a:extLst>
              <a:ext uri="{FF2B5EF4-FFF2-40B4-BE49-F238E27FC236}">
                <a16:creationId xmlns:a16="http://schemas.microsoft.com/office/drawing/2014/main" id="{AF85B470-5D70-4453-8C1F-C21287C69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3988" y="2323360"/>
            <a:ext cx="485775" cy="442913"/>
          </a:xfrm>
          <a:prstGeom prst="rect">
            <a:avLst/>
          </a:prstGeom>
        </p:spPr>
      </p:pic>
      <p:pic>
        <p:nvPicPr>
          <p:cNvPr id="9" name="図 8" descr="piece_pawnb.gif">
            <a:extLst>
              <a:ext uri="{FF2B5EF4-FFF2-40B4-BE49-F238E27FC236}">
                <a16:creationId xmlns:a16="http://schemas.microsoft.com/office/drawing/2014/main" id="{12DA43D7-FDE7-43C6-9EBD-AA41ECFEB6CB}"/>
              </a:ext>
            </a:extLst>
          </p:cNvPr>
          <p:cNvPicPr>
            <a:picLocks noChangeAspect="1"/>
          </p:cNvPicPr>
          <p:nvPr/>
        </p:nvPicPr>
        <p:blipFill>
          <a:blip r:embed="rId4" cstate="print"/>
          <a:stretch>
            <a:fillRect/>
          </a:stretch>
        </p:blipFill>
        <p:spPr>
          <a:xfrm>
            <a:off x="2130889" y="2336590"/>
            <a:ext cx="328613" cy="400050"/>
          </a:xfrm>
          <a:prstGeom prst="rect">
            <a:avLst/>
          </a:prstGeom>
        </p:spPr>
      </p:pic>
      <p:pic>
        <p:nvPicPr>
          <p:cNvPr id="10" name="図 9">
            <a:extLst>
              <a:ext uri="{FF2B5EF4-FFF2-40B4-BE49-F238E27FC236}">
                <a16:creationId xmlns:a16="http://schemas.microsoft.com/office/drawing/2014/main" id="{017C45B4-2ABE-4FFE-AD78-0CB3162015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4546" y="5491218"/>
            <a:ext cx="485775" cy="442913"/>
          </a:xfrm>
          <a:prstGeom prst="rect">
            <a:avLst/>
          </a:prstGeom>
        </p:spPr>
      </p:pic>
      <p:pic>
        <p:nvPicPr>
          <p:cNvPr id="11" name="図 10">
            <a:extLst>
              <a:ext uri="{FF2B5EF4-FFF2-40B4-BE49-F238E27FC236}">
                <a16:creationId xmlns:a16="http://schemas.microsoft.com/office/drawing/2014/main" id="{E72554BB-4D66-4ACE-A0D9-FC1D62C4B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43847" y="3374231"/>
            <a:ext cx="400050" cy="442913"/>
          </a:xfrm>
          <a:prstGeom prst="rect">
            <a:avLst/>
          </a:prstGeom>
        </p:spPr>
      </p:pic>
      <p:pic>
        <p:nvPicPr>
          <p:cNvPr id="12" name="図 11">
            <a:extLst>
              <a:ext uri="{FF2B5EF4-FFF2-40B4-BE49-F238E27FC236}">
                <a16:creationId xmlns:a16="http://schemas.microsoft.com/office/drawing/2014/main" id="{8DE2007A-8806-48BE-BEB9-2CCA5A641F8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6090" y="3901651"/>
            <a:ext cx="400050" cy="442913"/>
          </a:xfrm>
          <a:prstGeom prst="rect">
            <a:avLst/>
          </a:prstGeom>
        </p:spPr>
      </p:pic>
      <p:pic>
        <p:nvPicPr>
          <p:cNvPr id="13" name="図 12">
            <a:extLst>
              <a:ext uri="{FF2B5EF4-FFF2-40B4-BE49-F238E27FC236}">
                <a16:creationId xmlns:a16="http://schemas.microsoft.com/office/drawing/2014/main" id="{814CEBB2-B280-4BC8-BBFA-2DEF683797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8065" y="3890963"/>
            <a:ext cx="371475" cy="457200"/>
          </a:xfrm>
          <a:prstGeom prst="rect">
            <a:avLst/>
          </a:prstGeom>
        </p:spPr>
      </p:pic>
      <p:sp>
        <p:nvSpPr>
          <p:cNvPr id="15" name="テキスト ボックス 14">
            <a:extLst>
              <a:ext uri="{FF2B5EF4-FFF2-40B4-BE49-F238E27FC236}">
                <a16:creationId xmlns:a16="http://schemas.microsoft.com/office/drawing/2014/main" id="{9DFB84F1-1DFC-4849-A030-2E20B75EAC9A}"/>
              </a:ext>
            </a:extLst>
          </p:cNvPr>
          <p:cNvSpPr txBox="1"/>
          <p:nvPr/>
        </p:nvSpPr>
        <p:spPr>
          <a:xfrm>
            <a:off x="6580568" y="1597721"/>
            <a:ext cx="902811" cy="523220"/>
          </a:xfrm>
          <a:prstGeom prst="rect">
            <a:avLst/>
          </a:prstGeom>
          <a:noFill/>
        </p:spPr>
        <p:txBody>
          <a:bodyPr wrap="none" rtlCol="0">
            <a:spAutoFit/>
          </a:bodyPr>
          <a:lstStyle/>
          <a:p>
            <a:r>
              <a:rPr lang="ja-JP" altLang="en-US" dirty="0">
                <a:latin typeface="Times New Roman" panose="02020603050405020304" pitchFamily="18" charset="0"/>
              </a:rPr>
              <a:t>黒</a:t>
            </a:r>
            <a:r>
              <a:rPr kumimoji="1" lang="ja-JP" altLang="en-US" dirty="0">
                <a:latin typeface="Times New Roman" panose="02020603050405020304" pitchFamily="18" charset="0"/>
              </a:rPr>
              <a:t>番</a:t>
            </a:r>
          </a:p>
        </p:txBody>
      </p:sp>
      <p:sp>
        <p:nvSpPr>
          <p:cNvPr id="3" name="テキスト ボックス 2">
            <a:extLst>
              <a:ext uri="{FF2B5EF4-FFF2-40B4-BE49-F238E27FC236}">
                <a16:creationId xmlns:a16="http://schemas.microsoft.com/office/drawing/2014/main" id="{FB6ADCA5-370E-4893-AC9C-52767DF78A02}"/>
              </a:ext>
            </a:extLst>
          </p:cNvPr>
          <p:cNvSpPr txBox="1"/>
          <p:nvPr/>
        </p:nvSpPr>
        <p:spPr>
          <a:xfrm>
            <a:off x="6433265" y="2565180"/>
            <a:ext cx="2052165" cy="1040285"/>
          </a:xfrm>
          <a:prstGeom prst="rect">
            <a:avLst/>
          </a:prstGeom>
          <a:noFill/>
        </p:spPr>
        <p:txBody>
          <a:bodyPr wrap="none" rtlCol="0">
            <a:spAutoFit/>
          </a:bodyPr>
          <a:lstStyle/>
          <a:p>
            <a:pPr algn="l"/>
            <a:r>
              <a:rPr kumimoji="1" lang="en-US" altLang="ja-JP" dirty="0">
                <a:latin typeface="Times New Roman" panose="02020603050405020304" pitchFamily="18" charset="0"/>
              </a:rPr>
              <a:t>1. Qd8+</a:t>
            </a:r>
            <a:r>
              <a:rPr lang="ja-JP" altLang="en-US" dirty="0">
                <a:latin typeface="Times New Roman" panose="02020603050405020304" pitchFamily="18" charset="0"/>
              </a:rPr>
              <a:t> </a:t>
            </a:r>
            <a:r>
              <a:rPr lang="en-US" altLang="ja-JP" dirty="0">
                <a:latin typeface="Times New Roman" panose="02020603050405020304" pitchFamily="18" charset="0"/>
              </a:rPr>
              <a:t>Ka7</a:t>
            </a:r>
          </a:p>
          <a:p>
            <a:pPr algn="l"/>
            <a:r>
              <a:rPr kumimoji="1" lang="en-US" altLang="ja-JP" dirty="0">
                <a:latin typeface="Times New Roman" panose="02020603050405020304" pitchFamily="18" charset="0"/>
              </a:rPr>
              <a:t>2. Qa5+</a:t>
            </a:r>
            <a:endParaRPr kumimoji="1" lang="ja-JP" altLang="en-US" dirty="0">
              <a:latin typeface="Times New Roman" panose="02020603050405020304" pitchFamily="18" charset="0"/>
            </a:endParaRPr>
          </a:p>
        </p:txBody>
      </p:sp>
      <p:pic>
        <p:nvPicPr>
          <p:cNvPr id="4" name="図 3" descr="piece_pawnw.gif">
            <a:extLst>
              <a:ext uri="{FF2B5EF4-FFF2-40B4-BE49-F238E27FC236}">
                <a16:creationId xmlns:a16="http://schemas.microsoft.com/office/drawing/2014/main" id="{ACD75E1F-71FE-4BBA-8FF8-72C14B004374}"/>
              </a:ext>
            </a:extLst>
          </p:cNvPr>
          <p:cNvPicPr>
            <a:picLocks noChangeAspect="1"/>
          </p:cNvPicPr>
          <p:nvPr/>
        </p:nvPicPr>
        <p:blipFill>
          <a:blip r:embed="rId9" cstate="print"/>
          <a:stretch>
            <a:fillRect/>
          </a:stretch>
        </p:blipFill>
        <p:spPr>
          <a:xfrm>
            <a:off x="4787750" y="4986338"/>
            <a:ext cx="328613" cy="400050"/>
          </a:xfrm>
          <a:prstGeom prst="rect">
            <a:avLst/>
          </a:prstGeom>
        </p:spPr>
      </p:pic>
      <p:cxnSp>
        <p:nvCxnSpPr>
          <p:cNvPr id="6" name="直線矢印コネクタ 5">
            <a:extLst>
              <a:ext uri="{FF2B5EF4-FFF2-40B4-BE49-F238E27FC236}">
                <a16:creationId xmlns:a16="http://schemas.microsoft.com/office/drawing/2014/main" id="{46843DF6-5713-43FE-9687-244319D08C7D}"/>
              </a:ext>
            </a:extLst>
          </p:cNvPr>
          <p:cNvCxnSpPr/>
          <p:nvPr/>
        </p:nvCxnSpPr>
        <p:spPr bwMode="auto">
          <a:xfrm flipV="1">
            <a:off x="1764000" y="1726351"/>
            <a:ext cx="0" cy="158400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14CD84EF-3E18-4200-84EF-1347792EBC8E}"/>
              </a:ext>
            </a:extLst>
          </p:cNvPr>
          <p:cNvCxnSpPr/>
          <p:nvPr/>
        </p:nvCxnSpPr>
        <p:spPr bwMode="auto">
          <a:xfrm flipV="1">
            <a:off x="2064058" y="1701847"/>
            <a:ext cx="1584000" cy="158400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a:extLst>
              <a:ext uri="{FF2B5EF4-FFF2-40B4-BE49-F238E27FC236}">
                <a16:creationId xmlns:a16="http://schemas.microsoft.com/office/drawing/2014/main" id="{A69A8D51-FE3C-4A29-A4E1-58CC9034386C}"/>
              </a:ext>
            </a:extLst>
          </p:cNvPr>
          <p:cNvCxnSpPr/>
          <p:nvPr/>
        </p:nvCxnSpPr>
        <p:spPr bwMode="auto">
          <a:xfrm flipH="1">
            <a:off x="1764000" y="3852863"/>
            <a:ext cx="1" cy="2126512"/>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a:extLst>
              <a:ext uri="{FF2B5EF4-FFF2-40B4-BE49-F238E27FC236}">
                <a16:creationId xmlns:a16="http://schemas.microsoft.com/office/drawing/2014/main" id="{29E2D0AD-E099-4D8E-8F3F-C332EC4080A8}"/>
              </a:ext>
            </a:extLst>
          </p:cNvPr>
          <p:cNvCxnSpPr/>
          <p:nvPr/>
        </p:nvCxnSpPr>
        <p:spPr bwMode="auto">
          <a:xfrm>
            <a:off x="2045015" y="3890949"/>
            <a:ext cx="2160000" cy="2159266"/>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a:extLst>
              <a:ext uri="{FF2B5EF4-FFF2-40B4-BE49-F238E27FC236}">
                <a16:creationId xmlns:a16="http://schemas.microsoft.com/office/drawing/2014/main" id="{1007EA94-9CCC-4971-8C9E-CCC2BB252A6F}"/>
              </a:ext>
            </a:extLst>
          </p:cNvPr>
          <p:cNvCxnSpPr/>
          <p:nvPr/>
        </p:nvCxnSpPr>
        <p:spPr bwMode="auto">
          <a:xfrm>
            <a:off x="2035668" y="3605465"/>
            <a:ext cx="3776832" cy="0"/>
          </a:xfrm>
          <a:prstGeom prst="straightConnector1">
            <a:avLst/>
          </a:prstGeom>
          <a:noFill/>
          <a:ln w="381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楕円 104">
            <a:extLst>
              <a:ext uri="{FF2B5EF4-FFF2-40B4-BE49-F238E27FC236}">
                <a16:creationId xmlns:a16="http://schemas.microsoft.com/office/drawing/2014/main" id="{8AF4F965-B417-4F13-B193-8947B92C42A6}"/>
              </a:ext>
            </a:extLst>
          </p:cNvPr>
          <p:cNvSpPr/>
          <p:nvPr/>
        </p:nvSpPr>
        <p:spPr bwMode="auto">
          <a:xfrm>
            <a:off x="2170336" y="1907270"/>
            <a:ext cx="233400" cy="233400"/>
          </a:xfrm>
          <a:prstGeom prst="ellipse">
            <a:avLst/>
          </a:prstGeom>
          <a:solidFill>
            <a:srgbClr val="00FF00"/>
          </a:solidFill>
          <a:ln w="1905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56433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wipe(down)">
                                      <p:cBhvr>
                                        <p:cTn id="10" dur="500"/>
                                        <p:tgtEl>
                                          <p:spTgt spid="104"/>
                                        </p:tgtEl>
                                      </p:cBhvr>
                                    </p:animEffect>
                                  </p:childTnLst>
                                </p:cTn>
                              </p:par>
                              <p:par>
                                <p:cTn id="11" presetID="22" presetClass="entr" presetSubtype="1" fill="hold" nodeType="withEffect">
                                  <p:stCondLst>
                                    <p:cond delay="0"/>
                                  </p:stCondLst>
                                  <p:childTnLst>
                                    <p:set>
                                      <p:cBhvr>
                                        <p:cTn id="12" dur="1" fill="hold">
                                          <p:stCondLst>
                                            <p:cond delay="0"/>
                                          </p:stCondLst>
                                        </p:cTn>
                                        <p:tgtEl>
                                          <p:spTgt spid="106"/>
                                        </p:tgtEl>
                                        <p:attrNameLst>
                                          <p:attrName>style.visibility</p:attrName>
                                        </p:attrNameLst>
                                      </p:cBhvr>
                                      <p:to>
                                        <p:strVal val="visible"/>
                                      </p:to>
                                    </p:set>
                                    <p:animEffect transition="in" filter="wipe(up)">
                                      <p:cBhvr>
                                        <p:cTn id="13" dur="500"/>
                                        <p:tgtEl>
                                          <p:spTgt spid="106"/>
                                        </p:tgtEl>
                                      </p:cBhvr>
                                    </p:animEffect>
                                  </p:childTnLst>
                                </p:cTn>
                              </p:par>
                              <p:par>
                                <p:cTn id="14" presetID="22" presetClass="entr" presetSubtype="1" fill="hold" nodeType="withEffect">
                                  <p:stCondLst>
                                    <p:cond delay="0"/>
                                  </p:stCondLst>
                                  <p:childTnLst>
                                    <p:set>
                                      <p:cBhvr>
                                        <p:cTn id="15" dur="1" fill="hold">
                                          <p:stCondLst>
                                            <p:cond delay="0"/>
                                          </p:stCondLst>
                                        </p:cTn>
                                        <p:tgtEl>
                                          <p:spTgt spid="109"/>
                                        </p:tgtEl>
                                        <p:attrNameLst>
                                          <p:attrName>style.visibility</p:attrName>
                                        </p:attrNameLst>
                                      </p:cBhvr>
                                      <p:to>
                                        <p:strVal val="visible"/>
                                      </p:to>
                                    </p:set>
                                    <p:animEffect transition="in" filter="wipe(up)">
                                      <p:cBhvr>
                                        <p:cTn id="16" dur="500"/>
                                        <p:tgtEl>
                                          <p:spTgt spid="109"/>
                                        </p:tgtEl>
                                      </p:cBhvr>
                                    </p:animEffect>
                                  </p:childTnLst>
                                </p:cTn>
                              </p:par>
                              <p:par>
                                <p:cTn id="17" presetID="22" presetClass="entr" presetSubtype="8" fill="hold" nodeType="with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wipe(left)">
                                      <p:cBhvr>
                                        <p:cTn id="19" dur="500"/>
                                        <p:tgtEl>
                                          <p:spTgt spid="111"/>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05"/>
                                        </p:tgtEl>
                                        <p:attrNameLst>
                                          <p:attrName>style.visibility</p:attrName>
                                        </p:attrNameLst>
                                      </p:cBhvr>
                                      <p:to>
                                        <p:strVal val="visible"/>
                                      </p:to>
                                    </p:set>
                                    <p:animEffect transition="in" filter="checkerboard(across)">
                                      <p:cBhvr>
                                        <p:cTn id="2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grpSp>
        <p:nvGrpSpPr>
          <p:cNvPr id="129" name="グループ化 128">
            <a:extLst>
              <a:ext uri="{FF2B5EF4-FFF2-40B4-BE49-F238E27FC236}">
                <a16:creationId xmlns:a16="http://schemas.microsoft.com/office/drawing/2014/main" id="{3436F1C5-B2D4-49A5-A83A-25D6CF072AD7}"/>
              </a:ext>
            </a:extLst>
          </p:cNvPr>
          <p:cNvGrpSpPr/>
          <p:nvPr/>
        </p:nvGrpSpPr>
        <p:grpSpPr>
          <a:xfrm>
            <a:off x="1066800" y="1295400"/>
            <a:ext cx="5105400" cy="5105404"/>
            <a:chOff x="562304" y="1245449"/>
            <a:chExt cx="5105400" cy="5105404"/>
          </a:xfrm>
        </p:grpSpPr>
        <p:sp>
          <p:nvSpPr>
            <p:cNvPr id="130" name="正方形/長方形 129">
              <a:extLst>
                <a:ext uri="{FF2B5EF4-FFF2-40B4-BE49-F238E27FC236}">
                  <a16:creationId xmlns:a16="http://schemas.microsoft.com/office/drawing/2014/main" id="{3EBBFF85-7ACD-485D-B0FD-B612804F043B}"/>
                </a:ext>
              </a:extLst>
            </p:cNvPr>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FE47E9A7-3B0B-40E7-B51C-837C77E3F24A}"/>
                </a:ext>
              </a:extLst>
            </p:cNvPr>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7F85F5CF-78A8-44A2-BE65-5E8AFB12A612}"/>
                </a:ext>
              </a:extLst>
            </p:cNvPr>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626BA6BC-BF30-41DE-B9A0-D0ED0DE0E802}"/>
                </a:ext>
              </a:extLst>
            </p:cNvPr>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894360F1-3CD8-443F-8A1B-5D67280E5C1C}"/>
                </a:ext>
              </a:extLst>
            </p:cNvPr>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303F747B-57AE-4264-BB60-8B7084F0C5DD}"/>
                </a:ext>
              </a:extLst>
            </p:cNvPr>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9A74FF24-3CD0-4048-A77F-0469DF62AD95}"/>
                </a:ext>
              </a:extLst>
            </p:cNvPr>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9B87C106-336E-44E4-B5C1-D8FDB490DC14}"/>
                </a:ext>
              </a:extLst>
            </p:cNvPr>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D242FD62-9BD8-466D-8E0D-70DA04C1F19A}"/>
                </a:ext>
              </a:extLst>
            </p:cNvPr>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1607CD65-86FE-4663-A2F3-A66F967B367C}"/>
                </a:ext>
              </a:extLst>
            </p:cNvPr>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AE3D9E5-DDEF-4EF6-B573-9336D8CAA8EE}"/>
                </a:ext>
              </a:extLst>
            </p:cNvPr>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7A81FAB6-22BB-4300-B82E-491855B25D47}"/>
                </a:ext>
              </a:extLst>
            </p:cNvPr>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a:extLst>
                <a:ext uri="{FF2B5EF4-FFF2-40B4-BE49-F238E27FC236}">
                  <a16:creationId xmlns:a16="http://schemas.microsoft.com/office/drawing/2014/main" id="{056370D4-4FE1-44D2-9554-51D370699234}"/>
                </a:ext>
              </a:extLst>
            </p:cNvPr>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a:extLst>
                <a:ext uri="{FF2B5EF4-FFF2-40B4-BE49-F238E27FC236}">
                  <a16:creationId xmlns:a16="http://schemas.microsoft.com/office/drawing/2014/main" id="{5F6E9367-AF36-4FEE-ACAE-87C0C106E2D0}"/>
                </a:ext>
              </a:extLst>
            </p:cNvPr>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a:extLst>
                <a:ext uri="{FF2B5EF4-FFF2-40B4-BE49-F238E27FC236}">
                  <a16:creationId xmlns:a16="http://schemas.microsoft.com/office/drawing/2014/main" id="{D7613017-C5CB-4415-B368-9B3DA586BA18}"/>
                </a:ext>
              </a:extLst>
            </p:cNvPr>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a:extLst>
                <a:ext uri="{FF2B5EF4-FFF2-40B4-BE49-F238E27FC236}">
                  <a16:creationId xmlns:a16="http://schemas.microsoft.com/office/drawing/2014/main" id="{1416B506-2C0C-4C3A-9E21-9FCC58165DA9}"/>
                </a:ext>
              </a:extLst>
            </p:cNvPr>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a:extLst>
                <a:ext uri="{FF2B5EF4-FFF2-40B4-BE49-F238E27FC236}">
                  <a16:creationId xmlns:a16="http://schemas.microsoft.com/office/drawing/2014/main" id="{A38FA66A-4871-42E6-8B44-54B615453BAE}"/>
                </a:ext>
              </a:extLst>
            </p:cNvPr>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a:extLst>
                <a:ext uri="{FF2B5EF4-FFF2-40B4-BE49-F238E27FC236}">
                  <a16:creationId xmlns:a16="http://schemas.microsoft.com/office/drawing/2014/main" id="{E5B5222D-6AD2-431E-A781-9EDEFC440CAA}"/>
                </a:ext>
              </a:extLst>
            </p:cNvPr>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a:extLst>
                <a:ext uri="{FF2B5EF4-FFF2-40B4-BE49-F238E27FC236}">
                  <a16:creationId xmlns:a16="http://schemas.microsoft.com/office/drawing/2014/main" id="{A6103972-3256-434C-9066-E0DB6EA63A74}"/>
                </a:ext>
              </a:extLst>
            </p:cNvPr>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a:extLst>
                <a:ext uri="{FF2B5EF4-FFF2-40B4-BE49-F238E27FC236}">
                  <a16:creationId xmlns:a16="http://schemas.microsoft.com/office/drawing/2014/main" id="{C20A84A3-6195-4145-B16A-77DA95DD8D4A}"/>
                </a:ext>
              </a:extLst>
            </p:cNvPr>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a:extLst>
                <a:ext uri="{FF2B5EF4-FFF2-40B4-BE49-F238E27FC236}">
                  <a16:creationId xmlns:a16="http://schemas.microsoft.com/office/drawing/2014/main" id="{3076D6FE-6BFC-4556-9FFD-05144FF90E8B}"/>
                </a:ext>
              </a:extLst>
            </p:cNvPr>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a:extLst>
                <a:ext uri="{FF2B5EF4-FFF2-40B4-BE49-F238E27FC236}">
                  <a16:creationId xmlns:a16="http://schemas.microsoft.com/office/drawing/2014/main" id="{7D64706D-54BF-4D32-B52E-E3C3F81E9147}"/>
                </a:ext>
              </a:extLst>
            </p:cNvPr>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a:extLst>
                <a:ext uri="{FF2B5EF4-FFF2-40B4-BE49-F238E27FC236}">
                  <a16:creationId xmlns:a16="http://schemas.microsoft.com/office/drawing/2014/main" id="{C200D035-FEE0-4994-ACBF-A0474D45C82C}"/>
                </a:ext>
              </a:extLst>
            </p:cNvPr>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a:extLst>
                <a:ext uri="{FF2B5EF4-FFF2-40B4-BE49-F238E27FC236}">
                  <a16:creationId xmlns:a16="http://schemas.microsoft.com/office/drawing/2014/main" id="{E8EDBC81-73BD-422B-8CAA-2B41820BAB99}"/>
                </a:ext>
              </a:extLst>
            </p:cNvPr>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a:extLst>
                <a:ext uri="{FF2B5EF4-FFF2-40B4-BE49-F238E27FC236}">
                  <a16:creationId xmlns:a16="http://schemas.microsoft.com/office/drawing/2014/main" id="{1736E8E5-4B28-48BD-B845-AECF03EAC4E8}"/>
                </a:ext>
              </a:extLst>
            </p:cNvPr>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a:extLst>
                <a:ext uri="{FF2B5EF4-FFF2-40B4-BE49-F238E27FC236}">
                  <a16:creationId xmlns:a16="http://schemas.microsoft.com/office/drawing/2014/main" id="{9342A99D-43FE-48B1-876B-490275C67238}"/>
                </a:ext>
              </a:extLst>
            </p:cNvPr>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a:extLst>
                <a:ext uri="{FF2B5EF4-FFF2-40B4-BE49-F238E27FC236}">
                  <a16:creationId xmlns:a16="http://schemas.microsoft.com/office/drawing/2014/main" id="{EDF03908-6497-47B5-BFB3-62C1F205A5FB}"/>
                </a:ext>
              </a:extLst>
            </p:cNvPr>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7570B196-6808-4BD5-9169-D139EC4712BB}"/>
                </a:ext>
              </a:extLst>
            </p:cNvPr>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F97489B4-E5BA-4E86-8EDC-ED195E574124}"/>
                </a:ext>
              </a:extLst>
            </p:cNvPr>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DF0FCE71-2BB4-4B0F-8438-FBF5062EC94E}"/>
                </a:ext>
              </a:extLst>
            </p:cNvPr>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E5CAA944-070D-4A58-8D78-1E9FB4A465D0}"/>
                </a:ext>
              </a:extLst>
            </p:cNvPr>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A9F537A5-B815-4974-BCCF-CEC5D68E4BEB}"/>
                </a:ext>
              </a:extLst>
            </p:cNvPr>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26A08E0B-BAFF-4DE4-AD7F-6497248108AA}"/>
                </a:ext>
              </a:extLst>
            </p:cNvPr>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1637371-A060-4EA7-841C-FF68BDEAC8CD}"/>
                </a:ext>
              </a:extLst>
            </p:cNvPr>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E636F783-A97F-4FB7-9D81-E31F829E188F}"/>
                </a:ext>
              </a:extLst>
            </p:cNvPr>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15670FE0-824F-42AA-9A49-4BAA34F69117}"/>
                </a:ext>
              </a:extLst>
            </p:cNvPr>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AE718947-6341-4218-BCB5-CC07F2962A2A}"/>
                </a:ext>
              </a:extLst>
            </p:cNvPr>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DA804E1C-0B0A-49DC-A4D7-86DDB3266FD2}"/>
                </a:ext>
              </a:extLst>
            </p:cNvPr>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18502A43-3C21-4243-981E-E043984BB1F7}"/>
                </a:ext>
              </a:extLst>
            </p:cNvPr>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0FBEAE33-20FD-4A25-92FF-65958182BF31}"/>
                </a:ext>
              </a:extLst>
            </p:cNvPr>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0B4F5F6-1873-465F-B22F-B134DC4A08A0}"/>
                </a:ext>
              </a:extLst>
            </p:cNvPr>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5DB2B3CE-A740-4E45-8C94-B813A1806728}"/>
                </a:ext>
              </a:extLst>
            </p:cNvPr>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a:extLst>
                <a:ext uri="{FF2B5EF4-FFF2-40B4-BE49-F238E27FC236}">
                  <a16:creationId xmlns:a16="http://schemas.microsoft.com/office/drawing/2014/main" id="{F6AD3C87-A0CA-4672-8416-1AB81B4BC1A3}"/>
                </a:ext>
              </a:extLst>
            </p:cNvPr>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a:extLst>
                <a:ext uri="{FF2B5EF4-FFF2-40B4-BE49-F238E27FC236}">
                  <a16:creationId xmlns:a16="http://schemas.microsoft.com/office/drawing/2014/main" id="{05F964DC-A660-4D48-8B13-1A536796BCBD}"/>
                </a:ext>
              </a:extLst>
            </p:cNvPr>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D58681FB-91BF-4E00-9B56-B63EB14FD555}"/>
                </a:ext>
              </a:extLst>
            </p:cNvPr>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B7BBB18C-7BC8-451C-BE3A-D49248DEC809}"/>
                </a:ext>
              </a:extLst>
            </p:cNvPr>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614E9C06-2D05-42C8-9181-DB13F3804634}"/>
                </a:ext>
              </a:extLst>
            </p:cNvPr>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FBD0B62C-F833-4CF7-8721-61E806C8782D}"/>
                </a:ext>
              </a:extLst>
            </p:cNvPr>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95CE48C-F651-4DA3-89A4-99A4F2DEDC75}"/>
                </a:ext>
              </a:extLst>
            </p:cNvPr>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0B62A376-2E96-4D7E-8F50-DEC11BBC7788}"/>
                </a:ext>
              </a:extLst>
            </p:cNvPr>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6B307123-F589-401A-A1CF-DC5E6F7BB397}"/>
                </a:ext>
              </a:extLst>
            </p:cNvPr>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4199364-6122-4BB0-969F-5826C27DDD60}"/>
                </a:ext>
              </a:extLst>
            </p:cNvPr>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8098F703-E5EC-4739-9016-797361A591C8}"/>
                </a:ext>
              </a:extLst>
            </p:cNvPr>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46B3F7A9-2D8A-4155-A56E-3D8F6060C58B}"/>
                </a:ext>
              </a:extLst>
            </p:cNvPr>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AB5B0F2E-0E97-42C2-A2F3-3E17CAE21045}"/>
                </a:ext>
              </a:extLst>
            </p:cNvPr>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BAF07FEF-33B0-4C56-A2D7-252A60EAC4C8}"/>
                </a:ext>
              </a:extLst>
            </p:cNvPr>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0495A298-D266-4F39-9D68-E90DD66C1242}"/>
                </a:ext>
              </a:extLst>
            </p:cNvPr>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27FF461D-7EB4-441F-8F19-D477F525507C}"/>
                </a:ext>
              </a:extLst>
            </p:cNvPr>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7887758F-E912-48AE-A907-AEE2BBAA453E}"/>
                </a:ext>
              </a:extLst>
            </p:cNvPr>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a:extLst>
                <a:ext uri="{FF2B5EF4-FFF2-40B4-BE49-F238E27FC236}">
                  <a16:creationId xmlns:a16="http://schemas.microsoft.com/office/drawing/2014/main" id="{477119DA-023D-42B1-8C6A-3D622F15BB6E}"/>
                </a:ext>
              </a:extLst>
            </p:cNvPr>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a:extLst>
                <a:ext uri="{FF2B5EF4-FFF2-40B4-BE49-F238E27FC236}">
                  <a16:creationId xmlns:a16="http://schemas.microsoft.com/office/drawing/2014/main" id="{1F3B83E3-3730-4B93-B501-686531F53945}"/>
                </a:ext>
              </a:extLst>
            </p:cNvPr>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17EE6B17-29B0-47B8-8F05-20F6F2F31DBE}"/>
                </a:ext>
              </a:extLst>
            </p:cNvPr>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A9DF90E2-7D87-4C5E-95D1-664921104C7B}"/>
                </a:ext>
              </a:extLst>
            </p:cNvPr>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29D48D96-2243-46C1-B740-5E4DDEC74402}"/>
                </a:ext>
              </a:extLst>
            </p:cNvPr>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29A6E757-342E-456B-9B1F-F154D937BCB9}"/>
                </a:ext>
              </a:extLst>
            </p:cNvPr>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テキスト ボックス 194">
              <a:extLst>
                <a:ext uri="{FF2B5EF4-FFF2-40B4-BE49-F238E27FC236}">
                  <a16:creationId xmlns:a16="http://schemas.microsoft.com/office/drawing/2014/main" id="{1F1797E7-9E42-4F8D-B85E-6BBD2951C173}"/>
                </a:ext>
              </a:extLst>
            </p:cNvPr>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96" name="テキスト ボックス 195">
              <a:extLst>
                <a:ext uri="{FF2B5EF4-FFF2-40B4-BE49-F238E27FC236}">
                  <a16:creationId xmlns:a16="http://schemas.microsoft.com/office/drawing/2014/main" id="{97754E5A-E8BB-43DA-9A43-98B0F2AD60D5}"/>
                </a:ext>
              </a:extLst>
            </p:cNvPr>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97" name="テキスト ボックス 196">
              <a:extLst>
                <a:ext uri="{FF2B5EF4-FFF2-40B4-BE49-F238E27FC236}">
                  <a16:creationId xmlns:a16="http://schemas.microsoft.com/office/drawing/2014/main" id="{2DB0E780-41D4-4BFB-ABDF-D27E738738EB}"/>
                </a:ext>
              </a:extLst>
            </p:cNvPr>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98" name="テキスト ボックス 197">
              <a:extLst>
                <a:ext uri="{FF2B5EF4-FFF2-40B4-BE49-F238E27FC236}">
                  <a16:creationId xmlns:a16="http://schemas.microsoft.com/office/drawing/2014/main" id="{69ADB017-0D06-4AA3-BDF1-1DAF02894DC6}"/>
                </a:ext>
              </a:extLst>
            </p:cNvPr>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99" name="テキスト ボックス 198">
              <a:extLst>
                <a:ext uri="{FF2B5EF4-FFF2-40B4-BE49-F238E27FC236}">
                  <a16:creationId xmlns:a16="http://schemas.microsoft.com/office/drawing/2014/main" id="{1159297D-4C88-466E-AA4B-CA58BD21584A}"/>
                </a:ext>
              </a:extLst>
            </p:cNvPr>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00" name="テキスト ボックス 199">
              <a:extLst>
                <a:ext uri="{FF2B5EF4-FFF2-40B4-BE49-F238E27FC236}">
                  <a16:creationId xmlns:a16="http://schemas.microsoft.com/office/drawing/2014/main" id="{1A2C5D5D-9EC9-4831-89BF-DCF32C253094}"/>
                </a:ext>
              </a:extLst>
            </p:cNvPr>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01" name="テキスト ボックス 200">
              <a:extLst>
                <a:ext uri="{FF2B5EF4-FFF2-40B4-BE49-F238E27FC236}">
                  <a16:creationId xmlns:a16="http://schemas.microsoft.com/office/drawing/2014/main" id="{B7BF0667-1A58-4E37-99C3-1518127C7973}"/>
                </a:ext>
              </a:extLst>
            </p:cNvPr>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02" name="テキスト ボックス 201">
              <a:extLst>
                <a:ext uri="{FF2B5EF4-FFF2-40B4-BE49-F238E27FC236}">
                  <a16:creationId xmlns:a16="http://schemas.microsoft.com/office/drawing/2014/main" id="{D3698094-6320-45DA-8F11-0BB211A5A004}"/>
                </a:ext>
              </a:extLst>
            </p:cNvPr>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03" name="テキスト ボックス 202">
              <a:extLst>
                <a:ext uri="{FF2B5EF4-FFF2-40B4-BE49-F238E27FC236}">
                  <a16:creationId xmlns:a16="http://schemas.microsoft.com/office/drawing/2014/main" id="{8F924C87-2B71-49CA-806C-7BF6FE23A1E0}"/>
                </a:ext>
              </a:extLst>
            </p:cNvPr>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04" name="テキスト ボックス 203">
              <a:extLst>
                <a:ext uri="{FF2B5EF4-FFF2-40B4-BE49-F238E27FC236}">
                  <a16:creationId xmlns:a16="http://schemas.microsoft.com/office/drawing/2014/main" id="{A20D6B16-B27C-4C99-A359-10AD79BB6788}"/>
                </a:ext>
              </a:extLst>
            </p:cNvPr>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05" name="テキスト ボックス 204">
              <a:extLst>
                <a:ext uri="{FF2B5EF4-FFF2-40B4-BE49-F238E27FC236}">
                  <a16:creationId xmlns:a16="http://schemas.microsoft.com/office/drawing/2014/main" id="{EB0A126B-E423-4872-863B-FEA2F24057D7}"/>
                </a:ext>
              </a:extLst>
            </p:cNvPr>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06" name="テキスト ボックス 205">
              <a:extLst>
                <a:ext uri="{FF2B5EF4-FFF2-40B4-BE49-F238E27FC236}">
                  <a16:creationId xmlns:a16="http://schemas.microsoft.com/office/drawing/2014/main" id="{195D12FA-7CE7-4367-886F-76662E5B105E}"/>
                </a:ext>
              </a:extLst>
            </p:cNvPr>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07" name="テキスト ボックス 206">
              <a:extLst>
                <a:ext uri="{FF2B5EF4-FFF2-40B4-BE49-F238E27FC236}">
                  <a16:creationId xmlns:a16="http://schemas.microsoft.com/office/drawing/2014/main" id="{575C6838-082E-40CB-A77F-A3255345FC90}"/>
                </a:ext>
              </a:extLst>
            </p:cNvPr>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08" name="テキスト ボックス 207">
              <a:extLst>
                <a:ext uri="{FF2B5EF4-FFF2-40B4-BE49-F238E27FC236}">
                  <a16:creationId xmlns:a16="http://schemas.microsoft.com/office/drawing/2014/main" id="{1837A43E-2281-4013-B1FA-D511ACE572D3}"/>
                </a:ext>
              </a:extLst>
            </p:cNvPr>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09" name="テキスト ボックス 208">
              <a:extLst>
                <a:ext uri="{FF2B5EF4-FFF2-40B4-BE49-F238E27FC236}">
                  <a16:creationId xmlns:a16="http://schemas.microsoft.com/office/drawing/2014/main" id="{F0B7B168-7342-43F4-AFAB-90D9403E145F}"/>
                </a:ext>
              </a:extLst>
            </p:cNvPr>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10" name="テキスト ボックス 209">
              <a:extLst>
                <a:ext uri="{FF2B5EF4-FFF2-40B4-BE49-F238E27FC236}">
                  <a16:creationId xmlns:a16="http://schemas.microsoft.com/office/drawing/2014/main" id="{E26BC470-A94C-441E-AB77-386BE87CE17D}"/>
                </a:ext>
              </a:extLst>
            </p:cNvPr>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 name="図 7">
            <a:extLst>
              <a:ext uri="{FF2B5EF4-FFF2-40B4-BE49-F238E27FC236}">
                <a16:creationId xmlns:a16="http://schemas.microsoft.com/office/drawing/2014/main" id="{AF85B470-5D70-4453-8C1F-C21287C69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65757" y="1803190"/>
            <a:ext cx="485775" cy="442913"/>
          </a:xfrm>
          <a:prstGeom prst="rect">
            <a:avLst/>
          </a:prstGeom>
        </p:spPr>
      </p:pic>
      <p:pic>
        <p:nvPicPr>
          <p:cNvPr id="9" name="図 8" descr="piece_pawnb.gif">
            <a:extLst>
              <a:ext uri="{FF2B5EF4-FFF2-40B4-BE49-F238E27FC236}">
                <a16:creationId xmlns:a16="http://schemas.microsoft.com/office/drawing/2014/main" id="{12DA43D7-FDE7-43C6-9EBD-AA41ECFEB6CB}"/>
              </a:ext>
            </a:extLst>
          </p:cNvPr>
          <p:cNvPicPr>
            <a:picLocks noChangeAspect="1"/>
          </p:cNvPicPr>
          <p:nvPr/>
        </p:nvPicPr>
        <p:blipFill>
          <a:blip r:embed="rId4" cstate="print"/>
          <a:stretch>
            <a:fillRect/>
          </a:stretch>
        </p:blipFill>
        <p:spPr>
          <a:xfrm>
            <a:off x="2130889" y="2336590"/>
            <a:ext cx="328613" cy="400050"/>
          </a:xfrm>
          <a:prstGeom prst="rect">
            <a:avLst/>
          </a:prstGeom>
        </p:spPr>
      </p:pic>
      <p:pic>
        <p:nvPicPr>
          <p:cNvPr id="10" name="図 9">
            <a:extLst>
              <a:ext uri="{FF2B5EF4-FFF2-40B4-BE49-F238E27FC236}">
                <a16:creationId xmlns:a16="http://schemas.microsoft.com/office/drawing/2014/main" id="{017C45B4-2ABE-4FFE-AD78-0CB3162015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4546" y="5491218"/>
            <a:ext cx="485775" cy="442913"/>
          </a:xfrm>
          <a:prstGeom prst="rect">
            <a:avLst/>
          </a:prstGeom>
        </p:spPr>
      </p:pic>
      <p:pic>
        <p:nvPicPr>
          <p:cNvPr id="11" name="図 10">
            <a:extLst>
              <a:ext uri="{FF2B5EF4-FFF2-40B4-BE49-F238E27FC236}">
                <a16:creationId xmlns:a16="http://schemas.microsoft.com/office/drawing/2014/main" id="{E72554BB-4D66-4ACE-A0D9-FC1D62C4B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43847" y="3373200"/>
            <a:ext cx="400050" cy="442913"/>
          </a:xfrm>
          <a:prstGeom prst="rect">
            <a:avLst/>
          </a:prstGeom>
        </p:spPr>
      </p:pic>
      <p:pic>
        <p:nvPicPr>
          <p:cNvPr id="12" name="図 11">
            <a:extLst>
              <a:ext uri="{FF2B5EF4-FFF2-40B4-BE49-F238E27FC236}">
                <a16:creationId xmlns:a16="http://schemas.microsoft.com/office/drawing/2014/main" id="{8DE2007A-8806-48BE-BEB9-2CCA5A641F8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6090" y="3901651"/>
            <a:ext cx="400050" cy="442913"/>
          </a:xfrm>
          <a:prstGeom prst="rect">
            <a:avLst/>
          </a:prstGeom>
        </p:spPr>
      </p:pic>
      <p:pic>
        <p:nvPicPr>
          <p:cNvPr id="13" name="図 12">
            <a:extLst>
              <a:ext uri="{FF2B5EF4-FFF2-40B4-BE49-F238E27FC236}">
                <a16:creationId xmlns:a16="http://schemas.microsoft.com/office/drawing/2014/main" id="{814CEBB2-B280-4BC8-BBFA-2DEF683797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8065" y="3890963"/>
            <a:ext cx="371475" cy="457200"/>
          </a:xfrm>
          <a:prstGeom prst="rect">
            <a:avLst/>
          </a:prstGeom>
        </p:spPr>
      </p:pic>
      <p:sp>
        <p:nvSpPr>
          <p:cNvPr id="15" name="テキスト ボックス 14">
            <a:extLst>
              <a:ext uri="{FF2B5EF4-FFF2-40B4-BE49-F238E27FC236}">
                <a16:creationId xmlns:a16="http://schemas.microsoft.com/office/drawing/2014/main" id="{9DFB84F1-1DFC-4849-A030-2E20B75EAC9A}"/>
              </a:ext>
            </a:extLst>
          </p:cNvPr>
          <p:cNvSpPr txBox="1"/>
          <p:nvPr/>
        </p:nvSpPr>
        <p:spPr>
          <a:xfrm>
            <a:off x="6580567" y="1597721"/>
            <a:ext cx="902811" cy="523220"/>
          </a:xfrm>
          <a:prstGeom prst="rect">
            <a:avLst/>
          </a:prstGeom>
          <a:noFill/>
        </p:spPr>
        <p:txBody>
          <a:bodyPr wrap="none" rtlCol="0">
            <a:spAutoFit/>
          </a:bodyPr>
          <a:lstStyle/>
          <a:p>
            <a:r>
              <a:rPr kumimoji="1" lang="ja-JP" altLang="en-US" dirty="0">
                <a:latin typeface="Times New Roman" panose="02020603050405020304" pitchFamily="18" charset="0"/>
              </a:rPr>
              <a:t>白番</a:t>
            </a:r>
          </a:p>
        </p:txBody>
      </p:sp>
      <p:pic>
        <p:nvPicPr>
          <p:cNvPr id="25" name="図 24" descr="piece_pawnw.gif">
            <a:extLst>
              <a:ext uri="{FF2B5EF4-FFF2-40B4-BE49-F238E27FC236}">
                <a16:creationId xmlns:a16="http://schemas.microsoft.com/office/drawing/2014/main" id="{73CC594D-2BBB-4825-B2A3-3BB3CCCBA88B}"/>
              </a:ext>
            </a:extLst>
          </p:cNvPr>
          <p:cNvPicPr>
            <a:picLocks noChangeAspect="1"/>
          </p:cNvPicPr>
          <p:nvPr/>
        </p:nvPicPr>
        <p:blipFill>
          <a:blip r:embed="rId9" cstate="print"/>
          <a:stretch>
            <a:fillRect/>
          </a:stretch>
        </p:blipFill>
        <p:spPr>
          <a:xfrm>
            <a:off x="4787750" y="4986338"/>
            <a:ext cx="328613" cy="400050"/>
          </a:xfrm>
          <a:prstGeom prst="rect">
            <a:avLst/>
          </a:prstGeom>
        </p:spPr>
      </p:pic>
      <p:sp>
        <p:nvSpPr>
          <p:cNvPr id="3" name="テキスト ボックス 2">
            <a:extLst>
              <a:ext uri="{FF2B5EF4-FFF2-40B4-BE49-F238E27FC236}">
                <a16:creationId xmlns:a16="http://schemas.microsoft.com/office/drawing/2014/main" id="{85630D3A-158A-458B-81C9-FD567C3827F5}"/>
              </a:ext>
            </a:extLst>
          </p:cNvPr>
          <p:cNvSpPr txBox="1"/>
          <p:nvPr/>
        </p:nvSpPr>
        <p:spPr>
          <a:xfrm>
            <a:off x="6433265" y="2565180"/>
            <a:ext cx="2052165" cy="1040285"/>
          </a:xfrm>
          <a:prstGeom prst="rect">
            <a:avLst/>
          </a:prstGeom>
          <a:noFill/>
        </p:spPr>
        <p:txBody>
          <a:bodyPr wrap="none" rtlCol="0">
            <a:spAutoFit/>
          </a:bodyPr>
          <a:lstStyle/>
          <a:p>
            <a:pPr algn="l"/>
            <a:r>
              <a:rPr kumimoji="1" lang="en-US" altLang="ja-JP" dirty="0">
                <a:latin typeface="Times New Roman" panose="02020603050405020304" pitchFamily="18" charset="0"/>
              </a:rPr>
              <a:t>1. Qd8+</a:t>
            </a:r>
            <a:r>
              <a:rPr lang="ja-JP" altLang="en-US" dirty="0">
                <a:latin typeface="Times New Roman" panose="02020603050405020304" pitchFamily="18" charset="0"/>
              </a:rPr>
              <a:t> </a:t>
            </a:r>
            <a:r>
              <a:rPr lang="en-US" altLang="ja-JP" dirty="0">
                <a:latin typeface="Times New Roman" panose="02020603050405020304" pitchFamily="18" charset="0"/>
              </a:rPr>
              <a:t>Ka7</a:t>
            </a:r>
          </a:p>
          <a:p>
            <a:pPr algn="l"/>
            <a:r>
              <a:rPr kumimoji="1" lang="en-US" altLang="ja-JP" dirty="0">
                <a:latin typeface="Times New Roman" panose="02020603050405020304" pitchFamily="18" charset="0"/>
              </a:rPr>
              <a:t>2. Qa5+</a:t>
            </a:r>
            <a:r>
              <a:rPr lang="ja-JP" altLang="en-US" dirty="0">
                <a:latin typeface="Times New Roman" panose="02020603050405020304" pitchFamily="18" charset="0"/>
              </a:rPr>
              <a:t> </a:t>
            </a:r>
            <a:r>
              <a:rPr lang="en-US" altLang="ja-JP" dirty="0">
                <a:latin typeface="Times New Roman" panose="02020603050405020304" pitchFamily="18" charset="0"/>
              </a:rPr>
              <a:t>Kb8</a:t>
            </a:r>
            <a:endParaRPr kumimoji="1" lang="ja-JP" altLang="en-US" dirty="0">
              <a:latin typeface="Times New Roman" panose="02020603050405020304" pitchFamily="18" charset="0"/>
            </a:endParaRPr>
          </a:p>
        </p:txBody>
      </p:sp>
      <p:sp>
        <p:nvSpPr>
          <p:cNvPr id="103" name="テキスト ボックス 102">
            <a:extLst>
              <a:ext uri="{FF2B5EF4-FFF2-40B4-BE49-F238E27FC236}">
                <a16:creationId xmlns:a16="http://schemas.microsoft.com/office/drawing/2014/main" id="{61E9389C-C699-487C-B63E-56DF5F5D1304}"/>
              </a:ext>
            </a:extLst>
          </p:cNvPr>
          <p:cNvSpPr txBox="1"/>
          <p:nvPr/>
        </p:nvSpPr>
        <p:spPr>
          <a:xfrm>
            <a:off x="6203636" y="4403871"/>
            <a:ext cx="2890535" cy="523220"/>
          </a:xfrm>
          <a:prstGeom prst="rect">
            <a:avLst/>
          </a:prstGeom>
          <a:noFill/>
        </p:spPr>
        <p:txBody>
          <a:bodyPr wrap="none" rtlCol="0">
            <a:spAutoFit/>
          </a:bodyPr>
          <a:lstStyle/>
          <a:p>
            <a:pPr algn="l"/>
            <a:r>
              <a:rPr lang="ja-JP" altLang="en-US" dirty="0">
                <a:latin typeface="Times New Roman" panose="02020603050405020304" pitchFamily="18" charset="0"/>
              </a:rPr>
              <a:t>最初の局面と</a:t>
            </a:r>
            <a:r>
              <a:rPr kumimoji="1" lang="ja-JP" altLang="en-US" dirty="0">
                <a:latin typeface="Times New Roman" panose="02020603050405020304" pitchFamily="18" charset="0"/>
              </a:rPr>
              <a:t>同じ</a:t>
            </a:r>
            <a:endParaRPr kumimoji="1" lang="en-US" altLang="ja-JP" dirty="0">
              <a:latin typeface="Times New Roman" panose="02020603050405020304" pitchFamily="18" charset="0"/>
            </a:endParaRPr>
          </a:p>
        </p:txBody>
      </p:sp>
    </p:spTree>
    <p:extLst>
      <p:ext uri="{BB962C8B-B14F-4D97-AF65-F5344CB8AC3E}">
        <p14:creationId xmlns:p14="http://schemas.microsoft.com/office/powerpoint/2010/main" val="231423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checkerboard(across)">
                                      <p:cBhvr>
                                        <p:cTn id="7"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千日手による同一局面</a:t>
            </a:r>
            <a:endParaRPr kumimoji="1" lang="ja-JP" altLang="en-US" dirty="0">
              <a:latin typeface="Times New Roman" panose="02020603050405020304" pitchFamily="18" charset="0"/>
            </a:endParaRPr>
          </a:p>
        </p:txBody>
      </p:sp>
      <p:pic>
        <p:nvPicPr>
          <p:cNvPr id="440" name="図 4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200" y="2514599"/>
            <a:ext cx="264716" cy="322263"/>
          </a:xfrm>
          <a:prstGeom prst="rect">
            <a:avLst/>
          </a:prstGeom>
        </p:spPr>
      </p:pic>
      <p:grpSp>
        <p:nvGrpSpPr>
          <p:cNvPr id="5" name="グループ化 523"/>
          <p:cNvGrpSpPr/>
          <p:nvPr/>
        </p:nvGrpSpPr>
        <p:grpSpPr>
          <a:xfrm>
            <a:off x="1676400" y="1143000"/>
            <a:ext cx="2209800" cy="2401326"/>
            <a:chOff x="4800600" y="2281671"/>
            <a:chExt cx="1828800" cy="1987304"/>
          </a:xfrm>
        </p:grpSpPr>
        <p:sp>
          <p:nvSpPr>
            <p:cNvPr id="442" name="正方形/長方形 441"/>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3" name="正方形/長方形 442"/>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4" name="正方形/長方形 443"/>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5" name="正方形/長方形 444"/>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6" name="正方形/長方形 445"/>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1" name="正方形/長方形 450"/>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2" name="正方形/長方形 451"/>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3" name="正方形/長方形 452"/>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4" name="正方形/長方形 453"/>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9" name="正方形/長方形 458"/>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0" name="正方形/長方形 459"/>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1" name="正方形/長方形 460"/>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2" name="正方形/長方形 461"/>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7" name="正方形/長方形 466"/>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8" name="正方形/長方形 467"/>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9" name="正方形/長方形 468"/>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0" name="正方形/長方形 469"/>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テキスト ボックス 506"/>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508" name="テキスト ボックス 507"/>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509" name="テキスト ボックス 508"/>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510" name="テキスト ボックス 509"/>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519" name="テキスト ボックス 518"/>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520" name="テキスト ボックス 519"/>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521" name="テキスト ボックス 520"/>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522" name="テキスト ボックス 521"/>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231" name="図 230" descr="piece_kingb.gif"/>
          <p:cNvPicPr>
            <a:picLocks noChangeAspect="1"/>
          </p:cNvPicPr>
          <p:nvPr/>
        </p:nvPicPr>
        <p:blipFill>
          <a:blip r:embed="rId4" cstate="print"/>
          <a:stretch>
            <a:fillRect/>
          </a:stretch>
        </p:blipFill>
        <p:spPr>
          <a:xfrm>
            <a:off x="2514600" y="1752600"/>
            <a:ext cx="404813" cy="369094"/>
          </a:xfrm>
          <a:prstGeom prst="rect">
            <a:avLst/>
          </a:prstGeom>
        </p:spPr>
      </p:pic>
      <p:pic>
        <p:nvPicPr>
          <p:cNvPr id="232" name="図 231" descr="piece_pawnb.gif"/>
          <p:cNvPicPr>
            <a:picLocks noChangeAspect="1"/>
          </p:cNvPicPr>
          <p:nvPr/>
        </p:nvPicPr>
        <p:blipFill>
          <a:blip r:embed="rId5" cstate="print"/>
          <a:stretch>
            <a:fillRect/>
          </a:stretch>
        </p:blipFill>
        <p:spPr>
          <a:xfrm>
            <a:off x="2590800" y="2209800"/>
            <a:ext cx="273844" cy="333375"/>
          </a:xfrm>
          <a:prstGeom prst="rect">
            <a:avLst/>
          </a:prstGeom>
        </p:spPr>
      </p:pic>
      <p:pic>
        <p:nvPicPr>
          <p:cNvPr id="233" name="図 232" descr="piece_queenw.gif"/>
          <p:cNvPicPr>
            <a:picLocks noChangeAspect="1"/>
          </p:cNvPicPr>
          <p:nvPr/>
        </p:nvPicPr>
        <p:blipFill>
          <a:blip r:embed="rId6" cstate="print"/>
          <a:stretch>
            <a:fillRect/>
          </a:stretch>
        </p:blipFill>
        <p:spPr>
          <a:xfrm>
            <a:off x="2133600" y="3124200"/>
            <a:ext cx="333375" cy="369094"/>
          </a:xfrm>
          <a:prstGeom prst="rect">
            <a:avLst/>
          </a:prstGeom>
        </p:spPr>
      </p:pic>
      <p:pic>
        <p:nvPicPr>
          <p:cNvPr id="266" name="図 2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0" y="2514599"/>
            <a:ext cx="264716" cy="322263"/>
          </a:xfrm>
          <a:prstGeom prst="rect">
            <a:avLst/>
          </a:prstGeom>
        </p:spPr>
      </p:pic>
      <p:grpSp>
        <p:nvGrpSpPr>
          <p:cNvPr id="273" name="グループ化 523"/>
          <p:cNvGrpSpPr/>
          <p:nvPr/>
        </p:nvGrpSpPr>
        <p:grpSpPr>
          <a:xfrm>
            <a:off x="5029200" y="1143000"/>
            <a:ext cx="2209800" cy="2401326"/>
            <a:chOff x="4800600" y="2281671"/>
            <a:chExt cx="1828800" cy="1987304"/>
          </a:xfrm>
        </p:grpSpPr>
        <p:sp>
          <p:nvSpPr>
            <p:cNvPr id="279" name="正方形/長方形 278"/>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0" name="正方形/長方形 279"/>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1" name="正方形/長方形 280"/>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正方形/長方形 281"/>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5" name="正方形/長方形 284"/>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6" name="正方形/長方形 285"/>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7" name="正方形/長方形 286"/>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8" name="正方形/長方形 287"/>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9" name="正方形/長方形 288"/>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0" name="正方形/長方形 289"/>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4" name="正方形/長方形 293"/>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5" name="正方形/長方形 294"/>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6" name="テキスト ボックス 295"/>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297" name="テキスト ボックス 296"/>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298" name="テキスト ボックス 297"/>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299" name="テキスト ボックス 298"/>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300" name="テキスト ボックス 299"/>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301" name="テキスト ボックス 300"/>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302" name="テキスト ボックス 301"/>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303" name="テキスト ボックス 302"/>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304" name="図 303" descr="piece_kingb.gif"/>
          <p:cNvPicPr>
            <a:picLocks noChangeAspect="1"/>
          </p:cNvPicPr>
          <p:nvPr/>
        </p:nvPicPr>
        <p:blipFill>
          <a:blip r:embed="rId4" cstate="print"/>
          <a:stretch>
            <a:fillRect/>
          </a:stretch>
        </p:blipFill>
        <p:spPr>
          <a:xfrm>
            <a:off x="5867400" y="1752600"/>
            <a:ext cx="404813" cy="369094"/>
          </a:xfrm>
          <a:prstGeom prst="rect">
            <a:avLst/>
          </a:prstGeom>
        </p:spPr>
      </p:pic>
      <p:pic>
        <p:nvPicPr>
          <p:cNvPr id="305" name="図 304" descr="piece_pawnb.gif"/>
          <p:cNvPicPr>
            <a:picLocks noChangeAspect="1"/>
          </p:cNvPicPr>
          <p:nvPr/>
        </p:nvPicPr>
        <p:blipFill>
          <a:blip r:embed="rId5" cstate="print"/>
          <a:stretch>
            <a:fillRect/>
          </a:stretch>
        </p:blipFill>
        <p:spPr>
          <a:xfrm>
            <a:off x="5943600" y="2209800"/>
            <a:ext cx="273844" cy="333375"/>
          </a:xfrm>
          <a:prstGeom prst="rect">
            <a:avLst/>
          </a:prstGeom>
        </p:spPr>
      </p:pic>
      <p:pic>
        <p:nvPicPr>
          <p:cNvPr id="306" name="図 305" descr="piece_queenw.gif"/>
          <p:cNvPicPr>
            <a:picLocks noChangeAspect="1"/>
          </p:cNvPicPr>
          <p:nvPr/>
        </p:nvPicPr>
        <p:blipFill>
          <a:blip r:embed="rId6" cstate="print"/>
          <a:stretch>
            <a:fillRect/>
          </a:stretch>
        </p:blipFill>
        <p:spPr>
          <a:xfrm>
            <a:off x="6858000" y="1752600"/>
            <a:ext cx="333375" cy="369094"/>
          </a:xfrm>
          <a:prstGeom prst="rect">
            <a:avLst/>
          </a:prstGeom>
        </p:spPr>
      </p:pic>
      <p:pic>
        <p:nvPicPr>
          <p:cNvPr id="308" name="図 30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200" y="5638799"/>
            <a:ext cx="264716" cy="322263"/>
          </a:xfrm>
          <a:prstGeom prst="rect">
            <a:avLst/>
          </a:prstGeom>
        </p:spPr>
      </p:pic>
      <p:grpSp>
        <p:nvGrpSpPr>
          <p:cNvPr id="309" name="グループ化 523"/>
          <p:cNvGrpSpPr/>
          <p:nvPr/>
        </p:nvGrpSpPr>
        <p:grpSpPr>
          <a:xfrm>
            <a:off x="1676400" y="4267200"/>
            <a:ext cx="2209800" cy="2401326"/>
            <a:chOff x="4800600" y="2281671"/>
            <a:chExt cx="1828800" cy="1987304"/>
          </a:xfrm>
        </p:grpSpPr>
        <p:sp>
          <p:nvSpPr>
            <p:cNvPr id="310" name="正方形/長方形 309"/>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2" name="正方形/長方形 311"/>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3" name="正方形/長方形 312"/>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4" name="正方形/長方形 313"/>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5" name="正方形/長方形 314"/>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6" name="正方形/長方形 315"/>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7" name="正方形/長方形 316"/>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4" name="正方形/長方形 323"/>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6" name="正方形/長方形 325"/>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7" name="正方形/長方形 326"/>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8" name="正方形/長方形 327"/>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4" name="正方形/長方形 333"/>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5" name="正方形/長方形 334"/>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6" name="正方形/長方形 335"/>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7" name="正方形/長方形 336"/>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8" name="テキスト ボックス 337"/>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339" name="テキスト ボックス 338"/>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340" name="テキスト ボックス 339"/>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341" name="テキスト ボックス 340"/>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342" name="テキスト ボックス 341"/>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343" name="テキスト ボックス 342"/>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344" name="テキスト ボックス 343"/>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345" name="テキスト ボックス 344"/>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346" name="図 345" descr="piece_kingb.gif"/>
          <p:cNvPicPr>
            <a:picLocks noChangeAspect="1"/>
          </p:cNvPicPr>
          <p:nvPr/>
        </p:nvPicPr>
        <p:blipFill>
          <a:blip r:embed="rId4" cstate="print"/>
          <a:stretch>
            <a:fillRect/>
          </a:stretch>
        </p:blipFill>
        <p:spPr>
          <a:xfrm>
            <a:off x="2057400" y="5323820"/>
            <a:ext cx="404813" cy="369094"/>
          </a:xfrm>
          <a:prstGeom prst="rect">
            <a:avLst/>
          </a:prstGeom>
        </p:spPr>
      </p:pic>
      <p:pic>
        <p:nvPicPr>
          <p:cNvPr id="347" name="図 346" descr="piece_pawnb.gif"/>
          <p:cNvPicPr>
            <a:picLocks noChangeAspect="1"/>
          </p:cNvPicPr>
          <p:nvPr/>
        </p:nvPicPr>
        <p:blipFill>
          <a:blip r:embed="rId5" cstate="print"/>
          <a:stretch>
            <a:fillRect/>
          </a:stretch>
        </p:blipFill>
        <p:spPr>
          <a:xfrm>
            <a:off x="2590800" y="5334000"/>
            <a:ext cx="273844" cy="333375"/>
          </a:xfrm>
          <a:prstGeom prst="rect">
            <a:avLst/>
          </a:prstGeom>
        </p:spPr>
      </p:pic>
      <p:pic>
        <p:nvPicPr>
          <p:cNvPr id="348" name="図 347" descr="piece_queenw.gif"/>
          <p:cNvPicPr>
            <a:picLocks noChangeAspect="1"/>
          </p:cNvPicPr>
          <p:nvPr/>
        </p:nvPicPr>
        <p:blipFill>
          <a:blip r:embed="rId6" cstate="print"/>
          <a:stretch>
            <a:fillRect/>
          </a:stretch>
        </p:blipFill>
        <p:spPr>
          <a:xfrm>
            <a:off x="2133600" y="6248400"/>
            <a:ext cx="333375" cy="369094"/>
          </a:xfrm>
          <a:prstGeom prst="rect">
            <a:avLst/>
          </a:prstGeom>
        </p:spPr>
      </p:pic>
      <p:pic>
        <p:nvPicPr>
          <p:cNvPr id="350" name="図 3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0" y="5638799"/>
            <a:ext cx="264716" cy="322263"/>
          </a:xfrm>
          <a:prstGeom prst="rect">
            <a:avLst/>
          </a:prstGeom>
        </p:spPr>
      </p:pic>
      <p:grpSp>
        <p:nvGrpSpPr>
          <p:cNvPr id="351" name="グループ化 523"/>
          <p:cNvGrpSpPr/>
          <p:nvPr/>
        </p:nvGrpSpPr>
        <p:grpSpPr>
          <a:xfrm>
            <a:off x="5029200" y="4267200"/>
            <a:ext cx="2209800" cy="2401326"/>
            <a:chOff x="4800600" y="2281671"/>
            <a:chExt cx="1828800" cy="1987304"/>
          </a:xfrm>
        </p:grpSpPr>
        <p:sp>
          <p:nvSpPr>
            <p:cNvPr id="352" name="正方形/長方形 351"/>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3" name="正方形/長方形 352"/>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4" name="正方形/長方形 353"/>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5" name="正方形/長方形 354"/>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6" name="正方形/長方形 355"/>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7" name="正方形/長方形 356"/>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8" name="正方形/長方形 357"/>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9" name="正方形/長方形 358"/>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0" name="正方形/長方形 359"/>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1" name="正方形/長方形 360"/>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2" name="正方形/長方形 361"/>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3" name="正方形/長方形 362"/>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4" name="正方形/長方形 363"/>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5" name="正方形/長方形 364"/>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6" name="正方形/長方形 365"/>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7" name="正方形/長方形 366"/>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8" name="正方形/長方形 367"/>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9" name="テキスト ボックス 368"/>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370" name="テキスト ボックス 369"/>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371" name="テキスト ボックス 370"/>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372" name="テキスト ボックス 371"/>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373" name="テキスト ボックス 372"/>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374" name="テキスト ボックス 373"/>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375" name="テキスト ボックス 374"/>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376" name="テキスト ボックス 375"/>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377" name="図 376" descr="piece_kingb.gif"/>
          <p:cNvPicPr>
            <a:picLocks noChangeAspect="1"/>
          </p:cNvPicPr>
          <p:nvPr/>
        </p:nvPicPr>
        <p:blipFill>
          <a:blip r:embed="rId4" cstate="print"/>
          <a:stretch>
            <a:fillRect/>
          </a:stretch>
        </p:blipFill>
        <p:spPr>
          <a:xfrm>
            <a:off x="5410200" y="5323820"/>
            <a:ext cx="404813" cy="369094"/>
          </a:xfrm>
          <a:prstGeom prst="rect">
            <a:avLst/>
          </a:prstGeom>
        </p:spPr>
      </p:pic>
      <p:pic>
        <p:nvPicPr>
          <p:cNvPr id="378" name="図 377" descr="piece_pawnb.gif"/>
          <p:cNvPicPr>
            <a:picLocks noChangeAspect="1"/>
          </p:cNvPicPr>
          <p:nvPr/>
        </p:nvPicPr>
        <p:blipFill>
          <a:blip r:embed="rId5" cstate="print"/>
          <a:stretch>
            <a:fillRect/>
          </a:stretch>
        </p:blipFill>
        <p:spPr>
          <a:xfrm>
            <a:off x="5943600" y="5334000"/>
            <a:ext cx="273844" cy="333375"/>
          </a:xfrm>
          <a:prstGeom prst="rect">
            <a:avLst/>
          </a:prstGeom>
        </p:spPr>
      </p:pic>
      <p:pic>
        <p:nvPicPr>
          <p:cNvPr id="379" name="図 378" descr="piece_queenw.gif"/>
          <p:cNvPicPr>
            <a:picLocks noChangeAspect="1"/>
          </p:cNvPicPr>
          <p:nvPr/>
        </p:nvPicPr>
        <p:blipFill>
          <a:blip r:embed="rId6" cstate="print"/>
          <a:stretch>
            <a:fillRect/>
          </a:stretch>
        </p:blipFill>
        <p:spPr>
          <a:xfrm>
            <a:off x="6858000" y="4876800"/>
            <a:ext cx="333375" cy="369094"/>
          </a:xfrm>
          <a:prstGeom prst="rect">
            <a:avLst/>
          </a:prstGeom>
        </p:spPr>
      </p:pic>
      <p:sp>
        <p:nvSpPr>
          <p:cNvPr id="381" name="右矢印 380"/>
          <p:cNvSpPr/>
          <p:nvPr/>
        </p:nvSpPr>
        <p:spPr bwMode="auto">
          <a:xfrm>
            <a:off x="3962400" y="2133600"/>
            <a:ext cx="1066800" cy="8382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Qd8+</a:t>
            </a:r>
            <a:endParaRPr kumimoji="1" lang="ja-JP" altLang="en-US" sz="2400" dirty="0">
              <a:effectLst/>
              <a:latin typeface="Times New Roman" panose="02020603050405020304" pitchFamily="18" charset="0"/>
            </a:endParaRPr>
          </a:p>
        </p:txBody>
      </p:sp>
      <p:sp>
        <p:nvSpPr>
          <p:cNvPr id="382" name="右矢印 381"/>
          <p:cNvSpPr/>
          <p:nvPr/>
        </p:nvSpPr>
        <p:spPr bwMode="auto">
          <a:xfrm flipH="1">
            <a:off x="3886200" y="5257800"/>
            <a:ext cx="1066800" cy="8382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Qa4+</a:t>
            </a:r>
            <a:endParaRPr kumimoji="1" lang="ja-JP" altLang="en-US" sz="2400" dirty="0">
              <a:effectLst/>
              <a:latin typeface="Times New Roman" panose="02020603050405020304" pitchFamily="18" charset="0"/>
            </a:endParaRPr>
          </a:p>
        </p:txBody>
      </p:sp>
      <p:sp>
        <p:nvSpPr>
          <p:cNvPr id="383" name="下矢印 382"/>
          <p:cNvSpPr/>
          <p:nvPr/>
        </p:nvSpPr>
        <p:spPr bwMode="auto">
          <a:xfrm>
            <a:off x="5257800" y="3581400"/>
            <a:ext cx="1828800" cy="838200"/>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Ka7</a:t>
            </a:r>
            <a:endParaRPr kumimoji="1" lang="ja-JP" altLang="en-US" sz="2400" dirty="0">
              <a:effectLst/>
              <a:latin typeface="Times New Roman" panose="02020603050405020304" pitchFamily="18" charset="0"/>
            </a:endParaRPr>
          </a:p>
        </p:txBody>
      </p:sp>
      <p:grpSp>
        <p:nvGrpSpPr>
          <p:cNvPr id="388" name="グループ化 387"/>
          <p:cNvGrpSpPr/>
          <p:nvPr/>
        </p:nvGrpSpPr>
        <p:grpSpPr>
          <a:xfrm>
            <a:off x="1905000" y="3581400"/>
            <a:ext cx="1828800" cy="838200"/>
            <a:chOff x="7010400" y="3733800"/>
            <a:chExt cx="1828800" cy="838200"/>
          </a:xfrm>
        </p:grpSpPr>
        <p:sp>
          <p:nvSpPr>
            <p:cNvPr id="386" name="下矢印 385"/>
            <p:cNvSpPr/>
            <p:nvPr/>
          </p:nvSpPr>
          <p:spPr bwMode="auto">
            <a:xfrm flipV="1">
              <a:off x="7010400" y="3733800"/>
              <a:ext cx="1828800" cy="838200"/>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87" name="テキスト ボックス 386"/>
            <p:cNvSpPr txBox="1"/>
            <p:nvPr/>
          </p:nvSpPr>
          <p:spPr>
            <a:xfrm>
              <a:off x="7391400" y="3962400"/>
              <a:ext cx="1023037" cy="461665"/>
            </a:xfrm>
            <a:prstGeom prst="rect">
              <a:avLst/>
            </a:prstGeom>
            <a:noFill/>
          </p:spPr>
          <p:txBody>
            <a:bodyPr wrap="none" rtlCol="0">
              <a:spAutoFit/>
            </a:bodyPr>
            <a:lstStyle/>
            <a:p>
              <a:r>
                <a:rPr kumimoji="1" lang="en-US" altLang="ja-JP" sz="2400" dirty="0">
                  <a:latin typeface="Times New Roman" panose="02020603050405020304" pitchFamily="18" charset="0"/>
                </a:rPr>
                <a:t>... Kb8</a:t>
              </a:r>
              <a:endParaRPr kumimoji="1" lang="ja-JP" altLang="en-US" sz="2400" dirty="0">
                <a:latin typeface="Times New Roman" panose="02020603050405020304" pitchFamily="18" charset="0"/>
              </a:endParaRPr>
            </a:p>
          </p:txBody>
        </p:sp>
      </p:grpSp>
    </p:spTree>
    <p:extLst>
      <p:ext uri="{BB962C8B-B14F-4D97-AF65-F5344CB8AC3E}">
        <p14:creationId xmlns:p14="http://schemas.microsoft.com/office/powerpoint/2010/main" val="168885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千日手による</a:t>
            </a:r>
            <a:r>
              <a:rPr kumimoji="1" lang="ja-JP" altLang="en-US" dirty="0"/>
              <a:t>同一局面</a:t>
            </a:r>
          </a:p>
        </p:txBody>
      </p:sp>
      <p:sp>
        <p:nvSpPr>
          <p:cNvPr id="164" name="円/楕円 163"/>
          <p:cNvSpPr/>
          <p:nvPr/>
        </p:nvSpPr>
        <p:spPr bwMode="auto">
          <a:xfrm>
            <a:off x="5715000" y="12954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65" name="直線矢印コネクタ 164"/>
          <p:cNvCxnSpPr>
            <a:stCxn id="164" idx="4"/>
          </p:cNvCxnSpPr>
          <p:nvPr/>
        </p:nvCxnSpPr>
        <p:spPr bwMode="auto">
          <a:xfrm flipH="1">
            <a:off x="5219700" y="1828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直線矢印コネクタ 165"/>
          <p:cNvCxnSpPr>
            <a:stCxn id="164" idx="4"/>
          </p:cNvCxnSpPr>
          <p:nvPr/>
        </p:nvCxnSpPr>
        <p:spPr bwMode="auto">
          <a:xfrm flipH="1">
            <a:off x="5524500" y="1828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直線矢印コネクタ 166"/>
          <p:cNvCxnSpPr>
            <a:stCxn id="164" idx="4"/>
          </p:cNvCxnSpPr>
          <p:nvPr/>
        </p:nvCxnSpPr>
        <p:spPr bwMode="auto">
          <a:xfrm flipH="1">
            <a:off x="5829300" y="1828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直線矢印コネクタ 167"/>
          <p:cNvCxnSpPr>
            <a:stCxn id="164" idx="4"/>
          </p:cNvCxnSpPr>
          <p:nvPr/>
        </p:nvCxnSpPr>
        <p:spPr bwMode="auto">
          <a:xfrm>
            <a:off x="5981700" y="18288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直線矢印コネクタ 168"/>
          <p:cNvCxnSpPr>
            <a:stCxn id="164" idx="4"/>
          </p:cNvCxnSpPr>
          <p:nvPr/>
        </p:nvCxnSpPr>
        <p:spPr bwMode="auto">
          <a:xfrm>
            <a:off x="5981700" y="18288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直線矢印コネクタ 169"/>
          <p:cNvCxnSpPr>
            <a:stCxn id="164" idx="4"/>
          </p:cNvCxnSpPr>
          <p:nvPr/>
        </p:nvCxnSpPr>
        <p:spPr bwMode="auto">
          <a:xfrm>
            <a:off x="5981700" y="18288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テキスト ボックス 170"/>
          <p:cNvSpPr txBox="1"/>
          <p:nvPr/>
        </p:nvSpPr>
        <p:spPr>
          <a:xfrm>
            <a:off x="4831974" y="1676400"/>
            <a:ext cx="1005404" cy="523220"/>
          </a:xfrm>
          <a:prstGeom prst="rect">
            <a:avLst/>
          </a:prstGeom>
          <a:noFill/>
        </p:spPr>
        <p:txBody>
          <a:bodyPr wrap="none" rtlCol="0">
            <a:spAutoFit/>
          </a:bodyPr>
          <a:lstStyle/>
          <a:p>
            <a:r>
              <a:rPr lang="en-US" altLang="ja-JP" dirty="0">
                <a:latin typeface="Times New Roman" panose="02020603050405020304" pitchFamily="18" charset="0"/>
              </a:rPr>
              <a:t>Qd8+</a:t>
            </a:r>
            <a:endParaRPr kumimoji="1" lang="ja-JP" altLang="en-US" dirty="0">
              <a:latin typeface="Times New Roman" panose="02020603050405020304" pitchFamily="18" charset="0"/>
            </a:endParaRPr>
          </a:p>
        </p:txBody>
      </p:sp>
      <p:sp>
        <p:nvSpPr>
          <p:cNvPr id="172" name="円/楕円 171"/>
          <p:cNvSpPr/>
          <p:nvPr/>
        </p:nvSpPr>
        <p:spPr bwMode="auto">
          <a:xfrm>
            <a:off x="4953000" y="23622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73" name="直線矢印コネクタ 172"/>
          <p:cNvCxnSpPr>
            <a:stCxn id="172" idx="4"/>
          </p:cNvCxnSpPr>
          <p:nvPr/>
        </p:nvCxnSpPr>
        <p:spPr bwMode="auto">
          <a:xfrm flipH="1">
            <a:off x="4457700" y="2895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直線矢印コネクタ 173"/>
          <p:cNvCxnSpPr>
            <a:stCxn id="172" idx="4"/>
          </p:cNvCxnSpPr>
          <p:nvPr/>
        </p:nvCxnSpPr>
        <p:spPr bwMode="auto">
          <a:xfrm flipH="1">
            <a:off x="4762500" y="2895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直線矢印コネクタ 174"/>
          <p:cNvCxnSpPr>
            <a:stCxn id="172" idx="4"/>
          </p:cNvCxnSpPr>
          <p:nvPr/>
        </p:nvCxnSpPr>
        <p:spPr bwMode="auto">
          <a:xfrm flipH="1">
            <a:off x="5067300" y="2895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直線矢印コネクタ 175"/>
          <p:cNvCxnSpPr>
            <a:stCxn id="172" idx="4"/>
          </p:cNvCxnSpPr>
          <p:nvPr/>
        </p:nvCxnSpPr>
        <p:spPr bwMode="auto">
          <a:xfrm>
            <a:off x="5219700" y="28956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直線矢印コネクタ 176"/>
          <p:cNvCxnSpPr>
            <a:stCxn id="172" idx="4"/>
          </p:cNvCxnSpPr>
          <p:nvPr/>
        </p:nvCxnSpPr>
        <p:spPr bwMode="auto">
          <a:xfrm>
            <a:off x="5219700" y="28956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直線矢印コネクタ 177"/>
          <p:cNvCxnSpPr>
            <a:stCxn id="172" idx="4"/>
          </p:cNvCxnSpPr>
          <p:nvPr/>
        </p:nvCxnSpPr>
        <p:spPr bwMode="auto">
          <a:xfrm>
            <a:off x="5219700" y="28956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テキスト ボックス 178"/>
          <p:cNvSpPr txBox="1"/>
          <p:nvPr/>
        </p:nvSpPr>
        <p:spPr>
          <a:xfrm>
            <a:off x="4001847" y="2743200"/>
            <a:ext cx="1141659" cy="523220"/>
          </a:xfrm>
          <a:prstGeom prst="rect">
            <a:avLst/>
          </a:prstGeom>
          <a:noFill/>
        </p:spPr>
        <p:txBody>
          <a:bodyPr wrap="none" rtlCol="0">
            <a:spAutoFit/>
          </a:bodyPr>
          <a:lstStyle/>
          <a:p>
            <a:r>
              <a:rPr lang="en-US" altLang="ja-JP" dirty="0">
                <a:latin typeface="Times New Roman" panose="02020603050405020304" pitchFamily="18" charset="0"/>
              </a:rPr>
              <a:t>... Ka7</a:t>
            </a:r>
            <a:endParaRPr kumimoji="1" lang="ja-JP" altLang="en-US" dirty="0">
              <a:latin typeface="Times New Roman" panose="02020603050405020304" pitchFamily="18" charset="0"/>
            </a:endParaRPr>
          </a:p>
        </p:txBody>
      </p:sp>
      <p:sp>
        <p:nvSpPr>
          <p:cNvPr id="180" name="円/楕円 179"/>
          <p:cNvSpPr/>
          <p:nvPr/>
        </p:nvSpPr>
        <p:spPr bwMode="auto">
          <a:xfrm>
            <a:off x="4191000" y="34290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81" name="直線矢印コネクタ 180"/>
          <p:cNvCxnSpPr>
            <a:stCxn id="180" idx="4"/>
          </p:cNvCxnSpPr>
          <p:nvPr/>
        </p:nvCxnSpPr>
        <p:spPr bwMode="auto">
          <a:xfrm flipH="1">
            <a:off x="3695700" y="39624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a:stCxn id="180" idx="4"/>
          </p:cNvCxnSpPr>
          <p:nvPr/>
        </p:nvCxnSpPr>
        <p:spPr bwMode="auto">
          <a:xfrm flipH="1">
            <a:off x="4000500" y="39624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直線矢印コネクタ 182"/>
          <p:cNvCxnSpPr>
            <a:stCxn id="180" idx="4"/>
          </p:cNvCxnSpPr>
          <p:nvPr/>
        </p:nvCxnSpPr>
        <p:spPr bwMode="auto">
          <a:xfrm flipH="1">
            <a:off x="4305300" y="39624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直線矢印コネクタ 183"/>
          <p:cNvCxnSpPr>
            <a:stCxn id="180" idx="4"/>
          </p:cNvCxnSpPr>
          <p:nvPr/>
        </p:nvCxnSpPr>
        <p:spPr bwMode="auto">
          <a:xfrm>
            <a:off x="4457700" y="39624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直線矢印コネクタ 184"/>
          <p:cNvCxnSpPr>
            <a:stCxn id="180" idx="4"/>
          </p:cNvCxnSpPr>
          <p:nvPr/>
        </p:nvCxnSpPr>
        <p:spPr bwMode="auto">
          <a:xfrm>
            <a:off x="4457700" y="39624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直線矢印コネクタ 185"/>
          <p:cNvCxnSpPr>
            <a:stCxn id="180" idx="4"/>
          </p:cNvCxnSpPr>
          <p:nvPr/>
        </p:nvCxnSpPr>
        <p:spPr bwMode="auto">
          <a:xfrm>
            <a:off x="4457700" y="39624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テキスト ボックス 186"/>
          <p:cNvSpPr txBox="1"/>
          <p:nvPr/>
        </p:nvSpPr>
        <p:spPr>
          <a:xfrm>
            <a:off x="3318393" y="3810000"/>
            <a:ext cx="984565" cy="523220"/>
          </a:xfrm>
          <a:prstGeom prst="rect">
            <a:avLst/>
          </a:prstGeom>
          <a:noFill/>
        </p:spPr>
        <p:txBody>
          <a:bodyPr wrap="none" rtlCol="0">
            <a:spAutoFit/>
          </a:bodyPr>
          <a:lstStyle/>
          <a:p>
            <a:r>
              <a:rPr lang="en-US" altLang="ja-JP" dirty="0">
                <a:latin typeface="Times New Roman" panose="02020603050405020304" pitchFamily="18" charset="0"/>
              </a:rPr>
              <a:t>Qa4+</a:t>
            </a:r>
            <a:endParaRPr kumimoji="1" lang="ja-JP" altLang="en-US" dirty="0">
              <a:latin typeface="Times New Roman" panose="02020603050405020304" pitchFamily="18" charset="0"/>
            </a:endParaRPr>
          </a:p>
        </p:txBody>
      </p:sp>
      <p:sp>
        <p:nvSpPr>
          <p:cNvPr id="189" name="円/楕円 188"/>
          <p:cNvSpPr/>
          <p:nvPr/>
        </p:nvSpPr>
        <p:spPr bwMode="auto">
          <a:xfrm>
            <a:off x="3429000" y="44958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8" name="直線矢印コネクタ 227"/>
          <p:cNvCxnSpPr/>
          <p:nvPr/>
        </p:nvCxnSpPr>
        <p:spPr bwMode="auto">
          <a:xfrm flipH="1">
            <a:off x="2895600" y="50292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9" name="直線矢印コネクタ 228"/>
          <p:cNvCxnSpPr/>
          <p:nvPr/>
        </p:nvCxnSpPr>
        <p:spPr bwMode="auto">
          <a:xfrm flipH="1">
            <a:off x="3200400" y="50292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直線矢印コネクタ 229"/>
          <p:cNvCxnSpPr/>
          <p:nvPr/>
        </p:nvCxnSpPr>
        <p:spPr bwMode="auto">
          <a:xfrm flipH="1">
            <a:off x="3505200" y="50292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直線矢印コネクタ 230"/>
          <p:cNvCxnSpPr/>
          <p:nvPr/>
        </p:nvCxnSpPr>
        <p:spPr bwMode="auto">
          <a:xfrm>
            <a:off x="3657600" y="50292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直線矢印コネクタ 231"/>
          <p:cNvCxnSpPr/>
          <p:nvPr/>
        </p:nvCxnSpPr>
        <p:spPr bwMode="auto">
          <a:xfrm>
            <a:off x="3657600" y="50292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直線矢印コネクタ 232"/>
          <p:cNvCxnSpPr/>
          <p:nvPr/>
        </p:nvCxnSpPr>
        <p:spPr bwMode="auto">
          <a:xfrm>
            <a:off x="3657600" y="50292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テキスト ボックス 64"/>
          <p:cNvSpPr txBox="1"/>
          <p:nvPr/>
        </p:nvSpPr>
        <p:spPr>
          <a:xfrm>
            <a:off x="2427979" y="4876800"/>
            <a:ext cx="1162499" cy="523220"/>
          </a:xfrm>
          <a:prstGeom prst="rect">
            <a:avLst/>
          </a:prstGeom>
          <a:noFill/>
        </p:spPr>
        <p:txBody>
          <a:bodyPr wrap="none" rtlCol="0">
            <a:spAutoFit/>
          </a:bodyPr>
          <a:lstStyle/>
          <a:p>
            <a:r>
              <a:rPr lang="en-US" altLang="ja-JP" dirty="0">
                <a:latin typeface="Times New Roman" panose="02020603050405020304" pitchFamily="18" charset="0"/>
              </a:rPr>
              <a:t>... Kb8</a:t>
            </a:r>
            <a:endParaRPr kumimoji="1" lang="ja-JP" altLang="en-US" dirty="0">
              <a:latin typeface="Times New Roman" panose="02020603050405020304" pitchFamily="18" charset="0"/>
            </a:endParaRPr>
          </a:p>
        </p:txBody>
      </p:sp>
      <p:sp>
        <p:nvSpPr>
          <p:cNvPr id="67" name="円/楕円 66"/>
          <p:cNvSpPr/>
          <p:nvPr/>
        </p:nvSpPr>
        <p:spPr bwMode="auto">
          <a:xfrm>
            <a:off x="2667000" y="55626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8" name="直線矢印コネクタ 67"/>
          <p:cNvCxnSpPr>
            <a:stCxn id="67" idx="4"/>
          </p:cNvCxnSpPr>
          <p:nvPr/>
        </p:nvCxnSpPr>
        <p:spPr bwMode="auto">
          <a:xfrm flipH="1">
            <a:off x="2171700" y="6096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a:stCxn id="67" idx="4"/>
          </p:cNvCxnSpPr>
          <p:nvPr/>
        </p:nvCxnSpPr>
        <p:spPr bwMode="auto">
          <a:xfrm flipH="1">
            <a:off x="2476500" y="6096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7" idx="4"/>
          </p:cNvCxnSpPr>
          <p:nvPr/>
        </p:nvCxnSpPr>
        <p:spPr bwMode="auto">
          <a:xfrm flipH="1">
            <a:off x="2781300" y="6096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7" idx="4"/>
          </p:cNvCxnSpPr>
          <p:nvPr/>
        </p:nvCxnSpPr>
        <p:spPr bwMode="auto">
          <a:xfrm>
            <a:off x="2933700" y="6096000"/>
            <a:ext cx="1524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a:stCxn id="67" idx="4"/>
          </p:cNvCxnSpPr>
          <p:nvPr/>
        </p:nvCxnSpPr>
        <p:spPr bwMode="auto">
          <a:xfrm>
            <a:off x="2933700" y="6096000"/>
            <a:ext cx="4572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a:stCxn id="67" idx="4"/>
          </p:cNvCxnSpPr>
          <p:nvPr/>
        </p:nvCxnSpPr>
        <p:spPr bwMode="auto">
          <a:xfrm>
            <a:off x="2933700" y="6096000"/>
            <a:ext cx="762000" cy="5334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グループ化 78"/>
          <p:cNvGrpSpPr/>
          <p:nvPr/>
        </p:nvGrpSpPr>
        <p:grpSpPr>
          <a:xfrm>
            <a:off x="2133600" y="1524000"/>
            <a:ext cx="6400800" cy="4038600"/>
            <a:chOff x="228600" y="1371600"/>
            <a:chExt cx="5334000" cy="3810000"/>
          </a:xfrm>
        </p:grpSpPr>
        <p:sp>
          <p:nvSpPr>
            <p:cNvPr id="80" name="円弧 79"/>
            <p:cNvSpPr/>
            <p:nvPr/>
          </p:nvSpPr>
          <p:spPr bwMode="auto">
            <a:xfrm rot="16200000">
              <a:off x="1981200" y="152400"/>
              <a:ext cx="2362200" cy="4800600"/>
            </a:xfrm>
            <a:prstGeom prst="arc">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kumimoji="1" lang="ja-JP" altLang="en-US"/>
            </a:p>
          </p:txBody>
        </p:sp>
        <p:sp>
          <p:nvSpPr>
            <p:cNvPr id="81" name="テキスト ボックス 80"/>
            <p:cNvSpPr txBox="1"/>
            <p:nvPr/>
          </p:nvSpPr>
          <p:spPr>
            <a:xfrm>
              <a:off x="228600" y="2286000"/>
              <a:ext cx="1620958" cy="523220"/>
            </a:xfrm>
            <a:prstGeom prst="rect">
              <a:avLst/>
            </a:prstGeom>
            <a:noFill/>
          </p:spPr>
          <p:txBody>
            <a:bodyPr wrap="none" rtlCol="0">
              <a:spAutoFit/>
            </a:bodyPr>
            <a:lstStyle/>
            <a:p>
              <a:r>
                <a:rPr lang="ja-JP" altLang="en-US" dirty="0">
                  <a:latin typeface="Times New Roman" panose="02020603050405020304" pitchFamily="18" charset="0"/>
                </a:rPr>
                <a:t>同一局面</a:t>
              </a:r>
              <a:endParaRPr kumimoji="1" lang="ja-JP" altLang="en-US" dirty="0">
                <a:latin typeface="Times New Roman" panose="02020603050405020304" pitchFamily="18" charset="0"/>
              </a:endParaRPr>
            </a:p>
          </p:txBody>
        </p:sp>
        <p:cxnSp>
          <p:nvCxnSpPr>
            <p:cNvPr id="82" name="直線矢印コネクタ 81"/>
            <p:cNvCxnSpPr/>
            <p:nvPr/>
          </p:nvCxnSpPr>
          <p:spPr bwMode="auto">
            <a:xfrm>
              <a:off x="762000" y="2552697"/>
              <a:ext cx="0" cy="2628903"/>
            </a:xfrm>
            <a:prstGeom prst="straightConnector1">
              <a:avLst/>
            </a:prstGeom>
            <a:noFill/>
            <a:ln w="53975" cap="flat" cmpd="sng" algn="ctr">
              <a:solidFill>
                <a:srgbClr val="FF99FF"/>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6" name="グループ化 85"/>
          <p:cNvGrpSpPr/>
          <p:nvPr/>
        </p:nvGrpSpPr>
        <p:grpSpPr>
          <a:xfrm>
            <a:off x="2133600" y="6019800"/>
            <a:ext cx="1676400" cy="609600"/>
            <a:chOff x="6248400" y="4267200"/>
            <a:chExt cx="1676400" cy="609600"/>
          </a:xfrm>
        </p:grpSpPr>
        <p:cxnSp>
          <p:nvCxnSpPr>
            <p:cNvPr id="84" name="直線コネクタ 83"/>
            <p:cNvCxnSpPr/>
            <p:nvPr/>
          </p:nvCxnSpPr>
          <p:spPr bwMode="auto">
            <a:xfrm flipH="1">
              <a:off x="6248400" y="4267200"/>
              <a:ext cx="1676400" cy="609600"/>
            </a:xfrm>
            <a:prstGeom prst="line">
              <a:avLst/>
            </a:prstGeom>
            <a:noFill/>
            <a:ln w="53975" cap="flat" cmpd="sng" algn="ctr">
              <a:solidFill>
                <a:srgbClr val="FF0000"/>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コネクタ 84"/>
            <p:cNvCxnSpPr/>
            <p:nvPr/>
          </p:nvCxnSpPr>
          <p:spPr bwMode="auto">
            <a:xfrm>
              <a:off x="6248400" y="4267200"/>
              <a:ext cx="1676400" cy="609600"/>
            </a:xfrm>
            <a:prstGeom prst="line">
              <a:avLst/>
            </a:prstGeom>
            <a:noFill/>
            <a:ln w="53975" cap="flat" cmpd="sng" algn="ctr">
              <a:solidFill>
                <a:srgbClr val="FF0000"/>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テキスト ボックス 86"/>
          <p:cNvSpPr txBox="1"/>
          <p:nvPr/>
        </p:nvSpPr>
        <p:spPr>
          <a:xfrm>
            <a:off x="3886200" y="6019800"/>
            <a:ext cx="4281941" cy="523220"/>
          </a:xfrm>
          <a:prstGeom prst="rect">
            <a:avLst/>
          </a:prstGeom>
          <a:noFill/>
        </p:spPr>
        <p:txBody>
          <a:bodyPr wrap="none" rtlCol="0">
            <a:spAutoFit/>
          </a:bodyPr>
          <a:lstStyle/>
          <a:p>
            <a:r>
              <a:rPr kumimoji="1" lang="ja-JP" altLang="en-US" dirty="0">
                <a:latin typeface="Times New Roman" panose="02020603050405020304" pitchFamily="18" charset="0"/>
              </a:rPr>
              <a:t>千日手なので</a:t>
            </a:r>
            <a:r>
              <a:rPr lang="ja-JP" altLang="en-US" dirty="0">
                <a:latin typeface="Times New Roman" panose="02020603050405020304" pitchFamily="18" charset="0"/>
              </a:rPr>
              <a:t>探索打ち切り</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barn(outHorizontal)">
                                      <p:cBhvr>
                                        <p:cTn id="7" dur="500"/>
                                        <p:tgtEl>
                                          <p:spTgt spid="7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6"/>
                                        </p:tgtEl>
                                        <p:attrNameLst>
                                          <p:attrName>style.visibility</p:attrName>
                                        </p:attrNameLst>
                                      </p:cBhvr>
                                      <p:to>
                                        <p:strVal val="visible"/>
                                      </p:to>
                                    </p:set>
                                    <p:animEffect transition="in" filter="checkerboard(across)">
                                      <p:cBhvr>
                                        <p:cTn id="12" dur="500"/>
                                        <p:tgtEl>
                                          <p:spTgt spid="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checkerboard(across)">
                                      <p:cBhvr>
                                        <p:cTn id="1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C0107B-23B4-48DE-ADC2-9D35E6175491}"/>
              </a:ext>
            </a:extLst>
          </p:cNvPr>
          <p:cNvSpPr>
            <a:spLocks noGrp="1"/>
          </p:cNvSpPr>
          <p:nvPr>
            <p:ph type="title"/>
          </p:nvPr>
        </p:nvSpPr>
        <p:spPr/>
        <p:txBody>
          <a:bodyPr/>
          <a:lstStyle/>
          <a:p>
            <a:r>
              <a:rPr kumimoji="1" lang="ja-JP" altLang="en-US" dirty="0"/>
              <a:t>千日手の評価値</a:t>
            </a:r>
          </a:p>
        </p:txBody>
      </p:sp>
      <p:sp>
        <p:nvSpPr>
          <p:cNvPr id="3" name="コンテンツ プレースホルダー 2">
            <a:extLst>
              <a:ext uri="{FF2B5EF4-FFF2-40B4-BE49-F238E27FC236}">
                <a16:creationId xmlns:a16="http://schemas.microsoft.com/office/drawing/2014/main" id="{EDCB9B9F-F7F4-467F-9FD8-192B9CF1A80D}"/>
              </a:ext>
            </a:extLst>
          </p:cNvPr>
          <p:cNvSpPr>
            <a:spLocks noGrp="1"/>
          </p:cNvSpPr>
          <p:nvPr>
            <p:ph idx="1"/>
          </p:nvPr>
        </p:nvSpPr>
        <p:spPr/>
        <p:txBody>
          <a:bodyPr/>
          <a:lstStyle/>
          <a:p>
            <a:r>
              <a:rPr lang="ja-JP" altLang="en-US" dirty="0"/>
              <a:t>チェスの場合</a:t>
            </a:r>
            <a:endParaRPr lang="en-US" altLang="ja-JP" dirty="0"/>
          </a:p>
          <a:p>
            <a:pPr lvl="1"/>
            <a:r>
              <a:rPr kumimoji="1" lang="ja-JP" altLang="en-US" dirty="0"/>
              <a:t>千日手は引き分け ⇒ 評価値を </a:t>
            </a:r>
            <a:r>
              <a:rPr kumimoji="1" lang="en-US" altLang="ja-JP" dirty="0"/>
              <a:t>0 </a:t>
            </a:r>
            <a:r>
              <a:rPr kumimoji="1" lang="ja-JP" altLang="en-US" dirty="0"/>
              <a:t>にする</a:t>
            </a:r>
            <a:endParaRPr kumimoji="1" lang="en-US" altLang="ja-JP" dirty="0"/>
          </a:p>
          <a:p>
            <a:pPr lvl="2"/>
            <a:r>
              <a:rPr lang="ja-JP" altLang="en-US" dirty="0"/>
              <a:t>優勢ならば</a:t>
            </a:r>
            <a:r>
              <a:rPr kumimoji="1" lang="ja-JP" altLang="en-US" dirty="0"/>
              <a:t>千日手を避け、劣勢ならば千日手に</a:t>
            </a:r>
            <a:endParaRPr lang="en-US" altLang="ja-JP" dirty="0"/>
          </a:p>
          <a:p>
            <a:r>
              <a:rPr kumimoji="1" lang="ja-JP" altLang="en-US" dirty="0"/>
              <a:t>将棋の場合</a:t>
            </a:r>
            <a:endParaRPr kumimoji="1" lang="en-US" altLang="ja-JP" dirty="0"/>
          </a:p>
          <a:p>
            <a:pPr lvl="1"/>
            <a:r>
              <a:rPr lang="ja-JP" altLang="en-US" dirty="0"/>
              <a:t>千日手は先手後手入れ替えて指し直し</a:t>
            </a:r>
            <a:endParaRPr lang="en-US" altLang="ja-JP" dirty="0"/>
          </a:p>
          <a:p>
            <a:pPr marL="457200" lvl="1" indent="0">
              <a:buNone/>
            </a:pPr>
            <a:r>
              <a:rPr lang="ja-JP" altLang="en-US" dirty="0"/>
              <a:t>   ⇒ 評価値は後手側やや有利にする</a:t>
            </a:r>
            <a:endParaRPr lang="en-US" altLang="ja-JP" dirty="0"/>
          </a:p>
          <a:p>
            <a:pPr lvl="2"/>
            <a:r>
              <a:rPr lang="ja-JP" altLang="en-US" dirty="0"/>
              <a:t>優勢ならば千日手を避け、劣勢ならば千日手に</a:t>
            </a:r>
            <a:endParaRPr lang="en-US" altLang="ja-JP" dirty="0"/>
          </a:p>
          <a:p>
            <a:pPr lvl="2"/>
            <a:r>
              <a:rPr lang="ja-JP" altLang="en-US" dirty="0"/>
              <a:t>互角ならば、先手は千日手を避け、後手は千日手に</a:t>
            </a:r>
            <a:endParaRPr lang="en-US" altLang="ja-JP" dirty="0"/>
          </a:p>
          <a:p>
            <a:pPr lvl="1"/>
            <a:r>
              <a:rPr lang="ja-JP" altLang="en-US" dirty="0"/>
              <a:t>ただし、連続王手の千日手は攻め手の負け</a:t>
            </a:r>
            <a:endParaRPr lang="en-US" altLang="ja-JP" dirty="0"/>
          </a:p>
          <a:p>
            <a:pPr marL="457200" lvl="1" indent="0">
              <a:buNone/>
            </a:pPr>
            <a:r>
              <a:rPr lang="ja-JP" altLang="en-US" dirty="0"/>
              <a:t>  ⇒ 連続王手の千日手は評価値最低に</a:t>
            </a:r>
            <a:endParaRPr lang="en-US" altLang="ja-JP" dirty="0"/>
          </a:p>
        </p:txBody>
      </p:sp>
    </p:spTree>
    <p:extLst>
      <p:ext uri="{BB962C8B-B14F-4D97-AF65-F5344CB8AC3E}">
        <p14:creationId xmlns:p14="http://schemas.microsoft.com/office/powerpoint/2010/main" val="30822788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局面の同一判定</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a:xfrm>
            <a:off x="457200" y="1143000"/>
            <a:ext cx="8229600" cy="4525963"/>
          </a:xfrm>
        </p:spPr>
        <p:txBody>
          <a:bodyPr/>
          <a:lstStyle/>
          <a:p>
            <a:r>
              <a:rPr kumimoji="1" lang="en-US" altLang="ja-JP" baseline="0" dirty="0">
                <a:latin typeface="Times New Roman" pitchFamily="18" charset="0"/>
              </a:rPr>
              <a:t>equals()</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同一の局面か判定する</a:t>
            </a:r>
          </a:p>
        </p:txBody>
      </p:sp>
      <p:sp>
        <p:nvSpPr>
          <p:cNvPr id="4" name="正方形/長方形 3"/>
          <p:cNvSpPr/>
          <p:nvPr/>
        </p:nvSpPr>
        <p:spPr bwMode="auto">
          <a:xfrm>
            <a:off x="609600" y="2133600"/>
            <a:ext cx="8001000" cy="45720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boolean</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equals (Phase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phase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a:t>
            </a:r>
            <a:r>
              <a:rPr lang="en-US" altLang="ja-JP" dirty="0">
                <a:latin typeface="Times New Roman" pitchFamily="18" charset="0"/>
              </a:rPr>
              <a:t>=0; </a:t>
            </a:r>
            <a:r>
              <a:rPr lang="en-US" altLang="ja-JP" dirty="0" err="1">
                <a:latin typeface="Times New Roman" pitchFamily="18" charset="0"/>
              </a:rPr>
              <a:t>i</a:t>
            </a:r>
            <a:r>
              <a:rPr lang="en-US" altLang="ja-JP" dirty="0">
                <a:latin typeface="Times New Roman" pitchFamily="18" charset="0"/>
              </a:rPr>
              <a:t>&lt;SIZE; ++</a:t>
            </a:r>
            <a:r>
              <a:rPr lang="en-US" altLang="ja-JP" dirty="0" err="1">
                <a:latin typeface="Times New Roman" pitchFamily="18" charset="0"/>
              </a:rPr>
              <a:t>i</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for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 </a:t>
            </a:r>
            <a:r>
              <a:rPr lang="ja-JP" altLang="en-US" dirty="0">
                <a:latin typeface="Times New Roman" pitchFamily="18" charset="0"/>
              </a:rPr>
              <a:t>≠ </a:t>
            </a:r>
            <a:r>
              <a:rPr lang="en-US" altLang="ja-JP" dirty="0" err="1">
                <a:latin typeface="Times New Roman" pitchFamily="18" charset="0"/>
              </a:rPr>
              <a:t>phase.board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false; </a:t>
            </a:r>
            <a:r>
              <a:rPr lang="en-US" altLang="ja-JP" sz="2000" dirty="0">
                <a:solidFill>
                  <a:srgbClr val="FFFF00"/>
                </a:solidFill>
                <a:latin typeface="Times New Roman" pitchFamily="18" charset="0"/>
              </a:rPr>
              <a:t>// 1</a:t>
            </a:r>
            <a:r>
              <a:rPr lang="ja-JP" altLang="en-US" sz="2000" dirty="0">
                <a:solidFill>
                  <a:srgbClr val="FFFF00"/>
                </a:solidFill>
                <a:latin typeface="Times New Roman" pitchFamily="18" charset="0"/>
              </a:rPr>
              <a:t>箇所でも異なれば</a:t>
            </a:r>
            <a:r>
              <a:rPr lang="en-US" altLang="ja-JP" sz="2000" dirty="0">
                <a:solidFill>
                  <a:srgbClr val="FFFF00"/>
                </a:solidFill>
                <a:latin typeface="Times New Roman" pitchFamily="18" charset="0"/>
              </a:rPr>
              <a:t>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this.turn</a:t>
            </a:r>
            <a:r>
              <a:rPr lang="en-US" altLang="ja-JP" dirty="0">
                <a:latin typeface="Times New Roman" pitchFamily="18" charset="0"/>
              </a:rPr>
              <a:t> </a:t>
            </a:r>
            <a:r>
              <a:rPr lang="ja-JP" altLang="en-US" dirty="0">
                <a:latin typeface="Times New Roman" pitchFamily="18" charset="0"/>
              </a:rPr>
              <a:t>≠</a:t>
            </a:r>
            <a:r>
              <a:rPr lang="en-US" altLang="ja-JP" dirty="0" err="1">
                <a:latin typeface="Times New Roman" pitchFamily="18" charset="0"/>
              </a:rPr>
              <a:t>phase.turn</a:t>
            </a:r>
            <a:r>
              <a:rPr lang="en-US" altLang="ja-JP" dirty="0">
                <a:latin typeface="Times New Roman"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true;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全て同じなら</a:t>
            </a:r>
            <a:r>
              <a:rPr lang="en-US" altLang="ja-JP" sz="2000" dirty="0">
                <a:solidFill>
                  <a:srgbClr val="FFFF00"/>
                </a:solidFill>
                <a:latin typeface="Times New Roman" pitchFamily="18" charset="0"/>
              </a:rPr>
              <a:t>true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テキスト ボックス 4"/>
          <p:cNvSpPr txBox="1"/>
          <p:nvPr/>
        </p:nvSpPr>
        <p:spPr>
          <a:xfrm>
            <a:off x="4267200" y="6096000"/>
            <a:ext cx="4703532" cy="523220"/>
          </a:xfrm>
          <a:prstGeom prst="rect">
            <a:avLst/>
          </a:prstGeom>
          <a:solidFill>
            <a:schemeClr val="bg1"/>
          </a:solidFill>
        </p:spPr>
        <p:txBody>
          <a:bodyPr wrap="none" rtlCol="0">
            <a:spAutoFit/>
          </a:bodyPr>
          <a:lstStyle/>
          <a:p>
            <a:r>
              <a:rPr kumimoji="1" lang="ja-JP" altLang="en-US" dirty="0">
                <a:latin typeface="Times New Roman" panose="02020603050405020304" pitchFamily="18" charset="0"/>
              </a:rPr>
              <a:t>だがこの判定は時間がかかる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評価値計算による手の選択</a:t>
            </a:r>
            <a:endParaRPr kumimoji="1" lang="ja-JP" altLang="en-US" baseline="0" dirty="0">
              <a:latin typeface="Times New Roman" pitchFamily="18" charset="0"/>
            </a:endParaRPr>
          </a:p>
        </p:txBody>
      </p:sp>
      <p:sp>
        <p:nvSpPr>
          <p:cNvPr id="4" name="円/楕円 3"/>
          <p:cNvSpPr/>
          <p:nvPr/>
        </p:nvSpPr>
        <p:spPr bwMode="auto">
          <a:xfrm>
            <a:off x="4305300" y="32004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grpSp>
        <p:nvGrpSpPr>
          <p:cNvPr id="32" name="グループ化 31"/>
          <p:cNvGrpSpPr/>
          <p:nvPr/>
        </p:nvGrpSpPr>
        <p:grpSpPr>
          <a:xfrm>
            <a:off x="1739551" y="3733800"/>
            <a:ext cx="5628887" cy="1561578"/>
            <a:chOff x="1739551" y="3733800"/>
            <a:chExt cx="5628887" cy="1561578"/>
          </a:xfrm>
        </p:grpSpPr>
        <p:sp>
          <p:nvSpPr>
            <p:cNvPr id="5" name="円/楕円 4"/>
            <p:cNvSpPr/>
            <p:nvPr/>
          </p:nvSpPr>
          <p:spPr bwMode="auto">
            <a:xfrm>
              <a:off x="1739551"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7" name="直線矢印コネクタ 6"/>
            <p:cNvCxnSpPr>
              <a:stCxn id="4" idx="4"/>
              <a:endCxn id="5" idx="0"/>
            </p:cNvCxnSpPr>
            <p:nvPr/>
          </p:nvCxnSpPr>
          <p:spPr bwMode="auto">
            <a:xfrm flipH="1">
              <a:off x="2006251" y="3733800"/>
              <a:ext cx="2565749"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7"/>
            <p:cNvSpPr/>
            <p:nvPr/>
          </p:nvSpPr>
          <p:spPr bwMode="auto">
            <a:xfrm>
              <a:off x="2752072"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9" name="直線矢印コネクタ 8"/>
            <p:cNvCxnSpPr>
              <a:stCxn id="4" idx="4"/>
              <a:endCxn id="8" idx="0"/>
            </p:cNvCxnSpPr>
            <p:nvPr/>
          </p:nvCxnSpPr>
          <p:spPr bwMode="auto">
            <a:xfrm flipH="1">
              <a:off x="3018772" y="3733800"/>
              <a:ext cx="1553228"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3764593"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1" name="直線矢印コネクタ 10"/>
            <p:cNvCxnSpPr>
              <a:stCxn id="4" idx="4"/>
              <a:endCxn id="10" idx="0"/>
            </p:cNvCxnSpPr>
            <p:nvPr/>
          </p:nvCxnSpPr>
          <p:spPr bwMode="auto">
            <a:xfrm flipH="1">
              <a:off x="4031293" y="3733800"/>
              <a:ext cx="540707"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円/楕円 11"/>
            <p:cNvSpPr/>
            <p:nvPr/>
          </p:nvSpPr>
          <p:spPr bwMode="auto">
            <a:xfrm>
              <a:off x="4777114"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3" name="直線矢印コネクタ 12"/>
            <p:cNvCxnSpPr>
              <a:stCxn id="4" idx="4"/>
              <a:endCxn id="12" idx="0"/>
            </p:cNvCxnSpPr>
            <p:nvPr/>
          </p:nvCxnSpPr>
          <p:spPr bwMode="auto">
            <a:xfrm>
              <a:off x="4572000" y="3733800"/>
              <a:ext cx="471814"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5822517" y="4758737"/>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5" name="直線矢印コネクタ 14"/>
            <p:cNvCxnSpPr>
              <a:stCxn id="4" idx="4"/>
              <a:endCxn id="14" idx="0"/>
            </p:cNvCxnSpPr>
            <p:nvPr/>
          </p:nvCxnSpPr>
          <p:spPr bwMode="auto">
            <a:xfrm>
              <a:off x="4572000" y="3733800"/>
              <a:ext cx="1517217" cy="102493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6835038" y="4758737"/>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7" name="直線矢印コネクタ 16"/>
            <p:cNvCxnSpPr>
              <a:stCxn id="4" idx="4"/>
              <a:endCxn id="16" idx="0"/>
            </p:cNvCxnSpPr>
            <p:nvPr/>
          </p:nvCxnSpPr>
          <p:spPr bwMode="auto">
            <a:xfrm>
              <a:off x="4572000" y="3733800"/>
              <a:ext cx="2529738" cy="102493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テキスト ボックス 24"/>
          <p:cNvSpPr txBox="1"/>
          <p:nvPr/>
        </p:nvSpPr>
        <p:spPr>
          <a:xfrm>
            <a:off x="231029" y="1439713"/>
            <a:ext cx="6481261" cy="1557349"/>
          </a:xfrm>
          <a:prstGeom prst="rect">
            <a:avLst/>
          </a:prstGeom>
          <a:noFill/>
        </p:spPr>
        <p:txBody>
          <a:bodyPr wrap="none" rtlCol="0">
            <a:spAutoFit/>
          </a:bodyPr>
          <a:lstStyle/>
          <a:p>
            <a:pPr marL="514350" indent="-514350" algn="l">
              <a:buClr>
                <a:srgbClr val="CCFFCC"/>
              </a:buClr>
              <a:buSzPct val="100000"/>
              <a:buFont typeface="+mj-lt"/>
              <a:buAutoNum type="arabicPeriod"/>
            </a:pPr>
            <a:r>
              <a:rPr lang="ja-JP" altLang="en-US" dirty="0"/>
              <a:t>各合法手に対する</a:t>
            </a:r>
            <a:r>
              <a:rPr kumimoji="1" lang="en-US" altLang="ja-JP" dirty="0"/>
              <a:t>1</a:t>
            </a:r>
            <a:r>
              <a:rPr kumimoji="1" lang="ja-JP" altLang="en-US" dirty="0"/>
              <a:t>手先の局面を生成</a:t>
            </a:r>
            <a:endParaRPr kumimoji="1" lang="en-US" altLang="ja-JP" dirty="0"/>
          </a:p>
          <a:p>
            <a:pPr marL="514350" indent="-514350" algn="l">
              <a:buClr>
                <a:srgbClr val="CCFFCC"/>
              </a:buClr>
              <a:buSzPct val="100000"/>
              <a:buFont typeface="+mj-lt"/>
              <a:buAutoNum type="arabicPeriod"/>
            </a:pPr>
            <a:r>
              <a:rPr lang="ja-JP" altLang="en-US" dirty="0"/>
              <a:t>各局面の評価値を計算</a:t>
            </a:r>
            <a:endParaRPr lang="en-US" altLang="ja-JP" dirty="0"/>
          </a:p>
          <a:p>
            <a:pPr marL="514350" indent="-514350" algn="l">
              <a:buClr>
                <a:srgbClr val="CCFFCC"/>
              </a:buClr>
              <a:buSzPct val="100000"/>
              <a:buFont typeface="+mj-lt"/>
              <a:buAutoNum type="arabicPeriod"/>
            </a:pPr>
            <a:r>
              <a:rPr kumimoji="1" lang="ja-JP" altLang="en-US" dirty="0"/>
              <a:t>最も評価値の高い手を選択</a:t>
            </a:r>
            <a:endParaRPr kumimoji="1" lang="en-US" altLang="ja-JP" dirty="0"/>
          </a:p>
        </p:txBody>
      </p:sp>
      <p:grpSp>
        <p:nvGrpSpPr>
          <p:cNvPr id="39" name="グループ化 38"/>
          <p:cNvGrpSpPr/>
          <p:nvPr/>
        </p:nvGrpSpPr>
        <p:grpSpPr>
          <a:xfrm>
            <a:off x="1739551" y="4757117"/>
            <a:ext cx="5628887" cy="536641"/>
            <a:chOff x="1739551" y="5531066"/>
            <a:chExt cx="5628887" cy="536641"/>
          </a:xfrm>
          <a:solidFill>
            <a:srgbClr val="008000"/>
          </a:solidFill>
        </p:grpSpPr>
        <p:sp>
          <p:nvSpPr>
            <p:cNvPr id="26" name="円/楕円 25"/>
            <p:cNvSpPr/>
            <p:nvPr/>
          </p:nvSpPr>
          <p:spPr bwMode="auto">
            <a:xfrm>
              <a:off x="1739551"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en-US" altLang="ja-JP" sz="2400" dirty="0">
                <a:effectLst/>
                <a:latin typeface="Times New Roman" panose="02020603050405020304" pitchFamily="18" charset="0"/>
              </a:endParaRPr>
            </a:p>
          </p:txBody>
        </p:sp>
        <p:sp>
          <p:nvSpPr>
            <p:cNvPr id="27" name="円/楕円 26"/>
            <p:cNvSpPr/>
            <p:nvPr/>
          </p:nvSpPr>
          <p:spPr bwMode="auto">
            <a:xfrm>
              <a:off x="2752072"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28" name="円/楕円 27"/>
            <p:cNvSpPr/>
            <p:nvPr/>
          </p:nvSpPr>
          <p:spPr bwMode="auto">
            <a:xfrm>
              <a:off x="3764593"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29" name="円/楕円 28"/>
            <p:cNvSpPr/>
            <p:nvPr/>
          </p:nvSpPr>
          <p:spPr bwMode="auto">
            <a:xfrm>
              <a:off x="4777114"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30" name="円/楕円 29"/>
            <p:cNvSpPr/>
            <p:nvPr/>
          </p:nvSpPr>
          <p:spPr bwMode="auto">
            <a:xfrm>
              <a:off x="5822517" y="5531066"/>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31" name="円/楕円 30"/>
            <p:cNvSpPr/>
            <p:nvPr/>
          </p:nvSpPr>
          <p:spPr bwMode="auto">
            <a:xfrm>
              <a:off x="6835038" y="5531066"/>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grpSp>
      <p:sp>
        <p:nvSpPr>
          <p:cNvPr id="40" name="円/楕円 39"/>
          <p:cNvSpPr/>
          <p:nvPr/>
        </p:nvSpPr>
        <p:spPr bwMode="auto">
          <a:xfrm>
            <a:off x="3577224" y="4584316"/>
            <a:ext cx="914400" cy="914400"/>
          </a:xfrm>
          <a:prstGeom prst="ellipse">
            <a:avLst/>
          </a:prstGeom>
          <a:noFill/>
          <a:ln w="53975" cap="flat" cmpd="sng" algn="ctr">
            <a:solidFill>
              <a:srgbClr val="FF99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402207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checkerboard(across)">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animEffect transition="in" filter="fade">
                                      <p:cBhvr>
                                        <p:cTn id="1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局面の同一判定</a:t>
            </a:r>
          </a:p>
        </p:txBody>
      </p:sp>
      <p:sp>
        <p:nvSpPr>
          <p:cNvPr id="7" name="テキスト ボックス 6"/>
          <p:cNvSpPr txBox="1"/>
          <p:nvPr/>
        </p:nvSpPr>
        <p:spPr>
          <a:xfrm>
            <a:off x="1219200" y="1676400"/>
            <a:ext cx="6361037" cy="1175706"/>
          </a:xfrm>
          <a:prstGeom prst="rect">
            <a:avLst/>
          </a:prstGeom>
          <a:noFill/>
        </p:spPr>
        <p:txBody>
          <a:bodyPr wrap="none" rtlCol="0">
            <a:spAutoFit/>
          </a:bodyPr>
          <a:lstStyle/>
          <a:p>
            <a:pPr algn="l">
              <a:buClr>
                <a:srgbClr val="00B050"/>
              </a:buClr>
              <a:buFont typeface="Wingdings" pitchFamily="2" charset="2"/>
              <a:buChar char="l"/>
            </a:pPr>
            <a:r>
              <a:rPr kumimoji="1" lang="ja-JP" altLang="en-US" sz="3200" dirty="0">
                <a:latin typeface="Times New Roman" panose="02020603050405020304" pitchFamily="18" charset="0"/>
              </a:rPr>
              <a:t>　探索中には多くの局面が現れる</a:t>
            </a:r>
            <a:endParaRPr kumimoji="1" lang="en-US" altLang="ja-JP" sz="3200" dirty="0">
              <a:latin typeface="Times New Roman" panose="02020603050405020304" pitchFamily="18" charset="0"/>
            </a:endParaRPr>
          </a:p>
          <a:p>
            <a:pPr algn="l">
              <a:buClr>
                <a:srgbClr val="00B050"/>
              </a:buClr>
              <a:buFont typeface="Wingdings" pitchFamily="2" charset="2"/>
              <a:buChar char="l"/>
            </a:pPr>
            <a:r>
              <a:rPr kumimoji="1" lang="ja-JP" altLang="en-US" sz="3200" dirty="0">
                <a:latin typeface="Times New Roman" panose="02020603050405020304" pitchFamily="18" charset="0"/>
              </a:rPr>
              <a:t>　局面の同一判定は時間がかかる</a:t>
            </a:r>
          </a:p>
        </p:txBody>
      </p:sp>
      <p:grpSp>
        <p:nvGrpSpPr>
          <p:cNvPr id="10" name="グループ化 9"/>
          <p:cNvGrpSpPr/>
          <p:nvPr/>
        </p:nvGrpSpPr>
        <p:grpSpPr>
          <a:xfrm>
            <a:off x="1371600" y="3200400"/>
            <a:ext cx="6498895" cy="1194375"/>
            <a:chOff x="1295400" y="3352800"/>
            <a:chExt cx="6498895" cy="1194375"/>
          </a:xfrm>
        </p:grpSpPr>
        <p:sp>
          <p:nvSpPr>
            <p:cNvPr id="8" name="テキスト ボックス 7"/>
            <p:cNvSpPr txBox="1"/>
            <p:nvPr/>
          </p:nvSpPr>
          <p:spPr>
            <a:xfrm>
              <a:off x="1295400" y="3962400"/>
              <a:ext cx="6498895" cy="584775"/>
            </a:xfrm>
            <a:prstGeom prst="rect">
              <a:avLst/>
            </a:prstGeom>
            <a:noFill/>
          </p:spPr>
          <p:txBody>
            <a:bodyPr wrap="none" rtlCol="0">
              <a:spAutoFit/>
            </a:bodyPr>
            <a:lstStyle/>
            <a:p>
              <a:r>
                <a:rPr kumimoji="1" lang="ja-JP" altLang="en-US" sz="3200" dirty="0">
                  <a:latin typeface="Times New Roman" panose="02020603050405020304" pitchFamily="18" charset="0"/>
                </a:rPr>
                <a:t>同一の可能性のある局面を絞り込む</a:t>
              </a:r>
            </a:p>
          </p:txBody>
        </p:sp>
        <p:sp>
          <p:nvSpPr>
            <p:cNvPr id="9" name="下矢印 8"/>
            <p:cNvSpPr/>
            <p:nvPr/>
          </p:nvSpPr>
          <p:spPr bwMode="auto">
            <a:xfrm>
              <a:off x="3962400" y="3352800"/>
              <a:ext cx="914400" cy="533400"/>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11" name="テキスト ボックス 10"/>
          <p:cNvSpPr txBox="1"/>
          <p:nvPr/>
        </p:nvSpPr>
        <p:spPr>
          <a:xfrm>
            <a:off x="1219200" y="4724400"/>
            <a:ext cx="6979796" cy="1618905"/>
          </a:xfrm>
          <a:prstGeom prst="rect">
            <a:avLst/>
          </a:prstGeom>
          <a:noFill/>
        </p:spPr>
        <p:txBody>
          <a:bodyPr wrap="none" rtlCol="0">
            <a:spAutoFit/>
          </a:bodyPr>
          <a:lstStyle/>
          <a:p>
            <a:pPr algn="l"/>
            <a:r>
              <a:rPr kumimoji="1" lang="ja-JP" altLang="en-US" sz="3200" dirty="0">
                <a:latin typeface="Times New Roman" panose="02020603050405020304" pitchFamily="18" charset="0"/>
              </a:rPr>
              <a:t>ハッシュ関数による同一判定</a:t>
            </a:r>
            <a:endParaRPr kumimoji="1" lang="en-US" altLang="ja-JP" sz="3200" dirty="0">
              <a:latin typeface="Times New Roman" panose="02020603050405020304" pitchFamily="18" charset="0"/>
            </a:endParaRPr>
          </a:p>
          <a:p>
            <a:pPr algn="l"/>
            <a:r>
              <a:rPr lang="ja-JP" altLang="en-US" dirty="0">
                <a:latin typeface="Times New Roman" panose="02020603050405020304" pitchFamily="18" charset="0"/>
              </a:rPr>
              <a:t>　ハッシュ関数で局面を数値化、</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　同一のハッシュ値を持つ局面のみ同一判定</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ハッシュ関数の例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3810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0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4332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4874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4874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5396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4322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7514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5939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6453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6989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8056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5403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5916172" y="2624138"/>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6983424" y="2104947"/>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7524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8040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90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22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72100" y="3691042"/>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94238" y="4215821"/>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99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22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31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82597" y="1542994"/>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905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870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26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3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34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31818" y="1562238"/>
            <a:ext cx="342900" cy="428625"/>
          </a:xfrm>
          <a:prstGeom prst="rect">
            <a:avLst/>
          </a:prstGeom>
        </p:spPr>
      </p:pic>
      <p:sp>
        <p:nvSpPr>
          <p:cNvPr id="129" name="テキスト ボックス 128"/>
          <p:cNvSpPr txBox="1"/>
          <p:nvPr/>
        </p:nvSpPr>
        <p:spPr>
          <a:xfrm>
            <a:off x="457200" y="1219200"/>
            <a:ext cx="2584362" cy="2074414"/>
          </a:xfrm>
          <a:prstGeom prst="rect">
            <a:avLst/>
          </a:prstGeom>
          <a:noFill/>
        </p:spPr>
        <p:txBody>
          <a:bodyPr wrap="none" rtlCol="0">
            <a:spAutoFit/>
          </a:bodyPr>
          <a:lstStyle/>
          <a:p>
            <a:pPr algn="l"/>
            <a:r>
              <a:rPr kumimoji="1" lang="ja-JP" altLang="en-US" dirty="0">
                <a:latin typeface="Times New Roman" panose="02020603050405020304" pitchFamily="18" charset="0"/>
              </a:rPr>
              <a:t>駒がある：</a:t>
            </a:r>
            <a:r>
              <a:rPr kumimoji="1" lang="en-US" altLang="ja-JP" dirty="0">
                <a:latin typeface="Times New Roman" panose="02020603050405020304" pitchFamily="18" charset="0"/>
              </a:rPr>
              <a:t>1</a:t>
            </a:r>
          </a:p>
          <a:p>
            <a:pPr algn="l"/>
            <a:r>
              <a:rPr lang="ja-JP" altLang="en-US" dirty="0">
                <a:latin typeface="Times New Roman" panose="02020603050405020304" pitchFamily="18" charset="0"/>
              </a:rPr>
              <a:t>駒が無い：</a:t>
            </a:r>
            <a:r>
              <a:rPr lang="en-US" altLang="ja-JP" dirty="0">
                <a:latin typeface="Times New Roman" panose="02020603050405020304" pitchFamily="18" charset="0"/>
              </a:rPr>
              <a:t>0</a:t>
            </a:r>
          </a:p>
          <a:p>
            <a:pPr algn="l"/>
            <a:r>
              <a:rPr lang="ja-JP" altLang="en-US" dirty="0">
                <a:latin typeface="Times New Roman" panose="02020603050405020304" pitchFamily="18" charset="0"/>
              </a:rPr>
              <a:t>として</a:t>
            </a:r>
            <a:r>
              <a:rPr lang="en-US" altLang="ja-JP" dirty="0">
                <a:latin typeface="Times New Roman" panose="02020603050405020304" pitchFamily="18" charset="0"/>
              </a:rPr>
              <a:t>64</a:t>
            </a:r>
            <a:r>
              <a:rPr lang="ja-JP" altLang="en-US" dirty="0">
                <a:latin typeface="Times New Roman" panose="02020603050405020304" pitchFamily="18" charset="0"/>
              </a:rPr>
              <a:t>ビットの</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数値で表現</a:t>
            </a:r>
            <a:endParaRPr lang="en-US" altLang="ja-JP" dirty="0">
              <a:latin typeface="Times New Roman" panose="02020603050405020304" pitchFamily="18" charset="0"/>
            </a:endParaRPr>
          </a:p>
        </p:txBody>
      </p:sp>
      <p:sp>
        <p:nvSpPr>
          <p:cNvPr id="131" name="テキスト ボックス 130"/>
          <p:cNvSpPr txBox="1"/>
          <p:nvPr/>
        </p:nvSpPr>
        <p:spPr>
          <a:xfrm>
            <a:off x="381000" y="3429000"/>
            <a:ext cx="1210588" cy="2985433"/>
          </a:xfrm>
          <a:prstGeom prst="rect">
            <a:avLst/>
          </a:prstGeom>
          <a:noFill/>
        </p:spPr>
        <p:txBody>
          <a:bodyPr wrap="none" rtlCol="0">
            <a:spAutoFit/>
          </a:bodyPr>
          <a:lstStyle/>
          <a:p>
            <a:r>
              <a:rPr kumimoji="1" lang="en-US" altLang="ja-JP" sz="2000" dirty="0">
                <a:latin typeface="Times New Roman" panose="02020603050405020304" pitchFamily="18" charset="0"/>
              </a:rPr>
              <a:t>11011111</a:t>
            </a:r>
          </a:p>
          <a:p>
            <a:r>
              <a:rPr lang="en-US" altLang="ja-JP" sz="2000" dirty="0">
                <a:latin typeface="Times New Roman" panose="02020603050405020304" pitchFamily="18" charset="0"/>
              </a:rPr>
              <a:t>11100101</a:t>
            </a:r>
          </a:p>
          <a:p>
            <a:r>
              <a:rPr kumimoji="1" lang="en-US" altLang="ja-JP" sz="2000" dirty="0">
                <a:latin typeface="Times New Roman" panose="02020603050405020304" pitchFamily="18" charset="0"/>
              </a:rPr>
              <a:t>00010010</a:t>
            </a:r>
          </a:p>
          <a:p>
            <a:r>
              <a:rPr lang="en-US" altLang="ja-JP" sz="2000" dirty="0">
                <a:latin typeface="Times New Roman" panose="02020603050405020304" pitchFamily="18" charset="0"/>
              </a:rPr>
              <a:t>00001000</a:t>
            </a:r>
          </a:p>
          <a:p>
            <a:r>
              <a:rPr kumimoji="1" lang="en-US" altLang="ja-JP" sz="2000" dirty="0">
                <a:latin typeface="Times New Roman" panose="02020603050405020304" pitchFamily="18" charset="0"/>
              </a:rPr>
              <a:t>00101000</a:t>
            </a:r>
          </a:p>
          <a:p>
            <a:r>
              <a:rPr lang="en-US" altLang="ja-JP" sz="2000" dirty="0">
                <a:latin typeface="Times New Roman" panose="02020603050405020304" pitchFamily="18" charset="0"/>
              </a:rPr>
              <a:t>0010000</a:t>
            </a:r>
          </a:p>
          <a:p>
            <a:r>
              <a:rPr kumimoji="1" lang="en-US" altLang="ja-JP" sz="2000" dirty="0">
                <a:latin typeface="Times New Roman" panose="02020603050405020304" pitchFamily="18" charset="0"/>
              </a:rPr>
              <a:t>11111111</a:t>
            </a:r>
          </a:p>
          <a:p>
            <a:r>
              <a:rPr lang="en-US" altLang="ja-JP" sz="2000" dirty="0">
                <a:latin typeface="Times New Roman" panose="02020603050405020304" pitchFamily="18" charset="0"/>
              </a:rPr>
              <a:t>1011100</a:t>
            </a:r>
            <a:r>
              <a:rPr lang="en-US" altLang="ja-JP" sz="2000" b="1" dirty="0">
                <a:latin typeface="Times New Roman" panose="02020603050405020304" pitchFamily="18" charset="0"/>
              </a:rPr>
              <a:t>1</a:t>
            </a:r>
            <a:endParaRPr kumimoji="1" lang="ja-JP" altLang="en-US" sz="2000" b="1" dirty="0">
              <a:latin typeface="Times New Roman" panose="02020603050405020304" pitchFamily="18" charset="0"/>
            </a:endParaRPr>
          </a:p>
        </p:txBody>
      </p:sp>
      <p:sp>
        <p:nvSpPr>
          <p:cNvPr id="132" name="テキスト ボックス 131"/>
          <p:cNvSpPr txBox="1"/>
          <p:nvPr/>
        </p:nvSpPr>
        <p:spPr>
          <a:xfrm>
            <a:off x="1828800" y="4343400"/>
            <a:ext cx="1762021" cy="1040285"/>
          </a:xfrm>
          <a:prstGeom prst="rect">
            <a:avLst/>
          </a:prstGeom>
          <a:noFill/>
        </p:spPr>
        <p:txBody>
          <a:bodyPr wrap="none" rtlCol="0">
            <a:spAutoFit/>
          </a:bodyPr>
          <a:lstStyle/>
          <a:p>
            <a:r>
              <a:rPr kumimoji="1" lang="en-US" altLang="ja-JP" dirty="0">
                <a:latin typeface="Times New Roman" panose="02020603050405020304" pitchFamily="18" charset="0"/>
              </a:rPr>
              <a:t>DFE51208</a:t>
            </a:r>
          </a:p>
          <a:p>
            <a:r>
              <a:rPr kumimoji="1" lang="en-US" altLang="ja-JP" dirty="0">
                <a:latin typeface="Times New Roman" panose="02020603050405020304" pitchFamily="18" charset="0"/>
              </a:rPr>
              <a:t>2820F7B9</a:t>
            </a:r>
            <a:endParaRPr kumimoji="1" lang="ja-JP" altLang="en-US" dirty="0">
              <a:latin typeface="Times New Roman" panose="02020603050405020304" pitchFamily="18" charset="0"/>
            </a:endParaRPr>
          </a:p>
        </p:txBody>
      </p:sp>
      <p:sp>
        <p:nvSpPr>
          <p:cNvPr id="85" name="テキスト ボックス 84"/>
          <p:cNvSpPr txBox="1"/>
          <p:nvPr/>
        </p:nvSpPr>
        <p:spPr>
          <a:xfrm>
            <a:off x="2628050" y="6279438"/>
            <a:ext cx="5846472" cy="461665"/>
          </a:xfrm>
          <a:prstGeom prst="rect">
            <a:avLst/>
          </a:prstGeom>
          <a:noFill/>
        </p:spPr>
        <p:txBody>
          <a:bodyPr wrap="none" rtlCol="0">
            <a:spAutoFit/>
          </a:bodyPr>
          <a:lstStyle/>
          <a:p>
            <a:r>
              <a:rPr kumimoji="1" lang="en-US" altLang="ja-JP" sz="2400" dirty="0">
                <a:latin typeface="Times New Roman" panose="02020603050405020304" pitchFamily="18" charset="0"/>
              </a:rPr>
              <a:t>※</a:t>
            </a:r>
            <a:r>
              <a:rPr lang="ja-JP" altLang="en-US" sz="2400" dirty="0">
                <a:latin typeface="Times New Roman" panose="02020603050405020304" pitchFamily="18" charset="0"/>
              </a:rPr>
              <a:t>実際</a:t>
            </a:r>
            <a:r>
              <a:rPr kumimoji="1" lang="ja-JP" altLang="en-US" sz="2400" dirty="0">
                <a:latin typeface="Times New Roman" panose="02020603050405020304" pitchFamily="18" charset="0"/>
              </a:rPr>
              <a:t>はもっと複雑なハッシュ関数を用いる</a:t>
            </a:r>
          </a:p>
        </p:txBody>
      </p:sp>
    </p:spTree>
    <p:extLst>
      <p:ext uri="{BB962C8B-B14F-4D97-AF65-F5344CB8AC3E}">
        <p14:creationId xmlns:p14="http://schemas.microsoft.com/office/powerpoint/2010/main" val="122722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checkerboard(across)">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checkerboard(across)">
                                      <p:cBhvr>
                                        <p:cTn id="12" dur="500"/>
                                        <p:tgtEl>
                                          <p:spTgt spid="13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additive="base">
                                        <p:cTn id="17" dur="500" fill="hold"/>
                                        <p:tgtEl>
                                          <p:spTgt spid="85"/>
                                        </p:tgtEl>
                                        <p:attrNameLst>
                                          <p:attrName>ppt_x</p:attrName>
                                        </p:attrNameLst>
                                      </p:cBhvr>
                                      <p:tavLst>
                                        <p:tav tm="0">
                                          <p:val>
                                            <p:strVal val="#ppt_x"/>
                                          </p:val>
                                        </p:tav>
                                        <p:tav tm="100000">
                                          <p:val>
                                            <p:strVal val="#ppt_x"/>
                                          </p:val>
                                        </p:tav>
                                      </p:tavLst>
                                    </p:anim>
                                    <p:anim calcmode="lin" valueType="num">
                                      <p:cBhvr additive="base">
                                        <p:cTn id="18"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P spid="132" grpId="0"/>
      <p:bldP spid="8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同一局面の判定</a:t>
            </a:r>
            <a:endParaRPr kumimoji="1" lang="ja-JP" altLang="en-US" dirty="0"/>
          </a:p>
        </p:txBody>
      </p:sp>
      <p:sp>
        <p:nvSpPr>
          <p:cNvPr id="3" name="フローチャート : 判断 2"/>
          <p:cNvSpPr/>
          <p:nvPr/>
        </p:nvSpPr>
        <p:spPr bwMode="auto">
          <a:xfrm>
            <a:off x="2209800" y="15240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同一のハッシュ値の</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局面があるか？</a:t>
            </a:r>
            <a:endParaRPr kumimoji="1" lang="ja-JP" altLang="en-US" sz="2400" dirty="0">
              <a:effectLst/>
              <a:latin typeface="Times New Roman" panose="02020603050405020304" pitchFamily="18" charset="0"/>
            </a:endParaRPr>
          </a:p>
        </p:txBody>
      </p:sp>
      <p:sp>
        <p:nvSpPr>
          <p:cNvPr id="5" name="フローチャート : 判断 4"/>
          <p:cNvSpPr/>
          <p:nvPr/>
        </p:nvSpPr>
        <p:spPr bwMode="auto">
          <a:xfrm>
            <a:off x="2209800" y="29718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同一局面か？</a:t>
            </a:r>
            <a:endParaRPr kumimoji="1" lang="en-US" altLang="ja-JP" sz="2400" dirty="0">
              <a:effectLst/>
              <a:latin typeface="Times New Roman" panose="02020603050405020304" pitchFamily="18" charset="0"/>
            </a:endParaRPr>
          </a:p>
        </p:txBody>
      </p:sp>
      <p:sp>
        <p:nvSpPr>
          <p:cNvPr id="6" name="フローチャート : 判断 5"/>
          <p:cNvSpPr/>
          <p:nvPr/>
        </p:nvSpPr>
        <p:spPr bwMode="auto">
          <a:xfrm>
            <a:off x="2209800" y="44196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探索木上で祖先か？</a:t>
            </a:r>
            <a:endParaRPr kumimoji="1" lang="en-US" altLang="ja-JP" sz="2400" dirty="0">
              <a:effectLst/>
              <a:latin typeface="Times New Roman" panose="02020603050405020304" pitchFamily="18" charset="0"/>
            </a:endParaRPr>
          </a:p>
        </p:txBody>
      </p:sp>
      <p:sp>
        <p:nvSpPr>
          <p:cNvPr id="8" name="フローチャート : 端子 7"/>
          <p:cNvSpPr/>
          <p:nvPr/>
        </p:nvSpPr>
        <p:spPr bwMode="auto">
          <a:xfrm>
            <a:off x="6172200" y="47244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千日手</a:t>
            </a:r>
            <a:endParaRPr kumimoji="1" lang="ja-JP" altLang="en-US" sz="2400" dirty="0">
              <a:effectLst/>
              <a:latin typeface="Times New Roman" panose="02020603050405020304" pitchFamily="18" charset="0"/>
            </a:endParaRPr>
          </a:p>
        </p:txBody>
      </p:sp>
      <p:cxnSp>
        <p:nvCxnSpPr>
          <p:cNvPr id="10" name="直線矢印コネクタ 9"/>
          <p:cNvCxnSpPr>
            <a:stCxn id="6" idx="3"/>
          </p:cNvCxnSpPr>
          <p:nvPr/>
        </p:nvCxnSpPr>
        <p:spPr bwMode="auto">
          <a:xfrm>
            <a:off x="5257800" y="4953000"/>
            <a:ext cx="914400" cy="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334000" y="44196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16" name="フローチャート : 端子 15"/>
          <p:cNvSpPr/>
          <p:nvPr/>
        </p:nvSpPr>
        <p:spPr bwMode="auto">
          <a:xfrm>
            <a:off x="6172200" y="32766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同一局面無し</a:t>
            </a:r>
            <a:endParaRPr kumimoji="1" lang="ja-JP" altLang="en-US" sz="2400" dirty="0">
              <a:effectLst/>
              <a:latin typeface="Times New Roman" panose="02020603050405020304" pitchFamily="18" charset="0"/>
            </a:endParaRPr>
          </a:p>
        </p:txBody>
      </p:sp>
      <p:cxnSp>
        <p:nvCxnSpPr>
          <p:cNvPr id="17" name="直線矢印コネクタ 16"/>
          <p:cNvCxnSpPr/>
          <p:nvPr/>
        </p:nvCxnSpPr>
        <p:spPr bwMode="auto">
          <a:xfrm>
            <a:off x="5257800" y="3505200"/>
            <a:ext cx="914400" cy="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5334000" y="29718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20" name="直線コネクタ 19"/>
          <p:cNvCxnSpPr>
            <a:stCxn id="3" idx="3"/>
          </p:cNvCxnSpPr>
          <p:nvPr/>
        </p:nvCxnSpPr>
        <p:spPr bwMode="auto">
          <a:xfrm>
            <a:off x="5257800" y="2057400"/>
            <a:ext cx="1371600" cy="0"/>
          </a:xfrm>
          <a:prstGeom prst="lin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p:nvPr/>
        </p:nvCxnSpPr>
        <p:spPr bwMode="auto">
          <a:xfrm>
            <a:off x="6629400" y="2057400"/>
            <a:ext cx="0" cy="12192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5334000" y="16002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30" name="直線矢印コネクタ 29"/>
          <p:cNvCxnSpPr>
            <a:stCxn id="3" idx="2"/>
            <a:endCxn id="5" idx="0"/>
          </p:cNvCxnSpPr>
          <p:nvPr/>
        </p:nvCxnSpPr>
        <p:spPr bwMode="auto">
          <a:xfrm>
            <a:off x="3733800" y="25908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3810000" y="25146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34" name="直線矢印コネクタ 33"/>
          <p:cNvCxnSpPr/>
          <p:nvPr/>
        </p:nvCxnSpPr>
        <p:spPr bwMode="auto">
          <a:xfrm>
            <a:off x="3733800" y="40386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p:cNvSpPr txBox="1"/>
          <p:nvPr/>
        </p:nvSpPr>
        <p:spPr>
          <a:xfrm>
            <a:off x="3810000" y="39624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36" name="直線矢印コネクタ 35"/>
          <p:cNvCxnSpPr/>
          <p:nvPr/>
        </p:nvCxnSpPr>
        <p:spPr bwMode="auto">
          <a:xfrm>
            <a:off x="3733800" y="54864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テキスト ボックス 36"/>
          <p:cNvSpPr txBox="1"/>
          <p:nvPr/>
        </p:nvSpPr>
        <p:spPr>
          <a:xfrm>
            <a:off x="3810000" y="54102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38" name="フローチャート : 端子 37"/>
          <p:cNvSpPr/>
          <p:nvPr/>
        </p:nvSpPr>
        <p:spPr bwMode="auto">
          <a:xfrm>
            <a:off x="2819400" y="58674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評価値をコピー</a:t>
            </a:r>
            <a:endParaRPr kumimoji="1" lang="ja-JP" altLang="en-US" sz="2400" dirty="0">
              <a:effectLst/>
              <a:latin typeface="Times New Roman" panose="02020603050405020304" pitchFamily="18" charset="0"/>
            </a:endParaRPr>
          </a:p>
        </p:txBody>
      </p:sp>
      <p:sp>
        <p:nvSpPr>
          <p:cNvPr id="4" name="角丸四角形吹き出し 3"/>
          <p:cNvSpPr/>
          <p:nvPr/>
        </p:nvSpPr>
        <p:spPr bwMode="auto">
          <a:xfrm>
            <a:off x="71440" y="3740700"/>
            <a:ext cx="2671760" cy="907500"/>
          </a:xfrm>
          <a:prstGeom prst="wedgeRoundRectCallout">
            <a:avLst>
              <a:gd name="adj1" fmla="val 61385"/>
              <a:gd name="adj2" fmla="val -44051"/>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優れたハッシュ関数なら</a:t>
            </a:r>
            <a:endParaRPr kumimoji="1"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この判定は不要</a:t>
            </a:r>
            <a:endParaRPr kumimoji="1" lang="ja-JP" altLang="en-US" sz="2000" dirty="0">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28087133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宿題 </a:t>
            </a:r>
            <a:r>
              <a:rPr kumimoji="1" lang="en-US" altLang="ja-JP" baseline="0" dirty="0">
                <a:latin typeface="Times New Roman" pitchFamily="18" charset="0"/>
              </a:rPr>
              <a:t>:</a:t>
            </a:r>
            <a:r>
              <a:rPr kumimoji="1" lang="en-US" altLang="ja-JP" dirty="0">
                <a:latin typeface="Times New Roman" pitchFamily="18" charset="0"/>
              </a:rPr>
              <a:t> </a:t>
            </a:r>
            <a:r>
              <a:rPr kumimoji="1" lang="en-US" altLang="ja-JP" baseline="0" dirty="0">
                <a:latin typeface="Times New Roman" pitchFamily="18" charset="0"/>
              </a:rPr>
              <a:t>3</a:t>
            </a:r>
            <a:r>
              <a:rPr kumimoji="1" lang="ja-JP" altLang="en-US" baseline="0" dirty="0">
                <a:latin typeface="Times New Roman" pitchFamily="18" charset="0"/>
              </a:rPr>
              <a:t>目並べ</a:t>
            </a:r>
            <a:r>
              <a:rPr lang="ja-JP" altLang="en-US" dirty="0">
                <a:latin typeface="Times New Roman" pitchFamily="18" charset="0"/>
              </a:rPr>
              <a:t>の着手選択</a:t>
            </a:r>
            <a:endParaRPr kumimoji="1" lang="ja-JP" altLang="en-US" baseline="0" dirty="0">
              <a:latin typeface="Times New Roman" pitchFamily="18" charset="0"/>
            </a:endParaRPr>
          </a:p>
        </p:txBody>
      </p:sp>
      <p:sp>
        <p:nvSpPr>
          <p:cNvPr id="99" name="テキスト プレースホルダ 98"/>
          <p:cNvSpPr>
            <a:spLocks noGrp="1"/>
          </p:cNvSpPr>
          <p:nvPr>
            <p:ph type="body" idx="4294967295"/>
          </p:nvPr>
        </p:nvSpPr>
        <p:spPr/>
        <p:txBody>
          <a:bodyPr/>
          <a:lstStyle/>
          <a:p>
            <a:r>
              <a:rPr lang="en-US" altLang="ja-JP" dirty="0">
                <a:latin typeface="Times New Roman" pitchFamily="18" charset="0"/>
              </a:rPr>
              <a:t>3</a:t>
            </a:r>
            <a:r>
              <a:rPr lang="ja-JP" altLang="en-US" dirty="0">
                <a:latin typeface="Times New Roman" pitchFamily="18" charset="0"/>
              </a:rPr>
              <a:t>目並べ着手選択</a:t>
            </a:r>
            <a:endParaRPr lang="en-US" altLang="ja-JP" dirty="0">
              <a:latin typeface="Times New Roman" pitchFamily="18" charset="0"/>
            </a:endParaRPr>
          </a:p>
          <a:p>
            <a:pPr lvl="1"/>
            <a:r>
              <a:rPr lang="ja-JP" altLang="en-US" dirty="0">
                <a:latin typeface="Times New Roman" pitchFamily="18" charset="0"/>
              </a:rPr>
              <a:t>先手後手それぞれを人間か</a:t>
            </a:r>
            <a:r>
              <a:rPr lang="en-US" altLang="ja-JP" dirty="0">
                <a:latin typeface="Times New Roman" pitchFamily="18" charset="0"/>
              </a:rPr>
              <a:t>CPU</a:t>
            </a:r>
            <a:r>
              <a:rPr lang="ja-JP" altLang="en-US" dirty="0">
                <a:latin typeface="Times New Roman" pitchFamily="18" charset="0"/>
              </a:rPr>
              <a:t>のどちらが受け持つかを選べるようにせよ</a:t>
            </a:r>
            <a:endParaRPr lang="en-US" altLang="ja-JP" dirty="0">
              <a:latin typeface="Times New Roman" pitchFamily="18" charset="0"/>
            </a:endParaRPr>
          </a:p>
          <a:p>
            <a:pPr lvl="2"/>
            <a:r>
              <a:rPr kumimoji="1" lang="en-US" altLang="ja-JP" baseline="0" dirty="0">
                <a:latin typeface="Times New Roman" pitchFamily="18" charset="0"/>
              </a:rPr>
              <a:t>CPU</a:t>
            </a:r>
            <a:r>
              <a:rPr kumimoji="1" lang="ja-JP" altLang="en-US" baseline="0" dirty="0">
                <a:latin typeface="Times New Roman" pitchFamily="18" charset="0"/>
              </a:rPr>
              <a:t>は</a:t>
            </a:r>
            <a:r>
              <a:rPr lang="en-US" altLang="ja-JP" dirty="0" err="1">
                <a:latin typeface="Times New Roman" pitchFamily="18" charset="0"/>
              </a:rPr>
              <a:t>αβ</a:t>
            </a:r>
            <a:r>
              <a:rPr lang="ja-JP" altLang="en-US" dirty="0">
                <a:latin typeface="Times New Roman" pitchFamily="18" charset="0"/>
              </a:rPr>
              <a:t>法を用いて着手決定</a:t>
            </a:r>
            <a:endParaRPr lang="en-US" altLang="ja-JP" dirty="0">
              <a:latin typeface="Times New Roman" pitchFamily="18" charset="0"/>
            </a:endParaRPr>
          </a:p>
          <a:p>
            <a:pPr lvl="3"/>
            <a:r>
              <a:rPr lang="ja-JP" altLang="en-US" dirty="0">
                <a:latin typeface="Times New Roman" pitchFamily="18" charset="0"/>
              </a:rPr>
              <a:t>探索の深さは適当な値に設定する</a:t>
            </a:r>
            <a:endParaRPr lang="en-US" altLang="ja-JP" dirty="0">
              <a:latin typeface="Times New Roman" pitchFamily="18" charset="0"/>
            </a:endParaRPr>
          </a:p>
          <a:p>
            <a:pPr lvl="3"/>
            <a:r>
              <a:rPr lang="ja-JP" altLang="en-US" dirty="0">
                <a:latin typeface="Times New Roman" pitchFamily="18" charset="0"/>
              </a:rPr>
              <a:t>先読み無しの評価値も適当と思われる方法を採る</a:t>
            </a:r>
            <a:endParaRPr lang="en-US" altLang="ja-JP" dirty="0">
              <a:latin typeface="Times New Roman" pitchFamily="18" charset="0"/>
            </a:endParaRPr>
          </a:p>
        </p:txBody>
      </p:sp>
    </p:spTree>
    <p:extLst>
      <p:ext uri="{BB962C8B-B14F-4D97-AF65-F5344CB8AC3E}">
        <p14:creationId xmlns:p14="http://schemas.microsoft.com/office/powerpoint/2010/main" val="8562112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ja-JP" altLang="en-US" dirty="0">
                <a:latin typeface="Times New Roman" panose="02020603050405020304" pitchFamily="18" charset="0"/>
              </a:rPr>
              <a:t>参考 : 三目ならべプログラム</a:t>
            </a:r>
            <a:endParaRPr lang="ja-JP" altLang="en-US" sz="4000" dirty="0">
              <a:latin typeface="Times New Roman" panose="02020603050405020304" pitchFamily="18" charset="0"/>
            </a:endParaRPr>
          </a:p>
        </p:txBody>
      </p:sp>
      <p:sp>
        <p:nvSpPr>
          <p:cNvPr id="102403" name="Rectangle 3"/>
          <p:cNvSpPr>
            <a:spLocks noGrp="1" noChangeArrowheads="1"/>
          </p:cNvSpPr>
          <p:nvPr>
            <p:ph type="body" idx="1"/>
          </p:nvPr>
        </p:nvSpPr>
        <p:spPr/>
        <p:txBody>
          <a:bodyPr/>
          <a:lstStyle/>
          <a:p>
            <a:pPr eaLnBrk="1" hangingPunct="1"/>
            <a:r>
              <a:rPr lang="en-US" altLang="ja-JP" dirty="0">
                <a:latin typeface="Times New Roman" panose="02020603050405020304" pitchFamily="18" charset="0"/>
              </a:rPr>
              <a:t>Tictactoe.java</a:t>
            </a:r>
          </a:p>
          <a:p>
            <a:pPr lvl="1"/>
            <a:r>
              <a:rPr lang="ja-JP" altLang="en-US" dirty="0">
                <a:latin typeface="Times New Roman" panose="02020603050405020304" pitchFamily="18" charset="0"/>
              </a:rPr>
              <a:t>実行時に </a:t>
            </a:r>
            <a:r>
              <a:rPr lang="en-US" altLang="ja-JP" dirty="0">
                <a:latin typeface="Times New Roman" panose="02020603050405020304" pitchFamily="18" charset="0"/>
              </a:rPr>
              <a:t>Com </a:t>
            </a:r>
            <a:r>
              <a:rPr lang="ja-JP" altLang="en-US" dirty="0">
                <a:latin typeface="Times New Roman" panose="02020603050405020304" pitchFamily="18" charset="0"/>
              </a:rPr>
              <a:t>の強さを指定</a:t>
            </a:r>
            <a:endParaRPr lang="en-US" altLang="ja-JP" dirty="0">
              <a:latin typeface="Times New Roman" panose="02020603050405020304" pitchFamily="18" charset="0"/>
            </a:endParaRPr>
          </a:p>
          <a:p>
            <a:pPr lvl="2"/>
            <a:r>
              <a:rPr lang="ja-JP" altLang="en-US" dirty="0">
                <a:latin typeface="Times New Roman" panose="02020603050405020304" pitchFamily="18" charset="0"/>
              </a:rPr>
              <a:t>レベル </a:t>
            </a:r>
            <a:r>
              <a:rPr lang="en-US" altLang="ja-JP" dirty="0">
                <a:latin typeface="Times New Roman" panose="02020603050405020304" pitchFamily="18" charset="0"/>
              </a:rPr>
              <a:t>0 : </a:t>
            </a:r>
            <a:r>
              <a:rPr lang="ja-JP" altLang="en-US" dirty="0">
                <a:latin typeface="Times New Roman" panose="02020603050405020304" pitchFamily="18" charset="0"/>
              </a:rPr>
              <a:t>ランダム</a:t>
            </a:r>
            <a:endParaRPr lang="en-US" altLang="ja-JP" dirty="0">
              <a:latin typeface="Times New Roman" panose="02020603050405020304" pitchFamily="18" charset="0"/>
            </a:endParaRPr>
          </a:p>
          <a:p>
            <a:pPr lvl="2"/>
            <a:r>
              <a:rPr lang="ja-JP" altLang="en-US" dirty="0">
                <a:latin typeface="Times New Roman" panose="02020603050405020304" pitchFamily="18" charset="0"/>
              </a:rPr>
              <a:t>レベル </a:t>
            </a:r>
            <a:r>
              <a:rPr lang="en-US" altLang="ja-JP" dirty="0">
                <a:latin typeface="Times New Roman" panose="02020603050405020304" pitchFamily="18" charset="0"/>
              </a:rPr>
              <a:t>1 : </a:t>
            </a:r>
            <a:r>
              <a:rPr lang="ja-JP" altLang="en-US" dirty="0">
                <a:latin typeface="Times New Roman" panose="02020603050405020304" pitchFamily="18" charset="0"/>
              </a:rPr>
              <a:t>自分のリーチは見逃さない</a:t>
            </a:r>
            <a:endParaRPr lang="en-US" altLang="ja-JP" dirty="0">
              <a:latin typeface="Times New Roman" panose="02020603050405020304" pitchFamily="18" charset="0"/>
            </a:endParaRPr>
          </a:p>
          <a:p>
            <a:pPr lvl="2"/>
            <a:r>
              <a:rPr lang="ja-JP" altLang="en-US" dirty="0">
                <a:latin typeface="Times New Roman" panose="02020603050405020304" pitchFamily="18" charset="0"/>
              </a:rPr>
              <a:t>レベル </a:t>
            </a:r>
            <a:r>
              <a:rPr lang="en-US" altLang="ja-JP" dirty="0">
                <a:latin typeface="Times New Roman" panose="02020603050405020304" pitchFamily="18" charset="0"/>
              </a:rPr>
              <a:t>2 : </a:t>
            </a:r>
            <a:r>
              <a:rPr lang="ja-JP" altLang="en-US" dirty="0">
                <a:latin typeface="Times New Roman" panose="02020603050405020304" pitchFamily="18" charset="0"/>
              </a:rPr>
              <a:t>相手のリーチも見逃さない</a:t>
            </a:r>
            <a:endParaRPr lang="en-US" altLang="ja-JP" dirty="0">
              <a:latin typeface="Times New Roman" panose="02020603050405020304" pitchFamily="18" charset="0"/>
            </a:endParaRPr>
          </a:p>
          <a:p>
            <a:pPr lvl="2"/>
            <a:r>
              <a:rPr lang="ja-JP" altLang="en-US" dirty="0">
                <a:latin typeface="Times New Roman" panose="02020603050405020304" pitchFamily="18" charset="0"/>
              </a:rPr>
              <a:t>レベル </a:t>
            </a:r>
            <a:r>
              <a:rPr lang="en-US" altLang="ja-JP" dirty="0">
                <a:latin typeface="Times New Roman" panose="02020603050405020304" pitchFamily="18" charset="0"/>
              </a:rPr>
              <a:t>3</a:t>
            </a:r>
            <a:r>
              <a:rPr lang="ja-JP" altLang="en-US" dirty="0">
                <a:latin typeface="Times New Roman" panose="02020603050405020304" pitchFamily="18" charset="0"/>
              </a:rPr>
              <a:t> </a:t>
            </a:r>
            <a:r>
              <a:rPr lang="en-US" altLang="ja-JP" dirty="0">
                <a:latin typeface="Times New Roman" panose="02020603050405020304" pitchFamily="18" charset="0"/>
              </a:rPr>
              <a:t>:</a:t>
            </a:r>
            <a:r>
              <a:rPr lang="ja-JP" altLang="en-US" dirty="0">
                <a:latin typeface="Times New Roman" panose="02020603050405020304" pitchFamily="18" charset="0"/>
              </a:rPr>
              <a:t> 指定した手数先読み</a:t>
            </a:r>
            <a:endParaRPr lang="en-US" altLang="ja-JP" dirty="0">
              <a:latin typeface="Times New Roman" panose="02020603050405020304" pitchFamily="18" charset="0"/>
            </a:endParaRPr>
          </a:p>
        </p:txBody>
      </p:sp>
      <p:sp>
        <p:nvSpPr>
          <p:cNvPr id="102404" name="Text Box 4"/>
          <p:cNvSpPr txBox="1">
            <a:spLocks noChangeArrowheads="1"/>
          </p:cNvSpPr>
          <p:nvPr/>
        </p:nvSpPr>
        <p:spPr bwMode="auto">
          <a:xfrm>
            <a:off x="838200" y="5105400"/>
            <a:ext cx="7086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0"/>
              </a:spcBef>
              <a:buSzTx/>
              <a:buFontTx/>
              <a:buNone/>
            </a:pPr>
            <a:r>
              <a:rPr lang="en-US" altLang="ja-JP" dirty="0">
                <a:latin typeface="Times New Roman" panose="02020603050405020304" pitchFamily="18" charset="0"/>
              </a:rPr>
              <a:t>http://www.info.kindai.ac.jp/~takasi-i</a:t>
            </a:r>
          </a:p>
          <a:p>
            <a:pPr algn="l" eaLnBrk="1" hangingPunct="1">
              <a:spcBef>
                <a:spcPct val="0"/>
              </a:spcBef>
              <a:buSzTx/>
              <a:buFontTx/>
              <a:buNone/>
            </a:pPr>
            <a:r>
              <a:rPr lang="ja-JP" altLang="en-US" sz="2800" dirty="0">
                <a:latin typeface="Times New Roman" panose="02020603050405020304" pitchFamily="18" charset="0"/>
              </a:rPr>
              <a:t>からダウンロードし、各自実行してみること</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課題</a:t>
            </a:r>
          </a:p>
        </p:txBody>
      </p:sp>
      <p:sp>
        <p:nvSpPr>
          <p:cNvPr id="5" name="コンテンツ プレースホルダー 4"/>
          <p:cNvSpPr>
            <a:spLocks noGrp="1"/>
          </p:cNvSpPr>
          <p:nvPr>
            <p:ph idx="1"/>
          </p:nvPr>
        </p:nvSpPr>
        <p:spPr>
          <a:xfrm>
            <a:off x="457200" y="1600200"/>
            <a:ext cx="8229600" cy="5257800"/>
          </a:xfrm>
        </p:spPr>
        <p:txBody>
          <a:bodyPr/>
          <a:lstStyle/>
          <a:p>
            <a:r>
              <a:rPr kumimoji="1" lang="ja-JP" altLang="en-US" dirty="0"/>
              <a:t>以下のテーマから</a:t>
            </a:r>
            <a:r>
              <a:rPr kumimoji="1" lang="en-US" altLang="ja-JP" dirty="0"/>
              <a:t>1</a:t>
            </a:r>
            <a:r>
              <a:rPr kumimoji="1" lang="ja-JP" altLang="en-US" dirty="0"/>
              <a:t>つ選び調査してください</a:t>
            </a:r>
            <a:endParaRPr kumimoji="1" lang="en-US" altLang="ja-JP" dirty="0"/>
          </a:p>
          <a:p>
            <a:pPr lvl="1"/>
            <a:r>
              <a:rPr lang="en-US" altLang="ja-JP"/>
              <a:t>12</a:t>
            </a:r>
            <a:r>
              <a:rPr lang="ja-JP" altLang="en-US"/>
              <a:t>月</a:t>
            </a:r>
            <a:r>
              <a:rPr lang="en-US" altLang="ja-JP" dirty="0"/>
              <a:t>21</a:t>
            </a:r>
            <a:r>
              <a:rPr lang="ja-JP" altLang="en-US"/>
              <a:t>日</a:t>
            </a:r>
            <a:r>
              <a:rPr lang="en-US" altLang="ja-JP" dirty="0"/>
              <a:t>(</a:t>
            </a:r>
            <a:r>
              <a:rPr lang="ja-JP" altLang="en-US" dirty="0"/>
              <a:t>水</a:t>
            </a:r>
            <a:r>
              <a:rPr lang="en-US" altLang="ja-JP" dirty="0"/>
              <a:t>) 2</a:t>
            </a:r>
            <a:r>
              <a:rPr lang="ja-JP" altLang="en-US" dirty="0"/>
              <a:t>限 発表 </a:t>
            </a:r>
            <a:r>
              <a:rPr lang="en-US" altLang="ja-JP" dirty="0"/>
              <a:t>(5</a:t>
            </a:r>
            <a:r>
              <a:rPr lang="ja-JP" altLang="en-US" dirty="0"/>
              <a:t>分～</a:t>
            </a:r>
            <a:r>
              <a:rPr lang="en-US" altLang="ja-JP" dirty="0"/>
              <a:t>10</a:t>
            </a:r>
            <a:r>
              <a:rPr lang="ja-JP" altLang="en-US" dirty="0"/>
              <a:t>分</a:t>
            </a:r>
            <a:r>
              <a:rPr lang="en-US" altLang="ja-JP" dirty="0"/>
              <a:t>)</a:t>
            </a:r>
          </a:p>
          <a:p>
            <a:pPr lvl="1"/>
            <a:r>
              <a:rPr kumimoji="1" lang="en-US" altLang="ja-JP"/>
              <a:t>1</a:t>
            </a:r>
            <a:r>
              <a:rPr kumimoji="1" lang="ja-JP" altLang="en-US"/>
              <a:t>月</a:t>
            </a:r>
            <a:r>
              <a:rPr kumimoji="1" lang="en-US" altLang="ja-JP"/>
              <a:t>11</a:t>
            </a:r>
            <a:r>
              <a:rPr lang="ja-JP" altLang="en-US"/>
              <a:t>日</a:t>
            </a:r>
            <a:r>
              <a:rPr lang="en-US" altLang="ja-JP" dirty="0"/>
              <a:t>(</a:t>
            </a:r>
            <a:r>
              <a:rPr lang="ja-JP" altLang="en-US" dirty="0"/>
              <a:t>水</a:t>
            </a:r>
            <a:r>
              <a:rPr lang="en-US" altLang="ja-JP" dirty="0"/>
              <a:t>) 17:00 </a:t>
            </a:r>
            <a:r>
              <a:rPr lang="ja-JP" altLang="en-US" dirty="0"/>
              <a:t>報告書提出</a:t>
            </a:r>
            <a:endParaRPr lang="en-US" altLang="ja-JP" dirty="0"/>
          </a:p>
          <a:p>
            <a:pPr lvl="2"/>
            <a:r>
              <a:rPr kumimoji="1" lang="ja-JP" altLang="en-US" dirty="0"/>
              <a:t>チェス・将棋・囲碁等の強いソフト</a:t>
            </a:r>
            <a:endParaRPr kumimoji="1" lang="en-US" altLang="ja-JP" dirty="0"/>
          </a:p>
          <a:p>
            <a:pPr lvl="2"/>
            <a:r>
              <a:rPr kumimoji="1" lang="ja-JP" altLang="en-US" dirty="0"/>
              <a:t>チェス・将棋・囲碁等の着手選択法</a:t>
            </a:r>
            <a:endParaRPr kumimoji="1" lang="en-US" altLang="ja-JP" dirty="0"/>
          </a:p>
          <a:p>
            <a:pPr lvl="2"/>
            <a:r>
              <a:rPr lang="ja-JP" altLang="en-US" dirty="0"/>
              <a:t>コンピュータチェス・将棋・囲碁の歴史</a:t>
            </a:r>
            <a:endParaRPr lang="en-US" altLang="ja-JP" dirty="0"/>
          </a:p>
          <a:p>
            <a:pPr lvl="2"/>
            <a:r>
              <a:rPr kumimoji="1" lang="ja-JP" altLang="en-US" dirty="0"/>
              <a:t>完全解析されているゲーム</a:t>
            </a:r>
            <a:endParaRPr kumimoji="1" lang="en-US" altLang="ja-JP" dirty="0"/>
          </a:p>
          <a:p>
            <a:pPr lvl="2"/>
            <a:r>
              <a:rPr lang="ja-JP" altLang="en-US" dirty="0"/>
              <a:t>並列計算機にはどのようなものがあるか</a:t>
            </a:r>
            <a:endParaRPr lang="en-US" altLang="ja-JP" dirty="0"/>
          </a:p>
          <a:p>
            <a:pPr lvl="2"/>
            <a:r>
              <a:rPr kumimoji="1" lang="en-US" altLang="ja-JP" dirty="0"/>
              <a:t>LAN</a:t>
            </a:r>
            <a:r>
              <a:rPr kumimoji="1" lang="ja-JP" altLang="en-US" dirty="0"/>
              <a:t>を用いた仮想計算機</a:t>
            </a:r>
            <a:endParaRPr kumimoji="1" lang="en-US" altLang="ja-JP" dirty="0"/>
          </a:p>
          <a:p>
            <a:pPr lvl="2"/>
            <a:r>
              <a:rPr lang="ja-JP" altLang="en-US" dirty="0"/>
              <a:t>クラスタ処理・グリッド処理</a:t>
            </a:r>
            <a:endParaRPr lang="en-US" altLang="ja-JP" dirty="0"/>
          </a:p>
          <a:p>
            <a:pPr lvl="2"/>
            <a:r>
              <a:rPr kumimoji="1" lang="ja-JP" altLang="en-US" dirty="0"/>
              <a:t>その他</a:t>
            </a:r>
          </a:p>
        </p:txBody>
      </p:sp>
    </p:spTree>
    <p:extLst>
      <p:ext uri="{BB962C8B-B14F-4D97-AF65-F5344CB8AC3E}">
        <p14:creationId xmlns:p14="http://schemas.microsoft.com/office/powerpoint/2010/main" val="190478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76200" y="0"/>
            <a:ext cx="8991600" cy="6858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最も評価値の高い手を選ぶ </a:t>
            </a:r>
            <a:r>
              <a:rPr kumimoji="1"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Move </a:t>
            </a:r>
            <a:r>
              <a:rPr lang="en-US" altLang="ja-JP" sz="2400" dirty="0" err="1">
                <a:effectLst/>
                <a:latin typeface="Times New Roman" panose="02020603050405020304" pitchFamily="18" charset="0"/>
              </a:rPr>
              <a:t>SelectMove</a:t>
            </a:r>
            <a:r>
              <a:rPr lang="en-US" altLang="ja-JP" sz="2400" dirty="0">
                <a:effectLst/>
                <a:latin typeface="Times New Roman" panose="02020603050405020304" pitchFamily="18" charset="0"/>
              </a:rPr>
              <a:t> () {</a:t>
            </a:r>
          </a:p>
          <a:p>
            <a:pPr algn="l"/>
            <a:r>
              <a:rPr lang="ja-JP" altLang="en-US" sz="2400" dirty="0">
                <a:effectLst/>
                <a:latin typeface="Times New Roman" panose="02020603050405020304" pitchFamily="18" charset="0"/>
              </a:rPr>
              <a:t>   </a:t>
            </a:r>
            <a:r>
              <a:rPr lang="en-US" altLang="ja-JP" sz="2400" dirty="0" err="1">
                <a:effectLst/>
                <a:latin typeface="Times New Roman" panose="02020603050405020304" pitchFamily="18" charset="0"/>
              </a:rPr>
              <a:t>ArrayList</a:t>
            </a:r>
            <a:r>
              <a:rPr lang="en-US" altLang="ja-JP" sz="2400" dirty="0">
                <a:effectLst/>
                <a:latin typeface="Times New Roman" panose="02020603050405020304" pitchFamily="18" charset="0"/>
              </a:rPr>
              <a:t>&lt;Move&gt;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generateMoveList</a:t>
            </a:r>
            <a:r>
              <a:rPr lang="en-US" altLang="ja-JP" sz="2400" dirty="0">
                <a:effectLst/>
                <a:latin typeface="Times New Roman" panose="02020603050405020304" pitchFamily="18" charset="0"/>
              </a:rPr>
              <a:t>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moveList.isEmpty</a:t>
            </a:r>
            <a:r>
              <a:rPr lang="en-US" altLang="ja-JP" sz="2400" dirty="0">
                <a:effectLst/>
                <a:latin typeface="Times New Roman" panose="02020603050405020304" pitchFamily="18" charset="0"/>
              </a:rPr>
              <a:t>()) return null;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合法手無し</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int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局面の評価値</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Move </a:t>
            </a:r>
            <a:r>
              <a:rPr lang="en-US" altLang="ja-JP" sz="2400" dirty="0" err="1">
                <a:effectLst/>
                <a:latin typeface="Times New Roman" panose="02020603050405020304" pitchFamily="18" charset="0"/>
              </a:rPr>
              <a:t>selectedMove</a:t>
            </a:r>
            <a:r>
              <a:rPr lang="en-US" altLang="ja-JP" sz="2400" dirty="0">
                <a:effectLst/>
                <a:latin typeface="Times New Roman" panose="02020603050405020304" pitchFamily="18" charset="0"/>
              </a:rPr>
              <a:t> = null;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選択した手</a:t>
            </a:r>
            <a:endParaRPr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for (Move </a:t>
            </a:r>
            <a:r>
              <a:rPr lang="en-US" altLang="ja-JP" sz="2400" dirty="0" err="1">
                <a:effectLst/>
                <a:latin typeface="Times New Roman" panose="02020603050405020304" pitchFamily="18" charset="0"/>
              </a:rPr>
              <a:t>move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a:t>
            </a:r>
            <a:endParaRPr kumimoji="1"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Phase </a:t>
            </a:r>
            <a:r>
              <a:rPr lang="en-US" altLang="ja-JP" sz="2400" dirty="0" err="1">
                <a:effectLst/>
                <a:latin typeface="Times New Roman" panose="02020603050405020304" pitchFamily="18" charset="0"/>
              </a:rPr>
              <a:t>phase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nextPhase</a:t>
            </a:r>
            <a:r>
              <a:rPr lang="en-US" altLang="ja-JP" sz="2400" dirty="0">
                <a:effectLst/>
                <a:latin typeface="Times New Roman" panose="02020603050405020304" pitchFamily="18" charset="0"/>
              </a:rPr>
              <a:t> (move);</a:t>
            </a:r>
            <a:r>
              <a:rPr lang="en-US" altLang="ja-JP" sz="2000" dirty="0">
                <a:solidFill>
                  <a:srgbClr val="FFFF00"/>
                </a:solidFill>
                <a:effectLst/>
                <a:latin typeface="Times New Roman" panose="02020603050405020304" pitchFamily="18" charset="0"/>
              </a:rPr>
              <a:t> // 1</a:t>
            </a:r>
            <a:r>
              <a:rPr lang="ja-JP" altLang="en-US" sz="2000" dirty="0">
                <a:solidFill>
                  <a:srgbClr val="FFFF00"/>
                </a:solidFill>
                <a:effectLst/>
                <a:latin typeface="Times New Roman" panose="02020603050405020304" pitchFamily="18" charset="0"/>
              </a:rPr>
              <a:t>手先の局面を生成</a:t>
            </a:r>
            <a:r>
              <a:rPr lang="en-US" altLang="ja-JP" sz="2400" dirty="0">
                <a:effectLst/>
                <a:latin typeface="Times New Roman" panose="02020603050405020304" pitchFamily="18" charset="0"/>
              </a:rPr>
              <a:t> </a:t>
            </a:r>
          </a:p>
          <a:p>
            <a:pPr algn="l"/>
            <a:r>
              <a:rPr kumimoji="1" lang="en-US" altLang="ja-JP" sz="2400" dirty="0">
                <a:effectLst/>
                <a:latin typeface="Times New Roman" panose="02020603050405020304" pitchFamily="18" charset="0"/>
              </a:rPr>
              <a:t>      int value = </a:t>
            </a:r>
            <a:r>
              <a:rPr kumimoji="1" lang="en-US" altLang="ja-JP" sz="2400" dirty="0" err="1">
                <a:effectLst/>
                <a:latin typeface="Times New Roman" panose="02020603050405020304" pitchFamily="18" charset="0"/>
              </a:rPr>
              <a:t>phase.getValue</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局面の評価値を求める</a:t>
            </a:r>
            <a:endParaRPr kumimoji="1"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if (value &gt;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評価値最大の手を記憶</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selectedMove</a:t>
            </a:r>
            <a:r>
              <a:rPr lang="en-US" altLang="ja-JP" sz="2400" dirty="0">
                <a:effectLst/>
                <a:latin typeface="Times New Roman" panose="02020603050405020304" pitchFamily="18" charset="0"/>
              </a:rPr>
              <a:t> = move;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 value;</a:t>
            </a:r>
          </a:p>
          <a:p>
            <a:pPr algn="l"/>
            <a:r>
              <a:rPr lang="en-US" altLang="ja-JP" sz="2400" dirty="0">
                <a:effectLst/>
                <a:latin typeface="Times New Roman" panose="02020603050405020304" pitchFamily="18" charset="0"/>
              </a:rPr>
              <a:t>      }</a:t>
            </a:r>
          </a:p>
          <a:p>
            <a:pPr algn="l"/>
            <a:r>
              <a:rPr lang="en-US" altLang="ja-JP" sz="2400" dirty="0">
                <a:effectLst/>
                <a:latin typeface="Times New Roman" panose="02020603050405020304" pitchFamily="18" charset="0"/>
              </a:rPr>
              <a:t>   }</a:t>
            </a:r>
          </a:p>
          <a:p>
            <a:pPr algn="l"/>
            <a:r>
              <a:rPr lang="en-US" altLang="ja-JP" sz="2400" dirty="0">
                <a:effectLst/>
                <a:latin typeface="Times New Roman" panose="02020603050405020304" pitchFamily="18" charset="0"/>
              </a:rPr>
              <a:t>   return move;</a:t>
            </a:r>
          </a:p>
          <a:p>
            <a:pPr algn="l"/>
            <a:r>
              <a:rPr lang="en-US" altLang="ja-JP" sz="2400" dirty="0">
                <a:effectLst/>
                <a:latin typeface="Times New Roman" panose="02020603050405020304" pitchFamily="18" charset="0"/>
              </a:rPr>
              <a:t>}</a:t>
            </a:r>
            <a:endParaRPr lang="en-US" altLang="ja-JP" sz="2000" dirty="0">
              <a:latin typeface="Times New Roman" pitchFamily="18" charset="0"/>
            </a:endParaRPr>
          </a:p>
        </p:txBody>
      </p:sp>
    </p:spTree>
    <p:extLst>
      <p:ext uri="{BB962C8B-B14F-4D97-AF65-F5344CB8AC3E}">
        <p14:creationId xmlns:p14="http://schemas.microsoft.com/office/powerpoint/2010/main" val="421901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駒割りによる評価値計算</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a:t>駒割りによる評価値計算</a:t>
            </a:r>
            <a:endParaRPr kumimoji="1" lang="en-US" altLang="ja-JP" dirty="0"/>
          </a:p>
          <a:p>
            <a:pPr lvl="1"/>
            <a:r>
              <a:rPr lang="ja-JP" altLang="en-US" dirty="0"/>
              <a:t>強い駒を取れる手を高評価にする</a:t>
            </a:r>
            <a:endParaRPr kumimoji="1" lang="ja-JP" altLang="en-US" dirty="0"/>
          </a:p>
        </p:txBody>
      </p:sp>
      <p:sp>
        <p:nvSpPr>
          <p:cNvPr id="5" name="テキスト ボックス 4"/>
          <p:cNvSpPr txBox="1"/>
          <p:nvPr/>
        </p:nvSpPr>
        <p:spPr>
          <a:xfrm>
            <a:off x="1752600" y="3657600"/>
            <a:ext cx="5971507" cy="523220"/>
          </a:xfrm>
          <a:prstGeom prst="rect">
            <a:avLst/>
          </a:prstGeom>
          <a:noFill/>
        </p:spPr>
        <p:txBody>
          <a:bodyPr wrap="none" rtlCol="0">
            <a:spAutoFit/>
          </a:bodyPr>
          <a:lstStyle/>
          <a:p>
            <a:r>
              <a:rPr lang="ja-JP" altLang="en-US" dirty="0">
                <a:latin typeface="Times New Roman" panose="02020603050405020304" pitchFamily="18" charset="0"/>
              </a:rPr>
              <a:t>これである程度はいい手を選べるが</a:t>
            </a:r>
            <a:r>
              <a:rPr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2194300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18363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362196" y="6334780"/>
            <a:ext cx="2151550" cy="523220"/>
          </a:xfrm>
          <a:prstGeom prst="rect">
            <a:avLst/>
          </a:prstGeom>
          <a:noFill/>
        </p:spPr>
        <p:txBody>
          <a:bodyPr wrap="none" rtlCol="0">
            <a:spAutoFit/>
          </a:bodyPr>
          <a:lstStyle/>
          <a:p>
            <a:r>
              <a:rPr lang="ja-JP" altLang="en-US" dirty="0"/>
              <a:t>△８六銀まで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6235"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lang="en-US" altLang="ja-JP" sz="2400" dirty="0">
                <a:latin typeface="Times New Roman" panose="02020603050405020304" pitchFamily="18" charset="0"/>
              </a:rPr>
              <a:t>)</a:t>
            </a:r>
            <a:endParaRPr lang="ja-JP" altLang="en-US" sz="2400" dirty="0">
              <a:latin typeface="Times New Roman" panose="02020603050405020304" pitchFamily="18" charset="0"/>
            </a:endParaRPr>
          </a:p>
        </p:txBody>
      </p:sp>
      <p:sp>
        <p:nvSpPr>
          <p:cNvPr id="8" name="テキスト ボックス 7"/>
          <p:cNvSpPr txBox="1"/>
          <p:nvPr/>
        </p:nvSpPr>
        <p:spPr>
          <a:xfrm>
            <a:off x="6380085" y="855190"/>
            <a:ext cx="1317990"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a:t>
            </a:r>
            <a:endParaRPr kumimoji="1" lang="ja-JP" altLang="en-US" sz="2400" dirty="0">
              <a:latin typeface="Times New Roman" panose="02020603050405020304" pitchFamily="18" charset="0"/>
            </a:endParaRPr>
          </a:p>
        </p:txBody>
      </p:sp>
      <p:sp>
        <p:nvSpPr>
          <p:cNvPr id="6" name="フリーフォーム 281">
            <a:extLst>
              <a:ext uri="{FF2B5EF4-FFF2-40B4-BE49-F238E27FC236}">
                <a16:creationId xmlns:a16="http://schemas.microsoft.com/office/drawing/2014/main" id="{0C02CBFD-3925-49C6-B546-BD10911B3E52}"/>
              </a:ext>
            </a:extLst>
          </p:cNvPr>
          <p:cNvSpPr/>
          <p:nvPr/>
        </p:nvSpPr>
        <p:spPr bwMode="auto">
          <a:xfrm rot="10800000">
            <a:off x="1638409" y="398228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Tree>
    <p:extLst>
      <p:ext uri="{BB962C8B-B14F-4D97-AF65-F5344CB8AC3E}">
        <p14:creationId xmlns:p14="http://schemas.microsoft.com/office/powerpoint/2010/main" val="18787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19" name="フリーフォーム 118"/>
          <p:cNvSpPr/>
          <p:nvPr/>
        </p:nvSpPr>
        <p:spPr bwMode="auto">
          <a:xfrm>
            <a:off x="6324600" y="4953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18363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82659" y="6334780"/>
            <a:ext cx="2510624" cy="523220"/>
          </a:xfrm>
          <a:prstGeom prst="rect">
            <a:avLst/>
          </a:prstGeom>
          <a:noFill/>
        </p:spPr>
        <p:txBody>
          <a:bodyPr wrap="none" rtlCol="0">
            <a:spAutoFit/>
          </a:bodyPr>
          <a:lstStyle/>
          <a:p>
            <a:r>
              <a:rPr lang="ja-JP" altLang="en-US" dirty="0"/>
              <a:t>▲８六同銀まで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643352"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1980029"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kumimoji="1" lang="en-US" altLang="ja-JP" dirty="0">
                <a:latin typeface="Times New Roman" panose="02020603050405020304" pitchFamily="18" charset="0"/>
              </a:rPr>
              <a:t>101</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85</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kumimoji="1" lang="ja-JP" altLang="en-US" sz="2400" dirty="0">
                <a:latin typeface="Times New Roman" panose="02020603050405020304" pitchFamily="18" charset="0"/>
              </a:rPr>
              <a:t>先手の銀得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5" name="角丸四角形吹き出し 4"/>
          <p:cNvSpPr/>
          <p:nvPr/>
        </p:nvSpPr>
        <p:spPr bwMode="auto">
          <a:xfrm>
            <a:off x="76200" y="3129812"/>
            <a:ext cx="1324843" cy="1233059"/>
          </a:xfrm>
          <a:prstGeom prst="wedgeRoundRectCallout">
            <a:avLst>
              <a:gd name="adj1" fmla="val 70186"/>
              <a:gd name="adj2" fmla="val 33607"/>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飛車で</a:t>
            </a:r>
            <a:endParaRPr kumimoji="1"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只取り</a:t>
            </a:r>
            <a:endParaRPr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できる？</a:t>
            </a:r>
            <a:endParaRPr kumimoji="1" lang="ja-JP" altLang="en-US" sz="2000" dirty="0">
              <a:effectLst/>
              <a:latin typeface="Times New Roman" panose="02020603050405020304" pitchFamily="18" charset="0"/>
            </a:endParaRPr>
          </a:p>
        </p:txBody>
      </p:sp>
      <p:sp>
        <p:nvSpPr>
          <p:cNvPr id="274" name="テキスト ボックス 273"/>
          <p:cNvSpPr txBox="1"/>
          <p:nvPr/>
        </p:nvSpPr>
        <p:spPr>
          <a:xfrm>
            <a:off x="6883494" y="3825400"/>
            <a:ext cx="1803306" cy="1138773"/>
          </a:xfrm>
          <a:prstGeom prst="rect">
            <a:avLst/>
          </a:prstGeom>
          <a:noFill/>
        </p:spPr>
        <p:txBody>
          <a:bodyPr wrap="square" rtlCol="0">
            <a:spAutoFit/>
          </a:bodyPr>
          <a:lstStyle/>
          <a:p>
            <a:pPr algn="l"/>
            <a:r>
              <a:rPr lang="ja-JP" altLang="en-US" sz="2000" dirty="0">
                <a:latin typeface="Times New Roman" panose="02020603050405020304" pitchFamily="18" charset="0"/>
              </a:rPr>
              <a:t>８六の銀が</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８二の飛車で</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取れそう</a:t>
            </a:r>
            <a:endParaRPr kumimoji="1" lang="ja-JP" altLang="en-US" sz="2000" dirty="0">
              <a:latin typeface="Times New Roman" panose="02020603050405020304" pitchFamily="18" charset="0"/>
            </a:endParaRPr>
          </a:p>
        </p:txBody>
      </p:sp>
      <p:cxnSp>
        <p:nvCxnSpPr>
          <p:cNvPr id="7" name="直線矢印コネクタ 6"/>
          <p:cNvCxnSpPr>
            <a:stCxn id="163" idx="0"/>
            <a:endCxn id="187" idx="0"/>
          </p:cNvCxnSpPr>
          <p:nvPr/>
        </p:nvCxnSpPr>
        <p:spPr bwMode="auto">
          <a:xfrm>
            <a:off x="1866900" y="2301762"/>
            <a:ext cx="0" cy="1600200"/>
          </a:xfrm>
          <a:prstGeom prst="straightConnector1">
            <a:avLst/>
          </a:prstGeom>
          <a:noFill/>
          <a:ln w="412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6380085" y="855190"/>
            <a:ext cx="1317990"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86724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4"/>
                                        </p:tgtEl>
                                        <p:attrNameLst>
                                          <p:attrName>style.visibility</p:attrName>
                                        </p:attrNameLst>
                                      </p:cBhvr>
                                      <p:to>
                                        <p:strVal val="visible"/>
                                      </p:to>
                                    </p:set>
                                    <p:animEffect transition="in" filter="checkerboard(across)">
                                      <p:cBhvr>
                                        <p:cTn id="17" dur="500"/>
                                        <p:tgtEl>
                                          <p:spTgt spid="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7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0.8|1.8|3.4|1.5|1.7|2|1.3"/>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sz="2400" dirty="0" smtClean="0">
            <a:effectLst/>
            <a:latin typeface="Times New Roman" panose="02020603050405020304" pitchFamily="18" charset="0"/>
          </a:defRPr>
        </a:defPPr>
      </a:lstStyle>
    </a:spDef>
    <a:lnDef>
      <a:spPr bwMode="auto">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defRPr kumimoji="1" dirty="0" smtClean="0">
            <a:latin typeface="Times New Roman" panose="02020603050405020304" pitchFamily="18"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26595</TotalTime>
  <Words>8512</Words>
  <Application>Microsoft Office PowerPoint</Application>
  <PresentationFormat>画面に合わせる (4:3)</PresentationFormat>
  <Paragraphs>1572</Paragraphs>
  <Slides>56</Slides>
  <Notes>56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56</vt:i4>
      </vt:variant>
    </vt:vector>
  </HeadingPairs>
  <TitlesOfParts>
    <vt:vector size="62" baseType="lpstr">
      <vt:lpstr>ＭＳ Ｐ明朝</vt:lpstr>
      <vt:lpstr>Arial</vt:lpstr>
      <vt:lpstr>Garamond</vt:lpstr>
      <vt:lpstr>Times New Roman</vt:lpstr>
      <vt:lpstr>Wingdings</vt:lpstr>
      <vt:lpstr>Stream</vt:lpstr>
      <vt:lpstr>情報論理工学 研究室</vt:lpstr>
      <vt:lpstr>「強い手」の選択</vt:lpstr>
      <vt:lpstr>「強い手」を得る手法</vt:lpstr>
      <vt:lpstr>局面の評価値計算</vt:lpstr>
      <vt:lpstr>評価値計算による手の選択</vt:lpstr>
      <vt:lpstr>PowerPoint プレゼンテーション</vt:lpstr>
      <vt:lpstr>駒割りによる評価値計算</vt:lpstr>
      <vt:lpstr>駒割による評価値：将棋</vt:lpstr>
      <vt:lpstr>駒割による評価値：将棋</vt:lpstr>
      <vt:lpstr>駒割による評価値：将棋</vt:lpstr>
      <vt:lpstr>駒割による評価値：将棋</vt:lpstr>
      <vt:lpstr>先読み</vt:lpstr>
      <vt:lpstr>先読み</vt:lpstr>
      <vt:lpstr>ミニマックス(mini-max)法</vt:lpstr>
      <vt:lpstr>各頂点の得点計算</vt:lpstr>
      <vt:lpstr>評価値計算</vt:lpstr>
      <vt:lpstr>PowerPoint プレゼンテーション</vt:lpstr>
      <vt:lpstr>PowerPoint プレゼンテーション</vt:lpstr>
      <vt:lpstr>可能な局面数</vt:lpstr>
      <vt:lpstr>ミニマックス法</vt:lpstr>
      <vt:lpstr>ミニマックス法</vt:lpstr>
      <vt:lpstr>アルファベータ(alpha-beta)法</vt:lpstr>
      <vt:lpstr>PowerPoint プレゼンテーション</vt:lpstr>
      <vt:lpstr>PowerPoint プレゼンテーション</vt:lpstr>
      <vt:lpstr>アルファベータ法の効率</vt:lpstr>
      <vt:lpstr>アルファベータ法</vt:lpstr>
      <vt:lpstr>アルファベータ法</vt:lpstr>
      <vt:lpstr>アルファベータ法の効率</vt:lpstr>
      <vt:lpstr>アルファベータ法の効率</vt:lpstr>
      <vt:lpstr>効率のいい探索</vt:lpstr>
      <vt:lpstr>ネガマックス(negamax)法</vt:lpstr>
      <vt:lpstr>PowerPoint プレゼンテーション</vt:lpstr>
      <vt:lpstr>ネガマックス法</vt:lpstr>
      <vt:lpstr>同一局面の処理</vt:lpstr>
      <vt:lpstr>手順前後の同一局面</vt:lpstr>
      <vt:lpstr>手順前後の同一局面</vt:lpstr>
      <vt:lpstr>手順前後の同一局面</vt:lpstr>
      <vt:lpstr>手順前後の同一局面</vt:lpstr>
      <vt:lpstr>手順前後の同一局面</vt:lpstr>
      <vt:lpstr>手順前後の同一局面</vt:lpstr>
      <vt:lpstr>千日手による同一局面</vt:lpstr>
      <vt:lpstr>千日手による同一局面</vt:lpstr>
      <vt:lpstr>千日手による同一局面</vt:lpstr>
      <vt:lpstr>千日手による同一局面</vt:lpstr>
      <vt:lpstr>千日手による同一局面</vt:lpstr>
      <vt:lpstr>千日手による同一局面</vt:lpstr>
      <vt:lpstr>千日手による同一局面</vt:lpstr>
      <vt:lpstr>千日手の評価値</vt:lpstr>
      <vt:lpstr>局面の同一判定</vt:lpstr>
      <vt:lpstr>局面の同一判定</vt:lpstr>
      <vt:lpstr>ハッシュ関数の例：チェス</vt:lpstr>
      <vt:lpstr>同一局面の判定</vt:lpstr>
      <vt:lpstr>宿題 : アルファベータ法</vt:lpstr>
      <vt:lpstr>宿題 : 3目並べの着手選択</vt:lpstr>
      <vt:lpstr>参考 : 三目ならべプログラム</vt:lpstr>
      <vt:lpstr>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石水隆</cp:lastModifiedBy>
  <cp:revision>805</cp:revision>
  <cp:lastPrinted>2015-10-20T13:50:54Z</cp:lastPrinted>
  <dcterms:created xsi:type="dcterms:W3CDTF">1601-01-01T00:00:00Z</dcterms:created>
  <dcterms:modified xsi:type="dcterms:W3CDTF">2022-11-16T23:38:34Z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