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tags/tag1.xml" ContentType="application/vnd.openxmlformats-officedocument.presentationml.tags+xml"/>
  <Override PartName="/ppt/notesSlides/notesSlide86.xml" ContentType="application/vnd.openxmlformats-officedocument.presentationml.notesSlide+xml"/>
  <Override PartName="/ppt/tags/tag2.xml" ContentType="application/vnd.openxmlformats-officedocument.presentationml.tags+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91"/>
  </p:notesMasterIdLst>
  <p:handoutMasterIdLst>
    <p:handoutMasterId r:id="rId92"/>
  </p:handoutMasterIdLst>
  <p:sldIdLst>
    <p:sldId id="460" r:id="rId2"/>
    <p:sldId id="547" r:id="rId3"/>
    <p:sldId id="591" r:id="rId4"/>
    <p:sldId id="623" r:id="rId5"/>
    <p:sldId id="624" r:id="rId6"/>
    <p:sldId id="676" r:id="rId7"/>
    <p:sldId id="706" r:id="rId8"/>
    <p:sldId id="677" r:id="rId9"/>
    <p:sldId id="773" r:id="rId10"/>
    <p:sldId id="711" r:id="rId11"/>
    <p:sldId id="784" r:id="rId12"/>
    <p:sldId id="774" r:id="rId13"/>
    <p:sldId id="710" r:id="rId14"/>
    <p:sldId id="775" r:id="rId15"/>
    <p:sldId id="771" r:id="rId16"/>
    <p:sldId id="776" r:id="rId17"/>
    <p:sldId id="714" r:id="rId18"/>
    <p:sldId id="772" r:id="rId19"/>
    <p:sldId id="777" r:id="rId20"/>
    <p:sldId id="782" r:id="rId21"/>
    <p:sldId id="716" r:id="rId22"/>
    <p:sldId id="718" r:id="rId23"/>
    <p:sldId id="719" r:id="rId24"/>
    <p:sldId id="720" r:id="rId25"/>
    <p:sldId id="751" r:id="rId26"/>
    <p:sldId id="752" r:id="rId27"/>
    <p:sldId id="753" r:id="rId28"/>
    <p:sldId id="754" r:id="rId29"/>
    <p:sldId id="755" r:id="rId30"/>
    <p:sldId id="721" r:id="rId31"/>
    <p:sldId id="722" r:id="rId32"/>
    <p:sldId id="723" r:id="rId33"/>
    <p:sldId id="717" r:id="rId34"/>
    <p:sldId id="724" r:id="rId35"/>
    <p:sldId id="725" r:id="rId36"/>
    <p:sldId id="726" r:id="rId37"/>
    <p:sldId id="684" r:id="rId38"/>
    <p:sldId id="736" r:id="rId39"/>
    <p:sldId id="737" r:id="rId40"/>
    <p:sldId id="738" r:id="rId41"/>
    <p:sldId id="739" r:id="rId42"/>
    <p:sldId id="705" r:id="rId43"/>
    <p:sldId id="740" r:id="rId44"/>
    <p:sldId id="741" r:id="rId45"/>
    <p:sldId id="742" r:id="rId46"/>
    <p:sldId id="743" r:id="rId47"/>
    <p:sldId id="763" r:id="rId48"/>
    <p:sldId id="764" r:id="rId49"/>
    <p:sldId id="778" r:id="rId50"/>
    <p:sldId id="744" r:id="rId51"/>
    <p:sldId id="779" r:id="rId52"/>
    <p:sldId id="729" r:id="rId53"/>
    <p:sldId id="728" r:id="rId54"/>
    <p:sldId id="730" r:id="rId55"/>
    <p:sldId id="780" r:id="rId56"/>
    <p:sldId id="731" r:id="rId57"/>
    <p:sldId id="732" r:id="rId58"/>
    <p:sldId id="733" r:id="rId59"/>
    <p:sldId id="734" r:id="rId60"/>
    <p:sldId id="735" r:id="rId61"/>
    <p:sldId id="745" r:id="rId62"/>
    <p:sldId id="746" r:id="rId63"/>
    <p:sldId id="748" r:id="rId64"/>
    <p:sldId id="508" r:id="rId65"/>
    <p:sldId id="781" r:id="rId66"/>
    <p:sldId id="712" r:id="rId67"/>
    <p:sldId id="747" r:id="rId68"/>
    <p:sldId id="715" r:id="rId69"/>
    <p:sldId id="750" r:id="rId70"/>
    <p:sldId id="762" r:id="rId71"/>
    <p:sldId id="783" r:id="rId72"/>
    <p:sldId id="756" r:id="rId73"/>
    <p:sldId id="766" r:id="rId74"/>
    <p:sldId id="757" r:id="rId75"/>
    <p:sldId id="758" r:id="rId76"/>
    <p:sldId id="759" r:id="rId77"/>
    <p:sldId id="760" r:id="rId78"/>
    <p:sldId id="793" r:id="rId79"/>
    <p:sldId id="794" r:id="rId80"/>
    <p:sldId id="785" r:id="rId81"/>
    <p:sldId id="786" r:id="rId82"/>
    <p:sldId id="787" r:id="rId83"/>
    <p:sldId id="788" r:id="rId84"/>
    <p:sldId id="789" r:id="rId85"/>
    <p:sldId id="790" r:id="rId86"/>
    <p:sldId id="791" r:id="rId87"/>
    <p:sldId id="792" r:id="rId88"/>
    <p:sldId id="768" r:id="rId89"/>
    <p:sldId id="769" r:id="rId90"/>
  </p:sldIdLst>
  <p:sldSz cx="9144000" cy="6858000" type="screen4x3"/>
  <p:notesSz cx="7099300" cy="10234613"/>
  <p:defaultTextStyle>
    <a:defPPr>
      <a:defRPr lang="ja-JP"/>
    </a:defPPr>
    <a:lvl1pPr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1pPr>
    <a:lvl2pPr marL="4572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2pPr>
    <a:lvl3pPr marL="9144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3pPr>
    <a:lvl4pPr marL="13716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4pPr>
    <a:lvl5pPr marL="1828800" algn="ctr" rtl="0" fontAlgn="base">
      <a:spcBef>
        <a:spcPct val="20000"/>
      </a:spcBef>
      <a:spcAft>
        <a:spcPct val="0"/>
      </a:spcAft>
      <a:buSzPct val="70000"/>
      <a:buFont typeface="Wingdings" panose="05000000000000000000" pitchFamily="2" charset="2"/>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5pPr>
    <a:lvl6pPr marL="22860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6pPr>
    <a:lvl7pPr marL="27432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7pPr>
    <a:lvl8pPr marL="32004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8pPr>
    <a:lvl9pPr marL="36576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kashi Ishimizu" initials="TI" lastIdx="1" clrIdx="0">
    <p:extLst>
      <p:ext uri="{19B8F6BF-5375-455C-9EA6-DF929625EA0E}">
        <p15:presenceInfo xmlns:p15="http://schemas.microsoft.com/office/powerpoint/2012/main" userId="99ecb167771688f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1C1C1C"/>
    <a:srgbClr val="5F5F5F"/>
    <a:srgbClr val="FF00FF"/>
    <a:srgbClr val="00FF00"/>
    <a:srgbClr val="00FFFF"/>
    <a:srgbClr val="FF9933"/>
    <a:srgbClr val="000000"/>
    <a:srgbClr val="0000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0" autoAdjust="0"/>
    <p:restoredTop sz="75468" autoAdjust="0"/>
  </p:normalViewPr>
  <p:slideViewPr>
    <p:cSldViewPr>
      <p:cViewPr varScale="1">
        <p:scale>
          <a:sx n="58" d="100"/>
          <a:sy n="58" d="100"/>
        </p:scale>
        <p:origin x="1932" y="66"/>
      </p:cViewPr>
      <p:guideLst>
        <p:guide orient="horz" pos="4319"/>
        <p:guide pos="5759"/>
      </p:guideLst>
    </p:cSldViewPr>
  </p:slideViewPr>
  <p:outlineViewPr>
    <p:cViewPr>
      <p:scale>
        <a:sx n="33" d="100"/>
        <a:sy n="33" d="100"/>
      </p:scale>
      <p:origin x="0" y="-290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2310" y="-66"/>
      </p:cViewPr>
      <p:guideLst>
        <p:guide orient="horz" pos="3223"/>
        <p:guide pos="2237"/>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bwMode="auto">
          <a:xfrm>
            <a:off x="1" y="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t" anchorCtr="0" compatLnSpc="1">
            <a:prstTxWarp prst="textNoShape">
              <a:avLst/>
            </a:prstTxWarp>
          </a:bodyPr>
          <a:lstStyle>
            <a:lvl1pPr algn="l" defTabSz="990508">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39" name="Rectangle 3"/>
          <p:cNvSpPr>
            <a:spLocks noGrp="1" noChangeArrowheads="1"/>
          </p:cNvSpPr>
          <p:nvPr>
            <p:ph type="dt" sz="quarter" idx="1"/>
          </p:nvPr>
        </p:nvSpPr>
        <p:spPr bwMode="auto">
          <a:xfrm>
            <a:off x="4022726" y="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t" anchorCtr="0" compatLnSpc="1">
            <a:prstTxWarp prst="textNoShape">
              <a:avLst/>
            </a:prstTxWarp>
          </a:bodyPr>
          <a:lstStyle>
            <a:lvl1pPr algn="r" defTabSz="990508">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40" name="Rectangle 4"/>
          <p:cNvSpPr>
            <a:spLocks noGrp="1" noChangeArrowheads="1"/>
          </p:cNvSpPr>
          <p:nvPr>
            <p:ph type="ftr" sz="quarter" idx="2"/>
          </p:nvPr>
        </p:nvSpPr>
        <p:spPr bwMode="auto">
          <a:xfrm>
            <a:off x="1" y="9723439"/>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b" anchorCtr="0" compatLnSpc="1">
            <a:prstTxWarp prst="textNoShape">
              <a:avLst/>
            </a:prstTxWarp>
          </a:bodyPr>
          <a:lstStyle>
            <a:lvl1pPr algn="l" defTabSz="990508">
              <a:buFont typeface="Wingdings" panose="05000000000000000000" pitchFamily="2" charset="2"/>
              <a:buChar char="n"/>
              <a:defRPr sz="1300">
                <a:effectLst>
                  <a:outerShdw blurRad="38100" dist="38100" dir="2700000" algn="tl">
                    <a:srgbClr val="C0C0C0"/>
                  </a:outerShdw>
                </a:effectLst>
              </a:defRPr>
            </a:lvl1pPr>
          </a:lstStyle>
          <a:p>
            <a:endParaRPr lang="en-US" altLang="ja-JP"/>
          </a:p>
        </p:txBody>
      </p:sp>
      <p:sp>
        <p:nvSpPr>
          <p:cNvPr id="91141" name="Rectangle 5"/>
          <p:cNvSpPr>
            <a:spLocks noGrp="1" noChangeArrowheads="1"/>
          </p:cNvSpPr>
          <p:nvPr>
            <p:ph type="sldNum" sz="quarter" idx="3"/>
          </p:nvPr>
        </p:nvSpPr>
        <p:spPr bwMode="auto">
          <a:xfrm>
            <a:off x="4022726" y="9723439"/>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b" anchorCtr="0" compatLnSpc="1">
            <a:prstTxWarp prst="textNoShape">
              <a:avLst/>
            </a:prstTxWarp>
          </a:bodyPr>
          <a:lstStyle>
            <a:lvl1pPr algn="r" defTabSz="990508">
              <a:buFont typeface="Wingdings" panose="05000000000000000000" pitchFamily="2" charset="2"/>
              <a:buChar char="n"/>
              <a:defRPr sz="1300">
                <a:effectLst>
                  <a:outerShdw blurRad="38100" dist="38100" dir="2700000" algn="tl">
                    <a:srgbClr val="C0C0C0"/>
                  </a:outerShdw>
                </a:effectLst>
              </a:defRPr>
            </a:lvl1pPr>
          </a:lstStyle>
          <a:p>
            <a:fld id="{569704E0-87E2-42FD-B679-5863E0A64064}" type="slidenum">
              <a:rPr lang="en-US" altLang="ja-JP"/>
              <a:pPr/>
              <a:t>‹#›</a:t>
            </a:fld>
            <a:endParaRPr lang="en-US" altLang="ja-JP"/>
          </a:p>
        </p:txBody>
      </p:sp>
    </p:spTree>
    <p:extLst>
      <p:ext uri="{BB962C8B-B14F-4D97-AF65-F5344CB8AC3E}">
        <p14:creationId xmlns:p14="http://schemas.microsoft.com/office/powerpoint/2010/main" val="381982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1" y="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t" anchorCtr="0" compatLnSpc="1">
            <a:prstTxWarp prst="textNoShape">
              <a:avLst/>
            </a:prstTxWarp>
          </a:bodyPr>
          <a:lstStyle>
            <a:lvl1pPr algn="l" defTabSz="990508">
              <a:spcBef>
                <a:spcPct val="0"/>
              </a:spcBef>
              <a:buSzTx/>
              <a:buFontTx/>
              <a:buNone/>
              <a:defRPr sz="1300">
                <a:effectLst/>
                <a:latin typeface="Arial" panose="020B0604020202020204" pitchFamily="34" charset="0"/>
              </a:defRPr>
            </a:lvl1pPr>
          </a:lstStyle>
          <a:p>
            <a:endParaRPr lang="en-US" altLang="ja-JP"/>
          </a:p>
        </p:txBody>
      </p:sp>
      <p:sp>
        <p:nvSpPr>
          <p:cNvPr id="39939" name="Rectangle 3"/>
          <p:cNvSpPr>
            <a:spLocks noGrp="1" noChangeArrowheads="1"/>
          </p:cNvSpPr>
          <p:nvPr>
            <p:ph type="dt" idx="1"/>
          </p:nvPr>
        </p:nvSpPr>
        <p:spPr bwMode="auto">
          <a:xfrm>
            <a:off x="4021139" y="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t" anchorCtr="0" compatLnSpc="1">
            <a:prstTxWarp prst="textNoShape">
              <a:avLst/>
            </a:prstTxWarp>
          </a:bodyPr>
          <a:lstStyle>
            <a:lvl1pPr algn="r" defTabSz="990508">
              <a:spcBef>
                <a:spcPct val="0"/>
              </a:spcBef>
              <a:buSzTx/>
              <a:buFontTx/>
              <a:buNone/>
              <a:defRPr sz="1300">
                <a:effectLst/>
                <a:latin typeface="Arial" panose="020B0604020202020204" pitchFamily="34" charset="0"/>
              </a:defRPr>
            </a:lvl1pPr>
          </a:lstStyle>
          <a:p>
            <a:endParaRPr lang="en-US" altLang="ja-JP"/>
          </a:p>
        </p:txBody>
      </p:sp>
      <p:sp>
        <p:nvSpPr>
          <p:cNvPr id="3994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9941" name="Rectangle 5"/>
          <p:cNvSpPr>
            <a:spLocks noGrp="1" noChangeArrowheads="1"/>
          </p:cNvSpPr>
          <p:nvPr>
            <p:ph type="body" sz="quarter" idx="3"/>
          </p:nvPr>
        </p:nvSpPr>
        <p:spPr bwMode="auto">
          <a:xfrm>
            <a:off x="709614" y="4860926"/>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9942" name="Rectangle 6"/>
          <p:cNvSpPr>
            <a:spLocks noGrp="1" noChangeArrowheads="1"/>
          </p:cNvSpPr>
          <p:nvPr>
            <p:ph type="ftr" sz="quarter" idx="4"/>
          </p:nvPr>
        </p:nvSpPr>
        <p:spPr bwMode="auto">
          <a:xfrm>
            <a:off x="1" y="972185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b" anchorCtr="0" compatLnSpc="1">
            <a:prstTxWarp prst="textNoShape">
              <a:avLst/>
            </a:prstTxWarp>
          </a:bodyPr>
          <a:lstStyle>
            <a:lvl1pPr algn="l" defTabSz="990508">
              <a:spcBef>
                <a:spcPct val="0"/>
              </a:spcBef>
              <a:buSzTx/>
              <a:buFontTx/>
              <a:buNone/>
              <a:defRPr sz="1300">
                <a:effectLst/>
                <a:latin typeface="Arial" panose="020B0604020202020204" pitchFamily="34" charset="0"/>
              </a:defRPr>
            </a:lvl1pPr>
          </a:lstStyle>
          <a:p>
            <a:endParaRPr lang="en-US" altLang="ja-JP"/>
          </a:p>
        </p:txBody>
      </p:sp>
      <p:sp>
        <p:nvSpPr>
          <p:cNvPr id="39943" name="Rectangle 7"/>
          <p:cNvSpPr>
            <a:spLocks noGrp="1" noChangeArrowheads="1"/>
          </p:cNvSpPr>
          <p:nvPr>
            <p:ph type="sldNum" sz="quarter" idx="5"/>
          </p:nvPr>
        </p:nvSpPr>
        <p:spPr bwMode="auto">
          <a:xfrm>
            <a:off x="4021139" y="9721851"/>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9" tIns="49520" rIns="99039" bIns="49520" numCol="1" anchor="b" anchorCtr="0" compatLnSpc="1">
            <a:prstTxWarp prst="textNoShape">
              <a:avLst/>
            </a:prstTxWarp>
          </a:bodyPr>
          <a:lstStyle>
            <a:lvl1pPr algn="r" defTabSz="990508">
              <a:spcBef>
                <a:spcPct val="0"/>
              </a:spcBef>
              <a:buSzTx/>
              <a:buFontTx/>
              <a:buNone/>
              <a:defRPr sz="1300">
                <a:effectLst/>
                <a:latin typeface="Arial" panose="020B0604020202020204" pitchFamily="34" charset="0"/>
              </a:defRPr>
            </a:lvl1pPr>
          </a:lstStyle>
          <a:p>
            <a:fld id="{C2F47182-C851-4DBC-B380-0E7E4F0BE1CD}" type="slidenum">
              <a:rPr lang="en-US" altLang="ja-JP"/>
              <a:pPr/>
              <a:t>‹#›</a:t>
            </a:fld>
            <a:endParaRPr lang="en-US" altLang="ja-JP"/>
          </a:p>
        </p:txBody>
      </p:sp>
    </p:spTree>
    <p:extLst>
      <p:ext uri="{BB962C8B-B14F-4D97-AF65-F5344CB8AC3E}">
        <p14:creationId xmlns:p14="http://schemas.microsoft.com/office/powerpoint/2010/main" val="16732613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これから石水研の卒研ゼミの第</a:t>
            </a:r>
            <a:r>
              <a:rPr kumimoji="1" lang="en-US" altLang="ja-JP" dirty="0"/>
              <a:t>7</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a:t>
            </a:r>
            <a:r>
              <a:rPr kumimoji="1" lang="en-US" altLang="ja-JP" dirty="0" err="1"/>
              <a:t>GoogleClassroom</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C2F47182-C851-4DBC-B380-0E7E4F0BE1CD}" type="slidenum">
              <a:rPr lang="en-US" altLang="ja-JP" smtClean="0"/>
              <a:pPr/>
              <a:t>1</a:t>
            </a:fld>
            <a:endParaRPr lang="en-US" altLang="ja-JP" dirty="0"/>
          </a:p>
        </p:txBody>
      </p:sp>
    </p:spTree>
    <p:extLst>
      <p:ext uri="{BB962C8B-B14F-4D97-AF65-F5344CB8AC3E}">
        <p14:creationId xmlns:p14="http://schemas.microsoft.com/office/powerpoint/2010/main" val="2994689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定跡では相掛かり戦では歩を五段目まで進めたあとは、</a:t>
            </a:r>
            <a:endParaRPr kumimoji="1" lang="en-US" altLang="ja-JP" dirty="0"/>
          </a:p>
          <a:p>
            <a:r>
              <a:rPr kumimoji="1" lang="ja-JP" altLang="en-US" dirty="0"/>
              <a:t>お互い金を上げて角の頭を守るのがいい、とされています。</a:t>
            </a:r>
            <a:endParaRPr kumimoji="1" lang="en-US" altLang="ja-JP" dirty="0"/>
          </a:p>
          <a:p>
            <a:r>
              <a:rPr kumimoji="1" lang="ja-JP" altLang="en-US" dirty="0"/>
              <a:t>一旦角の頭を守った後、改めて歩を進めます。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10</a:t>
            </a:fld>
            <a:endParaRPr lang="en-US" altLang="ja-JP"/>
          </a:p>
        </p:txBody>
      </p:sp>
    </p:spTree>
    <p:extLst>
      <p:ext uri="{BB962C8B-B14F-4D97-AF65-F5344CB8AC3E}">
        <p14:creationId xmlns:p14="http://schemas.microsoft.com/office/powerpoint/2010/main" val="2606881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最終的には、先手が飛車先の歩を持ち駒にし、</a:t>
            </a:r>
            <a:endParaRPr kumimoji="1" lang="en-US" altLang="ja-JP" dirty="0"/>
          </a:p>
          <a:p>
            <a:r>
              <a:rPr kumimoji="1" lang="ja-JP" altLang="en-US" dirty="0"/>
              <a:t>飛車を２六の位置に置くことで横利きを通して</a:t>
            </a:r>
            <a:endParaRPr kumimoji="1" lang="en-US" altLang="ja-JP" dirty="0"/>
          </a:p>
          <a:p>
            <a:r>
              <a:rPr kumimoji="1" lang="ja-JP" altLang="en-US" dirty="0"/>
              <a:t>後手には８五の歩を突かせない、とするのが定跡です。</a:t>
            </a:r>
            <a:endParaRPr kumimoji="1" lang="en-US" altLang="ja-JP" dirty="0"/>
          </a:p>
          <a:p>
            <a:r>
              <a:rPr kumimoji="1" lang="ja-JP" altLang="en-US" dirty="0"/>
              <a:t>定跡データベースを利用すると、定跡にある局面ではプロと同等の手を指せるわけです。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11</a:t>
            </a:fld>
            <a:endParaRPr lang="en-US" altLang="ja-JP"/>
          </a:p>
        </p:txBody>
      </p:sp>
    </p:spTree>
    <p:extLst>
      <p:ext uri="{BB962C8B-B14F-4D97-AF65-F5344CB8AC3E}">
        <p14:creationId xmlns:p14="http://schemas.microsoft.com/office/powerpoint/2010/main" val="1536494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チェスにも様々な定跡があります。</a:t>
            </a:r>
            <a:endParaRPr kumimoji="1" lang="en-US" altLang="ja-JP" dirty="0"/>
          </a:p>
          <a:p>
            <a:r>
              <a:rPr kumimoji="1" lang="ja-JP" altLang="en-US" dirty="0"/>
              <a:t>今回はスペイン定跡、あるいはルイロペスと呼ばれる定跡を紹介します。</a:t>
            </a:r>
            <a:endParaRPr kumimoji="1" lang="en-US" altLang="ja-JP" dirty="0"/>
          </a:p>
          <a:p>
            <a:r>
              <a:rPr kumimoji="1" lang="ja-JP" altLang="en-US" dirty="0"/>
              <a:t>チェスの序盤では、ポーン、ナイト、ビショップを前に出していくのが有利とされています。</a:t>
            </a:r>
            <a:endParaRPr kumimoji="1" lang="en-US" altLang="ja-JP" dirty="0"/>
          </a:p>
          <a:p>
            <a:r>
              <a:rPr kumimoji="1" lang="ja-JP" altLang="en-US" dirty="0"/>
              <a:t>スペイン定跡は、まずポーンを前進させ、</a:t>
            </a:r>
            <a:endParaRPr kumimoji="1" lang="en-US" altLang="ja-JP" dirty="0"/>
          </a:p>
          <a:p>
            <a:r>
              <a:rPr kumimoji="1" lang="ja-JP" altLang="en-US" dirty="0"/>
              <a:t>白はナイトで黒のポーンを狙い、黒はナイトでそのポーンを守る、という展開になります。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12</a:t>
            </a:fld>
            <a:endParaRPr lang="en-US" altLang="ja-JP"/>
          </a:p>
        </p:txBody>
      </p:sp>
    </p:spTree>
    <p:extLst>
      <p:ext uri="{BB962C8B-B14F-4D97-AF65-F5344CB8AC3E}">
        <p14:creationId xmlns:p14="http://schemas.microsoft.com/office/powerpoint/2010/main" val="27774894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そこで白はビショップを前に出して、ナイトを狙いにいきます。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13</a:t>
            </a:fld>
            <a:endParaRPr lang="en-US" altLang="ja-JP"/>
          </a:p>
        </p:txBody>
      </p:sp>
    </p:spTree>
    <p:extLst>
      <p:ext uri="{BB962C8B-B14F-4D97-AF65-F5344CB8AC3E}">
        <p14:creationId xmlns:p14="http://schemas.microsoft.com/office/powerpoint/2010/main" val="1362185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すると今後は黒がポーンでビショップを狙いにいきます。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14</a:t>
            </a:fld>
            <a:endParaRPr lang="en-US" altLang="ja-JP"/>
          </a:p>
        </p:txBody>
      </p:sp>
    </p:spTree>
    <p:extLst>
      <p:ext uri="{BB962C8B-B14F-4D97-AF65-F5344CB8AC3E}">
        <p14:creationId xmlns:p14="http://schemas.microsoft.com/office/powerpoint/2010/main" val="13898997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最終的には、白はビショップを一旦下げ</a:t>
            </a:r>
            <a:endParaRPr kumimoji="1" lang="en-US" altLang="ja-JP" dirty="0"/>
          </a:p>
          <a:p>
            <a:r>
              <a:rPr kumimoji="1" lang="ja-JP" altLang="en-US" dirty="0"/>
              <a:t>キャスリングしてキングを守る、という展開になります。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15</a:t>
            </a:fld>
            <a:endParaRPr lang="en-US" altLang="ja-JP"/>
          </a:p>
        </p:txBody>
      </p:sp>
    </p:spTree>
    <p:extLst>
      <p:ext uri="{BB962C8B-B14F-4D97-AF65-F5344CB8AC3E}">
        <p14:creationId xmlns:p14="http://schemas.microsoft.com/office/powerpoint/2010/main" val="3665543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リバーシでも定石があります。</a:t>
            </a:r>
            <a:endParaRPr kumimoji="1" lang="en-US" altLang="ja-JP" dirty="0"/>
          </a:p>
          <a:p>
            <a:r>
              <a:rPr kumimoji="1" lang="ja-JP" altLang="en-US" dirty="0"/>
              <a:t>リバーシには、鼠定石、牛定石、虎定石、兎定石といった干支の名前が付いた定石があります。</a:t>
            </a:r>
            <a:endParaRPr kumimoji="1" lang="en-US" altLang="ja-JP" dirty="0"/>
          </a:p>
          <a:p>
            <a:r>
              <a:rPr kumimoji="1" lang="ja-JP" altLang="en-US" dirty="0"/>
              <a:t>その中の一つ、鼠定石は並び取り定石とも呼ばれます。</a:t>
            </a:r>
            <a:endParaRPr kumimoji="1" lang="en-US" altLang="ja-JP" dirty="0"/>
          </a:p>
          <a:p>
            <a:r>
              <a:rPr kumimoji="1" lang="ja-JP" altLang="en-US" dirty="0"/>
              <a:t>鼠定石は、白と黒が</a:t>
            </a:r>
            <a:r>
              <a:rPr kumimoji="1" lang="en-US" altLang="ja-JP" dirty="0"/>
              <a:t>3</a:t>
            </a:r>
            <a:r>
              <a:rPr kumimoji="1" lang="ja-JP" altLang="en-US" dirty="0"/>
              <a:t>つずつ並んだ状態からはじまります。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16</a:t>
            </a:fld>
            <a:endParaRPr lang="en-US" altLang="ja-JP"/>
          </a:p>
        </p:txBody>
      </p:sp>
    </p:spTree>
    <p:extLst>
      <p:ext uri="{BB962C8B-B14F-4D97-AF65-F5344CB8AC3E}">
        <p14:creationId xmlns:p14="http://schemas.microsoft.com/office/powerpoint/2010/main" val="40523116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石が並んだ状態から、黒が上側を、白が下側を自石にしていきます。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17</a:t>
            </a:fld>
            <a:endParaRPr lang="en-US" altLang="ja-JP"/>
          </a:p>
        </p:txBody>
      </p:sp>
    </p:spTree>
    <p:extLst>
      <p:ext uri="{BB962C8B-B14F-4D97-AF65-F5344CB8AC3E}">
        <p14:creationId xmlns:p14="http://schemas.microsoft.com/office/powerpoint/2010/main" val="1392996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その後、このように進み。</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18</a:t>
            </a:fld>
            <a:endParaRPr lang="en-US" altLang="ja-JP"/>
          </a:p>
        </p:txBody>
      </p:sp>
    </p:spTree>
    <p:extLst>
      <p:ext uri="{BB962C8B-B14F-4D97-AF65-F5344CB8AC3E}">
        <p14:creationId xmlns:p14="http://schemas.microsoft.com/office/powerpoint/2010/main" val="15871124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53902">
              <a:defRPr/>
            </a:pPr>
            <a:r>
              <a:rPr kumimoji="1" lang="ja-JP" altLang="en-US" dirty="0"/>
              <a:t>最終的には、黒が内側を、白が外側を取るのが鼠定石です。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19</a:t>
            </a:fld>
            <a:endParaRPr lang="en-US" altLang="ja-JP"/>
          </a:p>
        </p:txBody>
      </p:sp>
    </p:spTree>
    <p:extLst>
      <p:ext uri="{BB962C8B-B14F-4D97-AF65-F5344CB8AC3E}">
        <p14:creationId xmlns:p14="http://schemas.microsoft.com/office/powerpoint/2010/main" val="2106126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まず、ゲーム</a:t>
            </a:r>
            <a:r>
              <a:rPr kumimoji="1" lang="en-US" altLang="ja-JP" dirty="0"/>
              <a:t>AI</a:t>
            </a:r>
            <a:r>
              <a:rPr kumimoji="1" lang="ja-JP" altLang="en-US" dirty="0"/>
              <a:t>を作るには何が必要かをもう一度おさらいしておきましょう。</a:t>
            </a:r>
            <a:endParaRPr kumimoji="1" lang="en-US" altLang="ja-JP" dirty="0"/>
          </a:p>
          <a:p>
            <a:r>
              <a:rPr kumimoji="1" lang="ja-JP" altLang="en-US" dirty="0"/>
              <a:t>まず、ゲームのルール通りに指せる、打てることです。</a:t>
            </a:r>
            <a:endParaRPr kumimoji="1" lang="en-US" altLang="ja-JP" dirty="0"/>
          </a:p>
          <a:p>
            <a:r>
              <a:rPr kumimoji="1" lang="ja-JP" altLang="en-US" dirty="0"/>
              <a:t>当たり前ですが、ゲームのルールに従わないと、ゲームそのものができません。</a:t>
            </a:r>
            <a:endParaRPr kumimoji="1" lang="en-US" altLang="ja-JP" dirty="0"/>
          </a:p>
          <a:p>
            <a:r>
              <a:rPr kumimoji="1" lang="ja-JP" altLang="en-US" dirty="0"/>
              <a:t>ルールに従った上で、強い手を選択する必要があります。</a:t>
            </a:r>
            <a:endParaRPr kumimoji="1" lang="en-US" altLang="ja-JP" dirty="0"/>
          </a:p>
          <a:p>
            <a:r>
              <a:rPr kumimoji="1" lang="ja-JP" altLang="en-US" dirty="0"/>
              <a:t>また、プレイヤーの手が、ルール上合法な手か判定できなければなりません。</a:t>
            </a:r>
            <a:endParaRPr kumimoji="1" lang="en-US" altLang="ja-JP" dirty="0"/>
          </a:p>
          <a:p>
            <a:r>
              <a:rPr kumimoji="1" lang="ja-JP" altLang="en-US" dirty="0"/>
              <a:t>合法手を指した場合は、その後の局面を生成できる必要があります。</a:t>
            </a:r>
            <a:endParaRPr kumimoji="1" lang="en-US" altLang="ja-JP" dirty="0"/>
          </a:p>
          <a:p>
            <a:r>
              <a:rPr kumimoji="1" lang="ja-JP" altLang="en-US" dirty="0"/>
              <a:t>ゲームが終ったかの判定も要りますし、</a:t>
            </a:r>
            <a:endParaRPr kumimoji="1" lang="en-US" altLang="ja-JP" dirty="0"/>
          </a:p>
          <a:p>
            <a:r>
              <a:rPr kumimoji="1" lang="ja-JP" altLang="en-US" dirty="0"/>
              <a:t>得点計算や勝敗判定も必要です。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a:t>
            </a:fld>
            <a:endParaRPr lang="en-US" altLang="ja-JP"/>
          </a:p>
        </p:txBody>
      </p:sp>
    </p:spTree>
    <p:extLst>
      <p:ext uri="{BB962C8B-B14F-4D97-AF65-F5344CB8AC3E}">
        <p14:creationId xmlns:p14="http://schemas.microsoft.com/office/powerpoint/2010/main" val="31780994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手指した後の局面が有利そうであっても、その先を指し続けた先で逆転するかもしれません。</a:t>
            </a:r>
            <a:endParaRPr kumimoji="1" lang="en-US" altLang="ja-JP" dirty="0"/>
          </a:p>
          <a:p>
            <a:r>
              <a:rPr kumimoji="1" lang="ja-JP" altLang="en-US" dirty="0"/>
              <a:t>先読みは、数手先の局面を生成し、評価値を計算します。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20</a:t>
            </a:fld>
            <a:endParaRPr lang="en-US" altLang="ja-JP"/>
          </a:p>
        </p:txBody>
      </p:sp>
    </p:spTree>
    <p:extLst>
      <p:ext uri="{BB962C8B-B14F-4D97-AF65-F5344CB8AC3E}">
        <p14:creationId xmlns:p14="http://schemas.microsoft.com/office/powerpoint/2010/main" val="15902510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先読みの多くは、指定した手数先の局面を生成し、そこで評価値を決定します。</a:t>
            </a:r>
            <a:endParaRPr kumimoji="1" lang="en-US" altLang="ja-JP" dirty="0"/>
          </a:p>
          <a:p>
            <a:r>
              <a:rPr kumimoji="1" lang="ja-JP" altLang="en-US" dirty="0"/>
              <a:t>各手番では、評価値のもっとも良い局面となる手を選択します。</a:t>
            </a:r>
            <a:endParaRPr kumimoji="1" lang="en-US" altLang="ja-JP" dirty="0"/>
          </a:p>
          <a:p>
            <a:r>
              <a:rPr kumimoji="1" lang="ja-JP" altLang="en-US" dirty="0"/>
              <a:t>例えば、先手が有利ならプラスになるように評価値を付けた場合、</a:t>
            </a:r>
            <a:endParaRPr kumimoji="1" lang="en-US" altLang="ja-JP" dirty="0"/>
          </a:p>
          <a:p>
            <a:r>
              <a:rPr kumimoji="1" lang="ja-JP" altLang="en-US" dirty="0"/>
              <a:t>先手番なら最も評価値の高い手を選択し、</a:t>
            </a:r>
            <a:endParaRPr kumimoji="1" lang="en-US" altLang="ja-JP" dirty="0"/>
          </a:p>
          <a:p>
            <a:r>
              <a:rPr kumimoji="1" lang="ja-JP" altLang="en-US" dirty="0"/>
              <a:t>後手番なら最も評価値の低い手を選択します。</a:t>
            </a:r>
            <a:endParaRPr kumimoji="1" lang="en-US" altLang="ja-JP" dirty="0"/>
          </a:p>
          <a:p>
            <a:r>
              <a:rPr kumimoji="1" lang="ja-JP" altLang="en-US" dirty="0"/>
              <a:t>こうして、指定した手数先の局面から評価値を求めてゆき、</a:t>
            </a:r>
            <a:endParaRPr kumimoji="1" lang="en-US" altLang="ja-JP" dirty="0"/>
          </a:p>
          <a:p>
            <a:r>
              <a:rPr kumimoji="1" lang="ja-JP" altLang="en-US" dirty="0"/>
              <a:t>もっとも有利な手を選択します。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21</a:t>
            </a:fld>
            <a:endParaRPr lang="en-US" altLang="ja-JP"/>
          </a:p>
        </p:txBody>
      </p:sp>
    </p:spTree>
    <p:extLst>
      <p:ext uri="{BB962C8B-B14F-4D97-AF65-F5344CB8AC3E}">
        <p14:creationId xmlns:p14="http://schemas.microsoft.com/office/powerpoint/2010/main" val="16915471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先読みする手数を増やせば、その分強い手が選べるようになります。</a:t>
            </a:r>
            <a:endParaRPr kumimoji="1" lang="en-US" altLang="ja-JP" dirty="0"/>
          </a:p>
          <a:p>
            <a:r>
              <a:rPr kumimoji="1" lang="ja-JP" altLang="en-US" dirty="0"/>
              <a:t>しかし、先読み手数が増えると、可能な局面数は指数的に増えます。</a:t>
            </a:r>
            <a:endParaRPr kumimoji="1" lang="en-US" altLang="ja-JP" dirty="0"/>
          </a:p>
          <a:p>
            <a:r>
              <a:rPr kumimoji="1" lang="ja-JP" altLang="en-US" dirty="0"/>
              <a:t>そのため、先読みする局面数を減らすため、適度な枝刈りが必要になります。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22</a:t>
            </a:fld>
            <a:endParaRPr lang="en-US" altLang="ja-JP"/>
          </a:p>
        </p:txBody>
      </p:sp>
    </p:spTree>
    <p:extLst>
      <p:ext uri="{BB962C8B-B14F-4D97-AF65-F5344CB8AC3E}">
        <p14:creationId xmlns:p14="http://schemas.microsoft.com/office/powerpoint/2010/main" val="2913497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ゲーム終盤で使われるのが、完全読みきりと必勝読み切りです。</a:t>
            </a:r>
            <a:endParaRPr kumimoji="1" lang="en-US" altLang="ja-JP" dirty="0"/>
          </a:p>
          <a:p>
            <a:r>
              <a:rPr kumimoji="1" lang="ja-JP" altLang="en-US" dirty="0"/>
              <a:t>完全読み切りは、ゲーム終了まで読み、最も得点が高い手を選択します。</a:t>
            </a:r>
            <a:endParaRPr kumimoji="1" lang="en-US" altLang="ja-JP" dirty="0"/>
          </a:p>
          <a:p>
            <a:r>
              <a:rPr kumimoji="1" lang="ja-JP" altLang="en-US" dirty="0"/>
              <a:t>手数が増えると読まなければならない局面数が指数的に増えますので、</a:t>
            </a:r>
            <a:endParaRPr kumimoji="1" lang="en-US" altLang="ja-JP" dirty="0"/>
          </a:p>
          <a:p>
            <a:r>
              <a:rPr kumimoji="1" lang="ja-JP" altLang="en-US" dirty="0"/>
              <a:t>完全読み切りは、ある程度終盤に近付いた状態になってから使います。</a:t>
            </a:r>
            <a:endParaRPr kumimoji="1" lang="en-US" altLang="ja-JP" dirty="0"/>
          </a:p>
          <a:p>
            <a:r>
              <a:rPr kumimoji="1" lang="ja-JP" altLang="en-US" dirty="0"/>
              <a:t>必勝読み切りは、得点は無視して、勝敗のみを読みます。</a:t>
            </a:r>
            <a:endParaRPr kumimoji="1" lang="en-US" altLang="ja-JP" dirty="0"/>
          </a:p>
          <a:p>
            <a:r>
              <a:rPr kumimoji="1" lang="ja-JP" altLang="en-US" dirty="0"/>
              <a:t>そのため、必勝読みは完全読みよりも短時間でできます。</a:t>
            </a:r>
            <a:endParaRPr kumimoji="1" lang="en-US" altLang="ja-JP" dirty="0"/>
          </a:p>
          <a:p>
            <a:r>
              <a:rPr kumimoji="1" lang="ja-JP" altLang="en-US" dirty="0"/>
              <a:t>使い方としては、ゲーム終盤ではまず必勝読みで勝利を確定します。</a:t>
            </a:r>
            <a:endParaRPr kumimoji="1" lang="en-US" altLang="ja-JP" dirty="0"/>
          </a:p>
          <a:p>
            <a:r>
              <a:rPr kumimoji="1" lang="ja-JP" altLang="en-US" dirty="0"/>
              <a:t>その後、ゲーム終了までの手数が減ると完全読みに切り替え、</a:t>
            </a:r>
            <a:endParaRPr kumimoji="1" lang="en-US" altLang="ja-JP" dirty="0"/>
          </a:p>
          <a:p>
            <a:r>
              <a:rPr kumimoji="1" lang="ja-JP" altLang="en-US" dirty="0"/>
              <a:t>より得点の高い勝ちを目指します。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23</a:t>
            </a:fld>
            <a:endParaRPr lang="en-US" altLang="ja-JP"/>
          </a:p>
        </p:txBody>
      </p:sp>
    </p:spTree>
    <p:extLst>
      <p:ext uri="{BB962C8B-B14F-4D97-AF65-F5344CB8AC3E}">
        <p14:creationId xmlns:p14="http://schemas.microsoft.com/office/powerpoint/2010/main" val="22348592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ゲーム終盤では、まず必勝読みを行い勝てる手を探します。</a:t>
            </a:r>
            <a:endParaRPr kumimoji="1" lang="en-US" altLang="ja-JP" dirty="0"/>
          </a:p>
          <a:p>
            <a:r>
              <a:rPr kumimoji="1" lang="ja-JP" altLang="en-US" dirty="0"/>
              <a:t>必勝読みでは、勝敗のみで判断します。</a:t>
            </a:r>
            <a:endParaRPr kumimoji="1" lang="en-US" altLang="ja-JP" dirty="0"/>
          </a:p>
          <a:p>
            <a:r>
              <a:rPr kumimoji="1" lang="ja-JP" altLang="en-US" dirty="0"/>
              <a:t>複数の勝てる手がある場合はそのどれかを選択します。</a:t>
            </a:r>
            <a:endParaRPr kumimoji="1" lang="en-US" altLang="ja-JP" dirty="0"/>
          </a:p>
          <a:p>
            <a:r>
              <a:rPr kumimoji="1" lang="ja-JP" altLang="en-US" dirty="0"/>
              <a:t>そして、より終盤に近付くと、途中から完全読みに切り替えて、</a:t>
            </a:r>
            <a:endParaRPr kumimoji="1" lang="en-US" altLang="ja-JP" dirty="0"/>
          </a:p>
          <a:p>
            <a:r>
              <a:rPr kumimoji="1" lang="ja-JP" altLang="en-US" dirty="0"/>
              <a:t>より完全な勝利を目指します。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24</a:t>
            </a:fld>
            <a:endParaRPr lang="en-US" altLang="ja-JP"/>
          </a:p>
        </p:txBody>
      </p:sp>
    </p:spTree>
    <p:extLst>
      <p:ext uri="{BB962C8B-B14F-4D97-AF65-F5344CB8AC3E}">
        <p14:creationId xmlns:p14="http://schemas.microsoft.com/office/powerpoint/2010/main" val="40209903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こちらの図は、リバーシで、ゲーム終了まであと</a:t>
            </a:r>
            <a:r>
              <a:rPr kumimoji="1" lang="en-US" altLang="ja-JP" dirty="0"/>
              <a:t>2</a:t>
            </a:r>
            <a:r>
              <a:rPr kumimoji="1" lang="ja-JP" altLang="en-US" dirty="0"/>
              <a:t>手、という局面です。</a:t>
            </a:r>
            <a:endParaRPr kumimoji="1" lang="en-US" altLang="ja-JP" dirty="0"/>
          </a:p>
          <a:p>
            <a:r>
              <a:rPr kumimoji="1" lang="ja-JP" altLang="en-US" dirty="0"/>
              <a:t>残りの空きマスは</a:t>
            </a:r>
            <a:r>
              <a:rPr kumimoji="1" lang="en-US" altLang="ja-JP" dirty="0"/>
              <a:t>d8</a:t>
            </a:r>
            <a:r>
              <a:rPr kumimoji="1" lang="ja-JP" altLang="en-US" dirty="0"/>
              <a:t>と</a:t>
            </a:r>
            <a:r>
              <a:rPr kumimoji="1" lang="en-US" altLang="ja-JP" dirty="0"/>
              <a:t>g8</a:t>
            </a:r>
            <a:r>
              <a:rPr kumimoji="1" lang="ja-JP" altLang="en-US" dirty="0"/>
              <a:t>で、現在黒番です。</a:t>
            </a:r>
            <a:endParaRPr kumimoji="1" lang="en-US" altLang="ja-JP" dirty="0"/>
          </a:p>
          <a:p>
            <a:r>
              <a:rPr kumimoji="1" lang="ja-JP" altLang="en-US" dirty="0"/>
              <a:t>黒は</a:t>
            </a:r>
            <a:r>
              <a:rPr kumimoji="1" lang="en-US" altLang="ja-JP" dirty="0"/>
              <a:t>d8</a:t>
            </a:r>
            <a:r>
              <a:rPr kumimoji="1" lang="ja-JP" altLang="en-US" dirty="0"/>
              <a:t>と</a:t>
            </a:r>
            <a:r>
              <a:rPr kumimoji="1" lang="en-US" altLang="ja-JP" dirty="0"/>
              <a:t>g8</a:t>
            </a:r>
            <a:r>
              <a:rPr kumimoji="1" lang="ja-JP" altLang="en-US" dirty="0"/>
              <a:t>のどちらに打てばいいでしょう？</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25</a:t>
            </a:fld>
            <a:endParaRPr lang="en-US" altLang="ja-JP"/>
          </a:p>
        </p:txBody>
      </p:sp>
    </p:spTree>
    <p:extLst>
      <p:ext uri="{BB962C8B-B14F-4D97-AF65-F5344CB8AC3E}">
        <p14:creationId xmlns:p14="http://schemas.microsoft.com/office/powerpoint/2010/main" val="27392866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a:t>
            </a:r>
            <a:r>
              <a:rPr kumimoji="1" lang="en-US" altLang="ja-JP" dirty="0"/>
              <a:t>g8</a:t>
            </a:r>
            <a:r>
              <a:rPr kumimoji="1" lang="ja-JP" altLang="en-US" dirty="0"/>
              <a:t>に打った場合を見てみましょう。</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26</a:t>
            </a:fld>
            <a:endParaRPr lang="en-US" altLang="ja-JP"/>
          </a:p>
        </p:txBody>
      </p:sp>
    </p:spTree>
    <p:extLst>
      <p:ext uri="{BB962C8B-B14F-4D97-AF65-F5344CB8AC3E}">
        <p14:creationId xmlns:p14="http://schemas.microsoft.com/office/powerpoint/2010/main" val="30977163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すると最後に白が</a:t>
            </a:r>
            <a:r>
              <a:rPr kumimoji="1" lang="en-US" altLang="ja-JP" dirty="0"/>
              <a:t>d8</a:t>
            </a:r>
            <a:r>
              <a:rPr kumimoji="1" lang="ja-JP" altLang="en-US" dirty="0"/>
              <a:t>に打ち、</a:t>
            </a:r>
            <a:endParaRPr kumimoji="1" lang="en-US" altLang="ja-JP" dirty="0"/>
          </a:p>
          <a:p>
            <a:r>
              <a:rPr kumimoji="1" lang="ja-JP" altLang="en-US" dirty="0"/>
              <a:t>黒</a:t>
            </a:r>
            <a:r>
              <a:rPr kumimoji="1" lang="en-US" altLang="ja-JP" dirty="0"/>
              <a:t>31</a:t>
            </a:r>
            <a:r>
              <a:rPr kumimoji="1" lang="ja-JP" altLang="en-US" dirty="0"/>
              <a:t>対白</a:t>
            </a:r>
            <a:r>
              <a:rPr kumimoji="1" lang="en-US" altLang="ja-JP" dirty="0"/>
              <a:t>33</a:t>
            </a:r>
            <a:r>
              <a:rPr kumimoji="1" lang="ja-JP" altLang="en-US" dirty="0"/>
              <a:t>で白の勝ちになります。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27</a:t>
            </a:fld>
            <a:endParaRPr lang="en-US" altLang="ja-JP"/>
          </a:p>
        </p:txBody>
      </p:sp>
    </p:spTree>
    <p:extLst>
      <p:ext uri="{BB962C8B-B14F-4D97-AF65-F5344CB8AC3E}">
        <p14:creationId xmlns:p14="http://schemas.microsoft.com/office/powerpoint/2010/main" val="31679950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次は、黒が</a:t>
            </a:r>
            <a:r>
              <a:rPr kumimoji="1" lang="en-US" altLang="ja-JP" dirty="0"/>
              <a:t>d8</a:t>
            </a:r>
            <a:r>
              <a:rPr kumimoji="1" lang="ja-JP" altLang="en-US" dirty="0"/>
              <a:t>に打った場合を見てみましょう。</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28</a:t>
            </a:fld>
            <a:endParaRPr lang="en-US" altLang="ja-JP"/>
          </a:p>
        </p:txBody>
      </p:sp>
    </p:spTree>
    <p:extLst>
      <p:ext uri="{BB962C8B-B14F-4D97-AF65-F5344CB8AC3E}">
        <p14:creationId xmlns:p14="http://schemas.microsoft.com/office/powerpoint/2010/main" val="34700592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白が最後に</a:t>
            </a:r>
            <a:r>
              <a:rPr kumimoji="1" lang="en-US" altLang="ja-JP" dirty="0"/>
              <a:t>g8</a:t>
            </a:r>
            <a:r>
              <a:rPr kumimoji="1" lang="ja-JP" altLang="en-US" dirty="0"/>
              <a:t>に打つと、黒</a:t>
            </a:r>
            <a:r>
              <a:rPr kumimoji="1" lang="en-US" altLang="ja-JP" dirty="0"/>
              <a:t>33</a:t>
            </a:r>
            <a:r>
              <a:rPr kumimoji="1" lang="ja-JP" altLang="en-US" dirty="0"/>
              <a:t>対白</a:t>
            </a:r>
            <a:r>
              <a:rPr kumimoji="1" lang="en-US" altLang="ja-JP" dirty="0"/>
              <a:t>31</a:t>
            </a:r>
            <a:r>
              <a:rPr kumimoji="1" lang="ja-JP" altLang="en-US" dirty="0"/>
              <a:t>で黒の勝ちになります。</a:t>
            </a:r>
            <a:endParaRPr kumimoji="1" lang="en-US" altLang="ja-JP" dirty="0"/>
          </a:p>
          <a:p>
            <a:r>
              <a:rPr kumimoji="1" lang="ja-JP" altLang="en-US" dirty="0"/>
              <a:t>よって、黒は</a:t>
            </a:r>
            <a:r>
              <a:rPr kumimoji="1" lang="en-US" altLang="ja-JP" dirty="0"/>
              <a:t>d8</a:t>
            </a:r>
            <a:r>
              <a:rPr kumimoji="1" lang="ja-JP" altLang="en-US" dirty="0"/>
              <a:t>に打つのが正解です。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29</a:t>
            </a:fld>
            <a:endParaRPr lang="en-US" altLang="ja-JP"/>
          </a:p>
        </p:txBody>
      </p:sp>
    </p:spTree>
    <p:extLst>
      <p:ext uri="{BB962C8B-B14F-4D97-AF65-F5344CB8AC3E}">
        <p14:creationId xmlns:p14="http://schemas.microsoft.com/office/powerpoint/2010/main" val="1808218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ルール通りに動くようにできたら、次はいよいよ強い手の選択です。</a:t>
            </a:r>
            <a:endParaRPr kumimoji="1" lang="en-US" altLang="ja-JP" dirty="0"/>
          </a:p>
          <a:p>
            <a:r>
              <a:rPr kumimoji="1" lang="ja-JP" altLang="en-US" dirty="0"/>
              <a:t>ゲームにより、強い手は色々あります。</a:t>
            </a:r>
            <a:endParaRPr kumimoji="1" lang="en-US" altLang="ja-JP" dirty="0"/>
          </a:p>
          <a:p>
            <a:r>
              <a:rPr kumimoji="1" lang="ja-JP" altLang="en-US" dirty="0"/>
              <a:t>大きな得点が得られる手</a:t>
            </a:r>
          </a:p>
          <a:p>
            <a:r>
              <a:rPr kumimoji="1" lang="ja-JP" altLang="en-US" dirty="0"/>
              <a:t>相手の得点を下げる手</a:t>
            </a:r>
          </a:p>
          <a:p>
            <a:r>
              <a:rPr kumimoji="1" lang="ja-JP" altLang="en-US" dirty="0"/>
              <a:t>価値の高い駒を取る手</a:t>
            </a:r>
          </a:p>
          <a:p>
            <a:r>
              <a:rPr kumimoji="1" lang="ja-JP" altLang="en-US" dirty="0"/>
              <a:t>価値の高い駒を守る手</a:t>
            </a:r>
          </a:p>
          <a:p>
            <a:r>
              <a:rPr kumimoji="1" lang="ja-JP" altLang="en-US" dirty="0"/>
              <a:t>有利な地点を取る手</a:t>
            </a:r>
          </a:p>
          <a:p>
            <a:r>
              <a:rPr kumimoji="1" lang="ja-JP" altLang="en-US" dirty="0"/>
              <a:t>相手に不利な地点を取らせる手</a:t>
            </a:r>
          </a:p>
          <a:p>
            <a:r>
              <a:rPr kumimoji="1" lang="ja-JP" altLang="en-US" dirty="0"/>
              <a:t>有利な選択ができるようになる手</a:t>
            </a:r>
          </a:p>
          <a:p>
            <a:r>
              <a:rPr kumimoji="1" lang="ja-JP" altLang="en-US" dirty="0"/>
              <a:t>相手に不利な選択を強要する手、などです。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a:t>
            </a:fld>
            <a:endParaRPr lang="en-US" altLang="ja-JP"/>
          </a:p>
        </p:txBody>
      </p:sp>
    </p:spTree>
    <p:extLst>
      <p:ext uri="{BB962C8B-B14F-4D97-AF65-F5344CB8AC3E}">
        <p14:creationId xmlns:p14="http://schemas.microsoft.com/office/powerpoint/2010/main" val="20078514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次はモンテカルロ法です。</a:t>
            </a:r>
            <a:endParaRPr kumimoji="1" lang="en-US" altLang="ja-JP" dirty="0"/>
          </a:p>
          <a:p>
            <a:r>
              <a:rPr kumimoji="1" lang="ja-JP" altLang="en-US" dirty="0"/>
              <a:t>モンテカルロ法とは、ランダムアルゴリズムの一種です。</a:t>
            </a:r>
            <a:endParaRPr kumimoji="1" lang="en-US" altLang="ja-JP" dirty="0"/>
          </a:p>
          <a:p>
            <a:r>
              <a:rPr kumimoji="1" lang="ja-JP" altLang="en-US" dirty="0"/>
              <a:t>ランダムアルゴリズムとは、アルゴリズムの動作を、</a:t>
            </a:r>
            <a:endParaRPr kumimoji="1" lang="en-US" altLang="ja-JP" dirty="0"/>
          </a:p>
          <a:p>
            <a:r>
              <a:rPr kumimoji="1" lang="ja-JP" altLang="en-US" dirty="0"/>
              <a:t>ダイスを振るなどして確率で決めます。</a:t>
            </a:r>
            <a:endParaRPr kumimoji="1" lang="en-US" altLang="ja-JP" dirty="0"/>
          </a:p>
          <a:p>
            <a:r>
              <a:rPr kumimoji="1" lang="ja-JP" altLang="en-US" dirty="0"/>
              <a:t>モンテカルロ法は、多項式時間、つまり、ある程度の時間内に答が出てきます。</a:t>
            </a:r>
            <a:endParaRPr kumimoji="1" lang="en-US" altLang="ja-JP" dirty="0"/>
          </a:p>
          <a:p>
            <a:r>
              <a:rPr kumimoji="1" lang="ja-JP" altLang="en-US" dirty="0"/>
              <a:t>ただし、出てきた答が正しいとは限りません。</a:t>
            </a:r>
            <a:endParaRPr kumimoji="1" lang="en-US" altLang="ja-JP" dirty="0"/>
          </a:p>
          <a:p>
            <a:r>
              <a:rPr kumimoji="1" lang="ja-JP" altLang="en-US" dirty="0"/>
              <a:t>ランダムアルゴリズムにはもう一つ、ラスベガスアルゴリズムと呼ばれるものもあります。</a:t>
            </a:r>
            <a:endParaRPr kumimoji="1" lang="en-US" altLang="ja-JP" dirty="0"/>
          </a:p>
          <a:p>
            <a:r>
              <a:rPr kumimoji="1" lang="ja-JP" altLang="en-US" dirty="0"/>
              <a:t>ラスベガスアルゴリズムは、答が出てくるとは限りません。</a:t>
            </a:r>
            <a:endParaRPr kumimoji="1" lang="en-US" altLang="ja-JP" dirty="0"/>
          </a:p>
          <a:p>
            <a:r>
              <a:rPr kumimoji="1" lang="ja-JP" altLang="en-US" dirty="0"/>
              <a:t>ただし、答が出てきた場合は、正しい答になります。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30</a:t>
            </a:fld>
            <a:endParaRPr lang="en-US" altLang="ja-JP"/>
          </a:p>
        </p:txBody>
      </p:sp>
    </p:spTree>
    <p:extLst>
      <p:ext uri="{BB962C8B-B14F-4D97-AF65-F5344CB8AC3E}">
        <p14:creationId xmlns:p14="http://schemas.microsoft.com/office/powerpoint/2010/main" val="34755863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モンテカルロ法を使った例として、円周率を求めるアルゴリズムを紹介しましょう。</a:t>
            </a:r>
            <a:endParaRPr kumimoji="1" lang="en-US" altLang="ja-JP" dirty="0"/>
          </a:p>
          <a:p>
            <a:r>
              <a:rPr kumimoji="1" lang="ja-JP" altLang="en-US" dirty="0"/>
              <a:t>まず、縦</a:t>
            </a:r>
            <a:r>
              <a:rPr kumimoji="1" lang="en-US" altLang="ja-JP" dirty="0"/>
              <a:t>1</a:t>
            </a:r>
            <a:r>
              <a:rPr kumimoji="1" lang="ja-JP" altLang="en-US" dirty="0"/>
              <a:t>横</a:t>
            </a:r>
            <a:r>
              <a:rPr kumimoji="1" lang="en-US" altLang="ja-JP" dirty="0"/>
              <a:t>1</a:t>
            </a:r>
            <a:r>
              <a:rPr kumimoji="1" lang="ja-JP" altLang="en-US" dirty="0"/>
              <a:t>の正方形を作ります。</a:t>
            </a:r>
            <a:endParaRPr kumimoji="1" lang="en-US" altLang="ja-JP" dirty="0"/>
          </a:p>
          <a:p>
            <a:r>
              <a:rPr kumimoji="1" lang="ja-JP" altLang="en-US" dirty="0"/>
              <a:t>その中に、半径</a:t>
            </a:r>
            <a:r>
              <a:rPr kumimoji="1" lang="en-US" altLang="ja-JP" dirty="0"/>
              <a:t>1</a:t>
            </a:r>
            <a:r>
              <a:rPr kumimoji="1" lang="ja-JP" altLang="en-US" dirty="0"/>
              <a:t>の円の</a:t>
            </a:r>
            <a:r>
              <a:rPr kumimoji="1" lang="en-US" altLang="ja-JP" dirty="0"/>
              <a:t>1/4</a:t>
            </a:r>
            <a:r>
              <a:rPr kumimoji="1" lang="ja-JP" altLang="en-US" dirty="0"/>
              <a:t>となる扇形を描きます。</a:t>
            </a:r>
            <a:endParaRPr kumimoji="1" lang="en-US" altLang="ja-JP" dirty="0"/>
          </a:p>
          <a:p>
            <a:r>
              <a:rPr kumimoji="1" lang="ja-JP" altLang="en-US" dirty="0"/>
              <a:t>このとき、扇形の面積は、円周率</a:t>
            </a:r>
            <a:r>
              <a:rPr kumimoji="1" lang="en-US" altLang="ja-JP" dirty="0"/>
              <a:t>/4 </a:t>
            </a:r>
            <a:r>
              <a:rPr kumimoji="1" lang="ja-JP" altLang="en-US" dirty="0"/>
              <a:t>となります。</a:t>
            </a:r>
            <a:endParaRPr kumimoji="1" lang="en-US" altLang="ja-JP" dirty="0"/>
          </a:p>
          <a:p>
            <a:pPr defTabSz="953902">
              <a:defRPr/>
            </a:pPr>
            <a:r>
              <a:rPr kumimoji="1" lang="ja-JP" altLang="en-US" dirty="0"/>
              <a:t>正方形の中にランダムに点をたくさん打っていきます。</a:t>
            </a:r>
            <a:endParaRPr kumimoji="1" lang="en-US" altLang="ja-JP" dirty="0"/>
          </a:p>
          <a:p>
            <a:pPr defTabSz="953902">
              <a:defRPr/>
            </a:pPr>
            <a:r>
              <a:rPr kumimoji="1" lang="ja-JP" altLang="en-US" dirty="0"/>
              <a:t>ランダムに点を打っているのですから、打った点が扇形に入る確率は、扇型の面積に比例します。</a:t>
            </a:r>
            <a:endParaRPr kumimoji="1" lang="en-US" altLang="ja-JP" dirty="0"/>
          </a:p>
          <a:p>
            <a:r>
              <a:rPr kumimoji="1" lang="ja-JP" altLang="en-US" dirty="0"/>
              <a:t>点を打ったら、扇型の中にある点の数と、正方形全体の点の数の割合を求めます。</a:t>
            </a:r>
            <a:endParaRPr kumimoji="1" lang="en-US" altLang="ja-JP" dirty="0"/>
          </a:p>
          <a:p>
            <a:r>
              <a:rPr kumimoji="1" lang="ja-JP" altLang="en-US" dirty="0"/>
              <a:t>例えば、こちらの図では、扇形の中には</a:t>
            </a:r>
            <a:r>
              <a:rPr kumimoji="1" lang="en-US" altLang="ja-JP" dirty="0"/>
              <a:t>14</a:t>
            </a:r>
            <a:r>
              <a:rPr kumimoji="1" lang="ja-JP" altLang="en-US" dirty="0"/>
              <a:t>個、正方形全体では</a:t>
            </a:r>
            <a:r>
              <a:rPr kumimoji="1" lang="en-US" altLang="ja-JP" dirty="0"/>
              <a:t>20</a:t>
            </a:r>
            <a:r>
              <a:rPr kumimoji="1" lang="ja-JP" altLang="en-US" dirty="0"/>
              <a:t>個の点があります。</a:t>
            </a:r>
            <a:endParaRPr kumimoji="1" lang="en-US" altLang="ja-JP" dirty="0"/>
          </a:p>
          <a:p>
            <a:r>
              <a:rPr kumimoji="1" lang="ja-JP" altLang="en-US" dirty="0"/>
              <a:t>したがって、扇形に入った点の割合は、</a:t>
            </a:r>
            <a:r>
              <a:rPr kumimoji="1" lang="en-US" altLang="ja-JP" dirty="0"/>
              <a:t>14/20 </a:t>
            </a:r>
            <a:r>
              <a:rPr kumimoji="1" lang="ja-JP" altLang="en-US" dirty="0"/>
              <a:t>で </a:t>
            </a:r>
            <a:r>
              <a:rPr kumimoji="1" lang="en-US" altLang="ja-JP" dirty="0"/>
              <a:t>0.7 </a:t>
            </a:r>
            <a:r>
              <a:rPr kumimoji="1" lang="ja-JP" altLang="en-US" dirty="0"/>
              <a:t>です。</a:t>
            </a:r>
            <a:endParaRPr kumimoji="1" lang="en-US" altLang="ja-JP" dirty="0"/>
          </a:p>
          <a:p>
            <a:r>
              <a:rPr kumimoji="1" lang="ja-JP" altLang="en-US" dirty="0"/>
              <a:t>これを</a:t>
            </a:r>
            <a:r>
              <a:rPr kumimoji="1" lang="en-US" altLang="ja-JP" dirty="0"/>
              <a:t>4</a:t>
            </a:r>
            <a:r>
              <a:rPr kumimoji="1" lang="ja-JP" altLang="en-US" dirty="0"/>
              <a:t>倍すると </a:t>
            </a:r>
            <a:r>
              <a:rPr kumimoji="1" lang="en-US" altLang="ja-JP" dirty="0"/>
              <a:t>2.8 </a:t>
            </a:r>
            <a:r>
              <a:rPr kumimoji="1" lang="ja-JP" altLang="en-US" dirty="0"/>
              <a:t>となりますので、</a:t>
            </a:r>
            <a:endParaRPr kumimoji="1" lang="en-US" altLang="ja-JP" dirty="0"/>
          </a:p>
          <a:p>
            <a:r>
              <a:rPr kumimoji="1" lang="ja-JP" altLang="en-US" dirty="0"/>
              <a:t>ここから円周率は </a:t>
            </a:r>
            <a:r>
              <a:rPr kumimoji="1" lang="en-US" altLang="ja-JP" dirty="0"/>
              <a:t>2.8 </a:t>
            </a:r>
            <a:r>
              <a:rPr kumimoji="1" lang="ja-JP" altLang="en-US" dirty="0"/>
              <a:t>と推定されます。</a:t>
            </a:r>
            <a:endParaRPr kumimoji="1" lang="en-US" altLang="ja-JP" dirty="0"/>
          </a:p>
          <a:p>
            <a:r>
              <a:rPr kumimoji="1" lang="ja-JP" altLang="en-US" dirty="0"/>
              <a:t>今回は</a:t>
            </a:r>
            <a:r>
              <a:rPr kumimoji="1" lang="en-US" altLang="ja-JP" dirty="0"/>
              <a:t>20</a:t>
            </a:r>
            <a:r>
              <a:rPr kumimoji="1" lang="ja-JP" altLang="en-US" dirty="0"/>
              <a:t>個しか点を打っていませんので、円周率からかなり離れた値になりましたが、</a:t>
            </a:r>
            <a:endParaRPr kumimoji="1" lang="en-US" altLang="ja-JP" dirty="0"/>
          </a:p>
          <a:p>
            <a:r>
              <a:rPr kumimoji="1" lang="ja-JP" altLang="en-US" dirty="0"/>
              <a:t>打つ点の数を増やしていけば、円周率に違い値が出てくる、はずです。</a:t>
            </a:r>
            <a:endParaRPr kumimoji="1" lang="en-US" altLang="ja-JP" dirty="0"/>
          </a:p>
          <a:p>
            <a:r>
              <a:rPr kumimoji="1" lang="ja-JP" altLang="en-US" dirty="0"/>
              <a:t>このように、モンテカルロ法を使えば、何等かの答はでてきます。</a:t>
            </a:r>
            <a:endParaRPr kumimoji="1" lang="en-US" altLang="ja-JP" dirty="0"/>
          </a:p>
          <a:p>
            <a:r>
              <a:rPr kumimoji="1" lang="ja-JP" altLang="en-US" dirty="0"/>
              <a:t>ただし、それが正しいとは限りません。</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31</a:t>
            </a:fld>
            <a:endParaRPr lang="en-US" altLang="ja-JP"/>
          </a:p>
        </p:txBody>
      </p:sp>
    </p:spTree>
    <p:extLst>
      <p:ext uri="{BB962C8B-B14F-4D97-AF65-F5344CB8AC3E}">
        <p14:creationId xmlns:p14="http://schemas.microsoft.com/office/powerpoint/2010/main" val="92488653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こちらが、モンテカルロ法を使った円周率の計算アルゴリズムです。</a:t>
            </a:r>
            <a:endParaRPr kumimoji="1" lang="en-US" altLang="ja-JP" dirty="0"/>
          </a:p>
          <a:p>
            <a:r>
              <a:rPr kumimoji="1" lang="ja-JP" altLang="en-US" dirty="0"/>
              <a:t>反復回数を増やせば、より円周率に近い答が出てきます。</a:t>
            </a:r>
            <a:endParaRPr kumimoji="1" lang="en-US" altLang="ja-JP" dirty="0"/>
          </a:p>
          <a:p>
            <a:r>
              <a:rPr kumimoji="1" lang="ja-JP" altLang="en-US" dirty="0"/>
              <a:t>とはいえ、あまり効率は良くありません。</a:t>
            </a:r>
            <a:endParaRPr kumimoji="1" lang="en-US" altLang="ja-JP" dirty="0"/>
          </a:p>
          <a:p>
            <a:r>
              <a:rPr kumimoji="1" lang="en-US" altLang="ja-JP" dirty="0"/>
              <a:t>10000</a:t>
            </a:r>
            <a:r>
              <a:rPr kumimoji="1" lang="ja-JP" altLang="en-US" dirty="0"/>
              <a:t>回の繰り返しで、有効数字は</a:t>
            </a:r>
            <a:r>
              <a:rPr kumimoji="1" lang="en-US" altLang="ja-JP" dirty="0"/>
              <a:t>3</a:t>
            </a:r>
            <a:r>
              <a:rPr kumimoji="1" lang="ja-JP" altLang="en-US" dirty="0"/>
              <a:t>桁程度です。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32</a:t>
            </a:fld>
            <a:endParaRPr lang="en-US" altLang="ja-JP"/>
          </a:p>
        </p:txBody>
      </p:sp>
    </p:spTree>
    <p:extLst>
      <p:ext uri="{BB962C8B-B14F-4D97-AF65-F5344CB8AC3E}">
        <p14:creationId xmlns:p14="http://schemas.microsoft.com/office/powerpoint/2010/main" val="2642495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モンテカルロ法を使ってゲームの手を求める場合は、</a:t>
            </a:r>
            <a:endParaRPr kumimoji="1" lang="en-US" altLang="ja-JP" dirty="0"/>
          </a:p>
          <a:p>
            <a:r>
              <a:rPr kumimoji="1" lang="ja-JP" altLang="en-US" dirty="0"/>
              <a:t>ある局面から、勝負がつくまでランダムに手を指していきます。</a:t>
            </a:r>
            <a:endParaRPr kumimoji="1" lang="en-US" altLang="ja-JP" dirty="0"/>
          </a:p>
          <a:p>
            <a:r>
              <a:rPr kumimoji="1" lang="ja-JP" altLang="en-US" dirty="0"/>
              <a:t>これを何度も繰り返します。</a:t>
            </a:r>
            <a:endParaRPr kumimoji="1" lang="en-US" altLang="ja-JP" dirty="0"/>
          </a:p>
          <a:p>
            <a:r>
              <a:rPr kumimoji="1" lang="ja-JP" altLang="en-US" dirty="0"/>
              <a:t>例えば、こちらの図では、ランダムに手を指す、というのを</a:t>
            </a:r>
            <a:r>
              <a:rPr kumimoji="1" lang="en-US" altLang="ja-JP" dirty="0"/>
              <a:t>5</a:t>
            </a:r>
            <a:r>
              <a:rPr kumimoji="1" lang="ja-JP" altLang="en-US" dirty="0"/>
              <a:t>回繰り返しところ、</a:t>
            </a:r>
            <a:endParaRPr kumimoji="1" lang="en-US" altLang="ja-JP" dirty="0"/>
          </a:p>
          <a:p>
            <a:r>
              <a:rPr kumimoji="1" lang="en-US" altLang="ja-JP" dirty="0"/>
              <a:t>5</a:t>
            </a:r>
            <a:r>
              <a:rPr kumimoji="1" lang="ja-JP" altLang="en-US" dirty="0"/>
              <a:t>回中</a:t>
            </a:r>
            <a:r>
              <a:rPr kumimoji="1" lang="en-US" altLang="ja-JP" dirty="0"/>
              <a:t>3</a:t>
            </a:r>
            <a:r>
              <a:rPr kumimoji="1" lang="ja-JP" altLang="en-US" dirty="0"/>
              <a:t>回勝ちました。</a:t>
            </a:r>
            <a:endParaRPr kumimoji="1" lang="en-US" altLang="ja-JP" dirty="0"/>
          </a:p>
          <a:p>
            <a:r>
              <a:rPr kumimoji="1" lang="ja-JP" altLang="en-US" dirty="0"/>
              <a:t>そこで、現在の局面は、勝率</a:t>
            </a:r>
            <a:r>
              <a:rPr kumimoji="1" lang="en-US" altLang="ja-JP" dirty="0"/>
              <a:t>60%</a:t>
            </a:r>
            <a:r>
              <a:rPr kumimoji="1" lang="ja-JP" altLang="en-US" dirty="0"/>
              <a:t>と判断します。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33</a:t>
            </a:fld>
            <a:endParaRPr lang="en-US" altLang="ja-JP"/>
          </a:p>
        </p:txBody>
      </p:sp>
    </p:spTree>
    <p:extLst>
      <p:ext uri="{BB962C8B-B14F-4D97-AF65-F5344CB8AC3E}">
        <p14:creationId xmlns:p14="http://schemas.microsoft.com/office/powerpoint/2010/main" val="14952591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モンテカルロ法で手を選択するときは、</a:t>
            </a:r>
            <a:endParaRPr kumimoji="1" lang="en-US" altLang="ja-JP" dirty="0"/>
          </a:p>
          <a:p>
            <a:r>
              <a:rPr kumimoji="1" lang="ja-JP" altLang="en-US" dirty="0"/>
              <a:t>各合法手を指した後の局面で、</a:t>
            </a:r>
            <a:endParaRPr kumimoji="1" lang="en-US" altLang="ja-JP" dirty="0"/>
          </a:p>
          <a:p>
            <a:r>
              <a:rPr kumimoji="1" lang="ja-JP" altLang="en-US" dirty="0"/>
              <a:t>そこからランダムに手を指すのを繰り返して、</a:t>
            </a:r>
            <a:endParaRPr kumimoji="1" lang="en-US" altLang="ja-JP" dirty="0"/>
          </a:p>
          <a:p>
            <a:r>
              <a:rPr kumimoji="1" lang="ja-JP" altLang="en-US" dirty="0"/>
              <a:t>各局面の勝率を求めます。</a:t>
            </a:r>
            <a:endParaRPr kumimoji="1" lang="en-US" altLang="ja-JP" dirty="0"/>
          </a:p>
          <a:p>
            <a:r>
              <a:rPr kumimoji="1" lang="ja-JP" altLang="en-US" dirty="0"/>
              <a:t>そして、最も勝率の高い手を選択します。</a:t>
            </a:r>
            <a:endParaRPr kumimoji="1" lang="en-US" altLang="ja-JP" dirty="0"/>
          </a:p>
          <a:p>
            <a:r>
              <a:rPr kumimoji="1" lang="ja-JP" altLang="en-US" dirty="0"/>
              <a:t>モンテカルロ法は、複雑な戦略を考えなくても、ランダムに指すのを繰り返すだけでできますので、</a:t>
            </a:r>
            <a:endParaRPr kumimoji="1" lang="en-US" altLang="ja-JP" dirty="0"/>
          </a:p>
          <a:p>
            <a:r>
              <a:rPr kumimoji="1" lang="ja-JP" altLang="en-US" dirty="0"/>
              <a:t>色々なゲームに使えます。</a:t>
            </a:r>
            <a:endParaRPr kumimoji="1" lang="en-US" altLang="ja-JP" dirty="0"/>
          </a:p>
          <a:p>
            <a:r>
              <a:rPr kumimoji="1" lang="ja-JP" altLang="en-US" dirty="0"/>
              <a:t>モンテカルロ法は、機械学習が出てくる以前は、囲碁でよく使われた手法です。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34</a:t>
            </a:fld>
            <a:endParaRPr lang="en-US" altLang="ja-JP"/>
          </a:p>
        </p:txBody>
      </p:sp>
    </p:spTree>
    <p:extLst>
      <p:ext uri="{BB962C8B-B14F-4D97-AF65-F5344CB8AC3E}">
        <p14:creationId xmlns:p14="http://schemas.microsoft.com/office/powerpoint/2010/main" val="13143454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ここで、もう一度局面の評価値計算を振り返ってみましょう・</a:t>
            </a:r>
            <a:endParaRPr kumimoji="1" lang="en-US" altLang="ja-JP" dirty="0"/>
          </a:p>
          <a:p>
            <a:r>
              <a:rPr kumimoji="1" lang="ja-JP" altLang="en-US" dirty="0"/>
              <a:t>局面の評価値は、ここに挙げたような要素を元に計算します。</a:t>
            </a:r>
            <a:endParaRPr kumimoji="1" lang="en-US" altLang="ja-JP" dirty="0"/>
          </a:p>
          <a:p>
            <a:r>
              <a:rPr kumimoji="1" lang="ja-JP" altLang="en-US" dirty="0"/>
              <a:t>もちろん、評価基準はゲームにより異なります。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35</a:t>
            </a:fld>
            <a:endParaRPr lang="en-US" altLang="ja-JP"/>
          </a:p>
        </p:txBody>
      </p:sp>
    </p:spTree>
    <p:extLst>
      <p:ext uri="{BB962C8B-B14F-4D97-AF65-F5344CB8AC3E}">
        <p14:creationId xmlns:p14="http://schemas.microsoft.com/office/powerpoint/2010/main" val="55399737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将棋の場合、有利不利の評価基準として、駒割りがよく使われます。</a:t>
            </a:r>
            <a:endParaRPr kumimoji="1" lang="en-US" altLang="ja-JP" dirty="0"/>
          </a:p>
          <a:p>
            <a:r>
              <a:rPr kumimoji="1" lang="ja-JP" altLang="en-US" dirty="0"/>
              <a:t>駒割りとは駒の損得勘定です。</a:t>
            </a:r>
            <a:endParaRPr kumimoji="1" lang="en-US" altLang="ja-JP" dirty="0"/>
          </a:p>
          <a:p>
            <a:r>
              <a:rPr kumimoji="1" lang="ja-JP" altLang="en-US" dirty="0"/>
              <a:t>将棋の駒には強さの違いがありますのえ、</a:t>
            </a:r>
            <a:endParaRPr kumimoji="1" lang="en-US" altLang="ja-JP" dirty="0"/>
          </a:p>
          <a:p>
            <a:r>
              <a:rPr kumimoji="1" lang="ja-JP" altLang="en-US" dirty="0"/>
              <a:t>自分の弱い駒と相手の強い駒を交換できれば有利です。</a:t>
            </a:r>
            <a:endParaRPr kumimoji="1" lang="en-US" altLang="ja-JP" dirty="0"/>
          </a:p>
          <a:p>
            <a:r>
              <a:rPr kumimoji="1" lang="ja-JP" altLang="en-US" dirty="0"/>
              <a:t>例えば、こちらの局面は、▲２二歩と打てば、２一の桂馬と交換できます。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36</a:t>
            </a:fld>
            <a:endParaRPr lang="en-US" altLang="ja-JP"/>
          </a:p>
        </p:txBody>
      </p:sp>
    </p:spTree>
    <p:extLst>
      <p:ext uri="{BB962C8B-B14F-4D97-AF65-F5344CB8AC3E}">
        <p14:creationId xmlns:p14="http://schemas.microsoft.com/office/powerpoint/2010/main" val="212091543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駒割りは、駒の種類に応じて価値を付加し、</a:t>
            </a:r>
            <a:endParaRPr kumimoji="1" lang="en-US" altLang="ja-JP" dirty="0"/>
          </a:p>
          <a:p>
            <a:r>
              <a:rPr kumimoji="1" lang="ja-JP" altLang="en-US" dirty="0"/>
              <a:t>その価値の合計で有利不利を判定します。</a:t>
            </a:r>
            <a:endParaRPr kumimoji="1" lang="en-US" altLang="ja-JP" dirty="0"/>
          </a:p>
          <a:p>
            <a:r>
              <a:rPr kumimoji="1" lang="ja-JP" altLang="en-US" dirty="0"/>
              <a:t>例えば、谷川</a:t>
            </a:r>
            <a:r>
              <a:rPr kumimoji="1" lang="en-US" altLang="ja-JP" dirty="0"/>
              <a:t>17</a:t>
            </a:r>
            <a:r>
              <a:rPr kumimoji="1" lang="ja-JP" altLang="en-US" dirty="0"/>
              <a:t>世名人は各駒にこのような価値を割り当てています。</a:t>
            </a:r>
            <a:endParaRPr kumimoji="1" lang="en-US" altLang="ja-JP" dirty="0"/>
          </a:p>
          <a:p>
            <a:r>
              <a:rPr kumimoji="1" lang="ja-JP" altLang="en-US" dirty="0"/>
              <a:t>歩なら</a:t>
            </a:r>
            <a:r>
              <a:rPr kumimoji="1" lang="en-US" altLang="ja-JP" dirty="0"/>
              <a:t>1</a:t>
            </a:r>
            <a:r>
              <a:rPr kumimoji="1" lang="ja-JP" altLang="en-US" dirty="0"/>
              <a:t>点、香車なら</a:t>
            </a:r>
            <a:r>
              <a:rPr kumimoji="1" lang="en-US" altLang="ja-JP" dirty="0"/>
              <a:t>5</a:t>
            </a:r>
            <a:r>
              <a:rPr kumimoji="1" lang="ja-JP" altLang="en-US" dirty="0"/>
              <a:t>点、という具合です。</a:t>
            </a:r>
            <a:endParaRPr kumimoji="1" lang="en-US" altLang="ja-JP" dirty="0"/>
          </a:p>
          <a:p>
            <a:r>
              <a:rPr kumimoji="1" lang="ja-JP" altLang="en-US" dirty="0"/>
              <a:t>王将は取られると負けですので、価値は無限大となります。</a:t>
            </a:r>
            <a:endParaRPr kumimoji="1" lang="en-US" altLang="ja-JP" dirty="0"/>
          </a:p>
          <a:p>
            <a:r>
              <a:rPr kumimoji="1" lang="ja-JP" altLang="en-US" dirty="0"/>
              <a:t>将棋には成駒もあります。</a:t>
            </a:r>
            <a:endParaRPr kumimoji="1" lang="en-US" altLang="ja-JP" dirty="0"/>
          </a:p>
          <a:p>
            <a:r>
              <a:rPr kumimoji="1" lang="ja-JP" altLang="en-US" dirty="0"/>
              <a:t>成駒は生駒よりも価値が高くなります。</a:t>
            </a:r>
            <a:endParaRPr kumimoji="1" lang="en-US" altLang="ja-JP" dirty="0"/>
          </a:p>
          <a:p>
            <a:r>
              <a:rPr kumimoji="1" lang="ja-JP" altLang="en-US" dirty="0"/>
              <a:t>歩香桂は成ると金と同じ動きになりますが、敵に取られても</a:t>
            </a:r>
            <a:endParaRPr kumimoji="1" lang="en-US" altLang="ja-JP" dirty="0"/>
          </a:p>
          <a:p>
            <a:r>
              <a:rPr kumimoji="1" lang="ja-JP" altLang="en-US" dirty="0"/>
              <a:t>渡すのは弱い駒ですむので、金よりも価値が高い、としています。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37</a:t>
            </a:fld>
            <a:endParaRPr lang="en-US" altLang="ja-JP"/>
          </a:p>
        </p:txBody>
      </p:sp>
    </p:spTree>
    <p:extLst>
      <p:ext uri="{BB962C8B-B14F-4D97-AF65-F5344CB8AC3E}">
        <p14:creationId xmlns:p14="http://schemas.microsoft.com/office/powerpoint/2010/main" val="6640234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例えば、このような局面で考えてみましょう。</a:t>
            </a:r>
            <a:endParaRPr kumimoji="1" lang="en-US" altLang="ja-JP" dirty="0"/>
          </a:p>
          <a:p>
            <a:r>
              <a:rPr kumimoji="1" lang="ja-JP" altLang="en-US" dirty="0"/>
              <a:t>先手の持ち駒には角と桂があります。</a:t>
            </a:r>
            <a:endParaRPr kumimoji="1" lang="en-US" altLang="ja-JP" dirty="0"/>
          </a:p>
          <a:p>
            <a:r>
              <a:rPr kumimoji="1" lang="ja-JP" altLang="en-US" dirty="0"/>
              <a:t>ここで駒得するにはどうすればいいでしょう？</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38</a:t>
            </a:fld>
            <a:endParaRPr lang="en-US" altLang="ja-JP"/>
          </a:p>
        </p:txBody>
      </p:sp>
    </p:spTree>
    <p:extLst>
      <p:ext uri="{BB962C8B-B14F-4D97-AF65-F5344CB8AC3E}">
        <p14:creationId xmlns:p14="http://schemas.microsoft.com/office/powerpoint/2010/main" val="28644911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先手が▲７三角と打つと、王手飛車とりとなり、飛車を必ず取れます。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39</a:t>
            </a:fld>
            <a:endParaRPr lang="en-US" altLang="ja-JP"/>
          </a:p>
        </p:txBody>
      </p:sp>
    </p:spTree>
    <p:extLst>
      <p:ext uri="{BB962C8B-B14F-4D97-AF65-F5344CB8AC3E}">
        <p14:creationId xmlns:p14="http://schemas.microsoft.com/office/powerpoint/2010/main" val="1867863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それでは、強い手を得るにはどうすればいいのでしょうか。</a:t>
            </a:r>
            <a:endParaRPr kumimoji="1" lang="en-US" altLang="ja-JP" dirty="0"/>
          </a:p>
          <a:p>
            <a:r>
              <a:rPr kumimoji="1" lang="ja-JP" altLang="en-US" dirty="0"/>
              <a:t>代表的な手法としては、</a:t>
            </a:r>
            <a:endParaRPr kumimoji="1" lang="en-US" altLang="ja-JP" dirty="0"/>
          </a:p>
          <a:p>
            <a:r>
              <a:rPr kumimoji="1" lang="ja-JP" altLang="en-US" dirty="0"/>
              <a:t>局面の評価値を計算する、</a:t>
            </a:r>
            <a:endParaRPr kumimoji="1" lang="en-US" altLang="ja-JP" dirty="0"/>
          </a:p>
          <a:p>
            <a:r>
              <a:rPr kumimoji="1" lang="ja-JP" altLang="en-US" dirty="0"/>
              <a:t>定跡・定石データベースを利用する、</a:t>
            </a:r>
            <a:endParaRPr kumimoji="1" lang="en-US" altLang="ja-JP" dirty="0"/>
          </a:p>
          <a:p>
            <a:r>
              <a:rPr kumimoji="1" lang="ja-JP" altLang="en-US" dirty="0"/>
              <a:t>先読みする。</a:t>
            </a:r>
            <a:endParaRPr kumimoji="1" lang="en-US" altLang="ja-JP" dirty="0"/>
          </a:p>
          <a:p>
            <a:r>
              <a:rPr kumimoji="1" lang="ja-JP" altLang="en-US" dirty="0"/>
              <a:t>完全読み切り・必勝読み切りをする。</a:t>
            </a:r>
            <a:endParaRPr kumimoji="1" lang="en-US" altLang="ja-JP" dirty="0"/>
          </a:p>
          <a:p>
            <a:r>
              <a:rPr kumimoji="1" lang="ja-JP" altLang="en-US" dirty="0"/>
              <a:t>モンテカルロ法を使う。</a:t>
            </a:r>
            <a:endParaRPr kumimoji="1" lang="en-US" altLang="ja-JP" dirty="0"/>
          </a:p>
          <a:p>
            <a:r>
              <a:rPr kumimoji="1" lang="ja-JP" altLang="en-US" dirty="0"/>
              <a:t>そして最近注目されているのが機械学習です。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a:t>
            </a:fld>
            <a:endParaRPr lang="en-US" altLang="ja-JP"/>
          </a:p>
        </p:txBody>
      </p:sp>
    </p:spTree>
    <p:extLst>
      <p:ext uri="{BB962C8B-B14F-4D97-AF65-F5344CB8AC3E}">
        <p14:creationId xmlns:p14="http://schemas.microsoft.com/office/powerpoint/2010/main" val="336896642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後手は△６二飛と動かして王手を防ぎます。</a:t>
            </a:r>
            <a:endParaRPr kumimoji="1" lang="en-US" altLang="ja-JP" dirty="0"/>
          </a:p>
          <a:p>
            <a:r>
              <a:rPr kumimoji="1" lang="ja-JP" altLang="en-US" dirty="0"/>
              <a:t>ここで▲６二同角とすれば、</a:t>
            </a:r>
            <a:endParaRPr kumimoji="1" lang="en-US" altLang="ja-JP" dirty="0"/>
          </a:p>
          <a:p>
            <a:r>
              <a:rPr kumimoji="1" lang="ja-JP" altLang="en-US" dirty="0"/>
              <a:t>飛車を取れます。</a:t>
            </a:r>
            <a:endParaRPr kumimoji="1" lang="en-US" altLang="ja-JP" dirty="0"/>
          </a:p>
          <a:p>
            <a:r>
              <a:rPr kumimoji="1" lang="ja-JP" altLang="en-US" dirty="0"/>
              <a:t>ただし、その後角を取られますので、</a:t>
            </a:r>
            <a:endParaRPr kumimoji="1" lang="en-US" altLang="ja-JP" dirty="0"/>
          </a:p>
          <a:p>
            <a:r>
              <a:rPr kumimoji="1" lang="ja-JP" altLang="en-US" dirty="0"/>
              <a:t>飛車と角の交換になります。</a:t>
            </a:r>
            <a:endParaRPr kumimoji="1" lang="en-US" altLang="ja-JP" dirty="0"/>
          </a:p>
          <a:p>
            <a:r>
              <a:rPr kumimoji="1" lang="ja-JP" altLang="en-US" dirty="0"/>
              <a:t>飛車が</a:t>
            </a:r>
            <a:r>
              <a:rPr kumimoji="1" lang="en-US" altLang="ja-JP" dirty="0"/>
              <a:t>15</a:t>
            </a:r>
            <a:r>
              <a:rPr kumimoji="1" lang="ja-JP" altLang="en-US" dirty="0"/>
              <a:t>点、角が</a:t>
            </a:r>
            <a:r>
              <a:rPr kumimoji="1" lang="en-US" altLang="ja-JP" dirty="0"/>
              <a:t>13</a:t>
            </a:r>
            <a:r>
              <a:rPr kumimoji="1" lang="ja-JP" altLang="en-US" dirty="0"/>
              <a:t>点ですので、少しだけ得をしたことになります。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40</a:t>
            </a:fld>
            <a:endParaRPr lang="en-US" altLang="ja-JP"/>
          </a:p>
        </p:txBody>
      </p:sp>
    </p:spTree>
    <p:extLst>
      <p:ext uri="{BB962C8B-B14F-4D97-AF65-F5344CB8AC3E}">
        <p14:creationId xmlns:p14="http://schemas.microsoft.com/office/powerpoint/2010/main" val="14734006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ここで、更に▲７四桂と打って飛車を取りに行きます。</a:t>
            </a:r>
            <a:endParaRPr kumimoji="1" lang="en-US" altLang="ja-JP" dirty="0"/>
          </a:p>
          <a:p>
            <a:r>
              <a:rPr kumimoji="1" lang="ja-JP" altLang="en-US" dirty="0"/>
              <a:t>飛車は逃げられませんので、桂馬で飛車を取ることができます。</a:t>
            </a:r>
            <a:endParaRPr kumimoji="1" lang="en-US" altLang="ja-JP" dirty="0"/>
          </a:p>
          <a:p>
            <a:r>
              <a:rPr kumimoji="1" lang="ja-JP" altLang="en-US" dirty="0"/>
              <a:t>こうすれば、飛車と桂馬の交換になります。</a:t>
            </a:r>
            <a:endParaRPr kumimoji="1" lang="en-US" altLang="ja-JP" dirty="0"/>
          </a:p>
          <a:p>
            <a:r>
              <a:rPr kumimoji="1" lang="en-US" altLang="ja-JP" dirty="0"/>
              <a:t>15</a:t>
            </a:r>
            <a:r>
              <a:rPr kumimoji="1" lang="ja-JP" altLang="en-US" dirty="0"/>
              <a:t>点と</a:t>
            </a:r>
            <a:r>
              <a:rPr kumimoji="1" lang="en-US" altLang="ja-JP" dirty="0"/>
              <a:t>6</a:t>
            </a:r>
            <a:r>
              <a:rPr kumimoji="1" lang="ja-JP" altLang="en-US" dirty="0"/>
              <a:t>点の交換ですので先手は大きく駒得できます。</a:t>
            </a:r>
            <a:endParaRPr kumimoji="1" lang="en-US" altLang="ja-JP" dirty="0"/>
          </a:p>
          <a:p>
            <a:r>
              <a:rPr kumimoji="1" lang="ja-JP" altLang="en-US" dirty="0"/>
              <a:t>ただし、角で飛車を取りに行く場合と比べると、後手は一手余分に指せます。</a:t>
            </a:r>
            <a:endParaRPr kumimoji="1" lang="en-US" altLang="ja-JP" dirty="0"/>
          </a:p>
          <a:p>
            <a:r>
              <a:rPr kumimoji="1" lang="ja-JP" altLang="en-US" dirty="0"/>
              <a:t>もしかすると、その一手で飛車桂馬交換以上の価値のある手があるかもしれません。</a:t>
            </a:r>
            <a:endParaRPr kumimoji="1" lang="en-US" altLang="ja-JP" dirty="0"/>
          </a:p>
          <a:p>
            <a:r>
              <a:rPr kumimoji="1" lang="ja-JP" altLang="en-US" dirty="0"/>
              <a:t>ですので、この手が有利かどうかは状況次第です。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41</a:t>
            </a:fld>
            <a:endParaRPr lang="en-US" altLang="ja-JP"/>
          </a:p>
        </p:txBody>
      </p:sp>
    </p:spTree>
    <p:extLst>
      <p:ext uri="{BB962C8B-B14F-4D97-AF65-F5344CB8AC3E}">
        <p14:creationId xmlns:p14="http://schemas.microsoft.com/office/powerpoint/2010/main" val="27530399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チェスでも、駒に価値が割り振られます。</a:t>
            </a:r>
            <a:endParaRPr kumimoji="1" lang="en-US" altLang="ja-JP" dirty="0"/>
          </a:p>
          <a:p>
            <a:r>
              <a:rPr kumimoji="1" lang="ja-JP" altLang="en-US" dirty="0"/>
              <a:t>こちらの表は、</a:t>
            </a:r>
            <a:r>
              <a:rPr kumimoji="1" lang="en-US" altLang="ja-JP" dirty="0"/>
              <a:t>Bobby Fisher </a:t>
            </a:r>
            <a:r>
              <a:rPr kumimoji="1" lang="ja-JP" altLang="en-US" dirty="0"/>
              <a:t>というチェスのグランドマスターによる駒の価値です。</a:t>
            </a:r>
            <a:endParaRPr kumimoji="1" lang="en-US" altLang="ja-JP" dirty="0"/>
          </a:p>
          <a:p>
            <a:r>
              <a:rPr kumimoji="1" lang="ja-JP" altLang="en-US" dirty="0"/>
              <a:t>クイーンが</a:t>
            </a:r>
            <a:r>
              <a:rPr kumimoji="1" lang="en-US" altLang="ja-JP" dirty="0"/>
              <a:t>9</a:t>
            </a:r>
            <a:r>
              <a:rPr kumimoji="1" lang="ja-JP" altLang="en-US" dirty="0"/>
              <a:t>点ですので、チェスでは他の駒よりもクイーンが圧倒的に強いわけです。</a:t>
            </a:r>
            <a:endParaRPr kumimoji="1" lang="en-US" altLang="ja-JP" dirty="0"/>
          </a:p>
          <a:p>
            <a:r>
              <a:rPr kumimoji="1" lang="ja-JP" altLang="en-US" dirty="0"/>
              <a:t>将棋の王将と同じく、チェスではキングを取られると負けですので、</a:t>
            </a:r>
            <a:endParaRPr kumimoji="1" lang="en-US" altLang="ja-JP" dirty="0"/>
          </a:p>
          <a:p>
            <a:r>
              <a:rPr kumimoji="1" lang="ja-JP" altLang="en-US" dirty="0"/>
              <a:t>キングの価値は無限大です。</a:t>
            </a:r>
            <a:endParaRPr kumimoji="1" lang="en-US" altLang="ja-JP" dirty="0"/>
          </a:p>
          <a:p>
            <a:r>
              <a:rPr kumimoji="1" lang="ja-JP" altLang="en-US" dirty="0"/>
              <a:t>ただし、チェスでは、キングを攻め駒として使うことがよくあります。</a:t>
            </a:r>
            <a:endParaRPr kumimoji="1" lang="en-US" altLang="ja-JP" dirty="0"/>
          </a:p>
          <a:p>
            <a:r>
              <a:rPr kumimoji="1" lang="ja-JP" altLang="en-US" dirty="0"/>
              <a:t>攻め駒として見た場合のキングの価値は</a:t>
            </a:r>
            <a:r>
              <a:rPr kumimoji="1" lang="en-US" altLang="ja-JP" dirty="0"/>
              <a:t>4</a:t>
            </a:r>
            <a:r>
              <a:rPr kumimoji="1" lang="ja-JP" altLang="en-US" dirty="0"/>
              <a:t>程度とされています。</a:t>
            </a:r>
            <a:endParaRPr kumimoji="1" lang="en-US" altLang="ja-JP" dirty="0"/>
          </a:p>
          <a:p>
            <a:r>
              <a:rPr kumimoji="1" lang="ja-JP" altLang="en-US" dirty="0"/>
              <a:t>また、ポーンは、</a:t>
            </a:r>
            <a:r>
              <a:rPr kumimoji="1" lang="en-US" altLang="ja-JP" dirty="0"/>
              <a:t>8</a:t>
            </a:r>
            <a:r>
              <a:rPr kumimoji="1" lang="ja-JP" altLang="en-US" dirty="0"/>
              <a:t>段目まで進むと任意の駒に成れますので、</a:t>
            </a:r>
            <a:endParaRPr kumimoji="1" lang="en-US" altLang="ja-JP" dirty="0"/>
          </a:p>
          <a:p>
            <a:r>
              <a:rPr kumimoji="1" lang="en-US" altLang="ja-JP" dirty="0"/>
              <a:t>6</a:t>
            </a:r>
            <a:r>
              <a:rPr kumimoji="1" lang="ja-JP" altLang="en-US" dirty="0"/>
              <a:t>段目、</a:t>
            </a:r>
            <a:r>
              <a:rPr kumimoji="1" lang="en-US" altLang="ja-JP" dirty="0"/>
              <a:t>7</a:t>
            </a:r>
            <a:r>
              <a:rPr kumimoji="1" lang="ja-JP" altLang="en-US" dirty="0"/>
              <a:t>段目まで進んだポーンは価値が上がります。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42</a:t>
            </a:fld>
            <a:endParaRPr lang="en-US" altLang="ja-JP"/>
          </a:p>
        </p:txBody>
      </p:sp>
    </p:spTree>
    <p:extLst>
      <p:ext uri="{BB962C8B-B14F-4D97-AF65-F5344CB8AC3E}">
        <p14:creationId xmlns:p14="http://schemas.microsoft.com/office/powerpoint/2010/main" val="337781420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例えばこちらの局面を見てみましょう。</a:t>
            </a:r>
            <a:endParaRPr kumimoji="1" lang="en-US" altLang="ja-JP" dirty="0"/>
          </a:p>
          <a:p>
            <a:r>
              <a:rPr kumimoji="1" lang="ja-JP" altLang="en-US" dirty="0"/>
              <a:t>先手はキング以外はナイトとポーン、</a:t>
            </a:r>
            <a:endParaRPr kumimoji="1" lang="en-US" altLang="ja-JP" dirty="0"/>
          </a:p>
          <a:p>
            <a:r>
              <a:rPr kumimoji="1" lang="ja-JP" altLang="en-US" dirty="0"/>
              <a:t>後手はキング以外はクイーンがあります。</a:t>
            </a:r>
            <a:endParaRPr kumimoji="1" lang="en-US" altLang="ja-JP" dirty="0"/>
          </a:p>
          <a:p>
            <a:r>
              <a:rPr kumimoji="1" lang="ja-JP" altLang="en-US" dirty="0"/>
              <a:t>駒の価値を合計すると、先手が</a:t>
            </a:r>
            <a:r>
              <a:rPr kumimoji="1" lang="en-US" altLang="ja-JP" dirty="0"/>
              <a:t>4</a:t>
            </a:r>
            <a:r>
              <a:rPr kumimoji="1" lang="ja-JP" altLang="en-US" dirty="0"/>
              <a:t>点、後手が</a:t>
            </a:r>
            <a:r>
              <a:rPr kumimoji="1" lang="en-US" altLang="ja-JP" dirty="0"/>
              <a:t>9</a:t>
            </a:r>
            <a:r>
              <a:rPr kumimoji="1" lang="ja-JP" altLang="en-US" dirty="0"/>
              <a:t>点ですので、後手の方が有利です。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43</a:t>
            </a:fld>
            <a:endParaRPr lang="en-US" altLang="ja-JP"/>
          </a:p>
        </p:txBody>
      </p:sp>
    </p:spTree>
    <p:extLst>
      <p:ext uri="{BB962C8B-B14F-4D97-AF65-F5344CB8AC3E}">
        <p14:creationId xmlns:p14="http://schemas.microsoft.com/office/powerpoint/2010/main" val="385786615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しかしここで、白がポーンを</a:t>
            </a:r>
            <a:r>
              <a:rPr kumimoji="1" lang="en-US" altLang="ja-JP" dirty="0"/>
              <a:t>f4</a:t>
            </a:r>
            <a:r>
              <a:rPr kumimoji="1" lang="ja-JP" altLang="en-US" dirty="0"/>
              <a:t>に進めてチェック、つまり王手を掛けます。</a:t>
            </a:r>
            <a:endParaRPr kumimoji="1" lang="en-US" altLang="ja-JP" dirty="0"/>
          </a:p>
          <a:p>
            <a:r>
              <a:rPr kumimoji="1" lang="ja-JP" altLang="en-US" dirty="0"/>
              <a:t>ポーンは斜め前にある敵の駒を取れますので、</a:t>
            </a:r>
            <a:endParaRPr kumimoji="1" lang="en-US" altLang="ja-JP" dirty="0"/>
          </a:p>
          <a:p>
            <a:r>
              <a:rPr kumimoji="1" lang="ja-JP" altLang="en-US" dirty="0"/>
              <a:t>この局面はキングとクイーンの両取りです。</a:t>
            </a:r>
            <a:endParaRPr kumimoji="1" lang="en-US" altLang="ja-JP" dirty="0"/>
          </a:p>
          <a:p>
            <a:r>
              <a:rPr kumimoji="1" lang="ja-JP" altLang="en-US" dirty="0"/>
              <a:t>よって、キングが逃げるとクイーンが取られてしまいますので、</a:t>
            </a:r>
            <a:endParaRPr kumimoji="1" lang="en-US" altLang="ja-JP" dirty="0"/>
          </a:p>
          <a:p>
            <a:r>
              <a:rPr kumimoji="1" lang="ja-JP" altLang="en-US" dirty="0"/>
              <a:t>キングかクイーンで</a:t>
            </a:r>
            <a:r>
              <a:rPr kumimoji="1" lang="en-US" altLang="ja-JP" dirty="0"/>
              <a:t>f4</a:t>
            </a:r>
            <a:r>
              <a:rPr kumimoji="1" lang="ja-JP" altLang="en-US" dirty="0"/>
              <a:t>のポーンを取らなければなりません。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44</a:t>
            </a:fld>
            <a:endParaRPr lang="en-US" altLang="ja-JP"/>
          </a:p>
        </p:txBody>
      </p:sp>
    </p:spTree>
    <p:extLst>
      <p:ext uri="{BB962C8B-B14F-4D97-AF65-F5344CB8AC3E}">
        <p14:creationId xmlns:p14="http://schemas.microsoft.com/office/powerpoint/2010/main" val="88846787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例えば、クイーンでポーン取ったとしましょう。</a:t>
            </a:r>
            <a:endParaRPr kumimoji="1" lang="en-US" altLang="ja-JP" dirty="0"/>
          </a:p>
          <a:p>
            <a:r>
              <a:rPr kumimoji="1" lang="ja-JP" altLang="en-US" dirty="0"/>
              <a:t>点数は先手</a:t>
            </a:r>
            <a:r>
              <a:rPr kumimoji="1" lang="en-US" altLang="ja-JP" dirty="0"/>
              <a:t>3</a:t>
            </a:r>
            <a:r>
              <a:rPr kumimoji="1" lang="ja-JP" altLang="en-US" dirty="0"/>
              <a:t>点後手</a:t>
            </a:r>
            <a:r>
              <a:rPr kumimoji="1" lang="en-US" altLang="ja-JP" dirty="0"/>
              <a:t>9</a:t>
            </a:r>
            <a:r>
              <a:rPr kumimoji="1" lang="ja-JP" altLang="en-US" dirty="0"/>
              <a:t>点になります。</a:t>
            </a:r>
            <a:endParaRPr kumimoji="1" lang="en-US" altLang="ja-JP" dirty="0"/>
          </a:p>
          <a:p>
            <a:r>
              <a:rPr kumimoji="1" lang="ja-JP" altLang="en-US" dirty="0"/>
              <a:t>点差がますます広がりました。</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45</a:t>
            </a:fld>
            <a:endParaRPr lang="en-US" altLang="ja-JP"/>
          </a:p>
        </p:txBody>
      </p:sp>
    </p:spTree>
    <p:extLst>
      <p:ext uri="{BB962C8B-B14F-4D97-AF65-F5344CB8AC3E}">
        <p14:creationId xmlns:p14="http://schemas.microsoft.com/office/powerpoint/2010/main" val="94965826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しかし、白がナイトを</a:t>
            </a:r>
            <a:r>
              <a:rPr kumimoji="1" lang="en-US" altLang="ja-JP" dirty="0"/>
              <a:t>h3 </a:t>
            </a:r>
            <a:r>
              <a:rPr kumimoji="1" lang="ja-JP" altLang="en-US" dirty="0"/>
              <a:t>に動かすと、ナイトでキングクイーンの両取りにできます。</a:t>
            </a:r>
            <a:endParaRPr kumimoji="1" lang="en-US" altLang="ja-JP" dirty="0"/>
          </a:p>
          <a:p>
            <a:r>
              <a:rPr kumimoji="1" lang="ja-JP" altLang="en-US" dirty="0"/>
              <a:t>こうなるとクイーンはもう助かりません。</a:t>
            </a:r>
            <a:endParaRPr kumimoji="1" lang="en-US" altLang="ja-JP" dirty="0"/>
          </a:p>
          <a:p>
            <a:r>
              <a:rPr kumimoji="1" lang="ja-JP" altLang="en-US" dirty="0"/>
              <a:t>結局、先手のナイトポーンと後手のクイーンの交換になります。</a:t>
            </a:r>
            <a:endParaRPr kumimoji="1" lang="en-US" altLang="ja-JP" dirty="0"/>
          </a:p>
          <a:p>
            <a:r>
              <a:rPr kumimoji="1" lang="en-US" altLang="ja-JP" dirty="0"/>
              <a:t>9</a:t>
            </a:r>
            <a:r>
              <a:rPr kumimoji="1" lang="ja-JP" altLang="en-US" dirty="0"/>
              <a:t>点と</a:t>
            </a:r>
            <a:r>
              <a:rPr kumimoji="1" lang="en-US" altLang="ja-JP" dirty="0"/>
              <a:t>4</a:t>
            </a:r>
            <a:r>
              <a:rPr kumimoji="1" lang="ja-JP" altLang="en-US" dirty="0"/>
              <a:t>点の交換ですから、この交換は先手の得になります。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46</a:t>
            </a:fld>
            <a:endParaRPr lang="en-US" altLang="ja-JP"/>
          </a:p>
        </p:txBody>
      </p:sp>
    </p:spTree>
    <p:extLst>
      <p:ext uri="{BB962C8B-B14F-4D97-AF65-F5344CB8AC3E}">
        <p14:creationId xmlns:p14="http://schemas.microsoft.com/office/powerpoint/2010/main" val="291947154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先ほどの局面で、今度はキングでポーンを取ったとしましょう。</a:t>
            </a:r>
            <a:endParaRPr kumimoji="1" lang="en-US" altLang="ja-JP" dirty="0"/>
          </a:p>
          <a:p>
            <a:r>
              <a:rPr kumimoji="1" lang="ja-JP" altLang="en-US" dirty="0"/>
              <a:t>しかし、実はこの場合も同じ結果になります。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47</a:t>
            </a:fld>
            <a:endParaRPr lang="en-US" altLang="ja-JP"/>
          </a:p>
        </p:txBody>
      </p:sp>
    </p:spTree>
    <p:extLst>
      <p:ext uri="{BB962C8B-B14F-4D97-AF65-F5344CB8AC3E}">
        <p14:creationId xmlns:p14="http://schemas.microsoft.com/office/powerpoint/2010/main" val="36530556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今後はナイトが</a:t>
            </a:r>
            <a:r>
              <a:rPr kumimoji="1" lang="en-US" altLang="ja-JP" dirty="0"/>
              <a:t>d3</a:t>
            </a:r>
            <a:r>
              <a:rPr kumimoji="1" lang="ja-JP" altLang="en-US" dirty="0"/>
              <a:t>に動くと両取りがかかります。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48</a:t>
            </a:fld>
            <a:endParaRPr lang="en-US" altLang="ja-JP"/>
          </a:p>
        </p:txBody>
      </p:sp>
    </p:spTree>
    <p:extLst>
      <p:ext uri="{BB962C8B-B14F-4D97-AF65-F5344CB8AC3E}">
        <p14:creationId xmlns:p14="http://schemas.microsoft.com/office/powerpoint/2010/main" val="192682727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結局のところ、現時点では先手</a:t>
            </a:r>
            <a:r>
              <a:rPr kumimoji="1" lang="en-US" altLang="ja-JP" dirty="0"/>
              <a:t>4</a:t>
            </a:r>
            <a:r>
              <a:rPr kumimoji="1" lang="ja-JP" altLang="en-US" dirty="0"/>
              <a:t>点後手</a:t>
            </a:r>
            <a:r>
              <a:rPr kumimoji="1" lang="en-US" altLang="ja-JP" dirty="0"/>
              <a:t>9</a:t>
            </a:r>
            <a:r>
              <a:rPr kumimoji="1" lang="ja-JP" altLang="en-US" dirty="0"/>
              <a:t>点で後手の方が点数が高いのですが、</a:t>
            </a:r>
            <a:endParaRPr kumimoji="1" lang="en-US" altLang="ja-JP" dirty="0"/>
          </a:p>
          <a:p>
            <a:r>
              <a:rPr kumimoji="1" lang="ja-JP" altLang="en-US" dirty="0"/>
              <a:t>この後クイーンとナイトポーンの交換になりますので、点差は無くなります。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49</a:t>
            </a:fld>
            <a:endParaRPr lang="en-US" altLang="ja-JP"/>
          </a:p>
        </p:txBody>
      </p:sp>
    </p:spTree>
    <p:extLst>
      <p:ext uri="{BB962C8B-B14F-4D97-AF65-F5344CB8AC3E}">
        <p14:creationId xmlns:p14="http://schemas.microsoft.com/office/powerpoint/2010/main" val="3028399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局面の評価値計算は、現在の局面がどれくらい優勢かを計算します。</a:t>
            </a:r>
            <a:endParaRPr kumimoji="1" lang="en-US" altLang="ja-JP" dirty="0"/>
          </a:p>
          <a:p>
            <a:r>
              <a:rPr kumimoji="1" lang="ja-JP" altLang="en-US" dirty="0"/>
              <a:t>評価基準はゲームにより様々です。</a:t>
            </a:r>
            <a:endParaRPr kumimoji="1" lang="en-US" altLang="ja-JP" dirty="0"/>
          </a:p>
          <a:p>
            <a:r>
              <a:rPr kumimoji="1" lang="ja-JP" altLang="en-US" dirty="0"/>
              <a:t>得点を多く取っている</a:t>
            </a:r>
          </a:p>
          <a:p>
            <a:r>
              <a:rPr kumimoji="1" lang="ja-JP" altLang="en-US" dirty="0"/>
              <a:t>盤上に強い駒がある</a:t>
            </a:r>
          </a:p>
          <a:p>
            <a:r>
              <a:rPr kumimoji="1" lang="ja-JP" altLang="en-US" dirty="0"/>
              <a:t>強いカードを持っている</a:t>
            </a:r>
          </a:p>
          <a:p>
            <a:r>
              <a:rPr kumimoji="1" lang="ja-JP" altLang="en-US" dirty="0"/>
              <a:t>有利な地点を抑えている</a:t>
            </a:r>
          </a:p>
          <a:p>
            <a:r>
              <a:rPr kumimoji="1" lang="ja-JP" altLang="en-US" dirty="0"/>
              <a:t>相手を攻撃できる</a:t>
            </a:r>
          </a:p>
          <a:p>
            <a:r>
              <a:rPr kumimoji="1" lang="ja-JP" altLang="en-US" dirty="0"/>
              <a:t>相手の攻撃を防げる</a:t>
            </a:r>
          </a:p>
          <a:p>
            <a:r>
              <a:rPr kumimoji="1" lang="ja-JP" altLang="en-US" dirty="0"/>
              <a:t>可能な手の数が多い</a:t>
            </a:r>
            <a:endParaRPr kumimoji="1" lang="en-US" altLang="ja-JP" dirty="0"/>
          </a:p>
          <a:p>
            <a:r>
              <a:rPr kumimoji="1" lang="ja-JP" altLang="en-US" dirty="0"/>
              <a:t>等が評価値計算の指標になります。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a:t>
            </a:fld>
            <a:endParaRPr lang="en-US" altLang="ja-JP"/>
          </a:p>
        </p:txBody>
      </p:sp>
    </p:spTree>
    <p:extLst>
      <p:ext uri="{BB962C8B-B14F-4D97-AF65-F5344CB8AC3E}">
        <p14:creationId xmlns:p14="http://schemas.microsoft.com/office/powerpoint/2010/main" val="116980570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駒割りによる評価値計算を使う場合、</a:t>
            </a:r>
            <a:endParaRPr kumimoji="1" lang="en-US" altLang="ja-JP" dirty="0"/>
          </a:p>
          <a:p>
            <a:r>
              <a:rPr kumimoji="1" lang="ja-JP" altLang="en-US" dirty="0"/>
              <a:t>相手の強い駒を取れる手の評価値を高くします。</a:t>
            </a:r>
            <a:endParaRPr kumimoji="1" lang="en-US" altLang="ja-JP" dirty="0"/>
          </a:p>
          <a:p>
            <a:r>
              <a:rPr kumimoji="1" lang="ja-JP" altLang="en-US" dirty="0"/>
              <a:t>これである程度はいい手を選べます。</a:t>
            </a:r>
            <a:endParaRPr kumimoji="1" lang="en-US" altLang="ja-JP" dirty="0"/>
          </a:p>
          <a:p>
            <a:r>
              <a:rPr kumimoji="1" lang="ja-JP" altLang="en-US" dirty="0"/>
              <a:t>しかし、強い駒を取れる手が、常にいい手とは限りません。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50</a:t>
            </a:fld>
            <a:endParaRPr lang="en-US" altLang="ja-JP"/>
          </a:p>
        </p:txBody>
      </p:sp>
    </p:spTree>
    <p:extLst>
      <p:ext uri="{BB962C8B-B14F-4D97-AF65-F5344CB8AC3E}">
        <p14:creationId xmlns:p14="http://schemas.microsoft.com/office/powerpoint/2010/main" val="273702612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例えば、将棋でこちらの局面を考えましょう。</a:t>
            </a:r>
            <a:endParaRPr kumimoji="1" lang="en-US" altLang="ja-JP" dirty="0"/>
          </a:p>
          <a:p>
            <a:pPr defTabSz="953902">
              <a:defRPr/>
            </a:pPr>
            <a:r>
              <a:rPr kumimoji="1" lang="ja-JP" altLang="en-US" dirty="0"/>
              <a:t>今、後手が△８六銀と銀を進めてきたところです。</a:t>
            </a:r>
            <a:endParaRPr kumimoji="1" lang="en-US" altLang="ja-JP" dirty="0"/>
          </a:p>
          <a:p>
            <a:pPr defTabSz="953902">
              <a:defRPr/>
            </a:pPr>
            <a:r>
              <a:rPr kumimoji="1" lang="ja-JP" altLang="en-US" dirty="0"/>
              <a:t>点数は現在先手後手ともに</a:t>
            </a:r>
            <a:r>
              <a:rPr kumimoji="1" lang="en-US" altLang="ja-JP" dirty="0"/>
              <a:t>93</a:t>
            </a:r>
            <a:r>
              <a:rPr kumimoji="1" lang="ja-JP" altLang="en-US" dirty="0"/>
              <a:t>点です。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51</a:t>
            </a:fld>
            <a:endParaRPr lang="en-US" altLang="ja-JP"/>
          </a:p>
        </p:txBody>
      </p:sp>
    </p:spTree>
    <p:extLst>
      <p:ext uri="{BB962C8B-B14F-4D97-AF65-F5344CB8AC3E}">
        <p14:creationId xmlns:p14="http://schemas.microsoft.com/office/powerpoint/2010/main" val="182393337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ここで先手が▲８六同銀と銀を取ります。</a:t>
            </a:r>
            <a:endParaRPr kumimoji="1" lang="en-US" altLang="ja-JP" dirty="0"/>
          </a:p>
          <a:p>
            <a:r>
              <a:rPr kumimoji="1" lang="ja-JP" altLang="en-US" dirty="0"/>
              <a:t>すると先手の銀得となり、先手の点数が増えます。</a:t>
            </a:r>
            <a:endParaRPr kumimoji="1" lang="en-US" altLang="ja-JP" dirty="0"/>
          </a:p>
          <a:p>
            <a:r>
              <a:rPr kumimoji="1" lang="ja-JP" altLang="en-US" dirty="0"/>
              <a:t>この状態では８六の銀には、後手の飛車が効いています。</a:t>
            </a:r>
            <a:endParaRPr kumimoji="1" lang="en-US" altLang="ja-JP" dirty="0"/>
          </a:p>
          <a:p>
            <a:r>
              <a:rPr kumimoji="1" lang="ja-JP" altLang="en-US" dirty="0"/>
              <a:t>一方、先手の駒は８六には効いていません。</a:t>
            </a:r>
            <a:endParaRPr kumimoji="1" lang="en-US" altLang="ja-JP" dirty="0"/>
          </a:p>
          <a:p>
            <a:r>
              <a:rPr kumimoji="1" lang="ja-JP" altLang="en-US" dirty="0"/>
              <a:t>すると、後手は飛車で銀をタダ取りできそうです。</a:t>
            </a:r>
            <a:endParaRPr kumimoji="1" lang="en-US" altLang="ja-JP" dirty="0"/>
          </a:p>
          <a:p>
            <a:r>
              <a:rPr kumimoji="1" lang="ja-JP" altLang="en-US" dirty="0"/>
              <a:t>では飛車で銀を取る手はいい手なのでしょうか？</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52</a:t>
            </a:fld>
            <a:endParaRPr lang="en-US" altLang="ja-JP"/>
          </a:p>
        </p:txBody>
      </p:sp>
    </p:spTree>
    <p:extLst>
      <p:ext uri="{BB962C8B-B14F-4D97-AF65-F5344CB8AC3E}">
        <p14:creationId xmlns:p14="http://schemas.microsoft.com/office/powerpoint/2010/main" val="162316644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後手が△８六同飛と指しました。</a:t>
            </a:r>
            <a:endParaRPr kumimoji="1" lang="en-US" altLang="ja-JP" dirty="0"/>
          </a:p>
          <a:p>
            <a:r>
              <a:rPr kumimoji="1" lang="ja-JP" altLang="en-US" dirty="0"/>
              <a:t>これで互いに駒損は無くなりましたので、両者の得点は</a:t>
            </a:r>
            <a:r>
              <a:rPr kumimoji="1" lang="en-US" altLang="ja-JP" dirty="0"/>
              <a:t>93</a:t>
            </a:r>
            <a:r>
              <a:rPr kumimoji="1" lang="ja-JP" altLang="en-US" dirty="0"/>
              <a:t>点に戻ります。</a:t>
            </a:r>
            <a:endParaRPr kumimoji="1" lang="en-US" altLang="ja-JP" dirty="0"/>
          </a:p>
          <a:p>
            <a:r>
              <a:rPr kumimoji="1" lang="ja-JP" altLang="en-US" dirty="0"/>
              <a:t>次に後手は△８九飛成と飛車を成りこめることを考えると、後手が有利そうです。</a:t>
            </a:r>
            <a:endParaRPr kumimoji="1" lang="en-US" altLang="ja-JP" dirty="0"/>
          </a:p>
          <a:p>
            <a:r>
              <a:rPr kumimoji="1" lang="ja-JP" altLang="en-US" dirty="0"/>
              <a:t>しかし</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53</a:t>
            </a:fld>
            <a:endParaRPr lang="en-US" altLang="ja-JP"/>
          </a:p>
        </p:txBody>
      </p:sp>
    </p:spTree>
    <p:extLst>
      <p:ext uri="{BB962C8B-B14F-4D97-AF65-F5344CB8AC3E}">
        <p14:creationId xmlns:p14="http://schemas.microsoft.com/office/powerpoint/2010/main" val="343743523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先手が▲９五角と打つと、なんと王手飛車取りになってしまいます。</a:t>
            </a:r>
            <a:endParaRPr kumimoji="1" lang="en-US" altLang="ja-JP" dirty="0"/>
          </a:p>
          <a:p>
            <a:r>
              <a:rPr kumimoji="1" lang="ja-JP" altLang="en-US" dirty="0"/>
              <a:t>こうなると、後手は飛車を助けることはできませんので大損です。</a:t>
            </a:r>
            <a:endParaRPr kumimoji="1" lang="en-US" altLang="ja-JP" dirty="0"/>
          </a:p>
          <a:p>
            <a:r>
              <a:rPr kumimoji="1" lang="ja-JP" altLang="en-US" dirty="0"/>
              <a:t>つまり、後手は、飛車で銀を取ってはいけなかったわけです。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54</a:t>
            </a:fld>
            <a:endParaRPr lang="en-US" altLang="ja-JP"/>
          </a:p>
        </p:txBody>
      </p:sp>
    </p:spTree>
    <p:extLst>
      <p:ext uri="{BB962C8B-B14F-4D97-AF65-F5344CB8AC3E}">
        <p14:creationId xmlns:p14="http://schemas.microsoft.com/office/powerpoint/2010/main" val="391571722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今度はチェスの場合を見てみましょう。</a:t>
            </a:r>
            <a:endParaRPr kumimoji="1" lang="en-US" altLang="ja-JP" dirty="0"/>
          </a:p>
          <a:p>
            <a:r>
              <a:rPr kumimoji="1" lang="ja-JP" altLang="en-US" dirty="0"/>
              <a:t>現在互いに駒損はしていません。</a:t>
            </a:r>
            <a:endParaRPr kumimoji="1" lang="en-US" altLang="ja-JP" dirty="0"/>
          </a:p>
          <a:p>
            <a:r>
              <a:rPr kumimoji="1" lang="ja-JP" altLang="en-US" dirty="0"/>
              <a:t>黒はビショップを</a:t>
            </a:r>
            <a:r>
              <a:rPr kumimoji="1" lang="en-US" altLang="ja-JP" dirty="0"/>
              <a:t>g4</a:t>
            </a:r>
            <a:r>
              <a:rPr kumimoji="1" lang="ja-JP" altLang="en-US" dirty="0"/>
              <a:t>に動かして、</a:t>
            </a:r>
            <a:endParaRPr kumimoji="1" lang="en-US" altLang="ja-JP" dirty="0"/>
          </a:p>
          <a:p>
            <a:r>
              <a:rPr kumimoji="1" lang="en-US" altLang="ja-JP" dirty="0"/>
              <a:t>f3</a:t>
            </a:r>
            <a:r>
              <a:rPr kumimoji="1" lang="ja-JP" altLang="en-US" dirty="0"/>
              <a:t>にいるナイトを取りに来ました。</a:t>
            </a:r>
            <a:endParaRPr kumimoji="1" lang="en-US" altLang="ja-JP" dirty="0"/>
          </a:p>
          <a:p>
            <a:r>
              <a:rPr kumimoji="1" lang="ja-JP" altLang="en-US" dirty="0"/>
              <a:t>ナイトの後ろにはクイーンがいますので、ナイトが動くとクイーンを取られてしまいます。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55</a:t>
            </a:fld>
            <a:endParaRPr lang="en-US" altLang="ja-JP"/>
          </a:p>
        </p:txBody>
      </p:sp>
    </p:spTree>
    <p:extLst>
      <p:ext uri="{BB962C8B-B14F-4D97-AF65-F5344CB8AC3E}">
        <p14:creationId xmlns:p14="http://schemas.microsoft.com/office/powerpoint/2010/main" val="386754385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白は、</a:t>
            </a:r>
            <a:r>
              <a:rPr kumimoji="1" lang="en-US" altLang="ja-JP" dirty="0"/>
              <a:t>f3</a:t>
            </a:r>
            <a:r>
              <a:rPr kumimoji="1" lang="ja-JP" altLang="en-US" dirty="0"/>
              <a:t>のナイトを</a:t>
            </a:r>
            <a:r>
              <a:rPr kumimoji="1" lang="en-US" altLang="ja-JP" dirty="0"/>
              <a:t>e5</a:t>
            </a:r>
            <a:r>
              <a:rPr kumimoji="1" lang="ja-JP" altLang="en-US" dirty="0"/>
              <a:t>に動かしてポーンを取ります。</a:t>
            </a:r>
            <a:endParaRPr kumimoji="1" lang="en-US" altLang="ja-JP" dirty="0"/>
          </a:p>
          <a:p>
            <a:r>
              <a:rPr kumimoji="1" lang="ja-JP" altLang="en-US" dirty="0"/>
              <a:t>ポーンは取れましたが、次に黒は</a:t>
            </a:r>
            <a:r>
              <a:rPr kumimoji="1" lang="en-US" altLang="ja-JP" dirty="0"/>
              <a:t>g4</a:t>
            </a:r>
            <a:r>
              <a:rPr kumimoji="1" lang="ja-JP" altLang="en-US" dirty="0"/>
              <a:t>のビショップで</a:t>
            </a:r>
            <a:r>
              <a:rPr kumimoji="1" lang="en-US" altLang="ja-JP" dirty="0"/>
              <a:t>d1</a:t>
            </a:r>
            <a:r>
              <a:rPr kumimoji="1" lang="ja-JP" altLang="en-US" dirty="0"/>
              <a:t>のクイーンを取れる状態です。</a:t>
            </a:r>
            <a:endParaRPr kumimoji="1" lang="en-US" altLang="ja-JP" dirty="0"/>
          </a:p>
          <a:p>
            <a:r>
              <a:rPr kumimoji="1" lang="ja-JP" altLang="en-US" dirty="0"/>
              <a:t>それでは、ここでクイーンを取るとどうなるか見てみましょう。</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56</a:t>
            </a:fld>
            <a:endParaRPr lang="en-US" altLang="ja-JP"/>
          </a:p>
        </p:txBody>
      </p:sp>
    </p:spTree>
    <p:extLst>
      <p:ext uri="{BB962C8B-B14F-4D97-AF65-F5344CB8AC3E}">
        <p14:creationId xmlns:p14="http://schemas.microsoft.com/office/powerpoint/2010/main" val="129402571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黒がビショップでクイーンを取りました。</a:t>
            </a:r>
            <a:endParaRPr kumimoji="1" lang="en-US" altLang="ja-JP" dirty="0"/>
          </a:p>
          <a:p>
            <a:r>
              <a:rPr kumimoji="1" lang="ja-JP" altLang="en-US" dirty="0"/>
              <a:t>駒割りは、現在先手が</a:t>
            </a:r>
            <a:r>
              <a:rPr kumimoji="1" lang="en-US" altLang="ja-JP" dirty="0"/>
              <a:t>30</a:t>
            </a:r>
            <a:r>
              <a:rPr kumimoji="1" lang="ja-JP" altLang="en-US" dirty="0"/>
              <a:t>点、後手が</a:t>
            </a:r>
            <a:r>
              <a:rPr kumimoji="1" lang="en-US" altLang="ja-JP" dirty="0"/>
              <a:t>38</a:t>
            </a:r>
            <a:r>
              <a:rPr kumimoji="1" lang="ja-JP" altLang="en-US" dirty="0"/>
              <a:t>点で、</a:t>
            </a:r>
            <a:endParaRPr kumimoji="1" lang="en-US" altLang="ja-JP" dirty="0"/>
          </a:p>
          <a:p>
            <a:r>
              <a:rPr kumimoji="1" lang="ja-JP" altLang="en-US" dirty="0"/>
              <a:t>後手が大きく勝っています。</a:t>
            </a:r>
            <a:endParaRPr kumimoji="1" lang="en-US" altLang="ja-JP" dirty="0"/>
          </a:p>
          <a:p>
            <a:r>
              <a:rPr kumimoji="1" lang="ja-JP" altLang="en-US" dirty="0"/>
              <a:t>しかし、</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57</a:t>
            </a:fld>
            <a:endParaRPr lang="en-US" altLang="ja-JP"/>
          </a:p>
        </p:txBody>
      </p:sp>
    </p:spTree>
    <p:extLst>
      <p:ext uri="{BB962C8B-B14F-4D97-AF65-F5344CB8AC3E}">
        <p14:creationId xmlns:p14="http://schemas.microsoft.com/office/powerpoint/2010/main" val="408172184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白は、ビショップを</a:t>
            </a:r>
            <a:r>
              <a:rPr kumimoji="1" lang="en-US" altLang="ja-JP" dirty="0"/>
              <a:t>f7</a:t>
            </a:r>
            <a:r>
              <a:rPr kumimoji="1" lang="ja-JP" altLang="en-US" dirty="0"/>
              <a:t>に動かし、チェックを掛けます。</a:t>
            </a:r>
            <a:endParaRPr kumimoji="1" lang="en-US" altLang="ja-JP" dirty="0"/>
          </a:p>
          <a:p>
            <a:r>
              <a:rPr kumimoji="1" lang="ja-JP" altLang="en-US" dirty="0"/>
              <a:t>黒のキングは逃げなければなりません。</a:t>
            </a:r>
            <a:endParaRPr kumimoji="1" lang="en-US" altLang="ja-JP" dirty="0"/>
          </a:p>
          <a:p>
            <a:r>
              <a:rPr kumimoji="1" lang="ja-JP" altLang="en-US" dirty="0"/>
              <a:t>この時点では、得点ではまだ黒が勝っています。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58</a:t>
            </a:fld>
            <a:endParaRPr lang="en-US" altLang="ja-JP"/>
          </a:p>
        </p:txBody>
      </p:sp>
    </p:spTree>
    <p:extLst>
      <p:ext uri="{BB962C8B-B14F-4D97-AF65-F5344CB8AC3E}">
        <p14:creationId xmlns:p14="http://schemas.microsoft.com/office/powerpoint/2010/main" val="212556750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黒のキングが逃げられる場所は</a:t>
            </a:r>
            <a:r>
              <a:rPr kumimoji="1" lang="en-US" altLang="ja-JP" dirty="0"/>
              <a:t>e7</a:t>
            </a:r>
            <a:r>
              <a:rPr kumimoji="1" lang="ja-JP" altLang="en-US" dirty="0"/>
              <a:t>のみです。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59</a:t>
            </a:fld>
            <a:endParaRPr lang="en-US" altLang="ja-JP"/>
          </a:p>
        </p:txBody>
      </p:sp>
    </p:spTree>
    <p:extLst>
      <p:ext uri="{BB962C8B-B14F-4D97-AF65-F5344CB8AC3E}">
        <p14:creationId xmlns:p14="http://schemas.microsoft.com/office/powerpoint/2010/main" val="2757919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評価値計算による着手選択は、</a:t>
            </a:r>
            <a:endParaRPr kumimoji="1" lang="en-US" altLang="ja-JP" dirty="0"/>
          </a:p>
          <a:p>
            <a:r>
              <a:rPr kumimoji="1" lang="ja-JP" altLang="en-US" dirty="0"/>
              <a:t>各合法手に対して、その手を指した場合の</a:t>
            </a:r>
            <a:r>
              <a:rPr kumimoji="1" lang="en-US" altLang="ja-JP" dirty="0"/>
              <a:t>1</a:t>
            </a:r>
            <a:r>
              <a:rPr kumimoji="1" lang="ja-JP" altLang="en-US" dirty="0"/>
              <a:t>手先の局面を生成します。</a:t>
            </a:r>
            <a:endParaRPr kumimoji="1" lang="en-US" altLang="ja-JP" dirty="0"/>
          </a:p>
          <a:p>
            <a:r>
              <a:rPr kumimoji="1" lang="ja-JP" altLang="en-US" dirty="0"/>
              <a:t>そして、各局面の評価値を計算します。</a:t>
            </a:r>
            <a:endParaRPr kumimoji="1" lang="en-US" altLang="ja-JP" dirty="0"/>
          </a:p>
          <a:p>
            <a:r>
              <a:rPr kumimoji="1" lang="ja-JP" altLang="en-US" dirty="0"/>
              <a:t>その中で、最も評価値の高い手を選びます。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a:t>
            </a:fld>
            <a:endParaRPr lang="en-US" altLang="ja-JP"/>
          </a:p>
        </p:txBody>
      </p:sp>
    </p:spTree>
    <p:extLst>
      <p:ext uri="{BB962C8B-B14F-4D97-AF65-F5344CB8AC3E}">
        <p14:creationId xmlns:p14="http://schemas.microsoft.com/office/powerpoint/2010/main" val="34733072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ここで白が</a:t>
            </a:r>
            <a:r>
              <a:rPr kumimoji="1" lang="en-US" altLang="ja-JP" dirty="0"/>
              <a:t>c3</a:t>
            </a:r>
            <a:r>
              <a:rPr kumimoji="1" lang="ja-JP" altLang="en-US" dirty="0"/>
              <a:t>にいたナイト</a:t>
            </a:r>
            <a:r>
              <a:rPr kumimoji="1" lang="en-US" altLang="ja-JP" dirty="0"/>
              <a:t>d5</a:t>
            </a:r>
            <a:r>
              <a:rPr kumimoji="1" lang="ja-JP" altLang="en-US" dirty="0"/>
              <a:t>に動かすと、</a:t>
            </a:r>
            <a:endParaRPr kumimoji="1" lang="en-US" altLang="ja-JP" dirty="0"/>
          </a:p>
          <a:p>
            <a:r>
              <a:rPr kumimoji="1" lang="ja-JP" altLang="en-US" dirty="0"/>
              <a:t>なんとチェックメイトになってしまします。</a:t>
            </a:r>
            <a:endParaRPr kumimoji="1" lang="en-US" altLang="ja-JP" dirty="0"/>
          </a:p>
          <a:p>
            <a:r>
              <a:rPr kumimoji="1" lang="ja-JP" altLang="en-US" dirty="0"/>
              <a:t>駒割りの上では黒の方が点数が高いのですが、</a:t>
            </a:r>
            <a:endParaRPr kumimoji="1" lang="en-US" altLang="ja-JP" dirty="0"/>
          </a:p>
          <a:p>
            <a:r>
              <a:rPr kumimoji="1" lang="ja-JP" altLang="en-US" dirty="0"/>
              <a:t>チェックメイトになってしまいましたので、この状況では駒割り計算は意味がありません。</a:t>
            </a:r>
            <a:endParaRPr kumimoji="1" lang="en-US" altLang="ja-JP" dirty="0"/>
          </a:p>
          <a:p>
            <a:r>
              <a:rPr kumimoji="1" lang="ja-JP" altLang="en-US" dirty="0"/>
              <a:t>このように、駒割りによる得点計算で得点が増えるからといって、</a:t>
            </a:r>
            <a:endParaRPr kumimoji="1" lang="en-US" altLang="ja-JP" dirty="0"/>
          </a:p>
          <a:p>
            <a:r>
              <a:rPr kumimoji="1" lang="ja-JP" altLang="en-US" dirty="0"/>
              <a:t>それが有利な手になるとは限らないわけです。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60</a:t>
            </a:fld>
            <a:endParaRPr lang="en-US" altLang="ja-JP"/>
          </a:p>
        </p:txBody>
      </p:sp>
    </p:spTree>
    <p:extLst>
      <p:ext uri="{BB962C8B-B14F-4D97-AF65-F5344CB8AC3E}">
        <p14:creationId xmlns:p14="http://schemas.microsoft.com/office/powerpoint/2010/main" val="204372919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多くのゲームでは、自分の駒がいると有利な位置、不利な位置があります。</a:t>
            </a:r>
            <a:endParaRPr kumimoji="1" lang="en-US" altLang="ja-JP" dirty="0"/>
          </a:p>
          <a:p>
            <a:r>
              <a:rPr kumimoji="1" lang="ja-JP" altLang="en-US" dirty="0"/>
              <a:t>位置による評価値計算は、有利な位置を確保すると高評価にします。</a:t>
            </a:r>
            <a:endParaRPr kumimoji="1" lang="en-US" altLang="ja-JP" dirty="0"/>
          </a:p>
          <a:p>
            <a:r>
              <a:rPr kumimoji="1" lang="ja-JP" altLang="en-US" dirty="0"/>
              <a:t>例えば、将棋では、王将は味方の駒でまもれるように囲いの中に入れます。</a:t>
            </a:r>
            <a:endParaRPr kumimoji="1" lang="en-US" altLang="ja-JP" dirty="0"/>
          </a:p>
          <a:p>
            <a:r>
              <a:rPr kumimoji="1" lang="ja-JP" altLang="en-US" dirty="0"/>
              <a:t>こちらの図では、▲８八玉と矢倉囲いの中に王将を入れてしまえば、</a:t>
            </a:r>
            <a:endParaRPr kumimoji="1" lang="en-US" altLang="ja-JP" dirty="0"/>
          </a:p>
          <a:p>
            <a:r>
              <a:rPr kumimoji="1" lang="ja-JP" altLang="en-US" dirty="0"/>
              <a:t>王将は当面は安全になります。</a:t>
            </a:r>
            <a:endParaRPr kumimoji="1" lang="en-US" altLang="ja-JP" dirty="0"/>
          </a:p>
          <a:p>
            <a:r>
              <a:rPr kumimoji="1" lang="ja-JP" altLang="en-US" dirty="0"/>
              <a:t>位置による評価値計算では、このような王将を安全な位置に移動させる手を有利な手とします。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61</a:t>
            </a:fld>
            <a:endParaRPr lang="en-US" altLang="ja-JP"/>
          </a:p>
        </p:txBody>
      </p:sp>
    </p:spTree>
    <p:extLst>
      <p:ext uri="{BB962C8B-B14F-4D97-AF65-F5344CB8AC3E}">
        <p14:creationId xmlns:p14="http://schemas.microsoft.com/office/powerpoint/2010/main" val="375644670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位置による評価値計算は、</a:t>
            </a:r>
            <a:endParaRPr kumimoji="1" lang="en-US" altLang="ja-JP" dirty="0"/>
          </a:p>
          <a:p>
            <a:r>
              <a:rPr kumimoji="1" lang="ja-JP" altLang="en-US" dirty="0"/>
              <a:t>例えば将棋なら、自玉が敵の攻め駒から遠い</a:t>
            </a:r>
          </a:p>
          <a:p>
            <a:r>
              <a:rPr kumimoji="1" lang="ja-JP" altLang="en-US" dirty="0"/>
              <a:t>攻め駒が敵玉に近い</a:t>
            </a:r>
          </a:p>
          <a:p>
            <a:r>
              <a:rPr kumimoji="1" lang="ja-JP" altLang="en-US" dirty="0"/>
              <a:t>守り駒が自玉に近い</a:t>
            </a:r>
          </a:p>
          <a:p>
            <a:r>
              <a:rPr kumimoji="1" lang="ja-JP" altLang="en-US" dirty="0"/>
              <a:t>攻め駒の動ける範囲が広い</a:t>
            </a:r>
          </a:p>
          <a:p>
            <a:r>
              <a:rPr kumimoji="1" lang="ja-JP" altLang="en-US" dirty="0"/>
              <a:t>相手の駒に攻められない</a:t>
            </a:r>
          </a:p>
          <a:p>
            <a:r>
              <a:rPr kumimoji="1" lang="ja-JP" altLang="en-US" dirty="0"/>
              <a:t>という条件を満たす位置を有利な位置とします。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62</a:t>
            </a:fld>
            <a:endParaRPr lang="en-US" altLang="ja-JP"/>
          </a:p>
        </p:txBody>
      </p:sp>
    </p:spTree>
    <p:extLst>
      <p:ext uri="{BB962C8B-B14F-4D97-AF65-F5344CB8AC3E}">
        <p14:creationId xmlns:p14="http://schemas.microsoft.com/office/powerpoint/2010/main" val="220967549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チェスでも将棋と同じように、有利な位置があります。</a:t>
            </a:r>
            <a:endParaRPr kumimoji="1" lang="en-US" altLang="ja-JP" dirty="0"/>
          </a:p>
          <a:p>
            <a:r>
              <a:rPr kumimoji="1" lang="ja-JP" altLang="en-US" dirty="0"/>
              <a:t>例えば、こちらの局面で</a:t>
            </a:r>
            <a:r>
              <a:rPr kumimoji="1" lang="en-US" altLang="ja-JP" dirty="0"/>
              <a:t>e5</a:t>
            </a:r>
            <a:r>
              <a:rPr kumimoji="1" lang="ja-JP" altLang="en-US" dirty="0"/>
              <a:t>にいるナイトに注目してみましょう。</a:t>
            </a:r>
            <a:endParaRPr kumimoji="1" lang="en-US" altLang="ja-JP" dirty="0"/>
          </a:p>
          <a:p>
            <a:r>
              <a:rPr kumimoji="1" lang="en-US" altLang="ja-JP" dirty="0"/>
              <a:t>e6</a:t>
            </a:r>
            <a:r>
              <a:rPr kumimoji="1" lang="ja-JP" altLang="en-US" dirty="0"/>
              <a:t>には黒のポーンがいますが、ポーンは前の駒は取れませんので、</a:t>
            </a:r>
            <a:endParaRPr kumimoji="1" lang="en-US" altLang="ja-JP" dirty="0"/>
          </a:p>
          <a:p>
            <a:r>
              <a:rPr kumimoji="1" lang="en-US" altLang="ja-JP" dirty="0"/>
              <a:t>e6 </a:t>
            </a:r>
            <a:r>
              <a:rPr kumimoji="1" lang="ja-JP" altLang="en-US" dirty="0"/>
              <a:t>のポーンから攻撃されることはありません。</a:t>
            </a:r>
            <a:endParaRPr kumimoji="1" lang="en-US" altLang="ja-JP" dirty="0"/>
          </a:p>
          <a:p>
            <a:r>
              <a:rPr kumimoji="1" lang="ja-JP" altLang="en-US" dirty="0"/>
              <a:t>また、</a:t>
            </a:r>
            <a:r>
              <a:rPr kumimoji="1" lang="en-US" altLang="ja-JP" dirty="0"/>
              <a:t>d5, f5 </a:t>
            </a:r>
            <a:r>
              <a:rPr kumimoji="1" lang="ja-JP" altLang="en-US" dirty="0"/>
              <a:t>のポーンからも攻撃されません。</a:t>
            </a:r>
            <a:endParaRPr kumimoji="1" lang="en-US" altLang="ja-JP" dirty="0"/>
          </a:p>
          <a:p>
            <a:r>
              <a:rPr kumimoji="1" lang="ja-JP" altLang="en-US" dirty="0"/>
              <a:t>また、黒が </a:t>
            </a:r>
            <a:r>
              <a:rPr kumimoji="1" lang="en-US" altLang="ja-JP" dirty="0"/>
              <a:t>e5</a:t>
            </a:r>
            <a:r>
              <a:rPr kumimoji="1" lang="ja-JP" altLang="en-US" dirty="0"/>
              <a:t>のナイトを取ると、</a:t>
            </a:r>
            <a:r>
              <a:rPr kumimoji="1" lang="en-US" altLang="ja-JP" dirty="0"/>
              <a:t>d4 </a:t>
            </a:r>
            <a:r>
              <a:rPr kumimoji="1" lang="ja-JP" altLang="en-US" dirty="0"/>
              <a:t>のポーンで取り返されてしまいます。</a:t>
            </a:r>
            <a:endParaRPr kumimoji="1" lang="en-US" altLang="ja-JP" dirty="0"/>
          </a:p>
          <a:p>
            <a:r>
              <a:rPr kumimoji="1" lang="ja-JP" altLang="en-US" dirty="0"/>
              <a:t>よって、黒は、ナイト以上の駒と交換しなければ、</a:t>
            </a:r>
            <a:r>
              <a:rPr kumimoji="1" lang="en-US" altLang="ja-JP" dirty="0"/>
              <a:t>e5 </a:t>
            </a:r>
            <a:r>
              <a:rPr kumimoji="1" lang="ja-JP" altLang="en-US" dirty="0"/>
              <a:t>のナイトを取ることはできません。</a:t>
            </a:r>
            <a:endParaRPr kumimoji="1" lang="en-US" altLang="ja-JP" dirty="0"/>
          </a:p>
          <a:p>
            <a:r>
              <a:rPr kumimoji="1" lang="ja-JP" altLang="en-US" dirty="0"/>
              <a:t>つまり、黒は駒損を覚悟しないとナイトを取れないわけです。</a:t>
            </a:r>
            <a:endParaRPr kumimoji="1" lang="en-US" altLang="ja-JP" dirty="0"/>
          </a:p>
          <a:p>
            <a:r>
              <a:rPr kumimoji="1" lang="ja-JP" altLang="en-US" dirty="0"/>
              <a:t>なので、</a:t>
            </a:r>
            <a:r>
              <a:rPr kumimoji="1" lang="en-US" altLang="ja-JP" dirty="0"/>
              <a:t>e5 </a:t>
            </a:r>
            <a:r>
              <a:rPr kumimoji="1" lang="ja-JP" altLang="en-US" dirty="0"/>
              <a:t>のナイトは攻撃を受けにくい有利な位置を確保したことになります。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63</a:t>
            </a:fld>
            <a:endParaRPr lang="en-US" altLang="ja-JP"/>
          </a:p>
        </p:txBody>
      </p:sp>
    </p:spTree>
    <p:extLst>
      <p:ext uri="{BB962C8B-B14F-4D97-AF65-F5344CB8AC3E}">
        <p14:creationId xmlns:p14="http://schemas.microsoft.com/office/powerpoint/2010/main" val="265742027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85850" y="796925"/>
            <a:ext cx="5303838" cy="3976688"/>
          </a:xfrm>
        </p:spPr>
      </p:sp>
      <p:sp>
        <p:nvSpPr>
          <p:cNvPr id="3" name="ノート プレースホルダー 2"/>
          <p:cNvSpPr>
            <a:spLocks noGrp="1"/>
          </p:cNvSpPr>
          <p:nvPr>
            <p:ph type="body" idx="1"/>
          </p:nvPr>
        </p:nvSpPr>
        <p:spPr/>
        <p:txBody>
          <a:bodyPr/>
          <a:lstStyle/>
          <a:p>
            <a:r>
              <a:rPr kumimoji="1" lang="en-US" altLang="ja-JP" dirty="0"/>
              <a:t>3</a:t>
            </a:r>
            <a:r>
              <a:rPr kumimoji="1" lang="ja-JP" altLang="en-US" dirty="0"/>
              <a:t>人でプレイするゲームの例として、</a:t>
            </a:r>
            <a:endParaRPr kumimoji="1" lang="en-US" altLang="ja-JP" dirty="0"/>
          </a:p>
          <a:p>
            <a:r>
              <a:rPr kumimoji="1" lang="ja-JP" altLang="en-US" dirty="0"/>
              <a:t>ダイヤモンド、あるいはチャイニーズハルマと呼ばれるゲームがあります。</a:t>
            </a:r>
            <a:endParaRPr kumimoji="1" lang="en-US" altLang="ja-JP" dirty="0"/>
          </a:p>
          <a:p>
            <a:r>
              <a:rPr kumimoji="1" lang="ja-JP" altLang="en-US" dirty="0"/>
              <a:t>こちらがダイヤモンドのゲーム盤です。</a:t>
            </a:r>
            <a:endParaRPr kumimoji="1" lang="en-US" altLang="ja-JP" dirty="0"/>
          </a:p>
          <a:p>
            <a:r>
              <a:rPr kumimoji="1" lang="ja-JP" altLang="en-US" dirty="0"/>
              <a:t>各プレイヤーは、自分の駒を線に沿って</a:t>
            </a:r>
            <a:r>
              <a:rPr kumimoji="1" lang="en-US" altLang="ja-JP" dirty="0"/>
              <a:t>1</a:t>
            </a:r>
            <a:r>
              <a:rPr kumimoji="1" lang="ja-JP" altLang="en-US" dirty="0"/>
              <a:t>つ動かすか、</a:t>
            </a:r>
            <a:endParaRPr kumimoji="1" lang="en-US" altLang="ja-JP" dirty="0"/>
          </a:p>
          <a:p>
            <a:r>
              <a:rPr kumimoji="1" lang="ja-JP" altLang="en-US" dirty="0"/>
              <a:t>隣接する駒を跳び越すことができます。</a:t>
            </a:r>
            <a:endParaRPr kumimoji="1" lang="en-US" altLang="ja-JP" dirty="0"/>
          </a:p>
          <a:p>
            <a:r>
              <a:rPr kumimoji="1" lang="ja-JP" altLang="en-US" dirty="0"/>
              <a:t>跳び越す駒は、自分の駒でも他のプレイヤーの駒でもかまいません。</a:t>
            </a:r>
            <a:endParaRPr kumimoji="1" lang="en-US" altLang="ja-JP" dirty="0"/>
          </a:p>
          <a:p>
            <a:r>
              <a:rPr kumimoji="1" lang="ja-JP" altLang="en-US" dirty="0"/>
              <a:t>また、跳び越した後にさらに隣に駒があれば、連続して駒を跳び越すこともできます。</a:t>
            </a:r>
            <a:endParaRPr kumimoji="1" lang="en-US" altLang="ja-JP" dirty="0"/>
          </a:p>
          <a:p>
            <a:r>
              <a:rPr kumimoji="1" lang="ja-JP" altLang="en-US" dirty="0"/>
              <a:t>これを繰り返して自分の駒を全て反対側まで移動させれば勝ちです。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64</a:t>
            </a:fld>
            <a:endParaRPr lang="en-US" altLang="ja-JP"/>
          </a:p>
        </p:txBody>
      </p:sp>
    </p:spTree>
    <p:extLst>
      <p:ext uri="{BB962C8B-B14F-4D97-AF65-F5344CB8AC3E}">
        <p14:creationId xmlns:p14="http://schemas.microsoft.com/office/powerpoint/2010/main" val="285760691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85850" y="796925"/>
            <a:ext cx="5303838" cy="3976688"/>
          </a:xfrm>
        </p:spPr>
      </p:sp>
      <p:sp>
        <p:nvSpPr>
          <p:cNvPr id="3" name="ノート プレースホルダー 2"/>
          <p:cNvSpPr>
            <a:spLocks noGrp="1"/>
          </p:cNvSpPr>
          <p:nvPr>
            <p:ph type="body" idx="1"/>
          </p:nvPr>
        </p:nvSpPr>
        <p:spPr/>
        <p:txBody>
          <a:bodyPr/>
          <a:lstStyle/>
          <a:p>
            <a:r>
              <a:rPr kumimoji="1" lang="ja-JP" altLang="en-US" dirty="0"/>
              <a:t>ダイヤモンドでは、自分の駒を全てゴールに入れることが目的ですので、</a:t>
            </a:r>
            <a:endParaRPr kumimoji="1" lang="en-US" altLang="ja-JP" dirty="0"/>
          </a:p>
          <a:p>
            <a:r>
              <a:rPr kumimoji="1" lang="ja-JP" altLang="en-US" dirty="0"/>
              <a:t>ゴールに近い駒を高評価にします。</a:t>
            </a:r>
            <a:endParaRPr kumimoji="1" lang="en-US" altLang="ja-JP" dirty="0"/>
          </a:p>
          <a:p>
            <a:r>
              <a:rPr kumimoji="1" lang="ja-JP" altLang="en-US" dirty="0"/>
              <a:t>そして、駒をゴールに近づける手の評価値を高くします。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65</a:t>
            </a:fld>
            <a:endParaRPr lang="en-US" altLang="ja-JP"/>
          </a:p>
        </p:txBody>
      </p:sp>
    </p:spTree>
    <p:extLst>
      <p:ext uri="{BB962C8B-B14F-4D97-AF65-F5344CB8AC3E}">
        <p14:creationId xmlns:p14="http://schemas.microsoft.com/office/powerpoint/2010/main" val="394785347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ダイヤモンドの原型となったゲームがハルマです。</a:t>
            </a:r>
            <a:endParaRPr kumimoji="1" lang="en-US" altLang="ja-JP" dirty="0"/>
          </a:p>
          <a:p>
            <a:r>
              <a:rPr kumimoji="1" lang="ja-JP" altLang="en-US" dirty="0"/>
              <a:t>ハルマは正方形のゲーム盤を使って、</a:t>
            </a:r>
            <a:r>
              <a:rPr kumimoji="1" lang="en-US" altLang="ja-JP" dirty="0"/>
              <a:t>2</a:t>
            </a:r>
            <a:r>
              <a:rPr kumimoji="1" lang="ja-JP" altLang="en-US" dirty="0"/>
              <a:t>人または</a:t>
            </a:r>
            <a:r>
              <a:rPr kumimoji="1" lang="en-US" altLang="ja-JP" dirty="0"/>
              <a:t>4</a:t>
            </a:r>
            <a:r>
              <a:rPr kumimoji="1" lang="ja-JP" altLang="en-US" dirty="0"/>
              <a:t>人でプレイします。</a:t>
            </a:r>
            <a:endParaRPr kumimoji="1" lang="en-US" altLang="ja-JP" dirty="0"/>
          </a:p>
          <a:p>
            <a:r>
              <a:rPr kumimoji="1" lang="ja-JP" altLang="en-US" dirty="0"/>
              <a:t>各プレイヤーは、自分の手番で、駒を</a:t>
            </a:r>
            <a:r>
              <a:rPr kumimoji="1" lang="en-US" altLang="ja-JP" dirty="0"/>
              <a:t>1</a:t>
            </a:r>
            <a:r>
              <a:rPr kumimoji="1" lang="ja-JP" altLang="en-US" dirty="0"/>
              <a:t>マス移動させるか、他の駒をジャンプさせます。</a:t>
            </a:r>
            <a:endParaRPr kumimoji="1" lang="en-US" altLang="ja-JP" dirty="0"/>
          </a:p>
          <a:p>
            <a:r>
              <a:rPr kumimoji="1" lang="ja-JP" altLang="en-US" dirty="0"/>
              <a:t>続けてジャンプできる場合は一手で連続ジャンプのもダイヤモンドと同じです。</a:t>
            </a:r>
            <a:endParaRPr kumimoji="1" lang="en-US" altLang="ja-JP" dirty="0"/>
          </a:p>
          <a:p>
            <a:pPr defTabSz="953902"/>
            <a:r>
              <a:rPr kumimoji="1" lang="ja-JP" altLang="en-US" dirty="0"/>
              <a:t>全ての自分の駒を対角線上の位置まで動かせば勝ちになります。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66</a:t>
            </a:fld>
            <a:endParaRPr lang="en-US" altLang="ja-JP"/>
          </a:p>
        </p:txBody>
      </p:sp>
    </p:spTree>
    <p:extLst>
      <p:ext uri="{BB962C8B-B14F-4D97-AF65-F5344CB8AC3E}">
        <p14:creationId xmlns:p14="http://schemas.microsoft.com/office/powerpoint/2010/main" val="88842719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ダイヤモンドと同様に、ハルマもゴールに近い駒を高評価とし、</a:t>
            </a:r>
            <a:endParaRPr kumimoji="1" lang="en-US" altLang="ja-JP" dirty="0"/>
          </a:p>
          <a:p>
            <a:r>
              <a:rPr kumimoji="1" lang="ja-JP" altLang="en-US" dirty="0"/>
              <a:t>ゴールに近づく手に高い評価値を付けます。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67</a:t>
            </a:fld>
            <a:endParaRPr lang="en-US" altLang="ja-JP"/>
          </a:p>
        </p:txBody>
      </p:sp>
    </p:spTree>
    <p:extLst>
      <p:ext uri="{BB962C8B-B14F-4D97-AF65-F5344CB8AC3E}">
        <p14:creationId xmlns:p14="http://schemas.microsoft.com/office/powerpoint/2010/main" val="178553247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例えば、こちらの局面を考えてみましょう。</a:t>
            </a:r>
            <a:endParaRPr kumimoji="1" lang="en-US" altLang="ja-JP" dirty="0"/>
          </a:p>
          <a:p>
            <a:r>
              <a:rPr kumimoji="1" lang="ja-JP" altLang="en-US" dirty="0"/>
              <a:t>今黒番だとします。</a:t>
            </a:r>
            <a:endParaRPr kumimoji="1" lang="en-US" altLang="ja-JP" dirty="0"/>
          </a:p>
          <a:p>
            <a:r>
              <a:rPr kumimoji="1" lang="ja-JP" altLang="en-US" dirty="0"/>
              <a:t>黒は、例えば、こちらのピンクの矢印に沿って駒をジャンプしていく手があります。</a:t>
            </a:r>
            <a:endParaRPr kumimoji="1" lang="en-US" altLang="ja-JP" dirty="0"/>
          </a:p>
          <a:p>
            <a:r>
              <a:rPr kumimoji="1" lang="ja-JP" altLang="en-US" dirty="0"/>
              <a:t>また、こちらの緑の矢印に沿って駒をジャンプしていく手があります。</a:t>
            </a:r>
            <a:endParaRPr kumimoji="1" lang="en-US" altLang="ja-JP" dirty="0"/>
          </a:p>
          <a:p>
            <a:r>
              <a:rPr kumimoji="1" lang="ja-JP" altLang="en-US" dirty="0"/>
              <a:t>ゴールに近づく手に高い評価値を付けますので、この場合は</a:t>
            </a:r>
            <a:endParaRPr kumimoji="1" lang="en-US" altLang="ja-JP" dirty="0"/>
          </a:p>
          <a:p>
            <a:r>
              <a:rPr kumimoji="1" lang="ja-JP" altLang="en-US" dirty="0"/>
              <a:t>緑の矢印の方がいい手、と判断します。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68</a:t>
            </a:fld>
            <a:endParaRPr lang="en-US" altLang="ja-JP"/>
          </a:p>
        </p:txBody>
      </p:sp>
    </p:spTree>
    <p:extLst>
      <p:ext uri="{BB962C8B-B14F-4D97-AF65-F5344CB8AC3E}">
        <p14:creationId xmlns:p14="http://schemas.microsoft.com/office/powerpoint/2010/main" val="267743948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リバーシでは、隅に石を置けば有利、というのは皆さんご存じですね。</a:t>
            </a:r>
            <a:endParaRPr kumimoji="1" lang="en-US" altLang="ja-JP" dirty="0"/>
          </a:p>
          <a:p>
            <a:r>
              <a:rPr kumimoji="1" lang="ja-JP" altLang="en-US" dirty="0"/>
              <a:t>隅に石を置くと有利なのは、隅にある石は最後までひっくり返されることが無いからです。</a:t>
            </a:r>
            <a:endParaRPr kumimoji="1" lang="en-US" altLang="ja-JP" dirty="0"/>
          </a:p>
          <a:p>
            <a:r>
              <a:rPr kumimoji="1" lang="ja-JP" altLang="en-US" dirty="0"/>
              <a:t>最後までひっくり返されることの無い石を確定石と言います。</a:t>
            </a:r>
            <a:endParaRPr kumimoji="1" lang="en-US" altLang="ja-JP" dirty="0"/>
          </a:p>
          <a:p>
            <a:r>
              <a:rPr kumimoji="1" lang="ja-JP" altLang="en-US" dirty="0"/>
              <a:t>例えばこちらの局面では、隅にある石はひっくり返せません</a:t>
            </a:r>
            <a:endParaRPr kumimoji="1" lang="en-US" altLang="ja-JP" dirty="0"/>
          </a:p>
          <a:p>
            <a:r>
              <a:rPr kumimoji="1" lang="ja-JP" altLang="en-US" dirty="0"/>
              <a:t>また、隅からつながる辺の石もひっくり返せません。</a:t>
            </a:r>
            <a:endParaRPr kumimoji="1" lang="en-US" altLang="ja-JP" dirty="0"/>
          </a:p>
          <a:p>
            <a:r>
              <a:rPr kumimoji="1" lang="ja-JP" altLang="en-US" dirty="0"/>
              <a:t>リバーシでは、このような確定石が多いと有利、とされています。</a:t>
            </a:r>
            <a:endParaRPr kumimoji="1" lang="en-US" altLang="ja-JP" dirty="0"/>
          </a:p>
          <a:p>
            <a:r>
              <a:rPr kumimoji="1" lang="ja-JP" altLang="en-US" dirty="0"/>
              <a:t>よって、できるだけ多くの確定石を作る手がいい手になります。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69</a:t>
            </a:fld>
            <a:endParaRPr lang="en-US" altLang="ja-JP"/>
          </a:p>
        </p:txBody>
      </p:sp>
    </p:spTree>
    <p:extLst>
      <p:ext uri="{BB962C8B-B14F-4D97-AF65-F5344CB8AC3E}">
        <p14:creationId xmlns:p14="http://schemas.microsoft.com/office/powerpoint/2010/main" val="912402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こちらが、</a:t>
            </a:r>
            <a:r>
              <a:rPr kumimoji="1" lang="en-US" altLang="ja-JP" dirty="0"/>
              <a:t>1</a:t>
            </a:r>
            <a:r>
              <a:rPr kumimoji="1" lang="ja-JP" altLang="en-US" dirty="0"/>
              <a:t>手先の局面で最も評価値の高い手を求める部分のプログラムです。</a:t>
            </a:r>
            <a:endParaRPr kumimoji="1" lang="en-US" altLang="ja-JP" dirty="0"/>
          </a:p>
          <a:p>
            <a:r>
              <a:rPr kumimoji="1" lang="ja-JP" altLang="en-US" dirty="0"/>
              <a:t>まず合法手リストを生成します。</a:t>
            </a:r>
            <a:endParaRPr kumimoji="1" lang="en-US" altLang="ja-JP" dirty="0"/>
          </a:p>
          <a:p>
            <a:r>
              <a:rPr kumimoji="1" lang="ja-JP" altLang="en-US" dirty="0"/>
              <a:t>次に、合法手リストの各手に対して、その手を指したときの局面の評価値を計算します。</a:t>
            </a:r>
            <a:endParaRPr kumimoji="1" lang="en-US" altLang="ja-JP" dirty="0"/>
          </a:p>
          <a:p>
            <a:r>
              <a:rPr kumimoji="1" lang="ja-JP" altLang="en-US" dirty="0"/>
              <a:t>全ての手に対して評価値を計算し、最も評価値の高い手を返します。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a:t>
            </a:fld>
            <a:endParaRPr lang="en-US" altLang="ja-JP"/>
          </a:p>
        </p:txBody>
      </p:sp>
    </p:spTree>
    <p:extLst>
      <p:ext uri="{BB962C8B-B14F-4D97-AF65-F5344CB8AC3E}">
        <p14:creationId xmlns:p14="http://schemas.microsoft.com/office/powerpoint/2010/main" val="35482058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リバーシは隅に石を置ければ確定石となりますので有利です。</a:t>
            </a:r>
            <a:endParaRPr kumimoji="1" lang="en-US" altLang="ja-JP" dirty="0"/>
          </a:p>
          <a:p>
            <a:r>
              <a:rPr kumimoji="1" lang="ja-JP" altLang="en-US" dirty="0"/>
              <a:t>一方、隅の隣のマスに石を置いてしまいますと、</a:t>
            </a:r>
            <a:endParaRPr kumimoji="1" lang="en-US" altLang="ja-JP" dirty="0"/>
          </a:p>
          <a:p>
            <a:r>
              <a:rPr kumimoji="1" lang="ja-JP" altLang="en-US" dirty="0"/>
              <a:t>相手に隅を取られやすくなります。</a:t>
            </a:r>
            <a:endParaRPr kumimoji="1" lang="en-US" altLang="ja-JP" dirty="0"/>
          </a:p>
          <a:p>
            <a:r>
              <a:rPr kumimoji="1" lang="ja-JP" altLang="en-US" dirty="0"/>
              <a:t>隅の隣のマスは</a:t>
            </a:r>
            <a:r>
              <a:rPr kumimoji="1" lang="en-US" altLang="ja-JP" dirty="0"/>
              <a:t>C</a:t>
            </a:r>
            <a:r>
              <a:rPr kumimoji="1" lang="ja-JP" altLang="en-US" dirty="0"/>
              <a:t>マス、隅の斜めの位置にあるマスは</a:t>
            </a:r>
            <a:r>
              <a:rPr kumimoji="1" lang="en-US" altLang="ja-JP" dirty="0"/>
              <a:t>X</a:t>
            </a:r>
            <a:r>
              <a:rPr kumimoji="1" lang="ja-JP" altLang="en-US" dirty="0"/>
              <a:t>マスと呼ばれます。</a:t>
            </a:r>
            <a:endParaRPr kumimoji="1" lang="en-US" altLang="ja-JP" dirty="0"/>
          </a:p>
          <a:p>
            <a:r>
              <a:rPr kumimoji="1" lang="en-US" altLang="ja-JP" dirty="0"/>
              <a:t>X</a:t>
            </a:r>
            <a:r>
              <a:rPr kumimoji="1" lang="ja-JP" altLang="en-US" dirty="0"/>
              <a:t>マス、</a:t>
            </a:r>
            <a:r>
              <a:rPr kumimoji="1" lang="en-US" altLang="ja-JP" dirty="0"/>
              <a:t>C</a:t>
            </a:r>
            <a:r>
              <a:rPr kumimoji="1" lang="ja-JP" altLang="en-US" dirty="0"/>
              <a:t>マスに打つと相手に隅を取られやすくなりますので、不利とされています。</a:t>
            </a:r>
            <a:endParaRPr kumimoji="1" lang="en-US" altLang="ja-JP" dirty="0"/>
          </a:p>
          <a:p>
            <a:r>
              <a:rPr kumimoji="1" lang="ja-JP" altLang="en-US" dirty="0"/>
              <a:t>つまり、隅に打つ手の評価値を高く、</a:t>
            </a:r>
            <a:r>
              <a:rPr kumimoji="1" lang="en-US" altLang="ja-JP" dirty="0"/>
              <a:t>X</a:t>
            </a:r>
            <a:r>
              <a:rPr kumimoji="1" lang="ja-JP" altLang="en-US" dirty="0"/>
              <a:t>マス、</a:t>
            </a:r>
            <a:r>
              <a:rPr kumimoji="1" lang="en-US" altLang="ja-JP" dirty="0"/>
              <a:t>C</a:t>
            </a:r>
            <a:r>
              <a:rPr kumimoji="1" lang="ja-JP" altLang="en-US" dirty="0"/>
              <a:t>マスに打つ手の評価値を低くするわけです。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70</a:t>
            </a:fld>
            <a:endParaRPr lang="en-US" altLang="ja-JP"/>
          </a:p>
        </p:txBody>
      </p:sp>
    </p:spTree>
    <p:extLst>
      <p:ext uri="{BB962C8B-B14F-4D97-AF65-F5344CB8AC3E}">
        <p14:creationId xmlns:p14="http://schemas.microsoft.com/office/powerpoint/2010/main" val="359028485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例えば、このように各マスに値を割り当てます。</a:t>
            </a:r>
            <a:endParaRPr kumimoji="1" lang="en-US" altLang="ja-JP" dirty="0"/>
          </a:p>
          <a:p>
            <a:r>
              <a:rPr kumimoji="1" lang="ja-JP" altLang="en-US" dirty="0"/>
              <a:t>隅に打つと有利、</a:t>
            </a:r>
            <a:r>
              <a:rPr kumimoji="1" lang="en-US" altLang="ja-JP" dirty="0"/>
              <a:t>X</a:t>
            </a:r>
            <a:r>
              <a:rPr kumimoji="1" lang="ja-JP" altLang="en-US" dirty="0"/>
              <a:t>マス、</a:t>
            </a:r>
            <a:r>
              <a:rPr kumimoji="1" lang="en-US" altLang="ja-JP" dirty="0"/>
              <a:t>C</a:t>
            </a:r>
            <a:r>
              <a:rPr kumimoji="1" lang="ja-JP" altLang="en-US" dirty="0"/>
              <a:t>マスに打つと不利ですので、</a:t>
            </a:r>
            <a:endParaRPr kumimoji="1" lang="en-US" altLang="ja-JP" dirty="0"/>
          </a:p>
          <a:p>
            <a:r>
              <a:rPr kumimoji="1" lang="ja-JP" altLang="en-US" dirty="0"/>
              <a:t>隅には正の値、</a:t>
            </a:r>
            <a:r>
              <a:rPr kumimoji="1" lang="en-US" altLang="ja-JP" dirty="0"/>
              <a:t>X</a:t>
            </a:r>
            <a:r>
              <a:rPr kumimoji="1" lang="ja-JP" altLang="en-US" dirty="0"/>
              <a:t>マス、</a:t>
            </a:r>
            <a:r>
              <a:rPr kumimoji="1" lang="en-US" altLang="ja-JP" dirty="0"/>
              <a:t>C</a:t>
            </a:r>
            <a:r>
              <a:rPr kumimoji="1" lang="ja-JP" altLang="en-US" dirty="0"/>
              <a:t>マスには負の値を割り当てます。</a:t>
            </a:r>
            <a:endParaRPr kumimoji="1" lang="en-US" altLang="ja-JP" dirty="0"/>
          </a:p>
          <a:p>
            <a:r>
              <a:rPr kumimoji="1" lang="ja-JP" altLang="en-US" dirty="0"/>
              <a:t>そして、得点の高いマスに打つようにします。</a:t>
            </a:r>
            <a:endParaRPr kumimoji="1" lang="en-US" altLang="ja-JP" dirty="0"/>
          </a:p>
          <a:p>
            <a:r>
              <a:rPr kumimoji="1" lang="ja-JP" altLang="en-US" dirty="0"/>
              <a:t>リバーシは、これだけでもある程度の強さになります。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71</a:t>
            </a:fld>
            <a:endParaRPr lang="en-US" altLang="ja-JP"/>
          </a:p>
        </p:txBody>
      </p:sp>
    </p:spTree>
    <p:extLst>
      <p:ext uri="{BB962C8B-B14F-4D97-AF65-F5344CB8AC3E}">
        <p14:creationId xmlns:p14="http://schemas.microsoft.com/office/powerpoint/2010/main" val="11120701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ある局面で指せる合法手の数を着手可能手数と言います。</a:t>
            </a:r>
            <a:endParaRPr kumimoji="1" lang="en-US" altLang="ja-JP" dirty="0"/>
          </a:p>
          <a:p>
            <a:r>
              <a:rPr kumimoji="1" lang="ja-JP" altLang="en-US" dirty="0"/>
              <a:t>着手可能手数が少ないと、たとえそれが不利な手であっても選ばないといけなくなります。</a:t>
            </a:r>
            <a:endParaRPr kumimoji="1" lang="en-US" altLang="ja-JP" dirty="0"/>
          </a:p>
          <a:p>
            <a:r>
              <a:rPr kumimoji="1" lang="ja-JP" altLang="en-US" dirty="0"/>
              <a:t>ですので、自分の着手可能手数が多く、</a:t>
            </a:r>
            <a:endParaRPr kumimoji="1" lang="en-US" altLang="ja-JP" dirty="0"/>
          </a:p>
          <a:p>
            <a:r>
              <a:rPr kumimoji="1" lang="ja-JP" altLang="en-US" dirty="0"/>
              <a:t>相手の着手可能手数が少なくなる手の評価を高くします。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72</a:t>
            </a:fld>
            <a:endParaRPr lang="en-US" altLang="ja-JP"/>
          </a:p>
        </p:txBody>
      </p:sp>
    </p:spTree>
    <p:extLst>
      <p:ext uri="{BB962C8B-B14F-4D97-AF65-F5344CB8AC3E}">
        <p14:creationId xmlns:p14="http://schemas.microsoft.com/office/powerpoint/2010/main" val="373055742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例えば、将棋で、次に相手を詰めることができる手を詰めろ、といいます。</a:t>
            </a:r>
            <a:endParaRPr kumimoji="1" lang="en-US" altLang="ja-JP" dirty="0"/>
          </a:p>
          <a:p>
            <a:r>
              <a:rPr kumimoji="1" lang="ja-JP" altLang="en-US" dirty="0"/>
              <a:t>詰めろがかかった場合、適切な対処をしないと詰んでしまいます。</a:t>
            </a:r>
            <a:endParaRPr kumimoji="1" lang="en-US" altLang="ja-JP" dirty="0"/>
          </a:p>
          <a:p>
            <a:r>
              <a:rPr kumimoji="1" lang="ja-JP" altLang="en-US" dirty="0"/>
              <a:t>例えば、こちらの図は先手が▲４三歩と指した局面です。</a:t>
            </a:r>
            <a:endParaRPr kumimoji="1" lang="en-US" altLang="ja-JP" dirty="0"/>
          </a:p>
          <a:p>
            <a:r>
              <a:rPr kumimoji="1" lang="ja-JP" altLang="en-US" dirty="0"/>
              <a:t>先手が次に▲４二金と打つと後手玉は詰んでしまいます。</a:t>
            </a:r>
            <a:endParaRPr kumimoji="1" lang="en-US" altLang="ja-JP" dirty="0"/>
          </a:p>
          <a:p>
            <a:r>
              <a:rPr kumimoji="1" lang="ja-JP" altLang="en-US" dirty="0"/>
              <a:t>よって、後手が▲４二金を防ぐ手しか指せません。</a:t>
            </a:r>
            <a:endParaRPr kumimoji="1" lang="en-US" altLang="ja-JP" dirty="0"/>
          </a:p>
          <a:p>
            <a:r>
              <a:rPr kumimoji="1" lang="ja-JP" altLang="en-US" dirty="0"/>
              <a:t>このように、詰めろをかけると相手の手を制限できますので、</a:t>
            </a:r>
            <a:endParaRPr kumimoji="1" lang="en-US" altLang="ja-JP" dirty="0"/>
          </a:p>
          <a:p>
            <a:r>
              <a:rPr kumimoji="1" lang="ja-JP" altLang="en-US" dirty="0"/>
              <a:t>一般的には詰めろをかけるのはいい手とされています。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73</a:t>
            </a:fld>
            <a:endParaRPr lang="en-US" altLang="ja-JP"/>
          </a:p>
        </p:txBody>
      </p:sp>
    </p:spTree>
    <p:extLst>
      <p:ext uri="{BB962C8B-B14F-4D97-AF65-F5344CB8AC3E}">
        <p14:creationId xmlns:p14="http://schemas.microsoft.com/office/powerpoint/2010/main" val="225293821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今度はチェスの場合を見てみましょう。</a:t>
            </a:r>
            <a:endParaRPr kumimoji="1" lang="en-US" altLang="ja-JP" dirty="0"/>
          </a:p>
          <a:p>
            <a:r>
              <a:rPr kumimoji="1" lang="ja-JP" altLang="en-US" dirty="0"/>
              <a:t>こちらの局面で、現在白番です。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74</a:t>
            </a:fld>
            <a:endParaRPr lang="en-US" altLang="ja-JP"/>
          </a:p>
        </p:txBody>
      </p:sp>
    </p:spTree>
    <p:extLst>
      <p:ext uri="{BB962C8B-B14F-4D97-AF65-F5344CB8AC3E}">
        <p14:creationId xmlns:p14="http://schemas.microsoft.com/office/powerpoint/2010/main" val="383924004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白が</a:t>
            </a:r>
            <a:r>
              <a:rPr kumimoji="1" lang="en-US" altLang="ja-JP" dirty="0"/>
              <a:t>h1</a:t>
            </a:r>
            <a:r>
              <a:rPr kumimoji="1" lang="ja-JP" altLang="en-US" dirty="0"/>
              <a:t>にいたルークを</a:t>
            </a:r>
            <a:r>
              <a:rPr kumimoji="1" lang="en-US" altLang="ja-JP" dirty="0"/>
              <a:t>d1</a:t>
            </a:r>
            <a:r>
              <a:rPr kumimoji="1" lang="ja-JP" altLang="en-US" dirty="0"/>
              <a:t>に動かしました。</a:t>
            </a:r>
            <a:endParaRPr kumimoji="1" lang="en-US" altLang="ja-JP" dirty="0"/>
          </a:p>
          <a:p>
            <a:r>
              <a:rPr kumimoji="1" lang="ja-JP" altLang="en-US" dirty="0"/>
              <a:t>次は黒番です。</a:t>
            </a:r>
            <a:endParaRPr kumimoji="1" lang="en-US" altLang="ja-JP" dirty="0"/>
          </a:p>
          <a:p>
            <a:r>
              <a:rPr kumimoji="1" lang="ja-JP" altLang="en-US" dirty="0"/>
              <a:t>まず、</a:t>
            </a:r>
            <a:r>
              <a:rPr kumimoji="1" lang="en-US" altLang="ja-JP" dirty="0"/>
              <a:t>a4</a:t>
            </a:r>
            <a:r>
              <a:rPr kumimoji="1" lang="ja-JP" altLang="en-US" dirty="0"/>
              <a:t>と</a:t>
            </a:r>
            <a:r>
              <a:rPr kumimoji="1" lang="en-US" altLang="ja-JP" dirty="0"/>
              <a:t>b5</a:t>
            </a:r>
            <a:r>
              <a:rPr kumimoji="1" lang="ja-JP" altLang="en-US" dirty="0"/>
              <a:t>にいるポーンは動けません、</a:t>
            </a:r>
            <a:endParaRPr kumimoji="1" lang="en-US" altLang="ja-JP" dirty="0"/>
          </a:p>
          <a:p>
            <a:r>
              <a:rPr kumimoji="1" lang="ja-JP" altLang="en-US" dirty="0"/>
              <a:t>また、</a:t>
            </a:r>
            <a:r>
              <a:rPr kumimoji="1" lang="en-US" altLang="ja-JP" dirty="0"/>
              <a:t>h5</a:t>
            </a:r>
            <a:r>
              <a:rPr kumimoji="1" lang="ja-JP" altLang="en-US" dirty="0"/>
              <a:t>に白のビショップがいますので、</a:t>
            </a:r>
            <a:r>
              <a:rPr kumimoji="1" lang="en-US" altLang="ja-JP" dirty="0"/>
              <a:t>g7</a:t>
            </a:r>
            <a:r>
              <a:rPr kumimoji="1" lang="ja-JP" altLang="en-US" dirty="0"/>
              <a:t>のナイトが動くとキングを攻撃されてしまいます。</a:t>
            </a:r>
            <a:endParaRPr kumimoji="1" lang="en-US" altLang="ja-JP" dirty="0"/>
          </a:p>
          <a:p>
            <a:r>
              <a:rPr kumimoji="1" lang="ja-JP" altLang="en-US" dirty="0"/>
              <a:t>よって</a:t>
            </a:r>
            <a:r>
              <a:rPr kumimoji="1" lang="en-US" altLang="ja-JP" dirty="0"/>
              <a:t>g7</a:t>
            </a:r>
            <a:r>
              <a:rPr kumimoji="1" lang="ja-JP" altLang="en-US" dirty="0"/>
              <a:t>のナイトも動けません。</a:t>
            </a:r>
            <a:endParaRPr kumimoji="1" lang="en-US" altLang="ja-JP" dirty="0"/>
          </a:p>
          <a:p>
            <a:r>
              <a:rPr kumimoji="1" lang="ja-JP" altLang="en-US" dirty="0"/>
              <a:t>したがって、黒はキングしか動けません。</a:t>
            </a:r>
            <a:endParaRPr kumimoji="1" lang="en-US" altLang="ja-JP" dirty="0"/>
          </a:p>
          <a:p>
            <a:r>
              <a:rPr kumimoji="1" lang="ja-JP" altLang="en-US" dirty="0"/>
              <a:t>ルークが縦横に利いています。</a:t>
            </a:r>
            <a:endParaRPr kumimoji="1" lang="en-US" altLang="ja-JP" dirty="0"/>
          </a:p>
          <a:p>
            <a:r>
              <a:rPr kumimoji="1" lang="ja-JP" altLang="en-US" dirty="0"/>
              <a:t>また、キングは周囲</a:t>
            </a:r>
            <a:r>
              <a:rPr kumimoji="1" lang="en-US" altLang="ja-JP" dirty="0"/>
              <a:t>8</a:t>
            </a:r>
            <a:r>
              <a:rPr kumimoji="1" lang="ja-JP" altLang="en-US" dirty="0"/>
              <a:t>マスに効いていますので、</a:t>
            </a:r>
            <a:endParaRPr kumimoji="1" lang="en-US" altLang="ja-JP" dirty="0"/>
          </a:p>
          <a:p>
            <a:r>
              <a:rPr kumimoji="1" lang="ja-JP" altLang="en-US" dirty="0"/>
              <a:t>黒のキングが動けるマスは</a:t>
            </a:r>
            <a:r>
              <a:rPr kumimoji="1" lang="en-US" altLang="ja-JP" dirty="0"/>
              <a:t>f8 </a:t>
            </a:r>
            <a:r>
              <a:rPr kumimoji="1" lang="ja-JP" altLang="en-US" dirty="0"/>
              <a:t>のみです。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75</a:t>
            </a:fld>
            <a:endParaRPr lang="en-US" altLang="ja-JP"/>
          </a:p>
        </p:txBody>
      </p:sp>
    </p:spTree>
    <p:extLst>
      <p:ext uri="{BB962C8B-B14F-4D97-AF65-F5344CB8AC3E}">
        <p14:creationId xmlns:p14="http://schemas.microsoft.com/office/powerpoint/2010/main" val="335538218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黒はキングを</a:t>
            </a:r>
            <a:r>
              <a:rPr kumimoji="1" lang="en-US" altLang="ja-JP" dirty="0"/>
              <a:t>f8</a:t>
            </a:r>
            <a:r>
              <a:rPr kumimoji="1" lang="ja-JP" altLang="en-US" dirty="0"/>
              <a:t>に動かすしかありません。</a:t>
            </a:r>
            <a:endParaRPr kumimoji="1" lang="en-US" altLang="ja-JP" dirty="0"/>
          </a:p>
          <a:p>
            <a:r>
              <a:rPr kumimoji="1" lang="ja-JP" altLang="en-US" dirty="0"/>
              <a:t>次は白番です。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76</a:t>
            </a:fld>
            <a:endParaRPr lang="en-US" altLang="ja-JP"/>
          </a:p>
        </p:txBody>
      </p:sp>
    </p:spTree>
    <p:extLst>
      <p:ext uri="{BB962C8B-B14F-4D97-AF65-F5344CB8AC3E}">
        <p14:creationId xmlns:p14="http://schemas.microsoft.com/office/powerpoint/2010/main" val="2448289901"/>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ここで白がルークを</a:t>
            </a:r>
            <a:r>
              <a:rPr kumimoji="1" lang="en-US" altLang="ja-JP" dirty="0"/>
              <a:t>d8</a:t>
            </a:r>
            <a:r>
              <a:rPr kumimoji="1" lang="ja-JP" altLang="en-US" dirty="0"/>
              <a:t>に動かすとチェックメイトになります。</a:t>
            </a:r>
            <a:endParaRPr kumimoji="1" lang="en-US" altLang="ja-JP" dirty="0"/>
          </a:p>
          <a:p>
            <a:r>
              <a:rPr kumimoji="1" lang="ja-JP" altLang="en-US" dirty="0"/>
              <a:t>先ほど、黒はキングを</a:t>
            </a:r>
            <a:r>
              <a:rPr kumimoji="1" lang="en-US" altLang="ja-JP" dirty="0"/>
              <a:t>e8</a:t>
            </a:r>
            <a:r>
              <a:rPr kumimoji="1" lang="ja-JP" altLang="en-US" dirty="0"/>
              <a:t>から</a:t>
            </a:r>
            <a:r>
              <a:rPr kumimoji="1" lang="en-US" altLang="ja-JP" dirty="0"/>
              <a:t>f8</a:t>
            </a:r>
            <a:r>
              <a:rPr kumimoji="1" lang="ja-JP" altLang="en-US" dirty="0"/>
              <a:t>に動かしました。</a:t>
            </a:r>
            <a:endParaRPr kumimoji="1" lang="en-US" altLang="ja-JP" dirty="0"/>
          </a:p>
          <a:p>
            <a:r>
              <a:rPr kumimoji="1" lang="ja-JP" altLang="en-US" dirty="0"/>
              <a:t>もし黒が、キングを動かす以外の手を指せていれば詰むことはありませんでした。</a:t>
            </a:r>
            <a:endParaRPr kumimoji="1" lang="en-US" altLang="ja-JP" dirty="0"/>
          </a:p>
          <a:p>
            <a:r>
              <a:rPr kumimoji="1" lang="ja-JP" altLang="en-US" dirty="0"/>
              <a:t>チェスにはパスはありませんが、仮にパスできたとしたら、やはり詰んでいませんでした。</a:t>
            </a:r>
            <a:endParaRPr kumimoji="1" lang="en-US" altLang="ja-JP" dirty="0"/>
          </a:p>
          <a:p>
            <a:r>
              <a:rPr kumimoji="1" lang="ja-JP" altLang="en-US" dirty="0"/>
              <a:t>つまり、黒は自分から不利になる手を指してしまったわけです。</a:t>
            </a:r>
            <a:endParaRPr kumimoji="1" lang="en-US" altLang="ja-JP" dirty="0"/>
          </a:p>
          <a:p>
            <a:r>
              <a:rPr kumimoji="1" lang="ja-JP" altLang="en-US" dirty="0"/>
              <a:t>このように、相手の着手可能手数を減らせば、相手は不利な手でも指さなければならなくなります。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77</a:t>
            </a:fld>
            <a:endParaRPr lang="en-US" altLang="ja-JP"/>
          </a:p>
        </p:txBody>
      </p:sp>
    </p:spTree>
    <p:extLst>
      <p:ext uri="{BB962C8B-B14F-4D97-AF65-F5344CB8AC3E}">
        <p14:creationId xmlns:p14="http://schemas.microsoft.com/office/powerpoint/2010/main" val="3960103727"/>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相手の着手可能手数を減らすのは、相手に不利な手を強制できますので、一般的に有効な手です。</a:t>
            </a:r>
            <a:endParaRPr kumimoji="1" lang="en-US" altLang="ja-JP" dirty="0"/>
          </a:p>
          <a:p>
            <a:r>
              <a:rPr kumimoji="1" lang="ja-JP" altLang="en-US" dirty="0"/>
              <a:t>しかし、場合によっては、あえて相手の着手可能手数を増やすこともあります。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78</a:t>
            </a:fld>
            <a:endParaRPr lang="en-US" altLang="ja-JP"/>
          </a:p>
        </p:txBody>
      </p:sp>
    </p:spTree>
    <p:extLst>
      <p:ext uri="{BB962C8B-B14F-4D97-AF65-F5344CB8AC3E}">
        <p14:creationId xmlns:p14="http://schemas.microsoft.com/office/powerpoint/2010/main" val="1729632056"/>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着手可能手数が少ないということは、不利な手でも選ばなければなりませんが、</a:t>
            </a:r>
            <a:endParaRPr kumimoji="1" lang="en-US" altLang="ja-JP" dirty="0"/>
          </a:p>
          <a:p>
            <a:r>
              <a:rPr kumimoji="1" lang="ja-JP" altLang="en-US" dirty="0"/>
              <a:t>同時に読まなければならない手が少ないということでもあります。</a:t>
            </a:r>
            <a:endParaRPr kumimoji="1" lang="en-US" altLang="ja-JP" dirty="0"/>
          </a:p>
          <a:p>
            <a:r>
              <a:rPr kumimoji="1" lang="ja-JP" altLang="en-US" dirty="0"/>
              <a:t>読まなければならない手が少ない、ということは先読みしやすいということです。</a:t>
            </a:r>
            <a:endParaRPr kumimoji="1" lang="en-US" altLang="ja-JP" dirty="0"/>
          </a:p>
          <a:p>
            <a:r>
              <a:rPr kumimoji="1" lang="ja-JP" altLang="en-US" dirty="0"/>
              <a:t>一方着手可能手数が多くなると読まなければならない手が多くなります。</a:t>
            </a:r>
            <a:endParaRPr kumimoji="1" lang="en-US" altLang="ja-JP" dirty="0"/>
          </a:p>
          <a:p>
            <a:r>
              <a:rPr kumimoji="1" lang="ja-JP" altLang="en-US" dirty="0"/>
              <a:t>その結果、迷いや判断ミスが起きやすくなります。</a:t>
            </a:r>
            <a:endParaRPr kumimoji="1" lang="en-US" altLang="ja-JP" dirty="0"/>
          </a:p>
          <a:p>
            <a:r>
              <a:rPr kumimoji="1" lang="ja-JP" altLang="en-US" dirty="0"/>
              <a:t>このため、状況が不利なときは、あえて相手の選択肢を増やし、相手のミスを誘う、という手、</a:t>
            </a:r>
            <a:endParaRPr kumimoji="1" lang="en-US" altLang="ja-JP" dirty="0"/>
          </a:p>
          <a:p>
            <a:r>
              <a:rPr kumimoji="1" lang="ja-JP" altLang="en-US" dirty="0"/>
              <a:t>いわゆる勝負手があります。</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79</a:t>
            </a:fld>
            <a:endParaRPr lang="en-US" altLang="ja-JP"/>
          </a:p>
        </p:txBody>
      </p:sp>
    </p:spTree>
    <p:extLst>
      <p:ext uri="{BB962C8B-B14F-4D97-AF65-F5344CB8AC3E}">
        <p14:creationId xmlns:p14="http://schemas.microsoft.com/office/powerpoint/2010/main" val="1636971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定跡・定石とは、特定の局面で一般に強いとされている手です。</a:t>
            </a:r>
            <a:endParaRPr kumimoji="1" lang="en-US" altLang="ja-JP" dirty="0"/>
          </a:p>
          <a:p>
            <a:r>
              <a:rPr kumimoji="1" lang="ja-JP" altLang="en-US" dirty="0"/>
              <a:t>古くからあるゲームでは、多くの人が長年プレイしてきた結果、</a:t>
            </a:r>
            <a:endParaRPr kumimoji="1" lang="en-US" altLang="ja-JP" dirty="0"/>
          </a:p>
          <a:p>
            <a:pPr defTabSz="953902">
              <a:defRPr/>
            </a:pPr>
            <a:r>
              <a:rPr kumimoji="1" lang="ja-JP" altLang="en-US" dirty="0"/>
              <a:t>序盤・中盤・終盤それぞれで</a:t>
            </a:r>
            <a:endParaRPr kumimoji="1" lang="en-US" altLang="ja-JP" dirty="0"/>
          </a:p>
          <a:p>
            <a:r>
              <a:rPr kumimoji="1" lang="ja-JP" altLang="en-US" dirty="0"/>
              <a:t>この局面ではこの手が有利、ということがある程度わかっています。</a:t>
            </a:r>
            <a:endParaRPr kumimoji="1" lang="en-US" altLang="ja-JP" dirty="0"/>
          </a:p>
          <a:p>
            <a:r>
              <a:rPr kumimoji="1" lang="ja-JP" altLang="en-US" dirty="0"/>
              <a:t>特に、将棋や囲碁などはプロ棋士達に作られた定跡があります。</a:t>
            </a:r>
            <a:endParaRPr kumimoji="1" lang="en-US" altLang="ja-JP" dirty="0"/>
          </a:p>
          <a:p>
            <a:r>
              <a:rPr kumimoji="1" lang="ja-JP" altLang="en-US" dirty="0"/>
              <a:t>プロ棋士の棋譜は公開されていますので、</a:t>
            </a:r>
            <a:endParaRPr kumimoji="1" lang="en-US" altLang="ja-JP" dirty="0"/>
          </a:p>
          <a:p>
            <a:r>
              <a:rPr kumimoji="1" lang="ja-JP" altLang="en-US" dirty="0"/>
              <a:t>その棋譜をデータベースとして準備しておけば、</a:t>
            </a:r>
            <a:endParaRPr kumimoji="1" lang="en-US" altLang="ja-JP" dirty="0"/>
          </a:p>
          <a:p>
            <a:r>
              <a:rPr kumimoji="1" lang="ja-JP" altLang="en-US" dirty="0"/>
              <a:t>定跡にある局面では、定跡通りの手を指すことができます。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8</a:t>
            </a:fld>
            <a:endParaRPr lang="en-US" altLang="ja-JP"/>
          </a:p>
        </p:txBody>
      </p:sp>
    </p:spTree>
    <p:extLst>
      <p:ext uri="{BB962C8B-B14F-4D97-AF65-F5344CB8AC3E}">
        <p14:creationId xmlns:p14="http://schemas.microsoft.com/office/powerpoint/2010/main" val="400669702"/>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最近主流は機械学習とその発展型である深層学習 </a:t>
            </a:r>
            <a:r>
              <a:rPr kumimoji="1" lang="en-US" altLang="ja-JP" dirty="0"/>
              <a:t>deep learning </a:t>
            </a:r>
            <a:r>
              <a:rPr kumimoji="1" lang="ja-JP" altLang="en-US" dirty="0"/>
              <a:t>です。</a:t>
            </a:r>
            <a:endParaRPr kumimoji="1" lang="en-US" altLang="ja-JP" dirty="0"/>
          </a:p>
          <a:p>
            <a:r>
              <a:rPr kumimoji="1" lang="ja-JP" altLang="en-US" dirty="0"/>
              <a:t>機械学習・深層学習では、対戦データを分析して、勝つパターンと負けるパターンに分類します。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80</a:t>
            </a:fld>
            <a:endParaRPr lang="en-US" altLang="ja-JP"/>
          </a:p>
        </p:txBody>
      </p:sp>
    </p:spTree>
    <p:extLst>
      <p:ext uri="{BB962C8B-B14F-4D97-AF65-F5344CB8AC3E}">
        <p14:creationId xmlns:p14="http://schemas.microsoft.com/office/powerpoint/2010/main" val="1976498143"/>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こちらの図の丸は、ある局面での次に指す手を表すとします。</a:t>
            </a:r>
            <a:endParaRPr kumimoji="1" lang="en-US" altLang="ja-JP" dirty="0"/>
          </a:p>
          <a:p>
            <a:r>
              <a:rPr kumimoji="1" lang="ja-JP" altLang="en-US" dirty="0"/>
              <a:t>この図で、丸同士の距離の近いほど、似た局面で似た手を粟原素とします。</a:t>
            </a:r>
            <a:endParaRPr kumimoji="1" lang="en-US" altLang="ja-JP" dirty="0"/>
          </a:p>
          <a:p>
            <a:r>
              <a:rPr kumimoji="1" lang="ja-JP" altLang="en-US" dirty="0"/>
              <a:t>これらの手に対してそれを指した後の勝敗を学習データとして与えます。</a:t>
            </a:r>
            <a:endParaRPr kumimoji="1" lang="en-US" altLang="ja-JP" dirty="0"/>
          </a:p>
          <a:p>
            <a:r>
              <a:rPr kumimoji="1" lang="ja-JP" altLang="en-US" dirty="0"/>
              <a:t>白を勝ち、黒を負けとして色を塗っていきます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81</a:t>
            </a:fld>
            <a:endParaRPr lang="en-US" altLang="ja-JP"/>
          </a:p>
        </p:txBody>
      </p:sp>
    </p:spTree>
    <p:extLst>
      <p:ext uri="{BB962C8B-B14F-4D97-AF65-F5344CB8AC3E}">
        <p14:creationId xmlns:p14="http://schemas.microsoft.com/office/powerpoint/2010/main" val="230618613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勝ち負けを塗り分けた結果、このようになったとします。</a:t>
            </a:r>
            <a:endParaRPr kumimoji="1" lang="en-US" altLang="ja-JP" dirty="0"/>
          </a:p>
          <a:p>
            <a:r>
              <a:rPr kumimoji="1" lang="ja-JP" altLang="en-US" dirty="0"/>
              <a:t>この図では左上に勝ち、右下に負けが集まっています。</a:t>
            </a:r>
            <a:endParaRPr kumimoji="1" lang="en-US" altLang="ja-JP" dirty="0"/>
          </a:p>
          <a:p>
            <a:r>
              <a:rPr kumimoji="1" lang="ja-JP" altLang="en-US" dirty="0"/>
              <a:t>するとこの辺りに勝ちと負けの境界線がありあそうです。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82</a:t>
            </a:fld>
            <a:endParaRPr lang="en-US" altLang="ja-JP"/>
          </a:p>
        </p:txBody>
      </p:sp>
    </p:spTree>
    <p:extLst>
      <p:ext uri="{BB962C8B-B14F-4D97-AF65-F5344CB8AC3E}">
        <p14:creationId xmlns:p14="http://schemas.microsoft.com/office/powerpoint/2010/main" val="190719177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ここで、ある局面でピンク色</a:t>
            </a:r>
            <a:r>
              <a:rPr kumimoji="1" lang="en-US" altLang="ja-JP" dirty="0"/>
              <a:t>2</a:t>
            </a:r>
            <a:r>
              <a:rPr kumimoji="1" lang="ja-JP" altLang="en-US" dirty="0"/>
              <a:t>つの手が候補に挙がったとします。</a:t>
            </a:r>
            <a:endParaRPr kumimoji="1" lang="en-US" altLang="ja-JP" dirty="0"/>
          </a:p>
          <a:p>
            <a:r>
              <a:rPr kumimoji="1" lang="ja-JP" altLang="en-US" dirty="0"/>
              <a:t>下のピンクの手は、境界線の下側ですからおそらく負けの手、</a:t>
            </a:r>
            <a:endParaRPr kumimoji="1" lang="en-US" altLang="ja-JP" dirty="0"/>
          </a:p>
          <a:p>
            <a:r>
              <a:rPr kumimoji="1" lang="ja-JP" altLang="en-US" dirty="0"/>
              <a:t>上のピンクの手は、境界線の上側ですからおそらく勝ち手、と推測できます。</a:t>
            </a:r>
            <a:endParaRPr kumimoji="1" lang="en-US" altLang="ja-JP" dirty="0"/>
          </a:p>
          <a:p>
            <a:r>
              <a:rPr kumimoji="1" lang="ja-JP" altLang="en-US" dirty="0"/>
              <a:t>このように、対戦データから勝ちと負けのパターンを分類し、手を選択するのが機械学習です。</a:t>
            </a:r>
            <a:endParaRPr kumimoji="1" lang="en-US" altLang="ja-JP" dirty="0"/>
          </a:p>
          <a:p>
            <a:r>
              <a:rPr kumimoji="1" lang="ja-JP" altLang="en-US" dirty="0"/>
              <a:t>もちろん、実際にはこのように綺麗に境界線が現れるわけではありません。</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83</a:t>
            </a:fld>
            <a:endParaRPr lang="en-US" altLang="ja-JP"/>
          </a:p>
        </p:txBody>
      </p:sp>
    </p:spTree>
    <p:extLst>
      <p:ext uri="{BB962C8B-B14F-4D97-AF65-F5344CB8AC3E}">
        <p14:creationId xmlns:p14="http://schemas.microsoft.com/office/powerpoint/2010/main" val="217315937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実際には、もう少し複雑な操作をしてパターンにわけていきます。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84</a:t>
            </a:fld>
            <a:endParaRPr lang="en-US" altLang="ja-JP"/>
          </a:p>
        </p:txBody>
      </p:sp>
    </p:spTree>
    <p:extLst>
      <p:ext uri="{BB962C8B-B14F-4D97-AF65-F5344CB8AC3E}">
        <p14:creationId xmlns:p14="http://schemas.microsoft.com/office/powerpoint/2010/main" val="386331614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対戦データがこのように勝ちと負けに分かれていたとしましょう。</a:t>
            </a:r>
            <a:endParaRPr kumimoji="1" lang="en-US" altLang="ja-JP" dirty="0"/>
          </a:p>
          <a:p>
            <a:r>
              <a:rPr kumimoji="1" lang="ja-JP" altLang="en-US" dirty="0"/>
              <a:t>この場合は、明確な境界線は無さそうです。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85</a:t>
            </a:fld>
            <a:endParaRPr lang="en-US" altLang="ja-JP"/>
          </a:p>
        </p:txBody>
      </p:sp>
    </p:spTree>
    <p:extLst>
      <p:ext uri="{BB962C8B-B14F-4D97-AF65-F5344CB8AC3E}">
        <p14:creationId xmlns:p14="http://schemas.microsoft.com/office/powerpoint/2010/main" val="4198527650"/>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勝ちとなる手があった場合、その手と似た手も勝ちとなる確率が高い、と考えられます。</a:t>
            </a:r>
            <a:endParaRPr kumimoji="1" lang="en-US" altLang="ja-JP" dirty="0"/>
          </a:p>
          <a:p>
            <a:r>
              <a:rPr kumimoji="1" lang="ja-JP" altLang="en-US" dirty="0"/>
              <a:t>そこで、勝ちの手の周辺を薄く白で塗ります。</a:t>
            </a:r>
            <a:endParaRPr kumimoji="1" lang="en-US" altLang="ja-JP" dirty="0"/>
          </a:p>
          <a:p>
            <a:r>
              <a:rPr kumimoji="1" lang="ja-JP" altLang="en-US" dirty="0"/>
              <a:t>逆に、負けの手の周辺は薄い黒にします。</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86</a:t>
            </a:fld>
            <a:endParaRPr lang="en-US" altLang="ja-JP"/>
          </a:p>
        </p:txBody>
      </p:sp>
    </p:spTree>
    <p:extLst>
      <p:ext uri="{BB962C8B-B14F-4D97-AF65-F5344CB8AC3E}">
        <p14:creationId xmlns:p14="http://schemas.microsoft.com/office/powerpoint/2010/main" val="2895020503"/>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勝敗の判明している対戦データの全ての手に対して、周囲を薄い白または黒で塗り分けます。</a:t>
            </a:r>
            <a:endParaRPr kumimoji="1" lang="en-US" altLang="ja-JP" dirty="0"/>
          </a:p>
          <a:p>
            <a:r>
              <a:rPr kumimoji="1" lang="ja-JP" altLang="en-US" dirty="0"/>
              <a:t>すると、白が濃いところほど、勝率が高い、と推測できます。</a:t>
            </a:r>
            <a:endParaRPr kumimoji="1" lang="en-US" altLang="ja-JP" dirty="0"/>
          </a:p>
          <a:p>
            <a:r>
              <a:rPr kumimoji="1" lang="ja-JP" altLang="en-US" dirty="0"/>
              <a:t>ですので、できるだけ濃い白となっている手を選択します。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87</a:t>
            </a:fld>
            <a:endParaRPr lang="en-US" altLang="ja-JP"/>
          </a:p>
        </p:txBody>
      </p:sp>
    </p:spTree>
    <p:extLst>
      <p:ext uri="{BB962C8B-B14F-4D97-AF65-F5344CB8AC3E}">
        <p14:creationId xmlns:p14="http://schemas.microsoft.com/office/powerpoint/2010/main" val="153993910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それでは宿題です。</a:t>
            </a:r>
            <a:endParaRPr kumimoji="1" lang="en-US" altLang="ja-JP" dirty="0"/>
          </a:p>
          <a:p>
            <a:r>
              <a:rPr kumimoji="1" lang="ja-JP" altLang="en-US" dirty="0"/>
              <a:t>皆さん三目並べのプログラムを作っているかと思います。</a:t>
            </a:r>
            <a:endParaRPr kumimoji="1" lang="en-US" altLang="ja-JP" dirty="0"/>
          </a:p>
          <a:p>
            <a:r>
              <a:rPr kumimoji="1" lang="ja-JP" altLang="en-US" dirty="0"/>
              <a:t>前回の宿題では、先手後手を人間か</a:t>
            </a:r>
            <a:r>
              <a:rPr kumimoji="1" lang="en-US" altLang="ja-JP" dirty="0"/>
              <a:t>CPU</a:t>
            </a:r>
            <a:r>
              <a:rPr kumimoji="1" lang="ja-JP" altLang="en-US" dirty="0"/>
              <a:t>のどちらが受け持つか選べるようにして、</a:t>
            </a:r>
            <a:endParaRPr kumimoji="1" lang="en-US" altLang="ja-JP" dirty="0"/>
          </a:p>
          <a:p>
            <a:r>
              <a:rPr kumimoji="1" lang="en-US" altLang="ja-JP" dirty="0"/>
              <a:t>CPU</a:t>
            </a:r>
            <a:r>
              <a:rPr kumimoji="1" lang="ja-JP" altLang="en-US" dirty="0"/>
              <a:t>が受け持つ場合は、ランダムに手を選択する、としていました。</a:t>
            </a:r>
            <a:endParaRPr kumimoji="1" lang="en-US" altLang="ja-JP" dirty="0"/>
          </a:p>
          <a:p>
            <a:r>
              <a:rPr kumimoji="1" lang="ja-JP" altLang="en-US" dirty="0"/>
              <a:t>今週の宿題は、</a:t>
            </a:r>
            <a:r>
              <a:rPr kumimoji="1" lang="en-US" altLang="ja-JP" dirty="0"/>
              <a:t>CPU</a:t>
            </a:r>
            <a:r>
              <a:rPr kumimoji="1" lang="ja-JP" altLang="en-US" dirty="0"/>
              <a:t>の動きをもう少し賢くなるようにしてください。</a:t>
            </a:r>
            <a:endParaRPr kumimoji="1" lang="en-US" altLang="ja-JP" dirty="0"/>
          </a:p>
          <a:p>
            <a:r>
              <a:rPr kumimoji="1" lang="ja-JP" altLang="en-US" dirty="0"/>
              <a:t>まず、自分にリーチが掛かっている場合は、勝つ手を打ちます。</a:t>
            </a:r>
            <a:endParaRPr kumimoji="1" lang="en-US" altLang="ja-JP" dirty="0"/>
          </a:p>
          <a:p>
            <a:r>
              <a:rPr kumimoji="1" lang="ja-JP" altLang="en-US" dirty="0"/>
              <a:t>自分にリーチが掛かっておらず、相手にリーチがかかっている場合は、それを防ぐ手を打ちます。</a:t>
            </a:r>
            <a:endParaRPr kumimoji="1" lang="en-US" altLang="ja-JP" dirty="0"/>
          </a:p>
          <a:p>
            <a:r>
              <a:rPr kumimoji="1" lang="ja-JP" altLang="en-US" dirty="0"/>
              <a:t>どちらもリーチがかかっていない場合は、評価値の高いマスに打ちます。</a:t>
            </a:r>
            <a:endParaRPr kumimoji="1" lang="en-US" altLang="ja-JP"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88</a:t>
            </a:fld>
            <a:endParaRPr lang="en-US" altLang="ja-JP"/>
          </a:p>
        </p:txBody>
      </p:sp>
    </p:spTree>
    <p:extLst>
      <p:ext uri="{BB962C8B-B14F-4D97-AF65-F5344CB8AC3E}">
        <p14:creationId xmlns:p14="http://schemas.microsoft.com/office/powerpoint/2010/main" val="1463755907"/>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例えば、左の図では、丸にリーチが掛かってます。</a:t>
            </a:r>
            <a:endParaRPr kumimoji="1" lang="en-US" altLang="ja-JP" dirty="0"/>
          </a:p>
          <a:p>
            <a:r>
              <a:rPr kumimoji="1" lang="ja-JP" altLang="en-US" dirty="0"/>
              <a:t>この場合は、丸が</a:t>
            </a:r>
            <a:r>
              <a:rPr kumimoji="1" lang="en-US" altLang="ja-JP" dirty="0"/>
              <a:t>3</a:t>
            </a:r>
            <a:r>
              <a:rPr kumimoji="1" lang="ja-JP" altLang="en-US" dirty="0"/>
              <a:t>つ並んで勝つ手を打ちます。</a:t>
            </a:r>
            <a:endParaRPr kumimoji="1" lang="en-US" altLang="ja-JP" dirty="0"/>
          </a:p>
          <a:p>
            <a:r>
              <a:rPr kumimoji="1" lang="ja-JP" altLang="en-US" dirty="0"/>
              <a:t>真ん中の図では、バツにリーチが掛かっています。</a:t>
            </a:r>
            <a:endParaRPr kumimoji="1" lang="en-US" altLang="ja-JP" dirty="0"/>
          </a:p>
          <a:p>
            <a:r>
              <a:rPr kumimoji="1" lang="ja-JP" altLang="en-US" dirty="0"/>
              <a:t>この場合は、バツが</a:t>
            </a:r>
            <a:r>
              <a:rPr kumimoji="1" lang="en-US" altLang="ja-JP" dirty="0"/>
              <a:t>3</a:t>
            </a:r>
            <a:r>
              <a:rPr kumimoji="1" lang="ja-JP" altLang="en-US" dirty="0"/>
              <a:t>つ並ぶのを防ぐ手を打ちます。</a:t>
            </a:r>
            <a:endParaRPr kumimoji="1" lang="en-US" altLang="ja-JP" dirty="0"/>
          </a:p>
          <a:p>
            <a:r>
              <a:rPr kumimoji="1" lang="ja-JP" altLang="en-US" dirty="0"/>
              <a:t>右の図ではどちらにもリーチは掛かっていません。</a:t>
            </a:r>
            <a:endParaRPr kumimoji="1" lang="en-US" altLang="ja-JP" dirty="0"/>
          </a:p>
          <a:p>
            <a:r>
              <a:rPr kumimoji="1" lang="ja-JP" altLang="en-US" dirty="0"/>
              <a:t>この場合は、評価値の高いマスに打ちます。</a:t>
            </a:r>
            <a:endParaRPr kumimoji="1" lang="en-US" altLang="ja-JP" dirty="0"/>
          </a:p>
          <a:p>
            <a:r>
              <a:rPr kumimoji="1" lang="ja-JP" altLang="en-US" dirty="0"/>
              <a:t>評価値は、例えばこのように、真ん中、隅、辺の順に高くなるようにします。</a:t>
            </a:r>
            <a:endParaRPr kumimoji="1" lang="en-US" altLang="ja-JP" dirty="0"/>
          </a:p>
          <a:p>
            <a:r>
              <a:rPr kumimoji="1" lang="ja-JP" altLang="en-US" dirty="0"/>
              <a:t>真ん中が一番評価値が高くなりますので、真ん中に打ちます。</a:t>
            </a:r>
            <a:endParaRPr kumimoji="1" lang="en-US" altLang="ja-JP" dirty="0"/>
          </a:p>
          <a:p>
            <a:r>
              <a:rPr kumimoji="1" lang="ja-JP" altLang="en-US" dirty="0"/>
              <a:t>リーチがかかっているかどうかは、先々週の宿題でしましたね。</a:t>
            </a:r>
            <a:endParaRPr kumimoji="1" lang="en-US" altLang="ja-JP" dirty="0"/>
          </a:p>
          <a:p>
            <a:r>
              <a:rPr kumimoji="1" lang="ja-JP" altLang="en-US" dirty="0"/>
              <a:t>それを使って、リーチの有無を判定してください。</a:t>
            </a:r>
            <a:endParaRPr kumimoji="1" lang="en-US" altLang="ja-JP" dirty="0"/>
          </a:p>
          <a:p>
            <a:r>
              <a:rPr kumimoji="1" lang="ja-JP" altLang="en-US" dirty="0"/>
              <a:t>それでは、今日の授業はここまでです。</a:t>
            </a:r>
            <a:endParaRPr kumimoji="1" lang="en-US" altLang="ja-JP" dirty="0"/>
          </a:p>
          <a:p>
            <a:r>
              <a:rPr kumimoji="1" lang="ja-JP" altLang="en-US" dirty="0"/>
              <a:t>お疲れ様でした。</a:t>
            </a:r>
          </a:p>
          <a:p>
            <a:endParaRPr kumimoji="1" lang="ja-JP" altLang="en-US" dirty="0"/>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89</a:t>
            </a:fld>
            <a:endParaRPr lang="en-US" altLang="ja-JP"/>
          </a:p>
        </p:txBody>
      </p:sp>
    </p:spTree>
    <p:extLst>
      <p:ext uri="{BB962C8B-B14F-4D97-AF65-F5344CB8AC3E}">
        <p14:creationId xmlns:p14="http://schemas.microsoft.com/office/powerpoint/2010/main" val="470773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例えば、将棋では、プロの手によるたくさんの定跡があります。</a:t>
            </a:r>
            <a:endParaRPr kumimoji="1" lang="en-US" altLang="ja-JP" dirty="0"/>
          </a:p>
          <a:p>
            <a:r>
              <a:rPr kumimoji="1" lang="ja-JP" altLang="en-US" dirty="0"/>
              <a:t>その中の一つが相掛かり定跡です。</a:t>
            </a:r>
            <a:endParaRPr kumimoji="1" lang="en-US" altLang="ja-JP" dirty="0"/>
          </a:p>
          <a:p>
            <a:r>
              <a:rPr kumimoji="1" lang="ja-JP" altLang="en-US" dirty="0"/>
              <a:t>相掛かり定跡では、お互いに飛車先の歩を伸ばしていきます。</a:t>
            </a:r>
            <a:endParaRPr kumimoji="1" lang="en-US" altLang="ja-JP" dirty="0"/>
          </a:p>
          <a:p>
            <a:r>
              <a:rPr kumimoji="1" lang="ja-JP" altLang="en-US" dirty="0"/>
              <a:t>こちらの図はお互い五段目まで歩を伸ばした局面です。</a:t>
            </a:r>
            <a:endParaRPr kumimoji="1" lang="en-US" altLang="ja-JP" dirty="0"/>
          </a:p>
          <a:p>
            <a:r>
              <a:rPr kumimoji="1" lang="ja-JP" altLang="en-US" dirty="0"/>
              <a:t>定跡にある局面では、定跡以外の手を指すと不利なことが多くなります。</a:t>
            </a:r>
            <a:endParaRPr kumimoji="1" lang="en-US" altLang="ja-JP" dirty="0"/>
          </a:p>
          <a:p>
            <a:r>
              <a:rPr kumimoji="1" lang="ja-JP" altLang="en-US" dirty="0"/>
              <a:t>実際、先手がここでいきなり▲２四歩と攻めると、先手が不利な展開になります。</a:t>
            </a:r>
          </a:p>
          <a:p>
            <a:endParaRPr kumimoji="1" lang="en-US" altLang="ja-JP" dirty="0"/>
          </a:p>
          <a:p>
            <a:r>
              <a:rPr kumimoji="1" lang="ja-JP" altLang="en-US" dirty="0"/>
              <a:t>ここから様々な手を指せますが、定跡では、</a:t>
            </a:r>
          </a:p>
        </p:txBody>
      </p:sp>
      <p:sp>
        <p:nvSpPr>
          <p:cNvPr id="4" name="スライド番号プレースホルダー 3"/>
          <p:cNvSpPr>
            <a:spLocks noGrp="1"/>
          </p:cNvSpPr>
          <p:nvPr>
            <p:ph type="sldNum" sz="quarter" idx="5"/>
          </p:nvPr>
        </p:nvSpPr>
        <p:spPr/>
        <p:txBody>
          <a:bodyPr/>
          <a:lstStyle/>
          <a:p>
            <a:fld id="{C2F47182-C851-4DBC-B380-0E7E4F0BE1CD}" type="slidenum">
              <a:rPr lang="en-US" altLang="ja-JP" smtClean="0"/>
              <a:pPr/>
              <a:t>9</a:t>
            </a:fld>
            <a:endParaRPr lang="en-US" altLang="ja-JP"/>
          </a:p>
        </p:txBody>
      </p:sp>
    </p:spTree>
    <p:extLst>
      <p:ext uri="{BB962C8B-B14F-4D97-AF65-F5344CB8AC3E}">
        <p14:creationId xmlns:p14="http://schemas.microsoft.com/office/powerpoint/2010/main" val="4168325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34818" name="Group 2"/>
          <p:cNvGrpSpPr>
            <a:grpSpLocks/>
          </p:cNvGrpSpPr>
          <p:nvPr/>
        </p:nvGrpSpPr>
        <p:grpSpPr bwMode="auto">
          <a:xfrm>
            <a:off x="0" y="0"/>
            <a:ext cx="9140825" cy="6850063"/>
            <a:chOff x="0" y="0"/>
            <a:chExt cx="5758" cy="4315"/>
          </a:xfrm>
        </p:grpSpPr>
        <p:grpSp>
          <p:nvGrpSpPr>
            <p:cNvPr id="34819" name="Group 3"/>
            <p:cNvGrpSpPr>
              <a:grpSpLocks/>
            </p:cNvGrpSpPr>
            <p:nvPr userDrawn="1"/>
          </p:nvGrpSpPr>
          <p:grpSpPr bwMode="auto">
            <a:xfrm>
              <a:off x="1728" y="2230"/>
              <a:ext cx="4027" cy="2085"/>
              <a:chOff x="1728" y="2230"/>
              <a:chExt cx="4027" cy="2085"/>
            </a:xfrm>
          </p:grpSpPr>
          <p:sp>
            <p:nvSpPr>
              <p:cNvPr id="34820"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1"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2"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3"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4"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4825"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4826" name="Freeform 10"/>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4827" name="Rectangle 11"/>
          <p:cNvSpPr>
            <a:spLocks noGrp="1" noChangeArrowheads="1"/>
          </p:cNvSpPr>
          <p:nvPr>
            <p:ph type="ctrTitle" sz="quarter"/>
          </p:nvPr>
        </p:nvSpPr>
        <p:spPr>
          <a:xfrm>
            <a:off x="685800" y="1736725"/>
            <a:ext cx="7772400" cy="1920875"/>
          </a:xfrm>
        </p:spPr>
        <p:txBody>
          <a:bodyPr/>
          <a:lstStyle>
            <a:lvl1pPr>
              <a:defRPr sz="6000"/>
            </a:lvl1pPr>
          </a:lstStyle>
          <a:p>
            <a:pPr lvl="0"/>
            <a:r>
              <a:rPr lang="ja-JP" altLang="en-US" noProof="0"/>
              <a:t>マスタ タイトルの書式設定</a:t>
            </a:r>
          </a:p>
        </p:txBody>
      </p:sp>
      <p:sp>
        <p:nvSpPr>
          <p:cNvPr id="3482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34829" name="Rectangle 13"/>
          <p:cNvSpPr>
            <a:spLocks noGrp="1" noChangeArrowheads="1"/>
          </p:cNvSpPr>
          <p:nvPr>
            <p:ph type="dt" sz="quarter" idx="2"/>
          </p:nvPr>
        </p:nvSpPr>
        <p:spPr>
          <a:xfrm>
            <a:off x="457200" y="6248400"/>
            <a:ext cx="2133600" cy="476250"/>
          </a:xfrm>
        </p:spPr>
        <p:txBody>
          <a:bodyPr/>
          <a:lstStyle>
            <a:lvl1pPr>
              <a:defRPr/>
            </a:lvl1pPr>
          </a:lstStyle>
          <a:p>
            <a:endParaRPr lang="en-US" altLang="ja-JP"/>
          </a:p>
        </p:txBody>
      </p:sp>
      <p:sp>
        <p:nvSpPr>
          <p:cNvPr id="34830" name="Rectangle 14"/>
          <p:cNvSpPr>
            <a:spLocks noGrp="1" noChangeArrowheads="1"/>
          </p:cNvSpPr>
          <p:nvPr>
            <p:ph type="ftr" sz="quarter" idx="3"/>
          </p:nvPr>
        </p:nvSpPr>
        <p:spPr>
          <a:xfrm>
            <a:off x="3124200" y="6251575"/>
            <a:ext cx="2895600" cy="476250"/>
          </a:xfrm>
        </p:spPr>
        <p:txBody>
          <a:bodyPr/>
          <a:lstStyle>
            <a:lvl1pPr>
              <a:defRPr/>
            </a:lvl1pPr>
          </a:lstStyle>
          <a:p>
            <a:endParaRPr lang="en-US" altLang="ja-JP"/>
          </a:p>
        </p:txBody>
      </p:sp>
      <p:sp>
        <p:nvSpPr>
          <p:cNvPr id="34831" name="Rectangle 15"/>
          <p:cNvSpPr>
            <a:spLocks noGrp="1" noChangeArrowheads="1"/>
          </p:cNvSpPr>
          <p:nvPr>
            <p:ph type="sldNum" sz="quarter" idx="4"/>
          </p:nvPr>
        </p:nvSpPr>
        <p:spPr>
          <a:xfrm>
            <a:off x="6553200" y="6254750"/>
            <a:ext cx="2133600" cy="476250"/>
          </a:xfrm>
        </p:spPr>
        <p:txBody>
          <a:bodyPr/>
          <a:lstStyle>
            <a:lvl1pPr>
              <a:defRPr/>
            </a:lvl1pPr>
          </a:lstStyle>
          <a:p>
            <a:fld id="{639EE976-C289-4BB6-AF8F-E624978B19F3}"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85C90169-E5E6-4C9C-8999-AB2BF8BBE387}"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622193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5E69FA33-78A4-4639-B1FF-E91117DD02EB}"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88234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a:xfrm>
            <a:off x="6553200" y="6248400"/>
            <a:ext cx="2133600" cy="476250"/>
          </a:xfrm>
        </p:spPr>
        <p:txBody>
          <a:bodyPr/>
          <a:lstStyle>
            <a:lvl1pPr>
              <a:defRPr/>
            </a:lvl1pPr>
          </a:lstStyle>
          <a:p>
            <a:fld id="{3CA05E5F-7863-41B6-8272-7109D124210F}" type="slidenum">
              <a:rPr lang="en-US" altLang="ja-JP"/>
              <a:pPr/>
              <a:t>‹#›</a:t>
            </a:fld>
            <a:endParaRPr lang="en-US" altLang="ja-JP"/>
          </a:p>
        </p:txBody>
      </p:sp>
      <p:sp>
        <p:nvSpPr>
          <p:cNvPr id="7" name="フッター プレースホルダー 6"/>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2025772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a:xfrm>
            <a:off x="6553200" y="6248400"/>
            <a:ext cx="2133600" cy="476250"/>
          </a:xfrm>
        </p:spPr>
        <p:txBody>
          <a:bodyPr/>
          <a:lstStyle>
            <a:lvl1pPr>
              <a:defRPr/>
            </a:lvl1pPr>
          </a:lstStyle>
          <a:p>
            <a:fld id="{F69429CD-93C8-46DE-B449-183FB40D0D19}" type="slidenum">
              <a:rPr lang="en-US" altLang="ja-JP"/>
              <a:pPr/>
              <a:t>‹#›</a:t>
            </a:fld>
            <a:endParaRPr lang="en-US" altLang="ja-JP"/>
          </a:p>
        </p:txBody>
      </p:sp>
      <p:sp>
        <p:nvSpPr>
          <p:cNvPr id="6" name="フッター プレースホルダー 5"/>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1729550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タイトルと、図表または組織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SmartArt プレースホルダー 2"/>
          <p:cNvSpPr>
            <a:spLocks noGrp="1"/>
          </p:cNvSpPr>
          <p:nvPr>
            <p:ph type="dgm"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51575"/>
            <a:ext cx="2133600" cy="476250"/>
          </a:xfrm>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a:xfrm>
            <a:off x="6553200" y="6248400"/>
            <a:ext cx="2133600" cy="476250"/>
          </a:xfrm>
        </p:spPr>
        <p:txBody>
          <a:bodyPr/>
          <a:lstStyle>
            <a:lvl1pPr>
              <a:defRPr/>
            </a:lvl1pPr>
          </a:lstStyle>
          <a:p>
            <a:fld id="{B875E2C9-A1FB-45C2-A8A3-56B6FB1361FA}" type="slidenum">
              <a:rPr lang="en-US" altLang="ja-JP"/>
              <a:pPr/>
              <a:t>‹#›</a:t>
            </a:fld>
            <a:endParaRPr lang="en-US" altLang="ja-JP"/>
          </a:p>
        </p:txBody>
      </p:sp>
      <p:sp>
        <p:nvSpPr>
          <p:cNvPr id="6" name="フッター プレースホルダー 5"/>
          <p:cNvSpPr>
            <a:spLocks noGrp="1"/>
          </p:cNvSpPr>
          <p:nvPr>
            <p:ph type="ftr" sz="quarter" idx="12"/>
          </p:nvPr>
        </p:nvSpPr>
        <p:spPr>
          <a:xfrm>
            <a:off x="3124200" y="6248400"/>
            <a:ext cx="2895600" cy="476250"/>
          </a:xfrm>
        </p:spPr>
        <p:txBody>
          <a:bodyPr/>
          <a:lstStyle>
            <a:lvl1pPr>
              <a:defRPr/>
            </a:lvl1pPr>
          </a:lstStyle>
          <a:p>
            <a:endParaRPr lang="en-US" altLang="ja-JP"/>
          </a:p>
        </p:txBody>
      </p:sp>
    </p:spTree>
    <p:extLst>
      <p:ext uri="{BB962C8B-B14F-4D97-AF65-F5344CB8AC3E}">
        <p14:creationId xmlns:p14="http://schemas.microsoft.com/office/powerpoint/2010/main" val="2334960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57A48BF1-AA2E-471D-8A72-84048B26CDD6}"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3672365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スライド番号プレースホルダー 4"/>
          <p:cNvSpPr>
            <a:spLocks noGrp="1"/>
          </p:cNvSpPr>
          <p:nvPr>
            <p:ph type="sldNum" sz="quarter" idx="11"/>
          </p:nvPr>
        </p:nvSpPr>
        <p:spPr/>
        <p:txBody>
          <a:bodyPr/>
          <a:lstStyle>
            <a:lvl1pPr>
              <a:defRPr/>
            </a:lvl1pPr>
          </a:lstStyle>
          <a:p>
            <a:fld id="{CFF48A76-592C-463F-9DF8-50211B02AE95}" type="slidenum">
              <a:rPr lang="en-US" altLang="ja-JP"/>
              <a:pPr/>
              <a:t>‹#›</a:t>
            </a:fld>
            <a:endParaRPr lang="en-US" altLang="ja-JP"/>
          </a:p>
        </p:txBody>
      </p:sp>
      <p:sp>
        <p:nvSpPr>
          <p:cNvPr id="6" name="フッター プレースホルダー 5"/>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4231149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8A06E511-2E1C-4017-AA72-6FF5764CB37D}"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2542205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スライド番号プレースホルダー 7"/>
          <p:cNvSpPr>
            <a:spLocks noGrp="1"/>
          </p:cNvSpPr>
          <p:nvPr>
            <p:ph type="sldNum" sz="quarter" idx="11"/>
          </p:nvPr>
        </p:nvSpPr>
        <p:spPr/>
        <p:txBody>
          <a:bodyPr/>
          <a:lstStyle>
            <a:lvl1pPr>
              <a:defRPr/>
            </a:lvl1pPr>
          </a:lstStyle>
          <a:p>
            <a:fld id="{41B25238-1750-48D8-BC8A-39B29DB4F370}" type="slidenum">
              <a:rPr lang="en-US" altLang="ja-JP"/>
              <a:pPr/>
              <a:t>‹#›</a:t>
            </a:fld>
            <a:endParaRPr lang="en-US" altLang="ja-JP"/>
          </a:p>
        </p:txBody>
      </p:sp>
      <p:sp>
        <p:nvSpPr>
          <p:cNvPr id="9" name="フッター プレースホルダー 8"/>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291420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スライド番号プレースホルダー 3"/>
          <p:cNvSpPr>
            <a:spLocks noGrp="1"/>
          </p:cNvSpPr>
          <p:nvPr>
            <p:ph type="sldNum" sz="quarter" idx="11"/>
          </p:nvPr>
        </p:nvSpPr>
        <p:spPr/>
        <p:txBody>
          <a:bodyPr/>
          <a:lstStyle>
            <a:lvl1pPr>
              <a:defRPr/>
            </a:lvl1pPr>
          </a:lstStyle>
          <a:p>
            <a:fld id="{8DCD30CF-7369-4E9B-B461-323BC9607680}" type="slidenum">
              <a:rPr lang="en-US" altLang="ja-JP"/>
              <a:pPr/>
              <a:t>‹#›</a:t>
            </a:fld>
            <a:endParaRPr lang="en-US" altLang="ja-JP"/>
          </a:p>
        </p:txBody>
      </p:sp>
      <p:sp>
        <p:nvSpPr>
          <p:cNvPr id="5" name="フッター プレースホルダー 4"/>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3569350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スライド番号プレースホルダー 2"/>
          <p:cNvSpPr>
            <a:spLocks noGrp="1"/>
          </p:cNvSpPr>
          <p:nvPr>
            <p:ph type="sldNum" sz="quarter" idx="11"/>
          </p:nvPr>
        </p:nvSpPr>
        <p:spPr/>
        <p:txBody>
          <a:bodyPr/>
          <a:lstStyle>
            <a:lvl1pPr>
              <a:defRPr/>
            </a:lvl1pPr>
          </a:lstStyle>
          <a:p>
            <a:fld id="{6EFF4F76-7123-40C2-AEAF-151AD234FF96}" type="slidenum">
              <a:rPr lang="en-US" altLang="ja-JP"/>
              <a:pPr/>
              <a:t>‹#›</a:t>
            </a:fld>
            <a:endParaRPr lang="en-US" altLang="ja-JP"/>
          </a:p>
        </p:txBody>
      </p:sp>
      <p:sp>
        <p:nvSpPr>
          <p:cNvPr id="4" name="フッター プレースホルダー 3"/>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988200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CF01E9CA-BFBC-4421-8FF6-6A62360415C5}"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1343093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スライド番号プレースホルダー 5"/>
          <p:cNvSpPr>
            <a:spLocks noGrp="1"/>
          </p:cNvSpPr>
          <p:nvPr>
            <p:ph type="sldNum" sz="quarter" idx="11"/>
          </p:nvPr>
        </p:nvSpPr>
        <p:spPr/>
        <p:txBody>
          <a:bodyPr/>
          <a:lstStyle>
            <a:lvl1pPr>
              <a:defRPr/>
            </a:lvl1pPr>
          </a:lstStyle>
          <a:p>
            <a:fld id="{1D02CCD1-63CA-4920-91EF-604B6913C50F}" type="slidenum">
              <a:rPr lang="en-US" altLang="ja-JP"/>
              <a:pPr/>
              <a:t>‹#›</a:t>
            </a:fld>
            <a:endParaRPr lang="en-US" altLang="ja-JP"/>
          </a:p>
        </p:txBody>
      </p:sp>
      <p:sp>
        <p:nvSpPr>
          <p:cNvPr id="7" name="フッター プレースホルダー 6"/>
          <p:cNvSpPr>
            <a:spLocks noGrp="1"/>
          </p:cNvSpPr>
          <p:nvPr>
            <p:ph type="ftr" sz="quarter" idx="12"/>
          </p:nvPr>
        </p:nvSpPr>
        <p:spPr/>
        <p:txBody>
          <a:bodyPr/>
          <a:lstStyle>
            <a:lvl1pPr>
              <a:defRPr/>
            </a:lvl1pPr>
          </a:lstStyle>
          <a:p>
            <a:endParaRPr lang="en-US" altLang="ja-JP"/>
          </a:p>
        </p:txBody>
      </p:sp>
    </p:spTree>
    <p:extLst>
      <p:ext uri="{BB962C8B-B14F-4D97-AF65-F5344CB8AC3E}">
        <p14:creationId xmlns:p14="http://schemas.microsoft.com/office/powerpoint/2010/main" val="4221753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dt" sz="half" idx="2"/>
          </p:nvPr>
        </p:nvSpPr>
        <p:spPr bwMode="auto">
          <a:xfrm>
            <a:off x="457200" y="625157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spcBef>
                <a:spcPct val="0"/>
              </a:spcBef>
              <a:buSzTx/>
              <a:buFontTx/>
              <a:buNone/>
              <a:defRPr kumimoji="0" sz="1200">
                <a:effectLst/>
                <a:latin typeface="Arial" panose="020B0604020202020204" pitchFamily="34" charset="0"/>
              </a:defRPr>
            </a:lvl1pPr>
          </a:lstStyle>
          <a:p>
            <a:endParaRPr lang="en-US" altLang="ja-JP"/>
          </a:p>
        </p:txBody>
      </p:sp>
      <p:sp>
        <p:nvSpPr>
          <p:cNvPr id="33795" name="Rectangle 3"/>
          <p:cNvSpPr>
            <a:spLocks noGrp="1" noChangeArrowheads="1"/>
          </p:cNvSpPr>
          <p:nvPr>
            <p:ph type="sldNum" sz="quarter" idx="4"/>
          </p:nvPr>
        </p:nvSpPr>
        <p:spPr bwMode="auto">
          <a:xfrm>
            <a:off x="6553200" y="62484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SzTx/>
              <a:buFontTx/>
              <a:buNone/>
              <a:defRPr kumimoji="0" sz="1200">
                <a:effectLst/>
                <a:latin typeface="Arial" panose="020B0604020202020204" pitchFamily="34" charset="0"/>
              </a:defRPr>
            </a:lvl1pPr>
          </a:lstStyle>
          <a:p>
            <a:fld id="{831CFD09-B07C-4DF1-85CC-437CED0CA555}" type="slidenum">
              <a:rPr lang="en-US" altLang="ja-JP"/>
              <a:pPr/>
              <a:t>‹#›</a:t>
            </a:fld>
            <a:endParaRPr lang="en-US" altLang="ja-JP"/>
          </a:p>
        </p:txBody>
      </p:sp>
      <p:grpSp>
        <p:nvGrpSpPr>
          <p:cNvPr id="33796" name="Group 4"/>
          <p:cNvGrpSpPr>
            <a:grpSpLocks/>
          </p:cNvGrpSpPr>
          <p:nvPr/>
        </p:nvGrpSpPr>
        <p:grpSpPr bwMode="auto">
          <a:xfrm>
            <a:off x="0" y="0"/>
            <a:ext cx="9140825" cy="6850063"/>
            <a:chOff x="0" y="0"/>
            <a:chExt cx="5758" cy="4315"/>
          </a:xfrm>
        </p:grpSpPr>
        <p:grpSp>
          <p:nvGrpSpPr>
            <p:cNvPr id="33797" name="Group 5"/>
            <p:cNvGrpSpPr>
              <a:grpSpLocks/>
            </p:cNvGrpSpPr>
            <p:nvPr userDrawn="1"/>
          </p:nvGrpSpPr>
          <p:grpSpPr bwMode="auto">
            <a:xfrm>
              <a:off x="1728" y="2230"/>
              <a:ext cx="4027" cy="2085"/>
              <a:chOff x="1728" y="2230"/>
              <a:chExt cx="4027" cy="2085"/>
            </a:xfrm>
          </p:grpSpPr>
          <p:sp>
            <p:nvSpPr>
              <p:cNvPr id="33798"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799"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0"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1"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2"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3803"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3804" name="Freeform 12"/>
            <p:cNvSpPr>
              <a:spLocks/>
            </p:cNvSpPr>
            <p:nvPr/>
          </p:nvSpPr>
          <p:spPr bwMode="hidden">
            <a:xfrm>
              <a:off x="0" y="0"/>
              <a:ext cx="5758" cy="1776"/>
            </a:xfrm>
            <a:custGeom>
              <a:avLst/>
              <a:gdLst>
                <a:gd name="T0" fmla="*/ 0 w 5740"/>
                <a:gd name="T1" fmla="*/ 0 h 1906"/>
                <a:gd name="T2" fmla="*/ 0 w 5740"/>
                <a:gd name="T3" fmla="*/ 1906 h 1906"/>
                <a:gd name="T4" fmla="*/ 5740 w 5740"/>
                <a:gd name="T5" fmla="*/ 1906 h 1906"/>
                <a:gd name="T6" fmla="*/ 5740 w 5740"/>
                <a:gd name="T7" fmla="*/ 0 h 1906"/>
                <a:gd name="T8" fmla="*/ 0 w 5740"/>
                <a:gd name="T9" fmla="*/ 0 h 1906"/>
                <a:gd name="T10" fmla="*/ 0 w 5740"/>
                <a:gd name="T11" fmla="*/ 0 h 1906"/>
              </a:gdLst>
              <a:ahLst/>
              <a:cxnLst>
                <a:cxn ang="0">
                  <a:pos x="T0" y="T1"/>
                </a:cxn>
                <a:cxn ang="0">
                  <a:pos x="T2" y="T3"/>
                </a:cxn>
                <a:cxn ang="0">
                  <a:pos x="T4" y="T5"/>
                </a:cxn>
                <a:cxn ang="0">
                  <a:pos x="T6" y="T7"/>
                </a:cxn>
                <a:cxn ang="0">
                  <a:pos x="T8" y="T9"/>
                </a:cxn>
                <a:cxn ang="0">
                  <a:pos x="T10" y="T11"/>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33805" name="Rectangle 13"/>
          <p:cNvSpPr>
            <a:spLocks noGrp="1" noRot="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3806" name="Rectangle 14"/>
          <p:cNvSpPr>
            <a:spLocks noGrp="1" noChangeArrowheads="1"/>
          </p:cNvSpPr>
          <p:nvPr>
            <p:ph type="ftr" sz="quarter" idx="3"/>
          </p:nvPr>
        </p:nvSpPr>
        <p:spPr bwMode="auto">
          <a:xfrm>
            <a:off x="3124200" y="624840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SzTx/>
              <a:buFontTx/>
              <a:buNone/>
              <a:defRPr kumimoji="0" sz="1200">
                <a:effectLst/>
                <a:latin typeface="Arial" panose="020B0604020202020204" pitchFamily="34" charset="0"/>
              </a:defRPr>
            </a:lvl1pPr>
          </a:lstStyle>
          <a:p>
            <a:endParaRPr lang="en-US" altLang="ja-JP"/>
          </a:p>
        </p:txBody>
      </p:sp>
      <p:sp>
        <p:nvSpPr>
          <p:cNvPr id="33807" name="Rectangle 1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 bg1="dk2" tx1="lt1" bg2="dk1"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Lst>
  <p:txStyles>
    <p:titleStyle>
      <a:lvl1pPr algn="ctr" rtl="0" fontAlgn="base">
        <a:spcBef>
          <a:spcPct val="0"/>
        </a:spcBef>
        <a:spcAft>
          <a:spcPct val="0"/>
        </a:spcAft>
        <a:defRPr kumimoji="1" sz="4400" b="1"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2pPr>
      <a:lvl3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3pPr>
      <a:lvl4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4pPr>
      <a:lvl5pPr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5pPr>
      <a:lvl6pPr marL="4572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6pPr>
      <a:lvl7pPr marL="9144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7pPr>
      <a:lvl8pPr marL="13716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8pPr>
      <a:lvl9pPr marL="1828800" algn="ctr" rtl="0" fontAlgn="base">
        <a:spcBef>
          <a:spcPct val="0"/>
        </a:spcBef>
        <a:spcAft>
          <a:spcPct val="0"/>
        </a:spcAft>
        <a:defRPr kumimoji="1" sz="4400" b="1">
          <a:solidFill>
            <a:schemeClr val="tx2"/>
          </a:solidFill>
          <a:effectLst>
            <a:outerShdw blurRad="38100" dist="38100" dir="2700000" algn="tl">
              <a:srgbClr val="000000"/>
            </a:outerShdw>
          </a:effectLst>
          <a:latin typeface="Garamond" panose="02020404030301010803" pitchFamily="18" charset="0"/>
          <a:ea typeface="ＭＳ Ｐゴシック" panose="020B0600070205080204" pitchFamily="50" charset="-128"/>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kumimoji="1"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n"/>
        <a:defRPr kumimoji="1"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tx2"/>
        </a:buClr>
        <a:buSzPct val="70000"/>
        <a:buFont typeface="Wingdings" panose="05000000000000000000" pitchFamily="2" charset="2"/>
        <a:buChar char="n"/>
        <a:defRPr kumimoji="1"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kumimoji="1"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2.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5.gif"/><Relationship Id="rId11" Type="http://schemas.openxmlformats.org/officeDocument/2006/relationships/image" Target="../media/image10.gif"/><Relationship Id="rId5" Type="http://schemas.openxmlformats.org/officeDocument/2006/relationships/image" Target="../media/image4.gif"/><Relationship Id="rId10" Type="http://schemas.openxmlformats.org/officeDocument/2006/relationships/image" Target="../media/image9.gif"/><Relationship Id="rId4" Type="http://schemas.openxmlformats.org/officeDocument/2006/relationships/image" Target="../media/image3.gif"/><Relationship Id="rId9" Type="http://schemas.openxmlformats.org/officeDocument/2006/relationships/image" Target="../media/image8.gif"/><Relationship Id="rId14" Type="http://schemas.openxmlformats.org/officeDocument/2006/relationships/image" Target="../media/image13.gif"/></Relationships>
</file>

<file path=ppt/slides/_rels/slide13.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2.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image" Target="../media/image5.gif"/><Relationship Id="rId11" Type="http://schemas.openxmlformats.org/officeDocument/2006/relationships/image" Target="../media/image10.gif"/><Relationship Id="rId5" Type="http://schemas.openxmlformats.org/officeDocument/2006/relationships/image" Target="../media/image4.gif"/><Relationship Id="rId10" Type="http://schemas.openxmlformats.org/officeDocument/2006/relationships/image" Target="../media/image9.gif"/><Relationship Id="rId4" Type="http://schemas.openxmlformats.org/officeDocument/2006/relationships/image" Target="../media/image3.gif"/><Relationship Id="rId9" Type="http://schemas.openxmlformats.org/officeDocument/2006/relationships/image" Target="../media/image8.gif"/><Relationship Id="rId14" Type="http://schemas.openxmlformats.org/officeDocument/2006/relationships/image" Target="../media/image13.gif"/></Relationships>
</file>

<file path=ppt/slides/_rels/slide14.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2.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image" Target="../media/image5.gif"/><Relationship Id="rId11" Type="http://schemas.openxmlformats.org/officeDocument/2006/relationships/image" Target="../media/image10.gif"/><Relationship Id="rId5" Type="http://schemas.openxmlformats.org/officeDocument/2006/relationships/image" Target="../media/image4.gif"/><Relationship Id="rId10" Type="http://schemas.openxmlformats.org/officeDocument/2006/relationships/image" Target="../media/image9.gif"/><Relationship Id="rId4" Type="http://schemas.openxmlformats.org/officeDocument/2006/relationships/image" Target="../media/image3.gif"/><Relationship Id="rId9" Type="http://schemas.openxmlformats.org/officeDocument/2006/relationships/image" Target="../media/image8.gif"/><Relationship Id="rId14" Type="http://schemas.openxmlformats.org/officeDocument/2006/relationships/image" Target="../media/image13.gif"/></Relationships>
</file>

<file path=ppt/slides/_rels/slide15.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2.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image" Target="../media/image5.gif"/><Relationship Id="rId11" Type="http://schemas.openxmlformats.org/officeDocument/2006/relationships/image" Target="../media/image10.gif"/><Relationship Id="rId5" Type="http://schemas.openxmlformats.org/officeDocument/2006/relationships/image" Target="../media/image4.gif"/><Relationship Id="rId10" Type="http://schemas.openxmlformats.org/officeDocument/2006/relationships/image" Target="../media/image9.gif"/><Relationship Id="rId4" Type="http://schemas.openxmlformats.org/officeDocument/2006/relationships/image" Target="../media/image3.gif"/><Relationship Id="rId9" Type="http://schemas.openxmlformats.org/officeDocument/2006/relationships/image" Target="../media/image8.gif"/><Relationship Id="rId14" Type="http://schemas.openxmlformats.org/officeDocument/2006/relationships/image" Target="../media/image13.gi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image" Target="../media/image3.gif"/><Relationship Id="rId7" Type="http://schemas.openxmlformats.org/officeDocument/2006/relationships/image" Target="../media/image6.gif"/><Relationship Id="rId2" Type="http://schemas.openxmlformats.org/officeDocument/2006/relationships/notesSlide" Target="../notesSlides/notesSlide42.xml"/><Relationship Id="rId1" Type="http://schemas.openxmlformats.org/officeDocument/2006/relationships/slideLayout" Target="../slideLayouts/slideLayout6.xml"/><Relationship Id="rId6" Type="http://schemas.openxmlformats.org/officeDocument/2006/relationships/image" Target="../media/image9.gif"/><Relationship Id="rId5" Type="http://schemas.openxmlformats.org/officeDocument/2006/relationships/image" Target="../media/image8.gif"/><Relationship Id="rId4" Type="http://schemas.openxmlformats.org/officeDocument/2006/relationships/image" Target="../media/image7.gif"/></Relationships>
</file>

<file path=ppt/slides/_rels/slide43.xml.rels><?xml version="1.0" encoding="UTF-8" standalone="yes"?>
<Relationships xmlns="http://schemas.openxmlformats.org/package/2006/relationships"><Relationship Id="rId3" Type="http://schemas.openxmlformats.org/officeDocument/2006/relationships/image" Target="../media/image3.gif"/><Relationship Id="rId7" Type="http://schemas.openxmlformats.org/officeDocument/2006/relationships/image" Target="../media/image8.gif"/><Relationship Id="rId2" Type="http://schemas.openxmlformats.org/officeDocument/2006/relationships/notesSlide" Target="../notesSlides/notesSlide43.xml"/><Relationship Id="rId1" Type="http://schemas.openxmlformats.org/officeDocument/2006/relationships/slideLayout" Target="../slideLayouts/slideLayout6.xml"/><Relationship Id="rId6" Type="http://schemas.openxmlformats.org/officeDocument/2006/relationships/image" Target="../media/image11.gif"/><Relationship Id="rId5" Type="http://schemas.openxmlformats.org/officeDocument/2006/relationships/image" Target="../media/image10.gif"/><Relationship Id="rId4" Type="http://schemas.openxmlformats.org/officeDocument/2006/relationships/image" Target="../media/image5.gif"/></Relationships>
</file>

<file path=ppt/slides/_rels/slide44.xml.rels><?xml version="1.0" encoding="UTF-8" standalone="yes"?>
<Relationships xmlns="http://schemas.openxmlformats.org/package/2006/relationships"><Relationship Id="rId3" Type="http://schemas.openxmlformats.org/officeDocument/2006/relationships/image" Target="../media/image3.gif"/><Relationship Id="rId7" Type="http://schemas.openxmlformats.org/officeDocument/2006/relationships/image" Target="../media/image8.gif"/><Relationship Id="rId2" Type="http://schemas.openxmlformats.org/officeDocument/2006/relationships/notesSlide" Target="../notesSlides/notesSlide44.xml"/><Relationship Id="rId1" Type="http://schemas.openxmlformats.org/officeDocument/2006/relationships/slideLayout" Target="../slideLayouts/slideLayout6.xml"/><Relationship Id="rId6" Type="http://schemas.openxmlformats.org/officeDocument/2006/relationships/image" Target="../media/image11.gif"/><Relationship Id="rId5" Type="http://schemas.openxmlformats.org/officeDocument/2006/relationships/image" Target="../media/image10.gif"/><Relationship Id="rId4" Type="http://schemas.openxmlformats.org/officeDocument/2006/relationships/image" Target="../media/image5.gif"/></Relationships>
</file>

<file path=ppt/slides/_rels/slide4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5.xml"/><Relationship Id="rId1" Type="http://schemas.openxmlformats.org/officeDocument/2006/relationships/slideLayout" Target="../slideLayouts/slideLayout6.xml"/><Relationship Id="rId6" Type="http://schemas.openxmlformats.org/officeDocument/2006/relationships/image" Target="../media/image8.gif"/><Relationship Id="rId5" Type="http://schemas.openxmlformats.org/officeDocument/2006/relationships/image" Target="../media/image11.gif"/><Relationship Id="rId4" Type="http://schemas.openxmlformats.org/officeDocument/2006/relationships/image" Target="../media/image10.gif"/></Relationships>
</file>

<file path=ppt/slides/_rels/slide4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6.xml"/><Relationship Id="rId1" Type="http://schemas.openxmlformats.org/officeDocument/2006/relationships/slideLayout" Target="../slideLayouts/slideLayout6.xml"/><Relationship Id="rId6" Type="http://schemas.openxmlformats.org/officeDocument/2006/relationships/image" Target="../media/image8.gif"/><Relationship Id="rId5" Type="http://schemas.openxmlformats.org/officeDocument/2006/relationships/image" Target="../media/image11.gif"/><Relationship Id="rId4" Type="http://schemas.openxmlformats.org/officeDocument/2006/relationships/image" Target="../media/image10.gif"/></Relationships>
</file>

<file path=ppt/slides/_rels/slide4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7.xml"/><Relationship Id="rId1" Type="http://schemas.openxmlformats.org/officeDocument/2006/relationships/slideLayout" Target="../slideLayouts/slideLayout6.xml"/><Relationship Id="rId6" Type="http://schemas.openxmlformats.org/officeDocument/2006/relationships/image" Target="../media/image8.gif"/><Relationship Id="rId5" Type="http://schemas.openxmlformats.org/officeDocument/2006/relationships/image" Target="../media/image11.gif"/><Relationship Id="rId4" Type="http://schemas.openxmlformats.org/officeDocument/2006/relationships/image" Target="../media/image10.gif"/></Relationships>
</file>

<file path=ppt/slides/_rels/slide4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8.xml"/><Relationship Id="rId1" Type="http://schemas.openxmlformats.org/officeDocument/2006/relationships/slideLayout" Target="../slideLayouts/slideLayout6.xml"/><Relationship Id="rId6" Type="http://schemas.openxmlformats.org/officeDocument/2006/relationships/image" Target="../media/image8.gif"/><Relationship Id="rId5" Type="http://schemas.openxmlformats.org/officeDocument/2006/relationships/image" Target="../media/image11.gif"/><Relationship Id="rId4" Type="http://schemas.openxmlformats.org/officeDocument/2006/relationships/image" Target="../media/image10.gif"/></Relationships>
</file>

<file path=ppt/slides/_rels/slide49.xml.rels><?xml version="1.0" encoding="UTF-8" standalone="yes"?>
<Relationships xmlns="http://schemas.openxmlformats.org/package/2006/relationships"><Relationship Id="rId3" Type="http://schemas.openxmlformats.org/officeDocument/2006/relationships/image" Target="../media/image3.gif"/><Relationship Id="rId7" Type="http://schemas.openxmlformats.org/officeDocument/2006/relationships/image" Target="../media/image8.gif"/><Relationship Id="rId2" Type="http://schemas.openxmlformats.org/officeDocument/2006/relationships/notesSlide" Target="../notesSlides/notesSlide49.xml"/><Relationship Id="rId1" Type="http://schemas.openxmlformats.org/officeDocument/2006/relationships/slideLayout" Target="../slideLayouts/slideLayout6.xml"/><Relationship Id="rId6" Type="http://schemas.openxmlformats.org/officeDocument/2006/relationships/image" Target="../media/image11.gif"/><Relationship Id="rId5" Type="http://schemas.openxmlformats.org/officeDocument/2006/relationships/image" Target="../media/image10.gif"/><Relationship Id="rId4" Type="http://schemas.openxmlformats.org/officeDocument/2006/relationships/image" Target="../media/image5.gi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2.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notesSlide" Target="../notesSlides/notesSlide55.xml"/><Relationship Id="rId1" Type="http://schemas.openxmlformats.org/officeDocument/2006/relationships/slideLayout" Target="../slideLayouts/slideLayout6.xml"/><Relationship Id="rId6" Type="http://schemas.openxmlformats.org/officeDocument/2006/relationships/image" Target="../media/image5.gif"/><Relationship Id="rId11" Type="http://schemas.openxmlformats.org/officeDocument/2006/relationships/image" Target="../media/image10.gif"/><Relationship Id="rId5" Type="http://schemas.openxmlformats.org/officeDocument/2006/relationships/image" Target="../media/image4.gif"/><Relationship Id="rId10" Type="http://schemas.openxmlformats.org/officeDocument/2006/relationships/image" Target="../media/image9.gif"/><Relationship Id="rId4" Type="http://schemas.openxmlformats.org/officeDocument/2006/relationships/image" Target="../media/image3.gif"/><Relationship Id="rId9" Type="http://schemas.openxmlformats.org/officeDocument/2006/relationships/image" Target="../media/image8.gif"/><Relationship Id="rId14" Type="http://schemas.openxmlformats.org/officeDocument/2006/relationships/image" Target="../media/image13.gif"/></Relationships>
</file>

<file path=ppt/slides/_rels/slide56.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2.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notesSlide" Target="../notesSlides/notesSlide56.xml"/><Relationship Id="rId1" Type="http://schemas.openxmlformats.org/officeDocument/2006/relationships/slideLayout" Target="../slideLayouts/slideLayout6.xml"/><Relationship Id="rId6" Type="http://schemas.openxmlformats.org/officeDocument/2006/relationships/image" Target="../media/image5.gif"/><Relationship Id="rId11" Type="http://schemas.openxmlformats.org/officeDocument/2006/relationships/image" Target="../media/image10.gif"/><Relationship Id="rId5" Type="http://schemas.openxmlformats.org/officeDocument/2006/relationships/image" Target="../media/image4.gif"/><Relationship Id="rId10" Type="http://schemas.openxmlformats.org/officeDocument/2006/relationships/image" Target="../media/image9.gif"/><Relationship Id="rId4" Type="http://schemas.openxmlformats.org/officeDocument/2006/relationships/image" Target="../media/image3.gif"/><Relationship Id="rId9" Type="http://schemas.openxmlformats.org/officeDocument/2006/relationships/image" Target="../media/image8.gif"/><Relationship Id="rId14" Type="http://schemas.openxmlformats.org/officeDocument/2006/relationships/image" Target="../media/image13.gif"/></Relationships>
</file>

<file path=ppt/slides/_rels/slide57.xml.rels><?xml version="1.0" encoding="UTF-8" standalone="yes"?>
<Relationships xmlns="http://schemas.openxmlformats.org/package/2006/relationships"><Relationship Id="rId8" Type="http://schemas.openxmlformats.org/officeDocument/2006/relationships/image" Target="../media/image8.gif"/><Relationship Id="rId13" Type="http://schemas.openxmlformats.org/officeDocument/2006/relationships/image" Target="../media/image13.gif"/><Relationship Id="rId3" Type="http://schemas.openxmlformats.org/officeDocument/2006/relationships/image" Target="../media/image2.gif"/><Relationship Id="rId7" Type="http://schemas.openxmlformats.org/officeDocument/2006/relationships/image" Target="../media/image7.gif"/><Relationship Id="rId12" Type="http://schemas.openxmlformats.org/officeDocument/2006/relationships/image" Target="../media/image12.gif"/><Relationship Id="rId2" Type="http://schemas.openxmlformats.org/officeDocument/2006/relationships/notesSlide" Target="../notesSlides/notesSlide57.xml"/><Relationship Id="rId1" Type="http://schemas.openxmlformats.org/officeDocument/2006/relationships/slideLayout" Target="../slideLayouts/slideLayout6.xml"/><Relationship Id="rId6" Type="http://schemas.openxmlformats.org/officeDocument/2006/relationships/image" Target="../media/image5.gif"/><Relationship Id="rId11" Type="http://schemas.openxmlformats.org/officeDocument/2006/relationships/image" Target="../media/image11.gif"/><Relationship Id="rId5" Type="http://schemas.openxmlformats.org/officeDocument/2006/relationships/image" Target="../media/image4.gif"/><Relationship Id="rId10" Type="http://schemas.openxmlformats.org/officeDocument/2006/relationships/image" Target="../media/image10.gif"/><Relationship Id="rId4" Type="http://schemas.openxmlformats.org/officeDocument/2006/relationships/image" Target="../media/image3.gif"/><Relationship Id="rId9" Type="http://schemas.openxmlformats.org/officeDocument/2006/relationships/image" Target="../media/image9.gif"/></Relationships>
</file>

<file path=ppt/slides/_rels/slide58.xml.rels><?xml version="1.0" encoding="UTF-8" standalone="yes"?>
<Relationships xmlns="http://schemas.openxmlformats.org/package/2006/relationships"><Relationship Id="rId8" Type="http://schemas.openxmlformats.org/officeDocument/2006/relationships/image" Target="../media/image8.gif"/><Relationship Id="rId13" Type="http://schemas.openxmlformats.org/officeDocument/2006/relationships/image" Target="../media/image13.gif"/><Relationship Id="rId3" Type="http://schemas.openxmlformats.org/officeDocument/2006/relationships/image" Target="../media/image2.gif"/><Relationship Id="rId7" Type="http://schemas.openxmlformats.org/officeDocument/2006/relationships/image" Target="../media/image7.gif"/><Relationship Id="rId12" Type="http://schemas.openxmlformats.org/officeDocument/2006/relationships/image" Target="../media/image12.gif"/><Relationship Id="rId2" Type="http://schemas.openxmlformats.org/officeDocument/2006/relationships/notesSlide" Target="../notesSlides/notesSlide58.xml"/><Relationship Id="rId1" Type="http://schemas.openxmlformats.org/officeDocument/2006/relationships/slideLayout" Target="../slideLayouts/slideLayout6.xml"/><Relationship Id="rId6" Type="http://schemas.openxmlformats.org/officeDocument/2006/relationships/image" Target="../media/image5.gif"/><Relationship Id="rId11" Type="http://schemas.openxmlformats.org/officeDocument/2006/relationships/image" Target="../media/image11.gif"/><Relationship Id="rId5" Type="http://schemas.openxmlformats.org/officeDocument/2006/relationships/image" Target="../media/image4.gif"/><Relationship Id="rId10" Type="http://schemas.openxmlformats.org/officeDocument/2006/relationships/image" Target="../media/image10.gif"/><Relationship Id="rId4" Type="http://schemas.openxmlformats.org/officeDocument/2006/relationships/image" Target="../media/image3.gif"/><Relationship Id="rId9" Type="http://schemas.openxmlformats.org/officeDocument/2006/relationships/image" Target="../media/image9.gif"/></Relationships>
</file>

<file path=ppt/slides/_rels/slide59.xml.rels><?xml version="1.0" encoding="UTF-8" standalone="yes"?>
<Relationships xmlns="http://schemas.openxmlformats.org/package/2006/relationships"><Relationship Id="rId8" Type="http://schemas.openxmlformats.org/officeDocument/2006/relationships/image" Target="../media/image8.gif"/><Relationship Id="rId13" Type="http://schemas.openxmlformats.org/officeDocument/2006/relationships/image" Target="../media/image13.gif"/><Relationship Id="rId3" Type="http://schemas.openxmlformats.org/officeDocument/2006/relationships/image" Target="../media/image2.gif"/><Relationship Id="rId7" Type="http://schemas.openxmlformats.org/officeDocument/2006/relationships/image" Target="../media/image7.gif"/><Relationship Id="rId12" Type="http://schemas.openxmlformats.org/officeDocument/2006/relationships/image" Target="../media/image12.gif"/><Relationship Id="rId2" Type="http://schemas.openxmlformats.org/officeDocument/2006/relationships/notesSlide" Target="../notesSlides/notesSlide59.xml"/><Relationship Id="rId1" Type="http://schemas.openxmlformats.org/officeDocument/2006/relationships/slideLayout" Target="../slideLayouts/slideLayout6.xml"/><Relationship Id="rId6" Type="http://schemas.openxmlformats.org/officeDocument/2006/relationships/image" Target="../media/image5.gif"/><Relationship Id="rId11" Type="http://schemas.openxmlformats.org/officeDocument/2006/relationships/image" Target="../media/image11.gif"/><Relationship Id="rId5" Type="http://schemas.openxmlformats.org/officeDocument/2006/relationships/image" Target="../media/image4.gif"/><Relationship Id="rId10" Type="http://schemas.openxmlformats.org/officeDocument/2006/relationships/image" Target="../media/image10.gif"/><Relationship Id="rId4" Type="http://schemas.openxmlformats.org/officeDocument/2006/relationships/image" Target="../media/image3.gif"/><Relationship Id="rId9" Type="http://schemas.openxmlformats.org/officeDocument/2006/relationships/image" Target="../media/image9.gi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8" Type="http://schemas.openxmlformats.org/officeDocument/2006/relationships/image" Target="../media/image8.gif"/><Relationship Id="rId13" Type="http://schemas.openxmlformats.org/officeDocument/2006/relationships/image" Target="../media/image13.gif"/><Relationship Id="rId3" Type="http://schemas.openxmlformats.org/officeDocument/2006/relationships/image" Target="../media/image2.gif"/><Relationship Id="rId7" Type="http://schemas.openxmlformats.org/officeDocument/2006/relationships/image" Target="../media/image7.gif"/><Relationship Id="rId12" Type="http://schemas.openxmlformats.org/officeDocument/2006/relationships/image" Target="../media/image12.gif"/><Relationship Id="rId2" Type="http://schemas.openxmlformats.org/officeDocument/2006/relationships/notesSlide" Target="../notesSlides/notesSlide60.xml"/><Relationship Id="rId1" Type="http://schemas.openxmlformats.org/officeDocument/2006/relationships/slideLayout" Target="../slideLayouts/slideLayout6.xml"/><Relationship Id="rId6" Type="http://schemas.openxmlformats.org/officeDocument/2006/relationships/image" Target="../media/image5.gif"/><Relationship Id="rId11" Type="http://schemas.openxmlformats.org/officeDocument/2006/relationships/image" Target="../media/image11.gif"/><Relationship Id="rId5" Type="http://schemas.openxmlformats.org/officeDocument/2006/relationships/image" Target="../media/image4.gif"/><Relationship Id="rId10" Type="http://schemas.openxmlformats.org/officeDocument/2006/relationships/image" Target="../media/image10.gif"/><Relationship Id="rId4" Type="http://schemas.openxmlformats.org/officeDocument/2006/relationships/image" Target="../media/image3.gif"/><Relationship Id="rId9" Type="http://schemas.openxmlformats.org/officeDocument/2006/relationships/image" Target="../media/image9.gif"/></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2.gif"/><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gif"/><Relationship Id="rId2" Type="http://schemas.openxmlformats.org/officeDocument/2006/relationships/notesSlide" Target="../notesSlides/notesSlide63.xml"/><Relationship Id="rId1" Type="http://schemas.openxmlformats.org/officeDocument/2006/relationships/slideLayout" Target="../slideLayouts/slideLayout6.xml"/><Relationship Id="rId6" Type="http://schemas.openxmlformats.org/officeDocument/2006/relationships/image" Target="../media/image5.gif"/><Relationship Id="rId11" Type="http://schemas.openxmlformats.org/officeDocument/2006/relationships/image" Target="../media/image10.gif"/><Relationship Id="rId5" Type="http://schemas.openxmlformats.org/officeDocument/2006/relationships/image" Target="../media/image4.gif"/><Relationship Id="rId10" Type="http://schemas.openxmlformats.org/officeDocument/2006/relationships/image" Target="../media/image9.gif"/><Relationship Id="rId4" Type="http://schemas.openxmlformats.org/officeDocument/2006/relationships/image" Target="../media/image3.gif"/><Relationship Id="rId9" Type="http://schemas.openxmlformats.org/officeDocument/2006/relationships/image" Target="../media/image8.gif"/><Relationship Id="rId14" Type="http://schemas.openxmlformats.org/officeDocument/2006/relationships/image" Target="../media/image13.gif"/></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5.gif"/><Relationship Id="rId7" Type="http://schemas.openxmlformats.org/officeDocument/2006/relationships/image" Target="../media/image3.gif"/><Relationship Id="rId2" Type="http://schemas.openxmlformats.org/officeDocument/2006/relationships/notesSlide" Target="../notesSlides/notesSlide74.xml"/><Relationship Id="rId1" Type="http://schemas.openxmlformats.org/officeDocument/2006/relationships/slideLayout" Target="../slideLayouts/slideLayout6.xml"/><Relationship Id="rId6" Type="http://schemas.openxmlformats.org/officeDocument/2006/relationships/image" Target="../media/image4.gif"/><Relationship Id="rId5" Type="http://schemas.openxmlformats.org/officeDocument/2006/relationships/image" Target="../media/image10.gif"/><Relationship Id="rId4" Type="http://schemas.openxmlformats.org/officeDocument/2006/relationships/image" Target="../media/image9.gif"/><Relationship Id="rId9" Type="http://schemas.openxmlformats.org/officeDocument/2006/relationships/image" Target="../media/image2.gif"/></Relationships>
</file>

<file path=ppt/slides/_rels/slide75.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5.gif"/><Relationship Id="rId7" Type="http://schemas.openxmlformats.org/officeDocument/2006/relationships/image" Target="../media/image3.gif"/><Relationship Id="rId2" Type="http://schemas.openxmlformats.org/officeDocument/2006/relationships/notesSlide" Target="../notesSlides/notesSlide75.xml"/><Relationship Id="rId1" Type="http://schemas.openxmlformats.org/officeDocument/2006/relationships/slideLayout" Target="../slideLayouts/slideLayout6.xml"/><Relationship Id="rId6" Type="http://schemas.openxmlformats.org/officeDocument/2006/relationships/image" Target="../media/image4.gif"/><Relationship Id="rId5" Type="http://schemas.openxmlformats.org/officeDocument/2006/relationships/image" Target="../media/image10.gif"/><Relationship Id="rId4" Type="http://schemas.openxmlformats.org/officeDocument/2006/relationships/image" Target="../media/image9.gif"/><Relationship Id="rId9" Type="http://schemas.openxmlformats.org/officeDocument/2006/relationships/image" Target="../media/image2.gif"/></Relationships>
</file>

<file path=ppt/slides/_rels/slide76.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5.gif"/><Relationship Id="rId7" Type="http://schemas.openxmlformats.org/officeDocument/2006/relationships/image" Target="../media/image3.gif"/><Relationship Id="rId2" Type="http://schemas.openxmlformats.org/officeDocument/2006/relationships/notesSlide" Target="../notesSlides/notesSlide76.xml"/><Relationship Id="rId1" Type="http://schemas.openxmlformats.org/officeDocument/2006/relationships/slideLayout" Target="../slideLayouts/slideLayout6.xml"/><Relationship Id="rId6" Type="http://schemas.openxmlformats.org/officeDocument/2006/relationships/image" Target="../media/image4.gif"/><Relationship Id="rId5" Type="http://schemas.openxmlformats.org/officeDocument/2006/relationships/image" Target="../media/image10.gif"/><Relationship Id="rId4" Type="http://schemas.openxmlformats.org/officeDocument/2006/relationships/image" Target="../media/image9.gif"/><Relationship Id="rId9" Type="http://schemas.openxmlformats.org/officeDocument/2006/relationships/image" Target="../media/image2.gif"/></Relationships>
</file>

<file path=ppt/slides/_rels/slide77.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5.gif"/><Relationship Id="rId7" Type="http://schemas.openxmlformats.org/officeDocument/2006/relationships/image" Target="../media/image3.gif"/><Relationship Id="rId2" Type="http://schemas.openxmlformats.org/officeDocument/2006/relationships/notesSlide" Target="../notesSlides/notesSlide77.xml"/><Relationship Id="rId1" Type="http://schemas.openxmlformats.org/officeDocument/2006/relationships/slideLayout" Target="../slideLayouts/slideLayout6.xml"/><Relationship Id="rId6" Type="http://schemas.openxmlformats.org/officeDocument/2006/relationships/image" Target="../media/image4.gif"/><Relationship Id="rId5" Type="http://schemas.openxmlformats.org/officeDocument/2006/relationships/image" Target="../media/image10.gif"/><Relationship Id="rId4" Type="http://schemas.openxmlformats.org/officeDocument/2006/relationships/image" Target="../media/image9.gif"/><Relationship Id="rId9" Type="http://schemas.openxmlformats.org/officeDocument/2006/relationships/image" Target="../media/image2.gif"/></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3" Type="http://schemas.openxmlformats.org/officeDocument/2006/relationships/notesSlide" Target="../notesSlides/notesSlide86.xml"/><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87.xml.rels><?xml version="1.0" encoding="UTF-8" standalone="yes"?>
<Relationships xmlns="http://schemas.openxmlformats.org/package/2006/relationships"><Relationship Id="rId3" Type="http://schemas.openxmlformats.org/officeDocument/2006/relationships/notesSlide" Target="../notesSlides/notesSlide87.xml"/><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ctrTitle" sz="quarter"/>
          </p:nvPr>
        </p:nvSpPr>
        <p:spPr>
          <a:xfrm>
            <a:off x="0" y="1557338"/>
            <a:ext cx="4737100" cy="1905000"/>
          </a:xfrm>
        </p:spPr>
        <p:txBody>
          <a:bodyPr/>
          <a:lstStyle/>
          <a:p>
            <a:r>
              <a:rPr lang="ja-JP" altLang="en-US" sz="4000" baseline="0" dirty="0">
                <a:latin typeface="Times New Roman" pitchFamily="18" charset="0"/>
              </a:rPr>
              <a:t>情報論理工学</a:t>
            </a:r>
            <a:br>
              <a:rPr lang="ja-JP" altLang="en-US" sz="4000" baseline="0" dirty="0">
                <a:latin typeface="Times New Roman" pitchFamily="18" charset="0"/>
              </a:rPr>
            </a:br>
            <a:r>
              <a:rPr lang="ja-JP" altLang="en-US" sz="4000" baseline="0" dirty="0">
                <a:latin typeface="Times New Roman" pitchFamily="18" charset="0"/>
              </a:rPr>
              <a:t>研究室</a:t>
            </a:r>
          </a:p>
        </p:txBody>
      </p:sp>
      <p:sp>
        <p:nvSpPr>
          <p:cNvPr id="296963" name="Rectangle 3"/>
          <p:cNvSpPr>
            <a:spLocks noGrp="1" noChangeArrowheads="1"/>
          </p:cNvSpPr>
          <p:nvPr>
            <p:ph type="subTitle" sz="quarter" idx="1"/>
          </p:nvPr>
        </p:nvSpPr>
        <p:spPr>
          <a:xfrm>
            <a:off x="179388" y="3933825"/>
            <a:ext cx="4137025" cy="1679575"/>
          </a:xfrm>
        </p:spPr>
        <p:txBody>
          <a:bodyPr/>
          <a:lstStyle/>
          <a:p>
            <a:pPr>
              <a:lnSpc>
                <a:spcPct val="90000"/>
              </a:lnSpc>
            </a:pPr>
            <a:r>
              <a:rPr lang="ja-JP" altLang="en-US" baseline="0" dirty="0">
                <a:latin typeface="Times New Roman" pitchFamily="18" charset="0"/>
              </a:rPr>
              <a:t>第</a:t>
            </a:r>
            <a:r>
              <a:rPr lang="en-US" altLang="ja-JP" dirty="0">
                <a:latin typeface="Times New Roman" pitchFamily="18" charset="0"/>
              </a:rPr>
              <a:t>7</a:t>
            </a:r>
            <a:r>
              <a:rPr lang="ja-JP" altLang="en-US" baseline="0" dirty="0">
                <a:latin typeface="Times New Roman" pitchFamily="18" charset="0"/>
              </a:rPr>
              <a:t>回：</a:t>
            </a:r>
            <a:endParaRPr lang="en-US" altLang="ja-JP" baseline="0" dirty="0">
              <a:latin typeface="Times New Roman" pitchFamily="18" charset="0"/>
            </a:endParaRPr>
          </a:p>
          <a:p>
            <a:pPr>
              <a:lnSpc>
                <a:spcPct val="90000"/>
              </a:lnSpc>
            </a:pPr>
            <a:r>
              <a:rPr lang="ja-JP" altLang="en-US" baseline="0" dirty="0">
                <a:latin typeface="Times New Roman" pitchFamily="18" charset="0"/>
              </a:rPr>
              <a:t>強い手の選択</a:t>
            </a:r>
          </a:p>
        </p:txBody>
      </p:sp>
      <p:pic>
        <p:nvPicPr>
          <p:cNvPr id="296964" name="Picture 4" descr="Phantom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50258" y="-19493"/>
            <a:ext cx="4593742"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latin typeface="Times New Roman" panose="02020603050405020304" pitchFamily="18" charset="0"/>
              </a:rPr>
              <a:t>定跡の例：将棋</a:t>
            </a:r>
            <a:endParaRPr kumimoji="1" lang="ja-JP" altLang="en-US" dirty="0">
              <a:latin typeface="Times New Roman" panose="02020603050405020304" pitchFamily="18" charset="0"/>
            </a:endParaRPr>
          </a:p>
        </p:txBody>
      </p:sp>
      <p:grpSp>
        <p:nvGrpSpPr>
          <p:cNvPr id="3" name="グループ化 112"/>
          <p:cNvGrpSpPr/>
          <p:nvPr/>
        </p:nvGrpSpPr>
        <p:grpSpPr>
          <a:xfrm>
            <a:off x="304800" y="759941"/>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762000" y="12933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282700" y="183203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278106" y="129338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1981196" y="6332721"/>
            <a:ext cx="2151550" cy="523220"/>
          </a:xfrm>
          <a:prstGeom prst="rect">
            <a:avLst/>
          </a:prstGeom>
          <a:noFill/>
        </p:spPr>
        <p:txBody>
          <a:bodyPr wrap="none" rtlCol="0">
            <a:spAutoFit/>
          </a:bodyPr>
          <a:lstStyle/>
          <a:p>
            <a:r>
              <a:rPr lang="ja-JP" altLang="en-US" dirty="0"/>
              <a:t>△３二金まで</a:t>
            </a:r>
            <a:endParaRPr kumimoji="1" lang="ja-JP" altLang="en-US" dirty="0"/>
          </a:p>
        </p:txBody>
      </p:sp>
      <p:sp>
        <p:nvSpPr>
          <p:cNvPr id="249" name="フリーフォーム 248"/>
          <p:cNvSpPr/>
          <p:nvPr/>
        </p:nvSpPr>
        <p:spPr bwMode="auto">
          <a:xfrm rot="10800000">
            <a:off x="2349876" y="13125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0" name="フリーフォーム 249"/>
          <p:cNvSpPr/>
          <p:nvPr/>
        </p:nvSpPr>
        <p:spPr bwMode="auto">
          <a:xfrm rot="10800000">
            <a:off x="744858" y="23429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1821404" y="23815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2" name="フリーフォーム 251"/>
          <p:cNvSpPr/>
          <p:nvPr/>
        </p:nvSpPr>
        <p:spPr bwMode="auto">
          <a:xfrm rot="10800000">
            <a:off x="2895600" y="23601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3" name="フリーフォーム 252"/>
          <p:cNvSpPr/>
          <p:nvPr/>
        </p:nvSpPr>
        <p:spPr bwMode="auto">
          <a:xfrm rot="10800000">
            <a:off x="3404335" y="235571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3921696" y="23815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2871281" y="131382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1805348" y="448270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752709" y="44862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267716" y="447891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325224" y="448733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2868168" y="448931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379903" y="447693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1278264" y="557243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1828800" y="50271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762000" y="55605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4473168" y="50356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811664" y="55597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3931276" y="557897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3404336" y="557814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2846503" y="55617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3919356" y="13218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443824" y="236543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4991661" y="131003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953000" y="55605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4476127" y="18220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3908824" y="44766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1266294" y="345703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4456015" y="1310617"/>
            <a:ext cx="417975" cy="40155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4" name="テキスト ボックス 283"/>
          <p:cNvSpPr txBox="1"/>
          <p:nvPr/>
        </p:nvSpPr>
        <p:spPr>
          <a:xfrm>
            <a:off x="6085828" y="1493034"/>
            <a:ext cx="2877373" cy="1852815"/>
          </a:xfrm>
          <a:prstGeom prst="rect">
            <a:avLst/>
          </a:prstGeom>
          <a:noFill/>
        </p:spPr>
        <p:txBody>
          <a:bodyPr wrap="square" rtlCol="0">
            <a:spAutoFit/>
          </a:bodyPr>
          <a:lstStyle/>
          <a:p>
            <a:pPr algn="l"/>
            <a:r>
              <a:rPr lang="ja-JP" altLang="en-US" dirty="0"/>
              <a:t>相掛かり定跡</a:t>
            </a:r>
            <a:endParaRPr lang="en-US" altLang="ja-JP" dirty="0"/>
          </a:p>
          <a:p>
            <a:pPr algn="l"/>
            <a:r>
              <a:rPr lang="ja-JP" altLang="en-US" sz="2400" dirty="0"/>
              <a:t>▲２六歩　△８四歩</a:t>
            </a:r>
            <a:endParaRPr lang="en-US" altLang="ja-JP" sz="2400" dirty="0"/>
          </a:p>
          <a:p>
            <a:pPr algn="l"/>
            <a:r>
              <a:rPr lang="ja-JP" altLang="en-US" sz="2400" dirty="0"/>
              <a:t>▲２五歩　△８五歩</a:t>
            </a:r>
            <a:endParaRPr lang="en-US" altLang="ja-JP" sz="2400" dirty="0"/>
          </a:p>
          <a:p>
            <a:pPr algn="l"/>
            <a:r>
              <a:rPr lang="ja-JP" altLang="en-US" sz="2400" dirty="0"/>
              <a:t>▲７八金　△３二金</a:t>
            </a:r>
            <a:endParaRPr lang="en-US" altLang="ja-JP" sz="2400" dirty="0"/>
          </a:p>
        </p:txBody>
      </p:sp>
      <p:sp>
        <p:nvSpPr>
          <p:cNvPr id="125" name="フリーフォーム 124"/>
          <p:cNvSpPr/>
          <p:nvPr/>
        </p:nvSpPr>
        <p:spPr bwMode="auto">
          <a:xfrm>
            <a:off x="4964362" y="448587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987840" y="238113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9" name="フリーフォーム 118"/>
          <p:cNvSpPr/>
          <p:nvPr/>
        </p:nvSpPr>
        <p:spPr bwMode="auto">
          <a:xfrm>
            <a:off x="1283401" y="50356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角</a:t>
            </a:r>
          </a:p>
        </p:txBody>
      </p:sp>
      <p:sp>
        <p:nvSpPr>
          <p:cNvPr id="121" name="フリーフォーム 120"/>
          <p:cNvSpPr/>
          <p:nvPr/>
        </p:nvSpPr>
        <p:spPr bwMode="auto">
          <a:xfrm>
            <a:off x="4467051" y="3428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rot="10800000">
            <a:off x="3929408" y="18297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rot="10800000">
            <a:off x="1804927" y="130070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2347312" y="237509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4443957" y="557814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Tree>
    <p:extLst>
      <p:ext uri="{BB962C8B-B14F-4D97-AF65-F5344CB8AC3E}">
        <p14:creationId xmlns:p14="http://schemas.microsoft.com/office/powerpoint/2010/main" val="238673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latin typeface="Times New Roman" panose="02020603050405020304" pitchFamily="18" charset="0"/>
              </a:rPr>
              <a:t>定跡の例：将棋</a:t>
            </a:r>
            <a:endParaRPr kumimoji="1" lang="ja-JP" altLang="en-US" dirty="0">
              <a:latin typeface="Times New Roman" panose="02020603050405020304" pitchFamily="18" charset="0"/>
            </a:endParaRPr>
          </a:p>
        </p:txBody>
      </p:sp>
      <p:grpSp>
        <p:nvGrpSpPr>
          <p:cNvPr id="3" name="グループ化 112"/>
          <p:cNvGrpSpPr/>
          <p:nvPr/>
        </p:nvGrpSpPr>
        <p:grpSpPr>
          <a:xfrm>
            <a:off x="304800" y="759941"/>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762000" y="12933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282700" y="183203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278106" y="129338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1981195" y="6332721"/>
            <a:ext cx="2151550" cy="523220"/>
          </a:xfrm>
          <a:prstGeom prst="rect">
            <a:avLst/>
          </a:prstGeom>
          <a:noFill/>
        </p:spPr>
        <p:txBody>
          <a:bodyPr wrap="none" rtlCol="0">
            <a:spAutoFit/>
          </a:bodyPr>
          <a:lstStyle/>
          <a:p>
            <a:r>
              <a:rPr lang="ja-JP" altLang="en-US" dirty="0"/>
              <a:t>▲２六飛まで</a:t>
            </a:r>
            <a:endParaRPr kumimoji="1" lang="ja-JP" altLang="en-US" dirty="0"/>
          </a:p>
        </p:txBody>
      </p:sp>
      <p:sp>
        <p:nvSpPr>
          <p:cNvPr id="249" name="フリーフォーム 248"/>
          <p:cNvSpPr/>
          <p:nvPr/>
        </p:nvSpPr>
        <p:spPr bwMode="auto">
          <a:xfrm rot="10800000">
            <a:off x="2349876" y="13125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0" name="フリーフォーム 249"/>
          <p:cNvSpPr/>
          <p:nvPr/>
        </p:nvSpPr>
        <p:spPr bwMode="auto">
          <a:xfrm rot="10800000">
            <a:off x="744858" y="23429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1821404" y="23815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2" name="フリーフォーム 251"/>
          <p:cNvSpPr/>
          <p:nvPr/>
        </p:nvSpPr>
        <p:spPr bwMode="auto">
          <a:xfrm rot="10800000">
            <a:off x="2895600" y="23601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3" name="フリーフォーム 252"/>
          <p:cNvSpPr/>
          <p:nvPr/>
        </p:nvSpPr>
        <p:spPr bwMode="auto">
          <a:xfrm rot="10800000">
            <a:off x="3404335" y="235571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3921696" y="23815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2871281" y="131382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1805348" y="448270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752709" y="44862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267716" y="447891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325224" y="448733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2868168" y="448931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379903" y="447693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1278264" y="557243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1828800" y="50271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762000" y="55605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4452427" y="393592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811664" y="55597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3931276" y="557897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3404336" y="557814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2846503" y="55617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3919356" y="13218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443824" y="236543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4991661" y="131003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953000" y="55605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4476127" y="18220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3908824" y="44766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1266294" y="345703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4456015" y="1310617"/>
            <a:ext cx="417975" cy="40155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4" name="テキスト ボックス 283"/>
          <p:cNvSpPr txBox="1"/>
          <p:nvPr/>
        </p:nvSpPr>
        <p:spPr>
          <a:xfrm>
            <a:off x="6085828" y="1493034"/>
            <a:ext cx="2877373" cy="3182410"/>
          </a:xfrm>
          <a:prstGeom prst="rect">
            <a:avLst/>
          </a:prstGeom>
          <a:noFill/>
        </p:spPr>
        <p:txBody>
          <a:bodyPr wrap="square" rtlCol="0">
            <a:spAutoFit/>
          </a:bodyPr>
          <a:lstStyle/>
          <a:p>
            <a:pPr algn="l"/>
            <a:r>
              <a:rPr lang="ja-JP" altLang="en-US" dirty="0"/>
              <a:t>相掛かり定跡</a:t>
            </a:r>
            <a:endParaRPr lang="en-US" altLang="ja-JP" dirty="0"/>
          </a:p>
          <a:p>
            <a:pPr algn="l"/>
            <a:r>
              <a:rPr lang="ja-JP" altLang="en-US" sz="2400" dirty="0"/>
              <a:t>▲２六歩　△８四歩</a:t>
            </a:r>
            <a:endParaRPr lang="en-US" altLang="ja-JP" sz="2400" dirty="0"/>
          </a:p>
          <a:p>
            <a:pPr algn="l"/>
            <a:r>
              <a:rPr lang="ja-JP" altLang="en-US" sz="2400" dirty="0"/>
              <a:t>▲２五歩　△８五歩</a:t>
            </a:r>
            <a:endParaRPr lang="en-US" altLang="ja-JP" sz="2400" dirty="0"/>
          </a:p>
          <a:p>
            <a:pPr algn="l"/>
            <a:r>
              <a:rPr lang="ja-JP" altLang="en-US" sz="2400" dirty="0"/>
              <a:t>▲７八金　△３二金</a:t>
            </a:r>
            <a:endParaRPr lang="en-US" altLang="ja-JP" sz="2400" dirty="0"/>
          </a:p>
          <a:p>
            <a:pPr algn="l"/>
            <a:r>
              <a:rPr lang="ja-JP" altLang="en-US" sz="2400" dirty="0"/>
              <a:t>▲２四歩　△同歩</a:t>
            </a:r>
            <a:endParaRPr lang="en-US" altLang="ja-JP" sz="2400" dirty="0"/>
          </a:p>
          <a:p>
            <a:pPr algn="l"/>
            <a:r>
              <a:rPr lang="ja-JP" altLang="en-US" sz="2400" dirty="0"/>
              <a:t>▲同飛　　△２三歩</a:t>
            </a:r>
            <a:endParaRPr lang="en-US" altLang="ja-JP" sz="2400" dirty="0"/>
          </a:p>
          <a:p>
            <a:pPr algn="l"/>
            <a:r>
              <a:rPr lang="ja-JP" altLang="en-US" sz="2400" dirty="0"/>
              <a:t>▲２六飛</a:t>
            </a:r>
            <a:endParaRPr lang="en-US" altLang="ja-JP" sz="2400" dirty="0"/>
          </a:p>
        </p:txBody>
      </p:sp>
      <p:sp>
        <p:nvSpPr>
          <p:cNvPr id="125" name="フリーフォーム 124"/>
          <p:cNvSpPr/>
          <p:nvPr/>
        </p:nvSpPr>
        <p:spPr bwMode="auto">
          <a:xfrm>
            <a:off x="4964362" y="448587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987840" y="238113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9" name="フリーフォーム 118"/>
          <p:cNvSpPr/>
          <p:nvPr/>
        </p:nvSpPr>
        <p:spPr bwMode="auto">
          <a:xfrm>
            <a:off x="1283401" y="50356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角</a:t>
            </a:r>
          </a:p>
        </p:txBody>
      </p:sp>
      <p:sp>
        <p:nvSpPr>
          <p:cNvPr id="121" name="フリーフォーム 120"/>
          <p:cNvSpPr/>
          <p:nvPr/>
        </p:nvSpPr>
        <p:spPr bwMode="auto">
          <a:xfrm>
            <a:off x="5943600" y="5791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rot="10800000">
            <a:off x="1804927" y="130070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2347312" y="237509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4443957" y="557814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74" name="フリーフォーム 273"/>
          <p:cNvSpPr/>
          <p:nvPr/>
        </p:nvSpPr>
        <p:spPr bwMode="auto">
          <a:xfrm rot="10800000">
            <a:off x="3919355" y="18183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cxnSp>
        <p:nvCxnSpPr>
          <p:cNvPr id="5" name="直線矢印コネクタ 4">
            <a:extLst>
              <a:ext uri="{FF2B5EF4-FFF2-40B4-BE49-F238E27FC236}">
                <a16:creationId xmlns:a16="http://schemas.microsoft.com/office/drawing/2014/main" id="{1C20348C-217A-4C3A-A5F0-5D8C12AB64DA}"/>
              </a:ext>
            </a:extLst>
          </p:cNvPr>
          <p:cNvCxnSpPr/>
          <p:nvPr/>
        </p:nvCxnSpPr>
        <p:spPr bwMode="auto">
          <a:xfrm flipH="1" flipV="1">
            <a:off x="1472044" y="4191000"/>
            <a:ext cx="2877207" cy="0"/>
          </a:xfrm>
          <a:prstGeom prst="straightConnector1">
            <a:avLst/>
          </a:prstGeom>
          <a:noFill/>
          <a:ln w="4445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7" name="正方形/長方形 276">
            <a:extLst>
              <a:ext uri="{FF2B5EF4-FFF2-40B4-BE49-F238E27FC236}">
                <a16:creationId xmlns:a16="http://schemas.microsoft.com/office/drawing/2014/main" id="{B86BF56B-72C7-4FCF-AE7D-03B5FCA07FB4}"/>
              </a:ext>
            </a:extLst>
          </p:cNvPr>
          <p:cNvSpPr/>
          <p:nvPr/>
        </p:nvSpPr>
        <p:spPr bwMode="auto">
          <a:xfrm>
            <a:off x="4159848" y="5010081"/>
            <a:ext cx="4231443" cy="1440258"/>
          </a:xfrm>
          <a:prstGeom prst="rect">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定跡にある局面では</a:t>
            </a:r>
            <a:endPar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プロ棋士並の手を指せる</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Tree>
    <p:extLst>
      <p:ext uri="{BB962C8B-B14F-4D97-AF65-F5344CB8AC3E}">
        <p14:creationId xmlns:p14="http://schemas.microsoft.com/office/powerpoint/2010/main" val="376519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77"/>
                                        </p:tgtEl>
                                        <p:attrNameLst>
                                          <p:attrName>style.visibility</p:attrName>
                                        </p:attrNameLst>
                                      </p:cBhvr>
                                      <p:to>
                                        <p:strVal val="visible"/>
                                      </p:to>
                                    </p:set>
                                    <p:animEffect transition="in" filter="checkerboard(across)">
                                      <p:cBhvr>
                                        <p:cTn id="12" dur="500"/>
                                        <p:tgtEl>
                                          <p:spTgt spid="2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定跡の例：チェス</a:t>
            </a:r>
            <a:endParaRPr kumimoji="1" lang="ja-JP" altLang="en-US" baseline="0" dirty="0">
              <a:latin typeface="Times New Roman" pitchFamily="18" charset="0"/>
            </a:endParaRPr>
          </a:p>
        </p:txBody>
      </p:sp>
      <p:grpSp>
        <p:nvGrpSpPr>
          <p:cNvPr id="3" name="グループ化 2"/>
          <p:cNvGrpSpPr/>
          <p:nvPr/>
        </p:nvGrpSpPr>
        <p:grpSpPr>
          <a:xfrm>
            <a:off x="288099" y="1205368"/>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8" name="図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5353" y="2736381"/>
            <a:ext cx="371475" cy="457200"/>
          </a:xfrm>
          <a:prstGeom prst="rect">
            <a:avLst/>
          </a:prstGeom>
        </p:spPr>
      </p:pic>
      <p:pic>
        <p:nvPicPr>
          <p:cNvPr id="96" name="図 95" descr="piece_pawnw.gif"/>
          <p:cNvPicPr>
            <a:picLocks noChangeAspect="1"/>
          </p:cNvPicPr>
          <p:nvPr/>
        </p:nvPicPr>
        <p:blipFill>
          <a:blip r:embed="rId4" cstate="print"/>
          <a:stretch>
            <a:fillRect/>
          </a:stretch>
        </p:blipFill>
        <p:spPr>
          <a:xfrm>
            <a:off x="810988" y="4899025"/>
            <a:ext cx="328613" cy="400050"/>
          </a:xfrm>
          <a:prstGeom prst="rect">
            <a:avLst/>
          </a:prstGeom>
        </p:spPr>
      </p:pic>
      <p:pic>
        <p:nvPicPr>
          <p:cNvPr id="98" name="図 97" descr="piece_pawnw.gif"/>
          <p:cNvPicPr>
            <a:picLocks noChangeAspect="1"/>
          </p:cNvPicPr>
          <p:nvPr/>
        </p:nvPicPr>
        <p:blipFill>
          <a:blip r:embed="rId4" cstate="print"/>
          <a:stretch>
            <a:fillRect/>
          </a:stretch>
        </p:blipFill>
        <p:spPr>
          <a:xfrm>
            <a:off x="1352188" y="4892762"/>
            <a:ext cx="328613" cy="400050"/>
          </a:xfrm>
          <a:prstGeom prst="rect">
            <a:avLst/>
          </a:prstGeom>
        </p:spPr>
      </p:pic>
      <p:pic>
        <p:nvPicPr>
          <p:cNvPr id="99" name="図 98" descr="piece_pawnb.gif"/>
          <p:cNvPicPr>
            <a:picLocks noChangeAspect="1"/>
          </p:cNvPicPr>
          <p:nvPr/>
        </p:nvPicPr>
        <p:blipFill>
          <a:blip r:embed="rId5" cstate="print"/>
          <a:stretch>
            <a:fillRect/>
          </a:stretch>
        </p:blipFill>
        <p:spPr>
          <a:xfrm>
            <a:off x="1352188" y="2229306"/>
            <a:ext cx="328613" cy="400050"/>
          </a:xfrm>
          <a:prstGeom prst="rect">
            <a:avLst/>
          </a:prstGeom>
        </p:spPr>
      </p:pic>
      <p:pic>
        <p:nvPicPr>
          <p:cNvPr id="100" name="図 99" descr="piece_pawnw.gif"/>
          <p:cNvPicPr>
            <a:picLocks noChangeAspect="1"/>
          </p:cNvPicPr>
          <p:nvPr/>
        </p:nvPicPr>
        <p:blipFill>
          <a:blip r:embed="rId4" cstate="print"/>
          <a:stretch>
            <a:fillRect/>
          </a:stretch>
        </p:blipFill>
        <p:spPr>
          <a:xfrm>
            <a:off x="1874324" y="4899025"/>
            <a:ext cx="328613" cy="400050"/>
          </a:xfrm>
          <a:prstGeom prst="rect">
            <a:avLst/>
          </a:prstGeom>
        </p:spPr>
      </p:pic>
      <p:pic>
        <p:nvPicPr>
          <p:cNvPr id="101" name="図 100" descr="piece_pawnb.gif"/>
          <p:cNvPicPr>
            <a:picLocks noChangeAspect="1"/>
          </p:cNvPicPr>
          <p:nvPr/>
        </p:nvPicPr>
        <p:blipFill>
          <a:blip r:embed="rId5" cstate="print"/>
          <a:stretch>
            <a:fillRect/>
          </a:stretch>
        </p:blipFill>
        <p:spPr>
          <a:xfrm>
            <a:off x="800993" y="2239113"/>
            <a:ext cx="328613" cy="400050"/>
          </a:xfrm>
          <a:prstGeom prst="rect">
            <a:avLst/>
          </a:prstGeom>
        </p:spPr>
      </p:pic>
      <p:pic>
        <p:nvPicPr>
          <p:cNvPr id="102" name="図 101" descr="piece_pawnw.gif"/>
          <p:cNvPicPr>
            <a:picLocks noChangeAspect="1"/>
          </p:cNvPicPr>
          <p:nvPr/>
        </p:nvPicPr>
        <p:blipFill>
          <a:blip r:embed="rId4" cstate="print"/>
          <a:stretch>
            <a:fillRect/>
          </a:stretch>
        </p:blipFill>
        <p:spPr>
          <a:xfrm>
            <a:off x="3992995" y="4912919"/>
            <a:ext cx="328613" cy="400050"/>
          </a:xfrm>
          <a:prstGeom prst="rect">
            <a:avLst/>
          </a:prstGeom>
        </p:spPr>
      </p:pic>
      <p:pic>
        <p:nvPicPr>
          <p:cNvPr id="108" name="図 107" descr="piece_pawnw.gif"/>
          <p:cNvPicPr>
            <a:picLocks noChangeAspect="1"/>
          </p:cNvPicPr>
          <p:nvPr/>
        </p:nvPicPr>
        <p:blipFill>
          <a:blip r:embed="rId4" cstate="print"/>
          <a:stretch>
            <a:fillRect/>
          </a:stretch>
        </p:blipFill>
        <p:spPr>
          <a:xfrm>
            <a:off x="2417344" y="4899025"/>
            <a:ext cx="328613" cy="400050"/>
          </a:xfrm>
          <a:prstGeom prst="rect">
            <a:avLst/>
          </a:prstGeom>
        </p:spPr>
      </p:pic>
      <p:pic>
        <p:nvPicPr>
          <p:cNvPr id="111" name="図 110" descr="piece_pawnw.gif"/>
          <p:cNvPicPr>
            <a:picLocks noChangeAspect="1"/>
          </p:cNvPicPr>
          <p:nvPr/>
        </p:nvPicPr>
        <p:blipFill>
          <a:blip r:embed="rId4" cstate="print"/>
          <a:stretch>
            <a:fillRect/>
          </a:stretch>
        </p:blipFill>
        <p:spPr>
          <a:xfrm>
            <a:off x="2931549" y="3846119"/>
            <a:ext cx="328613" cy="400050"/>
          </a:xfrm>
          <a:prstGeom prst="rect">
            <a:avLst/>
          </a:prstGeom>
        </p:spPr>
      </p:pic>
      <p:pic>
        <p:nvPicPr>
          <p:cNvPr id="113" name="図 112" descr="piece_pawnw.gif"/>
          <p:cNvPicPr>
            <a:picLocks noChangeAspect="1"/>
          </p:cNvPicPr>
          <p:nvPr/>
        </p:nvPicPr>
        <p:blipFill>
          <a:blip r:embed="rId4" cstate="print"/>
          <a:stretch>
            <a:fillRect/>
          </a:stretch>
        </p:blipFill>
        <p:spPr>
          <a:xfrm>
            <a:off x="3467395" y="4899025"/>
            <a:ext cx="328613" cy="400050"/>
          </a:xfrm>
          <a:prstGeom prst="rect">
            <a:avLst/>
          </a:prstGeom>
        </p:spPr>
      </p:pic>
      <p:pic>
        <p:nvPicPr>
          <p:cNvPr id="114" name="図 113" descr="piece_pawnw.gif"/>
          <p:cNvPicPr>
            <a:picLocks noChangeAspect="1"/>
          </p:cNvPicPr>
          <p:nvPr/>
        </p:nvPicPr>
        <p:blipFill>
          <a:blip r:embed="rId4" cstate="print"/>
          <a:stretch>
            <a:fillRect/>
          </a:stretch>
        </p:blipFill>
        <p:spPr>
          <a:xfrm>
            <a:off x="4534195" y="4912919"/>
            <a:ext cx="328613" cy="400050"/>
          </a:xfrm>
          <a:prstGeom prst="rect">
            <a:avLst/>
          </a:prstGeom>
        </p:spPr>
      </p:pic>
      <p:pic>
        <p:nvPicPr>
          <p:cNvPr id="115" name="図 114" descr="piece_pawnb.gif"/>
          <p:cNvPicPr>
            <a:picLocks noChangeAspect="1"/>
          </p:cNvPicPr>
          <p:nvPr/>
        </p:nvPicPr>
        <p:blipFill>
          <a:blip r:embed="rId5" cstate="print"/>
          <a:stretch>
            <a:fillRect/>
          </a:stretch>
        </p:blipFill>
        <p:spPr>
          <a:xfrm>
            <a:off x="1881700" y="2239113"/>
            <a:ext cx="328613" cy="400050"/>
          </a:xfrm>
          <a:prstGeom prst="rect">
            <a:avLst/>
          </a:prstGeom>
        </p:spPr>
      </p:pic>
      <p:pic>
        <p:nvPicPr>
          <p:cNvPr id="116" name="図 115" descr="piece_pawnb.gif"/>
          <p:cNvPicPr>
            <a:picLocks noChangeAspect="1"/>
          </p:cNvPicPr>
          <p:nvPr/>
        </p:nvPicPr>
        <p:blipFill>
          <a:blip r:embed="rId5" cstate="print"/>
          <a:stretch>
            <a:fillRect/>
          </a:stretch>
        </p:blipFill>
        <p:spPr>
          <a:xfrm>
            <a:off x="2435542" y="2241741"/>
            <a:ext cx="328613" cy="400050"/>
          </a:xfrm>
          <a:prstGeom prst="rect">
            <a:avLst/>
          </a:prstGeom>
        </p:spPr>
      </p:pic>
      <p:pic>
        <p:nvPicPr>
          <p:cNvPr id="117" name="図 116" descr="piece_pawnb.gif"/>
          <p:cNvPicPr>
            <a:picLocks noChangeAspect="1"/>
          </p:cNvPicPr>
          <p:nvPr/>
        </p:nvPicPr>
        <p:blipFill>
          <a:blip r:embed="rId5" cstate="print"/>
          <a:stretch>
            <a:fillRect/>
          </a:stretch>
        </p:blipFill>
        <p:spPr>
          <a:xfrm>
            <a:off x="2931549" y="3307714"/>
            <a:ext cx="328613" cy="400050"/>
          </a:xfrm>
          <a:prstGeom prst="rect">
            <a:avLst/>
          </a:prstGeom>
        </p:spPr>
      </p:pic>
      <p:pic>
        <p:nvPicPr>
          <p:cNvPr id="118" name="図 117" descr="piece_pawnb.gif"/>
          <p:cNvPicPr>
            <a:picLocks noChangeAspect="1"/>
          </p:cNvPicPr>
          <p:nvPr/>
        </p:nvPicPr>
        <p:blipFill>
          <a:blip r:embed="rId5" cstate="print"/>
          <a:stretch>
            <a:fillRect/>
          </a:stretch>
        </p:blipFill>
        <p:spPr>
          <a:xfrm>
            <a:off x="3461523" y="2243515"/>
            <a:ext cx="328613" cy="400050"/>
          </a:xfrm>
          <a:prstGeom prst="rect">
            <a:avLst/>
          </a:prstGeom>
        </p:spPr>
      </p:pic>
      <p:pic>
        <p:nvPicPr>
          <p:cNvPr id="119" name="図 118" descr="piece_pawnb.gif"/>
          <p:cNvPicPr>
            <a:picLocks noChangeAspect="1"/>
          </p:cNvPicPr>
          <p:nvPr/>
        </p:nvPicPr>
        <p:blipFill>
          <a:blip r:embed="rId5" cstate="print"/>
          <a:stretch>
            <a:fillRect/>
          </a:stretch>
        </p:blipFill>
        <p:spPr>
          <a:xfrm>
            <a:off x="4000795" y="2243515"/>
            <a:ext cx="328613" cy="400050"/>
          </a:xfrm>
          <a:prstGeom prst="rect">
            <a:avLst/>
          </a:prstGeom>
        </p:spPr>
      </p:pic>
      <p:pic>
        <p:nvPicPr>
          <p:cNvPr id="120" name="図 119" descr="piece_pawnb.gif"/>
          <p:cNvPicPr>
            <a:picLocks noChangeAspect="1"/>
          </p:cNvPicPr>
          <p:nvPr/>
        </p:nvPicPr>
        <p:blipFill>
          <a:blip r:embed="rId5" cstate="print"/>
          <a:stretch>
            <a:fillRect/>
          </a:stretch>
        </p:blipFill>
        <p:spPr>
          <a:xfrm>
            <a:off x="4518733" y="2243515"/>
            <a:ext cx="328613" cy="400050"/>
          </a:xfrm>
          <a:prstGeom prst="rect">
            <a:avLst/>
          </a:prstGeom>
        </p:spPr>
      </p:pic>
      <p:pic>
        <p:nvPicPr>
          <p:cNvPr id="87" name="図 8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68335" y="5396368"/>
            <a:ext cx="485775" cy="442913"/>
          </a:xfrm>
          <a:prstGeom prst="rect">
            <a:avLst/>
          </a:prstGeom>
        </p:spPr>
      </p:pic>
      <p:pic>
        <p:nvPicPr>
          <p:cNvPr id="89" name="図 8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58553" y="5425337"/>
            <a:ext cx="400050" cy="442913"/>
          </a:xfrm>
          <a:prstGeom prst="rect">
            <a:avLst/>
          </a:prstGeom>
        </p:spPr>
      </p:pic>
      <p:pic>
        <p:nvPicPr>
          <p:cNvPr id="90" name="図 8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800785" y="5425337"/>
            <a:ext cx="457200" cy="428625"/>
          </a:xfrm>
          <a:prstGeom prst="rect">
            <a:avLst/>
          </a:prstGeom>
        </p:spPr>
      </p:pic>
      <p:pic>
        <p:nvPicPr>
          <p:cNvPr id="121" name="図 1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432052" y="5403568"/>
            <a:ext cx="457200" cy="428625"/>
          </a:xfrm>
          <a:prstGeom prst="rect">
            <a:avLst/>
          </a:prstGeom>
        </p:spPr>
      </p:pic>
      <p:pic>
        <p:nvPicPr>
          <p:cNvPr id="91" name="図 9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329624" y="5394043"/>
            <a:ext cx="371475" cy="457200"/>
          </a:xfrm>
          <a:prstGeom prst="rect">
            <a:avLst/>
          </a:prstGeom>
        </p:spPr>
      </p:pic>
      <p:pic>
        <p:nvPicPr>
          <p:cNvPr id="122" name="図 1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425125" y="4334331"/>
            <a:ext cx="371475" cy="457200"/>
          </a:xfrm>
          <a:prstGeom prst="rect">
            <a:avLst/>
          </a:prstGeom>
        </p:spPr>
      </p:pic>
      <p:pic>
        <p:nvPicPr>
          <p:cNvPr id="92" name="図 9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00613" y="5432480"/>
            <a:ext cx="342900" cy="428625"/>
          </a:xfrm>
          <a:prstGeom prst="rect">
            <a:avLst/>
          </a:prstGeom>
        </p:spPr>
      </p:pic>
      <p:pic>
        <p:nvPicPr>
          <p:cNvPr id="123" name="図 12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509917" y="5408330"/>
            <a:ext cx="342900" cy="428625"/>
          </a:xfrm>
          <a:prstGeom prst="rect">
            <a:avLst/>
          </a:prstGeom>
        </p:spPr>
      </p:pic>
      <p:pic>
        <p:nvPicPr>
          <p:cNvPr id="93" name="図 9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860696" y="1681562"/>
            <a:ext cx="485775" cy="442913"/>
          </a:xfrm>
          <a:prstGeom prst="rect">
            <a:avLst/>
          </a:prstGeom>
        </p:spPr>
      </p:pic>
      <p:pic>
        <p:nvPicPr>
          <p:cNvPr id="94" name="図 9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383270" y="1699162"/>
            <a:ext cx="400050" cy="442913"/>
          </a:xfrm>
          <a:prstGeom prst="rect">
            <a:avLst/>
          </a:prstGeom>
        </p:spPr>
      </p:pic>
      <p:pic>
        <p:nvPicPr>
          <p:cNvPr id="95" name="図 9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826058" y="1707832"/>
            <a:ext cx="457200" cy="428625"/>
          </a:xfrm>
          <a:prstGeom prst="rect">
            <a:avLst/>
          </a:prstGeom>
        </p:spPr>
      </p:pic>
      <p:pic>
        <p:nvPicPr>
          <p:cNvPr id="124" name="図 12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404278" y="1695850"/>
            <a:ext cx="457200" cy="428625"/>
          </a:xfrm>
          <a:prstGeom prst="rect">
            <a:avLst/>
          </a:prstGeom>
        </p:spPr>
      </p:pic>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61525" y="1703027"/>
            <a:ext cx="371475" cy="457200"/>
          </a:xfrm>
          <a:prstGeom prst="rect">
            <a:avLst/>
          </a:prstGeom>
        </p:spPr>
      </p:pic>
      <p:pic>
        <p:nvPicPr>
          <p:cNvPr id="97" name="図 9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12508" y="1710000"/>
            <a:ext cx="342900" cy="428625"/>
          </a:xfrm>
          <a:prstGeom prst="rect">
            <a:avLst/>
          </a:prstGeom>
        </p:spPr>
      </p:pic>
      <p:pic>
        <p:nvPicPr>
          <p:cNvPr id="126" name="図 12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509917" y="1700806"/>
            <a:ext cx="342900" cy="428625"/>
          </a:xfrm>
          <a:prstGeom prst="rect">
            <a:avLst/>
          </a:prstGeom>
        </p:spPr>
      </p:pic>
      <p:sp>
        <p:nvSpPr>
          <p:cNvPr id="127" name="テキスト ボックス 126"/>
          <p:cNvSpPr txBox="1"/>
          <p:nvPr/>
        </p:nvSpPr>
        <p:spPr>
          <a:xfrm>
            <a:off x="5885220" y="1438473"/>
            <a:ext cx="2172390" cy="2591479"/>
          </a:xfrm>
          <a:prstGeom prst="rect">
            <a:avLst/>
          </a:prstGeom>
          <a:noFill/>
        </p:spPr>
        <p:txBody>
          <a:bodyPr wrap="none" rtlCol="0">
            <a:spAutoFit/>
          </a:bodyPr>
          <a:lstStyle/>
          <a:p>
            <a:pPr algn="l"/>
            <a:r>
              <a:rPr lang="ja-JP" altLang="en-US" dirty="0">
                <a:latin typeface="Times New Roman" panose="02020603050405020304" pitchFamily="18" charset="0"/>
              </a:rPr>
              <a:t>スペイン定石</a:t>
            </a:r>
            <a:endParaRPr lang="en-US" altLang="ja-JP" dirty="0">
              <a:latin typeface="Times New Roman" panose="02020603050405020304" pitchFamily="18" charset="0"/>
            </a:endParaRPr>
          </a:p>
          <a:p>
            <a:pPr algn="l"/>
            <a:r>
              <a:rPr lang="en-US" altLang="ja-JP" dirty="0">
                <a:latin typeface="Times New Roman" panose="02020603050405020304" pitchFamily="18" charset="0"/>
              </a:rPr>
              <a:t>1. e4 </a:t>
            </a:r>
            <a:r>
              <a:rPr lang="ja-JP" altLang="en-US" dirty="0">
                <a:latin typeface="Times New Roman" panose="02020603050405020304" pitchFamily="18" charset="0"/>
              </a:rPr>
              <a:t>  </a:t>
            </a:r>
            <a:r>
              <a:rPr lang="en-US" altLang="ja-JP" dirty="0">
                <a:latin typeface="Times New Roman" panose="02020603050405020304" pitchFamily="18" charset="0"/>
              </a:rPr>
              <a:t>e5</a:t>
            </a:r>
          </a:p>
          <a:p>
            <a:pPr algn="l"/>
            <a:r>
              <a:rPr lang="en-US" altLang="ja-JP" dirty="0">
                <a:latin typeface="Times New Roman" panose="02020603050405020304" pitchFamily="18" charset="0"/>
              </a:rPr>
              <a:t>2. Nf3 Nc6</a:t>
            </a:r>
          </a:p>
          <a:p>
            <a:pPr algn="l"/>
            <a:r>
              <a:rPr lang="en-US" altLang="ja-JP" dirty="0">
                <a:latin typeface="Times New Roman" panose="02020603050405020304" pitchFamily="18" charset="0"/>
              </a:rPr>
              <a:t>3. Bb5</a:t>
            </a:r>
          </a:p>
          <a:p>
            <a:endParaRPr kumimoji="1" lang="en-US" altLang="ja-JP" dirty="0"/>
          </a:p>
        </p:txBody>
      </p:sp>
      <p:sp>
        <p:nvSpPr>
          <p:cNvPr id="85" name="テキスト ボックス 84"/>
          <p:cNvSpPr txBox="1"/>
          <p:nvPr/>
        </p:nvSpPr>
        <p:spPr>
          <a:xfrm>
            <a:off x="1794614" y="6311423"/>
            <a:ext cx="2234907" cy="523220"/>
          </a:xfrm>
          <a:prstGeom prst="rect">
            <a:avLst/>
          </a:prstGeom>
          <a:noFill/>
        </p:spPr>
        <p:txBody>
          <a:bodyPr wrap="none" rtlCol="0">
            <a:spAutoFit/>
          </a:bodyPr>
          <a:lstStyle/>
          <a:p>
            <a:r>
              <a:rPr lang="en-US" altLang="ja-JP" dirty="0">
                <a:latin typeface="Times New Roman" panose="02020603050405020304" pitchFamily="18" charset="0"/>
              </a:rPr>
              <a:t>2</a:t>
            </a:r>
            <a:r>
              <a:rPr kumimoji="1" lang="en-US" altLang="ja-JP" dirty="0">
                <a:latin typeface="Times New Roman" panose="02020603050405020304" pitchFamily="18" charset="0"/>
              </a:rPr>
              <a:t>. ..., Nc6</a:t>
            </a:r>
            <a:r>
              <a:rPr kumimoji="1" lang="ja-JP" altLang="en-US" dirty="0">
                <a:latin typeface="Times New Roman" panose="02020603050405020304" pitchFamily="18" charset="0"/>
              </a:rPr>
              <a:t>まで</a:t>
            </a:r>
          </a:p>
        </p:txBody>
      </p:sp>
      <p:cxnSp>
        <p:nvCxnSpPr>
          <p:cNvPr id="128" name="直線矢印コネクタ 127">
            <a:extLst>
              <a:ext uri="{FF2B5EF4-FFF2-40B4-BE49-F238E27FC236}">
                <a16:creationId xmlns:a16="http://schemas.microsoft.com/office/drawing/2014/main" id="{3ED029BD-3A58-4257-9737-E756ED979DA1}"/>
              </a:ext>
            </a:extLst>
          </p:cNvPr>
          <p:cNvCxnSpPr/>
          <p:nvPr/>
        </p:nvCxnSpPr>
        <p:spPr bwMode="auto">
          <a:xfrm flipH="1" flipV="1">
            <a:off x="3260162" y="3707764"/>
            <a:ext cx="213224" cy="593231"/>
          </a:xfrm>
          <a:prstGeom prst="straightConnector1">
            <a:avLst/>
          </a:prstGeom>
          <a:noFill/>
          <a:ln w="4445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直線矢印コネクタ 128">
            <a:extLst>
              <a:ext uri="{FF2B5EF4-FFF2-40B4-BE49-F238E27FC236}">
                <a16:creationId xmlns:a16="http://schemas.microsoft.com/office/drawing/2014/main" id="{B9B706C0-74E1-4991-BD93-31DD6FAE3A17}"/>
              </a:ext>
            </a:extLst>
          </p:cNvPr>
          <p:cNvCxnSpPr/>
          <p:nvPr/>
        </p:nvCxnSpPr>
        <p:spPr bwMode="auto">
          <a:xfrm>
            <a:off x="2307399" y="3224668"/>
            <a:ext cx="624150" cy="204332"/>
          </a:xfrm>
          <a:prstGeom prst="straightConnector1">
            <a:avLst/>
          </a:prstGeom>
          <a:noFill/>
          <a:ln w="4445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428742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8"/>
                                        </p:tgtEl>
                                        <p:attrNameLst>
                                          <p:attrName>style.visibility</p:attrName>
                                        </p:attrNameLst>
                                      </p:cBhvr>
                                      <p:to>
                                        <p:strVal val="visible"/>
                                      </p:to>
                                    </p:set>
                                    <p:animEffect transition="in" filter="wipe(down)">
                                      <p:cBhvr>
                                        <p:cTn id="7" dur="500"/>
                                        <p:tgtEl>
                                          <p:spTgt spid="1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9"/>
                                        </p:tgtEl>
                                        <p:attrNameLst>
                                          <p:attrName>style.visibility</p:attrName>
                                        </p:attrNameLst>
                                      </p:cBhvr>
                                      <p:to>
                                        <p:strVal val="visible"/>
                                      </p:to>
                                    </p:set>
                                    <p:animEffect transition="in" filter="wipe(left)">
                                      <p:cBhvr>
                                        <p:cTn id="12" dur="5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定跡の例：チェス</a:t>
            </a:r>
            <a:endParaRPr kumimoji="1" lang="ja-JP" altLang="en-US" baseline="0" dirty="0">
              <a:latin typeface="Times New Roman" pitchFamily="18" charset="0"/>
            </a:endParaRPr>
          </a:p>
        </p:txBody>
      </p:sp>
      <p:grpSp>
        <p:nvGrpSpPr>
          <p:cNvPr id="3" name="グループ化 2"/>
          <p:cNvGrpSpPr/>
          <p:nvPr/>
        </p:nvGrpSpPr>
        <p:grpSpPr>
          <a:xfrm>
            <a:off x="288099" y="1205368"/>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8" name="図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5353" y="2736381"/>
            <a:ext cx="371475" cy="457200"/>
          </a:xfrm>
          <a:prstGeom prst="rect">
            <a:avLst/>
          </a:prstGeom>
        </p:spPr>
      </p:pic>
      <p:pic>
        <p:nvPicPr>
          <p:cNvPr id="96" name="図 95" descr="piece_pawnw.gif"/>
          <p:cNvPicPr>
            <a:picLocks noChangeAspect="1"/>
          </p:cNvPicPr>
          <p:nvPr/>
        </p:nvPicPr>
        <p:blipFill>
          <a:blip r:embed="rId4" cstate="print"/>
          <a:stretch>
            <a:fillRect/>
          </a:stretch>
        </p:blipFill>
        <p:spPr>
          <a:xfrm>
            <a:off x="810988" y="4899025"/>
            <a:ext cx="328613" cy="400050"/>
          </a:xfrm>
          <a:prstGeom prst="rect">
            <a:avLst/>
          </a:prstGeom>
        </p:spPr>
      </p:pic>
      <p:pic>
        <p:nvPicPr>
          <p:cNvPr id="98" name="図 97" descr="piece_pawnw.gif"/>
          <p:cNvPicPr>
            <a:picLocks noChangeAspect="1"/>
          </p:cNvPicPr>
          <p:nvPr/>
        </p:nvPicPr>
        <p:blipFill>
          <a:blip r:embed="rId4" cstate="print"/>
          <a:stretch>
            <a:fillRect/>
          </a:stretch>
        </p:blipFill>
        <p:spPr>
          <a:xfrm>
            <a:off x="1352188" y="4892762"/>
            <a:ext cx="328613" cy="400050"/>
          </a:xfrm>
          <a:prstGeom prst="rect">
            <a:avLst/>
          </a:prstGeom>
        </p:spPr>
      </p:pic>
      <p:pic>
        <p:nvPicPr>
          <p:cNvPr id="99" name="図 98" descr="piece_pawnb.gif"/>
          <p:cNvPicPr>
            <a:picLocks noChangeAspect="1"/>
          </p:cNvPicPr>
          <p:nvPr/>
        </p:nvPicPr>
        <p:blipFill>
          <a:blip r:embed="rId5" cstate="print"/>
          <a:stretch>
            <a:fillRect/>
          </a:stretch>
        </p:blipFill>
        <p:spPr>
          <a:xfrm>
            <a:off x="1352188" y="2229306"/>
            <a:ext cx="328613" cy="400050"/>
          </a:xfrm>
          <a:prstGeom prst="rect">
            <a:avLst/>
          </a:prstGeom>
        </p:spPr>
      </p:pic>
      <p:pic>
        <p:nvPicPr>
          <p:cNvPr id="100" name="図 99" descr="piece_pawnw.gif"/>
          <p:cNvPicPr>
            <a:picLocks noChangeAspect="1"/>
          </p:cNvPicPr>
          <p:nvPr/>
        </p:nvPicPr>
        <p:blipFill>
          <a:blip r:embed="rId4" cstate="print"/>
          <a:stretch>
            <a:fillRect/>
          </a:stretch>
        </p:blipFill>
        <p:spPr>
          <a:xfrm>
            <a:off x="1874324" y="4899025"/>
            <a:ext cx="328613" cy="400050"/>
          </a:xfrm>
          <a:prstGeom prst="rect">
            <a:avLst/>
          </a:prstGeom>
        </p:spPr>
      </p:pic>
      <p:pic>
        <p:nvPicPr>
          <p:cNvPr id="101" name="図 100" descr="piece_pawnb.gif"/>
          <p:cNvPicPr>
            <a:picLocks noChangeAspect="1"/>
          </p:cNvPicPr>
          <p:nvPr/>
        </p:nvPicPr>
        <p:blipFill>
          <a:blip r:embed="rId5" cstate="print"/>
          <a:stretch>
            <a:fillRect/>
          </a:stretch>
        </p:blipFill>
        <p:spPr>
          <a:xfrm>
            <a:off x="800993" y="2239113"/>
            <a:ext cx="328613" cy="400050"/>
          </a:xfrm>
          <a:prstGeom prst="rect">
            <a:avLst/>
          </a:prstGeom>
        </p:spPr>
      </p:pic>
      <p:pic>
        <p:nvPicPr>
          <p:cNvPr id="102" name="図 101" descr="piece_pawnw.gif"/>
          <p:cNvPicPr>
            <a:picLocks noChangeAspect="1"/>
          </p:cNvPicPr>
          <p:nvPr/>
        </p:nvPicPr>
        <p:blipFill>
          <a:blip r:embed="rId4" cstate="print"/>
          <a:stretch>
            <a:fillRect/>
          </a:stretch>
        </p:blipFill>
        <p:spPr>
          <a:xfrm>
            <a:off x="3992995" y="4912919"/>
            <a:ext cx="328613" cy="400050"/>
          </a:xfrm>
          <a:prstGeom prst="rect">
            <a:avLst/>
          </a:prstGeom>
        </p:spPr>
      </p:pic>
      <p:pic>
        <p:nvPicPr>
          <p:cNvPr id="108" name="図 107" descr="piece_pawnw.gif"/>
          <p:cNvPicPr>
            <a:picLocks noChangeAspect="1"/>
          </p:cNvPicPr>
          <p:nvPr/>
        </p:nvPicPr>
        <p:blipFill>
          <a:blip r:embed="rId4" cstate="print"/>
          <a:stretch>
            <a:fillRect/>
          </a:stretch>
        </p:blipFill>
        <p:spPr>
          <a:xfrm>
            <a:off x="2417344" y="4899025"/>
            <a:ext cx="328613" cy="400050"/>
          </a:xfrm>
          <a:prstGeom prst="rect">
            <a:avLst/>
          </a:prstGeom>
        </p:spPr>
      </p:pic>
      <p:pic>
        <p:nvPicPr>
          <p:cNvPr id="111" name="図 110" descr="piece_pawnw.gif"/>
          <p:cNvPicPr>
            <a:picLocks noChangeAspect="1"/>
          </p:cNvPicPr>
          <p:nvPr/>
        </p:nvPicPr>
        <p:blipFill>
          <a:blip r:embed="rId4" cstate="print"/>
          <a:stretch>
            <a:fillRect/>
          </a:stretch>
        </p:blipFill>
        <p:spPr>
          <a:xfrm>
            <a:off x="2931549" y="3846119"/>
            <a:ext cx="328613" cy="400050"/>
          </a:xfrm>
          <a:prstGeom prst="rect">
            <a:avLst/>
          </a:prstGeom>
        </p:spPr>
      </p:pic>
      <p:pic>
        <p:nvPicPr>
          <p:cNvPr id="113" name="図 112" descr="piece_pawnw.gif"/>
          <p:cNvPicPr>
            <a:picLocks noChangeAspect="1"/>
          </p:cNvPicPr>
          <p:nvPr/>
        </p:nvPicPr>
        <p:blipFill>
          <a:blip r:embed="rId4" cstate="print"/>
          <a:stretch>
            <a:fillRect/>
          </a:stretch>
        </p:blipFill>
        <p:spPr>
          <a:xfrm>
            <a:off x="3467395" y="4899025"/>
            <a:ext cx="328613" cy="400050"/>
          </a:xfrm>
          <a:prstGeom prst="rect">
            <a:avLst/>
          </a:prstGeom>
        </p:spPr>
      </p:pic>
      <p:pic>
        <p:nvPicPr>
          <p:cNvPr id="114" name="図 113" descr="piece_pawnw.gif"/>
          <p:cNvPicPr>
            <a:picLocks noChangeAspect="1"/>
          </p:cNvPicPr>
          <p:nvPr/>
        </p:nvPicPr>
        <p:blipFill>
          <a:blip r:embed="rId4" cstate="print"/>
          <a:stretch>
            <a:fillRect/>
          </a:stretch>
        </p:blipFill>
        <p:spPr>
          <a:xfrm>
            <a:off x="4534195" y="4912919"/>
            <a:ext cx="328613" cy="400050"/>
          </a:xfrm>
          <a:prstGeom prst="rect">
            <a:avLst/>
          </a:prstGeom>
        </p:spPr>
      </p:pic>
      <p:pic>
        <p:nvPicPr>
          <p:cNvPr id="115" name="図 114" descr="piece_pawnb.gif"/>
          <p:cNvPicPr>
            <a:picLocks noChangeAspect="1"/>
          </p:cNvPicPr>
          <p:nvPr/>
        </p:nvPicPr>
        <p:blipFill>
          <a:blip r:embed="rId5" cstate="print"/>
          <a:stretch>
            <a:fillRect/>
          </a:stretch>
        </p:blipFill>
        <p:spPr>
          <a:xfrm>
            <a:off x="1881700" y="2239113"/>
            <a:ext cx="328613" cy="400050"/>
          </a:xfrm>
          <a:prstGeom prst="rect">
            <a:avLst/>
          </a:prstGeom>
        </p:spPr>
      </p:pic>
      <p:pic>
        <p:nvPicPr>
          <p:cNvPr id="116" name="図 115" descr="piece_pawnb.gif"/>
          <p:cNvPicPr>
            <a:picLocks noChangeAspect="1"/>
          </p:cNvPicPr>
          <p:nvPr/>
        </p:nvPicPr>
        <p:blipFill>
          <a:blip r:embed="rId5" cstate="print"/>
          <a:stretch>
            <a:fillRect/>
          </a:stretch>
        </p:blipFill>
        <p:spPr>
          <a:xfrm>
            <a:off x="2435542" y="2241741"/>
            <a:ext cx="328613" cy="400050"/>
          </a:xfrm>
          <a:prstGeom prst="rect">
            <a:avLst/>
          </a:prstGeom>
        </p:spPr>
      </p:pic>
      <p:pic>
        <p:nvPicPr>
          <p:cNvPr id="117" name="図 116" descr="piece_pawnb.gif"/>
          <p:cNvPicPr>
            <a:picLocks noChangeAspect="1"/>
          </p:cNvPicPr>
          <p:nvPr/>
        </p:nvPicPr>
        <p:blipFill>
          <a:blip r:embed="rId5" cstate="print"/>
          <a:stretch>
            <a:fillRect/>
          </a:stretch>
        </p:blipFill>
        <p:spPr>
          <a:xfrm>
            <a:off x="2931549" y="3307714"/>
            <a:ext cx="328613" cy="400050"/>
          </a:xfrm>
          <a:prstGeom prst="rect">
            <a:avLst/>
          </a:prstGeom>
        </p:spPr>
      </p:pic>
      <p:pic>
        <p:nvPicPr>
          <p:cNvPr id="118" name="図 117" descr="piece_pawnb.gif"/>
          <p:cNvPicPr>
            <a:picLocks noChangeAspect="1"/>
          </p:cNvPicPr>
          <p:nvPr/>
        </p:nvPicPr>
        <p:blipFill>
          <a:blip r:embed="rId5" cstate="print"/>
          <a:stretch>
            <a:fillRect/>
          </a:stretch>
        </p:blipFill>
        <p:spPr>
          <a:xfrm>
            <a:off x="3461523" y="2243515"/>
            <a:ext cx="328613" cy="400050"/>
          </a:xfrm>
          <a:prstGeom prst="rect">
            <a:avLst/>
          </a:prstGeom>
        </p:spPr>
      </p:pic>
      <p:pic>
        <p:nvPicPr>
          <p:cNvPr id="119" name="図 118" descr="piece_pawnb.gif"/>
          <p:cNvPicPr>
            <a:picLocks noChangeAspect="1"/>
          </p:cNvPicPr>
          <p:nvPr/>
        </p:nvPicPr>
        <p:blipFill>
          <a:blip r:embed="rId5" cstate="print"/>
          <a:stretch>
            <a:fillRect/>
          </a:stretch>
        </p:blipFill>
        <p:spPr>
          <a:xfrm>
            <a:off x="4000795" y="2243515"/>
            <a:ext cx="328613" cy="400050"/>
          </a:xfrm>
          <a:prstGeom prst="rect">
            <a:avLst/>
          </a:prstGeom>
        </p:spPr>
      </p:pic>
      <p:pic>
        <p:nvPicPr>
          <p:cNvPr id="120" name="図 119" descr="piece_pawnb.gif"/>
          <p:cNvPicPr>
            <a:picLocks noChangeAspect="1"/>
          </p:cNvPicPr>
          <p:nvPr/>
        </p:nvPicPr>
        <p:blipFill>
          <a:blip r:embed="rId5" cstate="print"/>
          <a:stretch>
            <a:fillRect/>
          </a:stretch>
        </p:blipFill>
        <p:spPr>
          <a:xfrm>
            <a:off x="4518733" y="2243515"/>
            <a:ext cx="328613" cy="400050"/>
          </a:xfrm>
          <a:prstGeom prst="rect">
            <a:avLst/>
          </a:prstGeom>
        </p:spPr>
      </p:pic>
      <p:pic>
        <p:nvPicPr>
          <p:cNvPr id="87" name="図 8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68335" y="5396368"/>
            <a:ext cx="485775" cy="442913"/>
          </a:xfrm>
          <a:prstGeom prst="rect">
            <a:avLst/>
          </a:prstGeom>
        </p:spPr>
      </p:pic>
      <p:pic>
        <p:nvPicPr>
          <p:cNvPr id="89" name="図 8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58553" y="5425337"/>
            <a:ext cx="400050" cy="442913"/>
          </a:xfrm>
          <a:prstGeom prst="rect">
            <a:avLst/>
          </a:prstGeom>
        </p:spPr>
      </p:pic>
      <p:pic>
        <p:nvPicPr>
          <p:cNvPr id="90" name="図 8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800785" y="5425337"/>
            <a:ext cx="457200" cy="428625"/>
          </a:xfrm>
          <a:prstGeom prst="rect">
            <a:avLst/>
          </a:prstGeom>
        </p:spPr>
      </p:pic>
      <p:pic>
        <p:nvPicPr>
          <p:cNvPr id="121" name="図 1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98722" y="3271075"/>
            <a:ext cx="457200" cy="428625"/>
          </a:xfrm>
          <a:prstGeom prst="rect">
            <a:avLst/>
          </a:prstGeom>
        </p:spPr>
      </p:pic>
      <p:pic>
        <p:nvPicPr>
          <p:cNvPr id="91" name="図 9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329624" y="5394043"/>
            <a:ext cx="371475" cy="457200"/>
          </a:xfrm>
          <a:prstGeom prst="rect">
            <a:avLst/>
          </a:prstGeom>
        </p:spPr>
      </p:pic>
      <p:pic>
        <p:nvPicPr>
          <p:cNvPr id="122" name="図 1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425125" y="4334331"/>
            <a:ext cx="371475" cy="457200"/>
          </a:xfrm>
          <a:prstGeom prst="rect">
            <a:avLst/>
          </a:prstGeom>
        </p:spPr>
      </p:pic>
      <p:pic>
        <p:nvPicPr>
          <p:cNvPr id="92" name="図 9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00613" y="5432480"/>
            <a:ext cx="342900" cy="428625"/>
          </a:xfrm>
          <a:prstGeom prst="rect">
            <a:avLst/>
          </a:prstGeom>
        </p:spPr>
      </p:pic>
      <p:pic>
        <p:nvPicPr>
          <p:cNvPr id="123" name="図 12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509917" y="5408330"/>
            <a:ext cx="342900" cy="428625"/>
          </a:xfrm>
          <a:prstGeom prst="rect">
            <a:avLst/>
          </a:prstGeom>
        </p:spPr>
      </p:pic>
      <p:pic>
        <p:nvPicPr>
          <p:cNvPr id="93" name="図 9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860696" y="1681562"/>
            <a:ext cx="485775" cy="442913"/>
          </a:xfrm>
          <a:prstGeom prst="rect">
            <a:avLst/>
          </a:prstGeom>
        </p:spPr>
      </p:pic>
      <p:pic>
        <p:nvPicPr>
          <p:cNvPr id="94" name="図 9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383270" y="1699162"/>
            <a:ext cx="400050" cy="442913"/>
          </a:xfrm>
          <a:prstGeom prst="rect">
            <a:avLst/>
          </a:prstGeom>
        </p:spPr>
      </p:pic>
      <p:pic>
        <p:nvPicPr>
          <p:cNvPr id="95" name="図 9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826058" y="1707832"/>
            <a:ext cx="457200" cy="428625"/>
          </a:xfrm>
          <a:prstGeom prst="rect">
            <a:avLst/>
          </a:prstGeom>
        </p:spPr>
      </p:pic>
      <p:pic>
        <p:nvPicPr>
          <p:cNvPr id="124" name="図 12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404278" y="1695850"/>
            <a:ext cx="457200" cy="428625"/>
          </a:xfrm>
          <a:prstGeom prst="rect">
            <a:avLst/>
          </a:prstGeom>
        </p:spPr>
      </p:pic>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61525" y="1703027"/>
            <a:ext cx="371475" cy="457200"/>
          </a:xfrm>
          <a:prstGeom prst="rect">
            <a:avLst/>
          </a:prstGeom>
        </p:spPr>
      </p:pic>
      <p:pic>
        <p:nvPicPr>
          <p:cNvPr id="97" name="図 9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12508" y="1710000"/>
            <a:ext cx="342900" cy="428625"/>
          </a:xfrm>
          <a:prstGeom prst="rect">
            <a:avLst/>
          </a:prstGeom>
        </p:spPr>
      </p:pic>
      <p:pic>
        <p:nvPicPr>
          <p:cNvPr id="126" name="図 12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509917" y="1700806"/>
            <a:ext cx="342900" cy="428625"/>
          </a:xfrm>
          <a:prstGeom prst="rect">
            <a:avLst/>
          </a:prstGeom>
        </p:spPr>
      </p:pic>
      <p:sp>
        <p:nvSpPr>
          <p:cNvPr id="127" name="テキスト ボックス 126"/>
          <p:cNvSpPr txBox="1"/>
          <p:nvPr/>
        </p:nvSpPr>
        <p:spPr>
          <a:xfrm>
            <a:off x="5885220" y="1438473"/>
            <a:ext cx="2172390" cy="2591479"/>
          </a:xfrm>
          <a:prstGeom prst="rect">
            <a:avLst/>
          </a:prstGeom>
          <a:noFill/>
        </p:spPr>
        <p:txBody>
          <a:bodyPr wrap="none" rtlCol="0">
            <a:spAutoFit/>
          </a:bodyPr>
          <a:lstStyle/>
          <a:p>
            <a:pPr algn="l"/>
            <a:r>
              <a:rPr lang="ja-JP" altLang="en-US" dirty="0">
                <a:latin typeface="Times New Roman" panose="02020603050405020304" pitchFamily="18" charset="0"/>
              </a:rPr>
              <a:t>スペイン定石</a:t>
            </a:r>
            <a:endParaRPr lang="en-US" altLang="ja-JP" dirty="0">
              <a:latin typeface="Times New Roman" panose="02020603050405020304" pitchFamily="18" charset="0"/>
            </a:endParaRPr>
          </a:p>
          <a:p>
            <a:pPr algn="l"/>
            <a:r>
              <a:rPr lang="en-US" altLang="ja-JP" dirty="0">
                <a:latin typeface="Times New Roman" panose="02020603050405020304" pitchFamily="18" charset="0"/>
              </a:rPr>
              <a:t>1. e4 </a:t>
            </a:r>
            <a:r>
              <a:rPr lang="ja-JP" altLang="en-US" dirty="0">
                <a:latin typeface="Times New Roman" panose="02020603050405020304" pitchFamily="18" charset="0"/>
              </a:rPr>
              <a:t>  </a:t>
            </a:r>
            <a:r>
              <a:rPr lang="en-US" altLang="ja-JP" dirty="0">
                <a:latin typeface="Times New Roman" panose="02020603050405020304" pitchFamily="18" charset="0"/>
              </a:rPr>
              <a:t>e5</a:t>
            </a:r>
          </a:p>
          <a:p>
            <a:pPr algn="l"/>
            <a:r>
              <a:rPr lang="en-US" altLang="ja-JP" dirty="0">
                <a:latin typeface="Times New Roman" panose="02020603050405020304" pitchFamily="18" charset="0"/>
              </a:rPr>
              <a:t>2. Nf3 Nc6</a:t>
            </a:r>
          </a:p>
          <a:p>
            <a:pPr algn="l"/>
            <a:r>
              <a:rPr lang="en-US" altLang="ja-JP" dirty="0">
                <a:latin typeface="Times New Roman" panose="02020603050405020304" pitchFamily="18" charset="0"/>
              </a:rPr>
              <a:t>3. Bb5</a:t>
            </a:r>
          </a:p>
          <a:p>
            <a:endParaRPr kumimoji="1" lang="en-US" altLang="ja-JP" dirty="0"/>
          </a:p>
        </p:txBody>
      </p:sp>
      <p:sp>
        <p:nvSpPr>
          <p:cNvPr id="85" name="テキスト ボックス 84"/>
          <p:cNvSpPr txBox="1"/>
          <p:nvPr/>
        </p:nvSpPr>
        <p:spPr>
          <a:xfrm>
            <a:off x="1974150" y="6311423"/>
            <a:ext cx="1875835" cy="523220"/>
          </a:xfrm>
          <a:prstGeom prst="rect">
            <a:avLst/>
          </a:prstGeom>
          <a:noFill/>
        </p:spPr>
        <p:txBody>
          <a:bodyPr wrap="none" rtlCol="0">
            <a:spAutoFit/>
          </a:bodyPr>
          <a:lstStyle/>
          <a:p>
            <a:r>
              <a:rPr kumimoji="1" lang="en-US" altLang="ja-JP" dirty="0">
                <a:latin typeface="Times New Roman" panose="02020603050405020304" pitchFamily="18" charset="0"/>
              </a:rPr>
              <a:t>3. Bb5 </a:t>
            </a:r>
            <a:r>
              <a:rPr kumimoji="1" lang="ja-JP" altLang="en-US" dirty="0">
                <a:latin typeface="Times New Roman" panose="02020603050405020304" pitchFamily="18" charset="0"/>
              </a:rPr>
              <a:t>まで</a:t>
            </a:r>
          </a:p>
        </p:txBody>
      </p:sp>
      <p:cxnSp>
        <p:nvCxnSpPr>
          <p:cNvPr id="128" name="直線矢印コネクタ 127">
            <a:extLst>
              <a:ext uri="{FF2B5EF4-FFF2-40B4-BE49-F238E27FC236}">
                <a16:creationId xmlns:a16="http://schemas.microsoft.com/office/drawing/2014/main" id="{F189909A-5456-494F-8158-80D99F5BD293}"/>
              </a:ext>
            </a:extLst>
          </p:cNvPr>
          <p:cNvCxnSpPr/>
          <p:nvPr/>
        </p:nvCxnSpPr>
        <p:spPr bwMode="auto">
          <a:xfrm flipV="1">
            <a:off x="1701098" y="3095168"/>
            <a:ext cx="288000" cy="288000"/>
          </a:xfrm>
          <a:prstGeom prst="straightConnector1">
            <a:avLst/>
          </a:prstGeom>
          <a:noFill/>
          <a:ln w="4445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78625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8"/>
                                        </p:tgtEl>
                                        <p:attrNameLst>
                                          <p:attrName>style.visibility</p:attrName>
                                        </p:attrNameLst>
                                      </p:cBhvr>
                                      <p:to>
                                        <p:strVal val="visible"/>
                                      </p:to>
                                    </p:set>
                                    <p:animEffect transition="in" filter="wipe(left)">
                                      <p:cBhvr>
                                        <p:cTn id="7" dur="5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定跡の例：チェス</a:t>
            </a:r>
            <a:endParaRPr kumimoji="1" lang="ja-JP" altLang="en-US" baseline="0" dirty="0">
              <a:latin typeface="Times New Roman" pitchFamily="18" charset="0"/>
            </a:endParaRPr>
          </a:p>
        </p:txBody>
      </p:sp>
      <p:grpSp>
        <p:nvGrpSpPr>
          <p:cNvPr id="3" name="グループ化 2"/>
          <p:cNvGrpSpPr/>
          <p:nvPr/>
        </p:nvGrpSpPr>
        <p:grpSpPr>
          <a:xfrm>
            <a:off x="288099" y="1205368"/>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8" name="図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5353" y="2736381"/>
            <a:ext cx="371475" cy="457200"/>
          </a:xfrm>
          <a:prstGeom prst="rect">
            <a:avLst/>
          </a:prstGeom>
        </p:spPr>
      </p:pic>
      <p:pic>
        <p:nvPicPr>
          <p:cNvPr id="96" name="図 95" descr="piece_pawnw.gif"/>
          <p:cNvPicPr>
            <a:picLocks noChangeAspect="1"/>
          </p:cNvPicPr>
          <p:nvPr/>
        </p:nvPicPr>
        <p:blipFill>
          <a:blip r:embed="rId4" cstate="print"/>
          <a:stretch>
            <a:fillRect/>
          </a:stretch>
        </p:blipFill>
        <p:spPr>
          <a:xfrm>
            <a:off x="810988" y="4899025"/>
            <a:ext cx="328613" cy="400050"/>
          </a:xfrm>
          <a:prstGeom prst="rect">
            <a:avLst/>
          </a:prstGeom>
        </p:spPr>
      </p:pic>
      <p:pic>
        <p:nvPicPr>
          <p:cNvPr id="98" name="図 97" descr="piece_pawnw.gif"/>
          <p:cNvPicPr>
            <a:picLocks noChangeAspect="1"/>
          </p:cNvPicPr>
          <p:nvPr/>
        </p:nvPicPr>
        <p:blipFill>
          <a:blip r:embed="rId4" cstate="print"/>
          <a:stretch>
            <a:fillRect/>
          </a:stretch>
        </p:blipFill>
        <p:spPr>
          <a:xfrm>
            <a:off x="1352188" y="4892762"/>
            <a:ext cx="328613" cy="400050"/>
          </a:xfrm>
          <a:prstGeom prst="rect">
            <a:avLst/>
          </a:prstGeom>
        </p:spPr>
      </p:pic>
      <p:pic>
        <p:nvPicPr>
          <p:cNvPr id="99" name="図 98" descr="piece_pawnb.gif"/>
          <p:cNvPicPr>
            <a:picLocks noChangeAspect="1"/>
          </p:cNvPicPr>
          <p:nvPr/>
        </p:nvPicPr>
        <p:blipFill>
          <a:blip r:embed="rId5" cstate="print"/>
          <a:stretch>
            <a:fillRect/>
          </a:stretch>
        </p:blipFill>
        <p:spPr>
          <a:xfrm>
            <a:off x="1352188" y="2229306"/>
            <a:ext cx="328613" cy="400050"/>
          </a:xfrm>
          <a:prstGeom prst="rect">
            <a:avLst/>
          </a:prstGeom>
        </p:spPr>
      </p:pic>
      <p:pic>
        <p:nvPicPr>
          <p:cNvPr id="100" name="図 99" descr="piece_pawnw.gif"/>
          <p:cNvPicPr>
            <a:picLocks noChangeAspect="1"/>
          </p:cNvPicPr>
          <p:nvPr/>
        </p:nvPicPr>
        <p:blipFill>
          <a:blip r:embed="rId4" cstate="print"/>
          <a:stretch>
            <a:fillRect/>
          </a:stretch>
        </p:blipFill>
        <p:spPr>
          <a:xfrm>
            <a:off x="1874324" y="4899025"/>
            <a:ext cx="328613" cy="400050"/>
          </a:xfrm>
          <a:prstGeom prst="rect">
            <a:avLst/>
          </a:prstGeom>
        </p:spPr>
      </p:pic>
      <p:pic>
        <p:nvPicPr>
          <p:cNvPr id="101" name="図 100" descr="piece_pawnb.gif"/>
          <p:cNvPicPr>
            <a:picLocks noChangeAspect="1"/>
          </p:cNvPicPr>
          <p:nvPr/>
        </p:nvPicPr>
        <p:blipFill>
          <a:blip r:embed="rId5" cstate="print"/>
          <a:stretch>
            <a:fillRect/>
          </a:stretch>
        </p:blipFill>
        <p:spPr>
          <a:xfrm>
            <a:off x="839628" y="2772513"/>
            <a:ext cx="328613" cy="400050"/>
          </a:xfrm>
          <a:prstGeom prst="rect">
            <a:avLst/>
          </a:prstGeom>
        </p:spPr>
      </p:pic>
      <p:pic>
        <p:nvPicPr>
          <p:cNvPr id="102" name="図 101" descr="piece_pawnw.gif"/>
          <p:cNvPicPr>
            <a:picLocks noChangeAspect="1"/>
          </p:cNvPicPr>
          <p:nvPr/>
        </p:nvPicPr>
        <p:blipFill>
          <a:blip r:embed="rId4" cstate="print"/>
          <a:stretch>
            <a:fillRect/>
          </a:stretch>
        </p:blipFill>
        <p:spPr>
          <a:xfrm>
            <a:off x="3992995" y="4912919"/>
            <a:ext cx="328613" cy="400050"/>
          </a:xfrm>
          <a:prstGeom prst="rect">
            <a:avLst/>
          </a:prstGeom>
        </p:spPr>
      </p:pic>
      <p:pic>
        <p:nvPicPr>
          <p:cNvPr id="108" name="図 107" descr="piece_pawnw.gif"/>
          <p:cNvPicPr>
            <a:picLocks noChangeAspect="1"/>
          </p:cNvPicPr>
          <p:nvPr/>
        </p:nvPicPr>
        <p:blipFill>
          <a:blip r:embed="rId4" cstate="print"/>
          <a:stretch>
            <a:fillRect/>
          </a:stretch>
        </p:blipFill>
        <p:spPr>
          <a:xfrm>
            <a:off x="2417344" y="4899025"/>
            <a:ext cx="328613" cy="400050"/>
          </a:xfrm>
          <a:prstGeom prst="rect">
            <a:avLst/>
          </a:prstGeom>
        </p:spPr>
      </p:pic>
      <p:pic>
        <p:nvPicPr>
          <p:cNvPr id="111" name="図 110" descr="piece_pawnw.gif"/>
          <p:cNvPicPr>
            <a:picLocks noChangeAspect="1"/>
          </p:cNvPicPr>
          <p:nvPr/>
        </p:nvPicPr>
        <p:blipFill>
          <a:blip r:embed="rId4" cstate="print"/>
          <a:stretch>
            <a:fillRect/>
          </a:stretch>
        </p:blipFill>
        <p:spPr>
          <a:xfrm>
            <a:off x="2931549" y="3846119"/>
            <a:ext cx="328613" cy="400050"/>
          </a:xfrm>
          <a:prstGeom prst="rect">
            <a:avLst/>
          </a:prstGeom>
        </p:spPr>
      </p:pic>
      <p:pic>
        <p:nvPicPr>
          <p:cNvPr id="113" name="図 112" descr="piece_pawnw.gif"/>
          <p:cNvPicPr>
            <a:picLocks noChangeAspect="1"/>
          </p:cNvPicPr>
          <p:nvPr/>
        </p:nvPicPr>
        <p:blipFill>
          <a:blip r:embed="rId4" cstate="print"/>
          <a:stretch>
            <a:fillRect/>
          </a:stretch>
        </p:blipFill>
        <p:spPr>
          <a:xfrm>
            <a:off x="3467395" y="4899025"/>
            <a:ext cx="328613" cy="400050"/>
          </a:xfrm>
          <a:prstGeom prst="rect">
            <a:avLst/>
          </a:prstGeom>
        </p:spPr>
      </p:pic>
      <p:pic>
        <p:nvPicPr>
          <p:cNvPr id="114" name="図 113" descr="piece_pawnw.gif"/>
          <p:cNvPicPr>
            <a:picLocks noChangeAspect="1"/>
          </p:cNvPicPr>
          <p:nvPr/>
        </p:nvPicPr>
        <p:blipFill>
          <a:blip r:embed="rId4" cstate="print"/>
          <a:stretch>
            <a:fillRect/>
          </a:stretch>
        </p:blipFill>
        <p:spPr>
          <a:xfrm>
            <a:off x="4534195" y="4912919"/>
            <a:ext cx="328613" cy="400050"/>
          </a:xfrm>
          <a:prstGeom prst="rect">
            <a:avLst/>
          </a:prstGeom>
        </p:spPr>
      </p:pic>
      <p:pic>
        <p:nvPicPr>
          <p:cNvPr id="115" name="図 114" descr="piece_pawnb.gif"/>
          <p:cNvPicPr>
            <a:picLocks noChangeAspect="1"/>
          </p:cNvPicPr>
          <p:nvPr/>
        </p:nvPicPr>
        <p:blipFill>
          <a:blip r:embed="rId5" cstate="print"/>
          <a:stretch>
            <a:fillRect/>
          </a:stretch>
        </p:blipFill>
        <p:spPr>
          <a:xfrm>
            <a:off x="1881700" y="2239113"/>
            <a:ext cx="328613" cy="400050"/>
          </a:xfrm>
          <a:prstGeom prst="rect">
            <a:avLst/>
          </a:prstGeom>
        </p:spPr>
      </p:pic>
      <p:pic>
        <p:nvPicPr>
          <p:cNvPr id="116" name="図 115" descr="piece_pawnb.gif"/>
          <p:cNvPicPr>
            <a:picLocks noChangeAspect="1"/>
          </p:cNvPicPr>
          <p:nvPr/>
        </p:nvPicPr>
        <p:blipFill>
          <a:blip r:embed="rId5" cstate="print"/>
          <a:stretch>
            <a:fillRect/>
          </a:stretch>
        </p:blipFill>
        <p:spPr>
          <a:xfrm>
            <a:off x="2435542" y="2241741"/>
            <a:ext cx="328613" cy="400050"/>
          </a:xfrm>
          <a:prstGeom prst="rect">
            <a:avLst/>
          </a:prstGeom>
        </p:spPr>
      </p:pic>
      <p:pic>
        <p:nvPicPr>
          <p:cNvPr id="117" name="図 116" descr="piece_pawnb.gif"/>
          <p:cNvPicPr>
            <a:picLocks noChangeAspect="1"/>
          </p:cNvPicPr>
          <p:nvPr/>
        </p:nvPicPr>
        <p:blipFill>
          <a:blip r:embed="rId5" cstate="print"/>
          <a:stretch>
            <a:fillRect/>
          </a:stretch>
        </p:blipFill>
        <p:spPr>
          <a:xfrm>
            <a:off x="2931549" y="3307714"/>
            <a:ext cx="328613" cy="400050"/>
          </a:xfrm>
          <a:prstGeom prst="rect">
            <a:avLst/>
          </a:prstGeom>
        </p:spPr>
      </p:pic>
      <p:pic>
        <p:nvPicPr>
          <p:cNvPr id="118" name="図 117" descr="piece_pawnb.gif"/>
          <p:cNvPicPr>
            <a:picLocks noChangeAspect="1"/>
          </p:cNvPicPr>
          <p:nvPr/>
        </p:nvPicPr>
        <p:blipFill>
          <a:blip r:embed="rId5" cstate="print"/>
          <a:stretch>
            <a:fillRect/>
          </a:stretch>
        </p:blipFill>
        <p:spPr>
          <a:xfrm>
            <a:off x="3461523" y="2243515"/>
            <a:ext cx="328613" cy="400050"/>
          </a:xfrm>
          <a:prstGeom prst="rect">
            <a:avLst/>
          </a:prstGeom>
        </p:spPr>
      </p:pic>
      <p:pic>
        <p:nvPicPr>
          <p:cNvPr id="119" name="図 118" descr="piece_pawnb.gif"/>
          <p:cNvPicPr>
            <a:picLocks noChangeAspect="1"/>
          </p:cNvPicPr>
          <p:nvPr/>
        </p:nvPicPr>
        <p:blipFill>
          <a:blip r:embed="rId5" cstate="print"/>
          <a:stretch>
            <a:fillRect/>
          </a:stretch>
        </p:blipFill>
        <p:spPr>
          <a:xfrm>
            <a:off x="4000795" y="2243515"/>
            <a:ext cx="328613" cy="400050"/>
          </a:xfrm>
          <a:prstGeom prst="rect">
            <a:avLst/>
          </a:prstGeom>
        </p:spPr>
      </p:pic>
      <p:pic>
        <p:nvPicPr>
          <p:cNvPr id="120" name="図 119" descr="piece_pawnb.gif"/>
          <p:cNvPicPr>
            <a:picLocks noChangeAspect="1"/>
          </p:cNvPicPr>
          <p:nvPr/>
        </p:nvPicPr>
        <p:blipFill>
          <a:blip r:embed="rId5" cstate="print"/>
          <a:stretch>
            <a:fillRect/>
          </a:stretch>
        </p:blipFill>
        <p:spPr>
          <a:xfrm>
            <a:off x="4518733" y="2243515"/>
            <a:ext cx="328613" cy="400050"/>
          </a:xfrm>
          <a:prstGeom prst="rect">
            <a:avLst/>
          </a:prstGeom>
        </p:spPr>
      </p:pic>
      <p:pic>
        <p:nvPicPr>
          <p:cNvPr id="87" name="図 8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68335" y="5396368"/>
            <a:ext cx="485775" cy="442913"/>
          </a:xfrm>
          <a:prstGeom prst="rect">
            <a:avLst/>
          </a:prstGeom>
        </p:spPr>
      </p:pic>
      <p:pic>
        <p:nvPicPr>
          <p:cNvPr id="89" name="図 8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58553" y="5425337"/>
            <a:ext cx="400050" cy="442913"/>
          </a:xfrm>
          <a:prstGeom prst="rect">
            <a:avLst/>
          </a:prstGeom>
        </p:spPr>
      </p:pic>
      <p:pic>
        <p:nvPicPr>
          <p:cNvPr id="90" name="図 8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800785" y="5425337"/>
            <a:ext cx="457200" cy="428625"/>
          </a:xfrm>
          <a:prstGeom prst="rect">
            <a:avLst/>
          </a:prstGeom>
        </p:spPr>
      </p:pic>
      <p:pic>
        <p:nvPicPr>
          <p:cNvPr id="121" name="図 1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98722" y="3271075"/>
            <a:ext cx="457200" cy="428625"/>
          </a:xfrm>
          <a:prstGeom prst="rect">
            <a:avLst/>
          </a:prstGeom>
        </p:spPr>
      </p:pic>
      <p:pic>
        <p:nvPicPr>
          <p:cNvPr id="91" name="図 9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329624" y="5394043"/>
            <a:ext cx="371475" cy="457200"/>
          </a:xfrm>
          <a:prstGeom prst="rect">
            <a:avLst/>
          </a:prstGeom>
        </p:spPr>
      </p:pic>
      <p:pic>
        <p:nvPicPr>
          <p:cNvPr id="122" name="図 1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425125" y="4334331"/>
            <a:ext cx="371475" cy="457200"/>
          </a:xfrm>
          <a:prstGeom prst="rect">
            <a:avLst/>
          </a:prstGeom>
        </p:spPr>
      </p:pic>
      <p:pic>
        <p:nvPicPr>
          <p:cNvPr id="92" name="図 9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00613" y="5432480"/>
            <a:ext cx="342900" cy="428625"/>
          </a:xfrm>
          <a:prstGeom prst="rect">
            <a:avLst/>
          </a:prstGeom>
        </p:spPr>
      </p:pic>
      <p:pic>
        <p:nvPicPr>
          <p:cNvPr id="123" name="図 12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509917" y="5408330"/>
            <a:ext cx="342900" cy="428625"/>
          </a:xfrm>
          <a:prstGeom prst="rect">
            <a:avLst/>
          </a:prstGeom>
        </p:spPr>
      </p:pic>
      <p:pic>
        <p:nvPicPr>
          <p:cNvPr id="93" name="図 9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860696" y="1681562"/>
            <a:ext cx="485775" cy="442913"/>
          </a:xfrm>
          <a:prstGeom prst="rect">
            <a:avLst/>
          </a:prstGeom>
        </p:spPr>
      </p:pic>
      <p:pic>
        <p:nvPicPr>
          <p:cNvPr id="94" name="図 9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383270" y="1699162"/>
            <a:ext cx="400050" cy="442913"/>
          </a:xfrm>
          <a:prstGeom prst="rect">
            <a:avLst/>
          </a:prstGeom>
        </p:spPr>
      </p:pic>
      <p:pic>
        <p:nvPicPr>
          <p:cNvPr id="95" name="図 9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826058" y="1707832"/>
            <a:ext cx="457200" cy="428625"/>
          </a:xfrm>
          <a:prstGeom prst="rect">
            <a:avLst/>
          </a:prstGeom>
        </p:spPr>
      </p:pic>
      <p:pic>
        <p:nvPicPr>
          <p:cNvPr id="124" name="図 12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404278" y="1695850"/>
            <a:ext cx="457200" cy="428625"/>
          </a:xfrm>
          <a:prstGeom prst="rect">
            <a:avLst/>
          </a:prstGeom>
        </p:spPr>
      </p:pic>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61525" y="1703027"/>
            <a:ext cx="371475" cy="457200"/>
          </a:xfrm>
          <a:prstGeom prst="rect">
            <a:avLst/>
          </a:prstGeom>
        </p:spPr>
      </p:pic>
      <p:pic>
        <p:nvPicPr>
          <p:cNvPr id="97" name="図 9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12508" y="1710000"/>
            <a:ext cx="342900" cy="428625"/>
          </a:xfrm>
          <a:prstGeom prst="rect">
            <a:avLst/>
          </a:prstGeom>
        </p:spPr>
      </p:pic>
      <p:pic>
        <p:nvPicPr>
          <p:cNvPr id="126" name="図 12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509917" y="1700806"/>
            <a:ext cx="342900" cy="428625"/>
          </a:xfrm>
          <a:prstGeom prst="rect">
            <a:avLst/>
          </a:prstGeom>
        </p:spPr>
      </p:pic>
      <p:sp>
        <p:nvSpPr>
          <p:cNvPr id="127" name="テキスト ボックス 126"/>
          <p:cNvSpPr txBox="1"/>
          <p:nvPr/>
        </p:nvSpPr>
        <p:spPr>
          <a:xfrm>
            <a:off x="5885220" y="1438473"/>
            <a:ext cx="2172390" cy="2591479"/>
          </a:xfrm>
          <a:prstGeom prst="rect">
            <a:avLst/>
          </a:prstGeom>
          <a:noFill/>
        </p:spPr>
        <p:txBody>
          <a:bodyPr wrap="none" rtlCol="0">
            <a:spAutoFit/>
          </a:bodyPr>
          <a:lstStyle/>
          <a:p>
            <a:pPr algn="l"/>
            <a:r>
              <a:rPr lang="ja-JP" altLang="en-US" dirty="0">
                <a:latin typeface="Times New Roman" panose="02020603050405020304" pitchFamily="18" charset="0"/>
              </a:rPr>
              <a:t>スペイン定石</a:t>
            </a:r>
            <a:endParaRPr lang="en-US" altLang="ja-JP" dirty="0">
              <a:latin typeface="Times New Roman" panose="02020603050405020304" pitchFamily="18" charset="0"/>
            </a:endParaRPr>
          </a:p>
          <a:p>
            <a:pPr algn="l"/>
            <a:r>
              <a:rPr lang="en-US" altLang="ja-JP" dirty="0">
                <a:latin typeface="Times New Roman" panose="02020603050405020304" pitchFamily="18" charset="0"/>
              </a:rPr>
              <a:t>1. e4 </a:t>
            </a:r>
            <a:r>
              <a:rPr lang="ja-JP" altLang="en-US" dirty="0">
                <a:latin typeface="Times New Roman" panose="02020603050405020304" pitchFamily="18" charset="0"/>
              </a:rPr>
              <a:t>  </a:t>
            </a:r>
            <a:r>
              <a:rPr lang="en-US" altLang="ja-JP" dirty="0">
                <a:latin typeface="Times New Roman" panose="02020603050405020304" pitchFamily="18" charset="0"/>
              </a:rPr>
              <a:t>e5</a:t>
            </a:r>
          </a:p>
          <a:p>
            <a:pPr algn="l"/>
            <a:r>
              <a:rPr lang="en-US" altLang="ja-JP" dirty="0">
                <a:latin typeface="Times New Roman" panose="02020603050405020304" pitchFamily="18" charset="0"/>
              </a:rPr>
              <a:t>2. Nf3 Nc6</a:t>
            </a:r>
          </a:p>
          <a:p>
            <a:pPr algn="l"/>
            <a:r>
              <a:rPr lang="en-US" altLang="ja-JP" dirty="0">
                <a:latin typeface="Times New Roman" panose="02020603050405020304" pitchFamily="18" charset="0"/>
              </a:rPr>
              <a:t>3. Bb5 a6</a:t>
            </a:r>
          </a:p>
          <a:p>
            <a:endParaRPr kumimoji="1" lang="en-US" altLang="ja-JP" dirty="0"/>
          </a:p>
        </p:txBody>
      </p:sp>
      <p:sp>
        <p:nvSpPr>
          <p:cNvPr id="85" name="テキスト ボックス 84"/>
          <p:cNvSpPr txBox="1"/>
          <p:nvPr/>
        </p:nvSpPr>
        <p:spPr>
          <a:xfrm>
            <a:off x="1879573" y="6311423"/>
            <a:ext cx="2064989" cy="523220"/>
          </a:xfrm>
          <a:prstGeom prst="rect">
            <a:avLst/>
          </a:prstGeom>
          <a:noFill/>
        </p:spPr>
        <p:txBody>
          <a:bodyPr wrap="none" rtlCol="0">
            <a:spAutoFit/>
          </a:bodyPr>
          <a:lstStyle/>
          <a:p>
            <a:r>
              <a:rPr kumimoji="1" lang="en-US" altLang="ja-JP" dirty="0">
                <a:latin typeface="Times New Roman" panose="02020603050405020304" pitchFamily="18" charset="0"/>
              </a:rPr>
              <a:t>3. ..., a6 </a:t>
            </a:r>
            <a:r>
              <a:rPr kumimoji="1" lang="ja-JP" altLang="en-US" dirty="0">
                <a:latin typeface="Times New Roman" panose="02020603050405020304" pitchFamily="18" charset="0"/>
              </a:rPr>
              <a:t>まで</a:t>
            </a:r>
          </a:p>
        </p:txBody>
      </p:sp>
      <p:cxnSp>
        <p:nvCxnSpPr>
          <p:cNvPr id="128" name="直線矢印コネクタ 127">
            <a:extLst>
              <a:ext uri="{FF2B5EF4-FFF2-40B4-BE49-F238E27FC236}">
                <a16:creationId xmlns:a16="http://schemas.microsoft.com/office/drawing/2014/main" id="{F189909A-5456-494F-8158-80D99F5BD293}"/>
              </a:ext>
            </a:extLst>
          </p:cNvPr>
          <p:cNvCxnSpPr/>
          <p:nvPr/>
        </p:nvCxnSpPr>
        <p:spPr bwMode="auto">
          <a:xfrm>
            <a:off x="1193882" y="3153466"/>
            <a:ext cx="288000" cy="288000"/>
          </a:xfrm>
          <a:prstGeom prst="straightConnector1">
            <a:avLst/>
          </a:prstGeom>
          <a:noFill/>
          <a:ln w="4445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17461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8"/>
                                        </p:tgtEl>
                                        <p:attrNameLst>
                                          <p:attrName>style.visibility</p:attrName>
                                        </p:attrNameLst>
                                      </p:cBhvr>
                                      <p:to>
                                        <p:strVal val="visible"/>
                                      </p:to>
                                    </p:set>
                                    <p:animEffect transition="in" filter="wipe(left)">
                                      <p:cBhvr>
                                        <p:cTn id="7" dur="5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定跡の例：チェス</a:t>
            </a:r>
            <a:endParaRPr kumimoji="1" lang="ja-JP" altLang="en-US" baseline="0" dirty="0">
              <a:latin typeface="Times New Roman" pitchFamily="18" charset="0"/>
            </a:endParaRPr>
          </a:p>
        </p:txBody>
      </p:sp>
      <p:grpSp>
        <p:nvGrpSpPr>
          <p:cNvPr id="3" name="グループ化 2"/>
          <p:cNvGrpSpPr/>
          <p:nvPr/>
        </p:nvGrpSpPr>
        <p:grpSpPr>
          <a:xfrm>
            <a:off x="288099" y="1205368"/>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8" name="図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5353" y="2736381"/>
            <a:ext cx="371475" cy="457200"/>
          </a:xfrm>
          <a:prstGeom prst="rect">
            <a:avLst/>
          </a:prstGeom>
        </p:spPr>
      </p:pic>
      <p:pic>
        <p:nvPicPr>
          <p:cNvPr id="96" name="図 95" descr="piece_pawnw.gif"/>
          <p:cNvPicPr>
            <a:picLocks noChangeAspect="1"/>
          </p:cNvPicPr>
          <p:nvPr/>
        </p:nvPicPr>
        <p:blipFill>
          <a:blip r:embed="rId4" cstate="print"/>
          <a:stretch>
            <a:fillRect/>
          </a:stretch>
        </p:blipFill>
        <p:spPr>
          <a:xfrm>
            <a:off x="810988" y="4899025"/>
            <a:ext cx="328613" cy="400050"/>
          </a:xfrm>
          <a:prstGeom prst="rect">
            <a:avLst/>
          </a:prstGeom>
        </p:spPr>
      </p:pic>
      <p:pic>
        <p:nvPicPr>
          <p:cNvPr id="98" name="図 97" descr="piece_pawnw.gif"/>
          <p:cNvPicPr>
            <a:picLocks noChangeAspect="1"/>
          </p:cNvPicPr>
          <p:nvPr/>
        </p:nvPicPr>
        <p:blipFill>
          <a:blip r:embed="rId4" cstate="print"/>
          <a:stretch>
            <a:fillRect/>
          </a:stretch>
        </p:blipFill>
        <p:spPr>
          <a:xfrm>
            <a:off x="1352188" y="4892762"/>
            <a:ext cx="328613" cy="400050"/>
          </a:xfrm>
          <a:prstGeom prst="rect">
            <a:avLst/>
          </a:prstGeom>
        </p:spPr>
      </p:pic>
      <p:pic>
        <p:nvPicPr>
          <p:cNvPr id="99" name="図 98" descr="piece_pawnb.gif"/>
          <p:cNvPicPr>
            <a:picLocks noChangeAspect="1"/>
          </p:cNvPicPr>
          <p:nvPr/>
        </p:nvPicPr>
        <p:blipFill>
          <a:blip r:embed="rId5" cstate="print"/>
          <a:stretch>
            <a:fillRect/>
          </a:stretch>
        </p:blipFill>
        <p:spPr>
          <a:xfrm>
            <a:off x="1352188" y="2229306"/>
            <a:ext cx="328613" cy="400050"/>
          </a:xfrm>
          <a:prstGeom prst="rect">
            <a:avLst/>
          </a:prstGeom>
        </p:spPr>
      </p:pic>
      <p:pic>
        <p:nvPicPr>
          <p:cNvPr id="100" name="図 99" descr="piece_pawnw.gif"/>
          <p:cNvPicPr>
            <a:picLocks noChangeAspect="1"/>
          </p:cNvPicPr>
          <p:nvPr/>
        </p:nvPicPr>
        <p:blipFill>
          <a:blip r:embed="rId4" cstate="print"/>
          <a:stretch>
            <a:fillRect/>
          </a:stretch>
        </p:blipFill>
        <p:spPr>
          <a:xfrm>
            <a:off x="1874324" y="4899025"/>
            <a:ext cx="328613" cy="400050"/>
          </a:xfrm>
          <a:prstGeom prst="rect">
            <a:avLst/>
          </a:prstGeom>
        </p:spPr>
      </p:pic>
      <p:pic>
        <p:nvPicPr>
          <p:cNvPr id="101" name="図 100" descr="piece_pawnb.gif"/>
          <p:cNvPicPr>
            <a:picLocks noChangeAspect="1"/>
          </p:cNvPicPr>
          <p:nvPr/>
        </p:nvPicPr>
        <p:blipFill>
          <a:blip r:embed="rId5" cstate="print"/>
          <a:stretch>
            <a:fillRect/>
          </a:stretch>
        </p:blipFill>
        <p:spPr>
          <a:xfrm>
            <a:off x="838200" y="2743200"/>
            <a:ext cx="328613" cy="400050"/>
          </a:xfrm>
          <a:prstGeom prst="rect">
            <a:avLst/>
          </a:prstGeom>
        </p:spPr>
      </p:pic>
      <p:pic>
        <p:nvPicPr>
          <p:cNvPr id="102" name="図 101" descr="piece_pawnw.gif"/>
          <p:cNvPicPr>
            <a:picLocks noChangeAspect="1"/>
          </p:cNvPicPr>
          <p:nvPr/>
        </p:nvPicPr>
        <p:blipFill>
          <a:blip r:embed="rId4" cstate="print"/>
          <a:stretch>
            <a:fillRect/>
          </a:stretch>
        </p:blipFill>
        <p:spPr>
          <a:xfrm>
            <a:off x="3992995" y="4912919"/>
            <a:ext cx="328613" cy="400050"/>
          </a:xfrm>
          <a:prstGeom prst="rect">
            <a:avLst/>
          </a:prstGeom>
        </p:spPr>
      </p:pic>
      <p:pic>
        <p:nvPicPr>
          <p:cNvPr id="108" name="図 107" descr="piece_pawnw.gif"/>
          <p:cNvPicPr>
            <a:picLocks noChangeAspect="1"/>
          </p:cNvPicPr>
          <p:nvPr/>
        </p:nvPicPr>
        <p:blipFill>
          <a:blip r:embed="rId4" cstate="print"/>
          <a:stretch>
            <a:fillRect/>
          </a:stretch>
        </p:blipFill>
        <p:spPr>
          <a:xfrm>
            <a:off x="2417344" y="4899025"/>
            <a:ext cx="328613" cy="400050"/>
          </a:xfrm>
          <a:prstGeom prst="rect">
            <a:avLst/>
          </a:prstGeom>
        </p:spPr>
      </p:pic>
      <p:pic>
        <p:nvPicPr>
          <p:cNvPr id="111" name="図 110" descr="piece_pawnw.gif"/>
          <p:cNvPicPr>
            <a:picLocks noChangeAspect="1"/>
          </p:cNvPicPr>
          <p:nvPr/>
        </p:nvPicPr>
        <p:blipFill>
          <a:blip r:embed="rId4" cstate="print"/>
          <a:stretch>
            <a:fillRect/>
          </a:stretch>
        </p:blipFill>
        <p:spPr>
          <a:xfrm>
            <a:off x="2931549" y="3846119"/>
            <a:ext cx="328613" cy="400050"/>
          </a:xfrm>
          <a:prstGeom prst="rect">
            <a:avLst/>
          </a:prstGeom>
        </p:spPr>
      </p:pic>
      <p:pic>
        <p:nvPicPr>
          <p:cNvPr id="113" name="図 112" descr="piece_pawnw.gif"/>
          <p:cNvPicPr>
            <a:picLocks noChangeAspect="1"/>
          </p:cNvPicPr>
          <p:nvPr/>
        </p:nvPicPr>
        <p:blipFill>
          <a:blip r:embed="rId4" cstate="print"/>
          <a:stretch>
            <a:fillRect/>
          </a:stretch>
        </p:blipFill>
        <p:spPr>
          <a:xfrm>
            <a:off x="3467395" y="4899025"/>
            <a:ext cx="328613" cy="400050"/>
          </a:xfrm>
          <a:prstGeom prst="rect">
            <a:avLst/>
          </a:prstGeom>
        </p:spPr>
      </p:pic>
      <p:pic>
        <p:nvPicPr>
          <p:cNvPr id="114" name="図 113" descr="piece_pawnw.gif"/>
          <p:cNvPicPr>
            <a:picLocks noChangeAspect="1"/>
          </p:cNvPicPr>
          <p:nvPr/>
        </p:nvPicPr>
        <p:blipFill>
          <a:blip r:embed="rId4" cstate="print"/>
          <a:stretch>
            <a:fillRect/>
          </a:stretch>
        </p:blipFill>
        <p:spPr>
          <a:xfrm>
            <a:off x="4534195" y="4912919"/>
            <a:ext cx="328613" cy="400050"/>
          </a:xfrm>
          <a:prstGeom prst="rect">
            <a:avLst/>
          </a:prstGeom>
        </p:spPr>
      </p:pic>
      <p:pic>
        <p:nvPicPr>
          <p:cNvPr id="115" name="図 114" descr="piece_pawnb.gif"/>
          <p:cNvPicPr>
            <a:picLocks noChangeAspect="1"/>
          </p:cNvPicPr>
          <p:nvPr/>
        </p:nvPicPr>
        <p:blipFill>
          <a:blip r:embed="rId5" cstate="print"/>
          <a:stretch>
            <a:fillRect/>
          </a:stretch>
        </p:blipFill>
        <p:spPr>
          <a:xfrm>
            <a:off x="1881700" y="2239113"/>
            <a:ext cx="328613" cy="400050"/>
          </a:xfrm>
          <a:prstGeom prst="rect">
            <a:avLst/>
          </a:prstGeom>
        </p:spPr>
      </p:pic>
      <p:pic>
        <p:nvPicPr>
          <p:cNvPr id="116" name="図 115" descr="piece_pawnb.gif"/>
          <p:cNvPicPr>
            <a:picLocks noChangeAspect="1"/>
          </p:cNvPicPr>
          <p:nvPr/>
        </p:nvPicPr>
        <p:blipFill>
          <a:blip r:embed="rId5" cstate="print"/>
          <a:stretch>
            <a:fillRect/>
          </a:stretch>
        </p:blipFill>
        <p:spPr>
          <a:xfrm>
            <a:off x="2435542" y="2241741"/>
            <a:ext cx="328613" cy="400050"/>
          </a:xfrm>
          <a:prstGeom prst="rect">
            <a:avLst/>
          </a:prstGeom>
        </p:spPr>
      </p:pic>
      <p:pic>
        <p:nvPicPr>
          <p:cNvPr id="117" name="図 116" descr="piece_pawnb.gif"/>
          <p:cNvPicPr>
            <a:picLocks noChangeAspect="1"/>
          </p:cNvPicPr>
          <p:nvPr/>
        </p:nvPicPr>
        <p:blipFill>
          <a:blip r:embed="rId5" cstate="print"/>
          <a:stretch>
            <a:fillRect/>
          </a:stretch>
        </p:blipFill>
        <p:spPr>
          <a:xfrm>
            <a:off x="2931549" y="3307714"/>
            <a:ext cx="328613" cy="400050"/>
          </a:xfrm>
          <a:prstGeom prst="rect">
            <a:avLst/>
          </a:prstGeom>
        </p:spPr>
      </p:pic>
      <p:pic>
        <p:nvPicPr>
          <p:cNvPr id="118" name="図 117" descr="piece_pawnb.gif"/>
          <p:cNvPicPr>
            <a:picLocks noChangeAspect="1"/>
          </p:cNvPicPr>
          <p:nvPr/>
        </p:nvPicPr>
        <p:blipFill>
          <a:blip r:embed="rId5" cstate="print"/>
          <a:stretch>
            <a:fillRect/>
          </a:stretch>
        </p:blipFill>
        <p:spPr>
          <a:xfrm>
            <a:off x="3461523" y="2243515"/>
            <a:ext cx="328613" cy="400050"/>
          </a:xfrm>
          <a:prstGeom prst="rect">
            <a:avLst/>
          </a:prstGeom>
        </p:spPr>
      </p:pic>
      <p:pic>
        <p:nvPicPr>
          <p:cNvPr id="119" name="図 118" descr="piece_pawnb.gif"/>
          <p:cNvPicPr>
            <a:picLocks noChangeAspect="1"/>
          </p:cNvPicPr>
          <p:nvPr/>
        </p:nvPicPr>
        <p:blipFill>
          <a:blip r:embed="rId5" cstate="print"/>
          <a:stretch>
            <a:fillRect/>
          </a:stretch>
        </p:blipFill>
        <p:spPr>
          <a:xfrm>
            <a:off x="4000795" y="2243515"/>
            <a:ext cx="328613" cy="400050"/>
          </a:xfrm>
          <a:prstGeom prst="rect">
            <a:avLst/>
          </a:prstGeom>
        </p:spPr>
      </p:pic>
      <p:pic>
        <p:nvPicPr>
          <p:cNvPr id="120" name="図 119" descr="piece_pawnb.gif"/>
          <p:cNvPicPr>
            <a:picLocks noChangeAspect="1"/>
          </p:cNvPicPr>
          <p:nvPr/>
        </p:nvPicPr>
        <p:blipFill>
          <a:blip r:embed="rId5" cstate="print"/>
          <a:stretch>
            <a:fillRect/>
          </a:stretch>
        </p:blipFill>
        <p:spPr>
          <a:xfrm>
            <a:off x="4518733" y="2243515"/>
            <a:ext cx="328613" cy="400050"/>
          </a:xfrm>
          <a:prstGeom prst="rect">
            <a:avLst/>
          </a:prstGeom>
        </p:spPr>
      </p:pic>
      <p:pic>
        <p:nvPicPr>
          <p:cNvPr id="87" name="図 8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62400" y="5410200"/>
            <a:ext cx="485775" cy="442913"/>
          </a:xfrm>
          <a:prstGeom prst="rect">
            <a:avLst/>
          </a:prstGeom>
        </p:spPr>
      </p:pic>
      <p:pic>
        <p:nvPicPr>
          <p:cNvPr id="89" name="図 8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58553" y="5425337"/>
            <a:ext cx="400050" cy="442913"/>
          </a:xfrm>
          <a:prstGeom prst="rect">
            <a:avLst/>
          </a:prstGeom>
        </p:spPr>
      </p:pic>
      <p:pic>
        <p:nvPicPr>
          <p:cNvPr id="90" name="図 8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800785" y="5425337"/>
            <a:ext cx="457200" cy="428625"/>
          </a:xfrm>
          <a:prstGeom prst="rect">
            <a:avLst/>
          </a:prstGeom>
        </p:spPr>
      </p:pic>
      <p:pic>
        <p:nvPicPr>
          <p:cNvPr id="121" name="図 1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62000" y="3810000"/>
            <a:ext cx="457200" cy="428625"/>
          </a:xfrm>
          <a:prstGeom prst="rect">
            <a:avLst/>
          </a:prstGeom>
        </p:spPr>
      </p:pic>
      <p:pic>
        <p:nvPicPr>
          <p:cNvPr id="91" name="図 9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329624" y="5394043"/>
            <a:ext cx="371475" cy="457200"/>
          </a:xfrm>
          <a:prstGeom prst="rect">
            <a:avLst/>
          </a:prstGeom>
        </p:spPr>
      </p:pic>
      <p:pic>
        <p:nvPicPr>
          <p:cNvPr id="122" name="図 1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425125" y="4334331"/>
            <a:ext cx="371475" cy="457200"/>
          </a:xfrm>
          <a:prstGeom prst="rect">
            <a:avLst/>
          </a:prstGeom>
        </p:spPr>
      </p:pic>
      <p:pic>
        <p:nvPicPr>
          <p:cNvPr id="92" name="図 9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00613" y="5432480"/>
            <a:ext cx="342900" cy="428625"/>
          </a:xfrm>
          <a:prstGeom prst="rect">
            <a:avLst/>
          </a:prstGeom>
        </p:spPr>
      </p:pic>
      <p:pic>
        <p:nvPicPr>
          <p:cNvPr id="123" name="図 12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429000" y="5410200"/>
            <a:ext cx="342900" cy="428625"/>
          </a:xfrm>
          <a:prstGeom prst="rect">
            <a:avLst/>
          </a:prstGeom>
        </p:spPr>
      </p:pic>
      <p:pic>
        <p:nvPicPr>
          <p:cNvPr id="93" name="図 9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860696" y="1681562"/>
            <a:ext cx="485775" cy="442913"/>
          </a:xfrm>
          <a:prstGeom prst="rect">
            <a:avLst/>
          </a:prstGeom>
        </p:spPr>
      </p:pic>
      <p:pic>
        <p:nvPicPr>
          <p:cNvPr id="94" name="図 9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383270" y="1699162"/>
            <a:ext cx="400050" cy="442913"/>
          </a:xfrm>
          <a:prstGeom prst="rect">
            <a:avLst/>
          </a:prstGeom>
        </p:spPr>
      </p:pic>
      <p:pic>
        <p:nvPicPr>
          <p:cNvPr id="95" name="図 9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826058" y="1707832"/>
            <a:ext cx="457200" cy="428625"/>
          </a:xfrm>
          <a:prstGeom prst="rect">
            <a:avLst/>
          </a:prstGeom>
        </p:spPr>
      </p:pic>
      <p:pic>
        <p:nvPicPr>
          <p:cNvPr id="124" name="図 12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404278" y="1695850"/>
            <a:ext cx="457200" cy="428625"/>
          </a:xfrm>
          <a:prstGeom prst="rect">
            <a:avLst/>
          </a:prstGeom>
        </p:spPr>
      </p:pic>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9000" y="2743200"/>
            <a:ext cx="371475" cy="457200"/>
          </a:xfrm>
          <a:prstGeom prst="rect">
            <a:avLst/>
          </a:prstGeom>
        </p:spPr>
      </p:pic>
      <p:pic>
        <p:nvPicPr>
          <p:cNvPr id="97" name="図 9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12508" y="1710000"/>
            <a:ext cx="342900" cy="428625"/>
          </a:xfrm>
          <a:prstGeom prst="rect">
            <a:avLst/>
          </a:prstGeom>
        </p:spPr>
      </p:pic>
      <p:pic>
        <p:nvPicPr>
          <p:cNvPr id="126" name="図 12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509917" y="1700806"/>
            <a:ext cx="342900" cy="428625"/>
          </a:xfrm>
          <a:prstGeom prst="rect">
            <a:avLst/>
          </a:prstGeom>
        </p:spPr>
      </p:pic>
      <p:sp>
        <p:nvSpPr>
          <p:cNvPr id="127" name="テキスト ボックス 126"/>
          <p:cNvSpPr txBox="1"/>
          <p:nvPr/>
        </p:nvSpPr>
        <p:spPr>
          <a:xfrm>
            <a:off x="5885220" y="1438473"/>
            <a:ext cx="2172390" cy="3625608"/>
          </a:xfrm>
          <a:prstGeom prst="rect">
            <a:avLst/>
          </a:prstGeom>
          <a:noFill/>
        </p:spPr>
        <p:txBody>
          <a:bodyPr wrap="none" rtlCol="0">
            <a:spAutoFit/>
          </a:bodyPr>
          <a:lstStyle/>
          <a:p>
            <a:pPr algn="l"/>
            <a:r>
              <a:rPr lang="ja-JP" altLang="en-US" dirty="0">
                <a:latin typeface="Times New Roman" panose="02020603050405020304" pitchFamily="18" charset="0"/>
              </a:rPr>
              <a:t>スペイン定石</a:t>
            </a:r>
            <a:endParaRPr lang="en-US" altLang="ja-JP" dirty="0">
              <a:latin typeface="Times New Roman" panose="02020603050405020304" pitchFamily="18" charset="0"/>
            </a:endParaRPr>
          </a:p>
          <a:p>
            <a:pPr algn="l"/>
            <a:r>
              <a:rPr lang="en-US" altLang="ja-JP" dirty="0">
                <a:latin typeface="Times New Roman" panose="02020603050405020304" pitchFamily="18" charset="0"/>
              </a:rPr>
              <a:t>1. e4 </a:t>
            </a:r>
            <a:r>
              <a:rPr lang="ja-JP" altLang="en-US" dirty="0">
                <a:latin typeface="Times New Roman" panose="02020603050405020304" pitchFamily="18" charset="0"/>
              </a:rPr>
              <a:t>  </a:t>
            </a:r>
            <a:r>
              <a:rPr lang="en-US" altLang="ja-JP" dirty="0">
                <a:latin typeface="Times New Roman" panose="02020603050405020304" pitchFamily="18" charset="0"/>
              </a:rPr>
              <a:t>e5</a:t>
            </a:r>
          </a:p>
          <a:p>
            <a:pPr algn="l"/>
            <a:r>
              <a:rPr lang="en-US" altLang="ja-JP" dirty="0">
                <a:latin typeface="Times New Roman" panose="02020603050405020304" pitchFamily="18" charset="0"/>
              </a:rPr>
              <a:t>2. Nf3 Nc6</a:t>
            </a:r>
          </a:p>
          <a:p>
            <a:pPr algn="l"/>
            <a:r>
              <a:rPr lang="en-US" altLang="ja-JP" dirty="0">
                <a:latin typeface="Times New Roman" panose="02020603050405020304" pitchFamily="18" charset="0"/>
              </a:rPr>
              <a:t>3. Bb5</a:t>
            </a:r>
            <a:r>
              <a:rPr lang="ja-JP" altLang="en-US" dirty="0">
                <a:latin typeface="Times New Roman" panose="02020603050405020304" pitchFamily="18" charset="0"/>
              </a:rPr>
              <a:t> </a:t>
            </a:r>
            <a:r>
              <a:rPr lang="en-US" altLang="ja-JP" dirty="0">
                <a:latin typeface="Times New Roman" panose="02020603050405020304" pitchFamily="18" charset="0"/>
              </a:rPr>
              <a:t>a6</a:t>
            </a:r>
          </a:p>
          <a:p>
            <a:pPr algn="l"/>
            <a:r>
              <a:rPr lang="en-US" altLang="ja-JP" dirty="0">
                <a:latin typeface="Times New Roman" panose="02020603050405020304" pitchFamily="18" charset="0"/>
              </a:rPr>
              <a:t>4. Ba4 Nf6</a:t>
            </a:r>
          </a:p>
          <a:p>
            <a:pPr algn="l"/>
            <a:r>
              <a:rPr lang="en-US" altLang="ja-JP" dirty="0">
                <a:latin typeface="Times New Roman" panose="02020603050405020304" pitchFamily="18" charset="0"/>
              </a:rPr>
              <a:t>5. O-O</a:t>
            </a:r>
          </a:p>
          <a:p>
            <a:endParaRPr kumimoji="1" lang="en-US" altLang="ja-JP" dirty="0"/>
          </a:p>
        </p:txBody>
      </p:sp>
      <p:sp>
        <p:nvSpPr>
          <p:cNvPr id="85" name="テキスト ボックス 84"/>
          <p:cNvSpPr txBox="1"/>
          <p:nvPr/>
        </p:nvSpPr>
        <p:spPr>
          <a:xfrm>
            <a:off x="1953312" y="6311423"/>
            <a:ext cx="1917513" cy="523220"/>
          </a:xfrm>
          <a:prstGeom prst="rect">
            <a:avLst/>
          </a:prstGeom>
          <a:noFill/>
        </p:spPr>
        <p:txBody>
          <a:bodyPr wrap="none" rtlCol="0">
            <a:spAutoFit/>
          </a:bodyPr>
          <a:lstStyle/>
          <a:p>
            <a:r>
              <a:rPr lang="en-US" altLang="ja-JP" dirty="0">
                <a:latin typeface="Times New Roman" panose="02020603050405020304" pitchFamily="18" charset="0"/>
              </a:rPr>
              <a:t>5</a:t>
            </a:r>
            <a:r>
              <a:rPr kumimoji="1" lang="en-US" altLang="ja-JP" dirty="0">
                <a:latin typeface="Times New Roman" panose="02020603050405020304" pitchFamily="18" charset="0"/>
              </a:rPr>
              <a:t>. O-O </a:t>
            </a:r>
            <a:r>
              <a:rPr kumimoji="1" lang="ja-JP" altLang="en-US" dirty="0">
                <a:latin typeface="Times New Roman" panose="02020603050405020304" pitchFamily="18" charset="0"/>
              </a:rPr>
              <a:t>まで</a:t>
            </a:r>
          </a:p>
        </p:txBody>
      </p:sp>
    </p:spTree>
    <p:extLst>
      <p:ext uri="{BB962C8B-B14F-4D97-AF65-F5344CB8AC3E}">
        <p14:creationId xmlns:p14="http://schemas.microsoft.com/office/powerpoint/2010/main" val="2786254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定石の例：リバーシ</a:t>
            </a:r>
            <a:endParaRPr kumimoji="1" lang="ja-JP" altLang="en-US" baseline="0" dirty="0">
              <a:latin typeface="Times New Roman" pitchFamily="18" charset="0"/>
            </a:endParaRPr>
          </a:p>
        </p:txBody>
      </p:sp>
      <p:grpSp>
        <p:nvGrpSpPr>
          <p:cNvPr id="67" name="グループ化 84"/>
          <p:cNvGrpSpPr/>
          <p:nvPr/>
        </p:nvGrpSpPr>
        <p:grpSpPr>
          <a:xfrm>
            <a:off x="609600" y="1450830"/>
            <a:ext cx="4843179" cy="4876800"/>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69" name="テキスト ボックス 68"/>
            <p:cNvSpPr txBox="1"/>
            <p:nvPr/>
          </p:nvSpPr>
          <p:spPr>
            <a:xfrm>
              <a:off x="636557" y="540620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8</a:t>
              </a:r>
              <a:endParaRPr kumimoji="1" lang="ja-JP" altLang="en-US" sz="2400" b="1" dirty="0">
                <a:effectLst/>
                <a:latin typeface="Times New Roman" panose="02020603050405020304" pitchFamily="18" charset="0"/>
              </a:endParaRPr>
            </a:p>
          </p:txBody>
        </p:sp>
        <p:sp>
          <p:nvSpPr>
            <p:cNvPr id="70" name="テキスト ボックス 69"/>
            <p:cNvSpPr txBox="1"/>
            <p:nvPr/>
          </p:nvSpPr>
          <p:spPr>
            <a:xfrm>
              <a:off x="629773" y="486771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7</a:t>
              </a:r>
              <a:endParaRPr kumimoji="1" lang="ja-JP" altLang="en-US" sz="2400" b="1" dirty="0">
                <a:effectLst/>
                <a:latin typeface="Times New Roman" panose="02020603050405020304" pitchFamily="18" charset="0"/>
              </a:endParaRPr>
            </a:p>
          </p:txBody>
        </p:sp>
        <p:sp>
          <p:nvSpPr>
            <p:cNvPr id="71" name="テキスト ボックス 70"/>
            <p:cNvSpPr txBox="1"/>
            <p:nvPr/>
          </p:nvSpPr>
          <p:spPr>
            <a:xfrm>
              <a:off x="637739" y="434703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6</a:t>
              </a:r>
              <a:endParaRPr kumimoji="1" lang="ja-JP" altLang="en-US" sz="2400" b="1" dirty="0">
                <a:effectLst/>
                <a:latin typeface="Times New Roman" panose="02020603050405020304" pitchFamily="18" charset="0"/>
              </a:endParaRPr>
            </a:p>
          </p:txBody>
        </p:sp>
        <p:sp>
          <p:nvSpPr>
            <p:cNvPr id="72" name="テキスト ボックス 71"/>
            <p:cNvSpPr txBox="1"/>
            <p:nvPr/>
          </p:nvSpPr>
          <p:spPr>
            <a:xfrm>
              <a:off x="630954" y="380854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5</a:t>
              </a:r>
              <a:endParaRPr kumimoji="1" lang="ja-JP" altLang="en-US" sz="2400" b="1" dirty="0">
                <a:effectLst/>
                <a:latin typeface="Times New Roman" panose="02020603050405020304" pitchFamily="18" charset="0"/>
              </a:endParaRPr>
            </a:p>
          </p:txBody>
        </p:sp>
        <p:sp>
          <p:nvSpPr>
            <p:cNvPr id="73" name="テキスト ボックス 72"/>
            <p:cNvSpPr txBox="1"/>
            <p:nvPr/>
          </p:nvSpPr>
          <p:spPr>
            <a:xfrm>
              <a:off x="639240" y="331278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4</a:t>
              </a:r>
              <a:endParaRPr kumimoji="1" lang="ja-JP" altLang="en-US" sz="2400" b="1" dirty="0">
                <a:effectLst/>
                <a:latin typeface="Times New Roman" panose="02020603050405020304" pitchFamily="18" charset="0"/>
              </a:endParaRPr>
            </a:p>
          </p:txBody>
        </p:sp>
        <p:sp>
          <p:nvSpPr>
            <p:cNvPr id="74" name="テキスト ボックス 73"/>
            <p:cNvSpPr txBox="1"/>
            <p:nvPr/>
          </p:nvSpPr>
          <p:spPr>
            <a:xfrm>
              <a:off x="632455" y="277429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3</a:t>
              </a:r>
              <a:endParaRPr kumimoji="1" lang="ja-JP" altLang="en-US" sz="2400" b="1" dirty="0">
                <a:effectLst/>
                <a:latin typeface="Times New Roman" panose="02020603050405020304" pitchFamily="18" charset="0"/>
              </a:endParaRPr>
            </a:p>
          </p:txBody>
        </p:sp>
        <p:sp>
          <p:nvSpPr>
            <p:cNvPr id="75" name="テキスト ボックス 74"/>
            <p:cNvSpPr txBox="1"/>
            <p:nvPr/>
          </p:nvSpPr>
          <p:spPr>
            <a:xfrm>
              <a:off x="640420" y="22536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2</a:t>
              </a:r>
              <a:endParaRPr kumimoji="1" lang="ja-JP" altLang="en-US" sz="2400" b="1" dirty="0">
                <a:effectLst/>
                <a:latin typeface="Times New Roman" panose="02020603050405020304" pitchFamily="18" charset="0"/>
              </a:endParaRPr>
            </a:p>
          </p:txBody>
        </p:sp>
        <p:sp>
          <p:nvSpPr>
            <p:cNvPr id="76" name="テキスト ボックス 75"/>
            <p:cNvSpPr txBox="1"/>
            <p:nvPr/>
          </p:nvSpPr>
          <p:spPr>
            <a:xfrm>
              <a:off x="633639" y="171512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1</a:t>
              </a:r>
              <a:endParaRPr kumimoji="1" lang="ja-JP" altLang="en-US" sz="2400" b="1" dirty="0">
                <a:effectLst/>
                <a:latin typeface="Times New Roman" panose="02020603050405020304" pitchFamily="18" charset="0"/>
              </a:endParaRPr>
            </a:p>
          </p:txBody>
        </p:sp>
        <p:sp>
          <p:nvSpPr>
            <p:cNvPr id="77" name="テキスト ボックス 76"/>
            <p:cNvSpPr txBox="1"/>
            <p:nvPr/>
          </p:nvSpPr>
          <p:spPr>
            <a:xfrm>
              <a:off x="1099399" y="1216132"/>
              <a:ext cx="356884" cy="486661"/>
            </a:xfrm>
            <a:prstGeom prst="rect">
              <a:avLst/>
            </a:prstGeom>
            <a:noFill/>
          </p:spPr>
          <p:txBody>
            <a:bodyPr wrap="none" rtlCol="0">
              <a:spAutoFit/>
            </a:bodyPr>
            <a:lstStyle/>
            <a:p>
              <a:r>
                <a:rPr kumimoji="1" lang="en-US" altLang="ja-JP" sz="2400" b="1" dirty="0">
                  <a:effectLst/>
                  <a:latin typeface="Times New Roman" panose="02020603050405020304" pitchFamily="18" charset="0"/>
                </a:rPr>
                <a:t>a</a:t>
              </a:r>
              <a:endParaRPr kumimoji="1" lang="ja-JP" altLang="en-US" sz="2400" b="1" dirty="0">
                <a:effectLst/>
                <a:latin typeface="Times New Roman" panose="02020603050405020304" pitchFamily="18" charset="0"/>
              </a:endParaRPr>
            </a:p>
          </p:txBody>
        </p:sp>
        <p:sp>
          <p:nvSpPr>
            <p:cNvPr id="78" name="テキスト ボックス 77"/>
            <p:cNvSpPr txBox="1"/>
            <p:nvPr/>
          </p:nvSpPr>
          <p:spPr>
            <a:xfrm>
              <a:off x="1623505" y="1210319"/>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b</a:t>
              </a:r>
              <a:endParaRPr kumimoji="1" lang="ja-JP" altLang="en-US" sz="2400" b="1" dirty="0">
                <a:effectLst/>
                <a:latin typeface="Times New Roman" panose="02020603050405020304" pitchFamily="18" charset="0"/>
              </a:endParaRPr>
            </a:p>
          </p:txBody>
        </p:sp>
        <p:sp>
          <p:nvSpPr>
            <p:cNvPr id="79" name="テキスト ボックス 78"/>
            <p:cNvSpPr txBox="1"/>
            <p:nvPr/>
          </p:nvSpPr>
          <p:spPr>
            <a:xfrm>
              <a:off x="2164227" y="1215818"/>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c</a:t>
              </a:r>
              <a:endParaRPr kumimoji="1" lang="ja-JP" altLang="en-US" sz="2400" b="1" dirty="0">
                <a:effectLst/>
                <a:latin typeface="Times New Roman" panose="02020603050405020304" pitchFamily="18" charset="0"/>
              </a:endParaRPr>
            </a:p>
          </p:txBody>
        </p:sp>
        <p:sp>
          <p:nvSpPr>
            <p:cNvPr id="80" name="テキスト ボックス 79"/>
            <p:cNvSpPr txBox="1"/>
            <p:nvPr/>
          </p:nvSpPr>
          <p:spPr>
            <a:xfrm>
              <a:off x="2679043"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d</a:t>
              </a:r>
              <a:endParaRPr kumimoji="1" lang="ja-JP" altLang="en-US" sz="2400" b="1" dirty="0">
                <a:effectLst/>
                <a:latin typeface="Times New Roman" panose="02020603050405020304" pitchFamily="18" charset="0"/>
              </a:endParaRPr>
            </a:p>
          </p:txBody>
        </p:sp>
        <p:sp>
          <p:nvSpPr>
            <p:cNvPr id="81" name="テキスト ボックス 80"/>
            <p:cNvSpPr txBox="1"/>
            <p:nvPr/>
          </p:nvSpPr>
          <p:spPr>
            <a:xfrm>
              <a:off x="3218027" y="1216132"/>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e</a:t>
              </a:r>
              <a:endParaRPr kumimoji="1" lang="ja-JP" altLang="en-US" sz="2400" b="1" dirty="0">
                <a:effectLst/>
                <a:latin typeface="Times New Roman" panose="02020603050405020304" pitchFamily="18" charset="0"/>
              </a:endParaRPr>
            </a:p>
          </p:txBody>
        </p:sp>
        <p:sp>
          <p:nvSpPr>
            <p:cNvPr id="82" name="テキスト ボックス 81"/>
            <p:cNvSpPr txBox="1"/>
            <p:nvPr/>
          </p:nvSpPr>
          <p:spPr>
            <a:xfrm>
              <a:off x="3769172" y="1210319"/>
              <a:ext cx="302811" cy="486661"/>
            </a:xfrm>
            <a:prstGeom prst="rect">
              <a:avLst/>
            </a:prstGeom>
            <a:noFill/>
          </p:spPr>
          <p:txBody>
            <a:bodyPr wrap="none" rtlCol="0">
              <a:spAutoFit/>
            </a:bodyPr>
            <a:lstStyle/>
            <a:p>
              <a:r>
                <a:rPr lang="en-US" altLang="ja-JP" sz="2400" b="1" dirty="0">
                  <a:effectLst/>
                  <a:latin typeface="Times New Roman" panose="02020603050405020304" pitchFamily="18" charset="0"/>
                </a:rPr>
                <a:t>f</a:t>
              </a:r>
              <a:endParaRPr kumimoji="1" lang="ja-JP" altLang="en-US" sz="2400" b="1" dirty="0">
                <a:effectLst/>
                <a:latin typeface="Times New Roman" panose="02020603050405020304" pitchFamily="18" charset="0"/>
              </a:endParaRPr>
            </a:p>
          </p:txBody>
        </p:sp>
        <p:sp>
          <p:nvSpPr>
            <p:cNvPr id="83" name="テキスト ボックス 82"/>
            <p:cNvSpPr txBox="1"/>
            <p:nvPr/>
          </p:nvSpPr>
          <p:spPr>
            <a:xfrm>
              <a:off x="4264272" y="12158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g</a:t>
              </a:r>
              <a:endParaRPr kumimoji="1" lang="ja-JP" altLang="en-US" sz="2400" b="1" dirty="0">
                <a:effectLst/>
                <a:latin typeface="Times New Roman" panose="02020603050405020304" pitchFamily="18" charset="0"/>
              </a:endParaRPr>
            </a:p>
          </p:txBody>
        </p:sp>
        <p:sp>
          <p:nvSpPr>
            <p:cNvPr id="84" name="テキスト ボックス 83"/>
            <p:cNvSpPr txBox="1"/>
            <p:nvPr/>
          </p:nvSpPr>
          <p:spPr>
            <a:xfrm>
              <a:off x="4788379"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h</a:t>
              </a:r>
              <a:endParaRPr kumimoji="1" lang="ja-JP" altLang="en-US" sz="2400" b="1" dirty="0">
                <a:effectLst/>
                <a:latin typeface="Times New Roman" panose="02020603050405020304" pitchFamily="18" charset="0"/>
              </a:endParaRPr>
            </a:p>
          </p:txBody>
        </p:sp>
        <p:sp>
          <p:nvSpPr>
            <p:cNvPr id="86" name="円/楕円 85"/>
            <p:cNvSpPr/>
            <p:nvPr/>
          </p:nvSpPr>
          <p:spPr bwMode="auto">
            <a:xfrm>
              <a:off x="2666998" y="3372294"/>
              <a:ext cx="381001" cy="38100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4" name="円/楕円 93"/>
            <p:cNvSpPr/>
            <p:nvPr/>
          </p:nvSpPr>
          <p:spPr bwMode="auto">
            <a:xfrm>
              <a:off x="3719348" y="3368998"/>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0" name="円/楕円 99"/>
            <p:cNvSpPr/>
            <p:nvPr/>
          </p:nvSpPr>
          <p:spPr bwMode="auto">
            <a:xfrm>
              <a:off x="2689271" y="3886301"/>
              <a:ext cx="381001" cy="381001"/>
            </a:xfrm>
            <a:prstGeom prst="ellipse">
              <a:avLst/>
            </a:prstGeom>
            <a:solidFill>
              <a:srgbClr val="00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1" name="円/楕円 100"/>
            <p:cNvSpPr/>
            <p:nvPr/>
          </p:nvSpPr>
          <p:spPr bwMode="auto">
            <a:xfrm>
              <a:off x="3715407" y="3892769"/>
              <a:ext cx="381001" cy="381001"/>
            </a:xfrm>
            <a:prstGeom prst="ellipse">
              <a:avLst/>
            </a:prstGeom>
            <a:solidFill>
              <a:srgbClr val="00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2" name="円/楕円 111"/>
            <p:cNvSpPr/>
            <p:nvPr/>
          </p:nvSpPr>
          <p:spPr bwMode="auto">
            <a:xfrm>
              <a:off x="3184971" y="3372295"/>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0" name="円/楕円 129"/>
            <p:cNvSpPr/>
            <p:nvPr/>
          </p:nvSpPr>
          <p:spPr bwMode="auto">
            <a:xfrm>
              <a:off x="3182007" y="3883202"/>
              <a:ext cx="381000" cy="381000"/>
            </a:xfrm>
            <a:prstGeom prst="ellipse">
              <a:avLst/>
            </a:prstGeom>
            <a:solidFill>
              <a:srgbClr val="00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213" name="テキスト ボックス 212"/>
          <p:cNvSpPr txBox="1"/>
          <p:nvPr/>
        </p:nvSpPr>
        <p:spPr>
          <a:xfrm>
            <a:off x="5885220" y="1438473"/>
            <a:ext cx="2688557" cy="1557349"/>
          </a:xfrm>
          <a:prstGeom prst="rect">
            <a:avLst/>
          </a:prstGeom>
          <a:noFill/>
        </p:spPr>
        <p:txBody>
          <a:bodyPr wrap="none" rtlCol="0">
            <a:spAutoFit/>
          </a:bodyPr>
          <a:lstStyle/>
          <a:p>
            <a:pPr algn="l"/>
            <a:r>
              <a:rPr lang="ja-JP" altLang="en-US" dirty="0">
                <a:latin typeface="Times New Roman" panose="02020603050405020304" pitchFamily="18" charset="0"/>
              </a:rPr>
              <a:t>鼠定石</a:t>
            </a:r>
            <a:endParaRPr lang="en-US" altLang="ja-JP" dirty="0">
              <a:latin typeface="Times New Roman" panose="02020603050405020304" pitchFamily="18" charset="0"/>
            </a:endParaRPr>
          </a:p>
          <a:p>
            <a:pPr algn="l"/>
            <a:r>
              <a:rPr lang="en-US" altLang="ja-JP" dirty="0">
                <a:latin typeface="Times New Roman" panose="02020603050405020304" pitchFamily="18" charset="0"/>
              </a:rPr>
              <a:t>  1:</a:t>
            </a:r>
            <a:r>
              <a:rPr lang="ja-JP" altLang="en-US" dirty="0">
                <a:latin typeface="Times New Roman" panose="02020603050405020304" pitchFamily="18" charset="0"/>
              </a:rPr>
              <a:t>黒</a:t>
            </a:r>
            <a:r>
              <a:rPr lang="en-US" altLang="ja-JP" dirty="0">
                <a:latin typeface="Times New Roman" panose="02020603050405020304" pitchFamily="18" charset="0"/>
              </a:rPr>
              <a:t>f5     2:</a:t>
            </a:r>
            <a:r>
              <a:rPr lang="ja-JP" altLang="en-US" dirty="0">
                <a:latin typeface="Times New Roman" panose="02020603050405020304" pitchFamily="18" charset="0"/>
              </a:rPr>
              <a:t>白</a:t>
            </a:r>
            <a:r>
              <a:rPr lang="en-US" altLang="ja-JP" dirty="0">
                <a:latin typeface="Times New Roman" panose="02020603050405020304" pitchFamily="18" charset="0"/>
              </a:rPr>
              <a:t>f4</a:t>
            </a:r>
          </a:p>
          <a:p>
            <a:endParaRPr kumimoji="1" lang="en-US" altLang="ja-JP" dirty="0"/>
          </a:p>
        </p:txBody>
      </p:sp>
      <p:sp>
        <p:nvSpPr>
          <p:cNvPr id="215" name="テキスト ボックス 214"/>
          <p:cNvSpPr txBox="1"/>
          <p:nvPr/>
        </p:nvSpPr>
        <p:spPr>
          <a:xfrm>
            <a:off x="1983768" y="6311423"/>
            <a:ext cx="1856598" cy="523220"/>
          </a:xfrm>
          <a:prstGeom prst="rect">
            <a:avLst/>
          </a:prstGeom>
          <a:noFill/>
        </p:spPr>
        <p:txBody>
          <a:bodyPr wrap="none" rtlCol="0">
            <a:spAutoFit/>
          </a:bodyPr>
          <a:lstStyle/>
          <a:p>
            <a:r>
              <a:rPr lang="en-US" altLang="ja-JP" dirty="0">
                <a:latin typeface="Times New Roman" panose="02020603050405020304" pitchFamily="18" charset="0"/>
              </a:rPr>
              <a:t>2:</a:t>
            </a:r>
            <a:r>
              <a:rPr lang="ja-JP" altLang="en-US" dirty="0">
                <a:latin typeface="Times New Roman" panose="02020603050405020304" pitchFamily="18" charset="0"/>
              </a:rPr>
              <a:t>白</a:t>
            </a:r>
            <a:r>
              <a:rPr lang="en-US" altLang="ja-JP" dirty="0">
                <a:latin typeface="Times New Roman" panose="02020603050405020304" pitchFamily="18" charset="0"/>
              </a:rPr>
              <a:t>f4</a:t>
            </a:r>
            <a:r>
              <a:rPr kumimoji="1" lang="en-US" altLang="ja-JP" dirty="0">
                <a:latin typeface="Times New Roman" panose="02020603050405020304" pitchFamily="18" charset="0"/>
              </a:rPr>
              <a:t> </a:t>
            </a:r>
            <a:r>
              <a:rPr kumimoji="1" lang="ja-JP" altLang="en-US" dirty="0">
                <a:latin typeface="Times New Roman" panose="02020603050405020304" pitchFamily="18" charset="0"/>
              </a:rPr>
              <a:t>まで</a:t>
            </a:r>
          </a:p>
        </p:txBody>
      </p:sp>
    </p:spTree>
    <p:extLst>
      <p:ext uri="{BB962C8B-B14F-4D97-AF65-F5344CB8AC3E}">
        <p14:creationId xmlns:p14="http://schemas.microsoft.com/office/powerpoint/2010/main" val="2590876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定石の例：リバーシ</a:t>
            </a:r>
            <a:endParaRPr kumimoji="1" lang="ja-JP" altLang="en-US" baseline="0" dirty="0">
              <a:latin typeface="Times New Roman" pitchFamily="18" charset="0"/>
            </a:endParaRPr>
          </a:p>
        </p:txBody>
      </p:sp>
      <p:grpSp>
        <p:nvGrpSpPr>
          <p:cNvPr id="67" name="グループ化 84"/>
          <p:cNvGrpSpPr/>
          <p:nvPr/>
        </p:nvGrpSpPr>
        <p:grpSpPr>
          <a:xfrm>
            <a:off x="609600" y="1450830"/>
            <a:ext cx="4843179" cy="4876800"/>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69" name="テキスト ボックス 68"/>
            <p:cNvSpPr txBox="1"/>
            <p:nvPr/>
          </p:nvSpPr>
          <p:spPr>
            <a:xfrm>
              <a:off x="636557" y="540620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8</a:t>
              </a:r>
              <a:endParaRPr kumimoji="1" lang="ja-JP" altLang="en-US" sz="2400" b="1" dirty="0">
                <a:effectLst/>
                <a:latin typeface="Times New Roman" panose="02020603050405020304" pitchFamily="18" charset="0"/>
              </a:endParaRPr>
            </a:p>
          </p:txBody>
        </p:sp>
        <p:sp>
          <p:nvSpPr>
            <p:cNvPr id="70" name="テキスト ボックス 69"/>
            <p:cNvSpPr txBox="1"/>
            <p:nvPr/>
          </p:nvSpPr>
          <p:spPr>
            <a:xfrm>
              <a:off x="629773" y="486771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7</a:t>
              </a:r>
              <a:endParaRPr kumimoji="1" lang="ja-JP" altLang="en-US" sz="2400" b="1" dirty="0">
                <a:effectLst/>
                <a:latin typeface="Times New Roman" panose="02020603050405020304" pitchFamily="18" charset="0"/>
              </a:endParaRPr>
            </a:p>
          </p:txBody>
        </p:sp>
        <p:sp>
          <p:nvSpPr>
            <p:cNvPr id="71" name="テキスト ボックス 70"/>
            <p:cNvSpPr txBox="1"/>
            <p:nvPr/>
          </p:nvSpPr>
          <p:spPr>
            <a:xfrm>
              <a:off x="637739" y="434703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6</a:t>
              </a:r>
              <a:endParaRPr kumimoji="1" lang="ja-JP" altLang="en-US" sz="2400" b="1" dirty="0">
                <a:effectLst/>
                <a:latin typeface="Times New Roman" panose="02020603050405020304" pitchFamily="18" charset="0"/>
              </a:endParaRPr>
            </a:p>
          </p:txBody>
        </p:sp>
        <p:sp>
          <p:nvSpPr>
            <p:cNvPr id="72" name="テキスト ボックス 71"/>
            <p:cNvSpPr txBox="1"/>
            <p:nvPr/>
          </p:nvSpPr>
          <p:spPr>
            <a:xfrm>
              <a:off x="630954" y="380854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5</a:t>
              </a:r>
              <a:endParaRPr kumimoji="1" lang="ja-JP" altLang="en-US" sz="2400" b="1" dirty="0">
                <a:effectLst/>
                <a:latin typeface="Times New Roman" panose="02020603050405020304" pitchFamily="18" charset="0"/>
              </a:endParaRPr>
            </a:p>
          </p:txBody>
        </p:sp>
        <p:sp>
          <p:nvSpPr>
            <p:cNvPr id="73" name="テキスト ボックス 72"/>
            <p:cNvSpPr txBox="1"/>
            <p:nvPr/>
          </p:nvSpPr>
          <p:spPr>
            <a:xfrm>
              <a:off x="639240" y="331278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4</a:t>
              </a:r>
              <a:endParaRPr kumimoji="1" lang="ja-JP" altLang="en-US" sz="2400" b="1" dirty="0">
                <a:effectLst/>
                <a:latin typeface="Times New Roman" panose="02020603050405020304" pitchFamily="18" charset="0"/>
              </a:endParaRPr>
            </a:p>
          </p:txBody>
        </p:sp>
        <p:sp>
          <p:nvSpPr>
            <p:cNvPr id="74" name="テキスト ボックス 73"/>
            <p:cNvSpPr txBox="1"/>
            <p:nvPr/>
          </p:nvSpPr>
          <p:spPr>
            <a:xfrm>
              <a:off x="632455" y="277429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3</a:t>
              </a:r>
              <a:endParaRPr kumimoji="1" lang="ja-JP" altLang="en-US" sz="2400" b="1" dirty="0">
                <a:effectLst/>
                <a:latin typeface="Times New Roman" panose="02020603050405020304" pitchFamily="18" charset="0"/>
              </a:endParaRPr>
            </a:p>
          </p:txBody>
        </p:sp>
        <p:sp>
          <p:nvSpPr>
            <p:cNvPr id="75" name="テキスト ボックス 74"/>
            <p:cNvSpPr txBox="1"/>
            <p:nvPr/>
          </p:nvSpPr>
          <p:spPr>
            <a:xfrm>
              <a:off x="640420" y="22536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2</a:t>
              </a:r>
              <a:endParaRPr kumimoji="1" lang="ja-JP" altLang="en-US" sz="2400" b="1" dirty="0">
                <a:effectLst/>
                <a:latin typeface="Times New Roman" panose="02020603050405020304" pitchFamily="18" charset="0"/>
              </a:endParaRPr>
            </a:p>
          </p:txBody>
        </p:sp>
        <p:sp>
          <p:nvSpPr>
            <p:cNvPr id="76" name="テキスト ボックス 75"/>
            <p:cNvSpPr txBox="1"/>
            <p:nvPr/>
          </p:nvSpPr>
          <p:spPr>
            <a:xfrm>
              <a:off x="633639" y="171512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1</a:t>
              </a:r>
              <a:endParaRPr kumimoji="1" lang="ja-JP" altLang="en-US" sz="2400" b="1" dirty="0">
                <a:effectLst/>
                <a:latin typeface="Times New Roman" panose="02020603050405020304" pitchFamily="18" charset="0"/>
              </a:endParaRPr>
            </a:p>
          </p:txBody>
        </p:sp>
        <p:sp>
          <p:nvSpPr>
            <p:cNvPr id="77" name="テキスト ボックス 76"/>
            <p:cNvSpPr txBox="1"/>
            <p:nvPr/>
          </p:nvSpPr>
          <p:spPr>
            <a:xfrm>
              <a:off x="1099399" y="1216132"/>
              <a:ext cx="356884" cy="486661"/>
            </a:xfrm>
            <a:prstGeom prst="rect">
              <a:avLst/>
            </a:prstGeom>
            <a:noFill/>
          </p:spPr>
          <p:txBody>
            <a:bodyPr wrap="none" rtlCol="0">
              <a:spAutoFit/>
            </a:bodyPr>
            <a:lstStyle/>
            <a:p>
              <a:r>
                <a:rPr kumimoji="1" lang="en-US" altLang="ja-JP" sz="2400" b="1" dirty="0">
                  <a:effectLst/>
                  <a:latin typeface="Times New Roman" panose="02020603050405020304" pitchFamily="18" charset="0"/>
                </a:rPr>
                <a:t>a</a:t>
              </a:r>
              <a:endParaRPr kumimoji="1" lang="ja-JP" altLang="en-US" sz="2400" b="1" dirty="0">
                <a:effectLst/>
                <a:latin typeface="Times New Roman" panose="02020603050405020304" pitchFamily="18" charset="0"/>
              </a:endParaRPr>
            </a:p>
          </p:txBody>
        </p:sp>
        <p:sp>
          <p:nvSpPr>
            <p:cNvPr id="78" name="テキスト ボックス 77"/>
            <p:cNvSpPr txBox="1"/>
            <p:nvPr/>
          </p:nvSpPr>
          <p:spPr>
            <a:xfrm>
              <a:off x="1623505" y="1210319"/>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b</a:t>
              </a:r>
              <a:endParaRPr kumimoji="1" lang="ja-JP" altLang="en-US" sz="2400" b="1" dirty="0">
                <a:effectLst/>
                <a:latin typeface="Times New Roman" panose="02020603050405020304" pitchFamily="18" charset="0"/>
              </a:endParaRPr>
            </a:p>
          </p:txBody>
        </p:sp>
        <p:sp>
          <p:nvSpPr>
            <p:cNvPr id="79" name="テキスト ボックス 78"/>
            <p:cNvSpPr txBox="1"/>
            <p:nvPr/>
          </p:nvSpPr>
          <p:spPr>
            <a:xfrm>
              <a:off x="2164227" y="1215818"/>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c</a:t>
              </a:r>
              <a:endParaRPr kumimoji="1" lang="ja-JP" altLang="en-US" sz="2400" b="1" dirty="0">
                <a:effectLst/>
                <a:latin typeface="Times New Roman" panose="02020603050405020304" pitchFamily="18" charset="0"/>
              </a:endParaRPr>
            </a:p>
          </p:txBody>
        </p:sp>
        <p:sp>
          <p:nvSpPr>
            <p:cNvPr id="80" name="テキスト ボックス 79"/>
            <p:cNvSpPr txBox="1"/>
            <p:nvPr/>
          </p:nvSpPr>
          <p:spPr>
            <a:xfrm>
              <a:off x="2679043"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d</a:t>
              </a:r>
              <a:endParaRPr kumimoji="1" lang="ja-JP" altLang="en-US" sz="2400" b="1" dirty="0">
                <a:effectLst/>
                <a:latin typeface="Times New Roman" panose="02020603050405020304" pitchFamily="18" charset="0"/>
              </a:endParaRPr>
            </a:p>
          </p:txBody>
        </p:sp>
        <p:sp>
          <p:nvSpPr>
            <p:cNvPr id="81" name="テキスト ボックス 80"/>
            <p:cNvSpPr txBox="1"/>
            <p:nvPr/>
          </p:nvSpPr>
          <p:spPr>
            <a:xfrm>
              <a:off x="3218027" y="1216132"/>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e</a:t>
              </a:r>
              <a:endParaRPr kumimoji="1" lang="ja-JP" altLang="en-US" sz="2400" b="1" dirty="0">
                <a:effectLst/>
                <a:latin typeface="Times New Roman" panose="02020603050405020304" pitchFamily="18" charset="0"/>
              </a:endParaRPr>
            </a:p>
          </p:txBody>
        </p:sp>
        <p:sp>
          <p:nvSpPr>
            <p:cNvPr id="82" name="テキスト ボックス 81"/>
            <p:cNvSpPr txBox="1"/>
            <p:nvPr/>
          </p:nvSpPr>
          <p:spPr>
            <a:xfrm>
              <a:off x="3769172" y="1210319"/>
              <a:ext cx="302811" cy="486661"/>
            </a:xfrm>
            <a:prstGeom prst="rect">
              <a:avLst/>
            </a:prstGeom>
            <a:noFill/>
          </p:spPr>
          <p:txBody>
            <a:bodyPr wrap="none" rtlCol="0">
              <a:spAutoFit/>
            </a:bodyPr>
            <a:lstStyle/>
            <a:p>
              <a:r>
                <a:rPr lang="en-US" altLang="ja-JP" sz="2400" b="1" dirty="0">
                  <a:effectLst/>
                  <a:latin typeface="Times New Roman" panose="02020603050405020304" pitchFamily="18" charset="0"/>
                </a:rPr>
                <a:t>f</a:t>
              </a:r>
              <a:endParaRPr kumimoji="1" lang="ja-JP" altLang="en-US" sz="2400" b="1" dirty="0">
                <a:effectLst/>
                <a:latin typeface="Times New Roman" panose="02020603050405020304" pitchFamily="18" charset="0"/>
              </a:endParaRPr>
            </a:p>
          </p:txBody>
        </p:sp>
        <p:sp>
          <p:nvSpPr>
            <p:cNvPr id="83" name="テキスト ボックス 82"/>
            <p:cNvSpPr txBox="1"/>
            <p:nvPr/>
          </p:nvSpPr>
          <p:spPr>
            <a:xfrm>
              <a:off x="4264272" y="12158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g</a:t>
              </a:r>
              <a:endParaRPr kumimoji="1" lang="ja-JP" altLang="en-US" sz="2400" b="1" dirty="0">
                <a:effectLst/>
                <a:latin typeface="Times New Roman" panose="02020603050405020304" pitchFamily="18" charset="0"/>
              </a:endParaRPr>
            </a:p>
          </p:txBody>
        </p:sp>
        <p:sp>
          <p:nvSpPr>
            <p:cNvPr id="84" name="テキスト ボックス 83"/>
            <p:cNvSpPr txBox="1"/>
            <p:nvPr/>
          </p:nvSpPr>
          <p:spPr>
            <a:xfrm>
              <a:off x="4788379"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h</a:t>
              </a:r>
              <a:endParaRPr kumimoji="1" lang="ja-JP" altLang="en-US" sz="2400" b="1" dirty="0">
                <a:effectLst/>
                <a:latin typeface="Times New Roman" panose="02020603050405020304" pitchFamily="18" charset="0"/>
              </a:endParaRPr>
            </a:p>
          </p:txBody>
        </p:sp>
        <p:sp>
          <p:nvSpPr>
            <p:cNvPr id="86" name="円/楕円 85"/>
            <p:cNvSpPr/>
            <p:nvPr/>
          </p:nvSpPr>
          <p:spPr bwMode="auto">
            <a:xfrm>
              <a:off x="2666998" y="3372294"/>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92" name="円/楕円 91"/>
            <p:cNvSpPr/>
            <p:nvPr/>
          </p:nvSpPr>
          <p:spPr bwMode="auto">
            <a:xfrm>
              <a:off x="2142063" y="3883202"/>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chemeClr val="bg2"/>
                  </a:solidFill>
                  <a:latin typeface="Times New Roman" panose="02020603050405020304" pitchFamily="18" charset="0"/>
                </a:rPr>
                <a:t>6</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94" name="円/楕円 93"/>
            <p:cNvSpPr/>
            <p:nvPr/>
          </p:nvSpPr>
          <p:spPr bwMode="auto">
            <a:xfrm>
              <a:off x="3719348" y="3368998"/>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9" name="円/楕円 98"/>
            <p:cNvSpPr/>
            <p:nvPr/>
          </p:nvSpPr>
          <p:spPr bwMode="auto">
            <a:xfrm>
              <a:off x="3732020" y="4412650"/>
              <a:ext cx="381001" cy="38100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4</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0" name="円/楕円 99"/>
            <p:cNvSpPr/>
            <p:nvPr/>
          </p:nvSpPr>
          <p:spPr bwMode="auto">
            <a:xfrm>
              <a:off x="2689271" y="3886301"/>
              <a:ext cx="381001" cy="38100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1" name="円/楕円 100"/>
            <p:cNvSpPr/>
            <p:nvPr/>
          </p:nvSpPr>
          <p:spPr bwMode="auto">
            <a:xfrm>
              <a:off x="3715407" y="3892769"/>
              <a:ext cx="381001" cy="38100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1" name="円/楕円 110"/>
            <p:cNvSpPr/>
            <p:nvPr/>
          </p:nvSpPr>
          <p:spPr bwMode="auto">
            <a:xfrm>
              <a:off x="3200398" y="2829595"/>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3</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2" name="円/楕円 111"/>
            <p:cNvSpPr/>
            <p:nvPr/>
          </p:nvSpPr>
          <p:spPr bwMode="auto">
            <a:xfrm>
              <a:off x="3184971" y="3372295"/>
              <a:ext cx="381000" cy="381000"/>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0" name="円/楕円 129"/>
            <p:cNvSpPr/>
            <p:nvPr/>
          </p:nvSpPr>
          <p:spPr bwMode="auto">
            <a:xfrm>
              <a:off x="3182007" y="3883202"/>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1" name="円/楕円 130"/>
            <p:cNvSpPr/>
            <p:nvPr/>
          </p:nvSpPr>
          <p:spPr bwMode="auto">
            <a:xfrm>
              <a:off x="2676257" y="2832047"/>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5 </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213" name="テキスト ボックス 212"/>
          <p:cNvSpPr txBox="1"/>
          <p:nvPr/>
        </p:nvSpPr>
        <p:spPr>
          <a:xfrm>
            <a:off x="5885220" y="1438473"/>
            <a:ext cx="2688557" cy="2591479"/>
          </a:xfrm>
          <a:prstGeom prst="rect">
            <a:avLst/>
          </a:prstGeom>
          <a:noFill/>
        </p:spPr>
        <p:txBody>
          <a:bodyPr wrap="none" rtlCol="0">
            <a:spAutoFit/>
          </a:bodyPr>
          <a:lstStyle/>
          <a:p>
            <a:pPr algn="l"/>
            <a:r>
              <a:rPr lang="ja-JP" altLang="en-US" dirty="0">
                <a:latin typeface="Times New Roman" panose="02020603050405020304" pitchFamily="18" charset="0"/>
              </a:rPr>
              <a:t>鼠定石</a:t>
            </a:r>
            <a:endParaRPr lang="en-US" altLang="ja-JP" dirty="0">
              <a:latin typeface="Times New Roman" panose="02020603050405020304" pitchFamily="18" charset="0"/>
            </a:endParaRPr>
          </a:p>
          <a:p>
            <a:pPr algn="l"/>
            <a:r>
              <a:rPr lang="en-US" altLang="ja-JP" dirty="0">
                <a:latin typeface="Times New Roman" panose="02020603050405020304" pitchFamily="18" charset="0"/>
              </a:rPr>
              <a:t>  1:</a:t>
            </a:r>
            <a:r>
              <a:rPr lang="ja-JP" altLang="en-US" dirty="0">
                <a:latin typeface="Times New Roman" panose="02020603050405020304" pitchFamily="18" charset="0"/>
              </a:rPr>
              <a:t>黒</a:t>
            </a:r>
            <a:r>
              <a:rPr lang="en-US" altLang="ja-JP" dirty="0">
                <a:latin typeface="Times New Roman" panose="02020603050405020304" pitchFamily="18" charset="0"/>
              </a:rPr>
              <a:t>f5     2:</a:t>
            </a:r>
            <a:r>
              <a:rPr lang="ja-JP" altLang="en-US" dirty="0">
                <a:latin typeface="Times New Roman" panose="02020603050405020304" pitchFamily="18" charset="0"/>
              </a:rPr>
              <a:t>白</a:t>
            </a:r>
            <a:r>
              <a:rPr lang="en-US" altLang="ja-JP" dirty="0">
                <a:latin typeface="Times New Roman" panose="02020603050405020304" pitchFamily="18" charset="0"/>
              </a:rPr>
              <a:t>f4</a:t>
            </a:r>
          </a:p>
          <a:p>
            <a:pPr algn="l"/>
            <a:r>
              <a:rPr lang="en-US" altLang="ja-JP" dirty="0">
                <a:latin typeface="Times New Roman" panose="02020603050405020304" pitchFamily="18" charset="0"/>
              </a:rPr>
              <a:t>  3:</a:t>
            </a:r>
            <a:r>
              <a:rPr lang="ja-JP" altLang="en-US" dirty="0">
                <a:latin typeface="Times New Roman" panose="02020603050405020304" pitchFamily="18" charset="0"/>
              </a:rPr>
              <a:t>黒</a:t>
            </a:r>
            <a:r>
              <a:rPr lang="en-US" altLang="ja-JP" dirty="0">
                <a:latin typeface="Times New Roman" panose="02020603050405020304" pitchFamily="18" charset="0"/>
              </a:rPr>
              <a:t>e3    4:</a:t>
            </a:r>
            <a:r>
              <a:rPr lang="ja-JP" altLang="en-US" dirty="0">
                <a:latin typeface="Times New Roman" panose="02020603050405020304" pitchFamily="18" charset="0"/>
              </a:rPr>
              <a:t>白</a:t>
            </a:r>
            <a:r>
              <a:rPr lang="en-US" altLang="ja-JP" dirty="0">
                <a:latin typeface="Times New Roman" panose="02020603050405020304" pitchFamily="18" charset="0"/>
              </a:rPr>
              <a:t>f6</a:t>
            </a:r>
          </a:p>
          <a:p>
            <a:pPr algn="l"/>
            <a:r>
              <a:rPr lang="en-US" altLang="ja-JP" dirty="0">
                <a:latin typeface="Times New Roman" panose="02020603050405020304" pitchFamily="18" charset="0"/>
              </a:rPr>
              <a:t>  5:</a:t>
            </a:r>
            <a:r>
              <a:rPr lang="ja-JP" altLang="en-US" dirty="0">
                <a:latin typeface="Times New Roman" panose="02020603050405020304" pitchFamily="18" charset="0"/>
              </a:rPr>
              <a:t>黒</a:t>
            </a:r>
            <a:r>
              <a:rPr lang="en-US" altLang="ja-JP" dirty="0">
                <a:latin typeface="Times New Roman" panose="02020603050405020304" pitchFamily="18" charset="0"/>
              </a:rPr>
              <a:t>d3    6:</a:t>
            </a:r>
            <a:r>
              <a:rPr lang="ja-JP" altLang="en-US" dirty="0">
                <a:latin typeface="Times New Roman" panose="02020603050405020304" pitchFamily="18" charset="0"/>
              </a:rPr>
              <a:t>白</a:t>
            </a:r>
            <a:r>
              <a:rPr lang="en-US" altLang="ja-JP" dirty="0">
                <a:latin typeface="Times New Roman" panose="02020603050405020304" pitchFamily="18" charset="0"/>
              </a:rPr>
              <a:t>c5</a:t>
            </a:r>
          </a:p>
          <a:p>
            <a:endParaRPr kumimoji="1" lang="en-US" altLang="ja-JP" dirty="0"/>
          </a:p>
        </p:txBody>
      </p:sp>
      <p:sp>
        <p:nvSpPr>
          <p:cNvPr id="215" name="テキスト ボックス 214"/>
          <p:cNvSpPr txBox="1"/>
          <p:nvPr/>
        </p:nvSpPr>
        <p:spPr>
          <a:xfrm>
            <a:off x="1964532" y="6311423"/>
            <a:ext cx="1895071" cy="523220"/>
          </a:xfrm>
          <a:prstGeom prst="rect">
            <a:avLst/>
          </a:prstGeom>
          <a:noFill/>
        </p:spPr>
        <p:txBody>
          <a:bodyPr wrap="none" rtlCol="0">
            <a:spAutoFit/>
          </a:bodyPr>
          <a:lstStyle/>
          <a:p>
            <a:r>
              <a:rPr lang="en-US" altLang="ja-JP" dirty="0">
                <a:latin typeface="Times New Roman" panose="02020603050405020304" pitchFamily="18" charset="0"/>
              </a:rPr>
              <a:t>6:</a:t>
            </a:r>
            <a:r>
              <a:rPr lang="ja-JP" altLang="en-US" dirty="0">
                <a:latin typeface="Times New Roman" panose="02020603050405020304" pitchFamily="18" charset="0"/>
              </a:rPr>
              <a:t>白</a:t>
            </a:r>
            <a:r>
              <a:rPr lang="en-US" altLang="ja-JP" dirty="0">
                <a:latin typeface="Times New Roman" panose="02020603050405020304" pitchFamily="18" charset="0"/>
              </a:rPr>
              <a:t>c5</a:t>
            </a:r>
            <a:r>
              <a:rPr kumimoji="1" lang="en-US" altLang="ja-JP" dirty="0">
                <a:latin typeface="Times New Roman" panose="02020603050405020304" pitchFamily="18" charset="0"/>
              </a:rPr>
              <a:t> </a:t>
            </a:r>
            <a:r>
              <a:rPr kumimoji="1" lang="ja-JP" altLang="en-US" dirty="0">
                <a:latin typeface="Times New Roman" panose="02020603050405020304" pitchFamily="18" charset="0"/>
              </a:rPr>
              <a:t>まで</a:t>
            </a:r>
          </a:p>
        </p:txBody>
      </p:sp>
    </p:spTree>
    <p:extLst>
      <p:ext uri="{BB962C8B-B14F-4D97-AF65-F5344CB8AC3E}">
        <p14:creationId xmlns:p14="http://schemas.microsoft.com/office/powerpoint/2010/main" val="4223277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定石の例：リバーシ</a:t>
            </a:r>
            <a:endParaRPr kumimoji="1" lang="ja-JP" altLang="en-US" baseline="0" dirty="0">
              <a:latin typeface="Times New Roman" pitchFamily="18" charset="0"/>
            </a:endParaRPr>
          </a:p>
        </p:txBody>
      </p:sp>
      <p:grpSp>
        <p:nvGrpSpPr>
          <p:cNvPr id="67" name="グループ化 84"/>
          <p:cNvGrpSpPr/>
          <p:nvPr/>
        </p:nvGrpSpPr>
        <p:grpSpPr>
          <a:xfrm>
            <a:off x="609600" y="1450830"/>
            <a:ext cx="4843179" cy="4876800"/>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69" name="テキスト ボックス 68"/>
            <p:cNvSpPr txBox="1"/>
            <p:nvPr/>
          </p:nvSpPr>
          <p:spPr>
            <a:xfrm>
              <a:off x="636557" y="540620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8</a:t>
              </a:r>
              <a:endParaRPr kumimoji="1" lang="ja-JP" altLang="en-US" sz="2400" b="1" dirty="0">
                <a:effectLst/>
                <a:latin typeface="Times New Roman" panose="02020603050405020304" pitchFamily="18" charset="0"/>
              </a:endParaRPr>
            </a:p>
          </p:txBody>
        </p:sp>
        <p:sp>
          <p:nvSpPr>
            <p:cNvPr id="70" name="テキスト ボックス 69"/>
            <p:cNvSpPr txBox="1"/>
            <p:nvPr/>
          </p:nvSpPr>
          <p:spPr>
            <a:xfrm>
              <a:off x="629773" y="486771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7</a:t>
              </a:r>
              <a:endParaRPr kumimoji="1" lang="ja-JP" altLang="en-US" sz="2400" b="1" dirty="0">
                <a:effectLst/>
                <a:latin typeface="Times New Roman" panose="02020603050405020304" pitchFamily="18" charset="0"/>
              </a:endParaRPr>
            </a:p>
          </p:txBody>
        </p:sp>
        <p:sp>
          <p:nvSpPr>
            <p:cNvPr id="71" name="テキスト ボックス 70"/>
            <p:cNvSpPr txBox="1"/>
            <p:nvPr/>
          </p:nvSpPr>
          <p:spPr>
            <a:xfrm>
              <a:off x="637739" y="434703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6</a:t>
              </a:r>
              <a:endParaRPr kumimoji="1" lang="ja-JP" altLang="en-US" sz="2400" b="1" dirty="0">
                <a:effectLst/>
                <a:latin typeface="Times New Roman" panose="02020603050405020304" pitchFamily="18" charset="0"/>
              </a:endParaRPr>
            </a:p>
          </p:txBody>
        </p:sp>
        <p:sp>
          <p:nvSpPr>
            <p:cNvPr id="72" name="テキスト ボックス 71"/>
            <p:cNvSpPr txBox="1"/>
            <p:nvPr/>
          </p:nvSpPr>
          <p:spPr>
            <a:xfrm>
              <a:off x="630954" y="380854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5</a:t>
              </a:r>
              <a:endParaRPr kumimoji="1" lang="ja-JP" altLang="en-US" sz="2400" b="1" dirty="0">
                <a:effectLst/>
                <a:latin typeface="Times New Roman" panose="02020603050405020304" pitchFamily="18" charset="0"/>
              </a:endParaRPr>
            </a:p>
          </p:txBody>
        </p:sp>
        <p:sp>
          <p:nvSpPr>
            <p:cNvPr id="73" name="テキスト ボックス 72"/>
            <p:cNvSpPr txBox="1"/>
            <p:nvPr/>
          </p:nvSpPr>
          <p:spPr>
            <a:xfrm>
              <a:off x="639240" y="331278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4</a:t>
              </a:r>
              <a:endParaRPr kumimoji="1" lang="ja-JP" altLang="en-US" sz="2400" b="1" dirty="0">
                <a:effectLst/>
                <a:latin typeface="Times New Roman" panose="02020603050405020304" pitchFamily="18" charset="0"/>
              </a:endParaRPr>
            </a:p>
          </p:txBody>
        </p:sp>
        <p:sp>
          <p:nvSpPr>
            <p:cNvPr id="74" name="テキスト ボックス 73"/>
            <p:cNvSpPr txBox="1"/>
            <p:nvPr/>
          </p:nvSpPr>
          <p:spPr>
            <a:xfrm>
              <a:off x="632455" y="277429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3</a:t>
              </a:r>
              <a:endParaRPr kumimoji="1" lang="ja-JP" altLang="en-US" sz="2400" b="1" dirty="0">
                <a:effectLst/>
                <a:latin typeface="Times New Roman" panose="02020603050405020304" pitchFamily="18" charset="0"/>
              </a:endParaRPr>
            </a:p>
          </p:txBody>
        </p:sp>
        <p:sp>
          <p:nvSpPr>
            <p:cNvPr id="75" name="テキスト ボックス 74"/>
            <p:cNvSpPr txBox="1"/>
            <p:nvPr/>
          </p:nvSpPr>
          <p:spPr>
            <a:xfrm>
              <a:off x="640420" y="22536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2</a:t>
              </a:r>
              <a:endParaRPr kumimoji="1" lang="ja-JP" altLang="en-US" sz="2400" b="1" dirty="0">
                <a:effectLst/>
                <a:latin typeface="Times New Roman" panose="02020603050405020304" pitchFamily="18" charset="0"/>
              </a:endParaRPr>
            </a:p>
          </p:txBody>
        </p:sp>
        <p:sp>
          <p:nvSpPr>
            <p:cNvPr id="76" name="テキスト ボックス 75"/>
            <p:cNvSpPr txBox="1"/>
            <p:nvPr/>
          </p:nvSpPr>
          <p:spPr>
            <a:xfrm>
              <a:off x="633639" y="171512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1</a:t>
              </a:r>
              <a:endParaRPr kumimoji="1" lang="ja-JP" altLang="en-US" sz="2400" b="1" dirty="0">
                <a:effectLst/>
                <a:latin typeface="Times New Roman" panose="02020603050405020304" pitchFamily="18" charset="0"/>
              </a:endParaRPr>
            </a:p>
          </p:txBody>
        </p:sp>
        <p:sp>
          <p:nvSpPr>
            <p:cNvPr id="77" name="テキスト ボックス 76"/>
            <p:cNvSpPr txBox="1"/>
            <p:nvPr/>
          </p:nvSpPr>
          <p:spPr>
            <a:xfrm>
              <a:off x="1099399" y="1216132"/>
              <a:ext cx="356884" cy="486661"/>
            </a:xfrm>
            <a:prstGeom prst="rect">
              <a:avLst/>
            </a:prstGeom>
            <a:noFill/>
          </p:spPr>
          <p:txBody>
            <a:bodyPr wrap="none" rtlCol="0">
              <a:spAutoFit/>
            </a:bodyPr>
            <a:lstStyle/>
            <a:p>
              <a:r>
                <a:rPr kumimoji="1" lang="en-US" altLang="ja-JP" sz="2400" b="1" dirty="0">
                  <a:effectLst/>
                  <a:latin typeface="Times New Roman" panose="02020603050405020304" pitchFamily="18" charset="0"/>
                </a:rPr>
                <a:t>a</a:t>
              </a:r>
              <a:endParaRPr kumimoji="1" lang="ja-JP" altLang="en-US" sz="2400" b="1" dirty="0">
                <a:effectLst/>
                <a:latin typeface="Times New Roman" panose="02020603050405020304" pitchFamily="18" charset="0"/>
              </a:endParaRPr>
            </a:p>
          </p:txBody>
        </p:sp>
        <p:sp>
          <p:nvSpPr>
            <p:cNvPr id="78" name="テキスト ボックス 77"/>
            <p:cNvSpPr txBox="1"/>
            <p:nvPr/>
          </p:nvSpPr>
          <p:spPr>
            <a:xfrm>
              <a:off x="1623505" y="1210319"/>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b</a:t>
              </a:r>
              <a:endParaRPr kumimoji="1" lang="ja-JP" altLang="en-US" sz="2400" b="1" dirty="0">
                <a:effectLst/>
                <a:latin typeface="Times New Roman" panose="02020603050405020304" pitchFamily="18" charset="0"/>
              </a:endParaRPr>
            </a:p>
          </p:txBody>
        </p:sp>
        <p:sp>
          <p:nvSpPr>
            <p:cNvPr id="79" name="テキスト ボックス 78"/>
            <p:cNvSpPr txBox="1"/>
            <p:nvPr/>
          </p:nvSpPr>
          <p:spPr>
            <a:xfrm>
              <a:off x="2164227" y="1215818"/>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c</a:t>
              </a:r>
              <a:endParaRPr kumimoji="1" lang="ja-JP" altLang="en-US" sz="2400" b="1" dirty="0">
                <a:effectLst/>
                <a:latin typeface="Times New Roman" panose="02020603050405020304" pitchFamily="18" charset="0"/>
              </a:endParaRPr>
            </a:p>
          </p:txBody>
        </p:sp>
        <p:sp>
          <p:nvSpPr>
            <p:cNvPr id="80" name="テキスト ボックス 79"/>
            <p:cNvSpPr txBox="1"/>
            <p:nvPr/>
          </p:nvSpPr>
          <p:spPr>
            <a:xfrm>
              <a:off x="2679043"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d</a:t>
              </a:r>
              <a:endParaRPr kumimoji="1" lang="ja-JP" altLang="en-US" sz="2400" b="1" dirty="0">
                <a:effectLst/>
                <a:latin typeface="Times New Roman" panose="02020603050405020304" pitchFamily="18" charset="0"/>
              </a:endParaRPr>
            </a:p>
          </p:txBody>
        </p:sp>
        <p:sp>
          <p:nvSpPr>
            <p:cNvPr id="81" name="テキスト ボックス 80"/>
            <p:cNvSpPr txBox="1"/>
            <p:nvPr/>
          </p:nvSpPr>
          <p:spPr>
            <a:xfrm>
              <a:off x="3218027" y="1216132"/>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e</a:t>
              </a:r>
              <a:endParaRPr kumimoji="1" lang="ja-JP" altLang="en-US" sz="2400" b="1" dirty="0">
                <a:effectLst/>
                <a:latin typeface="Times New Roman" panose="02020603050405020304" pitchFamily="18" charset="0"/>
              </a:endParaRPr>
            </a:p>
          </p:txBody>
        </p:sp>
        <p:sp>
          <p:nvSpPr>
            <p:cNvPr id="82" name="テキスト ボックス 81"/>
            <p:cNvSpPr txBox="1"/>
            <p:nvPr/>
          </p:nvSpPr>
          <p:spPr>
            <a:xfrm>
              <a:off x="3769172" y="1210319"/>
              <a:ext cx="302811" cy="486661"/>
            </a:xfrm>
            <a:prstGeom prst="rect">
              <a:avLst/>
            </a:prstGeom>
            <a:noFill/>
          </p:spPr>
          <p:txBody>
            <a:bodyPr wrap="none" rtlCol="0">
              <a:spAutoFit/>
            </a:bodyPr>
            <a:lstStyle/>
            <a:p>
              <a:r>
                <a:rPr lang="en-US" altLang="ja-JP" sz="2400" b="1" dirty="0">
                  <a:effectLst/>
                  <a:latin typeface="Times New Roman" panose="02020603050405020304" pitchFamily="18" charset="0"/>
                </a:rPr>
                <a:t>f</a:t>
              </a:r>
              <a:endParaRPr kumimoji="1" lang="ja-JP" altLang="en-US" sz="2400" b="1" dirty="0">
                <a:effectLst/>
                <a:latin typeface="Times New Roman" panose="02020603050405020304" pitchFamily="18" charset="0"/>
              </a:endParaRPr>
            </a:p>
          </p:txBody>
        </p:sp>
        <p:sp>
          <p:nvSpPr>
            <p:cNvPr id="83" name="テキスト ボックス 82"/>
            <p:cNvSpPr txBox="1"/>
            <p:nvPr/>
          </p:nvSpPr>
          <p:spPr>
            <a:xfrm>
              <a:off x="4264272" y="12158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g</a:t>
              </a:r>
              <a:endParaRPr kumimoji="1" lang="ja-JP" altLang="en-US" sz="2400" b="1" dirty="0">
                <a:effectLst/>
                <a:latin typeface="Times New Roman" panose="02020603050405020304" pitchFamily="18" charset="0"/>
              </a:endParaRPr>
            </a:p>
          </p:txBody>
        </p:sp>
        <p:sp>
          <p:nvSpPr>
            <p:cNvPr id="84" name="テキスト ボックス 83"/>
            <p:cNvSpPr txBox="1"/>
            <p:nvPr/>
          </p:nvSpPr>
          <p:spPr>
            <a:xfrm>
              <a:off x="4788379"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h</a:t>
              </a:r>
              <a:endParaRPr kumimoji="1" lang="ja-JP" altLang="en-US" sz="2400" b="1" dirty="0">
                <a:effectLst/>
                <a:latin typeface="Times New Roman" panose="02020603050405020304" pitchFamily="18" charset="0"/>
              </a:endParaRPr>
            </a:p>
          </p:txBody>
        </p:sp>
        <p:sp>
          <p:nvSpPr>
            <p:cNvPr id="86" name="円/楕円 85"/>
            <p:cNvSpPr/>
            <p:nvPr/>
          </p:nvSpPr>
          <p:spPr bwMode="auto">
            <a:xfrm>
              <a:off x="3213050" y="3857560"/>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92" name="円/楕円 91"/>
            <p:cNvSpPr/>
            <p:nvPr/>
          </p:nvSpPr>
          <p:spPr bwMode="auto">
            <a:xfrm>
              <a:off x="2142063" y="3883202"/>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chemeClr val="bg2"/>
                  </a:solidFill>
                  <a:latin typeface="Times New Roman" panose="02020603050405020304" pitchFamily="18" charset="0"/>
                </a:rPr>
                <a:t>6</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94" name="円/楕円 93"/>
            <p:cNvSpPr/>
            <p:nvPr/>
          </p:nvSpPr>
          <p:spPr bwMode="auto">
            <a:xfrm>
              <a:off x="3719348" y="3368998"/>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9" name="円/楕円 98"/>
            <p:cNvSpPr/>
            <p:nvPr/>
          </p:nvSpPr>
          <p:spPr bwMode="auto">
            <a:xfrm>
              <a:off x="3732020" y="4412650"/>
              <a:ext cx="381001" cy="38100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4</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1" name="円/楕円 100"/>
            <p:cNvSpPr/>
            <p:nvPr/>
          </p:nvSpPr>
          <p:spPr bwMode="auto">
            <a:xfrm>
              <a:off x="3715407" y="3892769"/>
              <a:ext cx="381001" cy="38100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1" name="円/楕円 110"/>
            <p:cNvSpPr/>
            <p:nvPr/>
          </p:nvSpPr>
          <p:spPr bwMode="auto">
            <a:xfrm>
              <a:off x="3200398" y="2829595"/>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3</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2" name="円/楕円 111"/>
            <p:cNvSpPr/>
            <p:nvPr/>
          </p:nvSpPr>
          <p:spPr bwMode="auto">
            <a:xfrm>
              <a:off x="3184971" y="3372295"/>
              <a:ext cx="381000" cy="381000"/>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0" name="円/楕円 129"/>
            <p:cNvSpPr/>
            <p:nvPr/>
          </p:nvSpPr>
          <p:spPr bwMode="auto">
            <a:xfrm>
              <a:off x="2650771" y="3375606"/>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1" name="円/楕円 130"/>
            <p:cNvSpPr/>
            <p:nvPr/>
          </p:nvSpPr>
          <p:spPr bwMode="auto">
            <a:xfrm>
              <a:off x="2676257" y="2832047"/>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5</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213" name="テキスト ボックス 212"/>
          <p:cNvSpPr txBox="1"/>
          <p:nvPr/>
        </p:nvSpPr>
        <p:spPr>
          <a:xfrm>
            <a:off x="5885220" y="1438473"/>
            <a:ext cx="2786340" cy="3625608"/>
          </a:xfrm>
          <a:prstGeom prst="rect">
            <a:avLst/>
          </a:prstGeom>
          <a:noFill/>
        </p:spPr>
        <p:txBody>
          <a:bodyPr wrap="none" rtlCol="0">
            <a:spAutoFit/>
          </a:bodyPr>
          <a:lstStyle/>
          <a:p>
            <a:pPr algn="l"/>
            <a:r>
              <a:rPr lang="ja-JP" altLang="en-US" dirty="0">
                <a:latin typeface="Times New Roman" panose="02020603050405020304" pitchFamily="18" charset="0"/>
              </a:rPr>
              <a:t>鼠定石</a:t>
            </a:r>
            <a:endParaRPr lang="en-US" altLang="ja-JP" dirty="0">
              <a:latin typeface="Times New Roman" panose="02020603050405020304" pitchFamily="18" charset="0"/>
            </a:endParaRPr>
          </a:p>
          <a:p>
            <a:pPr algn="l"/>
            <a:r>
              <a:rPr lang="en-US" altLang="ja-JP" dirty="0">
                <a:latin typeface="Times New Roman" panose="02020603050405020304" pitchFamily="18" charset="0"/>
              </a:rPr>
              <a:t>  1:</a:t>
            </a:r>
            <a:r>
              <a:rPr lang="ja-JP" altLang="en-US" dirty="0">
                <a:latin typeface="Times New Roman" panose="02020603050405020304" pitchFamily="18" charset="0"/>
              </a:rPr>
              <a:t>黒</a:t>
            </a:r>
            <a:r>
              <a:rPr lang="en-US" altLang="ja-JP" dirty="0">
                <a:latin typeface="Times New Roman" panose="02020603050405020304" pitchFamily="18" charset="0"/>
              </a:rPr>
              <a:t>f5     2:</a:t>
            </a:r>
            <a:r>
              <a:rPr lang="ja-JP" altLang="en-US" dirty="0">
                <a:latin typeface="Times New Roman" panose="02020603050405020304" pitchFamily="18" charset="0"/>
              </a:rPr>
              <a:t>白</a:t>
            </a:r>
            <a:r>
              <a:rPr lang="en-US" altLang="ja-JP" dirty="0">
                <a:latin typeface="Times New Roman" panose="02020603050405020304" pitchFamily="18" charset="0"/>
              </a:rPr>
              <a:t>f4</a:t>
            </a:r>
          </a:p>
          <a:p>
            <a:pPr algn="l"/>
            <a:r>
              <a:rPr lang="en-US" altLang="ja-JP" dirty="0">
                <a:latin typeface="Times New Roman" panose="02020603050405020304" pitchFamily="18" charset="0"/>
              </a:rPr>
              <a:t>  3:</a:t>
            </a:r>
            <a:r>
              <a:rPr lang="ja-JP" altLang="en-US" dirty="0">
                <a:latin typeface="Times New Roman" panose="02020603050405020304" pitchFamily="18" charset="0"/>
              </a:rPr>
              <a:t>黒</a:t>
            </a:r>
            <a:r>
              <a:rPr lang="en-US" altLang="ja-JP" dirty="0">
                <a:latin typeface="Times New Roman" panose="02020603050405020304" pitchFamily="18" charset="0"/>
              </a:rPr>
              <a:t>e3    4:</a:t>
            </a:r>
            <a:r>
              <a:rPr lang="ja-JP" altLang="en-US" dirty="0">
                <a:latin typeface="Times New Roman" panose="02020603050405020304" pitchFamily="18" charset="0"/>
              </a:rPr>
              <a:t>白</a:t>
            </a:r>
            <a:r>
              <a:rPr lang="en-US" altLang="ja-JP" dirty="0">
                <a:latin typeface="Times New Roman" panose="02020603050405020304" pitchFamily="18" charset="0"/>
              </a:rPr>
              <a:t>f6</a:t>
            </a:r>
          </a:p>
          <a:p>
            <a:pPr algn="l"/>
            <a:r>
              <a:rPr lang="en-US" altLang="ja-JP" dirty="0">
                <a:latin typeface="Times New Roman" panose="02020603050405020304" pitchFamily="18" charset="0"/>
              </a:rPr>
              <a:t>  5:</a:t>
            </a:r>
            <a:r>
              <a:rPr lang="ja-JP" altLang="en-US" dirty="0">
                <a:latin typeface="Times New Roman" panose="02020603050405020304" pitchFamily="18" charset="0"/>
              </a:rPr>
              <a:t>黒</a:t>
            </a:r>
            <a:r>
              <a:rPr lang="en-US" altLang="ja-JP" dirty="0">
                <a:latin typeface="Times New Roman" panose="02020603050405020304" pitchFamily="18" charset="0"/>
              </a:rPr>
              <a:t>d3    6:</a:t>
            </a:r>
            <a:r>
              <a:rPr lang="ja-JP" altLang="en-US" dirty="0">
                <a:latin typeface="Times New Roman" panose="02020603050405020304" pitchFamily="18" charset="0"/>
              </a:rPr>
              <a:t>白</a:t>
            </a:r>
            <a:r>
              <a:rPr lang="en-US" altLang="ja-JP" dirty="0">
                <a:latin typeface="Times New Roman" panose="02020603050405020304" pitchFamily="18" charset="0"/>
              </a:rPr>
              <a:t>c5</a:t>
            </a:r>
          </a:p>
          <a:p>
            <a:pPr algn="l"/>
            <a:r>
              <a:rPr lang="en-US" altLang="ja-JP" dirty="0">
                <a:latin typeface="Times New Roman" panose="02020603050405020304" pitchFamily="18" charset="0"/>
              </a:rPr>
              <a:t>  7:</a:t>
            </a:r>
            <a:r>
              <a:rPr lang="ja-JP" altLang="en-US" dirty="0">
                <a:latin typeface="Times New Roman" panose="02020603050405020304" pitchFamily="18" charset="0"/>
              </a:rPr>
              <a:t>黒</a:t>
            </a:r>
            <a:r>
              <a:rPr lang="en-US" altLang="ja-JP" dirty="0">
                <a:latin typeface="Times New Roman" panose="02020603050405020304" pitchFamily="18" charset="0"/>
              </a:rPr>
              <a:t>d6    8:</a:t>
            </a:r>
            <a:r>
              <a:rPr lang="ja-JP" altLang="en-US" dirty="0">
                <a:latin typeface="Times New Roman" panose="02020603050405020304" pitchFamily="18" charset="0"/>
              </a:rPr>
              <a:t>白</a:t>
            </a:r>
            <a:r>
              <a:rPr lang="en-US" altLang="ja-JP" dirty="0">
                <a:latin typeface="Times New Roman" panose="02020603050405020304" pitchFamily="18" charset="0"/>
              </a:rPr>
              <a:t>c4 </a:t>
            </a:r>
          </a:p>
          <a:p>
            <a:pPr algn="l"/>
            <a:r>
              <a:rPr lang="en-US" altLang="ja-JP" dirty="0">
                <a:latin typeface="Times New Roman" panose="02020603050405020304" pitchFamily="18" charset="0"/>
              </a:rPr>
              <a:t>  9:</a:t>
            </a:r>
            <a:r>
              <a:rPr lang="ja-JP" altLang="en-US" dirty="0">
                <a:latin typeface="Times New Roman" panose="02020603050405020304" pitchFamily="18" charset="0"/>
              </a:rPr>
              <a:t>黒</a:t>
            </a:r>
            <a:r>
              <a:rPr lang="en-US" altLang="ja-JP" dirty="0">
                <a:latin typeface="Times New Roman" panose="02020603050405020304" pitchFamily="18" charset="0"/>
              </a:rPr>
              <a:t>e6  </a:t>
            </a:r>
          </a:p>
          <a:p>
            <a:endParaRPr kumimoji="1" lang="en-US" altLang="ja-JP" dirty="0"/>
          </a:p>
        </p:txBody>
      </p:sp>
      <p:sp>
        <p:nvSpPr>
          <p:cNvPr id="215" name="テキスト ボックス 214"/>
          <p:cNvSpPr txBox="1"/>
          <p:nvPr/>
        </p:nvSpPr>
        <p:spPr>
          <a:xfrm>
            <a:off x="1964532" y="6311423"/>
            <a:ext cx="1895071" cy="523220"/>
          </a:xfrm>
          <a:prstGeom prst="rect">
            <a:avLst/>
          </a:prstGeom>
          <a:noFill/>
        </p:spPr>
        <p:txBody>
          <a:bodyPr wrap="none" rtlCol="0">
            <a:spAutoFit/>
          </a:bodyPr>
          <a:lstStyle/>
          <a:p>
            <a:r>
              <a:rPr lang="en-US" altLang="ja-JP" dirty="0">
                <a:latin typeface="Times New Roman" panose="02020603050405020304" pitchFamily="18" charset="0"/>
              </a:rPr>
              <a:t>9:</a:t>
            </a:r>
            <a:r>
              <a:rPr lang="ja-JP" altLang="en-US" dirty="0">
                <a:latin typeface="Times New Roman" panose="02020603050405020304" pitchFamily="18" charset="0"/>
              </a:rPr>
              <a:t>黒</a:t>
            </a:r>
            <a:r>
              <a:rPr lang="en-US" altLang="ja-JP" dirty="0">
                <a:latin typeface="Times New Roman" panose="02020603050405020304" pitchFamily="18" charset="0"/>
              </a:rPr>
              <a:t>e6</a:t>
            </a:r>
            <a:r>
              <a:rPr kumimoji="1" lang="en-US" altLang="ja-JP" dirty="0">
                <a:latin typeface="Times New Roman" panose="02020603050405020304" pitchFamily="18" charset="0"/>
              </a:rPr>
              <a:t> </a:t>
            </a:r>
            <a:r>
              <a:rPr kumimoji="1" lang="ja-JP" altLang="en-US" dirty="0">
                <a:latin typeface="Times New Roman" panose="02020603050405020304" pitchFamily="18" charset="0"/>
              </a:rPr>
              <a:t>まで</a:t>
            </a:r>
          </a:p>
        </p:txBody>
      </p:sp>
      <p:sp>
        <p:nvSpPr>
          <p:cNvPr id="98" name="円/楕円 97"/>
          <p:cNvSpPr/>
          <p:nvPr/>
        </p:nvSpPr>
        <p:spPr bwMode="auto">
          <a:xfrm>
            <a:off x="2590800" y="4495800"/>
            <a:ext cx="361432" cy="36143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7</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2" name="円/楕円 101"/>
          <p:cNvSpPr/>
          <p:nvPr/>
        </p:nvSpPr>
        <p:spPr bwMode="auto">
          <a:xfrm>
            <a:off x="2590800" y="3962400"/>
            <a:ext cx="361432" cy="36143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03" name="円/楕円 102"/>
          <p:cNvSpPr/>
          <p:nvPr/>
        </p:nvSpPr>
        <p:spPr bwMode="auto">
          <a:xfrm>
            <a:off x="2133600" y="3505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chemeClr val="bg2"/>
                </a:solidFill>
                <a:latin typeface="Times New Roman" panose="02020603050405020304" pitchFamily="18" charset="0"/>
              </a:rPr>
              <a:t>8</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4" name="円/楕円 103"/>
          <p:cNvSpPr/>
          <p:nvPr/>
        </p:nvSpPr>
        <p:spPr bwMode="auto">
          <a:xfrm>
            <a:off x="3124200" y="4495800"/>
            <a:ext cx="361432" cy="36143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9</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4223277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定石の例：リバーシ</a:t>
            </a:r>
            <a:endParaRPr kumimoji="1" lang="ja-JP" altLang="en-US" baseline="0" dirty="0">
              <a:latin typeface="Times New Roman" pitchFamily="18" charset="0"/>
            </a:endParaRPr>
          </a:p>
        </p:txBody>
      </p:sp>
      <p:grpSp>
        <p:nvGrpSpPr>
          <p:cNvPr id="67" name="グループ化 84"/>
          <p:cNvGrpSpPr/>
          <p:nvPr/>
        </p:nvGrpSpPr>
        <p:grpSpPr>
          <a:xfrm>
            <a:off x="609600" y="1450830"/>
            <a:ext cx="4843179" cy="4876800"/>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69" name="テキスト ボックス 68"/>
            <p:cNvSpPr txBox="1"/>
            <p:nvPr/>
          </p:nvSpPr>
          <p:spPr>
            <a:xfrm>
              <a:off x="636557" y="540620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8</a:t>
              </a:r>
              <a:endParaRPr kumimoji="1" lang="ja-JP" altLang="en-US" sz="2400" b="1" dirty="0">
                <a:effectLst/>
                <a:latin typeface="Times New Roman" panose="02020603050405020304" pitchFamily="18" charset="0"/>
              </a:endParaRPr>
            </a:p>
          </p:txBody>
        </p:sp>
        <p:sp>
          <p:nvSpPr>
            <p:cNvPr id="70" name="テキスト ボックス 69"/>
            <p:cNvSpPr txBox="1"/>
            <p:nvPr/>
          </p:nvSpPr>
          <p:spPr>
            <a:xfrm>
              <a:off x="629773" y="486771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7</a:t>
              </a:r>
              <a:endParaRPr kumimoji="1" lang="ja-JP" altLang="en-US" sz="2400" b="1" dirty="0">
                <a:effectLst/>
                <a:latin typeface="Times New Roman" panose="02020603050405020304" pitchFamily="18" charset="0"/>
              </a:endParaRPr>
            </a:p>
          </p:txBody>
        </p:sp>
        <p:sp>
          <p:nvSpPr>
            <p:cNvPr id="71" name="テキスト ボックス 70"/>
            <p:cNvSpPr txBox="1"/>
            <p:nvPr/>
          </p:nvSpPr>
          <p:spPr>
            <a:xfrm>
              <a:off x="637739" y="434703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6</a:t>
              </a:r>
              <a:endParaRPr kumimoji="1" lang="ja-JP" altLang="en-US" sz="2400" b="1" dirty="0">
                <a:effectLst/>
                <a:latin typeface="Times New Roman" panose="02020603050405020304" pitchFamily="18" charset="0"/>
              </a:endParaRPr>
            </a:p>
          </p:txBody>
        </p:sp>
        <p:sp>
          <p:nvSpPr>
            <p:cNvPr id="72" name="テキスト ボックス 71"/>
            <p:cNvSpPr txBox="1"/>
            <p:nvPr/>
          </p:nvSpPr>
          <p:spPr>
            <a:xfrm>
              <a:off x="630954" y="380854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5</a:t>
              </a:r>
              <a:endParaRPr kumimoji="1" lang="ja-JP" altLang="en-US" sz="2400" b="1" dirty="0">
                <a:effectLst/>
                <a:latin typeface="Times New Roman" panose="02020603050405020304" pitchFamily="18" charset="0"/>
              </a:endParaRPr>
            </a:p>
          </p:txBody>
        </p:sp>
        <p:sp>
          <p:nvSpPr>
            <p:cNvPr id="73" name="テキスト ボックス 72"/>
            <p:cNvSpPr txBox="1"/>
            <p:nvPr/>
          </p:nvSpPr>
          <p:spPr>
            <a:xfrm>
              <a:off x="639240" y="331278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4</a:t>
              </a:r>
              <a:endParaRPr kumimoji="1" lang="ja-JP" altLang="en-US" sz="2400" b="1" dirty="0">
                <a:effectLst/>
                <a:latin typeface="Times New Roman" panose="02020603050405020304" pitchFamily="18" charset="0"/>
              </a:endParaRPr>
            </a:p>
          </p:txBody>
        </p:sp>
        <p:sp>
          <p:nvSpPr>
            <p:cNvPr id="74" name="テキスト ボックス 73"/>
            <p:cNvSpPr txBox="1"/>
            <p:nvPr/>
          </p:nvSpPr>
          <p:spPr>
            <a:xfrm>
              <a:off x="632455" y="277429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3</a:t>
              </a:r>
              <a:endParaRPr kumimoji="1" lang="ja-JP" altLang="en-US" sz="2400" b="1" dirty="0">
                <a:effectLst/>
                <a:latin typeface="Times New Roman" panose="02020603050405020304" pitchFamily="18" charset="0"/>
              </a:endParaRPr>
            </a:p>
          </p:txBody>
        </p:sp>
        <p:sp>
          <p:nvSpPr>
            <p:cNvPr id="75" name="テキスト ボックス 74"/>
            <p:cNvSpPr txBox="1"/>
            <p:nvPr/>
          </p:nvSpPr>
          <p:spPr>
            <a:xfrm>
              <a:off x="640420" y="22536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2</a:t>
              </a:r>
              <a:endParaRPr kumimoji="1" lang="ja-JP" altLang="en-US" sz="2400" b="1" dirty="0">
                <a:effectLst/>
                <a:latin typeface="Times New Roman" panose="02020603050405020304" pitchFamily="18" charset="0"/>
              </a:endParaRPr>
            </a:p>
          </p:txBody>
        </p:sp>
        <p:sp>
          <p:nvSpPr>
            <p:cNvPr id="76" name="テキスト ボックス 75"/>
            <p:cNvSpPr txBox="1"/>
            <p:nvPr/>
          </p:nvSpPr>
          <p:spPr>
            <a:xfrm>
              <a:off x="633639" y="171512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1</a:t>
              </a:r>
              <a:endParaRPr kumimoji="1" lang="ja-JP" altLang="en-US" sz="2400" b="1" dirty="0">
                <a:effectLst/>
                <a:latin typeface="Times New Roman" panose="02020603050405020304" pitchFamily="18" charset="0"/>
              </a:endParaRPr>
            </a:p>
          </p:txBody>
        </p:sp>
        <p:sp>
          <p:nvSpPr>
            <p:cNvPr id="77" name="テキスト ボックス 76"/>
            <p:cNvSpPr txBox="1"/>
            <p:nvPr/>
          </p:nvSpPr>
          <p:spPr>
            <a:xfrm>
              <a:off x="1099399" y="1216132"/>
              <a:ext cx="356884" cy="486661"/>
            </a:xfrm>
            <a:prstGeom prst="rect">
              <a:avLst/>
            </a:prstGeom>
            <a:noFill/>
          </p:spPr>
          <p:txBody>
            <a:bodyPr wrap="none" rtlCol="0">
              <a:spAutoFit/>
            </a:bodyPr>
            <a:lstStyle/>
            <a:p>
              <a:r>
                <a:rPr kumimoji="1" lang="en-US" altLang="ja-JP" sz="2400" b="1" dirty="0">
                  <a:effectLst/>
                  <a:latin typeface="Times New Roman" panose="02020603050405020304" pitchFamily="18" charset="0"/>
                </a:rPr>
                <a:t>a</a:t>
              </a:r>
              <a:endParaRPr kumimoji="1" lang="ja-JP" altLang="en-US" sz="2400" b="1" dirty="0">
                <a:effectLst/>
                <a:latin typeface="Times New Roman" panose="02020603050405020304" pitchFamily="18" charset="0"/>
              </a:endParaRPr>
            </a:p>
          </p:txBody>
        </p:sp>
        <p:sp>
          <p:nvSpPr>
            <p:cNvPr id="78" name="テキスト ボックス 77"/>
            <p:cNvSpPr txBox="1"/>
            <p:nvPr/>
          </p:nvSpPr>
          <p:spPr>
            <a:xfrm>
              <a:off x="1623505" y="1210319"/>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b</a:t>
              </a:r>
              <a:endParaRPr kumimoji="1" lang="ja-JP" altLang="en-US" sz="2400" b="1" dirty="0">
                <a:effectLst/>
                <a:latin typeface="Times New Roman" panose="02020603050405020304" pitchFamily="18" charset="0"/>
              </a:endParaRPr>
            </a:p>
          </p:txBody>
        </p:sp>
        <p:sp>
          <p:nvSpPr>
            <p:cNvPr id="79" name="テキスト ボックス 78"/>
            <p:cNvSpPr txBox="1"/>
            <p:nvPr/>
          </p:nvSpPr>
          <p:spPr>
            <a:xfrm>
              <a:off x="2164227" y="1215818"/>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c</a:t>
              </a:r>
              <a:endParaRPr kumimoji="1" lang="ja-JP" altLang="en-US" sz="2400" b="1" dirty="0">
                <a:effectLst/>
                <a:latin typeface="Times New Roman" panose="02020603050405020304" pitchFamily="18" charset="0"/>
              </a:endParaRPr>
            </a:p>
          </p:txBody>
        </p:sp>
        <p:sp>
          <p:nvSpPr>
            <p:cNvPr id="80" name="テキスト ボックス 79"/>
            <p:cNvSpPr txBox="1"/>
            <p:nvPr/>
          </p:nvSpPr>
          <p:spPr>
            <a:xfrm>
              <a:off x="2679043"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d</a:t>
              </a:r>
              <a:endParaRPr kumimoji="1" lang="ja-JP" altLang="en-US" sz="2400" b="1" dirty="0">
                <a:effectLst/>
                <a:latin typeface="Times New Roman" panose="02020603050405020304" pitchFamily="18" charset="0"/>
              </a:endParaRPr>
            </a:p>
          </p:txBody>
        </p:sp>
        <p:sp>
          <p:nvSpPr>
            <p:cNvPr id="81" name="テキスト ボックス 80"/>
            <p:cNvSpPr txBox="1"/>
            <p:nvPr/>
          </p:nvSpPr>
          <p:spPr>
            <a:xfrm>
              <a:off x="3218027" y="1216132"/>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e</a:t>
              </a:r>
              <a:endParaRPr kumimoji="1" lang="ja-JP" altLang="en-US" sz="2400" b="1" dirty="0">
                <a:effectLst/>
                <a:latin typeface="Times New Roman" panose="02020603050405020304" pitchFamily="18" charset="0"/>
              </a:endParaRPr>
            </a:p>
          </p:txBody>
        </p:sp>
        <p:sp>
          <p:nvSpPr>
            <p:cNvPr id="82" name="テキスト ボックス 81"/>
            <p:cNvSpPr txBox="1"/>
            <p:nvPr/>
          </p:nvSpPr>
          <p:spPr>
            <a:xfrm>
              <a:off x="3769172" y="1210319"/>
              <a:ext cx="302811" cy="486661"/>
            </a:xfrm>
            <a:prstGeom prst="rect">
              <a:avLst/>
            </a:prstGeom>
            <a:noFill/>
          </p:spPr>
          <p:txBody>
            <a:bodyPr wrap="none" rtlCol="0">
              <a:spAutoFit/>
            </a:bodyPr>
            <a:lstStyle/>
            <a:p>
              <a:r>
                <a:rPr lang="en-US" altLang="ja-JP" sz="2400" b="1" dirty="0">
                  <a:effectLst/>
                  <a:latin typeface="Times New Roman" panose="02020603050405020304" pitchFamily="18" charset="0"/>
                </a:rPr>
                <a:t>f</a:t>
              </a:r>
              <a:endParaRPr kumimoji="1" lang="ja-JP" altLang="en-US" sz="2400" b="1" dirty="0">
                <a:effectLst/>
                <a:latin typeface="Times New Roman" panose="02020603050405020304" pitchFamily="18" charset="0"/>
              </a:endParaRPr>
            </a:p>
          </p:txBody>
        </p:sp>
        <p:sp>
          <p:nvSpPr>
            <p:cNvPr id="83" name="テキスト ボックス 82"/>
            <p:cNvSpPr txBox="1"/>
            <p:nvPr/>
          </p:nvSpPr>
          <p:spPr>
            <a:xfrm>
              <a:off x="4264272" y="12158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g</a:t>
              </a:r>
              <a:endParaRPr kumimoji="1" lang="ja-JP" altLang="en-US" sz="2400" b="1" dirty="0">
                <a:effectLst/>
                <a:latin typeface="Times New Roman" panose="02020603050405020304" pitchFamily="18" charset="0"/>
              </a:endParaRPr>
            </a:p>
          </p:txBody>
        </p:sp>
        <p:sp>
          <p:nvSpPr>
            <p:cNvPr id="84" name="テキスト ボックス 83"/>
            <p:cNvSpPr txBox="1"/>
            <p:nvPr/>
          </p:nvSpPr>
          <p:spPr>
            <a:xfrm>
              <a:off x="4788379"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h</a:t>
              </a:r>
              <a:endParaRPr kumimoji="1" lang="ja-JP" altLang="en-US" sz="2400" b="1" dirty="0">
                <a:effectLst/>
                <a:latin typeface="Times New Roman" panose="02020603050405020304" pitchFamily="18" charset="0"/>
              </a:endParaRPr>
            </a:p>
          </p:txBody>
        </p:sp>
        <p:sp>
          <p:nvSpPr>
            <p:cNvPr id="86" name="円/楕円 85"/>
            <p:cNvSpPr/>
            <p:nvPr/>
          </p:nvSpPr>
          <p:spPr bwMode="auto">
            <a:xfrm>
              <a:off x="3213050" y="3857560"/>
              <a:ext cx="381001" cy="38100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2" name="円/楕円 91"/>
            <p:cNvSpPr/>
            <p:nvPr/>
          </p:nvSpPr>
          <p:spPr bwMode="auto">
            <a:xfrm>
              <a:off x="2142063" y="3883202"/>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chemeClr val="bg2"/>
                  </a:solidFill>
                  <a:latin typeface="Times New Roman" panose="02020603050405020304" pitchFamily="18" charset="0"/>
                </a:rPr>
                <a:t>6</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94" name="円/楕円 93"/>
            <p:cNvSpPr/>
            <p:nvPr/>
          </p:nvSpPr>
          <p:spPr bwMode="auto">
            <a:xfrm>
              <a:off x="3719348" y="3368998"/>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9" name="円/楕円 98"/>
            <p:cNvSpPr/>
            <p:nvPr/>
          </p:nvSpPr>
          <p:spPr bwMode="auto">
            <a:xfrm>
              <a:off x="3732020" y="4412650"/>
              <a:ext cx="381001" cy="38100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4</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1" name="円/楕円 100"/>
            <p:cNvSpPr/>
            <p:nvPr/>
          </p:nvSpPr>
          <p:spPr bwMode="auto">
            <a:xfrm>
              <a:off x="3715407" y="3892769"/>
              <a:ext cx="381001" cy="38100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1" name="円/楕円 110"/>
            <p:cNvSpPr/>
            <p:nvPr/>
          </p:nvSpPr>
          <p:spPr bwMode="auto">
            <a:xfrm>
              <a:off x="3200398" y="2829595"/>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3</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2" name="円/楕円 111"/>
            <p:cNvSpPr/>
            <p:nvPr/>
          </p:nvSpPr>
          <p:spPr bwMode="auto">
            <a:xfrm>
              <a:off x="3184971" y="3372295"/>
              <a:ext cx="381000" cy="381000"/>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0" name="円/楕円 129"/>
            <p:cNvSpPr/>
            <p:nvPr/>
          </p:nvSpPr>
          <p:spPr bwMode="auto">
            <a:xfrm>
              <a:off x="2650771" y="3375606"/>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1" name="円/楕円 130"/>
            <p:cNvSpPr/>
            <p:nvPr/>
          </p:nvSpPr>
          <p:spPr bwMode="auto">
            <a:xfrm>
              <a:off x="2676257" y="2832047"/>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5</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213" name="テキスト ボックス 212"/>
          <p:cNvSpPr txBox="1"/>
          <p:nvPr/>
        </p:nvSpPr>
        <p:spPr>
          <a:xfrm>
            <a:off x="5885220" y="1438473"/>
            <a:ext cx="2786340" cy="4142673"/>
          </a:xfrm>
          <a:prstGeom prst="rect">
            <a:avLst/>
          </a:prstGeom>
          <a:noFill/>
        </p:spPr>
        <p:txBody>
          <a:bodyPr wrap="none" rtlCol="0">
            <a:spAutoFit/>
          </a:bodyPr>
          <a:lstStyle/>
          <a:p>
            <a:pPr algn="l"/>
            <a:r>
              <a:rPr lang="ja-JP" altLang="en-US" dirty="0">
                <a:latin typeface="Times New Roman" panose="02020603050405020304" pitchFamily="18" charset="0"/>
              </a:rPr>
              <a:t>鼠定石</a:t>
            </a:r>
            <a:endParaRPr lang="en-US" altLang="ja-JP" dirty="0">
              <a:latin typeface="Times New Roman" panose="02020603050405020304" pitchFamily="18" charset="0"/>
            </a:endParaRPr>
          </a:p>
          <a:p>
            <a:pPr algn="l"/>
            <a:r>
              <a:rPr lang="en-US" altLang="ja-JP" dirty="0">
                <a:latin typeface="Times New Roman" panose="02020603050405020304" pitchFamily="18" charset="0"/>
              </a:rPr>
              <a:t>  1:</a:t>
            </a:r>
            <a:r>
              <a:rPr lang="ja-JP" altLang="en-US" dirty="0">
                <a:latin typeface="Times New Roman" panose="02020603050405020304" pitchFamily="18" charset="0"/>
              </a:rPr>
              <a:t>黒</a:t>
            </a:r>
            <a:r>
              <a:rPr lang="en-US" altLang="ja-JP" dirty="0">
                <a:latin typeface="Times New Roman" panose="02020603050405020304" pitchFamily="18" charset="0"/>
              </a:rPr>
              <a:t>f5     2:</a:t>
            </a:r>
            <a:r>
              <a:rPr lang="ja-JP" altLang="en-US" dirty="0">
                <a:latin typeface="Times New Roman" panose="02020603050405020304" pitchFamily="18" charset="0"/>
              </a:rPr>
              <a:t>白</a:t>
            </a:r>
            <a:r>
              <a:rPr lang="en-US" altLang="ja-JP" dirty="0">
                <a:latin typeface="Times New Roman" panose="02020603050405020304" pitchFamily="18" charset="0"/>
              </a:rPr>
              <a:t>f4</a:t>
            </a:r>
          </a:p>
          <a:p>
            <a:pPr algn="l"/>
            <a:r>
              <a:rPr lang="en-US" altLang="ja-JP" dirty="0">
                <a:latin typeface="Times New Roman" panose="02020603050405020304" pitchFamily="18" charset="0"/>
              </a:rPr>
              <a:t>  3:</a:t>
            </a:r>
            <a:r>
              <a:rPr lang="ja-JP" altLang="en-US" dirty="0">
                <a:latin typeface="Times New Roman" panose="02020603050405020304" pitchFamily="18" charset="0"/>
              </a:rPr>
              <a:t>黒</a:t>
            </a:r>
            <a:r>
              <a:rPr lang="en-US" altLang="ja-JP" dirty="0">
                <a:latin typeface="Times New Roman" panose="02020603050405020304" pitchFamily="18" charset="0"/>
              </a:rPr>
              <a:t>e3    4:</a:t>
            </a:r>
            <a:r>
              <a:rPr lang="ja-JP" altLang="en-US" dirty="0">
                <a:latin typeface="Times New Roman" panose="02020603050405020304" pitchFamily="18" charset="0"/>
              </a:rPr>
              <a:t>白</a:t>
            </a:r>
            <a:r>
              <a:rPr lang="en-US" altLang="ja-JP" dirty="0">
                <a:latin typeface="Times New Roman" panose="02020603050405020304" pitchFamily="18" charset="0"/>
              </a:rPr>
              <a:t>f6</a:t>
            </a:r>
          </a:p>
          <a:p>
            <a:pPr algn="l"/>
            <a:r>
              <a:rPr lang="en-US" altLang="ja-JP" dirty="0">
                <a:latin typeface="Times New Roman" panose="02020603050405020304" pitchFamily="18" charset="0"/>
              </a:rPr>
              <a:t>  5:</a:t>
            </a:r>
            <a:r>
              <a:rPr lang="ja-JP" altLang="en-US" dirty="0">
                <a:latin typeface="Times New Roman" panose="02020603050405020304" pitchFamily="18" charset="0"/>
              </a:rPr>
              <a:t>黒</a:t>
            </a:r>
            <a:r>
              <a:rPr lang="en-US" altLang="ja-JP" dirty="0">
                <a:latin typeface="Times New Roman" panose="02020603050405020304" pitchFamily="18" charset="0"/>
              </a:rPr>
              <a:t>d3    6:</a:t>
            </a:r>
            <a:r>
              <a:rPr lang="ja-JP" altLang="en-US" dirty="0">
                <a:latin typeface="Times New Roman" panose="02020603050405020304" pitchFamily="18" charset="0"/>
              </a:rPr>
              <a:t>白</a:t>
            </a:r>
            <a:r>
              <a:rPr lang="en-US" altLang="ja-JP" dirty="0">
                <a:latin typeface="Times New Roman" panose="02020603050405020304" pitchFamily="18" charset="0"/>
              </a:rPr>
              <a:t>c5</a:t>
            </a:r>
          </a:p>
          <a:p>
            <a:pPr algn="l"/>
            <a:r>
              <a:rPr lang="en-US" altLang="ja-JP" dirty="0">
                <a:latin typeface="Times New Roman" panose="02020603050405020304" pitchFamily="18" charset="0"/>
              </a:rPr>
              <a:t>  7:</a:t>
            </a:r>
            <a:r>
              <a:rPr lang="ja-JP" altLang="en-US" dirty="0">
                <a:latin typeface="Times New Roman" panose="02020603050405020304" pitchFamily="18" charset="0"/>
              </a:rPr>
              <a:t>黒</a:t>
            </a:r>
            <a:r>
              <a:rPr lang="en-US" altLang="ja-JP" dirty="0">
                <a:latin typeface="Times New Roman" panose="02020603050405020304" pitchFamily="18" charset="0"/>
              </a:rPr>
              <a:t>d6    8:</a:t>
            </a:r>
            <a:r>
              <a:rPr lang="ja-JP" altLang="en-US" dirty="0">
                <a:latin typeface="Times New Roman" panose="02020603050405020304" pitchFamily="18" charset="0"/>
              </a:rPr>
              <a:t>白</a:t>
            </a:r>
            <a:r>
              <a:rPr lang="en-US" altLang="ja-JP" dirty="0">
                <a:latin typeface="Times New Roman" panose="02020603050405020304" pitchFamily="18" charset="0"/>
              </a:rPr>
              <a:t>c4 </a:t>
            </a:r>
          </a:p>
          <a:p>
            <a:pPr algn="l"/>
            <a:r>
              <a:rPr lang="en-US" altLang="ja-JP" dirty="0">
                <a:latin typeface="Times New Roman" panose="02020603050405020304" pitchFamily="18" charset="0"/>
              </a:rPr>
              <a:t>  9:</a:t>
            </a:r>
            <a:r>
              <a:rPr lang="ja-JP" altLang="en-US" dirty="0">
                <a:latin typeface="Times New Roman" panose="02020603050405020304" pitchFamily="18" charset="0"/>
              </a:rPr>
              <a:t>黒</a:t>
            </a:r>
            <a:r>
              <a:rPr lang="en-US" altLang="ja-JP" dirty="0">
                <a:latin typeface="Times New Roman" panose="02020603050405020304" pitchFamily="18" charset="0"/>
              </a:rPr>
              <a:t>e6  10:</a:t>
            </a:r>
            <a:r>
              <a:rPr lang="ja-JP" altLang="en-US" dirty="0">
                <a:latin typeface="Times New Roman" panose="02020603050405020304" pitchFamily="18" charset="0"/>
              </a:rPr>
              <a:t>白</a:t>
            </a:r>
            <a:r>
              <a:rPr lang="en-US" altLang="ja-JP" dirty="0">
                <a:latin typeface="Times New Roman" panose="02020603050405020304" pitchFamily="18" charset="0"/>
              </a:rPr>
              <a:t>c7</a:t>
            </a:r>
          </a:p>
          <a:p>
            <a:pPr algn="l"/>
            <a:r>
              <a:rPr lang="en-US" altLang="ja-JP" dirty="0">
                <a:latin typeface="Times New Roman" panose="02020603050405020304" pitchFamily="18" charset="0"/>
              </a:rPr>
              <a:t>11:</a:t>
            </a:r>
            <a:r>
              <a:rPr lang="ja-JP" altLang="en-US" dirty="0">
                <a:latin typeface="Times New Roman" panose="02020603050405020304" pitchFamily="18" charset="0"/>
              </a:rPr>
              <a:t>黒</a:t>
            </a:r>
            <a:r>
              <a:rPr lang="en-US" altLang="ja-JP" dirty="0">
                <a:latin typeface="Times New Roman" panose="02020603050405020304" pitchFamily="18" charset="0"/>
              </a:rPr>
              <a:t>d7  12:</a:t>
            </a:r>
            <a:r>
              <a:rPr lang="ja-JP" altLang="en-US" dirty="0">
                <a:latin typeface="Times New Roman" panose="02020603050405020304" pitchFamily="18" charset="0"/>
              </a:rPr>
              <a:t>白</a:t>
            </a:r>
            <a:r>
              <a:rPr lang="en-US" altLang="ja-JP" dirty="0">
                <a:latin typeface="Times New Roman" panose="02020603050405020304" pitchFamily="18" charset="0"/>
              </a:rPr>
              <a:t>c6</a:t>
            </a:r>
          </a:p>
          <a:p>
            <a:endParaRPr kumimoji="1" lang="en-US" altLang="ja-JP" dirty="0"/>
          </a:p>
        </p:txBody>
      </p:sp>
      <p:sp>
        <p:nvSpPr>
          <p:cNvPr id="215" name="テキスト ボックス 214"/>
          <p:cNvSpPr txBox="1"/>
          <p:nvPr/>
        </p:nvSpPr>
        <p:spPr>
          <a:xfrm>
            <a:off x="1874764" y="6311423"/>
            <a:ext cx="2074607" cy="523220"/>
          </a:xfrm>
          <a:prstGeom prst="rect">
            <a:avLst/>
          </a:prstGeom>
          <a:noFill/>
        </p:spPr>
        <p:txBody>
          <a:bodyPr wrap="none" rtlCol="0">
            <a:spAutoFit/>
          </a:bodyPr>
          <a:lstStyle/>
          <a:p>
            <a:r>
              <a:rPr lang="en-US" altLang="ja-JP" dirty="0">
                <a:latin typeface="Times New Roman" panose="02020603050405020304" pitchFamily="18" charset="0"/>
              </a:rPr>
              <a:t>12:</a:t>
            </a:r>
            <a:r>
              <a:rPr lang="ja-JP" altLang="en-US" dirty="0">
                <a:latin typeface="Times New Roman" panose="02020603050405020304" pitchFamily="18" charset="0"/>
              </a:rPr>
              <a:t>白</a:t>
            </a:r>
            <a:r>
              <a:rPr lang="en-US" altLang="ja-JP" dirty="0">
                <a:latin typeface="Times New Roman" panose="02020603050405020304" pitchFamily="18" charset="0"/>
              </a:rPr>
              <a:t>c6</a:t>
            </a:r>
            <a:r>
              <a:rPr kumimoji="1" lang="en-US" altLang="ja-JP" dirty="0">
                <a:latin typeface="Times New Roman" panose="02020603050405020304" pitchFamily="18" charset="0"/>
              </a:rPr>
              <a:t> </a:t>
            </a:r>
            <a:r>
              <a:rPr kumimoji="1" lang="ja-JP" altLang="en-US" dirty="0">
                <a:latin typeface="Times New Roman" panose="02020603050405020304" pitchFamily="18" charset="0"/>
              </a:rPr>
              <a:t>まで</a:t>
            </a:r>
          </a:p>
        </p:txBody>
      </p:sp>
      <p:sp>
        <p:nvSpPr>
          <p:cNvPr id="98" name="円/楕円 97"/>
          <p:cNvSpPr/>
          <p:nvPr/>
        </p:nvSpPr>
        <p:spPr bwMode="auto">
          <a:xfrm>
            <a:off x="2590800" y="4495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chemeClr val="bg2"/>
                </a:solidFill>
                <a:latin typeface="Times New Roman" panose="02020603050405020304" pitchFamily="18" charset="0"/>
              </a:rPr>
              <a:t>7</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2" name="円/楕円 101"/>
          <p:cNvSpPr/>
          <p:nvPr/>
        </p:nvSpPr>
        <p:spPr bwMode="auto">
          <a:xfrm>
            <a:off x="2590800" y="3962400"/>
            <a:ext cx="361432" cy="36143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03" name="円/楕円 102"/>
          <p:cNvSpPr/>
          <p:nvPr/>
        </p:nvSpPr>
        <p:spPr bwMode="auto">
          <a:xfrm>
            <a:off x="2133600" y="3505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chemeClr val="bg2"/>
                </a:solidFill>
                <a:latin typeface="Times New Roman" panose="02020603050405020304" pitchFamily="18" charset="0"/>
              </a:rPr>
              <a:t>8</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4" name="円/楕円 103"/>
          <p:cNvSpPr/>
          <p:nvPr/>
        </p:nvSpPr>
        <p:spPr bwMode="auto">
          <a:xfrm>
            <a:off x="3124200" y="4495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chemeClr val="bg2"/>
                </a:solidFill>
                <a:latin typeface="Times New Roman" panose="02020603050405020304" pitchFamily="18" charset="0"/>
              </a:rPr>
              <a:t>9</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7" name="円/楕円 93">
            <a:extLst>
              <a:ext uri="{FF2B5EF4-FFF2-40B4-BE49-F238E27FC236}">
                <a16:creationId xmlns:a16="http://schemas.microsoft.com/office/drawing/2014/main" id="{6C78553F-4505-4188-B18F-CA035E976040}"/>
              </a:ext>
            </a:extLst>
          </p:cNvPr>
          <p:cNvSpPr/>
          <p:nvPr/>
        </p:nvSpPr>
        <p:spPr bwMode="auto">
          <a:xfrm>
            <a:off x="2098916" y="4982806"/>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chemeClr val="bg2"/>
                </a:solidFill>
                <a:latin typeface="Times New Roman" panose="02020603050405020304" pitchFamily="18" charset="0"/>
              </a:rPr>
              <a:t>10</a:t>
            </a:r>
            <a:endParaRPr kumimoji="1" lang="en-US" altLang="ja-JP"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8" name="円/楕円 97">
            <a:extLst>
              <a:ext uri="{FF2B5EF4-FFF2-40B4-BE49-F238E27FC236}">
                <a16:creationId xmlns:a16="http://schemas.microsoft.com/office/drawing/2014/main" id="{1E900C2B-7DB2-4872-9541-275879D5C4D4}"/>
              </a:ext>
            </a:extLst>
          </p:cNvPr>
          <p:cNvSpPr/>
          <p:nvPr/>
        </p:nvSpPr>
        <p:spPr bwMode="auto">
          <a:xfrm>
            <a:off x="2590799" y="4992019"/>
            <a:ext cx="361432" cy="36143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11</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9" name="円/楕円 93">
            <a:extLst>
              <a:ext uri="{FF2B5EF4-FFF2-40B4-BE49-F238E27FC236}">
                <a16:creationId xmlns:a16="http://schemas.microsoft.com/office/drawing/2014/main" id="{4FA18B5D-7806-4980-A117-3E6A81291662}"/>
              </a:ext>
            </a:extLst>
          </p:cNvPr>
          <p:cNvSpPr/>
          <p:nvPr/>
        </p:nvSpPr>
        <p:spPr bwMode="auto">
          <a:xfrm>
            <a:off x="2115952" y="4503281"/>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chemeClr val="bg2"/>
                </a:solidFill>
                <a:latin typeface="Times New Roman" panose="02020603050405020304" pitchFamily="18" charset="0"/>
              </a:rPr>
              <a:t>12</a:t>
            </a:r>
            <a:endParaRPr kumimoji="1" lang="en-US" altLang="ja-JP"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Tree>
    <p:extLst>
      <p:ext uri="{BB962C8B-B14F-4D97-AF65-F5344CB8AC3E}">
        <p14:creationId xmlns:p14="http://schemas.microsoft.com/office/powerpoint/2010/main" val="3410633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aseline="0" dirty="0">
                <a:latin typeface="Times New Roman" pitchFamily="18" charset="0"/>
              </a:rPr>
              <a:t>ゲーム</a:t>
            </a:r>
            <a:r>
              <a:rPr lang="en-US" altLang="ja-JP" baseline="0" dirty="0">
                <a:latin typeface="Times New Roman" pitchFamily="18" charset="0"/>
              </a:rPr>
              <a:t>AI</a:t>
            </a:r>
            <a:r>
              <a:rPr lang="ja-JP" altLang="en-US" baseline="0" dirty="0">
                <a:latin typeface="Times New Roman" pitchFamily="18" charset="0"/>
              </a:rPr>
              <a:t>の作成</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p:txBody>
          <a:bodyPr/>
          <a:lstStyle/>
          <a:p>
            <a:r>
              <a:rPr kumimoji="1" lang="ja-JP" altLang="en-US" baseline="0" dirty="0">
                <a:latin typeface="Times New Roman" pitchFamily="18" charset="0"/>
              </a:rPr>
              <a:t>ゲーム</a:t>
            </a:r>
            <a:r>
              <a:rPr kumimoji="1" lang="en-US" altLang="ja-JP" baseline="0" dirty="0">
                <a:latin typeface="Times New Roman" pitchFamily="18" charset="0"/>
              </a:rPr>
              <a:t>AI</a:t>
            </a:r>
            <a:r>
              <a:rPr lang="ja-JP" altLang="en-US" baseline="0" dirty="0">
                <a:latin typeface="Times New Roman" pitchFamily="18" charset="0"/>
              </a:rPr>
              <a:t>作成には何が必要か？</a:t>
            </a:r>
            <a:endParaRPr lang="en-US" altLang="ja-JP" baseline="0" dirty="0">
              <a:latin typeface="Times New Roman" pitchFamily="18" charset="0"/>
            </a:endParaRPr>
          </a:p>
          <a:p>
            <a:pPr lvl="1"/>
            <a:r>
              <a:rPr kumimoji="1" lang="ja-JP" altLang="en-US" baseline="0" dirty="0">
                <a:latin typeface="Times New Roman" pitchFamily="18" charset="0"/>
              </a:rPr>
              <a:t>ルール通りに指せる・打てる</a:t>
            </a:r>
            <a:endParaRPr kumimoji="1" lang="en-US" altLang="ja-JP" baseline="0" dirty="0">
              <a:latin typeface="Times New Roman" pitchFamily="18" charset="0"/>
            </a:endParaRPr>
          </a:p>
          <a:p>
            <a:pPr lvl="2"/>
            <a:r>
              <a:rPr lang="ja-JP" altLang="en-US" baseline="0" dirty="0">
                <a:latin typeface="Times New Roman" pitchFamily="18" charset="0"/>
              </a:rPr>
              <a:t>合法手の中で強い手を選べる</a:t>
            </a:r>
            <a:endParaRPr lang="en-US" altLang="ja-JP" baseline="0" dirty="0">
              <a:latin typeface="Times New Roman" pitchFamily="18" charset="0"/>
            </a:endParaRPr>
          </a:p>
          <a:p>
            <a:pPr lvl="1"/>
            <a:r>
              <a:rPr kumimoji="1" lang="ja-JP" altLang="en-US" baseline="0" dirty="0">
                <a:latin typeface="Times New Roman" pitchFamily="18" charset="0"/>
              </a:rPr>
              <a:t>プレイヤーの手が合法手か判定できる</a:t>
            </a:r>
            <a:endParaRPr kumimoji="1" lang="en-US" altLang="ja-JP" baseline="0" dirty="0">
              <a:latin typeface="Times New Roman" pitchFamily="18" charset="0"/>
            </a:endParaRPr>
          </a:p>
          <a:p>
            <a:pPr lvl="1"/>
            <a:r>
              <a:rPr lang="ja-JP" altLang="en-US" baseline="0" dirty="0">
                <a:latin typeface="Times New Roman" pitchFamily="18" charset="0"/>
              </a:rPr>
              <a:t>合法手を指した・打った後の</a:t>
            </a:r>
            <a:r>
              <a:rPr kumimoji="1" lang="ja-JP" altLang="en-US" baseline="0" dirty="0">
                <a:latin typeface="Times New Roman" pitchFamily="18" charset="0"/>
              </a:rPr>
              <a:t>局面を生成できる</a:t>
            </a:r>
            <a:endParaRPr kumimoji="1" lang="en-US" altLang="ja-JP" baseline="0" dirty="0">
              <a:latin typeface="Times New Roman" pitchFamily="18" charset="0"/>
            </a:endParaRPr>
          </a:p>
          <a:p>
            <a:pPr lvl="1"/>
            <a:r>
              <a:rPr lang="ja-JP" altLang="en-US" baseline="0" dirty="0">
                <a:latin typeface="Times New Roman" pitchFamily="18" charset="0"/>
              </a:rPr>
              <a:t>終了判定ができる</a:t>
            </a:r>
            <a:endParaRPr lang="en-US" altLang="ja-JP" baseline="0" dirty="0">
              <a:latin typeface="Times New Roman" pitchFamily="18" charset="0"/>
            </a:endParaRPr>
          </a:p>
          <a:p>
            <a:pPr lvl="1"/>
            <a:r>
              <a:rPr kumimoji="1" lang="ja-JP" altLang="en-US" baseline="0" dirty="0">
                <a:latin typeface="Times New Roman" pitchFamily="18" charset="0"/>
              </a:rPr>
              <a:t>得点計算・勝敗判定ができる</a:t>
            </a:r>
          </a:p>
        </p:txBody>
      </p:sp>
    </p:spTree>
    <p:extLst>
      <p:ext uri="{BB962C8B-B14F-4D97-AF65-F5344CB8AC3E}">
        <p14:creationId xmlns:p14="http://schemas.microsoft.com/office/powerpoint/2010/main" val="1067445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先読み</a:t>
            </a:r>
          </a:p>
        </p:txBody>
      </p:sp>
      <p:sp>
        <p:nvSpPr>
          <p:cNvPr id="4" name="テキスト ボックス 3"/>
          <p:cNvSpPr txBox="1"/>
          <p:nvPr/>
        </p:nvSpPr>
        <p:spPr>
          <a:xfrm>
            <a:off x="1534770" y="1477182"/>
            <a:ext cx="4987263" cy="1040285"/>
          </a:xfrm>
          <a:prstGeom prst="rect">
            <a:avLst/>
          </a:prstGeom>
          <a:noFill/>
        </p:spPr>
        <p:txBody>
          <a:bodyPr wrap="none" rtlCol="0">
            <a:spAutoFit/>
          </a:bodyPr>
          <a:lstStyle/>
          <a:p>
            <a:pPr algn="l"/>
            <a:r>
              <a:rPr kumimoji="1" lang="ja-JP" altLang="en-US" dirty="0">
                <a:latin typeface="Times New Roman" panose="02020603050405020304" pitchFamily="18" charset="0"/>
              </a:rPr>
              <a:t>現在の局面は優勢でも</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数手先に逆転される場合がある</a:t>
            </a:r>
            <a:endParaRPr kumimoji="1" lang="ja-JP" altLang="en-US" dirty="0">
              <a:latin typeface="Times New Roman" panose="02020603050405020304" pitchFamily="18" charset="0"/>
            </a:endParaRPr>
          </a:p>
        </p:txBody>
      </p:sp>
      <p:grpSp>
        <p:nvGrpSpPr>
          <p:cNvPr id="9" name="グループ化 8"/>
          <p:cNvGrpSpPr/>
          <p:nvPr/>
        </p:nvGrpSpPr>
        <p:grpSpPr>
          <a:xfrm>
            <a:off x="2220570" y="2623829"/>
            <a:ext cx="3416320" cy="1083135"/>
            <a:chOff x="2590800" y="2670647"/>
            <a:chExt cx="3416320" cy="1083135"/>
          </a:xfrm>
        </p:grpSpPr>
        <p:sp>
          <p:nvSpPr>
            <p:cNvPr id="7" name="テキスト ボックス 6"/>
            <p:cNvSpPr txBox="1"/>
            <p:nvPr/>
          </p:nvSpPr>
          <p:spPr>
            <a:xfrm>
              <a:off x="2590800" y="3230562"/>
              <a:ext cx="3416320" cy="523220"/>
            </a:xfrm>
            <a:prstGeom prst="rect">
              <a:avLst/>
            </a:prstGeom>
            <a:noFill/>
          </p:spPr>
          <p:txBody>
            <a:bodyPr wrap="none" rtlCol="0">
              <a:spAutoFit/>
            </a:bodyPr>
            <a:lstStyle/>
            <a:p>
              <a:r>
                <a:rPr kumimoji="1" lang="ja-JP" altLang="en-US" dirty="0">
                  <a:latin typeface="Times New Roman" panose="02020603050405020304" pitchFamily="18" charset="0"/>
                </a:rPr>
                <a:t>局面の先読みが必要</a:t>
              </a:r>
            </a:p>
          </p:txBody>
        </p:sp>
        <p:sp>
          <p:nvSpPr>
            <p:cNvPr id="8" name="下矢印 7"/>
            <p:cNvSpPr/>
            <p:nvPr/>
          </p:nvSpPr>
          <p:spPr bwMode="auto">
            <a:xfrm>
              <a:off x="3886200" y="2670647"/>
              <a:ext cx="609600" cy="453553"/>
            </a:xfrm>
            <a:prstGeom prst="down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sp>
        <p:nvSpPr>
          <p:cNvPr id="11" name="円/楕円 10"/>
          <p:cNvSpPr/>
          <p:nvPr/>
        </p:nvSpPr>
        <p:spPr bwMode="auto">
          <a:xfrm>
            <a:off x="6130263" y="3881187"/>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nvGrpSpPr>
          <p:cNvPr id="18" name="グループ化 17"/>
          <p:cNvGrpSpPr/>
          <p:nvPr/>
        </p:nvGrpSpPr>
        <p:grpSpPr>
          <a:xfrm>
            <a:off x="6130263" y="3166576"/>
            <a:ext cx="2251736" cy="1089787"/>
            <a:chOff x="4610100" y="4381959"/>
            <a:chExt cx="2251736" cy="1089787"/>
          </a:xfrm>
        </p:grpSpPr>
        <p:sp>
          <p:nvSpPr>
            <p:cNvPr id="16" name="円/楕円 15"/>
            <p:cNvSpPr/>
            <p:nvPr/>
          </p:nvSpPr>
          <p:spPr bwMode="auto">
            <a:xfrm>
              <a:off x="4610100" y="5090746"/>
              <a:ext cx="381000" cy="381000"/>
            </a:xfrm>
            <a:prstGeom prst="ellipse">
              <a:avLst/>
            </a:prstGeom>
            <a:solidFill>
              <a:srgbClr val="FF0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a:t>
              </a:r>
            </a:p>
          </p:txBody>
        </p:sp>
        <p:sp>
          <p:nvSpPr>
            <p:cNvPr id="17" name="角丸四角形吹き出し 16"/>
            <p:cNvSpPr/>
            <p:nvPr/>
          </p:nvSpPr>
          <p:spPr bwMode="auto">
            <a:xfrm>
              <a:off x="4991099" y="4381959"/>
              <a:ext cx="1870737" cy="609600"/>
            </a:xfrm>
            <a:prstGeom prst="wedgeRoundRectCallout">
              <a:avLst>
                <a:gd name="adj1" fmla="val -49291"/>
                <a:gd name="adj2" fmla="val 79545"/>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優勢のようだ</a:t>
              </a:r>
            </a:p>
          </p:txBody>
        </p:sp>
      </p:grpSp>
      <p:sp>
        <p:nvSpPr>
          <p:cNvPr id="19" name="テキスト ボックス 18"/>
          <p:cNvSpPr txBox="1"/>
          <p:nvPr/>
        </p:nvSpPr>
        <p:spPr>
          <a:xfrm>
            <a:off x="7377832" y="3875363"/>
            <a:ext cx="1271503" cy="461665"/>
          </a:xfrm>
          <a:prstGeom prst="rect">
            <a:avLst/>
          </a:prstGeom>
          <a:noFill/>
        </p:spPr>
        <p:txBody>
          <a:bodyPr wrap="none" rtlCol="0">
            <a:spAutoFit/>
          </a:bodyPr>
          <a:lstStyle/>
          <a:p>
            <a:r>
              <a:rPr kumimoji="1" lang="ja-JP" altLang="en-US" sz="2400" dirty="0">
                <a:latin typeface="Times New Roman" panose="02020603050405020304" pitchFamily="18" charset="0"/>
              </a:rPr>
              <a:t>しかし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grpSp>
        <p:nvGrpSpPr>
          <p:cNvPr id="36" name="グループ化 35"/>
          <p:cNvGrpSpPr/>
          <p:nvPr/>
        </p:nvGrpSpPr>
        <p:grpSpPr>
          <a:xfrm>
            <a:off x="4603173" y="4262187"/>
            <a:ext cx="2348345" cy="1732618"/>
            <a:chOff x="4603173" y="4262187"/>
            <a:chExt cx="2348345" cy="1732618"/>
          </a:xfrm>
        </p:grpSpPr>
        <p:cxnSp>
          <p:nvCxnSpPr>
            <p:cNvPr id="13" name="直線矢印コネクタ 12"/>
            <p:cNvCxnSpPr>
              <a:stCxn id="11" idx="4"/>
              <a:endCxn id="14" idx="0"/>
            </p:cNvCxnSpPr>
            <p:nvPr/>
          </p:nvCxnSpPr>
          <p:spPr bwMode="auto">
            <a:xfrm>
              <a:off x="6320763" y="4262187"/>
              <a:ext cx="0" cy="1351618"/>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円/楕円 13"/>
            <p:cNvSpPr/>
            <p:nvPr/>
          </p:nvSpPr>
          <p:spPr bwMode="auto">
            <a:xfrm>
              <a:off x="6130263" y="5613805"/>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0" name="直線矢印コネクタ 19"/>
            <p:cNvCxnSpPr>
              <a:stCxn id="11" idx="4"/>
              <a:endCxn id="21" idx="0"/>
            </p:cNvCxnSpPr>
            <p:nvPr/>
          </p:nvCxnSpPr>
          <p:spPr bwMode="auto">
            <a:xfrm flipH="1">
              <a:off x="5880508" y="4262187"/>
              <a:ext cx="440255" cy="1345794"/>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円/楕円 20"/>
            <p:cNvSpPr/>
            <p:nvPr/>
          </p:nvSpPr>
          <p:spPr bwMode="auto">
            <a:xfrm>
              <a:off x="5690008" y="56079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cxnSp>
          <p:nvCxnSpPr>
            <p:cNvPr id="22" name="直線矢印コネクタ 21"/>
            <p:cNvCxnSpPr>
              <a:stCxn id="11" idx="4"/>
              <a:endCxn id="23" idx="0"/>
            </p:cNvCxnSpPr>
            <p:nvPr/>
          </p:nvCxnSpPr>
          <p:spPr bwMode="auto">
            <a:xfrm>
              <a:off x="6320763" y="4262187"/>
              <a:ext cx="440255" cy="1345794"/>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円/楕円 22"/>
            <p:cNvSpPr/>
            <p:nvPr/>
          </p:nvSpPr>
          <p:spPr bwMode="auto">
            <a:xfrm>
              <a:off x="6570518" y="5607981"/>
              <a:ext cx="381000" cy="3810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0" name="テキスト ボックス 29"/>
            <p:cNvSpPr txBox="1"/>
            <p:nvPr/>
          </p:nvSpPr>
          <p:spPr>
            <a:xfrm>
              <a:off x="4603173" y="5146316"/>
              <a:ext cx="1107996" cy="461665"/>
            </a:xfrm>
            <a:prstGeom prst="rect">
              <a:avLst/>
            </a:prstGeom>
            <a:noFill/>
          </p:spPr>
          <p:txBody>
            <a:bodyPr wrap="none" rtlCol="0">
              <a:spAutoFit/>
            </a:bodyPr>
            <a:lstStyle/>
            <a:p>
              <a:r>
                <a:rPr kumimoji="1" lang="ja-JP" altLang="en-US" sz="2400" dirty="0">
                  <a:latin typeface="Times New Roman" panose="02020603050405020304" pitchFamily="18" charset="0"/>
                </a:rPr>
                <a:t>数手先</a:t>
              </a:r>
            </a:p>
          </p:txBody>
        </p:sp>
      </p:grpSp>
      <p:grpSp>
        <p:nvGrpSpPr>
          <p:cNvPr id="35" name="グループ化 34"/>
          <p:cNvGrpSpPr/>
          <p:nvPr/>
        </p:nvGrpSpPr>
        <p:grpSpPr>
          <a:xfrm>
            <a:off x="5700778" y="4880372"/>
            <a:ext cx="2520356" cy="1123698"/>
            <a:chOff x="1862690" y="4680607"/>
            <a:chExt cx="2520356" cy="1123698"/>
          </a:xfrm>
        </p:grpSpPr>
        <p:sp>
          <p:nvSpPr>
            <p:cNvPr id="31" name="円/楕円 30"/>
            <p:cNvSpPr/>
            <p:nvPr/>
          </p:nvSpPr>
          <p:spPr bwMode="auto">
            <a:xfrm>
              <a:off x="2302945" y="5423305"/>
              <a:ext cx="381000" cy="381000"/>
            </a:xfrm>
            <a:prstGeom prst="ellipse">
              <a:avLst/>
            </a:prstGeom>
            <a:solidFill>
              <a:schemeClr val="tx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solidFill>
                    <a:schemeClr val="bg2"/>
                  </a:solidFill>
                  <a:effectLst/>
                  <a:latin typeface="Times New Roman" panose="02020603050405020304" pitchFamily="18" charset="0"/>
                </a:rPr>
                <a:t>×</a:t>
              </a:r>
              <a:endParaRPr kumimoji="1" lang="ja-JP" altLang="en-US" sz="2400" dirty="0">
                <a:solidFill>
                  <a:schemeClr val="bg2"/>
                </a:solidFill>
                <a:effectLst/>
                <a:latin typeface="Times New Roman" panose="02020603050405020304" pitchFamily="18" charset="0"/>
              </a:endParaRPr>
            </a:p>
          </p:txBody>
        </p:sp>
        <p:sp>
          <p:nvSpPr>
            <p:cNvPr id="32" name="円/楕円 31"/>
            <p:cNvSpPr/>
            <p:nvPr/>
          </p:nvSpPr>
          <p:spPr bwMode="auto">
            <a:xfrm>
              <a:off x="1862690" y="5417481"/>
              <a:ext cx="381000" cy="381000"/>
            </a:xfrm>
            <a:prstGeom prst="ellipse">
              <a:avLst/>
            </a:prstGeom>
            <a:solidFill>
              <a:schemeClr val="tx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solidFill>
                    <a:schemeClr val="bg2"/>
                  </a:solidFill>
                  <a:effectLst/>
                  <a:latin typeface="Times New Roman" panose="02020603050405020304" pitchFamily="18" charset="0"/>
                </a:rPr>
                <a:t>×</a:t>
              </a:r>
              <a:endParaRPr kumimoji="1" lang="ja-JP" altLang="en-US" sz="2400" dirty="0">
                <a:solidFill>
                  <a:schemeClr val="bg2"/>
                </a:solidFill>
                <a:effectLst/>
                <a:latin typeface="Times New Roman" panose="02020603050405020304" pitchFamily="18" charset="0"/>
              </a:endParaRPr>
            </a:p>
          </p:txBody>
        </p:sp>
        <p:sp>
          <p:nvSpPr>
            <p:cNvPr id="33" name="円/楕円 32"/>
            <p:cNvSpPr/>
            <p:nvPr/>
          </p:nvSpPr>
          <p:spPr bwMode="auto">
            <a:xfrm>
              <a:off x="2743200" y="5417481"/>
              <a:ext cx="381000" cy="381000"/>
            </a:xfrm>
            <a:prstGeom prst="ellipse">
              <a:avLst/>
            </a:prstGeom>
            <a:solidFill>
              <a:schemeClr val="tx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solidFill>
                    <a:schemeClr val="bg2"/>
                  </a:solidFill>
                  <a:effectLst/>
                  <a:latin typeface="Times New Roman" panose="02020603050405020304" pitchFamily="18" charset="0"/>
                </a:rPr>
                <a:t>×</a:t>
              </a:r>
              <a:endParaRPr kumimoji="1" lang="ja-JP" altLang="en-US" sz="2400" dirty="0">
                <a:solidFill>
                  <a:schemeClr val="bg2"/>
                </a:solidFill>
                <a:effectLst/>
                <a:latin typeface="Times New Roman" panose="02020603050405020304" pitchFamily="18" charset="0"/>
              </a:endParaRPr>
            </a:p>
          </p:txBody>
        </p:sp>
        <p:sp>
          <p:nvSpPr>
            <p:cNvPr id="34" name="角丸四角形吹き出し 33"/>
            <p:cNvSpPr/>
            <p:nvPr/>
          </p:nvSpPr>
          <p:spPr bwMode="auto">
            <a:xfrm>
              <a:off x="3240046" y="4680607"/>
              <a:ext cx="1143000" cy="508953"/>
            </a:xfrm>
            <a:prstGeom prst="wedgeRoundRectCallout">
              <a:avLst>
                <a:gd name="adj1" fmla="val -60833"/>
                <a:gd name="adj2" fmla="val 84958"/>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劣勢！</a:t>
              </a:r>
            </a:p>
          </p:txBody>
        </p:sp>
      </p:grpSp>
    </p:spTree>
    <p:extLst>
      <p:ext uri="{BB962C8B-B14F-4D97-AF65-F5344CB8AC3E}">
        <p14:creationId xmlns:p14="http://schemas.microsoft.com/office/powerpoint/2010/main" val="232130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checkerboard(across)">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checkerboard(across)">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wipe(up)">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checkerboard(across)">
                                      <p:cBhvr>
                                        <p:cTn id="22" dur="500"/>
                                        <p:tgtEl>
                                          <p:spTgt spid="3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up)">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先読み</a:t>
            </a:r>
          </a:p>
        </p:txBody>
      </p:sp>
      <p:sp>
        <p:nvSpPr>
          <p:cNvPr id="3" name="コンテンツ プレースホルダー 2"/>
          <p:cNvSpPr>
            <a:spLocks noGrp="1"/>
          </p:cNvSpPr>
          <p:nvPr>
            <p:ph idx="1"/>
          </p:nvPr>
        </p:nvSpPr>
        <p:spPr>
          <a:xfrm>
            <a:off x="457200" y="1302424"/>
            <a:ext cx="8229600" cy="4525963"/>
          </a:xfrm>
        </p:spPr>
        <p:txBody>
          <a:bodyPr/>
          <a:lstStyle/>
          <a:p>
            <a:r>
              <a:rPr kumimoji="1" lang="ja-JP" altLang="en-US" dirty="0"/>
              <a:t>先読み</a:t>
            </a:r>
            <a:endParaRPr kumimoji="1" lang="en-US" altLang="ja-JP" dirty="0"/>
          </a:p>
          <a:p>
            <a:pPr lvl="1"/>
            <a:r>
              <a:rPr kumimoji="1" lang="ja-JP" altLang="en-US" dirty="0"/>
              <a:t>数手先の局面を生成し、評価値を計算</a:t>
            </a:r>
            <a:endParaRPr kumimoji="1" lang="en-US" altLang="ja-JP" dirty="0"/>
          </a:p>
          <a:p>
            <a:pPr lvl="1"/>
            <a:endParaRPr kumimoji="1" lang="ja-JP" altLang="en-US" dirty="0"/>
          </a:p>
        </p:txBody>
      </p:sp>
      <p:sp>
        <p:nvSpPr>
          <p:cNvPr id="4" name="円/楕円 3"/>
          <p:cNvSpPr/>
          <p:nvPr/>
        </p:nvSpPr>
        <p:spPr bwMode="auto">
          <a:xfrm>
            <a:off x="1636990" y="622947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+5</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円/楕円 4"/>
          <p:cNvSpPr/>
          <p:nvPr/>
        </p:nvSpPr>
        <p:spPr bwMode="auto">
          <a:xfrm>
            <a:off x="2739936" y="623533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-6</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6" name="円/楕円 5"/>
          <p:cNvSpPr/>
          <p:nvPr/>
        </p:nvSpPr>
        <p:spPr bwMode="auto">
          <a:xfrm>
            <a:off x="1647248" y="501113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円/楕円 6"/>
          <p:cNvSpPr/>
          <p:nvPr/>
        </p:nvSpPr>
        <p:spPr bwMode="auto">
          <a:xfrm>
            <a:off x="3291409" y="622947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8" name="円/楕円 7"/>
          <p:cNvSpPr/>
          <p:nvPr/>
        </p:nvSpPr>
        <p:spPr bwMode="auto">
          <a:xfrm>
            <a:off x="2188463" y="623533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9" name="円/楕円 8"/>
          <p:cNvSpPr/>
          <p:nvPr/>
        </p:nvSpPr>
        <p:spPr bwMode="auto">
          <a:xfrm>
            <a:off x="1085517" y="622947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rPr>
              <a:t>-4</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0" name="円/楕円 9"/>
          <p:cNvSpPr/>
          <p:nvPr/>
        </p:nvSpPr>
        <p:spPr bwMode="auto">
          <a:xfrm>
            <a:off x="3842882" y="622947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0</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1" name="円/楕円 10"/>
          <p:cNvSpPr/>
          <p:nvPr/>
        </p:nvSpPr>
        <p:spPr bwMode="auto">
          <a:xfrm>
            <a:off x="4394355" y="6217753"/>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2" name="円/楕円 11"/>
          <p:cNvSpPr/>
          <p:nvPr/>
        </p:nvSpPr>
        <p:spPr bwMode="auto">
          <a:xfrm>
            <a:off x="4945828" y="621189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-1</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3" name="円/楕円 12"/>
          <p:cNvSpPr/>
          <p:nvPr/>
        </p:nvSpPr>
        <p:spPr bwMode="auto">
          <a:xfrm>
            <a:off x="5497301" y="621189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+3</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cxnSp>
        <p:nvCxnSpPr>
          <p:cNvPr id="14" name="直線矢印コネクタ 13"/>
          <p:cNvCxnSpPr/>
          <p:nvPr/>
        </p:nvCxnSpPr>
        <p:spPr bwMode="auto">
          <a:xfrm>
            <a:off x="1875847" y="5444884"/>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p:cNvCxnSpPr/>
          <p:nvPr/>
        </p:nvCxnSpPr>
        <p:spPr bwMode="auto">
          <a:xfrm>
            <a:off x="1875847" y="5444884"/>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矢印コネクタ 15"/>
          <p:cNvCxnSpPr>
            <a:endCxn id="9" idx="0"/>
          </p:cNvCxnSpPr>
          <p:nvPr/>
        </p:nvCxnSpPr>
        <p:spPr bwMode="auto">
          <a:xfrm flipH="1">
            <a:off x="1314117" y="5444884"/>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円/楕円 16"/>
          <p:cNvSpPr/>
          <p:nvPr/>
        </p:nvSpPr>
        <p:spPr bwMode="auto">
          <a:xfrm>
            <a:off x="3291409" y="501113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18" name="直線矢印コネクタ 17"/>
          <p:cNvCxnSpPr/>
          <p:nvPr/>
        </p:nvCxnSpPr>
        <p:spPr bwMode="auto">
          <a:xfrm>
            <a:off x="3520008" y="5444884"/>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線矢印コネクタ 18"/>
          <p:cNvCxnSpPr/>
          <p:nvPr/>
        </p:nvCxnSpPr>
        <p:spPr bwMode="auto">
          <a:xfrm>
            <a:off x="3520008" y="5444884"/>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矢印コネクタ 19"/>
          <p:cNvCxnSpPr/>
          <p:nvPr/>
        </p:nvCxnSpPr>
        <p:spPr bwMode="auto">
          <a:xfrm flipH="1">
            <a:off x="2958278" y="5444884"/>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円/楕円 20"/>
          <p:cNvSpPr/>
          <p:nvPr/>
        </p:nvSpPr>
        <p:spPr bwMode="auto">
          <a:xfrm>
            <a:off x="4938823" y="501113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22" name="直線矢印コネクタ 21"/>
          <p:cNvCxnSpPr/>
          <p:nvPr/>
        </p:nvCxnSpPr>
        <p:spPr bwMode="auto">
          <a:xfrm>
            <a:off x="5167422" y="5444884"/>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矢印コネクタ 22"/>
          <p:cNvCxnSpPr/>
          <p:nvPr/>
        </p:nvCxnSpPr>
        <p:spPr bwMode="auto">
          <a:xfrm>
            <a:off x="5167422" y="5444884"/>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矢印コネクタ 23"/>
          <p:cNvCxnSpPr/>
          <p:nvPr/>
        </p:nvCxnSpPr>
        <p:spPr bwMode="auto">
          <a:xfrm flipH="1">
            <a:off x="4605692" y="5444884"/>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円/楕円 24"/>
          <p:cNvSpPr/>
          <p:nvPr/>
        </p:nvSpPr>
        <p:spPr bwMode="auto">
          <a:xfrm>
            <a:off x="3291409" y="3800354"/>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26" name="直線矢印コネクタ 25"/>
          <p:cNvCxnSpPr/>
          <p:nvPr/>
        </p:nvCxnSpPr>
        <p:spPr bwMode="auto">
          <a:xfrm>
            <a:off x="3520008" y="4234108"/>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矢印コネクタ 26"/>
          <p:cNvCxnSpPr>
            <a:endCxn id="21" idx="0"/>
          </p:cNvCxnSpPr>
          <p:nvPr/>
        </p:nvCxnSpPr>
        <p:spPr bwMode="auto">
          <a:xfrm>
            <a:off x="3520008" y="4234108"/>
            <a:ext cx="1647415"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a:endCxn id="6" idx="0"/>
          </p:cNvCxnSpPr>
          <p:nvPr/>
        </p:nvCxnSpPr>
        <p:spPr bwMode="auto">
          <a:xfrm flipH="1">
            <a:off x="1875848" y="4234108"/>
            <a:ext cx="1644160"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円/楕円 28"/>
          <p:cNvSpPr/>
          <p:nvPr/>
        </p:nvSpPr>
        <p:spPr bwMode="auto">
          <a:xfrm>
            <a:off x="4945828" y="2599593"/>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30" name="直線矢印コネクタ 29"/>
          <p:cNvCxnSpPr/>
          <p:nvPr/>
        </p:nvCxnSpPr>
        <p:spPr bwMode="auto">
          <a:xfrm>
            <a:off x="5174426" y="3030416"/>
            <a:ext cx="1008674" cy="74356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矢印コネクタ 30"/>
          <p:cNvCxnSpPr/>
          <p:nvPr/>
        </p:nvCxnSpPr>
        <p:spPr bwMode="auto">
          <a:xfrm>
            <a:off x="5185007" y="3048000"/>
            <a:ext cx="3287181" cy="73183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矢印コネクタ 31"/>
          <p:cNvCxnSpPr/>
          <p:nvPr/>
        </p:nvCxnSpPr>
        <p:spPr bwMode="auto">
          <a:xfrm flipH="1">
            <a:off x="3530267" y="3033347"/>
            <a:ext cx="1644160"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矢印コネクタ 32"/>
          <p:cNvCxnSpPr>
            <a:stCxn id="29" idx="4"/>
          </p:cNvCxnSpPr>
          <p:nvPr/>
        </p:nvCxnSpPr>
        <p:spPr bwMode="auto">
          <a:xfrm>
            <a:off x="5174428" y="3056793"/>
            <a:ext cx="2173732" cy="73183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円/楕円 33"/>
          <p:cNvSpPr/>
          <p:nvPr/>
        </p:nvSpPr>
        <p:spPr bwMode="auto">
          <a:xfrm>
            <a:off x="7053132" y="380963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35" name="円/楕円 34"/>
          <p:cNvSpPr/>
          <p:nvPr/>
        </p:nvSpPr>
        <p:spPr bwMode="auto">
          <a:xfrm>
            <a:off x="5917706" y="379156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円/楕円 35"/>
          <p:cNvSpPr/>
          <p:nvPr/>
        </p:nvSpPr>
        <p:spPr bwMode="auto">
          <a:xfrm>
            <a:off x="8215423" y="3816958"/>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cxnSp>
        <p:nvCxnSpPr>
          <p:cNvPr id="37" name="直線矢印コネクタ 36"/>
          <p:cNvCxnSpPr/>
          <p:nvPr/>
        </p:nvCxnSpPr>
        <p:spPr bwMode="auto">
          <a:xfrm>
            <a:off x="8446465" y="4274158"/>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矢印コネクタ 37"/>
          <p:cNvCxnSpPr/>
          <p:nvPr/>
        </p:nvCxnSpPr>
        <p:spPr bwMode="auto">
          <a:xfrm>
            <a:off x="8458514" y="4274158"/>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p:nvPr/>
        </p:nvCxnSpPr>
        <p:spPr bwMode="auto">
          <a:xfrm flipH="1">
            <a:off x="8233965" y="4275623"/>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p:nvPr/>
        </p:nvCxnSpPr>
        <p:spPr bwMode="auto">
          <a:xfrm>
            <a:off x="7296344" y="4272693"/>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矢印コネクタ 40"/>
          <p:cNvCxnSpPr/>
          <p:nvPr/>
        </p:nvCxnSpPr>
        <p:spPr bwMode="auto">
          <a:xfrm>
            <a:off x="7308393" y="4272693"/>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p:cNvCxnSpPr/>
          <p:nvPr/>
        </p:nvCxnSpPr>
        <p:spPr bwMode="auto">
          <a:xfrm flipH="1">
            <a:off x="7083844" y="4274158"/>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p:nvPr/>
        </p:nvCxnSpPr>
        <p:spPr bwMode="auto">
          <a:xfrm>
            <a:off x="6168389" y="4269888"/>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p:nvPr/>
        </p:nvCxnSpPr>
        <p:spPr bwMode="auto">
          <a:xfrm>
            <a:off x="6180438" y="4269888"/>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p:nvPr/>
        </p:nvCxnSpPr>
        <p:spPr bwMode="auto">
          <a:xfrm flipH="1">
            <a:off x="5955889" y="4271353"/>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円/楕円 45"/>
          <p:cNvSpPr/>
          <p:nvPr/>
        </p:nvSpPr>
        <p:spPr bwMode="auto">
          <a:xfrm>
            <a:off x="3296724" y="5030423"/>
            <a:ext cx="457200" cy="433754"/>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47" name="円/楕円 46"/>
          <p:cNvSpPr/>
          <p:nvPr/>
        </p:nvSpPr>
        <p:spPr bwMode="auto">
          <a:xfrm>
            <a:off x="1653272" y="501112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+5</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円/楕円 47"/>
          <p:cNvSpPr/>
          <p:nvPr/>
        </p:nvSpPr>
        <p:spPr bwMode="auto">
          <a:xfrm>
            <a:off x="4950869" y="500655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+3</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49" name="円/楕円 48"/>
          <p:cNvSpPr/>
          <p:nvPr/>
        </p:nvSpPr>
        <p:spPr bwMode="auto">
          <a:xfrm>
            <a:off x="5901325" y="378106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-6</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50" name="円/楕円 49"/>
          <p:cNvSpPr/>
          <p:nvPr/>
        </p:nvSpPr>
        <p:spPr bwMode="auto">
          <a:xfrm>
            <a:off x="3295812" y="378106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51" name="円/楕円 50"/>
          <p:cNvSpPr/>
          <p:nvPr/>
        </p:nvSpPr>
        <p:spPr bwMode="auto">
          <a:xfrm>
            <a:off x="8210312" y="380963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-4</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52" name="円/楕円 51"/>
          <p:cNvSpPr/>
          <p:nvPr/>
        </p:nvSpPr>
        <p:spPr bwMode="auto">
          <a:xfrm>
            <a:off x="7058505" y="380963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+1</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円/楕円 52"/>
          <p:cNvSpPr/>
          <p:nvPr/>
        </p:nvSpPr>
        <p:spPr bwMode="auto">
          <a:xfrm>
            <a:off x="4938000" y="2596663"/>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solidFill>
                  <a:schemeClr val="bg2"/>
                </a:solidFill>
                <a:latin typeface="Times New Roman" panose="02020603050405020304" pitchFamily="18" charset="0"/>
              </a:rPr>
              <a:t>+2</a:t>
            </a: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テキスト ボックス 53"/>
          <p:cNvSpPr txBox="1"/>
          <p:nvPr/>
        </p:nvSpPr>
        <p:spPr>
          <a:xfrm>
            <a:off x="271400" y="4973540"/>
            <a:ext cx="902811" cy="523220"/>
          </a:xfrm>
          <a:prstGeom prst="rect">
            <a:avLst/>
          </a:prstGeom>
          <a:noFill/>
        </p:spPr>
        <p:txBody>
          <a:bodyPr wrap="none" rtlCol="0">
            <a:spAutoFit/>
          </a:bodyPr>
          <a:lstStyle/>
          <a:p>
            <a:r>
              <a:rPr kumimoji="1" lang="ja-JP" altLang="en-US" dirty="0"/>
              <a:t>○番</a:t>
            </a:r>
          </a:p>
        </p:txBody>
      </p:sp>
      <p:sp>
        <p:nvSpPr>
          <p:cNvPr id="55" name="テキスト ボックス 54"/>
          <p:cNvSpPr txBox="1"/>
          <p:nvPr/>
        </p:nvSpPr>
        <p:spPr>
          <a:xfrm>
            <a:off x="246181" y="3721630"/>
            <a:ext cx="902811" cy="523220"/>
          </a:xfrm>
          <a:prstGeom prst="rect">
            <a:avLst/>
          </a:prstGeom>
          <a:noFill/>
        </p:spPr>
        <p:txBody>
          <a:bodyPr wrap="none" rtlCol="0">
            <a:spAutoFit/>
          </a:bodyPr>
          <a:lstStyle/>
          <a:p>
            <a:r>
              <a:rPr lang="en-US" altLang="ja-JP" dirty="0"/>
              <a:t>×</a:t>
            </a:r>
            <a:r>
              <a:rPr kumimoji="1" lang="ja-JP" altLang="en-US" dirty="0"/>
              <a:t>番</a:t>
            </a:r>
          </a:p>
        </p:txBody>
      </p:sp>
      <p:sp>
        <p:nvSpPr>
          <p:cNvPr id="56" name="テキスト ボックス 55"/>
          <p:cNvSpPr txBox="1"/>
          <p:nvPr/>
        </p:nvSpPr>
        <p:spPr>
          <a:xfrm>
            <a:off x="292582" y="2556342"/>
            <a:ext cx="902811" cy="523220"/>
          </a:xfrm>
          <a:prstGeom prst="rect">
            <a:avLst/>
          </a:prstGeom>
          <a:noFill/>
        </p:spPr>
        <p:txBody>
          <a:bodyPr wrap="none" rtlCol="0">
            <a:spAutoFit/>
          </a:bodyPr>
          <a:lstStyle/>
          <a:p>
            <a:r>
              <a:rPr kumimoji="1" lang="ja-JP" altLang="en-US" dirty="0"/>
              <a:t>○番</a:t>
            </a:r>
          </a:p>
        </p:txBody>
      </p:sp>
      <p:sp>
        <p:nvSpPr>
          <p:cNvPr id="57" name="楕円 56">
            <a:extLst>
              <a:ext uri="{FF2B5EF4-FFF2-40B4-BE49-F238E27FC236}">
                <a16:creationId xmlns:a16="http://schemas.microsoft.com/office/drawing/2014/main" id="{83D46DD3-3176-4D25-A392-911583FACE47}"/>
              </a:ext>
            </a:extLst>
          </p:cNvPr>
          <p:cNvSpPr/>
          <p:nvPr/>
        </p:nvSpPr>
        <p:spPr bwMode="auto">
          <a:xfrm>
            <a:off x="1571231" y="6145931"/>
            <a:ext cx="654526" cy="654526"/>
          </a:xfrm>
          <a:prstGeom prst="ellipse">
            <a:avLst/>
          </a:prstGeom>
          <a:noFill/>
          <a:ln w="38100"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8" name="楕円 57">
            <a:extLst>
              <a:ext uri="{FF2B5EF4-FFF2-40B4-BE49-F238E27FC236}">
                <a16:creationId xmlns:a16="http://schemas.microsoft.com/office/drawing/2014/main" id="{98B09336-F290-4C22-9ED8-39407A2654FB}"/>
              </a:ext>
            </a:extLst>
          </p:cNvPr>
          <p:cNvSpPr/>
          <p:nvPr/>
        </p:nvSpPr>
        <p:spPr bwMode="auto">
          <a:xfrm>
            <a:off x="3229383" y="4967726"/>
            <a:ext cx="618717" cy="566363"/>
          </a:xfrm>
          <a:prstGeom prst="ellipse">
            <a:avLst/>
          </a:prstGeom>
          <a:noFill/>
          <a:ln w="38100"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9" name="楕円 58">
            <a:extLst>
              <a:ext uri="{FF2B5EF4-FFF2-40B4-BE49-F238E27FC236}">
                <a16:creationId xmlns:a16="http://schemas.microsoft.com/office/drawing/2014/main" id="{D976F956-FD85-4A49-91B0-BE5A2E0F380A}"/>
              </a:ext>
            </a:extLst>
          </p:cNvPr>
          <p:cNvSpPr/>
          <p:nvPr/>
        </p:nvSpPr>
        <p:spPr bwMode="auto">
          <a:xfrm>
            <a:off x="3229383" y="3707549"/>
            <a:ext cx="606403" cy="654526"/>
          </a:xfrm>
          <a:prstGeom prst="ellipse">
            <a:avLst/>
          </a:prstGeom>
          <a:noFill/>
          <a:ln w="38100"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2" name="楕円 61">
            <a:extLst>
              <a:ext uri="{FF2B5EF4-FFF2-40B4-BE49-F238E27FC236}">
                <a16:creationId xmlns:a16="http://schemas.microsoft.com/office/drawing/2014/main" id="{198933F0-D3F7-46BC-BB08-06622AB223AD}"/>
              </a:ext>
            </a:extLst>
          </p:cNvPr>
          <p:cNvSpPr/>
          <p:nvPr/>
        </p:nvSpPr>
        <p:spPr bwMode="auto">
          <a:xfrm>
            <a:off x="3210009" y="6145931"/>
            <a:ext cx="654526" cy="654526"/>
          </a:xfrm>
          <a:prstGeom prst="ellipse">
            <a:avLst/>
          </a:prstGeom>
          <a:noFill/>
          <a:ln w="38100"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3" name="楕円 62">
            <a:extLst>
              <a:ext uri="{FF2B5EF4-FFF2-40B4-BE49-F238E27FC236}">
                <a16:creationId xmlns:a16="http://schemas.microsoft.com/office/drawing/2014/main" id="{AFBA785F-F560-4D5A-977F-65D81770C033}"/>
              </a:ext>
            </a:extLst>
          </p:cNvPr>
          <p:cNvSpPr/>
          <p:nvPr/>
        </p:nvSpPr>
        <p:spPr bwMode="auto">
          <a:xfrm>
            <a:off x="5416380" y="6130813"/>
            <a:ext cx="654526" cy="654526"/>
          </a:xfrm>
          <a:prstGeom prst="ellipse">
            <a:avLst/>
          </a:prstGeom>
          <a:noFill/>
          <a:ln w="38100" cap="flat" cmpd="sng" algn="ctr">
            <a:solidFill>
              <a:srgbClr val="FF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nvGrpSpPr>
          <p:cNvPr id="67" name="グループ化 66">
            <a:extLst>
              <a:ext uri="{FF2B5EF4-FFF2-40B4-BE49-F238E27FC236}">
                <a16:creationId xmlns:a16="http://schemas.microsoft.com/office/drawing/2014/main" id="{A8319407-0B3F-40E2-85CC-D160C0D8BC3F}"/>
              </a:ext>
            </a:extLst>
          </p:cNvPr>
          <p:cNvGrpSpPr/>
          <p:nvPr/>
        </p:nvGrpSpPr>
        <p:grpSpPr>
          <a:xfrm>
            <a:off x="6116897" y="5858180"/>
            <a:ext cx="2543556" cy="904863"/>
            <a:chOff x="6165520" y="5735519"/>
            <a:chExt cx="2543556" cy="904863"/>
          </a:xfrm>
        </p:grpSpPr>
        <p:sp>
          <p:nvSpPr>
            <p:cNvPr id="68" name="テキスト ボックス 67">
              <a:extLst>
                <a:ext uri="{FF2B5EF4-FFF2-40B4-BE49-F238E27FC236}">
                  <a16:creationId xmlns:a16="http://schemas.microsoft.com/office/drawing/2014/main" id="{861A348E-A206-4DDC-B682-5A08B722D615}"/>
                </a:ext>
              </a:extLst>
            </p:cNvPr>
            <p:cNvSpPr txBox="1"/>
            <p:nvPr/>
          </p:nvSpPr>
          <p:spPr>
            <a:xfrm>
              <a:off x="6462948" y="5735519"/>
              <a:ext cx="2246128" cy="904863"/>
            </a:xfrm>
            <a:prstGeom prst="rect">
              <a:avLst/>
            </a:prstGeom>
            <a:noFill/>
          </p:spPr>
          <p:txBody>
            <a:bodyPr wrap="none" rtlCol="0">
              <a:spAutoFit/>
            </a:bodyPr>
            <a:lstStyle/>
            <a:p>
              <a:pPr algn="l"/>
              <a:r>
                <a:rPr kumimoji="1" lang="ja-JP" altLang="en-US" sz="2400" dirty="0">
                  <a:latin typeface="Times New Roman" panose="02020603050405020304" pitchFamily="18" charset="0"/>
                </a:rPr>
                <a:t>この局面の</a:t>
              </a:r>
              <a:endParaRPr kumimoji="1"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評価値を求める</a:t>
              </a:r>
            </a:p>
          </p:txBody>
        </p:sp>
        <p:sp>
          <p:nvSpPr>
            <p:cNvPr id="69" name="左矢印 57">
              <a:extLst>
                <a:ext uri="{FF2B5EF4-FFF2-40B4-BE49-F238E27FC236}">
                  <a16:creationId xmlns:a16="http://schemas.microsoft.com/office/drawing/2014/main" id="{44C99113-314D-4300-82FC-1AFA5726D34D}"/>
                </a:ext>
              </a:extLst>
            </p:cNvPr>
            <p:cNvSpPr/>
            <p:nvPr/>
          </p:nvSpPr>
          <p:spPr bwMode="auto">
            <a:xfrm>
              <a:off x="6165520" y="6096000"/>
              <a:ext cx="311480" cy="362076"/>
            </a:xfrm>
            <a:prstGeom prst="leftArrow">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spTree>
    <p:extLst>
      <p:ext uri="{BB962C8B-B14F-4D97-AF65-F5344CB8AC3E}">
        <p14:creationId xmlns:p14="http://schemas.microsoft.com/office/powerpoint/2010/main" val="1180320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checkerboard(across)">
                                      <p:cBhvr>
                                        <p:cTn id="7" dur="500"/>
                                        <p:tgtEl>
                                          <p:spTgt spid="57"/>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62"/>
                                        </p:tgtEl>
                                        <p:attrNameLst>
                                          <p:attrName>style.visibility</p:attrName>
                                        </p:attrNameLst>
                                      </p:cBhvr>
                                      <p:to>
                                        <p:strVal val="visible"/>
                                      </p:to>
                                    </p:set>
                                    <p:animEffect transition="in" filter="checkerboard(across)">
                                      <p:cBhvr>
                                        <p:cTn id="11" dur="500"/>
                                        <p:tgtEl>
                                          <p:spTgt spid="62"/>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63"/>
                                        </p:tgtEl>
                                        <p:attrNameLst>
                                          <p:attrName>style.visibility</p:attrName>
                                        </p:attrNameLst>
                                      </p:cBhvr>
                                      <p:to>
                                        <p:strVal val="visible"/>
                                      </p:to>
                                    </p:set>
                                    <p:animEffect transition="in" filter="checkerboard(across)">
                                      <p:cBhvr>
                                        <p:cTn id="15" dur="500"/>
                                        <p:tgtEl>
                                          <p:spTgt spid="6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7"/>
                                        </p:tgtEl>
                                        <p:attrNameLst>
                                          <p:attrName>style.visibility</p:attrName>
                                        </p:attrNameLst>
                                      </p:cBhvr>
                                      <p:to>
                                        <p:strVal val="visible"/>
                                      </p:to>
                                    </p:set>
                                    <p:animEffect transition="in" filter="fade">
                                      <p:cBhvr>
                                        <p:cTn id="20" dur="500"/>
                                        <p:tgtEl>
                                          <p:spTgt spid="47"/>
                                        </p:tgtEl>
                                      </p:cBhvr>
                                    </p:animEffec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46"/>
                                        </p:tgtEl>
                                        <p:attrNameLst>
                                          <p:attrName>style.visibility</p:attrName>
                                        </p:attrNameLst>
                                      </p:cBhvr>
                                      <p:to>
                                        <p:strVal val="visible"/>
                                      </p:to>
                                    </p:set>
                                    <p:animEffect transition="in" filter="fade">
                                      <p:cBhvr>
                                        <p:cTn id="24" dur="500"/>
                                        <p:tgtEl>
                                          <p:spTgt spid="46"/>
                                        </p:tgtEl>
                                      </p:cBhvr>
                                    </p:animEffect>
                                  </p:childTnLst>
                                </p:cTn>
                              </p:par>
                            </p:childTnLst>
                          </p:cTn>
                        </p:par>
                        <p:par>
                          <p:cTn id="25" fill="hold">
                            <p:stCondLst>
                              <p:cond delay="1000"/>
                            </p:stCondLst>
                            <p:childTnLst>
                              <p:par>
                                <p:cTn id="26" presetID="10" presetClass="entr" presetSubtype="0" fill="hold" grpId="0" nodeType="afterEffect">
                                  <p:stCondLst>
                                    <p:cond delay="0"/>
                                  </p:stCondLst>
                                  <p:childTnLst>
                                    <p:set>
                                      <p:cBhvr>
                                        <p:cTn id="27" dur="1" fill="hold">
                                          <p:stCondLst>
                                            <p:cond delay="0"/>
                                          </p:stCondLst>
                                        </p:cTn>
                                        <p:tgtEl>
                                          <p:spTgt spid="48"/>
                                        </p:tgtEl>
                                        <p:attrNameLst>
                                          <p:attrName>style.visibility</p:attrName>
                                        </p:attrNameLst>
                                      </p:cBhvr>
                                      <p:to>
                                        <p:strVal val="visible"/>
                                      </p:to>
                                    </p:set>
                                    <p:animEffect transition="in" filter="fade">
                                      <p:cBhvr>
                                        <p:cTn id="28" dur="500"/>
                                        <p:tgtEl>
                                          <p:spTgt spid="48"/>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58"/>
                                        </p:tgtEl>
                                        <p:attrNameLst>
                                          <p:attrName>style.visibility</p:attrName>
                                        </p:attrNameLst>
                                      </p:cBhvr>
                                      <p:to>
                                        <p:strVal val="visible"/>
                                      </p:to>
                                    </p:set>
                                    <p:animEffect transition="in" filter="checkerboard(across)">
                                      <p:cBhvr>
                                        <p:cTn id="33" dur="500"/>
                                        <p:tgtEl>
                                          <p:spTgt spid="58"/>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50"/>
                                        </p:tgtEl>
                                        <p:attrNameLst>
                                          <p:attrName>style.visibility</p:attrName>
                                        </p:attrNameLst>
                                      </p:cBhvr>
                                      <p:to>
                                        <p:strVal val="visible"/>
                                      </p:to>
                                    </p:set>
                                    <p:animEffect transition="in" filter="fade">
                                      <p:cBhvr>
                                        <p:cTn id="38" dur="500"/>
                                        <p:tgtEl>
                                          <p:spTgt spid="50"/>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49"/>
                                        </p:tgtEl>
                                        <p:attrNameLst>
                                          <p:attrName>style.visibility</p:attrName>
                                        </p:attrNameLst>
                                      </p:cBhvr>
                                      <p:to>
                                        <p:strVal val="visible"/>
                                      </p:to>
                                    </p:set>
                                    <p:animEffect transition="in" filter="fade">
                                      <p:cBhvr>
                                        <p:cTn id="43" dur="500"/>
                                        <p:tgtEl>
                                          <p:spTgt spid="49"/>
                                        </p:tgtEl>
                                      </p:cBhvr>
                                    </p:animEffec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52"/>
                                        </p:tgtEl>
                                        <p:attrNameLst>
                                          <p:attrName>style.visibility</p:attrName>
                                        </p:attrNameLst>
                                      </p:cBhvr>
                                      <p:to>
                                        <p:strVal val="visible"/>
                                      </p:to>
                                    </p:set>
                                    <p:animEffect transition="in" filter="fade">
                                      <p:cBhvr>
                                        <p:cTn id="47" dur="500"/>
                                        <p:tgtEl>
                                          <p:spTgt spid="52"/>
                                        </p:tgtEl>
                                      </p:cBhvr>
                                    </p:animEffect>
                                  </p:childTnLst>
                                </p:cTn>
                              </p:par>
                            </p:childTnLst>
                          </p:cTn>
                        </p:par>
                        <p:par>
                          <p:cTn id="48" fill="hold">
                            <p:stCondLst>
                              <p:cond delay="1000"/>
                            </p:stCondLst>
                            <p:childTnLst>
                              <p:par>
                                <p:cTn id="49" presetID="10" presetClass="entr" presetSubtype="0" fill="hold" grpId="0"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fade">
                                      <p:cBhvr>
                                        <p:cTn id="51" dur="500"/>
                                        <p:tgtEl>
                                          <p:spTgt spid="51"/>
                                        </p:tgtEl>
                                      </p:cBhvr>
                                    </p:animEffect>
                                  </p:childTnLst>
                                </p:cTn>
                              </p:par>
                            </p:childTnLst>
                          </p:cTn>
                        </p:par>
                      </p:childTnLst>
                    </p:cTn>
                  </p:par>
                  <p:par>
                    <p:cTn id="52" fill="hold">
                      <p:stCondLst>
                        <p:cond delay="indefinite"/>
                      </p:stCondLst>
                      <p:childTnLst>
                        <p:par>
                          <p:cTn id="53" fill="hold">
                            <p:stCondLst>
                              <p:cond delay="0"/>
                            </p:stCondLst>
                            <p:childTnLst>
                              <p:par>
                                <p:cTn id="54" presetID="5" presetClass="entr" presetSubtype="10" fill="hold" grpId="0" nodeType="clickEffect">
                                  <p:stCondLst>
                                    <p:cond delay="0"/>
                                  </p:stCondLst>
                                  <p:childTnLst>
                                    <p:set>
                                      <p:cBhvr>
                                        <p:cTn id="55" dur="1" fill="hold">
                                          <p:stCondLst>
                                            <p:cond delay="0"/>
                                          </p:stCondLst>
                                        </p:cTn>
                                        <p:tgtEl>
                                          <p:spTgt spid="59"/>
                                        </p:tgtEl>
                                        <p:attrNameLst>
                                          <p:attrName>style.visibility</p:attrName>
                                        </p:attrNameLst>
                                      </p:cBhvr>
                                      <p:to>
                                        <p:strVal val="visible"/>
                                      </p:to>
                                    </p:set>
                                    <p:animEffect transition="in" filter="checkerboard(across)">
                                      <p:cBhvr>
                                        <p:cTn id="56" dur="500"/>
                                        <p:tgtEl>
                                          <p:spTgt spid="59"/>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53"/>
                                        </p:tgtEl>
                                        <p:attrNameLst>
                                          <p:attrName>style.visibility</p:attrName>
                                        </p:attrNameLst>
                                      </p:cBhvr>
                                      <p:to>
                                        <p:strVal val="visible"/>
                                      </p:to>
                                    </p:set>
                                    <p:animEffect transition="in" filter="fade">
                                      <p:cBhvr>
                                        <p:cTn id="61"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50" grpId="0" animBg="1"/>
      <p:bldP spid="51" grpId="0" animBg="1"/>
      <p:bldP spid="52" grpId="0" animBg="1"/>
      <p:bldP spid="53" grpId="0" animBg="1"/>
      <p:bldP spid="57" grpId="0" animBg="1"/>
      <p:bldP spid="58" grpId="0" animBg="1"/>
      <p:bldP spid="59" grpId="0" animBg="1"/>
      <p:bldP spid="62" grpId="0" animBg="1"/>
      <p:bldP spid="6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可能な局面数</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837271429"/>
              </p:ext>
            </p:extLst>
          </p:nvPr>
        </p:nvGraphicFramePr>
        <p:xfrm>
          <a:off x="914400" y="2133600"/>
          <a:ext cx="7467601" cy="3566160"/>
        </p:xfrm>
        <a:graphic>
          <a:graphicData uri="http://schemas.openxmlformats.org/drawingml/2006/table">
            <a:tbl>
              <a:tblPr firstRow="1" bandRow="1">
                <a:tableStyleId>{5C22544A-7EE6-4342-B048-85BDC9FD1C3A}</a:tableStyleId>
              </a:tblPr>
              <a:tblGrid>
                <a:gridCol w="921926">
                  <a:extLst>
                    <a:ext uri="{9D8B030D-6E8A-4147-A177-3AD203B41FA5}">
                      <a16:colId xmlns:a16="http://schemas.microsoft.com/office/drawing/2014/main" val="20000"/>
                    </a:ext>
                  </a:extLst>
                </a:gridCol>
                <a:gridCol w="1014119">
                  <a:extLst>
                    <a:ext uri="{9D8B030D-6E8A-4147-A177-3AD203B41FA5}">
                      <a16:colId xmlns:a16="http://schemas.microsoft.com/office/drawing/2014/main" val="20001"/>
                    </a:ext>
                  </a:extLst>
                </a:gridCol>
                <a:gridCol w="1843852">
                  <a:extLst>
                    <a:ext uri="{9D8B030D-6E8A-4147-A177-3AD203B41FA5}">
                      <a16:colId xmlns:a16="http://schemas.microsoft.com/office/drawing/2014/main" val="20002"/>
                    </a:ext>
                  </a:extLst>
                </a:gridCol>
                <a:gridCol w="1843852">
                  <a:extLst>
                    <a:ext uri="{9D8B030D-6E8A-4147-A177-3AD203B41FA5}">
                      <a16:colId xmlns:a16="http://schemas.microsoft.com/office/drawing/2014/main" val="20003"/>
                    </a:ext>
                  </a:extLst>
                </a:gridCol>
                <a:gridCol w="1843852">
                  <a:extLst>
                    <a:ext uri="{9D8B030D-6E8A-4147-A177-3AD203B41FA5}">
                      <a16:colId xmlns:a16="http://schemas.microsoft.com/office/drawing/2014/main" val="20004"/>
                    </a:ext>
                  </a:extLst>
                </a:gridCol>
              </a:tblGrid>
              <a:tr h="370840">
                <a:tc rowSpan="2" gridSpan="2">
                  <a:txBody>
                    <a:bodyPr/>
                    <a:lstStyle/>
                    <a:p>
                      <a:pPr algn="ctr"/>
                      <a:endParaRPr kumimoji="1" lang="ja-JP" altLang="en-US" baseline="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rowSpan="2" h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kumimoji="1" lang="ja-JP" altLang="en-US" sz="2400" baseline="0" dirty="0">
                          <a:solidFill>
                            <a:schemeClr val="tx1"/>
                          </a:solidFill>
                          <a:latin typeface="Times New Roman" panose="02020603050405020304" pitchFamily="18" charset="0"/>
                        </a:rPr>
                        <a:t>各局面での合法手数</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baseline="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gridSpan="2" vMerge="1">
                  <a:txBody>
                    <a:bodyPr/>
                    <a:lstStyle/>
                    <a:p>
                      <a:pPr algn="ctr"/>
                      <a:endParaRPr kumimoji="1" lang="ja-JP" altLang="en-US" baseline="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vMerge="1">
                  <a:txBody>
                    <a:bodyPr/>
                    <a:lstStyle/>
                    <a:p>
                      <a:pPr algn="ctr"/>
                      <a:endParaRPr kumimoji="1" lang="ja-JP" altLang="en-US" sz="24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2</a:t>
                      </a:r>
                      <a:endParaRPr kumimoji="1" lang="ja-JP" altLang="en-US" sz="2800" baseline="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4</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8</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rowSpan="5">
                  <a:txBody>
                    <a:bodyPr/>
                    <a:lstStyle/>
                    <a:p>
                      <a:pPr algn="ctr"/>
                      <a:r>
                        <a:rPr kumimoji="1" lang="ja-JP" altLang="en-US" sz="2400" b="1" baseline="0" dirty="0">
                          <a:solidFill>
                            <a:schemeClr val="tx1"/>
                          </a:solidFill>
                          <a:latin typeface="Times New Roman" panose="02020603050405020304" pitchFamily="18" charset="0"/>
                        </a:rPr>
                        <a:t>先</a:t>
                      </a:r>
                      <a:endParaRPr kumimoji="1" lang="en-US" altLang="ja-JP" sz="2400" b="1" baseline="0" dirty="0">
                        <a:solidFill>
                          <a:schemeClr val="tx1"/>
                        </a:solidFill>
                        <a:latin typeface="Times New Roman" panose="02020603050405020304" pitchFamily="18" charset="0"/>
                      </a:endParaRPr>
                    </a:p>
                    <a:p>
                      <a:pPr algn="ctr"/>
                      <a:r>
                        <a:rPr kumimoji="1" lang="ja-JP" altLang="en-US" sz="2400" b="1" baseline="0" dirty="0">
                          <a:solidFill>
                            <a:schemeClr val="tx1"/>
                          </a:solidFill>
                          <a:latin typeface="Times New Roman" panose="02020603050405020304" pitchFamily="18" charset="0"/>
                        </a:rPr>
                        <a:t>読</a:t>
                      </a:r>
                      <a:endParaRPr kumimoji="1" lang="en-US" altLang="ja-JP" sz="2400" b="1" baseline="0" dirty="0">
                        <a:solidFill>
                          <a:schemeClr val="tx1"/>
                        </a:solidFill>
                        <a:latin typeface="Times New Roman" panose="02020603050405020304" pitchFamily="18" charset="0"/>
                      </a:endParaRPr>
                    </a:p>
                    <a:p>
                      <a:pPr algn="ctr"/>
                      <a:r>
                        <a:rPr kumimoji="1" lang="ja-JP" altLang="en-US" sz="2400" b="1" baseline="0" dirty="0">
                          <a:solidFill>
                            <a:schemeClr val="tx1"/>
                          </a:solidFill>
                          <a:latin typeface="Times New Roman" panose="02020603050405020304" pitchFamily="18" charset="0"/>
                        </a:rPr>
                        <a:t>み</a:t>
                      </a:r>
                      <a:endParaRPr kumimoji="1" lang="en-US" altLang="ja-JP" sz="2400" b="1" baseline="0" dirty="0">
                        <a:solidFill>
                          <a:schemeClr val="tx1"/>
                        </a:solidFill>
                        <a:latin typeface="Times New Roman" panose="02020603050405020304" pitchFamily="18" charset="0"/>
                      </a:endParaRPr>
                    </a:p>
                    <a:p>
                      <a:pPr algn="ctr"/>
                      <a:r>
                        <a:rPr kumimoji="1" lang="ja-JP" altLang="en-US" sz="2400" b="1" baseline="0" dirty="0">
                          <a:solidFill>
                            <a:schemeClr val="tx1"/>
                          </a:solidFill>
                          <a:latin typeface="Times New Roman" panose="02020603050405020304" pitchFamily="18" charset="0"/>
                        </a:rPr>
                        <a:t>手</a:t>
                      </a:r>
                      <a:endParaRPr kumimoji="1" lang="en-US" altLang="ja-JP" sz="2400" b="1" baseline="0" dirty="0">
                        <a:solidFill>
                          <a:schemeClr val="tx1"/>
                        </a:solidFill>
                        <a:latin typeface="Times New Roman" panose="02020603050405020304" pitchFamily="18" charset="0"/>
                      </a:endParaRPr>
                    </a:p>
                    <a:p>
                      <a:pPr algn="ctr"/>
                      <a:r>
                        <a:rPr kumimoji="1" lang="ja-JP" altLang="en-US" sz="2400" b="1" baseline="0" dirty="0">
                          <a:solidFill>
                            <a:schemeClr val="tx1"/>
                          </a:solidFill>
                          <a:latin typeface="Times New Roman" panose="02020603050405020304" pitchFamily="18" charset="0"/>
                        </a:rPr>
                        <a:t>数</a:t>
                      </a: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1,000</a:t>
                      </a:r>
                      <a:endParaRPr kumimoji="1" lang="ja-JP" altLang="en-US" sz="2800" baseline="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1,000,000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9</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v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20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1,000,000</a:t>
                      </a:r>
                      <a:endParaRPr kumimoji="1" lang="ja-JP" altLang="en-US" sz="2800" baseline="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12</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18</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v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30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9</a:t>
                      </a:r>
                      <a:endParaRPr kumimoji="1" lang="ja-JP" altLang="en-US" sz="2800" baseline="3000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18</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27</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0840">
                <a:tc v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40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12</a:t>
                      </a:r>
                      <a:endParaRPr kumimoji="1" lang="ja-JP" altLang="en-US" sz="2800" baseline="3000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24</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36</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70840">
                <a:tc vMerge="1">
                  <a:txBody>
                    <a:bodyPr/>
                    <a:lstStyle/>
                    <a:p>
                      <a:pPr algn="ctr"/>
                      <a:endParaRPr kumimoji="1" lang="ja-JP" altLang="en-US"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50</a:t>
                      </a:r>
                      <a:endParaRPr kumimoji="1" lang="ja-JP" altLang="en-US" sz="2800" baseline="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15</a:t>
                      </a:r>
                      <a:endParaRPr kumimoji="1" lang="ja-JP" altLang="en-US" sz="2800" baseline="30000" dirty="0">
                        <a:solidFill>
                          <a:schemeClr val="tx1"/>
                        </a:solidFill>
                        <a:latin typeface="Times New Roman" panose="02020603050405020304" pitchFamily="18"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30</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2800" baseline="0" dirty="0">
                          <a:solidFill>
                            <a:schemeClr val="tx1"/>
                          </a:solidFill>
                          <a:latin typeface="Times New Roman" panose="02020603050405020304" pitchFamily="18" charset="0"/>
                        </a:rPr>
                        <a:t>10</a:t>
                      </a:r>
                      <a:r>
                        <a:rPr kumimoji="1" lang="en-US" altLang="ja-JP" sz="2800" baseline="30000" dirty="0">
                          <a:solidFill>
                            <a:schemeClr val="tx1"/>
                          </a:solidFill>
                          <a:latin typeface="Times New Roman" panose="02020603050405020304" pitchFamily="18" charset="0"/>
                        </a:rPr>
                        <a:t>45</a:t>
                      </a:r>
                      <a:endParaRPr kumimoji="1" lang="ja-JP" altLang="en-US" sz="2800" baseline="30000" dirty="0">
                        <a:solidFill>
                          <a:schemeClr val="tx1"/>
                        </a:solidFill>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
        <p:nvSpPr>
          <p:cNvPr id="4" name="テキスト ボックス 3"/>
          <p:cNvSpPr txBox="1"/>
          <p:nvPr/>
        </p:nvSpPr>
        <p:spPr>
          <a:xfrm>
            <a:off x="432391" y="5791200"/>
            <a:ext cx="8422498" cy="523220"/>
          </a:xfrm>
          <a:prstGeom prst="rect">
            <a:avLst/>
          </a:prstGeom>
          <a:noFill/>
        </p:spPr>
        <p:txBody>
          <a:bodyPr wrap="none" rtlCol="0">
            <a:spAutoFit/>
          </a:bodyPr>
          <a:lstStyle/>
          <a:p>
            <a:r>
              <a:rPr lang="ja-JP" altLang="en-US" dirty="0">
                <a:solidFill>
                  <a:srgbClr val="FFFFFF"/>
                </a:solidFill>
              </a:rPr>
              <a:t>先読み手数が増えると可能な局面数は指数的に増える</a:t>
            </a:r>
          </a:p>
        </p:txBody>
      </p:sp>
      <p:sp>
        <p:nvSpPr>
          <p:cNvPr id="5" name="テキスト ボックス 4"/>
          <p:cNvSpPr txBox="1"/>
          <p:nvPr/>
        </p:nvSpPr>
        <p:spPr>
          <a:xfrm>
            <a:off x="5206133" y="6248400"/>
            <a:ext cx="3648756" cy="523220"/>
          </a:xfrm>
          <a:prstGeom prst="rect">
            <a:avLst/>
          </a:prstGeom>
          <a:noFill/>
        </p:spPr>
        <p:txBody>
          <a:bodyPr wrap="none" rtlCol="0">
            <a:spAutoFit/>
          </a:bodyPr>
          <a:lstStyle/>
          <a:p>
            <a:r>
              <a:rPr kumimoji="1" lang="ja-JP" altLang="en-US" dirty="0">
                <a:latin typeface="Times New Roman" panose="02020603050405020304" pitchFamily="18" charset="0"/>
              </a:rPr>
              <a:t>⇒適当な枝刈りが必要</a:t>
            </a:r>
          </a:p>
        </p:txBody>
      </p:sp>
    </p:spTree>
    <p:extLst>
      <p:ext uri="{BB962C8B-B14F-4D97-AF65-F5344CB8AC3E}">
        <p14:creationId xmlns:p14="http://schemas.microsoft.com/office/powerpoint/2010/main" val="286607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完全読み切り・必勝読み切り</a:t>
            </a:r>
          </a:p>
        </p:txBody>
      </p:sp>
      <p:sp>
        <p:nvSpPr>
          <p:cNvPr id="3" name="コンテンツ プレースホルダー 2"/>
          <p:cNvSpPr>
            <a:spLocks noGrp="1"/>
          </p:cNvSpPr>
          <p:nvPr>
            <p:ph idx="1"/>
          </p:nvPr>
        </p:nvSpPr>
        <p:spPr/>
        <p:txBody>
          <a:bodyPr/>
          <a:lstStyle/>
          <a:p>
            <a:r>
              <a:rPr lang="ja-JP" altLang="en-US" dirty="0"/>
              <a:t>完全読み切り</a:t>
            </a:r>
            <a:endParaRPr lang="en-US" altLang="ja-JP" dirty="0"/>
          </a:p>
          <a:p>
            <a:pPr lvl="1"/>
            <a:r>
              <a:rPr kumimoji="1" lang="ja-JP" altLang="en-US" dirty="0"/>
              <a:t>ゲーム終了まで読む</a:t>
            </a:r>
            <a:endParaRPr kumimoji="1" lang="en-US" altLang="ja-JP" dirty="0"/>
          </a:p>
          <a:p>
            <a:pPr lvl="1"/>
            <a:r>
              <a:rPr kumimoji="1" lang="ja-JP" altLang="en-US" dirty="0"/>
              <a:t>最も得点が高い勝つ手を選択する</a:t>
            </a:r>
            <a:endParaRPr kumimoji="1" lang="en-US" altLang="ja-JP" dirty="0"/>
          </a:p>
          <a:p>
            <a:r>
              <a:rPr lang="ja-JP" altLang="en-US" dirty="0"/>
              <a:t>必勝読み切り</a:t>
            </a:r>
            <a:endParaRPr lang="en-US" altLang="ja-JP" dirty="0"/>
          </a:p>
          <a:p>
            <a:pPr lvl="1"/>
            <a:r>
              <a:rPr kumimoji="1" lang="ja-JP" altLang="en-US" dirty="0"/>
              <a:t>ゲーム終了まで読む</a:t>
            </a:r>
            <a:endParaRPr kumimoji="1" lang="en-US" altLang="ja-JP" dirty="0"/>
          </a:p>
          <a:p>
            <a:pPr lvl="1"/>
            <a:r>
              <a:rPr kumimoji="1" lang="ja-JP" altLang="en-US" dirty="0"/>
              <a:t>勝つ手を選択する</a:t>
            </a:r>
          </a:p>
        </p:txBody>
      </p:sp>
      <p:sp>
        <p:nvSpPr>
          <p:cNvPr id="4" name="テキスト ボックス 3"/>
          <p:cNvSpPr txBox="1"/>
          <p:nvPr/>
        </p:nvSpPr>
        <p:spPr>
          <a:xfrm>
            <a:off x="1066800" y="5029200"/>
            <a:ext cx="6614311" cy="1557349"/>
          </a:xfrm>
          <a:prstGeom prst="rect">
            <a:avLst/>
          </a:prstGeom>
          <a:noFill/>
        </p:spPr>
        <p:txBody>
          <a:bodyPr wrap="none" rtlCol="0">
            <a:spAutoFit/>
          </a:bodyPr>
          <a:lstStyle/>
          <a:p>
            <a:pPr algn="l"/>
            <a:r>
              <a:rPr kumimoji="1" lang="ja-JP" altLang="en-US" dirty="0">
                <a:latin typeface="Times New Roman" panose="02020603050405020304" pitchFamily="18" charset="0"/>
              </a:rPr>
              <a:t>ゲーム終盤で用いる</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まず必勝読みで勝利を確定し、</a:t>
            </a:r>
            <a:endParaRPr lang="en-US" altLang="ja-JP" dirty="0">
              <a:latin typeface="Times New Roman" panose="02020603050405020304" pitchFamily="18" charset="0"/>
            </a:endParaRPr>
          </a:p>
          <a:p>
            <a:pPr algn="l"/>
            <a:r>
              <a:rPr kumimoji="1" lang="ja-JP" altLang="en-US" dirty="0">
                <a:latin typeface="Times New Roman" panose="02020603050405020304" pitchFamily="18" charset="0"/>
              </a:rPr>
              <a:t>さらに完全読みで得点の高い勝ちを目指す</a:t>
            </a:r>
          </a:p>
        </p:txBody>
      </p:sp>
    </p:spTree>
    <p:extLst>
      <p:ext uri="{BB962C8B-B14F-4D97-AF65-F5344CB8AC3E}">
        <p14:creationId xmlns:p14="http://schemas.microsoft.com/office/powerpoint/2010/main" val="4078341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完全読み切り・必勝読み切り</a:t>
            </a:r>
          </a:p>
        </p:txBody>
      </p:sp>
      <p:sp>
        <p:nvSpPr>
          <p:cNvPr id="11" name="円/楕円 10"/>
          <p:cNvSpPr/>
          <p:nvPr/>
        </p:nvSpPr>
        <p:spPr bwMode="auto">
          <a:xfrm>
            <a:off x="1661425" y="433253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5" name="グループ化 4"/>
          <p:cNvGrpSpPr/>
          <p:nvPr/>
        </p:nvGrpSpPr>
        <p:grpSpPr>
          <a:xfrm>
            <a:off x="1099694" y="5533292"/>
            <a:ext cx="4868984" cy="480647"/>
            <a:chOff x="1099694" y="5533292"/>
            <a:chExt cx="4868984" cy="480647"/>
          </a:xfrm>
          <a:solidFill>
            <a:srgbClr val="0000FF"/>
          </a:solidFill>
        </p:grpSpPr>
        <p:sp>
          <p:nvSpPr>
            <p:cNvPr id="8" name="円/楕円 7"/>
            <p:cNvSpPr/>
            <p:nvPr/>
          </p:nvSpPr>
          <p:spPr bwMode="auto">
            <a:xfrm>
              <a:off x="1651167" y="5550877"/>
              <a:ext cx="457200" cy="457200"/>
            </a:xfrm>
            <a:prstGeom prst="ellipse">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円/楕円 8"/>
            <p:cNvSpPr/>
            <p:nvPr/>
          </p:nvSpPr>
          <p:spPr bwMode="auto">
            <a:xfrm>
              <a:off x="2754113" y="5556739"/>
              <a:ext cx="457200" cy="457200"/>
            </a:xfrm>
            <a:prstGeom prst="ellipse">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2" name="円/楕円 11"/>
            <p:cNvSpPr/>
            <p:nvPr/>
          </p:nvSpPr>
          <p:spPr bwMode="auto">
            <a:xfrm>
              <a:off x="3305586" y="5550877"/>
              <a:ext cx="457200" cy="457200"/>
            </a:xfrm>
            <a:prstGeom prst="ellipse">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14" name="円/楕円 13"/>
            <p:cNvSpPr/>
            <p:nvPr/>
          </p:nvSpPr>
          <p:spPr bwMode="auto">
            <a:xfrm>
              <a:off x="2202640" y="5556739"/>
              <a:ext cx="457200" cy="457200"/>
            </a:xfrm>
            <a:prstGeom prst="ellipse">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15" name="円/楕円 14"/>
            <p:cNvSpPr/>
            <p:nvPr/>
          </p:nvSpPr>
          <p:spPr bwMode="auto">
            <a:xfrm>
              <a:off x="1099694" y="5550877"/>
              <a:ext cx="457200" cy="457200"/>
            </a:xfrm>
            <a:prstGeom prst="ellipse">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18" name="円/楕円 17"/>
            <p:cNvSpPr/>
            <p:nvPr/>
          </p:nvSpPr>
          <p:spPr bwMode="auto">
            <a:xfrm>
              <a:off x="3857059" y="5550877"/>
              <a:ext cx="457200" cy="457200"/>
            </a:xfrm>
            <a:prstGeom prst="ellipse">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19" name="円/楕円 18"/>
            <p:cNvSpPr/>
            <p:nvPr/>
          </p:nvSpPr>
          <p:spPr bwMode="auto">
            <a:xfrm>
              <a:off x="4408532" y="5539154"/>
              <a:ext cx="457200" cy="457200"/>
            </a:xfrm>
            <a:prstGeom prst="ellipse">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20" name="円/楕円 19"/>
            <p:cNvSpPr/>
            <p:nvPr/>
          </p:nvSpPr>
          <p:spPr bwMode="auto">
            <a:xfrm>
              <a:off x="4960005" y="5533292"/>
              <a:ext cx="457200" cy="457200"/>
            </a:xfrm>
            <a:prstGeom prst="ellipse">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21" name="円/楕円 20"/>
            <p:cNvSpPr/>
            <p:nvPr/>
          </p:nvSpPr>
          <p:spPr bwMode="auto">
            <a:xfrm>
              <a:off x="5511478" y="5533292"/>
              <a:ext cx="457200" cy="457200"/>
            </a:xfrm>
            <a:prstGeom prst="ellipse">
              <a:avLst/>
            </a:prstGeom>
            <a:grp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grpSp>
      <p:cxnSp>
        <p:nvCxnSpPr>
          <p:cNvPr id="22" name="直線矢印コネクタ 21"/>
          <p:cNvCxnSpPr/>
          <p:nvPr/>
        </p:nvCxnSpPr>
        <p:spPr bwMode="auto">
          <a:xfrm>
            <a:off x="1890024" y="4766285"/>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矢印コネクタ 22"/>
          <p:cNvCxnSpPr/>
          <p:nvPr/>
        </p:nvCxnSpPr>
        <p:spPr bwMode="auto">
          <a:xfrm>
            <a:off x="1890024" y="4766285"/>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矢印コネクタ 24"/>
          <p:cNvCxnSpPr>
            <a:endCxn id="15" idx="0"/>
          </p:cNvCxnSpPr>
          <p:nvPr/>
        </p:nvCxnSpPr>
        <p:spPr bwMode="auto">
          <a:xfrm flipH="1">
            <a:off x="1328294" y="4766285"/>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円/楕円 28"/>
          <p:cNvSpPr/>
          <p:nvPr/>
        </p:nvSpPr>
        <p:spPr bwMode="auto">
          <a:xfrm>
            <a:off x="3305586" y="433253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0" name="直線矢印コネクタ 29"/>
          <p:cNvCxnSpPr/>
          <p:nvPr/>
        </p:nvCxnSpPr>
        <p:spPr bwMode="auto">
          <a:xfrm>
            <a:off x="3534185" y="4766285"/>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矢印コネクタ 30"/>
          <p:cNvCxnSpPr/>
          <p:nvPr/>
        </p:nvCxnSpPr>
        <p:spPr bwMode="auto">
          <a:xfrm>
            <a:off x="3534185" y="4766285"/>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矢印コネクタ 31"/>
          <p:cNvCxnSpPr/>
          <p:nvPr/>
        </p:nvCxnSpPr>
        <p:spPr bwMode="auto">
          <a:xfrm flipH="1">
            <a:off x="2972455" y="4766285"/>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円/楕円 32"/>
          <p:cNvSpPr/>
          <p:nvPr/>
        </p:nvSpPr>
        <p:spPr bwMode="auto">
          <a:xfrm>
            <a:off x="4953000" y="4332531"/>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4" name="直線矢印コネクタ 33"/>
          <p:cNvCxnSpPr/>
          <p:nvPr/>
        </p:nvCxnSpPr>
        <p:spPr bwMode="auto">
          <a:xfrm>
            <a:off x="5181599" y="4766285"/>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p:nvPr/>
        </p:nvCxnSpPr>
        <p:spPr bwMode="auto">
          <a:xfrm>
            <a:off x="5181599" y="4766285"/>
            <a:ext cx="567266" cy="76700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線矢印コネクタ 35"/>
          <p:cNvCxnSpPr/>
          <p:nvPr/>
        </p:nvCxnSpPr>
        <p:spPr bwMode="auto">
          <a:xfrm flipH="1">
            <a:off x="4619869" y="4766285"/>
            <a:ext cx="56173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3305586" y="3121755"/>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8" name="直線矢印コネクタ 37"/>
          <p:cNvCxnSpPr/>
          <p:nvPr/>
        </p:nvCxnSpPr>
        <p:spPr bwMode="auto">
          <a:xfrm>
            <a:off x="3534185" y="3555509"/>
            <a:ext cx="0" cy="78459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a:endCxn id="33" idx="0"/>
          </p:cNvCxnSpPr>
          <p:nvPr/>
        </p:nvCxnSpPr>
        <p:spPr bwMode="auto">
          <a:xfrm>
            <a:off x="3534185" y="3555509"/>
            <a:ext cx="1647415"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p:cNvCxnSpPr>
            <a:endCxn id="11" idx="0"/>
          </p:cNvCxnSpPr>
          <p:nvPr/>
        </p:nvCxnSpPr>
        <p:spPr bwMode="auto">
          <a:xfrm flipH="1">
            <a:off x="1890025" y="3555509"/>
            <a:ext cx="1644160"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円/楕円 42"/>
          <p:cNvSpPr/>
          <p:nvPr/>
        </p:nvSpPr>
        <p:spPr bwMode="auto">
          <a:xfrm>
            <a:off x="4960005" y="1920994"/>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44" name="直線矢印コネクタ 43"/>
          <p:cNvCxnSpPr/>
          <p:nvPr/>
        </p:nvCxnSpPr>
        <p:spPr bwMode="auto">
          <a:xfrm>
            <a:off x="5188603" y="2351817"/>
            <a:ext cx="1008674" cy="74356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p:nvPr/>
        </p:nvCxnSpPr>
        <p:spPr bwMode="auto">
          <a:xfrm>
            <a:off x="5199184" y="2369401"/>
            <a:ext cx="3287181" cy="73183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矢印コネクタ 45"/>
          <p:cNvCxnSpPr/>
          <p:nvPr/>
        </p:nvCxnSpPr>
        <p:spPr bwMode="auto">
          <a:xfrm flipH="1">
            <a:off x="3544444" y="2354748"/>
            <a:ext cx="1644160" cy="777022"/>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a:stCxn id="43" idx="4"/>
          </p:cNvCxnSpPr>
          <p:nvPr/>
        </p:nvCxnSpPr>
        <p:spPr bwMode="auto">
          <a:xfrm>
            <a:off x="5188605" y="2378194"/>
            <a:ext cx="2173732" cy="73183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円/楕円 80"/>
          <p:cNvSpPr/>
          <p:nvPr/>
        </p:nvSpPr>
        <p:spPr bwMode="auto">
          <a:xfrm>
            <a:off x="7067309" y="3131032"/>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82" name="円/楕円 81"/>
          <p:cNvSpPr/>
          <p:nvPr/>
        </p:nvSpPr>
        <p:spPr bwMode="auto">
          <a:xfrm>
            <a:off x="5931883" y="3112962"/>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円/楕円 82"/>
          <p:cNvSpPr/>
          <p:nvPr/>
        </p:nvSpPr>
        <p:spPr bwMode="auto">
          <a:xfrm>
            <a:off x="8229600" y="3138359"/>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cxnSp>
        <p:nvCxnSpPr>
          <p:cNvPr id="84" name="直線矢印コネクタ 83"/>
          <p:cNvCxnSpPr/>
          <p:nvPr/>
        </p:nvCxnSpPr>
        <p:spPr bwMode="auto">
          <a:xfrm>
            <a:off x="8460642" y="3595559"/>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p:nvPr/>
        </p:nvCxnSpPr>
        <p:spPr bwMode="auto">
          <a:xfrm>
            <a:off x="8472691" y="3595559"/>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p:nvPr/>
        </p:nvCxnSpPr>
        <p:spPr bwMode="auto">
          <a:xfrm flipH="1">
            <a:off x="8248142" y="3597024"/>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p:nvPr/>
        </p:nvCxnSpPr>
        <p:spPr bwMode="auto">
          <a:xfrm>
            <a:off x="7310521" y="3594094"/>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p:nvPr/>
        </p:nvCxnSpPr>
        <p:spPr bwMode="auto">
          <a:xfrm>
            <a:off x="7322570" y="3594094"/>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線矢印コネクタ 88"/>
          <p:cNvCxnSpPr/>
          <p:nvPr/>
        </p:nvCxnSpPr>
        <p:spPr bwMode="auto">
          <a:xfrm flipH="1">
            <a:off x="7098021" y="3595559"/>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線矢印コネクタ 89"/>
          <p:cNvCxnSpPr/>
          <p:nvPr/>
        </p:nvCxnSpPr>
        <p:spPr bwMode="auto">
          <a:xfrm>
            <a:off x="6182566" y="3591289"/>
            <a:ext cx="0"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p:nvPr/>
        </p:nvCxnSpPr>
        <p:spPr bwMode="auto">
          <a:xfrm>
            <a:off x="6194615" y="3591289"/>
            <a:ext cx="201939" cy="917331"/>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p:nvPr/>
        </p:nvCxnSpPr>
        <p:spPr bwMode="auto">
          <a:xfrm flipH="1">
            <a:off x="5970066" y="3592754"/>
            <a:ext cx="200453" cy="915866"/>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円/楕円 15"/>
          <p:cNvSpPr/>
          <p:nvPr/>
        </p:nvSpPr>
        <p:spPr bwMode="auto">
          <a:xfrm>
            <a:off x="3301968" y="4340101"/>
            <a:ext cx="457200" cy="433754"/>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13" name="円/楕円 12"/>
          <p:cNvSpPr/>
          <p:nvPr/>
        </p:nvSpPr>
        <p:spPr bwMode="auto">
          <a:xfrm>
            <a:off x="1667449" y="4332530"/>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17" name="円/楕円 16"/>
          <p:cNvSpPr/>
          <p:nvPr/>
        </p:nvSpPr>
        <p:spPr bwMode="auto">
          <a:xfrm>
            <a:off x="4965046" y="4327951"/>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93" name="円/楕円 92"/>
          <p:cNvSpPr/>
          <p:nvPr/>
        </p:nvSpPr>
        <p:spPr bwMode="auto">
          <a:xfrm>
            <a:off x="5924448" y="3122953"/>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94" name="円/楕円 93"/>
          <p:cNvSpPr/>
          <p:nvPr/>
        </p:nvSpPr>
        <p:spPr bwMode="auto">
          <a:xfrm>
            <a:off x="3309989" y="3102462"/>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96" name="円/楕円 95"/>
          <p:cNvSpPr/>
          <p:nvPr/>
        </p:nvSpPr>
        <p:spPr bwMode="auto">
          <a:xfrm>
            <a:off x="8224489" y="3131032"/>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97" name="円/楕円 96"/>
          <p:cNvSpPr/>
          <p:nvPr/>
        </p:nvSpPr>
        <p:spPr bwMode="auto">
          <a:xfrm>
            <a:off x="7072682" y="3131032"/>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8" name="円/楕円 97"/>
          <p:cNvSpPr/>
          <p:nvPr/>
        </p:nvSpPr>
        <p:spPr bwMode="auto">
          <a:xfrm>
            <a:off x="4952177" y="1918064"/>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99" name="テキスト ボックス 98"/>
          <p:cNvSpPr txBox="1"/>
          <p:nvPr/>
        </p:nvSpPr>
        <p:spPr>
          <a:xfrm>
            <a:off x="285577" y="4294941"/>
            <a:ext cx="902811" cy="523220"/>
          </a:xfrm>
          <a:prstGeom prst="rect">
            <a:avLst/>
          </a:prstGeom>
          <a:noFill/>
        </p:spPr>
        <p:txBody>
          <a:bodyPr wrap="none" rtlCol="0">
            <a:spAutoFit/>
          </a:bodyPr>
          <a:lstStyle/>
          <a:p>
            <a:r>
              <a:rPr kumimoji="1" lang="ja-JP" altLang="en-US" dirty="0"/>
              <a:t>○番</a:t>
            </a:r>
          </a:p>
        </p:txBody>
      </p:sp>
      <p:sp>
        <p:nvSpPr>
          <p:cNvPr id="100" name="テキスト ボックス 99"/>
          <p:cNvSpPr txBox="1"/>
          <p:nvPr/>
        </p:nvSpPr>
        <p:spPr>
          <a:xfrm>
            <a:off x="260358" y="3043031"/>
            <a:ext cx="902811" cy="523220"/>
          </a:xfrm>
          <a:prstGeom prst="rect">
            <a:avLst/>
          </a:prstGeom>
          <a:noFill/>
        </p:spPr>
        <p:txBody>
          <a:bodyPr wrap="none" rtlCol="0">
            <a:spAutoFit/>
          </a:bodyPr>
          <a:lstStyle/>
          <a:p>
            <a:r>
              <a:rPr lang="en-US" altLang="ja-JP" dirty="0"/>
              <a:t>×</a:t>
            </a:r>
            <a:r>
              <a:rPr kumimoji="1" lang="ja-JP" altLang="en-US" dirty="0"/>
              <a:t>番</a:t>
            </a:r>
          </a:p>
        </p:txBody>
      </p:sp>
      <p:sp>
        <p:nvSpPr>
          <p:cNvPr id="101" name="テキスト ボックス 100"/>
          <p:cNvSpPr txBox="1"/>
          <p:nvPr/>
        </p:nvSpPr>
        <p:spPr>
          <a:xfrm>
            <a:off x="306759" y="1877743"/>
            <a:ext cx="902811" cy="523220"/>
          </a:xfrm>
          <a:prstGeom prst="rect">
            <a:avLst/>
          </a:prstGeom>
          <a:noFill/>
        </p:spPr>
        <p:txBody>
          <a:bodyPr wrap="none" rtlCol="0">
            <a:spAutoFit/>
          </a:bodyPr>
          <a:lstStyle/>
          <a:p>
            <a:r>
              <a:rPr kumimoji="1" lang="ja-JP" altLang="en-US" dirty="0"/>
              <a:t>○番</a:t>
            </a:r>
          </a:p>
        </p:txBody>
      </p:sp>
      <p:cxnSp>
        <p:nvCxnSpPr>
          <p:cNvPr id="4" name="直線矢印コネクタ 3"/>
          <p:cNvCxnSpPr/>
          <p:nvPr/>
        </p:nvCxnSpPr>
        <p:spPr bwMode="auto">
          <a:xfrm flipH="1">
            <a:off x="3211313" y="2351817"/>
            <a:ext cx="1589287" cy="743561"/>
          </a:xfrm>
          <a:prstGeom prst="straightConnector1">
            <a:avLst/>
          </a:prstGeom>
          <a:noFill/>
          <a:ln w="47625" cap="flat" cmpd="sng" algn="ctr">
            <a:solidFill>
              <a:srgbClr val="00FF00"/>
            </a:solidFill>
            <a:prstDash val="solid"/>
            <a:round/>
            <a:headEnd type="none"/>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矢印コネクタ 58"/>
          <p:cNvCxnSpPr/>
          <p:nvPr/>
        </p:nvCxnSpPr>
        <p:spPr bwMode="auto">
          <a:xfrm flipH="1">
            <a:off x="1639457" y="3511611"/>
            <a:ext cx="1589287" cy="743561"/>
          </a:xfrm>
          <a:prstGeom prst="straightConnector1">
            <a:avLst/>
          </a:prstGeom>
          <a:noFill/>
          <a:ln w="47625" cap="flat" cmpd="sng" algn="ctr">
            <a:solidFill>
              <a:srgbClr val="00FF00"/>
            </a:solidFill>
            <a:prstDash val="solid"/>
            <a:round/>
            <a:headEnd type="none"/>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1" name="グループ化 60"/>
          <p:cNvGrpSpPr/>
          <p:nvPr/>
        </p:nvGrpSpPr>
        <p:grpSpPr>
          <a:xfrm>
            <a:off x="1093898" y="5529139"/>
            <a:ext cx="4868984" cy="480647"/>
            <a:chOff x="1099694" y="5533292"/>
            <a:chExt cx="4868984" cy="480647"/>
          </a:xfrm>
        </p:grpSpPr>
        <p:sp>
          <p:nvSpPr>
            <p:cNvPr id="62" name="円/楕円 61"/>
            <p:cNvSpPr/>
            <p:nvPr/>
          </p:nvSpPr>
          <p:spPr bwMode="auto">
            <a:xfrm>
              <a:off x="1651167" y="5550877"/>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a:t>
              </a:r>
            </a:p>
          </p:txBody>
        </p:sp>
        <p:sp>
          <p:nvSpPr>
            <p:cNvPr id="63" name="円/楕円 62"/>
            <p:cNvSpPr/>
            <p:nvPr/>
          </p:nvSpPr>
          <p:spPr bwMode="auto">
            <a:xfrm>
              <a:off x="2754113" y="555673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64" name="円/楕円 63"/>
            <p:cNvSpPr/>
            <p:nvPr/>
          </p:nvSpPr>
          <p:spPr bwMode="auto">
            <a:xfrm>
              <a:off x="3305586" y="555087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sp>
          <p:nvSpPr>
            <p:cNvPr id="65" name="円/楕円 64"/>
            <p:cNvSpPr/>
            <p:nvPr/>
          </p:nvSpPr>
          <p:spPr bwMode="auto">
            <a:xfrm>
              <a:off x="2202640" y="5556739"/>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66" name="円/楕円 65"/>
            <p:cNvSpPr/>
            <p:nvPr/>
          </p:nvSpPr>
          <p:spPr bwMode="auto">
            <a:xfrm>
              <a:off x="1099694" y="5550877"/>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67" name="円/楕円 66"/>
            <p:cNvSpPr/>
            <p:nvPr/>
          </p:nvSpPr>
          <p:spPr bwMode="auto">
            <a:xfrm>
              <a:off x="3857059" y="5550877"/>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68" name="円/楕円 67"/>
            <p:cNvSpPr/>
            <p:nvPr/>
          </p:nvSpPr>
          <p:spPr bwMode="auto">
            <a:xfrm>
              <a:off x="4408532" y="5539154"/>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69" name="円/楕円 68"/>
            <p:cNvSpPr/>
            <p:nvPr/>
          </p:nvSpPr>
          <p:spPr bwMode="auto">
            <a:xfrm>
              <a:off x="4960005" y="5533292"/>
              <a:ext cx="457200" cy="457200"/>
            </a:xfrm>
            <a:prstGeom prst="ellipse">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dirty="0"/>
                <a:t>○</a:t>
              </a:r>
              <a:endParaRPr kumimoji="1" lang="ja-JP" altLang="en-US" sz="2800" b="0" i="0" u="none" strike="noStrike" cap="none" normalizeH="0" dirty="0">
                <a:ln>
                  <a:noFill/>
                </a:ln>
                <a:effectLst>
                  <a:outerShdw blurRad="38100" dist="38100" dir="2700000" algn="tl">
                    <a:srgbClr val="000000">
                      <a:alpha val="43137"/>
                    </a:srgbClr>
                  </a:outerShdw>
                </a:effectLst>
              </a:endParaRPr>
            </a:p>
          </p:txBody>
        </p:sp>
        <p:sp>
          <p:nvSpPr>
            <p:cNvPr id="70" name="円/楕円 69"/>
            <p:cNvSpPr/>
            <p:nvPr/>
          </p:nvSpPr>
          <p:spPr bwMode="auto">
            <a:xfrm>
              <a:off x="5511478" y="5533292"/>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solidFill>
                    <a:srgbClr val="000000"/>
                  </a:solidFill>
                </a:rPr>
                <a:t>×</a:t>
              </a:r>
              <a:endParaRPr kumimoji="1" lang="ja-JP" altLang="en-US" sz="2800" b="0" i="0" u="none" strike="noStrike" cap="none" normalizeH="0" dirty="0">
                <a:ln>
                  <a:noFill/>
                </a:ln>
                <a:solidFill>
                  <a:srgbClr val="000000"/>
                </a:solidFill>
                <a:effectLst>
                  <a:outerShdw blurRad="38100" dist="38100" dir="2700000" algn="tl">
                    <a:srgbClr val="000000">
                      <a:alpha val="43137"/>
                    </a:srgbClr>
                  </a:outerShdw>
                </a:effectLst>
              </a:endParaRPr>
            </a:p>
          </p:txBody>
        </p:sp>
      </p:grpSp>
      <p:grpSp>
        <p:nvGrpSpPr>
          <p:cNvPr id="6" name="グループ化 5"/>
          <p:cNvGrpSpPr/>
          <p:nvPr/>
        </p:nvGrpSpPr>
        <p:grpSpPr>
          <a:xfrm>
            <a:off x="1096021" y="5546724"/>
            <a:ext cx="1563820" cy="472446"/>
            <a:chOff x="1089924" y="5545646"/>
            <a:chExt cx="1563820" cy="472446"/>
          </a:xfrm>
        </p:grpSpPr>
        <p:sp>
          <p:nvSpPr>
            <p:cNvPr id="71" name="円/楕円 70"/>
            <p:cNvSpPr/>
            <p:nvPr/>
          </p:nvSpPr>
          <p:spPr bwMode="auto">
            <a:xfrm>
              <a:off x="1089924" y="5545646"/>
              <a:ext cx="457200" cy="457200"/>
            </a:xfrm>
            <a:prstGeom prst="ellips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anose="02020603050405020304" pitchFamily="18" charset="0"/>
                  <a:cs typeface="Times New Roman" panose="02020603050405020304" pitchFamily="18" charset="0"/>
                </a:rPr>
                <a:t>+5</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2" name="円/楕円 71"/>
            <p:cNvSpPr/>
            <p:nvPr/>
          </p:nvSpPr>
          <p:spPr bwMode="auto">
            <a:xfrm>
              <a:off x="1646281" y="5552586"/>
              <a:ext cx="457200" cy="457200"/>
            </a:xfrm>
            <a:prstGeom prst="ellips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anose="02020603050405020304" pitchFamily="18" charset="0"/>
                  <a:cs typeface="Times New Roman" panose="02020603050405020304" pitchFamily="18" charset="0"/>
                </a:rPr>
                <a:t>+3</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3" name="円/楕円 72"/>
            <p:cNvSpPr/>
            <p:nvPr/>
          </p:nvSpPr>
          <p:spPr bwMode="auto">
            <a:xfrm>
              <a:off x="2196544" y="5560892"/>
              <a:ext cx="457200" cy="457200"/>
            </a:xfrm>
            <a:prstGeom prst="ellips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latin typeface="Times New Roman" panose="02020603050405020304" pitchFamily="18" charset="0"/>
                  <a:cs typeface="Times New Roman" panose="02020603050405020304" pitchFamily="18" charset="0"/>
                </a:rPr>
                <a:t>+7</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pSp>
      <p:cxnSp>
        <p:nvCxnSpPr>
          <p:cNvPr id="75" name="直線矢印コネクタ 74"/>
          <p:cNvCxnSpPr/>
          <p:nvPr/>
        </p:nvCxnSpPr>
        <p:spPr bwMode="auto">
          <a:xfrm>
            <a:off x="2108366" y="4813178"/>
            <a:ext cx="541216" cy="662049"/>
          </a:xfrm>
          <a:prstGeom prst="straightConnector1">
            <a:avLst/>
          </a:prstGeom>
          <a:noFill/>
          <a:ln w="47625" cap="flat" cmpd="sng" algn="ctr">
            <a:solidFill>
              <a:srgbClr val="00FF00"/>
            </a:solidFill>
            <a:prstDash val="solid"/>
            <a:round/>
            <a:headEnd type="none"/>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テキスト ボックス 23"/>
          <p:cNvSpPr txBox="1"/>
          <p:nvPr/>
        </p:nvSpPr>
        <p:spPr>
          <a:xfrm>
            <a:off x="6438767" y="5083708"/>
            <a:ext cx="2242922" cy="1348061"/>
          </a:xfrm>
          <a:prstGeom prst="rect">
            <a:avLst/>
          </a:prstGeom>
          <a:noFill/>
        </p:spPr>
        <p:txBody>
          <a:bodyPr wrap="none" rtlCol="0">
            <a:spAutoFit/>
          </a:bodyPr>
          <a:lstStyle/>
          <a:p>
            <a:pPr algn="l"/>
            <a:r>
              <a:rPr lang="ja-JP" altLang="en-US" sz="2400" dirty="0">
                <a:latin typeface="Times New Roman" panose="02020603050405020304" pitchFamily="18" charset="0"/>
              </a:rPr>
              <a:t>途中から</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完全読み切りに</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切り替える</a:t>
            </a:r>
            <a:endParaRPr kumimoji="1" lang="ja-JP" altLang="en-US" sz="2400" dirty="0">
              <a:latin typeface="Times New Roman" panose="02020603050405020304" pitchFamily="18" charset="0"/>
            </a:endParaRPr>
          </a:p>
        </p:txBody>
      </p:sp>
    </p:spTree>
    <p:extLst>
      <p:ext uri="{BB962C8B-B14F-4D97-AF65-F5344CB8AC3E}">
        <p14:creationId xmlns:p14="http://schemas.microsoft.com/office/powerpoint/2010/main" val="4139393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500"/>
                                        <p:tgtEl>
                                          <p:spTgt spid="6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4"/>
                                        </p:tgtEl>
                                        <p:attrNameLst>
                                          <p:attrName>style.visibility</p:attrName>
                                        </p:attrNameLst>
                                      </p:cBhvr>
                                      <p:to>
                                        <p:strVal val="visible"/>
                                      </p:to>
                                    </p:set>
                                    <p:animEffect transition="in" filter="fade">
                                      <p:cBhvr>
                                        <p:cTn id="23" dur="500"/>
                                        <p:tgtEl>
                                          <p:spTgt spid="9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3"/>
                                        </p:tgtEl>
                                        <p:attrNameLst>
                                          <p:attrName>style.visibility</p:attrName>
                                        </p:attrNameLst>
                                      </p:cBhvr>
                                      <p:to>
                                        <p:strVal val="visible"/>
                                      </p:to>
                                    </p:set>
                                    <p:animEffect transition="in" filter="fade">
                                      <p:cBhvr>
                                        <p:cTn id="26" dur="500"/>
                                        <p:tgtEl>
                                          <p:spTgt spid="9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97"/>
                                        </p:tgtEl>
                                        <p:attrNameLst>
                                          <p:attrName>style.visibility</p:attrName>
                                        </p:attrNameLst>
                                      </p:cBhvr>
                                      <p:to>
                                        <p:strVal val="visible"/>
                                      </p:to>
                                    </p:set>
                                    <p:animEffect transition="in" filter="fade">
                                      <p:cBhvr>
                                        <p:cTn id="29" dur="500"/>
                                        <p:tgtEl>
                                          <p:spTgt spid="9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96"/>
                                        </p:tgtEl>
                                        <p:attrNameLst>
                                          <p:attrName>style.visibility</p:attrName>
                                        </p:attrNameLst>
                                      </p:cBhvr>
                                      <p:to>
                                        <p:strVal val="visible"/>
                                      </p:to>
                                    </p:set>
                                    <p:animEffect transition="in" filter="fade">
                                      <p:cBhvr>
                                        <p:cTn id="32" dur="500"/>
                                        <p:tgtEl>
                                          <p:spTgt spid="9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8"/>
                                        </p:tgtEl>
                                        <p:attrNameLst>
                                          <p:attrName>style.visibility</p:attrName>
                                        </p:attrNameLst>
                                      </p:cBhvr>
                                      <p:to>
                                        <p:strVal val="visible"/>
                                      </p:to>
                                    </p:set>
                                    <p:animEffect transition="in" filter="fade">
                                      <p:cBhvr>
                                        <p:cTn id="37" dur="500"/>
                                        <p:tgtEl>
                                          <p:spTgt spid="9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2"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right)">
                                      <p:cBhvr>
                                        <p:cTn id="42" dur="500"/>
                                        <p:tgtEl>
                                          <p:spTgt spid="4"/>
                                        </p:tgtEl>
                                      </p:cBhvr>
                                    </p:animEffect>
                                  </p:childTnLst>
                                </p:cTn>
                              </p:par>
                            </p:childTnLst>
                          </p:cTn>
                        </p:par>
                        <p:par>
                          <p:cTn id="43" fill="hold">
                            <p:stCondLst>
                              <p:cond delay="500"/>
                            </p:stCondLst>
                            <p:childTnLst>
                              <p:par>
                                <p:cTn id="44" presetID="22" presetClass="entr" presetSubtype="2" fill="hold" nodeType="afterEffect">
                                  <p:stCondLst>
                                    <p:cond delay="0"/>
                                  </p:stCondLst>
                                  <p:childTnLst>
                                    <p:set>
                                      <p:cBhvr>
                                        <p:cTn id="45" dur="1" fill="hold">
                                          <p:stCondLst>
                                            <p:cond delay="0"/>
                                          </p:stCondLst>
                                        </p:cTn>
                                        <p:tgtEl>
                                          <p:spTgt spid="59"/>
                                        </p:tgtEl>
                                        <p:attrNameLst>
                                          <p:attrName>style.visibility</p:attrName>
                                        </p:attrNameLst>
                                      </p:cBhvr>
                                      <p:to>
                                        <p:strVal val="visible"/>
                                      </p:to>
                                    </p:set>
                                    <p:animEffect transition="in" filter="wipe(right)">
                                      <p:cBhvr>
                                        <p:cTn id="46" dur="500"/>
                                        <p:tgtEl>
                                          <p:spTgt spid="5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fade">
                                      <p:cBhvr>
                                        <p:cTn id="51" dur="500"/>
                                        <p:tgtEl>
                                          <p:spTgt spid="6"/>
                                        </p:tgtEl>
                                      </p:cBhvr>
                                    </p:animEffect>
                                  </p:childTnLst>
                                </p:cTn>
                              </p:par>
                            </p:childTnLst>
                          </p:cTn>
                        </p:par>
                        <p:par>
                          <p:cTn id="52" fill="hold">
                            <p:stCondLst>
                              <p:cond delay="500"/>
                            </p:stCondLst>
                            <p:childTnLst>
                              <p:par>
                                <p:cTn id="53" presetID="22" presetClass="entr" presetSubtype="1" fill="hold" nodeType="afterEffect">
                                  <p:stCondLst>
                                    <p:cond delay="0"/>
                                  </p:stCondLst>
                                  <p:childTnLst>
                                    <p:set>
                                      <p:cBhvr>
                                        <p:cTn id="54" dur="1" fill="hold">
                                          <p:stCondLst>
                                            <p:cond delay="0"/>
                                          </p:stCondLst>
                                        </p:cTn>
                                        <p:tgtEl>
                                          <p:spTgt spid="75"/>
                                        </p:tgtEl>
                                        <p:attrNameLst>
                                          <p:attrName>style.visibility</p:attrName>
                                        </p:attrNameLst>
                                      </p:cBhvr>
                                      <p:to>
                                        <p:strVal val="visible"/>
                                      </p:to>
                                    </p:set>
                                    <p:animEffect transition="in" filter="wipe(up)">
                                      <p:cBhvr>
                                        <p:cTn id="55" dur="500"/>
                                        <p:tgtEl>
                                          <p:spTgt spid="75"/>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24"/>
                                        </p:tgtEl>
                                        <p:attrNameLst>
                                          <p:attrName>style.visibility</p:attrName>
                                        </p:attrNameLst>
                                      </p:cBhvr>
                                      <p:to>
                                        <p:strVal val="visible"/>
                                      </p:to>
                                    </p:set>
                                    <p:anim calcmode="lin" valueType="num">
                                      <p:cBhvr additive="base">
                                        <p:cTn id="60" dur="500" fill="hold"/>
                                        <p:tgtEl>
                                          <p:spTgt spid="24"/>
                                        </p:tgtEl>
                                        <p:attrNameLst>
                                          <p:attrName>ppt_x</p:attrName>
                                        </p:attrNameLst>
                                      </p:cBhvr>
                                      <p:tavLst>
                                        <p:tav tm="0">
                                          <p:val>
                                            <p:strVal val="#ppt_x"/>
                                          </p:val>
                                        </p:tav>
                                        <p:tav tm="100000">
                                          <p:val>
                                            <p:strVal val="#ppt_x"/>
                                          </p:val>
                                        </p:tav>
                                      </p:tavLst>
                                    </p:anim>
                                    <p:anim calcmode="lin" valueType="num">
                                      <p:cBhvr additive="base">
                                        <p:cTn id="61"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3" grpId="0" animBg="1"/>
      <p:bldP spid="17" grpId="0" animBg="1"/>
      <p:bldP spid="93" grpId="0" animBg="1"/>
      <p:bldP spid="94" grpId="0" animBg="1"/>
      <p:bldP spid="96" grpId="0" animBg="1"/>
      <p:bldP spid="97" grpId="0" animBg="1"/>
      <p:bldP spid="98" grpId="0" animBg="1"/>
      <p:bldP spid="2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完全読み切りの例：リバーシ</a:t>
            </a:r>
            <a:endParaRPr kumimoji="1" lang="ja-JP" altLang="en-US" baseline="0" dirty="0">
              <a:latin typeface="Times New Roman" pitchFamily="18" charset="0"/>
            </a:endParaRPr>
          </a:p>
        </p:txBody>
      </p:sp>
      <p:grpSp>
        <p:nvGrpSpPr>
          <p:cNvPr id="67" name="グループ化 84"/>
          <p:cNvGrpSpPr/>
          <p:nvPr/>
        </p:nvGrpSpPr>
        <p:grpSpPr>
          <a:xfrm>
            <a:off x="609600" y="1447800"/>
            <a:ext cx="4843179" cy="4876800"/>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69" name="テキスト ボックス 68"/>
            <p:cNvSpPr txBox="1"/>
            <p:nvPr/>
          </p:nvSpPr>
          <p:spPr>
            <a:xfrm>
              <a:off x="636557" y="540620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8</a:t>
              </a:r>
              <a:endParaRPr kumimoji="1" lang="ja-JP" altLang="en-US" sz="2400" b="1" dirty="0">
                <a:effectLst/>
                <a:latin typeface="Times New Roman" panose="02020603050405020304" pitchFamily="18" charset="0"/>
              </a:endParaRPr>
            </a:p>
          </p:txBody>
        </p:sp>
        <p:sp>
          <p:nvSpPr>
            <p:cNvPr id="70" name="テキスト ボックス 69"/>
            <p:cNvSpPr txBox="1"/>
            <p:nvPr/>
          </p:nvSpPr>
          <p:spPr>
            <a:xfrm>
              <a:off x="629773" y="486771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7</a:t>
              </a:r>
              <a:endParaRPr kumimoji="1" lang="ja-JP" altLang="en-US" sz="2400" b="1" dirty="0">
                <a:effectLst/>
                <a:latin typeface="Times New Roman" panose="02020603050405020304" pitchFamily="18" charset="0"/>
              </a:endParaRPr>
            </a:p>
          </p:txBody>
        </p:sp>
        <p:sp>
          <p:nvSpPr>
            <p:cNvPr id="71" name="テキスト ボックス 70"/>
            <p:cNvSpPr txBox="1"/>
            <p:nvPr/>
          </p:nvSpPr>
          <p:spPr>
            <a:xfrm>
              <a:off x="637739" y="434703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6</a:t>
              </a:r>
              <a:endParaRPr kumimoji="1" lang="ja-JP" altLang="en-US" sz="2400" b="1" dirty="0">
                <a:effectLst/>
                <a:latin typeface="Times New Roman" panose="02020603050405020304" pitchFamily="18" charset="0"/>
              </a:endParaRPr>
            </a:p>
          </p:txBody>
        </p:sp>
        <p:sp>
          <p:nvSpPr>
            <p:cNvPr id="72" name="テキスト ボックス 71"/>
            <p:cNvSpPr txBox="1"/>
            <p:nvPr/>
          </p:nvSpPr>
          <p:spPr>
            <a:xfrm>
              <a:off x="630954" y="380854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5</a:t>
              </a:r>
              <a:endParaRPr kumimoji="1" lang="ja-JP" altLang="en-US" sz="2400" b="1" dirty="0">
                <a:effectLst/>
                <a:latin typeface="Times New Roman" panose="02020603050405020304" pitchFamily="18" charset="0"/>
              </a:endParaRPr>
            </a:p>
          </p:txBody>
        </p:sp>
        <p:sp>
          <p:nvSpPr>
            <p:cNvPr id="73" name="テキスト ボックス 72"/>
            <p:cNvSpPr txBox="1"/>
            <p:nvPr/>
          </p:nvSpPr>
          <p:spPr>
            <a:xfrm>
              <a:off x="639240" y="331278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4</a:t>
              </a:r>
              <a:endParaRPr kumimoji="1" lang="ja-JP" altLang="en-US" sz="2400" b="1" dirty="0">
                <a:effectLst/>
                <a:latin typeface="Times New Roman" panose="02020603050405020304" pitchFamily="18" charset="0"/>
              </a:endParaRPr>
            </a:p>
          </p:txBody>
        </p:sp>
        <p:sp>
          <p:nvSpPr>
            <p:cNvPr id="74" name="テキスト ボックス 73"/>
            <p:cNvSpPr txBox="1"/>
            <p:nvPr/>
          </p:nvSpPr>
          <p:spPr>
            <a:xfrm>
              <a:off x="632455" y="277429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3</a:t>
              </a:r>
              <a:endParaRPr kumimoji="1" lang="ja-JP" altLang="en-US" sz="2400" b="1" dirty="0">
                <a:effectLst/>
                <a:latin typeface="Times New Roman" panose="02020603050405020304" pitchFamily="18" charset="0"/>
              </a:endParaRPr>
            </a:p>
          </p:txBody>
        </p:sp>
        <p:sp>
          <p:nvSpPr>
            <p:cNvPr id="75" name="テキスト ボックス 74"/>
            <p:cNvSpPr txBox="1"/>
            <p:nvPr/>
          </p:nvSpPr>
          <p:spPr>
            <a:xfrm>
              <a:off x="640420" y="22536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2</a:t>
              </a:r>
              <a:endParaRPr kumimoji="1" lang="ja-JP" altLang="en-US" sz="2400" b="1" dirty="0">
                <a:effectLst/>
                <a:latin typeface="Times New Roman" panose="02020603050405020304" pitchFamily="18" charset="0"/>
              </a:endParaRPr>
            </a:p>
          </p:txBody>
        </p:sp>
        <p:sp>
          <p:nvSpPr>
            <p:cNvPr id="76" name="テキスト ボックス 75"/>
            <p:cNvSpPr txBox="1"/>
            <p:nvPr/>
          </p:nvSpPr>
          <p:spPr>
            <a:xfrm>
              <a:off x="633639" y="171512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1</a:t>
              </a:r>
              <a:endParaRPr kumimoji="1" lang="ja-JP" altLang="en-US" sz="2400" b="1" dirty="0">
                <a:effectLst/>
                <a:latin typeface="Times New Roman" panose="02020603050405020304" pitchFamily="18" charset="0"/>
              </a:endParaRPr>
            </a:p>
          </p:txBody>
        </p:sp>
        <p:sp>
          <p:nvSpPr>
            <p:cNvPr id="77" name="テキスト ボックス 76"/>
            <p:cNvSpPr txBox="1"/>
            <p:nvPr/>
          </p:nvSpPr>
          <p:spPr>
            <a:xfrm>
              <a:off x="1099399" y="1216132"/>
              <a:ext cx="356884" cy="486661"/>
            </a:xfrm>
            <a:prstGeom prst="rect">
              <a:avLst/>
            </a:prstGeom>
            <a:noFill/>
          </p:spPr>
          <p:txBody>
            <a:bodyPr wrap="none" rtlCol="0">
              <a:spAutoFit/>
            </a:bodyPr>
            <a:lstStyle/>
            <a:p>
              <a:r>
                <a:rPr kumimoji="1" lang="en-US" altLang="ja-JP" sz="2400" b="1" dirty="0">
                  <a:effectLst/>
                  <a:latin typeface="Times New Roman" panose="02020603050405020304" pitchFamily="18" charset="0"/>
                </a:rPr>
                <a:t>a</a:t>
              </a:r>
              <a:endParaRPr kumimoji="1" lang="ja-JP" altLang="en-US" sz="2400" b="1" dirty="0">
                <a:effectLst/>
                <a:latin typeface="Times New Roman" panose="02020603050405020304" pitchFamily="18" charset="0"/>
              </a:endParaRPr>
            </a:p>
          </p:txBody>
        </p:sp>
        <p:sp>
          <p:nvSpPr>
            <p:cNvPr id="78" name="テキスト ボックス 77"/>
            <p:cNvSpPr txBox="1"/>
            <p:nvPr/>
          </p:nvSpPr>
          <p:spPr>
            <a:xfrm>
              <a:off x="1623505" y="1210319"/>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b</a:t>
              </a:r>
              <a:endParaRPr kumimoji="1" lang="ja-JP" altLang="en-US" sz="2400" b="1" dirty="0">
                <a:effectLst/>
                <a:latin typeface="Times New Roman" panose="02020603050405020304" pitchFamily="18" charset="0"/>
              </a:endParaRPr>
            </a:p>
          </p:txBody>
        </p:sp>
        <p:sp>
          <p:nvSpPr>
            <p:cNvPr id="79" name="テキスト ボックス 78"/>
            <p:cNvSpPr txBox="1"/>
            <p:nvPr/>
          </p:nvSpPr>
          <p:spPr>
            <a:xfrm>
              <a:off x="2164227" y="1215818"/>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c</a:t>
              </a:r>
              <a:endParaRPr kumimoji="1" lang="ja-JP" altLang="en-US" sz="2400" b="1" dirty="0">
                <a:effectLst/>
                <a:latin typeface="Times New Roman" panose="02020603050405020304" pitchFamily="18" charset="0"/>
              </a:endParaRPr>
            </a:p>
          </p:txBody>
        </p:sp>
        <p:sp>
          <p:nvSpPr>
            <p:cNvPr id="80" name="テキスト ボックス 79"/>
            <p:cNvSpPr txBox="1"/>
            <p:nvPr/>
          </p:nvSpPr>
          <p:spPr>
            <a:xfrm>
              <a:off x="2679043"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d</a:t>
              </a:r>
              <a:endParaRPr kumimoji="1" lang="ja-JP" altLang="en-US" sz="2400" b="1" dirty="0">
                <a:effectLst/>
                <a:latin typeface="Times New Roman" panose="02020603050405020304" pitchFamily="18" charset="0"/>
              </a:endParaRPr>
            </a:p>
          </p:txBody>
        </p:sp>
        <p:sp>
          <p:nvSpPr>
            <p:cNvPr id="81" name="テキスト ボックス 80"/>
            <p:cNvSpPr txBox="1"/>
            <p:nvPr/>
          </p:nvSpPr>
          <p:spPr>
            <a:xfrm>
              <a:off x="3218027" y="1216132"/>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e</a:t>
              </a:r>
              <a:endParaRPr kumimoji="1" lang="ja-JP" altLang="en-US" sz="2400" b="1" dirty="0">
                <a:effectLst/>
                <a:latin typeface="Times New Roman" panose="02020603050405020304" pitchFamily="18" charset="0"/>
              </a:endParaRPr>
            </a:p>
          </p:txBody>
        </p:sp>
        <p:sp>
          <p:nvSpPr>
            <p:cNvPr id="82" name="テキスト ボックス 81"/>
            <p:cNvSpPr txBox="1"/>
            <p:nvPr/>
          </p:nvSpPr>
          <p:spPr>
            <a:xfrm>
              <a:off x="3769172" y="1210319"/>
              <a:ext cx="302811" cy="486661"/>
            </a:xfrm>
            <a:prstGeom prst="rect">
              <a:avLst/>
            </a:prstGeom>
            <a:noFill/>
          </p:spPr>
          <p:txBody>
            <a:bodyPr wrap="none" rtlCol="0">
              <a:spAutoFit/>
            </a:bodyPr>
            <a:lstStyle/>
            <a:p>
              <a:r>
                <a:rPr lang="en-US" altLang="ja-JP" sz="2400" b="1" dirty="0">
                  <a:effectLst/>
                  <a:latin typeface="Times New Roman" panose="02020603050405020304" pitchFamily="18" charset="0"/>
                </a:rPr>
                <a:t>f</a:t>
              </a:r>
              <a:endParaRPr kumimoji="1" lang="ja-JP" altLang="en-US" sz="2400" b="1" dirty="0">
                <a:effectLst/>
                <a:latin typeface="Times New Roman" panose="02020603050405020304" pitchFamily="18" charset="0"/>
              </a:endParaRPr>
            </a:p>
          </p:txBody>
        </p:sp>
        <p:sp>
          <p:nvSpPr>
            <p:cNvPr id="83" name="テキスト ボックス 82"/>
            <p:cNvSpPr txBox="1"/>
            <p:nvPr/>
          </p:nvSpPr>
          <p:spPr>
            <a:xfrm>
              <a:off x="4264272" y="12158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g</a:t>
              </a:r>
              <a:endParaRPr kumimoji="1" lang="ja-JP" altLang="en-US" sz="2400" b="1" dirty="0">
                <a:effectLst/>
                <a:latin typeface="Times New Roman" panose="02020603050405020304" pitchFamily="18" charset="0"/>
              </a:endParaRPr>
            </a:p>
          </p:txBody>
        </p:sp>
        <p:sp>
          <p:nvSpPr>
            <p:cNvPr id="84" name="テキスト ボックス 83"/>
            <p:cNvSpPr txBox="1"/>
            <p:nvPr/>
          </p:nvSpPr>
          <p:spPr>
            <a:xfrm>
              <a:off x="4788379"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h</a:t>
              </a:r>
              <a:endParaRPr kumimoji="1" lang="ja-JP" altLang="en-US" sz="2400" b="1" dirty="0">
                <a:effectLst/>
                <a:latin typeface="Times New Roman" panose="02020603050405020304" pitchFamily="18" charset="0"/>
              </a:endParaRPr>
            </a:p>
          </p:txBody>
        </p:sp>
        <p:sp>
          <p:nvSpPr>
            <p:cNvPr id="86" name="円/楕円 85"/>
            <p:cNvSpPr/>
            <p:nvPr/>
          </p:nvSpPr>
          <p:spPr bwMode="auto">
            <a:xfrm>
              <a:off x="1044258" y="5464073"/>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12" name="円/楕円 111"/>
            <p:cNvSpPr/>
            <p:nvPr/>
          </p:nvSpPr>
          <p:spPr bwMode="auto">
            <a:xfrm>
              <a:off x="3184971" y="3372295"/>
              <a:ext cx="381000" cy="381000"/>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0" name="円/楕円 129"/>
            <p:cNvSpPr/>
            <p:nvPr/>
          </p:nvSpPr>
          <p:spPr bwMode="auto">
            <a:xfrm>
              <a:off x="3182007" y="3883202"/>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213" name="テキスト ボックス 212"/>
          <p:cNvSpPr txBox="1"/>
          <p:nvPr/>
        </p:nvSpPr>
        <p:spPr>
          <a:xfrm>
            <a:off x="5885220" y="1438473"/>
            <a:ext cx="2499402" cy="2074414"/>
          </a:xfrm>
          <a:prstGeom prst="rect">
            <a:avLst/>
          </a:prstGeom>
          <a:noFill/>
        </p:spPr>
        <p:txBody>
          <a:bodyPr wrap="none" rtlCol="0">
            <a:spAutoFit/>
          </a:bodyPr>
          <a:lstStyle/>
          <a:p>
            <a:pPr algn="l"/>
            <a:r>
              <a:rPr lang="ja-JP" altLang="en-US" dirty="0">
                <a:latin typeface="Times New Roman" panose="02020603050405020304" pitchFamily="18" charset="0"/>
              </a:rPr>
              <a:t>黒番</a:t>
            </a:r>
            <a:endParaRPr lang="en-US" altLang="ja-JP" dirty="0">
              <a:latin typeface="Times New Roman" panose="02020603050405020304" pitchFamily="18" charset="0"/>
            </a:endParaRPr>
          </a:p>
          <a:p>
            <a:pPr algn="l"/>
            <a:r>
              <a:rPr lang="en-US" altLang="ja-JP" dirty="0">
                <a:latin typeface="Times New Roman" panose="02020603050405020304" pitchFamily="18" charset="0"/>
              </a:rPr>
              <a:t>d8 </a:t>
            </a:r>
            <a:r>
              <a:rPr lang="ja-JP" altLang="en-US" dirty="0">
                <a:latin typeface="Times New Roman" panose="02020603050405020304" pitchFamily="18" charset="0"/>
              </a:rPr>
              <a:t>と </a:t>
            </a:r>
            <a:r>
              <a:rPr lang="en-US" altLang="ja-JP" dirty="0">
                <a:latin typeface="Times New Roman" panose="02020603050405020304" pitchFamily="18" charset="0"/>
              </a:rPr>
              <a:t>g8</a:t>
            </a:r>
          </a:p>
          <a:p>
            <a:pPr algn="l"/>
            <a:r>
              <a:rPr lang="ja-JP" altLang="en-US" dirty="0">
                <a:latin typeface="Times New Roman" panose="02020603050405020304" pitchFamily="18" charset="0"/>
              </a:rPr>
              <a:t>どちらに打つ？</a:t>
            </a:r>
            <a:endParaRPr lang="en-US" altLang="ja-JP" dirty="0">
              <a:latin typeface="Times New Roman" panose="02020603050405020304" pitchFamily="18" charset="0"/>
            </a:endParaRPr>
          </a:p>
          <a:p>
            <a:endParaRPr kumimoji="1" lang="en-US" altLang="ja-JP" dirty="0"/>
          </a:p>
        </p:txBody>
      </p:sp>
      <p:sp>
        <p:nvSpPr>
          <p:cNvPr id="98" name="円/楕円 97"/>
          <p:cNvSpPr/>
          <p:nvPr/>
        </p:nvSpPr>
        <p:spPr bwMode="auto">
          <a:xfrm>
            <a:off x="1066800" y="1981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2" name="円/楕円 101"/>
          <p:cNvSpPr/>
          <p:nvPr/>
        </p:nvSpPr>
        <p:spPr bwMode="auto">
          <a:xfrm>
            <a:off x="1066800" y="2438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3" name="円/楕円 102"/>
          <p:cNvSpPr/>
          <p:nvPr/>
        </p:nvSpPr>
        <p:spPr bwMode="auto">
          <a:xfrm>
            <a:off x="1066800" y="2971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4" name="円/楕円 103"/>
          <p:cNvSpPr/>
          <p:nvPr/>
        </p:nvSpPr>
        <p:spPr bwMode="auto">
          <a:xfrm>
            <a:off x="1066800" y="3505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5" name="円/楕円 104"/>
          <p:cNvSpPr/>
          <p:nvPr/>
        </p:nvSpPr>
        <p:spPr bwMode="auto">
          <a:xfrm>
            <a:off x="1066800" y="3962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6" name="円/楕円 105"/>
          <p:cNvSpPr/>
          <p:nvPr/>
        </p:nvSpPr>
        <p:spPr bwMode="auto">
          <a:xfrm>
            <a:off x="1066800" y="4495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7" name="円/楕円 106"/>
          <p:cNvSpPr/>
          <p:nvPr/>
        </p:nvSpPr>
        <p:spPr bwMode="auto">
          <a:xfrm>
            <a:off x="1066800" y="5029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8" name="円/楕円 107"/>
          <p:cNvSpPr/>
          <p:nvPr/>
        </p:nvSpPr>
        <p:spPr bwMode="auto">
          <a:xfrm>
            <a:off x="1600200" y="1981200"/>
            <a:ext cx="361432" cy="36143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09" name="円/楕円 108"/>
          <p:cNvSpPr/>
          <p:nvPr/>
        </p:nvSpPr>
        <p:spPr bwMode="auto">
          <a:xfrm>
            <a:off x="1600200" y="2438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0" name="円/楕円 109"/>
          <p:cNvSpPr/>
          <p:nvPr/>
        </p:nvSpPr>
        <p:spPr bwMode="auto">
          <a:xfrm>
            <a:off x="1600200" y="2971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3" name="円/楕円 112"/>
          <p:cNvSpPr/>
          <p:nvPr/>
        </p:nvSpPr>
        <p:spPr bwMode="auto">
          <a:xfrm>
            <a:off x="1600200" y="3505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4" name="円/楕円 113"/>
          <p:cNvSpPr/>
          <p:nvPr/>
        </p:nvSpPr>
        <p:spPr bwMode="auto">
          <a:xfrm>
            <a:off x="1600200" y="3962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5" name="円/楕円 114"/>
          <p:cNvSpPr/>
          <p:nvPr/>
        </p:nvSpPr>
        <p:spPr bwMode="auto">
          <a:xfrm>
            <a:off x="1600200" y="4495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6" name="円/楕円 115"/>
          <p:cNvSpPr/>
          <p:nvPr/>
        </p:nvSpPr>
        <p:spPr bwMode="auto">
          <a:xfrm>
            <a:off x="1600200" y="5029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7" name="円/楕円 116"/>
          <p:cNvSpPr/>
          <p:nvPr/>
        </p:nvSpPr>
        <p:spPr bwMode="auto">
          <a:xfrm>
            <a:off x="16002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18" name="円/楕円 117"/>
          <p:cNvSpPr/>
          <p:nvPr/>
        </p:nvSpPr>
        <p:spPr bwMode="auto">
          <a:xfrm>
            <a:off x="21336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19" name="円/楕円 118"/>
          <p:cNvSpPr/>
          <p:nvPr/>
        </p:nvSpPr>
        <p:spPr bwMode="auto">
          <a:xfrm>
            <a:off x="21336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0" name="円/楕円 119"/>
          <p:cNvSpPr/>
          <p:nvPr/>
        </p:nvSpPr>
        <p:spPr bwMode="auto">
          <a:xfrm>
            <a:off x="2133600" y="2971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1" name="円/楕円 120"/>
          <p:cNvSpPr/>
          <p:nvPr/>
        </p:nvSpPr>
        <p:spPr bwMode="auto">
          <a:xfrm>
            <a:off x="2133600" y="3505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2" name="円/楕円 121"/>
          <p:cNvSpPr/>
          <p:nvPr/>
        </p:nvSpPr>
        <p:spPr bwMode="auto">
          <a:xfrm>
            <a:off x="2133600" y="3962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3" name="円/楕円 122"/>
          <p:cNvSpPr/>
          <p:nvPr/>
        </p:nvSpPr>
        <p:spPr bwMode="auto">
          <a:xfrm>
            <a:off x="21336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4" name="円/楕円 123"/>
          <p:cNvSpPr/>
          <p:nvPr/>
        </p:nvSpPr>
        <p:spPr bwMode="auto">
          <a:xfrm>
            <a:off x="2133600" y="5029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5" name="円/楕円 124"/>
          <p:cNvSpPr/>
          <p:nvPr/>
        </p:nvSpPr>
        <p:spPr bwMode="auto">
          <a:xfrm>
            <a:off x="2133600" y="5486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6" name="円/楕円 125"/>
          <p:cNvSpPr/>
          <p:nvPr/>
        </p:nvSpPr>
        <p:spPr bwMode="auto">
          <a:xfrm>
            <a:off x="25908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7" name="円/楕円 126"/>
          <p:cNvSpPr/>
          <p:nvPr/>
        </p:nvSpPr>
        <p:spPr bwMode="auto">
          <a:xfrm>
            <a:off x="25908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8" name="円/楕円 127"/>
          <p:cNvSpPr/>
          <p:nvPr/>
        </p:nvSpPr>
        <p:spPr bwMode="auto">
          <a:xfrm>
            <a:off x="25908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9" name="円/楕円 128"/>
          <p:cNvSpPr/>
          <p:nvPr/>
        </p:nvSpPr>
        <p:spPr bwMode="auto">
          <a:xfrm>
            <a:off x="2590800" y="3505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2" name="円/楕円 131"/>
          <p:cNvSpPr/>
          <p:nvPr/>
        </p:nvSpPr>
        <p:spPr bwMode="auto">
          <a:xfrm>
            <a:off x="25908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3" name="円/楕円 132"/>
          <p:cNvSpPr/>
          <p:nvPr/>
        </p:nvSpPr>
        <p:spPr bwMode="auto">
          <a:xfrm>
            <a:off x="31242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4" name="円/楕円 133"/>
          <p:cNvSpPr/>
          <p:nvPr/>
        </p:nvSpPr>
        <p:spPr bwMode="auto">
          <a:xfrm>
            <a:off x="25908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5" name="円/楕円 134"/>
          <p:cNvSpPr/>
          <p:nvPr/>
        </p:nvSpPr>
        <p:spPr bwMode="auto">
          <a:xfrm>
            <a:off x="2590800" y="5029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6" name="円/楕円 135"/>
          <p:cNvSpPr/>
          <p:nvPr/>
        </p:nvSpPr>
        <p:spPr bwMode="auto">
          <a:xfrm>
            <a:off x="3124200" y="2438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7" name="円/楕円 136"/>
          <p:cNvSpPr/>
          <p:nvPr/>
        </p:nvSpPr>
        <p:spPr bwMode="auto">
          <a:xfrm>
            <a:off x="3124200" y="2971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8" name="円/楕円 137"/>
          <p:cNvSpPr/>
          <p:nvPr/>
        </p:nvSpPr>
        <p:spPr bwMode="auto">
          <a:xfrm>
            <a:off x="31242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9" name="円/楕円 138"/>
          <p:cNvSpPr/>
          <p:nvPr/>
        </p:nvSpPr>
        <p:spPr bwMode="auto">
          <a:xfrm>
            <a:off x="3124200" y="5029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0" name="円/楕円 139"/>
          <p:cNvSpPr/>
          <p:nvPr/>
        </p:nvSpPr>
        <p:spPr bwMode="auto">
          <a:xfrm>
            <a:off x="31242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1" name="円/楕円 140"/>
          <p:cNvSpPr/>
          <p:nvPr/>
        </p:nvSpPr>
        <p:spPr bwMode="auto">
          <a:xfrm>
            <a:off x="35814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2" name="円/楕円 141"/>
          <p:cNvSpPr/>
          <p:nvPr/>
        </p:nvSpPr>
        <p:spPr bwMode="auto">
          <a:xfrm>
            <a:off x="41148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3" name="円/楕円 142"/>
          <p:cNvSpPr/>
          <p:nvPr/>
        </p:nvSpPr>
        <p:spPr bwMode="auto">
          <a:xfrm>
            <a:off x="45720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4" name="円/楕円 143"/>
          <p:cNvSpPr/>
          <p:nvPr/>
        </p:nvSpPr>
        <p:spPr bwMode="auto">
          <a:xfrm>
            <a:off x="35814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5" name="円/楕円 144"/>
          <p:cNvSpPr/>
          <p:nvPr/>
        </p:nvSpPr>
        <p:spPr bwMode="auto">
          <a:xfrm>
            <a:off x="45720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6" name="円/楕円 145"/>
          <p:cNvSpPr/>
          <p:nvPr/>
        </p:nvSpPr>
        <p:spPr bwMode="auto">
          <a:xfrm>
            <a:off x="4114800" y="2438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7" name="円/楕円 146"/>
          <p:cNvSpPr/>
          <p:nvPr/>
        </p:nvSpPr>
        <p:spPr bwMode="auto">
          <a:xfrm>
            <a:off x="4114800" y="2971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8" name="円/楕円 147"/>
          <p:cNvSpPr/>
          <p:nvPr/>
        </p:nvSpPr>
        <p:spPr bwMode="auto">
          <a:xfrm>
            <a:off x="4572000" y="5486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9" name="円/楕円 148"/>
          <p:cNvSpPr/>
          <p:nvPr/>
        </p:nvSpPr>
        <p:spPr bwMode="auto">
          <a:xfrm>
            <a:off x="4114800" y="3505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0" name="円/楕円 149"/>
          <p:cNvSpPr/>
          <p:nvPr/>
        </p:nvSpPr>
        <p:spPr bwMode="auto">
          <a:xfrm>
            <a:off x="4114800" y="3962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1" name="円/楕円 150"/>
          <p:cNvSpPr/>
          <p:nvPr/>
        </p:nvSpPr>
        <p:spPr bwMode="auto">
          <a:xfrm>
            <a:off x="41148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2" name="円/楕円 151"/>
          <p:cNvSpPr/>
          <p:nvPr/>
        </p:nvSpPr>
        <p:spPr bwMode="auto">
          <a:xfrm>
            <a:off x="4114800" y="5029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3" name="円/楕円 152"/>
          <p:cNvSpPr/>
          <p:nvPr/>
        </p:nvSpPr>
        <p:spPr bwMode="auto">
          <a:xfrm>
            <a:off x="35814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4" name="円/楕円 153"/>
          <p:cNvSpPr/>
          <p:nvPr/>
        </p:nvSpPr>
        <p:spPr bwMode="auto">
          <a:xfrm>
            <a:off x="35814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5" name="円/楕円 154"/>
          <p:cNvSpPr/>
          <p:nvPr/>
        </p:nvSpPr>
        <p:spPr bwMode="auto">
          <a:xfrm>
            <a:off x="3581400" y="3505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6" name="円/楕円 155"/>
          <p:cNvSpPr/>
          <p:nvPr/>
        </p:nvSpPr>
        <p:spPr bwMode="auto">
          <a:xfrm>
            <a:off x="35814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7" name="円/楕円 156"/>
          <p:cNvSpPr/>
          <p:nvPr/>
        </p:nvSpPr>
        <p:spPr bwMode="auto">
          <a:xfrm>
            <a:off x="3581400" y="5029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8" name="円/楕円 157"/>
          <p:cNvSpPr/>
          <p:nvPr/>
        </p:nvSpPr>
        <p:spPr bwMode="auto">
          <a:xfrm>
            <a:off x="35814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9" name="円/楕円 158"/>
          <p:cNvSpPr/>
          <p:nvPr/>
        </p:nvSpPr>
        <p:spPr bwMode="auto">
          <a:xfrm>
            <a:off x="45720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0" name="円/楕円 159"/>
          <p:cNvSpPr/>
          <p:nvPr/>
        </p:nvSpPr>
        <p:spPr bwMode="auto">
          <a:xfrm>
            <a:off x="4572000" y="3505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1" name="円/楕円 160"/>
          <p:cNvSpPr/>
          <p:nvPr/>
        </p:nvSpPr>
        <p:spPr bwMode="auto">
          <a:xfrm>
            <a:off x="45720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2" name="円/楕円 161"/>
          <p:cNvSpPr/>
          <p:nvPr/>
        </p:nvSpPr>
        <p:spPr bwMode="auto">
          <a:xfrm>
            <a:off x="4572000" y="4495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3" name="円/楕円 162"/>
          <p:cNvSpPr/>
          <p:nvPr/>
        </p:nvSpPr>
        <p:spPr bwMode="auto">
          <a:xfrm>
            <a:off x="4572000" y="5029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Tree>
    <p:extLst>
      <p:ext uri="{BB962C8B-B14F-4D97-AF65-F5344CB8AC3E}">
        <p14:creationId xmlns:p14="http://schemas.microsoft.com/office/powerpoint/2010/main" val="4223277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完全読み切りの例：リバーシ</a:t>
            </a:r>
            <a:endParaRPr kumimoji="1" lang="ja-JP" altLang="en-US" baseline="0" dirty="0">
              <a:latin typeface="Times New Roman" pitchFamily="18" charset="0"/>
            </a:endParaRPr>
          </a:p>
        </p:txBody>
      </p:sp>
      <p:grpSp>
        <p:nvGrpSpPr>
          <p:cNvPr id="67" name="グループ化 84"/>
          <p:cNvGrpSpPr/>
          <p:nvPr/>
        </p:nvGrpSpPr>
        <p:grpSpPr>
          <a:xfrm>
            <a:off x="609600" y="1447800"/>
            <a:ext cx="4843179" cy="4876800"/>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69" name="テキスト ボックス 68"/>
            <p:cNvSpPr txBox="1"/>
            <p:nvPr/>
          </p:nvSpPr>
          <p:spPr>
            <a:xfrm>
              <a:off x="636557" y="540620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8</a:t>
              </a:r>
              <a:endParaRPr kumimoji="1" lang="ja-JP" altLang="en-US" sz="2400" b="1" dirty="0">
                <a:effectLst/>
                <a:latin typeface="Times New Roman" panose="02020603050405020304" pitchFamily="18" charset="0"/>
              </a:endParaRPr>
            </a:p>
          </p:txBody>
        </p:sp>
        <p:sp>
          <p:nvSpPr>
            <p:cNvPr id="70" name="テキスト ボックス 69"/>
            <p:cNvSpPr txBox="1"/>
            <p:nvPr/>
          </p:nvSpPr>
          <p:spPr>
            <a:xfrm>
              <a:off x="629773" y="486771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7</a:t>
              </a:r>
              <a:endParaRPr kumimoji="1" lang="ja-JP" altLang="en-US" sz="2400" b="1" dirty="0">
                <a:effectLst/>
                <a:latin typeface="Times New Roman" panose="02020603050405020304" pitchFamily="18" charset="0"/>
              </a:endParaRPr>
            </a:p>
          </p:txBody>
        </p:sp>
        <p:sp>
          <p:nvSpPr>
            <p:cNvPr id="71" name="テキスト ボックス 70"/>
            <p:cNvSpPr txBox="1"/>
            <p:nvPr/>
          </p:nvSpPr>
          <p:spPr>
            <a:xfrm>
              <a:off x="637739" y="434703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6</a:t>
              </a:r>
              <a:endParaRPr kumimoji="1" lang="ja-JP" altLang="en-US" sz="2400" b="1" dirty="0">
                <a:effectLst/>
                <a:latin typeface="Times New Roman" panose="02020603050405020304" pitchFamily="18" charset="0"/>
              </a:endParaRPr>
            </a:p>
          </p:txBody>
        </p:sp>
        <p:sp>
          <p:nvSpPr>
            <p:cNvPr id="72" name="テキスト ボックス 71"/>
            <p:cNvSpPr txBox="1"/>
            <p:nvPr/>
          </p:nvSpPr>
          <p:spPr>
            <a:xfrm>
              <a:off x="630954" y="380854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5</a:t>
              </a:r>
              <a:endParaRPr kumimoji="1" lang="ja-JP" altLang="en-US" sz="2400" b="1" dirty="0">
                <a:effectLst/>
                <a:latin typeface="Times New Roman" panose="02020603050405020304" pitchFamily="18" charset="0"/>
              </a:endParaRPr>
            </a:p>
          </p:txBody>
        </p:sp>
        <p:sp>
          <p:nvSpPr>
            <p:cNvPr id="73" name="テキスト ボックス 72"/>
            <p:cNvSpPr txBox="1"/>
            <p:nvPr/>
          </p:nvSpPr>
          <p:spPr>
            <a:xfrm>
              <a:off x="639240" y="331278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4</a:t>
              </a:r>
              <a:endParaRPr kumimoji="1" lang="ja-JP" altLang="en-US" sz="2400" b="1" dirty="0">
                <a:effectLst/>
                <a:latin typeface="Times New Roman" panose="02020603050405020304" pitchFamily="18" charset="0"/>
              </a:endParaRPr>
            </a:p>
          </p:txBody>
        </p:sp>
        <p:sp>
          <p:nvSpPr>
            <p:cNvPr id="74" name="テキスト ボックス 73"/>
            <p:cNvSpPr txBox="1"/>
            <p:nvPr/>
          </p:nvSpPr>
          <p:spPr>
            <a:xfrm>
              <a:off x="632455" y="277429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3</a:t>
              </a:r>
              <a:endParaRPr kumimoji="1" lang="ja-JP" altLang="en-US" sz="2400" b="1" dirty="0">
                <a:effectLst/>
                <a:latin typeface="Times New Roman" panose="02020603050405020304" pitchFamily="18" charset="0"/>
              </a:endParaRPr>
            </a:p>
          </p:txBody>
        </p:sp>
        <p:sp>
          <p:nvSpPr>
            <p:cNvPr id="75" name="テキスト ボックス 74"/>
            <p:cNvSpPr txBox="1"/>
            <p:nvPr/>
          </p:nvSpPr>
          <p:spPr>
            <a:xfrm>
              <a:off x="640420" y="22536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2</a:t>
              </a:r>
              <a:endParaRPr kumimoji="1" lang="ja-JP" altLang="en-US" sz="2400" b="1" dirty="0">
                <a:effectLst/>
                <a:latin typeface="Times New Roman" panose="02020603050405020304" pitchFamily="18" charset="0"/>
              </a:endParaRPr>
            </a:p>
          </p:txBody>
        </p:sp>
        <p:sp>
          <p:nvSpPr>
            <p:cNvPr id="76" name="テキスト ボックス 75"/>
            <p:cNvSpPr txBox="1"/>
            <p:nvPr/>
          </p:nvSpPr>
          <p:spPr>
            <a:xfrm>
              <a:off x="633639" y="171512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1</a:t>
              </a:r>
              <a:endParaRPr kumimoji="1" lang="ja-JP" altLang="en-US" sz="2400" b="1" dirty="0">
                <a:effectLst/>
                <a:latin typeface="Times New Roman" panose="02020603050405020304" pitchFamily="18" charset="0"/>
              </a:endParaRPr>
            </a:p>
          </p:txBody>
        </p:sp>
        <p:sp>
          <p:nvSpPr>
            <p:cNvPr id="77" name="テキスト ボックス 76"/>
            <p:cNvSpPr txBox="1"/>
            <p:nvPr/>
          </p:nvSpPr>
          <p:spPr>
            <a:xfrm>
              <a:off x="1099399" y="1216132"/>
              <a:ext cx="356884" cy="486661"/>
            </a:xfrm>
            <a:prstGeom prst="rect">
              <a:avLst/>
            </a:prstGeom>
            <a:noFill/>
          </p:spPr>
          <p:txBody>
            <a:bodyPr wrap="none" rtlCol="0">
              <a:spAutoFit/>
            </a:bodyPr>
            <a:lstStyle/>
            <a:p>
              <a:r>
                <a:rPr kumimoji="1" lang="en-US" altLang="ja-JP" sz="2400" b="1" dirty="0">
                  <a:effectLst/>
                  <a:latin typeface="Times New Roman" panose="02020603050405020304" pitchFamily="18" charset="0"/>
                </a:rPr>
                <a:t>a</a:t>
              </a:r>
              <a:endParaRPr kumimoji="1" lang="ja-JP" altLang="en-US" sz="2400" b="1" dirty="0">
                <a:effectLst/>
                <a:latin typeface="Times New Roman" panose="02020603050405020304" pitchFamily="18" charset="0"/>
              </a:endParaRPr>
            </a:p>
          </p:txBody>
        </p:sp>
        <p:sp>
          <p:nvSpPr>
            <p:cNvPr id="78" name="テキスト ボックス 77"/>
            <p:cNvSpPr txBox="1"/>
            <p:nvPr/>
          </p:nvSpPr>
          <p:spPr>
            <a:xfrm>
              <a:off x="1623505" y="1210319"/>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b</a:t>
              </a:r>
              <a:endParaRPr kumimoji="1" lang="ja-JP" altLang="en-US" sz="2400" b="1" dirty="0">
                <a:effectLst/>
                <a:latin typeface="Times New Roman" panose="02020603050405020304" pitchFamily="18" charset="0"/>
              </a:endParaRPr>
            </a:p>
          </p:txBody>
        </p:sp>
        <p:sp>
          <p:nvSpPr>
            <p:cNvPr id="79" name="テキスト ボックス 78"/>
            <p:cNvSpPr txBox="1"/>
            <p:nvPr/>
          </p:nvSpPr>
          <p:spPr>
            <a:xfrm>
              <a:off x="2164227" y="1215818"/>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c</a:t>
              </a:r>
              <a:endParaRPr kumimoji="1" lang="ja-JP" altLang="en-US" sz="2400" b="1" dirty="0">
                <a:effectLst/>
                <a:latin typeface="Times New Roman" panose="02020603050405020304" pitchFamily="18" charset="0"/>
              </a:endParaRPr>
            </a:p>
          </p:txBody>
        </p:sp>
        <p:sp>
          <p:nvSpPr>
            <p:cNvPr id="80" name="テキスト ボックス 79"/>
            <p:cNvSpPr txBox="1"/>
            <p:nvPr/>
          </p:nvSpPr>
          <p:spPr>
            <a:xfrm>
              <a:off x="2679043"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d</a:t>
              </a:r>
              <a:endParaRPr kumimoji="1" lang="ja-JP" altLang="en-US" sz="2400" b="1" dirty="0">
                <a:effectLst/>
                <a:latin typeface="Times New Roman" panose="02020603050405020304" pitchFamily="18" charset="0"/>
              </a:endParaRPr>
            </a:p>
          </p:txBody>
        </p:sp>
        <p:sp>
          <p:nvSpPr>
            <p:cNvPr id="81" name="テキスト ボックス 80"/>
            <p:cNvSpPr txBox="1"/>
            <p:nvPr/>
          </p:nvSpPr>
          <p:spPr>
            <a:xfrm>
              <a:off x="3218027" y="1216132"/>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e</a:t>
              </a:r>
              <a:endParaRPr kumimoji="1" lang="ja-JP" altLang="en-US" sz="2400" b="1" dirty="0">
                <a:effectLst/>
                <a:latin typeface="Times New Roman" panose="02020603050405020304" pitchFamily="18" charset="0"/>
              </a:endParaRPr>
            </a:p>
          </p:txBody>
        </p:sp>
        <p:sp>
          <p:nvSpPr>
            <p:cNvPr id="82" name="テキスト ボックス 81"/>
            <p:cNvSpPr txBox="1"/>
            <p:nvPr/>
          </p:nvSpPr>
          <p:spPr>
            <a:xfrm>
              <a:off x="3769172" y="1210319"/>
              <a:ext cx="302811" cy="486661"/>
            </a:xfrm>
            <a:prstGeom prst="rect">
              <a:avLst/>
            </a:prstGeom>
            <a:noFill/>
          </p:spPr>
          <p:txBody>
            <a:bodyPr wrap="none" rtlCol="0">
              <a:spAutoFit/>
            </a:bodyPr>
            <a:lstStyle/>
            <a:p>
              <a:r>
                <a:rPr lang="en-US" altLang="ja-JP" sz="2400" b="1" dirty="0">
                  <a:effectLst/>
                  <a:latin typeface="Times New Roman" panose="02020603050405020304" pitchFamily="18" charset="0"/>
                </a:rPr>
                <a:t>f</a:t>
              </a:r>
              <a:endParaRPr kumimoji="1" lang="ja-JP" altLang="en-US" sz="2400" b="1" dirty="0">
                <a:effectLst/>
                <a:latin typeface="Times New Roman" panose="02020603050405020304" pitchFamily="18" charset="0"/>
              </a:endParaRPr>
            </a:p>
          </p:txBody>
        </p:sp>
        <p:sp>
          <p:nvSpPr>
            <p:cNvPr id="83" name="テキスト ボックス 82"/>
            <p:cNvSpPr txBox="1"/>
            <p:nvPr/>
          </p:nvSpPr>
          <p:spPr>
            <a:xfrm>
              <a:off x="4264272" y="12158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g</a:t>
              </a:r>
              <a:endParaRPr kumimoji="1" lang="ja-JP" altLang="en-US" sz="2400" b="1" dirty="0">
                <a:effectLst/>
                <a:latin typeface="Times New Roman" panose="02020603050405020304" pitchFamily="18" charset="0"/>
              </a:endParaRPr>
            </a:p>
          </p:txBody>
        </p:sp>
        <p:sp>
          <p:nvSpPr>
            <p:cNvPr id="84" name="テキスト ボックス 83"/>
            <p:cNvSpPr txBox="1"/>
            <p:nvPr/>
          </p:nvSpPr>
          <p:spPr>
            <a:xfrm>
              <a:off x="4788379"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h</a:t>
              </a:r>
              <a:endParaRPr kumimoji="1" lang="ja-JP" altLang="en-US" sz="2400" b="1" dirty="0">
                <a:effectLst/>
                <a:latin typeface="Times New Roman" panose="02020603050405020304" pitchFamily="18" charset="0"/>
              </a:endParaRPr>
            </a:p>
          </p:txBody>
        </p:sp>
        <p:sp>
          <p:nvSpPr>
            <p:cNvPr id="86" name="円/楕円 85"/>
            <p:cNvSpPr/>
            <p:nvPr/>
          </p:nvSpPr>
          <p:spPr bwMode="auto">
            <a:xfrm>
              <a:off x="1044258" y="5464073"/>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12" name="円/楕円 111"/>
            <p:cNvSpPr/>
            <p:nvPr/>
          </p:nvSpPr>
          <p:spPr bwMode="auto">
            <a:xfrm>
              <a:off x="3184971" y="3372295"/>
              <a:ext cx="381000" cy="381000"/>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0" name="円/楕円 129"/>
            <p:cNvSpPr/>
            <p:nvPr/>
          </p:nvSpPr>
          <p:spPr bwMode="auto">
            <a:xfrm>
              <a:off x="3182007" y="3883202"/>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213" name="テキスト ボックス 212"/>
          <p:cNvSpPr txBox="1"/>
          <p:nvPr/>
        </p:nvSpPr>
        <p:spPr>
          <a:xfrm>
            <a:off x="5885220" y="1438473"/>
            <a:ext cx="2218877" cy="1557349"/>
          </a:xfrm>
          <a:prstGeom prst="rect">
            <a:avLst/>
          </a:prstGeom>
          <a:noFill/>
        </p:spPr>
        <p:txBody>
          <a:bodyPr wrap="none" rtlCol="0">
            <a:spAutoFit/>
          </a:bodyPr>
          <a:lstStyle/>
          <a:p>
            <a:pPr algn="l"/>
            <a:r>
              <a:rPr lang="ja-JP" altLang="en-US" dirty="0">
                <a:latin typeface="Times New Roman" panose="02020603050405020304" pitchFamily="18" charset="0"/>
              </a:rPr>
              <a:t>白番</a:t>
            </a:r>
            <a:endParaRPr lang="en-US" altLang="ja-JP" dirty="0">
              <a:latin typeface="Times New Roman" panose="02020603050405020304" pitchFamily="18" charset="0"/>
            </a:endParaRPr>
          </a:p>
          <a:p>
            <a:pPr algn="l"/>
            <a:r>
              <a:rPr lang="en-US" altLang="ja-JP" dirty="0">
                <a:latin typeface="Times New Roman" panose="02020603050405020304" pitchFamily="18" charset="0"/>
              </a:rPr>
              <a:t>g8</a:t>
            </a:r>
            <a:r>
              <a:rPr lang="ja-JP" altLang="en-US" dirty="0">
                <a:latin typeface="Times New Roman" panose="02020603050405020304" pitchFamily="18" charset="0"/>
              </a:rPr>
              <a:t>に打つと</a:t>
            </a:r>
            <a:r>
              <a:rPr lang="en-US" altLang="ja-JP" dirty="0">
                <a:latin typeface="Times New Roman" panose="02020603050405020304" pitchFamily="18" charset="0"/>
              </a:rPr>
              <a:t>…</a:t>
            </a:r>
          </a:p>
          <a:p>
            <a:endParaRPr kumimoji="1" lang="en-US" altLang="ja-JP" dirty="0"/>
          </a:p>
        </p:txBody>
      </p:sp>
      <p:sp>
        <p:nvSpPr>
          <p:cNvPr id="98" name="円/楕円 97"/>
          <p:cNvSpPr/>
          <p:nvPr/>
        </p:nvSpPr>
        <p:spPr bwMode="auto">
          <a:xfrm>
            <a:off x="1066800" y="1981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2" name="円/楕円 101"/>
          <p:cNvSpPr/>
          <p:nvPr/>
        </p:nvSpPr>
        <p:spPr bwMode="auto">
          <a:xfrm>
            <a:off x="1066800" y="2438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3" name="円/楕円 102"/>
          <p:cNvSpPr/>
          <p:nvPr/>
        </p:nvSpPr>
        <p:spPr bwMode="auto">
          <a:xfrm>
            <a:off x="1066800" y="2971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4" name="円/楕円 103"/>
          <p:cNvSpPr/>
          <p:nvPr/>
        </p:nvSpPr>
        <p:spPr bwMode="auto">
          <a:xfrm>
            <a:off x="1066800" y="3505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5" name="円/楕円 104"/>
          <p:cNvSpPr/>
          <p:nvPr/>
        </p:nvSpPr>
        <p:spPr bwMode="auto">
          <a:xfrm>
            <a:off x="1066800" y="3962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6" name="円/楕円 105"/>
          <p:cNvSpPr/>
          <p:nvPr/>
        </p:nvSpPr>
        <p:spPr bwMode="auto">
          <a:xfrm>
            <a:off x="1066800" y="4495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7" name="円/楕円 106"/>
          <p:cNvSpPr/>
          <p:nvPr/>
        </p:nvSpPr>
        <p:spPr bwMode="auto">
          <a:xfrm>
            <a:off x="1066800" y="5029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8" name="円/楕円 107"/>
          <p:cNvSpPr/>
          <p:nvPr/>
        </p:nvSpPr>
        <p:spPr bwMode="auto">
          <a:xfrm>
            <a:off x="1600200" y="1981200"/>
            <a:ext cx="361432" cy="36143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09" name="円/楕円 108"/>
          <p:cNvSpPr/>
          <p:nvPr/>
        </p:nvSpPr>
        <p:spPr bwMode="auto">
          <a:xfrm>
            <a:off x="1600200" y="2438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0" name="円/楕円 109"/>
          <p:cNvSpPr/>
          <p:nvPr/>
        </p:nvSpPr>
        <p:spPr bwMode="auto">
          <a:xfrm>
            <a:off x="1600200" y="2971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3" name="円/楕円 112"/>
          <p:cNvSpPr/>
          <p:nvPr/>
        </p:nvSpPr>
        <p:spPr bwMode="auto">
          <a:xfrm>
            <a:off x="1600200" y="3505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4" name="円/楕円 113"/>
          <p:cNvSpPr/>
          <p:nvPr/>
        </p:nvSpPr>
        <p:spPr bwMode="auto">
          <a:xfrm>
            <a:off x="1600200" y="3962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5" name="円/楕円 114"/>
          <p:cNvSpPr/>
          <p:nvPr/>
        </p:nvSpPr>
        <p:spPr bwMode="auto">
          <a:xfrm>
            <a:off x="1600200" y="4495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6" name="円/楕円 115"/>
          <p:cNvSpPr/>
          <p:nvPr/>
        </p:nvSpPr>
        <p:spPr bwMode="auto">
          <a:xfrm>
            <a:off x="1600200" y="5029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7" name="円/楕円 116"/>
          <p:cNvSpPr/>
          <p:nvPr/>
        </p:nvSpPr>
        <p:spPr bwMode="auto">
          <a:xfrm>
            <a:off x="16002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18" name="円/楕円 117"/>
          <p:cNvSpPr/>
          <p:nvPr/>
        </p:nvSpPr>
        <p:spPr bwMode="auto">
          <a:xfrm>
            <a:off x="21336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19" name="円/楕円 118"/>
          <p:cNvSpPr/>
          <p:nvPr/>
        </p:nvSpPr>
        <p:spPr bwMode="auto">
          <a:xfrm>
            <a:off x="21336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0" name="円/楕円 119"/>
          <p:cNvSpPr/>
          <p:nvPr/>
        </p:nvSpPr>
        <p:spPr bwMode="auto">
          <a:xfrm>
            <a:off x="2133600" y="2971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1" name="円/楕円 120"/>
          <p:cNvSpPr/>
          <p:nvPr/>
        </p:nvSpPr>
        <p:spPr bwMode="auto">
          <a:xfrm>
            <a:off x="2133600" y="3505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2" name="円/楕円 121"/>
          <p:cNvSpPr/>
          <p:nvPr/>
        </p:nvSpPr>
        <p:spPr bwMode="auto">
          <a:xfrm>
            <a:off x="2133600" y="3962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3" name="円/楕円 122"/>
          <p:cNvSpPr/>
          <p:nvPr/>
        </p:nvSpPr>
        <p:spPr bwMode="auto">
          <a:xfrm>
            <a:off x="21336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4" name="円/楕円 123"/>
          <p:cNvSpPr/>
          <p:nvPr/>
        </p:nvSpPr>
        <p:spPr bwMode="auto">
          <a:xfrm>
            <a:off x="2133600" y="5029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5" name="円/楕円 124"/>
          <p:cNvSpPr/>
          <p:nvPr/>
        </p:nvSpPr>
        <p:spPr bwMode="auto">
          <a:xfrm>
            <a:off x="2133600" y="5486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6" name="円/楕円 125"/>
          <p:cNvSpPr/>
          <p:nvPr/>
        </p:nvSpPr>
        <p:spPr bwMode="auto">
          <a:xfrm>
            <a:off x="25908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7" name="円/楕円 126"/>
          <p:cNvSpPr/>
          <p:nvPr/>
        </p:nvSpPr>
        <p:spPr bwMode="auto">
          <a:xfrm>
            <a:off x="25908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8" name="円/楕円 127"/>
          <p:cNvSpPr/>
          <p:nvPr/>
        </p:nvSpPr>
        <p:spPr bwMode="auto">
          <a:xfrm>
            <a:off x="25908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9" name="円/楕円 128"/>
          <p:cNvSpPr/>
          <p:nvPr/>
        </p:nvSpPr>
        <p:spPr bwMode="auto">
          <a:xfrm>
            <a:off x="2590800" y="3505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2" name="円/楕円 131"/>
          <p:cNvSpPr/>
          <p:nvPr/>
        </p:nvSpPr>
        <p:spPr bwMode="auto">
          <a:xfrm>
            <a:off x="25908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3" name="円/楕円 132"/>
          <p:cNvSpPr/>
          <p:nvPr/>
        </p:nvSpPr>
        <p:spPr bwMode="auto">
          <a:xfrm>
            <a:off x="31242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4" name="円/楕円 133"/>
          <p:cNvSpPr/>
          <p:nvPr/>
        </p:nvSpPr>
        <p:spPr bwMode="auto">
          <a:xfrm>
            <a:off x="25908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5" name="円/楕円 134"/>
          <p:cNvSpPr/>
          <p:nvPr/>
        </p:nvSpPr>
        <p:spPr bwMode="auto">
          <a:xfrm>
            <a:off x="2590800" y="5029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6" name="円/楕円 135"/>
          <p:cNvSpPr/>
          <p:nvPr/>
        </p:nvSpPr>
        <p:spPr bwMode="auto">
          <a:xfrm>
            <a:off x="3124200" y="2438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7" name="円/楕円 136"/>
          <p:cNvSpPr/>
          <p:nvPr/>
        </p:nvSpPr>
        <p:spPr bwMode="auto">
          <a:xfrm>
            <a:off x="3124200" y="2971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8" name="円/楕円 137"/>
          <p:cNvSpPr/>
          <p:nvPr/>
        </p:nvSpPr>
        <p:spPr bwMode="auto">
          <a:xfrm>
            <a:off x="31242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9" name="円/楕円 138"/>
          <p:cNvSpPr/>
          <p:nvPr/>
        </p:nvSpPr>
        <p:spPr bwMode="auto">
          <a:xfrm>
            <a:off x="3124200" y="5029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0" name="円/楕円 139"/>
          <p:cNvSpPr/>
          <p:nvPr/>
        </p:nvSpPr>
        <p:spPr bwMode="auto">
          <a:xfrm>
            <a:off x="31242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1" name="円/楕円 140"/>
          <p:cNvSpPr/>
          <p:nvPr/>
        </p:nvSpPr>
        <p:spPr bwMode="auto">
          <a:xfrm>
            <a:off x="35814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2" name="円/楕円 141"/>
          <p:cNvSpPr/>
          <p:nvPr/>
        </p:nvSpPr>
        <p:spPr bwMode="auto">
          <a:xfrm>
            <a:off x="41148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3" name="円/楕円 142"/>
          <p:cNvSpPr/>
          <p:nvPr/>
        </p:nvSpPr>
        <p:spPr bwMode="auto">
          <a:xfrm>
            <a:off x="45720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4" name="円/楕円 143"/>
          <p:cNvSpPr/>
          <p:nvPr/>
        </p:nvSpPr>
        <p:spPr bwMode="auto">
          <a:xfrm>
            <a:off x="35814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5" name="円/楕円 144"/>
          <p:cNvSpPr/>
          <p:nvPr/>
        </p:nvSpPr>
        <p:spPr bwMode="auto">
          <a:xfrm>
            <a:off x="45720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8" name="円/楕円 147"/>
          <p:cNvSpPr/>
          <p:nvPr/>
        </p:nvSpPr>
        <p:spPr bwMode="auto">
          <a:xfrm>
            <a:off x="4572000" y="5486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3" name="円/楕円 152"/>
          <p:cNvSpPr/>
          <p:nvPr/>
        </p:nvSpPr>
        <p:spPr bwMode="auto">
          <a:xfrm>
            <a:off x="35814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4" name="円/楕円 153"/>
          <p:cNvSpPr/>
          <p:nvPr/>
        </p:nvSpPr>
        <p:spPr bwMode="auto">
          <a:xfrm>
            <a:off x="35814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5" name="円/楕円 154"/>
          <p:cNvSpPr/>
          <p:nvPr/>
        </p:nvSpPr>
        <p:spPr bwMode="auto">
          <a:xfrm>
            <a:off x="3581400" y="3505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6" name="円/楕円 155"/>
          <p:cNvSpPr/>
          <p:nvPr/>
        </p:nvSpPr>
        <p:spPr bwMode="auto">
          <a:xfrm>
            <a:off x="35814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7" name="円/楕円 156"/>
          <p:cNvSpPr/>
          <p:nvPr/>
        </p:nvSpPr>
        <p:spPr bwMode="auto">
          <a:xfrm>
            <a:off x="3581400" y="5029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8" name="円/楕円 157"/>
          <p:cNvSpPr/>
          <p:nvPr/>
        </p:nvSpPr>
        <p:spPr bwMode="auto">
          <a:xfrm>
            <a:off x="35814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9" name="円/楕円 158"/>
          <p:cNvSpPr/>
          <p:nvPr/>
        </p:nvSpPr>
        <p:spPr bwMode="auto">
          <a:xfrm>
            <a:off x="45720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0" name="円/楕円 159"/>
          <p:cNvSpPr/>
          <p:nvPr/>
        </p:nvSpPr>
        <p:spPr bwMode="auto">
          <a:xfrm>
            <a:off x="4572000" y="3505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1" name="円/楕円 160"/>
          <p:cNvSpPr/>
          <p:nvPr/>
        </p:nvSpPr>
        <p:spPr bwMode="auto">
          <a:xfrm>
            <a:off x="45720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2" name="円/楕円 161"/>
          <p:cNvSpPr/>
          <p:nvPr/>
        </p:nvSpPr>
        <p:spPr bwMode="auto">
          <a:xfrm>
            <a:off x="4572000" y="4495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3" name="円/楕円 162"/>
          <p:cNvSpPr/>
          <p:nvPr/>
        </p:nvSpPr>
        <p:spPr bwMode="auto">
          <a:xfrm>
            <a:off x="4572000" y="5029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4" name="テキスト ボックス 163"/>
          <p:cNvSpPr txBox="1"/>
          <p:nvPr/>
        </p:nvSpPr>
        <p:spPr>
          <a:xfrm>
            <a:off x="6096000" y="3505200"/>
            <a:ext cx="1451038" cy="523220"/>
          </a:xfrm>
          <a:prstGeom prst="rect">
            <a:avLst/>
          </a:prstGeom>
          <a:noFill/>
        </p:spPr>
        <p:txBody>
          <a:bodyPr wrap="none" rtlCol="0">
            <a:spAutoFit/>
          </a:bodyPr>
          <a:lstStyle/>
          <a:p>
            <a:pPr algn="l"/>
            <a:r>
              <a:rPr kumimoji="1" lang="en-US" altLang="ja-JP" dirty="0">
                <a:latin typeface="Times New Roman" panose="02020603050405020304" pitchFamily="18" charset="0"/>
              </a:rPr>
              <a:t>59: </a:t>
            </a:r>
            <a:r>
              <a:rPr lang="ja-JP" altLang="en-US" dirty="0">
                <a:latin typeface="Times New Roman" panose="02020603050405020304" pitchFamily="18" charset="0"/>
              </a:rPr>
              <a:t>黒</a:t>
            </a:r>
            <a:r>
              <a:rPr kumimoji="1" lang="en-US" altLang="ja-JP" dirty="0">
                <a:latin typeface="Times New Roman" panose="02020603050405020304" pitchFamily="18" charset="0"/>
              </a:rPr>
              <a:t>g8</a:t>
            </a:r>
            <a:endParaRPr kumimoji="1" lang="ja-JP" altLang="en-US" dirty="0">
              <a:latin typeface="Times New Roman" panose="02020603050405020304" pitchFamily="18" charset="0"/>
            </a:endParaRPr>
          </a:p>
        </p:txBody>
      </p:sp>
      <p:sp>
        <p:nvSpPr>
          <p:cNvPr id="165" name="円/楕円 164"/>
          <p:cNvSpPr/>
          <p:nvPr/>
        </p:nvSpPr>
        <p:spPr bwMode="auto">
          <a:xfrm>
            <a:off x="41148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6" name="円/楕円 165"/>
          <p:cNvSpPr/>
          <p:nvPr/>
        </p:nvSpPr>
        <p:spPr bwMode="auto">
          <a:xfrm>
            <a:off x="41148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7" name="円/楕円 166"/>
          <p:cNvSpPr/>
          <p:nvPr/>
        </p:nvSpPr>
        <p:spPr bwMode="auto">
          <a:xfrm>
            <a:off x="4114800" y="3505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8" name="円/楕円 167"/>
          <p:cNvSpPr/>
          <p:nvPr/>
        </p:nvSpPr>
        <p:spPr bwMode="auto">
          <a:xfrm>
            <a:off x="41148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9" name="円/楕円 168"/>
          <p:cNvSpPr/>
          <p:nvPr/>
        </p:nvSpPr>
        <p:spPr bwMode="auto">
          <a:xfrm>
            <a:off x="4114800" y="4495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70" name="円/楕円 169"/>
          <p:cNvSpPr/>
          <p:nvPr/>
        </p:nvSpPr>
        <p:spPr bwMode="auto">
          <a:xfrm>
            <a:off x="4114800" y="5029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71" name="円/楕円 170"/>
          <p:cNvSpPr/>
          <p:nvPr/>
        </p:nvSpPr>
        <p:spPr bwMode="auto">
          <a:xfrm>
            <a:off x="41148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59</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1" name="テキスト ボックス 150"/>
          <p:cNvSpPr txBox="1"/>
          <p:nvPr/>
        </p:nvSpPr>
        <p:spPr>
          <a:xfrm>
            <a:off x="1864345" y="6311423"/>
            <a:ext cx="2095445" cy="523220"/>
          </a:xfrm>
          <a:prstGeom prst="rect">
            <a:avLst/>
          </a:prstGeom>
          <a:noFill/>
        </p:spPr>
        <p:txBody>
          <a:bodyPr wrap="none" rtlCol="0">
            <a:spAutoFit/>
          </a:bodyPr>
          <a:lstStyle/>
          <a:p>
            <a:r>
              <a:rPr lang="en-US" altLang="ja-JP" dirty="0">
                <a:latin typeface="Times New Roman" panose="02020603050405020304" pitchFamily="18" charset="0"/>
              </a:rPr>
              <a:t>59:</a:t>
            </a:r>
            <a:r>
              <a:rPr lang="ja-JP" altLang="en-US" dirty="0">
                <a:latin typeface="Times New Roman" panose="02020603050405020304" pitchFamily="18" charset="0"/>
              </a:rPr>
              <a:t>黒</a:t>
            </a:r>
            <a:r>
              <a:rPr lang="en-US" altLang="ja-JP" dirty="0">
                <a:latin typeface="Times New Roman" panose="02020603050405020304" pitchFamily="18" charset="0"/>
              </a:rPr>
              <a:t>g8</a:t>
            </a:r>
            <a:r>
              <a:rPr kumimoji="1" lang="en-US" altLang="ja-JP" dirty="0">
                <a:latin typeface="Times New Roman" panose="02020603050405020304" pitchFamily="18" charset="0"/>
              </a:rPr>
              <a:t> </a:t>
            </a:r>
            <a:r>
              <a:rPr kumimoji="1" lang="ja-JP" altLang="en-US" dirty="0">
                <a:latin typeface="Times New Roman" panose="02020603050405020304" pitchFamily="18" charset="0"/>
              </a:rPr>
              <a:t>まで</a:t>
            </a:r>
          </a:p>
        </p:txBody>
      </p:sp>
    </p:spTree>
    <p:extLst>
      <p:ext uri="{BB962C8B-B14F-4D97-AF65-F5344CB8AC3E}">
        <p14:creationId xmlns:p14="http://schemas.microsoft.com/office/powerpoint/2010/main" val="42232772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完全読み切りの例：リバーシ</a:t>
            </a:r>
            <a:endParaRPr kumimoji="1" lang="ja-JP" altLang="en-US" baseline="0" dirty="0">
              <a:latin typeface="Times New Roman" pitchFamily="18" charset="0"/>
            </a:endParaRPr>
          </a:p>
        </p:txBody>
      </p:sp>
      <p:grpSp>
        <p:nvGrpSpPr>
          <p:cNvPr id="67" name="グループ化 84"/>
          <p:cNvGrpSpPr/>
          <p:nvPr/>
        </p:nvGrpSpPr>
        <p:grpSpPr>
          <a:xfrm>
            <a:off x="609600" y="1447800"/>
            <a:ext cx="4843179" cy="4876800"/>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69" name="テキスト ボックス 68"/>
            <p:cNvSpPr txBox="1"/>
            <p:nvPr/>
          </p:nvSpPr>
          <p:spPr>
            <a:xfrm>
              <a:off x="636557" y="540620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8</a:t>
              </a:r>
              <a:endParaRPr kumimoji="1" lang="ja-JP" altLang="en-US" sz="2400" b="1" dirty="0">
                <a:effectLst/>
                <a:latin typeface="Times New Roman" panose="02020603050405020304" pitchFamily="18" charset="0"/>
              </a:endParaRPr>
            </a:p>
          </p:txBody>
        </p:sp>
        <p:sp>
          <p:nvSpPr>
            <p:cNvPr id="70" name="テキスト ボックス 69"/>
            <p:cNvSpPr txBox="1"/>
            <p:nvPr/>
          </p:nvSpPr>
          <p:spPr>
            <a:xfrm>
              <a:off x="629773" y="486771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7</a:t>
              </a:r>
              <a:endParaRPr kumimoji="1" lang="ja-JP" altLang="en-US" sz="2400" b="1" dirty="0">
                <a:effectLst/>
                <a:latin typeface="Times New Roman" panose="02020603050405020304" pitchFamily="18" charset="0"/>
              </a:endParaRPr>
            </a:p>
          </p:txBody>
        </p:sp>
        <p:sp>
          <p:nvSpPr>
            <p:cNvPr id="71" name="テキスト ボックス 70"/>
            <p:cNvSpPr txBox="1"/>
            <p:nvPr/>
          </p:nvSpPr>
          <p:spPr>
            <a:xfrm>
              <a:off x="637739" y="434703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6</a:t>
              </a:r>
              <a:endParaRPr kumimoji="1" lang="ja-JP" altLang="en-US" sz="2400" b="1" dirty="0">
                <a:effectLst/>
                <a:latin typeface="Times New Roman" panose="02020603050405020304" pitchFamily="18" charset="0"/>
              </a:endParaRPr>
            </a:p>
          </p:txBody>
        </p:sp>
        <p:sp>
          <p:nvSpPr>
            <p:cNvPr id="72" name="テキスト ボックス 71"/>
            <p:cNvSpPr txBox="1"/>
            <p:nvPr/>
          </p:nvSpPr>
          <p:spPr>
            <a:xfrm>
              <a:off x="630954" y="380854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5</a:t>
              </a:r>
              <a:endParaRPr kumimoji="1" lang="ja-JP" altLang="en-US" sz="2400" b="1" dirty="0">
                <a:effectLst/>
                <a:latin typeface="Times New Roman" panose="02020603050405020304" pitchFamily="18" charset="0"/>
              </a:endParaRPr>
            </a:p>
          </p:txBody>
        </p:sp>
        <p:sp>
          <p:nvSpPr>
            <p:cNvPr id="73" name="テキスト ボックス 72"/>
            <p:cNvSpPr txBox="1"/>
            <p:nvPr/>
          </p:nvSpPr>
          <p:spPr>
            <a:xfrm>
              <a:off x="639240" y="331278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4</a:t>
              </a:r>
              <a:endParaRPr kumimoji="1" lang="ja-JP" altLang="en-US" sz="2400" b="1" dirty="0">
                <a:effectLst/>
                <a:latin typeface="Times New Roman" panose="02020603050405020304" pitchFamily="18" charset="0"/>
              </a:endParaRPr>
            </a:p>
          </p:txBody>
        </p:sp>
        <p:sp>
          <p:nvSpPr>
            <p:cNvPr id="74" name="テキスト ボックス 73"/>
            <p:cNvSpPr txBox="1"/>
            <p:nvPr/>
          </p:nvSpPr>
          <p:spPr>
            <a:xfrm>
              <a:off x="632455" y="277429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3</a:t>
              </a:r>
              <a:endParaRPr kumimoji="1" lang="ja-JP" altLang="en-US" sz="2400" b="1" dirty="0">
                <a:effectLst/>
                <a:latin typeface="Times New Roman" panose="02020603050405020304" pitchFamily="18" charset="0"/>
              </a:endParaRPr>
            </a:p>
          </p:txBody>
        </p:sp>
        <p:sp>
          <p:nvSpPr>
            <p:cNvPr id="75" name="テキスト ボックス 74"/>
            <p:cNvSpPr txBox="1"/>
            <p:nvPr/>
          </p:nvSpPr>
          <p:spPr>
            <a:xfrm>
              <a:off x="640420" y="22536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2</a:t>
              </a:r>
              <a:endParaRPr kumimoji="1" lang="ja-JP" altLang="en-US" sz="2400" b="1" dirty="0">
                <a:effectLst/>
                <a:latin typeface="Times New Roman" panose="02020603050405020304" pitchFamily="18" charset="0"/>
              </a:endParaRPr>
            </a:p>
          </p:txBody>
        </p:sp>
        <p:sp>
          <p:nvSpPr>
            <p:cNvPr id="76" name="テキスト ボックス 75"/>
            <p:cNvSpPr txBox="1"/>
            <p:nvPr/>
          </p:nvSpPr>
          <p:spPr>
            <a:xfrm>
              <a:off x="633639" y="171512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1</a:t>
              </a:r>
              <a:endParaRPr kumimoji="1" lang="ja-JP" altLang="en-US" sz="2400" b="1" dirty="0">
                <a:effectLst/>
                <a:latin typeface="Times New Roman" panose="02020603050405020304" pitchFamily="18" charset="0"/>
              </a:endParaRPr>
            </a:p>
          </p:txBody>
        </p:sp>
        <p:sp>
          <p:nvSpPr>
            <p:cNvPr id="77" name="テキスト ボックス 76"/>
            <p:cNvSpPr txBox="1"/>
            <p:nvPr/>
          </p:nvSpPr>
          <p:spPr>
            <a:xfrm>
              <a:off x="1099399" y="1216132"/>
              <a:ext cx="356884" cy="486661"/>
            </a:xfrm>
            <a:prstGeom prst="rect">
              <a:avLst/>
            </a:prstGeom>
            <a:noFill/>
          </p:spPr>
          <p:txBody>
            <a:bodyPr wrap="none" rtlCol="0">
              <a:spAutoFit/>
            </a:bodyPr>
            <a:lstStyle/>
            <a:p>
              <a:r>
                <a:rPr kumimoji="1" lang="en-US" altLang="ja-JP" sz="2400" b="1" dirty="0">
                  <a:effectLst/>
                  <a:latin typeface="Times New Roman" panose="02020603050405020304" pitchFamily="18" charset="0"/>
                </a:rPr>
                <a:t>a</a:t>
              </a:r>
              <a:endParaRPr kumimoji="1" lang="ja-JP" altLang="en-US" sz="2400" b="1" dirty="0">
                <a:effectLst/>
                <a:latin typeface="Times New Roman" panose="02020603050405020304" pitchFamily="18" charset="0"/>
              </a:endParaRPr>
            </a:p>
          </p:txBody>
        </p:sp>
        <p:sp>
          <p:nvSpPr>
            <p:cNvPr id="78" name="テキスト ボックス 77"/>
            <p:cNvSpPr txBox="1"/>
            <p:nvPr/>
          </p:nvSpPr>
          <p:spPr>
            <a:xfrm>
              <a:off x="1623505" y="1210319"/>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b</a:t>
              </a:r>
              <a:endParaRPr kumimoji="1" lang="ja-JP" altLang="en-US" sz="2400" b="1" dirty="0">
                <a:effectLst/>
                <a:latin typeface="Times New Roman" panose="02020603050405020304" pitchFamily="18" charset="0"/>
              </a:endParaRPr>
            </a:p>
          </p:txBody>
        </p:sp>
        <p:sp>
          <p:nvSpPr>
            <p:cNvPr id="79" name="テキスト ボックス 78"/>
            <p:cNvSpPr txBox="1"/>
            <p:nvPr/>
          </p:nvSpPr>
          <p:spPr>
            <a:xfrm>
              <a:off x="2164227" y="1215818"/>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c</a:t>
              </a:r>
              <a:endParaRPr kumimoji="1" lang="ja-JP" altLang="en-US" sz="2400" b="1" dirty="0">
                <a:effectLst/>
                <a:latin typeface="Times New Roman" panose="02020603050405020304" pitchFamily="18" charset="0"/>
              </a:endParaRPr>
            </a:p>
          </p:txBody>
        </p:sp>
        <p:sp>
          <p:nvSpPr>
            <p:cNvPr id="80" name="テキスト ボックス 79"/>
            <p:cNvSpPr txBox="1"/>
            <p:nvPr/>
          </p:nvSpPr>
          <p:spPr>
            <a:xfrm>
              <a:off x="2679043"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d</a:t>
              </a:r>
              <a:endParaRPr kumimoji="1" lang="ja-JP" altLang="en-US" sz="2400" b="1" dirty="0">
                <a:effectLst/>
                <a:latin typeface="Times New Roman" panose="02020603050405020304" pitchFamily="18" charset="0"/>
              </a:endParaRPr>
            </a:p>
          </p:txBody>
        </p:sp>
        <p:sp>
          <p:nvSpPr>
            <p:cNvPr id="81" name="テキスト ボックス 80"/>
            <p:cNvSpPr txBox="1"/>
            <p:nvPr/>
          </p:nvSpPr>
          <p:spPr>
            <a:xfrm>
              <a:off x="3218027" y="1216132"/>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e</a:t>
              </a:r>
              <a:endParaRPr kumimoji="1" lang="ja-JP" altLang="en-US" sz="2400" b="1" dirty="0">
                <a:effectLst/>
                <a:latin typeface="Times New Roman" panose="02020603050405020304" pitchFamily="18" charset="0"/>
              </a:endParaRPr>
            </a:p>
          </p:txBody>
        </p:sp>
        <p:sp>
          <p:nvSpPr>
            <p:cNvPr id="82" name="テキスト ボックス 81"/>
            <p:cNvSpPr txBox="1"/>
            <p:nvPr/>
          </p:nvSpPr>
          <p:spPr>
            <a:xfrm>
              <a:off x="3769172" y="1210319"/>
              <a:ext cx="302811" cy="486661"/>
            </a:xfrm>
            <a:prstGeom prst="rect">
              <a:avLst/>
            </a:prstGeom>
            <a:noFill/>
          </p:spPr>
          <p:txBody>
            <a:bodyPr wrap="none" rtlCol="0">
              <a:spAutoFit/>
            </a:bodyPr>
            <a:lstStyle/>
            <a:p>
              <a:r>
                <a:rPr lang="en-US" altLang="ja-JP" sz="2400" b="1" dirty="0">
                  <a:effectLst/>
                  <a:latin typeface="Times New Roman" panose="02020603050405020304" pitchFamily="18" charset="0"/>
                </a:rPr>
                <a:t>f</a:t>
              </a:r>
              <a:endParaRPr kumimoji="1" lang="ja-JP" altLang="en-US" sz="2400" b="1" dirty="0">
                <a:effectLst/>
                <a:latin typeface="Times New Roman" panose="02020603050405020304" pitchFamily="18" charset="0"/>
              </a:endParaRPr>
            </a:p>
          </p:txBody>
        </p:sp>
        <p:sp>
          <p:nvSpPr>
            <p:cNvPr id="83" name="テキスト ボックス 82"/>
            <p:cNvSpPr txBox="1"/>
            <p:nvPr/>
          </p:nvSpPr>
          <p:spPr>
            <a:xfrm>
              <a:off x="4264272" y="12158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g</a:t>
              </a:r>
              <a:endParaRPr kumimoji="1" lang="ja-JP" altLang="en-US" sz="2400" b="1" dirty="0">
                <a:effectLst/>
                <a:latin typeface="Times New Roman" panose="02020603050405020304" pitchFamily="18" charset="0"/>
              </a:endParaRPr>
            </a:p>
          </p:txBody>
        </p:sp>
        <p:sp>
          <p:nvSpPr>
            <p:cNvPr id="84" name="テキスト ボックス 83"/>
            <p:cNvSpPr txBox="1"/>
            <p:nvPr/>
          </p:nvSpPr>
          <p:spPr>
            <a:xfrm>
              <a:off x="4788379"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h</a:t>
              </a:r>
              <a:endParaRPr kumimoji="1" lang="ja-JP" altLang="en-US" sz="2400" b="1" dirty="0">
                <a:effectLst/>
                <a:latin typeface="Times New Roman" panose="02020603050405020304" pitchFamily="18" charset="0"/>
              </a:endParaRPr>
            </a:p>
          </p:txBody>
        </p:sp>
        <p:sp>
          <p:nvSpPr>
            <p:cNvPr id="86" name="円/楕円 85"/>
            <p:cNvSpPr/>
            <p:nvPr/>
          </p:nvSpPr>
          <p:spPr bwMode="auto">
            <a:xfrm>
              <a:off x="1044258" y="5464073"/>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12" name="円/楕円 111"/>
            <p:cNvSpPr/>
            <p:nvPr/>
          </p:nvSpPr>
          <p:spPr bwMode="auto">
            <a:xfrm>
              <a:off x="3184971" y="3372295"/>
              <a:ext cx="381000" cy="381000"/>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0" name="円/楕円 129"/>
            <p:cNvSpPr/>
            <p:nvPr/>
          </p:nvSpPr>
          <p:spPr bwMode="auto">
            <a:xfrm>
              <a:off x="3182007" y="3883202"/>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213" name="テキスト ボックス 212"/>
          <p:cNvSpPr txBox="1"/>
          <p:nvPr/>
        </p:nvSpPr>
        <p:spPr>
          <a:xfrm>
            <a:off x="5885220" y="1438473"/>
            <a:ext cx="2218877" cy="1557349"/>
          </a:xfrm>
          <a:prstGeom prst="rect">
            <a:avLst/>
          </a:prstGeom>
          <a:noFill/>
        </p:spPr>
        <p:txBody>
          <a:bodyPr wrap="none" rtlCol="0">
            <a:spAutoFit/>
          </a:bodyPr>
          <a:lstStyle/>
          <a:p>
            <a:pPr algn="l"/>
            <a:endParaRPr lang="en-US" altLang="ja-JP" dirty="0">
              <a:latin typeface="Times New Roman" panose="02020603050405020304" pitchFamily="18" charset="0"/>
            </a:endParaRPr>
          </a:p>
          <a:p>
            <a:pPr algn="l"/>
            <a:r>
              <a:rPr lang="en-US" altLang="ja-JP" dirty="0">
                <a:latin typeface="Times New Roman" panose="02020603050405020304" pitchFamily="18" charset="0"/>
              </a:rPr>
              <a:t>g8</a:t>
            </a:r>
            <a:r>
              <a:rPr lang="ja-JP" altLang="en-US" dirty="0">
                <a:latin typeface="Times New Roman" panose="02020603050405020304" pitchFamily="18" charset="0"/>
              </a:rPr>
              <a:t>に打つと</a:t>
            </a:r>
            <a:r>
              <a:rPr lang="en-US" altLang="ja-JP" dirty="0">
                <a:latin typeface="Times New Roman" panose="02020603050405020304" pitchFamily="18" charset="0"/>
              </a:rPr>
              <a:t>…</a:t>
            </a:r>
          </a:p>
          <a:p>
            <a:endParaRPr kumimoji="1" lang="en-US" altLang="ja-JP" dirty="0"/>
          </a:p>
        </p:txBody>
      </p:sp>
      <p:sp>
        <p:nvSpPr>
          <p:cNvPr id="98" name="円/楕円 97"/>
          <p:cNvSpPr/>
          <p:nvPr/>
        </p:nvSpPr>
        <p:spPr bwMode="auto">
          <a:xfrm>
            <a:off x="1066800" y="1981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2" name="円/楕円 101"/>
          <p:cNvSpPr/>
          <p:nvPr/>
        </p:nvSpPr>
        <p:spPr bwMode="auto">
          <a:xfrm>
            <a:off x="1066800" y="2438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3" name="円/楕円 102"/>
          <p:cNvSpPr/>
          <p:nvPr/>
        </p:nvSpPr>
        <p:spPr bwMode="auto">
          <a:xfrm>
            <a:off x="1066800" y="2971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4" name="円/楕円 103"/>
          <p:cNvSpPr/>
          <p:nvPr/>
        </p:nvSpPr>
        <p:spPr bwMode="auto">
          <a:xfrm>
            <a:off x="1066800" y="3505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5" name="円/楕円 104"/>
          <p:cNvSpPr/>
          <p:nvPr/>
        </p:nvSpPr>
        <p:spPr bwMode="auto">
          <a:xfrm>
            <a:off x="1066800" y="3962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6" name="円/楕円 105"/>
          <p:cNvSpPr/>
          <p:nvPr/>
        </p:nvSpPr>
        <p:spPr bwMode="auto">
          <a:xfrm>
            <a:off x="1066800" y="4495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7" name="円/楕円 106"/>
          <p:cNvSpPr/>
          <p:nvPr/>
        </p:nvSpPr>
        <p:spPr bwMode="auto">
          <a:xfrm>
            <a:off x="1066800" y="5029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8" name="円/楕円 107"/>
          <p:cNvSpPr/>
          <p:nvPr/>
        </p:nvSpPr>
        <p:spPr bwMode="auto">
          <a:xfrm>
            <a:off x="1600200" y="1981200"/>
            <a:ext cx="361432" cy="36143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09" name="円/楕円 108"/>
          <p:cNvSpPr/>
          <p:nvPr/>
        </p:nvSpPr>
        <p:spPr bwMode="auto">
          <a:xfrm>
            <a:off x="1600200" y="2438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0" name="円/楕円 109"/>
          <p:cNvSpPr/>
          <p:nvPr/>
        </p:nvSpPr>
        <p:spPr bwMode="auto">
          <a:xfrm>
            <a:off x="1600200" y="2971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3" name="円/楕円 112"/>
          <p:cNvSpPr/>
          <p:nvPr/>
        </p:nvSpPr>
        <p:spPr bwMode="auto">
          <a:xfrm>
            <a:off x="1600200" y="3505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4" name="円/楕円 113"/>
          <p:cNvSpPr/>
          <p:nvPr/>
        </p:nvSpPr>
        <p:spPr bwMode="auto">
          <a:xfrm>
            <a:off x="1600200" y="3962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5" name="円/楕円 114"/>
          <p:cNvSpPr/>
          <p:nvPr/>
        </p:nvSpPr>
        <p:spPr bwMode="auto">
          <a:xfrm>
            <a:off x="1600200" y="4495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6" name="円/楕円 115"/>
          <p:cNvSpPr/>
          <p:nvPr/>
        </p:nvSpPr>
        <p:spPr bwMode="auto">
          <a:xfrm>
            <a:off x="1600200" y="5029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7" name="円/楕円 116"/>
          <p:cNvSpPr/>
          <p:nvPr/>
        </p:nvSpPr>
        <p:spPr bwMode="auto">
          <a:xfrm>
            <a:off x="16002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18" name="円/楕円 117"/>
          <p:cNvSpPr/>
          <p:nvPr/>
        </p:nvSpPr>
        <p:spPr bwMode="auto">
          <a:xfrm>
            <a:off x="21336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19" name="円/楕円 118"/>
          <p:cNvSpPr/>
          <p:nvPr/>
        </p:nvSpPr>
        <p:spPr bwMode="auto">
          <a:xfrm>
            <a:off x="21336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0" name="円/楕円 119"/>
          <p:cNvSpPr/>
          <p:nvPr/>
        </p:nvSpPr>
        <p:spPr bwMode="auto">
          <a:xfrm>
            <a:off x="2133600" y="2971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1" name="円/楕円 120"/>
          <p:cNvSpPr/>
          <p:nvPr/>
        </p:nvSpPr>
        <p:spPr bwMode="auto">
          <a:xfrm>
            <a:off x="2133600" y="3505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2" name="円/楕円 121"/>
          <p:cNvSpPr/>
          <p:nvPr/>
        </p:nvSpPr>
        <p:spPr bwMode="auto">
          <a:xfrm>
            <a:off x="2133600" y="3962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3" name="円/楕円 122"/>
          <p:cNvSpPr/>
          <p:nvPr/>
        </p:nvSpPr>
        <p:spPr bwMode="auto">
          <a:xfrm>
            <a:off x="21336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4" name="円/楕円 123"/>
          <p:cNvSpPr/>
          <p:nvPr/>
        </p:nvSpPr>
        <p:spPr bwMode="auto">
          <a:xfrm>
            <a:off x="2133600" y="5029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5" name="円/楕円 124"/>
          <p:cNvSpPr/>
          <p:nvPr/>
        </p:nvSpPr>
        <p:spPr bwMode="auto">
          <a:xfrm>
            <a:off x="2133600" y="5486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6" name="円/楕円 125"/>
          <p:cNvSpPr/>
          <p:nvPr/>
        </p:nvSpPr>
        <p:spPr bwMode="auto">
          <a:xfrm>
            <a:off x="25908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7" name="円/楕円 126"/>
          <p:cNvSpPr/>
          <p:nvPr/>
        </p:nvSpPr>
        <p:spPr bwMode="auto">
          <a:xfrm>
            <a:off x="25908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8" name="円/楕円 127"/>
          <p:cNvSpPr/>
          <p:nvPr/>
        </p:nvSpPr>
        <p:spPr bwMode="auto">
          <a:xfrm>
            <a:off x="25908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9" name="円/楕円 128"/>
          <p:cNvSpPr/>
          <p:nvPr/>
        </p:nvSpPr>
        <p:spPr bwMode="auto">
          <a:xfrm>
            <a:off x="2590800" y="3505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2" name="円/楕円 131"/>
          <p:cNvSpPr/>
          <p:nvPr/>
        </p:nvSpPr>
        <p:spPr bwMode="auto">
          <a:xfrm>
            <a:off x="25908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3" name="円/楕円 132"/>
          <p:cNvSpPr/>
          <p:nvPr/>
        </p:nvSpPr>
        <p:spPr bwMode="auto">
          <a:xfrm>
            <a:off x="31242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4" name="円/楕円 133"/>
          <p:cNvSpPr/>
          <p:nvPr/>
        </p:nvSpPr>
        <p:spPr bwMode="auto">
          <a:xfrm>
            <a:off x="25908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5" name="円/楕円 134"/>
          <p:cNvSpPr/>
          <p:nvPr/>
        </p:nvSpPr>
        <p:spPr bwMode="auto">
          <a:xfrm>
            <a:off x="2590800" y="5029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6" name="円/楕円 135"/>
          <p:cNvSpPr/>
          <p:nvPr/>
        </p:nvSpPr>
        <p:spPr bwMode="auto">
          <a:xfrm>
            <a:off x="3124200" y="2438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7" name="円/楕円 136"/>
          <p:cNvSpPr/>
          <p:nvPr/>
        </p:nvSpPr>
        <p:spPr bwMode="auto">
          <a:xfrm>
            <a:off x="3124200" y="2971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8" name="円/楕円 137"/>
          <p:cNvSpPr/>
          <p:nvPr/>
        </p:nvSpPr>
        <p:spPr bwMode="auto">
          <a:xfrm>
            <a:off x="31242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9" name="円/楕円 138"/>
          <p:cNvSpPr/>
          <p:nvPr/>
        </p:nvSpPr>
        <p:spPr bwMode="auto">
          <a:xfrm>
            <a:off x="3124200" y="5029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1" name="円/楕円 140"/>
          <p:cNvSpPr/>
          <p:nvPr/>
        </p:nvSpPr>
        <p:spPr bwMode="auto">
          <a:xfrm>
            <a:off x="35814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2" name="円/楕円 141"/>
          <p:cNvSpPr/>
          <p:nvPr/>
        </p:nvSpPr>
        <p:spPr bwMode="auto">
          <a:xfrm>
            <a:off x="41148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3" name="円/楕円 142"/>
          <p:cNvSpPr/>
          <p:nvPr/>
        </p:nvSpPr>
        <p:spPr bwMode="auto">
          <a:xfrm>
            <a:off x="45720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4" name="円/楕円 143"/>
          <p:cNvSpPr/>
          <p:nvPr/>
        </p:nvSpPr>
        <p:spPr bwMode="auto">
          <a:xfrm>
            <a:off x="35814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5" name="円/楕円 144"/>
          <p:cNvSpPr/>
          <p:nvPr/>
        </p:nvSpPr>
        <p:spPr bwMode="auto">
          <a:xfrm>
            <a:off x="45720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8" name="円/楕円 147"/>
          <p:cNvSpPr/>
          <p:nvPr/>
        </p:nvSpPr>
        <p:spPr bwMode="auto">
          <a:xfrm>
            <a:off x="4572000" y="5486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3" name="円/楕円 152"/>
          <p:cNvSpPr/>
          <p:nvPr/>
        </p:nvSpPr>
        <p:spPr bwMode="auto">
          <a:xfrm>
            <a:off x="35814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4" name="円/楕円 153"/>
          <p:cNvSpPr/>
          <p:nvPr/>
        </p:nvSpPr>
        <p:spPr bwMode="auto">
          <a:xfrm>
            <a:off x="35814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5" name="円/楕円 154"/>
          <p:cNvSpPr/>
          <p:nvPr/>
        </p:nvSpPr>
        <p:spPr bwMode="auto">
          <a:xfrm>
            <a:off x="3581400" y="3505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6" name="円/楕円 155"/>
          <p:cNvSpPr/>
          <p:nvPr/>
        </p:nvSpPr>
        <p:spPr bwMode="auto">
          <a:xfrm>
            <a:off x="35814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7" name="円/楕円 156"/>
          <p:cNvSpPr/>
          <p:nvPr/>
        </p:nvSpPr>
        <p:spPr bwMode="auto">
          <a:xfrm>
            <a:off x="3581400" y="5029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9" name="円/楕円 158"/>
          <p:cNvSpPr/>
          <p:nvPr/>
        </p:nvSpPr>
        <p:spPr bwMode="auto">
          <a:xfrm>
            <a:off x="45720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0" name="円/楕円 159"/>
          <p:cNvSpPr/>
          <p:nvPr/>
        </p:nvSpPr>
        <p:spPr bwMode="auto">
          <a:xfrm>
            <a:off x="4572000" y="3505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1" name="円/楕円 160"/>
          <p:cNvSpPr/>
          <p:nvPr/>
        </p:nvSpPr>
        <p:spPr bwMode="auto">
          <a:xfrm>
            <a:off x="45720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2" name="円/楕円 161"/>
          <p:cNvSpPr/>
          <p:nvPr/>
        </p:nvSpPr>
        <p:spPr bwMode="auto">
          <a:xfrm>
            <a:off x="4572000" y="4495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3" name="円/楕円 162"/>
          <p:cNvSpPr/>
          <p:nvPr/>
        </p:nvSpPr>
        <p:spPr bwMode="auto">
          <a:xfrm>
            <a:off x="4572000" y="5029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4" name="テキスト ボックス 163"/>
          <p:cNvSpPr txBox="1"/>
          <p:nvPr/>
        </p:nvSpPr>
        <p:spPr>
          <a:xfrm>
            <a:off x="6095999" y="3505200"/>
            <a:ext cx="2807179" cy="523220"/>
          </a:xfrm>
          <a:prstGeom prst="rect">
            <a:avLst/>
          </a:prstGeom>
          <a:noFill/>
        </p:spPr>
        <p:txBody>
          <a:bodyPr wrap="none" rtlCol="0">
            <a:spAutoFit/>
          </a:bodyPr>
          <a:lstStyle/>
          <a:p>
            <a:pPr algn="l"/>
            <a:r>
              <a:rPr kumimoji="1" lang="en-US" altLang="ja-JP" dirty="0">
                <a:latin typeface="Times New Roman" panose="02020603050405020304" pitchFamily="18" charset="0"/>
              </a:rPr>
              <a:t>59: </a:t>
            </a:r>
            <a:r>
              <a:rPr kumimoji="1" lang="ja-JP" altLang="en-US" dirty="0">
                <a:latin typeface="Times New Roman" panose="02020603050405020304" pitchFamily="18" charset="0"/>
              </a:rPr>
              <a:t>黒</a:t>
            </a:r>
            <a:r>
              <a:rPr kumimoji="1" lang="en-US" altLang="ja-JP" dirty="0">
                <a:latin typeface="Times New Roman" panose="02020603050405020304" pitchFamily="18" charset="0"/>
              </a:rPr>
              <a:t>g8 60: </a:t>
            </a:r>
            <a:r>
              <a:rPr kumimoji="1" lang="ja-JP" altLang="en-US" dirty="0">
                <a:latin typeface="Times New Roman" panose="02020603050405020304" pitchFamily="18" charset="0"/>
              </a:rPr>
              <a:t>白</a:t>
            </a:r>
            <a:r>
              <a:rPr kumimoji="1" lang="en-US" altLang="ja-JP" dirty="0">
                <a:latin typeface="Times New Roman" panose="02020603050405020304" pitchFamily="18" charset="0"/>
              </a:rPr>
              <a:t>d8</a:t>
            </a:r>
          </a:p>
        </p:txBody>
      </p:sp>
      <p:sp>
        <p:nvSpPr>
          <p:cNvPr id="165" name="円/楕円 164"/>
          <p:cNvSpPr/>
          <p:nvPr/>
        </p:nvSpPr>
        <p:spPr bwMode="auto">
          <a:xfrm>
            <a:off x="41148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6" name="円/楕円 165"/>
          <p:cNvSpPr/>
          <p:nvPr/>
        </p:nvSpPr>
        <p:spPr bwMode="auto">
          <a:xfrm>
            <a:off x="41148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7" name="円/楕円 166"/>
          <p:cNvSpPr/>
          <p:nvPr/>
        </p:nvSpPr>
        <p:spPr bwMode="auto">
          <a:xfrm>
            <a:off x="4114800" y="3505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8" name="円/楕円 167"/>
          <p:cNvSpPr/>
          <p:nvPr/>
        </p:nvSpPr>
        <p:spPr bwMode="auto">
          <a:xfrm>
            <a:off x="41148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9" name="円/楕円 168"/>
          <p:cNvSpPr/>
          <p:nvPr/>
        </p:nvSpPr>
        <p:spPr bwMode="auto">
          <a:xfrm>
            <a:off x="4114800" y="4495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70" name="円/楕円 169"/>
          <p:cNvSpPr/>
          <p:nvPr/>
        </p:nvSpPr>
        <p:spPr bwMode="auto">
          <a:xfrm>
            <a:off x="4114800" y="5029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1" name="円/楕円 150"/>
          <p:cNvSpPr/>
          <p:nvPr/>
        </p:nvSpPr>
        <p:spPr bwMode="auto">
          <a:xfrm>
            <a:off x="2590800" y="5486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60</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2" name="円/楕円 151"/>
          <p:cNvSpPr/>
          <p:nvPr/>
        </p:nvSpPr>
        <p:spPr bwMode="auto">
          <a:xfrm>
            <a:off x="3124200" y="5486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2" name="円/楕円 171"/>
          <p:cNvSpPr/>
          <p:nvPr/>
        </p:nvSpPr>
        <p:spPr bwMode="auto">
          <a:xfrm>
            <a:off x="3581400" y="5486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3" name="円/楕円 172"/>
          <p:cNvSpPr/>
          <p:nvPr/>
        </p:nvSpPr>
        <p:spPr bwMode="auto">
          <a:xfrm>
            <a:off x="4114800" y="5486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59</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4" name="テキスト ボックス 173"/>
          <p:cNvSpPr txBox="1"/>
          <p:nvPr/>
        </p:nvSpPr>
        <p:spPr>
          <a:xfrm>
            <a:off x="6096000" y="4876800"/>
            <a:ext cx="2236510" cy="1175706"/>
          </a:xfrm>
          <a:prstGeom prst="rect">
            <a:avLst/>
          </a:prstGeom>
          <a:noFill/>
        </p:spPr>
        <p:txBody>
          <a:bodyPr wrap="none" rtlCol="0">
            <a:spAutoFit/>
          </a:bodyPr>
          <a:lstStyle/>
          <a:p>
            <a:r>
              <a:rPr lang="ja-JP" altLang="en-US" sz="3200" dirty="0">
                <a:latin typeface="Times New Roman" panose="02020603050405020304" pitchFamily="18" charset="0"/>
              </a:rPr>
              <a:t>黒</a:t>
            </a:r>
            <a:r>
              <a:rPr lang="en-US" altLang="ja-JP" sz="3200" dirty="0">
                <a:latin typeface="Times New Roman" panose="02020603050405020304" pitchFamily="18" charset="0"/>
              </a:rPr>
              <a:t>31</a:t>
            </a:r>
            <a:r>
              <a:rPr lang="ja-JP" altLang="en-US" sz="3200" dirty="0">
                <a:latin typeface="Times New Roman" panose="02020603050405020304" pitchFamily="18" charset="0"/>
              </a:rPr>
              <a:t>対白</a:t>
            </a:r>
            <a:r>
              <a:rPr lang="en-US" altLang="ja-JP" sz="3200" dirty="0">
                <a:latin typeface="Times New Roman" panose="02020603050405020304" pitchFamily="18" charset="0"/>
              </a:rPr>
              <a:t>33</a:t>
            </a:r>
          </a:p>
          <a:p>
            <a:r>
              <a:rPr kumimoji="1" lang="ja-JP" altLang="en-US" sz="3200" dirty="0">
                <a:latin typeface="Times New Roman" panose="02020603050405020304" pitchFamily="18" charset="0"/>
              </a:rPr>
              <a:t>白の勝ち</a:t>
            </a:r>
          </a:p>
        </p:txBody>
      </p:sp>
      <p:sp>
        <p:nvSpPr>
          <p:cNvPr id="158" name="テキスト ボックス 157"/>
          <p:cNvSpPr txBox="1"/>
          <p:nvPr/>
        </p:nvSpPr>
        <p:spPr>
          <a:xfrm>
            <a:off x="1864344" y="6311423"/>
            <a:ext cx="2095446" cy="523220"/>
          </a:xfrm>
          <a:prstGeom prst="rect">
            <a:avLst/>
          </a:prstGeom>
          <a:noFill/>
        </p:spPr>
        <p:txBody>
          <a:bodyPr wrap="none" rtlCol="0">
            <a:spAutoFit/>
          </a:bodyPr>
          <a:lstStyle/>
          <a:p>
            <a:r>
              <a:rPr lang="en-US" altLang="ja-JP" dirty="0">
                <a:latin typeface="Times New Roman" panose="02020603050405020304" pitchFamily="18" charset="0"/>
              </a:rPr>
              <a:t>60:</a:t>
            </a:r>
            <a:r>
              <a:rPr lang="ja-JP" altLang="en-US" dirty="0">
                <a:latin typeface="Times New Roman" panose="02020603050405020304" pitchFamily="18" charset="0"/>
              </a:rPr>
              <a:t>白</a:t>
            </a:r>
            <a:r>
              <a:rPr lang="en-US" altLang="ja-JP" dirty="0">
                <a:latin typeface="Times New Roman" panose="02020603050405020304" pitchFamily="18" charset="0"/>
              </a:rPr>
              <a:t>d8</a:t>
            </a:r>
            <a:r>
              <a:rPr kumimoji="1" lang="en-US" altLang="ja-JP" dirty="0">
                <a:latin typeface="Times New Roman" panose="02020603050405020304" pitchFamily="18" charset="0"/>
              </a:rPr>
              <a:t> </a:t>
            </a:r>
            <a:r>
              <a:rPr kumimoji="1" lang="ja-JP" altLang="en-US" dirty="0">
                <a:latin typeface="Times New Roman" panose="02020603050405020304" pitchFamily="18" charset="0"/>
              </a:rPr>
              <a:t>まで</a:t>
            </a:r>
          </a:p>
        </p:txBody>
      </p:sp>
    </p:spTree>
    <p:extLst>
      <p:ext uri="{BB962C8B-B14F-4D97-AF65-F5344CB8AC3E}">
        <p14:creationId xmlns:p14="http://schemas.microsoft.com/office/powerpoint/2010/main" val="422327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
                                        </p:tgtEl>
                                        <p:attrNameLst>
                                          <p:attrName>style.visibility</p:attrName>
                                        </p:attrNameLst>
                                      </p:cBhvr>
                                      <p:to>
                                        <p:strVal val="visible"/>
                                      </p:to>
                                    </p:set>
                                    <p:anim calcmode="lin" valueType="num">
                                      <p:cBhvr additive="base">
                                        <p:cTn id="7" dur="500" fill="hold"/>
                                        <p:tgtEl>
                                          <p:spTgt spid="174"/>
                                        </p:tgtEl>
                                        <p:attrNameLst>
                                          <p:attrName>ppt_x</p:attrName>
                                        </p:attrNameLst>
                                      </p:cBhvr>
                                      <p:tavLst>
                                        <p:tav tm="0">
                                          <p:val>
                                            <p:strVal val="#ppt_x"/>
                                          </p:val>
                                        </p:tav>
                                        <p:tav tm="100000">
                                          <p:val>
                                            <p:strVal val="#ppt_x"/>
                                          </p:val>
                                        </p:tav>
                                      </p:tavLst>
                                    </p:anim>
                                    <p:anim calcmode="lin" valueType="num">
                                      <p:cBhvr additive="base">
                                        <p:cTn id="8" dur="500" fill="hold"/>
                                        <p:tgtEl>
                                          <p:spTgt spid="1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完全読み切りの例：リバーシ</a:t>
            </a:r>
            <a:endParaRPr kumimoji="1" lang="ja-JP" altLang="en-US" baseline="0" dirty="0">
              <a:latin typeface="Times New Roman" pitchFamily="18" charset="0"/>
            </a:endParaRPr>
          </a:p>
        </p:txBody>
      </p:sp>
      <p:grpSp>
        <p:nvGrpSpPr>
          <p:cNvPr id="67" name="グループ化 84"/>
          <p:cNvGrpSpPr/>
          <p:nvPr/>
        </p:nvGrpSpPr>
        <p:grpSpPr>
          <a:xfrm>
            <a:off x="609600" y="1447800"/>
            <a:ext cx="4843179" cy="4876800"/>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69" name="テキスト ボックス 68"/>
            <p:cNvSpPr txBox="1"/>
            <p:nvPr/>
          </p:nvSpPr>
          <p:spPr>
            <a:xfrm>
              <a:off x="636557" y="540620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8</a:t>
              </a:r>
              <a:endParaRPr kumimoji="1" lang="ja-JP" altLang="en-US" sz="2400" b="1" dirty="0">
                <a:effectLst/>
                <a:latin typeface="Times New Roman" panose="02020603050405020304" pitchFamily="18" charset="0"/>
              </a:endParaRPr>
            </a:p>
          </p:txBody>
        </p:sp>
        <p:sp>
          <p:nvSpPr>
            <p:cNvPr id="70" name="テキスト ボックス 69"/>
            <p:cNvSpPr txBox="1"/>
            <p:nvPr/>
          </p:nvSpPr>
          <p:spPr>
            <a:xfrm>
              <a:off x="629773" y="486771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7</a:t>
              </a:r>
              <a:endParaRPr kumimoji="1" lang="ja-JP" altLang="en-US" sz="2400" b="1" dirty="0">
                <a:effectLst/>
                <a:latin typeface="Times New Roman" panose="02020603050405020304" pitchFamily="18" charset="0"/>
              </a:endParaRPr>
            </a:p>
          </p:txBody>
        </p:sp>
        <p:sp>
          <p:nvSpPr>
            <p:cNvPr id="71" name="テキスト ボックス 70"/>
            <p:cNvSpPr txBox="1"/>
            <p:nvPr/>
          </p:nvSpPr>
          <p:spPr>
            <a:xfrm>
              <a:off x="637739" y="434703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6</a:t>
              </a:r>
              <a:endParaRPr kumimoji="1" lang="ja-JP" altLang="en-US" sz="2400" b="1" dirty="0">
                <a:effectLst/>
                <a:latin typeface="Times New Roman" panose="02020603050405020304" pitchFamily="18" charset="0"/>
              </a:endParaRPr>
            </a:p>
          </p:txBody>
        </p:sp>
        <p:sp>
          <p:nvSpPr>
            <p:cNvPr id="72" name="テキスト ボックス 71"/>
            <p:cNvSpPr txBox="1"/>
            <p:nvPr/>
          </p:nvSpPr>
          <p:spPr>
            <a:xfrm>
              <a:off x="630954" y="380854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5</a:t>
              </a:r>
              <a:endParaRPr kumimoji="1" lang="ja-JP" altLang="en-US" sz="2400" b="1" dirty="0">
                <a:effectLst/>
                <a:latin typeface="Times New Roman" panose="02020603050405020304" pitchFamily="18" charset="0"/>
              </a:endParaRPr>
            </a:p>
          </p:txBody>
        </p:sp>
        <p:sp>
          <p:nvSpPr>
            <p:cNvPr id="73" name="テキスト ボックス 72"/>
            <p:cNvSpPr txBox="1"/>
            <p:nvPr/>
          </p:nvSpPr>
          <p:spPr>
            <a:xfrm>
              <a:off x="639240" y="331278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4</a:t>
              </a:r>
              <a:endParaRPr kumimoji="1" lang="ja-JP" altLang="en-US" sz="2400" b="1" dirty="0">
                <a:effectLst/>
                <a:latin typeface="Times New Roman" panose="02020603050405020304" pitchFamily="18" charset="0"/>
              </a:endParaRPr>
            </a:p>
          </p:txBody>
        </p:sp>
        <p:sp>
          <p:nvSpPr>
            <p:cNvPr id="74" name="テキスト ボックス 73"/>
            <p:cNvSpPr txBox="1"/>
            <p:nvPr/>
          </p:nvSpPr>
          <p:spPr>
            <a:xfrm>
              <a:off x="632455" y="277429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3</a:t>
              </a:r>
              <a:endParaRPr kumimoji="1" lang="ja-JP" altLang="en-US" sz="2400" b="1" dirty="0">
                <a:effectLst/>
                <a:latin typeface="Times New Roman" panose="02020603050405020304" pitchFamily="18" charset="0"/>
              </a:endParaRPr>
            </a:p>
          </p:txBody>
        </p:sp>
        <p:sp>
          <p:nvSpPr>
            <p:cNvPr id="75" name="テキスト ボックス 74"/>
            <p:cNvSpPr txBox="1"/>
            <p:nvPr/>
          </p:nvSpPr>
          <p:spPr>
            <a:xfrm>
              <a:off x="640420" y="22536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2</a:t>
              </a:r>
              <a:endParaRPr kumimoji="1" lang="ja-JP" altLang="en-US" sz="2400" b="1" dirty="0">
                <a:effectLst/>
                <a:latin typeface="Times New Roman" panose="02020603050405020304" pitchFamily="18" charset="0"/>
              </a:endParaRPr>
            </a:p>
          </p:txBody>
        </p:sp>
        <p:sp>
          <p:nvSpPr>
            <p:cNvPr id="76" name="テキスト ボックス 75"/>
            <p:cNvSpPr txBox="1"/>
            <p:nvPr/>
          </p:nvSpPr>
          <p:spPr>
            <a:xfrm>
              <a:off x="633639" y="171512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1</a:t>
              </a:r>
              <a:endParaRPr kumimoji="1" lang="ja-JP" altLang="en-US" sz="2400" b="1" dirty="0">
                <a:effectLst/>
                <a:latin typeface="Times New Roman" panose="02020603050405020304" pitchFamily="18" charset="0"/>
              </a:endParaRPr>
            </a:p>
          </p:txBody>
        </p:sp>
        <p:sp>
          <p:nvSpPr>
            <p:cNvPr id="77" name="テキスト ボックス 76"/>
            <p:cNvSpPr txBox="1"/>
            <p:nvPr/>
          </p:nvSpPr>
          <p:spPr>
            <a:xfrm>
              <a:off x="1099399" y="1216132"/>
              <a:ext cx="356884" cy="486661"/>
            </a:xfrm>
            <a:prstGeom prst="rect">
              <a:avLst/>
            </a:prstGeom>
            <a:noFill/>
          </p:spPr>
          <p:txBody>
            <a:bodyPr wrap="none" rtlCol="0">
              <a:spAutoFit/>
            </a:bodyPr>
            <a:lstStyle/>
            <a:p>
              <a:r>
                <a:rPr kumimoji="1" lang="en-US" altLang="ja-JP" sz="2400" b="1" dirty="0">
                  <a:effectLst/>
                  <a:latin typeface="Times New Roman" panose="02020603050405020304" pitchFamily="18" charset="0"/>
                </a:rPr>
                <a:t>a</a:t>
              </a:r>
              <a:endParaRPr kumimoji="1" lang="ja-JP" altLang="en-US" sz="2400" b="1" dirty="0">
                <a:effectLst/>
                <a:latin typeface="Times New Roman" panose="02020603050405020304" pitchFamily="18" charset="0"/>
              </a:endParaRPr>
            </a:p>
          </p:txBody>
        </p:sp>
        <p:sp>
          <p:nvSpPr>
            <p:cNvPr id="78" name="テキスト ボックス 77"/>
            <p:cNvSpPr txBox="1"/>
            <p:nvPr/>
          </p:nvSpPr>
          <p:spPr>
            <a:xfrm>
              <a:off x="1623505" y="1210319"/>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b</a:t>
              </a:r>
              <a:endParaRPr kumimoji="1" lang="ja-JP" altLang="en-US" sz="2400" b="1" dirty="0">
                <a:effectLst/>
                <a:latin typeface="Times New Roman" panose="02020603050405020304" pitchFamily="18" charset="0"/>
              </a:endParaRPr>
            </a:p>
          </p:txBody>
        </p:sp>
        <p:sp>
          <p:nvSpPr>
            <p:cNvPr id="79" name="テキスト ボックス 78"/>
            <p:cNvSpPr txBox="1"/>
            <p:nvPr/>
          </p:nvSpPr>
          <p:spPr>
            <a:xfrm>
              <a:off x="2164227" y="1215818"/>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c</a:t>
              </a:r>
              <a:endParaRPr kumimoji="1" lang="ja-JP" altLang="en-US" sz="2400" b="1" dirty="0">
                <a:effectLst/>
                <a:latin typeface="Times New Roman" panose="02020603050405020304" pitchFamily="18" charset="0"/>
              </a:endParaRPr>
            </a:p>
          </p:txBody>
        </p:sp>
        <p:sp>
          <p:nvSpPr>
            <p:cNvPr id="80" name="テキスト ボックス 79"/>
            <p:cNvSpPr txBox="1"/>
            <p:nvPr/>
          </p:nvSpPr>
          <p:spPr>
            <a:xfrm>
              <a:off x="2679043"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d</a:t>
              </a:r>
              <a:endParaRPr kumimoji="1" lang="ja-JP" altLang="en-US" sz="2400" b="1" dirty="0">
                <a:effectLst/>
                <a:latin typeface="Times New Roman" panose="02020603050405020304" pitchFamily="18" charset="0"/>
              </a:endParaRPr>
            </a:p>
          </p:txBody>
        </p:sp>
        <p:sp>
          <p:nvSpPr>
            <p:cNvPr id="81" name="テキスト ボックス 80"/>
            <p:cNvSpPr txBox="1"/>
            <p:nvPr/>
          </p:nvSpPr>
          <p:spPr>
            <a:xfrm>
              <a:off x="3218027" y="1216132"/>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e</a:t>
              </a:r>
              <a:endParaRPr kumimoji="1" lang="ja-JP" altLang="en-US" sz="2400" b="1" dirty="0">
                <a:effectLst/>
                <a:latin typeface="Times New Roman" panose="02020603050405020304" pitchFamily="18" charset="0"/>
              </a:endParaRPr>
            </a:p>
          </p:txBody>
        </p:sp>
        <p:sp>
          <p:nvSpPr>
            <p:cNvPr id="82" name="テキスト ボックス 81"/>
            <p:cNvSpPr txBox="1"/>
            <p:nvPr/>
          </p:nvSpPr>
          <p:spPr>
            <a:xfrm>
              <a:off x="3769172" y="1210319"/>
              <a:ext cx="302811" cy="486661"/>
            </a:xfrm>
            <a:prstGeom prst="rect">
              <a:avLst/>
            </a:prstGeom>
            <a:noFill/>
          </p:spPr>
          <p:txBody>
            <a:bodyPr wrap="none" rtlCol="0">
              <a:spAutoFit/>
            </a:bodyPr>
            <a:lstStyle/>
            <a:p>
              <a:r>
                <a:rPr lang="en-US" altLang="ja-JP" sz="2400" b="1" dirty="0">
                  <a:effectLst/>
                  <a:latin typeface="Times New Roman" panose="02020603050405020304" pitchFamily="18" charset="0"/>
                </a:rPr>
                <a:t>f</a:t>
              </a:r>
              <a:endParaRPr kumimoji="1" lang="ja-JP" altLang="en-US" sz="2400" b="1" dirty="0">
                <a:effectLst/>
                <a:latin typeface="Times New Roman" panose="02020603050405020304" pitchFamily="18" charset="0"/>
              </a:endParaRPr>
            </a:p>
          </p:txBody>
        </p:sp>
        <p:sp>
          <p:nvSpPr>
            <p:cNvPr id="83" name="テキスト ボックス 82"/>
            <p:cNvSpPr txBox="1"/>
            <p:nvPr/>
          </p:nvSpPr>
          <p:spPr>
            <a:xfrm>
              <a:off x="4264272" y="12158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g</a:t>
              </a:r>
              <a:endParaRPr kumimoji="1" lang="ja-JP" altLang="en-US" sz="2400" b="1" dirty="0">
                <a:effectLst/>
                <a:latin typeface="Times New Roman" panose="02020603050405020304" pitchFamily="18" charset="0"/>
              </a:endParaRPr>
            </a:p>
          </p:txBody>
        </p:sp>
        <p:sp>
          <p:nvSpPr>
            <p:cNvPr id="84" name="テキスト ボックス 83"/>
            <p:cNvSpPr txBox="1"/>
            <p:nvPr/>
          </p:nvSpPr>
          <p:spPr>
            <a:xfrm>
              <a:off x="4788379"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h</a:t>
              </a:r>
              <a:endParaRPr kumimoji="1" lang="ja-JP" altLang="en-US" sz="2400" b="1" dirty="0">
                <a:effectLst/>
                <a:latin typeface="Times New Roman" panose="02020603050405020304" pitchFamily="18" charset="0"/>
              </a:endParaRPr>
            </a:p>
          </p:txBody>
        </p:sp>
        <p:sp>
          <p:nvSpPr>
            <p:cNvPr id="86" name="円/楕円 85"/>
            <p:cNvSpPr/>
            <p:nvPr/>
          </p:nvSpPr>
          <p:spPr bwMode="auto">
            <a:xfrm>
              <a:off x="1044258" y="5464073"/>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12" name="円/楕円 111"/>
            <p:cNvSpPr/>
            <p:nvPr/>
          </p:nvSpPr>
          <p:spPr bwMode="auto">
            <a:xfrm>
              <a:off x="3184971" y="3372295"/>
              <a:ext cx="381000" cy="381000"/>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0" name="円/楕円 129"/>
            <p:cNvSpPr/>
            <p:nvPr/>
          </p:nvSpPr>
          <p:spPr bwMode="auto">
            <a:xfrm>
              <a:off x="3182007" y="3883202"/>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213" name="テキスト ボックス 212"/>
          <p:cNvSpPr txBox="1"/>
          <p:nvPr/>
        </p:nvSpPr>
        <p:spPr>
          <a:xfrm>
            <a:off x="5885220" y="1438473"/>
            <a:ext cx="2308645" cy="1557349"/>
          </a:xfrm>
          <a:prstGeom prst="rect">
            <a:avLst/>
          </a:prstGeom>
          <a:noFill/>
        </p:spPr>
        <p:txBody>
          <a:bodyPr wrap="none" rtlCol="0">
            <a:spAutoFit/>
          </a:bodyPr>
          <a:lstStyle/>
          <a:p>
            <a:pPr algn="l"/>
            <a:r>
              <a:rPr lang="ja-JP" altLang="en-US" dirty="0">
                <a:latin typeface="Times New Roman" panose="02020603050405020304" pitchFamily="18" charset="0"/>
              </a:rPr>
              <a:t>白番</a:t>
            </a:r>
            <a:endParaRPr lang="en-US" altLang="ja-JP" dirty="0">
              <a:latin typeface="Times New Roman" panose="02020603050405020304" pitchFamily="18" charset="0"/>
            </a:endParaRPr>
          </a:p>
          <a:p>
            <a:pPr algn="l"/>
            <a:r>
              <a:rPr lang="en-US" altLang="ja-JP" dirty="0">
                <a:latin typeface="Times New Roman" panose="02020603050405020304" pitchFamily="18" charset="0"/>
              </a:rPr>
              <a:t>d8 </a:t>
            </a:r>
            <a:r>
              <a:rPr lang="ja-JP" altLang="en-US" dirty="0">
                <a:latin typeface="Times New Roman" panose="02020603050405020304" pitchFamily="18" charset="0"/>
              </a:rPr>
              <a:t>に打つと</a:t>
            </a:r>
            <a:r>
              <a:rPr lang="en-US" altLang="ja-JP" dirty="0">
                <a:latin typeface="Times New Roman" panose="02020603050405020304" pitchFamily="18" charset="0"/>
              </a:rPr>
              <a:t>…</a:t>
            </a:r>
          </a:p>
          <a:p>
            <a:endParaRPr kumimoji="1" lang="en-US" altLang="ja-JP" dirty="0"/>
          </a:p>
        </p:txBody>
      </p:sp>
      <p:sp>
        <p:nvSpPr>
          <p:cNvPr id="215" name="テキスト ボックス 214"/>
          <p:cNvSpPr txBox="1"/>
          <p:nvPr/>
        </p:nvSpPr>
        <p:spPr>
          <a:xfrm>
            <a:off x="1864345" y="6311423"/>
            <a:ext cx="2095445" cy="523220"/>
          </a:xfrm>
          <a:prstGeom prst="rect">
            <a:avLst/>
          </a:prstGeom>
          <a:noFill/>
        </p:spPr>
        <p:txBody>
          <a:bodyPr wrap="none" rtlCol="0">
            <a:spAutoFit/>
          </a:bodyPr>
          <a:lstStyle/>
          <a:p>
            <a:r>
              <a:rPr lang="en-US" altLang="ja-JP" dirty="0">
                <a:latin typeface="Times New Roman" panose="02020603050405020304" pitchFamily="18" charset="0"/>
              </a:rPr>
              <a:t>59:</a:t>
            </a:r>
            <a:r>
              <a:rPr lang="ja-JP" altLang="en-US" dirty="0">
                <a:latin typeface="Times New Roman" panose="02020603050405020304" pitchFamily="18" charset="0"/>
              </a:rPr>
              <a:t>黒</a:t>
            </a:r>
            <a:r>
              <a:rPr lang="en-US" altLang="ja-JP" dirty="0">
                <a:latin typeface="Times New Roman" panose="02020603050405020304" pitchFamily="18" charset="0"/>
              </a:rPr>
              <a:t>d8</a:t>
            </a:r>
            <a:r>
              <a:rPr kumimoji="1" lang="en-US" altLang="ja-JP" dirty="0">
                <a:latin typeface="Times New Roman" panose="02020603050405020304" pitchFamily="18" charset="0"/>
              </a:rPr>
              <a:t> </a:t>
            </a:r>
            <a:r>
              <a:rPr kumimoji="1" lang="ja-JP" altLang="en-US" dirty="0">
                <a:latin typeface="Times New Roman" panose="02020603050405020304" pitchFamily="18" charset="0"/>
              </a:rPr>
              <a:t>まで</a:t>
            </a:r>
          </a:p>
        </p:txBody>
      </p:sp>
      <p:sp>
        <p:nvSpPr>
          <p:cNvPr id="98" name="円/楕円 97"/>
          <p:cNvSpPr/>
          <p:nvPr/>
        </p:nvSpPr>
        <p:spPr bwMode="auto">
          <a:xfrm>
            <a:off x="1066800" y="1981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2" name="円/楕円 101"/>
          <p:cNvSpPr/>
          <p:nvPr/>
        </p:nvSpPr>
        <p:spPr bwMode="auto">
          <a:xfrm>
            <a:off x="1066800" y="2438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3" name="円/楕円 102"/>
          <p:cNvSpPr/>
          <p:nvPr/>
        </p:nvSpPr>
        <p:spPr bwMode="auto">
          <a:xfrm>
            <a:off x="1066800" y="2971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4" name="円/楕円 103"/>
          <p:cNvSpPr/>
          <p:nvPr/>
        </p:nvSpPr>
        <p:spPr bwMode="auto">
          <a:xfrm>
            <a:off x="1066800" y="3505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5" name="円/楕円 104"/>
          <p:cNvSpPr/>
          <p:nvPr/>
        </p:nvSpPr>
        <p:spPr bwMode="auto">
          <a:xfrm>
            <a:off x="1066800" y="3962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6" name="円/楕円 105"/>
          <p:cNvSpPr/>
          <p:nvPr/>
        </p:nvSpPr>
        <p:spPr bwMode="auto">
          <a:xfrm>
            <a:off x="1066800" y="4495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7" name="円/楕円 106"/>
          <p:cNvSpPr/>
          <p:nvPr/>
        </p:nvSpPr>
        <p:spPr bwMode="auto">
          <a:xfrm>
            <a:off x="1066800" y="5029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8" name="円/楕円 107"/>
          <p:cNvSpPr/>
          <p:nvPr/>
        </p:nvSpPr>
        <p:spPr bwMode="auto">
          <a:xfrm>
            <a:off x="1600200" y="1981200"/>
            <a:ext cx="361432" cy="36143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09" name="円/楕円 108"/>
          <p:cNvSpPr/>
          <p:nvPr/>
        </p:nvSpPr>
        <p:spPr bwMode="auto">
          <a:xfrm>
            <a:off x="1600200" y="2438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0" name="円/楕円 109"/>
          <p:cNvSpPr/>
          <p:nvPr/>
        </p:nvSpPr>
        <p:spPr bwMode="auto">
          <a:xfrm>
            <a:off x="1600200" y="2971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3" name="円/楕円 112"/>
          <p:cNvSpPr/>
          <p:nvPr/>
        </p:nvSpPr>
        <p:spPr bwMode="auto">
          <a:xfrm>
            <a:off x="1600200" y="3505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4" name="円/楕円 113"/>
          <p:cNvSpPr/>
          <p:nvPr/>
        </p:nvSpPr>
        <p:spPr bwMode="auto">
          <a:xfrm>
            <a:off x="1600200" y="3962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5" name="円/楕円 114"/>
          <p:cNvSpPr/>
          <p:nvPr/>
        </p:nvSpPr>
        <p:spPr bwMode="auto">
          <a:xfrm>
            <a:off x="1600200" y="4495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6" name="円/楕円 115"/>
          <p:cNvSpPr/>
          <p:nvPr/>
        </p:nvSpPr>
        <p:spPr bwMode="auto">
          <a:xfrm>
            <a:off x="1600200" y="5029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7" name="円/楕円 116"/>
          <p:cNvSpPr/>
          <p:nvPr/>
        </p:nvSpPr>
        <p:spPr bwMode="auto">
          <a:xfrm>
            <a:off x="16002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18" name="円/楕円 117"/>
          <p:cNvSpPr/>
          <p:nvPr/>
        </p:nvSpPr>
        <p:spPr bwMode="auto">
          <a:xfrm>
            <a:off x="21336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19" name="円/楕円 118"/>
          <p:cNvSpPr/>
          <p:nvPr/>
        </p:nvSpPr>
        <p:spPr bwMode="auto">
          <a:xfrm>
            <a:off x="21336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0" name="円/楕円 119"/>
          <p:cNvSpPr/>
          <p:nvPr/>
        </p:nvSpPr>
        <p:spPr bwMode="auto">
          <a:xfrm>
            <a:off x="2133600" y="2971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1" name="円/楕円 120"/>
          <p:cNvSpPr/>
          <p:nvPr/>
        </p:nvSpPr>
        <p:spPr bwMode="auto">
          <a:xfrm>
            <a:off x="2133600" y="3505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2" name="円/楕円 121"/>
          <p:cNvSpPr/>
          <p:nvPr/>
        </p:nvSpPr>
        <p:spPr bwMode="auto">
          <a:xfrm>
            <a:off x="2133600" y="3962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3" name="円/楕円 122"/>
          <p:cNvSpPr/>
          <p:nvPr/>
        </p:nvSpPr>
        <p:spPr bwMode="auto">
          <a:xfrm>
            <a:off x="21336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4" name="円/楕円 123"/>
          <p:cNvSpPr/>
          <p:nvPr/>
        </p:nvSpPr>
        <p:spPr bwMode="auto">
          <a:xfrm>
            <a:off x="2133600" y="5029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6" name="円/楕円 125"/>
          <p:cNvSpPr/>
          <p:nvPr/>
        </p:nvSpPr>
        <p:spPr bwMode="auto">
          <a:xfrm>
            <a:off x="25908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7" name="円/楕円 126"/>
          <p:cNvSpPr/>
          <p:nvPr/>
        </p:nvSpPr>
        <p:spPr bwMode="auto">
          <a:xfrm>
            <a:off x="25908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8" name="円/楕円 127"/>
          <p:cNvSpPr/>
          <p:nvPr/>
        </p:nvSpPr>
        <p:spPr bwMode="auto">
          <a:xfrm>
            <a:off x="25908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9" name="円/楕円 128"/>
          <p:cNvSpPr/>
          <p:nvPr/>
        </p:nvSpPr>
        <p:spPr bwMode="auto">
          <a:xfrm>
            <a:off x="2590800" y="3505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2" name="円/楕円 131"/>
          <p:cNvSpPr/>
          <p:nvPr/>
        </p:nvSpPr>
        <p:spPr bwMode="auto">
          <a:xfrm>
            <a:off x="25908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3" name="円/楕円 132"/>
          <p:cNvSpPr/>
          <p:nvPr/>
        </p:nvSpPr>
        <p:spPr bwMode="auto">
          <a:xfrm>
            <a:off x="31242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6" name="円/楕円 135"/>
          <p:cNvSpPr/>
          <p:nvPr/>
        </p:nvSpPr>
        <p:spPr bwMode="auto">
          <a:xfrm>
            <a:off x="3124200" y="2438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7" name="円/楕円 136"/>
          <p:cNvSpPr/>
          <p:nvPr/>
        </p:nvSpPr>
        <p:spPr bwMode="auto">
          <a:xfrm>
            <a:off x="3124200" y="2971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8" name="円/楕円 137"/>
          <p:cNvSpPr/>
          <p:nvPr/>
        </p:nvSpPr>
        <p:spPr bwMode="auto">
          <a:xfrm>
            <a:off x="31242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0" name="円/楕円 139"/>
          <p:cNvSpPr/>
          <p:nvPr/>
        </p:nvSpPr>
        <p:spPr bwMode="auto">
          <a:xfrm>
            <a:off x="31242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1" name="円/楕円 140"/>
          <p:cNvSpPr/>
          <p:nvPr/>
        </p:nvSpPr>
        <p:spPr bwMode="auto">
          <a:xfrm>
            <a:off x="35814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2" name="円/楕円 141"/>
          <p:cNvSpPr/>
          <p:nvPr/>
        </p:nvSpPr>
        <p:spPr bwMode="auto">
          <a:xfrm>
            <a:off x="41148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3" name="円/楕円 142"/>
          <p:cNvSpPr/>
          <p:nvPr/>
        </p:nvSpPr>
        <p:spPr bwMode="auto">
          <a:xfrm>
            <a:off x="45720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4" name="円/楕円 143"/>
          <p:cNvSpPr/>
          <p:nvPr/>
        </p:nvSpPr>
        <p:spPr bwMode="auto">
          <a:xfrm>
            <a:off x="35814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5" name="円/楕円 144"/>
          <p:cNvSpPr/>
          <p:nvPr/>
        </p:nvSpPr>
        <p:spPr bwMode="auto">
          <a:xfrm>
            <a:off x="45720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6" name="円/楕円 145"/>
          <p:cNvSpPr/>
          <p:nvPr/>
        </p:nvSpPr>
        <p:spPr bwMode="auto">
          <a:xfrm>
            <a:off x="4114800" y="2438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7" name="円/楕円 146"/>
          <p:cNvSpPr/>
          <p:nvPr/>
        </p:nvSpPr>
        <p:spPr bwMode="auto">
          <a:xfrm>
            <a:off x="4114800" y="2971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8" name="円/楕円 147"/>
          <p:cNvSpPr/>
          <p:nvPr/>
        </p:nvSpPr>
        <p:spPr bwMode="auto">
          <a:xfrm>
            <a:off x="4572000" y="5486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9" name="円/楕円 148"/>
          <p:cNvSpPr/>
          <p:nvPr/>
        </p:nvSpPr>
        <p:spPr bwMode="auto">
          <a:xfrm>
            <a:off x="4114800" y="3505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1" name="円/楕円 150"/>
          <p:cNvSpPr/>
          <p:nvPr/>
        </p:nvSpPr>
        <p:spPr bwMode="auto">
          <a:xfrm>
            <a:off x="41148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2" name="円/楕円 151"/>
          <p:cNvSpPr/>
          <p:nvPr/>
        </p:nvSpPr>
        <p:spPr bwMode="auto">
          <a:xfrm>
            <a:off x="4114800" y="5029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4" name="円/楕円 153"/>
          <p:cNvSpPr/>
          <p:nvPr/>
        </p:nvSpPr>
        <p:spPr bwMode="auto">
          <a:xfrm>
            <a:off x="35814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5" name="円/楕円 154"/>
          <p:cNvSpPr/>
          <p:nvPr/>
        </p:nvSpPr>
        <p:spPr bwMode="auto">
          <a:xfrm>
            <a:off x="3581400" y="3505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6" name="円/楕円 155"/>
          <p:cNvSpPr/>
          <p:nvPr/>
        </p:nvSpPr>
        <p:spPr bwMode="auto">
          <a:xfrm>
            <a:off x="35814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7" name="円/楕円 156"/>
          <p:cNvSpPr/>
          <p:nvPr/>
        </p:nvSpPr>
        <p:spPr bwMode="auto">
          <a:xfrm>
            <a:off x="3581400" y="5029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8" name="円/楕円 157"/>
          <p:cNvSpPr/>
          <p:nvPr/>
        </p:nvSpPr>
        <p:spPr bwMode="auto">
          <a:xfrm>
            <a:off x="35814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9" name="円/楕円 158"/>
          <p:cNvSpPr/>
          <p:nvPr/>
        </p:nvSpPr>
        <p:spPr bwMode="auto">
          <a:xfrm>
            <a:off x="45720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0" name="円/楕円 159"/>
          <p:cNvSpPr/>
          <p:nvPr/>
        </p:nvSpPr>
        <p:spPr bwMode="auto">
          <a:xfrm>
            <a:off x="4572000" y="3505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1" name="円/楕円 160"/>
          <p:cNvSpPr/>
          <p:nvPr/>
        </p:nvSpPr>
        <p:spPr bwMode="auto">
          <a:xfrm>
            <a:off x="45720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2" name="円/楕円 161"/>
          <p:cNvSpPr/>
          <p:nvPr/>
        </p:nvSpPr>
        <p:spPr bwMode="auto">
          <a:xfrm>
            <a:off x="4572000" y="4495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3" name="円/楕円 162"/>
          <p:cNvSpPr/>
          <p:nvPr/>
        </p:nvSpPr>
        <p:spPr bwMode="auto">
          <a:xfrm>
            <a:off x="4572000" y="5029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4" name="テキスト ボックス 163"/>
          <p:cNvSpPr txBox="1"/>
          <p:nvPr/>
        </p:nvSpPr>
        <p:spPr>
          <a:xfrm>
            <a:off x="6096000" y="3505200"/>
            <a:ext cx="1451038" cy="523220"/>
          </a:xfrm>
          <a:prstGeom prst="rect">
            <a:avLst/>
          </a:prstGeom>
          <a:noFill/>
        </p:spPr>
        <p:txBody>
          <a:bodyPr wrap="none" rtlCol="0">
            <a:spAutoFit/>
          </a:bodyPr>
          <a:lstStyle/>
          <a:p>
            <a:pPr algn="l"/>
            <a:r>
              <a:rPr kumimoji="1" lang="en-US" altLang="ja-JP" dirty="0">
                <a:latin typeface="Times New Roman" panose="02020603050405020304" pitchFamily="18" charset="0"/>
              </a:rPr>
              <a:t>59: </a:t>
            </a:r>
            <a:r>
              <a:rPr kumimoji="1" lang="ja-JP" altLang="en-US" dirty="0">
                <a:latin typeface="Times New Roman" panose="02020603050405020304" pitchFamily="18" charset="0"/>
              </a:rPr>
              <a:t>黒</a:t>
            </a:r>
            <a:r>
              <a:rPr kumimoji="1" lang="en-US" altLang="ja-JP" dirty="0">
                <a:latin typeface="Times New Roman" panose="02020603050405020304" pitchFamily="18" charset="0"/>
              </a:rPr>
              <a:t>d8</a:t>
            </a:r>
            <a:endParaRPr kumimoji="1" lang="ja-JP" altLang="en-US" dirty="0">
              <a:latin typeface="Times New Roman" panose="02020603050405020304" pitchFamily="18" charset="0"/>
            </a:endParaRPr>
          </a:p>
        </p:txBody>
      </p:sp>
      <p:sp>
        <p:nvSpPr>
          <p:cNvPr id="165" name="円/楕円 164"/>
          <p:cNvSpPr/>
          <p:nvPr/>
        </p:nvSpPr>
        <p:spPr bwMode="auto">
          <a:xfrm>
            <a:off x="25908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59</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6" name="円/楕円 165"/>
          <p:cNvSpPr/>
          <p:nvPr/>
        </p:nvSpPr>
        <p:spPr bwMode="auto">
          <a:xfrm>
            <a:off x="21336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7" name="円/楕円 166"/>
          <p:cNvSpPr/>
          <p:nvPr/>
        </p:nvSpPr>
        <p:spPr bwMode="auto">
          <a:xfrm>
            <a:off x="2590800" y="4495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8" name="円/楕円 167"/>
          <p:cNvSpPr/>
          <p:nvPr/>
        </p:nvSpPr>
        <p:spPr bwMode="auto">
          <a:xfrm>
            <a:off x="2590800" y="5029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9" name="円/楕円 168"/>
          <p:cNvSpPr/>
          <p:nvPr/>
        </p:nvSpPr>
        <p:spPr bwMode="auto">
          <a:xfrm>
            <a:off x="3124200" y="5029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70" name="円/楕円 169"/>
          <p:cNvSpPr/>
          <p:nvPr/>
        </p:nvSpPr>
        <p:spPr bwMode="auto">
          <a:xfrm>
            <a:off x="3581400" y="4495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71" name="円/楕円 170"/>
          <p:cNvSpPr/>
          <p:nvPr/>
        </p:nvSpPr>
        <p:spPr bwMode="auto">
          <a:xfrm>
            <a:off x="41148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Tree>
    <p:extLst>
      <p:ext uri="{BB962C8B-B14F-4D97-AF65-F5344CB8AC3E}">
        <p14:creationId xmlns:p14="http://schemas.microsoft.com/office/powerpoint/2010/main" val="42232772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完全読み切りの例：リバーシ</a:t>
            </a:r>
            <a:endParaRPr kumimoji="1" lang="ja-JP" altLang="en-US" baseline="0" dirty="0">
              <a:latin typeface="Times New Roman" pitchFamily="18" charset="0"/>
            </a:endParaRPr>
          </a:p>
        </p:txBody>
      </p:sp>
      <p:grpSp>
        <p:nvGrpSpPr>
          <p:cNvPr id="67" name="グループ化 84"/>
          <p:cNvGrpSpPr/>
          <p:nvPr/>
        </p:nvGrpSpPr>
        <p:grpSpPr>
          <a:xfrm>
            <a:off x="609600" y="1447800"/>
            <a:ext cx="4843179" cy="4876800"/>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69" name="テキスト ボックス 68"/>
            <p:cNvSpPr txBox="1"/>
            <p:nvPr/>
          </p:nvSpPr>
          <p:spPr>
            <a:xfrm>
              <a:off x="636557" y="540620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8</a:t>
              </a:r>
              <a:endParaRPr kumimoji="1" lang="ja-JP" altLang="en-US" sz="2400" b="1" dirty="0">
                <a:effectLst/>
                <a:latin typeface="Times New Roman" panose="02020603050405020304" pitchFamily="18" charset="0"/>
              </a:endParaRPr>
            </a:p>
          </p:txBody>
        </p:sp>
        <p:sp>
          <p:nvSpPr>
            <p:cNvPr id="70" name="テキスト ボックス 69"/>
            <p:cNvSpPr txBox="1"/>
            <p:nvPr/>
          </p:nvSpPr>
          <p:spPr>
            <a:xfrm>
              <a:off x="629773" y="486771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7</a:t>
              </a:r>
              <a:endParaRPr kumimoji="1" lang="ja-JP" altLang="en-US" sz="2400" b="1" dirty="0">
                <a:effectLst/>
                <a:latin typeface="Times New Roman" panose="02020603050405020304" pitchFamily="18" charset="0"/>
              </a:endParaRPr>
            </a:p>
          </p:txBody>
        </p:sp>
        <p:sp>
          <p:nvSpPr>
            <p:cNvPr id="71" name="テキスト ボックス 70"/>
            <p:cNvSpPr txBox="1"/>
            <p:nvPr/>
          </p:nvSpPr>
          <p:spPr>
            <a:xfrm>
              <a:off x="637739" y="434703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6</a:t>
              </a:r>
              <a:endParaRPr kumimoji="1" lang="ja-JP" altLang="en-US" sz="2400" b="1" dirty="0">
                <a:effectLst/>
                <a:latin typeface="Times New Roman" panose="02020603050405020304" pitchFamily="18" charset="0"/>
              </a:endParaRPr>
            </a:p>
          </p:txBody>
        </p:sp>
        <p:sp>
          <p:nvSpPr>
            <p:cNvPr id="72" name="テキスト ボックス 71"/>
            <p:cNvSpPr txBox="1"/>
            <p:nvPr/>
          </p:nvSpPr>
          <p:spPr>
            <a:xfrm>
              <a:off x="630954" y="380854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5</a:t>
              </a:r>
              <a:endParaRPr kumimoji="1" lang="ja-JP" altLang="en-US" sz="2400" b="1" dirty="0">
                <a:effectLst/>
                <a:latin typeface="Times New Roman" panose="02020603050405020304" pitchFamily="18" charset="0"/>
              </a:endParaRPr>
            </a:p>
          </p:txBody>
        </p:sp>
        <p:sp>
          <p:nvSpPr>
            <p:cNvPr id="73" name="テキスト ボックス 72"/>
            <p:cNvSpPr txBox="1"/>
            <p:nvPr/>
          </p:nvSpPr>
          <p:spPr>
            <a:xfrm>
              <a:off x="639240" y="331278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4</a:t>
              </a:r>
              <a:endParaRPr kumimoji="1" lang="ja-JP" altLang="en-US" sz="2400" b="1" dirty="0">
                <a:effectLst/>
                <a:latin typeface="Times New Roman" panose="02020603050405020304" pitchFamily="18" charset="0"/>
              </a:endParaRPr>
            </a:p>
          </p:txBody>
        </p:sp>
        <p:sp>
          <p:nvSpPr>
            <p:cNvPr id="74" name="テキスト ボックス 73"/>
            <p:cNvSpPr txBox="1"/>
            <p:nvPr/>
          </p:nvSpPr>
          <p:spPr>
            <a:xfrm>
              <a:off x="632455" y="277429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3</a:t>
              </a:r>
              <a:endParaRPr kumimoji="1" lang="ja-JP" altLang="en-US" sz="2400" b="1" dirty="0">
                <a:effectLst/>
                <a:latin typeface="Times New Roman" panose="02020603050405020304" pitchFamily="18" charset="0"/>
              </a:endParaRPr>
            </a:p>
          </p:txBody>
        </p:sp>
        <p:sp>
          <p:nvSpPr>
            <p:cNvPr id="75" name="テキスト ボックス 74"/>
            <p:cNvSpPr txBox="1"/>
            <p:nvPr/>
          </p:nvSpPr>
          <p:spPr>
            <a:xfrm>
              <a:off x="640420" y="22536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2</a:t>
              </a:r>
              <a:endParaRPr kumimoji="1" lang="ja-JP" altLang="en-US" sz="2400" b="1" dirty="0">
                <a:effectLst/>
                <a:latin typeface="Times New Roman" panose="02020603050405020304" pitchFamily="18" charset="0"/>
              </a:endParaRPr>
            </a:p>
          </p:txBody>
        </p:sp>
        <p:sp>
          <p:nvSpPr>
            <p:cNvPr id="76" name="テキスト ボックス 75"/>
            <p:cNvSpPr txBox="1"/>
            <p:nvPr/>
          </p:nvSpPr>
          <p:spPr>
            <a:xfrm>
              <a:off x="633639" y="171512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1</a:t>
              </a:r>
              <a:endParaRPr kumimoji="1" lang="ja-JP" altLang="en-US" sz="2400" b="1" dirty="0">
                <a:effectLst/>
                <a:latin typeface="Times New Roman" panose="02020603050405020304" pitchFamily="18" charset="0"/>
              </a:endParaRPr>
            </a:p>
          </p:txBody>
        </p:sp>
        <p:sp>
          <p:nvSpPr>
            <p:cNvPr id="77" name="テキスト ボックス 76"/>
            <p:cNvSpPr txBox="1"/>
            <p:nvPr/>
          </p:nvSpPr>
          <p:spPr>
            <a:xfrm>
              <a:off x="1099399" y="1216132"/>
              <a:ext cx="356884" cy="486661"/>
            </a:xfrm>
            <a:prstGeom prst="rect">
              <a:avLst/>
            </a:prstGeom>
            <a:noFill/>
          </p:spPr>
          <p:txBody>
            <a:bodyPr wrap="none" rtlCol="0">
              <a:spAutoFit/>
            </a:bodyPr>
            <a:lstStyle/>
            <a:p>
              <a:r>
                <a:rPr kumimoji="1" lang="en-US" altLang="ja-JP" sz="2400" b="1" dirty="0">
                  <a:effectLst/>
                  <a:latin typeface="Times New Roman" panose="02020603050405020304" pitchFamily="18" charset="0"/>
                </a:rPr>
                <a:t>a</a:t>
              </a:r>
              <a:endParaRPr kumimoji="1" lang="ja-JP" altLang="en-US" sz="2400" b="1" dirty="0">
                <a:effectLst/>
                <a:latin typeface="Times New Roman" panose="02020603050405020304" pitchFamily="18" charset="0"/>
              </a:endParaRPr>
            </a:p>
          </p:txBody>
        </p:sp>
        <p:sp>
          <p:nvSpPr>
            <p:cNvPr id="78" name="テキスト ボックス 77"/>
            <p:cNvSpPr txBox="1"/>
            <p:nvPr/>
          </p:nvSpPr>
          <p:spPr>
            <a:xfrm>
              <a:off x="1623505" y="1210319"/>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b</a:t>
              </a:r>
              <a:endParaRPr kumimoji="1" lang="ja-JP" altLang="en-US" sz="2400" b="1" dirty="0">
                <a:effectLst/>
                <a:latin typeface="Times New Roman" panose="02020603050405020304" pitchFamily="18" charset="0"/>
              </a:endParaRPr>
            </a:p>
          </p:txBody>
        </p:sp>
        <p:sp>
          <p:nvSpPr>
            <p:cNvPr id="79" name="テキスト ボックス 78"/>
            <p:cNvSpPr txBox="1"/>
            <p:nvPr/>
          </p:nvSpPr>
          <p:spPr>
            <a:xfrm>
              <a:off x="2164227" y="1215818"/>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c</a:t>
              </a:r>
              <a:endParaRPr kumimoji="1" lang="ja-JP" altLang="en-US" sz="2400" b="1" dirty="0">
                <a:effectLst/>
                <a:latin typeface="Times New Roman" panose="02020603050405020304" pitchFamily="18" charset="0"/>
              </a:endParaRPr>
            </a:p>
          </p:txBody>
        </p:sp>
        <p:sp>
          <p:nvSpPr>
            <p:cNvPr id="80" name="テキスト ボックス 79"/>
            <p:cNvSpPr txBox="1"/>
            <p:nvPr/>
          </p:nvSpPr>
          <p:spPr>
            <a:xfrm>
              <a:off x="2679043"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d</a:t>
              </a:r>
              <a:endParaRPr kumimoji="1" lang="ja-JP" altLang="en-US" sz="2400" b="1" dirty="0">
                <a:effectLst/>
                <a:latin typeface="Times New Roman" panose="02020603050405020304" pitchFamily="18" charset="0"/>
              </a:endParaRPr>
            </a:p>
          </p:txBody>
        </p:sp>
        <p:sp>
          <p:nvSpPr>
            <p:cNvPr id="81" name="テキスト ボックス 80"/>
            <p:cNvSpPr txBox="1"/>
            <p:nvPr/>
          </p:nvSpPr>
          <p:spPr>
            <a:xfrm>
              <a:off x="3218027" y="1216132"/>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e</a:t>
              </a:r>
              <a:endParaRPr kumimoji="1" lang="ja-JP" altLang="en-US" sz="2400" b="1" dirty="0">
                <a:effectLst/>
                <a:latin typeface="Times New Roman" panose="02020603050405020304" pitchFamily="18" charset="0"/>
              </a:endParaRPr>
            </a:p>
          </p:txBody>
        </p:sp>
        <p:sp>
          <p:nvSpPr>
            <p:cNvPr id="82" name="テキスト ボックス 81"/>
            <p:cNvSpPr txBox="1"/>
            <p:nvPr/>
          </p:nvSpPr>
          <p:spPr>
            <a:xfrm>
              <a:off x="3769172" y="1210319"/>
              <a:ext cx="302811" cy="486661"/>
            </a:xfrm>
            <a:prstGeom prst="rect">
              <a:avLst/>
            </a:prstGeom>
            <a:noFill/>
          </p:spPr>
          <p:txBody>
            <a:bodyPr wrap="none" rtlCol="0">
              <a:spAutoFit/>
            </a:bodyPr>
            <a:lstStyle/>
            <a:p>
              <a:r>
                <a:rPr lang="en-US" altLang="ja-JP" sz="2400" b="1" dirty="0">
                  <a:effectLst/>
                  <a:latin typeface="Times New Roman" panose="02020603050405020304" pitchFamily="18" charset="0"/>
                </a:rPr>
                <a:t>f</a:t>
              </a:r>
              <a:endParaRPr kumimoji="1" lang="ja-JP" altLang="en-US" sz="2400" b="1" dirty="0">
                <a:effectLst/>
                <a:latin typeface="Times New Roman" panose="02020603050405020304" pitchFamily="18" charset="0"/>
              </a:endParaRPr>
            </a:p>
          </p:txBody>
        </p:sp>
        <p:sp>
          <p:nvSpPr>
            <p:cNvPr id="83" name="テキスト ボックス 82"/>
            <p:cNvSpPr txBox="1"/>
            <p:nvPr/>
          </p:nvSpPr>
          <p:spPr>
            <a:xfrm>
              <a:off x="4264272" y="12158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g</a:t>
              </a:r>
              <a:endParaRPr kumimoji="1" lang="ja-JP" altLang="en-US" sz="2400" b="1" dirty="0">
                <a:effectLst/>
                <a:latin typeface="Times New Roman" panose="02020603050405020304" pitchFamily="18" charset="0"/>
              </a:endParaRPr>
            </a:p>
          </p:txBody>
        </p:sp>
        <p:sp>
          <p:nvSpPr>
            <p:cNvPr id="84" name="テキスト ボックス 83"/>
            <p:cNvSpPr txBox="1"/>
            <p:nvPr/>
          </p:nvSpPr>
          <p:spPr>
            <a:xfrm>
              <a:off x="4788379"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h</a:t>
              </a:r>
              <a:endParaRPr kumimoji="1" lang="ja-JP" altLang="en-US" sz="2400" b="1" dirty="0">
                <a:effectLst/>
                <a:latin typeface="Times New Roman" panose="02020603050405020304" pitchFamily="18" charset="0"/>
              </a:endParaRPr>
            </a:p>
          </p:txBody>
        </p:sp>
        <p:sp>
          <p:nvSpPr>
            <p:cNvPr id="86" name="円/楕円 85"/>
            <p:cNvSpPr/>
            <p:nvPr/>
          </p:nvSpPr>
          <p:spPr bwMode="auto">
            <a:xfrm>
              <a:off x="1044258" y="5464073"/>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12" name="円/楕円 111"/>
            <p:cNvSpPr/>
            <p:nvPr/>
          </p:nvSpPr>
          <p:spPr bwMode="auto">
            <a:xfrm>
              <a:off x="3184971" y="3372295"/>
              <a:ext cx="381000" cy="381000"/>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0" name="円/楕円 129"/>
            <p:cNvSpPr/>
            <p:nvPr/>
          </p:nvSpPr>
          <p:spPr bwMode="auto">
            <a:xfrm>
              <a:off x="3182007" y="3883202"/>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213" name="テキスト ボックス 212"/>
          <p:cNvSpPr txBox="1"/>
          <p:nvPr/>
        </p:nvSpPr>
        <p:spPr>
          <a:xfrm>
            <a:off x="5885220" y="1438473"/>
            <a:ext cx="2308645" cy="1557349"/>
          </a:xfrm>
          <a:prstGeom prst="rect">
            <a:avLst/>
          </a:prstGeom>
          <a:noFill/>
        </p:spPr>
        <p:txBody>
          <a:bodyPr wrap="none" rtlCol="0">
            <a:spAutoFit/>
          </a:bodyPr>
          <a:lstStyle/>
          <a:p>
            <a:pPr algn="l"/>
            <a:endParaRPr lang="en-US" altLang="ja-JP" dirty="0">
              <a:latin typeface="Times New Roman" panose="02020603050405020304" pitchFamily="18" charset="0"/>
            </a:endParaRPr>
          </a:p>
          <a:p>
            <a:pPr algn="l"/>
            <a:r>
              <a:rPr lang="en-US" altLang="ja-JP" dirty="0">
                <a:latin typeface="Times New Roman" panose="02020603050405020304" pitchFamily="18" charset="0"/>
              </a:rPr>
              <a:t>d8 </a:t>
            </a:r>
            <a:r>
              <a:rPr lang="ja-JP" altLang="en-US" dirty="0">
                <a:latin typeface="Times New Roman" panose="02020603050405020304" pitchFamily="18" charset="0"/>
              </a:rPr>
              <a:t>に打つと</a:t>
            </a:r>
            <a:r>
              <a:rPr lang="en-US" altLang="ja-JP" dirty="0">
                <a:latin typeface="Times New Roman" panose="02020603050405020304" pitchFamily="18" charset="0"/>
              </a:rPr>
              <a:t>…</a:t>
            </a:r>
          </a:p>
          <a:p>
            <a:endParaRPr kumimoji="1" lang="en-US" altLang="ja-JP" dirty="0"/>
          </a:p>
        </p:txBody>
      </p:sp>
      <p:sp>
        <p:nvSpPr>
          <p:cNvPr id="215" name="テキスト ボックス 214"/>
          <p:cNvSpPr txBox="1"/>
          <p:nvPr/>
        </p:nvSpPr>
        <p:spPr>
          <a:xfrm>
            <a:off x="1864346" y="6311423"/>
            <a:ext cx="2095445" cy="523220"/>
          </a:xfrm>
          <a:prstGeom prst="rect">
            <a:avLst/>
          </a:prstGeom>
          <a:noFill/>
        </p:spPr>
        <p:txBody>
          <a:bodyPr wrap="none" rtlCol="0">
            <a:spAutoFit/>
          </a:bodyPr>
          <a:lstStyle/>
          <a:p>
            <a:r>
              <a:rPr lang="en-US" altLang="ja-JP" dirty="0">
                <a:latin typeface="Times New Roman" panose="02020603050405020304" pitchFamily="18" charset="0"/>
              </a:rPr>
              <a:t>60:</a:t>
            </a:r>
            <a:r>
              <a:rPr lang="ja-JP" altLang="en-US" dirty="0">
                <a:latin typeface="Times New Roman" panose="02020603050405020304" pitchFamily="18" charset="0"/>
              </a:rPr>
              <a:t>白</a:t>
            </a:r>
            <a:r>
              <a:rPr lang="en-US" altLang="ja-JP" dirty="0">
                <a:latin typeface="Times New Roman" panose="02020603050405020304" pitchFamily="18" charset="0"/>
              </a:rPr>
              <a:t>g8</a:t>
            </a:r>
            <a:r>
              <a:rPr kumimoji="1" lang="en-US" altLang="ja-JP" dirty="0">
                <a:latin typeface="Times New Roman" panose="02020603050405020304" pitchFamily="18" charset="0"/>
              </a:rPr>
              <a:t> </a:t>
            </a:r>
            <a:r>
              <a:rPr kumimoji="1" lang="ja-JP" altLang="en-US" dirty="0">
                <a:latin typeface="Times New Roman" panose="02020603050405020304" pitchFamily="18" charset="0"/>
              </a:rPr>
              <a:t>まで</a:t>
            </a:r>
          </a:p>
        </p:txBody>
      </p:sp>
      <p:sp>
        <p:nvSpPr>
          <p:cNvPr id="98" name="円/楕円 97"/>
          <p:cNvSpPr/>
          <p:nvPr/>
        </p:nvSpPr>
        <p:spPr bwMode="auto">
          <a:xfrm>
            <a:off x="1066800" y="1981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2" name="円/楕円 101"/>
          <p:cNvSpPr/>
          <p:nvPr/>
        </p:nvSpPr>
        <p:spPr bwMode="auto">
          <a:xfrm>
            <a:off x="1066800" y="2438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3" name="円/楕円 102"/>
          <p:cNvSpPr/>
          <p:nvPr/>
        </p:nvSpPr>
        <p:spPr bwMode="auto">
          <a:xfrm>
            <a:off x="1066800" y="2971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4" name="円/楕円 103"/>
          <p:cNvSpPr/>
          <p:nvPr/>
        </p:nvSpPr>
        <p:spPr bwMode="auto">
          <a:xfrm>
            <a:off x="1066800" y="3505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5" name="円/楕円 104"/>
          <p:cNvSpPr/>
          <p:nvPr/>
        </p:nvSpPr>
        <p:spPr bwMode="auto">
          <a:xfrm>
            <a:off x="1066800" y="3962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6" name="円/楕円 105"/>
          <p:cNvSpPr/>
          <p:nvPr/>
        </p:nvSpPr>
        <p:spPr bwMode="auto">
          <a:xfrm>
            <a:off x="1066800" y="4495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7" name="円/楕円 106"/>
          <p:cNvSpPr/>
          <p:nvPr/>
        </p:nvSpPr>
        <p:spPr bwMode="auto">
          <a:xfrm>
            <a:off x="1066800" y="5029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8" name="円/楕円 107"/>
          <p:cNvSpPr/>
          <p:nvPr/>
        </p:nvSpPr>
        <p:spPr bwMode="auto">
          <a:xfrm>
            <a:off x="1600200" y="1981200"/>
            <a:ext cx="361432" cy="36143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09" name="円/楕円 108"/>
          <p:cNvSpPr/>
          <p:nvPr/>
        </p:nvSpPr>
        <p:spPr bwMode="auto">
          <a:xfrm>
            <a:off x="1600200" y="2438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0" name="円/楕円 109"/>
          <p:cNvSpPr/>
          <p:nvPr/>
        </p:nvSpPr>
        <p:spPr bwMode="auto">
          <a:xfrm>
            <a:off x="1600200" y="2971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3" name="円/楕円 112"/>
          <p:cNvSpPr/>
          <p:nvPr/>
        </p:nvSpPr>
        <p:spPr bwMode="auto">
          <a:xfrm>
            <a:off x="1600200" y="3505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4" name="円/楕円 113"/>
          <p:cNvSpPr/>
          <p:nvPr/>
        </p:nvSpPr>
        <p:spPr bwMode="auto">
          <a:xfrm>
            <a:off x="1600200" y="39624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5" name="円/楕円 114"/>
          <p:cNvSpPr/>
          <p:nvPr/>
        </p:nvSpPr>
        <p:spPr bwMode="auto">
          <a:xfrm>
            <a:off x="1600200" y="44958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6" name="円/楕円 115"/>
          <p:cNvSpPr/>
          <p:nvPr/>
        </p:nvSpPr>
        <p:spPr bwMode="auto">
          <a:xfrm>
            <a:off x="1600200" y="5029200"/>
            <a:ext cx="361432" cy="36143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7" name="円/楕円 116"/>
          <p:cNvSpPr/>
          <p:nvPr/>
        </p:nvSpPr>
        <p:spPr bwMode="auto">
          <a:xfrm>
            <a:off x="16002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18" name="円/楕円 117"/>
          <p:cNvSpPr/>
          <p:nvPr/>
        </p:nvSpPr>
        <p:spPr bwMode="auto">
          <a:xfrm>
            <a:off x="21336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19" name="円/楕円 118"/>
          <p:cNvSpPr/>
          <p:nvPr/>
        </p:nvSpPr>
        <p:spPr bwMode="auto">
          <a:xfrm>
            <a:off x="21336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0" name="円/楕円 119"/>
          <p:cNvSpPr/>
          <p:nvPr/>
        </p:nvSpPr>
        <p:spPr bwMode="auto">
          <a:xfrm>
            <a:off x="2133600" y="2971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1" name="円/楕円 120"/>
          <p:cNvSpPr/>
          <p:nvPr/>
        </p:nvSpPr>
        <p:spPr bwMode="auto">
          <a:xfrm>
            <a:off x="2133600" y="3505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2" name="円/楕円 121"/>
          <p:cNvSpPr/>
          <p:nvPr/>
        </p:nvSpPr>
        <p:spPr bwMode="auto">
          <a:xfrm>
            <a:off x="2133600" y="3962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3" name="円/楕円 122"/>
          <p:cNvSpPr/>
          <p:nvPr/>
        </p:nvSpPr>
        <p:spPr bwMode="auto">
          <a:xfrm>
            <a:off x="21336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4" name="円/楕円 123"/>
          <p:cNvSpPr/>
          <p:nvPr/>
        </p:nvSpPr>
        <p:spPr bwMode="auto">
          <a:xfrm>
            <a:off x="2133600" y="5029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6" name="円/楕円 125"/>
          <p:cNvSpPr/>
          <p:nvPr/>
        </p:nvSpPr>
        <p:spPr bwMode="auto">
          <a:xfrm>
            <a:off x="25908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7" name="円/楕円 126"/>
          <p:cNvSpPr/>
          <p:nvPr/>
        </p:nvSpPr>
        <p:spPr bwMode="auto">
          <a:xfrm>
            <a:off x="25908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8" name="円/楕円 127"/>
          <p:cNvSpPr/>
          <p:nvPr/>
        </p:nvSpPr>
        <p:spPr bwMode="auto">
          <a:xfrm>
            <a:off x="25908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29" name="円/楕円 128"/>
          <p:cNvSpPr/>
          <p:nvPr/>
        </p:nvSpPr>
        <p:spPr bwMode="auto">
          <a:xfrm>
            <a:off x="2590800" y="3505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2" name="円/楕円 131"/>
          <p:cNvSpPr/>
          <p:nvPr/>
        </p:nvSpPr>
        <p:spPr bwMode="auto">
          <a:xfrm>
            <a:off x="25908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3" name="円/楕円 132"/>
          <p:cNvSpPr/>
          <p:nvPr/>
        </p:nvSpPr>
        <p:spPr bwMode="auto">
          <a:xfrm>
            <a:off x="31242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36" name="円/楕円 135"/>
          <p:cNvSpPr/>
          <p:nvPr/>
        </p:nvSpPr>
        <p:spPr bwMode="auto">
          <a:xfrm>
            <a:off x="3124200" y="2438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7" name="円/楕円 136"/>
          <p:cNvSpPr/>
          <p:nvPr/>
        </p:nvSpPr>
        <p:spPr bwMode="auto">
          <a:xfrm>
            <a:off x="3124200" y="2971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8" name="円/楕円 137"/>
          <p:cNvSpPr/>
          <p:nvPr/>
        </p:nvSpPr>
        <p:spPr bwMode="auto">
          <a:xfrm>
            <a:off x="31242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0" name="円/楕円 139"/>
          <p:cNvSpPr/>
          <p:nvPr/>
        </p:nvSpPr>
        <p:spPr bwMode="auto">
          <a:xfrm>
            <a:off x="31242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1" name="円/楕円 140"/>
          <p:cNvSpPr/>
          <p:nvPr/>
        </p:nvSpPr>
        <p:spPr bwMode="auto">
          <a:xfrm>
            <a:off x="35814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2" name="円/楕円 141"/>
          <p:cNvSpPr/>
          <p:nvPr/>
        </p:nvSpPr>
        <p:spPr bwMode="auto">
          <a:xfrm>
            <a:off x="41148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3" name="円/楕円 142"/>
          <p:cNvSpPr/>
          <p:nvPr/>
        </p:nvSpPr>
        <p:spPr bwMode="auto">
          <a:xfrm>
            <a:off x="4572000" y="1981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4" name="円/楕円 143"/>
          <p:cNvSpPr/>
          <p:nvPr/>
        </p:nvSpPr>
        <p:spPr bwMode="auto">
          <a:xfrm>
            <a:off x="35814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5" name="円/楕円 144"/>
          <p:cNvSpPr/>
          <p:nvPr/>
        </p:nvSpPr>
        <p:spPr bwMode="auto">
          <a:xfrm>
            <a:off x="4572000" y="2438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46" name="円/楕円 145"/>
          <p:cNvSpPr/>
          <p:nvPr/>
        </p:nvSpPr>
        <p:spPr bwMode="auto">
          <a:xfrm>
            <a:off x="4114800" y="2438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7" name="円/楕円 146"/>
          <p:cNvSpPr/>
          <p:nvPr/>
        </p:nvSpPr>
        <p:spPr bwMode="auto">
          <a:xfrm>
            <a:off x="4114800" y="2971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8" name="円/楕円 147"/>
          <p:cNvSpPr/>
          <p:nvPr/>
        </p:nvSpPr>
        <p:spPr bwMode="auto">
          <a:xfrm>
            <a:off x="4572000" y="5486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9" name="円/楕円 148"/>
          <p:cNvSpPr/>
          <p:nvPr/>
        </p:nvSpPr>
        <p:spPr bwMode="auto">
          <a:xfrm>
            <a:off x="4114800" y="3505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1" name="円/楕円 150"/>
          <p:cNvSpPr/>
          <p:nvPr/>
        </p:nvSpPr>
        <p:spPr bwMode="auto">
          <a:xfrm>
            <a:off x="4114800" y="44958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2" name="円/楕円 151"/>
          <p:cNvSpPr/>
          <p:nvPr/>
        </p:nvSpPr>
        <p:spPr bwMode="auto">
          <a:xfrm>
            <a:off x="4114800" y="5029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4" name="円/楕円 153"/>
          <p:cNvSpPr/>
          <p:nvPr/>
        </p:nvSpPr>
        <p:spPr bwMode="auto">
          <a:xfrm>
            <a:off x="35814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5" name="円/楕円 154"/>
          <p:cNvSpPr/>
          <p:nvPr/>
        </p:nvSpPr>
        <p:spPr bwMode="auto">
          <a:xfrm>
            <a:off x="3581400" y="3505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6" name="円/楕円 155"/>
          <p:cNvSpPr/>
          <p:nvPr/>
        </p:nvSpPr>
        <p:spPr bwMode="auto">
          <a:xfrm>
            <a:off x="35814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8" name="円/楕円 157"/>
          <p:cNvSpPr/>
          <p:nvPr/>
        </p:nvSpPr>
        <p:spPr bwMode="auto">
          <a:xfrm>
            <a:off x="35814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9" name="円/楕円 158"/>
          <p:cNvSpPr/>
          <p:nvPr/>
        </p:nvSpPr>
        <p:spPr bwMode="auto">
          <a:xfrm>
            <a:off x="4572000" y="2971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0" name="円/楕円 159"/>
          <p:cNvSpPr/>
          <p:nvPr/>
        </p:nvSpPr>
        <p:spPr bwMode="auto">
          <a:xfrm>
            <a:off x="4572000" y="3505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1" name="円/楕円 160"/>
          <p:cNvSpPr/>
          <p:nvPr/>
        </p:nvSpPr>
        <p:spPr bwMode="auto">
          <a:xfrm>
            <a:off x="45720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2" name="円/楕円 161"/>
          <p:cNvSpPr/>
          <p:nvPr/>
        </p:nvSpPr>
        <p:spPr bwMode="auto">
          <a:xfrm>
            <a:off x="4572000" y="4495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3" name="円/楕円 162"/>
          <p:cNvSpPr/>
          <p:nvPr/>
        </p:nvSpPr>
        <p:spPr bwMode="auto">
          <a:xfrm>
            <a:off x="4572000" y="5029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4" name="テキスト ボックス 163"/>
          <p:cNvSpPr txBox="1"/>
          <p:nvPr/>
        </p:nvSpPr>
        <p:spPr>
          <a:xfrm>
            <a:off x="6096000" y="3505200"/>
            <a:ext cx="2896947" cy="523220"/>
          </a:xfrm>
          <a:prstGeom prst="rect">
            <a:avLst/>
          </a:prstGeom>
          <a:noFill/>
        </p:spPr>
        <p:txBody>
          <a:bodyPr wrap="none" rtlCol="0">
            <a:spAutoFit/>
          </a:bodyPr>
          <a:lstStyle/>
          <a:p>
            <a:pPr algn="l"/>
            <a:r>
              <a:rPr kumimoji="1" lang="en-US" altLang="ja-JP" dirty="0">
                <a:latin typeface="Times New Roman" panose="02020603050405020304" pitchFamily="18" charset="0"/>
              </a:rPr>
              <a:t>59: </a:t>
            </a:r>
            <a:r>
              <a:rPr kumimoji="1" lang="ja-JP" altLang="en-US" dirty="0">
                <a:latin typeface="Times New Roman" panose="02020603050405020304" pitchFamily="18" charset="0"/>
              </a:rPr>
              <a:t>黒</a:t>
            </a:r>
            <a:r>
              <a:rPr kumimoji="1" lang="en-US" altLang="ja-JP" dirty="0">
                <a:latin typeface="Times New Roman" panose="02020603050405020304" pitchFamily="18" charset="0"/>
              </a:rPr>
              <a:t>d8  60: </a:t>
            </a:r>
            <a:r>
              <a:rPr kumimoji="1" lang="ja-JP" altLang="en-US" dirty="0">
                <a:latin typeface="Times New Roman" panose="02020603050405020304" pitchFamily="18" charset="0"/>
              </a:rPr>
              <a:t>白</a:t>
            </a:r>
            <a:r>
              <a:rPr kumimoji="1" lang="en-US" altLang="ja-JP" dirty="0">
                <a:latin typeface="Times New Roman" panose="02020603050405020304" pitchFamily="18" charset="0"/>
              </a:rPr>
              <a:t>g8</a:t>
            </a:r>
            <a:endParaRPr kumimoji="1" lang="ja-JP" altLang="en-US" dirty="0">
              <a:latin typeface="Times New Roman" panose="02020603050405020304" pitchFamily="18" charset="0"/>
            </a:endParaRPr>
          </a:p>
        </p:txBody>
      </p:sp>
      <p:sp>
        <p:nvSpPr>
          <p:cNvPr id="165" name="円/楕円 164"/>
          <p:cNvSpPr/>
          <p:nvPr/>
        </p:nvSpPr>
        <p:spPr bwMode="auto">
          <a:xfrm>
            <a:off x="25908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59</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6" name="円/楕円 165"/>
          <p:cNvSpPr/>
          <p:nvPr/>
        </p:nvSpPr>
        <p:spPr bwMode="auto">
          <a:xfrm>
            <a:off x="2133600" y="5486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7" name="円/楕円 166"/>
          <p:cNvSpPr/>
          <p:nvPr/>
        </p:nvSpPr>
        <p:spPr bwMode="auto">
          <a:xfrm>
            <a:off x="2590800" y="4495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8" name="円/楕円 167"/>
          <p:cNvSpPr/>
          <p:nvPr/>
        </p:nvSpPr>
        <p:spPr bwMode="auto">
          <a:xfrm>
            <a:off x="2590800" y="5029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69" name="円/楕円 168"/>
          <p:cNvSpPr/>
          <p:nvPr/>
        </p:nvSpPr>
        <p:spPr bwMode="auto">
          <a:xfrm>
            <a:off x="3124200" y="50292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70" name="円/楕円 169"/>
          <p:cNvSpPr/>
          <p:nvPr/>
        </p:nvSpPr>
        <p:spPr bwMode="auto">
          <a:xfrm>
            <a:off x="3581400" y="44958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71" name="円/楕円 170"/>
          <p:cNvSpPr/>
          <p:nvPr/>
        </p:nvSpPr>
        <p:spPr bwMode="auto">
          <a:xfrm>
            <a:off x="4114800" y="3962400"/>
            <a:ext cx="361431" cy="36143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153" name="円/楕円 152"/>
          <p:cNvSpPr/>
          <p:nvPr/>
        </p:nvSpPr>
        <p:spPr bwMode="auto">
          <a:xfrm>
            <a:off x="4114800" y="54864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60</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2" name="円/楕円 171"/>
          <p:cNvSpPr/>
          <p:nvPr/>
        </p:nvSpPr>
        <p:spPr bwMode="auto">
          <a:xfrm>
            <a:off x="3581400" y="5029200"/>
            <a:ext cx="361431" cy="36143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3" name="テキスト ボックス 172"/>
          <p:cNvSpPr txBox="1"/>
          <p:nvPr/>
        </p:nvSpPr>
        <p:spPr>
          <a:xfrm>
            <a:off x="6096000" y="4876800"/>
            <a:ext cx="2236510" cy="1175706"/>
          </a:xfrm>
          <a:prstGeom prst="rect">
            <a:avLst/>
          </a:prstGeom>
          <a:noFill/>
        </p:spPr>
        <p:txBody>
          <a:bodyPr wrap="none" rtlCol="0">
            <a:spAutoFit/>
          </a:bodyPr>
          <a:lstStyle/>
          <a:p>
            <a:r>
              <a:rPr lang="ja-JP" altLang="en-US" sz="3200" dirty="0">
                <a:latin typeface="Times New Roman" panose="02020603050405020304" pitchFamily="18" charset="0"/>
              </a:rPr>
              <a:t>黒</a:t>
            </a:r>
            <a:r>
              <a:rPr lang="en-US" altLang="ja-JP" sz="3200" dirty="0">
                <a:latin typeface="Times New Roman" panose="02020603050405020304" pitchFamily="18" charset="0"/>
              </a:rPr>
              <a:t>33</a:t>
            </a:r>
            <a:r>
              <a:rPr lang="ja-JP" altLang="en-US" sz="3200" dirty="0">
                <a:latin typeface="Times New Roman" panose="02020603050405020304" pitchFamily="18" charset="0"/>
              </a:rPr>
              <a:t>対白</a:t>
            </a:r>
            <a:r>
              <a:rPr lang="en-US" altLang="ja-JP" sz="3200" dirty="0">
                <a:latin typeface="Times New Roman" panose="02020603050405020304" pitchFamily="18" charset="0"/>
              </a:rPr>
              <a:t>31</a:t>
            </a:r>
          </a:p>
          <a:p>
            <a:r>
              <a:rPr lang="ja-JP" altLang="en-US" sz="3200" dirty="0">
                <a:latin typeface="Times New Roman" panose="02020603050405020304" pitchFamily="18" charset="0"/>
              </a:rPr>
              <a:t>黒</a:t>
            </a:r>
            <a:r>
              <a:rPr kumimoji="1" lang="ja-JP" altLang="en-US" sz="3200" dirty="0">
                <a:latin typeface="Times New Roman" panose="02020603050405020304" pitchFamily="18" charset="0"/>
              </a:rPr>
              <a:t>の勝ち</a:t>
            </a:r>
          </a:p>
        </p:txBody>
      </p:sp>
    </p:spTree>
    <p:extLst>
      <p:ext uri="{BB962C8B-B14F-4D97-AF65-F5344CB8AC3E}">
        <p14:creationId xmlns:p14="http://schemas.microsoft.com/office/powerpoint/2010/main" val="422327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3"/>
                                        </p:tgtEl>
                                        <p:attrNameLst>
                                          <p:attrName>style.visibility</p:attrName>
                                        </p:attrNameLst>
                                      </p:cBhvr>
                                      <p:to>
                                        <p:strVal val="visible"/>
                                      </p:to>
                                    </p:set>
                                    <p:anim calcmode="lin" valueType="num">
                                      <p:cBhvr additive="base">
                                        <p:cTn id="7" dur="500" fill="hold"/>
                                        <p:tgtEl>
                                          <p:spTgt spid="173"/>
                                        </p:tgtEl>
                                        <p:attrNameLst>
                                          <p:attrName>ppt_x</p:attrName>
                                        </p:attrNameLst>
                                      </p:cBhvr>
                                      <p:tavLst>
                                        <p:tav tm="0">
                                          <p:val>
                                            <p:strVal val="#ppt_x"/>
                                          </p:val>
                                        </p:tav>
                                        <p:tav tm="100000">
                                          <p:val>
                                            <p:strVal val="#ppt_x"/>
                                          </p:val>
                                        </p:tav>
                                      </p:tavLst>
                                    </p:anim>
                                    <p:anim calcmode="lin" valueType="num">
                                      <p:cBhvr additive="base">
                                        <p:cTn id="8" dur="500" fill="hold"/>
                                        <p:tgtEl>
                                          <p:spTgt spid="1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「強い手」の選択</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p:txBody>
          <a:bodyPr/>
          <a:lstStyle/>
          <a:p>
            <a:r>
              <a:rPr lang="ja-JP" altLang="en-US" dirty="0">
                <a:latin typeface="Times New Roman" pitchFamily="18" charset="0"/>
              </a:rPr>
              <a:t>「強い手」の選択</a:t>
            </a:r>
            <a:endParaRPr lang="en-US" altLang="ja-JP" baseline="0" dirty="0">
              <a:latin typeface="Times New Roman" pitchFamily="18" charset="0"/>
            </a:endParaRPr>
          </a:p>
          <a:p>
            <a:pPr lvl="1"/>
            <a:r>
              <a:rPr lang="ja-JP" altLang="en-US" dirty="0">
                <a:latin typeface="Times New Roman" pitchFamily="18" charset="0"/>
              </a:rPr>
              <a:t>強い手とは？</a:t>
            </a:r>
            <a:endParaRPr lang="en-US" altLang="ja-JP" dirty="0">
              <a:latin typeface="Times New Roman" pitchFamily="18" charset="0"/>
            </a:endParaRPr>
          </a:p>
          <a:p>
            <a:pPr lvl="2"/>
            <a:r>
              <a:rPr lang="ja-JP" altLang="en-US" dirty="0">
                <a:latin typeface="Times New Roman" pitchFamily="18" charset="0"/>
              </a:rPr>
              <a:t>大きな得点が得られる手</a:t>
            </a:r>
            <a:endParaRPr lang="en-US" altLang="ja-JP" dirty="0">
              <a:latin typeface="Times New Roman" pitchFamily="18" charset="0"/>
            </a:endParaRPr>
          </a:p>
          <a:p>
            <a:pPr lvl="2"/>
            <a:r>
              <a:rPr lang="ja-JP" altLang="en-US" baseline="0" dirty="0">
                <a:latin typeface="Times New Roman" pitchFamily="18" charset="0"/>
              </a:rPr>
              <a:t>相手の得点を下げる手</a:t>
            </a:r>
            <a:endParaRPr lang="en-US" altLang="ja-JP" baseline="0" dirty="0">
              <a:latin typeface="Times New Roman" pitchFamily="18" charset="0"/>
            </a:endParaRPr>
          </a:p>
          <a:p>
            <a:pPr lvl="2"/>
            <a:r>
              <a:rPr lang="ja-JP" altLang="en-US" dirty="0">
                <a:latin typeface="Times New Roman" pitchFamily="18" charset="0"/>
              </a:rPr>
              <a:t>価値の高い駒を取る手</a:t>
            </a:r>
            <a:endParaRPr lang="en-US" altLang="ja-JP" dirty="0">
              <a:latin typeface="Times New Roman" pitchFamily="18" charset="0"/>
            </a:endParaRPr>
          </a:p>
          <a:p>
            <a:pPr lvl="2"/>
            <a:r>
              <a:rPr lang="ja-JP" altLang="en-US" dirty="0">
                <a:latin typeface="Times New Roman" pitchFamily="18" charset="0"/>
              </a:rPr>
              <a:t>価値の高い駒を守る手</a:t>
            </a:r>
            <a:endParaRPr lang="en-US" altLang="ja-JP" dirty="0">
              <a:latin typeface="Times New Roman" pitchFamily="18" charset="0"/>
            </a:endParaRPr>
          </a:p>
          <a:p>
            <a:pPr lvl="2"/>
            <a:r>
              <a:rPr lang="ja-JP" altLang="en-US" baseline="0" dirty="0">
                <a:latin typeface="Times New Roman" pitchFamily="18" charset="0"/>
              </a:rPr>
              <a:t>有利な地点を取る</a:t>
            </a:r>
            <a:r>
              <a:rPr lang="ja-JP" altLang="en-US" dirty="0">
                <a:latin typeface="Times New Roman" pitchFamily="18" charset="0"/>
              </a:rPr>
              <a:t>手</a:t>
            </a:r>
            <a:endParaRPr lang="en-US" altLang="ja-JP" dirty="0">
              <a:latin typeface="Times New Roman" pitchFamily="18" charset="0"/>
            </a:endParaRPr>
          </a:p>
          <a:p>
            <a:pPr lvl="2"/>
            <a:r>
              <a:rPr lang="ja-JP" altLang="en-US" dirty="0">
                <a:latin typeface="Times New Roman" pitchFamily="18" charset="0"/>
              </a:rPr>
              <a:t>相手に不利な地点を取らせる手</a:t>
            </a:r>
            <a:endParaRPr lang="en-US" altLang="ja-JP" dirty="0">
              <a:latin typeface="Times New Roman" pitchFamily="18" charset="0"/>
            </a:endParaRPr>
          </a:p>
          <a:p>
            <a:pPr lvl="2"/>
            <a:r>
              <a:rPr lang="ja-JP" altLang="en-US" baseline="0" dirty="0">
                <a:latin typeface="Times New Roman" pitchFamily="18" charset="0"/>
              </a:rPr>
              <a:t>有利な選択ができるようになる手</a:t>
            </a:r>
            <a:endParaRPr lang="en-US" altLang="ja-JP" dirty="0">
              <a:latin typeface="Times New Roman" pitchFamily="18" charset="0"/>
            </a:endParaRPr>
          </a:p>
          <a:p>
            <a:pPr lvl="2"/>
            <a:r>
              <a:rPr lang="ja-JP" altLang="en-US" dirty="0">
                <a:latin typeface="Times New Roman" pitchFamily="18" charset="0"/>
              </a:rPr>
              <a:t>相手に不利な選択を強要する手</a:t>
            </a:r>
            <a:endParaRPr lang="en-US" altLang="ja-JP" baseline="0" dirty="0">
              <a:latin typeface="Times New Roman" pitchFamily="18" charset="0"/>
            </a:endParaRPr>
          </a:p>
        </p:txBody>
      </p:sp>
      <p:sp>
        <p:nvSpPr>
          <p:cNvPr id="4" name="テキスト ボックス 3"/>
          <p:cNvSpPr txBox="1"/>
          <p:nvPr/>
        </p:nvSpPr>
        <p:spPr>
          <a:xfrm>
            <a:off x="5195483" y="6308725"/>
            <a:ext cx="3477234" cy="523220"/>
          </a:xfrm>
          <a:prstGeom prst="rect">
            <a:avLst/>
          </a:prstGeom>
          <a:noFill/>
        </p:spPr>
        <p:txBody>
          <a:bodyPr wrap="none" rtlCol="0">
            <a:spAutoFit/>
          </a:bodyPr>
          <a:lstStyle/>
          <a:p>
            <a:r>
              <a:rPr lang="ja-JP" altLang="en-US" dirty="0"/>
              <a:t>ゲームによって異なる</a:t>
            </a:r>
            <a:endParaRPr kumimoji="1" lang="ja-JP" altLang="en-US" dirty="0"/>
          </a:p>
        </p:txBody>
      </p:sp>
    </p:spTree>
    <p:extLst>
      <p:ext uri="{BB962C8B-B14F-4D97-AF65-F5344CB8AC3E}">
        <p14:creationId xmlns:p14="http://schemas.microsoft.com/office/powerpoint/2010/main" val="102400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モンテカルロ法</a:t>
            </a:r>
          </a:p>
        </p:txBody>
      </p:sp>
      <p:sp>
        <p:nvSpPr>
          <p:cNvPr id="3" name="コンテンツ プレースホルダー 2"/>
          <p:cNvSpPr>
            <a:spLocks noGrp="1"/>
          </p:cNvSpPr>
          <p:nvPr>
            <p:ph idx="1"/>
          </p:nvPr>
        </p:nvSpPr>
        <p:spPr/>
        <p:txBody>
          <a:bodyPr/>
          <a:lstStyle/>
          <a:p>
            <a:r>
              <a:rPr kumimoji="1" lang="ja-JP" altLang="en-US" dirty="0"/>
              <a:t>モンテカルロ法</a:t>
            </a:r>
            <a:endParaRPr kumimoji="1" lang="en-US" altLang="ja-JP" dirty="0"/>
          </a:p>
          <a:p>
            <a:pPr lvl="1"/>
            <a:r>
              <a:rPr lang="ja-JP" altLang="en-US" dirty="0"/>
              <a:t>ランダムアルゴリズム</a:t>
            </a:r>
            <a:endParaRPr lang="en-US" altLang="ja-JP" dirty="0"/>
          </a:p>
          <a:p>
            <a:pPr lvl="1"/>
            <a:r>
              <a:rPr kumimoji="1" lang="ja-JP" altLang="en-US" dirty="0"/>
              <a:t>多項式時間で答が出るが、正しいとは限らない</a:t>
            </a:r>
            <a:endParaRPr lang="en-US" altLang="ja-JP" dirty="0"/>
          </a:p>
          <a:p>
            <a:pPr marL="0" indent="0">
              <a:buNone/>
            </a:pPr>
            <a:r>
              <a:rPr kumimoji="1" lang="ja-JP" altLang="en-US" dirty="0"/>
              <a:t>⇔ラスベガス法</a:t>
            </a:r>
            <a:endParaRPr kumimoji="1" lang="en-US" altLang="ja-JP" dirty="0"/>
          </a:p>
          <a:p>
            <a:pPr lvl="1"/>
            <a:r>
              <a:rPr lang="ja-JP" altLang="en-US" dirty="0"/>
              <a:t>ランダムアルゴリズム</a:t>
            </a:r>
            <a:endParaRPr lang="en-US" altLang="ja-JP" dirty="0"/>
          </a:p>
          <a:p>
            <a:pPr lvl="1"/>
            <a:r>
              <a:rPr lang="ja-JP" altLang="en-US" dirty="0"/>
              <a:t>答が出るとは限らないが、出た場合は正しい答</a:t>
            </a:r>
            <a:endParaRPr kumimoji="1" lang="en-US" altLang="ja-JP" dirty="0"/>
          </a:p>
        </p:txBody>
      </p:sp>
    </p:spTree>
    <p:extLst>
      <p:ext uri="{BB962C8B-B14F-4D97-AF65-F5344CB8AC3E}">
        <p14:creationId xmlns:p14="http://schemas.microsoft.com/office/powerpoint/2010/main" val="3024356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モンテカルロ法の例：円周率</a:t>
            </a:r>
          </a:p>
        </p:txBody>
      </p:sp>
      <p:grpSp>
        <p:nvGrpSpPr>
          <p:cNvPr id="11" name="グループ化 10"/>
          <p:cNvGrpSpPr/>
          <p:nvPr/>
        </p:nvGrpSpPr>
        <p:grpSpPr>
          <a:xfrm>
            <a:off x="-2362200" y="1828800"/>
            <a:ext cx="6841203" cy="6248400"/>
            <a:chOff x="762000" y="990600"/>
            <a:chExt cx="6841203" cy="6248400"/>
          </a:xfrm>
        </p:grpSpPr>
        <p:grpSp>
          <p:nvGrpSpPr>
            <p:cNvPr id="10" name="グループ化 9"/>
            <p:cNvGrpSpPr/>
            <p:nvPr/>
          </p:nvGrpSpPr>
          <p:grpSpPr>
            <a:xfrm>
              <a:off x="3886200" y="990600"/>
              <a:ext cx="3717003" cy="3885201"/>
              <a:chOff x="1524000" y="2362200"/>
              <a:chExt cx="3717003" cy="3885201"/>
            </a:xfrm>
          </p:grpSpPr>
          <p:sp>
            <p:nvSpPr>
              <p:cNvPr id="5" name="正方形/長方形 4"/>
              <p:cNvSpPr/>
              <p:nvPr/>
            </p:nvSpPr>
            <p:spPr bwMode="auto">
              <a:xfrm>
                <a:off x="1524000" y="2362200"/>
                <a:ext cx="3124200" cy="3124200"/>
              </a:xfrm>
              <a:prstGeom prst="rect">
                <a:avLst/>
              </a:prstGeom>
              <a:solidFill>
                <a:srgbClr val="00FF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 name="右中かっこ 5"/>
              <p:cNvSpPr/>
              <p:nvPr/>
            </p:nvSpPr>
            <p:spPr bwMode="auto">
              <a:xfrm>
                <a:off x="4724400" y="2362200"/>
                <a:ext cx="152400" cy="3124200"/>
              </a:xfrm>
              <a:prstGeom prst="rightBrace">
                <a:avLst/>
              </a:prstGeom>
              <a:noFill/>
              <a:ln w="19050"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kumimoji="1" lang="ja-JP" altLang="en-US"/>
              </a:p>
            </p:txBody>
          </p:sp>
          <p:sp>
            <p:nvSpPr>
              <p:cNvPr id="7" name="テキスト ボックス 6"/>
              <p:cNvSpPr txBox="1"/>
              <p:nvPr/>
            </p:nvSpPr>
            <p:spPr>
              <a:xfrm>
                <a:off x="4876800" y="3662690"/>
                <a:ext cx="364203" cy="523220"/>
              </a:xfrm>
              <a:prstGeom prst="rect">
                <a:avLst/>
              </a:prstGeom>
              <a:noFill/>
            </p:spPr>
            <p:txBody>
              <a:bodyPr wrap="none" rtlCol="0">
                <a:spAutoFit/>
              </a:bodyPr>
              <a:lstStyle/>
              <a:p>
                <a:r>
                  <a:rPr kumimoji="1" lang="en-US" altLang="ja-JP" dirty="0">
                    <a:latin typeface="Times New Roman" panose="02020603050405020304" pitchFamily="18" charset="0"/>
                  </a:rPr>
                  <a:t>1</a:t>
                </a:r>
                <a:endParaRPr kumimoji="1" lang="ja-JP" altLang="en-US" dirty="0">
                  <a:latin typeface="Times New Roman" panose="02020603050405020304" pitchFamily="18" charset="0"/>
                </a:endParaRPr>
              </a:p>
            </p:txBody>
          </p:sp>
          <p:sp>
            <p:nvSpPr>
              <p:cNvPr id="8" name="右中かっこ 7"/>
              <p:cNvSpPr/>
              <p:nvPr/>
            </p:nvSpPr>
            <p:spPr bwMode="auto">
              <a:xfrm rot="5400000">
                <a:off x="3009900" y="4076700"/>
                <a:ext cx="152400" cy="3124200"/>
              </a:xfrm>
              <a:prstGeom prst="rightBrace">
                <a:avLst/>
              </a:prstGeom>
              <a:noFill/>
              <a:ln w="19050" cap="flat" cmpd="sng" algn="ctr">
                <a:solidFill>
                  <a:schemeClr val="tx1"/>
                </a:solidFill>
                <a:prstDash val="solid"/>
                <a:round/>
                <a:headEnd type="none" w="med" len="med"/>
                <a:tailEnd type="non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kumimoji="1" lang="ja-JP" altLang="en-US"/>
              </a:p>
            </p:txBody>
          </p:sp>
          <p:sp>
            <p:nvSpPr>
              <p:cNvPr id="9" name="テキスト ボックス 8"/>
              <p:cNvSpPr txBox="1"/>
              <p:nvPr/>
            </p:nvSpPr>
            <p:spPr>
              <a:xfrm>
                <a:off x="2903998" y="5724181"/>
                <a:ext cx="364203" cy="523220"/>
              </a:xfrm>
              <a:prstGeom prst="rect">
                <a:avLst/>
              </a:prstGeom>
              <a:noFill/>
            </p:spPr>
            <p:txBody>
              <a:bodyPr wrap="none" rtlCol="0">
                <a:spAutoFit/>
              </a:bodyPr>
              <a:lstStyle/>
              <a:p>
                <a:r>
                  <a:rPr kumimoji="1" lang="en-US" altLang="ja-JP" dirty="0">
                    <a:latin typeface="Times New Roman" panose="02020603050405020304" pitchFamily="18" charset="0"/>
                  </a:rPr>
                  <a:t>1</a:t>
                </a:r>
                <a:endParaRPr kumimoji="1" lang="ja-JP" altLang="en-US" dirty="0">
                  <a:latin typeface="Times New Roman" panose="02020603050405020304" pitchFamily="18" charset="0"/>
                </a:endParaRPr>
              </a:p>
            </p:txBody>
          </p:sp>
        </p:grpSp>
        <p:sp>
          <p:nvSpPr>
            <p:cNvPr id="4" name="円弧 3"/>
            <p:cNvSpPr/>
            <p:nvPr/>
          </p:nvSpPr>
          <p:spPr bwMode="auto">
            <a:xfrm>
              <a:off x="762000" y="990600"/>
              <a:ext cx="6248400" cy="6248400"/>
            </a:xfrm>
            <a:prstGeom prst="arc">
              <a:avLst/>
            </a:prstGeom>
            <a:solidFill>
              <a:srgbClr val="00FF00"/>
            </a:solidFill>
            <a:ln w="19050" cap="flat" cmpd="sng" algn="ctr">
              <a:solidFill>
                <a:schemeClr val="tx1"/>
              </a:solidFill>
              <a:prstDash val="solid"/>
              <a:round/>
              <a:headEnd type="none" w="med" len="med"/>
              <a:tailEnd type="none"/>
            </a:ln>
            <a:effectLst/>
          </p:spPr>
          <p:txBody>
            <a:bodyPr rtlCol="0" anchor="ctr"/>
            <a:lstStyle/>
            <a:p>
              <a:pPr algn="ctr"/>
              <a:endParaRPr kumimoji="1" lang="ja-JP" altLang="en-US"/>
            </a:p>
          </p:txBody>
        </p:sp>
      </p:grpSp>
      <p:sp>
        <p:nvSpPr>
          <p:cNvPr id="12" name="テキスト ボックス 11"/>
          <p:cNvSpPr txBox="1"/>
          <p:nvPr/>
        </p:nvSpPr>
        <p:spPr>
          <a:xfrm>
            <a:off x="4678960" y="1611335"/>
            <a:ext cx="4007839" cy="1643527"/>
          </a:xfrm>
          <a:prstGeom prst="rect">
            <a:avLst/>
          </a:prstGeom>
          <a:noFill/>
        </p:spPr>
        <p:txBody>
          <a:bodyPr wrap="square" rtlCol="0">
            <a:spAutoFit/>
          </a:bodyPr>
          <a:lstStyle/>
          <a:p>
            <a:pPr marL="457200" indent="-457200" algn="l">
              <a:buFont typeface="+mj-lt"/>
              <a:buAutoNum type="arabicPeriod"/>
            </a:pPr>
            <a:r>
              <a:rPr lang="ja-JP" altLang="en-US" sz="2400" dirty="0">
                <a:latin typeface="Times New Roman" panose="02020603050405020304" pitchFamily="18" charset="0"/>
              </a:rPr>
              <a:t>正方形の中にランダムに点をたくさん打つ</a:t>
            </a:r>
            <a:endParaRPr lang="en-US" altLang="ja-JP" sz="2400" dirty="0">
              <a:latin typeface="Times New Roman" panose="02020603050405020304" pitchFamily="18" charset="0"/>
            </a:endParaRPr>
          </a:p>
          <a:p>
            <a:pPr marL="457200" indent="-457200" algn="l">
              <a:buFont typeface="+mj-lt"/>
              <a:buAutoNum type="arabicPeriod"/>
            </a:pPr>
            <a:r>
              <a:rPr kumimoji="1" lang="ja-JP" altLang="en-US" sz="2400" dirty="0">
                <a:latin typeface="Times New Roman" panose="02020603050405020304" pitchFamily="18" charset="0"/>
              </a:rPr>
              <a:t>扇型内の数／全体</a:t>
            </a:r>
            <a:r>
              <a:rPr lang="ja-JP" altLang="en-US" sz="2400" dirty="0">
                <a:latin typeface="Times New Roman" panose="02020603050405020304" pitchFamily="18" charset="0"/>
              </a:rPr>
              <a:t>の数を</a:t>
            </a:r>
            <a:r>
              <a:rPr kumimoji="1" lang="ja-JP" altLang="en-US" sz="2400" dirty="0">
                <a:latin typeface="Times New Roman" panose="02020603050405020304" pitchFamily="18" charset="0"/>
              </a:rPr>
              <a:t>求める</a:t>
            </a:r>
          </a:p>
        </p:txBody>
      </p:sp>
      <p:sp>
        <p:nvSpPr>
          <p:cNvPr id="13" name="円/楕円 12"/>
          <p:cNvSpPr/>
          <p:nvPr/>
        </p:nvSpPr>
        <p:spPr bwMode="auto">
          <a:xfrm>
            <a:off x="3276600" y="2397544"/>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 name="円/楕円 13"/>
          <p:cNvSpPr/>
          <p:nvPr/>
        </p:nvSpPr>
        <p:spPr bwMode="auto">
          <a:xfrm>
            <a:off x="1295400" y="2667000"/>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 name="円/楕円 15"/>
          <p:cNvSpPr/>
          <p:nvPr/>
        </p:nvSpPr>
        <p:spPr bwMode="auto">
          <a:xfrm>
            <a:off x="3199481" y="3398746"/>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 name="円/楕円 16"/>
          <p:cNvSpPr/>
          <p:nvPr/>
        </p:nvSpPr>
        <p:spPr bwMode="auto">
          <a:xfrm>
            <a:off x="1447800" y="4191000"/>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 name="円/楕円 17"/>
          <p:cNvSpPr/>
          <p:nvPr/>
        </p:nvSpPr>
        <p:spPr bwMode="auto">
          <a:xfrm>
            <a:off x="2590800" y="3746736"/>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 name="円/楕円 18"/>
          <p:cNvSpPr/>
          <p:nvPr/>
        </p:nvSpPr>
        <p:spPr bwMode="auto">
          <a:xfrm>
            <a:off x="3527087" y="2895600"/>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 name="円/楕円 20"/>
          <p:cNvSpPr/>
          <p:nvPr/>
        </p:nvSpPr>
        <p:spPr bwMode="auto">
          <a:xfrm>
            <a:off x="2106443" y="2827582"/>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 name="円/楕円 21"/>
          <p:cNvSpPr/>
          <p:nvPr/>
        </p:nvSpPr>
        <p:spPr bwMode="auto">
          <a:xfrm>
            <a:off x="1143000" y="3553691"/>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 name="円/楕円 22"/>
          <p:cNvSpPr/>
          <p:nvPr/>
        </p:nvSpPr>
        <p:spPr bwMode="auto">
          <a:xfrm>
            <a:off x="2661910" y="1989671"/>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 name="円/楕円 23"/>
          <p:cNvSpPr/>
          <p:nvPr/>
        </p:nvSpPr>
        <p:spPr bwMode="auto">
          <a:xfrm>
            <a:off x="3421341" y="4289819"/>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 name="円/楕円 24"/>
          <p:cNvSpPr/>
          <p:nvPr/>
        </p:nvSpPr>
        <p:spPr bwMode="auto">
          <a:xfrm>
            <a:off x="2137616" y="4689245"/>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6" name="円/楕円 25"/>
          <p:cNvSpPr/>
          <p:nvPr/>
        </p:nvSpPr>
        <p:spPr bwMode="auto">
          <a:xfrm>
            <a:off x="1108364" y="1975072"/>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7" name="円/楕円 26"/>
          <p:cNvSpPr/>
          <p:nvPr/>
        </p:nvSpPr>
        <p:spPr bwMode="auto">
          <a:xfrm>
            <a:off x="3538397" y="2046182"/>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8" name="円/楕円 27"/>
          <p:cNvSpPr/>
          <p:nvPr/>
        </p:nvSpPr>
        <p:spPr bwMode="auto">
          <a:xfrm>
            <a:off x="2102061" y="3363191"/>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9" name="円/楕円 28"/>
          <p:cNvSpPr/>
          <p:nvPr/>
        </p:nvSpPr>
        <p:spPr bwMode="auto">
          <a:xfrm>
            <a:off x="2173171" y="2277359"/>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0" name="円/楕円 29"/>
          <p:cNvSpPr/>
          <p:nvPr/>
        </p:nvSpPr>
        <p:spPr bwMode="auto">
          <a:xfrm>
            <a:off x="3709189" y="3535454"/>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1" name="円/楕円 30"/>
          <p:cNvSpPr/>
          <p:nvPr/>
        </p:nvSpPr>
        <p:spPr bwMode="auto">
          <a:xfrm>
            <a:off x="2636746" y="2966710"/>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2" name="円/楕円 31"/>
          <p:cNvSpPr/>
          <p:nvPr/>
        </p:nvSpPr>
        <p:spPr bwMode="auto">
          <a:xfrm>
            <a:off x="838200" y="4495800"/>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3" name="円/楕円 32"/>
          <p:cNvSpPr/>
          <p:nvPr/>
        </p:nvSpPr>
        <p:spPr bwMode="auto">
          <a:xfrm>
            <a:off x="2030951" y="1926013"/>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4" name="円/楕円 33"/>
          <p:cNvSpPr/>
          <p:nvPr/>
        </p:nvSpPr>
        <p:spPr bwMode="auto">
          <a:xfrm>
            <a:off x="2895600" y="4396981"/>
            <a:ext cx="71110" cy="71110"/>
          </a:xfrm>
          <a:prstGeom prst="ellipse">
            <a:avLst/>
          </a:prstGeom>
          <a:solidFill>
            <a:schemeClr val="bg2"/>
          </a:solidFill>
          <a:ln w="5397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5" name="テキスト ボックス 34"/>
          <p:cNvSpPr txBox="1"/>
          <p:nvPr/>
        </p:nvSpPr>
        <p:spPr>
          <a:xfrm>
            <a:off x="873755" y="5616713"/>
            <a:ext cx="3057247" cy="1040285"/>
          </a:xfrm>
          <a:prstGeom prst="rect">
            <a:avLst/>
          </a:prstGeom>
          <a:noFill/>
        </p:spPr>
        <p:txBody>
          <a:bodyPr wrap="none" rtlCol="0">
            <a:spAutoFit/>
          </a:bodyPr>
          <a:lstStyle/>
          <a:p>
            <a:r>
              <a:rPr lang="ja-JP" altLang="en-US" dirty="0">
                <a:latin typeface="Times New Roman" panose="02020603050405020304" pitchFamily="18" charset="0"/>
              </a:rPr>
              <a:t>扇型部分の面積は</a:t>
            </a:r>
            <a:endParaRPr lang="en-US" altLang="ja-JP" dirty="0">
              <a:latin typeface="Times New Roman" panose="02020603050405020304" pitchFamily="18" charset="0"/>
            </a:endParaRPr>
          </a:p>
          <a:p>
            <a:r>
              <a:rPr kumimoji="1" lang="en-US" altLang="ja-JP" dirty="0">
                <a:latin typeface="Times New Roman" panose="02020603050405020304" pitchFamily="18" charset="0"/>
              </a:rPr>
              <a:t>1*1*π/4</a:t>
            </a:r>
            <a:endParaRPr kumimoji="1" lang="ja-JP" altLang="en-US" dirty="0">
              <a:latin typeface="Times New Roman" panose="02020603050405020304" pitchFamily="18" charset="0"/>
            </a:endParaRPr>
          </a:p>
        </p:txBody>
      </p:sp>
      <p:sp>
        <p:nvSpPr>
          <p:cNvPr id="36" name="テキスト ボックス 35"/>
          <p:cNvSpPr txBox="1"/>
          <p:nvPr/>
        </p:nvSpPr>
        <p:spPr>
          <a:xfrm>
            <a:off x="5510881" y="4545917"/>
            <a:ext cx="1742785" cy="1040285"/>
          </a:xfrm>
          <a:prstGeom prst="rect">
            <a:avLst/>
          </a:prstGeom>
          <a:noFill/>
        </p:spPr>
        <p:txBody>
          <a:bodyPr wrap="none" rtlCol="0">
            <a:spAutoFit/>
          </a:bodyPr>
          <a:lstStyle/>
          <a:p>
            <a:r>
              <a:rPr lang="en-US" altLang="ja-JP" dirty="0">
                <a:latin typeface="Times New Roman" panose="02020603050405020304" pitchFamily="18" charset="0"/>
              </a:rPr>
              <a:t>14</a:t>
            </a:r>
            <a:r>
              <a:rPr kumimoji="1" lang="en-US" altLang="ja-JP" dirty="0">
                <a:latin typeface="Times New Roman" panose="02020603050405020304" pitchFamily="18" charset="0"/>
              </a:rPr>
              <a:t>/20= 0.7</a:t>
            </a:r>
          </a:p>
          <a:p>
            <a:r>
              <a:rPr lang="en-US" altLang="ja-JP" dirty="0">
                <a:latin typeface="Times New Roman" panose="02020603050405020304" pitchFamily="18" charset="0"/>
              </a:rPr>
              <a:t>0.7*4=2.8</a:t>
            </a:r>
            <a:endParaRPr kumimoji="1" lang="ja-JP" altLang="en-US" dirty="0">
              <a:latin typeface="Times New Roman" panose="02020603050405020304" pitchFamily="18" charset="0"/>
            </a:endParaRPr>
          </a:p>
        </p:txBody>
      </p:sp>
      <p:sp>
        <p:nvSpPr>
          <p:cNvPr id="37" name="テキスト ボックス 36"/>
          <p:cNvSpPr txBox="1"/>
          <p:nvPr/>
        </p:nvSpPr>
        <p:spPr>
          <a:xfrm>
            <a:off x="5303707" y="3357247"/>
            <a:ext cx="1877437" cy="904863"/>
          </a:xfrm>
          <a:prstGeom prst="rect">
            <a:avLst/>
          </a:prstGeom>
          <a:noFill/>
        </p:spPr>
        <p:txBody>
          <a:bodyPr wrap="none" rtlCol="0">
            <a:spAutoFit/>
          </a:bodyPr>
          <a:lstStyle/>
          <a:p>
            <a:r>
              <a:rPr kumimoji="1" lang="ja-JP" altLang="en-US" sz="2400" dirty="0">
                <a:latin typeface="Times New Roman" panose="02020603050405020304" pitchFamily="18" charset="0"/>
              </a:rPr>
              <a:t>扇型内：</a:t>
            </a:r>
            <a:r>
              <a:rPr lang="en-US" altLang="ja-JP" sz="2400" dirty="0">
                <a:latin typeface="Times New Roman" panose="02020603050405020304" pitchFamily="18" charset="0"/>
              </a:rPr>
              <a:t>14</a:t>
            </a:r>
            <a:r>
              <a:rPr kumimoji="1" lang="ja-JP" altLang="en-US" sz="2400" dirty="0">
                <a:latin typeface="Times New Roman" panose="02020603050405020304" pitchFamily="18" charset="0"/>
              </a:rPr>
              <a:t>個</a:t>
            </a:r>
            <a:endParaRPr kumimoji="1" lang="en-US" altLang="ja-JP" sz="2400" dirty="0">
              <a:latin typeface="Times New Roman" panose="02020603050405020304" pitchFamily="18" charset="0"/>
            </a:endParaRPr>
          </a:p>
          <a:p>
            <a:r>
              <a:rPr lang="ja-JP" altLang="en-US" sz="2400" dirty="0">
                <a:latin typeface="Times New Roman" panose="02020603050405020304" pitchFamily="18" charset="0"/>
              </a:rPr>
              <a:t>全体　：</a:t>
            </a:r>
            <a:r>
              <a:rPr lang="en-US" altLang="ja-JP" sz="2400" dirty="0">
                <a:latin typeface="Times New Roman" panose="02020603050405020304" pitchFamily="18" charset="0"/>
              </a:rPr>
              <a:t>20</a:t>
            </a:r>
            <a:r>
              <a:rPr lang="ja-JP" altLang="en-US" sz="2400" dirty="0">
                <a:latin typeface="Times New Roman" panose="02020603050405020304" pitchFamily="18" charset="0"/>
              </a:rPr>
              <a:t>個</a:t>
            </a:r>
            <a:endParaRPr kumimoji="1" lang="ja-JP" altLang="en-US" sz="2400" dirty="0">
              <a:latin typeface="Times New Roman" panose="02020603050405020304" pitchFamily="18" charset="0"/>
            </a:endParaRPr>
          </a:p>
        </p:txBody>
      </p:sp>
      <p:sp>
        <p:nvSpPr>
          <p:cNvPr id="38" name="テキスト ボックス 37"/>
          <p:cNvSpPr txBox="1"/>
          <p:nvPr/>
        </p:nvSpPr>
        <p:spPr>
          <a:xfrm>
            <a:off x="5663446" y="5586202"/>
            <a:ext cx="2428871" cy="523220"/>
          </a:xfrm>
          <a:prstGeom prst="rect">
            <a:avLst/>
          </a:prstGeom>
          <a:noFill/>
        </p:spPr>
        <p:txBody>
          <a:bodyPr wrap="none" rtlCol="0">
            <a:spAutoFit/>
          </a:bodyPr>
          <a:lstStyle/>
          <a:p>
            <a:r>
              <a:rPr kumimoji="1" lang="ja-JP" altLang="en-US" dirty="0">
                <a:latin typeface="Times New Roman" panose="02020603050405020304" pitchFamily="18" charset="0"/>
              </a:rPr>
              <a:t>⇒円周率≒</a:t>
            </a:r>
            <a:r>
              <a:rPr kumimoji="1" lang="en-US" altLang="ja-JP" dirty="0">
                <a:latin typeface="Times New Roman" panose="02020603050405020304" pitchFamily="18" charset="0"/>
              </a:rPr>
              <a:t>2.8</a:t>
            </a:r>
            <a:endParaRPr kumimoji="1" lang="ja-JP" altLang="en-US" dirty="0">
              <a:latin typeface="Times New Roman" panose="02020603050405020304" pitchFamily="18" charset="0"/>
            </a:endParaRPr>
          </a:p>
        </p:txBody>
      </p:sp>
      <p:sp>
        <p:nvSpPr>
          <p:cNvPr id="39" name="テキスト ボックス 38"/>
          <p:cNvSpPr txBox="1"/>
          <p:nvPr/>
        </p:nvSpPr>
        <p:spPr>
          <a:xfrm>
            <a:off x="3742199" y="6211062"/>
            <a:ext cx="5144357" cy="461665"/>
          </a:xfrm>
          <a:prstGeom prst="rect">
            <a:avLst/>
          </a:prstGeom>
          <a:noFill/>
        </p:spPr>
        <p:txBody>
          <a:bodyPr wrap="none" rtlCol="0">
            <a:spAutoFit/>
          </a:bodyPr>
          <a:lstStyle/>
          <a:p>
            <a:r>
              <a:rPr kumimoji="1" lang="ja-JP" altLang="en-US" sz="2400" dirty="0">
                <a:latin typeface="Times New Roman" panose="02020603050405020304" pitchFamily="18" charset="0"/>
              </a:rPr>
              <a:t>点の数を増やせば</a:t>
            </a:r>
            <a:r>
              <a:rPr kumimoji="1" lang="en-US" altLang="ja-JP" sz="2400" dirty="0">
                <a:latin typeface="Times New Roman" panose="02020603050405020304" pitchFamily="18" charset="0"/>
              </a:rPr>
              <a:t>3.14</a:t>
            </a:r>
            <a:r>
              <a:rPr kumimoji="1" lang="ja-JP" altLang="en-US" sz="2400" dirty="0">
                <a:latin typeface="Times New Roman" panose="02020603050405020304" pitchFamily="18" charset="0"/>
              </a:rPr>
              <a:t>に近付くはず</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Tree>
    <p:extLst>
      <p:ext uri="{BB962C8B-B14F-4D97-AF65-F5344CB8AC3E}">
        <p14:creationId xmlns:p14="http://schemas.microsoft.com/office/powerpoint/2010/main" val="3707233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checkerboard(across)">
                                      <p:cBhvr>
                                        <p:cTn id="11" dur="500"/>
                                        <p:tgtEl>
                                          <p:spTgt spid="14"/>
                                        </p:tgtEl>
                                      </p:cBhvr>
                                    </p:animEffect>
                                  </p:childTnLst>
                                </p:cTn>
                              </p:par>
                            </p:childTnLst>
                          </p:cTn>
                        </p:par>
                        <p:par>
                          <p:cTn id="12" fill="hold">
                            <p:stCondLst>
                              <p:cond delay="1000"/>
                            </p:stCondLst>
                            <p:childTnLst>
                              <p:par>
                                <p:cTn id="13" presetID="5" presetClass="entr" presetSubtype="1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checkerboard(across)">
                                      <p:cBhvr>
                                        <p:cTn id="15" dur="500"/>
                                        <p:tgtEl>
                                          <p:spTgt spid="16"/>
                                        </p:tgtEl>
                                      </p:cBhvr>
                                    </p:animEffect>
                                  </p:childTnLst>
                                </p:cTn>
                              </p:par>
                            </p:childTnLst>
                          </p:cTn>
                        </p:par>
                        <p:par>
                          <p:cTn id="16" fill="hold">
                            <p:stCondLst>
                              <p:cond delay="1500"/>
                            </p:stCondLst>
                            <p:childTnLst>
                              <p:par>
                                <p:cTn id="17" presetID="5" presetClass="entr" presetSubtype="10"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checkerboard(across)">
                                      <p:cBhvr>
                                        <p:cTn id="19" dur="500"/>
                                        <p:tgtEl>
                                          <p:spTgt spid="17"/>
                                        </p:tgtEl>
                                      </p:cBhvr>
                                    </p:animEffect>
                                  </p:childTnLst>
                                </p:cTn>
                              </p:par>
                            </p:childTnLst>
                          </p:cTn>
                        </p:par>
                        <p:par>
                          <p:cTn id="20" fill="hold">
                            <p:stCondLst>
                              <p:cond delay="2000"/>
                            </p:stCondLst>
                            <p:childTnLst>
                              <p:par>
                                <p:cTn id="21" presetID="5" presetClass="entr" presetSubtype="10"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checkerboard(across)">
                                      <p:cBhvr>
                                        <p:cTn id="23" dur="500"/>
                                        <p:tgtEl>
                                          <p:spTgt spid="18"/>
                                        </p:tgtEl>
                                      </p:cBhvr>
                                    </p:animEffect>
                                  </p:childTnLst>
                                </p:cTn>
                              </p:par>
                            </p:childTnLst>
                          </p:cTn>
                        </p:par>
                        <p:par>
                          <p:cTn id="24" fill="hold">
                            <p:stCondLst>
                              <p:cond delay="2500"/>
                            </p:stCondLst>
                            <p:childTnLst>
                              <p:par>
                                <p:cTn id="25" presetID="5" presetClass="entr" presetSubtype="10" fill="hold" grpId="0" nodeType="after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checkerboard(across)">
                                      <p:cBhvr>
                                        <p:cTn id="27" dur="500"/>
                                        <p:tgtEl>
                                          <p:spTgt spid="19"/>
                                        </p:tgtEl>
                                      </p:cBhvr>
                                    </p:animEffect>
                                  </p:childTnLst>
                                </p:cTn>
                              </p:par>
                            </p:childTnLst>
                          </p:cTn>
                        </p:par>
                        <p:par>
                          <p:cTn id="28" fill="hold">
                            <p:stCondLst>
                              <p:cond delay="3000"/>
                            </p:stCondLst>
                            <p:childTnLst>
                              <p:par>
                                <p:cTn id="29" presetID="5" presetClass="entr" presetSubtype="10" fill="hold" grpId="0" nodeType="after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checkerboard(across)">
                                      <p:cBhvr>
                                        <p:cTn id="31" dur="500"/>
                                        <p:tgtEl>
                                          <p:spTgt spid="21"/>
                                        </p:tgtEl>
                                      </p:cBhvr>
                                    </p:animEffect>
                                  </p:childTnLst>
                                </p:cTn>
                              </p:par>
                            </p:childTnLst>
                          </p:cTn>
                        </p:par>
                        <p:par>
                          <p:cTn id="32" fill="hold">
                            <p:stCondLst>
                              <p:cond delay="3500"/>
                            </p:stCondLst>
                            <p:childTnLst>
                              <p:par>
                                <p:cTn id="33" presetID="5" presetClass="entr" presetSubtype="10" fill="hold" grpId="0"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checkerboard(across)">
                                      <p:cBhvr>
                                        <p:cTn id="35" dur="500"/>
                                        <p:tgtEl>
                                          <p:spTgt spid="22"/>
                                        </p:tgtEl>
                                      </p:cBhvr>
                                    </p:animEffect>
                                  </p:childTnLst>
                                </p:cTn>
                              </p:par>
                            </p:childTnLst>
                          </p:cTn>
                        </p:par>
                        <p:par>
                          <p:cTn id="36" fill="hold">
                            <p:stCondLst>
                              <p:cond delay="4000"/>
                            </p:stCondLst>
                            <p:childTnLst>
                              <p:par>
                                <p:cTn id="37" presetID="5" presetClass="entr" presetSubtype="10" fill="hold" grpId="0"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checkerboard(across)">
                                      <p:cBhvr>
                                        <p:cTn id="39" dur="500"/>
                                        <p:tgtEl>
                                          <p:spTgt spid="23"/>
                                        </p:tgtEl>
                                      </p:cBhvr>
                                    </p:animEffect>
                                  </p:childTnLst>
                                </p:cTn>
                              </p:par>
                            </p:childTnLst>
                          </p:cTn>
                        </p:par>
                        <p:par>
                          <p:cTn id="40" fill="hold">
                            <p:stCondLst>
                              <p:cond delay="4500"/>
                            </p:stCondLst>
                            <p:childTnLst>
                              <p:par>
                                <p:cTn id="41" presetID="5" presetClass="entr" presetSubtype="1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checkerboard(across)">
                                      <p:cBhvr>
                                        <p:cTn id="43" dur="500"/>
                                        <p:tgtEl>
                                          <p:spTgt spid="24"/>
                                        </p:tgtEl>
                                      </p:cBhvr>
                                    </p:animEffect>
                                  </p:childTnLst>
                                </p:cTn>
                              </p:par>
                            </p:childTnLst>
                          </p:cTn>
                        </p:par>
                        <p:par>
                          <p:cTn id="44" fill="hold">
                            <p:stCondLst>
                              <p:cond delay="5000"/>
                            </p:stCondLst>
                            <p:childTnLst>
                              <p:par>
                                <p:cTn id="45" presetID="5" presetClass="entr" presetSubtype="10"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checkerboard(across)">
                                      <p:cBhvr>
                                        <p:cTn id="47" dur="500"/>
                                        <p:tgtEl>
                                          <p:spTgt spid="25"/>
                                        </p:tgtEl>
                                      </p:cBhvr>
                                    </p:animEffect>
                                  </p:childTnLst>
                                </p:cTn>
                              </p:par>
                            </p:childTnLst>
                          </p:cTn>
                        </p:par>
                        <p:par>
                          <p:cTn id="48" fill="hold">
                            <p:stCondLst>
                              <p:cond delay="5500"/>
                            </p:stCondLst>
                            <p:childTnLst>
                              <p:par>
                                <p:cTn id="49" presetID="5" presetClass="entr" presetSubtype="10" fill="hold" grpId="0"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checkerboard(across)">
                                      <p:cBhvr>
                                        <p:cTn id="51" dur="500"/>
                                        <p:tgtEl>
                                          <p:spTgt spid="26"/>
                                        </p:tgtEl>
                                      </p:cBhvr>
                                    </p:animEffect>
                                  </p:childTnLst>
                                </p:cTn>
                              </p:par>
                            </p:childTnLst>
                          </p:cTn>
                        </p:par>
                        <p:par>
                          <p:cTn id="52" fill="hold">
                            <p:stCondLst>
                              <p:cond delay="6000"/>
                            </p:stCondLst>
                            <p:childTnLst>
                              <p:par>
                                <p:cTn id="53" presetID="5" presetClass="entr" presetSubtype="10" fill="hold" grpId="0" nodeType="after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checkerboard(across)">
                                      <p:cBhvr>
                                        <p:cTn id="55" dur="500"/>
                                        <p:tgtEl>
                                          <p:spTgt spid="27"/>
                                        </p:tgtEl>
                                      </p:cBhvr>
                                    </p:animEffect>
                                  </p:childTnLst>
                                </p:cTn>
                              </p:par>
                            </p:childTnLst>
                          </p:cTn>
                        </p:par>
                        <p:par>
                          <p:cTn id="56" fill="hold">
                            <p:stCondLst>
                              <p:cond delay="6500"/>
                            </p:stCondLst>
                            <p:childTnLst>
                              <p:par>
                                <p:cTn id="57" presetID="5" presetClass="entr" presetSubtype="10" fill="hold" grpId="0" nodeType="after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checkerboard(across)">
                                      <p:cBhvr>
                                        <p:cTn id="59" dur="500"/>
                                        <p:tgtEl>
                                          <p:spTgt spid="28"/>
                                        </p:tgtEl>
                                      </p:cBhvr>
                                    </p:animEffect>
                                  </p:childTnLst>
                                </p:cTn>
                              </p:par>
                            </p:childTnLst>
                          </p:cTn>
                        </p:par>
                        <p:par>
                          <p:cTn id="60" fill="hold">
                            <p:stCondLst>
                              <p:cond delay="7000"/>
                            </p:stCondLst>
                            <p:childTnLst>
                              <p:par>
                                <p:cTn id="61" presetID="5" presetClass="entr" presetSubtype="10" fill="hold" grpId="0"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checkerboard(across)">
                                      <p:cBhvr>
                                        <p:cTn id="63" dur="500"/>
                                        <p:tgtEl>
                                          <p:spTgt spid="29"/>
                                        </p:tgtEl>
                                      </p:cBhvr>
                                    </p:animEffect>
                                  </p:childTnLst>
                                </p:cTn>
                              </p:par>
                            </p:childTnLst>
                          </p:cTn>
                        </p:par>
                        <p:par>
                          <p:cTn id="64" fill="hold">
                            <p:stCondLst>
                              <p:cond delay="7500"/>
                            </p:stCondLst>
                            <p:childTnLst>
                              <p:par>
                                <p:cTn id="65" presetID="5" presetClass="entr" presetSubtype="10" fill="hold" grpId="0" nodeType="after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checkerboard(across)">
                                      <p:cBhvr>
                                        <p:cTn id="67" dur="500"/>
                                        <p:tgtEl>
                                          <p:spTgt spid="30"/>
                                        </p:tgtEl>
                                      </p:cBhvr>
                                    </p:animEffect>
                                  </p:childTnLst>
                                </p:cTn>
                              </p:par>
                            </p:childTnLst>
                          </p:cTn>
                        </p:par>
                        <p:par>
                          <p:cTn id="68" fill="hold">
                            <p:stCondLst>
                              <p:cond delay="8000"/>
                            </p:stCondLst>
                            <p:childTnLst>
                              <p:par>
                                <p:cTn id="69" presetID="5" presetClass="entr" presetSubtype="10" fill="hold" grpId="0" nodeType="after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checkerboard(across)">
                                      <p:cBhvr>
                                        <p:cTn id="71" dur="500"/>
                                        <p:tgtEl>
                                          <p:spTgt spid="31"/>
                                        </p:tgtEl>
                                      </p:cBhvr>
                                    </p:animEffect>
                                  </p:childTnLst>
                                </p:cTn>
                              </p:par>
                            </p:childTnLst>
                          </p:cTn>
                        </p:par>
                        <p:par>
                          <p:cTn id="72" fill="hold">
                            <p:stCondLst>
                              <p:cond delay="8500"/>
                            </p:stCondLst>
                            <p:childTnLst>
                              <p:par>
                                <p:cTn id="73" presetID="5" presetClass="entr" presetSubtype="10" fill="hold" grpId="0" nodeType="after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checkerboard(across)">
                                      <p:cBhvr>
                                        <p:cTn id="75" dur="500"/>
                                        <p:tgtEl>
                                          <p:spTgt spid="32"/>
                                        </p:tgtEl>
                                      </p:cBhvr>
                                    </p:animEffect>
                                  </p:childTnLst>
                                </p:cTn>
                              </p:par>
                            </p:childTnLst>
                          </p:cTn>
                        </p:par>
                        <p:par>
                          <p:cTn id="76" fill="hold">
                            <p:stCondLst>
                              <p:cond delay="9000"/>
                            </p:stCondLst>
                            <p:childTnLst>
                              <p:par>
                                <p:cTn id="77" presetID="5" presetClass="entr" presetSubtype="10" fill="hold" grpId="0" nodeType="afterEffect">
                                  <p:stCondLst>
                                    <p:cond delay="0"/>
                                  </p:stCondLst>
                                  <p:childTnLst>
                                    <p:set>
                                      <p:cBhvr>
                                        <p:cTn id="78" dur="1" fill="hold">
                                          <p:stCondLst>
                                            <p:cond delay="0"/>
                                          </p:stCondLst>
                                        </p:cTn>
                                        <p:tgtEl>
                                          <p:spTgt spid="33"/>
                                        </p:tgtEl>
                                        <p:attrNameLst>
                                          <p:attrName>style.visibility</p:attrName>
                                        </p:attrNameLst>
                                      </p:cBhvr>
                                      <p:to>
                                        <p:strVal val="visible"/>
                                      </p:to>
                                    </p:set>
                                    <p:animEffect transition="in" filter="checkerboard(across)">
                                      <p:cBhvr>
                                        <p:cTn id="79" dur="500"/>
                                        <p:tgtEl>
                                          <p:spTgt spid="33"/>
                                        </p:tgtEl>
                                      </p:cBhvr>
                                    </p:animEffect>
                                  </p:childTnLst>
                                </p:cTn>
                              </p:par>
                            </p:childTnLst>
                          </p:cTn>
                        </p:par>
                        <p:par>
                          <p:cTn id="80" fill="hold">
                            <p:stCondLst>
                              <p:cond delay="9500"/>
                            </p:stCondLst>
                            <p:childTnLst>
                              <p:par>
                                <p:cTn id="81" presetID="5" presetClass="entr" presetSubtype="10" fill="hold" grpId="0" nodeType="afterEffect">
                                  <p:stCondLst>
                                    <p:cond delay="0"/>
                                  </p:stCondLst>
                                  <p:childTnLst>
                                    <p:set>
                                      <p:cBhvr>
                                        <p:cTn id="82" dur="1" fill="hold">
                                          <p:stCondLst>
                                            <p:cond delay="0"/>
                                          </p:stCondLst>
                                        </p:cTn>
                                        <p:tgtEl>
                                          <p:spTgt spid="34"/>
                                        </p:tgtEl>
                                        <p:attrNameLst>
                                          <p:attrName>style.visibility</p:attrName>
                                        </p:attrNameLst>
                                      </p:cBhvr>
                                      <p:to>
                                        <p:strVal val="visible"/>
                                      </p:to>
                                    </p:set>
                                    <p:animEffect transition="in" filter="checkerboard(across)">
                                      <p:cBhvr>
                                        <p:cTn id="83" dur="500"/>
                                        <p:tgtEl>
                                          <p:spTgt spid="34"/>
                                        </p:tgtEl>
                                      </p:cBhvr>
                                    </p:animEffect>
                                  </p:childTnLst>
                                </p:cTn>
                              </p:par>
                            </p:childTnLst>
                          </p:cTn>
                        </p:par>
                      </p:childTnLst>
                    </p:cTn>
                  </p:par>
                  <p:par>
                    <p:cTn id="84" fill="hold">
                      <p:stCondLst>
                        <p:cond delay="indefinite"/>
                      </p:stCondLst>
                      <p:childTnLst>
                        <p:par>
                          <p:cTn id="85" fill="hold">
                            <p:stCondLst>
                              <p:cond delay="0"/>
                            </p:stCondLst>
                            <p:childTnLst>
                              <p:par>
                                <p:cTn id="86" presetID="2" presetClass="entr" presetSubtype="4" fill="hold" grpId="0" nodeType="clickEffect">
                                  <p:stCondLst>
                                    <p:cond delay="0"/>
                                  </p:stCondLst>
                                  <p:childTnLst>
                                    <p:set>
                                      <p:cBhvr>
                                        <p:cTn id="87" dur="1" fill="hold">
                                          <p:stCondLst>
                                            <p:cond delay="0"/>
                                          </p:stCondLst>
                                        </p:cTn>
                                        <p:tgtEl>
                                          <p:spTgt spid="37"/>
                                        </p:tgtEl>
                                        <p:attrNameLst>
                                          <p:attrName>style.visibility</p:attrName>
                                        </p:attrNameLst>
                                      </p:cBhvr>
                                      <p:to>
                                        <p:strVal val="visible"/>
                                      </p:to>
                                    </p:set>
                                    <p:anim calcmode="lin" valueType="num">
                                      <p:cBhvr additive="base">
                                        <p:cTn id="88" dur="500" fill="hold"/>
                                        <p:tgtEl>
                                          <p:spTgt spid="37"/>
                                        </p:tgtEl>
                                        <p:attrNameLst>
                                          <p:attrName>ppt_x</p:attrName>
                                        </p:attrNameLst>
                                      </p:cBhvr>
                                      <p:tavLst>
                                        <p:tav tm="0">
                                          <p:val>
                                            <p:strVal val="#ppt_x"/>
                                          </p:val>
                                        </p:tav>
                                        <p:tav tm="100000">
                                          <p:val>
                                            <p:strVal val="#ppt_x"/>
                                          </p:val>
                                        </p:tav>
                                      </p:tavLst>
                                    </p:anim>
                                    <p:anim calcmode="lin" valueType="num">
                                      <p:cBhvr additive="base">
                                        <p:cTn id="89"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2" presetClass="entr" presetSubtype="4" fill="hold" grpId="0" nodeType="clickEffect">
                                  <p:stCondLst>
                                    <p:cond delay="0"/>
                                  </p:stCondLst>
                                  <p:childTnLst>
                                    <p:set>
                                      <p:cBhvr>
                                        <p:cTn id="93" dur="1" fill="hold">
                                          <p:stCondLst>
                                            <p:cond delay="0"/>
                                          </p:stCondLst>
                                        </p:cTn>
                                        <p:tgtEl>
                                          <p:spTgt spid="36"/>
                                        </p:tgtEl>
                                        <p:attrNameLst>
                                          <p:attrName>style.visibility</p:attrName>
                                        </p:attrNameLst>
                                      </p:cBhvr>
                                      <p:to>
                                        <p:strVal val="visible"/>
                                      </p:to>
                                    </p:set>
                                    <p:anim calcmode="lin" valueType="num">
                                      <p:cBhvr additive="base">
                                        <p:cTn id="94" dur="500" fill="hold"/>
                                        <p:tgtEl>
                                          <p:spTgt spid="36"/>
                                        </p:tgtEl>
                                        <p:attrNameLst>
                                          <p:attrName>ppt_x</p:attrName>
                                        </p:attrNameLst>
                                      </p:cBhvr>
                                      <p:tavLst>
                                        <p:tav tm="0">
                                          <p:val>
                                            <p:strVal val="#ppt_x"/>
                                          </p:val>
                                        </p:tav>
                                        <p:tav tm="100000">
                                          <p:val>
                                            <p:strVal val="#ppt_x"/>
                                          </p:val>
                                        </p:tav>
                                      </p:tavLst>
                                    </p:anim>
                                    <p:anim calcmode="lin" valueType="num">
                                      <p:cBhvr additive="base">
                                        <p:cTn id="95"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2" presetClass="entr" presetSubtype="4" fill="hold" grpId="0" nodeType="clickEffect">
                                  <p:stCondLst>
                                    <p:cond delay="0"/>
                                  </p:stCondLst>
                                  <p:childTnLst>
                                    <p:set>
                                      <p:cBhvr>
                                        <p:cTn id="99" dur="1" fill="hold">
                                          <p:stCondLst>
                                            <p:cond delay="0"/>
                                          </p:stCondLst>
                                        </p:cTn>
                                        <p:tgtEl>
                                          <p:spTgt spid="38"/>
                                        </p:tgtEl>
                                        <p:attrNameLst>
                                          <p:attrName>style.visibility</p:attrName>
                                        </p:attrNameLst>
                                      </p:cBhvr>
                                      <p:to>
                                        <p:strVal val="visible"/>
                                      </p:to>
                                    </p:set>
                                    <p:anim calcmode="lin" valueType="num">
                                      <p:cBhvr additive="base">
                                        <p:cTn id="100" dur="500" fill="hold"/>
                                        <p:tgtEl>
                                          <p:spTgt spid="38"/>
                                        </p:tgtEl>
                                        <p:attrNameLst>
                                          <p:attrName>ppt_x</p:attrName>
                                        </p:attrNameLst>
                                      </p:cBhvr>
                                      <p:tavLst>
                                        <p:tav tm="0">
                                          <p:val>
                                            <p:strVal val="#ppt_x"/>
                                          </p:val>
                                        </p:tav>
                                        <p:tav tm="100000">
                                          <p:val>
                                            <p:strVal val="#ppt_x"/>
                                          </p:val>
                                        </p:tav>
                                      </p:tavLst>
                                    </p:anim>
                                    <p:anim calcmode="lin" valueType="num">
                                      <p:cBhvr additive="base">
                                        <p:cTn id="101"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2" presetClass="entr" presetSubtype="4" fill="hold" grpId="0" nodeType="clickEffect">
                                  <p:stCondLst>
                                    <p:cond delay="0"/>
                                  </p:stCondLst>
                                  <p:childTnLst>
                                    <p:set>
                                      <p:cBhvr>
                                        <p:cTn id="105" dur="1" fill="hold">
                                          <p:stCondLst>
                                            <p:cond delay="0"/>
                                          </p:stCondLst>
                                        </p:cTn>
                                        <p:tgtEl>
                                          <p:spTgt spid="39"/>
                                        </p:tgtEl>
                                        <p:attrNameLst>
                                          <p:attrName>style.visibility</p:attrName>
                                        </p:attrNameLst>
                                      </p:cBhvr>
                                      <p:to>
                                        <p:strVal val="visible"/>
                                      </p:to>
                                    </p:set>
                                    <p:anim calcmode="lin" valueType="num">
                                      <p:cBhvr additive="base">
                                        <p:cTn id="106" dur="500" fill="hold"/>
                                        <p:tgtEl>
                                          <p:spTgt spid="39"/>
                                        </p:tgtEl>
                                        <p:attrNameLst>
                                          <p:attrName>ppt_x</p:attrName>
                                        </p:attrNameLst>
                                      </p:cBhvr>
                                      <p:tavLst>
                                        <p:tav tm="0">
                                          <p:val>
                                            <p:strVal val="#ppt_x"/>
                                          </p:val>
                                        </p:tav>
                                        <p:tav tm="100000">
                                          <p:val>
                                            <p:strVal val="#ppt_x"/>
                                          </p:val>
                                        </p:tav>
                                      </p:tavLst>
                                    </p:anim>
                                    <p:anim calcmode="lin" valueType="num">
                                      <p:cBhvr additive="base">
                                        <p:cTn id="107"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6" grpId="0" animBg="1"/>
      <p:bldP spid="17" grpId="0" animBg="1"/>
      <p:bldP spid="18" grpId="0" animBg="1"/>
      <p:bldP spid="19"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6" grpId="0"/>
      <p:bldP spid="37" grpId="0"/>
      <p:bldP spid="38" grpId="0"/>
      <p:bldP spid="3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450272" y="152400"/>
            <a:ext cx="8312728" cy="6477000"/>
          </a:xfrm>
          <a:prstGeom prst="rect">
            <a:avLst/>
          </a:prstGeom>
          <a:solidFill>
            <a:schemeClr val="bg2"/>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l"/>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モンテカルロ法で円周率を計算する </a:t>
            </a:r>
            <a:r>
              <a:rPr lang="en-US" altLang="ja-JP" sz="2000" dirty="0">
                <a:solidFill>
                  <a:srgbClr val="FFFF00"/>
                </a:solidFill>
                <a:effectLst/>
                <a:latin typeface="Times New Roman" panose="02020603050405020304" pitchFamily="18" charset="0"/>
              </a:rPr>
              <a:t>*/</a:t>
            </a:r>
          </a:p>
          <a:p>
            <a:pPr algn="l"/>
            <a:r>
              <a:rPr lang="en-US" altLang="ja-JP" sz="2400" dirty="0">
                <a:effectLst/>
                <a:latin typeface="Times New Roman" panose="02020603050405020304" pitchFamily="18" charset="0"/>
              </a:rPr>
              <a:t>Double </a:t>
            </a:r>
            <a:r>
              <a:rPr lang="en-US" altLang="ja-JP" sz="2400" dirty="0" err="1">
                <a:effectLst/>
                <a:latin typeface="Times New Roman" panose="02020603050405020304" pitchFamily="18" charset="0"/>
              </a:rPr>
              <a:t>ComputePi</a:t>
            </a:r>
            <a:r>
              <a:rPr lang="en-US" altLang="ja-JP" sz="2400" dirty="0">
                <a:effectLst/>
                <a:latin typeface="Times New Roman" panose="02020603050405020304" pitchFamily="18" charset="0"/>
              </a:rPr>
              <a:t>() {</a:t>
            </a:r>
          </a:p>
          <a:p>
            <a:pPr algn="l"/>
            <a:r>
              <a:rPr lang="en-US" altLang="ja-JP" sz="2400" dirty="0">
                <a:effectLst/>
                <a:latin typeface="Times New Roman" panose="02020603050405020304" pitchFamily="18" charset="0"/>
              </a:rPr>
              <a:t>  final </a:t>
            </a:r>
            <a:r>
              <a:rPr lang="en-US" altLang="ja-JP" sz="2400" dirty="0" err="1">
                <a:effectLst/>
                <a:latin typeface="Times New Roman" panose="02020603050405020304" pitchFamily="18" charset="0"/>
              </a:rPr>
              <a:t>int</a:t>
            </a:r>
            <a:r>
              <a:rPr lang="en-US" altLang="ja-JP" sz="2400" dirty="0">
                <a:effectLst/>
                <a:latin typeface="Times New Roman" panose="02020603050405020304" pitchFamily="18" charset="0"/>
              </a:rPr>
              <a:t> IMAX = 10000;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反復回数</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long seed = </a:t>
            </a:r>
            <a:r>
              <a:rPr lang="en-US" altLang="ja-JP" sz="2400" dirty="0" err="1">
                <a:effectLst/>
                <a:latin typeface="Times New Roman" panose="02020603050405020304" pitchFamily="18" charset="0"/>
              </a:rPr>
              <a:t>System.currentTimeMillis</a:t>
            </a:r>
            <a:r>
              <a:rPr lang="en-US" altLang="ja-JP"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現在時刻を得る</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Random </a:t>
            </a:r>
            <a:r>
              <a:rPr lang="en-US" altLang="ja-JP" sz="2400" dirty="0" err="1">
                <a:effectLst/>
                <a:latin typeface="Times New Roman" panose="02020603050405020304" pitchFamily="18" charset="0"/>
              </a:rPr>
              <a:t>rnd</a:t>
            </a:r>
            <a:r>
              <a:rPr lang="en-US" altLang="ja-JP" sz="2400" dirty="0">
                <a:effectLst/>
                <a:latin typeface="Times New Roman" panose="02020603050405020304" pitchFamily="18" charset="0"/>
              </a:rPr>
              <a:t> = new Random (seed);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乱数生成</a:t>
            </a:r>
            <a:endParaRPr kumimoji="1" lang="en-US" altLang="ja-JP" sz="2400" dirty="0">
              <a:effectLst/>
              <a:latin typeface="Times New Roman" panose="02020603050405020304" pitchFamily="18" charset="0"/>
            </a:endParaRPr>
          </a:p>
          <a:p>
            <a:pPr algn="l"/>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in</a:t>
            </a:r>
            <a:r>
              <a:rPr lang="en-US" altLang="ja-JP" sz="2400" dirty="0" err="1">
                <a:latin typeface="Times New Roman" panose="02020603050405020304" pitchFamily="18" charset="0"/>
              </a:rPr>
              <a:t>Asector</a:t>
            </a:r>
            <a:r>
              <a:rPr lang="en-US" altLang="ja-JP" sz="2400" dirty="0">
                <a:latin typeface="Times New Roman" panose="02020603050405020304" pitchFamily="18" charset="0"/>
              </a:rPr>
              <a:t> = 0;</a:t>
            </a:r>
            <a:endParaRPr kumimoji="1" lang="en-US" altLang="ja-JP" sz="24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for (</a:t>
            </a:r>
            <a:r>
              <a:rPr kumimoji="1" lang="en-US" altLang="ja-JP" sz="2400" dirty="0" err="1">
                <a:effectLst/>
                <a:latin typeface="Times New Roman" panose="02020603050405020304" pitchFamily="18" charset="0"/>
              </a:rPr>
              <a:t>int</a:t>
            </a:r>
            <a:r>
              <a:rPr kumimoji="1" lang="en-US" altLang="ja-JP" sz="2400" dirty="0">
                <a:effectLst/>
                <a:latin typeface="Times New Roman" panose="02020603050405020304" pitchFamily="18" charset="0"/>
              </a:rPr>
              <a:t>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=0;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&lt;IMAX; ++</a:t>
            </a:r>
            <a:r>
              <a:rPr kumimoji="1" lang="en-US" altLang="ja-JP" sz="2400" dirty="0" err="1">
                <a:effectLst/>
                <a:latin typeface="Times New Roman" panose="02020603050405020304" pitchFamily="18" charset="0"/>
              </a:rPr>
              <a:t>i</a:t>
            </a:r>
            <a:r>
              <a:rPr kumimoji="1" lang="en-US" altLang="ja-JP" sz="24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Double x = </a:t>
            </a:r>
            <a:r>
              <a:rPr lang="en-US" altLang="ja-JP" sz="2400" dirty="0" err="1">
                <a:effectLst/>
                <a:latin typeface="Times New Roman" panose="02020603050405020304" pitchFamily="18" charset="0"/>
              </a:rPr>
              <a:t>rnd.nextDouble</a:t>
            </a:r>
            <a:r>
              <a:rPr lang="en-US" altLang="ja-JP"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0</a:t>
            </a:r>
            <a:r>
              <a:rPr lang="ja-JP" altLang="en-US" sz="2000" dirty="0">
                <a:solidFill>
                  <a:srgbClr val="FFFF00"/>
                </a:solidFill>
                <a:effectLst/>
                <a:latin typeface="Times New Roman" panose="02020603050405020304" pitchFamily="18" charset="0"/>
              </a:rPr>
              <a:t>～</a:t>
            </a:r>
            <a:r>
              <a:rPr lang="en-US" altLang="ja-JP" sz="2000" dirty="0">
                <a:solidFill>
                  <a:srgbClr val="FFFF00"/>
                </a:solidFill>
                <a:effectLst/>
                <a:latin typeface="Times New Roman" panose="02020603050405020304" pitchFamily="18" charset="0"/>
              </a:rPr>
              <a:t>1</a:t>
            </a:r>
            <a:r>
              <a:rPr lang="ja-JP" altLang="en-US" sz="2000" dirty="0">
                <a:solidFill>
                  <a:srgbClr val="FFFF00"/>
                </a:solidFill>
                <a:effectLst/>
                <a:latin typeface="Times New Roman" panose="02020603050405020304" pitchFamily="18" charset="0"/>
              </a:rPr>
              <a:t>の乱数を生成</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Double y = </a:t>
            </a:r>
            <a:r>
              <a:rPr lang="en-US" altLang="ja-JP" sz="2400" dirty="0" err="1">
                <a:effectLst/>
                <a:latin typeface="Times New Roman" panose="02020603050405020304" pitchFamily="18" charset="0"/>
              </a:rPr>
              <a:t>rnd.nextDouble</a:t>
            </a:r>
            <a:r>
              <a:rPr lang="en-US" altLang="ja-JP" sz="24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if ((x*x + y*y) &lt; 1) </a:t>
            </a:r>
            <a:r>
              <a:rPr lang="en-US" altLang="ja-JP" sz="2400" dirty="0">
                <a:effectLst/>
                <a:latin typeface="Times New Roman" panose="02020603050405020304" pitchFamily="18" charset="0"/>
              </a:rPr>
              <a:t>++</a:t>
            </a:r>
            <a:r>
              <a:rPr lang="en-US" altLang="ja-JP" sz="2400" dirty="0" err="1">
                <a:effectLst/>
                <a:latin typeface="Times New Roman" panose="02020603050405020304" pitchFamily="18" charset="0"/>
              </a:rPr>
              <a:t>inAsector</a:t>
            </a:r>
            <a:r>
              <a:rPr lang="en-US" altLang="ja-JP" sz="2400" dirty="0">
                <a:effectLst/>
                <a:latin typeface="Times New Roman" panose="02020603050405020304" pitchFamily="18" charset="0"/>
              </a:rPr>
              <a:t>;</a:t>
            </a:r>
            <a:r>
              <a:rPr lang="ja-JP" altLang="en-US"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扇型内に入った数をカウント</a:t>
            </a:r>
            <a:endParaRPr lang="en-US" altLang="ja-JP" sz="2000" dirty="0">
              <a:solidFill>
                <a:srgbClr val="FFFF00"/>
              </a:solidFill>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  Double pi = (Double) </a:t>
            </a:r>
            <a:r>
              <a:rPr lang="en-US" altLang="ja-JP" sz="2400" dirty="0" err="1">
                <a:effectLst/>
                <a:latin typeface="Times New Roman" panose="02020603050405020304" pitchFamily="18" charset="0"/>
              </a:rPr>
              <a:t>inAsecter</a:t>
            </a:r>
            <a:r>
              <a:rPr lang="en-US" altLang="ja-JP" sz="2400" dirty="0">
                <a:effectLst/>
                <a:latin typeface="Times New Roman" panose="02020603050405020304" pitchFamily="18" charset="0"/>
              </a:rPr>
              <a:t> / (Double) IMAX * 4.0;</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  return pi;</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a:t>
            </a:r>
            <a:endParaRPr kumimoji="1" lang="en-US" altLang="ja-JP" sz="2400" dirty="0">
              <a:effectLst/>
              <a:latin typeface="Times New Roman" panose="02020603050405020304" pitchFamily="18" charset="0"/>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20567962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モンテカルロ法</a:t>
            </a:r>
          </a:p>
        </p:txBody>
      </p:sp>
      <p:sp>
        <p:nvSpPr>
          <p:cNvPr id="6" name="テキスト ボックス 5"/>
          <p:cNvSpPr txBox="1"/>
          <p:nvPr/>
        </p:nvSpPr>
        <p:spPr>
          <a:xfrm>
            <a:off x="419100" y="1814321"/>
            <a:ext cx="2250937" cy="1483483"/>
          </a:xfrm>
          <a:prstGeom prst="rect">
            <a:avLst/>
          </a:prstGeom>
          <a:noFill/>
        </p:spPr>
        <p:txBody>
          <a:bodyPr wrap="none" rtlCol="0">
            <a:spAutoFit/>
          </a:bodyPr>
          <a:lstStyle/>
          <a:p>
            <a:r>
              <a:rPr kumimoji="1" lang="ja-JP" altLang="en-US" dirty="0">
                <a:latin typeface="Times New Roman" panose="02020603050405020304" pitchFamily="18" charset="0"/>
              </a:rPr>
              <a:t>ランダムに</a:t>
            </a:r>
            <a:endParaRPr kumimoji="1" lang="en-US" altLang="ja-JP" dirty="0">
              <a:latin typeface="Times New Roman" panose="02020603050405020304" pitchFamily="18" charset="0"/>
            </a:endParaRPr>
          </a:p>
          <a:p>
            <a:r>
              <a:rPr kumimoji="1" lang="ja-JP" altLang="en-US" dirty="0">
                <a:latin typeface="Times New Roman" panose="02020603050405020304" pitchFamily="18" charset="0"/>
              </a:rPr>
              <a:t>最後まで指す</a:t>
            </a:r>
            <a:endParaRPr kumimoji="1" lang="en-US" altLang="ja-JP" dirty="0">
              <a:latin typeface="Times New Roman" panose="02020603050405020304" pitchFamily="18" charset="0"/>
            </a:endParaRPr>
          </a:p>
          <a:p>
            <a:r>
              <a:rPr lang="en-US" altLang="ja-JP" sz="2400" dirty="0">
                <a:latin typeface="Times New Roman" panose="02020603050405020304" pitchFamily="18" charset="0"/>
              </a:rPr>
              <a:t>(</a:t>
            </a:r>
            <a:r>
              <a:rPr lang="ja-JP" altLang="en-US" sz="2400" dirty="0">
                <a:latin typeface="Times New Roman" panose="02020603050405020304" pitchFamily="18" charset="0"/>
              </a:rPr>
              <a:t>敵味方とも</a:t>
            </a:r>
            <a:r>
              <a:rPr lang="en-US" altLang="ja-JP" sz="2400" dirty="0">
                <a:latin typeface="Times New Roman" panose="02020603050405020304" pitchFamily="18" charset="0"/>
              </a:rPr>
              <a:t>)</a:t>
            </a:r>
            <a:endParaRPr kumimoji="1" lang="en-US" altLang="ja-JP" sz="2400" dirty="0">
              <a:latin typeface="Times New Roman" panose="02020603050405020304" pitchFamily="18" charset="0"/>
            </a:endParaRPr>
          </a:p>
        </p:txBody>
      </p:sp>
      <p:grpSp>
        <p:nvGrpSpPr>
          <p:cNvPr id="10" name="グループ化 9"/>
          <p:cNvGrpSpPr/>
          <p:nvPr/>
        </p:nvGrpSpPr>
        <p:grpSpPr>
          <a:xfrm>
            <a:off x="2583795" y="2352977"/>
            <a:ext cx="2064404" cy="3422229"/>
            <a:chOff x="2583795" y="2352977"/>
            <a:chExt cx="2064404" cy="3422229"/>
          </a:xfrm>
        </p:grpSpPr>
        <p:cxnSp>
          <p:nvCxnSpPr>
            <p:cNvPr id="4" name="直線矢印コネクタ 3"/>
            <p:cNvCxnSpPr>
              <a:stCxn id="43" idx="4"/>
            </p:cNvCxnSpPr>
            <p:nvPr/>
          </p:nvCxnSpPr>
          <p:spPr bwMode="auto">
            <a:xfrm flipH="1">
              <a:off x="2812394" y="2352977"/>
              <a:ext cx="1835805" cy="2955806"/>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円/楕円 4"/>
            <p:cNvSpPr/>
            <p:nvPr/>
          </p:nvSpPr>
          <p:spPr bwMode="auto">
            <a:xfrm>
              <a:off x="2583795" y="5318006"/>
              <a:ext cx="457200" cy="457200"/>
            </a:xfrm>
            <a:prstGeom prst="ellipse">
              <a:avLst/>
            </a:prstGeom>
            <a:solidFill>
              <a:srgbClr val="FF0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a:t>
              </a:r>
            </a:p>
          </p:txBody>
        </p:sp>
        <p:sp>
          <p:nvSpPr>
            <p:cNvPr id="7" name="テキスト ボックス 6"/>
            <p:cNvSpPr txBox="1"/>
            <p:nvPr/>
          </p:nvSpPr>
          <p:spPr>
            <a:xfrm>
              <a:off x="3224538" y="3306762"/>
              <a:ext cx="1099981" cy="769441"/>
            </a:xfrm>
            <a:prstGeom prst="rect">
              <a:avLst/>
            </a:prstGeom>
            <a:noFill/>
          </p:spPr>
          <p:txBody>
            <a:bodyPr wrap="none" rtlCol="0">
              <a:spAutoFit/>
            </a:bodyPr>
            <a:lstStyle/>
            <a:p>
              <a:r>
                <a:rPr kumimoji="1" lang="ja-JP" altLang="en-US" sz="2000" dirty="0">
                  <a:latin typeface="Times New Roman" panose="02020603050405020304" pitchFamily="18" charset="0"/>
                </a:rPr>
                <a:t>ランダム</a:t>
              </a:r>
              <a:endParaRPr kumimoji="1" lang="en-US" altLang="ja-JP" sz="2000" dirty="0">
                <a:latin typeface="Times New Roman" panose="02020603050405020304" pitchFamily="18" charset="0"/>
              </a:endParaRPr>
            </a:p>
            <a:p>
              <a:r>
                <a:rPr kumimoji="1" lang="ja-JP" altLang="en-US" sz="2000" dirty="0">
                  <a:latin typeface="Times New Roman" panose="02020603050405020304" pitchFamily="18" charset="0"/>
                </a:rPr>
                <a:t>選択</a:t>
              </a:r>
            </a:p>
          </p:txBody>
        </p:sp>
      </p:grpSp>
      <p:grpSp>
        <p:nvGrpSpPr>
          <p:cNvPr id="27" name="グループ化 26"/>
          <p:cNvGrpSpPr/>
          <p:nvPr/>
        </p:nvGrpSpPr>
        <p:grpSpPr>
          <a:xfrm>
            <a:off x="3501697" y="2352977"/>
            <a:ext cx="1146502" cy="3420090"/>
            <a:chOff x="3501697" y="2352977"/>
            <a:chExt cx="1146502" cy="3420090"/>
          </a:xfrm>
        </p:grpSpPr>
        <p:cxnSp>
          <p:nvCxnSpPr>
            <p:cNvPr id="63" name="直線矢印コネクタ 62"/>
            <p:cNvCxnSpPr>
              <a:stCxn id="43" idx="4"/>
              <a:endCxn id="64" idx="0"/>
            </p:cNvCxnSpPr>
            <p:nvPr/>
          </p:nvCxnSpPr>
          <p:spPr bwMode="auto">
            <a:xfrm flipH="1">
              <a:off x="3730297" y="2352977"/>
              <a:ext cx="917902" cy="296289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円/楕円 63"/>
            <p:cNvSpPr/>
            <p:nvPr/>
          </p:nvSpPr>
          <p:spPr bwMode="auto">
            <a:xfrm>
              <a:off x="3501697" y="5315867"/>
              <a:ext cx="457200" cy="457200"/>
            </a:xfrm>
            <a:prstGeom prst="ellipse">
              <a:avLst/>
            </a:prstGeom>
            <a:solidFill>
              <a:schemeClr val="tx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chemeClr val="bg2"/>
                  </a:solidFill>
                  <a:effectLst/>
                  <a:latin typeface="Times New Roman" panose="02020603050405020304" pitchFamily="18" charset="0"/>
                </a:rPr>
                <a:t>×</a:t>
              </a:r>
              <a:endParaRPr kumimoji="1" lang="ja-JP" altLang="en-US" sz="2400" dirty="0">
                <a:solidFill>
                  <a:schemeClr val="bg2"/>
                </a:solidFill>
                <a:effectLst/>
                <a:latin typeface="Times New Roman" panose="02020603050405020304" pitchFamily="18" charset="0"/>
              </a:endParaRPr>
            </a:p>
          </p:txBody>
        </p:sp>
      </p:grpSp>
      <p:grpSp>
        <p:nvGrpSpPr>
          <p:cNvPr id="42" name="グループ化 41"/>
          <p:cNvGrpSpPr/>
          <p:nvPr/>
        </p:nvGrpSpPr>
        <p:grpSpPr>
          <a:xfrm>
            <a:off x="4419599" y="2352977"/>
            <a:ext cx="457200" cy="3420090"/>
            <a:chOff x="4419599" y="2352977"/>
            <a:chExt cx="457200" cy="3420090"/>
          </a:xfrm>
        </p:grpSpPr>
        <p:sp>
          <p:nvSpPr>
            <p:cNvPr id="66" name="円/楕円 65"/>
            <p:cNvSpPr/>
            <p:nvPr/>
          </p:nvSpPr>
          <p:spPr bwMode="auto">
            <a:xfrm>
              <a:off x="4419599" y="5315867"/>
              <a:ext cx="457200" cy="457200"/>
            </a:xfrm>
            <a:prstGeom prst="ellipse">
              <a:avLst/>
            </a:prstGeom>
            <a:solidFill>
              <a:schemeClr val="tx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solidFill>
                    <a:schemeClr val="bg2"/>
                  </a:solidFill>
                  <a:effectLst/>
                  <a:latin typeface="Times New Roman" panose="02020603050405020304" pitchFamily="18" charset="0"/>
                </a:rPr>
                <a:t>×</a:t>
              </a:r>
              <a:endParaRPr kumimoji="1" lang="ja-JP" altLang="en-US" sz="2400" dirty="0">
                <a:solidFill>
                  <a:schemeClr val="bg2"/>
                </a:solidFill>
                <a:effectLst/>
                <a:latin typeface="Times New Roman" panose="02020603050405020304" pitchFamily="18" charset="0"/>
              </a:endParaRPr>
            </a:p>
          </p:txBody>
        </p:sp>
        <p:cxnSp>
          <p:nvCxnSpPr>
            <p:cNvPr id="72" name="直線矢印コネクタ 71"/>
            <p:cNvCxnSpPr>
              <a:stCxn id="43" idx="4"/>
              <a:endCxn id="66" idx="0"/>
            </p:cNvCxnSpPr>
            <p:nvPr/>
          </p:nvCxnSpPr>
          <p:spPr bwMode="auto">
            <a:xfrm>
              <a:off x="4648199" y="2352977"/>
              <a:ext cx="0" cy="296289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8" name="グループ化 47"/>
          <p:cNvGrpSpPr/>
          <p:nvPr/>
        </p:nvGrpSpPr>
        <p:grpSpPr>
          <a:xfrm>
            <a:off x="4648199" y="2352977"/>
            <a:ext cx="1146502" cy="3420090"/>
            <a:chOff x="4648199" y="2352977"/>
            <a:chExt cx="1146502" cy="3420090"/>
          </a:xfrm>
        </p:grpSpPr>
        <p:sp>
          <p:nvSpPr>
            <p:cNvPr id="67" name="円/楕円 66"/>
            <p:cNvSpPr/>
            <p:nvPr/>
          </p:nvSpPr>
          <p:spPr bwMode="auto">
            <a:xfrm>
              <a:off x="5337501" y="5315867"/>
              <a:ext cx="457200" cy="457200"/>
            </a:xfrm>
            <a:prstGeom prst="ellipse">
              <a:avLst/>
            </a:prstGeom>
            <a:solidFill>
              <a:srgbClr val="FF0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a:t>
              </a:r>
            </a:p>
          </p:txBody>
        </p:sp>
        <p:cxnSp>
          <p:nvCxnSpPr>
            <p:cNvPr id="76" name="直線矢印コネクタ 75"/>
            <p:cNvCxnSpPr>
              <a:stCxn id="43" idx="4"/>
            </p:cNvCxnSpPr>
            <p:nvPr/>
          </p:nvCxnSpPr>
          <p:spPr bwMode="auto">
            <a:xfrm>
              <a:off x="4648199" y="2352977"/>
              <a:ext cx="926798" cy="2953666"/>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2" name="グループ化 51"/>
          <p:cNvGrpSpPr/>
          <p:nvPr/>
        </p:nvGrpSpPr>
        <p:grpSpPr>
          <a:xfrm>
            <a:off x="4648199" y="2352977"/>
            <a:ext cx="2064404" cy="3420090"/>
            <a:chOff x="4648199" y="2352977"/>
            <a:chExt cx="2064404" cy="3420090"/>
          </a:xfrm>
        </p:grpSpPr>
        <p:sp>
          <p:nvSpPr>
            <p:cNvPr id="68" name="円/楕円 67"/>
            <p:cNvSpPr/>
            <p:nvPr/>
          </p:nvSpPr>
          <p:spPr bwMode="auto">
            <a:xfrm>
              <a:off x="6255403" y="5315867"/>
              <a:ext cx="457200" cy="457200"/>
            </a:xfrm>
            <a:prstGeom prst="ellipse">
              <a:avLst/>
            </a:prstGeom>
            <a:solidFill>
              <a:srgbClr val="FF0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a:t>
              </a:r>
            </a:p>
          </p:txBody>
        </p:sp>
        <p:cxnSp>
          <p:nvCxnSpPr>
            <p:cNvPr id="79" name="直線矢印コネクタ 78"/>
            <p:cNvCxnSpPr>
              <a:stCxn id="43" idx="4"/>
            </p:cNvCxnSpPr>
            <p:nvPr/>
          </p:nvCxnSpPr>
          <p:spPr bwMode="auto">
            <a:xfrm>
              <a:off x="4648199" y="2352977"/>
              <a:ext cx="1835804" cy="2953666"/>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43" name="円/楕円 42"/>
          <p:cNvSpPr/>
          <p:nvPr/>
        </p:nvSpPr>
        <p:spPr bwMode="auto">
          <a:xfrm>
            <a:off x="4419599" y="1895777"/>
            <a:ext cx="457200" cy="457200"/>
          </a:xfrm>
          <a:prstGeom prst="ellipse">
            <a:avLst/>
          </a:prstGeom>
          <a:solidFill>
            <a:srgbClr val="00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55" name="グループ化 54"/>
          <p:cNvGrpSpPr/>
          <p:nvPr/>
        </p:nvGrpSpPr>
        <p:grpSpPr>
          <a:xfrm>
            <a:off x="4419599" y="1600771"/>
            <a:ext cx="2997649" cy="1040285"/>
            <a:chOff x="5463960" y="1613458"/>
            <a:chExt cx="2997649" cy="1040285"/>
          </a:xfrm>
        </p:grpSpPr>
        <p:sp>
          <p:nvSpPr>
            <p:cNvPr id="95" name="円/楕円 94"/>
            <p:cNvSpPr/>
            <p:nvPr/>
          </p:nvSpPr>
          <p:spPr bwMode="auto">
            <a:xfrm>
              <a:off x="5463960" y="1888693"/>
              <a:ext cx="457200" cy="457200"/>
            </a:xfrm>
            <a:prstGeom prst="ellipse">
              <a:avLst/>
            </a:prstGeom>
            <a:solidFill>
              <a:srgbClr val="008000"/>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0.6</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ndParaRPr>
            </a:p>
          </p:txBody>
        </p:sp>
        <p:sp>
          <p:nvSpPr>
            <p:cNvPr id="53" name="テキスト ボックス 52"/>
            <p:cNvSpPr txBox="1"/>
            <p:nvPr/>
          </p:nvSpPr>
          <p:spPr>
            <a:xfrm>
              <a:off x="6172200" y="1613458"/>
              <a:ext cx="2289409" cy="1040285"/>
            </a:xfrm>
            <a:prstGeom prst="rect">
              <a:avLst/>
            </a:prstGeom>
            <a:noFill/>
          </p:spPr>
          <p:txBody>
            <a:bodyPr wrap="none" rtlCol="0">
              <a:spAutoFit/>
            </a:bodyPr>
            <a:lstStyle/>
            <a:p>
              <a:r>
                <a:rPr kumimoji="1" lang="en-US" altLang="ja-JP" dirty="0">
                  <a:latin typeface="Times New Roman" panose="02020603050405020304" pitchFamily="18" charset="0"/>
                </a:rPr>
                <a:t>5</a:t>
              </a:r>
              <a:r>
                <a:rPr kumimoji="1" lang="ja-JP" altLang="en-US" dirty="0">
                  <a:latin typeface="Times New Roman" panose="02020603050405020304" pitchFamily="18" charset="0"/>
                </a:rPr>
                <a:t>回中</a:t>
              </a:r>
              <a:r>
                <a:rPr kumimoji="1" lang="en-US" altLang="ja-JP" dirty="0">
                  <a:latin typeface="Times New Roman" panose="02020603050405020304" pitchFamily="18" charset="0"/>
                </a:rPr>
                <a:t>3</a:t>
              </a:r>
              <a:r>
                <a:rPr kumimoji="1" lang="ja-JP" altLang="en-US" dirty="0">
                  <a:latin typeface="Times New Roman" panose="02020603050405020304" pitchFamily="18" charset="0"/>
                </a:rPr>
                <a:t>回勝ち</a:t>
              </a:r>
              <a:endParaRPr kumimoji="1" lang="en-US" altLang="ja-JP" dirty="0">
                <a:latin typeface="Times New Roman" panose="02020603050405020304" pitchFamily="18" charset="0"/>
              </a:endParaRPr>
            </a:p>
            <a:p>
              <a:r>
                <a:rPr lang="ja-JP" altLang="en-US" dirty="0">
                  <a:latin typeface="Times New Roman" panose="02020603050405020304" pitchFamily="18" charset="0"/>
                </a:rPr>
                <a:t>勝率</a:t>
              </a:r>
              <a:r>
                <a:rPr lang="en-US" altLang="ja-JP" dirty="0">
                  <a:latin typeface="Times New Roman" panose="02020603050405020304" pitchFamily="18" charset="0"/>
                </a:rPr>
                <a:t>60%</a:t>
              </a:r>
              <a:endParaRPr kumimoji="1" lang="ja-JP" altLang="en-US" dirty="0">
                <a:latin typeface="Times New Roman" panose="02020603050405020304" pitchFamily="18" charset="0"/>
              </a:endParaRPr>
            </a:p>
          </p:txBody>
        </p:sp>
      </p:grpSp>
    </p:spTree>
    <p:extLst>
      <p:ext uri="{BB962C8B-B14F-4D97-AF65-F5344CB8AC3E}">
        <p14:creationId xmlns:p14="http://schemas.microsoft.com/office/powerpoint/2010/main" val="2015974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up)">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wipe(up)">
                                      <p:cBhvr>
                                        <p:cTn id="17" dur="500"/>
                                        <p:tgtEl>
                                          <p:spTgt spid="4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48"/>
                                        </p:tgtEl>
                                        <p:attrNameLst>
                                          <p:attrName>style.visibility</p:attrName>
                                        </p:attrNameLst>
                                      </p:cBhvr>
                                      <p:to>
                                        <p:strVal val="visible"/>
                                      </p:to>
                                    </p:set>
                                    <p:animEffect transition="in" filter="wipe(up)">
                                      <p:cBhvr>
                                        <p:cTn id="22" dur="500"/>
                                        <p:tgtEl>
                                          <p:spTgt spid="4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52"/>
                                        </p:tgtEl>
                                        <p:attrNameLst>
                                          <p:attrName>style.visibility</p:attrName>
                                        </p:attrNameLst>
                                      </p:cBhvr>
                                      <p:to>
                                        <p:strVal val="visible"/>
                                      </p:to>
                                    </p:set>
                                    <p:animEffect transition="in" filter="wipe(up)">
                                      <p:cBhvr>
                                        <p:cTn id="27" dur="500"/>
                                        <p:tgtEl>
                                          <p:spTgt spid="52"/>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55"/>
                                        </p:tgtEl>
                                        <p:attrNameLst>
                                          <p:attrName>style.visibility</p:attrName>
                                        </p:attrNameLst>
                                      </p:cBhvr>
                                      <p:to>
                                        <p:strVal val="visible"/>
                                      </p:to>
                                    </p:set>
                                    <p:animEffect transition="in" filter="checkerboard(across)">
                                      <p:cBhvr>
                                        <p:cTn id="3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モンテカルロ法</a:t>
            </a:r>
          </a:p>
        </p:txBody>
      </p:sp>
      <p:grpSp>
        <p:nvGrpSpPr>
          <p:cNvPr id="99" name="グループ化 98"/>
          <p:cNvGrpSpPr/>
          <p:nvPr/>
        </p:nvGrpSpPr>
        <p:grpSpPr>
          <a:xfrm>
            <a:off x="1023505" y="3886200"/>
            <a:ext cx="6381746" cy="1070264"/>
            <a:chOff x="1023505" y="3886200"/>
            <a:chExt cx="6381746" cy="1070264"/>
          </a:xfrm>
        </p:grpSpPr>
        <p:cxnSp>
          <p:nvCxnSpPr>
            <p:cNvPr id="38" name="直線矢印コネクタ 37"/>
            <p:cNvCxnSpPr>
              <a:stCxn id="3" idx="4"/>
            </p:cNvCxnSpPr>
            <p:nvPr/>
          </p:nvCxnSpPr>
          <p:spPr bwMode="auto">
            <a:xfrm>
              <a:off x="1600200" y="3886200"/>
              <a:ext cx="0"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線矢印コネクタ 38"/>
            <p:cNvCxnSpPr>
              <a:stCxn id="3" idx="4"/>
            </p:cNvCxnSpPr>
            <p:nvPr/>
          </p:nvCxnSpPr>
          <p:spPr bwMode="auto">
            <a:xfrm>
              <a:off x="1600200" y="3886200"/>
              <a:ext cx="200891"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線矢印コネクタ 40"/>
            <p:cNvCxnSpPr>
              <a:stCxn id="3" idx="4"/>
            </p:cNvCxnSpPr>
            <p:nvPr/>
          </p:nvCxnSpPr>
          <p:spPr bwMode="auto">
            <a:xfrm flipH="1">
              <a:off x="1399309" y="3886200"/>
              <a:ext cx="200891"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a:stCxn id="3" idx="4"/>
            </p:cNvCxnSpPr>
            <p:nvPr/>
          </p:nvCxnSpPr>
          <p:spPr bwMode="auto">
            <a:xfrm flipH="1">
              <a:off x="1219200" y="3886200"/>
              <a:ext cx="381000"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a:stCxn id="3" idx="4"/>
            </p:cNvCxnSpPr>
            <p:nvPr/>
          </p:nvCxnSpPr>
          <p:spPr bwMode="auto">
            <a:xfrm>
              <a:off x="1600200" y="3886200"/>
              <a:ext cx="381000"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矢印コネクタ 51"/>
            <p:cNvCxnSpPr>
              <a:stCxn id="3" idx="4"/>
            </p:cNvCxnSpPr>
            <p:nvPr/>
          </p:nvCxnSpPr>
          <p:spPr bwMode="auto">
            <a:xfrm>
              <a:off x="1600200" y="3886200"/>
              <a:ext cx="576695"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a:stCxn id="3" idx="4"/>
            </p:cNvCxnSpPr>
            <p:nvPr/>
          </p:nvCxnSpPr>
          <p:spPr bwMode="auto">
            <a:xfrm flipH="1">
              <a:off x="1023505" y="3886200"/>
              <a:ext cx="576695"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直線矢印コネクタ 63"/>
            <p:cNvCxnSpPr>
              <a:stCxn id="63" idx="4"/>
            </p:cNvCxnSpPr>
            <p:nvPr/>
          </p:nvCxnSpPr>
          <p:spPr bwMode="auto">
            <a:xfrm>
              <a:off x="2938895" y="3886200"/>
              <a:ext cx="0"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矢印コネクタ 64"/>
            <p:cNvCxnSpPr>
              <a:stCxn id="63" idx="4"/>
            </p:cNvCxnSpPr>
            <p:nvPr/>
          </p:nvCxnSpPr>
          <p:spPr bwMode="auto">
            <a:xfrm>
              <a:off x="2938895" y="3886200"/>
              <a:ext cx="200891"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線矢印コネクタ 65"/>
            <p:cNvCxnSpPr>
              <a:stCxn id="63" idx="4"/>
            </p:cNvCxnSpPr>
            <p:nvPr/>
          </p:nvCxnSpPr>
          <p:spPr bwMode="auto">
            <a:xfrm flipH="1">
              <a:off x="2738004" y="3886200"/>
              <a:ext cx="200891"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矢印コネクタ 66"/>
            <p:cNvCxnSpPr>
              <a:stCxn id="63" idx="4"/>
            </p:cNvCxnSpPr>
            <p:nvPr/>
          </p:nvCxnSpPr>
          <p:spPr bwMode="auto">
            <a:xfrm flipH="1">
              <a:off x="2557895" y="3886200"/>
              <a:ext cx="381000"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線矢印コネクタ 67"/>
            <p:cNvCxnSpPr>
              <a:stCxn id="63" idx="4"/>
            </p:cNvCxnSpPr>
            <p:nvPr/>
          </p:nvCxnSpPr>
          <p:spPr bwMode="auto">
            <a:xfrm>
              <a:off x="2938895" y="3886200"/>
              <a:ext cx="381000"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線矢印コネクタ 68"/>
            <p:cNvCxnSpPr>
              <a:stCxn id="63" idx="4"/>
            </p:cNvCxnSpPr>
            <p:nvPr/>
          </p:nvCxnSpPr>
          <p:spPr bwMode="auto">
            <a:xfrm>
              <a:off x="2938895" y="3886200"/>
              <a:ext cx="576695"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矢印コネクタ 69"/>
            <p:cNvCxnSpPr>
              <a:stCxn id="63" idx="4"/>
            </p:cNvCxnSpPr>
            <p:nvPr/>
          </p:nvCxnSpPr>
          <p:spPr bwMode="auto">
            <a:xfrm flipH="1">
              <a:off x="2362200" y="3886200"/>
              <a:ext cx="576695"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直線矢印コネクタ 72"/>
            <p:cNvCxnSpPr>
              <a:stCxn id="72" idx="4"/>
            </p:cNvCxnSpPr>
            <p:nvPr/>
          </p:nvCxnSpPr>
          <p:spPr bwMode="auto">
            <a:xfrm>
              <a:off x="4244686" y="3886200"/>
              <a:ext cx="0"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直線矢印コネクタ 73"/>
            <p:cNvCxnSpPr>
              <a:stCxn id="72" idx="4"/>
            </p:cNvCxnSpPr>
            <p:nvPr/>
          </p:nvCxnSpPr>
          <p:spPr bwMode="auto">
            <a:xfrm>
              <a:off x="4244686" y="3886200"/>
              <a:ext cx="200891"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直線矢印コネクタ 74"/>
            <p:cNvCxnSpPr>
              <a:stCxn id="72" idx="4"/>
            </p:cNvCxnSpPr>
            <p:nvPr/>
          </p:nvCxnSpPr>
          <p:spPr bwMode="auto">
            <a:xfrm flipH="1">
              <a:off x="4043795" y="3886200"/>
              <a:ext cx="200891"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線矢印コネクタ 75"/>
            <p:cNvCxnSpPr>
              <a:stCxn id="72" idx="4"/>
            </p:cNvCxnSpPr>
            <p:nvPr/>
          </p:nvCxnSpPr>
          <p:spPr bwMode="auto">
            <a:xfrm flipH="1">
              <a:off x="3863686" y="3886200"/>
              <a:ext cx="381000"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直線矢印コネクタ 76"/>
            <p:cNvCxnSpPr>
              <a:stCxn id="72" idx="4"/>
            </p:cNvCxnSpPr>
            <p:nvPr/>
          </p:nvCxnSpPr>
          <p:spPr bwMode="auto">
            <a:xfrm>
              <a:off x="4244686" y="3886200"/>
              <a:ext cx="381000"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線矢印コネクタ 77"/>
            <p:cNvCxnSpPr>
              <a:stCxn id="72" idx="4"/>
            </p:cNvCxnSpPr>
            <p:nvPr/>
          </p:nvCxnSpPr>
          <p:spPr bwMode="auto">
            <a:xfrm>
              <a:off x="4244686" y="3886200"/>
              <a:ext cx="576695"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線矢印コネクタ 78"/>
            <p:cNvCxnSpPr>
              <a:stCxn id="72" idx="4"/>
            </p:cNvCxnSpPr>
            <p:nvPr/>
          </p:nvCxnSpPr>
          <p:spPr bwMode="auto">
            <a:xfrm flipH="1">
              <a:off x="3667991" y="3886200"/>
              <a:ext cx="576695"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矢印コネクタ 81"/>
            <p:cNvCxnSpPr>
              <a:stCxn id="81" idx="4"/>
            </p:cNvCxnSpPr>
            <p:nvPr/>
          </p:nvCxnSpPr>
          <p:spPr bwMode="auto">
            <a:xfrm>
              <a:off x="5536621" y="3886200"/>
              <a:ext cx="0"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直線矢印コネクタ 82"/>
            <p:cNvCxnSpPr>
              <a:stCxn id="81" idx="4"/>
            </p:cNvCxnSpPr>
            <p:nvPr/>
          </p:nvCxnSpPr>
          <p:spPr bwMode="auto">
            <a:xfrm>
              <a:off x="5536621" y="3886200"/>
              <a:ext cx="200891"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線矢印コネクタ 83"/>
            <p:cNvCxnSpPr>
              <a:stCxn id="81" idx="4"/>
            </p:cNvCxnSpPr>
            <p:nvPr/>
          </p:nvCxnSpPr>
          <p:spPr bwMode="auto">
            <a:xfrm flipH="1">
              <a:off x="5335730" y="3886200"/>
              <a:ext cx="200891"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線矢印コネクタ 84"/>
            <p:cNvCxnSpPr>
              <a:stCxn id="81" idx="4"/>
            </p:cNvCxnSpPr>
            <p:nvPr/>
          </p:nvCxnSpPr>
          <p:spPr bwMode="auto">
            <a:xfrm flipH="1">
              <a:off x="5155621" y="3886200"/>
              <a:ext cx="381000"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線矢印コネクタ 85"/>
            <p:cNvCxnSpPr>
              <a:stCxn id="81" idx="4"/>
            </p:cNvCxnSpPr>
            <p:nvPr/>
          </p:nvCxnSpPr>
          <p:spPr bwMode="auto">
            <a:xfrm>
              <a:off x="5536621" y="3886200"/>
              <a:ext cx="381000"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直線矢印コネクタ 86"/>
            <p:cNvCxnSpPr>
              <a:stCxn id="81" idx="4"/>
            </p:cNvCxnSpPr>
            <p:nvPr/>
          </p:nvCxnSpPr>
          <p:spPr bwMode="auto">
            <a:xfrm>
              <a:off x="5536621" y="3886200"/>
              <a:ext cx="576695"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直線矢印コネクタ 87"/>
            <p:cNvCxnSpPr>
              <a:stCxn id="81" idx="4"/>
            </p:cNvCxnSpPr>
            <p:nvPr/>
          </p:nvCxnSpPr>
          <p:spPr bwMode="auto">
            <a:xfrm flipH="1">
              <a:off x="4959926" y="3886200"/>
              <a:ext cx="576695"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線矢印コネクタ 90"/>
            <p:cNvCxnSpPr>
              <a:stCxn id="90" idx="4"/>
            </p:cNvCxnSpPr>
            <p:nvPr/>
          </p:nvCxnSpPr>
          <p:spPr bwMode="auto">
            <a:xfrm>
              <a:off x="6828556" y="3889664"/>
              <a:ext cx="0"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矢印コネクタ 91"/>
            <p:cNvCxnSpPr>
              <a:stCxn id="90" idx="4"/>
            </p:cNvCxnSpPr>
            <p:nvPr/>
          </p:nvCxnSpPr>
          <p:spPr bwMode="auto">
            <a:xfrm>
              <a:off x="6828556" y="3889664"/>
              <a:ext cx="200891"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直線矢印コネクタ 92"/>
            <p:cNvCxnSpPr>
              <a:stCxn id="90" idx="4"/>
            </p:cNvCxnSpPr>
            <p:nvPr/>
          </p:nvCxnSpPr>
          <p:spPr bwMode="auto">
            <a:xfrm flipH="1">
              <a:off x="6627665" y="3889664"/>
              <a:ext cx="200891"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線矢印コネクタ 93"/>
            <p:cNvCxnSpPr>
              <a:stCxn id="90" idx="4"/>
            </p:cNvCxnSpPr>
            <p:nvPr/>
          </p:nvCxnSpPr>
          <p:spPr bwMode="auto">
            <a:xfrm flipH="1">
              <a:off x="6447556" y="3889664"/>
              <a:ext cx="381000"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直線矢印コネクタ 94"/>
            <p:cNvCxnSpPr>
              <a:stCxn id="90" idx="4"/>
            </p:cNvCxnSpPr>
            <p:nvPr/>
          </p:nvCxnSpPr>
          <p:spPr bwMode="auto">
            <a:xfrm>
              <a:off x="6828556" y="3889664"/>
              <a:ext cx="381000"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直線矢印コネクタ 95"/>
            <p:cNvCxnSpPr>
              <a:stCxn id="90" idx="4"/>
            </p:cNvCxnSpPr>
            <p:nvPr/>
          </p:nvCxnSpPr>
          <p:spPr bwMode="auto">
            <a:xfrm>
              <a:off x="6828556" y="3889664"/>
              <a:ext cx="576695"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矢印コネクタ 96"/>
            <p:cNvCxnSpPr>
              <a:stCxn id="90" idx="4"/>
            </p:cNvCxnSpPr>
            <p:nvPr/>
          </p:nvCxnSpPr>
          <p:spPr bwMode="auto">
            <a:xfrm flipH="1">
              <a:off x="6251861" y="3889664"/>
              <a:ext cx="576695" cy="1066800"/>
            </a:xfrm>
            <a:prstGeom prst="straightConnector1">
              <a:avLst/>
            </a:prstGeom>
            <a:noFill/>
            <a:ln w="19050" cap="flat" cmpd="sng" algn="ctr">
              <a:solidFill>
                <a:schemeClr val="tx1"/>
              </a:solidFill>
              <a:prstDash val="dash"/>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0" name="円/楕円 99"/>
          <p:cNvSpPr/>
          <p:nvPr/>
        </p:nvSpPr>
        <p:spPr bwMode="auto">
          <a:xfrm>
            <a:off x="4013487" y="213360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 name="円/楕円 2"/>
          <p:cNvSpPr/>
          <p:nvPr/>
        </p:nvSpPr>
        <p:spPr bwMode="auto">
          <a:xfrm>
            <a:off x="1371600" y="342900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円/楕円 62"/>
          <p:cNvSpPr/>
          <p:nvPr/>
        </p:nvSpPr>
        <p:spPr bwMode="auto">
          <a:xfrm>
            <a:off x="2710295" y="342900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2" name="円/楕円 71"/>
          <p:cNvSpPr/>
          <p:nvPr/>
        </p:nvSpPr>
        <p:spPr bwMode="auto">
          <a:xfrm>
            <a:off x="4016086" y="342900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1" name="円/楕円 80"/>
          <p:cNvSpPr/>
          <p:nvPr/>
        </p:nvSpPr>
        <p:spPr bwMode="auto">
          <a:xfrm>
            <a:off x="5308021" y="3429000"/>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0" name="円/楕円 89"/>
          <p:cNvSpPr/>
          <p:nvPr/>
        </p:nvSpPr>
        <p:spPr bwMode="auto">
          <a:xfrm>
            <a:off x="6599956" y="3432464"/>
            <a:ext cx="457200" cy="457200"/>
          </a:xfrm>
          <a:prstGeom prst="ellipse">
            <a:avLst/>
          </a:prstGeom>
          <a:solidFill>
            <a:srgbClr val="0000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6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cxnSp>
        <p:nvCxnSpPr>
          <p:cNvPr id="102" name="直線矢印コネクタ 101"/>
          <p:cNvCxnSpPr>
            <a:stCxn id="100" idx="4"/>
            <a:endCxn id="72" idx="0"/>
          </p:cNvCxnSpPr>
          <p:nvPr/>
        </p:nvCxnSpPr>
        <p:spPr bwMode="auto">
          <a:xfrm>
            <a:off x="4242087" y="2590800"/>
            <a:ext cx="2599" cy="8382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直線矢印コネクタ 103"/>
          <p:cNvCxnSpPr>
            <a:stCxn id="100" idx="4"/>
            <a:endCxn id="63" idx="0"/>
          </p:cNvCxnSpPr>
          <p:nvPr/>
        </p:nvCxnSpPr>
        <p:spPr bwMode="auto">
          <a:xfrm flipH="1">
            <a:off x="2938895" y="2590800"/>
            <a:ext cx="1303192" cy="8382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直線矢印コネクタ 105"/>
          <p:cNvCxnSpPr>
            <a:stCxn id="100" idx="4"/>
            <a:endCxn id="3" idx="0"/>
          </p:cNvCxnSpPr>
          <p:nvPr/>
        </p:nvCxnSpPr>
        <p:spPr bwMode="auto">
          <a:xfrm flipH="1">
            <a:off x="1600200" y="2590800"/>
            <a:ext cx="2641887" cy="8382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直線矢印コネクタ 107"/>
          <p:cNvCxnSpPr>
            <a:stCxn id="100" idx="4"/>
            <a:endCxn id="81" idx="0"/>
          </p:cNvCxnSpPr>
          <p:nvPr/>
        </p:nvCxnSpPr>
        <p:spPr bwMode="auto">
          <a:xfrm>
            <a:off x="4242087" y="2590800"/>
            <a:ext cx="1294534" cy="838200"/>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直線矢印コネクタ 113"/>
          <p:cNvCxnSpPr>
            <a:stCxn id="100" idx="4"/>
            <a:endCxn id="90" idx="0"/>
          </p:cNvCxnSpPr>
          <p:nvPr/>
        </p:nvCxnSpPr>
        <p:spPr bwMode="auto">
          <a:xfrm>
            <a:off x="4242087" y="2590800"/>
            <a:ext cx="2586469" cy="841664"/>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 name="テキスト ボックス 115"/>
          <p:cNvSpPr txBox="1"/>
          <p:nvPr/>
        </p:nvSpPr>
        <p:spPr>
          <a:xfrm>
            <a:off x="220910" y="1381070"/>
            <a:ext cx="1955985" cy="1348061"/>
          </a:xfrm>
          <a:prstGeom prst="rect">
            <a:avLst/>
          </a:prstGeom>
          <a:noFill/>
        </p:spPr>
        <p:txBody>
          <a:bodyPr wrap="none" rtlCol="0">
            <a:spAutoFit/>
          </a:bodyPr>
          <a:lstStyle/>
          <a:p>
            <a:pPr algn="l"/>
            <a:r>
              <a:rPr lang="ja-JP" altLang="en-US" sz="2400" dirty="0">
                <a:latin typeface="Times New Roman" panose="02020603050405020304" pitchFamily="18" charset="0"/>
              </a:rPr>
              <a:t>各手に対して</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ランダムに</a:t>
            </a:r>
            <a:endParaRPr kumimoji="1"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最後まで指す</a:t>
            </a:r>
          </a:p>
        </p:txBody>
      </p:sp>
      <p:grpSp>
        <p:nvGrpSpPr>
          <p:cNvPr id="123" name="グループ化 122"/>
          <p:cNvGrpSpPr/>
          <p:nvPr/>
        </p:nvGrpSpPr>
        <p:grpSpPr>
          <a:xfrm>
            <a:off x="1371600" y="3425536"/>
            <a:ext cx="5685556" cy="460664"/>
            <a:chOff x="1716231" y="5399594"/>
            <a:chExt cx="5685556" cy="460664"/>
          </a:xfrm>
        </p:grpSpPr>
        <p:sp>
          <p:nvSpPr>
            <p:cNvPr id="118" name="円/楕円 117"/>
            <p:cNvSpPr/>
            <p:nvPr/>
          </p:nvSpPr>
          <p:spPr bwMode="auto">
            <a:xfrm>
              <a:off x="1716231" y="5399594"/>
              <a:ext cx="457200" cy="457200"/>
            </a:xfrm>
            <a:prstGeom prst="ellips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600" dirty="0">
                  <a:latin typeface="Times New Roman" panose="02020603050405020304" pitchFamily="18" charset="0"/>
                </a:rPr>
                <a:t>0.4</a:t>
              </a:r>
              <a:endParaRPr kumimoji="1" lang="ja-JP" altLang="en-US" sz="26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9" name="円/楕円 118"/>
            <p:cNvSpPr/>
            <p:nvPr/>
          </p:nvSpPr>
          <p:spPr bwMode="auto">
            <a:xfrm>
              <a:off x="3054926" y="5399594"/>
              <a:ext cx="457200" cy="457200"/>
            </a:xfrm>
            <a:prstGeom prst="ellips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6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0.3</a:t>
              </a:r>
              <a:endParaRPr kumimoji="1" lang="ja-JP" altLang="en-US" sz="26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0" name="円/楕円 119"/>
            <p:cNvSpPr/>
            <p:nvPr/>
          </p:nvSpPr>
          <p:spPr bwMode="auto">
            <a:xfrm>
              <a:off x="4360717" y="5399594"/>
              <a:ext cx="457200" cy="457200"/>
            </a:xfrm>
            <a:prstGeom prst="ellips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6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0.6</a:t>
              </a:r>
              <a:endParaRPr kumimoji="1" lang="ja-JP" altLang="en-US" sz="26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1" name="円/楕円 120"/>
            <p:cNvSpPr/>
            <p:nvPr/>
          </p:nvSpPr>
          <p:spPr bwMode="auto">
            <a:xfrm>
              <a:off x="5652652" y="5399594"/>
              <a:ext cx="457200" cy="457200"/>
            </a:xfrm>
            <a:prstGeom prst="ellips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6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0.7</a:t>
              </a:r>
              <a:endParaRPr kumimoji="1" lang="ja-JP" altLang="en-US" sz="26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2" name="円/楕円 121"/>
            <p:cNvSpPr/>
            <p:nvPr/>
          </p:nvSpPr>
          <p:spPr bwMode="auto">
            <a:xfrm>
              <a:off x="6944587" y="5403058"/>
              <a:ext cx="457200" cy="457200"/>
            </a:xfrm>
            <a:prstGeom prst="ellips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6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0.5</a:t>
              </a:r>
              <a:endParaRPr kumimoji="1" lang="ja-JP" altLang="en-US" sz="26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124" name="円/楕円 123"/>
          <p:cNvSpPr/>
          <p:nvPr/>
        </p:nvSpPr>
        <p:spPr bwMode="auto">
          <a:xfrm>
            <a:off x="5112326" y="3222046"/>
            <a:ext cx="864179" cy="864179"/>
          </a:xfrm>
          <a:prstGeom prst="ellipse">
            <a:avLst/>
          </a:prstGeom>
          <a:noFill/>
          <a:ln w="41275" cap="flat" cmpd="sng" algn="ctr">
            <a:solidFill>
              <a:srgbClr val="FF99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5" name="テキスト ボックス 124"/>
          <p:cNvSpPr txBox="1"/>
          <p:nvPr/>
        </p:nvSpPr>
        <p:spPr>
          <a:xfrm>
            <a:off x="4435186" y="5406736"/>
            <a:ext cx="3449983" cy="461665"/>
          </a:xfrm>
          <a:prstGeom prst="rect">
            <a:avLst/>
          </a:prstGeom>
          <a:noFill/>
        </p:spPr>
        <p:txBody>
          <a:bodyPr wrap="none" rtlCol="0">
            <a:spAutoFit/>
          </a:bodyPr>
          <a:lstStyle/>
          <a:p>
            <a:pPr algn="l"/>
            <a:r>
              <a:rPr lang="ja-JP" altLang="en-US" sz="2400" dirty="0">
                <a:latin typeface="Times New Roman" panose="02020603050405020304" pitchFamily="18" charset="0"/>
              </a:rPr>
              <a:t>最も勝率の高い手を選択</a:t>
            </a:r>
            <a:endParaRPr lang="en-US" altLang="ja-JP" sz="2400" dirty="0">
              <a:latin typeface="Times New Roman" panose="02020603050405020304" pitchFamily="18" charset="0"/>
            </a:endParaRPr>
          </a:p>
        </p:txBody>
      </p:sp>
    </p:spTree>
    <p:extLst>
      <p:ext uri="{BB962C8B-B14F-4D97-AF65-F5344CB8AC3E}">
        <p14:creationId xmlns:p14="http://schemas.microsoft.com/office/powerpoint/2010/main" val="263454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wipe(up)">
                                      <p:cBhvr>
                                        <p:cTn id="7" dur="500"/>
                                        <p:tgtEl>
                                          <p:spTgt spid="9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23"/>
                                        </p:tgtEl>
                                        <p:attrNameLst>
                                          <p:attrName>style.visibility</p:attrName>
                                        </p:attrNameLst>
                                      </p:cBhvr>
                                      <p:to>
                                        <p:strVal val="visible"/>
                                      </p:to>
                                    </p:set>
                                    <p:animEffect transition="in" filter="checkerboard(across)">
                                      <p:cBhvr>
                                        <p:cTn id="12" dur="500"/>
                                        <p:tgtEl>
                                          <p:spTgt spid="12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25"/>
                                        </p:tgtEl>
                                        <p:attrNameLst>
                                          <p:attrName>style.visibility</p:attrName>
                                        </p:attrNameLst>
                                      </p:cBhvr>
                                      <p:to>
                                        <p:strVal val="visible"/>
                                      </p:to>
                                    </p:set>
                                    <p:anim calcmode="lin" valueType="num">
                                      <p:cBhvr additive="base">
                                        <p:cTn id="17" dur="500" fill="hold"/>
                                        <p:tgtEl>
                                          <p:spTgt spid="125"/>
                                        </p:tgtEl>
                                        <p:attrNameLst>
                                          <p:attrName>ppt_x</p:attrName>
                                        </p:attrNameLst>
                                      </p:cBhvr>
                                      <p:tavLst>
                                        <p:tav tm="0">
                                          <p:val>
                                            <p:strVal val="#ppt_x"/>
                                          </p:val>
                                        </p:tav>
                                        <p:tav tm="100000">
                                          <p:val>
                                            <p:strVal val="#ppt_x"/>
                                          </p:val>
                                        </p:tav>
                                      </p:tavLst>
                                    </p:anim>
                                    <p:anim calcmode="lin" valueType="num">
                                      <p:cBhvr additive="base">
                                        <p:cTn id="18" dur="500" fill="hold"/>
                                        <p:tgtEl>
                                          <p:spTgt spid="125"/>
                                        </p:tgtEl>
                                        <p:attrNameLst>
                                          <p:attrName>ppt_y</p:attrName>
                                        </p:attrNameLst>
                                      </p:cBhvr>
                                      <p:tavLst>
                                        <p:tav tm="0">
                                          <p:val>
                                            <p:strVal val="1+#ppt_h/2"/>
                                          </p:val>
                                        </p:tav>
                                        <p:tav tm="100000">
                                          <p:val>
                                            <p:strVal val="#ppt_y"/>
                                          </p:val>
                                        </p:tav>
                                      </p:tavLst>
                                    </p:anim>
                                  </p:childTnLst>
                                </p:cTn>
                              </p:par>
                            </p:childTnLst>
                          </p:cTn>
                        </p:par>
                        <p:par>
                          <p:cTn id="19" fill="hold">
                            <p:stCondLst>
                              <p:cond delay="500"/>
                            </p:stCondLst>
                            <p:childTnLst>
                              <p:par>
                                <p:cTn id="20" presetID="5" presetClass="entr" presetSubtype="10" fill="hold" grpId="0" nodeType="afterEffect">
                                  <p:stCondLst>
                                    <p:cond delay="0"/>
                                  </p:stCondLst>
                                  <p:childTnLst>
                                    <p:set>
                                      <p:cBhvr>
                                        <p:cTn id="21" dur="1" fill="hold">
                                          <p:stCondLst>
                                            <p:cond delay="0"/>
                                          </p:stCondLst>
                                        </p:cTn>
                                        <p:tgtEl>
                                          <p:spTgt spid="124"/>
                                        </p:tgtEl>
                                        <p:attrNameLst>
                                          <p:attrName>style.visibility</p:attrName>
                                        </p:attrNameLst>
                                      </p:cBhvr>
                                      <p:to>
                                        <p:strVal val="visible"/>
                                      </p:to>
                                    </p:set>
                                    <p:animEffect transition="in" filter="checkerboard(across)">
                                      <p:cBhvr>
                                        <p:cTn id="22" dur="5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0" animBg="1"/>
      <p:bldP spid="12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局面の評価値計算</a:t>
            </a:r>
            <a:r>
              <a:rPr lang="en-US" altLang="ja-JP" dirty="0">
                <a:latin typeface="Times New Roman" pitchFamily="18" charset="0"/>
              </a:rPr>
              <a:t>(</a:t>
            </a:r>
            <a:r>
              <a:rPr lang="ja-JP" altLang="en-US" dirty="0">
                <a:latin typeface="Times New Roman" pitchFamily="18" charset="0"/>
              </a:rPr>
              <a:t>再掲</a:t>
            </a:r>
            <a:r>
              <a:rPr lang="en-US" altLang="ja-JP" dirty="0">
                <a:latin typeface="Times New Roman" pitchFamily="18" charset="0"/>
              </a:rPr>
              <a:t>)</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p:txBody>
          <a:bodyPr/>
          <a:lstStyle/>
          <a:p>
            <a:r>
              <a:rPr lang="ja-JP" altLang="en-US" dirty="0">
                <a:latin typeface="Times New Roman" pitchFamily="18" charset="0"/>
              </a:rPr>
              <a:t>局面の評価値計算</a:t>
            </a:r>
            <a:endParaRPr kumimoji="1" lang="en-US" altLang="ja-JP" baseline="0" dirty="0">
              <a:latin typeface="Times New Roman" pitchFamily="18" charset="0"/>
            </a:endParaRPr>
          </a:p>
          <a:p>
            <a:pPr lvl="1"/>
            <a:r>
              <a:rPr lang="ja-JP" altLang="en-US" dirty="0">
                <a:latin typeface="Times New Roman" pitchFamily="18" charset="0"/>
              </a:rPr>
              <a:t>現在の局面からどのくらい優勢かを計算する</a:t>
            </a:r>
            <a:endParaRPr lang="en-US" altLang="ja-JP" dirty="0">
              <a:latin typeface="Times New Roman" pitchFamily="18" charset="0"/>
            </a:endParaRPr>
          </a:p>
          <a:p>
            <a:pPr lvl="2"/>
            <a:r>
              <a:rPr lang="ja-JP" altLang="en-US" baseline="0" dirty="0">
                <a:latin typeface="Times New Roman" pitchFamily="18" charset="0"/>
              </a:rPr>
              <a:t>得点を多く</a:t>
            </a:r>
            <a:r>
              <a:rPr lang="ja-JP" altLang="en-US" dirty="0">
                <a:latin typeface="Times New Roman" pitchFamily="18" charset="0"/>
              </a:rPr>
              <a:t>取って</a:t>
            </a:r>
            <a:r>
              <a:rPr lang="ja-JP" altLang="en-US" baseline="0" dirty="0">
                <a:latin typeface="Times New Roman" pitchFamily="18" charset="0"/>
              </a:rPr>
              <a:t>い</a:t>
            </a:r>
            <a:r>
              <a:rPr lang="ja-JP" altLang="en-US" dirty="0">
                <a:latin typeface="Times New Roman" pitchFamily="18" charset="0"/>
              </a:rPr>
              <a:t>る</a:t>
            </a:r>
            <a:endParaRPr lang="en-US" altLang="ja-JP" dirty="0">
              <a:latin typeface="Times New Roman" pitchFamily="18" charset="0"/>
            </a:endParaRPr>
          </a:p>
          <a:p>
            <a:pPr lvl="2"/>
            <a:r>
              <a:rPr lang="ja-JP" altLang="en-US" baseline="0" dirty="0">
                <a:latin typeface="Times New Roman" pitchFamily="18" charset="0"/>
              </a:rPr>
              <a:t>盤上に強い駒がある</a:t>
            </a:r>
            <a:endParaRPr lang="en-US" altLang="ja-JP" baseline="0" dirty="0">
              <a:latin typeface="Times New Roman" pitchFamily="18" charset="0"/>
            </a:endParaRPr>
          </a:p>
          <a:p>
            <a:pPr lvl="2"/>
            <a:r>
              <a:rPr lang="ja-JP" altLang="en-US" dirty="0">
                <a:latin typeface="Times New Roman" pitchFamily="18" charset="0"/>
              </a:rPr>
              <a:t>強いカードを持っている</a:t>
            </a:r>
            <a:endParaRPr lang="en-US" altLang="ja-JP" dirty="0">
              <a:latin typeface="Times New Roman" pitchFamily="18" charset="0"/>
            </a:endParaRPr>
          </a:p>
          <a:p>
            <a:pPr lvl="2"/>
            <a:r>
              <a:rPr lang="ja-JP" altLang="en-US" baseline="0" dirty="0">
                <a:latin typeface="Times New Roman" pitchFamily="18" charset="0"/>
              </a:rPr>
              <a:t>有利な地点を抑えている</a:t>
            </a:r>
            <a:endParaRPr lang="en-US" altLang="ja-JP" baseline="0" dirty="0">
              <a:latin typeface="Times New Roman" pitchFamily="18" charset="0"/>
            </a:endParaRPr>
          </a:p>
          <a:p>
            <a:pPr lvl="2"/>
            <a:r>
              <a:rPr lang="ja-JP" altLang="en-US" dirty="0">
                <a:latin typeface="Times New Roman" pitchFamily="18" charset="0"/>
              </a:rPr>
              <a:t>相手を攻撃できる</a:t>
            </a:r>
            <a:endParaRPr lang="en-US" altLang="ja-JP" dirty="0">
              <a:latin typeface="Times New Roman" pitchFamily="18" charset="0"/>
            </a:endParaRPr>
          </a:p>
          <a:p>
            <a:pPr lvl="2"/>
            <a:r>
              <a:rPr lang="ja-JP" altLang="en-US" baseline="0" dirty="0">
                <a:latin typeface="Times New Roman" pitchFamily="18" charset="0"/>
              </a:rPr>
              <a:t>相手の攻撃を防げる</a:t>
            </a:r>
            <a:endParaRPr lang="en-US" altLang="ja-JP" baseline="0" dirty="0">
              <a:latin typeface="Times New Roman" pitchFamily="18" charset="0"/>
            </a:endParaRPr>
          </a:p>
          <a:p>
            <a:pPr lvl="2"/>
            <a:r>
              <a:rPr lang="ja-JP" altLang="en-US" dirty="0">
                <a:latin typeface="Times New Roman" pitchFamily="18" charset="0"/>
              </a:rPr>
              <a:t>可能な手の数が多い</a:t>
            </a:r>
            <a:endParaRPr lang="en-US" altLang="ja-JP" dirty="0">
              <a:latin typeface="Times New Roman" pitchFamily="18" charset="0"/>
            </a:endParaRPr>
          </a:p>
          <a:p>
            <a:pPr marL="914400" lvl="2" indent="0" algn="ctr">
              <a:buNone/>
            </a:pPr>
            <a:r>
              <a:rPr lang="ja-JP" altLang="en-US" dirty="0">
                <a:latin typeface="Times New Roman" pitchFamily="18" charset="0"/>
              </a:rPr>
              <a:t>：</a:t>
            </a:r>
            <a:endParaRPr lang="en-US" altLang="ja-JP" dirty="0">
              <a:latin typeface="Times New Roman" pitchFamily="18" charset="0"/>
            </a:endParaRPr>
          </a:p>
        </p:txBody>
      </p:sp>
    </p:spTree>
    <p:extLst>
      <p:ext uri="{BB962C8B-B14F-4D97-AF65-F5344CB8AC3E}">
        <p14:creationId xmlns:p14="http://schemas.microsoft.com/office/powerpoint/2010/main" val="13562126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駒割り</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駒割り</a:t>
            </a:r>
            <a:r>
              <a:rPr lang="en-US" altLang="ja-JP" dirty="0"/>
              <a:t>(</a:t>
            </a:r>
            <a:r>
              <a:rPr lang="ja-JP" altLang="en-US" dirty="0"/>
              <a:t>駒の損得勘定</a:t>
            </a:r>
            <a:r>
              <a:rPr lang="en-US" altLang="ja-JP" dirty="0"/>
              <a:t>)</a:t>
            </a:r>
          </a:p>
          <a:p>
            <a:pPr lvl="1"/>
            <a:r>
              <a:rPr lang="ja-JP" altLang="en-US" dirty="0"/>
              <a:t>弱い自駒と強い敵駒を交換できれば有利</a:t>
            </a:r>
            <a:endParaRPr lang="en-US" altLang="ja-JP" dirty="0"/>
          </a:p>
          <a:p>
            <a:pPr marL="0" indent="0">
              <a:buNone/>
            </a:pPr>
            <a:endParaRPr kumimoji="1" lang="ja-JP" altLang="en-US" dirty="0"/>
          </a:p>
        </p:txBody>
      </p:sp>
      <p:sp>
        <p:nvSpPr>
          <p:cNvPr id="4" name="正方形/長方形 3"/>
          <p:cNvSpPr/>
          <p:nvPr/>
        </p:nvSpPr>
        <p:spPr bwMode="auto">
          <a:xfrm>
            <a:off x="457200" y="2819400"/>
            <a:ext cx="3563007" cy="3600743"/>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450114" y="3226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983514" y="3226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1516914" y="3226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050314" y="3226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2565321" y="3226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098721" y="3226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50114" y="37595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983514" y="37595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1516914" y="37595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2050314" y="37595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565321" y="37595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3098721" y="37595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450114" y="4299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983514" y="4299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1516914" y="4299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2050314" y="4299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2565321" y="4299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3098721" y="4299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450114" y="4832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983514" y="4832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1516914" y="4832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2050314" y="4832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2565321" y="4832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3098721" y="4832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450114" y="5366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983514" y="5366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1516914" y="5366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050314" y="5366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2565321" y="5366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098721" y="5366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50114" y="58997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983514" y="58997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1516914" y="58997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2050314" y="58997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565321" y="58997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3098721" y="58997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テキスト ボックス 40"/>
          <p:cNvSpPr txBox="1"/>
          <p:nvPr/>
        </p:nvSpPr>
        <p:spPr>
          <a:xfrm>
            <a:off x="555254" y="2765871"/>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42" name="テキスト ボックス 41"/>
          <p:cNvSpPr txBox="1"/>
          <p:nvPr/>
        </p:nvSpPr>
        <p:spPr>
          <a:xfrm>
            <a:off x="1088654" y="2760059"/>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43" name="テキスト ボックス 42"/>
          <p:cNvSpPr txBox="1"/>
          <p:nvPr/>
        </p:nvSpPr>
        <p:spPr>
          <a:xfrm>
            <a:off x="1610790" y="2765557"/>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44" name="テキスト ボックス 43"/>
          <p:cNvSpPr txBox="1"/>
          <p:nvPr/>
        </p:nvSpPr>
        <p:spPr>
          <a:xfrm>
            <a:off x="2144191" y="2759745"/>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45" name="テキスト ボックス 44"/>
          <p:cNvSpPr txBox="1"/>
          <p:nvPr/>
        </p:nvSpPr>
        <p:spPr>
          <a:xfrm>
            <a:off x="2664589" y="2765871"/>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46" name="テキスト ボックス 45"/>
          <p:cNvSpPr txBox="1"/>
          <p:nvPr/>
        </p:nvSpPr>
        <p:spPr>
          <a:xfrm>
            <a:off x="3197988" y="2760059"/>
            <a:ext cx="364203" cy="523220"/>
          </a:xfrm>
          <a:prstGeom prst="rect">
            <a:avLst/>
          </a:prstGeom>
          <a:noFill/>
        </p:spPr>
        <p:txBody>
          <a:bodyPr wrap="none" rtlCol="0">
            <a:spAutoFit/>
          </a:bodyPr>
          <a:lstStyle/>
          <a:p>
            <a:r>
              <a:rPr kumimoji="1"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47" name="テキスト ボックス 46"/>
          <p:cNvSpPr txBox="1"/>
          <p:nvPr/>
        </p:nvSpPr>
        <p:spPr>
          <a:xfrm>
            <a:off x="3563712" y="5869572"/>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48" name="テキスト ボックス 47"/>
          <p:cNvSpPr txBox="1"/>
          <p:nvPr/>
        </p:nvSpPr>
        <p:spPr>
          <a:xfrm>
            <a:off x="3556927" y="5331082"/>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49" name="テキスト ボックス 48"/>
          <p:cNvSpPr txBox="1"/>
          <p:nvPr/>
        </p:nvSpPr>
        <p:spPr>
          <a:xfrm>
            <a:off x="3565213" y="4835317"/>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50" name="テキスト ボックス 49"/>
          <p:cNvSpPr txBox="1"/>
          <p:nvPr/>
        </p:nvSpPr>
        <p:spPr>
          <a:xfrm>
            <a:off x="3558430" y="4296827"/>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51" name="テキスト ボックス 50"/>
          <p:cNvSpPr txBox="1"/>
          <p:nvPr/>
        </p:nvSpPr>
        <p:spPr>
          <a:xfrm>
            <a:off x="3566396" y="3776152"/>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52" name="テキスト ボックス 51"/>
          <p:cNvSpPr txBox="1"/>
          <p:nvPr/>
        </p:nvSpPr>
        <p:spPr>
          <a:xfrm>
            <a:off x="3559610" y="3237662"/>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53" name="フリーフォーム 52"/>
          <p:cNvSpPr/>
          <p:nvPr/>
        </p:nvSpPr>
        <p:spPr bwMode="auto">
          <a:xfrm rot="10800000">
            <a:off x="3140256" y="4364325"/>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54" name="フリーフォーム 53"/>
          <p:cNvSpPr/>
          <p:nvPr/>
        </p:nvSpPr>
        <p:spPr bwMode="auto">
          <a:xfrm rot="10800000">
            <a:off x="3148287" y="329976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55" name="フリーフォーム 54"/>
          <p:cNvSpPr/>
          <p:nvPr/>
        </p:nvSpPr>
        <p:spPr bwMode="auto">
          <a:xfrm>
            <a:off x="4163009" y="58698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56" name="フリーフォーム 55"/>
          <p:cNvSpPr/>
          <p:nvPr/>
        </p:nvSpPr>
        <p:spPr bwMode="auto">
          <a:xfrm rot="10800000">
            <a:off x="2098381" y="4359044"/>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57" name="フリーフォーム 56"/>
          <p:cNvSpPr/>
          <p:nvPr/>
        </p:nvSpPr>
        <p:spPr bwMode="auto">
          <a:xfrm rot="10800000">
            <a:off x="2623033" y="3299765"/>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58" name="フリーフォーム 57"/>
          <p:cNvSpPr/>
          <p:nvPr/>
        </p:nvSpPr>
        <p:spPr bwMode="auto">
          <a:xfrm rot="10800000">
            <a:off x="2097646" y="3824507"/>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59" name="フリーフォーム 58"/>
          <p:cNvSpPr/>
          <p:nvPr/>
        </p:nvSpPr>
        <p:spPr bwMode="auto">
          <a:xfrm rot="10800000">
            <a:off x="1588666" y="3291642"/>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60" name="テキスト ボックス 59"/>
          <p:cNvSpPr txBox="1"/>
          <p:nvPr/>
        </p:nvSpPr>
        <p:spPr>
          <a:xfrm>
            <a:off x="4422411" y="4018961"/>
            <a:ext cx="2972288" cy="904863"/>
          </a:xfrm>
          <a:prstGeom prst="rect">
            <a:avLst/>
          </a:prstGeom>
          <a:noFill/>
        </p:spPr>
        <p:txBody>
          <a:bodyPr wrap="none" rtlCol="0">
            <a:spAutoFit/>
          </a:bodyPr>
          <a:lstStyle/>
          <a:p>
            <a:pPr algn="l"/>
            <a:r>
              <a:rPr kumimoji="1" lang="ja-JP" altLang="en-US" sz="2400" dirty="0">
                <a:latin typeface="Times New Roman" panose="02020603050405020304" pitchFamily="18" charset="0"/>
              </a:rPr>
              <a:t>▲２二歩 と打てば</a:t>
            </a:r>
            <a:endParaRPr kumimoji="1" lang="en-US" altLang="ja-JP" sz="2400" dirty="0">
              <a:latin typeface="Times New Roman" panose="02020603050405020304" pitchFamily="18" charset="0"/>
            </a:endParaRPr>
          </a:p>
          <a:p>
            <a:pPr algn="l"/>
            <a:r>
              <a:rPr lang="ja-JP" altLang="en-US" sz="2400" dirty="0">
                <a:latin typeface="Times New Roman" panose="02020603050405020304" pitchFamily="18" charset="0"/>
              </a:rPr>
              <a:t>２一の桂と交換できる</a:t>
            </a:r>
            <a:endParaRPr kumimoji="1" lang="ja-JP" altLang="en-US" sz="2400" dirty="0">
              <a:latin typeface="Times New Roman" panose="02020603050405020304" pitchFamily="18" charset="0"/>
            </a:endParaRPr>
          </a:p>
        </p:txBody>
      </p:sp>
    </p:spTree>
    <p:extLst>
      <p:ext uri="{BB962C8B-B14F-4D97-AF65-F5344CB8AC3E}">
        <p14:creationId xmlns:p14="http://schemas.microsoft.com/office/powerpoint/2010/main" val="8792390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駒の価値</a:t>
            </a:r>
            <a:r>
              <a:rPr lang="ja-JP" altLang="en-US" baseline="0" dirty="0">
                <a:latin typeface="Times New Roman" pitchFamily="18" charset="0"/>
              </a:rPr>
              <a:t> </a:t>
            </a:r>
            <a:r>
              <a:rPr lang="en-US" altLang="ja-JP" baseline="0" dirty="0">
                <a:latin typeface="Times New Roman" pitchFamily="18" charset="0"/>
              </a:rPr>
              <a:t>: </a:t>
            </a:r>
            <a:r>
              <a:rPr kumimoji="1" lang="ja-JP" altLang="en-US" baseline="0" dirty="0">
                <a:latin typeface="Times New Roman" pitchFamily="18" charset="0"/>
              </a:rPr>
              <a:t>将棋</a:t>
            </a:r>
          </a:p>
        </p:txBody>
      </p:sp>
      <p:graphicFrame>
        <p:nvGraphicFramePr>
          <p:cNvPr id="3" name="表 2"/>
          <p:cNvGraphicFramePr>
            <a:graphicFrameLocks noGrp="1"/>
          </p:cNvGraphicFramePr>
          <p:nvPr>
            <p:extLst>
              <p:ext uri="{D42A27DB-BD31-4B8C-83A1-F6EECF244321}">
                <p14:modId xmlns:p14="http://schemas.microsoft.com/office/powerpoint/2010/main" val="3838996935"/>
              </p:ext>
            </p:extLst>
          </p:nvPr>
        </p:nvGraphicFramePr>
        <p:xfrm>
          <a:off x="2878325" y="1417638"/>
          <a:ext cx="5350936" cy="1143000"/>
        </p:xfrm>
        <a:graphic>
          <a:graphicData uri="http://schemas.openxmlformats.org/drawingml/2006/table">
            <a:tbl>
              <a:tblPr firstRow="1" bandRow="1">
                <a:tableStyleId>{5C22544A-7EE6-4342-B048-85BDC9FD1C3A}</a:tableStyleId>
              </a:tblPr>
              <a:tblGrid>
                <a:gridCol w="668867">
                  <a:extLst>
                    <a:ext uri="{9D8B030D-6E8A-4147-A177-3AD203B41FA5}">
                      <a16:colId xmlns:a16="http://schemas.microsoft.com/office/drawing/2014/main" val="20000"/>
                    </a:ext>
                  </a:extLst>
                </a:gridCol>
                <a:gridCol w="668867">
                  <a:extLst>
                    <a:ext uri="{9D8B030D-6E8A-4147-A177-3AD203B41FA5}">
                      <a16:colId xmlns:a16="http://schemas.microsoft.com/office/drawing/2014/main" val="20001"/>
                    </a:ext>
                  </a:extLst>
                </a:gridCol>
                <a:gridCol w="668867">
                  <a:extLst>
                    <a:ext uri="{9D8B030D-6E8A-4147-A177-3AD203B41FA5}">
                      <a16:colId xmlns:a16="http://schemas.microsoft.com/office/drawing/2014/main" val="20002"/>
                    </a:ext>
                  </a:extLst>
                </a:gridCol>
                <a:gridCol w="668867">
                  <a:extLst>
                    <a:ext uri="{9D8B030D-6E8A-4147-A177-3AD203B41FA5}">
                      <a16:colId xmlns:a16="http://schemas.microsoft.com/office/drawing/2014/main" val="20003"/>
                    </a:ext>
                  </a:extLst>
                </a:gridCol>
                <a:gridCol w="668867">
                  <a:extLst>
                    <a:ext uri="{9D8B030D-6E8A-4147-A177-3AD203B41FA5}">
                      <a16:colId xmlns:a16="http://schemas.microsoft.com/office/drawing/2014/main" val="20004"/>
                    </a:ext>
                  </a:extLst>
                </a:gridCol>
                <a:gridCol w="668867">
                  <a:extLst>
                    <a:ext uri="{9D8B030D-6E8A-4147-A177-3AD203B41FA5}">
                      <a16:colId xmlns:a16="http://schemas.microsoft.com/office/drawing/2014/main" val="20005"/>
                    </a:ext>
                  </a:extLst>
                </a:gridCol>
                <a:gridCol w="668867">
                  <a:extLst>
                    <a:ext uri="{9D8B030D-6E8A-4147-A177-3AD203B41FA5}">
                      <a16:colId xmlns:a16="http://schemas.microsoft.com/office/drawing/2014/main" val="20006"/>
                    </a:ext>
                  </a:extLst>
                </a:gridCol>
                <a:gridCol w="668867">
                  <a:extLst>
                    <a:ext uri="{9D8B030D-6E8A-4147-A177-3AD203B41FA5}">
                      <a16:colId xmlns:a16="http://schemas.microsoft.com/office/drawing/2014/main" val="20007"/>
                    </a:ext>
                  </a:extLst>
                </a:gridCol>
              </a:tblGrid>
              <a:tr h="571500">
                <a:tc>
                  <a:txBody>
                    <a:bodyPr/>
                    <a:lstStyle/>
                    <a:p>
                      <a:pPr algn="ctr"/>
                      <a:endParaRPr kumimoji="1" lang="ja-JP" altLang="en-US" sz="2400" dirty="0"/>
                    </a:p>
                  </a:txBody>
                  <a:tcPr anchor="ctr"/>
                </a:tc>
                <a:tc>
                  <a:txBody>
                    <a:bodyPr/>
                    <a:lstStyle/>
                    <a:p>
                      <a:pPr algn="ctr"/>
                      <a:endParaRPr kumimoji="1" lang="ja-JP" altLang="en-US" sz="2400" dirty="0"/>
                    </a:p>
                  </a:txBody>
                  <a:tcPr anchor="ctr"/>
                </a:tc>
                <a:tc>
                  <a:txBody>
                    <a:bodyPr/>
                    <a:lstStyle/>
                    <a:p>
                      <a:pPr algn="ctr"/>
                      <a:endParaRPr kumimoji="1" lang="ja-JP" altLang="en-US" sz="2400" dirty="0"/>
                    </a:p>
                  </a:txBody>
                  <a:tcPr anchor="ctr"/>
                </a:tc>
                <a:tc>
                  <a:txBody>
                    <a:bodyPr/>
                    <a:lstStyle/>
                    <a:p>
                      <a:pPr algn="ctr"/>
                      <a:endParaRPr kumimoji="1" lang="ja-JP" altLang="en-US" sz="2400" dirty="0"/>
                    </a:p>
                  </a:txBody>
                  <a:tcPr anchor="ctr"/>
                </a:tc>
                <a:tc>
                  <a:txBody>
                    <a:bodyPr/>
                    <a:lstStyle/>
                    <a:p>
                      <a:pPr algn="ctr"/>
                      <a:endParaRPr kumimoji="1" lang="ja-JP" altLang="en-US" sz="2400" dirty="0"/>
                    </a:p>
                  </a:txBody>
                  <a:tcPr anchor="ctr"/>
                </a:tc>
                <a:tc>
                  <a:txBody>
                    <a:bodyPr/>
                    <a:lstStyle/>
                    <a:p>
                      <a:pPr algn="ctr"/>
                      <a:endParaRPr kumimoji="1" lang="ja-JP" altLang="en-US" sz="2400" dirty="0"/>
                    </a:p>
                  </a:txBody>
                  <a:tcPr anchor="ctr"/>
                </a:tc>
                <a:tc>
                  <a:txBody>
                    <a:bodyPr/>
                    <a:lstStyle/>
                    <a:p>
                      <a:pPr algn="ctr"/>
                      <a:endParaRPr kumimoji="1" lang="ja-JP" altLang="en-US" sz="2400" dirty="0"/>
                    </a:p>
                  </a:txBody>
                  <a:tcPr anchor="ctr"/>
                </a:tc>
                <a:tc>
                  <a:txBody>
                    <a:bodyPr/>
                    <a:lstStyle/>
                    <a:p>
                      <a:pPr algn="ctr"/>
                      <a:endParaRPr kumimoji="1" lang="ja-JP" altLang="en-US" sz="2400" dirty="0"/>
                    </a:p>
                  </a:txBody>
                  <a:tcPr anchor="ctr"/>
                </a:tc>
                <a:extLst>
                  <a:ext uri="{0D108BD9-81ED-4DB2-BD59-A6C34878D82A}">
                    <a16:rowId xmlns:a16="http://schemas.microsoft.com/office/drawing/2014/main" val="10000"/>
                  </a:ext>
                </a:extLst>
              </a:tr>
              <a:tr h="571500">
                <a:tc>
                  <a:txBody>
                    <a:bodyPr/>
                    <a:lstStyle/>
                    <a:p>
                      <a:pPr algn="ctr"/>
                      <a:r>
                        <a:rPr kumimoji="1" lang="en-US" altLang="ja-JP" sz="2800" dirty="0"/>
                        <a:t>1</a:t>
                      </a:r>
                      <a:endParaRPr kumimoji="1" lang="ja-JP" altLang="en-US" sz="2800" dirty="0"/>
                    </a:p>
                  </a:txBody>
                  <a:tcPr anchor="ctr"/>
                </a:tc>
                <a:tc>
                  <a:txBody>
                    <a:bodyPr/>
                    <a:lstStyle/>
                    <a:p>
                      <a:pPr algn="ctr"/>
                      <a:r>
                        <a:rPr kumimoji="1" lang="en-US" altLang="ja-JP" sz="2800" dirty="0"/>
                        <a:t>5</a:t>
                      </a:r>
                      <a:endParaRPr kumimoji="1" lang="ja-JP" altLang="en-US" sz="2800" dirty="0"/>
                    </a:p>
                  </a:txBody>
                  <a:tcPr anchor="ctr"/>
                </a:tc>
                <a:tc>
                  <a:txBody>
                    <a:bodyPr/>
                    <a:lstStyle/>
                    <a:p>
                      <a:pPr algn="ctr"/>
                      <a:r>
                        <a:rPr kumimoji="1" lang="en-US" altLang="ja-JP" sz="2800" dirty="0"/>
                        <a:t>6</a:t>
                      </a:r>
                      <a:endParaRPr kumimoji="1" lang="ja-JP" altLang="en-US" sz="2800" dirty="0"/>
                    </a:p>
                  </a:txBody>
                  <a:tcPr anchor="ctr"/>
                </a:tc>
                <a:tc>
                  <a:txBody>
                    <a:bodyPr/>
                    <a:lstStyle/>
                    <a:p>
                      <a:pPr algn="ctr"/>
                      <a:r>
                        <a:rPr kumimoji="1" lang="en-US" altLang="ja-JP" sz="2800" dirty="0"/>
                        <a:t>8</a:t>
                      </a:r>
                      <a:endParaRPr kumimoji="1" lang="ja-JP" altLang="en-US" sz="2800" dirty="0"/>
                    </a:p>
                  </a:txBody>
                  <a:tcPr anchor="ctr"/>
                </a:tc>
                <a:tc>
                  <a:txBody>
                    <a:bodyPr/>
                    <a:lstStyle/>
                    <a:p>
                      <a:pPr algn="ctr"/>
                      <a:r>
                        <a:rPr kumimoji="1" lang="en-US" altLang="ja-JP" sz="2800" dirty="0"/>
                        <a:t>9</a:t>
                      </a:r>
                      <a:endParaRPr kumimoji="1" lang="ja-JP" altLang="en-US" sz="2800" dirty="0"/>
                    </a:p>
                  </a:txBody>
                  <a:tcPr anchor="ctr"/>
                </a:tc>
                <a:tc>
                  <a:txBody>
                    <a:bodyPr/>
                    <a:lstStyle/>
                    <a:p>
                      <a:pPr algn="ctr"/>
                      <a:r>
                        <a:rPr kumimoji="1" lang="en-US" altLang="ja-JP" sz="2800" dirty="0"/>
                        <a:t>13</a:t>
                      </a:r>
                      <a:endParaRPr kumimoji="1" lang="ja-JP" altLang="en-US" sz="2800" dirty="0"/>
                    </a:p>
                  </a:txBody>
                  <a:tcPr anchor="ctr"/>
                </a:tc>
                <a:tc>
                  <a:txBody>
                    <a:bodyPr/>
                    <a:lstStyle/>
                    <a:p>
                      <a:pPr algn="ctr"/>
                      <a:r>
                        <a:rPr kumimoji="1" lang="en-US" altLang="ja-JP" sz="2800" dirty="0"/>
                        <a:t>15</a:t>
                      </a:r>
                      <a:endParaRPr kumimoji="1" lang="ja-JP" altLang="en-US" sz="2800" dirty="0"/>
                    </a:p>
                  </a:txBody>
                  <a:tcPr anchor="ctr"/>
                </a:tc>
                <a:tc>
                  <a:txBody>
                    <a:bodyPr/>
                    <a:lstStyle/>
                    <a:p>
                      <a:pPr algn="ctr"/>
                      <a:r>
                        <a:rPr kumimoji="1" lang="ja-JP" altLang="en-US" sz="2800" dirty="0"/>
                        <a:t>∞</a:t>
                      </a:r>
                    </a:p>
                  </a:txBody>
                  <a:tcPr anchor="ctr"/>
                </a:tc>
                <a:extLst>
                  <a:ext uri="{0D108BD9-81ED-4DB2-BD59-A6C34878D82A}">
                    <a16:rowId xmlns:a16="http://schemas.microsoft.com/office/drawing/2014/main" val="10001"/>
                  </a:ext>
                </a:extLst>
              </a:tr>
            </a:tbl>
          </a:graphicData>
        </a:graphic>
      </p:graphicFrame>
      <p:sp>
        <p:nvSpPr>
          <p:cNvPr id="4" name="テキスト ボックス 3"/>
          <p:cNvSpPr txBox="1"/>
          <p:nvPr/>
        </p:nvSpPr>
        <p:spPr>
          <a:xfrm>
            <a:off x="716129" y="1417638"/>
            <a:ext cx="1620957" cy="523220"/>
          </a:xfrm>
          <a:prstGeom prst="rect">
            <a:avLst/>
          </a:prstGeom>
          <a:noFill/>
        </p:spPr>
        <p:txBody>
          <a:bodyPr wrap="none" rtlCol="0">
            <a:spAutoFit/>
          </a:bodyPr>
          <a:lstStyle/>
          <a:p>
            <a:r>
              <a:rPr kumimoji="1" lang="ja-JP" altLang="en-US" dirty="0"/>
              <a:t>駒の価値</a:t>
            </a:r>
            <a:endParaRPr kumimoji="1" lang="en-US" altLang="ja-JP" dirty="0"/>
          </a:p>
        </p:txBody>
      </p:sp>
      <p:sp>
        <p:nvSpPr>
          <p:cNvPr id="5" name="フリーフォーム 4"/>
          <p:cNvSpPr/>
          <p:nvPr/>
        </p:nvSpPr>
        <p:spPr bwMode="auto">
          <a:xfrm>
            <a:off x="3023984" y="149927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7" name="フリーフォーム 6"/>
          <p:cNvSpPr/>
          <p:nvPr/>
        </p:nvSpPr>
        <p:spPr bwMode="auto">
          <a:xfrm>
            <a:off x="4320114" y="149927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9" name="フリーフォーム 8"/>
          <p:cNvSpPr/>
          <p:nvPr/>
        </p:nvSpPr>
        <p:spPr bwMode="auto">
          <a:xfrm>
            <a:off x="5689413" y="149927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graphicFrame>
        <p:nvGraphicFramePr>
          <p:cNvPr id="12" name="表 11"/>
          <p:cNvGraphicFramePr>
            <a:graphicFrameLocks noGrp="1"/>
          </p:cNvGraphicFramePr>
          <p:nvPr>
            <p:extLst>
              <p:ext uri="{D42A27DB-BD31-4B8C-83A1-F6EECF244321}">
                <p14:modId xmlns:p14="http://schemas.microsoft.com/office/powerpoint/2010/main" val="4177997229"/>
              </p:ext>
            </p:extLst>
          </p:nvPr>
        </p:nvGraphicFramePr>
        <p:xfrm>
          <a:off x="2878325" y="2642270"/>
          <a:ext cx="5350936" cy="1143000"/>
        </p:xfrm>
        <a:graphic>
          <a:graphicData uri="http://schemas.openxmlformats.org/drawingml/2006/table">
            <a:tbl>
              <a:tblPr firstRow="1" bandRow="1">
                <a:tableStyleId>{5C22544A-7EE6-4342-B048-85BDC9FD1C3A}</a:tableStyleId>
              </a:tblPr>
              <a:tblGrid>
                <a:gridCol w="668867">
                  <a:extLst>
                    <a:ext uri="{9D8B030D-6E8A-4147-A177-3AD203B41FA5}">
                      <a16:colId xmlns:a16="http://schemas.microsoft.com/office/drawing/2014/main" val="20000"/>
                    </a:ext>
                  </a:extLst>
                </a:gridCol>
                <a:gridCol w="668867">
                  <a:extLst>
                    <a:ext uri="{9D8B030D-6E8A-4147-A177-3AD203B41FA5}">
                      <a16:colId xmlns:a16="http://schemas.microsoft.com/office/drawing/2014/main" val="20001"/>
                    </a:ext>
                  </a:extLst>
                </a:gridCol>
                <a:gridCol w="668867">
                  <a:extLst>
                    <a:ext uri="{9D8B030D-6E8A-4147-A177-3AD203B41FA5}">
                      <a16:colId xmlns:a16="http://schemas.microsoft.com/office/drawing/2014/main" val="20002"/>
                    </a:ext>
                  </a:extLst>
                </a:gridCol>
                <a:gridCol w="668867">
                  <a:extLst>
                    <a:ext uri="{9D8B030D-6E8A-4147-A177-3AD203B41FA5}">
                      <a16:colId xmlns:a16="http://schemas.microsoft.com/office/drawing/2014/main" val="20003"/>
                    </a:ext>
                  </a:extLst>
                </a:gridCol>
                <a:gridCol w="668867">
                  <a:extLst>
                    <a:ext uri="{9D8B030D-6E8A-4147-A177-3AD203B41FA5}">
                      <a16:colId xmlns:a16="http://schemas.microsoft.com/office/drawing/2014/main" val="20004"/>
                    </a:ext>
                  </a:extLst>
                </a:gridCol>
                <a:gridCol w="668867">
                  <a:extLst>
                    <a:ext uri="{9D8B030D-6E8A-4147-A177-3AD203B41FA5}">
                      <a16:colId xmlns:a16="http://schemas.microsoft.com/office/drawing/2014/main" val="20005"/>
                    </a:ext>
                  </a:extLst>
                </a:gridCol>
                <a:gridCol w="668867">
                  <a:extLst>
                    <a:ext uri="{9D8B030D-6E8A-4147-A177-3AD203B41FA5}">
                      <a16:colId xmlns:a16="http://schemas.microsoft.com/office/drawing/2014/main" val="20006"/>
                    </a:ext>
                  </a:extLst>
                </a:gridCol>
                <a:gridCol w="668867">
                  <a:extLst>
                    <a:ext uri="{9D8B030D-6E8A-4147-A177-3AD203B41FA5}">
                      <a16:colId xmlns:a16="http://schemas.microsoft.com/office/drawing/2014/main" val="20007"/>
                    </a:ext>
                  </a:extLst>
                </a:gridCol>
              </a:tblGrid>
              <a:tr h="571500">
                <a:tc>
                  <a:txBody>
                    <a:bodyPr/>
                    <a:lstStyle/>
                    <a:p>
                      <a:pPr algn="ctr"/>
                      <a:endParaRPr kumimoji="1" lang="ja-JP" altLang="en-US" sz="2400" dirty="0"/>
                    </a:p>
                  </a:txBody>
                  <a:tcPr anchor="ctr"/>
                </a:tc>
                <a:tc>
                  <a:txBody>
                    <a:bodyPr/>
                    <a:lstStyle/>
                    <a:p>
                      <a:pPr algn="ctr"/>
                      <a:endParaRPr kumimoji="1" lang="ja-JP" altLang="en-US" sz="2400" dirty="0"/>
                    </a:p>
                  </a:txBody>
                  <a:tcPr anchor="ctr"/>
                </a:tc>
                <a:tc>
                  <a:txBody>
                    <a:bodyPr/>
                    <a:lstStyle/>
                    <a:p>
                      <a:pPr algn="ctr"/>
                      <a:endParaRPr kumimoji="1" lang="ja-JP" altLang="en-US" sz="2400" dirty="0"/>
                    </a:p>
                  </a:txBody>
                  <a:tcPr anchor="ctr"/>
                </a:tc>
                <a:tc>
                  <a:txBody>
                    <a:bodyPr/>
                    <a:lstStyle/>
                    <a:p>
                      <a:pPr algn="ctr"/>
                      <a:endParaRPr kumimoji="1" lang="ja-JP" altLang="en-US" sz="2400" dirty="0"/>
                    </a:p>
                  </a:txBody>
                  <a:tcPr anchor="ctr"/>
                </a:tc>
                <a:tc>
                  <a:txBody>
                    <a:bodyPr/>
                    <a:lstStyle/>
                    <a:p>
                      <a:pPr algn="ctr"/>
                      <a:endParaRPr kumimoji="1" lang="ja-JP" altLang="en-US" sz="2400" dirty="0"/>
                    </a:p>
                  </a:txBody>
                  <a:tcPr anchor="ctr"/>
                </a:tc>
                <a:tc>
                  <a:txBody>
                    <a:bodyPr/>
                    <a:lstStyle/>
                    <a:p>
                      <a:pPr algn="ctr"/>
                      <a:endParaRPr kumimoji="1" lang="ja-JP" altLang="en-US" sz="2400" dirty="0"/>
                    </a:p>
                  </a:txBody>
                  <a:tcPr anchor="ctr"/>
                </a:tc>
                <a:tc>
                  <a:txBody>
                    <a:bodyPr/>
                    <a:lstStyle/>
                    <a:p>
                      <a:pPr algn="ctr"/>
                      <a:endParaRPr kumimoji="1" lang="ja-JP" altLang="en-US" sz="2400" dirty="0"/>
                    </a:p>
                  </a:txBody>
                  <a:tcPr anchor="ctr"/>
                </a:tc>
                <a:tc>
                  <a:txBody>
                    <a:bodyPr/>
                    <a:lstStyle/>
                    <a:p>
                      <a:pPr algn="ctr"/>
                      <a:endParaRPr kumimoji="1" lang="ja-JP" altLang="en-US" sz="2400" dirty="0"/>
                    </a:p>
                  </a:txBody>
                  <a:tcPr anchor="ctr"/>
                </a:tc>
                <a:extLst>
                  <a:ext uri="{0D108BD9-81ED-4DB2-BD59-A6C34878D82A}">
                    <a16:rowId xmlns:a16="http://schemas.microsoft.com/office/drawing/2014/main" val="10000"/>
                  </a:ext>
                </a:extLst>
              </a:tr>
              <a:tr h="571500">
                <a:tc>
                  <a:txBody>
                    <a:bodyPr/>
                    <a:lstStyle/>
                    <a:p>
                      <a:pPr algn="ctr"/>
                      <a:r>
                        <a:rPr kumimoji="1" lang="en-US" altLang="ja-JP" sz="2800" dirty="0"/>
                        <a:t>12</a:t>
                      </a:r>
                      <a:endParaRPr kumimoji="1" lang="ja-JP" altLang="en-US" sz="2800" dirty="0"/>
                    </a:p>
                  </a:txBody>
                  <a:tcPr anchor="ctr"/>
                </a:tc>
                <a:tc>
                  <a:txBody>
                    <a:bodyPr/>
                    <a:lstStyle/>
                    <a:p>
                      <a:pPr algn="ctr"/>
                      <a:r>
                        <a:rPr kumimoji="1" lang="en-US" altLang="ja-JP" sz="2800" dirty="0"/>
                        <a:t>10</a:t>
                      </a:r>
                      <a:endParaRPr kumimoji="1" lang="ja-JP" altLang="en-US" sz="2800" dirty="0"/>
                    </a:p>
                  </a:txBody>
                  <a:tcPr anchor="ctr"/>
                </a:tc>
                <a:tc>
                  <a:txBody>
                    <a:bodyPr/>
                    <a:lstStyle/>
                    <a:p>
                      <a:pPr algn="ctr"/>
                      <a:r>
                        <a:rPr kumimoji="1" lang="en-US" altLang="ja-JP" sz="2800" dirty="0"/>
                        <a:t>10</a:t>
                      </a:r>
                      <a:endParaRPr kumimoji="1" lang="ja-JP" altLang="en-US" sz="2800" dirty="0"/>
                    </a:p>
                  </a:txBody>
                  <a:tcPr anchor="ctr"/>
                </a:tc>
                <a:tc>
                  <a:txBody>
                    <a:bodyPr/>
                    <a:lstStyle/>
                    <a:p>
                      <a:pPr algn="ctr"/>
                      <a:r>
                        <a:rPr kumimoji="1" lang="en-US" altLang="ja-JP" sz="2800" dirty="0"/>
                        <a:t>9</a:t>
                      </a:r>
                      <a:endParaRPr kumimoji="1" lang="ja-JP" altLang="en-US" sz="2800" dirty="0"/>
                    </a:p>
                  </a:txBody>
                  <a:tcPr anchor="ctr"/>
                </a:tc>
                <a:tc>
                  <a:txBody>
                    <a:bodyPr/>
                    <a:lstStyle/>
                    <a:p>
                      <a:pPr algn="ctr"/>
                      <a:endParaRPr kumimoji="1" lang="ja-JP" altLang="en-US" sz="2800" dirty="0"/>
                    </a:p>
                  </a:txBody>
                  <a:tcPr anchor="ctr"/>
                </a:tc>
                <a:tc>
                  <a:txBody>
                    <a:bodyPr/>
                    <a:lstStyle/>
                    <a:p>
                      <a:pPr algn="ctr"/>
                      <a:r>
                        <a:rPr kumimoji="1" lang="en-US" altLang="ja-JP" sz="2800" dirty="0"/>
                        <a:t>15</a:t>
                      </a:r>
                      <a:endParaRPr kumimoji="1" lang="ja-JP" altLang="en-US" sz="2800" dirty="0"/>
                    </a:p>
                  </a:txBody>
                  <a:tcPr anchor="ctr"/>
                </a:tc>
                <a:tc>
                  <a:txBody>
                    <a:bodyPr/>
                    <a:lstStyle/>
                    <a:p>
                      <a:pPr algn="ctr"/>
                      <a:r>
                        <a:rPr kumimoji="1" lang="en-US" altLang="ja-JP" sz="2800" dirty="0"/>
                        <a:t>17</a:t>
                      </a:r>
                      <a:endParaRPr kumimoji="1" lang="ja-JP" altLang="en-US" sz="2800" dirty="0"/>
                    </a:p>
                  </a:txBody>
                  <a:tcPr anchor="ctr"/>
                </a:tc>
                <a:tc>
                  <a:txBody>
                    <a:bodyPr/>
                    <a:lstStyle/>
                    <a:p>
                      <a:pPr algn="ctr"/>
                      <a:endParaRPr kumimoji="1" lang="ja-JP" altLang="en-US" sz="2800" dirty="0"/>
                    </a:p>
                  </a:txBody>
                  <a:tcPr anchor="ctr"/>
                </a:tc>
                <a:extLst>
                  <a:ext uri="{0D108BD9-81ED-4DB2-BD59-A6C34878D82A}">
                    <a16:rowId xmlns:a16="http://schemas.microsoft.com/office/drawing/2014/main" val="10001"/>
                  </a:ext>
                </a:extLst>
              </a:tr>
            </a:tbl>
          </a:graphicData>
        </a:graphic>
      </p:graphicFrame>
      <p:sp>
        <p:nvSpPr>
          <p:cNvPr id="13" name="フリーフォーム 12"/>
          <p:cNvSpPr/>
          <p:nvPr/>
        </p:nvSpPr>
        <p:spPr bwMode="auto">
          <a:xfrm>
            <a:off x="3023984" y="26671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と</a:t>
            </a:r>
            <a:endParaRPr kumimoji="1" lang="ja-JP" altLang="en-US" sz="2000" b="1" i="0" u="none" strike="noStrike" cap="none" normalizeH="0" dirty="0">
              <a:ln>
                <a:noFill/>
              </a:ln>
              <a:solidFill>
                <a:srgbClr val="FF0000"/>
              </a:solidFill>
              <a:effectLst/>
            </a:endParaRPr>
          </a:p>
        </p:txBody>
      </p:sp>
      <p:sp>
        <p:nvSpPr>
          <p:cNvPr id="15" name="フリーフォーム 14"/>
          <p:cNvSpPr/>
          <p:nvPr/>
        </p:nvSpPr>
        <p:spPr bwMode="auto">
          <a:xfrm>
            <a:off x="4320114" y="26671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圭</a:t>
            </a:r>
            <a:endParaRPr kumimoji="1" lang="ja-JP" altLang="en-US" sz="2000" b="1" i="0" u="none" strike="noStrike" cap="none" normalizeH="0" dirty="0">
              <a:ln>
                <a:noFill/>
              </a:ln>
              <a:solidFill>
                <a:srgbClr val="FF0000"/>
              </a:solidFill>
              <a:effectLst/>
            </a:endParaRPr>
          </a:p>
        </p:txBody>
      </p:sp>
      <p:sp>
        <p:nvSpPr>
          <p:cNvPr id="20" name="フリーフォーム 19"/>
          <p:cNvSpPr/>
          <p:nvPr/>
        </p:nvSpPr>
        <p:spPr bwMode="auto">
          <a:xfrm>
            <a:off x="7696199" y="148140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r>
              <a:rPr lang="en-US" altLang="ja-JP" sz="2000" b="1" dirty="0">
                <a:solidFill>
                  <a:schemeClr val="bg2"/>
                </a:solidFill>
                <a:effectLst/>
              </a:rPr>
              <a:t>	</a:t>
            </a:r>
            <a:endParaRPr kumimoji="1" lang="ja-JP" altLang="en-US" sz="2000" b="1" i="0" u="none" strike="noStrike" cap="none" normalizeH="0" dirty="0">
              <a:ln>
                <a:noFill/>
              </a:ln>
              <a:solidFill>
                <a:schemeClr val="bg2"/>
              </a:solidFill>
              <a:effectLst/>
            </a:endParaRPr>
          </a:p>
        </p:txBody>
      </p:sp>
      <p:sp>
        <p:nvSpPr>
          <p:cNvPr id="38" name="フリーフォーム 37"/>
          <p:cNvSpPr/>
          <p:nvPr/>
        </p:nvSpPr>
        <p:spPr bwMode="auto">
          <a:xfrm>
            <a:off x="3670899" y="14991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39" name="フリーフォーム 38"/>
          <p:cNvSpPr/>
          <p:nvPr/>
        </p:nvSpPr>
        <p:spPr bwMode="auto">
          <a:xfrm>
            <a:off x="4966299" y="14991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40" name="フリーフォーム 39"/>
          <p:cNvSpPr/>
          <p:nvPr/>
        </p:nvSpPr>
        <p:spPr bwMode="auto">
          <a:xfrm>
            <a:off x="6337899" y="14991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41" name="フリーフォーム 40"/>
          <p:cNvSpPr/>
          <p:nvPr/>
        </p:nvSpPr>
        <p:spPr bwMode="auto">
          <a:xfrm>
            <a:off x="7023699" y="149915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42" name="フリーフォーム 41"/>
          <p:cNvSpPr/>
          <p:nvPr/>
        </p:nvSpPr>
        <p:spPr bwMode="auto">
          <a:xfrm>
            <a:off x="3670899" y="266162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杏</a:t>
            </a:r>
            <a:endParaRPr kumimoji="1" lang="ja-JP" altLang="en-US" sz="2000" b="1" i="0" u="none" strike="noStrike" cap="none" normalizeH="0" dirty="0">
              <a:ln>
                <a:noFill/>
              </a:ln>
              <a:solidFill>
                <a:srgbClr val="FF0000"/>
              </a:solidFill>
              <a:effectLst/>
            </a:endParaRPr>
          </a:p>
        </p:txBody>
      </p:sp>
      <p:sp>
        <p:nvSpPr>
          <p:cNvPr id="43" name="フリーフォーム 42"/>
          <p:cNvSpPr/>
          <p:nvPr/>
        </p:nvSpPr>
        <p:spPr bwMode="auto">
          <a:xfrm>
            <a:off x="4966299" y="266162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全</a:t>
            </a:r>
            <a:endParaRPr kumimoji="1" lang="ja-JP" altLang="en-US" sz="2000" b="1" i="0" u="none" strike="noStrike" cap="none" normalizeH="0" dirty="0">
              <a:ln>
                <a:noFill/>
              </a:ln>
              <a:solidFill>
                <a:srgbClr val="FF0000"/>
              </a:solidFill>
              <a:effectLst/>
            </a:endParaRPr>
          </a:p>
        </p:txBody>
      </p:sp>
      <p:sp>
        <p:nvSpPr>
          <p:cNvPr id="44" name="フリーフォーム 43"/>
          <p:cNvSpPr/>
          <p:nvPr/>
        </p:nvSpPr>
        <p:spPr bwMode="auto">
          <a:xfrm>
            <a:off x="6377514" y="26671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馬</a:t>
            </a:r>
            <a:endParaRPr kumimoji="1" lang="ja-JP" altLang="en-US" sz="2000" b="1" i="0" u="none" strike="noStrike" cap="none" normalizeH="0" dirty="0">
              <a:ln>
                <a:noFill/>
              </a:ln>
              <a:solidFill>
                <a:srgbClr val="FF0000"/>
              </a:solidFill>
              <a:effectLst/>
            </a:endParaRPr>
          </a:p>
        </p:txBody>
      </p:sp>
      <p:sp>
        <p:nvSpPr>
          <p:cNvPr id="45" name="フリーフォーム 44"/>
          <p:cNvSpPr/>
          <p:nvPr/>
        </p:nvSpPr>
        <p:spPr bwMode="auto">
          <a:xfrm>
            <a:off x="7023699" y="266162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龍</a:t>
            </a:r>
            <a:endParaRPr kumimoji="1" lang="ja-JP" altLang="en-US" sz="2000" b="1" i="0" u="none" strike="noStrike" cap="none" normalizeH="0" dirty="0">
              <a:ln>
                <a:noFill/>
              </a:ln>
              <a:solidFill>
                <a:srgbClr val="FF0000"/>
              </a:solidFill>
              <a:effectLst/>
            </a:endParaRPr>
          </a:p>
        </p:txBody>
      </p:sp>
      <p:sp>
        <p:nvSpPr>
          <p:cNvPr id="6" name="テキスト ボックス 5"/>
          <p:cNvSpPr txBox="1"/>
          <p:nvPr/>
        </p:nvSpPr>
        <p:spPr>
          <a:xfrm>
            <a:off x="5528393" y="6019800"/>
            <a:ext cx="3273653" cy="523220"/>
          </a:xfrm>
          <a:prstGeom prst="rect">
            <a:avLst/>
          </a:prstGeom>
          <a:noFill/>
        </p:spPr>
        <p:txBody>
          <a:bodyPr wrap="none" rtlCol="0">
            <a:spAutoFit/>
          </a:bodyPr>
          <a:lstStyle/>
          <a:p>
            <a:r>
              <a:rPr kumimoji="1" lang="ja-JP" altLang="en-US" dirty="0"/>
              <a:t>谷川</a:t>
            </a:r>
            <a:r>
              <a:rPr kumimoji="1" lang="en-US" altLang="ja-JP" dirty="0"/>
              <a:t>17</a:t>
            </a:r>
            <a:r>
              <a:rPr kumimoji="1" lang="ja-JP" altLang="en-US" dirty="0"/>
              <a:t>世名人による</a:t>
            </a:r>
          </a:p>
        </p:txBody>
      </p:sp>
      <p:grpSp>
        <p:nvGrpSpPr>
          <p:cNvPr id="8" name="グループ化 7"/>
          <p:cNvGrpSpPr/>
          <p:nvPr/>
        </p:nvGrpSpPr>
        <p:grpSpPr>
          <a:xfrm>
            <a:off x="1620089" y="4123101"/>
            <a:ext cx="6494085" cy="1370469"/>
            <a:chOff x="979934" y="4206096"/>
            <a:chExt cx="6494085" cy="1370469"/>
          </a:xfrm>
        </p:grpSpPr>
        <p:sp>
          <p:nvSpPr>
            <p:cNvPr id="46" name="テキスト ボックス 45"/>
            <p:cNvSpPr txBox="1"/>
            <p:nvPr/>
          </p:nvSpPr>
          <p:spPr>
            <a:xfrm>
              <a:off x="979934" y="4228504"/>
              <a:ext cx="6494085" cy="1348061"/>
            </a:xfrm>
            <a:prstGeom prst="rect">
              <a:avLst/>
            </a:prstGeom>
            <a:noFill/>
          </p:spPr>
          <p:txBody>
            <a:bodyPr wrap="none" rtlCol="0">
              <a:spAutoFit/>
            </a:bodyPr>
            <a:lstStyle/>
            <a:p>
              <a:pPr algn="l"/>
              <a:r>
                <a:rPr lang="ja-JP" altLang="en-US" sz="2400" dirty="0"/>
                <a:t>　　　　　　　は動きは　　　と同じだが、</a:t>
              </a:r>
              <a:endParaRPr lang="en-US" altLang="ja-JP" sz="2400" dirty="0"/>
            </a:p>
            <a:p>
              <a:pPr algn="l"/>
              <a:r>
                <a:rPr kumimoji="1" lang="ja-JP" altLang="en-US" sz="2400" dirty="0"/>
                <a:t>敵に取られても渡すのは　　　　　　　 ですむので</a:t>
              </a:r>
              <a:endParaRPr kumimoji="1" lang="en-US" altLang="ja-JP" sz="2400" dirty="0"/>
            </a:p>
            <a:p>
              <a:pPr algn="l"/>
              <a:r>
                <a:rPr lang="ja-JP" altLang="en-US" sz="2400" dirty="0"/>
                <a:t>金よりも価値が高い</a:t>
              </a:r>
              <a:endParaRPr kumimoji="1" lang="en-US" altLang="ja-JP" sz="2400" dirty="0"/>
            </a:p>
          </p:txBody>
        </p:sp>
        <p:sp>
          <p:nvSpPr>
            <p:cNvPr id="47" name="フリーフォーム 46"/>
            <p:cNvSpPr/>
            <p:nvPr/>
          </p:nvSpPr>
          <p:spPr bwMode="auto">
            <a:xfrm>
              <a:off x="1139079" y="422850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と</a:t>
              </a:r>
              <a:endParaRPr kumimoji="1" lang="ja-JP" altLang="en-US" sz="2000" b="1" i="0" u="none" strike="noStrike" cap="none" normalizeH="0" dirty="0">
                <a:ln>
                  <a:noFill/>
                </a:ln>
                <a:solidFill>
                  <a:srgbClr val="FF0000"/>
                </a:solidFill>
                <a:effectLst/>
              </a:endParaRPr>
            </a:p>
          </p:txBody>
        </p:sp>
        <p:sp>
          <p:nvSpPr>
            <p:cNvPr id="48" name="フリーフォーム 47"/>
            <p:cNvSpPr/>
            <p:nvPr/>
          </p:nvSpPr>
          <p:spPr bwMode="auto">
            <a:xfrm>
              <a:off x="2029933" y="422850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圭</a:t>
              </a:r>
              <a:endParaRPr kumimoji="1" lang="ja-JP" altLang="en-US" sz="2000" b="1" i="0" u="none" strike="noStrike" cap="none" normalizeH="0" dirty="0">
                <a:ln>
                  <a:noFill/>
                </a:ln>
                <a:solidFill>
                  <a:srgbClr val="FF0000"/>
                </a:solidFill>
                <a:effectLst/>
              </a:endParaRPr>
            </a:p>
          </p:txBody>
        </p:sp>
        <p:sp>
          <p:nvSpPr>
            <p:cNvPr id="49" name="フリーフォーム 48"/>
            <p:cNvSpPr/>
            <p:nvPr/>
          </p:nvSpPr>
          <p:spPr bwMode="auto">
            <a:xfrm>
              <a:off x="1578156" y="422850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rgbClr val="FF0000"/>
                  </a:solidFill>
                  <a:effectLst/>
                </a:rPr>
                <a:t>杏</a:t>
              </a:r>
              <a:endParaRPr kumimoji="1" lang="ja-JP" altLang="en-US" sz="2000" b="1" i="0" u="none" strike="noStrike" cap="none" normalizeH="0" dirty="0">
                <a:ln>
                  <a:noFill/>
                </a:ln>
                <a:solidFill>
                  <a:srgbClr val="FF0000"/>
                </a:solidFill>
                <a:effectLst/>
              </a:endParaRPr>
            </a:p>
          </p:txBody>
        </p:sp>
        <p:sp>
          <p:nvSpPr>
            <p:cNvPr id="50" name="フリーフォーム 49"/>
            <p:cNvSpPr/>
            <p:nvPr/>
          </p:nvSpPr>
          <p:spPr bwMode="auto">
            <a:xfrm>
              <a:off x="3722857" y="420609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51" name="フリーフォーム 50"/>
            <p:cNvSpPr/>
            <p:nvPr/>
          </p:nvSpPr>
          <p:spPr bwMode="auto">
            <a:xfrm>
              <a:off x="4326305" y="463511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52" name="フリーフォーム 51"/>
            <p:cNvSpPr/>
            <p:nvPr/>
          </p:nvSpPr>
          <p:spPr bwMode="auto">
            <a:xfrm>
              <a:off x="5270151" y="462953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53" name="フリーフォーム 52"/>
            <p:cNvSpPr/>
            <p:nvPr/>
          </p:nvSpPr>
          <p:spPr bwMode="auto">
            <a:xfrm>
              <a:off x="4798228" y="463511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grpSp>
    </p:spTree>
    <p:extLst>
      <p:ext uri="{BB962C8B-B14F-4D97-AF65-F5344CB8AC3E}">
        <p14:creationId xmlns:p14="http://schemas.microsoft.com/office/powerpoint/2010/main" val="38324536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駒割りによる評価値の例</a:t>
            </a:r>
            <a:endParaRPr kumimoji="1" lang="ja-JP" altLang="en-US" baseline="0" dirty="0">
              <a:latin typeface="Times New Roman" pitchFamily="18" charset="0"/>
            </a:endParaRPr>
          </a:p>
        </p:txBody>
      </p:sp>
      <p:sp>
        <p:nvSpPr>
          <p:cNvPr id="73" name="正方形/長方形 72"/>
          <p:cNvSpPr/>
          <p:nvPr/>
        </p:nvSpPr>
        <p:spPr bwMode="auto">
          <a:xfrm>
            <a:off x="708414" y="1905405"/>
            <a:ext cx="3563007" cy="3600743"/>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 name="正方形/長方形 73"/>
          <p:cNvSpPr/>
          <p:nvPr/>
        </p:nvSpPr>
        <p:spPr bwMode="auto">
          <a:xfrm>
            <a:off x="1089414"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 name="正方形/長方形 74"/>
          <p:cNvSpPr/>
          <p:nvPr/>
        </p:nvSpPr>
        <p:spPr bwMode="auto">
          <a:xfrm>
            <a:off x="1622814"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 name="正方形/長方形 75"/>
          <p:cNvSpPr/>
          <p:nvPr/>
        </p:nvSpPr>
        <p:spPr bwMode="auto">
          <a:xfrm>
            <a:off x="2156214"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正方形/長方形 82"/>
          <p:cNvSpPr/>
          <p:nvPr/>
        </p:nvSpPr>
        <p:spPr bwMode="auto">
          <a:xfrm>
            <a:off x="2689614"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 name="正方形/長方形 83"/>
          <p:cNvSpPr/>
          <p:nvPr/>
        </p:nvSpPr>
        <p:spPr bwMode="auto">
          <a:xfrm>
            <a:off x="3204621"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 name="正方形/長方形 84"/>
          <p:cNvSpPr/>
          <p:nvPr/>
        </p:nvSpPr>
        <p:spPr bwMode="auto">
          <a:xfrm>
            <a:off x="3738021"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 name="正方形/長方形 85"/>
          <p:cNvSpPr/>
          <p:nvPr/>
        </p:nvSpPr>
        <p:spPr bwMode="auto">
          <a:xfrm>
            <a:off x="1089414"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 name="正方形/長方形 86"/>
          <p:cNvSpPr/>
          <p:nvPr/>
        </p:nvSpPr>
        <p:spPr bwMode="auto">
          <a:xfrm>
            <a:off x="1622814"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8" name="正方形/長方形 87"/>
          <p:cNvSpPr/>
          <p:nvPr/>
        </p:nvSpPr>
        <p:spPr bwMode="auto">
          <a:xfrm>
            <a:off x="2156214"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9" name="正方形/長方形 88"/>
          <p:cNvSpPr/>
          <p:nvPr/>
        </p:nvSpPr>
        <p:spPr bwMode="auto">
          <a:xfrm>
            <a:off x="2689614"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0" name="正方形/長方形 89"/>
          <p:cNvSpPr/>
          <p:nvPr/>
        </p:nvSpPr>
        <p:spPr bwMode="auto">
          <a:xfrm>
            <a:off x="3204621"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1" name="正方形/長方形 90"/>
          <p:cNvSpPr/>
          <p:nvPr/>
        </p:nvSpPr>
        <p:spPr bwMode="auto">
          <a:xfrm>
            <a:off x="3738021"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2" name="正方形/長方形 91"/>
          <p:cNvSpPr/>
          <p:nvPr/>
        </p:nvSpPr>
        <p:spPr bwMode="auto">
          <a:xfrm>
            <a:off x="1089414"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3" name="正方形/長方形 92"/>
          <p:cNvSpPr/>
          <p:nvPr/>
        </p:nvSpPr>
        <p:spPr bwMode="auto">
          <a:xfrm>
            <a:off x="1622814"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4" name="正方形/長方形 93"/>
          <p:cNvSpPr/>
          <p:nvPr/>
        </p:nvSpPr>
        <p:spPr bwMode="auto">
          <a:xfrm>
            <a:off x="2156214"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5" name="正方形/長方形 94"/>
          <p:cNvSpPr/>
          <p:nvPr/>
        </p:nvSpPr>
        <p:spPr bwMode="auto">
          <a:xfrm>
            <a:off x="2689614"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正方形/長方形 101"/>
          <p:cNvSpPr/>
          <p:nvPr/>
        </p:nvSpPr>
        <p:spPr bwMode="auto">
          <a:xfrm>
            <a:off x="3204621"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3" name="正方形/長方形 102"/>
          <p:cNvSpPr/>
          <p:nvPr/>
        </p:nvSpPr>
        <p:spPr bwMode="auto">
          <a:xfrm>
            <a:off x="3738021"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4" name="正方形/長方形 103"/>
          <p:cNvSpPr/>
          <p:nvPr/>
        </p:nvSpPr>
        <p:spPr bwMode="auto">
          <a:xfrm>
            <a:off x="1089414"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p:cNvSpPr/>
          <p:nvPr/>
        </p:nvSpPr>
        <p:spPr bwMode="auto">
          <a:xfrm>
            <a:off x="1622814"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6" name="正方形/長方形 105"/>
          <p:cNvSpPr/>
          <p:nvPr/>
        </p:nvSpPr>
        <p:spPr bwMode="auto">
          <a:xfrm>
            <a:off x="2156214"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p:cNvSpPr/>
          <p:nvPr/>
        </p:nvSpPr>
        <p:spPr bwMode="auto">
          <a:xfrm>
            <a:off x="2689614"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p:cNvSpPr/>
          <p:nvPr/>
        </p:nvSpPr>
        <p:spPr bwMode="auto">
          <a:xfrm>
            <a:off x="3204621"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p:cNvSpPr/>
          <p:nvPr/>
        </p:nvSpPr>
        <p:spPr bwMode="auto">
          <a:xfrm>
            <a:off x="3738021"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p:cNvSpPr/>
          <p:nvPr/>
        </p:nvSpPr>
        <p:spPr bwMode="auto">
          <a:xfrm>
            <a:off x="1089414"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p:cNvSpPr/>
          <p:nvPr/>
        </p:nvSpPr>
        <p:spPr bwMode="auto">
          <a:xfrm>
            <a:off x="1622814"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正方形/長方形 112"/>
          <p:cNvSpPr/>
          <p:nvPr/>
        </p:nvSpPr>
        <p:spPr bwMode="auto">
          <a:xfrm>
            <a:off x="2156214"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正方形/長方形 127"/>
          <p:cNvSpPr/>
          <p:nvPr/>
        </p:nvSpPr>
        <p:spPr bwMode="auto">
          <a:xfrm>
            <a:off x="2689614"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p:cNvSpPr/>
          <p:nvPr/>
        </p:nvSpPr>
        <p:spPr bwMode="auto">
          <a:xfrm>
            <a:off x="3204621"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正方形/長方形 129"/>
          <p:cNvSpPr/>
          <p:nvPr/>
        </p:nvSpPr>
        <p:spPr bwMode="auto">
          <a:xfrm>
            <a:off x="3738021"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p:cNvSpPr/>
          <p:nvPr/>
        </p:nvSpPr>
        <p:spPr bwMode="auto">
          <a:xfrm>
            <a:off x="1089414"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p:cNvSpPr/>
          <p:nvPr/>
        </p:nvSpPr>
        <p:spPr bwMode="auto">
          <a:xfrm>
            <a:off x="1622814"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p:cNvSpPr/>
          <p:nvPr/>
        </p:nvSpPr>
        <p:spPr bwMode="auto">
          <a:xfrm>
            <a:off x="2156214"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p:cNvSpPr/>
          <p:nvPr/>
        </p:nvSpPr>
        <p:spPr bwMode="auto">
          <a:xfrm>
            <a:off x="2689614"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p:cNvSpPr/>
          <p:nvPr/>
        </p:nvSpPr>
        <p:spPr bwMode="auto">
          <a:xfrm>
            <a:off x="3204621"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p:cNvSpPr/>
          <p:nvPr/>
        </p:nvSpPr>
        <p:spPr bwMode="auto">
          <a:xfrm>
            <a:off x="3738021"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テキスト ボックス 136"/>
          <p:cNvSpPr txBox="1"/>
          <p:nvPr/>
        </p:nvSpPr>
        <p:spPr>
          <a:xfrm>
            <a:off x="1194553" y="1838912"/>
            <a:ext cx="364203" cy="523220"/>
          </a:xfrm>
          <a:prstGeom prst="rect">
            <a:avLst/>
          </a:prstGeom>
          <a:noFill/>
        </p:spPr>
        <p:txBody>
          <a:bodyPr wrap="none" rtlCol="0">
            <a:spAutoFit/>
          </a:bodyPr>
          <a:lstStyle/>
          <a:p>
            <a:r>
              <a:rPr kumimoji="1"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138" name="テキスト ボックス 137"/>
          <p:cNvSpPr txBox="1"/>
          <p:nvPr/>
        </p:nvSpPr>
        <p:spPr>
          <a:xfrm>
            <a:off x="1727954" y="183310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139" name="テキスト ボックス 138"/>
          <p:cNvSpPr txBox="1"/>
          <p:nvPr/>
        </p:nvSpPr>
        <p:spPr>
          <a:xfrm>
            <a:off x="2250090" y="183859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140" name="テキスト ボックス 139"/>
          <p:cNvSpPr txBox="1"/>
          <p:nvPr/>
        </p:nvSpPr>
        <p:spPr>
          <a:xfrm>
            <a:off x="2783491" y="1832786"/>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141" name="テキスト ボックス 140"/>
          <p:cNvSpPr txBox="1"/>
          <p:nvPr/>
        </p:nvSpPr>
        <p:spPr>
          <a:xfrm>
            <a:off x="3303889" y="183891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142" name="テキスト ボックス 141"/>
          <p:cNvSpPr txBox="1"/>
          <p:nvPr/>
        </p:nvSpPr>
        <p:spPr>
          <a:xfrm>
            <a:off x="3837288" y="183310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143" name="テキスト ボックス 142"/>
          <p:cNvSpPr txBox="1"/>
          <p:nvPr/>
        </p:nvSpPr>
        <p:spPr>
          <a:xfrm>
            <a:off x="616551" y="4891688"/>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44" name="テキスト ボックス 143"/>
          <p:cNvSpPr txBox="1"/>
          <p:nvPr/>
        </p:nvSpPr>
        <p:spPr>
          <a:xfrm>
            <a:off x="609766" y="4353198"/>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5" name="テキスト ボックス 144"/>
          <p:cNvSpPr txBox="1"/>
          <p:nvPr/>
        </p:nvSpPr>
        <p:spPr>
          <a:xfrm>
            <a:off x="618052" y="3857433"/>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6" name="テキスト ボックス 145"/>
          <p:cNvSpPr txBox="1"/>
          <p:nvPr/>
        </p:nvSpPr>
        <p:spPr>
          <a:xfrm>
            <a:off x="611269" y="3318943"/>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7" name="テキスト ボックス 146"/>
          <p:cNvSpPr txBox="1"/>
          <p:nvPr/>
        </p:nvSpPr>
        <p:spPr>
          <a:xfrm>
            <a:off x="619235" y="2798268"/>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48" name="テキスト ボックス 147"/>
          <p:cNvSpPr txBox="1"/>
          <p:nvPr/>
        </p:nvSpPr>
        <p:spPr>
          <a:xfrm>
            <a:off x="612449" y="2259778"/>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51" name="フリーフォーム 150"/>
          <p:cNvSpPr/>
          <p:nvPr/>
        </p:nvSpPr>
        <p:spPr bwMode="auto">
          <a:xfrm rot="10800000">
            <a:off x="2728934" y="3452559"/>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53" name="フリーフォーム 152"/>
          <p:cNvSpPr/>
          <p:nvPr/>
        </p:nvSpPr>
        <p:spPr bwMode="auto">
          <a:xfrm rot="10800000">
            <a:off x="3265840" y="237416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lang="en-US" altLang="ja-JP" sz="2000" b="1" dirty="0">
              <a:solidFill>
                <a:schemeClr val="bg2"/>
              </a:solidFill>
              <a:effectLst/>
            </a:endParaRPr>
          </a:p>
        </p:txBody>
      </p:sp>
      <p:sp>
        <p:nvSpPr>
          <p:cNvPr id="166" name="フリーフォーム 165"/>
          <p:cNvSpPr/>
          <p:nvPr/>
        </p:nvSpPr>
        <p:spPr bwMode="auto">
          <a:xfrm>
            <a:off x="4354319" y="499353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62" name="フリーフォーム 61"/>
          <p:cNvSpPr/>
          <p:nvPr/>
        </p:nvSpPr>
        <p:spPr bwMode="auto">
          <a:xfrm rot="10800000">
            <a:off x="3252889" y="3438598"/>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64" name="フリーフォーム 63"/>
          <p:cNvSpPr/>
          <p:nvPr/>
        </p:nvSpPr>
        <p:spPr bwMode="auto">
          <a:xfrm rot="10800000">
            <a:off x="1689723" y="2900724"/>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65" name="フリーフォーム 64"/>
          <p:cNvSpPr/>
          <p:nvPr/>
        </p:nvSpPr>
        <p:spPr bwMode="auto">
          <a:xfrm rot="10800000">
            <a:off x="2751985" y="2371563"/>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60" name="フリーフォーム 59"/>
          <p:cNvSpPr/>
          <p:nvPr/>
        </p:nvSpPr>
        <p:spPr bwMode="auto">
          <a:xfrm>
            <a:off x="4329133" y="44953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3" name="テキスト ボックス 2"/>
          <p:cNvSpPr txBox="1"/>
          <p:nvPr/>
        </p:nvSpPr>
        <p:spPr>
          <a:xfrm>
            <a:off x="4804821" y="3190949"/>
            <a:ext cx="3510898" cy="523220"/>
          </a:xfrm>
          <a:prstGeom prst="rect">
            <a:avLst/>
          </a:prstGeom>
          <a:noFill/>
        </p:spPr>
        <p:txBody>
          <a:bodyPr wrap="none" rtlCol="0">
            <a:spAutoFit/>
          </a:bodyPr>
          <a:lstStyle/>
          <a:p>
            <a:r>
              <a:rPr kumimoji="1" lang="ja-JP" altLang="en-US" dirty="0">
                <a:latin typeface="Times New Roman" panose="02020603050405020304" pitchFamily="18" charset="0"/>
              </a:rPr>
              <a:t>ここで駒得するには？</a:t>
            </a:r>
          </a:p>
        </p:txBody>
      </p:sp>
    </p:spTree>
    <p:extLst>
      <p:ext uri="{BB962C8B-B14F-4D97-AF65-F5344CB8AC3E}">
        <p14:creationId xmlns:p14="http://schemas.microsoft.com/office/powerpoint/2010/main" val="2876733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駒割りによる評価値の例</a:t>
            </a:r>
            <a:endParaRPr kumimoji="1" lang="ja-JP" altLang="en-US" baseline="0" dirty="0">
              <a:latin typeface="Times New Roman" pitchFamily="18" charset="0"/>
            </a:endParaRPr>
          </a:p>
        </p:txBody>
      </p:sp>
      <p:sp>
        <p:nvSpPr>
          <p:cNvPr id="73" name="正方形/長方形 72"/>
          <p:cNvSpPr/>
          <p:nvPr/>
        </p:nvSpPr>
        <p:spPr bwMode="auto">
          <a:xfrm>
            <a:off x="708414" y="1905405"/>
            <a:ext cx="3563007" cy="3600743"/>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 name="正方形/長方形 73"/>
          <p:cNvSpPr/>
          <p:nvPr/>
        </p:nvSpPr>
        <p:spPr bwMode="auto">
          <a:xfrm>
            <a:off x="1089414"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 name="正方形/長方形 74"/>
          <p:cNvSpPr/>
          <p:nvPr/>
        </p:nvSpPr>
        <p:spPr bwMode="auto">
          <a:xfrm>
            <a:off x="1622814"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 name="正方形/長方形 75"/>
          <p:cNvSpPr/>
          <p:nvPr/>
        </p:nvSpPr>
        <p:spPr bwMode="auto">
          <a:xfrm>
            <a:off x="2156214"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正方形/長方形 82"/>
          <p:cNvSpPr/>
          <p:nvPr/>
        </p:nvSpPr>
        <p:spPr bwMode="auto">
          <a:xfrm>
            <a:off x="2689614"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 name="正方形/長方形 83"/>
          <p:cNvSpPr/>
          <p:nvPr/>
        </p:nvSpPr>
        <p:spPr bwMode="auto">
          <a:xfrm>
            <a:off x="3204621"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 name="正方形/長方形 84"/>
          <p:cNvSpPr/>
          <p:nvPr/>
        </p:nvSpPr>
        <p:spPr bwMode="auto">
          <a:xfrm>
            <a:off x="3738021"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 name="正方形/長方形 85"/>
          <p:cNvSpPr/>
          <p:nvPr/>
        </p:nvSpPr>
        <p:spPr bwMode="auto">
          <a:xfrm>
            <a:off x="1089414"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 name="正方形/長方形 86"/>
          <p:cNvSpPr/>
          <p:nvPr/>
        </p:nvSpPr>
        <p:spPr bwMode="auto">
          <a:xfrm>
            <a:off x="1622814"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8" name="正方形/長方形 87"/>
          <p:cNvSpPr/>
          <p:nvPr/>
        </p:nvSpPr>
        <p:spPr bwMode="auto">
          <a:xfrm>
            <a:off x="2156214"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9" name="正方形/長方形 88"/>
          <p:cNvSpPr/>
          <p:nvPr/>
        </p:nvSpPr>
        <p:spPr bwMode="auto">
          <a:xfrm>
            <a:off x="2689614"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0" name="正方形/長方形 89"/>
          <p:cNvSpPr/>
          <p:nvPr/>
        </p:nvSpPr>
        <p:spPr bwMode="auto">
          <a:xfrm>
            <a:off x="3204621"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1" name="正方形/長方形 90"/>
          <p:cNvSpPr/>
          <p:nvPr/>
        </p:nvSpPr>
        <p:spPr bwMode="auto">
          <a:xfrm>
            <a:off x="3738021"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2" name="正方形/長方形 91"/>
          <p:cNvSpPr/>
          <p:nvPr/>
        </p:nvSpPr>
        <p:spPr bwMode="auto">
          <a:xfrm>
            <a:off x="1089414"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3" name="正方形/長方形 92"/>
          <p:cNvSpPr/>
          <p:nvPr/>
        </p:nvSpPr>
        <p:spPr bwMode="auto">
          <a:xfrm>
            <a:off x="1622814"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4" name="正方形/長方形 93"/>
          <p:cNvSpPr/>
          <p:nvPr/>
        </p:nvSpPr>
        <p:spPr bwMode="auto">
          <a:xfrm>
            <a:off x="2156214"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5" name="正方形/長方形 94"/>
          <p:cNvSpPr/>
          <p:nvPr/>
        </p:nvSpPr>
        <p:spPr bwMode="auto">
          <a:xfrm>
            <a:off x="2689614"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正方形/長方形 101"/>
          <p:cNvSpPr/>
          <p:nvPr/>
        </p:nvSpPr>
        <p:spPr bwMode="auto">
          <a:xfrm>
            <a:off x="3204621"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3" name="正方形/長方形 102"/>
          <p:cNvSpPr/>
          <p:nvPr/>
        </p:nvSpPr>
        <p:spPr bwMode="auto">
          <a:xfrm>
            <a:off x="3738021"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4" name="正方形/長方形 103"/>
          <p:cNvSpPr/>
          <p:nvPr/>
        </p:nvSpPr>
        <p:spPr bwMode="auto">
          <a:xfrm>
            <a:off x="1089414"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p:cNvSpPr/>
          <p:nvPr/>
        </p:nvSpPr>
        <p:spPr bwMode="auto">
          <a:xfrm>
            <a:off x="1622814"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6" name="正方形/長方形 105"/>
          <p:cNvSpPr/>
          <p:nvPr/>
        </p:nvSpPr>
        <p:spPr bwMode="auto">
          <a:xfrm>
            <a:off x="2156214"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p:cNvSpPr/>
          <p:nvPr/>
        </p:nvSpPr>
        <p:spPr bwMode="auto">
          <a:xfrm>
            <a:off x="2689614"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p:cNvSpPr/>
          <p:nvPr/>
        </p:nvSpPr>
        <p:spPr bwMode="auto">
          <a:xfrm>
            <a:off x="3204621"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p:cNvSpPr/>
          <p:nvPr/>
        </p:nvSpPr>
        <p:spPr bwMode="auto">
          <a:xfrm>
            <a:off x="3738021"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p:cNvSpPr/>
          <p:nvPr/>
        </p:nvSpPr>
        <p:spPr bwMode="auto">
          <a:xfrm>
            <a:off x="1089414"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p:cNvSpPr/>
          <p:nvPr/>
        </p:nvSpPr>
        <p:spPr bwMode="auto">
          <a:xfrm>
            <a:off x="1622814"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正方形/長方形 112"/>
          <p:cNvSpPr/>
          <p:nvPr/>
        </p:nvSpPr>
        <p:spPr bwMode="auto">
          <a:xfrm>
            <a:off x="2156214"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正方形/長方形 127"/>
          <p:cNvSpPr/>
          <p:nvPr/>
        </p:nvSpPr>
        <p:spPr bwMode="auto">
          <a:xfrm>
            <a:off x="2689614"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p:cNvSpPr/>
          <p:nvPr/>
        </p:nvSpPr>
        <p:spPr bwMode="auto">
          <a:xfrm>
            <a:off x="3204621"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正方形/長方形 129"/>
          <p:cNvSpPr/>
          <p:nvPr/>
        </p:nvSpPr>
        <p:spPr bwMode="auto">
          <a:xfrm>
            <a:off x="3738021"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p:cNvSpPr/>
          <p:nvPr/>
        </p:nvSpPr>
        <p:spPr bwMode="auto">
          <a:xfrm>
            <a:off x="1089414"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p:cNvSpPr/>
          <p:nvPr/>
        </p:nvSpPr>
        <p:spPr bwMode="auto">
          <a:xfrm>
            <a:off x="1622814"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p:cNvSpPr/>
          <p:nvPr/>
        </p:nvSpPr>
        <p:spPr bwMode="auto">
          <a:xfrm>
            <a:off x="2156214"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p:cNvSpPr/>
          <p:nvPr/>
        </p:nvSpPr>
        <p:spPr bwMode="auto">
          <a:xfrm>
            <a:off x="2689614"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p:cNvSpPr/>
          <p:nvPr/>
        </p:nvSpPr>
        <p:spPr bwMode="auto">
          <a:xfrm>
            <a:off x="3204621"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p:cNvSpPr/>
          <p:nvPr/>
        </p:nvSpPr>
        <p:spPr bwMode="auto">
          <a:xfrm>
            <a:off x="3738021"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テキスト ボックス 136"/>
          <p:cNvSpPr txBox="1"/>
          <p:nvPr/>
        </p:nvSpPr>
        <p:spPr>
          <a:xfrm>
            <a:off x="1194554" y="183891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138" name="テキスト ボックス 137"/>
          <p:cNvSpPr txBox="1"/>
          <p:nvPr/>
        </p:nvSpPr>
        <p:spPr>
          <a:xfrm>
            <a:off x="1727954" y="183310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139" name="テキスト ボックス 138"/>
          <p:cNvSpPr txBox="1"/>
          <p:nvPr/>
        </p:nvSpPr>
        <p:spPr>
          <a:xfrm>
            <a:off x="2250090" y="183859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140" name="テキスト ボックス 139"/>
          <p:cNvSpPr txBox="1"/>
          <p:nvPr/>
        </p:nvSpPr>
        <p:spPr>
          <a:xfrm>
            <a:off x="2783491" y="1832786"/>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141" name="テキスト ボックス 140"/>
          <p:cNvSpPr txBox="1"/>
          <p:nvPr/>
        </p:nvSpPr>
        <p:spPr>
          <a:xfrm>
            <a:off x="3303889" y="183891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142" name="テキスト ボックス 141"/>
          <p:cNvSpPr txBox="1"/>
          <p:nvPr/>
        </p:nvSpPr>
        <p:spPr>
          <a:xfrm>
            <a:off x="3837288" y="183310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143" name="テキスト ボックス 142"/>
          <p:cNvSpPr txBox="1"/>
          <p:nvPr/>
        </p:nvSpPr>
        <p:spPr>
          <a:xfrm>
            <a:off x="616551" y="4891688"/>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44" name="テキスト ボックス 143"/>
          <p:cNvSpPr txBox="1"/>
          <p:nvPr/>
        </p:nvSpPr>
        <p:spPr>
          <a:xfrm>
            <a:off x="609766" y="4353198"/>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5" name="テキスト ボックス 144"/>
          <p:cNvSpPr txBox="1"/>
          <p:nvPr/>
        </p:nvSpPr>
        <p:spPr>
          <a:xfrm>
            <a:off x="618052" y="3857433"/>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6" name="テキスト ボックス 145"/>
          <p:cNvSpPr txBox="1"/>
          <p:nvPr/>
        </p:nvSpPr>
        <p:spPr>
          <a:xfrm>
            <a:off x="611269" y="3318943"/>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7" name="テキスト ボックス 146"/>
          <p:cNvSpPr txBox="1"/>
          <p:nvPr/>
        </p:nvSpPr>
        <p:spPr>
          <a:xfrm>
            <a:off x="619235" y="2798268"/>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48" name="テキスト ボックス 147"/>
          <p:cNvSpPr txBox="1"/>
          <p:nvPr/>
        </p:nvSpPr>
        <p:spPr>
          <a:xfrm>
            <a:off x="612449" y="2259778"/>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51" name="フリーフォーム 150"/>
          <p:cNvSpPr/>
          <p:nvPr/>
        </p:nvSpPr>
        <p:spPr bwMode="auto">
          <a:xfrm rot="10800000">
            <a:off x="2728934" y="3452559"/>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53" name="フリーフォーム 152"/>
          <p:cNvSpPr/>
          <p:nvPr/>
        </p:nvSpPr>
        <p:spPr bwMode="auto">
          <a:xfrm rot="10800000">
            <a:off x="3265840" y="237416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lang="en-US" altLang="ja-JP" sz="2000" b="1" dirty="0">
              <a:solidFill>
                <a:schemeClr val="bg2"/>
              </a:solidFill>
              <a:effectLst/>
            </a:endParaRPr>
          </a:p>
        </p:txBody>
      </p:sp>
      <p:sp>
        <p:nvSpPr>
          <p:cNvPr id="166" name="フリーフォーム 165"/>
          <p:cNvSpPr/>
          <p:nvPr/>
        </p:nvSpPr>
        <p:spPr bwMode="auto">
          <a:xfrm>
            <a:off x="4354319" y="499353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62" name="フリーフォーム 61"/>
          <p:cNvSpPr/>
          <p:nvPr/>
        </p:nvSpPr>
        <p:spPr bwMode="auto">
          <a:xfrm rot="10800000">
            <a:off x="3252889" y="3438598"/>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64" name="フリーフォーム 63"/>
          <p:cNvSpPr/>
          <p:nvPr/>
        </p:nvSpPr>
        <p:spPr bwMode="auto">
          <a:xfrm rot="10800000">
            <a:off x="1689723" y="2900724"/>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65" name="フリーフォーム 64"/>
          <p:cNvSpPr/>
          <p:nvPr/>
        </p:nvSpPr>
        <p:spPr bwMode="auto">
          <a:xfrm rot="10800000">
            <a:off x="2751985" y="2371563"/>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60" name="フリーフォーム 59"/>
          <p:cNvSpPr/>
          <p:nvPr/>
        </p:nvSpPr>
        <p:spPr bwMode="auto">
          <a:xfrm>
            <a:off x="2228860" y="34323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61" name="テキスト ボックス 60"/>
          <p:cNvSpPr txBox="1"/>
          <p:nvPr/>
        </p:nvSpPr>
        <p:spPr>
          <a:xfrm>
            <a:off x="1414142" y="5564843"/>
            <a:ext cx="2151551" cy="523220"/>
          </a:xfrm>
          <a:prstGeom prst="rect">
            <a:avLst/>
          </a:prstGeom>
          <a:noFill/>
        </p:spPr>
        <p:txBody>
          <a:bodyPr wrap="none" rtlCol="0">
            <a:spAutoFit/>
          </a:bodyPr>
          <a:lstStyle/>
          <a:p>
            <a:r>
              <a:rPr lang="ja-JP" altLang="en-US" dirty="0"/>
              <a:t>▲７三角まで</a:t>
            </a:r>
            <a:endParaRPr kumimoji="1" lang="ja-JP" altLang="en-US" dirty="0"/>
          </a:p>
        </p:txBody>
      </p:sp>
      <p:sp>
        <p:nvSpPr>
          <p:cNvPr id="63" name="角丸四角形吹き出し 62"/>
          <p:cNvSpPr/>
          <p:nvPr/>
        </p:nvSpPr>
        <p:spPr bwMode="auto">
          <a:xfrm>
            <a:off x="297971" y="4117354"/>
            <a:ext cx="1530829" cy="710549"/>
          </a:xfrm>
          <a:prstGeom prst="wedgeRoundRectCallout">
            <a:avLst>
              <a:gd name="adj1" fmla="val 73985"/>
              <a:gd name="adj2" fmla="val -83156"/>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王手飛車！</a:t>
            </a:r>
            <a:endParaRPr kumimoji="1" lang="en-US" altLang="ja-JP" sz="2000" dirty="0">
              <a:effectLst/>
              <a:latin typeface="Times New Roman" panose="02020603050405020304" pitchFamily="18" charset="0"/>
            </a:endParaRPr>
          </a:p>
        </p:txBody>
      </p:sp>
      <p:sp>
        <p:nvSpPr>
          <p:cNvPr id="4" name="テキスト ボックス 3"/>
          <p:cNvSpPr txBox="1"/>
          <p:nvPr/>
        </p:nvSpPr>
        <p:spPr>
          <a:xfrm>
            <a:off x="5334000" y="2584853"/>
            <a:ext cx="1980030" cy="1040285"/>
          </a:xfrm>
          <a:prstGeom prst="rect">
            <a:avLst/>
          </a:prstGeom>
          <a:noFill/>
        </p:spPr>
        <p:txBody>
          <a:bodyPr wrap="none" rtlCol="0">
            <a:spAutoFit/>
          </a:bodyPr>
          <a:lstStyle/>
          <a:p>
            <a:pPr algn="l"/>
            <a:r>
              <a:rPr kumimoji="1" lang="ja-JP" altLang="en-US" dirty="0">
                <a:latin typeface="Times New Roman" panose="02020603050405020304" pitchFamily="18" charset="0"/>
              </a:rPr>
              <a:t>７三角で</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王手飛車！</a:t>
            </a:r>
            <a:endParaRPr kumimoji="1" lang="ja-JP" altLang="en-US" dirty="0">
              <a:latin typeface="Times New Roman" panose="02020603050405020304" pitchFamily="18" charset="0"/>
            </a:endParaRPr>
          </a:p>
        </p:txBody>
      </p:sp>
      <p:sp>
        <p:nvSpPr>
          <p:cNvPr id="66" name="テキスト ボックス 65"/>
          <p:cNvSpPr txBox="1"/>
          <p:nvPr/>
        </p:nvSpPr>
        <p:spPr>
          <a:xfrm>
            <a:off x="5334000" y="3932463"/>
            <a:ext cx="2282997" cy="1040285"/>
          </a:xfrm>
          <a:prstGeom prst="rect">
            <a:avLst/>
          </a:prstGeom>
          <a:noFill/>
        </p:spPr>
        <p:txBody>
          <a:bodyPr wrap="none" rtlCol="0">
            <a:spAutoFit/>
          </a:bodyPr>
          <a:lstStyle/>
          <a:p>
            <a:pPr algn="l"/>
            <a:r>
              <a:rPr lang="ja-JP" altLang="en-US" dirty="0">
                <a:latin typeface="Times New Roman" panose="02020603050405020304" pitchFamily="18" charset="0"/>
              </a:rPr>
              <a:t>飛車</a:t>
            </a:r>
            <a:r>
              <a:rPr lang="en-US" altLang="ja-JP" dirty="0">
                <a:latin typeface="Times New Roman" panose="02020603050405020304" pitchFamily="18" charset="0"/>
              </a:rPr>
              <a:t>(15</a:t>
            </a:r>
            <a:r>
              <a:rPr lang="ja-JP" altLang="en-US" dirty="0">
                <a:latin typeface="Times New Roman" panose="02020603050405020304" pitchFamily="18" charset="0"/>
              </a:rPr>
              <a:t>点</a:t>
            </a:r>
            <a:r>
              <a:rPr lang="en-US" altLang="ja-JP" dirty="0">
                <a:latin typeface="Times New Roman" panose="02020603050405020304" pitchFamily="18" charset="0"/>
              </a:rPr>
              <a:t>)</a:t>
            </a:r>
            <a:r>
              <a:rPr lang="ja-JP" altLang="en-US" dirty="0">
                <a:latin typeface="Times New Roman" panose="02020603050405020304" pitchFamily="18" charset="0"/>
              </a:rPr>
              <a:t>を</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必ず取れる！</a:t>
            </a:r>
            <a:endParaRPr lang="en-US" altLang="ja-JP" dirty="0">
              <a:latin typeface="Times New Roman" panose="02020603050405020304" pitchFamily="18" charset="0"/>
            </a:endParaRPr>
          </a:p>
        </p:txBody>
      </p:sp>
      <p:sp>
        <p:nvSpPr>
          <p:cNvPr id="67" name="テキスト ボックス 66"/>
          <p:cNvSpPr txBox="1"/>
          <p:nvPr/>
        </p:nvSpPr>
        <p:spPr>
          <a:xfrm>
            <a:off x="4772294" y="1505295"/>
            <a:ext cx="1317990" cy="461665"/>
          </a:xfrm>
          <a:prstGeom prst="rect">
            <a:avLst/>
          </a:prstGeom>
          <a:noFill/>
        </p:spPr>
        <p:txBody>
          <a:bodyPr wrap="none" rtlCol="0">
            <a:spAutoFit/>
          </a:bodyPr>
          <a:lstStyle/>
          <a:p>
            <a:pPr algn="l"/>
            <a:r>
              <a:rPr lang="ja-JP" altLang="en-US" sz="2400" dirty="0">
                <a:latin typeface="Times New Roman" panose="02020603050405020304" pitchFamily="18" charset="0"/>
              </a:rPr>
              <a:t>▲７三角</a:t>
            </a:r>
            <a:endParaRPr kumimoji="1" lang="ja-JP" altLang="en-US" sz="2400" dirty="0">
              <a:latin typeface="Times New Roman" panose="02020603050405020304" pitchFamily="18" charset="0"/>
            </a:endParaRPr>
          </a:p>
        </p:txBody>
      </p:sp>
    </p:spTree>
    <p:extLst>
      <p:ext uri="{BB962C8B-B14F-4D97-AF65-F5344CB8AC3E}">
        <p14:creationId xmlns:p14="http://schemas.microsoft.com/office/powerpoint/2010/main" val="425302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checkerboard(across)">
                                      <p:cBhvr>
                                        <p:cTn id="7" dur="500"/>
                                        <p:tgtEl>
                                          <p:spTgt spid="6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6"/>
                                        </p:tgtEl>
                                        <p:attrNameLst>
                                          <p:attrName>style.visibility</p:attrName>
                                        </p:attrNameLst>
                                      </p:cBhvr>
                                      <p:to>
                                        <p:strVal val="visible"/>
                                      </p:to>
                                    </p:set>
                                    <p:animEffect transition="in" filter="checkerboard(across)">
                                      <p:cBhvr>
                                        <p:cTn id="17"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4" grpId="0"/>
      <p:bldP spid="6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latin typeface="Times New Roman" pitchFamily="18" charset="0"/>
              </a:rPr>
              <a:t>「強い手」を得る手法</a:t>
            </a:r>
            <a:endParaRPr kumimoji="1" lang="ja-JP" altLang="en-US" baseline="0" dirty="0">
              <a:latin typeface="Times New Roman" pitchFamily="18" charset="0"/>
            </a:endParaRPr>
          </a:p>
        </p:txBody>
      </p:sp>
      <p:sp>
        <p:nvSpPr>
          <p:cNvPr id="4" name="コンテンツ プレースホルダー 3"/>
          <p:cNvSpPr>
            <a:spLocks noGrp="1"/>
          </p:cNvSpPr>
          <p:nvPr>
            <p:ph idx="1"/>
          </p:nvPr>
        </p:nvSpPr>
        <p:spPr/>
        <p:txBody>
          <a:bodyPr/>
          <a:lstStyle/>
          <a:p>
            <a:r>
              <a:rPr lang="ja-JP" altLang="en-US" dirty="0">
                <a:latin typeface="Times New Roman" pitchFamily="18" charset="0"/>
              </a:rPr>
              <a:t>「強い手」を得る手法</a:t>
            </a:r>
            <a:endParaRPr lang="en-US" altLang="ja-JP" dirty="0">
              <a:latin typeface="Times New Roman" pitchFamily="18" charset="0"/>
            </a:endParaRPr>
          </a:p>
          <a:p>
            <a:pPr lvl="1"/>
            <a:r>
              <a:rPr lang="ja-JP" altLang="en-US" baseline="0" dirty="0">
                <a:latin typeface="Times New Roman" pitchFamily="18" charset="0"/>
              </a:rPr>
              <a:t>局面の評価値計算</a:t>
            </a:r>
            <a:endParaRPr lang="en-US" altLang="ja-JP" baseline="0" dirty="0">
              <a:latin typeface="Times New Roman" pitchFamily="18" charset="0"/>
            </a:endParaRPr>
          </a:p>
          <a:p>
            <a:pPr lvl="1"/>
            <a:r>
              <a:rPr lang="ja-JP" altLang="en-US" dirty="0">
                <a:latin typeface="Times New Roman" pitchFamily="18" charset="0"/>
              </a:rPr>
              <a:t>定跡・定石データベースの利用</a:t>
            </a:r>
            <a:endParaRPr lang="en-US" altLang="ja-JP" dirty="0">
              <a:latin typeface="Times New Roman" pitchFamily="18" charset="0"/>
            </a:endParaRPr>
          </a:p>
          <a:p>
            <a:pPr lvl="1"/>
            <a:r>
              <a:rPr lang="ja-JP" altLang="en-US" baseline="0" dirty="0">
                <a:latin typeface="Times New Roman" pitchFamily="18" charset="0"/>
              </a:rPr>
              <a:t>先読み</a:t>
            </a:r>
            <a:endParaRPr lang="en-US" altLang="ja-JP" baseline="0" dirty="0">
              <a:latin typeface="Times New Roman" pitchFamily="18" charset="0"/>
            </a:endParaRPr>
          </a:p>
          <a:p>
            <a:pPr lvl="1"/>
            <a:r>
              <a:rPr lang="ja-JP" altLang="en-US" dirty="0">
                <a:latin typeface="Times New Roman" pitchFamily="18" charset="0"/>
              </a:rPr>
              <a:t>完全読み切り・必勝読み切り</a:t>
            </a:r>
            <a:endParaRPr lang="en-US" altLang="ja-JP" dirty="0">
              <a:latin typeface="Times New Roman" pitchFamily="18" charset="0"/>
            </a:endParaRPr>
          </a:p>
          <a:p>
            <a:pPr lvl="1"/>
            <a:r>
              <a:rPr lang="ja-JP" altLang="en-US" dirty="0">
                <a:latin typeface="Times New Roman" pitchFamily="18" charset="0"/>
              </a:rPr>
              <a:t>モンテカルロ法</a:t>
            </a:r>
            <a:endParaRPr lang="en-US" altLang="ja-JP" dirty="0">
              <a:latin typeface="Times New Roman" pitchFamily="18" charset="0"/>
            </a:endParaRPr>
          </a:p>
          <a:p>
            <a:pPr lvl="1"/>
            <a:r>
              <a:rPr lang="ja-JP" altLang="en-US" dirty="0">
                <a:latin typeface="Times New Roman" pitchFamily="18" charset="0"/>
              </a:rPr>
              <a:t>機械学習</a:t>
            </a:r>
            <a:endParaRPr lang="en-US" altLang="ja-JP" dirty="0">
              <a:latin typeface="Times New Roman" pitchFamily="18" charset="0"/>
            </a:endParaRPr>
          </a:p>
        </p:txBody>
      </p:sp>
    </p:spTree>
    <p:extLst>
      <p:ext uri="{BB962C8B-B14F-4D97-AF65-F5344CB8AC3E}">
        <p14:creationId xmlns:p14="http://schemas.microsoft.com/office/powerpoint/2010/main" val="1476193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駒割りによる評価値の例</a:t>
            </a:r>
            <a:endParaRPr kumimoji="1" lang="ja-JP" altLang="en-US" baseline="0" dirty="0">
              <a:latin typeface="Times New Roman" pitchFamily="18" charset="0"/>
            </a:endParaRPr>
          </a:p>
        </p:txBody>
      </p:sp>
      <p:sp>
        <p:nvSpPr>
          <p:cNvPr id="73" name="正方形/長方形 72"/>
          <p:cNvSpPr/>
          <p:nvPr/>
        </p:nvSpPr>
        <p:spPr bwMode="auto">
          <a:xfrm>
            <a:off x="708414" y="1905405"/>
            <a:ext cx="3563007" cy="3600743"/>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 name="正方形/長方形 73"/>
          <p:cNvSpPr/>
          <p:nvPr/>
        </p:nvSpPr>
        <p:spPr bwMode="auto">
          <a:xfrm>
            <a:off x="1089414"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 name="正方形/長方形 74"/>
          <p:cNvSpPr/>
          <p:nvPr/>
        </p:nvSpPr>
        <p:spPr bwMode="auto">
          <a:xfrm>
            <a:off x="1622814"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 name="正方形/長方形 75"/>
          <p:cNvSpPr/>
          <p:nvPr/>
        </p:nvSpPr>
        <p:spPr bwMode="auto">
          <a:xfrm>
            <a:off x="2156214"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正方形/長方形 82"/>
          <p:cNvSpPr/>
          <p:nvPr/>
        </p:nvSpPr>
        <p:spPr bwMode="auto">
          <a:xfrm>
            <a:off x="2689614"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 name="正方形/長方形 83"/>
          <p:cNvSpPr/>
          <p:nvPr/>
        </p:nvSpPr>
        <p:spPr bwMode="auto">
          <a:xfrm>
            <a:off x="3204621"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 name="正方形/長方形 84"/>
          <p:cNvSpPr/>
          <p:nvPr/>
        </p:nvSpPr>
        <p:spPr bwMode="auto">
          <a:xfrm>
            <a:off x="3738021"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 name="正方形/長方形 85"/>
          <p:cNvSpPr/>
          <p:nvPr/>
        </p:nvSpPr>
        <p:spPr bwMode="auto">
          <a:xfrm>
            <a:off x="1089414"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 name="正方形/長方形 86"/>
          <p:cNvSpPr/>
          <p:nvPr/>
        </p:nvSpPr>
        <p:spPr bwMode="auto">
          <a:xfrm>
            <a:off x="1622814"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8" name="正方形/長方形 87"/>
          <p:cNvSpPr/>
          <p:nvPr/>
        </p:nvSpPr>
        <p:spPr bwMode="auto">
          <a:xfrm>
            <a:off x="2156214"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9" name="正方形/長方形 88"/>
          <p:cNvSpPr/>
          <p:nvPr/>
        </p:nvSpPr>
        <p:spPr bwMode="auto">
          <a:xfrm>
            <a:off x="2689614"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0" name="正方形/長方形 89"/>
          <p:cNvSpPr/>
          <p:nvPr/>
        </p:nvSpPr>
        <p:spPr bwMode="auto">
          <a:xfrm>
            <a:off x="3204621"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1" name="正方形/長方形 90"/>
          <p:cNvSpPr/>
          <p:nvPr/>
        </p:nvSpPr>
        <p:spPr bwMode="auto">
          <a:xfrm>
            <a:off x="3738021"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2" name="正方形/長方形 91"/>
          <p:cNvSpPr/>
          <p:nvPr/>
        </p:nvSpPr>
        <p:spPr bwMode="auto">
          <a:xfrm>
            <a:off x="1089414"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3" name="正方形/長方形 92"/>
          <p:cNvSpPr/>
          <p:nvPr/>
        </p:nvSpPr>
        <p:spPr bwMode="auto">
          <a:xfrm>
            <a:off x="1622814"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4" name="正方形/長方形 93"/>
          <p:cNvSpPr/>
          <p:nvPr/>
        </p:nvSpPr>
        <p:spPr bwMode="auto">
          <a:xfrm>
            <a:off x="2156214"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5" name="正方形/長方形 94"/>
          <p:cNvSpPr/>
          <p:nvPr/>
        </p:nvSpPr>
        <p:spPr bwMode="auto">
          <a:xfrm>
            <a:off x="2689614"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正方形/長方形 101"/>
          <p:cNvSpPr/>
          <p:nvPr/>
        </p:nvSpPr>
        <p:spPr bwMode="auto">
          <a:xfrm>
            <a:off x="3204621"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3" name="正方形/長方形 102"/>
          <p:cNvSpPr/>
          <p:nvPr/>
        </p:nvSpPr>
        <p:spPr bwMode="auto">
          <a:xfrm>
            <a:off x="3738021"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4" name="正方形/長方形 103"/>
          <p:cNvSpPr/>
          <p:nvPr/>
        </p:nvSpPr>
        <p:spPr bwMode="auto">
          <a:xfrm>
            <a:off x="1089414"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p:cNvSpPr/>
          <p:nvPr/>
        </p:nvSpPr>
        <p:spPr bwMode="auto">
          <a:xfrm>
            <a:off x="1622814"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6" name="正方形/長方形 105"/>
          <p:cNvSpPr/>
          <p:nvPr/>
        </p:nvSpPr>
        <p:spPr bwMode="auto">
          <a:xfrm>
            <a:off x="2156214"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p:cNvSpPr/>
          <p:nvPr/>
        </p:nvSpPr>
        <p:spPr bwMode="auto">
          <a:xfrm>
            <a:off x="2689614"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p:cNvSpPr/>
          <p:nvPr/>
        </p:nvSpPr>
        <p:spPr bwMode="auto">
          <a:xfrm>
            <a:off x="3204621"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p:cNvSpPr/>
          <p:nvPr/>
        </p:nvSpPr>
        <p:spPr bwMode="auto">
          <a:xfrm>
            <a:off x="3738021"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p:cNvSpPr/>
          <p:nvPr/>
        </p:nvSpPr>
        <p:spPr bwMode="auto">
          <a:xfrm>
            <a:off x="1089414"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p:cNvSpPr/>
          <p:nvPr/>
        </p:nvSpPr>
        <p:spPr bwMode="auto">
          <a:xfrm>
            <a:off x="1622814"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正方形/長方形 112"/>
          <p:cNvSpPr/>
          <p:nvPr/>
        </p:nvSpPr>
        <p:spPr bwMode="auto">
          <a:xfrm>
            <a:off x="2156214"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正方形/長方形 127"/>
          <p:cNvSpPr/>
          <p:nvPr/>
        </p:nvSpPr>
        <p:spPr bwMode="auto">
          <a:xfrm>
            <a:off x="2689614"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p:cNvSpPr/>
          <p:nvPr/>
        </p:nvSpPr>
        <p:spPr bwMode="auto">
          <a:xfrm>
            <a:off x="3204621"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正方形/長方形 129"/>
          <p:cNvSpPr/>
          <p:nvPr/>
        </p:nvSpPr>
        <p:spPr bwMode="auto">
          <a:xfrm>
            <a:off x="3738021"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p:cNvSpPr/>
          <p:nvPr/>
        </p:nvSpPr>
        <p:spPr bwMode="auto">
          <a:xfrm>
            <a:off x="1089414"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p:cNvSpPr/>
          <p:nvPr/>
        </p:nvSpPr>
        <p:spPr bwMode="auto">
          <a:xfrm>
            <a:off x="1622814"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p:cNvSpPr/>
          <p:nvPr/>
        </p:nvSpPr>
        <p:spPr bwMode="auto">
          <a:xfrm>
            <a:off x="2156214"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p:cNvSpPr/>
          <p:nvPr/>
        </p:nvSpPr>
        <p:spPr bwMode="auto">
          <a:xfrm>
            <a:off x="2689614"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p:cNvSpPr/>
          <p:nvPr/>
        </p:nvSpPr>
        <p:spPr bwMode="auto">
          <a:xfrm>
            <a:off x="3204621"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p:cNvSpPr/>
          <p:nvPr/>
        </p:nvSpPr>
        <p:spPr bwMode="auto">
          <a:xfrm>
            <a:off x="3738021"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テキスト ボックス 136"/>
          <p:cNvSpPr txBox="1"/>
          <p:nvPr/>
        </p:nvSpPr>
        <p:spPr>
          <a:xfrm>
            <a:off x="1194554" y="183891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138" name="テキスト ボックス 137"/>
          <p:cNvSpPr txBox="1"/>
          <p:nvPr/>
        </p:nvSpPr>
        <p:spPr>
          <a:xfrm>
            <a:off x="1727954" y="183310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139" name="テキスト ボックス 138"/>
          <p:cNvSpPr txBox="1"/>
          <p:nvPr/>
        </p:nvSpPr>
        <p:spPr>
          <a:xfrm>
            <a:off x="2250090" y="183859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140" name="テキスト ボックス 139"/>
          <p:cNvSpPr txBox="1"/>
          <p:nvPr/>
        </p:nvSpPr>
        <p:spPr>
          <a:xfrm>
            <a:off x="2783491" y="1832786"/>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141" name="テキスト ボックス 140"/>
          <p:cNvSpPr txBox="1"/>
          <p:nvPr/>
        </p:nvSpPr>
        <p:spPr>
          <a:xfrm>
            <a:off x="3303889" y="183891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142" name="テキスト ボックス 141"/>
          <p:cNvSpPr txBox="1"/>
          <p:nvPr/>
        </p:nvSpPr>
        <p:spPr>
          <a:xfrm>
            <a:off x="3837288" y="183310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143" name="テキスト ボックス 142"/>
          <p:cNvSpPr txBox="1"/>
          <p:nvPr/>
        </p:nvSpPr>
        <p:spPr>
          <a:xfrm>
            <a:off x="616551" y="4891688"/>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44" name="テキスト ボックス 143"/>
          <p:cNvSpPr txBox="1"/>
          <p:nvPr/>
        </p:nvSpPr>
        <p:spPr>
          <a:xfrm>
            <a:off x="609766" y="4353198"/>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5" name="テキスト ボックス 144"/>
          <p:cNvSpPr txBox="1"/>
          <p:nvPr/>
        </p:nvSpPr>
        <p:spPr>
          <a:xfrm>
            <a:off x="618052" y="3857433"/>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6" name="テキスト ボックス 145"/>
          <p:cNvSpPr txBox="1"/>
          <p:nvPr/>
        </p:nvSpPr>
        <p:spPr>
          <a:xfrm>
            <a:off x="611269" y="3318943"/>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7" name="テキスト ボックス 146"/>
          <p:cNvSpPr txBox="1"/>
          <p:nvPr/>
        </p:nvSpPr>
        <p:spPr>
          <a:xfrm>
            <a:off x="619235" y="2798268"/>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48" name="テキスト ボックス 147"/>
          <p:cNvSpPr txBox="1"/>
          <p:nvPr/>
        </p:nvSpPr>
        <p:spPr>
          <a:xfrm>
            <a:off x="612449" y="2259778"/>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51" name="フリーフォーム 150"/>
          <p:cNvSpPr/>
          <p:nvPr/>
        </p:nvSpPr>
        <p:spPr bwMode="auto">
          <a:xfrm rot="10800000">
            <a:off x="2728934" y="3452559"/>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53" name="フリーフォーム 152"/>
          <p:cNvSpPr/>
          <p:nvPr/>
        </p:nvSpPr>
        <p:spPr bwMode="auto">
          <a:xfrm rot="10800000">
            <a:off x="3265840" y="237416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lang="en-US" altLang="ja-JP" sz="2000" b="1" dirty="0">
              <a:solidFill>
                <a:schemeClr val="bg2"/>
              </a:solidFill>
              <a:effectLst/>
            </a:endParaRPr>
          </a:p>
        </p:txBody>
      </p:sp>
      <p:sp>
        <p:nvSpPr>
          <p:cNvPr id="166" name="フリーフォーム 165"/>
          <p:cNvSpPr/>
          <p:nvPr/>
        </p:nvSpPr>
        <p:spPr bwMode="auto">
          <a:xfrm>
            <a:off x="4354319" y="499353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62" name="フリーフォーム 61"/>
          <p:cNvSpPr/>
          <p:nvPr/>
        </p:nvSpPr>
        <p:spPr bwMode="auto">
          <a:xfrm rot="10800000">
            <a:off x="3252889" y="3438598"/>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64" name="フリーフォーム 63"/>
          <p:cNvSpPr/>
          <p:nvPr/>
        </p:nvSpPr>
        <p:spPr bwMode="auto">
          <a:xfrm rot="10800000">
            <a:off x="2750943" y="2912590"/>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65" name="フリーフォーム 64"/>
          <p:cNvSpPr/>
          <p:nvPr/>
        </p:nvSpPr>
        <p:spPr bwMode="auto">
          <a:xfrm rot="10800000">
            <a:off x="2751985" y="2371563"/>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60" name="フリーフォーム 59"/>
          <p:cNvSpPr/>
          <p:nvPr/>
        </p:nvSpPr>
        <p:spPr bwMode="auto">
          <a:xfrm>
            <a:off x="2228860" y="34323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61" name="テキスト ボックス 60"/>
          <p:cNvSpPr txBox="1"/>
          <p:nvPr/>
        </p:nvSpPr>
        <p:spPr>
          <a:xfrm>
            <a:off x="1414146" y="5564843"/>
            <a:ext cx="2151550" cy="523220"/>
          </a:xfrm>
          <a:prstGeom prst="rect">
            <a:avLst/>
          </a:prstGeom>
          <a:noFill/>
        </p:spPr>
        <p:txBody>
          <a:bodyPr wrap="none" rtlCol="0">
            <a:spAutoFit/>
          </a:bodyPr>
          <a:lstStyle/>
          <a:p>
            <a:r>
              <a:rPr lang="ja-JP" altLang="en-US" dirty="0"/>
              <a:t>△６二飛まで</a:t>
            </a:r>
            <a:endParaRPr kumimoji="1" lang="ja-JP" altLang="en-US" dirty="0"/>
          </a:p>
        </p:txBody>
      </p:sp>
      <p:sp>
        <p:nvSpPr>
          <p:cNvPr id="4" name="テキスト ボックス 3"/>
          <p:cNvSpPr txBox="1"/>
          <p:nvPr/>
        </p:nvSpPr>
        <p:spPr>
          <a:xfrm>
            <a:off x="5181600" y="2416518"/>
            <a:ext cx="3204723" cy="1557349"/>
          </a:xfrm>
          <a:prstGeom prst="rect">
            <a:avLst/>
          </a:prstGeom>
          <a:noFill/>
        </p:spPr>
        <p:txBody>
          <a:bodyPr wrap="none" rtlCol="0">
            <a:spAutoFit/>
          </a:bodyPr>
          <a:lstStyle/>
          <a:p>
            <a:pPr algn="l"/>
            <a:r>
              <a:rPr lang="ja-JP" altLang="en-US" dirty="0">
                <a:latin typeface="Times New Roman" panose="02020603050405020304" pitchFamily="18" charset="0"/>
              </a:rPr>
              <a:t>ここで</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a:t>
            </a:r>
            <a:r>
              <a:rPr kumimoji="1" lang="ja-JP" altLang="en-US" dirty="0">
                <a:latin typeface="Times New Roman" panose="02020603050405020304" pitchFamily="18" charset="0"/>
              </a:rPr>
              <a:t>６二同角とすれば</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飛車を取れる</a:t>
            </a:r>
            <a:endParaRPr kumimoji="1" lang="en-US" altLang="ja-JP" dirty="0">
              <a:latin typeface="Times New Roman" panose="02020603050405020304" pitchFamily="18" charset="0"/>
            </a:endParaRPr>
          </a:p>
        </p:txBody>
      </p:sp>
      <p:sp>
        <p:nvSpPr>
          <p:cNvPr id="67" name="テキスト ボックス 66"/>
          <p:cNvSpPr txBox="1"/>
          <p:nvPr/>
        </p:nvSpPr>
        <p:spPr>
          <a:xfrm>
            <a:off x="4772294" y="1505295"/>
            <a:ext cx="2656496" cy="461665"/>
          </a:xfrm>
          <a:prstGeom prst="rect">
            <a:avLst/>
          </a:prstGeom>
          <a:noFill/>
        </p:spPr>
        <p:txBody>
          <a:bodyPr wrap="none" rtlCol="0">
            <a:spAutoFit/>
          </a:bodyPr>
          <a:lstStyle/>
          <a:p>
            <a:pPr algn="l"/>
            <a:r>
              <a:rPr lang="ja-JP" altLang="en-US" sz="2400" dirty="0">
                <a:latin typeface="Times New Roman" panose="02020603050405020304" pitchFamily="18" charset="0"/>
              </a:rPr>
              <a:t>▲７三角　△６二飛</a:t>
            </a:r>
            <a:endParaRPr kumimoji="1" lang="ja-JP" altLang="en-US" sz="2400" dirty="0">
              <a:latin typeface="Times New Roman" panose="02020603050405020304" pitchFamily="18" charset="0"/>
            </a:endParaRPr>
          </a:p>
        </p:txBody>
      </p:sp>
      <p:sp>
        <p:nvSpPr>
          <p:cNvPr id="68" name="テキスト ボックス 67"/>
          <p:cNvSpPr txBox="1"/>
          <p:nvPr/>
        </p:nvSpPr>
        <p:spPr>
          <a:xfrm>
            <a:off x="5410200" y="4226580"/>
            <a:ext cx="2236510" cy="1348061"/>
          </a:xfrm>
          <a:prstGeom prst="rect">
            <a:avLst/>
          </a:prstGeom>
          <a:noFill/>
        </p:spPr>
        <p:txBody>
          <a:bodyPr wrap="none" rtlCol="0">
            <a:spAutoFit/>
          </a:bodyPr>
          <a:lstStyle/>
          <a:p>
            <a:pPr algn="l"/>
            <a:r>
              <a:rPr lang="ja-JP" altLang="en-US" sz="2400" dirty="0">
                <a:latin typeface="Times New Roman" panose="02020603050405020304" pitchFamily="18" charset="0"/>
              </a:rPr>
              <a:t>だがそれでは</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飛車</a:t>
            </a:r>
            <a:r>
              <a:rPr lang="en-US" altLang="ja-JP" sz="2400" dirty="0">
                <a:latin typeface="Times New Roman" panose="02020603050405020304" pitchFamily="18" charset="0"/>
              </a:rPr>
              <a:t>(15</a:t>
            </a:r>
            <a:r>
              <a:rPr lang="ja-JP" altLang="en-US" sz="2400" dirty="0">
                <a:latin typeface="Times New Roman" panose="02020603050405020304" pitchFamily="18" charset="0"/>
              </a:rPr>
              <a:t>点</a:t>
            </a:r>
            <a:r>
              <a:rPr lang="en-US" altLang="ja-JP" sz="2400" dirty="0">
                <a:latin typeface="Times New Roman" panose="02020603050405020304" pitchFamily="18" charset="0"/>
              </a:rPr>
              <a:t>)</a:t>
            </a:r>
            <a:r>
              <a:rPr lang="ja-JP" altLang="en-US" sz="2400" dirty="0">
                <a:latin typeface="Times New Roman" panose="02020603050405020304" pitchFamily="18" charset="0"/>
              </a:rPr>
              <a:t>と</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角</a:t>
            </a:r>
            <a:r>
              <a:rPr lang="en-US" altLang="ja-JP" sz="2400" dirty="0">
                <a:latin typeface="Times New Roman" panose="02020603050405020304" pitchFamily="18" charset="0"/>
              </a:rPr>
              <a:t>(13</a:t>
            </a:r>
            <a:r>
              <a:rPr lang="ja-JP" altLang="en-US" sz="2400" dirty="0">
                <a:latin typeface="Times New Roman" panose="02020603050405020304" pitchFamily="18" charset="0"/>
              </a:rPr>
              <a:t>点</a:t>
            </a:r>
            <a:r>
              <a:rPr lang="en-US" altLang="ja-JP" sz="2400" dirty="0">
                <a:latin typeface="Times New Roman" panose="02020603050405020304" pitchFamily="18" charset="0"/>
              </a:rPr>
              <a:t>)</a:t>
            </a:r>
            <a:r>
              <a:rPr lang="ja-JP" altLang="en-US" sz="2400" dirty="0">
                <a:latin typeface="Times New Roman" panose="02020603050405020304" pitchFamily="18" charset="0"/>
              </a:rPr>
              <a:t>の交換</a:t>
            </a:r>
            <a:endParaRPr lang="en-US" altLang="ja-JP" sz="2400" dirty="0">
              <a:latin typeface="Times New Roman" panose="02020603050405020304" pitchFamily="18" charset="0"/>
            </a:endParaRPr>
          </a:p>
        </p:txBody>
      </p:sp>
    </p:spTree>
    <p:extLst>
      <p:ext uri="{BB962C8B-B14F-4D97-AF65-F5344CB8AC3E}">
        <p14:creationId xmlns:p14="http://schemas.microsoft.com/office/powerpoint/2010/main" val="132360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8"/>
                                        </p:tgtEl>
                                        <p:attrNameLst>
                                          <p:attrName>style.visibility</p:attrName>
                                        </p:attrNameLst>
                                      </p:cBhvr>
                                      <p:to>
                                        <p:strVal val="visible"/>
                                      </p:to>
                                    </p:set>
                                    <p:animEffect transition="in" filter="checkerboard(across)">
                                      <p:cBhvr>
                                        <p:cTn id="12"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駒割りによる評価値の例</a:t>
            </a:r>
            <a:endParaRPr kumimoji="1" lang="ja-JP" altLang="en-US" baseline="0" dirty="0">
              <a:latin typeface="Times New Roman" pitchFamily="18" charset="0"/>
            </a:endParaRPr>
          </a:p>
        </p:txBody>
      </p:sp>
      <p:sp>
        <p:nvSpPr>
          <p:cNvPr id="73" name="正方形/長方形 72"/>
          <p:cNvSpPr/>
          <p:nvPr/>
        </p:nvSpPr>
        <p:spPr bwMode="auto">
          <a:xfrm>
            <a:off x="708414" y="1905405"/>
            <a:ext cx="3563007" cy="3600743"/>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 name="正方形/長方形 73"/>
          <p:cNvSpPr/>
          <p:nvPr/>
        </p:nvSpPr>
        <p:spPr bwMode="auto">
          <a:xfrm>
            <a:off x="1089414"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 name="正方形/長方形 74"/>
          <p:cNvSpPr/>
          <p:nvPr/>
        </p:nvSpPr>
        <p:spPr bwMode="auto">
          <a:xfrm>
            <a:off x="1622814"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 name="正方形/長方形 75"/>
          <p:cNvSpPr/>
          <p:nvPr/>
        </p:nvSpPr>
        <p:spPr bwMode="auto">
          <a:xfrm>
            <a:off x="2156214"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正方形/長方形 82"/>
          <p:cNvSpPr/>
          <p:nvPr/>
        </p:nvSpPr>
        <p:spPr bwMode="auto">
          <a:xfrm>
            <a:off x="2689614"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 name="正方形/長方形 83"/>
          <p:cNvSpPr/>
          <p:nvPr/>
        </p:nvSpPr>
        <p:spPr bwMode="auto">
          <a:xfrm>
            <a:off x="3204621"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 name="正方形/長方形 84"/>
          <p:cNvSpPr/>
          <p:nvPr/>
        </p:nvSpPr>
        <p:spPr bwMode="auto">
          <a:xfrm>
            <a:off x="3738021" y="22991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 name="正方形/長方形 85"/>
          <p:cNvSpPr/>
          <p:nvPr/>
        </p:nvSpPr>
        <p:spPr bwMode="auto">
          <a:xfrm>
            <a:off x="1089414"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 name="正方形/長方形 86"/>
          <p:cNvSpPr/>
          <p:nvPr/>
        </p:nvSpPr>
        <p:spPr bwMode="auto">
          <a:xfrm>
            <a:off x="1622814"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8" name="正方形/長方形 87"/>
          <p:cNvSpPr/>
          <p:nvPr/>
        </p:nvSpPr>
        <p:spPr bwMode="auto">
          <a:xfrm>
            <a:off x="2156214"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9" name="正方形/長方形 88"/>
          <p:cNvSpPr/>
          <p:nvPr/>
        </p:nvSpPr>
        <p:spPr bwMode="auto">
          <a:xfrm>
            <a:off x="2689614"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0" name="正方形/長方形 89"/>
          <p:cNvSpPr/>
          <p:nvPr/>
        </p:nvSpPr>
        <p:spPr bwMode="auto">
          <a:xfrm>
            <a:off x="3204621"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1" name="正方形/長方形 90"/>
          <p:cNvSpPr/>
          <p:nvPr/>
        </p:nvSpPr>
        <p:spPr bwMode="auto">
          <a:xfrm>
            <a:off x="3738021" y="283257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2" name="正方形/長方形 91"/>
          <p:cNvSpPr/>
          <p:nvPr/>
        </p:nvSpPr>
        <p:spPr bwMode="auto">
          <a:xfrm>
            <a:off x="1089414"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3" name="正方形/長方形 92"/>
          <p:cNvSpPr/>
          <p:nvPr/>
        </p:nvSpPr>
        <p:spPr bwMode="auto">
          <a:xfrm>
            <a:off x="1622814"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4" name="正方形/長方形 93"/>
          <p:cNvSpPr/>
          <p:nvPr/>
        </p:nvSpPr>
        <p:spPr bwMode="auto">
          <a:xfrm>
            <a:off x="2156214"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5" name="正方形/長方形 94"/>
          <p:cNvSpPr/>
          <p:nvPr/>
        </p:nvSpPr>
        <p:spPr bwMode="auto">
          <a:xfrm>
            <a:off x="2689614"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2" name="正方形/長方形 101"/>
          <p:cNvSpPr/>
          <p:nvPr/>
        </p:nvSpPr>
        <p:spPr bwMode="auto">
          <a:xfrm>
            <a:off x="3204621"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3" name="正方形/長方形 102"/>
          <p:cNvSpPr/>
          <p:nvPr/>
        </p:nvSpPr>
        <p:spPr bwMode="auto">
          <a:xfrm>
            <a:off x="3738021" y="33725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4" name="正方形/長方形 103"/>
          <p:cNvSpPr/>
          <p:nvPr/>
        </p:nvSpPr>
        <p:spPr bwMode="auto">
          <a:xfrm>
            <a:off x="1089414"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5" name="正方形/長方形 104"/>
          <p:cNvSpPr/>
          <p:nvPr/>
        </p:nvSpPr>
        <p:spPr bwMode="auto">
          <a:xfrm>
            <a:off x="1622814"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6" name="正方形/長方形 105"/>
          <p:cNvSpPr/>
          <p:nvPr/>
        </p:nvSpPr>
        <p:spPr bwMode="auto">
          <a:xfrm>
            <a:off x="2156214"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7" name="正方形/長方形 106"/>
          <p:cNvSpPr/>
          <p:nvPr/>
        </p:nvSpPr>
        <p:spPr bwMode="auto">
          <a:xfrm>
            <a:off x="2689614"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8" name="正方形/長方形 107"/>
          <p:cNvSpPr/>
          <p:nvPr/>
        </p:nvSpPr>
        <p:spPr bwMode="auto">
          <a:xfrm>
            <a:off x="3204621"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9" name="正方形/長方形 108"/>
          <p:cNvSpPr/>
          <p:nvPr/>
        </p:nvSpPr>
        <p:spPr bwMode="auto">
          <a:xfrm>
            <a:off x="3738021" y="39059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0" name="正方形/長方形 109"/>
          <p:cNvSpPr/>
          <p:nvPr/>
        </p:nvSpPr>
        <p:spPr bwMode="auto">
          <a:xfrm>
            <a:off x="1089414"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1" name="正方形/長方形 110"/>
          <p:cNvSpPr/>
          <p:nvPr/>
        </p:nvSpPr>
        <p:spPr bwMode="auto">
          <a:xfrm>
            <a:off x="1622814"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正方形/長方形 112"/>
          <p:cNvSpPr/>
          <p:nvPr/>
        </p:nvSpPr>
        <p:spPr bwMode="auto">
          <a:xfrm>
            <a:off x="2156214"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正方形/長方形 127"/>
          <p:cNvSpPr/>
          <p:nvPr/>
        </p:nvSpPr>
        <p:spPr bwMode="auto">
          <a:xfrm>
            <a:off x="2689614"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正方形/長方形 128"/>
          <p:cNvSpPr/>
          <p:nvPr/>
        </p:nvSpPr>
        <p:spPr bwMode="auto">
          <a:xfrm>
            <a:off x="3204621"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正方形/長方形 129"/>
          <p:cNvSpPr/>
          <p:nvPr/>
        </p:nvSpPr>
        <p:spPr bwMode="auto">
          <a:xfrm>
            <a:off x="3738021" y="44393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正方形/長方形 130"/>
          <p:cNvSpPr/>
          <p:nvPr/>
        </p:nvSpPr>
        <p:spPr bwMode="auto">
          <a:xfrm>
            <a:off x="1089414"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正方形/長方形 131"/>
          <p:cNvSpPr/>
          <p:nvPr/>
        </p:nvSpPr>
        <p:spPr bwMode="auto">
          <a:xfrm>
            <a:off x="1622814"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正方形/長方形 132"/>
          <p:cNvSpPr/>
          <p:nvPr/>
        </p:nvSpPr>
        <p:spPr bwMode="auto">
          <a:xfrm>
            <a:off x="2156214"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正方形/長方形 133"/>
          <p:cNvSpPr/>
          <p:nvPr/>
        </p:nvSpPr>
        <p:spPr bwMode="auto">
          <a:xfrm>
            <a:off x="2689614"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正方形/長方形 134"/>
          <p:cNvSpPr/>
          <p:nvPr/>
        </p:nvSpPr>
        <p:spPr bwMode="auto">
          <a:xfrm>
            <a:off x="3204621"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正方形/長方形 135"/>
          <p:cNvSpPr/>
          <p:nvPr/>
        </p:nvSpPr>
        <p:spPr bwMode="auto">
          <a:xfrm>
            <a:off x="3738021" y="497274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テキスト ボックス 136"/>
          <p:cNvSpPr txBox="1"/>
          <p:nvPr/>
        </p:nvSpPr>
        <p:spPr>
          <a:xfrm>
            <a:off x="1194554" y="183891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138" name="テキスト ボックス 137"/>
          <p:cNvSpPr txBox="1"/>
          <p:nvPr/>
        </p:nvSpPr>
        <p:spPr>
          <a:xfrm>
            <a:off x="1727954" y="183310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139" name="テキスト ボックス 138"/>
          <p:cNvSpPr txBox="1"/>
          <p:nvPr/>
        </p:nvSpPr>
        <p:spPr>
          <a:xfrm>
            <a:off x="2250090" y="183859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140" name="テキスト ボックス 139"/>
          <p:cNvSpPr txBox="1"/>
          <p:nvPr/>
        </p:nvSpPr>
        <p:spPr>
          <a:xfrm>
            <a:off x="2783491" y="1832786"/>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141" name="テキスト ボックス 140"/>
          <p:cNvSpPr txBox="1"/>
          <p:nvPr/>
        </p:nvSpPr>
        <p:spPr>
          <a:xfrm>
            <a:off x="3303889" y="183891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142" name="テキスト ボックス 141"/>
          <p:cNvSpPr txBox="1"/>
          <p:nvPr/>
        </p:nvSpPr>
        <p:spPr>
          <a:xfrm>
            <a:off x="3837288" y="183310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143" name="テキスト ボックス 142"/>
          <p:cNvSpPr txBox="1"/>
          <p:nvPr/>
        </p:nvSpPr>
        <p:spPr>
          <a:xfrm>
            <a:off x="616551" y="4891688"/>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44" name="テキスト ボックス 143"/>
          <p:cNvSpPr txBox="1"/>
          <p:nvPr/>
        </p:nvSpPr>
        <p:spPr>
          <a:xfrm>
            <a:off x="609766" y="4353198"/>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5" name="テキスト ボックス 144"/>
          <p:cNvSpPr txBox="1"/>
          <p:nvPr/>
        </p:nvSpPr>
        <p:spPr>
          <a:xfrm>
            <a:off x="618052" y="3857433"/>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6" name="テキスト ボックス 145"/>
          <p:cNvSpPr txBox="1"/>
          <p:nvPr/>
        </p:nvSpPr>
        <p:spPr>
          <a:xfrm>
            <a:off x="611269" y="3318943"/>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147" name="テキスト ボックス 146"/>
          <p:cNvSpPr txBox="1"/>
          <p:nvPr/>
        </p:nvSpPr>
        <p:spPr>
          <a:xfrm>
            <a:off x="619235" y="2798268"/>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48" name="テキスト ボックス 147"/>
          <p:cNvSpPr txBox="1"/>
          <p:nvPr/>
        </p:nvSpPr>
        <p:spPr>
          <a:xfrm>
            <a:off x="612449" y="2259778"/>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151" name="フリーフォーム 150"/>
          <p:cNvSpPr/>
          <p:nvPr/>
        </p:nvSpPr>
        <p:spPr bwMode="auto">
          <a:xfrm rot="10800000">
            <a:off x="2728934" y="3452559"/>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53" name="フリーフォーム 152"/>
          <p:cNvSpPr/>
          <p:nvPr/>
        </p:nvSpPr>
        <p:spPr bwMode="auto">
          <a:xfrm rot="10800000">
            <a:off x="3265840" y="237416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lang="en-US" altLang="ja-JP" sz="2000" b="1" dirty="0">
              <a:solidFill>
                <a:schemeClr val="bg2"/>
              </a:solidFill>
              <a:effectLst/>
            </a:endParaRPr>
          </a:p>
        </p:txBody>
      </p:sp>
      <p:sp>
        <p:nvSpPr>
          <p:cNvPr id="166" name="フリーフォーム 165"/>
          <p:cNvSpPr/>
          <p:nvPr/>
        </p:nvSpPr>
        <p:spPr bwMode="auto">
          <a:xfrm>
            <a:off x="2223123" y="39724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62" name="フリーフォーム 61"/>
          <p:cNvSpPr/>
          <p:nvPr/>
        </p:nvSpPr>
        <p:spPr bwMode="auto">
          <a:xfrm rot="10800000">
            <a:off x="3252889" y="3438598"/>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64" name="フリーフォーム 63"/>
          <p:cNvSpPr/>
          <p:nvPr/>
        </p:nvSpPr>
        <p:spPr bwMode="auto">
          <a:xfrm rot="10800000">
            <a:off x="2750943" y="2912590"/>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65" name="フリーフォーム 64"/>
          <p:cNvSpPr/>
          <p:nvPr/>
        </p:nvSpPr>
        <p:spPr bwMode="auto">
          <a:xfrm rot="10800000">
            <a:off x="2751985" y="2371563"/>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60" name="フリーフォーム 59"/>
          <p:cNvSpPr/>
          <p:nvPr/>
        </p:nvSpPr>
        <p:spPr bwMode="auto">
          <a:xfrm>
            <a:off x="2228860" y="34323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61" name="テキスト ボックス 60"/>
          <p:cNvSpPr txBox="1"/>
          <p:nvPr/>
        </p:nvSpPr>
        <p:spPr>
          <a:xfrm>
            <a:off x="1414148" y="5564843"/>
            <a:ext cx="2151550" cy="523220"/>
          </a:xfrm>
          <a:prstGeom prst="rect">
            <a:avLst/>
          </a:prstGeom>
          <a:noFill/>
        </p:spPr>
        <p:txBody>
          <a:bodyPr wrap="none" rtlCol="0">
            <a:spAutoFit/>
          </a:bodyPr>
          <a:lstStyle/>
          <a:p>
            <a:r>
              <a:rPr lang="ja-JP" altLang="en-US" dirty="0"/>
              <a:t>▲７四桂まで</a:t>
            </a:r>
            <a:endParaRPr kumimoji="1" lang="ja-JP" altLang="en-US" dirty="0"/>
          </a:p>
        </p:txBody>
      </p:sp>
      <p:sp>
        <p:nvSpPr>
          <p:cNvPr id="67" name="テキスト ボックス 66"/>
          <p:cNvSpPr txBox="1"/>
          <p:nvPr/>
        </p:nvSpPr>
        <p:spPr>
          <a:xfrm>
            <a:off x="4772294" y="1505295"/>
            <a:ext cx="2656496" cy="904863"/>
          </a:xfrm>
          <a:prstGeom prst="rect">
            <a:avLst/>
          </a:prstGeom>
          <a:noFill/>
        </p:spPr>
        <p:txBody>
          <a:bodyPr wrap="none" rtlCol="0">
            <a:spAutoFit/>
          </a:bodyPr>
          <a:lstStyle/>
          <a:p>
            <a:pPr algn="l"/>
            <a:r>
              <a:rPr lang="ja-JP" altLang="en-US" sz="2400" dirty="0">
                <a:latin typeface="Times New Roman" panose="02020603050405020304" pitchFamily="18" charset="0"/>
              </a:rPr>
              <a:t>▲７三角　△６二飛</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▲７四桂</a:t>
            </a:r>
            <a:endParaRPr kumimoji="1" lang="ja-JP" altLang="en-US" sz="2400" dirty="0">
              <a:latin typeface="Times New Roman" panose="02020603050405020304" pitchFamily="18" charset="0"/>
            </a:endParaRPr>
          </a:p>
        </p:txBody>
      </p:sp>
      <p:sp>
        <p:nvSpPr>
          <p:cNvPr id="68" name="テキスト ボックス 67"/>
          <p:cNvSpPr txBox="1"/>
          <p:nvPr/>
        </p:nvSpPr>
        <p:spPr>
          <a:xfrm>
            <a:off x="5257800" y="3108687"/>
            <a:ext cx="2082621" cy="1348061"/>
          </a:xfrm>
          <a:prstGeom prst="rect">
            <a:avLst/>
          </a:prstGeom>
          <a:noFill/>
        </p:spPr>
        <p:txBody>
          <a:bodyPr wrap="none" rtlCol="0">
            <a:spAutoFit/>
          </a:bodyPr>
          <a:lstStyle/>
          <a:p>
            <a:pPr algn="l"/>
            <a:r>
              <a:rPr lang="ja-JP" altLang="en-US" sz="2400" dirty="0">
                <a:latin typeface="Times New Roman" panose="02020603050405020304" pitchFamily="18" charset="0"/>
              </a:rPr>
              <a:t>▲７四桂で</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飛車</a:t>
            </a:r>
            <a:r>
              <a:rPr lang="en-US" altLang="ja-JP" sz="2400" dirty="0">
                <a:latin typeface="Times New Roman" panose="02020603050405020304" pitchFamily="18" charset="0"/>
              </a:rPr>
              <a:t>(15</a:t>
            </a:r>
            <a:r>
              <a:rPr lang="ja-JP" altLang="en-US" sz="2400" dirty="0">
                <a:latin typeface="Times New Roman" panose="02020603050405020304" pitchFamily="18" charset="0"/>
              </a:rPr>
              <a:t>点</a:t>
            </a:r>
            <a:r>
              <a:rPr lang="en-US" altLang="ja-JP" sz="2400" dirty="0">
                <a:latin typeface="Times New Roman" panose="02020603050405020304" pitchFamily="18" charset="0"/>
              </a:rPr>
              <a:t>)</a:t>
            </a:r>
            <a:r>
              <a:rPr lang="ja-JP" altLang="en-US" sz="2400" dirty="0">
                <a:latin typeface="Times New Roman" panose="02020603050405020304" pitchFamily="18" charset="0"/>
              </a:rPr>
              <a:t>と</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桂</a:t>
            </a:r>
            <a:r>
              <a:rPr lang="en-US" altLang="ja-JP" sz="2400" dirty="0">
                <a:latin typeface="Times New Roman" panose="02020603050405020304" pitchFamily="18" charset="0"/>
              </a:rPr>
              <a:t>(6</a:t>
            </a:r>
            <a:r>
              <a:rPr lang="ja-JP" altLang="en-US" sz="2400" dirty="0">
                <a:latin typeface="Times New Roman" panose="02020603050405020304" pitchFamily="18" charset="0"/>
              </a:rPr>
              <a:t>点</a:t>
            </a:r>
            <a:r>
              <a:rPr lang="en-US" altLang="ja-JP" sz="2400" dirty="0">
                <a:latin typeface="Times New Roman" panose="02020603050405020304" pitchFamily="18" charset="0"/>
              </a:rPr>
              <a:t>)</a:t>
            </a:r>
            <a:r>
              <a:rPr lang="ja-JP" altLang="en-US" sz="2400" dirty="0">
                <a:latin typeface="Times New Roman" panose="02020603050405020304" pitchFamily="18" charset="0"/>
              </a:rPr>
              <a:t>の交換</a:t>
            </a:r>
            <a:endParaRPr lang="en-US" altLang="ja-JP" sz="2400" dirty="0">
              <a:latin typeface="Times New Roman" panose="02020603050405020304" pitchFamily="18" charset="0"/>
            </a:endParaRPr>
          </a:p>
        </p:txBody>
      </p:sp>
    </p:spTree>
    <p:extLst>
      <p:ext uri="{BB962C8B-B14F-4D97-AF65-F5344CB8AC3E}">
        <p14:creationId xmlns:p14="http://schemas.microsoft.com/office/powerpoint/2010/main" val="2453375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checkerboard(across)">
                                      <p:cBhvr>
                                        <p:cTn id="7"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駒の価値</a:t>
            </a:r>
            <a:r>
              <a:rPr lang="ja-JP" altLang="en-US" baseline="0" dirty="0">
                <a:latin typeface="Times New Roman" pitchFamily="18" charset="0"/>
              </a:rPr>
              <a:t> </a:t>
            </a:r>
            <a:r>
              <a:rPr lang="en-US" altLang="ja-JP" baseline="0" dirty="0">
                <a:latin typeface="Times New Roman" pitchFamily="18" charset="0"/>
              </a:rPr>
              <a:t>: </a:t>
            </a:r>
            <a:r>
              <a:rPr lang="ja-JP" altLang="en-US" dirty="0">
                <a:latin typeface="Times New Roman" pitchFamily="18" charset="0"/>
              </a:rPr>
              <a:t>チェス</a:t>
            </a:r>
            <a:endParaRPr kumimoji="1" lang="ja-JP" altLang="en-US" baseline="0" dirty="0">
              <a:latin typeface="Times New Roman" pitchFamily="18" charset="0"/>
            </a:endParaRPr>
          </a:p>
        </p:txBody>
      </p:sp>
      <p:graphicFrame>
        <p:nvGraphicFramePr>
          <p:cNvPr id="3" name="表 2"/>
          <p:cNvGraphicFramePr>
            <a:graphicFrameLocks noGrp="1"/>
          </p:cNvGraphicFramePr>
          <p:nvPr>
            <p:extLst>
              <p:ext uri="{D42A27DB-BD31-4B8C-83A1-F6EECF244321}">
                <p14:modId xmlns:p14="http://schemas.microsoft.com/office/powerpoint/2010/main" val="3917271441"/>
              </p:ext>
            </p:extLst>
          </p:nvPr>
        </p:nvGraphicFramePr>
        <p:xfrm>
          <a:off x="2878325" y="1417638"/>
          <a:ext cx="4513075" cy="1143000"/>
        </p:xfrm>
        <a:graphic>
          <a:graphicData uri="http://schemas.openxmlformats.org/drawingml/2006/table">
            <a:tbl>
              <a:tblPr firstRow="1" bandRow="1">
                <a:tableStyleId>{5C22544A-7EE6-4342-B048-85BDC9FD1C3A}</a:tableStyleId>
              </a:tblPr>
              <a:tblGrid>
                <a:gridCol w="668867">
                  <a:extLst>
                    <a:ext uri="{9D8B030D-6E8A-4147-A177-3AD203B41FA5}">
                      <a16:colId xmlns:a16="http://schemas.microsoft.com/office/drawing/2014/main" val="20000"/>
                    </a:ext>
                  </a:extLst>
                </a:gridCol>
                <a:gridCol w="668867">
                  <a:extLst>
                    <a:ext uri="{9D8B030D-6E8A-4147-A177-3AD203B41FA5}">
                      <a16:colId xmlns:a16="http://schemas.microsoft.com/office/drawing/2014/main" val="20001"/>
                    </a:ext>
                  </a:extLst>
                </a:gridCol>
                <a:gridCol w="668867">
                  <a:extLst>
                    <a:ext uri="{9D8B030D-6E8A-4147-A177-3AD203B41FA5}">
                      <a16:colId xmlns:a16="http://schemas.microsoft.com/office/drawing/2014/main" val="20002"/>
                    </a:ext>
                  </a:extLst>
                </a:gridCol>
                <a:gridCol w="668867">
                  <a:extLst>
                    <a:ext uri="{9D8B030D-6E8A-4147-A177-3AD203B41FA5}">
                      <a16:colId xmlns:a16="http://schemas.microsoft.com/office/drawing/2014/main" val="20003"/>
                    </a:ext>
                  </a:extLst>
                </a:gridCol>
                <a:gridCol w="668867">
                  <a:extLst>
                    <a:ext uri="{9D8B030D-6E8A-4147-A177-3AD203B41FA5}">
                      <a16:colId xmlns:a16="http://schemas.microsoft.com/office/drawing/2014/main" val="20004"/>
                    </a:ext>
                  </a:extLst>
                </a:gridCol>
                <a:gridCol w="1168740">
                  <a:extLst>
                    <a:ext uri="{9D8B030D-6E8A-4147-A177-3AD203B41FA5}">
                      <a16:colId xmlns:a16="http://schemas.microsoft.com/office/drawing/2014/main" val="20005"/>
                    </a:ext>
                  </a:extLst>
                </a:gridCol>
              </a:tblGrid>
              <a:tr h="571500">
                <a:tc>
                  <a:txBody>
                    <a:bodyPr/>
                    <a:lstStyle/>
                    <a:p>
                      <a:pPr algn="ctr"/>
                      <a:endParaRPr kumimoji="1" lang="ja-JP" altLang="en-US" sz="2400" dirty="0"/>
                    </a:p>
                  </a:txBody>
                  <a:tcPr anchor="ctr"/>
                </a:tc>
                <a:tc>
                  <a:txBody>
                    <a:bodyPr/>
                    <a:lstStyle/>
                    <a:p>
                      <a:pPr algn="ctr"/>
                      <a:endParaRPr kumimoji="1" lang="ja-JP" altLang="en-US" sz="2400" dirty="0"/>
                    </a:p>
                  </a:txBody>
                  <a:tcPr anchor="ctr"/>
                </a:tc>
                <a:tc>
                  <a:txBody>
                    <a:bodyPr/>
                    <a:lstStyle/>
                    <a:p>
                      <a:pPr algn="ctr"/>
                      <a:endParaRPr kumimoji="1" lang="ja-JP" altLang="en-US" sz="2400" dirty="0"/>
                    </a:p>
                  </a:txBody>
                  <a:tcPr anchor="ctr"/>
                </a:tc>
                <a:tc>
                  <a:txBody>
                    <a:bodyPr/>
                    <a:lstStyle/>
                    <a:p>
                      <a:pPr algn="ctr"/>
                      <a:endParaRPr kumimoji="1" lang="ja-JP" altLang="en-US" sz="2400" dirty="0"/>
                    </a:p>
                  </a:txBody>
                  <a:tcPr anchor="ctr"/>
                </a:tc>
                <a:tc>
                  <a:txBody>
                    <a:bodyPr/>
                    <a:lstStyle/>
                    <a:p>
                      <a:pPr algn="ctr"/>
                      <a:endParaRPr kumimoji="1" lang="ja-JP" altLang="en-US" sz="2400" dirty="0"/>
                    </a:p>
                  </a:txBody>
                  <a:tcPr anchor="ctr"/>
                </a:tc>
                <a:tc>
                  <a:txBody>
                    <a:bodyPr/>
                    <a:lstStyle/>
                    <a:p>
                      <a:pPr algn="ctr"/>
                      <a:endParaRPr kumimoji="1" lang="ja-JP" altLang="en-US" sz="2400" dirty="0"/>
                    </a:p>
                  </a:txBody>
                  <a:tcPr anchor="ctr"/>
                </a:tc>
                <a:extLst>
                  <a:ext uri="{0D108BD9-81ED-4DB2-BD59-A6C34878D82A}">
                    <a16:rowId xmlns:a16="http://schemas.microsoft.com/office/drawing/2014/main" val="10000"/>
                  </a:ext>
                </a:extLst>
              </a:tr>
              <a:tr h="571500">
                <a:tc>
                  <a:txBody>
                    <a:bodyPr/>
                    <a:lstStyle/>
                    <a:p>
                      <a:pPr algn="ctr"/>
                      <a:r>
                        <a:rPr kumimoji="1" lang="en-US" altLang="ja-JP" sz="2800" dirty="0"/>
                        <a:t>1</a:t>
                      </a:r>
                      <a:endParaRPr kumimoji="1" lang="ja-JP" altLang="en-US" sz="2800" dirty="0"/>
                    </a:p>
                  </a:txBody>
                  <a:tcPr anchor="ctr"/>
                </a:tc>
                <a:tc>
                  <a:txBody>
                    <a:bodyPr/>
                    <a:lstStyle/>
                    <a:p>
                      <a:pPr algn="ctr"/>
                      <a:r>
                        <a:rPr kumimoji="1" lang="en-US" altLang="ja-JP" sz="2800" dirty="0"/>
                        <a:t>3</a:t>
                      </a:r>
                      <a:endParaRPr kumimoji="1" lang="ja-JP" altLang="en-US" sz="2800" dirty="0"/>
                    </a:p>
                  </a:txBody>
                  <a:tcPr anchor="ctr"/>
                </a:tc>
                <a:tc>
                  <a:txBody>
                    <a:bodyPr/>
                    <a:lstStyle/>
                    <a:p>
                      <a:pPr algn="ctr"/>
                      <a:r>
                        <a:rPr kumimoji="1" lang="en-US" altLang="ja-JP" sz="2800" dirty="0"/>
                        <a:t>3</a:t>
                      </a:r>
                      <a:endParaRPr kumimoji="1" lang="ja-JP" altLang="en-US" sz="2800" dirty="0"/>
                    </a:p>
                  </a:txBody>
                  <a:tcPr anchor="ctr"/>
                </a:tc>
                <a:tc>
                  <a:txBody>
                    <a:bodyPr/>
                    <a:lstStyle/>
                    <a:p>
                      <a:pPr algn="ctr"/>
                      <a:r>
                        <a:rPr kumimoji="1" lang="en-US" altLang="ja-JP" sz="2800" dirty="0"/>
                        <a:t>5</a:t>
                      </a:r>
                      <a:endParaRPr kumimoji="1" lang="ja-JP" altLang="en-US" sz="2800" dirty="0"/>
                    </a:p>
                  </a:txBody>
                  <a:tcPr anchor="ctr"/>
                </a:tc>
                <a:tc>
                  <a:txBody>
                    <a:bodyPr/>
                    <a:lstStyle/>
                    <a:p>
                      <a:pPr algn="ctr"/>
                      <a:r>
                        <a:rPr kumimoji="1" lang="en-US" altLang="ja-JP" sz="2800" dirty="0"/>
                        <a:t>9</a:t>
                      </a:r>
                      <a:endParaRPr kumimoji="1" lang="ja-JP" altLang="en-US" sz="2800" dirty="0"/>
                    </a:p>
                  </a:txBody>
                  <a:tcPr anchor="ctr"/>
                </a:tc>
                <a:tc>
                  <a:txBody>
                    <a:bodyPr/>
                    <a:lstStyle/>
                    <a:p>
                      <a:pPr algn="ctr"/>
                      <a:r>
                        <a:rPr kumimoji="1" lang="ja-JP" altLang="en-US" sz="2800" dirty="0"/>
                        <a:t>∞</a:t>
                      </a:r>
                      <a:r>
                        <a:rPr kumimoji="1" lang="en-US" altLang="ja-JP" sz="2800" dirty="0"/>
                        <a:t>/4</a:t>
                      </a:r>
                      <a:r>
                        <a:rPr kumimoji="1" lang="en-US" altLang="ja-JP" sz="1800" dirty="0"/>
                        <a:t>(※)</a:t>
                      </a:r>
                      <a:endParaRPr kumimoji="1" lang="ja-JP" altLang="en-US" sz="1800" dirty="0"/>
                    </a:p>
                  </a:txBody>
                  <a:tcPr anchor="ctr"/>
                </a:tc>
                <a:extLst>
                  <a:ext uri="{0D108BD9-81ED-4DB2-BD59-A6C34878D82A}">
                    <a16:rowId xmlns:a16="http://schemas.microsoft.com/office/drawing/2014/main" val="10001"/>
                  </a:ext>
                </a:extLst>
              </a:tr>
            </a:tbl>
          </a:graphicData>
        </a:graphic>
      </p:graphicFrame>
      <p:sp>
        <p:nvSpPr>
          <p:cNvPr id="4" name="テキスト ボックス 3"/>
          <p:cNvSpPr txBox="1"/>
          <p:nvPr/>
        </p:nvSpPr>
        <p:spPr>
          <a:xfrm>
            <a:off x="716129" y="1417638"/>
            <a:ext cx="1620957" cy="523220"/>
          </a:xfrm>
          <a:prstGeom prst="rect">
            <a:avLst/>
          </a:prstGeom>
          <a:noFill/>
        </p:spPr>
        <p:txBody>
          <a:bodyPr wrap="none" rtlCol="0">
            <a:spAutoFit/>
          </a:bodyPr>
          <a:lstStyle/>
          <a:p>
            <a:r>
              <a:rPr kumimoji="1" lang="ja-JP" altLang="en-US" dirty="0"/>
              <a:t>駒の価値</a:t>
            </a:r>
            <a:endParaRPr kumimoji="1" lang="en-US" altLang="ja-JP" dirty="0"/>
          </a:p>
        </p:txBody>
      </p:sp>
      <p:sp>
        <p:nvSpPr>
          <p:cNvPr id="6" name="テキスト ボックス 5"/>
          <p:cNvSpPr txBox="1"/>
          <p:nvPr/>
        </p:nvSpPr>
        <p:spPr>
          <a:xfrm>
            <a:off x="5741394" y="6019800"/>
            <a:ext cx="3102196" cy="523220"/>
          </a:xfrm>
          <a:prstGeom prst="rect">
            <a:avLst/>
          </a:prstGeom>
          <a:noFill/>
        </p:spPr>
        <p:txBody>
          <a:bodyPr wrap="none" rtlCol="0">
            <a:spAutoFit/>
          </a:bodyPr>
          <a:lstStyle/>
          <a:p>
            <a:r>
              <a:rPr kumimoji="1" lang="en-US" altLang="ja-JP" dirty="0"/>
              <a:t>Bobby Fisher </a:t>
            </a:r>
            <a:r>
              <a:rPr kumimoji="1" lang="ja-JP" altLang="en-US" dirty="0"/>
              <a:t>による</a:t>
            </a: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3984" y="1493648"/>
            <a:ext cx="328613" cy="400050"/>
          </a:xfrm>
          <a:prstGeom prst="rect">
            <a:avLst/>
          </a:prstGeom>
        </p:spPr>
      </p:pic>
      <p:pic>
        <p:nvPicPr>
          <p:cNvPr id="10" name="図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31093" y="1481406"/>
            <a:ext cx="457200" cy="428625"/>
          </a:xfrm>
          <a:prstGeom prst="rect">
            <a:avLst/>
          </a:prstGeom>
        </p:spPr>
      </p:pic>
      <p:pic>
        <p:nvPicPr>
          <p:cNvPr id="11" name="図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87816" y="1463322"/>
            <a:ext cx="371475" cy="457200"/>
          </a:xfrm>
          <a:prstGeom prst="rect">
            <a:avLst/>
          </a:prstGeom>
        </p:spPr>
      </p:pic>
      <p:pic>
        <p:nvPicPr>
          <p:cNvPr id="14" name="図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47569" y="1495523"/>
            <a:ext cx="342900" cy="428625"/>
          </a:xfrm>
          <a:prstGeom prst="rect">
            <a:avLst/>
          </a:prstGeom>
        </p:spPr>
      </p:pic>
      <p:pic>
        <p:nvPicPr>
          <p:cNvPr id="16" name="図 1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77720" y="1491844"/>
            <a:ext cx="400050" cy="442913"/>
          </a:xfrm>
          <a:prstGeom prst="rect">
            <a:avLst/>
          </a:prstGeom>
        </p:spPr>
      </p:pic>
      <p:pic>
        <p:nvPicPr>
          <p:cNvPr id="17" name="図 1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523123" y="1476192"/>
            <a:ext cx="485775" cy="442913"/>
          </a:xfrm>
          <a:prstGeom prst="rect">
            <a:avLst/>
          </a:prstGeom>
        </p:spPr>
      </p:pic>
      <p:graphicFrame>
        <p:nvGraphicFramePr>
          <p:cNvPr id="36" name="表 35"/>
          <p:cNvGraphicFramePr>
            <a:graphicFrameLocks noGrp="1"/>
          </p:cNvGraphicFramePr>
          <p:nvPr>
            <p:extLst>
              <p:ext uri="{D42A27DB-BD31-4B8C-83A1-F6EECF244321}">
                <p14:modId xmlns:p14="http://schemas.microsoft.com/office/powerpoint/2010/main" val="1419297983"/>
              </p:ext>
            </p:extLst>
          </p:nvPr>
        </p:nvGraphicFramePr>
        <p:xfrm>
          <a:off x="2878325" y="3775497"/>
          <a:ext cx="2675468" cy="1143000"/>
        </p:xfrm>
        <a:graphic>
          <a:graphicData uri="http://schemas.openxmlformats.org/drawingml/2006/table">
            <a:tbl>
              <a:tblPr firstRow="1" bandRow="1">
                <a:tableStyleId>{5C22544A-7EE6-4342-B048-85BDC9FD1C3A}</a:tableStyleId>
              </a:tblPr>
              <a:tblGrid>
                <a:gridCol w="1337734">
                  <a:extLst>
                    <a:ext uri="{9D8B030D-6E8A-4147-A177-3AD203B41FA5}">
                      <a16:colId xmlns:a16="http://schemas.microsoft.com/office/drawing/2014/main" val="20000"/>
                    </a:ext>
                  </a:extLst>
                </a:gridCol>
                <a:gridCol w="1337734">
                  <a:extLst>
                    <a:ext uri="{9D8B030D-6E8A-4147-A177-3AD203B41FA5}">
                      <a16:colId xmlns:a16="http://schemas.microsoft.com/office/drawing/2014/main" val="20001"/>
                    </a:ext>
                  </a:extLst>
                </a:gridCol>
              </a:tblGrid>
              <a:tr h="571500">
                <a:tc>
                  <a:txBody>
                    <a:bodyPr/>
                    <a:lstStyle/>
                    <a:p>
                      <a:pPr algn="r"/>
                      <a:r>
                        <a:rPr kumimoji="1" lang="en-US" altLang="ja-JP" sz="2400" dirty="0"/>
                        <a:t>6</a:t>
                      </a:r>
                      <a:r>
                        <a:rPr kumimoji="1" lang="ja-JP" altLang="en-US" sz="2400" dirty="0"/>
                        <a:t>段目</a:t>
                      </a:r>
                    </a:p>
                  </a:txBody>
                  <a:tcPr anchor="ctr"/>
                </a:tc>
                <a:tc>
                  <a:txBody>
                    <a:bodyPr/>
                    <a:lstStyle/>
                    <a:p>
                      <a:pPr algn="r"/>
                      <a:r>
                        <a:rPr kumimoji="1" lang="en-US" altLang="ja-JP" sz="2400" dirty="0"/>
                        <a:t>7</a:t>
                      </a:r>
                      <a:r>
                        <a:rPr kumimoji="1" lang="ja-JP" altLang="en-US" sz="2400" dirty="0"/>
                        <a:t>段目</a:t>
                      </a:r>
                    </a:p>
                  </a:txBody>
                  <a:tcPr anchor="ctr"/>
                </a:tc>
                <a:extLst>
                  <a:ext uri="{0D108BD9-81ED-4DB2-BD59-A6C34878D82A}">
                    <a16:rowId xmlns:a16="http://schemas.microsoft.com/office/drawing/2014/main" val="10000"/>
                  </a:ext>
                </a:extLst>
              </a:tr>
              <a:tr h="571500">
                <a:tc>
                  <a:txBody>
                    <a:bodyPr/>
                    <a:lstStyle/>
                    <a:p>
                      <a:pPr algn="ctr"/>
                      <a:r>
                        <a:rPr kumimoji="1" lang="en-US" altLang="ja-JP" sz="2800" dirty="0"/>
                        <a:t>3</a:t>
                      </a:r>
                      <a:endParaRPr kumimoji="1" lang="ja-JP" altLang="en-US" sz="2800" dirty="0"/>
                    </a:p>
                  </a:txBody>
                  <a:tcPr anchor="ctr"/>
                </a:tc>
                <a:tc>
                  <a:txBody>
                    <a:bodyPr/>
                    <a:lstStyle/>
                    <a:p>
                      <a:pPr algn="ctr"/>
                      <a:r>
                        <a:rPr kumimoji="1" lang="en-US" altLang="ja-JP" sz="2800" dirty="0"/>
                        <a:t>5</a:t>
                      </a:r>
                      <a:endParaRPr kumimoji="1" lang="ja-JP" altLang="en-US" sz="2800" dirty="0"/>
                    </a:p>
                  </a:txBody>
                  <a:tcPr anchor="ctr"/>
                </a:tc>
                <a:extLst>
                  <a:ext uri="{0D108BD9-81ED-4DB2-BD59-A6C34878D82A}">
                    <a16:rowId xmlns:a16="http://schemas.microsoft.com/office/drawing/2014/main" val="10001"/>
                  </a:ext>
                </a:extLst>
              </a:tr>
            </a:tbl>
          </a:graphicData>
        </a:graphic>
      </p:graphicFrame>
      <p:pic>
        <p:nvPicPr>
          <p:cNvPr id="37" name="図 3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00587" y="3828651"/>
            <a:ext cx="328613" cy="400050"/>
          </a:xfrm>
          <a:prstGeom prst="rect">
            <a:avLst/>
          </a:prstGeom>
        </p:spPr>
      </p:pic>
      <p:pic>
        <p:nvPicPr>
          <p:cNvPr id="51" name="図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28609" y="3819415"/>
            <a:ext cx="328613" cy="400050"/>
          </a:xfrm>
          <a:prstGeom prst="rect">
            <a:avLst/>
          </a:prstGeom>
        </p:spPr>
      </p:pic>
      <p:grpSp>
        <p:nvGrpSpPr>
          <p:cNvPr id="21" name="グループ化 20"/>
          <p:cNvGrpSpPr/>
          <p:nvPr/>
        </p:nvGrpSpPr>
        <p:grpSpPr>
          <a:xfrm>
            <a:off x="1161369" y="2693058"/>
            <a:ext cx="7772400" cy="892552"/>
            <a:chOff x="457200" y="5354121"/>
            <a:chExt cx="7772400" cy="892552"/>
          </a:xfrm>
        </p:grpSpPr>
        <p:pic>
          <p:nvPicPr>
            <p:cNvPr id="50" name="図 4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004798" y="5354121"/>
              <a:ext cx="485775" cy="442913"/>
            </a:xfrm>
            <a:prstGeom prst="rect">
              <a:avLst/>
            </a:prstGeom>
          </p:spPr>
        </p:pic>
        <p:sp>
          <p:nvSpPr>
            <p:cNvPr id="19" name="テキスト ボックス 18"/>
            <p:cNvSpPr txBox="1"/>
            <p:nvPr/>
          </p:nvSpPr>
          <p:spPr>
            <a:xfrm>
              <a:off x="457200" y="5354121"/>
              <a:ext cx="7772400" cy="892552"/>
            </a:xfrm>
            <a:prstGeom prst="rect">
              <a:avLst/>
            </a:prstGeom>
            <a:noFill/>
          </p:spPr>
          <p:txBody>
            <a:bodyPr wrap="square" rtlCol="0">
              <a:spAutoFit/>
            </a:bodyPr>
            <a:lstStyle/>
            <a:p>
              <a:pPr algn="l"/>
              <a:r>
                <a:rPr kumimoji="1" lang="en-US" altLang="ja-JP" sz="2400" dirty="0">
                  <a:latin typeface="Times New Roman" panose="02020603050405020304" pitchFamily="18" charset="0"/>
                </a:rPr>
                <a:t>(※) </a:t>
              </a:r>
              <a:r>
                <a:rPr kumimoji="1" lang="ja-JP" altLang="en-US" sz="2400" dirty="0">
                  <a:latin typeface="Times New Roman" panose="02020603050405020304" pitchFamily="18" charset="0"/>
                </a:rPr>
                <a:t>キング　　  </a:t>
              </a:r>
              <a:r>
                <a:rPr lang="ja-JP" altLang="en-US" sz="2400" dirty="0">
                  <a:latin typeface="Times New Roman" panose="02020603050405020304" pitchFamily="18" charset="0"/>
                </a:rPr>
                <a:t>の価値は</a:t>
              </a:r>
              <a:r>
                <a:rPr lang="ja-JP" altLang="en-US" dirty="0">
                  <a:latin typeface="Times New Roman" panose="02020603050405020304" pitchFamily="18" charset="0"/>
                </a:rPr>
                <a:t>∞</a:t>
              </a:r>
              <a:r>
                <a:rPr lang="ja-JP" altLang="en-US" sz="2400" dirty="0">
                  <a:latin typeface="Times New Roman" panose="02020603050405020304" pitchFamily="18" charset="0"/>
                </a:rPr>
                <a:t>だが、</a:t>
              </a:r>
              <a:r>
                <a:rPr kumimoji="1" lang="ja-JP" altLang="en-US" sz="2400" dirty="0">
                  <a:latin typeface="Times New Roman" panose="02020603050405020304" pitchFamily="18" charset="0"/>
                </a:rPr>
                <a:t>戦力として見た場合は </a:t>
              </a:r>
              <a:r>
                <a:rPr kumimoji="1" lang="en-US" altLang="ja-JP" dirty="0">
                  <a:latin typeface="Times New Roman" panose="02020603050405020304" pitchFamily="18" charset="0"/>
                </a:rPr>
                <a:t>4</a:t>
              </a:r>
            </a:p>
            <a:p>
              <a:pPr algn="l"/>
              <a:r>
                <a:rPr kumimoji="1" lang="en-US" altLang="ja-JP" sz="2000" dirty="0">
                  <a:latin typeface="Times New Roman" panose="02020603050405020304" pitchFamily="18" charset="0"/>
                </a:rPr>
                <a:t>(</a:t>
              </a:r>
              <a:r>
                <a:rPr kumimoji="1" lang="ja-JP" altLang="en-US" sz="2000" dirty="0">
                  <a:latin typeface="Times New Roman" panose="02020603050405020304" pitchFamily="18" charset="0"/>
                </a:rPr>
                <a:t>将棋</a:t>
              </a:r>
              <a:r>
                <a:rPr lang="ja-JP" altLang="en-US" sz="2000" dirty="0">
                  <a:latin typeface="Times New Roman" panose="02020603050405020304" pitchFamily="18" charset="0"/>
                </a:rPr>
                <a:t>の玉将　　と</a:t>
              </a:r>
              <a:r>
                <a:rPr kumimoji="1" lang="ja-JP" altLang="en-US" sz="2000" dirty="0">
                  <a:latin typeface="Times New Roman" panose="02020603050405020304" pitchFamily="18" charset="0"/>
                </a:rPr>
                <a:t>異なりチェスではキングも攻め駒として使われる</a:t>
              </a:r>
              <a:r>
                <a:rPr kumimoji="1" lang="en-US" altLang="ja-JP" sz="2000" dirty="0">
                  <a:latin typeface="Times New Roman" panose="02020603050405020304" pitchFamily="18" charset="0"/>
                </a:rPr>
                <a:t>)</a:t>
              </a:r>
            </a:p>
          </p:txBody>
        </p:sp>
        <p:sp>
          <p:nvSpPr>
            <p:cNvPr id="52" name="フリーフォーム 51"/>
            <p:cNvSpPr/>
            <p:nvPr/>
          </p:nvSpPr>
          <p:spPr bwMode="auto">
            <a:xfrm>
              <a:off x="1904977" y="5821721"/>
              <a:ext cx="313481" cy="316028"/>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400" b="1" dirty="0">
                  <a:solidFill>
                    <a:schemeClr val="bg2"/>
                  </a:solidFill>
                  <a:effectLst/>
                </a:rPr>
                <a:t>玉</a:t>
              </a:r>
              <a:r>
                <a:rPr lang="en-US" altLang="ja-JP" sz="2000" b="1" dirty="0">
                  <a:solidFill>
                    <a:schemeClr val="bg2"/>
                  </a:solidFill>
                  <a:effectLst/>
                </a:rPr>
                <a:t>	</a:t>
              </a:r>
              <a:endParaRPr kumimoji="1" lang="ja-JP" altLang="en-US" sz="2000" b="1" i="0" u="none" strike="noStrike" cap="none" normalizeH="0" dirty="0">
                <a:ln>
                  <a:noFill/>
                </a:ln>
                <a:solidFill>
                  <a:schemeClr val="bg2"/>
                </a:solidFill>
                <a:effectLst/>
              </a:endParaRPr>
            </a:p>
          </p:txBody>
        </p:sp>
      </p:grpSp>
      <p:sp>
        <p:nvSpPr>
          <p:cNvPr id="22" name="テキスト ボックス 21"/>
          <p:cNvSpPr txBox="1"/>
          <p:nvPr/>
        </p:nvSpPr>
        <p:spPr>
          <a:xfrm>
            <a:off x="1354500" y="5056383"/>
            <a:ext cx="6902852" cy="904863"/>
          </a:xfrm>
          <a:prstGeom prst="rect">
            <a:avLst/>
          </a:prstGeom>
          <a:noFill/>
        </p:spPr>
        <p:txBody>
          <a:bodyPr wrap="none" rtlCol="0">
            <a:spAutoFit/>
          </a:bodyPr>
          <a:lstStyle/>
          <a:p>
            <a:pPr algn="l"/>
            <a:r>
              <a:rPr kumimoji="1" lang="ja-JP" altLang="en-US" sz="2400" dirty="0"/>
              <a:t>ポーン　　は</a:t>
            </a:r>
            <a:r>
              <a:rPr kumimoji="1" lang="en-US" altLang="ja-JP" sz="2400" dirty="0"/>
              <a:t>8</a:t>
            </a:r>
            <a:r>
              <a:rPr kumimoji="1" lang="ja-JP" altLang="en-US" sz="2400" dirty="0"/>
              <a:t>段目まで進むと任意の駒に成れるので</a:t>
            </a:r>
            <a:endParaRPr kumimoji="1" lang="en-US" altLang="ja-JP" sz="2400" dirty="0"/>
          </a:p>
          <a:p>
            <a:pPr algn="l"/>
            <a:r>
              <a:rPr kumimoji="1" lang="en-US" altLang="ja-JP" sz="2400" dirty="0"/>
              <a:t>6,7</a:t>
            </a:r>
            <a:r>
              <a:rPr kumimoji="1" lang="ja-JP" altLang="en-US" sz="2400" dirty="0"/>
              <a:t>段目まで来たポーンは価値が上がる</a:t>
            </a:r>
          </a:p>
        </p:txBody>
      </p:sp>
      <p:pic>
        <p:nvPicPr>
          <p:cNvPr id="53" name="図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36883" y="5059448"/>
            <a:ext cx="328613" cy="400050"/>
          </a:xfrm>
          <a:prstGeom prst="rect">
            <a:avLst/>
          </a:prstGeom>
        </p:spPr>
      </p:pic>
    </p:spTree>
    <p:extLst>
      <p:ext uri="{BB962C8B-B14F-4D97-AF65-F5344CB8AC3E}">
        <p14:creationId xmlns:p14="http://schemas.microsoft.com/office/powerpoint/2010/main" val="9956165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駒割りによる評価値</a:t>
            </a:r>
            <a:r>
              <a:rPr lang="ja-JP" altLang="en-US" baseline="0" dirty="0">
                <a:latin typeface="Times New Roman" pitchFamily="18" charset="0"/>
              </a:rPr>
              <a:t>：チェス</a:t>
            </a:r>
            <a:endParaRPr kumimoji="1" lang="ja-JP" altLang="en-US" baseline="0" dirty="0">
              <a:latin typeface="Times New Roman" pitchFamily="18" charset="0"/>
            </a:endParaRPr>
          </a:p>
        </p:txBody>
      </p:sp>
      <p:sp>
        <p:nvSpPr>
          <p:cNvPr id="4" name="正方形/長方形 3"/>
          <p:cNvSpPr/>
          <p:nvPr/>
        </p:nvSpPr>
        <p:spPr bwMode="auto">
          <a:xfrm>
            <a:off x="1770993" y="2438400"/>
            <a:ext cx="3584999" cy="3614736"/>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1770993"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304393"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2819400"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352800"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3886200"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419600"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1770993" y="2967037"/>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304393" y="2981325"/>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2819400" y="2971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352800" y="2971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3886200" y="2971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419600" y="2971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1770993"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304393"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2819400"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352800"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3886200"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419600"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1770993"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295197" y="40386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2819400"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352800" y="40386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3886200"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419600" y="40433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1770993"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304393"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2819400"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352800"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3886200"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419600"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1770993"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2860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2819400"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3528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3886200"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4196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 name="テキスト ボックス 70"/>
          <p:cNvSpPr txBox="1"/>
          <p:nvPr/>
        </p:nvSpPr>
        <p:spPr>
          <a:xfrm>
            <a:off x="1854747" y="5529607"/>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367308" y="5523795"/>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2908546" y="5529921"/>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461182" y="5524109"/>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3953663" y="5529607"/>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476644" y="5523795"/>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4982643" y="510086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4975859" y="456237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4983824" y="4041703"/>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4977040" y="3503213"/>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4985326" y="300744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4978542" y="246895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pic>
        <p:nvPicPr>
          <p:cNvPr id="113" name="図 112" descr="piece_pawnw.gif"/>
          <p:cNvPicPr>
            <a:picLocks noChangeAspect="1"/>
          </p:cNvPicPr>
          <p:nvPr/>
        </p:nvPicPr>
        <p:blipFill>
          <a:blip r:embed="rId3" cstate="print"/>
          <a:stretch>
            <a:fillRect/>
          </a:stretch>
        </p:blipFill>
        <p:spPr>
          <a:xfrm>
            <a:off x="3437461" y="4105275"/>
            <a:ext cx="328613" cy="400050"/>
          </a:xfrm>
          <a:prstGeom prst="rect">
            <a:avLst/>
          </a:prstGeom>
        </p:spPr>
      </p:pic>
      <p:pic>
        <p:nvPicPr>
          <p:cNvPr id="87" name="図 8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34413" y="5129948"/>
            <a:ext cx="485775" cy="442913"/>
          </a:xfrm>
          <a:prstGeom prst="rect">
            <a:avLst/>
          </a:prstGeom>
        </p:spPr>
      </p:pic>
      <p:pic>
        <p:nvPicPr>
          <p:cNvPr id="93" name="図 9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19209" y="3005458"/>
            <a:ext cx="485775" cy="442913"/>
          </a:xfrm>
          <a:prstGeom prst="rect">
            <a:avLst/>
          </a:prstGeom>
        </p:spPr>
      </p:pic>
      <p:pic>
        <p:nvPicPr>
          <p:cNvPr id="94" name="図 9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901454" y="3026568"/>
            <a:ext cx="400050" cy="442913"/>
          </a:xfrm>
          <a:prstGeom prst="rect">
            <a:avLst/>
          </a:prstGeom>
        </p:spPr>
      </p:pic>
      <p:sp>
        <p:nvSpPr>
          <p:cNvPr id="129" name="テキスト ボックス 128"/>
          <p:cNvSpPr txBox="1"/>
          <p:nvPr/>
        </p:nvSpPr>
        <p:spPr>
          <a:xfrm>
            <a:off x="6464461" y="2052076"/>
            <a:ext cx="1620957" cy="1040285"/>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4</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9</a:t>
            </a:r>
            <a:r>
              <a:rPr lang="ja-JP" altLang="en-US" dirty="0">
                <a:latin typeface="Times New Roman" panose="02020603050405020304" pitchFamily="18" charset="0"/>
              </a:rPr>
              <a:t>点</a:t>
            </a:r>
            <a:endParaRPr lang="en-US" altLang="ja-JP" dirty="0">
              <a:latin typeface="Times New Roman" panose="02020603050405020304" pitchFamily="18" charset="0"/>
            </a:endParaRPr>
          </a:p>
        </p:txBody>
      </p:sp>
      <p:sp>
        <p:nvSpPr>
          <p:cNvPr id="130" name="テキスト ボックス 129"/>
          <p:cNvSpPr txBox="1"/>
          <p:nvPr/>
        </p:nvSpPr>
        <p:spPr>
          <a:xfrm>
            <a:off x="6883494" y="3825400"/>
            <a:ext cx="1955706" cy="904863"/>
          </a:xfrm>
          <a:prstGeom prst="rect">
            <a:avLst/>
          </a:prstGeom>
          <a:noFill/>
        </p:spPr>
        <p:txBody>
          <a:bodyPr wrap="square" rtlCol="0">
            <a:spAutoFit/>
          </a:bodyPr>
          <a:lstStyle/>
          <a:p>
            <a:pPr algn="l"/>
            <a:r>
              <a:rPr lang="ja-JP" altLang="en-US" sz="2400" dirty="0">
                <a:latin typeface="Times New Roman" panose="02020603050405020304" pitchFamily="18" charset="0"/>
              </a:rPr>
              <a:t>後手の方が</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有利だが</a:t>
            </a:r>
            <a:r>
              <a:rPr lang="en-US" altLang="ja-JP" sz="2400" dirty="0">
                <a:latin typeface="Times New Roman" panose="02020603050405020304" pitchFamily="18" charset="0"/>
              </a:rPr>
              <a:t>…</a:t>
            </a:r>
          </a:p>
        </p:txBody>
      </p:sp>
      <p:pic>
        <p:nvPicPr>
          <p:cNvPr id="127" name="図 1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437875" y="4623225"/>
            <a:ext cx="371475" cy="457200"/>
          </a:xfrm>
          <a:prstGeom prst="rect">
            <a:avLst/>
          </a:prstGeom>
        </p:spPr>
      </p:pic>
    </p:spTree>
    <p:extLst>
      <p:ext uri="{BB962C8B-B14F-4D97-AF65-F5344CB8AC3E}">
        <p14:creationId xmlns:p14="http://schemas.microsoft.com/office/powerpoint/2010/main" val="3615044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9"/>
                                        </p:tgtEl>
                                        <p:attrNameLst>
                                          <p:attrName>style.visibility</p:attrName>
                                        </p:attrNameLst>
                                      </p:cBhvr>
                                      <p:to>
                                        <p:strVal val="visible"/>
                                      </p:to>
                                    </p:set>
                                    <p:anim calcmode="lin" valueType="num">
                                      <p:cBhvr additive="base">
                                        <p:cTn id="7" dur="500" fill="hold"/>
                                        <p:tgtEl>
                                          <p:spTgt spid="129"/>
                                        </p:tgtEl>
                                        <p:attrNameLst>
                                          <p:attrName>ppt_x</p:attrName>
                                        </p:attrNameLst>
                                      </p:cBhvr>
                                      <p:tavLst>
                                        <p:tav tm="0">
                                          <p:val>
                                            <p:strVal val="1+#ppt_w/2"/>
                                          </p:val>
                                        </p:tav>
                                        <p:tav tm="100000">
                                          <p:val>
                                            <p:strVal val="#ppt_x"/>
                                          </p:val>
                                        </p:tav>
                                      </p:tavLst>
                                    </p:anim>
                                    <p:anim calcmode="lin" valueType="num">
                                      <p:cBhvr additive="base">
                                        <p:cTn id="8" dur="500" fill="hold"/>
                                        <p:tgtEl>
                                          <p:spTgt spid="12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30"/>
                                        </p:tgtEl>
                                        <p:attrNameLst>
                                          <p:attrName>style.visibility</p:attrName>
                                        </p:attrNameLst>
                                      </p:cBhvr>
                                      <p:to>
                                        <p:strVal val="visible"/>
                                      </p:to>
                                    </p:set>
                                    <p:animEffect transition="in" filter="checkerboard(across)">
                                      <p:cBhvr>
                                        <p:cTn id="13" dur="5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p:bldP spid="130"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駒割りによる評価値</a:t>
            </a:r>
            <a:r>
              <a:rPr lang="ja-JP" altLang="en-US" baseline="0" dirty="0">
                <a:latin typeface="Times New Roman" pitchFamily="18" charset="0"/>
              </a:rPr>
              <a:t>：チェス</a:t>
            </a:r>
            <a:endParaRPr kumimoji="1" lang="ja-JP" altLang="en-US" baseline="0" dirty="0">
              <a:latin typeface="Times New Roman" pitchFamily="18" charset="0"/>
            </a:endParaRPr>
          </a:p>
        </p:txBody>
      </p:sp>
      <p:sp>
        <p:nvSpPr>
          <p:cNvPr id="4" name="正方形/長方形 3"/>
          <p:cNvSpPr/>
          <p:nvPr/>
        </p:nvSpPr>
        <p:spPr bwMode="auto">
          <a:xfrm>
            <a:off x="1770993" y="2438400"/>
            <a:ext cx="3584999" cy="3614736"/>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1770993"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304393"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2819400"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352800"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3886200"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419600"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1770993" y="2967037"/>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304393" y="2981325"/>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2819400" y="2971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352800" y="2971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3886200" y="2971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419600" y="2971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1770993"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304393"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2819400"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352800"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3886200"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419600"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1770993"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295197" y="40386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2819400"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352800" y="40386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3886200"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419600" y="40433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1770993"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304393"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2819400"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352800"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3886200"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419600"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1770993"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2860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2819400"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3528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3886200"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4196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 name="テキスト ボックス 70"/>
          <p:cNvSpPr txBox="1"/>
          <p:nvPr/>
        </p:nvSpPr>
        <p:spPr>
          <a:xfrm>
            <a:off x="1854747" y="5529607"/>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367308" y="5523795"/>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2908546" y="5529921"/>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461182" y="5524109"/>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3953663" y="5529607"/>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476644" y="5523795"/>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4982643" y="510086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4975859" y="456237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4983824" y="4041703"/>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4977040" y="3503213"/>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4985326" y="300744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4978542" y="246895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pic>
        <p:nvPicPr>
          <p:cNvPr id="113" name="図 112" descr="piece_pawnw.gif"/>
          <p:cNvPicPr>
            <a:picLocks noChangeAspect="1"/>
          </p:cNvPicPr>
          <p:nvPr/>
        </p:nvPicPr>
        <p:blipFill>
          <a:blip r:embed="rId3" cstate="print"/>
          <a:stretch>
            <a:fillRect/>
          </a:stretch>
        </p:blipFill>
        <p:spPr>
          <a:xfrm>
            <a:off x="3461182" y="3564798"/>
            <a:ext cx="328613" cy="400050"/>
          </a:xfrm>
          <a:prstGeom prst="rect">
            <a:avLst/>
          </a:prstGeom>
        </p:spPr>
      </p:pic>
      <p:pic>
        <p:nvPicPr>
          <p:cNvPr id="87" name="図 8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34413" y="5129948"/>
            <a:ext cx="485775" cy="442913"/>
          </a:xfrm>
          <a:prstGeom prst="rect">
            <a:avLst/>
          </a:prstGeom>
        </p:spPr>
      </p:pic>
      <p:pic>
        <p:nvPicPr>
          <p:cNvPr id="93" name="図 9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19209" y="3005458"/>
            <a:ext cx="485775" cy="442913"/>
          </a:xfrm>
          <a:prstGeom prst="rect">
            <a:avLst/>
          </a:prstGeom>
        </p:spPr>
      </p:pic>
      <p:pic>
        <p:nvPicPr>
          <p:cNvPr id="94" name="図 9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901454" y="3026568"/>
            <a:ext cx="400050" cy="442913"/>
          </a:xfrm>
          <a:prstGeom prst="rect">
            <a:avLst/>
          </a:prstGeom>
        </p:spPr>
      </p:pic>
      <p:sp>
        <p:nvSpPr>
          <p:cNvPr id="129" name="テキスト ボックス 128"/>
          <p:cNvSpPr txBox="1"/>
          <p:nvPr/>
        </p:nvSpPr>
        <p:spPr>
          <a:xfrm>
            <a:off x="6464461" y="2052076"/>
            <a:ext cx="1620957" cy="1040285"/>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4</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9</a:t>
            </a:r>
            <a:r>
              <a:rPr lang="ja-JP" altLang="en-US" dirty="0">
                <a:latin typeface="Times New Roman" panose="02020603050405020304" pitchFamily="18" charset="0"/>
              </a:rPr>
              <a:t>点</a:t>
            </a:r>
            <a:endParaRPr lang="en-US" altLang="ja-JP" dirty="0">
              <a:latin typeface="Times New Roman" panose="02020603050405020304" pitchFamily="18" charset="0"/>
            </a:endParaRPr>
          </a:p>
        </p:txBody>
      </p:sp>
      <p:sp>
        <p:nvSpPr>
          <p:cNvPr id="130" name="テキスト ボックス 129"/>
          <p:cNvSpPr txBox="1"/>
          <p:nvPr/>
        </p:nvSpPr>
        <p:spPr>
          <a:xfrm>
            <a:off x="6248400" y="3764793"/>
            <a:ext cx="2374739" cy="400110"/>
          </a:xfrm>
          <a:prstGeom prst="rect">
            <a:avLst/>
          </a:prstGeom>
          <a:noFill/>
        </p:spPr>
        <p:txBody>
          <a:bodyPr wrap="square" rtlCol="0">
            <a:spAutoFit/>
          </a:bodyPr>
          <a:lstStyle/>
          <a:p>
            <a:pPr algn="l"/>
            <a:r>
              <a:rPr lang="ja-JP" altLang="en-US" sz="2000" dirty="0">
                <a:latin typeface="Times New Roman" panose="02020603050405020304" pitchFamily="18" charset="0"/>
              </a:rPr>
              <a:t>ポーンでチェック！</a:t>
            </a:r>
            <a:endParaRPr lang="en-US" altLang="ja-JP" sz="2000" dirty="0">
              <a:latin typeface="Times New Roman" panose="02020603050405020304" pitchFamily="18" charset="0"/>
            </a:endParaRPr>
          </a:p>
        </p:txBody>
      </p:sp>
      <p:sp>
        <p:nvSpPr>
          <p:cNvPr id="133" name="テキスト ボックス 132"/>
          <p:cNvSpPr txBox="1"/>
          <p:nvPr/>
        </p:nvSpPr>
        <p:spPr>
          <a:xfrm>
            <a:off x="6019800" y="1251306"/>
            <a:ext cx="922047" cy="461665"/>
          </a:xfrm>
          <a:prstGeom prst="rect">
            <a:avLst/>
          </a:prstGeom>
          <a:noFill/>
        </p:spPr>
        <p:txBody>
          <a:bodyPr wrap="none" rtlCol="0">
            <a:spAutoFit/>
          </a:bodyPr>
          <a:lstStyle/>
          <a:p>
            <a:pPr algn="l"/>
            <a:r>
              <a:rPr lang="en-US" altLang="ja-JP" sz="2400" dirty="0">
                <a:latin typeface="Times New Roman" panose="02020603050405020304" pitchFamily="18" charset="0"/>
              </a:rPr>
              <a:t>1. f4+</a:t>
            </a:r>
            <a:endParaRPr kumimoji="1" lang="ja-JP" altLang="en-US" sz="2400" dirty="0">
              <a:latin typeface="Times New Roman" panose="02020603050405020304" pitchFamily="18" charset="0"/>
            </a:endParaRPr>
          </a:p>
        </p:txBody>
      </p:sp>
      <p:pic>
        <p:nvPicPr>
          <p:cNvPr id="127" name="図 1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437875" y="4623225"/>
            <a:ext cx="371475" cy="457200"/>
          </a:xfrm>
          <a:prstGeom prst="rect">
            <a:avLst/>
          </a:prstGeom>
        </p:spPr>
      </p:pic>
      <p:sp>
        <p:nvSpPr>
          <p:cNvPr id="61" name="テキスト ボックス 60"/>
          <p:cNvSpPr txBox="1"/>
          <p:nvPr/>
        </p:nvSpPr>
        <p:spPr>
          <a:xfrm>
            <a:off x="2432391" y="6155165"/>
            <a:ext cx="1688283" cy="523220"/>
          </a:xfrm>
          <a:prstGeom prst="rect">
            <a:avLst/>
          </a:prstGeom>
          <a:noFill/>
        </p:spPr>
        <p:txBody>
          <a:bodyPr wrap="none" rtlCol="0">
            <a:spAutoFit/>
          </a:bodyPr>
          <a:lstStyle/>
          <a:p>
            <a:r>
              <a:rPr lang="en-US" altLang="ja-JP" dirty="0"/>
              <a:t>1.f4+ </a:t>
            </a:r>
            <a:r>
              <a:rPr lang="ja-JP" altLang="en-US" dirty="0"/>
              <a:t>まで</a:t>
            </a:r>
            <a:endParaRPr kumimoji="1" lang="ja-JP" altLang="en-US" dirty="0"/>
          </a:p>
        </p:txBody>
      </p:sp>
    </p:spTree>
    <p:extLst>
      <p:ext uri="{BB962C8B-B14F-4D97-AF65-F5344CB8AC3E}">
        <p14:creationId xmlns:p14="http://schemas.microsoft.com/office/powerpoint/2010/main" val="417851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0"/>
                                        </p:tgtEl>
                                        <p:attrNameLst>
                                          <p:attrName>style.visibility</p:attrName>
                                        </p:attrNameLst>
                                      </p:cBhvr>
                                      <p:to>
                                        <p:strVal val="visible"/>
                                      </p:to>
                                    </p:set>
                                    <p:animEffect transition="in" filter="checkerboard(across)">
                                      <p:cBhvr>
                                        <p:cTn id="7" dur="5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駒割りによる評価値</a:t>
            </a:r>
            <a:r>
              <a:rPr lang="ja-JP" altLang="en-US" baseline="0" dirty="0">
                <a:latin typeface="Times New Roman" pitchFamily="18" charset="0"/>
              </a:rPr>
              <a:t>：チェス</a:t>
            </a:r>
            <a:endParaRPr kumimoji="1" lang="ja-JP" altLang="en-US" baseline="0" dirty="0">
              <a:latin typeface="Times New Roman" pitchFamily="18" charset="0"/>
            </a:endParaRPr>
          </a:p>
        </p:txBody>
      </p:sp>
      <p:sp>
        <p:nvSpPr>
          <p:cNvPr id="4" name="正方形/長方形 3"/>
          <p:cNvSpPr/>
          <p:nvPr/>
        </p:nvSpPr>
        <p:spPr bwMode="auto">
          <a:xfrm>
            <a:off x="1770993" y="2438400"/>
            <a:ext cx="3584999" cy="3614736"/>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1770993"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304393"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2819400"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352800"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3886200"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419600"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1770993" y="2967037"/>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304393" y="2981325"/>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2819400" y="2971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352800" y="2971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3886200" y="2971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419600" y="2971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1770993"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304393"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2819400"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352800"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3886200"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419600"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1770993"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295197" y="40386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2819400"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352800" y="40386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3886200"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419600" y="40433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1770993"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304393"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2819400"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352800"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3886200"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419600"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1770993"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2860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2819400"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3528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3886200"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4196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 name="テキスト ボックス 70"/>
          <p:cNvSpPr txBox="1"/>
          <p:nvPr/>
        </p:nvSpPr>
        <p:spPr>
          <a:xfrm>
            <a:off x="1854747" y="5529607"/>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367308" y="5523795"/>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2908546" y="5529921"/>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461182" y="5524109"/>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3953663" y="5529607"/>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476644" y="5523795"/>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4982643" y="510086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4975859" y="456237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4983824" y="4041703"/>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4977040" y="3503213"/>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4985326" y="300744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4978542" y="246895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pic>
        <p:nvPicPr>
          <p:cNvPr id="87" name="図 8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34413" y="5129948"/>
            <a:ext cx="485775" cy="442913"/>
          </a:xfrm>
          <a:prstGeom prst="rect">
            <a:avLst/>
          </a:prstGeom>
        </p:spPr>
      </p:pic>
      <p:pic>
        <p:nvPicPr>
          <p:cNvPr id="93" name="図 9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19209" y="3005458"/>
            <a:ext cx="485775" cy="442913"/>
          </a:xfrm>
          <a:prstGeom prst="rect">
            <a:avLst/>
          </a:prstGeom>
        </p:spPr>
      </p:pic>
      <p:pic>
        <p:nvPicPr>
          <p:cNvPr id="94" name="図 9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37875" y="3556571"/>
            <a:ext cx="400050" cy="442913"/>
          </a:xfrm>
          <a:prstGeom prst="rect">
            <a:avLst/>
          </a:prstGeom>
        </p:spPr>
      </p:pic>
      <p:sp>
        <p:nvSpPr>
          <p:cNvPr id="129" name="テキスト ボックス 128"/>
          <p:cNvSpPr txBox="1"/>
          <p:nvPr/>
        </p:nvSpPr>
        <p:spPr>
          <a:xfrm>
            <a:off x="6464461" y="2052076"/>
            <a:ext cx="1620957" cy="1040285"/>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3</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9</a:t>
            </a:r>
            <a:r>
              <a:rPr lang="ja-JP" altLang="en-US" dirty="0">
                <a:latin typeface="Times New Roman" panose="02020603050405020304" pitchFamily="18" charset="0"/>
              </a:rPr>
              <a:t>点</a:t>
            </a:r>
            <a:endParaRPr lang="en-US" altLang="ja-JP" dirty="0">
              <a:latin typeface="Times New Roman" panose="02020603050405020304" pitchFamily="18" charset="0"/>
            </a:endParaRPr>
          </a:p>
        </p:txBody>
      </p:sp>
      <p:sp>
        <p:nvSpPr>
          <p:cNvPr id="130" name="テキスト ボックス 129"/>
          <p:cNvSpPr txBox="1"/>
          <p:nvPr/>
        </p:nvSpPr>
        <p:spPr>
          <a:xfrm>
            <a:off x="6248400" y="3764793"/>
            <a:ext cx="2590800" cy="830997"/>
          </a:xfrm>
          <a:prstGeom prst="rect">
            <a:avLst/>
          </a:prstGeom>
          <a:noFill/>
        </p:spPr>
        <p:txBody>
          <a:bodyPr wrap="square" rtlCol="0">
            <a:spAutoFit/>
          </a:bodyPr>
          <a:lstStyle/>
          <a:p>
            <a:pPr algn="l"/>
            <a:r>
              <a:rPr lang="ja-JP" altLang="en-US" sz="2400" dirty="0">
                <a:latin typeface="Times New Roman" panose="02020603050405020304" pitchFamily="18" charset="0"/>
              </a:rPr>
              <a:t>クイーンで取るが</a:t>
            </a:r>
            <a:r>
              <a:rPr lang="en-US" altLang="ja-JP" sz="2400" dirty="0">
                <a:latin typeface="Times New Roman" panose="02020603050405020304" pitchFamily="18" charset="0"/>
              </a:rPr>
              <a:t>…</a:t>
            </a:r>
          </a:p>
        </p:txBody>
      </p:sp>
      <p:sp>
        <p:nvSpPr>
          <p:cNvPr id="133" name="テキスト ボックス 132"/>
          <p:cNvSpPr txBox="1"/>
          <p:nvPr/>
        </p:nvSpPr>
        <p:spPr>
          <a:xfrm>
            <a:off x="6019800" y="1251306"/>
            <a:ext cx="1709122" cy="461665"/>
          </a:xfrm>
          <a:prstGeom prst="rect">
            <a:avLst/>
          </a:prstGeom>
          <a:noFill/>
        </p:spPr>
        <p:txBody>
          <a:bodyPr wrap="none" rtlCol="0">
            <a:spAutoFit/>
          </a:bodyPr>
          <a:lstStyle/>
          <a:p>
            <a:pPr algn="l"/>
            <a:r>
              <a:rPr lang="en-US" altLang="ja-JP" sz="2400" dirty="0">
                <a:latin typeface="Times New Roman" panose="02020603050405020304" pitchFamily="18" charset="0"/>
              </a:rPr>
              <a:t>1. f4+</a:t>
            </a:r>
            <a:r>
              <a:rPr lang="ja-JP" altLang="en-US" sz="2400" dirty="0">
                <a:latin typeface="Times New Roman" panose="02020603050405020304" pitchFamily="18" charset="0"/>
              </a:rPr>
              <a:t>  </a:t>
            </a:r>
            <a:r>
              <a:rPr lang="en-US" altLang="ja-JP" sz="2400" dirty="0">
                <a:latin typeface="Times New Roman" panose="02020603050405020304" pitchFamily="18" charset="0"/>
              </a:rPr>
              <a:t>Qxf4</a:t>
            </a:r>
            <a:endParaRPr kumimoji="1" lang="ja-JP" altLang="en-US" sz="2400" dirty="0">
              <a:latin typeface="Times New Roman" panose="02020603050405020304" pitchFamily="18" charset="0"/>
            </a:endParaRPr>
          </a:p>
        </p:txBody>
      </p:sp>
      <p:pic>
        <p:nvPicPr>
          <p:cNvPr id="127" name="図 12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37875" y="4623225"/>
            <a:ext cx="371475" cy="457200"/>
          </a:xfrm>
          <a:prstGeom prst="rect">
            <a:avLst/>
          </a:prstGeom>
        </p:spPr>
      </p:pic>
      <p:sp>
        <p:nvSpPr>
          <p:cNvPr id="61" name="テキスト ボックス 60"/>
          <p:cNvSpPr txBox="1"/>
          <p:nvPr/>
        </p:nvSpPr>
        <p:spPr>
          <a:xfrm>
            <a:off x="2024428" y="6155165"/>
            <a:ext cx="2504212" cy="523220"/>
          </a:xfrm>
          <a:prstGeom prst="rect">
            <a:avLst/>
          </a:prstGeom>
          <a:noFill/>
        </p:spPr>
        <p:txBody>
          <a:bodyPr wrap="none" rtlCol="0">
            <a:spAutoFit/>
          </a:bodyPr>
          <a:lstStyle/>
          <a:p>
            <a:r>
              <a:rPr lang="en-US" altLang="ja-JP" dirty="0"/>
              <a:t>1.f4+ Qxf4 </a:t>
            </a:r>
            <a:r>
              <a:rPr lang="ja-JP" altLang="en-US" dirty="0"/>
              <a:t>まで</a:t>
            </a:r>
            <a:endParaRPr kumimoji="1" lang="ja-JP" altLang="en-US" dirty="0"/>
          </a:p>
        </p:txBody>
      </p:sp>
    </p:spTree>
    <p:extLst>
      <p:ext uri="{BB962C8B-B14F-4D97-AF65-F5344CB8AC3E}">
        <p14:creationId xmlns:p14="http://schemas.microsoft.com/office/powerpoint/2010/main" val="3322387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9"/>
                                        </p:tgtEl>
                                        <p:attrNameLst>
                                          <p:attrName>style.visibility</p:attrName>
                                        </p:attrNameLst>
                                      </p:cBhvr>
                                      <p:to>
                                        <p:strVal val="visible"/>
                                      </p:to>
                                    </p:set>
                                    <p:anim calcmode="lin" valueType="num">
                                      <p:cBhvr additive="base">
                                        <p:cTn id="7" dur="500" fill="hold"/>
                                        <p:tgtEl>
                                          <p:spTgt spid="129"/>
                                        </p:tgtEl>
                                        <p:attrNameLst>
                                          <p:attrName>ppt_x</p:attrName>
                                        </p:attrNameLst>
                                      </p:cBhvr>
                                      <p:tavLst>
                                        <p:tav tm="0">
                                          <p:val>
                                            <p:strVal val="1+#ppt_w/2"/>
                                          </p:val>
                                        </p:tav>
                                        <p:tav tm="100000">
                                          <p:val>
                                            <p:strVal val="#ppt_x"/>
                                          </p:val>
                                        </p:tav>
                                      </p:tavLst>
                                    </p:anim>
                                    <p:anim calcmode="lin" valueType="num">
                                      <p:cBhvr additive="base">
                                        <p:cTn id="8" dur="500" fill="hold"/>
                                        <p:tgtEl>
                                          <p:spTgt spid="12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30"/>
                                        </p:tgtEl>
                                        <p:attrNameLst>
                                          <p:attrName>style.visibility</p:attrName>
                                        </p:attrNameLst>
                                      </p:cBhvr>
                                      <p:to>
                                        <p:strVal val="visible"/>
                                      </p:to>
                                    </p:set>
                                    <p:animEffect transition="in" filter="checkerboard(across)">
                                      <p:cBhvr>
                                        <p:cTn id="13" dur="5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p:bldP spid="130"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駒割りによる評価値：チェス</a:t>
            </a:r>
          </a:p>
        </p:txBody>
      </p:sp>
      <p:sp>
        <p:nvSpPr>
          <p:cNvPr id="4" name="正方形/長方形 3"/>
          <p:cNvSpPr/>
          <p:nvPr/>
        </p:nvSpPr>
        <p:spPr bwMode="auto">
          <a:xfrm>
            <a:off x="1770993" y="2438400"/>
            <a:ext cx="3584999" cy="3614736"/>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1770993"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304393"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2819400"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352800"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3886200"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419600"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1770993" y="2967037"/>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304393" y="2981325"/>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2819400" y="2971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352800" y="2971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3886200" y="2971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419600" y="2971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1770993"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304393"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2819400"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352800"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3886200"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419600"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1770993"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295197" y="40386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2819400"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352800" y="40386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3886200"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419600" y="40433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1770993"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304393"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2819400"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352800"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3886200"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419600"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1770993"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2860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2819400"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3528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3886200"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4196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 name="テキスト ボックス 70"/>
          <p:cNvSpPr txBox="1"/>
          <p:nvPr/>
        </p:nvSpPr>
        <p:spPr>
          <a:xfrm>
            <a:off x="1854747" y="5529607"/>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367308" y="5523795"/>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2908546" y="5529921"/>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461182" y="5524109"/>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3953663" y="5529607"/>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476644" y="5523795"/>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4982643" y="510086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4975859" y="456237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4983824" y="4041703"/>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4977040" y="3503213"/>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4985326" y="300744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4978542" y="246895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pic>
        <p:nvPicPr>
          <p:cNvPr id="87" name="図 8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34413" y="5129948"/>
            <a:ext cx="485775" cy="442913"/>
          </a:xfrm>
          <a:prstGeom prst="rect">
            <a:avLst/>
          </a:prstGeom>
        </p:spPr>
      </p:pic>
      <p:pic>
        <p:nvPicPr>
          <p:cNvPr id="93" name="図 9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19209" y="3005458"/>
            <a:ext cx="485775" cy="442913"/>
          </a:xfrm>
          <a:prstGeom prst="rect">
            <a:avLst/>
          </a:prstGeom>
        </p:spPr>
      </p:pic>
      <p:pic>
        <p:nvPicPr>
          <p:cNvPr id="94" name="図 9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37875" y="3556571"/>
            <a:ext cx="400050" cy="442913"/>
          </a:xfrm>
          <a:prstGeom prst="rect">
            <a:avLst/>
          </a:prstGeom>
        </p:spPr>
      </p:pic>
      <p:sp>
        <p:nvSpPr>
          <p:cNvPr id="129" name="テキスト ボックス 128"/>
          <p:cNvSpPr txBox="1"/>
          <p:nvPr/>
        </p:nvSpPr>
        <p:spPr>
          <a:xfrm>
            <a:off x="6464461" y="2052076"/>
            <a:ext cx="1620957" cy="1040285"/>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3</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9</a:t>
            </a:r>
            <a:r>
              <a:rPr lang="ja-JP" altLang="en-US" dirty="0">
                <a:latin typeface="Times New Roman" panose="02020603050405020304" pitchFamily="18" charset="0"/>
              </a:rPr>
              <a:t>点</a:t>
            </a:r>
            <a:endParaRPr lang="en-US" altLang="ja-JP" dirty="0">
              <a:latin typeface="Times New Roman" panose="02020603050405020304" pitchFamily="18" charset="0"/>
            </a:endParaRPr>
          </a:p>
        </p:txBody>
      </p:sp>
      <p:sp>
        <p:nvSpPr>
          <p:cNvPr id="130" name="テキスト ボックス 129"/>
          <p:cNvSpPr txBox="1"/>
          <p:nvPr/>
        </p:nvSpPr>
        <p:spPr>
          <a:xfrm>
            <a:off x="6248400" y="3764793"/>
            <a:ext cx="2374739" cy="461665"/>
          </a:xfrm>
          <a:prstGeom prst="rect">
            <a:avLst/>
          </a:prstGeom>
          <a:noFill/>
        </p:spPr>
        <p:txBody>
          <a:bodyPr wrap="square" rtlCol="0">
            <a:spAutoFit/>
          </a:bodyPr>
          <a:lstStyle/>
          <a:p>
            <a:pPr algn="l"/>
            <a:r>
              <a:rPr lang="ja-JP" altLang="en-US" sz="2400" dirty="0">
                <a:latin typeface="Times New Roman" panose="02020603050405020304" pitchFamily="18" charset="0"/>
              </a:rPr>
              <a:t>ナイトで両取り！</a:t>
            </a:r>
            <a:endParaRPr lang="en-US" altLang="ja-JP" sz="2400" dirty="0">
              <a:latin typeface="Times New Roman" panose="02020603050405020304" pitchFamily="18" charset="0"/>
            </a:endParaRPr>
          </a:p>
        </p:txBody>
      </p:sp>
      <p:sp>
        <p:nvSpPr>
          <p:cNvPr id="133" name="テキスト ボックス 132"/>
          <p:cNvSpPr txBox="1"/>
          <p:nvPr/>
        </p:nvSpPr>
        <p:spPr>
          <a:xfrm>
            <a:off x="6019800" y="1251306"/>
            <a:ext cx="1709122" cy="904863"/>
          </a:xfrm>
          <a:prstGeom prst="rect">
            <a:avLst/>
          </a:prstGeom>
          <a:noFill/>
        </p:spPr>
        <p:txBody>
          <a:bodyPr wrap="none" rtlCol="0">
            <a:spAutoFit/>
          </a:bodyPr>
          <a:lstStyle/>
          <a:p>
            <a:pPr algn="l"/>
            <a:r>
              <a:rPr lang="en-US" altLang="ja-JP" sz="2400" dirty="0">
                <a:latin typeface="Times New Roman" panose="02020603050405020304" pitchFamily="18" charset="0"/>
              </a:rPr>
              <a:t>1. f4+</a:t>
            </a:r>
            <a:r>
              <a:rPr lang="ja-JP" altLang="en-US" sz="2400" dirty="0">
                <a:latin typeface="Times New Roman" panose="02020603050405020304" pitchFamily="18" charset="0"/>
              </a:rPr>
              <a:t>  </a:t>
            </a:r>
            <a:r>
              <a:rPr lang="en-US" altLang="ja-JP" sz="2400" dirty="0">
                <a:latin typeface="Times New Roman" panose="02020603050405020304" pitchFamily="18" charset="0"/>
              </a:rPr>
              <a:t>Qxf4</a:t>
            </a:r>
          </a:p>
          <a:p>
            <a:pPr algn="l"/>
            <a:r>
              <a:rPr kumimoji="1" lang="en-US" altLang="ja-JP" sz="2400" dirty="0">
                <a:latin typeface="Times New Roman" panose="02020603050405020304" pitchFamily="18" charset="0"/>
              </a:rPr>
              <a:t>2. Nh3+</a:t>
            </a:r>
            <a:endParaRPr kumimoji="1" lang="ja-JP" altLang="en-US" sz="2400" dirty="0">
              <a:latin typeface="Times New Roman" panose="02020603050405020304" pitchFamily="18" charset="0"/>
            </a:endParaRPr>
          </a:p>
        </p:txBody>
      </p:sp>
      <p:pic>
        <p:nvPicPr>
          <p:cNvPr id="127" name="図 12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500562" y="4091687"/>
            <a:ext cx="371475" cy="457200"/>
          </a:xfrm>
          <a:prstGeom prst="rect">
            <a:avLst/>
          </a:prstGeom>
        </p:spPr>
      </p:pic>
      <p:sp>
        <p:nvSpPr>
          <p:cNvPr id="61" name="テキスト ボックス 60"/>
          <p:cNvSpPr txBox="1"/>
          <p:nvPr/>
        </p:nvSpPr>
        <p:spPr>
          <a:xfrm>
            <a:off x="2215184" y="6155165"/>
            <a:ext cx="2122697" cy="523220"/>
          </a:xfrm>
          <a:prstGeom prst="rect">
            <a:avLst/>
          </a:prstGeom>
          <a:noFill/>
        </p:spPr>
        <p:txBody>
          <a:bodyPr wrap="none" rtlCol="0">
            <a:spAutoFit/>
          </a:bodyPr>
          <a:lstStyle/>
          <a:p>
            <a:r>
              <a:rPr lang="en-US" altLang="ja-JP" dirty="0"/>
              <a:t>2. Nh3+ </a:t>
            </a:r>
            <a:r>
              <a:rPr lang="ja-JP" altLang="en-US" dirty="0"/>
              <a:t>まで</a:t>
            </a:r>
            <a:endParaRPr kumimoji="1" lang="ja-JP" altLang="en-US" dirty="0"/>
          </a:p>
        </p:txBody>
      </p:sp>
      <p:sp>
        <p:nvSpPr>
          <p:cNvPr id="62" name="テキスト ボックス 61"/>
          <p:cNvSpPr txBox="1"/>
          <p:nvPr/>
        </p:nvSpPr>
        <p:spPr>
          <a:xfrm>
            <a:off x="5464374" y="4726849"/>
            <a:ext cx="3374642" cy="904863"/>
          </a:xfrm>
          <a:prstGeom prst="rect">
            <a:avLst/>
          </a:prstGeom>
          <a:noFill/>
        </p:spPr>
        <p:txBody>
          <a:bodyPr wrap="none" rtlCol="0">
            <a:spAutoFit/>
          </a:bodyPr>
          <a:lstStyle/>
          <a:p>
            <a:pPr algn="l"/>
            <a:r>
              <a:rPr lang="ja-JP" altLang="en-US" sz="2400" dirty="0">
                <a:latin typeface="Times New Roman" panose="02020603050405020304" pitchFamily="18" charset="0"/>
              </a:rPr>
              <a:t>クイーン</a:t>
            </a:r>
            <a:r>
              <a:rPr lang="en-US" altLang="ja-JP" sz="2400" dirty="0">
                <a:latin typeface="Times New Roman" panose="02020603050405020304" pitchFamily="18" charset="0"/>
              </a:rPr>
              <a:t>(9</a:t>
            </a:r>
            <a:r>
              <a:rPr lang="ja-JP" altLang="en-US" sz="2400" dirty="0">
                <a:latin typeface="Times New Roman" panose="02020603050405020304" pitchFamily="18" charset="0"/>
              </a:rPr>
              <a:t>点</a:t>
            </a:r>
            <a:r>
              <a:rPr lang="en-US" altLang="ja-JP" sz="2400" dirty="0">
                <a:latin typeface="Times New Roman" panose="02020603050405020304" pitchFamily="18" charset="0"/>
              </a:rPr>
              <a:t>)</a:t>
            </a:r>
            <a:r>
              <a:rPr lang="ja-JP" altLang="en-US" sz="2400" dirty="0">
                <a:latin typeface="Times New Roman" panose="02020603050405020304" pitchFamily="18" charset="0"/>
              </a:rPr>
              <a:t>と</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ナイトポーン</a:t>
            </a:r>
            <a:r>
              <a:rPr lang="en-US" altLang="ja-JP" sz="2400" dirty="0">
                <a:latin typeface="Times New Roman" panose="02020603050405020304" pitchFamily="18" charset="0"/>
              </a:rPr>
              <a:t>(4</a:t>
            </a:r>
            <a:r>
              <a:rPr lang="ja-JP" altLang="en-US" sz="2400" dirty="0">
                <a:latin typeface="Times New Roman" panose="02020603050405020304" pitchFamily="18" charset="0"/>
              </a:rPr>
              <a:t>点</a:t>
            </a:r>
            <a:r>
              <a:rPr lang="en-US" altLang="ja-JP" sz="2400" dirty="0">
                <a:latin typeface="Times New Roman" panose="02020603050405020304" pitchFamily="18" charset="0"/>
              </a:rPr>
              <a:t>)</a:t>
            </a:r>
            <a:r>
              <a:rPr lang="ja-JP" altLang="en-US" sz="2400" dirty="0">
                <a:latin typeface="Times New Roman" panose="02020603050405020304" pitchFamily="18" charset="0"/>
              </a:rPr>
              <a:t>の交換</a:t>
            </a:r>
            <a:endParaRPr lang="en-US" altLang="ja-JP" sz="2400" dirty="0">
              <a:latin typeface="Times New Roman" panose="02020603050405020304" pitchFamily="18" charset="0"/>
            </a:endParaRPr>
          </a:p>
        </p:txBody>
      </p:sp>
    </p:spTree>
    <p:extLst>
      <p:ext uri="{BB962C8B-B14F-4D97-AF65-F5344CB8AC3E}">
        <p14:creationId xmlns:p14="http://schemas.microsoft.com/office/powerpoint/2010/main" val="12900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9"/>
                                        </p:tgtEl>
                                        <p:attrNameLst>
                                          <p:attrName>style.visibility</p:attrName>
                                        </p:attrNameLst>
                                      </p:cBhvr>
                                      <p:to>
                                        <p:strVal val="visible"/>
                                      </p:to>
                                    </p:set>
                                    <p:anim calcmode="lin" valueType="num">
                                      <p:cBhvr additive="base">
                                        <p:cTn id="7" dur="500" fill="hold"/>
                                        <p:tgtEl>
                                          <p:spTgt spid="129"/>
                                        </p:tgtEl>
                                        <p:attrNameLst>
                                          <p:attrName>ppt_x</p:attrName>
                                        </p:attrNameLst>
                                      </p:cBhvr>
                                      <p:tavLst>
                                        <p:tav tm="0">
                                          <p:val>
                                            <p:strVal val="1+#ppt_w/2"/>
                                          </p:val>
                                        </p:tav>
                                        <p:tav tm="100000">
                                          <p:val>
                                            <p:strVal val="#ppt_x"/>
                                          </p:val>
                                        </p:tav>
                                      </p:tavLst>
                                    </p:anim>
                                    <p:anim calcmode="lin" valueType="num">
                                      <p:cBhvr additive="base">
                                        <p:cTn id="8" dur="500" fill="hold"/>
                                        <p:tgtEl>
                                          <p:spTgt spid="12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30"/>
                                        </p:tgtEl>
                                        <p:attrNameLst>
                                          <p:attrName>style.visibility</p:attrName>
                                        </p:attrNameLst>
                                      </p:cBhvr>
                                      <p:to>
                                        <p:strVal val="visible"/>
                                      </p:to>
                                    </p:set>
                                    <p:animEffect transition="in" filter="checkerboard(across)">
                                      <p:cBhvr>
                                        <p:cTn id="13" dur="500"/>
                                        <p:tgtEl>
                                          <p:spTgt spid="130"/>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62"/>
                                        </p:tgtEl>
                                        <p:attrNameLst>
                                          <p:attrName>style.visibility</p:attrName>
                                        </p:attrNameLst>
                                      </p:cBhvr>
                                      <p:to>
                                        <p:strVal val="visible"/>
                                      </p:to>
                                    </p:set>
                                    <p:animEffect transition="in" filter="checkerboard(across)">
                                      <p:cBhvr>
                                        <p:cTn id="18"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p:bldP spid="130" grpId="0"/>
      <p:bldP spid="6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駒割りによる評価値</a:t>
            </a:r>
            <a:r>
              <a:rPr lang="ja-JP" altLang="en-US" baseline="0" dirty="0">
                <a:latin typeface="Times New Roman" pitchFamily="18" charset="0"/>
              </a:rPr>
              <a:t>：チェス</a:t>
            </a:r>
            <a:endParaRPr kumimoji="1" lang="ja-JP" altLang="en-US" baseline="0" dirty="0">
              <a:latin typeface="Times New Roman" pitchFamily="18" charset="0"/>
            </a:endParaRPr>
          </a:p>
        </p:txBody>
      </p:sp>
      <p:sp>
        <p:nvSpPr>
          <p:cNvPr id="4" name="正方形/長方形 3"/>
          <p:cNvSpPr/>
          <p:nvPr/>
        </p:nvSpPr>
        <p:spPr bwMode="auto">
          <a:xfrm>
            <a:off x="1770993" y="2438400"/>
            <a:ext cx="3584999" cy="3614736"/>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1770993"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304393"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2819400"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352800"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3886200"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419600"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1770993" y="2967037"/>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304393" y="2981325"/>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2819400" y="2971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352800" y="2971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3886200" y="2971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419600" y="2971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1770993"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304393"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2819400"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352800"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3886200"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419600"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1770993"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295197" y="40386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2819400"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352800" y="40386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3886200"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419600" y="40433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1770993"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304393"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2819400"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352800"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3886200"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419600"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1770993"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2860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2819400"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3528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3886200"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4196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 name="テキスト ボックス 70"/>
          <p:cNvSpPr txBox="1"/>
          <p:nvPr/>
        </p:nvSpPr>
        <p:spPr>
          <a:xfrm>
            <a:off x="1854747" y="5529607"/>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367308" y="5523795"/>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2908546" y="5529921"/>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461182" y="5524109"/>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3953663" y="5529607"/>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476644" y="5523795"/>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4982643" y="510086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4975859" y="456237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4983824" y="4041703"/>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4977040" y="3503213"/>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4985326" y="300744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4978542" y="246895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pic>
        <p:nvPicPr>
          <p:cNvPr id="87" name="図 8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34413" y="5129948"/>
            <a:ext cx="485775" cy="442913"/>
          </a:xfrm>
          <a:prstGeom prst="rect">
            <a:avLst/>
          </a:prstGeom>
        </p:spPr>
      </p:pic>
      <p:pic>
        <p:nvPicPr>
          <p:cNvPr id="93" name="図 9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52800" y="3505200"/>
            <a:ext cx="485775" cy="442913"/>
          </a:xfrm>
          <a:prstGeom prst="rect">
            <a:avLst/>
          </a:prstGeom>
        </p:spPr>
      </p:pic>
      <p:pic>
        <p:nvPicPr>
          <p:cNvPr id="94" name="図 9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95600" y="3048000"/>
            <a:ext cx="400050" cy="442913"/>
          </a:xfrm>
          <a:prstGeom prst="rect">
            <a:avLst/>
          </a:prstGeom>
        </p:spPr>
      </p:pic>
      <p:sp>
        <p:nvSpPr>
          <p:cNvPr id="129" name="テキスト ボックス 128"/>
          <p:cNvSpPr txBox="1"/>
          <p:nvPr/>
        </p:nvSpPr>
        <p:spPr>
          <a:xfrm>
            <a:off x="6464461" y="2052076"/>
            <a:ext cx="1620957" cy="1040285"/>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3</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9</a:t>
            </a:r>
            <a:r>
              <a:rPr lang="ja-JP" altLang="en-US" dirty="0">
                <a:latin typeface="Times New Roman" panose="02020603050405020304" pitchFamily="18" charset="0"/>
              </a:rPr>
              <a:t>点</a:t>
            </a:r>
            <a:endParaRPr lang="en-US" altLang="ja-JP" dirty="0">
              <a:latin typeface="Times New Roman" panose="02020603050405020304" pitchFamily="18" charset="0"/>
            </a:endParaRPr>
          </a:p>
        </p:txBody>
      </p:sp>
      <p:sp>
        <p:nvSpPr>
          <p:cNvPr id="130" name="テキスト ボックス 129"/>
          <p:cNvSpPr txBox="1"/>
          <p:nvPr/>
        </p:nvSpPr>
        <p:spPr>
          <a:xfrm>
            <a:off x="5943600" y="3764793"/>
            <a:ext cx="2895600" cy="461665"/>
          </a:xfrm>
          <a:prstGeom prst="rect">
            <a:avLst/>
          </a:prstGeom>
          <a:noFill/>
        </p:spPr>
        <p:txBody>
          <a:bodyPr wrap="square" rtlCol="0">
            <a:spAutoFit/>
          </a:bodyPr>
          <a:lstStyle/>
          <a:p>
            <a:pPr algn="l"/>
            <a:r>
              <a:rPr lang="ja-JP" altLang="en-US" sz="2400" dirty="0">
                <a:latin typeface="Times New Roman" panose="02020603050405020304" pitchFamily="18" charset="0"/>
              </a:rPr>
              <a:t>キングで取っても</a:t>
            </a:r>
            <a:r>
              <a:rPr lang="en-US" altLang="ja-JP" sz="2400" dirty="0">
                <a:latin typeface="Times New Roman" panose="02020603050405020304" pitchFamily="18" charset="0"/>
              </a:rPr>
              <a:t>…</a:t>
            </a:r>
          </a:p>
        </p:txBody>
      </p:sp>
      <p:sp>
        <p:nvSpPr>
          <p:cNvPr id="133" name="テキスト ボックス 132"/>
          <p:cNvSpPr txBox="1"/>
          <p:nvPr/>
        </p:nvSpPr>
        <p:spPr>
          <a:xfrm>
            <a:off x="6019800" y="1251306"/>
            <a:ext cx="1709122" cy="461665"/>
          </a:xfrm>
          <a:prstGeom prst="rect">
            <a:avLst/>
          </a:prstGeom>
          <a:noFill/>
        </p:spPr>
        <p:txBody>
          <a:bodyPr wrap="none" rtlCol="0">
            <a:spAutoFit/>
          </a:bodyPr>
          <a:lstStyle/>
          <a:p>
            <a:pPr algn="l"/>
            <a:r>
              <a:rPr lang="en-US" altLang="ja-JP" sz="2400" dirty="0">
                <a:latin typeface="Times New Roman" panose="02020603050405020304" pitchFamily="18" charset="0"/>
              </a:rPr>
              <a:t>1. f4+</a:t>
            </a:r>
            <a:r>
              <a:rPr lang="ja-JP" altLang="en-US" sz="2400" dirty="0">
                <a:latin typeface="Times New Roman" panose="02020603050405020304" pitchFamily="18" charset="0"/>
              </a:rPr>
              <a:t>  </a:t>
            </a:r>
            <a:r>
              <a:rPr lang="en-US" altLang="ja-JP" sz="2400" dirty="0">
                <a:latin typeface="Times New Roman" panose="02020603050405020304" pitchFamily="18" charset="0"/>
              </a:rPr>
              <a:t>Kxf4</a:t>
            </a:r>
            <a:endParaRPr kumimoji="1" lang="ja-JP" altLang="en-US" sz="2400" dirty="0">
              <a:latin typeface="Times New Roman" panose="02020603050405020304" pitchFamily="18" charset="0"/>
            </a:endParaRPr>
          </a:p>
        </p:txBody>
      </p:sp>
      <p:pic>
        <p:nvPicPr>
          <p:cNvPr id="127" name="図 12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37875" y="4623225"/>
            <a:ext cx="371475" cy="457200"/>
          </a:xfrm>
          <a:prstGeom prst="rect">
            <a:avLst/>
          </a:prstGeom>
        </p:spPr>
      </p:pic>
      <p:sp>
        <p:nvSpPr>
          <p:cNvPr id="61" name="テキスト ボックス 60"/>
          <p:cNvSpPr txBox="1"/>
          <p:nvPr/>
        </p:nvSpPr>
        <p:spPr>
          <a:xfrm>
            <a:off x="2030039" y="6155165"/>
            <a:ext cx="2492990" cy="523220"/>
          </a:xfrm>
          <a:prstGeom prst="rect">
            <a:avLst/>
          </a:prstGeom>
          <a:noFill/>
        </p:spPr>
        <p:txBody>
          <a:bodyPr wrap="none" rtlCol="0">
            <a:spAutoFit/>
          </a:bodyPr>
          <a:lstStyle/>
          <a:p>
            <a:r>
              <a:rPr lang="en-US" altLang="ja-JP" dirty="0"/>
              <a:t>1.f4+ Kxf4 </a:t>
            </a:r>
            <a:r>
              <a:rPr lang="ja-JP" altLang="en-US" dirty="0"/>
              <a:t>まで</a:t>
            </a:r>
            <a:endParaRPr kumimoji="1" lang="ja-JP" altLang="en-US" dirty="0"/>
          </a:p>
        </p:txBody>
      </p:sp>
    </p:spTree>
    <p:extLst>
      <p:ext uri="{BB962C8B-B14F-4D97-AF65-F5344CB8AC3E}">
        <p14:creationId xmlns:p14="http://schemas.microsoft.com/office/powerpoint/2010/main" val="3322387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9"/>
                                        </p:tgtEl>
                                        <p:attrNameLst>
                                          <p:attrName>style.visibility</p:attrName>
                                        </p:attrNameLst>
                                      </p:cBhvr>
                                      <p:to>
                                        <p:strVal val="visible"/>
                                      </p:to>
                                    </p:set>
                                    <p:anim calcmode="lin" valueType="num">
                                      <p:cBhvr additive="base">
                                        <p:cTn id="7" dur="500" fill="hold"/>
                                        <p:tgtEl>
                                          <p:spTgt spid="129"/>
                                        </p:tgtEl>
                                        <p:attrNameLst>
                                          <p:attrName>ppt_x</p:attrName>
                                        </p:attrNameLst>
                                      </p:cBhvr>
                                      <p:tavLst>
                                        <p:tav tm="0">
                                          <p:val>
                                            <p:strVal val="1+#ppt_w/2"/>
                                          </p:val>
                                        </p:tav>
                                        <p:tav tm="100000">
                                          <p:val>
                                            <p:strVal val="#ppt_x"/>
                                          </p:val>
                                        </p:tav>
                                      </p:tavLst>
                                    </p:anim>
                                    <p:anim calcmode="lin" valueType="num">
                                      <p:cBhvr additive="base">
                                        <p:cTn id="8" dur="500" fill="hold"/>
                                        <p:tgtEl>
                                          <p:spTgt spid="12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30"/>
                                        </p:tgtEl>
                                        <p:attrNameLst>
                                          <p:attrName>style.visibility</p:attrName>
                                        </p:attrNameLst>
                                      </p:cBhvr>
                                      <p:to>
                                        <p:strVal val="visible"/>
                                      </p:to>
                                    </p:set>
                                    <p:animEffect transition="in" filter="checkerboard(across)">
                                      <p:cBhvr>
                                        <p:cTn id="13" dur="5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p:bldP spid="130"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駒割りによる評価値：チェス</a:t>
            </a:r>
          </a:p>
        </p:txBody>
      </p:sp>
      <p:sp>
        <p:nvSpPr>
          <p:cNvPr id="4" name="正方形/長方形 3"/>
          <p:cNvSpPr/>
          <p:nvPr/>
        </p:nvSpPr>
        <p:spPr bwMode="auto">
          <a:xfrm>
            <a:off x="1770993" y="2438400"/>
            <a:ext cx="3584999" cy="3614736"/>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1770993"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304393"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2819400"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352800"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3886200"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419600"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1770993" y="2967037"/>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304393" y="2981325"/>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2819400" y="2971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352800" y="2971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3886200" y="2971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419600" y="2971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1770993"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304393"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2819400"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352800"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3886200"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419600"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1770993"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295197" y="40386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2819400"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352800" y="40386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3886200"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419600" y="40433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1770993"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304393"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2819400"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352800"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3886200"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419600"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1770993"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2860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2819400"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3528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3886200"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4196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 name="テキスト ボックス 70"/>
          <p:cNvSpPr txBox="1"/>
          <p:nvPr/>
        </p:nvSpPr>
        <p:spPr>
          <a:xfrm>
            <a:off x="1854747" y="5529607"/>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367308" y="5523795"/>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2908546" y="5529921"/>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461182" y="5524109"/>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3953663" y="5529607"/>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476644" y="5523795"/>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4982643" y="510086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4975859" y="456237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4983824" y="4041703"/>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4977040" y="3503213"/>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4985326" y="300744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4978542" y="246895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pic>
        <p:nvPicPr>
          <p:cNvPr id="87" name="図 8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34413" y="5129948"/>
            <a:ext cx="485775" cy="442913"/>
          </a:xfrm>
          <a:prstGeom prst="rect">
            <a:avLst/>
          </a:prstGeom>
        </p:spPr>
      </p:pic>
      <p:pic>
        <p:nvPicPr>
          <p:cNvPr id="93" name="図 9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52800" y="3505200"/>
            <a:ext cx="485775" cy="442913"/>
          </a:xfrm>
          <a:prstGeom prst="rect">
            <a:avLst/>
          </a:prstGeom>
        </p:spPr>
      </p:pic>
      <p:pic>
        <p:nvPicPr>
          <p:cNvPr id="94" name="図 9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95600" y="3048000"/>
            <a:ext cx="400050" cy="442913"/>
          </a:xfrm>
          <a:prstGeom prst="rect">
            <a:avLst/>
          </a:prstGeom>
        </p:spPr>
      </p:pic>
      <p:sp>
        <p:nvSpPr>
          <p:cNvPr id="129" name="テキスト ボックス 128"/>
          <p:cNvSpPr txBox="1"/>
          <p:nvPr/>
        </p:nvSpPr>
        <p:spPr>
          <a:xfrm>
            <a:off x="6464461" y="2052076"/>
            <a:ext cx="1620957" cy="1040285"/>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3</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9</a:t>
            </a:r>
            <a:r>
              <a:rPr lang="ja-JP" altLang="en-US" dirty="0">
                <a:latin typeface="Times New Roman" panose="02020603050405020304" pitchFamily="18" charset="0"/>
              </a:rPr>
              <a:t>点</a:t>
            </a:r>
            <a:endParaRPr lang="en-US" altLang="ja-JP" dirty="0">
              <a:latin typeface="Times New Roman" panose="02020603050405020304" pitchFamily="18" charset="0"/>
            </a:endParaRPr>
          </a:p>
        </p:txBody>
      </p:sp>
      <p:sp>
        <p:nvSpPr>
          <p:cNvPr id="130" name="テキスト ボックス 129"/>
          <p:cNvSpPr txBox="1"/>
          <p:nvPr/>
        </p:nvSpPr>
        <p:spPr>
          <a:xfrm>
            <a:off x="6248400" y="3764793"/>
            <a:ext cx="2374739" cy="904863"/>
          </a:xfrm>
          <a:prstGeom prst="rect">
            <a:avLst/>
          </a:prstGeom>
          <a:noFill/>
        </p:spPr>
        <p:txBody>
          <a:bodyPr wrap="square" rtlCol="0">
            <a:spAutoFit/>
          </a:bodyPr>
          <a:lstStyle/>
          <a:p>
            <a:pPr algn="l"/>
            <a:r>
              <a:rPr lang="ja-JP" altLang="en-US" sz="2400" dirty="0">
                <a:latin typeface="Times New Roman" panose="02020603050405020304" pitchFamily="18" charset="0"/>
              </a:rPr>
              <a:t>やっぱり</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ナイトで両取り！</a:t>
            </a:r>
            <a:endParaRPr lang="en-US" altLang="ja-JP" sz="2400" dirty="0">
              <a:latin typeface="Times New Roman" panose="02020603050405020304" pitchFamily="18" charset="0"/>
            </a:endParaRPr>
          </a:p>
        </p:txBody>
      </p:sp>
      <p:sp>
        <p:nvSpPr>
          <p:cNvPr id="133" name="テキスト ボックス 132"/>
          <p:cNvSpPr txBox="1"/>
          <p:nvPr/>
        </p:nvSpPr>
        <p:spPr>
          <a:xfrm>
            <a:off x="6019800" y="1251306"/>
            <a:ext cx="1709122" cy="904863"/>
          </a:xfrm>
          <a:prstGeom prst="rect">
            <a:avLst/>
          </a:prstGeom>
          <a:noFill/>
        </p:spPr>
        <p:txBody>
          <a:bodyPr wrap="none" rtlCol="0">
            <a:spAutoFit/>
          </a:bodyPr>
          <a:lstStyle/>
          <a:p>
            <a:pPr algn="l"/>
            <a:r>
              <a:rPr lang="en-US" altLang="ja-JP" sz="2400" dirty="0">
                <a:latin typeface="Times New Roman" panose="02020603050405020304" pitchFamily="18" charset="0"/>
              </a:rPr>
              <a:t>1. f4+</a:t>
            </a:r>
            <a:r>
              <a:rPr lang="ja-JP" altLang="en-US" sz="2400" dirty="0">
                <a:latin typeface="Times New Roman" panose="02020603050405020304" pitchFamily="18" charset="0"/>
              </a:rPr>
              <a:t>  </a:t>
            </a:r>
            <a:r>
              <a:rPr lang="en-US" altLang="ja-JP" sz="2400" dirty="0">
                <a:latin typeface="Times New Roman" panose="02020603050405020304" pitchFamily="18" charset="0"/>
              </a:rPr>
              <a:t>Kxf4</a:t>
            </a:r>
          </a:p>
          <a:p>
            <a:pPr algn="l"/>
            <a:r>
              <a:rPr kumimoji="1" lang="en-US" altLang="ja-JP" sz="2400" dirty="0">
                <a:latin typeface="Times New Roman" panose="02020603050405020304" pitchFamily="18" charset="0"/>
              </a:rPr>
              <a:t>2. Nd3+</a:t>
            </a:r>
            <a:endParaRPr kumimoji="1" lang="ja-JP" altLang="en-US" sz="2400" dirty="0">
              <a:latin typeface="Times New Roman" panose="02020603050405020304" pitchFamily="18" charset="0"/>
            </a:endParaRPr>
          </a:p>
        </p:txBody>
      </p:sp>
      <p:pic>
        <p:nvPicPr>
          <p:cNvPr id="127" name="図 12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62200" y="4114800"/>
            <a:ext cx="371475" cy="457200"/>
          </a:xfrm>
          <a:prstGeom prst="rect">
            <a:avLst/>
          </a:prstGeom>
        </p:spPr>
      </p:pic>
      <p:sp>
        <p:nvSpPr>
          <p:cNvPr id="61" name="テキスト ボックス 60"/>
          <p:cNvSpPr txBox="1"/>
          <p:nvPr/>
        </p:nvSpPr>
        <p:spPr>
          <a:xfrm>
            <a:off x="2216787" y="6155165"/>
            <a:ext cx="2119491" cy="523220"/>
          </a:xfrm>
          <a:prstGeom prst="rect">
            <a:avLst/>
          </a:prstGeom>
          <a:noFill/>
        </p:spPr>
        <p:txBody>
          <a:bodyPr wrap="none" rtlCol="0">
            <a:spAutoFit/>
          </a:bodyPr>
          <a:lstStyle/>
          <a:p>
            <a:r>
              <a:rPr lang="en-US" altLang="ja-JP" dirty="0"/>
              <a:t>2. Nd3+ </a:t>
            </a:r>
            <a:r>
              <a:rPr lang="ja-JP" altLang="en-US" dirty="0"/>
              <a:t>まで</a:t>
            </a:r>
            <a:endParaRPr kumimoji="1" lang="ja-JP" altLang="en-US" dirty="0"/>
          </a:p>
        </p:txBody>
      </p:sp>
    </p:spTree>
    <p:extLst>
      <p:ext uri="{BB962C8B-B14F-4D97-AF65-F5344CB8AC3E}">
        <p14:creationId xmlns:p14="http://schemas.microsoft.com/office/powerpoint/2010/main" val="12900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9"/>
                                        </p:tgtEl>
                                        <p:attrNameLst>
                                          <p:attrName>style.visibility</p:attrName>
                                        </p:attrNameLst>
                                      </p:cBhvr>
                                      <p:to>
                                        <p:strVal val="visible"/>
                                      </p:to>
                                    </p:set>
                                    <p:anim calcmode="lin" valueType="num">
                                      <p:cBhvr additive="base">
                                        <p:cTn id="7" dur="500" fill="hold"/>
                                        <p:tgtEl>
                                          <p:spTgt spid="129"/>
                                        </p:tgtEl>
                                        <p:attrNameLst>
                                          <p:attrName>ppt_x</p:attrName>
                                        </p:attrNameLst>
                                      </p:cBhvr>
                                      <p:tavLst>
                                        <p:tav tm="0">
                                          <p:val>
                                            <p:strVal val="1+#ppt_w/2"/>
                                          </p:val>
                                        </p:tav>
                                        <p:tav tm="100000">
                                          <p:val>
                                            <p:strVal val="#ppt_x"/>
                                          </p:val>
                                        </p:tav>
                                      </p:tavLst>
                                    </p:anim>
                                    <p:anim calcmode="lin" valueType="num">
                                      <p:cBhvr additive="base">
                                        <p:cTn id="8" dur="500" fill="hold"/>
                                        <p:tgtEl>
                                          <p:spTgt spid="12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30"/>
                                        </p:tgtEl>
                                        <p:attrNameLst>
                                          <p:attrName>style.visibility</p:attrName>
                                        </p:attrNameLst>
                                      </p:cBhvr>
                                      <p:to>
                                        <p:strVal val="visible"/>
                                      </p:to>
                                    </p:set>
                                    <p:animEffect transition="in" filter="checkerboard(across)">
                                      <p:cBhvr>
                                        <p:cTn id="13" dur="5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p:bldP spid="130"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駒割りによる評価値</a:t>
            </a:r>
            <a:r>
              <a:rPr lang="ja-JP" altLang="en-US" baseline="0" dirty="0">
                <a:latin typeface="Times New Roman" pitchFamily="18" charset="0"/>
              </a:rPr>
              <a:t>：チェス</a:t>
            </a:r>
            <a:endParaRPr kumimoji="1" lang="ja-JP" altLang="en-US" baseline="0" dirty="0">
              <a:latin typeface="Times New Roman" pitchFamily="18" charset="0"/>
            </a:endParaRPr>
          </a:p>
        </p:txBody>
      </p:sp>
      <p:sp>
        <p:nvSpPr>
          <p:cNvPr id="4" name="正方形/長方形 3"/>
          <p:cNvSpPr/>
          <p:nvPr/>
        </p:nvSpPr>
        <p:spPr bwMode="auto">
          <a:xfrm>
            <a:off x="1770993" y="2438400"/>
            <a:ext cx="3584999" cy="3614736"/>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1770993"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304393"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2819400"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352800"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3886200" y="2438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419600" y="2438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1770993" y="2967037"/>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304393" y="2981325"/>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2819400" y="2971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352800" y="2971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3886200" y="2971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419600" y="2971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1770993"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304393"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2819400"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352800"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3886200" y="35052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419600" y="35052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1770993"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295197" y="40386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2819400"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352800" y="40386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3886200" y="40386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419600" y="40433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1770993"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304393"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2819400"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352800"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3886200" y="4564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419600" y="4564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1770993"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2860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2819400"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3528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3886200" y="5098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419600" y="5098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 name="テキスト ボックス 70"/>
          <p:cNvSpPr txBox="1"/>
          <p:nvPr/>
        </p:nvSpPr>
        <p:spPr>
          <a:xfrm>
            <a:off x="1854747" y="5529607"/>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367308" y="5523795"/>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2908546" y="5529921"/>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461182" y="5524109"/>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3953663" y="5529607"/>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476644" y="5523795"/>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4982643" y="510086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4975859" y="456237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4983824" y="4041703"/>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4977040" y="3503213"/>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4985326" y="300744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4978542" y="2468958"/>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pic>
        <p:nvPicPr>
          <p:cNvPr id="113" name="図 112" descr="piece_pawnw.gif"/>
          <p:cNvPicPr>
            <a:picLocks noChangeAspect="1"/>
          </p:cNvPicPr>
          <p:nvPr/>
        </p:nvPicPr>
        <p:blipFill>
          <a:blip r:embed="rId3" cstate="print"/>
          <a:stretch>
            <a:fillRect/>
          </a:stretch>
        </p:blipFill>
        <p:spPr>
          <a:xfrm>
            <a:off x="3437461" y="4105275"/>
            <a:ext cx="328613" cy="400050"/>
          </a:xfrm>
          <a:prstGeom prst="rect">
            <a:avLst/>
          </a:prstGeom>
        </p:spPr>
      </p:pic>
      <p:pic>
        <p:nvPicPr>
          <p:cNvPr id="87" name="図 8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34413" y="5129948"/>
            <a:ext cx="485775" cy="442913"/>
          </a:xfrm>
          <a:prstGeom prst="rect">
            <a:avLst/>
          </a:prstGeom>
        </p:spPr>
      </p:pic>
      <p:pic>
        <p:nvPicPr>
          <p:cNvPr id="93" name="図 9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19209" y="3005458"/>
            <a:ext cx="485775" cy="442913"/>
          </a:xfrm>
          <a:prstGeom prst="rect">
            <a:avLst/>
          </a:prstGeom>
        </p:spPr>
      </p:pic>
      <p:pic>
        <p:nvPicPr>
          <p:cNvPr id="94" name="図 9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901454" y="3026568"/>
            <a:ext cx="400050" cy="442913"/>
          </a:xfrm>
          <a:prstGeom prst="rect">
            <a:avLst/>
          </a:prstGeom>
        </p:spPr>
      </p:pic>
      <p:sp>
        <p:nvSpPr>
          <p:cNvPr id="129" name="テキスト ボックス 128"/>
          <p:cNvSpPr txBox="1"/>
          <p:nvPr/>
        </p:nvSpPr>
        <p:spPr>
          <a:xfrm>
            <a:off x="6464461" y="2052076"/>
            <a:ext cx="1620957" cy="1040285"/>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4</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9</a:t>
            </a:r>
            <a:r>
              <a:rPr lang="ja-JP" altLang="en-US" dirty="0">
                <a:latin typeface="Times New Roman" panose="02020603050405020304" pitchFamily="18" charset="0"/>
              </a:rPr>
              <a:t>点</a:t>
            </a:r>
            <a:endParaRPr lang="en-US" altLang="ja-JP" dirty="0">
              <a:latin typeface="Times New Roman" panose="02020603050405020304" pitchFamily="18" charset="0"/>
            </a:endParaRPr>
          </a:p>
        </p:txBody>
      </p:sp>
      <p:sp>
        <p:nvSpPr>
          <p:cNvPr id="130" name="テキスト ボックス 129"/>
          <p:cNvSpPr txBox="1"/>
          <p:nvPr/>
        </p:nvSpPr>
        <p:spPr>
          <a:xfrm>
            <a:off x="6883494" y="3825400"/>
            <a:ext cx="1955706" cy="904863"/>
          </a:xfrm>
          <a:prstGeom prst="rect">
            <a:avLst/>
          </a:prstGeom>
          <a:noFill/>
        </p:spPr>
        <p:txBody>
          <a:bodyPr wrap="square" rtlCol="0">
            <a:spAutoFit/>
          </a:bodyPr>
          <a:lstStyle/>
          <a:p>
            <a:pPr algn="l"/>
            <a:r>
              <a:rPr lang="ja-JP" altLang="en-US" sz="2400" dirty="0">
                <a:latin typeface="Times New Roman" panose="02020603050405020304" pitchFamily="18" charset="0"/>
              </a:rPr>
              <a:t>後手の方が</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有利だが</a:t>
            </a:r>
            <a:r>
              <a:rPr lang="en-US" altLang="ja-JP" sz="2400" dirty="0">
                <a:latin typeface="Times New Roman" panose="02020603050405020304" pitchFamily="18" charset="0"/>
              </a:rPr>
              <a:t>…</a:t>
            </a:r>
          </a:p>
        </p:txBody>
      </p:sp>
      <p:pic>
        <p:nvPicPr>
          <p:cNvPr id="127" name="図 1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437875" y="4623225"/>
            <a:ext cx="371475" cy="457200"/>
          </a:xfrm>
          <a:prstGeom prst="rect">
            <a:avLst/>
          </a:prstGeom>
        </p:spPr>
      </p:pic>
      <p:sp>
        <p:nvSpPr>
          <p:cNvPr id="61" name="テキスト ボックス 60">
            <a:extLst>
              <a:ext uri="{FF2B5EF4-FFF2-40B4-BE49-F238E27FC236}">
                <a16:creationId xmlns:a16="http://schemas.microsoft.com/office/drawing/2014/main" id="{E7743BCD-63B0-43F5-A432-1F8A44F4B582}"/>
              </a:ext>
            </a:extLst>
          </p:cNvPr>
          <p:cNvSpPr txBox="1"/>
          <p:nvPr/>
        </p:nvSpPr>
        <p:spPr>
          <a:xfrm>
            <a:off x="5500961" y="5357267"/>
            <a:ext cx="3374642" cy="904863"/>
          </a:xfrm>
          <a:prstGeom prst="rect">
            <a:avLst/>
          </a:prstGeom>
          <a:noFill/>
        </p:spPr>
        <p:txBody>
          <a:bodyPr wrap="none" rtlCol="0">
            <a:spAutoFit/>
          </a:bodyPr>
          <a:lstStyle/>
          <a:p>
            <a:pPr algn="l"/>
            <a:r>
              <a:rPr lang="ja-JP" altLang="en-US" sz="2400" dirty="0">
                <a:latin typeface="Times New Roman" panose="02020603050405020304" pitchFamily="18" charset="0"/>
              </a:rPr>
              <a:t>クイーン</a:t>
            </a:r>
            <a:r>
              <a:rPr lang="en-US" altLang="ja-JP" sz="2400" dirty="0">
                <a:latin typeface="Times New Roman" panose="02020603050405020304" pitchFamily="18" charset="0"/>
              </a:rPr>
              <a:t>(9</a:t>
            </a:r>
            <a:r>
              <a:rPr lang="ja-JP" altLang="en-US" sz="2400" dirty="0">
                <a:latin typeface="Times New Roman" panose="02020603050405020304" pitchFamily="18" charset="0"/>
              </a:rPr>
              <a:t>点</a:t>
            </a:r>
            <a:r>
              <a:rPr lang="en-US" altLang="ja-JP" sz="2400" dirty="0">
                <a:latin typeface="Times New Roman" panose="02020603050405020304" pitchFamily="18" charset="0"/>
              </a:rPr>
              <a:t>)</a:t>
            </a:r>
            <a:r>
              <a:rPr lang="ja-JP" altLang="en-US" sz="2400" dirty="0">
                <a:latin typeface="Times New Roman" panose="02020603050405020304" pitchFamily="18" charset="0"/>
              </a:rPr>
              <a:t>と</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ナイトポーン</a:t>
            </a:r>
            <a:r>
              <a:rPr lang="en-US" altLang="ja-JP" sz="2400" dirty="0">
                <a:latin typeface="Times New Roman" panose="02020603050405020304" pitchFamily="18" charset="0"/>
              </a:rPr>
              <a:t>(4</a:t>
            </a:r>
            <a:r>
              <a:rPr lang="ja-JP" altLang="en-US" sz="2400" dirty="0">
                <a:latin typeface="Times New Roman" panose="02020603050405020304" pitchFamily="18" charset="0"/>
              </a:rPr>
              <a:t>点</a:t>
            </a:r>
            <a:r>
              <a:rPr lang="en-US" altLang="ja-JP" sz="2400" dirty="0">
                <a:latin typeface="Times New Roman" panose="02020603050405020304" pitchFamily="18" charset="0"/>
              </a:rPr>
              <a:t>)</a:t>
            </a:r>
            <a:r>
              <a:rPr lang="ja-JP" altLang="en-US" sz="2400" dirty="0">
                <a:latin typeface="Times New Roman" panose="02020603050405020304" pitchFamily="18" charset="0"/>
              </a:rPr>
              <a:t>の交換</a:t>
            </a:r>
            <a:endParaRPr lang="en-US" altLang="ja-JP" sz="2400" dirty="0">
              <a:latin typeface="Times New Roman" panose="02020603050405020304" pitchFamily="18" charset="0"/>
            </a:endParaRPr>
          </a:p>
        </p:txBody>
      </p:sp>
    </p:spTree>
    <p:extLst>
      <p:ext uri="{BB962C8B-B14F-4D97-AF65-F5344CB8AC3E}">
        <p14:creationId xmlns:p14="http://schemas.microsoft.com/office/powerpoint/2010/main" val="1997146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checkerboard(across)">
                                      <p:cBhvr>
                                        <p:cTn id="7"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局面の評価値計算</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p:txBody>
          <a:bodyPr/>
          <a:lstStyle/>
          <a:p>
            <a:r>
              <a:rPr lang="ja-JP" altLang="en-US" dirty="0">
                <a:latin typeface="Times New Roman" pitchFamily="18" charset="0"/>
              </a:rPr>
              <a:t>局面の評価値計算</a:t>
            </a:r>
            <a:endParaRPr kumimoji="1" lang="en-US" altLang="ja-JP" baseline="0" dirty="0">
              <a:latin typeface="Times New Roman" pitchFamily="18" charset="0"/>
            </a:endParaRPr>
          </a:p>
          <a:p>
            <a:pPr lvl="1"/>
            <a:r>
              <a:rPr lang="ja-JP" altLang="en-US" dirty="0">
                <a:latin typeface="Times New Roman" pitchFamily="18" charset="0"/>
              </a:rPr>
              <a:t>現在の局面からどのくらい優勢かを計算する</a:t>
            </a:r>
            <a:endParaRPr lang="en-US" altLang="ja-JP" dirty="0">
              <a:latin typeface="Times New Roman" pitchFamily="18" charset="0"/>
            </a:endParaRPr>
          </a:p>
          <a:p>
            <a:pPr lvl="2"/>
            <a:r>
              <a:rPr lang="ja-JP" altLang="en-US" baseline="0" dirty="0">
                <a:latin typeface="Times New Roman" pitchFamily="18" charset="0"/>
              </a:rPr>
              <a:t>得点を多く</a:t>
            </a:r>
            <a:r>
              <a:rPr lang="ja-JP" altLang="en-US" dirty="0">
                <a:latin typeface="Times New Roman" pitchFamily="18" charset="0"/>
              </a:rPr>
              <a:t>取って</a:t>
            </a:r>
            <a:r>
              <a:rPr lang="ja-JP" altLang="en-US" baseline="0" dirty="0">
                <a:latin typeface="Times New Roman" pitchFamily="18" charset="0"/>
              </a:rPr>
              <a:t>い</a:t>
            </a:r>
            <a:r>
              <a:rPr lang="ja-JP" altLang="en-US" dirty="0">
                <a:latin typeface="Times New Roman" pitchFamily="18" charset="0"/>
              </a:rPr>
              <a:t>る</a:t>
            </a:r>
            <a:endParaRPr lang="en-US" altLang="ja-JP" dirty="0">
              <a:latin typeface="Times New Roman" pitchFamily="18" charset="0"/>
            </a:endParaRPr>
          </a:p>
          <a:p>
            <a:pPr lvl="2"/>
            <a:r>
              <a:rPr lang="ja-JP" altLang="en-US" baseline="0" dirty="0">
                <a:latin typeface="Times New Roman" pitchFamily="18" charset="0"/>
              </a:rPr>
              <a:t>盤上に強い駒がある</a:t>
            </a:r>
            <a:endParaRPr lang="en-US" altLang="ja-JP" baseline="0" dirty="0">
              <a:latin typeface="Times New Roman" pitchFamily="18" charset="0"/>
            </a:endParaRPr>
          </a:p>
          <a:p>
            <a:pPr lvl="2"/>
            <a:r>
              <a:rPr lang="ja-JP" altLang="en-US" dirty="0">
                <a:latin typeface="Times New Roman" pitchFamily="18" charset="0"/>
              </a:rPr>
              <a:t>強いカードを持っている</a:t>
            </a:r>
            <a:endParaRPr lang="en-US" altLang="ja-JP" dirty="0">
              <a:latin typeface="Times New Roman" pitchFamily="18" charset="0"/>
            </a:endParaRPr>
          </a:p>
          <a:p>
            <a:pPr lvl="2"/>
            <a:r>
              <a:rPr lang="ja-JP" altLang="en-US" baseline="0" dirty="0">
                <a:latin typeface="Times New Roman" pitchFamily="18" charset="0"/>
              </a:rPr>
              <a:t>有利な地点を抑えている</a:t>
            </a:r>
            <a:endParaRPr lang="en-US" altLang="ja-JP" baseline="0" dirty="0">
              <a:latin typeface="Times New Roman" pitchFamily="18" charset="0"/>
            </a:endParaRPr>
          </a:p>
          <a:p>
            <a:pPr lvl="2"/>
            <a:r>
              <a:rPr lang="ja-JP" altLang="en-US" dirty="0">
                <a:latin typeface="Times New Roman" pitchFamily="18" charset="0"/>
              </a:rPr>
              <a:t>相手を攻撃できる</a:t>
            </a:r>
            <a:endParaRPr lang="en-US" altLang="ja-JP" dirty="0">
              <a:latin typeface="Times New Roman" pitchFamily="18" charset="0"/>
            </a:endParaRPr>
          </a:p>
          <a:p>
            <a:pPr lvl="2"/>
            <a:r>
              <a:rPr lang="ja-JP" altLang="en-US" baseline="0" dirty="0">
                <a:latin typeface="Times New Roman" pitchFamily="18" charset="0"/>
              </a:rPr>
              <a:t>相手の攻撃を防げる</a:t>
            </a:r>
            <a:endParaRPr lang="en-US" altLang="ja-JP" baseline="0" dirty="0">
              <a:latin typeface="Times New Roman" pitchFamily="18" charset="0"/>
            </a:endParaRPr>
          </a:p>
          <a:p>
            <a:pPr lvl="2"/>
            <a:r>
              <a:rPr lang="ja-JP" altLang="en-US" dirty="0">
                <a:latin typeface="Times New Roman" pitchFamily="18" charset="0"/>
              </a:rPr>
              <a:t>可能な手の数が多い</a:t>
            </a:r>
            <a:endParaRPr lang="en-US" altLang="ja-JP" dirty="0">
              <a:latin typeface="Times New Roman" pitchFamily="18" charset="0"/>
            </a:endParaRPr>
          </a:p>
          <a:p>
            <a:pPr marL="914400" lvl="2" indent="0" algn="ctr">
              <a:buNone/>
            </a:pPr>
            <a:r>
              <a:rPr lang="ja-JP" altLang="en-US" dirty="0">
                <a:latin typeface="Times New Roman" pitchFamily="18" charset="0"/>
              </a:rPr>
              <a:t>：</a:t>
            </a:r>
            <a:endParaRPr lang="en-US" altLang="ja-JP" dirty="0">
              <a:latin typeface="Times New Roman" pitchFamily="18" charset="0"/>
            </a:endParaRPr>
          </a:p>
        </p:txBody>
      </p:sp>
    </p:spTree>
    <p:extLst>
      <p:ext uri="{BB962C8B-B14F-4D97-AF65-F5344CB8AC3E}">
        <p14:creationId xmlns:p14="http://schemas.microsoft.com/office/powerpoint/2010/main" val="35176084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ja-JP" altLang="en-US" dirty="0"/>
              <a:t>駒割りによる評価値計算</a:t>
            </a:r>
            <a:endParaRPr kumimoji="1" lang="ja-JP" altLang="en-US" dirty="0"/>
          </a:p>
        </p:txBody>
      </p:sp>
      <p:sp>
        <p:nvSpPr>
          <p:cNvPr id="4" name="コンテンツ プレースホルダー 3"/>
          <p:cNvSpPr>
            <a:spLocks noGrp="1"/>
          </p:cNvSpPr>
          <p:nvPr>
            <p:ph idx="1"/>
          </p:nvPr>
        </p:nvSpPr>
        <p:spPr/>
        <p:txBody>
          <a:bodyPr/>
          <a:lstStyle/>
          <a:p>
            <a:r>
              <a:rPr kumimoji="1" lang="ja-JP" altLang="en-US" dirty="0"/>
              <a:t>駒割りによる評価値計算</a:t>
            </a:r>
            <a:endParaRPr kumimoji="1" lang="en-US" altLang="ja-JP" dirty="0"/>
          </a:p>
          <a:p>
            <a:pPr lvl="1"/>
            <a:r>
              <a:rPr lang="ja-JP" altLang="en-US" dirty="0"/>
              <a:t>強い駒を取れる手を高評価にする</a:t>
            </a:r>
            <a:endParaRPr kumimoji="1" lang="ja-JP" altLang="en-US" dirty="0"/>
          </a:p>
        </p:txBody>
      </p:sp>
      <p:sp>
        <p:nvSpPr>
          <p:cNvPr id="5" name="テキスト ボックス 4"/>
          <p:cNvSpPr txBox="1"/>
          <p:nvPr/>
        </p:nvSpPr>
        <p:spPr>
          <a:xfrm>
            <a:off x="1752600" y="3657600"/>
            <a:ext cx="5971507" cy="523220"/>
          </a:xfrm>
          <a:prstGeom prst="rect">
            <a:avLst/>
          </a:prstGeom>
          <a:noFill/>
        </p:spPr>
        <p:txBody>
          <a:bodyPr wrap="none" rtlCol="0">
            <a:spAutoFit/>
          </a:bodyPr>
          <a:lstStyle/>
          <a:p>
            <a:r>
              <a:rPr lang="ja-JP" altLang="en-US" dirty="0">
                <a:latin typeface="Times New Roman" panose="02020603050405020304" pitchFamily="18" charset="0"/>
              </a:rPr>
              <a:t>これである程度はいい手を選べるが</a:t>
            </a:r>
            <a:r>
              <a:rPr lang="en-US" altLang="ja-JP" dirty="0">
                <a:latin typeface="Times New Roman" panose="02020603050405020304" pitchFamily="18" charset="0"/>
              </a:rPr>
              <a:t>…</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32194300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latin typeface="Times New Roman" panose="02020603050405020304" pitchFamily="18" charset="0"/>
              </a:rPr>
              <a:t>駒割による評価値：将棋</a:t>
            </a:r>
            <a:endParaRPr kumimoji="1" lang="ja-JP" altLang="en-US" dirty="0">
              <a:latin typeface="Times New Roman" panose="02020603050405020304" pitchFamily="18" charset="0"/>
            </a:endParaRPr>
          </a:p>
        </p:txBody>
      </p:sp>
      <p:sp>
        <p:nvSpPr>
          <p:cNvPr id="121" name="フリーフォーム 120"/>
          <p:cNvSpPr/>
          <p:nvPr/>
        </p:nvSpPr>
        <p:spPr bwMode="auto">
          <a:xfrm>
            <a:off x="6324600" y="5410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6324600" y="5867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11430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655672" y="183636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647875"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2362196" y="6334780"/>
            <a:ext cx="2151550" cy="523220"/>
          </a:xfrm>
          <a:prstGeom prst="rect">
            <a:avLst/>
          </a:prstGeom>
          <a:noFill/>
        </p:spPr>
        <p:txBody>
          <a:bodyPr wrap="none" rtlCol="0">
            <a:spAutoFit/>
          </a:bodyPr>
          <a:lstStyle/>
          <a:p>
            <a:r>
              <a:rPr lang="ja-JP" altLang="en-US" dirty="0"/>
              <a:t>△８六銀まで</a:t>
            </a:r>
            <a:endParaRPr kumimoji="1" lang="ja-JP" altLang="en-US" dirty="0"/>
          </a:p>
        </p:txBody>
      </p:sp>
      <p:sp>
        <p:nvSpPr>
          <p:cNvPr id="249" name="フリーフォーム 248"/>
          <p:cNvSpPr/>
          <p:nvPr/>
        </p:nvSpPr>
        <p:spPr bwMode="auto">
          <a:xfrm rot="10800000">
            <a:off x="2722473" y="12888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0" name="フリーフォーム 249"/>
          <p:cNvSpPr/>
          <p:nvPr/>
        </p:nvSpPr>
        <p:spPr bwMode="auto">
          <a:xfrm rot="10800000">
            <a:off x="1140596" y="23577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2713433" y="237715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2" name="フリーフォーム 251"/>
          <p:cNvSpPr/>
          <p:nvPr/>
        </p:nvSpPr>
        <p:spPr bwMode="auto">
          <a:xfrm rot="10800000">
            <a:off x="3234797" y="23629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3" name="フリーフォーム 252"/>
          <p:cNvSpPr/>
          <p:nvPr/>
        </p:nvSpPr>
        <p:spPr bwMode="auto">
          <a:xfrm rot="10800000">
            <a:off x="3775023"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304366" y="2919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3228063" y="127606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655673" y="55507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234797" y="4492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765144" y="447199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4817729" y="55532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209800" y="5029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4817579" y="50209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2196235" y="447199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3758849" y="394963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3776073" y="55654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3239624" y="55482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4303198" y="237290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5345362" y="396291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334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300568" y="39415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228600" y="175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rot="10800000">
            <a:off x="4313528" y="18403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a:off x="4850935" y="3404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464461" y="2052076"/>
            <a:ext cx="2438488" cy="1483483"/>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93</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93</a:t>
            </a:r>
            <a:r>
              <a:rPr lang="ja-JP" altLang="en-US" dirty="0">
                <a:latin typeface="Times New Roman" panose="02020603050405020304" pitchFamily="18" charset="0"/>
              </a:rPr>
              <a:t>点</a:t>
            </a:r>
            <a:endParaRPr lang="en-US" altLang="ja-JP" dirty="0">
              <a:latin typeface="Times New Roman" panose="02020603050405020304" pitchFamily="18" charset="0"/>
            </a:endParaRPr>
          </a:p>
          <a:p>
            <a:pPr algn="l"/>
            <a:r>
              <a:rPr lang="en-US" altLang="ja-JP" sz="2400" dirty="0">
                <a:latin typeface="Times New Roman" panose="02020603050405020304" pitchFamily="18" charset="0"/>
              </a:rPr>
              <a:t>(</a:t>
            </a:r>
            <a:r>
              <a:rPr lang="ja-JP" altLang="en-US" sz="2400" dirty="0">
                <a:latin typeface="Times New Roman" panose="02020603050405020304" pitchFamily="18" charset="0"/>
              </a:rPr>
              <a:t>互いに駒損無し</a:t>
            </a:r>
            <a:r>
              <a:rPr lang="en-US" altLang="ja-JP" sz="2400" dirty="0">
                <a:latin typeface="Times New Roman" panose="02020603050405020304" pitchFamily="18" charset="0"/>
              </a:rPr>
              <a:t>)</a:t>
            </a:r>
            <a:endParaRPr lang="ja-JP" altLang="en-US" sz="2400" dirty="0">
              <a:latin typeface="Times New Roman" panose="02020603050405020304" pitchFamily="18" charset="0"/>
            </a:endParaRPr>
          </a:p>
        </p:txBody>
      </p:sp>
      <p:sp>
        <p:nvSpPr>
          <p:cNvPr id="8" name="テキスト ボックス 7"/>
          <p:cNvSpPr txBox="1"/>
          <p:nvPr/>
        </p:nvSpPr>
        <p:spPr>
          <a:xfrm>
            <a:off x="6380085" y="855190"/>
            <a:ext cx="1317990" cy="461665"/>
          </a:xfrm>
          <a:prstGeom prst="rect">
            <a:avLst/>
          </a:prstGeom>
          <a:noFill/>
        </p:spPr>
        <p:txBody>
          <a:bodyPr wrap="none" rtlCol="0">
            <a:spAutoFit/>
          </a:bodyPr>
          <a:lstStyle/>
          <a:p>
            <a:pPr algn="l"/>
            <a:r>
              <a:rPr lang="ja-JP" altLang="en-US" sz="2400" dirty="0">
                <a:latin typeface="Times New Roman" panose="02020603050405020304" pitchFamily="18" charset="0"/>
              </a:rPr>
              <a:t>▲８六銀</a:t>
            </a:r>
            <a:endParaRPr kumimoji="1" lang="ja-JP" altLang="en-US" sz="2400" dirty="0">
              <a:latin typeface="Times New Roman" panose="02020603050405020304" pitchFamily="18" charset="0"/>
            </a:endParaRPr>
          </a:p>
        </p:txBody>
      </p:sp>
      <p:sp>
        <p:nvSpPr>
          <p:cNvPr id="6" name="フリーフォーム 281">
            <a:extLst>
              <a:ext uri="{FF2B5EF4-FFF2-40B4-BE49-F238E27FC236}">
                <a16:creationId xmlns:a16="http://schemas.microsoft.com/office/drawing/2014/main" id="{0C02CBFD-3925-49C6-B546-BD10911B3E52}"/>
              </a:ext>
            </a:extLst>
          </p:cNvPr>
          <p:cNvSpPr/>
          <p:nvPr/>
        </p:nvSpPr>
        <p:spPr bwMode="auto">
          <a:xfrm rot="10800000">
            <a:off x="1638409" y="398228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銀</a:t>
            </a:r>
          </a:p>
        </p:txBody>
      </p:sp>
    </p:spTree>
    <p:extLst>
      <p:ext uri="{BB962C8B-B14F-4D97-AF65-F5344CB8AC3E}">
        <p14:creationId xmlns:p14="http://schemas.microsoft.com/office/powerpoint/2010/main" val="1878770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latin typeface="Times New Roman" panose="02020603050405020304" pitchFamily="18" charset="0"/>
              </a:rPr>
              <a:t>駒割による評価値：将棋</a:t>
            </a:r>
            <a:endParaRPr kumimoji="1" lang="ja-JP" altLang="en-US" dirty="0">
              <a:latin typeface="Times New Roman" panose="02020603050405020304" pitchFamily="18" charset="0"/>
            </a:endParaRPr>
          </a:p>
        </p:txBody>
      </p:sp>
      <p:sp>
        <p:nvSpPr>
          <p:cNvPr id="119" name="フリーフォーム 118"/>
          <p:cNvSpPr/>
          <p:nvPr/>
        </p:nvSpPr>
        <p:spPr bwMode="auto">
          <a:xfrm>
            <a:off x="6324600" y="49530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121" name="フリーフォーム 120"/>
          <p:cNvSpPr/>
          <p:nvPr/>
        </p:nvSpPr>
        <p:spPr bwMode="auto">
          <a:xfrm>
            <a:off x="6324600" y="5410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6324600" y="5867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11430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655672" y="183636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647875"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2182659" y="6334780"/>
            <a:ext cx="2510624" cy="523220"/>
          </a:xfrm>
          <a:prstGeom prst="rect">
            <a:avLst/>
          </a:prstGeom>
          <a:noFill/>
        </p:spPr>
        <p:txBody>
          <a:bodyPr wrap="none" rtlCol="0">
            <a:spAutoFit/>
          </a:bodyPr>
          <a:lstStyle/>
          <a:p>
            <a:r>
              <a:rPr lang="ja-JP" altLang="en-US" dirty="0"/>
              <a:t>▲８六同銀まで</a:t>
            </a:r>
            <a:endParaRPr kumimoji="1" lang="ja-JP" altLang="en-US" dirty="0"/>
          </a:p>
        </p:txBody>
      </p:sp>
      <p:sp>
        <p:nvSpPr>
          <p:cNvPr id="249" name="フリーフォーム 248"/>
          <p:cNvSpPr/>
          <p:nvPr/>
        </p:nvSpPr>
        <p:spPr bwMode="auto">
          <a:xfrm rot="10800000">
            <a:off x="2722473" y="12888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0" name="フリーフォーム 249"/>
          <p:cNvSpPr/>
          <p:nvPr/>
        </p:nvSpPr>
        <p:spPr bwMode="auto">
          <a:xfrm rot="10800000">
            <a:off x="1140596" y="23577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2713433" y="237715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2" name="フリーフォーム 251"/>
          <p:cNvSpPr/>
          <p:nvPr/>
        </p:nvSpPr>
        <p:spPr bwMode="auto">
          <a:xfrm rot="10800000">
            <a:off x="3234797" y="23629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3" name="フリーフォーム 252"/>
          <p:cNvSpPr/>
          <p:nvPr/>
        </p:nvSpPr>
        <p:spPr bwMode="auto">
          <a:xfrm rot="10800000">
            <a:off x="3775023"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304366" y="2919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3228063" y="127606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655673" y="55507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234797" y="4492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765144" y="447199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4817729" y="55532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209800" y="5029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4817579" y="50209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643352"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3758849" y="394963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3776073" y="55654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3239624" y="55482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4303198" y="237290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5345362" y="396291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334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300568" y="39415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228600" y="175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rot="10800000">
            <a:off x="4313528" y="18403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a:off x="4850935" y="3404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464461" y="2052076"/>
            <a:ext cx="1980029" cy="1483483"/>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kumimoji="1" lang="en-US" altLang="ja-JP" dirty="0">
                <a:latin typeface="Times New Roman" panose="02020603050405020304" pitchFamily="18" charset="0"/>
              </a:rPr>
              <a:t>101</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85</a:t>
            </a:r>
            <a:r>
              <a:rPr lang="ja-JP" altLang="en-US" dirty="0">
                <a:latin typeface="Times New Roman" panose="02020603050405020304" pitchFamily="18" charset="0"/>
              </a:rPr>
              <a:t>点</a:t>
            </a:r>
            <a:endParaRPr lang="en-US" altLang="ja-JP" dirty="0">
              <a:latin typeface="Times New Roman" panose="02020603050405020304" pitchFamily="18" charset="0"/>
            </a:endParaRPr>
          </a:p>
          <a:p>
            <a:pPr algn="l"/>
            <a:r>
              <a:rPr kumimoji="1" lang="en-US" altLang="ja-JP" sz="2400" dirty="0">
                <a:latin typeface="Times New Roman" panose="02020603050405020304" pitchFamily="18" charset="0"/>
              </a:rPr>
              <a:t>(</a:t>
            </a:r>
            <a:r>
              <a:rPr kumimoji="1" lang="ja-JP" altLang="en-US" sz="2400" dirty="0">
                <a:latin typeface="Times New Roman" panose="02020603050405020304" pitchFamily="18" charset="0"/>
              </a:rPr>
              <a:t>先手の銀得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
        <p:nvSpPr>
          <p:cNvPr id="5" name="角丸四角形吹き出し 4"/>
          <p:cNvSpPr/>
          <p:nvPr/>
        </p:nvSpPr>
        <p:spPr bwMode="auto">
          <a:xfrm>
            <a:off x="76200" y="3129812"/>
            <a:ext cx="1324843" cy="1233059"/>
          </a:xfrm>
          <a:prstGeom prst="wedgeRoundRectCallout">
            <a:avLst>
              <a:gd name="adj1" fmla="val 70186"/>
              <a:gd name="adj2" fmla="val 33607"/>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dirty="0">
                <a:effectLst/>
                <a:latin typeface="Times New Roman" panose="02020603050405020304" pitchFamily="18" charset="0"/>
              </a:rPr>
              <a:t>飛車で</a:t>
            </a:r>
            <a:endParaRPr kumimoji="1" lang="en-US" altLang="ja-JP" sz="20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只取り</a:t>
            </a:r>
            <a:endParaRPr lang="en-US" altLang="ja-JP" sz="20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できる？</a:t>
            </a:r>
            <a:endParaRPr kumimoji="1" lang="ja-JP" altLang="en-US" sz="2000" dirty="0">
              <a:effectLst/>
              <a:latin typeface="Times New Roman" panose="02020603050405020304" pitchFamily="18" charset="0"/>
            </a:endParaRPr>
          </a:p>
        </p:txBody>
      </p:sp>
      <p:sp>
        <p:nvSpPr>
          <p:cNvPr id="274" name="テキスト ボックス 273"/>
          <p:cNvSpPr txBox="1"/>
          <p:nvPr/>
        </p:nvSpPr>
        <p:spPr>
          <a:xfrm>
            <a:off x="6883494" y="3825400"/>
            <a:ext cx="1803306" cy="1138773"/>
          </a:xfrm>
          <a:prstGeom prst="rect">
            <a:avLst/>
          </a:prstGeom>
          <a:noFill/>
        </p:spPr>
        <p:txBody>
          <a:bodyPr wrap="square" rtlCol="0">
            <a:spAutoFit/>
          </a:bodyPr>
          <a:lstStyle/>
          <a:p>
            <a:pPr algn="l"/>
            <a:r>
              <a:rPr lang="ja-JP" altLang="en-US" sz="2000" dirty="0">
                <a:latin typeface="Times New Roman" panose="02020603050405020304" pitchFamily="18" charset="0"/>
              </a:rPr>
              <a:t>８六の銀が</a:t>
            </a:r>
            <a:endParaRPr lang="en-US" altLang="ja-JP" sz="2000" dirty="0">
              <a:latin typeface="Times New Roman" panose="02020603050405020304" pitchFamily="18" charset="0"/>
            </a:endParaRPr>
          </a:p>
          <a:p>
            <a:pPr algn="l"/>
            <a:r>
              <a:rPr lang="ja-JP" altLang="en-US" sz="2000" dirty="0">
                <a:latin typeface="Times New Roman" panose="02020603050405020304" pitchFamily="18" charset="0"/>
              </a:rPr>
              <a:t>８二の飛車で</a:t>
            </a:r>
            <a:endParaRPr lang="en-US" altLang="ja-JP" sz="2000" dirty="0">
              <a:latin typeface="Times New Roman" panose="02020603050405020304" pitchFamily="18" charset="0"/>
            </a:endParaRPr>
          </a:p>
          <a:p>
            <a:pPr algn="l"/>
            <a:r>
              <a:rPr lang="ja-JP" altLang="en-US" sz="2000" dirty="0">
                <a:latin typeface="Times New Roman" panose="02020603050405020304" pitchFamily="18" charset="0"/>
              </a:rPr>
              <a:t>取れそう</a:t>
            </a:r>
            <a:endParaRPr kumimoji="1" lang="ja-JP" altLang="en-US" sz="2000" dirty="0">
              <a:latin typeface="Times New Roman" panose="02020603050405020304" pitchFamily="18" charset="0"/>
            </a:endParaRPr>
          </a:p>
        </p:txBody>
      </p:sp>
      <p:cxnSp>
        <p:nvCxnSpPr>
          <p:cNvPr id="7" name="直線矢印コネクタ 6"/>
          <p:cNvCxnSpPr>
            <a:stCxn id="163" idx="0"/>
            <a:endCxn id="187" idx="0"/>
          </p:cNvCxnSpPr>
          <p:nvPr/>
        </p:nvCxnSpPr>
        <p:spPr bwMode="auto">
          <a:xfrm>
            <a:off x="1866900" y="2301762"/>
            <a:ext cx="0" cy="1600200"/>
          </a:xfrm>
          <a:prstGeom prst="straightConnector1">
            <a:avLst/>
          </a:prstGeom>
          <a:noFill/>
          <a:ln w="4127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テキスト ボックス 7"/>
          <p:cNvSpPr txBox="1"/>
          <p:nvPr/>
        </p:nvSpPr>
        <p:spPr>
          <a:xfrm>
            <a:off x="6380085" y="855190"/>
            <a:ext cx="1317990" cy="461665"/>
          </a:xfrm>
          <a:prstGeom prst="rect">
            <a:avLst/>
          </a:prstGeom>
          <a:noFill/>
        </p:spPr>
        <p:txBody>
          <a:bodyPr wrap="none" rtlCol="0">
            <a:spAutoFit/>
          </a:bodyPr>
          <a:lstStyle/>
          <a:p>
            <a:pPr algn="l"/>
            <a:r>
              <a:rPr lang="ja-JP" altLang="en-US" sz="2400" dirty="0">
                <a:latin typeface="Times New Roman" panose="02020603050405020304" pitchFamily="18" charset="0"/>
              </a:rPr>
              <a:t>▲８六銀</a:t>
            </a:r>
            <a:endParaRPr kumimoji="1" lang="ja-JP" altLang="en-US" sz="2400" dirty="0">
              <a:latin typeface="Times New Roman" panose="02020603050405020304" pitchFamily="18" charset="0"/>
            </a:endParaRPr>
          </a:p>
        </p:txBody>
      </p:sp>
    </p:spTree>
    <p:extLst>
      <p:ext uri="{BB962C8B-B14F-4D97-AF65-F5344CB8AC3E}">
        <p14:creationId xmlns:p14="http://schemas.microsoft.com/office/powerpoint/2010/main" val="386724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74"/>
                                        </p:tgtEl>
                                        <p:attrNameLst>
                                          <p:attrName>style.visibility</p:attrName>
                                        </p:attrNameLst>
                                      </p:cBhvr>
                                      <p:to>
                                        <p:strVal val="visible"/>
                                      </p:to>
                                    </p:set>
                                    <p:animEffect transition="in" filter="checkerboard(across)">
                                      <p:cBhvr>
                                        <p:cTn id="17" dur="500"/>
                                        <p:tgtEl>
                                          <p:spTgt spid="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7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latin typeface="Times New Roman" panose="02020603050405020304" pitchFamily="18" charset="0"/>
              </a:rPr>
              <a:t>駒割による評価値：将棋</a:t>
            </a:r>
            <a:endParaRPr kumimoji="1" lang="ja-JP" altLang="en-US" dirty="0">
              <a:latin typeface="Times New Roman" panose="02020603050405020304" pitchFamily="18" charset="0"/>
            </a:endParaRPr>
          </a:p>
        </p:txBody>
      </p:sp>
      <p:sp>
        <p:nvSpPr>
          <p:cNvPr id="119" name="フリーフォーム 118"/>
          <p:cNvSpPr/>
          <p:nvPr/>
        </p:nvSpPr>
        <p:spPr bwMode="auto">
          <a:xfrm>
            <a:off x="6324600" y="49530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121" name="フリーフォーム 120"/>
          <p:cNvSpPr/>
          <p:nvPr/>
        </p:nvSpPr>
        <p:spPr bwMode="auto">
          <a:xfrm>
            <a:off x="6324600" y="5410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6324600" y="5867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11430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655672" y="39677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647875"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2182660" y="6334780"/>
            <a:ext cx="2510624" cy="523220"/>
          </a:xfrm>
          <a:prstGeom prst="rect">
            <a:avLst/>
          </a:prstGeom>
          <a:noFill/>
        </p:spPr>
        <p:txBody>
          <a:bodyPr wrap="none" rtlCol="0">
            <a:spAutoFit/>
          </a:bodyPr>
          <a:lstStyle/>
          <a:p>
            <a:r>
              <a:rPr lang="ja-JP" altLang="en-US" dirty="0"/>
              <a:t>△８六同飛まで</a:t>
            </a:r>
            <a:endParaRPr kumimoji="1" lang="ja-JP" altLang="en-US" dirty="0"/>
          </a:p>
        </p:txBody>
      </p:sp>
      <p:sp>
        <p:nvSpPr>
          <p:cNvPr id="249" name="フリーフォーム 248"/>
          <p:cNvSpPr/>
          <p:nvPr/>
        </p:nvSpPr>
        <p:spPr bwMode="auto">
          <a:xfrm rot="10800000">
            <a:off x="2722473" y="12888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0" name="フリーフォーム 249"/>
          <p:cNvSpPr/>
          <p:nvPr/>
        </p:nvSpPr>
        <p:spPr bwMode="auto">
          <a:xfrm rot="10800000">
            <a:off x="1140596" y="23577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2713433" y="237715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2" name="フリーフォーム 251"/>
          <p:cNvSpPr/>
          <p:nvPr/>
        </p:nvSpPr>
        <p:spPr bwMode="auto">
          <a:xfrm rot="10800000">
            <a:off x="3234797" y="23629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3" name="フリーフォーム 252"/>
          <p:cNvSpPr/>
          <p:nvPr/>
        </p:nvSpPr>
        <p:spPr bwMode="auto">
          <a:xfrm rot="10800000">
            <a:off x="3775023"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304366" y="2919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3228063" y="127606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655673" y="55507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234797" y="4492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765144" y="447199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4817729" y="55532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209800" y="5029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4817579" y="50209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3758849" y="394963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3776073" y="55654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3239624" y="55482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4303198" y="237290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5345362" y="396291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334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300568" y="39415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228600" y="175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228600" y="22098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rot="10800000">
            <a:off x="4313528" y="18403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a:off x="4850935" y="3404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464461" y="2052076"/>
            <a:ext cx="2438488" cy="1483483"/>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93</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93</a:t>
            </a:r>
            <a:r>
              <a:rPr lang="ja-JP" altLang="en-US" dirty="0">
                <a:latin typeface="Times New Roman" panose="02020603050405020304" pitchFamily="18" charset="0"/>
              </a:rPr>
              <a:t>点</a:t>
            </a:r>
            <a:endParaRPr lang="en-US" altLang="ja-JP" dirty="0">
              <a:latin typeface="Times New Roman" panose="02020603050405020304" pitchFamily="18" charset="0"/>
            </a:endParaRPr>
          </a:p>
          <a:p>
            <a:pPr algn="l"/>
            <a:r>
              <a:rPr kumimoji="1" lang="en-US" altLang="ja-JP" sz="2400" dirty="0">
                <a:latin typeface="Times New Roman" panose="02020603050405020304" pitchFamily="18" charset="0"/>
              </a:rPr>
              <a:t>(</a:t>
            </a:r>
            <a:r>
              <a:rPr lang="ja-JP" altLang="en-US" sz="2400" dirty="0">
                <a:latin typeface="Times New Roman" panose="02020603050405020304" pitchFamily="18" charset="0"/>
              </a:rPr>
              <a:t>互いに駒損無し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
        <p:nvSpPr>
          <p:cNvPr id="5" name="テキスト ボックス 4"/>
          <p:cNvSpPr txBox="1"/>
          <p:nvPr/>
        </p:nvSpPr>
        <p:spPr>
          <a:xfrm>
            <a:off x="7162800" y="3916081"/>
            <a:ext cx="1271502" cy="461665"/>
          </a:xfrm>
          <a:prstGeom prst="rect">
            <a:avLst/>
          </a:prstGeom>
          <a:noFill/>
        </p:spPr>
        <p:txBody>
          <a:bodyPr wrap="none" rtlCol="0">
            <a:spAutoFit/>
          </a:bodyPr>
          <a:lstStyle/>
          <a:p>
            <a:r>
              <a:rPr kumimoji="1" lang="ja-JP" altLang="en-US" sz="2400" dirty="0">
                <a:latin typeface="Times New Roman" panose="02020603050405020304" pitchFamily="18" charset="0"/>
              </a:rPr>
              <a:t>しかし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
        <p:nvSpPr>
          <p:cNvPr id="287" name="テキスト ボックス 286"/>
          <p:cNvSpPr txBox="1"/>
          <p:nvPr/>
        </p:nvSpPr>
        <p:spPr>
          <a:xfrm>
            <a:off x="6380085" y="855190"/>
            <a:ext cx="2446504" cy="461665"/>
          </a:xfrm>
          <a:prstGeom prst="rect">
            <a:avLst/>
          </a:prstGeom>
          <a:noFill/>
        </p:spPr>
        <p:txBody>
          <a:bodyPr wrap="none" rtlCol="0">
            <a:spAutoFit/>
          </a:bodyPr>
          <a:lstStyle/>
          <a:p>
            <a:pPr algn="l"/>
            <a:r>
              <a:rPr lang="ja-JP" altLang="en-US" sz="2400" dirty="0">
                <a:latin typeface="Times New Roman" panose="02020603050405020304" pitchFamily="18" charset="0"/>
              </a:rPr>
              <a:t>▲８六銀　△同飛</a:t>
            </a:r>
            <a:endParaRPr kumimoji="1" lang="ja-JP" altLang="en-US" sz="2400" dirty="0">
              <a:latin typeface="Times New Roman" panose="02020603050405020304" pitchFamily="18" charset="0"/>
            </a:endParaRPr>
          </a:p>
        </p:txBody>
      </p:sp>
    </p:spTree>
    <p:extLst>
      <p:ext uri="{BB962C8B-B14F-4D97-AF65-F5344CB8AC3E}">
        <p14:creationId xmlns:p14="http://schemas.microsoft.com/office/powerpoint/2010/main" val="3810002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latin typeface="Times New Roman" panose="02020603050405020304" pitchFamily="18" charset="0"/>
              </a:rPr>
              <a:t>駒割による評価値：将棋</a:t>
            </a:r>
            <a:endParaRPr kumimoji="1" lang="ja-JP" altLang="en-US" dirty="0">
              <a:latin typeface="Times New Roman" panose="02020603050405020304" pitchFamily="18" charset="0"/>
            </a:endParaRPr>
          </a:p>
        </p:txBody>
      </p:sp>
      <p:sp>
        <p:nvSpPr>
          <p:cNvPr id="121" name="フリーフォーム 120"/>
          <p:cNvSpPr/>
          <p:nvPr/>
        </p:nvSpPr>
        <p:spPr bwMode="auto">
          <a:xfrm>
            <a:off x="6324600" y="5410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125" name="フリーフォーム 124"/>
          <p:cNvSpPr/>
          <p:nvPr/>
        </p:nvSpPr>
        <p:spPr bwMode="auto">
          <a:xfrm>
            <a:off x="6324600" y="5867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grpSp>
        <p:nvGrpSpPr>
          <p:cNvPr id="3" name="グループ化 112"/>
          <p:cNvGrpSpPr/>
          <p:nvPr/>
        </p:nvGrpSpPr>
        <p:grpSpPr>
          <a:xfrm>
            <a:off x="685800" y="762000"/>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11430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655672" y="39677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647875" y="130182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2362199" y="6334780"/>
            <a:ext cx="2151550" cy="523220"/>
          </a:xfrm>
          <a:prstGeom prst="rect">
            <a:avLst/>
          </a:prstGeom>
          <a:noFill/>
        </p:spPr>
        <p:txBody>
          <a:bodyPr wrap="none" rtlCol="0">
            <a:spAutoFit/>
          </a:bodyPr>
          <a:lstStyle/>
          <a:p>
            <a:r>
              <a:rPr lang="ja-JP" altLang="en-US" dirty="0"/>
              <a:t>▲９五角まで</a:t>
            </a:r>
            <a:endParaRPr kumimoji="1" lang="ja-JP" altLang="en-US" dirty="0"/>
          </a:p>
        </p:txBody>
      </p:sp>
      <p:sp>
        <p:nvSpPr>
          <p:cNvPr id="249" name="フリーフォーム 248"/>
          <p:cNvSpPr/>
          <p:nvPr/>
        </p:nvSpPr>
        <p:spPr bwMode="auto">
          <a:xfrm rot="10800000">
            <a:off x="2722473" y="128883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0" name="フリーフォーム 249"/>
          <p:cNvSpPr/>
          <p:nvPr/>
        </p:nvSpPr>
        <p:spPr bwMode="auto">
          <a:xfrm rot="10800000">
            <a:off x="1140596" y="23577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2713433" y="237715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2" name="フリーフォーム 251"/>
          <p:cNvSpPr/>
          <p:nvPr/>
        </p:nvSpPr>
        <p:spPr bwMode="auto">
          <a:xfrm rot="10800000">
            <a:off x="3234797" y="236294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3" name="フリーフォーム 252"/>
          <p:cNvSpPr/>
          <p:nvPr/>
        </p:nvSpPr>
        <p:spPr bwMode="auto">
          <a:xfrm rot="10800000">
            <a:off x="3775023"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4304366" y="29191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3228063" y="127606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2189073" y="39579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1131810" y="44930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655673" y="555072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722472" y="450215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3234797" y="449291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765144" y="447199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4817729" y="55532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209800" y="5029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1143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4817579" y="50209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3758849" y="394963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3776073" y="556549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3239624" y="55482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4303198" y="237290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832119" y="236544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5345362" y="396291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5354831" y="13018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5334000" y="556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4300568" y="394150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228600" y="8382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228600" y="1295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2" name="フリーフォーム 281"/>
          <p:cNvSpPr/>
          <p:nvPr/>
        </p:nvSpPr>
        <p:spPr bwMode="auto">
          <a:xfrm rot="10800000">
            <a:off x="228600" y="17526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3" name="フリーフォーム 282"/>
          <p:cNvSpPr/>
          <p:nvPr/>
        </p:nvSpPr>
        <p:spPr bwMode="auto">
          <a:xfrm rot="10800000">
            <a:off x="228600" y="22098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834408" y="12878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rot="10800000">
            <a:off x="4313528" y="184039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a:off x="4850935" y="340402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5357126" y="237243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4" name="テキスト ボックス 3"/>
          <p:cNvSpPr txBox="1"/>
          <p:nvPr/>
        </p:nvSpPr>
        <p:spPr>
          <a:xfrm>
            <a:off x="6464461" y="2052076"/>
            <a:ext cx="2438488" cy="1483483"/>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93</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93</a:t>
            </a:r>
            <a:r>
              <a:rPr lang="ja-JP" altLang="en-US" dirty="0">
                <a:latin typeface="Times New Roman" panose="02020603050405020304" pitchFamily="18" charset="0"/>
              </a:rPr>
              <a:t>点</a:t>
            </a:r>
            <a:endParaRPr lang="en-US" altLang="ja-JP" dirty="0">
              <a:latin typeface="Times New Roman" panose="02020603050405020304" pitchFamily="18" charset="0"/>
            </a:endParaRPr>
          </a:p>
          <a:p>
            <a:pPr algn="l"/>
            <a:r>
              <a:rPr kumimoji="1" lang="en-US" altLang="ja-JP" sz="2400" dirty="0">
                <a:latin typeface="Times New Roman" panose="02020603050405020304" pitchFamily="18" charset="0"/>
              </a:rPr>
              <a:t>(</a:t>
            </a:r>
            <a:r>
              <a:rPr lang="ja-JP" altLang="en-US" sz="2400" dirty="0">
                <a:latin typeface="Times New Roman" panose="02020603050405020304" pitchFamily="18" charset="0"/>
              </a:rPr>
              <a:t>互いに駒損無し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
        <p:nvSpPr>
          <p:cNvPr id="119" name="フリーフォーム 118"/>
          <p:cNvSpPr/>
          <p:nvPr/>
        </p:nvSpPr>
        <p:spPr bwMode="auto">
          <a:xfrm>
            <a:off x="1137671" y="341072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74" name="テキスト ボックス 273"/>
          <p:cNvSpPr txBox="1"/>
          <p:nvPr/>
        </p:nvSpPr>
        <p:spPr>
          <a:xfrm>
            <a:off x="6553201" y="3825400"/>
            <a:ext cx="2390072" cy="1175706"/>
          </a:xfrm>
          <a:prstGeom prst="rect">
            <a:avLst/>
          </a:prstGeom>
          <a:noFill/>
        </p:spPr>
        <p:txBody>
          <a:bodyPr wrap="square" rtlCol="0">
            <a:spAutoFit/>
          </a:bodyPr>
          <a:lstStyle/>
          <a:p>
            <a:pPr algn="l"/>
            <a:r>
              <a:rPr lang="ja-JP" altLang="en-US" sz="3200" dirty="0">
                <a:latin typeface="Times New Roman" panose="02020603050405020304" pitchFamily="18" charset="0"/>
              </a:rPr>
              <a:t>▲９五角が</a:t>
            </a:r>
            <a:endParaRPr lang="en-US" altLang="ja-JP" sz="3200" dirty="0">
              <a:latin typeface="Times New Roman" panose="02020603050405020304" pitchFamily="18" charset="0"/>
            </a:endParaRPr>
          </a:p>
          <a:p>
            <a:pPr algn="l"/>
            <a:r>
              <a:rPr lang="ja-JP" altLang="en-US" sz="3200" dirty="0">
                <a:latin typeface="Times New Roman" panose="02020603050405020304" pitchFamily="18" charset="0"/>
              </a:rPr>
              <a:t>王手飛車！</a:t>
            </a:r>
            <a:endParaRPr lang="en-US" altLang="ja-JP" sz="3200" dirty="0">
              <a:latin typeface="Times New Roman" panose="02020603050405020304" pitchFamily="18" charset="0"/>
            </a:endParaRPr>
          </a:p>
        </p:txBody>
      </p:sp>
      <p:sp>
        <p:nvSpPr>
          <p:cNvPr id="277" name="テキスト ボックス 276"/>
          <p:cNvSpPr txBox="1"/>
          <p:nvPr/>
        </p:nvSpPr>
        <p:spPr>
          <a:xfrm>
            <a:off x="6380085" y="855190"/>
            <a:ext cx="2446504" cy="904863"/>
          </a:xfrm>
          <a:prstGeom prst="rect">
            <a:avLst/>
          </a:prstGeom>
          <a:noFill/>
        </p:spPr>
        <p:txBody>
          <a:bodyPr wrap="none" rtlCol="0">
            <a:spAutoFit/>
          </a:bodyPr>
          <a:lstStyle/>
          <a:p>
            <a:pPr algn="l"/>
            <a:r>
              <a:rPr lang="ja-JP" altLang="en-US" sz="2400" dirty="0">
                <a:latin typeface="Times New Roman" panose="02020603050405020304" pitchFamily="18" charset="0"/>
              </a:rPr>
              <a:t>▲８六銀　△同飛</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▲９五角</a:t>
            </a:r>
          </a:p>
        </p:txBody>
      </p:sp>
    </p:spTree>
    <p:extLst>
      <p:ext uri="{BB962C8B-B14F-4D97-AF65-F5344CB8AC3E}">
        <p14:creationId xmlns:p14="http://schemas.microsoft.com/office/powerpoint/2010/main" val="940205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74"/>
                                        </p:tgtEl>
                                        <p:attrNameLst>
                                          <p:attrName>style.visibility</p:attrName>
                                        </p:attrNameLst>
                                      </p:cBhvr>
                                      <p:to>
                                        <p:strVal val="visible"/>
                                      </p:to>
                                    </p:set>
                                    <p:animEffect transition="in" filter="checkerboard(across)">
                                      <p:cBhvr>
                                        <p:cTn id="7" dur="500"/>
                                        <p:tgtEl>
                                          <p:spTgt spid="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82000" cy="576009"/>
          </a:xfrm>
        </p:spPr>
        <p:txBody>
          <a:bodyPr/>
          <a:lstStyle/>
          <a:p>
            <a:r>
              <a:rPr lang="ja-JP" altLang="en-US" dirty="0">
                <a:latin typeface="Times New Roman" pitchFamily="18" charset="0"/>
              </a:rPr>
              <a:t>駒割りによる評価値</a:t>
            </a:r>
            <a:r>
              <a:rPr lang="ja-JP" altLang="en-US" baseline="0" dirty="0">
                <a:latin typeface="Times New Roman" pitchFamily="18" charset="0"/>
              </a:rPr>
              <a:t>：チェス</a:t>
            </a:r>
            <a:endParaRPr kumimoji="1" lang="ja-JP" altLang="en-US" baseline="0" dirty="0">
              <a:latin typeface="Times New Roman" pitchFamily="18" charset="0"/>
            </a:endParaRPr>
          </a:p>
        </p:txBody>
      </p:sp>
      <p:grpSp>
        <p:nvGrpSpPr>
          <p:cNvPr id="3" name="グループ化 2"/>
          <p:cNvGrpSpPr/>
          <p:nvPr/>
        </p:nvGrpSpPr>
        <p:grpSpPr>
          <a:xfrm>
            <a:off x="762000" y="1066800"/>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8" name="図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02247" y="1535851"/>
            <a:ext cx="371475" cy="457200"/>
          </a:xfrm>
          <a:prstGeom prst="rect">
            <a:avLst/>
          </a:prstGeom>
        </p:spPr>
      </p:pic>
      <p:pic>
        <p:nvPicPr>
          <p:cNvPr id="96" name="図 95" descr="piece_pawnw.gif"/>
          <p:cNvPicPr>
            <a:picLocks noChangeAspect="1"/>
          </p:cNvPicPr>
          <p:nvPr/>
        </p:nvPicPr>
        <p:blipFill>
          <a:blip r:embed="rId4" cstate="print"/>
          <a:stretch>
            <a:fillRect/>
          </a:stretch>
        </p:blipFill>
        <p:spPr>
          <a:xfrm>
            <a:off x="1284889" y="4760457"/>
            <a:ext cx="328613" cy="400050"/>
          </a:xfrm>
          <a:prstGeom prst="rect">
            <a:avLst/>
          </a:prstGeom>
        </p:spPr>
      </p:pic>
      <p:pic>
        <p:nvPicPr>
          <p:cNvPr id="98" name="図 97" descr="piece_pawnw.gif"/>
          <p:cNvPicPr>
            <a:picLocks noChangeAspect="1"/>
          </p:cNvPicPr>
          <p:nvPr/>
        </p:nvPicPr>
        <p:blipFill>
          <a:blip r:embed="rId4" cstate="print"/>
          <a:stretch>
            <a:fillRect/>
          </a:stretch>
        </p:blipFill>
        <p:spPr>
          <a:xfrm>
            <a:off x="1826089" y="4754194"/>
            <a:ext cx="328613" cy="400050"/>
          </a:xfrm>
          <a:prstGeom prst="rect">
            <a:avLst/>
          </a:prstGeom>
        </p:spPr>
      </p:pic>
      <p:pic>
        <p:nvPicPr>
          <p:cNvPr id="99" name="図 98" descr="piece_pawnb.gif"/>
          <p:cNvPicPr>
            <a:picLocks noChangeAspect="1"/>
          </p:cNvPicPr>
          <p:nvPr/>
        </p:nvPicPr>
        <p:blipFill>
          <a:blip r:embed="rId5" cstate="print"/>
          <a:stretch>
            <a:fillRect/>
          </a:stretch>
        </p:blipFill>
        <p:spPr>
          <a:xfrm>
            <a:off x="1826089" y="2090738"/>
            <a:ext cx="328613" cy="400050"/>
          </a:xfrm>
          <a:prstGeom prst="rect">
            <a:avLst/>
          </a:prstGeom>
        </p:spPr>
      </p:pic>
      <p:pic>
        <p:nvPicPr>
          <p:cNvPr id="100" name="図 99" descr="piece_pawnw.gif"/>
          <p:cNvPicPr>
            <a:picLocks noChangeAspect="1"/>
          </p:cNvPicPr>
          <p:nvPr/>
        </p:nvPicPr>
        <p:blipFill>
          <a:blip r:embed="rId4" cstate="print"/>
          <a:stretch>
            <a:fillRect/>
          </a:stretch>
        </p:blipFill>
        <p:spPr>
          <a:xfrm>
            <a:off x="2348225" y="4760457"/>
            <a:ext cx="328613" cy="400050"/>
          </a:xfrm>
          <a:prstGeom prst="rect">
            <a:avLst/>
          </a:prstGeom>
        </p:spPr>
      </p:pic>
      <p:pic>
        <p:nvPicPr>
          <p:cNvPr id="101" name="図 100" descr="piece_pawnb.gif"/>
          <p:cNvPicPr>
            <a:picLocks noChangeAspect="1"/>
          </p:cNvPicPr>
          <p:nvPr/>
        </p:nvPicPr>
        <p:blipFill>
          <a:blip r:embed="rId5" cstate="print"/>
          <a:stretch>
            <a:fillRect/>
          </a:stretch>
        </p:blipFill>
        <p:spPr>
          <a:xfrm>
            <a:off x="1274894" y="2100545"/>
            <a:ext cx="328613" cy="400050"/>
          </a:xfrm>
          <a:prstGeom prst="rect">
            <a:avLst/>
          </a:prstGeom>
        </p:spPr>
      </p:pic>
      <p:pic>
        <p:nvPicPr>
          <p:cNvPr id="102" name="図 101" descr="piece_pawnw.gif"/>
          <p:cNvPicPr>
            <a:picLocks noChangeAspect="1"/>
          </p:cNvPicPr>
          <p:nvPr/>
        </p:nvPicPr>
        <p:blipFill>
          <a:blip r:embed="rId4" cstate="print"/>
          <a:stretch>
            <a:fillRect/>
          </a:stretch>
        </p:blipFill>
        <p:spPr>
          <a:xfrm>
            <a:off x="4466896" y="4774351"/>
            <a:ext cx="328613" cy="400050"/>
          </a:xfrm>
          <a:prstGeom prst="rect">
            <a:avLst/>
          </a:prstGeom>
        </p:spPr>
      </p:pic>
      <p:pic>
        <p:nvPicPr>
          <p:cNvPr id="108" name="図 107" descr="piece_pawnw.gif"/>
          <p:cNvPicPr>
            <a:picLocks noChangeAspect="1"/>
          </p:cNvPicPr>
          <p:nvPr/>
        </p:nvPicPr>
        <p:blipFill>
          <a:blip r:embed="rId4" cstate="print"/>
          <a:stretch>
            <a:fillRect/>
          </a:stretch>
        </p:blipFill>
        <p:spPr>
          <a:xfrm>
            <a:off x="2891245" y="4760457"/>
            <a:ext cx="328613" cy="400050"/>
          </a:xfrm>
          <a:prstGeom prst="rect">
            <a:avLst/>
          </a:prstGeom>
        </p:spPr>
      </p:pic>
      <p:pic>
        <p:nvPicPr>
          <p:cNvPr id="111" name="図 110" descr="piece_pawnw.gif"/>
          <p:cNvPicPr>
            <a:picLocks noChangeAspect="1"/>
          </p:cNvPicPr>
          <p:nvPr/>
        </p:nvPicPr>
        <p:blipFill>
          <a:blip r:embed="rId4" cstate="print"/>
          <a:stretch>
            <a:fillRect/>
          </a:stretch>
        </p:blipFill>
        <p:spPr>
          <a:xfrm>
            <a:off x="3405450" y="3690938"/>
            <a:ext cx="328613" cy="400050"/>
          </a:xfrm>
          <a:prstGeom prst="rect">
            <a:avLst/>
          </a:prstGeom>
        </p:spPr>
      </p:pic>
      <p:pic>
        <p:nvPicPr>
          <p:cNvPr id="113" name="図 112" descr="piece_pawnw.gif"/>
          <p:cNvPicPr>
            <a:picLocks noChangeAspect="1"/>
          </p:cNvPicPr>
          <p:nvPr/>
        </p:nvPicPr>
        <p:blipFill>
          <a:blip r:embed="rId4" cstate="print"/>
          <a:stretch>
            <a:fillRect/>
          </a:stretch>
        </p:blipFill>
        <p:spPr>
          <a:xfrm>
            <a:off x="3941296" y="4760457"/>
            <a:ext cx="328613" cy="400050"/>
          </a:xfrm>
          <a:prstGeom prst="rect">
            <a:avLst/>
          </a:prstGeom>
        </p:spPr>
      </p:pic>
      <p:pic>
        <p:nvPicPr>
          <p:cNvPr id="114" name="図 113" descr="piece_pawnw.gif"/>
          <p:cNvPicPr>
            <a:picLocks noChangeAspect="1"/>
          </p:cNvPicPr>
          <p:nvPr/>
        </p:nvPicPr>
        <p:blipFill>
          <a:blip r:embed="rId4" cstate="print"/>
          <a:stretch>
            <a:fillRect/>
          </a:stretch>
        </p:blipFill>
        <p:spPr>
          <a:xfrm>
            <a:off x="5008096" y="4774351"/>
            <a:ext cx="328613" cy="400050"/>
          </a:xfrm>
          <a:prstGeom prst="rect">
            <a:avLst/>
          </a:prstGeom>
        </p:spPr>
      </p:pic>
      <p:pic>
        <p:nvPicPr>
          <p:cNvPr id="115" name="図 114" descr="piece_pawnb.gif"/>
          <p:cNvPicPr>
            <a:picLocks noChangeAspect="1"/>
          </p:cNvPicPr>
          <p:nvPr/>
        </p:nvPicPr>
        <p:blipFill>
          <a:blip r:embed="rId5" cstate="print"/>
          <a:stretch>
            <a:fillRect/>
          </a:stretch>
        </p:blipFill>
        <p:spPr>
          <a:xfrm>
            <a:off x="2355601" y="2100545"/>
            <a:ext cx="328613" cy="400050"/>
          </a:xfrm>
          <a:prstGeom prst="rect">
            <a:avLst/>
          </a:prstGeom>
        </p:spPr>
      </p:pic>
      <p:pic>
        <p:nvPicPr>
          <p:cNvPr id="116" name="図 115" descr="piece_pawnb.gif"/>
          <p:cNvPicPr>
            <a:picLocks noChangeAspect="1"/>
          </p:cNvPicPr>
          <p:nvPr/>
        </p:nvPicPr>
        <p:blipFill>
          <a:blip r:embed="rId5" cstate="print"/>
          <a:stretch>
            <a:fillRect/>
          </a:stretch>
        </p:blipFill>
        <p:spPr>
          <a:xfrm>
            <a:off x="2868172" y="2624138"/>
            <a:ext cx="328613" cy="400050"/>
          </a:xfrm>
          <a:prstGeom prst="rect">
            <a:avLst/>
          </a:prstGeom>
        </p:spPr>
      </p:pic>
      <p:pic>
        <p:nvPicPr>
          <p:cNvPr id="118" name="図 117" descr="piece_pawnb.gif"/>
          <p:cNvPicPr>
            <a:picLocks noChangeAspect="1"/>
          </p:cNvPicPr>
          <p:nvPr/>
        </p:nvPicPr>
        <p:blipFill>
          <a:blip r:embed="rId5" cstate="print"/>
          <a:stretch>
            <a:fillRect/>
          </a:stretch>
        </p:blipFill>
        <p:spPr>
          <a:xfrm>
            <a:off x="3935424" y="2104947"/>
            <a:ext cx="328613" cy="400050"/>
          </a:xfrm>
          <a:prstGeom prst="rect">
            <a:avLst/>
          </a:prstGeom>
        </p:spPr>
      </p:pic>
      <p:pic>
        <p:nvPicPr>
          <p:cNvPr id="119" name="図 118" descr="piece_pawnb.gif"/>
          <p:cNvPicPr>
            <a:picLocks noChangeAspect="1"/>
          </p:cNvPicPr>
          <p:nvPr/>
        </p:nvPicPr>
        <p:blipFill>
          <a:blip r:embed="rId5" cstate="print"/>
          <a:stretch>
            <a:fillRect/>
          </a:stretch>
        </p:blipFill>
        <p:spPr>
          <a:xfrm>
            <a:off x="4476293" y="2624138"/>
            <a:ext cx="328613" cy="400050"/>
          </a:xfrm>
          <a:prstGeom prst="rect">
            <a:avLst/>
          </a:prstGeom>
        </p:spPr>
      </p:pic>
      <p:pic>
        <p:nvPicPr>
          <p:cNvPr id="120" name="図 119" descr="piece_pawnb.gif"/>
          <p:cNvPicPr>
            <a:picLocks noChangeAspect="1"/>
          </p:cNvPicPr>
          <p:nvPr/>
        </p:nvPicPr>
        <p:blipFill>
          <a:blip r:embed="rId5" cstate="print"/>
          <a:stretch>
            <a:fillRect/>
          </a:stretch>
        </p:blipFill>
        <p:spPr>
          <a:xfrm>
            <a:off x="4992634" y="2104947"/>
            <a:ext cx="328613" cy="400050"/>
          </a:xfrm>
          <a:prstGeom prst="rect">
            <a:avLst/>
          </a:prstGeom>
        </p:spPr>
      </p:pic>
      <p:pic>
        <p:nvPicPr>
          <p:cNvPr id="87" name="図 8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42236" y="5257800"/>
            <a:ext cx="485775" cy="442913"/>
          </a:xfrm>
          <a:prstGeom prst="rect">
            <a:avLst/>
          </a:prstGeom>
        </p:spPr>
      </p:pic>
      <p:pic>
        <p:nvPicPr>
          <p:cNvPr id="89" name="図 8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832454" y="5286769"/>
            <a:ext cx="400050" cy="442913"/>
          </a:xfrm>
          <a:prstGeom prst="rect">
            <a:avLst/>
          </a:prstGeom>
        </p:spPr>
      </p:pic>
      <p:pic>
        <p:nvPicPr>
          <p:cNvPr id="90" name="図 8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274686" y="5286769"/>
            <a:ext cx="457200" cy="428625"/>
          </a:xfrm>
          <a:prstGeom prst="rect">
            <a:avLst/>
          </a:prstGeom>
        </p:spPr>
      </p:pic>
      <p:pic>
        <p:nvPicPr>
          <p:cNvPr id="121" name="図 1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324100" y="3691042"/>
            <a:ext cx="457200" cy="428625"/>
          </a:xfrm>
          <a:prstGeom prst="rect">
            <a:avLst/>
          </a:prstGeom>
        </p:spPr>
      </p:pic>
      <p:pic>
        <p:nvPicPr>
          <p:cNvPr id="91" name="図 9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346238" y="4215821"/>
            <a:ext cx="371475" cy="457200"/>
          </a:xfrm>
          <a:prstGeom prst="rect">
            <a:avLst/>
          </a:prstGeom>
        </p:spPr>
      </p:pic>
      <p:pic>
        <p:nvPicPr>
          <p:cNvPr id="122" name="図 1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921041" y="4177790"/>
            <a:ext cx="371475" cy="457200"/>
          </a:xfrm>
          <a:prstGeom prst="rect">
            <a:avLst/>
          </a:prstGeom>
        </p:spPr>
      </p:pic>
      <p:pic>
        <p:nvPicPr>
          <p:cNvPr id="92" name="図 9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274514" y="5293912"/>
            <a:ext cx="342900" cy="428625"/>
          </a:xfrm>
          <a:prstGeom prst="rect">
            <a:avLst/>
          </a:prstGeom>
        </p:spPr>
      </p:pic>
      <p:pic>
        <p:nvPicPr>
          <p:cNvPr id="123" name="図 12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983818" y="5269762"/>
            <a:ext cx="342900" cy="428625"/>
          </a:xfrm>
          <a:prstGeom prst="rect">
            <a:avLst/>
          </a:prstGeom>
        </p:spPr>
      </p:pic>
      <p:pic>
        <p:nvPicPr>
          <p:cNvPr id="93" name="図 9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334597" y="1542994"/>
            <a:ext cx="485775" cy="442913"/>
          </a:xfrm>
          <a:prstGeom prst="rect">
            <a:avLst/>
          </a:prstGeom>
        </p:spPr>
      </p:pic>
      <p:pic>
        <p:nvPicPr>
          <p:cNvPr id="94" name="図 9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857171" y="1560594"/>
            <a:ext cx="400050" cy="442913"/>
          </a:xfrm>
          <a:prstGeom prst="rect">
            <a:avLst/>
          </a:prstGeom>
        </p:spPr>
      </p:pic>
      <p:pic>
        <p:nvPicPr>
          <p:cNvPr id="95" name="図 9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410402" y="3667237"/>
            <a:ext cx="457200" cy="428625"/>
          </a:xfrm>
          <a:prstGeom prst="rect">
            <a:avLst/>
          </a:prstGeom>
        </p:spPr>
      </p:pic>
      <p:pic>
        <p:nvPicPr>
          <p:cNvPr id="124" name="図 12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878179" y="1557282"/>
            <a:ext cx="457200" cy="428625"/>
          </a:xfrm>
          <a:prstGeom prst="rect">
            <a:avLst/>
          </a:prstGeom>
        </p:spPr>
      </p:pic>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35426" y="1564459"/>
            <a:ext cx="371475" cy="457200"/>
          </a:xfrm>
          <a:prstGeom prst="rect">
            <a:avLst/>
          </a:prstGeom>
        </p:spPr>
      </p:pic>
      <p:pic>
        <p:nvPicPr>
          <p:cNvPr id="97" name="図 9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286409" y="1571432"/>
            <a:ext cx="342900" cy="428625"/>
          </a:xfrm>
          <a:prstGeom prst="rect">
            <a:avLst/>
          </a:prstGeom>
        </p:spPr>
      </p:pic>
      <p:pic>
        <p:nvPicPr>
          <p:cNvPr id="126" name="図 12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983818" y="1562238"/>
            <a:ext cx="342900" cy="428625"/>
          </a:xfrm>
          <a:prstGeom prst="rect">
            <a:avLst/>
          </a:prstGeom>
        </p:spPr>
      </p:pic>
      <p:sp>
        <p:nvSpPr>
          <p:cNvPr id="128" name="テキスト ボックス 127"/>
          <p:cNvSpPr txBox="1"/>
          <p:nvPr/>
        </p:nvSpPr>
        <p:spPr>
          <a:xfrm>
            <a:off x="2171903" y="6155165"/>
            <a:ext cx="2209259" cy="523220"/>
          </a:xfrm>
          <a:prstGeom prst="rect">
            <a:avLst/>
          </a:prstGeom>
          <a:noFill/>
        </p:spPr>
        <p:txBody>
          <a:bodyPr wrap="none" rtlCol="0">
            <a:spAutoFit/>
          </a:bodyPr>
          <a:lstStyle/>
          <a:p>
            <a:r>
              <a:rPr lang="en-US" altLang="ja-JP" dirty="0"/>
              <a:t>4. ... Bg4 </a:t>
            </a:r>
            <a:r>
              <a:rPr lang="ja-JP" altLang="en-US" dirty="0"/>
              <a:t>まで</a:t>
            </a:r>
            <a:endParaRPr kumimoji="1" lang="ja-JP" altLang="en-US" dirty="0"/>
          </a:p>
        </p:txBody>
      </p:sp>
      <p:sp>
        <p:nvSpPr>
          <p:cNvPr id="129" name="テキスト ボックス 128"/>
          <p:cNvSpPr txBox="1"/>
          <p:nvPr/>
        </p:nvSpPr>
        <p:spPr>
          <a:xfrm>
            <a:off x="6400800" y="2438400"/>
            <a:ext cx="2438488" cy="1483483"/>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39</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39</a:t>
            </a:r>
            <a:r>
              <a:rPr lang="ja-JP" altLang="en-US" dirty="0">
                <a:latin typeface="Times New Roman" panose="02020603050405020304" pitchFamily="18" charset="0"/>
              </a:rPr>
              <a:t>点</a:t>
            </a:r>
            <a:endParaRPr lang="en-US" altLang="ja-JP" dirty="0">
              <a:latin typeface="Times New Roman" panose="02020603050405020304" pitchFamily="18" charset="0"/>
            </a:endParaRPr>
          </a:p>
          <a:p>
            <a:pPr algn="l"/>
            <a:r>
              <a:rPr kumimoji="1" lang="en-US" altLang="ja-JP" sz="2400" dirty="0">
                <a:latin typeface="Times New Roman" panose="02020603050405020304" pitchFamily="18" charset="0"/>
              </a:rPr>
              <a:t>(</a:t>
            </a:r>
            <a:r>
              <a:rPr lang="ja-JP" altLang="en-US" sz="2400" dirty="0">
                <a:latin typeface="Times New Roman" panose="02020603050405020304" pitchFamily="18" charset="0"/>
              </a:rPr>
              <a:t>互いに駒損無し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
        <p:nvSpPr>
          <p:cNvPr id="133" name="テキスト ボックス 132"/>
          <p:cNvSpPr txBox="1"/>
          <p:nvPr/>
        </p:nvSpPr>
        <p:spPr>
          <a:xfrm>
            <a:off x="6380085" y="855190"/>
            <a:ext cx="2005677" cy="461665"/>
          </a:xfrm>
          <a:prstGeom prst="rect">
            <a:avLst/>
          </a:prstGeom>
          <a:noFill/>
        </p:spPr>
        <p:txBody>
          <a:bodyPr wrap="none" rtlCol="0">
            <a:spAutoFit/>
          </a:bodyPr>
          <a:lstStyle/>
          <a:p>
            <a:pPr algn="l"/>
            <a:r>
              <a:rPr lang="en-US" altLang="ja-JP" sz="2400" dirty="0">
                <a:latin typeface="Times New Roman" panose="02020603050405020304" pitchFamily="18" charset="0"/>
              </a:rPr>
              <a:t>4. ...          Bg4</a:t>
            </a:r>
          </a:p>
        </p:txBody>
      </p:sp>
      <p:pic>
        <p:nvPicPr>
          <p:cNvPr id="85" name="図 84" descr="piece_pawnb.gif">
            <a:extLst>
              <a:ext uri="{FF2B5EF4-FFF2-40B4-BE49-F238E27FC236}">
                <a16:creationId xmlns:a16="http://schemas.microsoft.com/office/drawing/2014/main" id="{3F97B77B-86D8-4DDA-84E4-5DEDD9BC77F0}"/>
              </a:ext>
            </a:extLst>
          </p:cNvPr>
          <p:cNvPicPr>
            <a:picLocks noChangeAspect="1"/>
          </p:cNvPicPr>
          <p:nvPr/>
        </p:nvPicPr>
        <p:blipFill>
          <a:blip r:embed="rId5" cstate="print"/>
          <a:stretch>
            <a:fillRect/>
          </a:stretch>
        </p:blipFill>
        <p:spPr>
          <a:xfrm>
            <a:off x="3402024" y="3190876"/>
            <a:ext cx="328613" cy="400050"/>
          </a:xfrm>
          <a:prstGeom prst="rect">
            <a:avLst/>
          </a:prstGeom>
        </p:spPr>
      </p:pic>
      <p:cxnSp>
        <p:nvCxnSpPr>
          <p:cNvPr id="135" name="直線矢印コネクタ 134">
            <a:extLst>
              <a:ext uri="{FF2B5EF4-FFF2-40B4-BE49-F238E27FC236}">
                <a16:creationId xmlns:a16="http://schemas.microsoft.com/office/drawing/2014/main" id="{EC37480C-992C-4EB4-A69A-74AEB40B82FA}"/>
              </a:ext>
            </a:extLst>
          </p:cNvPr>
          <p:cNvCxnSpPr/>
          <p:nvPr/>
        </p:nvCxnSpPr>
        <p:spPr bwMode="auto">
          <a:xfrm flipH="1">
            <a:off x="3314700" y="4153120"/>
            <a:ext cx="1057603" cy="1104680"/>
          </a:xfrm>
          <a:prstGeom prst="straightConnector1">
            <a:avLst/>
          </a:prstGeom>
          <a:noFill/>
          <a:ln w="4127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38600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35"/>
                                        </p:tgtEl>
                                        <p:attrNameLst>
                                          <p:attrName>style.visibility</p:attrName>
                                        </p:attrNameLst>
                                      </p:cBhvr>
                                      <p:to>
                                        <p:strVal val="visible"/>
                                      </p:to>
                                    </p:set>
                                    <p:animEffect transition="in" filter="wipe(up)">
                                      <p:cBhvr>
                                        <p:cTn id="7" dur="500"/>
                                        <p:tgtEl>
                                          <p:spTgt spid="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82000" cy="576009"/>
          </a:xfrm>
        </p:spPr>
        <p:txBody>
          <a:bodyPr/>
          <a:lstStyle/>
          <a:p>
            <a:r>
              <a:rPr lang="ja-JP" altLang="en-US" dirty="0">
                <a:latin typeface="Times New Roman" pitchFamily="18" charset="0"/>
              </a:rPr>
              <a:t>駒割りによる評価値</a:t>
            </a:r>
            <a:r>
              <a:rPr lang="ja-JP" altLang="en-US" baseline="0" dirty="0">
                <a:latin typeface="Times New Roman" pitchFamily="18" charset="0"/>
              </a:rPr>
              <a:t>：チェス</a:t>
            </a:r>
            <a:endParaRPr kumimoji="1" lang="ja-JP" altLang="en-US" baseline="0" dirty="0">
              <a:latin typeface="Times New Roman" pitchFamily="18" charset="0"/>
            </a:endParaRPr>
          </a:p>
        </p:txBody>
      </p:sp>
      <p:grpSp>
        <p:nvGrpSpPr>
          <p:cNvPr id="3" name="グループ化 2"/>
          <p:cNvGrpSpPr/>
          <p:nvPr/>
        </p:nvGrpSpPr>
        <p:grpSpPr>
          <a:xfrm>
            <a:off x="762000" y="1066800"/>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8" name="図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02247" y="1535851"/>
            <a:ext cx="371475" cy="457200"/>
          </a:xfrm>
          <a:prstGeom prst="rect">
            <a:avLst/>
          </a:prstGeom>
        </p:spPr>
      </p:pic>
      <p:pic>
        <p:nvPicPr>
          <p:cNvPr id="96" name="図 95" descr="piece_pawnw.gif"/>
          <p:cNvPicPr>
            <a:picLocks noChangeAspect="1"/>
          </p:cNvPicPr>
          <p:nvPr/>
        </p:nvPicPr>
        <p:blipFill>
          <a:blip r:embed="rId4" cstate="print"/>
          <a:stretch>
            <a:fillRect/>
          </a:stretch>
        </p:blipFill>
        <p:spPr>
          <a:xfrm>
            <a:off x="1284889" y="4760457"/>
            <a:ext cx="328613" cy="400050"/>
          </a:xfrm>
          <a:prstGeom prst="rect">
            <a:avLst/>
          </a:prstGeom>
        </p:spPr>
      </p:pic>
      <p:pic>
        <p:nvPicPr>
          <p:cNvPr id="98" name="図 97" descr="piece_pawnw.gif"/>
          <p:cNvPicPr>
            <a:picLocks noChangeAspect="1"/>
          </p:cNvPicPr>
          <p:nvPr/>
        </p:nvPicPr>
        <p:blipFill>
          <a:blip r:embed="rId4" cstate="print"/>
          <a:stretch>
            <a:fillRect/>
          </a:stretch>
        </p:blipFill>
        <p:spPr>
          <a:xfrm>
            <a:off x="1826089" y="4754194"/>
            <a:ext cx="328613" cy="400050"/>
          </a:xfrm>
          <a:prstGeom prst="rect">
            <a:avLst/>
          </a:prstGeom>
        </p:spPr>
      </p:pic>
      <p:pic>
        <p:nvPicPr>
          <p:cNvPr id="99" name="図 98" descr="piece_pawnb.gif"/>
          <p:cNvPicPr>
            <a:picLocks noChangeAspect="1"/>
          </p:cNvPicPr>
          <p:nvPr/>
        </p:nvPicPr>
        <p:blipFill>
          <a:blip r:embed="rId5" cstate="print"/>
          <a:stretch>
            <a:fillRect/>
          </a:stretch>
        </p:blipFill>
        <p:spPr>
          <a:xfrm>
            <a:off x="1826089" y="2090738"/>
            <a:ext cx="328613" cy="400050"/>
          </a:xfrm>
          <a:prstGeom prst="rect">
            <a:avLst/>
          </a:prstGeom>
        </p:spPr>
      </p:pic>
      <p:pic>
        <p:nvPicPr>
          <p:cNvPr id="100" name="図 99" descr="piece_pawnw.gif"/>
          <p:cNvPicPr>
            <a:picLocks noChangeAspect="1"/>
          </p:cNvPicPr>
          <p:nvPr/>
        </p:nvPicPr>
        <p:blipFill>
          <a:blip r:embed="rId4" cstate="print"/>
          <a:stretch>
            <a:fillRect/>
          </a:stretch>
        </p:blipFill>
        <p:spPr>
          <a:xfrm>
            <a:off x="2348225" y="4760457"/>
            <a:ext cx="328613" cy="400050"/>
          </a:xfrm>
          <a:prstGeom prst="rect">
            <a:avLst/>
          </a:prstGeom>
        </p:spPr>
      </p:pic>
      <p:pic>
        <p:nvPicPr>
          <p:cNvPr id="101" name="図 100" descr="piece_pawnb.gif"/>
          <p:cNvPicPr>
            <a:picLocks noChangeAspect="1"/>
          </p:cNvPicPr>
          <p:nvPr/>
        </p:nvPicPr>
        <p:blipFill>
          <a:blip r:embed="rId5" cstate="print"/>
          <a:stretch>
            <a:fillRect/>
          </a:stretch>
        </p:blipFill>
        <p:spPr>
          <a:xfrm>
            <a:off x="1274894" y="2100545"/>
            <a:ext cx="328613" cy="400050"/>
          </a:xfrm>
          <a:prstGeom prst="rect">
            <a:avLst/>
          </a:prstGeom>
        </p:spPr>
      </p:pic>
      <p:pic>
        <p:nvPicPr>
          <p:cNvPr id="102" name="図 101" descr="piece_pawnw.gif"/>
          <p:cNvPicPr>
            <a:picLocks noChangeAspect="1"/>
          </p:cNvPicPr>
          <p:nvPr/>
        </p:nvPicPr>
        <p:blipFill>
          <a:blip r:embed="rId4" cstate="print"/>
          <a:stretch>
            <a:fillRect/>
          </a:stretch>
        </p:blipFill>
        <p:spPr>
          <a:xfrm>
            <a:off x="4466896" y="4774351"/>
            <a:ext cx="328613" cy="400050"/>
          </a:xfrm>
          <a:prstGeom prst="rect">
            <a:avLst/>
          </a:prstGeom>
        </p:spPr>
      </p:pic>
      <p:pic>
        <p:nvPicPr>
          <p:cNvPr id="108" name="図 107" descr="piece_pawnw.gif"/>
          <p:cNvPicPr>
            <a:picLocks noChangeAspect="1"/>
          </p:cNvPicPr>
          <p:nvPr/>
        </p:nvPicPr>
        <p:blipFill>
          <a:blip r:embed="rId4" cstate="print"/>
          <a:stretch>
            <a:fillRect/>
          </a:stretch>
        </p:blipFill>
        <p:spPr>
          <a:xfrm>
            <a:off x="2891245" y="4760457"/>
            <a:ext cx="328613" cy="400050"/>
          </a:xfrm>
          <a:prstGeom prst="rect">
            <a:avLst/>
          </a:prstGeom>
        </p:spPr>
      </p:pic>
      <p:pic>
        <p:nvPicPr>
          <p:cNvPr id="111" name="図 110" descr="piece_pawnw.gif"/>
          <p:cNvPicPr>
            <a:picLocks noChangeAspect="1"/>
          </p:cNvPicPr>
          <p:nvPr/>
        </p:nvPicPr>
        <p:blipFill>
          <a:blip r:embed="rId4" cstate="print"/>
          <a:stretch>
            <a:fillRect/>
          </a:stretch>
        </p:blipFill>
        <p:spPr>
          <a:xfrm>
            <a:off x="3405450" y="3690938"/>
            <a:ext cx="328613" cy="400050"/>
          </a:xfrm>
          <a:prstGeom prst="rect">
            <a:avLst/>
          </a:prstGeom>
        </p:spPr>
      </p:pic>
      <p:pic>
        <p:nvPicPr>
          <p:cNvPr id="113" name="図 112" descr="piece_pawnw.gif"/>
          <p:cNvPicPr>
            <a:picLocks noChangeAspect="1"/>
          </p:cNvPicPr>
          <p:nvPr/>
        </p:nvPicPr>
        <p:blipFill>
          <a:blip r:embed="rId4" cstate="print"/>
          <a:stretch>
            <a:fillRect/>
          </a:stretch>
        </p:blipFill>
        <p:spPr>
          <a:xfrm>
            <a:off x="3941296" y="4760457"/>
            <a:ext cx="328613" cy="400050"/>
          </a:xfrm>
          <a:prstGeom prst="rect">
            <a:avLst/>
          </a:prstGeom>
        </p:spPr>
      </p:pic>
      <p:pic>
        <p:nvPicPr>
          <p:cNvPr id="114" name="図 113" descr="piece_pawnw.gif"/>
          <p:cNvPicPr>
            <a:picLocks noChangeAspect="1"/>
          </p:cNvPicPr>
          <p:nvPr/>
        </p:nvPicPr>
        <p:blipFill>
          <a:blip r:embed="rId4" cstate="print"/>
          <a:stretch>
            <a:fillRect/>
          </a:stretch>
        </p:blipFill>
        <p:spPr>
          <a:xfrm>
            <a:off x="5008096" y="4774351"/>
            <a:ext cx="328613" cy="400050"/>
          </a:xfrm>
          <a:prstGeom prst="rect">
            <a:avLst/>
          </a:prstGeom>
        </p:spPr>
      </p:pic>
      <p:pic>
        <p:nvPicPr>
          <p:cNvPr id="115" name="図 114" descr="piece_pawnb.gif"/>
          <p:cNvPicPr>
            <a:picLocks noChangeAspect="1"/>
          </p:cNvPicPr>
          <p:nvPr/>
        </p:nvPicPr>
        <p:blipFill>
          <a:blip r:embed="rId5" cstate="print"/>
          <a:stretch>
            <a:fillRect/>
          </a:stretch>
        </p:blipFill>
        <p:spPr>
          <a:xfrm>
            <a:off x="2355601" y="2100545"/>
            <a:ext cx="328613" cy="400050"/>
          </a:xfrm>
          <a:prstGeom prst="rect">
            <a:avLst/>
          </a:prstGeom>
        </p:spPr>
      </p:pic>
      <p:pic>
        <p:nvPicPr>
          <p:cNvPr id="116" name="図 115" descr="piece_pawnb.gif"/>
          <p:cNvPicPr>
            <a:picLocks noChangeAspect="1"/>
          </p:cNvPicPr>
          <p:nvPr/>
        </p:nvPicPr>
        <p:blipFill>
          <a:blip r:embed="rId5" cstate="print"/>
          <a:stretch>
            <a:fillRect/>
          </a:stretch>
        </p:blipFill>
        <p:spPr>
          <a:xfrm>
            <a:off x="2868172" y="2624138"/>
            <a:ext cx="328613" cy="400050"/>
          </a:xfrm>
          <a:prstGeom prst="rect">
            <a:avLst/>
          </a:prstGeom>
        </p:spPr>
      </p:pic>
      <p:pic>
        <p:nvPicPr>
          <p:cNvPr id="118" name="図 117" descr="piece_pawnb.gif"/>
          <p:cNvPicPr>
            <a:picLocks noChangeAspect="1"/>
          </p:cNvPicPr>
          <p:nvPr/>
        </p:nvPicPr>
        <p:blipFill>
          <a:blip r:embed="rId5" cstate="print"/>
          <a:stretch>
            <a:fillRect/>
          </a:stretch>
        </p:blipFill>
        <p:spPr>
          <a:xfrm>
            <a:off x="3935424" y="2104947"/>
            <a:ext cx="328613" cy="400050"/>
          </a:xfrm>
          <a:prstGeom prst="rect">
            <a:avLst/>
          </a:prstGeom>
        </p:spPr>
      </p:pic>
      <p:pic>
        <p:nvPicPr>
          <p:cNvPr id="119" name="図 118" descr="piece_pawnb.gif"/>
          <p:cNvPicPr>
            <a:picLocks noChangeAspect="1"/>
          </p:cNvPicPr>
          <p:nvPr/>
        </p:nvPicPr>
        <p:blipFill>
          <a:blip r:embed="rId5" cstate="print"/>
          <a:stretch>
            <a:fillRect/>
          </a:stretch>
        </p:blipFill>
        <p:spPr>
          <a:xfrm>
            <a:off x="4476293" y="2624138"/>
            <a:ext cx="328613" cy="400050"/>
          </a:xfrm>
          <a:prstGeom prst="rect">
            <a:avLst/>
          </a:prstGeom>
        </p:spPr>
      </p:pic>
      <p:pic>
        <p:nvPicPr>
          <p:cNvPr id="120" name="図 119" descr="piece_pawnb.gif"/>
          <p:cNvPicPr>
            <a:picLocks noChangeAspect="1"/>
          </p:cNvPicPr>
          <p:nvPr/>
        </p:nvPicPr>
        <p:blipFill>
          <a:blip r:embed="rId5" cstate="print"/>
          <a:stretch>
            <a:fillRect/>
          </a:stretch>
        </p:blipFill>
        <p:spPr>
          <a:xfrm>
            <a:off x="4992634" y="2104947"/>
            <a:ext cx="328613" cy="400050"/>
          </a:xfrm>
          <a:prstGeom prst="rect">
            <a:avLst/>
          </a:prstGeom>
        </p:spPr>
      </p:pic>
      <p:pic>
        <p:nvPicPr>
          <p:cNvPr id="87" name="図 8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42236" y="5257800"/>
            <a:ext cx="485775" cy="442913"/>
          </a:xfrm>
          <a:prstGeom prst="rect">
            <a:avLst/>
          </a:prstGeom>
        </p:spPr>
      </p:pic>
      <p:pic>
        <p:nvPicPr>
          <p:cNvPr id="89" name="図 8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832454" y="5286769"/>
            <a:ext cx="400050" cy="442913"/>
          </a:xfrm>
          <a:prstGeom prst="rect">
            <a:avLst/>
          </a:prstGeom>
        </p:spPr>
      </p:pic>
      <p:pic>
        <p:nvPicPr>
          <p:cNvPr id="90" name="図 8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274686" y="5286769"/>
            <a:ext cx="457200" cy="428625"/>
          </a:xfrm>
          <a:prstGeom prst="rect">
            <a:avLst/>
          </a:prstGeom>
        </p:spPr>
      </p:pic>
      <p:pic>
        <p:nvPicPr>
          <p:cNvPr id="121" name="図 1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324100" y="3691042"/>
            <a:ext cx="457200" cy="428625"/>
          </a:xfrm>
          <a:prstGeom prst="rect">
            <a:avLst/>
          </a:prstGeom>
        </p:spPr>
      </p:pic>
      <p:pic>
        <p:nvPicPr>
          <p:cNvPr id="91" name="図 9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346238" y="4215821"/>
            <a:ext cx="371475" cy="457200"/>
          </a:xfrm>
          <a:prstGeom prst="rect">
            <a:avLst/>
          </a:prstGeom>
        </p:spPr>
      </p:pic>
      <p:pic>
        <p:nvPicPr>
          <p:cNvPr id="122" name="図 1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351709" y="3130865"/>
            <a:ext cx="371475" cy="457200"/>
          </a:xfrm>
          <a:prstGeom prst="rect">
            <a:avLst/>
          </a:prstGeom>
        </p:spPr>
      </p:pic>
      <p:pic>
        <p:nvPicPr>
          <p:cNvPr id="92" name="図 9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274514" y="5293912"/>
            <a:ext cx="342900" cy="428625"/>
          </a:xfrm>
          <a:prstGeom prst="rect">
            <a:avLst/>
          </a:prstGeom>
        </p:spPr>
      </p:pic>
      <p:pic>
        <p:nvPicPr>
          <p:cNvPr id="123" name="図 12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983818" y="5269762"/>
            <a:ext cx="342900" cy="428625"/>
          </a:xfrm>
          <a:prstGeom prst="rect">
            <a:avLst/>
          </a:prstGeom>
        </p:spPr>
      </p:pic>
      <p:pic>
        <p:nvPicPr>
          <p:cNvPr id="93" name="図 9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334597" y="1542994"/>
            <a:ext cx="485775" cy="442913"/>
          </a:xfrm>
          <a:prstGeom prst="rect">
            <a:avLst/>
          </a:prstGeom>
        </p:spPr>
      </p:pic>
      <p:pic>
        <p:nvPicPr>
          <p:cNvPr id="94" name="図 9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857171" y="1560594"/>
            <a:ext cx="400050" cy="442913"/>
          </a:xfrm>
          <a:prstGeom prst="rect">
            <a:avLst/>
          </a:prstGeom>
        </p:spPr>
      </p:pic>
      <p:pic>
        <p:nvPicPr>
          <p:cNvPr id="95" name="図 9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410402" y="3667237"/>
            <a:ext cx="457200" cy="428625"/>
          </a:xfrm>
          <a:prstGeom prst="rect">
            <a:avLst/>
          </a:prstGeom>
        </p:spPr>
      </p:pic>
      <p:pic>
        <p:nvPicPr>
          <p:cNvPr id="124" name="図 12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878179" y="1557282"/>
            <a:ext cx="457200" cy="428625"/>
          </a:xfrm>
          <a:prstGeom prst="rect">
            <a:avLst/>
          </a:prstGeom>
        </p:spPr>
      </p:pic>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35426" y="1564459"/>
            <a:ext cx="371475" cy="457200"/>
          </a:xfrm>
          <a:prstGeom prst="rect">
            <a:avLst/>
          </a:prstGeom>
        </p:spPr>
      </p:pic>
      <p:pic>
        <p:nvPicPr>
          <p:cNvPr id="97" name="図 9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286409" y="1571432"/>
            <a:ext cx="342900" cy="428625"/>
          </a:xfrm>
          <a:prstGeom prst="rect">
            <a:avLst/>
          </a:prstGeom>
        </p:spPr>
      </p:pic>
      <p:pic>
        <p:nvPicPr>
          <p:cNvPr id="126" name="図 12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983818" y="1562238"/>
            <a:ext cx="342900" cy="428625"/>
          </a:xfrm>
          <a:prstGeom prst="rect">
            <a:avLst/>
          </a:prstGeom>
        </p:spPr>
      </p:pic>
      <p:sp>
        <p:nvSpPr>
          <p:cNvPr id="128" name="テキスト ボックス 127"/>
          <p:cNvSpPr txBox="1"/>
          <p:nvPr/>
        </p:nvSpPr>
        <p:spPr>
          <a:xfrm>
            <a:off x="2272315" y="6155165"/>
            <a:ext cx="2008435" cy="523220"/>
          </a:xfrm>
          <a:prstGeom prst="rect">
            <a:avLst/>
          </a:prstGeom>
          <a:noFill/>
        </p:spPr>
        <p:txBody>
          <a:bodyPr wrap="none" rtlCol="0">
            <a:spAutoFit/>
          </a:bodyPr>
          <a:lstStyle/>
          <a:p>
            <a:r>
              <a:rPr lang="en-US" altLang="ja-JP" dirty="0"/>
              <a:t>5. Nxe5 </a:t>
            </a:r>
            <a:r>
              <a:rPr lang="ja-JP" altLang="en-US" dirty="0"/>
              <a:t>まで</a:t>
            </a:r>
            <a:endParaRPr kumimoji="1" lang="ja-JP" altLang="en-US" dirty="0"/>
          </a:p>
        </p:txBody>
      </p:sp>
      <p:sp>
        <p:nvSpPr>
          <p:cNvPr id="129" name="テキスト ボックス 128"/>
          <p:cNvSpPr txBox="1"/>
          <p:nvPr/>
        </p:nvSpPr>
        <p:spPr>
          <a:xfrm>
            <a:off x="6398401" y="2669637"/>
            <a:ext cx="2476960" cy="1483483"/>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39</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38</a:t>
            </a:r>
            <a:r>
              <a:rPr lang="ja-JP" altLang="en-US" dirty="0">
                <a:latin typeface="Times New Roman" panose="02020603050405020304" pitchFamily="18" charset="0"/>
              </a:rPr>
              <a:t>点</a:t>
            </a:r>
            <a:endParaRPr lang="en-US" altLang="ja-JP" dirty="0">
              <a:latin typeface="Times New Roman" panose="02020603050405020304" pitchFamily="18" charset="0"/>
            </a:endParaRPr>
          </a:p>
          <a:p>
            <a:pPr algn="l"/>
            <a:r>
              <a:rPr kumimoji="1" lang="en-US" altLang="ja-JP" sz="2400" dirty="0">
                <a:latin typeface="Times New Roman" panose="02020603050405020304" pitchFamily="18" charset="0"/>
              </a:rPr>
              <a:t>(</a:t>
            </a:r>
            <a:r>
              <a:rPr kumimoji="1" lang="ja-JP" altLang="en-US" sz="2400" dirty="0">
                <a:latin typeface="Times New Roman" panose="02020603050405020304" pitchFamily="18" charset="0"/>
              </a:rPr>
              <a:t>先手のポーン得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
        <p:nvSpPr>
          <p:cNvPr id="130" name="テキスト ボックス 129"/>
          <p:cNvSpPr txBox="1"/>
          <p:nvPr/>
        </p:nvSpPr>
        <p:spPr>
          <a:xfrm>
            <a:off x="6819833" y="4211724"/>
            <a:ext cx="1955706" cy="1138773"/>
          </a:xfrm>
          <a:prstGeom prst="rect">
            <a:avLst/>
          </a:prstGeom>
          <a:noFill/>
        </p:spPr>
        <p:txBody>
          <a:bodyPr wrap="square" rtlCol="0">
            <a:spAutoFit/>
          </a:bodyPr>
          <a:lstStyle/>
          <a:p>
            <a:pPr algn="l"/>
            <a:r>
              <a:rPr lang="en-US" altLang="ja-JP" sz="2000" dirty="0">
                <a:latin typeface="Times New Roman" panose="02020603050405020304" pitchFamily="18" charset="0"/>
              </a:rPr>
              <a:t>d1</a:t>
            </a:r>
            <a:r>
              <a:rPr lang="ja-JP" altLang="en-US" sz="2000" dirty="0">
                <a:latin typeface="Times New Roman" panose="02020603050405020304" pitchFamily="18" charset="0"/>
              </a:rPr>
              <a:t>のクイーンが</a:t>
            </a:r>
            <a:endParaRPr lang="en-US" altLang="ja-JP" sz="2000" dirty="0">
              <a:latin typeface="Times New Roman" panose="02020603050405020304" pitchFamily="18" charset="0"/>
            </a:endParaRPr>
          </a:p>
          <a:p>
            <a:pPr algn="l"/>
            <a:r>
              <a:rPr lang="en-US" altLang="ja-JP" sz="2000" dirty="0">
                <a:latin typeface="Times New Roman" panose="02020603050405020304" pitchFamily="18" charset="0"/>
              </a:rPr>
              <a:t>g4</a:t>
            </a:r>
            <a:r>
              <a:rPr lang="ja-JP" altLang="en-US" sz="2000" dirty="0">
                <a:latin typeface="Times New Roman" panose="02020603050405020304" pitchFamily="18" charset="0"/>
              </a:rPr>
              <a:t>のビショップで</a:t>
            </a:r>
            <a:endParaRPr lang="en-US" altLang="ja-JP" sz="2000" dirty="0">
              <a:latin typeface="Times New Roman" panose="02020603050405020304" pitchFamily="18" charset="0"/>
            </a:endParaRPr>
          </a:p>
          <a:p>
            <a:pPr algn="l"/>
            <a:r>
              <a:rPr lang="ja-JP" altLang="en-US" sz="2000" dirty="0">
                <a:latin typeface="Times New Roman" panose="02020603050405020304" pitchFamily="18" charset="0"/>
              </a:rPr>
              <a:t>取れそう</a:t>
            </a:r>
            <a:endParaRPr kumimoji="1" lang="ja-JP" altLang="en-US" sz="2000" dirty="0">
              <a:latin typeface="Times New Roman" panose="02020603050405020304" pitchFamily="18" charset="0"/>
            </a:endParaRPr>
          </a:p>
        </p:txBody>
      </p:sp>
      <p:cxnSp>
        <p:nvCxnSpPr>
          <p:cNvPr id="131" name="直線矢印コネクタ 130"/>
          <p:cNvCxnSpPr/>
          <p:nvPr/>
        </p:nvCxnSpPr>
        <p:spPr bwMode="auto">
          <a:xfrm flipH="1">
            <a:off x="3314700" y="4153120"/>
            <a:ext cx="1057603" cy="1104680"/>
          </a:xfrm>
          <a:prstGeom prst="straightConnector1">
            <a:avLst/>
          </a:prstGeom>
          <a:noFill/>
          <a:ln w="4127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2" name="角丸四角形吹き出し 131"/>
          <p:cNvSpPr/>
          <p:nvPr/>
        </p:nvSpPr>
        <p:spPr bwMode="auto">
          <a:xfrm>
            <a:off x="800778" y="5863692"/>
            <a:ext cx="1345702" cy="750366"/>
          </a:xfrm>
          <a:prstGeom prst="wedgeRoundRectCallout">
            <a:avLst>
              <a:gd name="adj1" fmla="val 100300"/>
              <a:gd name="adj2" fmla="val -70251"/>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クイーンを</a:t>
            </a:r>
            <a:endParaRPr lang="en-US" altLang="ja-JP" sz="20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取れる？</a:t>
            </a:r>
            <a:endParaRPr kumimoji="1" lang="ja-JP" altLang="en-US" sz="2000" dirty="0">
              <a:effectLst/>
              <a:latin typeface="Times New Roman" panose="02020603050405020304" pitchFamily="18" charset="0"/>
            </a:endParaRPr>
          </a:p>
        </p:txBody>
      </p:sp>
      <p:sp>
        <p:nvSpPr>
          <p:cNvPr id="85" name="テキスト ボックス 84">
            <a:extLst>
              <a:ext uri="{FF2B5EF4-FFF2-40B4-BE49-F238E27FC236}">
                <a16:creationId xmlns:a16="http://schemas.microsoft.com/office/drawing/2014/main" id="{D495FB53-685C-4445-A8E2-D2559954E7EF}"/>
              </a:ext>
            </a:extLst>
          </p:cNvPr>
          <p:cNvSpPr txBox="1"/>
          <p:nvPr/>
        </p:nvSpPr>
        <p:spPr>
          <a:xfrm>
            <a:off x="6380085" y="855190"/>
            <a:ext cx="2005677" cy="904863"/>
          </a:xfrm>
          <a:prstGeom prst="rect">
            <a:avLst/>
          </a:prstGeom>
          <a:noFill/>
        </p:spPr>
        <p:txBody>
          <a:bodyPr wrap="none" rtlCol="0">
            <a:spAutoFit/>
          </a:bodyPr>
          <a:lstStyle/>
          <a:p>
            <a:pPr algn="l"/>
            <a:r>
              <a:rPr lang="en-US" altLang="ja-JP" sz="2400" dirty="0">
                <a:latin typeface="Times New Roman" panose="02020603050405020304" pitchFamily="18" charset="0"/>
              </a:rPr>
              <a:t>4. ...          Bg4</a:t>
            </a:r>
          </a:p>
          <a:p>
            <a:pPr algn="l"/>
            <a:r>
              <a:rPr lang="en-US" altLang="ja-JP" sz="2400" dirty="0">
                <a:latin typeface="Times New Roman" panose="02020603050405020304" pitchFamily="18" charset="0"/>
              </a:rPr>
              <a:t>5. Nxe5!?</a:t>
            </a:r>
            <a:endParaRPr kumimoji="1" lang="ja-JP" altLang="en-US" sz="2400" dirty="0">
              <a:latin typeface="Times New Roman" panose="02020603050405020304" pitchFamily="18" charset="0"/>
            </a:endParaRPr>
          </a:p>
        </p:txBody>
      </p:sp>
    </p:spTree>
    <p:extLst>
      <p:ext uri="{BB962C8B-B14F-4D97-AF65-F5344CB8AC3E}">
        <p14:creationId xmlns:p14="http://schemas.microsoft.com/office/powerpoint/2010/main" val="372625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wipe(up)">
                                      <p:cBhvr>
                                        <p:cTn id="7" dur="500"/>
                                        <p:tgtEl>
                                          <p:spTgt spid="13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2"/>
                                        </p:tgtEl>
                                        <p:attrNameLst>
                                          <p:attrName>style.visibility</p:attrName>
                                        </p:attrNameLst>
                                      </p:cBhvr>
                                      <p:to>
                                        <p:strVal val="visible"/>
                                      </p:to>
                                    </p:set>
                                    <p:animEffect transition="in" filter="checkerboard(across)">
                                      <p:cBhvr>
                                        <p:cTn id="12" dur="500"/>
                                        <p:tgtEl>
                                          <p:spTgt spid="13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0"/>
                                        </p:tgtEl>
                                        <p:attrNameLst>
                                          <p:attrName>style.visibility</p:attrName>
                                        </p:attrNameLst>
                                      </p:cBhvr>
                                      <p:to>
                                        <p:strVal val="visible"/>
                                      </p:to>
                                    </p:set>
                                    <p:animEffect transition="in" filter="checkerboard(across)">
                                      <p:cBhvr>
                                        <p:cTn id="17" dur="5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0"/>
      <p:bldP spid="132"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82000" cy="576009"/>
          </a:xfrm>
        </p:spPr>
        <p:txBody>
          <a:bodyPr/>
          <a:lstStyle/>
          <a:p>
            <a:r>
              <a:rPr lang="ja-JP" altLang="en-US" dirty="0">
                <a:latin typeface="Times New Roman" pitchFamily="18" charset="0"/>
              </a:rPr>
              <a:t>駒割りによる評価値</a:t>
            </a:r>
            <a:r>
              <a:rPr lang="ja-JP" altLang="en-US" baseline="0" dirty="0">
                <a:latin typeface="Times New Roman" pitchFamily="18" charset="0"/>
              </a:rPr>
              <a:t>：チェス</a:t>
            </a:r>
            <a:endParaRPr kumimoji="1" lang="ja-JP" altLang="en-US" baseline="0" dirty="0">
              <a:latin typeface="Times New Roman" pitchFamily="18" charset="0"/>
            </a:endParaRPr>
          </a:p>
        </p:txBody>
      </p:sp>
      <p:grpSp>
        <p:nvGrpSpPr>
          <p:cNvPr id="3" name="グループ化 2"/>
          <p:cNvGrpSpPr/>
          <p:nvPr/>
        </p:nvGrpSpPr>
        <p:grpSpPr>
          <a:xfrm>
            <a:off x="762000" y="1066800"/>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8" name="図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02247" y="1535851"/>
            <a:ext cx="371475" cy="457200"/>
          </a:xfrm>
          <a:prstGeom prst="rect">
            <a:avLst/>
          </a:prstGeom>
        </p:spPr>
      </p:pic>
      <p:pic>
        <p:nvPicPr>
          <p:cNvPr id="96" name="図 95" descr="piece_pawnw.gif"/>
          <p:cNvPicPr>
            <a:picLocks noChangeAspect="1"/>
          </p:cNvPicPr>
          <p:nvPr/>
        </p:nvPicPr>
        <p:blipFill>
          <a:blip r:embed="rId4" cstate="print"/>
          <a:stretch>
            <a:fillRect/>
          </a:stretch>
        </p:blipFill>
        <p:spPr>
          <a:xfrm>
            <a:off x="1284889" y="4760457"/>
            <a:ext cx="328613" cy="400050"/>
          </a:xfrm>
          <a:prstGeom prst="rect">
            <a:avLst/>
          </a:prstGeom>
        </p:spPr>
      </p:pic>
      <p:pic>
        <p:nvPicPr>
          <p:cNvPr id="98" name="図 97" descr="piece_pawnw.gif"/>
          <p:cNvPicPr>
            <a:picLocks noChangeAspect="1"/>
          </p:cNvPicPr>
          <p:nvPr/>
        </p:nvPicPr>
        <p:blipFill>
          <a:blip r:embed="rId4" cstate="print"/>
          <a:stretch>
            <a:fillRect/>
          </a:stretch>
        </p:blipFill>
        <p:spPr>
          <a:xfrm>
            <a:off x="1826089" y="4754194"/>
            <a:ext cx="328613" cy="400050"/>
          </a:xfrm>
          <a:prstGeom prst="rect">
            <a:avLst/>
          </a:prstGeom>
        </p:spPr>
      </p:pic>
      <p:pic>
        <p:nvPicPr>
          <p:cNvPr id="99" name="図 98" descr="piece_pawnb.gif"/>
          <p:cNvPicPr>
            <a:picLocks noChangeAspect="1"/>
          </p:cNvPicPr>
          <p:nvPr/>
        </p:nvPicPr>
        <p:blipFill>
          <a:blip r:embed="rId5" cstate="print"/>
          <a:stretch>
            <a:fillRect/>
          </a:stretch>
        </p:blipFill>
        <p:spPr>
          <a:xfrm>
            <a:off x="1826089" y="2090738"/>
            <a:ext cx="328613" cy="400050"/>
          </a:xfrm>
          <a:prstGeom prst="rect">
            <a:avLst/>
          </a:prstGeom>
        </p:spPr>
      </p:pic>
      <p:pic>
        <p:nvPicPr>
          <p:cNvPr id="100" name="図 99" descr="piece_pawnw.gif"/>
          <p:cNvPicPr>
            <a:picLocks noChangeAspect="1"/>
          </p:cNvPicPr>
          <p:nvPr/>
        </p:nvPicPr>
        <p:blipFill>
          <a:blip r:embed="rId4" cstate="print"/>
          <a:stretch>
            <a:fillRect/>
          </a:stretch>
        </p:blipFill>
        <p:spPr>
          <a:xfrm>
            <a:off x="2348225" y="4760457"/>
            <a:ext cx="328613" cy="400050"/>
          </a:xfrm>
          <a:prstGeom prst="rect">
            <a:avLst/>
          </a:prstGeom>
        </p:spPr>
      </p:pic>
      <p:pic>
        <p:nvPicPr>
          <p:cNvPr id="101" name="図 100" descr="piece_pawnb.gif"/>
          <p:cNvPicPr>
            <a:picLocks noChangeAspect="1"/>
          </p:cNvPicPr>
          <p:nvPr/>
        </p:nvPicPr>
        <p:blipFill>
          <a:blip r:embed="rId5" cstate="print"/>
          <a:stretch>
            <a:fillRect/>
          </a:stretch>
        </p:blipFill>
        <p:spPr>
          <a:xfrm>
            <a:off x="1274894" y="2100545"/>
            <a:ext cx="328613" cy="400050"/>
          </a:xfrm>
          <a:prstGeom prst="rect">
            <a:avLst/>
          </a:prstGeom>
        </p:spPr>
      </p:pic>
      <p:pic>
        <p:nvPicPr>
          <p:cNvPr id="102" name="図 101" descr="piece_pawnw.gif"/>
          <p:cNvPicPr>
            <a:picLocks noChangeAspect="1"/>
          </p:cNvPicPr>
          <p:nvPr/>
        </p:nvPicPr>
        <p:blipFill>
          <a:blip r:embed="rId4" cstate="print"/>
          <a:stretch>
            <a:fillRect/>
          </a:stretch>
        </p:blipFill>
        <p:spPr>
          <a:xfrm>
            <a:off x="4466896" y="4774351"/>
            <a:ext cx="328613" cy="400050"/>
          </a:xfrm>
          <a:prstGeom prst="rect">
            <a:avLst/>
          </a:prstGeom>
        </p:spPr>
      </p:pic>
      <p:pic>
        <p:nvPicPr>
          <p:cNvPr id="108" name="図 107" descr="piece_pawnw.gif"/>
          <p:cNvPicPr>
            <a:picLocks noChangeAspect="1"/>
          </p:cNvPicPr>
          <p:nvPr/>
        </p:nvPicPr>
        <p:blipFill>
          <a:blip r:embed="rId4" cstate="print"/>
          <a:stretch>
            <a:fillRect/>
          </a:stretch>
        </p:blipFill>
        <p:spPr>
          <a:xfrm>
            <a:off x="2891245" y="4760457"/>
            <a:ext cx="328613" cy="400050"/>
          </a:xfrm>
          <a:prstGeom prst="rect">
            <a:avLst/>
          </a:prstGeom>
        </p:spPr>
      </p:pic>
      <p:pic>
        <p:nvPicPr>
          <p:cNvPr id="111" name="図 110" descr="piece_pawnw.gif"/>
          <p:cNvPicPr>
            <a:picLocks noChangeAspect="1"/>
          </p:cNvPicPr>
          <p:nvPr/>
        </p:nvPicPr>
        <p:blipFill>
          <a:blip r:embed="rId4" cstate="print"/>
          <a:stretch>
            <a:fillRect/>
          </a:stretch>
        </p:blipFill>
        <p:spPr>
          <a:xfrm>
            <a:off x="3405450" y="3690938"/>
            <a:ext cx="328613" cy="400050"/>
          </a:xfrm>
          <a:prstGeom prst="rect">
            <a:avLst/>
          </a:prstGeom>
        </p:spPr>
      </p:pic>
      <p:pic>
        <p:nvPicPr>
          <p:cNvPr id="113" name="図 112" descr="piece_pawnw.gif"/>
          <p:cNvPicPr>
            <a:picLocks noChangeAspect="1"/>
          </p:cNvPicPr>
          <p:nvPr/>
        </p:nvPicPr>
        <p:blipFill>
          <a:blip r:embed="rId4" cstate="print"/>
          <a:stretch>
            <a:fillRect/>
          </a:stretch>
        </p:blipFill>
        <p:spPr>
          <a:xfrm>
            <a:off x="3941296" y="4760457"/>
            <a:ext cx="328613" cy="400050"/>
          </a:xfrm>
          <a:prstGeom prst="rect">
            <a:avLst/>
          </a:prstGeom>
        </p:spPr>
      </p:pic>
      <p:pic>
        <p:nvPicPr>
          <p:cNvPr id="114" name="図 113" descr="piece_pawnw.gif"/>
          <p:cNvPicPr>
            <a:picLocks noChangeAspect="1"/>
          </p:cNvPicPr>
          <p:nvPr/>
        </p:nvPicPr>
        <p:blipFill>
          <a:blip r:embed="rId4" cstate="print"/>
          <a:stretch>
            <a:fillRect/>
          </a:stretch>
        </p:blipFill>
        <p:spPr>
          <a:xfrm>
            <a:off x="5008096" y="4774351"/>
            <a:ext cx="328613" cy="400050"/>
          </a:xfrm>
          <a:prstGeom prst="rect">
            <a:avLst/>
          </a:prstGeom>
        </p:spPr>
      </p:pic>
      <p:pic>
        <p:nvPicPr>
          <p:cNvPr id="115" name="図 114" descr="piece_pawnb.gif"/>
          <p:cNvPicPr>
            <a:picLocks noChangeAspect="1"/>
          </p:cNvPicPr>
          <p:nvPr/>
        </p:nvPicPr>
        <p:blipFill>
          <a:blip r:embed="rId5" cstate="print"/>
          <a:stretch>
            <a:fillRect/>
          </a:stretch>
        </p:blipFill>
        <p:spPr>
          <a:xfrm>
            <a:off x="2355601" y="2100545"/>
            <a:ext cx="328613" cy="400050"/>
          </a:xfrm>
          <a:prstGeom prst="rect">
            <a:avLst/>
          </a:prstGeom>
        </p:spPr>
      </p:pic>
      <p:pic>
        <p:nvPicPr>
          <p:cNvPr id="116" name="図 115" descr="piece_pawnb.gif"/>
          <p:cNvPicPr>
            <a:picLocks noChangeAspect="1"/>
          </p:cNvPicPr>
          <p:nvPr/>
        </p:nvPicPr>
        <p:blipFill>
          <a:blip r:embed="rId5" cstate="print"/>
          <a:stretch>
            <a:fillRect/>
          </a:stretch>
        </p:blipFill>
        <p:spPr>
          <a:xfrm>
            <a:off x="2868172" y="2624138"/>
            <a:ext cx="328613" cy="400050"/>
          </a:xfrm>
          <a:prstGeom prst="rect">
            <a:avLst/>
          </a:prstGeom>
        </p:spPr>
      </p:pic>
      <p:pic>
        <p:nvPicPr>
          <p:cNvPr id="118" name="図 117" descr="piece_pawnb.gif"/>
          <p:cNvPicPr>
            <a:picLocks noChangeAspect="1"/>
          </p:cNvPicPr>
          <p:nvPr/>
        </p:nvPicPr>
        <p:blipFill>
          <a:blip r:embed="rId5" cstate="print"/>
          <a:stretch>
            <a:fillRect/>
          </a:stretch>
        </p:blipFill>
        <p:spPr>
          <a:xfrm>
            <a:off x="3935424" y="2104947"/>
            <a:ext cx="328613" cy="400050"/>
          </a:xfrm>
          <a:prstGeom prst="rect">
            <a:avLst/>
          </a:prstGeom>
        </p:spPr>
      </p:pic>
      <p:pic>
        <p:nvPicPr>
          <p:cNvPr id="119" name="図 118" descr="piece_pawnb.gif"/>
          <p:cNvPicPr>
            <a:picLocks noChangeAspect="1"/>
          </p:cNvPicPr>
          <p:nvPr/>
        </p:nvPicPr>
        <p:blipFill>
          <a:blip r:embed="rId5" cstate="print"/>
          <a:stretch>
            <a:fillRect/>
          </a:stretch>
        </p:blipFill>
        <p:spPr>
          <a:xfrm>
            <a:off x="4476293" y="2624138"/>
            <a:ext cx="328613" cy="400050"/>
          </a:xfrm>
          <a:prstGeom prst="rect">
            <a:avLst/>
          </a:prstGeom>
        </p:spPr>
      </p:pic>
      <p:pic>
        <p:nvPicPr>
          <p:cNvPr id="120" name="図 119" descr="piece_pawnb.gif"/>
          <p:cNvPicPr>
            <a:picLocks noChangeAspect="1"/>
          </p:cNvPicPr>
          <p:nvPr/>
        </p:nvPicPr>
        <p:blipFill>
          <a:blip r:embed="rId5" cstate="print"/>
          <a:stretch>
            <a:fillRect/>
          </a:stretch>
        </p:blipFill>
        <p:spPr>
          <a:xfrm>
            <a:off x="4992634" y="2104947"/>
            <a:ext cx="328613" cy="400050"/>
          </a:xfrm>
          <a:prstGeom prst="rect">
            <a:avLst/>
          </a:prstGeom>
        </p:spPr>
      </p:pic>
      <p:pic>
        <p:nvPicPr>
          <p:cNvPr id="87" name="図 8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42236" y="5257800"/>
            <a:ext cx="485775" cy="442913"/>
          </a:xfrm>
          <a:prstGeom prst="rect">
            <a:avLst/>
          </a:prstGeom>
        </p:spPr>
      </p:pic>
      <p:pic>
        <p:nvPicPr>
          <p:cNvPr id="90" name="図 8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74686" y="5286769"/>
            <a:ext cx="457200" cy="428625"/>
          </a:xfrm>
          <a:prstGeom prst="rect">
            <a:avLst/>
          </a:prstGeom>
        </p:spPr>
      </p:pic>
      <p:pic>
        <p:nvPicPr>
          <p:cNvPr id="121" name="図 12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24100" y="3691042"/>
            <a:ext cx="457200" cy="428625"/>
          </a:xfrm>
          <a:prstGeom prst="rect">
            <a:avLst/>
          </a:prstGeom>
        </p:spPr>
      </p:pic>
      <p:pic>
        <p:nvPicPr>
          <p:cNvPr id="91" name="図 9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346238" y="4215821"/>
            <a:ext cx="371475" cy="457200"/>
          </a:xfrm>
          <a:prstGeom prst="rect">
            <a:avLst/>
          </a:prstGeom>
        </p:spPr>
      </p:pic>
      <p:pic>
        <p:nvPicPr>
          <p:cNvPr id="122" name="図 12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351709" y="3130865"/>
            <a:ext cx="371475" cy="457200"/>
          </a:xfrm>
          <a:prstGeom prst="rect">
            <a:avLst/>
          </a:prstGeom>
        </p:spPr>
      </p:pic>
      <p:pic>
        <p:nvPicPr>
          <p:cNvPr id="92" name="図 9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274514" y="5293912"/>
            <a:ext cx="342900" cy="428625"/>
          </a:xfrm>
          <a:prstGeom prst="rect">
            <a:avLst/>
          </a:prstGeom>
        </p:spPr>
      </p:pic>
      <p:pic>
        <p:nvPicPr>
          <p:cNvPr id="123" name="図 12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83818" y="5269762"/>
            <a:ext cx="342900" cy="428625"/>
          </a:xfrm>
          <a:prstGeom prst="rect">
            <a:avLst/>
          </a:prstGeom>
        </p:spPr>
      </p:pic>
      <p:pic>
        <p:nvPicPr>
          <p:cNvPr id="93" name="図 9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334597" y="1542994"/>
            <a:ext cx="485775" cy="442913"/>
          </a:xfrm>
          <a:prstGeom prst="rect">
            <a:avLst/>
          </a:prstGeom>
        </p:spPr>
      </p:pic>
      <p:pic>
        <p:nvPicPr>
          <p:cNvPr id="94" name="図 9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857171" y="1560594"/>
            <a:ext cx="400050" cy="442913"/>
          </a:xfrm>
          <a:prstGeom prst="rect">
            <a:avLst/>
          </a:prstGeom>
        </p:spPr>
      </p:pic>
      <p:pic>
        <p:nvPicPr>
          <p:cNvPr id="95" name="図 9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822097" y="5310033"/>
            <a:ext cx="457200" cy="428625"/>
          </a:xfrm>
          <a:prstGeom prst="rect">
            <a:avLst/>
          </a:prstGeom>
        </p:spPr>
      </p:pic>
      <p:pic>
        <p:nvPicPr>
          <p:cNvPr id="124" name="図 12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878179" y="1557282"/>
            <a:ext cx="457200" cy="428625"/>
          </a:xfrm>
          <a:prstGeom prst="rect">
            <a:avLst/>
          </a:prstGeom>
        </p:spPr>
      </p:pic>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35426" y="1564459"/>
            <a:ext cx="371475" cy="457200"/>
          </a:xfrm>
          <a:prstGeom prst="rect">
            <a:avLst/>
          </a:prstGeom>
        </p:spPr>
      </p:pic>
      <p:pic>
        <p:nvPicPr>
          <p:cNvPr id="97" name="図 9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286409" y="1571432"/>
            <a:ext cx="342900" cy="428625"/>
          </a:xfrm>
          <a:prstGeom prst="rect">
            <a:avLst/>
          </a:prstGeom>
        </p:spPr>
      </p:pic>
      <p:pic>
        <p:nvPicPr>
          <p:cNvPr id="126" name="図 12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983818" y="1562238"/>
            <a:ext cx="342900" cy="428625"/>
          </a:xfrm>
          <a:prstGeom prst="rect">
            <a:avLst/>
          </a:prstGeom>
        </p:spPr>
      </p:pic>
      <p:sp>
        <p:nvSpPr>
          <p:cNvPr id="128" name="テキスト ボックス 127"/>
          <p:cNvSpPr txBox="1"/>
          <p:nvPr/>
        </p:nvSpPr>
        <p:spPr>
          <a:xfrm>
            <a:off x="1863776" y="6155165"/>
            <a:ext cx="2825517" cy="523220"/>
          </a:xfrm>
          <a:prstGeom prst="rect">
            <a:avLst/>
          </a:prstGeom>
          <a:noFill/>
        </p:spPr>
        <p:txBody>
          <a:bodyPr wrap="none" rtlCol="0">
            <a:spAutoFit/>
          </a:bodyPr>
          <a:lstStyle/>
          <a:p>
            <a:r>
              <a:rPr lang="en-US" altLang="ja-JP" dirty="0"/>
              <a:t>5. Nxe5 Bxd1 </a:t>
            </a:r>
            <a:r>
              <a:rPr lang="ja-JP" altLang="en-US" dirty="0"/>
              <a:t>まで</a:t>
            </a:r>
            <a:endParaRPr kumimoji="1" lang="ja-JP" altLang="en-US" dirty="0"/>
          </a:p>
        </p:txBody>
      </p:sp>
      <p:sp>
        <p:nvSpPr>
          <p:cNvPr id="127" name="テキスト ボックス 126"/>
          <p:cNvSpPr txBox="1"/>
          <p:nvPr/>
        </p:nvSpPr>
        <p:spPr>
          <a:xfrm>
            <a:off x="6705600" y="4495800"/>
            <a:ext cx="1271502" cy="461665"/>
          </a:xfrm>
          <a:prstGeom prst="rect">
            <a:avLst/>
          </a:prstGeom>
          <a:noFill/>
        </p:spPr>
        <p:txBody>
          <a:bodyPr wrap="none" rtlCol="0">
            <a:spAutoFit/>
          </a:bodyPr>
          <a:lstStyle/>
          <a:p>
            <a:r>
              <a:rPr kumimoji="1" lang="ja-JP" altLang="en-US" sz="2400" dirty="0">
                <a:latin typeface="Times New Roman" panose="02020603050405020304" pitchFamily="18" charset="0"/>
              </a:rPr>
              <a:t>しかし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
        <p:nvSpPr>
          <p:cNvPr id="130" name="テキスト ボックス 129"/>
          <p:cNvSpPr txBox="1"/>
          <p:nvPr/>
        </p:nvSpPr>
        <p:spPr>
          <a:xfrm>
            <a:off x="6397200" y="2669637"/>
            <a:ext cx="2685351" cy="1483483"/>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30</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38</a:t>
            </a:r>
            <a:r>
              <a:rPr lang="ja-JP" altLang="en-US" dirty="0">
                <a:latin typeface="Times New Roman" panose="02020603050405020304" pitchFamily="18" charset="0"/>
              </a:rPr>
              <a:t>点</a:t>
            </a:r>
            <a:endParaRPr lang="en-US" altLang="ja-JP" dirty="0">
              <a:latin typeface="Times New Roman" panose="02020603050405020304" pitchFamily="18" charset="0"/>
            </a:endParaRPr>
          </a:p>
          <a:p>
            <a:pPr algn="l"/>
            <a:r>
              <a:rPr kumimoji="1" lang="en-US" altLang="ja-JP" sz="2400" dirty="0">
                <a:latin typeface="Times New Roman" panose="02020603050405020304" pitchFamily="18" charset="0"/>
              </a:rPr>
              <a:t>(</a:t>
            </a:r>
            <a:r>
              <a:rPr lang="ja-JP" altLang="en-US" sz="2400" dirty="0">
                <a:latin typeface="Times New Roman" panose="02020603050405020304" pitchFamily="18" charset="0"/>
              </a:rPr>
              <a:t>後手</a:t>
            </a:r>
            <a:r>
              <a:rPr kumimoji="1" lang="ja-JP" altLang="en-US" sz="2400" dirty="0">
                <a:latin typeface="Times New Roman" panose="02020603050405020304" pitchFamily="18" charset="0"/>
              </a:rPr>
              <a:t>のクイーン得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
        <p:nvSpPr>
          <p:cNvPr id="85" name="テキスト ボックス 84">
            <a:extLst>
              <a:ext uri="{FF2B5EF4-FFF2-40B4-BE49-F238E27FC236}">
                <a16:creationId xmlns:a16="http://schemas.microsoft.com/office/drawing/2014/main" id="{04F5011F-2562-478E-A083-A15688F914E7}"/>
              </a:ext>
            </a:extLst>
          </p:cNvPr>
          <p:cNvSpPr txBox="1"/>
          <p:nvPr/>
        </p:nvSpPr>
        <p:spPr>
          <a:xfrm>
            <a:off x="6380085" y="855190"/>
            <a:ext cx="2141933" cy="904863"/>
          </a:xfrm>
          <a:prstGeom prst="rect">
            <a:avLst/>
          </a:prstGeom>
          <a:noFill/>
        </p:spPr>
        <p:txBody>
          <a:bodyPr wrap="none" rtlCol="0">
            <a:spAutoFit/>
          </a:bodyPr>
          <a:lstStyle/>
          <a:p>
            <a:pPr algn="l"/>
            <a:r>
              <a:rPr lang="en-US" altLang="ja-JP" sz="2400" dirty="0">
                <a:latin typeface="Times New Roman" panose="02020603050405020304" pitchFamily="18" charset="0"/>
              </a:rPr>
              <a:t>4. ...          Bg4</a:t>
            </a:r>
          </a:p>
          <a:p>
            <a:pPr algn="l"/>
            <a:r>
              <a:rPr lang="en-US" altLang="ja-JP" sz="2400" dirty="0">
                <a:latin typeface="Times New Roman" panose="02020603050405020304" pitchFamily="18" charset="0"/>
              </a:rPr>
              <a:t>5. Nxe5!?</a:t>
            </a:r>
            <a:r>
              <a:rPr lang="ja-JP" altLang="en-US" sz="2400" dirty="0">
                <a:latin typeface="Times New Roman" panose="02020603050405020304" pitchFamily="18" charset="0"/>
              </a:rPr>
              <a:t> </a:t>
            </a:r>
            <a:r>
              <a:rPr lang="en-US" altLang="ja-JP" sz="2400" dirty="0">
                <a:latin typeface="Times New Roman" panose="02020603050405020304" pitchFamily="18" charset="0"/>
              </a:rPr>
              <a:t>Bxd1</a:t>
            </a:r>
            <a:endParaRPr kumimoji="1" lang="ja-JP" altLang="en-US" sz="2400" dirty="0">
              <a:latin typeface="Times New Roman" panose="02020603050405020304" pitchFamily="18" charset="0"/>
            </a:endParaRPr>
          </a:p>
        </p:txBody>
      </p:sp>
    </p:spTree>
    <p:extLst>
      <p:ext uri="{BB962C8B-B14F-4D97-AF65-F5344CB8AC3E}">
        <p14:creationId xmlns:p14="http://schemas.microsoft.com/office/powerpoint/2010/main" val="1227221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checkerboard(across)">
                                      <p:cBhvr>
                                        <p:cTn id="7" dur="5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82000" cy="576009"/>
          </a:xfrm>
        </p:spPr>
        <p:txBody>
          <a:bodyPr/>
          <a:lstStyle/>
          <a:p>
            <a:r>
              <a:rPr lang="ja-JP" altLang="en-US" dirty="0">
                <a:latin typeface="Times New Roman" pitchFamily="18" charset="0"/>
              </a:rPr>
              <a:t>駒割りによる評価値</a:t>
            </a:r>
            <a:r>
              <a:rPr lang="ja-JP" altLang="en-US" baseline="0" dirty="0">
                <a:latin typeface="Times New Roman" pitchFamily="18" charset="0"/>
              </a:rPr>
              <a:t>：チェス</a:t>
            </a:r>
            <a:endParaRPr kumimoji="1" lang="ja-JP" altLang="en-US" baseline="0" dirty="0">
              <a:latin typeface="Times New Roman" pitchFamily="18" charset="0"/>
            </a:endParaRPr>
          </a:p>
        </p:txBody>
      </p:sp>
      <p:grpSp>
        <p:nvGrpSpPr>
          <p:cNvPr id="3" name="グループ化 2"/>
          <p:cNvGrpSpPr/>
          <p:nvPr/>
        </p:nvGrpSpPr>
        <p:grpSpPr>
          <a:xfrm>
            <a:off x="762000" y="1066800"/>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8" name="図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02247" y="1535851"/>
            <a:ext cx="371475" cy="457200"/>
          </a:xfrm>
          <a:prstGeom prst="rect">
            <a:avLst/>
          </a:prstGeom>
        </p:spPr>
      </p:pic>
      <p:pic>
        <p:nvPicPr>
          <p:cNvPr id="96" name="図 95" descr="piece_pawnw.gif"/>
          <p:cNvPicPr>
            <a:picLocks noChangeAspect="1"/>
          </p:cNvPicPr>
          <p:nvPr/>
        </p:nvPicPr>
        <p:blipFill>
          <a:blip r:embed="rId4" cstate="print"/>
          <a:stretch>
            <a:fillRect/>
          </a:stretch>
        </p:blipFill>
        <p:spPr>
          <a:xfrm>
            <a:off x="1284889" y="4760457"/>
            <a:ext cx="328613" cy="400050"/>
          </a:xfrm>
          <a:prstGeom prst="rect">
            <a:avLst/>
          </a:prstGeom>
        </p:spPr>
      </p:pic>
      <p:pic>
        <p:nvPicPr>
          <p:cNvPr id="98" name="図 97" descr="piece_pawnw.gif"/>
          <p:cNvPicPr>
            <a:picLocks noChangeAspect="1"/>
          </p:cNvPicPr>
          <p:nvPr/>
        </p:nvPicPr>
        <p:blipFill>
          <a:blip r:embed="rId4" cstate="print"/>
          <a:stretch>
            <a:fillRect/>
          </a:stretch>
        </p:blipFill>
        <p:spPr>
          <a:xfrm>
            <a:off x="1826089" y="4754194"/>
            <a:ext cx="328613" cy="400050"/>
          </a:xfrm>
          <a:prstGeom prst="rect">
            <a:avLst/>
          </a:prstGeom>
        </p:spPr>
      </p:pic>
      <p:pic>
        <p:nvPicPr>
          <p:cNvPr id="99" name="図 98" descr="piece_pawnb.gif"/>
          <p:cNvPicPr>
            <a:picLocks noChangeAspect="1"/>
          </p:cNvPicPr>
          <p:nvPr/>
        </p:nvPicPr>
        <p:blipFill>
          <a:blip r:embed="rId5" cstate="print"/>
          <a:stretch>
            <a:fillRect/>
          </a:stretch>
        </p:blipFill>
        <p:spPr>
          <a:xfrm>
            <a:off x="1826089" y="2090738"/>
            <a:ext cx="328613" cy="400050"/>
          </a:xfrm>
          <a:prstGeom prst="rect">
            <a:avLst/>
          </a:prstGeom>
        </p:spPr>
      </p:pic>
      <p:pic>
        <p:nvPicPr>
          <p:cNvPr id="100" name="図 99" descr="piece_pawnw.gif"/>
          <p:cNvPicPr>
            <a:picLocks noChangeAspect="1"/>
          </p:cNvPicPr>
          <p:nvPr/>
        </p:nvPicPr>
        <p:blipFill>
          <a:blip r:embed="rId4" cstate="print"/>
          <a:stretch>
            <a:fillRect/>
          </a:stretch>
        </p:blipFill>
        <p:spPr>
          <a:xfrm>
            <a:off x="2348225" y="4760457"/>
            <a:ext cx="328613" cy="400050"/>
          </a:xfrm>
          <a:prstGeom prst="rect">
            <a:avLst/>
          </a:prstGeom>
        </p:spPr>
      </p:pic>
      <p:pic>
        <p:nvPicPr>
          <p:cNvPr id="101" name="図 100" descr="piece_pawnb.gif"/>
          <p:cNvPicPr>
            <a:picLocks noChangeAspect="1"/>
          </p:cNvPicPr>
          <p:nvPr/>
        </p:nvPicPr>
        <p:blipFill>
          <a:blip r:embed="rId5" cstate="print"/>
          <a:stretch>
            <a:fillRect/>
          </a:stretch>
        </p:blipFill>
        <p:spPr>
          <a:xfrm>
            <a:off x="1274894" y="2100545"/>
            <a:ext cx="328613" cy="400050"/>
          </a:xfrm>
          <a:prstGeom prst="rect">
            <a:avLst/>
          </a:prstGeom>
        </p:spPr>
      </p:pic>
      <p:pic>
        <p:nvPicPr>
          <p:cNvPr id="102" name="図 101" descr="piece_pawnw.gif"/>
          <p:cNvPicPr>
            <a:picLocks noChangeAspect="1"/>
          </p:cNvPicPr>
          <p:nvPr/>
        </p:nvPicPr>
        <p:blipFill>
          <a:blip r:embed="rId4" cstate="print"/>
          <a:stretch>
            <a:fillRect/>
          </a:stretch>
        </p:blipFill>
        <p:spPr>
          <a:xfrm>
            <a:off x="4466896" y="4774351"/>
            <a:ext cx="328613" cy="400050"/>
          </a:xfrm>
          <a:prstGeom prst="rect">
            <a:avLst/>
          </a:prstGeom>
        </p:spPr>
      </p:pic>
      <p:pic>
        <p:nvPicPr>
          <p:cNvPr id="108" name="図 107" descr="piece_pawnw.gif"/>
          <p:cNvPicPr>
            <a:picLocks noChangeAspect="1"/>
          </p:cNvPicPr>
          <p:nvPr/>
        </p:nvPicPr>
        <p:blipFill>
          <a:blip r:embed="rId4" cstate="print"/>
          <a:stretch>
            <a:fillRect/>
          </a:stretch>
        </p:blipFill>
        <p:spPr>
          <a:xfrm>
            <a:off x="2891245" y="4760457"/>
            <a:ext cx="328613" cy="400050"/>
          </a:xfrm>
          <a:prstGeom prst="rect">
            <a:avLst/>
          </a:prstGeom>
        </p:spPr>
      </p:pic>
      <p:pic>
        <p:nvPicPr>
          <p:cNvPr id="111" name="図 110" descr="piece_pawnw.gif"/>
          <p:cNvPicPr>
            <a:picLocks noChangeAspect="1"/>
          </p:cNvPicPr>
          <p:nvPr/>
        </p:nvPicPr>
        <p:blipFill>
          <a:blip r:embed="rId4" cstate="print"/>
          <a:stretch>
            <a:fillRect/>
          </a:stretch>
        </p:blipFill>
        <p:spPr>
          <a:xfrm>
            <a:off x="3405450" y="3690938"/>
            <a:ext cx="328613" cy="400050"/>
          </a:xfrm>
          <a:prstGeom prst="rect">
            <a:avLst/>
          </a:prstGeom>
        </p:spPr>
      </p:pic>
      <p:pic>
        <p:nvPicPr>
          <p:cNvPr id="113" name="図 112" descr="piece_pawnw.gif"/>
          <p:cNvPicPr>
            <a:picLocks noChangeAspect="1"/>
          </p:cNvPicPr>
          <p:nvPr/>
        </p:nvPicPr>
        <p:blipFill>
          <a:blip r:embed="rId4" cstate="print"/>
          <a:stretch>
            <a:fillRect/>
          </a:stretch>
        </p:blipFill>
        <p:spPr>
          <a:xfrm>
            <a:off x="3941296" y="4760457"/>
            <a:ext cx="328613" cy="400050"/>
          </a:xfrm>
          <a:prstGeom prst="rect">
            <a:avLst/>
          </a:prstGeom>
        </p:spPr>
      </p:pic>
      <p:pic>
        <p:nvPicPr>
          <p:cNvPr id="114" name="図 113" descr="piece_pawnw.gif"/>
          <p:cNvPicPr>
            <a:picLocks noChangeAspect="1"/>
          </p:cNvPicPr>
          <p:nvPr/>
        </p:nvPicPr>
        <p:blipFill>
          <a:blip r:embed="rId4" cstate="print"/>
          <a:stretch>
            <a:fillRect/>
          </a:stretch>
        </p:blipFill>
        <p:spPr>
          <a:xfrm>
            <a:off x="5008096" y="4774351"/>
            <a:ext cx="328613" cy="400050"/>
          </a:xfrm>
          <a:prstGeom prst="rect">
            <a:avLst/>
          </a:prstGeom>
        </p:spPr>
      </p:pic>
      <p:pic>
        <p:nvPicPr>
          <p:cNvPr id="115" name="図 114" descr="piece_pawnb.gif"/>
          <p:cNvPicPr>
            <a:picLocks noChangeAspect="1"/>
          </p:cNvPicPr>
          <p:nvPr/>
        </p:nvPicPr>
        <p:blipFill>
          <a:blip r:embed="rId5" cstate="print"/>
          <a:stretch>
            <a:fillRect/>
          </a:stretch>
        </p:blipFill>
        <p:spPr>
          <a:xfrm>
            <a:off x="2355601" y="2100545"/>
            <a:ext cx="328613" cy="400050"/>
          </a:xfrm>
          <a:prstGeom prst="rect">
            <a:avLst/>
          </a:prstGeom>
        </p:spPr>
      </p:pic>
      <p:pic>
        <p:nvPicPr>
          <p:cNvPr id="116" name="図 115" descr="piece_pawnb.gif"/>
          <p:cNvPicPr>
            <a:picLocks noChangeAspect="1"/>
          </p:cNvPicPr>
          <p:nvPr/>
        </p:nvPicPr>
        <p:blipFill>
          <a:blip r:embed="rId5" cstate="print"/>
          <a:stretch>
            <a:fillRect/>
          </a:stretch>
        </p:blipFill>
        <p:spPr>
          <a:xfrm>
            <a:off x="2868172" y="2624138"/>
            <a:ext cx="328613" cy="400050"/>
          </a:xfrm>
          <a:prstGeom prst="rect">
            <a:avLst/>
          </a:prstGeom>
        </p:spPr>
      </p:pic>
      <p:pic>
        <p:nvPicPr>
          <p:cNvPr id="119" name="図 118" descr="piece_pawnb.gif"/>
          <p:cNvPicPr>
            <a:picLocks noChangeAspect="1"/>
          </p:cNvPicPr>
          <p:nvPr/>
        </p:nvPicPr>
        <p:blipFill>
          <a:blip r:embed="rId5" cstate="print"/>
          <a:stretch>
            <a:fillRect/>
          </a:stretch>
        </p:blipFill>
        <p:spPr>
          <a:xfrm>
            <a:off x="4476293" y="2624138"/>
            <a:ext cx="328613" cy="400050"/>
          </a:xfrm>
          <a:prstGeom prst="rect">
            <a:avLst/>
          </a:prstGeom>
        </p:spPr>
      </p:pic>
      <p:pic>
        <p:nvPicPr>
          <p:cNvPr id="120" name="図 119" descr="piece_pawnb.gif"/>
          <p:cNvPicPr>
            <a:picLocks noChangeAspect="1"/>
          </p:cNvPicPr>
          <p:nvPr/>
        </p:nvPicPr>
        <p:blipFill>
          <a:blip r:embed="rId5" cstate="print"/>
          <a:stretch>
            <a:fillRect/>
          </a:stretch>
        </p:blipFill>
        <p:spPr>
          <a:xfrm>
            <a:off x="4992634" y="2104947"/>
            <a:ext cx="328613" cy="400050"/>
          </a:xfrm>
          <a:prstGeom prst="rect">
            <a:avLst/>
          </a:prstGeom>
        </p:spPr>
      </p:pic>
      <p:pic>
        <p:nvPicPr>
          <p:cNvPr id="87" name="図 8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42236" y="5257800"/>
            <a:ext cx="485775" cy="442913"/>
          </a:xfrm>
          <a:prstGeom prst="rect">
            <a:avLst/>
          </a:prstGeom>
        </p:spPr>
      </p:pic>
      <p:pic>
        <p:nvPicPr>
          <p:cNvPr id="90" name="図 8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74686" y="5286769"/>
            <a:ext cx="457200" cy="428625"/>
          </a:xfrm>
          <a:prstGeom prst="rect">
            <a:avLst/>
          </a:prstGeom>
        </p:spPr>
      </p:pic>
      <p:pic>
        <p:nvPicPr>
          <p:cNvPr id="121" name="図 12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81429" y="2080175"/>
            <a:ext cx="457200" cy="428625"/>
          </a:xfrm>
          <a:prstGeom prst="rect">
            <a:avLst/>
          </a:prstGeom>
        </p:spPr>
      </p:pic>
      <p:pic>
        <p:nvPicPr>
          <p:cNvPr id="91" name="図 9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346238" y="4215821"/>
            <a:ext cx="371475" cy="457200"/>
          </a:xfrm>
          <a:prstGeom prst="rect">
            <a:avLst/>
          </a:prstGeom>
        </p:spPr>
      </p:pic>
      <p:pic>
        <p:nvPicPr>
          <p:cNvPr id="122" name="図 12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351709" y="3130865"/>
            <a:ext cx="371475" cy="457200"/>
          </a:xfrm>
          <a:prstGeom prst="rect">
            <a:avLst/>
          </a:prstGeom>
        </p:spPr>
      </p:pic>
      <p:pic>
        <p:nvPicPr>
          <p:cNvPr id="92" name="図 9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274514" y="5293912"/>
            <a:ext cx="342900" cy="428625"/>
          </a:xfrm>
          <a:prstGeom prst="rect">
            <a:avLst/>
          </a:prstGeom>
        </p:spPr>
      </p:pic>
      <p:pic>
        <p:nvPicPr>
          <p:cNvPr id="123" name="図 12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83818" y="5269762"/>
            <a:ext cx="342900" cy="428625"/>
          </a:xfrm>
          <a:prstGeom prst="rect">
            <a:avLst/>
          </a:prstGeom>
        </p:spPr>
      </p:pic>
      <p:pic>
        <p:nvPicPr>
          <p:cNvPr id="93" name="図 9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334597" y="1542994"/>
            <a:ext cx="485775" cy="442913"/>
          </a:xfrm>
          <a:prstGeom prst="rect">
            <a:avLst/>
          </a:prstGeom>
        </p:spPr>
      </p:pic>
      <p:pic>
        <p:nvPicPr>
          <p:cNvPr id="94" name="図 9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857171" y="1560594"/>
            <a:ext cx="400050" cy="442913"/>
          </a:xfrm>
          <a:prstGeom prst="rect">
            <a:avLst/>
          </a:prstGeom>
        </p:spPr>
      </p:pic>
      <p:pic>
        <p:nvPicPr>
          <p:cNvPr id="95" name="図 9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822097" y="5310033"/>
            <a:ext cx="457200" cy="428625"/>
          </a:xfrm>
          <a:prstGeom prst="rect">
            <a:avLst/>
          </a:prstGeom>
        </p:spPr>
      </p:pic>
      <p:pic>
        <p:nvPicPr>
          <p:cNvPr id="124" name="図 12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878179" y="1557282"/>
            <a:ext cx="457200" cy="428625"/>
          </a:xfrm>
          <a:prstGeom prst="rect">
            <a:avLst/>
          </a:prstGeom>
        </p:spPr>
      </p:pic>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35426" y="1564459"/>
            <a:ext cx="371475" cy="457200"/>
          </a:xfrm>
          <a:prstGeom prst="rect">
            <a:avLst/>
          </a:prstGeom>
        </p:spPr>
      </p:pic>
      <p:pic>
        <p:nvPicPr>
          <p:cNvPr id="97" name="図 9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286409" y="1571432"/>
            <a:ext cx="342900" cy="428625"/>
          </a:xfrm>
          <a:prstGeom prst="rect">
            <a:avLst/>
          </a:prstGeom>
        </p:spPr>
      </p:pic>
      <p:pic>
        <p:nvPicPr>
          <p:cNvPr id="126" name="図 12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983818" y="1562238"/>
            <a:ext cx="342900" cy="428625"/>
          </a:xfrm>
          <a:prstGeom prst="rect">
            <a:avLst/>
          </a:prstGeom>
        </p:spPr>
      </p:pic>
      <p:sp>
        <p:nvSpPr>
          <p:cNvPr id="128" name="テキスト ボックス 127"/>
          <p:cNvSpPr txBox="1"/>
          <p:nvPr/>
        </p:nvSpPr>
        <p:spPr>
          <a:xfrm>
            <a:off x="2194347" y="6155165"/>
            <a:ext cx="2164375" cy="523220"/>
          </a:xfrm>
          <a:prstGeom prst="rect">
            <a:avLst/>
          </a:prstGeom>
          <a:noFill/>
        </p:spPr>
        <p:txBody>
          <a:bodyPr wrap="none" rtlCol="0">
            <a:spAutoFit/>
          </a:bodyPr>
          <a:lstStyle/>
          <a:p>
            <a:r>
              <a:rPr lang="en-US" altLang="ja-JP" dirty="0"/>
              <a:t>6. Bxf7+ </a:t>
            </a:r>
            <a:r>
              <a:rPr lang="ja-JP" altLang="en-US" dirty="0"/>
              <a:t>まで</a:t>
            </a:r>
            <a:endParaRPr kumimoji="1" lang="ja-JP" altLang="en-US" dirty="0"/>
          </a:p>
        </p:txBody>
      </p:sp>
      <p:sp>
        <p:nvSpPr>
          <p:cNvPr id="130" name="角丸四角形吹き出し 129"/>
          <p:cNvSpPr/>
          <p:nvPr/>
        </p:nvSpPr>
        <p:spPr bwMode="auto">
          <a:xfrm>
            <a:off x="4435426" y="417423"/>
            <a:ext cx="1345702" cy="750366"/>
          </a:xfrm>
          <a:prstGeom prst="wedgeRoundRectCallout">
            <a:avLst>
              <a:gd name="adj1" fmla="val -56447"/>
              <a:gd name="adj2" fmla="val 152698"/>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dirty="0">
                <a:effectLst/>
                <a:latin typeface="Times New Roman" panose="02020603050405020304" pitchFamily="18" charset="0"/>
              </a:rPr>
              <a:t>チェック！</a:t>
            </a:r>
            <a:endParaRPr lang="en-US" altLang="ja-JP" sz="2000" dirty="0">
              <a:effectLst/>
              <a:latin typeface="Times New Roman" panose="02020603050405020304" pitchFamily="18" charset="0"/>
            </a:endParaRPr>
          </a:p>
        </p:txBody>
      </p:sp>
      <p:sp>
        <p:nvSpPr>
          <p:cNvPr id="118" name="テキスト ボックス 117"/>
          <p:cNvSpPr txBox="1"/>
          <p:nvPr/>
        </p:nvSpPr>
        <p:spPr>
          <a:xfrm>
            <a:off x="6398401" y="2671200"/>
            <a:ext cx="2685351" cy="1483483"/>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30</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37</a:t>
            </a:r>
            <a:r>
              <a:rPr lang="ja-JP" altLang="en-US" dirty="0">
                <a:latin typeface="Times New Roman" panose="02020603050405020304" pitchFamily="18" charset="0"/>
              </a:rPr>
              <a:t>点</a:t>
            </a:r>
            <a:endParaRPr lang="en-US" altLang="ja-JP" dirty="0">
              <a:latin typeface="Times New Roman" panose="02020603050405020304" pitchFamily="18" charset="0"/>
            </a:endParaRPr>
          </a:p>
          <a:p>
            <a:pPr algn="l"/>
            <a:r>
              <a:rPr kumimoji="1" lang="en-US" altLang="ja-JP" sz="2400" dirty="0">
                <a:latin typeface="Times New Roman" panose="02020603050405020304" pitchFamily="18" charset="0"/>
              </a:rPr>
              <a:t>(</a:t>
            </a:r>
            <a:r>
              <a:rPr lang="ja-JP" altLang="en-US" sz="2400" dirty="0">
                <a:latin typeface="Times New Roman" panose="02020603050405020304" pitchFamily="18" charset="0"/>
              </a:rPr>
              <a:t>後手</a:t>
            </a:r>
            <a:r>
              <a:rPr kumimoji="1" lang="ja-JP" altLang="en-US" sz="2400" dirty="0">
                <a:latin typeface="Times New Roman" panose="02020603050405020304" pitchFamily="18" charset="0"/>
              </a:rPr>
              <a:t>のクイーン得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
        <p:nvSpPr>
          <p:cNvPr id="127" name="テキスト ボックス 126"/>
          <p:cNvSpPr txBox="1"/>
          <p:nvPr/>
        </p:nvSpPr>
        <p:spPr>
          <a:xfrm>
            <a:off x="5937768" y="4495800"/>
            <a:ext cx="2807179" cy="904863"/>
          </a:xfrm>
          <a:prstGeom prst="rect">
            <a:avLst/>
          </a:prstGeom>
          <a:noFill/>
        </p:spPr>
        <p:txBody>
          <a:bodyPr wrap="none" rtlCol="0">
            <a:spAutoFit/>
          </a:bodyPr>
          <a:lstStyle/>
          <a:p>
            <a:pPr algn="l"/>
            <a:r>
              <a:rPr lang="ja-JP" altLang="en-US" sz="2400" dirty="0">
                <a:latin typeface="Times New Roman" panose="02020603050405020304" pitchFamily="18" charset="0"/>
              </a:rPr>
              <a:t>得点はまだ</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黒が勝っているが</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
        <p:nvSpPr>
          <p:cNvPr id="85" name="テキスト ボックス 84">
            <a:extLst>
              <a:ext uri="{FF2B5EF4-FFF2-40B4-BE49-F238E27FC236}">
                <a16:creationId xmlns:a16="http://schemas.microsoft.com/office/drawing/2014/main" id="{1317C11C-0CB2-447F-807E-71BE9AC35B46}"/>
              </a:ext>
            </a:extLst>
          </p:cNvPr>
          <p:cNvSpPr txBox="1"/>
          <p:nvPr/>
        </p:nvSpPr>
        <p:spPr>
          <a:xfrm>
            <a:off x="6380085" y="855190"/>
            <a:ext cx="2141933" cy="1348061"/>
          </a:xfrm>
          <a:prstGeom prst="rect">
            <a:avLst/>
          </a:prstGeom>
          <a:noFill/>
        </p:spPr>
        <p:txBody>
          <a:bodyPr wrap="none" rtlCol="0">
            <a:spAutoFit/>
          </a:bodyPr>
          <a:lstStyle/>
          <a:p>
            <a:pPr algn="l"/>
            <a:r>
              <a:rPr lang="en-US" altLang="ja-JP" sz="2400" dirty="0">
                <a:latin typeface="Times New Roman" panose="02020603050405020304" pitchFamily="18" charset="0"/>
              </a:rPr>
              <a:t>4. ...          Bg4</a:t>
            </a:r>
          </a:p>
          <a:p>
            <a:pPr algn="l"/>
            <a:r>
              <a:rPr lang="en-US" altLang="ja-JP" sz="2400" dirty="0">
                <a:latin typeface="Times New Roman" panose="02020603050405020304" pitchFamily="18" charset="0"/>
              </a:rPr>
              <a:t>5. Nxe5!?</a:t>
            </a:r>
            <a:r>
              <a:rPr lang="ja-JP" altLang="en-US" sz="2400" dirty="0">
                <a:latin typeface="Times New Roman" panose="02020603050405020304" pitchFamily="18" charset="0"/>
              </a:rPr>
              <a:t> </a:t>
            </a:r>
            <a:r>
              <a:rPr lang="en-US" altLang="ja-JP" sz="2400" dirty="0">
                <a:latin typeface="Times New Roman" panose="02020603050405020304" pitchFamily="18" charset="0"/>
              </a:rPr>
              <a:t>Bxd1</a:t>
            </a:r>
          </a:p>
          <a:p>
            <a:pPr algn="l"/>
            <a:r>
              <a:rPr kumimoji="1" lang="en-US" altLang="ja-JP" sz="2400" dirty="0">
                <a:latin typeface="Times New Roman" panose="02020603050405020304" pitchFamily="18" charset="0"/>
              </a:rPr>
              <a:t>6</a:t>
            </a:r>
            <a:r>
              <a:rPr lang="en-US" altLang="ja-JP" sz="2400" dirty="0">
                <a:latin typeface="Times New Roman" panose="02020603050405020304" pitchFamily="18" charset="0"/>
              </a:rPr>
              <a:t>. Bxf7+</a:t>
            </a:r>
            <a:endParaRPr kumimoji="1" lang="ja-JP" altLang="en-US" sz="2400" dirty="0">
              <a:latin typeface="Times New Roman" panose="02020603050405020304" pitchFamily="18" charset="0"/>
            </a:endParaRPr>
          </a:p>
        </p:txBody>
      </p:sp>
    </p:spTree>
    <p:extLst>
      <p:ext uri="{BB962C8B-B14F-4D97-AF65-F5344CB8AC3E}">
        <p14:creationId xmlns:p14="http://schemas.microsoft.com/office/powerpoint/2010/main" val="4074086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0"/>
                                        </p:tgtEl>
                                        <p:attrNameLst>
                                          <p:attrName>style.visibility</p:attrName>
                                        </p:attrNameLst>
                                      </p:cBhvr>
                                      <p:to>
                                        <p:strVal val="visible"/>
                                      </p:to>
                                    </p:set>
                                    <p:animEffect transition="in" filter="checkerboard(across)">
                                      <p:cBhvr>
                                        <p:cTn id="7" dur="500"/>
                                        <p:tgtEl>
                                          <p:spTgt spid="13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18"/>
                                        </p:tgtEl>
                                        <p:attrNameLst>
                                          <p:attrName>style.visibility</p:attrName>
                                        </p:attrNameLst>
                                      </p:cBhvr>
                                      <p:to>
                                        <p:strVal val="visible"/>
                                      </p:to>
                                    </p:set>
                                    <p:anim calcmode="lin" valueType="num">
                                      <p:cBhvr additive="base">
                                        <p:cTn id="12" dur="500" fill="hold"/>
                                        <p:tgtEl>
                                          <p:spTgt spid="118"/>
                                        </p:tgtEl>
                                        <p:attrNameLst>
                                          <p:attrName>ppt_x</p:attrName>
                                        </p:attrNameLst>
                                      </p:cBhvr>
                                      <p:tavLst>
                                        <p:tav tm="0">
                                          <p:val>
                                            <p:strVal val="1+#ppt_w/2"/>
                                          </p:val>
                                        </p:tav>
                                        <p:tav tm="100000">
                                          <p:val>
                                            <p:strVal val="#ppt_x"/>
                                          </p:val>
                                        </p:tav>
                                      </p:tavLst>
                                    </p:anim>
                                    <p:anim calcmode="lin" valueType="num">
                                      <p:cBhvr additive="base">
                                        <p:cTn id="13" dur="500" fill="hold"/>
                                        <p:tgtEl>
                                          <p:spTgt spid="11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27"/>
                                        </p:tgtEl>
                                        <p:attrNameLst>
                                          <p:attrName>style.visibility</p:attrName>
                                        </p:attrNameLst>
                                      </p:cBhvr>
                                      <p:to>
                                        <p:strVal val="visible"/>
                                      </p:to>
                                    </p:set>
                                    <p:animEffect transition="in" filter="checkerboard(across)">
                                      <p:cBhvr>
                                        <p:cTn id="18" dur="5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0" animBg="1"/>
      <p:bldP spid="118" grpId="0"/>
      <p:bldP spid="127"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82000" cy="576009"/>
          </a:xfrm>
        </p:spPr>
        <p:txBody>
          <a:bodyPr/>
          <a:lstStyle/>
          <a:p>
            <a:r>
              <a:rPr lang="ja-JP" altLang="en-US" dirty="0">
                <a:latin typeface="Times New Roman" pitchFamily="18" charset="0"/>
              </a:rPr>
              <a:t>駒割りによる評価値</a:t>
            </a:r>
            <a:r>
              <a:rPr lang="ja-JP" altLang="en-US" baseline="0" dirty="0">
                <a:latin typeface="Times New Roman" pitchFamily="18" charset="0"/>
              </a:rPr>
              <a:t>：チェス</a:t>
            </a:r>
            <a:endParaRPr kumimoji="1" lang="ja-JP" altLang="en-US" baseline="0" dirty="0">
              <a:latin typeface="Times New Roman" pitchFamily="18" charset="0"/>
            </a:endParaRPr>
          </a:p>
        </p:txBody>
      </p:sp>
      <p:grpSp>
        <p:nvGrpSpPr>
          <p:cNvPr id="3" name="グループ化 2"/>
          <p:cNvGrpSpPr/>
          <p:nvPr/>
        </p:nvGrpSpPr>
        <p:grpSpPr>
          <a:xfrm>
            <a:off x="762000" y="1066800"/>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8" name="図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02247" y="1535851"/>
            <a:ext cx="371475" cy="457200"/>
          </a:xfrm>
          <a:prstGeom prst="rect">
            <a:avLst/>
          </a:prstGeom>
        </p:spPr>
      </p:pic>
      <p:pic>
        <p:nvPicPr>
          <p:cNvPr id="96" name="図 95" descr="piece_pawnw.gif"/>
          <p:cNvPicPr>
            <a:picLocks noChangeAspect="1"/>
          </p:cNvPicPr>
          <p:nvPr/>
        </p:nvPicPr>
        <p:blipFill>
          <a:blip r:embed="rId4" cstate="print"/>
          <a:stretch>
            <a:fillRect/>
          </a:stretch>
        </p:blipFill>
        <p:spPr>
          <a:xfrm>
            <a:off x="1284889" y="4760457"/>
            <a:ext cx="328613" cy="400050"/>
          </a:xfrm>
          <a:prstGeom prst="rect">
            <a:avLst/>
          </a:prstGeom>
        </p:spPr>
      </p:pic>
      <p:pic>
        <p:nvPicPr>
          <p:cNvPr id="98" name="図 97" descr="piece_pawnw.gif"/>
          <p:cNvPicPr>
            <a:picLocks noChangeAspect="1"/>
          </p:cNvPicPr>
          <p:nvPr/>
        </p:nvPicPr>
        <p:blipFill>
          <a:blip r:embed="rId4" cstate="print"/>
          <a:stretch>
            <a:fillRect/>
          </a:stretch>
        </p:blipFill>
        <p:spPr>
          <a:xfrm>
            <a:off x="1826089" y="4754194"/>
            <a:ext cx="328613" cy="400050"/>
          </a:xfrm>
          <a:prstGeom prst="rect">
            <a:avLst/>
          </a:prstGeom>
        </p:spPr>
      </p:pic>
      <p:pic>
        <p:nvPicPr>
          <p:cNvPr id="99" name="図 98" descr="piece_pawnb.gif"/>
          <p:cNvPicPr>
            <a:picLocks noChangeAspect="1"/>
          </p:cNvPicPr>
          <p:nvPr/>
        </p:nvPicPr>
        <p:blipFill>
          <a:blip r:embed="rId5" cstate="print"/>
          <a:stretch>
            <a:fillRect/>
          </a:stretch>
        </p:blipFill>
        <p:spPr>
          <a:xfrm>
            <a:off x="1826089" y="2090738"/>
            <a:ext cx="328613" cy="400050"/>
          </a:xfrm>
          <a:prstGeom prst="rect">
            <a:avLst/>
          </a:prstGeom>
        </p:spPr>
      </p:pic>
      <p:pic>
        <p:nvPicPr>
          <p:cNvPr id="100" name="図 99" descr="piece_pawnw.gif"/>
          <p:cNvPicPr>
            <a:picLocks noChangeAspect="1"/>
          </p:cNvPicPr>
          <p:nvPr/>
        </p:nvPicPr>
        <p:blipFill>
          <a:blip r:embed="rId4" cstate="print"/>
          <a:stretch>
            <a:fillRect/>
          </a:stretch>
        </p:blipFill>
        <p:spPr>
          <a:xfrm>
            <a:off x="2348225" y="4760457"/>
            <a:ext cx="328613" cy="400050"/>
          </a:xfrm>
          <a:prstGeom prst="rect">
            <a:avLst/>
          </a:prstGeom>
        </p:spPr>
      </p:pic>
      <p:pic>
        <p:nvPicPr>
          <p:cNvPr id="101" name="図 100" descr="piece_pawnb.gif"/>
          <p:cNvPicPr>
            <a:picLocks noChangeAspect="1"/>
          </p:cNvPicPr>
          <p:nvPr/>
        </p:nvPicPr>
        <p:blipFill>
          <a:blip r:embed="rId5" cstate="print"/>
          <a:stretch>
            <a:fillRect/>
          </a:stretch>
        </p:blipFill>
        <p:spPr>
          <a:xfrm>
            <a:off x="1274894" y="2100545"/>
            <a:ext cx="328613" cy="400050"/>
          </a:xfrm>
          <a:prstGeom prst="rect">
            <a:avLst/>
          </a:prstGeom>
        </p:spPr>
      </p:pic>
      <p:pic>
        <p:nvPicPr>
          <p:cNvPr id="102" name="図 101" descr="piece_pawnw.gif"/>
          <p:cNvPicPr>
            <a:picLocks noChangeAspect="1"/>
          </p:cNvPicPr>
          <p:nvPr/>
        </p:nvPicPr>
        <p:blipFill>
          <a:blip r:embed="rId4" cstate="print"/>
          <a:stretch>
            <a:fillRect/>
          </a:stretch>
        </p:blipFill>
        <p:spPr>
          <a:xfrm>
            <a:off x="4466896" y="4774351"/>
            <a:ext cx="328613" cy="400050"/>
          </a:xfrm>
          <a:prstGeom prst="rect">
            <a:avLst/>
          </a:prstGeom>
        </p:spPr>
      </p:pic>
      <p:pic>
        <p:nvPicPr>
          <p:cNvPr id="108" name="図 107" descr="piece_pawnw.gif"/>
          <p:cNvPicPr>
            <a:picLocks noChangeAspect="1"/>
          </p:cNvPicPr>
          <p:nvPr/>
        </p:nvPicPr>
        <p:blipFill>
          <a:blip r:embed="rId4" cstate="print"/>
          <a:stretch>
            <a:fillRect/>
          </a:stretch>
        </p:blipFill>
        <p:spPr>
          <a:xfrm>
            <a:off x="2891245" y="4760457"/>
            <a:ext cx="328613" cy="400050"/>
          </a:xfrm>
          <a:prstGeom prst="rect">
            <a:avLst/>
          </a:prstGeom>
        </p:spPr>
      </p:pic>
      <p:pic>
        <p:nvPicPr>
          <p:cNvPr id="111" name="図 110" descr="piece_pawnw.gif"/>
          <p:cNvPicPr>
            <a:picLocks noChangeAspect="1"/>
          </p:cNvPicPr>
          <p:nvPr/>
        </p:nvPicPr>
        <p:blipFill>
          <a:blip r:embed="rId4" cstate="print"/>
          <a:stretch>
            <a:fillRect/>
          </a:stretch>
        </p:blipFill>
        <p:spPr>
          <a:xfrm>
            <a:off x="3405450" y="3690938"/>
            <a:ext cx="328613" cy="400050"/>
          </a:xfrm>
          <a:prstGeom prst="rect">
            <a:avLst/>
          </a:prstGeom>
        </p:spPr>
      </p:pic>
      <p:pic>
        <p:nvPicPr>
          <p:cNvPr id="113" name="図 112" descr="piece_pawnw.gif"/>
          <p:cNvPicPr>
            <a:picLocks noChangeAspect="1"/>
          </p:cNvPicPr>
          <p:nvPr/>
        </p:nvPicPr>
        <p:blipFill>
          <a:blip r:embed="rId4" cstate="print"/>
          <a:stretch>
            <a:fillRect/>
          </a:stretch>
        </p:blipFill>
        <p:spPr>
          <a:xfrm>
            <a:off x="3941296" y="4760457"/>
            <a:ext cx="328613" cy="400050"/>
          </a:xfrm>
          <a:prstGeom prst="rect">
            <a:avLst/>
          </a:prstGeom>
        </p:spPr>
      </p:pic>
      <p:pic>
        <p:nvPicPr>
          <p:cNvPr id="114" name="図 113" descr="piece_pawnw.gif"/>
          <p:cNvPicPr>
            <a:picLocks noChangeAspect="1"/>
          </p:cNvPicPr>
          <p:nvPr/>
        </p:nvPicPr>
        <p:blipFill>
          <a:blip r:embed="rId4" cstate="print"/>
          <a:stretch>
            <a:fillRect/>
          </a:stretch>
        </p:blipFill>
        <p:spPr>
          <a:xfrm>
            <a:off x="5008096" y="4774351"/>
            <a:ext cx="328613" cy="400050"/>
          </a:xfrm>
          <a:prstGeom prst="rect">
            <a:avLst/>
          </a:prstGeom>
        </p:spPr>
      </p:pic>
      <p:pic>
        <p:nvPicPr>
          <p:cNvPr id="115" name="図 114" descr="piece_pawnb.gif"/>
          <p:cNvPicPr>
            <a:picLocks noChangeAspect="1"/>
          </p:cNvPicPr>
          <p:nvPr/>
        </p:nvPicPr>
        <p:blipFill>
          <a:blip r:embed="rId5" cstate="print"/>
          <a:stretch>
            <a:fillRect/>
          </a:stretch>
        </p:blipFill>
        <p:spPr>
          <a:xfrm>
            <a:off x="2355601" y="2100545"/>
            <a:ext cx="328613" cy="400050"/>
          </a:xfrm>
          <a:prstGeom prst="rect">
            <a:avLst/>
          </a:prstGeom>
        </p:spPr>
      </p:pic>
      <p:pic>
        <p:nvPicPr>
          <p:cNvPr id="116" name="図 115" descr="piece_pawnb.gif"/>
          <p:cNvPicPr>
            <a:picLocks noChangeAspect="1"/>
          </p:cNvPicPr>
          <p:nvPr/>
        </p:nvPicPr>
        <p:blipFill>
          <a:blip r:embed="rId5" cstate="print"/>
          <a:stretch>
            <a:fillRect/>
          </a:stretch>
        </p:blipFill>
        <p:spPr>
          <a:xfrm>
            <a:off x="2868172" y="2624138"/>
            <a:ext cx="328613" cy="400050"/>
          </a:xfrm>
          <a:prstGeom prst="rect">
            <a:avLst/>
          </a:prstGeom>
        </p:spPr>
      </p:pic>
      <p:pic>
        <p:nvPicPr>
          <p:cNvPr id="119" name="図 118" descr="piece_pawnb.gif"/>
          <p:cNvPicPr>
            <a:picLocks noChangeAspect="1"/>
          </p:cNvPicPr>
          <p:nvPr/>
        </p:nvPicPr>
        <p:blipFill>
          <a:blip r:embed="rId5" cstate="print"/>
          <a:stretch>
            <a:fillRect/>
          </a:stretch>
        </p:blipFill>
        <p:spPr>
          <a:xfrm>
            <a:off x="4476293" y="2624138"/>
            <a:ext cx="328613" cy="400050"/>
          </a:xfrm>
          <a:prstGeom prst="rect">
            <a:avLst/>
          </a:prstGeom>
        </p:spPr>
      </p:pic>
      <p:pic>
        <p:nvPicPr>
          <p:cNvPr id="120" name="図 119" descr="piece_pawnb.gif"/>
          <p:cNvPicPr>
            <a:picLocks noChangeAspect="1"/>
          </p:cNvPicPr>
          <p:nvPr/>
        </p:nvPicPr>
        <p:blipFill>
          <a:blip r:embed="rId5" cstate="print"/>
          <a:stretch>
            <a:fillRect/>
          </a:stretch>
        </p:blipFill>
        <p:spPr>
          <a:xfrm>
            <a:off x="4992634" y="2104947"/>
            <a:ext cx="328613" cy="400050"/>
          </a:xfrm>
          <a:prstGeom prst="rect">
            <a:avLst/>
          </a:prstGeom>
        </p:spPr>
      </p:pic>
      <p:pic>
        <p:nvPicPr>
          <p:cNvPr id="87" name="図 8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42236" y="5257800"/>
            <a:ext cx="485775" cy="442913"/>
          </a:xfrm>
          <a:prstGeom prst="rect">
            <a:avLst/>
          </a:prstGeom>
        </p:spPr>
      </p:pic>
      <p:pic>
        <p:nvPicPr>
          <p:cNvPr id="90" name="図 8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74686" y="5286769"/>
            <a:ext cx="457200" cy="428625"/>
          </a:xfrm>
          <a:prstGeom prst="rect">
            <a:avLst/>
          </a:prstGeom>
        </p:spPr>
      </p:pic>
      <p:pic>
        <p:nvPicPr>
          <p:cNvPr id="121" name="図 12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81429" y="2080175"/>
            <a:ext cx="457200" cy="428625"/>
          </a:xfrm>
          <a:prstGeom prst="rect">
            <a:avLst/>
          </a:prstGeom>
        </p:spPr>
      </p:pic>
      <p:pic>
        <p:nvPicPr>
          <p:cNvPr id="91" name="図 9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346238" y="4215821"/>
            <a:ext cx="371475" cy="457200"/>
          </a:xfrm>
          <a:prstGeom prst="rect">
            <a:avLst/>
          </a:prstGeom>
        </p:spPr>
      </p:pic>
      <p:pic>
        <p:nvPicPr>
          <p:cNvPr id="122" name="図 12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351709" y="3130865"/>
            <a:ext cx="371475" cy="457200"/>
          </a:xfrm>
          <a:prstGeom prst="rect">
            <a:avLst/>
          </a:prstGeom>
        </p:spPr>
      </p:pic>
      <p:pic>
        <p:nvPicPr>
          <p:cNvPr id="92" name="図 9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274514" y="5293912"/>
            <a:ext cx="342900" cy="428625"/>
          </a:xfrm>
          <a:prstGeom prst="rect">
            <a:avLst/>
          </a:prstGeom>
        </p:spPr>
      </p:pic>
      <p:pic>
        <p:nvPicPr>
          <p:cNvPr id="123" name="図 12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83818" y="5269762"/>
            <a:ext cx="342900" cy="428625"/>
          </a:xfrm>
          <a:prstGeom prst="rect">
            <a:avLst/>
          </a:prstGeom>
        </p:spPr>
      </p:pic>
      <p:pic>
        <p:nvPicPr>
          <p:cNvPr id="93" name="図 9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333887" y="2083515"/>
            <a:ext cx="485775" cy="442913"/>
          </a:xfrm>
          <a:prstGeom prst="rect">
            <a:avLst/>
          </a:prstGeom>
        </p:spPr>
      </p:pic>
      <p:pic>
        <p:nvPicPr>
          <p:cNvPr id="94" name="図 9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857171" y="1560594"/>
            <a:ext cx="400050" cy="442913"/>
          </a:xfrm>
          <a:prstGeom prst="rect">
            <a:avLst/>
          </a:prstGeom>
        </p:spPr>
      </p:pic>
      <p:pic>
        <p:nvPicPr>
          <p:cNvPr id="95" name="図 9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822097" y="5310033"/>
            <a:ext cx="457200" cy="428625"/>
          </a:xfrm>
          <a:prstGeom prst="rect">
            <a:avLst/>
          </a:prstGeom>
        </p:spPr>
      </p:pic>
      <p:pic>
        <p:nvPicPr>
          <p:cNvPr id="124" name="図 12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878179" y="1557282"/>
            <a:ext cx="457200" cy="428625"/>
          </a:xfrm>
          <a:prstGeom prst="rect">
            <a:avLst/>
          </a:prstGeom>
        </p:spPr>
      </p:pic>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35426" y="1564459"/>
            <a:ext cx="371475" cy="457200"/>
          </a:xfrm>
          <a:prstGeom prst="rect">
            <a:avLst/>
          </a:prstGeom>
        </p:spPr>
      </p:pic>
      <p:pic>
        <p:nvPicPr>
          <p:cNvPr id="97" name="図 9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286409" y="1571432"/>
            <a:ext cx="342900" cy="428625"/>
          </a:xfrm>
          <a:prstGeom prst="rect">
            <a:avLst/>
          </a:prstGeom>
        </p:spPr>
      </p:pic>
      <p:pic>
        <p:nvPicPr>
          <p:cNvPr id="126" name="図 12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983818" y="1562238"/>
            <a:ext cx="342900" cy="428625"/>
          </a:xfrm>
          <a:prstGeom prst="rect">
            <a:avLst/>
          </a:prstGeom>
        </p:spPr>
      </p:pic>
      <p:sp>
        <p:nvSpPr>
          <p:cNvPr id="128" name="テキスト ボックス 127"/>
          <p:cNvSpPr txBox="1"/>
          <p:nvPr/>
        </p:nvSpPr>
        <p:spPr>
          <a:xfrm>
            <a:off x="1860090" y="6155165"/>
            <a:ext cx="2832891" cy="523220"/>
          </a:xfrm>
          <a:prstGeom prst="rect">
            <a:avLst/>
          </a:prstGeom>
          <a:noFill/>
        </p:spPr>
        <p:txBody>
          <a:bodyPr wrap="none" rtlCol="0">
            <a:spAutoFit/>
          </a:bodyPr>
          <a:lstStyle/>
          <a:p>
            <a:r>
              <a:rPr lang="en-US" altLang="ja-JP" dirty="0"/>
              <a:t>6. Bxf7+ Ke7 </a:t>
            </a:r>
            <a:r>
              <a:rPr lang="ja-JP" altLang="en-US" dirty="0"/>
              <a:t>まで</a:t>
            </a:r>
            <a:endParaRPr kumimoji="1" lang="ja-JP" altLang="en-US" dirty="0"/>
          </a:p>
        </p:txBody>
      </p:sp>
      <p:sp>
        <p:nvSpPr>
          <p:cNvPr id="133" name="テキスト ボックス 132"/>
          <p:cNvSpPr txBox="1"/>
          <p:nvPr/>
        </p:nvSpPr>
        <p:spPr>
          <a:xfrm>
            <a:off x="6380085" y="855190"/>
            <a:ext cx="2141933" cy="1348061"/>
          </a:xfrm>
          <a:prstGeom prst="rect">
            <a:avLst/>
          </a:prstGeom>
          <a:noFill/>
        </p:spPr>
        <p:txBody>
          <a:bodyPr wrap="none" rtlCol="0">
            <a:spAutoFit/>
          </a:bodyPr>
          <a:lstStyle/>
          <a:p>
            <a:pPr algn="l"/>
            <a:r>
              <a:rPr lang="en-US" altLang="ja-JP" sz="2400" dirty="0">
                <a:latin typeface="Times New Roman" panose="02020603050405020304" pitchFamily="18" charset="0"/>
              </a:rPr>
              <a:t>4. ...          Bg4</a:t>
            </a:r>
          </a:p>
          <a:p>
            <a:pPr algn="l"/>
            <a:r>
              <a:rPr lang="en-US" altLang="ja-JP" sz="2400" dirty="0">
                <a:latin typeface="Times New Roman" panose="02020603050405020304" pitchFamily="18" charset="0"/>
              </a:rPr>
              <a:t>5. Nxe5!?</a:t>
            </a:r>
            <a:r>
              <a:rPr lang="ja-JP" altLang="en-US" sz="2400" dirty="0">
                <a:latin typeface="Times New Roman" panose="02020603050405020304" pitchFamily="18" charset="0"/>
              </a:rPr>
              <a:t> </a:t>
            </a:r>
            <a:r>
              <a:rPr lang="en-US" altLang="ja-JP" sz="2400" dirty="0">
                <a:latin typeface="Times New Roman" panose="02020603050405020304" pitchFamily="18" charset="0"/>
              </a:rPr>
              <a:t>Bxd1</a:t>
            </a:r>
          </a:p>
          <a:p>
            <a:pPr algn="l"/>
            <a:r>
              <a:rPr kumimoji="1" lang="en-US" altLang="ja-JP" sz="2400" dirty="0">
                <a:latin typeface="Times New Roman" panose="02020603050405020304" pitchFamily="18" charset="0"/>
              </a:rPr>
              <a:t>6</a:t>
            </a:r>
            <a:r>
              <a:rPr lang="en-US" altLang="ja-JP" sz="2400" dirty="0">
                <a:latin typeface="Times New Roman" panose="02020603050405020304" pitchFamily="18" charset="0"/>
              </a:rPr>
              <a:t>. Bxf7+  Ke7</a:t>
            </a:r>
            <a:endParaRPr kumimoji="1" lang="ja-JP" altLang="en-US" sz="2400" dirty="0">
              <a:latin typeface="Times New Roman" panose="02020603050405020304" pitchFamily="18" charset="0"/>
            </a:endParaRPr>
          </a:p>
        </p:txBody>
      </p:sp>
      <p:sp>
        <p:nvSpPr>
          <p:cNvPr id="118" name="テキスト ボックス 117"/>
          <p:cNvSpPr txBox="1"/>
          <p:nvPr/>
        </p:nvSpPr>
        <p:spPr>
          <a:xfrm>
            <a:off x="6398401" y="2671200"/>
            <a:ext cx="2685351" cy="1483483"/>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30</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37</a:t>
            </a:r>
            <a:r>
              <a:rPr lang="ja-JP" altLang="en-US" dirty="0">
                <a:latin typeface="Times New Roman" panose="02020603050405020304" pitchFamily="18" charset="0"/>
              </a:rPr>
              <a:t>点</a:t>
            </a:r>
            <a:endParaRPr lang="en-US" altLang="ja-JP" dirty="0">
              <a:latin typeface="Times New Roman" panose="02020603050405020304" pitchFamily="18" charset="0"/>
            </a:endParaRPr>
          </a:p>
          <a:p>
            <a:pPr algn="l"/>
            <a:r>
              <a:rPr kumimoji="1" lang="en-US" altLang="ja-JP" sz="2400" dirty="0">
                <a:latin typeface="Times New Roman" panose="02020603050405020304" pitchFamily="18" charset="0"/>
              </a:rPr>
              <a:t>(</a:t>
            </a:r>
            <a:r>
              <a:rPr lang="ja-JP" altLang="en-US" sz="2400" dirty="0">
                <a:latin typeface="Times New Roman" panose="02020603050405020304" pitchFamily="18" charset="0"/>
              </a:rPr>
              <a:t>後手</a:t>
            </a:r>
            <a:r>
              <a:rPr kumimoji="1" lang="ja-JP" altLang="en-US" sz="2400" dirty="0">
                <a:latin typeface="Times New Roman" panose="02020603050405020304" pitchFamily="18" charset="0"/>
              </a:rPr>
              <a:t>のクイーン得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Tree>
    <p:extLst>
      <p:ext uri="{BB962C8B-B14F-4D97-AF65-F5344CB8AC3E}">
        <p14:creationId xmlns:p14="http://schemas.microsoft.com/office/powerpoint/2010/main" val="187359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評価値計算による手の選択</a:t>
            </a:r>
            <a:endParaRPr kumimoji="1" lang="ja-JP" altLang="en-US" baseline="0" dirty="0">
              <a:latin typeface="Times New Roman" pitchFamily="18" charset="0"/>
            </a:endParaRPr>
          </a:p>
        </p:txBody>
      </p:sp>
      <p:sp>
        <p:nvSpPr>
          <p:cNvPr id="4" name="円/楕円 3"/>
          <p:cNvSpPr/>
          <p:nvPr/>
        </p:nvSpPr>
        <p:spPr bwMode="auto">
          <a:xfrm>
            <a:off x="4305300" y="3200400"/>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grpSp>
        <p:nvGrpSpPr>
          <p:cNvPr id="32" name="グループ化 31"/>
          <p:cNvGrpSpPr/>
          <p:nvPr/>
        </p:nvGrpSpPr>
        <p:grpSpPr>
          <a:xfrm>
            <a:off x="1739551" y="3733800"/>
            <a:ext cx="5628887" cy="1561578"/>
            <a:chOff x="1739551" y="3733800"/>
            <a:chExt cx="5628887" cy="1561578"/>
          </a:xfrm>
        </p:grpSpPr>
        <p:sp>
          <p:nvSpPr>
            <p:cNvPr id="5" name="円/楕円 4"/>
            <p:cNvSpPr/>
            <p:nvPr/>
          </p:nvSpPr>
          <p:spPr bwMode="auto">
            <a:xfrm>
              <a:off x="1739551" y="4761978"/>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cxnSp>
          <p:nvCxnSpPr>
            <p:cNvPr id="7" name="直線矢印コネクタ 6"/>
            <p:cNvCxnSpPr>
              <a:stCxn id="4" idx="4"/>
              <a:endCxn id="5" idx="0"/>
            </p:cNvCxnSpPr>
            <p:nvPr/>
          </p:nvCxnSpPr>
          <p:spPr bwMode="auto">
            <a:xfrm flipH="1">
              <a:off x="2006251" y="3733800"/>
              <a:ext cx="2565749" cy="102817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円/楕円 7"/>
            <p:cNvSpPr/>
            <p:nvPr/>
          </p:nvSpPr>
          <p:spPr bwMode="auto">
            <a:xfrm>
              <a:off x="2752072" y="4761978"/>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cxnSp>
          <p:nvCxnSpPr>
            <p:cNvPr id="9" name="直線矢印コネクタ 8"/>
            <p:cNvCxnSpPr>
              <a:stCxn id="4" idx="4"/>
              <a:endCxn id="8" idx="0"/>
            </p:cNvCxnSpPr>
            <p:nvPr/>
          </p:nvCxnSpPr>
          <p:spPr bwMode="auto">
            <a:xfrm flipH="1">
              <a:off x="3018772" y="3733800"/>
              <a:ext cx="1553228" cy="102817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円/楕円 9"/>
            <p:cNvSpPr/>
            <p:nvPr/>
          </p:nvSpPr>
          <p:spPr bwMode="auto">
            <a:xfrm>
              <a:off x="3764593" y="4761978"/>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cxnSp>
          <p:nvCxnSpPr>
            <p:cNvPr id="11" name="直線矢印コネクタ 10"/>
            <p:cNvCxnSpPr>
              <a:stCxn id="4" idx="4"/>
              <a:endCxn id="10" idx="0"/>
            </p:cNvCxnSpPr>
            <p:nvPr/>
          </p:nvCxnSpPr>
          <p:spPr bwMode="auto">
            <a:xfrm flipH="1">
              <a:off x="4031293" y="3733800"/>
              <a:ext cx="540707" cy="102817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円/楕円 11"/>
            <p:cNvSpPr/>
            <p:nvPr/>
          </p:nvSpPr>
          <p:spPr bwMode="auto">
            <a:xfrm>
              <a:off x="4777114" y="4761978"/>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cxnSp>
          <p:nvCxnSpPr>
            <p:cNvPr id="13" name="直線矢印コネクタ 12"/>
            <p:cNvCxnSpPr>
              <a:stCxn id="4" idx="4"/>
              <a:endCxn id="12" idx="0"/>
            </p:cNvCxnSpPr>
            <p:nvPr/>
          </p:nvCxnSpPr>
          <p:spPr bwMode="auto">
            <a:xfrm>
              <a:off x="4572000" y="3733800"/>
              <a:ext cx="471814" cy="1028178"/>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円/楕円 13"/>
            <p:cNvSpPr/>
            <p:nvPr/>
          </p:nvSpPr>
          <p:spPr bwMode="auto">
            <a:xfrm>
              <a:off x="5822517" y="4758737"/>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cxnSp>
          <p:nvCxnSpPr>
            <p:cNvPr id="15" name="直線矢印コネクタ 14"/>
            <p:cNvCxnSpPr>
              <a:stCxn id="4" idx="4"/>
              <a:endCxn id="14" idx="0"/>
            </p:cNvCxnSpPr>
            <p:nvPr/>
          </p:nvCxnSpPr>
          <p:spPr bwMode="auto">
            <a:xfrm>
              <a:off x="4572000" y="3733800"/>
              <a:ext cx="1517217" cy="102493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円/楕円 15"/>
            <p:cNvSpPr/>
            <p:nvPr/>
          </p:nvSpPr>
          <p:spPr bwMode="auto">
            <a:xfrm>
              <a:off x="6835038" y="4758737"/>
              <a:ext cx="533400" cy="533400"/>
            </a:xfrm>
            <a:prstGeom prst="ellipse">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000" b="1" dirty="0">
                <a:solidFill>
                  <a:schemeClr val="bg2"/>
                </a:solidFill>
                <a:effectLst/>
              </a:endParaRPr>
            </a:p>
          </p:txBody>
        </p:sp>
        <p:cxnSp>
          <p:nvCxnSpPr>
            <p:cNvPr id="17" name="直線矢印コネクタ 16"/>
            <p:cNvCxnSpPr>
              <a:stCxn id="4" idx="4"/>
              <a:endCxn id="16" idx="0"/>
            </p:cNvCxnSpPr>
            <p:nvPr/>
          </p:nvCxnSpPr>
          <p:spPr bwMode="auto">
            <a:xfrm>
              <a:off x="4572000" y="3733800"/>
              <a:ext cx="2529738" cy="1024937"/>
            </a:xfrm>
            <a:prstGeom prst="straightConnector1">
              <a:avLst/>
            </a:prstGeom>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5" name="テキスト ボックス 24"/>
          <p:cNvSpPr txBox="1"/>
          <p:nvPr/>
        </p:nvSpPr>
        <p:spPr>
          <a:xfrm>
            <a:off x="231029" y="1439713"/>
            <a:ext cx="6481261" cy="1557349"/>
          </a:xfrm>
          <a:prstGeom prst="rect">
            <a:avLst/>
          </a:prstGeom>
          <a:noFill/>
        </p:spPr>
        <p:txBody>
          <a:bodyPr wrap="none" rtlCol="0">
            <a:spAutoFit/>
          </a:bodyPr>
          <a:lstStyle/>
          <a:p>
            <a:pPr marL="514350" indent="-514350" algn="l">
              <a:buClr>
                <a:srgbClr val="CCFFCC"/>
              </a:buClr>
              <a:buSzPct val="100000"/>
              <a:buFont typeface="+mj-lt"/>
              <a:buAutoNum type="arabicPeriod"/>
            </a:pPr>
            <a:r>
              <a:rPr lang="ja-JP" altLang="en-US" dirty="0"/>
              <a:t>各合法手に対する</a:t>
            </a:r>
            <a:r>
              <a:rPr kumimoji="1" lang="en-US" altLang="ja-JP" dirty="0"/>
              <a:t>1</a:t>
            </a:r>
            <a:r>
              <a:rPr kumimoji="1" lang="ja-JP" altLang="en-US" dirty="0"/>
              <a:t>手先の局面を生成</a:t>
            </a:r>
            <a:endParaRPr kumimoji="1" lang="en-US" altLang="ja-JP" dirty="0"/>
          </a:p>
          <a:p>
            <a:pPr marL="514350" indent="-514350" algn="l">
              <a:buClr>
                <a:srgbClr val="CCFFCC"/>
              </a:buClr>
              <a:buSzPct val="100000"/>
              <a:buFont typeface="+mj-lt"/>
              <a:buAutoNum type="arabicPeriod"/>
            </a:pPr>
            <a:r>
              <a:rPr lang="ja-JP" altLang="en-US" dirty="0"/>
              <a:t>各局面の評価値を計算</a:t>
            </a:r>
            <a:endParaRPr lang="en-US" altLang="ja-JP" dirty="0"/>
          </a:p>
          <a:p>
            <a:pPr marL="514350" indent="-514350" algn="l">
              <a:buClr>
                <a:srgbClr val="CCFFCC"/>
              </a:buClr>
              <a:buSzPct val="100000"/>
              <a:buFont typeface="+mj-lt"/>
              <a:buAutoNum type="arabicPeriod"/>
            </a:pPr>
            <a:r>
              <a:rPr kumimoji="1" lang="ja-JP" altLang="en-US" dirty="0"/>
              <a:t>最も評価値の高い手を選択</a:t>
            </a:r>
            <a:endParaRPr kumimoji="1" lang="en-US" altLang="ja-JP" dirty="0"/>
          </a:p>
        </p:txBody>
      </p:sp>
      <p:grpSp>
        <p:nvGrpSpPr>
          <p:cNvPr id="39" name="グループ化 38"/>
          <p:cNvGrpSpPr/>
          <p:nvPr/>
        </p:nvGrpSpPr>
        <p:grpSpPr>
          <a:xfrm>
            <a:off x="1739551" y="4757117"/>
            <a:ext cx="5628887" cy="536641"/>
            <a:chOff x="1739551" y="5531066"/>
            <a:chExt cx="5628887" cy="536641"/>
          </a:xfrm>
          <a:solidFill>
            <a:srgbClr val="008000"/>
          </a:solidFill>
        </p:grpSpPr>
        <p:sp>
          <p:nvSpPr>
            <p:cNvPr id="26" name="円/楕円 25"/>
            <p:cNvSpPr/>
            <p:nvPr/>
          </p:nvSpPr>
          <p:spPr bwMode="auto">
            <a:xfrm>
              <a:off x="1739551" y="5534307"/>
              <a:ext cx="533400" cy="533400"/>
            </a:xfrm>
            <a:prstGeom prst="ellipse">
              <a:avLst/>
            </a:prstGeom>
            <a:grp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+5</a:t>
              </a:r>
              <a:endParaRPr kumimoji="1" lang="en-US" altLang="ja-JP" sz="2400" dirty="0">
                <a:effectLst/>
                <a:latin typeface="Times New Roman" panose="02020603050405020304" pitchFamily="18" charset="0"/>
              </a:endParaRPr>
            </a:p>
          </p:txBody>
        </p:sp>
        <p:sp>
          <p:nvSpPr>
            <p:cNvPr id="27" name="円/楕円 26"/>
            <p:cNvSpPr/>
            <p:nvPr/>
          </p:nvSpPr>
          <p:spPr bwMode="auto">
            <a:xfrm>
              <a:off x="2752072" y="5534307"/>
              <a:ext cx="533400" cy="533400"/>
            </a:xfrm>
            <a:prstGeom prst="ellipse">
              <a:avLst/>
            </a:prstGeom>
            <a:grp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-2</a:t>
              </a:r>
              <a:endParaRPr kumimoji="1" lang="ja-JP" altLang="en-US" sz="2400" dirty="0">
                <a:effectLst/>
                <a:latin typeface="Times New Roman" panose="02020603050405020304" pitchFamily="18" charset="0"/>
              </a:endParaRPr>
            </a:p>
          </p:txBody>
        </p:sp>
        <p:sp>
          <p:nvSpPr>
            <p:cNvPr id="28" name="円/楕円 27"/>
            <p:cNvSpPr/>
            <p:nvPr/>
          </p:nvSpPr>
          <p:spPr bwMode="auto">
            <a:xfrm>
              <a:off x="3764593" y="5534307"/>
              <a:ext cx="533400" cy="533400"/>
            </a:xfrm>
            <a:prstGeom prst="ellipse">
              <a:avLst/>
            </a:prstGeom>
            <a:grp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+7</a:t>
              </a:r>
              <a:endParaRPr kumimoji="1" lang="ja-JP" altLang="en-US" sz="2400" dirty="0">
                <a:effectLst/>
                <a:latin typeface="Times New Roman" panose="02020603050405020304" pitchFamily="18" charset="0"/>
              </a:endParaRPr>
            </a:p>
          </p:txBody>
        </p:sp>
        <p:sp>
          <p:nvSpPr>
            <p:cNvPr id="29" name="円/楕円 28"/>
            <p:cNvSpPr/>
            <p:nvPr/>
          </p:nvSpPr>
          <p:spPr bwMode="auto">
            <a:xfrm>
              <a:off x="4777114" y="5534307"/>
              <a:ext cx="533400" cy="533400"/>
            </a:xfrm>
            <a:prstGeom prst="ellipse">
              <a:avLst/>
            </a:prstGeom>
            <a:grp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-5</a:t>
              </a:r>
              <a:endParaRPr kumimoji="1" lang="ja-JP" altLang="en-US" sz="2400" dirty="0">
                <a:effectLst/>
                <a:latin typeface="Times New Roman" panose="02020603050405020304" pitchFamily="18" charset="0"/>
              </a:endParaRPr>
            </a:p>
          </p:txBody>
        </p:sp>
        <p:sp>
          <p:nvSpPr>
            <p:cNvPr id="30" name="円/楕円 29"/>
            <p:cNvSpPr/>
            <p:nvPr/>
          </p:nvSpPr>
          <p:spPr bwMode="auto">
            <a:xfrm>
              <a:off x="5822517" y="5531066"/>
              <a:ext cx="533400" cy="533400"/>
            </a:xfrm>
            <a:prstGeom prst="ellipse">
              <a:avLst/>
            </a:prstGeom>
            <a:grp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+1</a:t>
              </a:r>
              <a:endParaRPr kumimoji="1" lang="ja-JP" altLang="en-US" sz="2400" dirty="0">
                <a:effectLst/>
                <a:latin typeface="Times New Roman" panose="02020603050405020304" pitchFamily="18" charset="0"/>
              </a:endParaRPr>
            </a:p>
          </p:txBody>
        </p:sp>
        <p:sp>
          <p:nvSpPr>
            <p:cNvPr id="31" name="円/楕円 30"/>
            <p:cNvSpPr/>
            <p:nvPr/>
          </p:nvSpPr>
          <p:spPr bwMode="auto">
            <a:xfrm>
              <a:off x="6835038" y="5531066"/>
              <a:ext cx="533400" cy="533400"/>
            </a:xfrm>
            <a:prstGeom prst="ellipse">
              <a:avLst/>
            </a:prstGeom>
            <a:grp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dirty="0">
                  <a:effectLst/>
                  <a:latin typeface="Times New Roman" panose="02020603050405020304" pitchFamily="18" charset="0"/>
                </a:rPr>
                <a:t>0</a:t>
              </a:r>
              <a:endParaRPr kumimoji="1" lang="ja-JP" altLang="en-US" sz="2400" dirty="0">
                <a:effectLst/>
                <a:latin typeface="Times New Roman" panose="02020603050405020304" pitchFamily="18" charset="0"/>
              </a:endParaRPr>
            </a:p>
          </p:txBody>
        </p:sp>
      </p:grpSp>
      <p:sp>
        <p:nvSpPr>
          <p:cNvPr id="40" name="円/楕円 39"/>
          <p:cNvSpPr/>
          <p:nvPr/>
        </p:nvSpPr>
        <p:spPr bwMode="auto">
          <a:xfrm>
            <a:off x="3577224" y="4584316"/>
            <a:ext cx="914400" cy="914400"/>
          </a:xfrm>
          <a:prstGeom prst="ellipse">
            <a:avLst/>
          </a:prstGeom>
          <a:noFill/>
          <a:ln w="53975" cap="flat" cmpd="sng" algn="ctr">
            <a:solidFill>
              <a:srgbClr val="FF99FF"/>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4022072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up)">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checkerboard(across)">
                                      <p:cBhvr>
                                        <p:cTn id="12" dur="5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 calcmode="lin" valueType="num">
                                      <p:cBhvr>
                                        <p:cTn id="17" dur="500" fill="hold"/>
                                        <p:tgtEl>
                                          <p:spTgt spid="40"/>
                                        </p:tgtEl>
                                        <p:attrNameLst>
                                          <p:attrName>ppt_w</p:attrName>
                                        </p:attrNameLst>
                                      </p:cBhvr>
                                      <p:tavLst>
                                        <p:tav tm="0">
                                          <p:val>
                                            <p:fltVal val="0"/>
                                          </p:val>
                                        </p:tav>
                                        <p:tav tm="100000">
                                          <p:val>
                                            <p:strVal val="#ppt_w"/>
                                          </p:val>
                                        </p:tav>
                                      </p:tavLst>
                                    </p:anim>
                                    <p:anim calcmode="lin" valueType="num">
                                      <p:cBhvr>
                                        <p:cTn id="18" dur="500" fill="hold"/>
                                        <p:tgtEl>
                                          <p:spTgt spid="40"/>
                                        </p:tgtEl>
                                        <p:attrNameLst>
                                          <p:attrName>ppt_h</p:attrName>
                                        </p:attrNameLst>
                                      </p:cBhvr>
                                      <p:tavLst>
                                        <p:tav tm="0">
                                          <p:val>
                                            <p:fltVal val="0"/>
                                          </p:val>
                                        </p:tav>
                                        <p:tav tm="100000">
                                          <p:val>
                                            <p:strVal val="#ppt_h"/>
                                          </p:val>
                                        </p:tav>
                                      </p:tavLst>
                                    </p:anim>
                                    <p:animEffect transition="in" filter="fade">
                                      <p:cBhvr>
                                        <p:cTn id="19"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382000" cy="576009"/>
          </a:xfrm>
        </p:spPr>
        <p:txBody>
          <a:bodyPr/>
          <a:lstStyle/>
          <a:p>
            <a:r>
              <a:rPr lang="ja-JP" altLang="en-US" dirty="0">
                <a:latin typeface="Times New Roman" pitchFamily="18" charset="0"/>
              </a:rPr>
              <a:t>駒割りによる評価値</a:t>
            </a:r>
            <a:r>
              <a:rPr lang="ja-JP" altLang="en-US" baseline="0" dirty="0">
                <a:latin typeface="Times New Roman" pitchFamily="18" charset="0"/>
              </a:rPr>
              <a:t>：チェス</a:t>
            </a:r>
            <a:endParaRPr kumimoji="1" lang="ja-JP" altLang="en-US" baseline="0" dirty="0">
              <a:latin typeface="Times New Roman" pitchFamily="18" charset="0"/>
            </a:endParaRPr>
          </a:p>
        </p:txBody>
      </p:sp>
      <p:grpSp>
        <p:nvGrpSpPr>
          <p:cNvPr id="3" name="グループ化 2"/>
          <p:cNvGrpSpPr/>
          <p:nvPr/>
        </p:nvGrpSpPr>
        <p:grpSpPr>
          <a:xfrm>
            <a:off x="762000" y="1066800"/>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8" name="図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02247" y="1535851"/>
            <a:ext cx="371475" cy="457200"/>
          </a:xfrm>
          <a:prstGeom prst="rect">
            <a:avLst/>
          </a:prstGeom>
        </p:spPr>
      </p:pic>
      <p:pic>
        <p:nvPicPr>
          <p:cNvPr id="96" name="図 95" descr="piece_pawnw.gif"/>
          <p:cNvPicPr>
            <a:picLocks noChangeAspect="1"/>
          </p:cNvPicPr>
          <p:nvPr/>
        </p:nvPicPr>
        <p:blipFill>
          <a:blip r:embed="rId4" cstate="print"/>
          <a:stretch>
            <a:fillRect/>
          </a:stretch>
        </p:blipFill>
        <p:spPr>
          <a:xfrm>
            <a:off x="1284889" y="4760457"/>
            <a:ext cx="328613" cy="400050"/>
          </a:xfrm>
          <a:prstGeom prst="rect">
            <a:avLst/>
          </a:prstGeom>
        </p:spPr>
      </p:pic>
      <p:pic>
        <p:nvPicPr>
          <p:cNvPr id="98" name="図 97" descr="piece_pawnw.gif"/>
          <p:cNvPicPr>
            <a:picLocks noChangeAspect="1"/>
          </p:cNvPicPr>
          <p:nvPr/>
        </p:nvPicPr>
        <p:blipFill>
          <a:blip r:embed="rId4" cstate="print"/>
          <a:stretch>
            <a:fillRect/>
          </a:stretch>
        </p:blipFill>
        <p:spPr>
          <a:xfrm>
            <a:off x="1826089" y="4754194"/>
            <a:ext cx="328613" cy="400050"/>
          </a:xfrm>
          <a:prstGeom prst="rect">
            <a:avLst/>
          </a:prstGeom>
        </p:spPr>
      </p:pic>
      <p:pic>
        <p:nvPicPr>
          <p:cNvPr id="99" name="図 98" descr="piece_pawnb.gif"/>
          <p:cNvPicPr>
            <a:picLocks noChangeAspect="1"/>
          </p:cNvPicPr>
          <p:nvPr/>
        </p:nvPicPr>
        <p:blipFill>
          <a:blip r:embed="rId5" cstate="print"/>
          <a:stretch>
            <a:fillRect/>
          </a:stretch>
        </p:blipFill>
        <p:spPr>
          <a:xfrm>
            <a:off x="1826089" y="2090738"/>
            <a:ext cx="328613" cy="400050"/>
          </a:xfrm>
          <a:prstGeom prst="rect">
            <a:avLst/>
          </a:prstGeom>
        </p:spPr>
      </p:pic>
      <p:pic>
        <p:nvPicPr>
          <p:cNvPr id="100" name="図 99" descr="piece_pawnw.gif"/>
          <p:cNvPicPr>
            <a:picLocks noChangeAspect="1"/>
          </p:cNvPicPr>
          <p:nvPr/>
        </p:nvPicPr>
        <p:blipFill>
          <a:blip r:embed="rId4" cstate="print"/>
          <a:stretch>
            <a:fillRect/>
          </a:stretch>
        </p:blipFill>
        <p:spPr>
          <a:xfrm>
            <a:off x="2348225" y="4760457"/>
            <a:ext cx="328613" cy="400050"/>
          </a:xfrm>
          <a:prstGeom prst="rect">
            <a:avLst/>
          </a:prstGeom>
        </p:spPr>
      </p:pic>
      <p:pic>
        <p:nvPicPr>
          <p:cNvPr id="101" name="図 100" descr="piece_pawnb.gif"/>
          <p:cNvPicPr>
            <a:picLocks noChangeAspect="1"/>
          </p:cNvPicPr>
          <p:nvPr/>
        </p:nvPicPr>
        <p:blipFill>
          <a:blip r:embed="rId5" cstate="print"/>
          <a:stretch>
            <a:fillRect/>
          </a:stretch>
        </p:blipFill>
        <p:spPr>
          <a:xfrm>
            <a:off x="1274894" y="2100545"/>
            <a:ext cx="328613" cy="400050"/>
          </a:xfrm>
          <a:prstGeom prst="rect">
            <a:avLst/>
          </a:prstGeom>
        </p:spPr>
      </p:pic>
      <p:pic>
        <p:nvPicPr>
          <p:cNvPr id="102" name="図 101" descr="piece_pawnw.gif"/>
          <p:cNvPicPr>
            <a:picLocks noChangeAspect="1"/>
          </p:cNvPicPr>
          <p:nvPr/>
        </p:nvPicPr>
        <p:blipFill>
          <a:blip r:embed="rId4" cstate="print"/>
          <a:stretch>
            <a:fillRect/>
          </a:stretch>
        </p:blipFill>
        <p:spPr>
          <a:xfrm>
            <a:off x="4466896" y="4774351"/>
            <a:ext cx="328613" cy="400050"/>
          </a:xfrm>
          <a:prstGeom prst="rect">
            <a:avLst/>
          </a:prstGeom>
        </p:spPr>
      </p:pic>
      <p:pic>
        <p:nvPicPr>
          <p:cNvPr id="108" name="図 107" descr="piece_pawnw.gif"/>
          <p:cNvPicPr>
            <a:picLocks noChangeAspect="1"/>
          </p:cNvPicPr>
          <p:nvPr/>
        </p:nvPicPr>
        <p:blipFill>
          <a:blip r:embed="rId4" cstate="print"/>
          <a:stretch>
            <a:fillRect/>
          </a:stretch>
        </p:blipFill>
        <p:spPr>
          <a:xfrm>
            <a:off x="2891245" y="4760457"/>
            <a:ext cx="328613" cy="400050"/>
          </a:xfrm>
          <a:prstGeom prst="rect">
            <a:avLst/>
          </a:prstGeom>
        </p:spPr>
      </p:pic>
      <p:pic>
        <p:nvPicPr>
          <p:cNvPr id="111" name="図 110" descr="piece_pawnw.gif"/>
          <p:cNvPicPr>
            <a:picLocks noChangeAspect="1"/>
          </p:cNvPicPr>
          <p:nvPr/>
        </p:nvPicPr>
        <p:blipFill>
          <a:blip r:embed="rId4" cstate="print"/>
          <a:stretch>
            <a:fillRect/>
          </a:stretch>
        </p:blipFill>
        <p:spPr>
          <a:xfrm>
            <a:off x="3405450" y="3690938"/>
            <a:ext cx="328613" cy="400050"/>
          </a:xfrm>
          <a:prstGeom prst="rect">
            <a:avLst/>
          </a:prstGeom>
        </p:spPr>
      </p:pic>
      <p:pic>
        <p:nvPicPr>
          <p:cNvPr id="113" name="図 112" descr="piece_pawnw.gif"/>
          <p:cNvPicPr>
            <a:picLocks noChangeAspect="1"/>
          </p:cNvPicPr>
          <p:nvPr/>
        </p:nvPicPr>
        <p:blipFill>
          <a:blip r:embed="rId4" cstate="print"/>
          <a:stretch>
            <a:fillRect/>
          </a:stretch>
        </p:blipFill>
        <p:spPr>
          <a:xfrm>
            <a:off x="3941296" y="4760457"/>
            <a:ext cx="328613" cy="400050"/>
          </a:xfrm>
          <a:prstGeom prst="rect">
            <a:avLst/>
          </a:prstGeom>
        </p:spPr>
      </p:pic>
      <p:pic>
        <p:nvPicPr>
          <p:cNvPr id="114" name="図 113" descr="piece_pawnw.gif"/>
          <p:cNvPicPr>
            <a:picLocks noChangeAspect="1"/>
          </p:cNvPicPr>
          <p:nvPr/>
        </p:nvPicPr>
        <p:blipFill>
          <a:blip r:embed="rId4" cstate="print"/>
          <a:stretch>
            <a:fillRect/>
          </a:stretch>
        </p:blipFill>
        <p:spPr>
          <a:xfrm>
            <a:off x="5008096" y="4774351"/>
            <a:ext cx="328613" cy="400050"/>
          </a:xfrm>
          <a:prstGeom prst="rect">
            <a:avLst/>
          </a:prstGeom>
        </p:spPr>
      </p:pic>
      <p:pic>
        <p:nvPicPr>
          <p:cNvPr id="115" name="図 114" descr="piece_pawnb.gif"/>
          <p:cNvPicPr>
            <a:picLocks noChangeAspect="1"/>
          </p:cNvPicPr>
          <p:nvPr/>
        </p:nvPicPr>
        <p:blipFill>
          <a:blip r:embed="rId5" cstate="print"/>
          <a:stretch>
            <a:fillRect/>
          </a:stretch>
        </p:blipFill>
        <p:spPr>
          <a:xfrm>
            <a:off x="2355601" y="2100545"/>
            <a:ext cx="328613" cy="400050"/>
          </a:xfrm>
          <a:prstGeom prst="rect">
            <a:avLst/>
          </a:prstGeom>
        </p:spPr>
      </p:pic>
      <p:pic>
        <p:nvPicPr>
          <p:cNvPr id="116" name="図 115" descr="piece_pawnb.gif"/>
          <p:cNvPicPr>
            <a:picLocks noChangeAspect="1"/>
          </p:cNvPicPr>
          <p:nvPr/>
        </p:nvPicPr>
        <p:blipFill>
          <a:blip r:embed="rId5" cstate="print"/>
          <a:stretch>
            <a:fillRect/>
          </a:stretch>
        </p:blipFill>
        <p:spPr>
          <a:xfrm>
            <a:off x="2868172" y="2624138"/>
            <a:ext cx="328613" cy="400050"/>
          </a:xfrm>
          <a:prstGeom prst="rect">
            <a:avLst/>
          </a:prstGeom>
        </p:spPr>
      </p:pic>
      <p:pic>
        <p:nvPicPr>
          <p:cNvPr id="119" name="図 118" descr="piece_pawnb.gif"/>
          <p:cNvPicPr>
            <a:picLocks noChangeAspect="1"/>
          </p:cNvPicPr>
          <p:nvPr/>
        </p:nvPicPr>
        <p:blipFill>
          <a:blip r:embed="rId5" cstate="print"/>
          <a:stretch>
            <a:fillRect/>
          </a:stretch>
        </p:blipFill>
        <p:spPr>
          <a:xfrm>
            <a:off x="4476293" y="2624138"/>
            <a:ext cx="328613" cy="400050"/>
          </a:xfrm>
          <a:prstGeom prst="rect">
            <a:avLst/>
          </a:prstGeom>
        </p:spPr>
      </p:pic>
      <p:pic>
        <p:nvPicPr>
          <p:cNvPr id="120" name="図 119" descr="piece_pawnb.gif"/>
          <p:cNvPicPr>
            <a:picLocks noChangeAspect="1"/>
          </p:cNvPicPr>
          <p:nvPr/>
        </p:nvPicPr>
        <p:blipFill>
          <a:blip r:embed="rId5" cstate="print"/>
          <a:stretch>
            <a:fillRect/>
          </a:stretch>
        </p:blipFill>
        <p:spPr>
          <a:xfrm>
            <a:off x="4992634" y="2104947"/>
            <a:ext cx="328613" cy="400050"/>
          </a:xfrm>
          <a:prstGeom prst="rect">
            <a:avLst/>
          </a:prstGeom>
        </p:spPr>
      </p:pic>
      <p:pic>
        <p:nvPicPr>
          <p:cNvPr id="87" name="図 8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42236" y="5257800"/>
            <a:ext cx="485775" cy="442913"/>
          </a:xfrm>
          <a:prstGeom prst="rect">
            <a:avLst/>
          </a:prstGeom>
        </p:spPr>
      </p:pic>
      <p:pic>
        <p:nvPicPr>
          <p:cNvPr id="90" name="図 8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274686" y="5286769"/>
            <a:ext cx="457200" cy="428625"/>
          </a:xfrm>
          <a:prstGeom prst="rect">
            <a:avLst/>
          </a:prstGeom>
        </p:spPr>
      </p:pic>
      <p:pic>
        <p:nvPicPr>
          <p:cNvPr id="121" name="図 12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81429" y="2080175"/>
            <a:ext cx="457200" cy="428625"/>
          </a:xfrm>
          <a:prstGeom prst="rect">
            <a:avLst/>
          </a:prstGeom>
        </p:spPr>
      </p:pic>
      <p:pic>
        <p:nvPicPr>
          <p:cNvPr id="91" name="図 9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876168" y="3137904"/>
            <a:ext cx="371475" cy="457200"/>
          </a:xfrm>
          <a:prstGeom prst="rect">
            <a:avLst/>
          </a:prstGeom>
        </p:spPr>
      </p:pic>
      <p:pic>
        <p:nvPicPr>
          <p:cNvPr id="122" name="図 12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351709" y="3130865"/>
            <a:ext cx="371475" cy="457200"/>
          </a:xfrm>
          <a:prstGeom prst="rect">
            <a:avLst/>
          </a:prstGeom>
        </p:spPr>
      </p:pic>
      <p:pic>
        <p:nvPicPr>
          <p:cNvPr id="92" name="図 9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274514" y="5293912"/>
            <a:ext cx="342900" cy="428625"/>
          </a:xfrm>
          <a:prstGeom prst="rect">
            <a:avLst/>
          </a:prstGeom>
        </p:spPr>
      </p:pic>
      <p:pic>
        <p:nvPicPr>
          <p:cNvPr id="123" name="図 12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83818" y="5269762"/>
            <a:ext cx="342900" cy="428625"/>
          </a:xfrm>
          <a:prstGeom prst="rect">
            <a:avLst/>
          </a:prstGeom>
        </p:spPr>
      </p:pic>
      <p:pic>
        <p:nvPicPr>
          <p:cNvPr id="93" name="図 9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333887" y="2083515"/>
            <a:ext cx="485775" cy="442913"/>
          </a:xfrm>
          <a:prstGeom prst="rect">
            <a:avLst/>
          </a:prstGeom>
        </p:spPr>
      </p:pic>
      <p:pic>
        <p:nvPicPr>
          <p:cNvPr id="94" name="図 9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857171" y="1560594"/>
            <a:ext cx="400050" cy="442913"/>
          </a:xfrm>
          <a:prstGeom prst="rect">
            <a:avLst/>
          </a:prstGeom>
        </p:spPr>
      </p:pic>
      <p:pic>
        <p:nvPicPr>
          <p:cNvPr id="95" name="図 9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822097" y="5310033"/>
            <a:ext cx="457200" cy="428625"/>
          </a:xfrm>
          <a:prstGeom prst="rect">
            <a:avLst/>
          </a:prstGeom>
        </p:spPr>
      </p:pic>
      <p:pic>
        <p:nvPicPr>
          <p:cNvPr id="124" name="図 12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878179" y="1557282"/>
            <a:ext cx="457200" cy="428625"/>
          </a:xfrm>
          <a:prstGeom prst="rect">
            <a:avLst/>
          </a:prstGeom>
        </p:spPr>
      </p:pic>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35426" y="1564459"/>
            <a:ext cx="371475" cy="457200"/>
          </a:xfrm>
          <a:prstGeom prst="rect">
            <a:avLst/>
          </a:prstGeom>
        </p:spPr>
      </p:pic>
      <p:pic>
        <p:nvPicPr>
          <p:cNvPr id="97" name="図 9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286409" y="1571432"/>
            <a:ext cx="342900" cy="428625"/>
          </a:xfrm>
          <a:prstGeom prst="rect">
            <a:avLst/>
          </a:prstGeom>
        </p:spPr>
      </p:pic>
      <p:pic>
        <p:nvPicPr>
          <p:cNvPr id="126" name="図 12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983818" y="1562238"/>
            <a:ext cx="342900" cy="428625"/>
          </a:xfrm>
          <a:prstGeom prst="rect">
            <a:avLst/>
          </a:prstGeom>
        </p:spPr>
      </p:pic>
      <p:sp>
        <p:nvSpPr>
          <p:cNvPr id="128" name="テキスト ボックス 127"/>
          <p:cNvSpPr txBox="1"/>
          <p:nvPr/>
        </p:nvSpPr>
        <p:spPr>
          <a:xfrm>
            <a:off x="2216789" y="6155165"/>
            <a:ext cx="2119491" cy="523220"/>
          </a:xfrm>
          <a:prstGeom prst="rect">
            <a:avLst/>
          </a:prstGeom>
          <a:noFill/>
        </p:spPr>
        <p:txBody>
          <a:bodyPr wrap="none" rtlCol="0">
            <a:spAutoFit/>
          </a:bodyPr>
          <a:lstStyle/>
          <a:p>
            <a:r>
              <a:rPr lang="en-US" altLang="ja-JP" dirty="0"/>
              <a:t>7. Nd5# </a:t>
            </a:r>
            <a:r>
              <a:rPr lang="ja-JP" altLang="en-US" dirty="0"/>
              <a:t>まで</a:t>
            </a:r>
            <a:endParaRPr kumimoji="1" lang="ja-JP" altLang="en-US" dirty="0"/>
          </a:p>
        </p:txBody>
      </p:sp>
      <p:sp>
        <p:nvSpPr>
          <p:cNvPr id="133" name="テキスト ボックス 132"/>
          <p:cNvSpPr txBox="1"/>
          <p:nvPr/>
        </p:nvSpPr>
        <p:spPr>
          <a:xfrm>
            <a:off x="6380085" y="855190"/>
            <a:ext cx="2141933" cy="1791260"/>
          </a:xfrm>
          <a:prstGeom prst="rect">
            <a:avLst/>
          </a:prstGeom>
          <a:noFill/>
        </p:spPr>
        <p:txBody>
          <a:bodyPr wrap="none" rtlCol="0">
            <a:spAutoFit/>
          </a:bodyPr>
          <a:lstStyle/>
          <a:p>
            <a:pPr algn="l"/>
            <a:r>
              <a:rPr lang="en-US" altLang="ja-JP" sz="2400" dirty="0">
                <a:latin typeface="Times New Roman" panose="02020603050405020304" pitchFamily="18" charset="0"/>
              </a:rPr>
              <a:t>4. ...          Bg4</a:t>
            </a:r>
          </a:p>
          <a:p>
            <a:pPr algn="l"/>
            <a:r>
              <a:rPr lang="en-US" altLang="ja-JP" sz="2400" dirty="0">
                <a:latin typeface="Times New Roman" panose="02020603050405020304" pitchFamily="18" charset="0"/>
              </a:rPr>
              <a:t>5. Nxe5!?</a:t>
            </a:r>
            <a:r>
              <a:rPr lang="ja-JP" altLang="en-US" sz="2400" dirty="0">
                <a:latin typeface="Times New Roman" panose="02020603050405020304" pitchFamily="18" charset="0"/>
              </a:rPr>
              <a:t> </a:t>
            </a:r>
            <a:r>
              <a:rPr lang="en-US" altLang="ja-JP" sz="2400" dirty="0">
                <a:latin typeface="Times New Roman" panose="02020603050405020304" pitchFamily="18" charset="0"/>
              </a:rPr>
              <a:t>Bxd1</a:t>
            </a:r>
          </a:p>
          <a:p>
            <a:pPr algn="l"/>
            <a:r>
              <a:rPr kumimoji="1" lang="en-US" altLang="ja-JP" sz="2400" dirty="0">
                <a:latin typeface="Times New Roman" panose="02020603050405020304" pitchFamily="18" charset="0"/>
              </a:rPr>
              <a:t>6</a:t>
            </a:r>
            <a:r>
              <a:rPr lang="en-US" altLang="ja-JP" sz="2400" dirty="0">
                <a:latin typeface="Times New Roman" panose="02020603050405020304" pitchFamily="18" charset="0"/>
              </a:rPr>
              <a:t>. Bxf7+  Ke7</a:t>
            </a:r>
            <a:endParaRPr kumimoji="1" lang="ja-JP" altLang="en-US" sz="2400" dirty="0">
              <a:latin typeface="Times New Roman" panose="02020603050405020304" pitchFamily="18" charset="0"/>
            </a:endParaRPr>
          </a:p>
          <a:p>
            <a:pPr algn="l"/>
            <a:r>
              <a:rPr lang="en-US" altLang="ja-JP" sz="2400" dirty="0">
                <a:latin typeface="Times New Roman" panose="02020603050405020304" pitchFamily="18" charset="0"/>
              </a:rPr>
              <a:t>7. Nd5#</a:t>
            </a:r>
            <a:endParaRPr kumimoji="1" lang="ja-JP" altLang="en-US" sz="2400" dirty="0">
              <a:latin typeface="Times New Roman" panose="02020603050405020304" pitchFamily="18" charset="0"/>
            </a:endParaRPr>
          </a:p>
        </p:txBody>
      </p:sp>
      <p:sp>
        <p:nvSpPr>
          <p:cNvPr id="118" name="テキスト ボックス 117"/>
          <p:cNvSpPr txBox="1"/>
          <p:nvPr/>
        </p:nvSpPr>
        <p:spPr>
          <a:xfrm>
            <a:off x="6554020" y="5203588"/>
            <a:ext cx="2247731" cy="1557349"/>
          </a:xfrm>
          <a:prstGeom prst="rect">
            <a:avLst/>
          </a:prstGeom>
          <a:noFill/>
        </p:spPr>
        <p:txBody>
          <a:bodyPr wrap="none" rtlCol="0">
            <a:spAutoFit/>
          </a:bodyPr>
          <a:lstStyle/>
          <a:p>
            <a:pPr algn="l"/>
            <a:r>
              <a:rPr kumimoji="1" lang="ja-JP" altLang="en-US" dirty="0">
                <a:latin typeface="Times New Roman" panose="02020603050405020304" pitchFamily="18" charset="0"/>
              </a:rPr>
              <a:t>この状況では</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駒割り計算は</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意味無し</a:t>
            </a:r>
            <a:endParaRPr kumimoji="1" lang="ja-JP" altLang="en-US" dirty="0">
              <a:latin typeface="Times New Roman" panose="02020603050405020304" pitchFamily="18" charset="0"/>
            </a:endParaRPr>
          </a:p>
        </p:txBody>
      </p:sp>
      <p:sp>
        <p:nvSpPr>
          <p:cNvPr id="127" name="テキスト ボックス 126"/>
          <p:cNvSpPr txBox="1"/>
          <p:nvPr/>
        </p:nvSpPr>
        <p:spPr>
          <a:xfrm>
            <a:off x="6397200" y="2671200"/>
            <a:ext cx="2685351" cy="1483483"/>
          </a:xfrm>
          <a:prstGeom prst="rect">
            <a:avLst/>
          </a:prstGeom>
          <a:noFill/>
        </p:spPr>
        <p:txBody>
          <a:bodyPr wrap="none" rtlCol="0">
            <a:spAutoFit/>
          </a:bodyPr>
          <a:lstStyle/>
          <a:p>
            <a:pPr algn="l"/>
            <a:r>
              <a:rPr kumimoji="1" lang="ja-JP" altLang="en-US" dirty="0">
                <a:latin typeface="Times New Roman" panose="02020603050405020304" pitchFamily="18" charset="0"/>
              </a:rPr>
              <a:t>先手：</a:t>
            </a:r>
            <a:r>
              <a:rPr lang="en-US" altLang="ja-JP" dirty="0">
                <a:latin typeface="Times New Roman" panose="02020603050405020304" pitchFamily="18" charset="0"/>
              </a:rPr>
              <a:t>30</a:t>
            </a:r>
            <a:r>
              <a:rPr kumimoji="1" lang="ja-JP" altLang="en-US" dirty="0">
                <a:latin typeface="Times New Roman" panose="02020603050405020304" pitchFamily="18" charset="0"/>
              </a:rPr>
              <a:t>点</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後手：</a:t>
            </a:r>
            <a:r>
              <a:rPr lang="en-US" altLang="ja-JP" dirty="0">
                <a:latin typeface="Times New Roman" panose="02020603050405020304" pitchFamily="18" charset="0"/>
              </a:rPr>
              <a:t>37</a:t>
            </a:r>
            <a:r>
              <a:rPr lang="ja-JP" altLang="en-US" dirty="0">
                <a:latin typeface="Times New Roman" panose="02020603050405020304" pitchFamily="18" charset="0"/>
              </a:rPr>
              <a:t>点</a:t>
            </a:r>
            <a:endParaRPr lang="en-US" altLang="ja-JP" dirty="0">
              <a:latin typeface="Times New Roman" panose="02020603050405020304" pitchFamily="18" charset="0"/>
            </a:endParaRPr>
          </a:p>
          <a:p>
            <a:pPr algn="l"/>
            <a:r>
              <a:rPr kumimoji="1" lang="en-US" altLang="ja-JP" sz="2400" dirty="0">
                <a:latin typeface="Times New Roman" panose="02020603050405020304" pitchFamily="18" charset="0"/>
              </a:rPr>
              <a:t>(</a:t>
            </a:r>
            <a:r>
              <a:rPr lang="ja-JP" altLang="en-US" sz="2400" dirty="0">
                <a:latin typeface="Times New Roman" panose="02020603050405020304" pitchFamily="18" charset="0"/>
              </a:rPr>
              <a:t>後手</a:t>
            </a:r>
            <a:r>
              <a:rPr kumimoji="1" lang="ja-JP" altLang="en-US" sz="2400" dirty="0">
                <a:latin typeface="Times New Roman" panose="02020603050405020304" pitchFamily="18" charset="0"/>
              </a:rPr>
              <a:t>のクイーン得</a:t>
            </a:r>
            <a:r>
              <a:rPr kumimoji="1" lang="en-US" altLang="ja-JP" sz="2400" dirty="0">
                <a:latin typeface="Times New Roman" panose="02020603050405020304" pitchFamily="18" charset="0"/>
              </a:rPr>
              <a:t>)</a:t>
            </a:r>
            <a:endParaRPr kumimoji="1" lang="ja-JP" altLang="en-US" sz="2400" dirty="0">
              <a:latin typeface="Times New Roman" panose="02020603050405020304" pitchFamily="18" charset="0"/>
            </a:endParaRPr>
          </a:p>
        </p:txBody>
      </p:sp>
      <p:sp>
        <p:nvSpPr>
          <p:cNvPr id="129" name="星: 16 pt 128">
            <a:extLst>
              <a:ext uri="{FF2B5EF4-FFF2-40B4-BE49-F238E27FC236}">
                <a16:creationId xmlns:a16="http://schemas.microsoft.com/office/drawing/2014/main" id="{65509B61-1F89-4B97-959B-D49E5B3352E3}"/>
              </a:ext>
            </a:extLst>
          </p:cNvPr>
          <p:cNvSpPr/>
          <p:nvPr/>
        </p:nvSpPr>
        <p:spPr bwMode="auto">
          <a:xfrm rot="19800000">
            <a:off x="3246418" y="4191257"/>
            <a:ext cx="2971479" cy="1014500"/>
          </a:xfrm>
          <a:prstGeom prst="star16">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charset="0"/>
                <a:ea typeface="ＭＳ Ｐゴシック" pitchFamily="50" charset="-128"/>
              </a:rPr>
              <a:t>チェックメイト！</a:t>
            </a:r>
          </a:p>
        </p:txBody>
      </p:sp>
    </p:spTree>
    <p:extLst>
      <p:ext uri="{BB962C8B-B14F-4D97-AF65-F5344CB8AC3E}">
        <p14:creationId xmlns:p14="http://schemas.microsoft.com/office/powerpoint/2010/main" val="885301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9"/>
                                        </p:tgtEl>
                                        <p:attrNameLst>
                                          <p:attrName>style.visibility</p:attrName>
                                        </p:attrNameLst>
                                      </p:cBhvr>
                                      <p:to>
                                        <p:strVal val="visible"/>
                                      </p:to>
                                    </p:set>
                                    <p:anim calcmode="lin" valueType="num">
                                      <p:cBhvr>
                                        <p:cTn id="7" dur="500" fill="hold"/>
                                        <p:tgtEl>
                                          <p:spTgt spid="129"/>
                                        </p:tgtEl>
                                        <p:attrNameLst>
                                          <p:attrName>ppt_w</p:attrName>
                                        </p:attrNameLst>
                                      </p:cBhvr>
                                      <p:tavLst>
                                        <p:tav tm="0">
                                          <p:val>
                                            <p:fltVal val="0"/>
                                          </p:val>
                                        </p:tav>
                                        <p:tav tm="100000">
                                          <p:val>
                                            <p:strVal val="#ppt_w"/>
                                          </p:val>
                                        </p:tav>
                                      </p:tavLst>
                                    </p:anim>
                                    <p:anim calcmode="lin" valueType="num">
                                      <p:cBhvr>
                                        <p:cTn id="8" dur="500" fill="hold"/>
                                        <p:tgtEl>
                                          <p:spTgt spid="129"/>
                                        </p:tgtEl>
                                        <p:attrNameLst>
                                          <p:attrName>ppt_h</p:attrName>
                                        </p:attrNameLst>
                                      </p:cBhvr>
                                      <p:tavLst>
                                        <p:tav tm="0">
                                          <p:val>
                                            <p:fltVal val="0"/>
                                          </p:val>
                                        </p:tav>
                                        <p:tav tm="100000">
                                          <p:val>
                                            <p:strVal val="#ppt_h"/>
                                          </p:val>
                                        </p:tav>
                                      </p:tavLst>
                                    </p:anim>
                                    <p:animEffect transition="in" filter="fade">
                                      <p:cBhvr>
                                        <p:cTn id="9" dur="500"/>
                                        <p:tgtEl>
                                          <p:spTgt spid="12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18"/>
                                        </p:tgtEl>
                                        <p:attrNameLst>
                                          <p:attrName>style.visibility</p:attrName>
                                        </p:attrNameLst>
                                      </p:cBhvr>
                                      <p:to>
                                        <p:strVal val="visible"/>
                                      </p:to>
                                    </p:set>
                                    <p:anim calcmode="lin" valueType="num">
                                      <p:cBhvr additive="base">
                                        <p:cTn id="14" dur="500" fill="hold"/>
                                        <p:tgtEl>
                                          <p:spTgt spid="118"/>
                                        </p:tgtEl>
                                        <p:attrNameLst>
                                          <p:attrName>ppt_x</p:attrName>
                                        </p:attrNameLst>
                                      </p:cBhvr>
                                      <p:tavLst>
                                        <p:tav tm="0">
                                          <p:val>
                                            <p:strVal val="#ppt_x"/>
                                          </p:val>
                                        </p:tav>
                                        <p:tav tm="100000">
                                          <p:val>
                                            <p:strVal val="#ppt_x"/>
                                          </p:val>
                                        </p:tav>
                                      </p:tavLst>
                                    </p:anim>
                                    <p:anim calcmode="lin" valueType="num">
                                      <p:cBhvr additive="base">
                                        <p:cTn id="15" dur="500" fill="hold"/>
                                        <p:tgtEl>
                                          <p:spTgt spid="1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p:bldP spid="129"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位置による評価値計算</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位置による評価値計算</a:t>
            </a:r>
            <a:endParaRPr kumimoji="1" lang="en-US" altLang="ja-JP" dirty="0"/>
          </a:p>
          <a:p>
            <a:pPr lvl="1"/>
            <a:r>
              <a:rPr lang="ja-JP" altLang="en-US" dirty="0"/>
              <a:t>有利な位置を確保すると高評価</a:t>
            </a:r>
            <a:endParaRPr kumimoji="1" lang="ja-JP" altLang="en-US" dirty="0"/>
          </a:p>
        </p:txBody>
      </p:sp>
      <p:sp>
        <p:nvSpPr>
          <p:cNvPr id="4" name="正方形/長方形 3"/>
          <p:cNvSpPr/>
          <p:nvPr/>
        </p:nvSpPr>
        <p:spPr bwMode="auto">
          <a:xfrm>
            <a:off x="601875" y="2899786"/>
            <a:ext cx="3563007" cy="3600743"/>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82875" y="290113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16275" y="290113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49675" y="290113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83075" y="290113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098082" y="290113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1482" y="290113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982875" y="343453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1516275" y="343453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2049675" y="343453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2583075" y="343453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3098082" y="343453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3631482" y="343453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982875" y="39744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1516275" y="39744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2049675" y="39744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2583075" y="39744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3098082" y="39744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3631482" y="39744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982875" y="45078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1516275" y="45078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2049675" y="45078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2583075" y="45078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3098082" y="45078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3631482" y="45078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82875" y="50412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16275" y="50412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49675" y="50412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83075" y="50412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098082" y="50412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1482" y="50412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982875" y="55746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1516275" y="55746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2049675" y="55746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2583075" y="55746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3098082" y="55746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3631482" y="557469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テキスト ボックス 40"/>
          <p:cNvSpPr txBox="1"/>
          <p:nvPr/>
        </p:nvSpPr>
        <p:spPr>
          <a:xfrm>
            <a:off x="1030281" y="6037959"/>
            <a:ext cx="364203" cy="523220"/>
          </a:xfrm>
          <a:prstGeom prst="rect">
            <a:avLst/>
          </a:prstGeom>
          <a:noFill/>
        </p:spPr>
        <p:txBody>
          <a:bodyPr wrap="none" rtlCol="0">
            <a:spAutoFit/>
          </a:bodyPr>
          <a:lstStyle/>
          <a:p>
            <a:r>
              <a:rPr kumimoji="1"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42" name="テキスト ボックス 41"/>
          <p:cNvSpPr txBox="1"/>
          <p:nvPr/>
        </p:nvSpPr>
        <p:spPr>
          <a:xfrm>
            <a:off x="1563682" y="6032147"/>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43" name="テキスト ボックス 42"/>
          <p:cNvSpPr txBox="1"/>
          <p:nvPr/>
        </p:nvSpPr>
        <p:spPr>
          <a:xfrm>
            <a:off x="2085818" y="6037645"/>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44" name="テキスト ボックス 43"/>
          <p:cNvSpPr txBox="1"/>
          <p:nvPr/>
        </p:nvSpPr>
        <p:spPr>
          <a:xfrm>
            <a:off x="2619219" y="6031833"/>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45" name="テキスト ボックス 44"/>
          <p:cNvSpPr txBox="1"/>
          <p:nvPr/>
        </p:nvSpPr>
        <p:spPr>
          <a:xfrm>
            <a:off x="3139617" y="6037959"/>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46" name="テキスト ボックス 45"/>
          <p:cNvSpPr txBox="1"/>
          <p:nvPr/>
        </p:nvSpPr>
        <p:spPr>
          <a:xfrm>
            <a:off x="3673016" y="6032147"/>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47" name="テキスト ボックス 46"/>
          <p:cNvSpPr txBox="1"/>
          <p:nvPr/>
        </p:nvSpPr>
        <p:spPr>
          <a:xfrm>
            <a:off x="478339" y="55316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九</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48" name="テキスト ボックス 47"/>
          <p:cNvSpPr txBox="1"/>
          <p:nvPr/>
        </p:nvSpPr>
        <p:spPr>
          <a:xfrm>
            <a:off x="471553" y="499320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八</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49" name="テキスト ボックス 48"/>
          <p:cNvSpPr txBox="1"/>
          <p:nvPr/>
        </p:nvSpPr>
        <p:spPr>
          <a:xfrm>
            <a:off x="479840" y="4497441"/>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七</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50" name="テキスト ボックス 49"/>
          <p:cNvSpPr txBox="1"/>
          <p:nvPr/>
        </p:nvSpPr>
        <p:spPr>
          <a:xfrm>
            <a:off x="473056" y="3958951"/>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六</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51" name="テキスト ボックス 50"/>
          <p:cNvSpPr txBox="1"/>
          <p:nvPr/>
        </p:nvSpPr>
        <p:spPr>
          <a:xfrm>
            <a:off x="481022" y="3438276"/>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五</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52" name="テキスト ボックス 51"/>
          <p:cNvSpPr txBox="1"/>
          <p:nvPr/>
        </p:nvSpPr>
        <p:spPr>
          <a:xfrm>
            <a:off x="474236" y="289978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四</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53" name="フリーフォーム 52"/>
          <p:cNvSpPr/>
          <p:nvPr/>
        </p:nvSpPr>
        <p:spPr bwMode="auto">
          <a:xfrm rot="10800000">
            <a:off x="1557050" y="3500391"/>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55" name="フリーフォーム 54"/>
          <p:cNvSpPr/>
          <p:nvPr/>
        </p:nvSpPr>
        <p:spPr bwMode="auto">
          <a:xfrm rot="10800000">
            <a:off x="2121611" y="2958895"/>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61" name="フリーフォーム 160"/>
          <p:cNvSpPr/>
          <p:nvPr/>
        </p:nvSpPr>
        <p:spPr bwMode="auto">
          <a:xfrm>
            <a:off x="2096943" y="56104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162" name="フリーフォーム 161"/>
          <p:cNvSpPr/>
          <p:nvPr/>
        </p:nvSpPr>
        <p:spPr bwMode="auto">
          <a:xfrm>
            <a:off x="1573987" y="562086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163" name="フリーフォーム 162"/>
          <p:cNvSpPr/>
          <p:nvPr/>
        </p:nvSpPr>
        <p:spPr bwMode="auto">
          <a:xfrm>
            <a:off x="1043848" y="56177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164" name="フリーフォーム 163"/>
          <p:cNvSpPr/>
          <p:nvPr/>
        </p:nvSpPr>
        <p:spPr bwMode="auto">
          <a:xfrm>
            <a:off x="1057598" y="455647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65" name="フリーフォーム 164"/>
          <p:cNvSpPr/>
          <p:nvPr/>
        </p:nvSpPr>
        <p:spPr bwMode="auto">
          <a:xfrm>
            <a:off x="1583184" y="455406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66" name="フリーフォーム 165"/>
          <p:cNvSpPr/>
          <p:nvPr/>
        </p:nvSpPr>
        <p:spPr bwMode="auto">
          <a:xfrm>
            <a:off x="2113209" y="456391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167" name="フリーフォーム 166"/>
          <p:cNvSpPr/>
          <p:nvPr/>
        </p:nvSpPr>
        <p:spPr bwMode="auto">
          <a:xfrm>
            <a:off x="2112912" y="40098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68" name="フリーフォーム 167"/>
          <p:cNvSpPr/>
          <p:nvPr/>
        </p:nvSpPr>
        <p:spPr bwMode="auto">
          <a:xfrm>
            <a:off x="2634360" y="402394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69" name="フリーフォーム 168"/>
          <p:cNvSpPr/>
          <p:nvPr/>
        </p:nvSpPr>
        <p:spPr bwMode="auto">
          <a:xfrm>
            <a:off x="2113359" y="509267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170" name="フリーフォーム 169"/>
          <p:cNvSpPr/>
          <p:nvPr/>
        </p:nvSpPr>
        <p:spPr bwMode="auto">
          <a:xfrm>
            <a:off x="2644473" y="45436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171" name="フリーフォーム 170"/>
          <p:cNvSpPr/>
          <p:nvPr/>
        </p:nvSpPr>
        <p:spPr bwMode="auto">
          <a:xfrm>
            <a:off x="2634359" y="510388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172" name="フリーフォーム 171"/>
          <p:cNvSpPr/>
          <p:nvPr/>
        </p:nvSpPr>
        <p:spPr bwMode="auto">
          <a:xfrm>
            <a:off x="3163404" y="400987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73" name="フリーフォーム 172"/>
          <p:cNvSpPr/>
          <p:nvPr/>
        </p:nvSpPr>
        <p:spPr bwMode="auto">
          <a:xfrm>
            <a:off x="3683671" y="456391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75" name="フリーフォーム 174"/>
          <p:cNvSpPr/>
          <p:nvPr/>
        </p:nvSpPr>
        <p:spPr bwMode="auto">
          <a:xfrm rot="10800000">
            <a:off x="2636526" y="2967207"/>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76" name="フリーフォーム 175"/>
          <p:cNvSpPr/>
          <p:nvPr/>
        </p:nvSpPr>
        <p:spPr bwMode="auto">
          <a:xfrm rot="10800000">
            <a:off x="3177136" y="2978505"/>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77" name="テキスト ボックス 176"/>
          <p:cNvSpPr txBox="1"/>
          <p:nvPr/>
        </p:nvSpPr>
        <p:spPr>
          <a:xfrm>
            <a:off x="4800600" y="3764987"/>
            <a:ext cx="3692036" cy="1348061"/>
          </a:xfrm>
          <a:prstGeom prst="rect">
            <a:avLst/>
          </a:prstGeom>
          <a:noFill/>
        </p:spPr>
        <p:txBody>
          <a:bodyPr wrap="none" rtlCol="0">
            <a:spAutoFit/>
          </a:bodyPr>
          <a:lstStyle/>
          <a:p>
            <a:pPr algn="l"/>
            <a:r>
              <a:rPr lang="ja-JP" altLang="en-US" sz="2400" dirty="0">
                <a:latin typeface="Times New Roman" panose="02020603050405020304" pitchFamily="18" charset="0"/>
              </a:rPr>
              <a:t>▲８八玉と矢倉囲いの中へ</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玉将を入れてしまえば</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当面は安全</a:t>
            </a:r>
            <a:endParaRPr lang="en-US" altLang="ja-JP" sz="2400" dirty="0">
              <a:latin typeface="Times New Roman" panose="02020603050405020304" pitchFamily="18" charset="0"/>
            </a:endParaRPr>
          </a:p>
        </p:txBody>
      </p:sp>
    </p:spTree>
    <p:extLst>
      <p:ext uri="{BB962C8B-B14F-4D97-AF65-F5344CB8AC3E}">
        <p14:creationId xmlns:p14="http://schemas.microsoft.com/office/powerpoint/2010/main" val="29370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7"/>
                                        </p:tgtEl>
                                        <p:attrNameLst>
                                          <p:attrName>style.visibility</p:attrName>
                                        </p:attrNameLst>
                                      </p:cBhvr>
                                      <p:to>
                                        <p:strVal val="visible"/>
                                      </p:to>
                                    </p:set>
                                    <p:anim calcmode="lin" valueType="num">
                                      <p:cBhvr additive="base">
                                        <p:cTn id="7" dur="500" fill="hold"/>
                                        <p:tgtEl>
                                          <p:spTgt spid="177"/>
                                        </p:tgtEl>
                                        <p:attrNameLst>
                                          <p:attrName>ppt_x</p:attrName>
                                        </p:attrNameLst>
                                      </p:cBhvr>
                                      <p:tavLst>
                                        <p:tav tm="0">
                                          <p:val>
                                            <p:strVal val="#ppt_x"/>
                                          </p:val>
                                        </p:tav>
                                        <p:tav tm="100000">
                                          <p:val>
                                            <p:strVal val="#ppt_x"/>
                                          </p:val>
                                        </p:tav>
                                      </p:tavLst>
                                    </p:anim>
                                    <p:anim calcmode="lin" valueType="num">
                                      <p:cBhvr additive="base">
                                        <p:cTn id="8" dur="500" fill="hold"/>
                                        <p:tgtEl>
                                          <p:spTgt spid="1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位置による評価値計算</a:t>
            </a:r>
          </a:p>
        </p:txBody>
      </p:sp>
      <p:sp>
        <p:nvSpPr>
          <p:cNvPr id="3" name="コンテンツ プレースホルダー 2"/>
          <p:cNvSpPr>
            <a:spLocks noGrp="1"/>
          </p:cNvSpPr>
          <p:nvPr>
            <p:ph idx="1"/>
          </p:nvPr>
        </p:nvSpPr>
        <p:spPr/>
        <p:txBody>
          <a:bodyPr/>
          <a:lstStyle/>
          <a:p>
            <a:r>
              <a:rPr kumimoji="1" lang="ja-JP" altLang="en-US" dirty="0"/>
              <a:t>有利な位置とは？</a:t>
            </a:r>
            <a:r>
              <a:rPr kumimoji="1" lang="en-US" altLang="ja-JP" sz="2800" dirty="0"/>
              <a:t>(</a:t>
            </a:r>
            <a:r>
              <a:rPr kumimoji="1" lang="ja-JP" altLang="en-US" sz="2800" dirty="0"/>
              <a:t>将棋の場合</a:t>
            </a:r>
            <a:r>
              <a:rPr kumimoji="1" lang="en-US" altLang="ja-JP" sz="2800" dirty="0"/>
              <a:t>)</a:t>
            </a:r>
          </a:p>
          <a:p>
            <a:pPr lvl="1"/>
            <a:r>
              <a:rPr lang="ja-JP" altLang="en-US" dirty="0"/>
              <a:t>自玉が敵の攻め駒から遠い</a:t>
            </a:r>
            <a:endParaRPr lang="en-US" altLang="ja-JP" dirty="0"/>
          </a:p>
          <a:p>
            <a:pPr lvl="1"/>
            <a:r>
              <a:rPr kumimoji="1" lang="ja-JP" altLang="en-US" dirty="0"/>
              <a:t>攻め駒が敵玉に近い</a:t>
            </a:r>
            <a:endParaRPr kumimoji="1" lang="en-US" altLang="ja-JP" dirty="0"/>
          </a:p>
          <a:p>
            <a:pPr lvl="1"/>
            <a:r>
              <a:rPr lang="ja-JP" altLang="en-US" dirty="0"/>
              <a:t>守り駒が自玉に近い</a:t>
            </a:r>
            <a:endParaRPr lang="en-US" altLang="ja-JP" dirty="0"/>
          </a:p>
          <a:p>
            <a:pPr lvl="1"/>
            <a:r>
              <a:rPr kumimoji="1" lang="ja-JP" altLang="en-US" dirty="0"/>
              <a:t>攻め駒の動ける範囲が広い</a:t>
            </a:r>
            <a:endParaRPr kumimoji="1" lang="en-US" altLang="ja-JP" dirty="0"/>
          </a:p>
          <a:p>
            <a:pPr lvl="1"/>
            <a:r>
              <a:rPr kumimoji="1" lang="ja-JP" altLang="en-US" dirty="0"/>
              <a:t>相手の駒に攻められない</a:t>
            </a:r>
            <a:endParaRPr kumimoji="1" lang="en-US" altLang="ja-JP" dirty="0"/>
          </a:p>
          <a:p>
            <a:pPr lvl="1"/>
            <a:endParaRPr kumimoji="1" lang="ja-JP" altLang="en-US" dirty="0"/>
          </a:p>
        </p:txBody>
      </p:sp>
    </p:spTree>
    <p:extLst>
      <p:ext uri="{BB962C8B-B14F-4D97-AF65-F5344CB8AC3E}">
        <p14:creationId xmlns:p14="http://schemas.microsoft.com/office/powerpoint/2010/main" val="5880486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4800" y="274638"/>
            <a:ext cx="8534400" cy="1143000"/>
          </a:xfrm>
        </p:spPr>
        <p:txBody>
          <a:bodyPr/>
          <a:lstStyle/>
          <a:p>
            <a:r>
              <a:rPr lang="ja-JP" altLang="en-US" dirty="0">
                <a:latin typeface="Times New Roman" pitchFamily="18" charset="0"/>
              </a:rPr>
              <a:t>位置による評価値：チ</a:t>
            </a:r>
            <a:r>
              <a:rPr lang="ja-JP" altLang="en-US" baseline="0" dirty="0">
                <a:latin typeface="Times New Roman" pitchFamily="18" charset="0"/>
              </a:rPr>
              <a:t>ェス</a:t>
            </a:r>
            <a:endParaRPr kumimoji="1" lang="ja-JP" altLang="en-US" baseline="0" dirty="0">
              <a:latin typeface="Times New Roman" pitchFamily="18" charset="0"/>
            </a:endParaRPr>
          </a:p>
        </p:txBody>
      </p:sp>
      <p:grpSp>
        <p:nvGrpSpPr>
          <p:cNvPr id="3" name="グループ化 2"/>
          <p:cNvGrpSpPr/>
          <p:nvPr/>
        </p:nvGrpSpPr>
        <p:grpSpPr>
          <a:xfrm>
            <a:off x="288099" y="1205368"/>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8" name="図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2000" y="2743200"/>
            <a:ext cx="371475" cy="457200"/>
          </a:xfrm>
          <a:prstGeom prst="rect">
            <a:avLst/>
          </a:prstGeom>
        </p:spPr>
      </p:pic>
      <p:pic>
        <p:nvPicPr>
          <p:cNvPr id="96" name="図 95" descr="piece_pawnw.gif"/>
          <p:cNvPicPr>
            <a:picLocks noChangeAspect="1"/>
          </p:cNvPicPr>
          <p:nvPr/>
        </p:nvPicPr>
        <p:blipFill>
          <a:blip r:embed="rId4" cstate="print"/>
          <a:stretch>
            <a:fillRect/>
          </a:stretch>
        </p:blipFill>
        <p:spPr>
          <a:xfrm>
            <a:off x="810988" y="4899025"/>
            <a:ext cx="328613" cy="400050"/>
          </a:xfrm>
          <a:prstGeom prst="rect">
            <a:avLst/>
          </a:prstGeom>
        </p:spPr>
      </p:pic>
      <p:pic>
        <p:nvPicPr>
          <p:cNvPr id="98" name="図 97" descr="piece_pawnw.gif"/>
          <p:cNvPicPr>
            <a:picLocks noChangeAspect="1"/>
          </p:cNvPicPr>
          <p:nvPr/>
        </p:nvPicPr>
        <p:blipFill>
          <a:blip r:embed="rId4" cstate="print"/>
          <a:stretch>
            <a:fillRect/>
          </a:stretch>
        </p:blipFill>
        <p:spPr>
          <a:xfrm>
            <a:off x="1371600" y="4876800"/>
            <a:ext cx="328613" cy="400050"/>
          </a:xfrm>
          <a:prstGeom prst="rect">
            <a:avLst/>
          </a:prstGeom>
        </p:spPr>
      </p:pic>
      <p:pic>
        <p:nvPicPr>
          <p:cNvPr id="99" name="図 98" descr="piece_pawnb.gif"/>
          <p:cNvPicPr>
            <a:picLocks noChangeAspect="1"/>
          </p:cNvPicPr>
          <p:nvPr/>
        </p:nvPicPr>
        <p:blipFill>
          <a:blip r:embed="rId5" cstate="print"/>
          <a:stretch>
            <a:fillRect/>
          </a:stretch>
        </p:blipFill>
        <p:spPr>
          <a:xfrm>
            <a:off x="1371600" y="2209800"/>
            <a:ext cx="304800" cy="400050"/>
          </a:xfrm>
          <a:prstGeom prst="rect">
            <a:avLst/>
          </a:prstGeom>
        </p:spPr>
      </p:pic>
      <p:pic>
        <p:nvPicPr>
          <p:cNvPr id="100" name="図 99" descr="piece_pawnw.gif"/>
          <p:cNvPicPr>
            <a:picLocks noChangeAspect="1"/>
          </p:cNvPicPr>
          <p:nvPr/>
        </p:nvPicPr>
        <p:blipFill>
          <a:blip r:embed="rId4" cstate="print"/>
          <a:stretch>
            <a:fillRect/>
          </a:stretch>
        </p:blipFill>
        <p:spPr>
          <a:xfrm>
            <a:off x="1905000" y="4343400"/>
            <a:ext cx="328613" cy="400050"/>
          </a:xfrm>
          <a:prstGeom prst="rect">
            <a:avLst/>
          </a:prstGeom>
        </p:spPr>
      </p:pic>
      <p:pic>
        <p:nvPicPr>
          <p:cNvPr id="101" name="図 100" descr="piece_pawnb.gif"/>
          <p:cNvPicPr>
            <a:picLocks noChangeAspect="1"/>
          </p:cNvPicPr>
          <p:nvPr/>
        </p:nvPicPr>
        <p:blipFill>
          <a:blip r:embed="rId5" cstate="print"/>
          <a:stretch>
            <a:fillRect/>
          </a:stretch>
        </p:blipFill>
        <p:spPr>
          <a:xfrm>
            <a:off x="800993" y="2239113"/>
            <a:ext cx="328613" cy="400050"/>
          </a:xfrm>
          <a:prstGeom prst="rect">
            <a:avLst/>
          </a:prstGeom>
        </p:spPr>
      </p:pic>
      <p:pic>
        <p:nvPicPr>
          <p:cNvPr id="102" name="図 101" descr="piece_pawnw.gif"/>
          <p:cNvPicPr>
            <a:picLocks noChangeAspect="1"/>
          </p:cNvPicPr>
          <p:nvPr/>
        </p:nvPicPr>
        <p:blipFill>
          <a:blip r:embed="rId4" cstate="print"/>
          <a:stretch>
            <a:fillRect/>
          </a:stretch>
        </p:blipFill>
        <p:spPr>
          <a:xfrm>
            <a:off x="3992995" y="4912919"/>
            <a:ext cx="328613" cy="400050"/>
          </a:xfrm>
          <a:prstGeom prst="rect">
            <a:avLst/>
          </a:prstGeom>
        </p:spPr>
      </p:pic>
      <p:pic>
        <p:nvPicPr>
          <p:cNvPr id="108" name="図 107" descr="piece_pawnw.gif"/>
          <p:cNvPicPr>
            <a:picLocks noChangeAspect="1"/>
          </p:cNvPicPr>
          <p:nvPr/>
        </p:nvPicPr>
        <p:blipFill>
          <a:blip r:embed="rId4" cstate="print"/>
          <a:stretch>
            <a:fillRect/>
          </a:stretch>
        </p:blipFill>
        <p:spPr>
          <a:xfrm>
            <a:off x="2438400" y="3810000"/>
            <a:ext cx="328613" cy="400050"/>
          </a:xfrm>
          <a:prstGeom prst="rect">
            <a:avLst/>
          </a:prstGeom>
        </p:spPr>
      </p:pic>
      <p:pic>
        <p:nvPicPr>
          <p:cNvPr id="111" name="図 110" descr="piece_pawnw.gif"/>
          <p:cNvPicPr>
            <a:picLocks noChangeAspect="1"/>
          </p:cNvPicPr>
          <p:nvPr/>
        </p:nvPicPr>
        <p:blipFill>
          <a:blip r:embed="rId4" cstate="print"/>
          <a:stretch>
            <a:fillRect/>
          </a:stretch>
        </p:blipFill>
        <p:spPr>
          <a:xfrm>
            <a:off x="2895600" y="4343400"/>
            <a:ext cx="328613" cy="400050"/>
          </a:xfrm>
          <a:prstGeom prst="rect">
            <a:avLst/>
          </a:prstGeom>
        </p:spPr>
      </p:pic>
      <p:pic>
        <p:nvPicPr>
          <p:cNvPr id="113" name="図 112" descr="piece_pawnw.gif"/>
          <p:cNvPicPr>
            <a:picLocks noChangeAspect="1"/>
          </p:cNvPicPr>
          <p:nvPr/>
        </p:nvPicPr>
        <p:blipFill>
          <a:blip r:embed="rId4" cstate="print"/>
          <a:stretch>
            <a:fillRect/>
          </a:stretch>
        </p:blipFill>
        <p:spPr>
          <a:xfrm>
            <a:off x="3467395" y="4899025"/>
            <a:ext cx="328613" cy="400050"/>
          </a:xfrm>
          <a:prstGeom prst="rect">
            <a:avLst/>
          </a:prstGeom>
        </p:spPr>
      </p:pic>
      <p:pic>
        <p:nvPicPr>
          <p:cNvPr id="114" name="図 113" descr="piece_pawnw.gif"/>
          <p:cNvPicPr>
            <a:picLocks noChangeAspect="1"/>
          </p:cNvPicPr>
          <p:nvPr/>
        </p:nvPicPr>
        <p:blipFill>
          <a:blip r:embed="rId4" cstate="print"/>
          <a:stretch>
            <a:fillRect/>
          </a:stretch>
        </p:blipFill>
        <p:spPr>
          <a:xfrm>
            <a:off x="4534195" y="4912919"/>
            <a:ext cx="328613" cy="400050"/>
          </a:xfrm>
          <a:prstGeom prst="rect">
            <a:avLst/>
          </a:prstGeom>
        </p:spPr>
      </p:pic>
      <p:pic>
        <p:nvPicPr>
          <p:cNvPr id="115" name="図 114" descr="piece_pawnb.gif"/>
          <p:cNvPicPr>
            <a:picLocks noChangeAspect="1"/>
          </p:cNvPicPr>
          <p:nvPr/>
        </p:nvPicPr>
        <p:blipFill>
          <a:blip r:embed="rId5" cstate="print"/>
          <a:stretch>
            <a:fillRect/>
          </a:stretch>
        </p:blipFill>
        <p:spPr>
          <a:xfrm>
            <a:off x="1881700" y="2239113"/>
            <a:ext cx="328613" cy="400050"/>
          </a:xfrm>
          <a:prstGeom prst="rect">
            <a:avLst/>
          </a:prstGeom>
        </p:spPr>
      </p:pic>
      <p:pic>
        <p:nvPicPr>
          <p:cNvPr id="116" name="図 115" descr="piece_pawnb.gif"/>
          <p:cNvPicPr>
            <a:picLocks noChangeAspect="1"/>
          </p:cNvPicPr>
          <p:nvPr/>
        </p:nvPicPr>
        <p:blipFill>
          <a:blip r:embed="rId5" cstate="print"/>
          <a:stretch>
            <a:fillRect/>
          </a:stretch>
        </p:blipFill>
        <p:spPr>
          <a:xfrm>
            <a:off x="2438400" y="3276600"/>
            <a:ext cx="328613" cy="400050"/>
          </a:xfrm>
          <a:prstGeom prst="rect">
            <a:avLst/>
          </a:prstGeom>
        </p:spPr>
      </p:pic>
      <p:pic>
        <p:nvPicPr>
          <p:cNvPr id="117" name="図 116" descr="piece_pawnb.gif"/>
          <p:cNvPicPr>
            <a:picLocks noChangeAspect="1"/>
          </p:cNvPicPr>
          <p:nvPr/>
        </p:nvPicPr>
        <p:blipFill>
          <a:blip r:embed="rId5" cstate="print"/>
          <a:stretch>
            <a:fillRect/>
          </a:stretch>
        </p:blipFill>
        <p:spPr>
          <a:xfrm>
            <a:off x="2895600" y="2743200"/>
            <a:ext cx="328613" cy="400050"/>
          </a:xfrm>
          <a:prstGeom prst="rect">
            <a:avLst/>
          </a:prstGeom>
        </p:spPr>
      </p:pic>
      <p:pic>
        <p:nvPicPr>
          <p:cNvPr id="118" name="図 117" descr="piece_pawnb.gif"/>
          <p:cNvPicPr>
            <a:picLocks noChangeAspect="1"/>
          </p:cNvPicPr>
          <p:nvPr/>
        </p:nvPicPr>
        <p:blipFill>
          <a:blip r:embed="rId5" cstate="print"/>
          <a:stretch>
            <a:fillRect/>
          </a:stretch>
        </p:blipFill>
        <p:spPr>
          <a:xfrm>
            <a:off x="3505200" y="3276600"/>
            <a:ext cx="328613" cy="400050"/>
          </a:xfrm>
          <a:prstGeom prst="rect">
            <a:avLst/>
          </a:prstGeom>
        </p:spPr>
      </p:pic>
      <p:pic>
        <p:nvPicPr>
          <p:cNvPr id="119" name="図 118" descr="piece_pawnb.gif"/>
          <p:cNvPicPr>
            <a:picLocks noChangeAspect="1"/>
          </p:cNvPicPr>
          <p:nvPr/>
        </p:nvPicPr>
        <p:blipFill>
          <a:blip r:embed="rId5" cstate="print"/>
          <a:stretch>
            <a:fillRect/>
          </a:stretch>
        </p:blipFill>
        <p:spPr>
          <a:xfrm>
            <a:off x="4038600" y="2819400"/>
            <a:ext cx="328613" cy="400050"/>
          </a:xfrm>
          <a:prstGeom prst="rect">
            <a:avLst/>
          </a:prstGeom>
        </p:spPr>
      </p:pic>
      <p:pic>
        <p:nvPicPr>
          <p:cNvPr id="120" name="図 119" descr="piece_pawnb.gif"/>
          <p:cNvPicPr>
            <a:picLocks noChangeAspect="1"/>
          </p:cNvPicPr>
          <p:nvPr/>
        </p:nvPicPr>
        <p:blipFill>
          <a:blip r:embed="rId5" cstate="print"/>
          <a:stretch>
            <a:fillRect/>
          </a:stretch>
        </p:blipFill>
        <p:spPr>
          <a:xfrm>
            <a:off x="4518733" y="2243515"/>
            <a:ext cx="328613" cy="400050"/>
          </a:xfrm>
          <a:prstGeom prst="rect">
            <a:avLst/>
          </a:prstGeom>
        </p:spPr>
      </p:pic>
      <p:pic>
        <p:nvPicPr>
          <p:cNvPr id="87" name="図 8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68335" y="5396368"/>
            <a:ext cx="485775" cy="442913"/>
          </a:xfrm>
          <a:prstGeom prst="rect">
            <a:avLst/>
          </a:prstGeom>
        </p:spPr>
      </p:pic>
      <p:pic>
        <p:nvPicPr>
          <p:cNvPr id="89" name="図 8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58553" y="5425337"/>
            <a:ext cx="400050" cy="442913"/>
          </a:xfrm>
          <a:prstGeom prst="rect">
            <a:avLst/>
          </a:prstGeom>
        </p:spPr>
      </p:pic>
      <p:pic>
        <p:nvPicPr>
          <p:cNvPr id="90" name="図 8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800785" y="5425337"/>
            <a:ext cx="457200" cy="428625"/>
          </a:xfrm>
          <a:prstGeom prst="rect">
            <a:avLst/>
          </a:prstGeom>
        </p:spPr>
      </p:pic>
      <p:pic>
        <p:nvPicPr>
          <p:cNvPr id="91" name="図 9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329624" y="5394043"/>
            <a:ext cx="371475" cy="457200"/>
          </a:xfrm>
          <a:prstGeom prst="rect">
            <a:avLst/>
          </a:prstGeom>
        </p:spPr>
      </p:pic>
      <p:pic>
        <p:nvPicPr>
          <p:cNvPr id="122" name="図 1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895600" y="3276600"/>
            <a:ext cx="371475" cy="457200"/>
          </a:xfrm>
          <a:prstGeom prst="rect">
            <a:avLst/>
          </a:prstGeom>
        </p:spPr>
      </p:pic>
      <p:pic>
        <p:nvPicPr>
          <p:cNvPr id="92" name="図 9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00613" y="5432480"/>
            <a:ext cx="342900" cy="428625"/>
          </a:xfrm>
          <a:prstGeom prst="rect">
            <a:avLst/>
          </a:prstGeom>
        </p:spPr>
      </p:pic>
      <p:pic>
        <p:nvPicPr>
          <p:cNvPr id="123" name="図 12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509917" y="5408330"/>
            <a:ext cx="342900" cy="428625"/>
          </a:xfrm>
          <a:prstGeom prst="rect">
            <a:avLst/>
          </a:prstGeom>
        </p:spPr>
      </p:pic>
      <p:pic>
        <p:nvPicPr>
          <p:cNvPr id="93" name="図 9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860696" y="1681562"/>
            <a:ext cx="485775" cy="442913"/>
          </a:xfrm>
          <a:prstGeom prst="rect">
            <a:avLst/>
          </a:prstGeom>
        </p:spPr>
      </p:pic>
      <p:pic>
        <p:nvPicPr>
          <p:cNvPr id="94" name="図 9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383270" y="1699162"/>
            <a:ext cx="400050" cy="442913"/>
          </a:xfrm>
          <a:prstGeom prst="rect">
            <a:avLst/>
          </a:prstGeom>
        </p:spPr>
      </p:pic>
      <p:pic>
        <p:nvPicPr>
          <p:cNvPr id="124" name="図 12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495800" y="2743200"/>
            <a:ext cx="457200" cy="428625"/>
          </a:xfrm>
          <a:prstGeom prst="rect">
            <a:avLst/>
          </a:prstGeom>
        </p:spPr>
      </p:pic>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61525" y="1703027"/>
            <a:ext cx="371475" cy="457200"/>
          </a:xfrm>
          <a:prstGeom prst="rect">
            <a:avLst/>
          </a:prstGeom>
        </p:spPr>
      </p:pic>
      <p:pic>
        <p:nvPicPr>
          <p:cNvPr id="97" name="図 9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12508" y="1710000"/>
            <a:ext cx="342900" cy="428625"/>
          </a:xfrm>
          <a:prstGeom prst="rect">
            <a:avLst/>
          </a:prstGeom>
        </p:spPr>
      </p:pic>
      <p:pic>
        <p:nvPicPr>
          <p:cNvPr id="126" name="図 12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509917" y="1700806"/>
            <a:ext cx="342900" cy="428625"/>
          </a:xfrm>
          <a:prstGeom prst="rect">
            <a:avLst/>
          </a:prstGeom>
        </p:spPr>
      </p:pic>
      <p:sp>
        <p:nvSpPr>
          <p:cNvPr id="128" name="テキスト ボックス 127"/>
          <p:cNvSpPr txBox="1"/>
          <p:nvPr/>
        </p:nvSpPr>
        <p:spPr>
          <a:xfrm>
            <a:off x="2133600" y="6334780"/>
            <a:ext cx="1850186" cy="523220"/>
          </a:xfrm>
          <a:prstGeom prst="rect">
            <a:avLst/>
          </a:prstGeom>
          <a:noFill/>
        </p:spPr>
        <p:txBody>
          <a:bodyPr wrap="none" rtlCol="0">
            <a:spAutoFit/>
          </a:bodyPr>
          <a:lstStyle/>
          <a:p>
            <a:r>
              <a:rPr lang="en-US" altLang="ja-JP" dirty="0"/>
              <a:t>7. Ne5 </a:t>
            </a:r>
            <a:r>
              <a:rPr lang="ja-JP" altLang="en-US" dirty="0"/>
              <a:t>まで</a:t>
            </a:r>
            <a:endParaRPr kumimoji="1" lang="ja-JP" altLang="en-US" dirty="0"/>
          </a:p>
        </p:txBody>
      </p:sp>
      <p:sp>
        <p:nvSpPr>
          <p:cNvPr id="129" name="テキスト ボックス 128"/>
          <p:cNvSpPr txBox="1"/>
          <p:nvPr/>
        </p:nvSpPr>
        <p:spPr>
          <a:xfrm>
            <a:off x="5410200" y="1524000"/>
            <a:ext cx="3733800" cy="2419124"/>
          </a:xfrm>
          <a:prstGeom prst="rect">
            <a:avLst/>
          </a:prstGeom>
          <a:noFill/>
        </p:spPr>
        <p:txBody>
          <a:bodyPr wrap="square" rtlCol="0">
            <a:spAutoFit/>
          </a:bodyPr>
          <a:lstStyle/>
          <a:p>
            <a:pPr algn="l"/>
            <a:r>
              <a:rPr kumimoji="1" lang="en-US" altLang="ja-JP" dirty="0">
                <a:latin typeface="Times New Roman" panose="02020603050405020304" pitchFamily="18" charset="0"/>
              </a:rPr>
              <a:t>e5</a:t>
            </a:r>
            <a:r>
              <a:rPr kumimoji="1" lang="ja-JP" altLang="en-US" dirty="0">
                <a:latin typeface="Times New Roman" panose="02020603050405020304" pitchFamily="18" charset="0"/>
              </a:rPr>
              <a:t>のナイト     </a:t>
            </a:r>
            <a:r>
              <a:rPr kumimoji="1" lang="ja-JP" altLang="en-US" dirty="0" err="1">
                <a:latin typeface="Times New Roman" panose="02020603050405020304" pitchFamily="18" charset="0"/>
              </a:rPr>
              <a:t>は</a:t>
            </a:r>
            <a:endParaRPr kumimoji="1" lang="en-US" altLang="ja-JP" dirty="0">
              <a:latin typeface="Times New Roman" panose="02020603050405020304" pitchFamily="18" charset="0"/>
            </a:endParaRPr>
          </a:p>
          <a:p>
            <a:pPr marL="354013" indent="-354013" algn="l">
              <a:buClr>
                <a:srgbClr val="92D050"/>
              </a:buClr>
              <a:buFont typeface="Wingdings" pitchFamily="2" charset="2"/>
              <a:buChar char="l"/>
            </a:pPr>
            <a:r>
              <a:rPr lang="ja-JP" altLang="en-US" dirty="0">
                <a:latin typeface="Times New Roman" panose="02020603050405020304" pitchFamily="18" charset="0"/>
              </a:rPr>
              <a:t>黒の</a:t>
            </a:r>
            <a:r>
              <a:rPr kumimoji="1" lang="ja-JP" altLang="en-US" dirty="0">
                <a:latin typeface="Times New Roman" panose="02020603050405020304" pitchFamily="18" charset="0"/>
              </a:rPr>
              <a:t>ポーンで攻撃されない</a:t>
            </a:r>
            <a:endParaRPr kumimoji="1" lang="en-US" altLang="ja-JP" dirty="0">
              <a:latin typeface="Times New Roman" panose="02020603050405020304" pitchFamily="18" charset="0"/>
            </a:endParaRPr>
          </a:p>
          <a:p>
            <a:pPr marL="354013" indent="-354013" algn="l">
              <a:buClr>
                <a:srgbClr val="92D050"/>
              </a:buClr>
              <a:buFont typeface="Wingdings" pitchFamily="2" charset="2"/>
              <a:buChar char="l"/>
            </a:pPr>
            <a:r>
              <a:rPr lang="en-US" altLang="ja-JP" dirty="0">
                <a:latin typeface="Times New Roman" panose="02020603050405020304" pitchFamily="18" charset="0"/>
              </a:rPr>
              <a:t>d5</a:t>
            </a:r>
            <a:r>
              <a:rPr lang="ja-JP" altLang="en-US" dirty="0">
                <a:latin typeface="Times New Roman" panose="02020603050405020304" pitchFamily="18" charset="0"/>
              </a:rPr>
              <a:t>のポーンに守られている</a:t>
            </a:r>
            <a:endParaRPr kumimoji="1" lang="ja-JP" altLang="en-US" dirty="0">
              <a:latin typeface="Times New Roman" panose="02020603050405020304" pitchFamily="18" charset="0"/>
            </a:endParaRPr>
          </a:p>
        </p:txBody>
      </p:sp>
      <p:sp>
        <p:nvSpPr>
          <p:cNvPr id="130" name="テキスト ボックス 129"/>
          <p:cNvSpPr txBox="1"/>
          <p:nvPr/>
        </p:nvSpPr>
        <p:spPr>
          <a:xfrm>
            <a:off x="5562600" y="3886200"/>
            <a:ext cx="3352800" cy="1557349"/>
          </a:xfrm>
          <a:prstGeom prst="rect">
            <a:avLst/>
          </a:prstGeom>
          <a:noFill/>
        </p:spPr>
        <p:txBody>
          <a:bodyPr wrap="square" rtlCol="0">
            <a:spAutoFit/>
          </a:bodyPr>
          <a:lstStyle/>
          <a:p>
            <a:r>
              <a:rPr kumimoji="1" lang="ja-JP" altLang="en-US" dirty="0">
                <a:latin typeface="Times New Roman" panose="02020603050405020304" pitchFamily="18" charset="0"/>
              </a:rPr>
              <a:t>⇒黒はナイト以上の　　   </a:t>
            </a:r>
            <a:endParaRPr lang="en-US" altLang="ja-JP" dirty="0">
              <a:latin typeface="Times New Roman" panose="02020603050405020304" pitchFamily="18" charset="0"/>
            </a:endParaRPr>
          </a:p>
          <a:p>
            <a:r>
              <a:rPr kumimoji="1" lang="ja-JP" altLang="en-US" dirty="0">
                <a:latin typeface="Times New Roman" panose="02020603050405020304" pitchFamily="18" charset="0"/>
              </a:rPr>
              <a:t>　　駒と交換でないと　　　  </a:t>
            </a:r>
            <a:endParaRPr kumimoji="1" lang="en-US" altLang="ja-JP" dirty="0">
              <a:latin typeface="Times New Roman" panose="02020603050405020304" pitchFamily="18" charset="0"/>
            </a:endParaRPr>
          </a:p>
          <a:p>
            <a:r>
              <a:rPr lang="en-US" altLang="ja-JP" dirty="0">
                <a:latin typeface="Times New Roman" panose="02020603050405020304" pitchFamily="18" charset="0"/>
              </a:rPr>
              <a:t> </a:t>
            </a:r>
            <a:r>
              <a:rPr lang="ja-JP" altLang="en-US" dirty="0">
                <a:latin typeface="Times New Roman" panose="02020603050405020304" pitchFamily="18" charset="0"/>
              </a:rPr>
              <a:t>　</a:t>
            </a:r>
            <a:r>
              <a:rPr kumimoji="1" lang="ja-JP" altLang="en-US" dirty="0">
                <a:latin typeface="Times New Roman" panose="02020603050405020304" pitchFamily="18" charset="0"/>
              </a:rPr>
              <a:t>ナイトを取れない</a:t>
            </a:r>
            <a:endParaRPr kumimoji="1" lang="en-US" altLang="ja-JP" dirty="0">
              <a:latin typeface="Times New Roman" panose="02020603050405020304" pitchFamily="18" charset="0"/>
            </a:endParaRPr>
          </a:p>
        </p:txBody>
      </p:sp>
      <p:pic>
        <p:nvPicPr>
          <p:cNvPr id="131" name="図 13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086600" y="1524000"/>
            <a:ext cx="371475" cy="457200"/>
          </a:xfrm>
          <a:prstGeom prst="rect">
            <a:avLst/>
          </a:prstGeom>
        </p:spPr>
      </p:pic>
      <p:sp>
        <p:nvSpPr>
          <p:cNvPr id="132" name="テキスト ボックス 131"/>
          <p:cNvSpPr txBox="1"/>
          <p:nvPr/>
        </p:nvSpPr>
        <p:spPr>
          <a:xfrm>
            <a:off x="5562600" y="5562600"/>
            <a:ext cx="3352800" cy="1040285"/>
          </a:xfrm>
          <a:prstGeom prst="rect">
            <a:avLst/>
          </a:prstGeom>
          <a:noFill/>
        </p:spPr>
        <p:txBody>
          <a:bodyPr wrap="square" rtlCol="0">
            <a:spAutoFit/>
          </a:bodyPr>
          <a:lstStyle/>
          <a:p>
            <a:pPr algn="l"/>
            <a:r>
              <a:rPr kumimoji="1" lang="en-US" altLang="ja-JP" dirty="0">
                <a:latin typeface="Times New Roman" panose="02020603050405020304" pitchFamily="18" charset="0"/>
              </a:rPr>
              <a:t>e5</a:t>
            </a:r>
            <a:r>
              <a:rPr kumimoji="1" lang="ja-JP" altLang="en-US" dirty="0">
                <a:latin typeface="Times New Roman" panose="02020603050405020304" pitchFamily="18" charset="0"/>
              </a:rPr>
              <a:t>のナイトは</a:t>
            </a:r>
            <a:endParaRPr kumimoji="1" lang="en-US" altLang="ja-JP" dirty="0">
              <a:latin typeface="Times New Roman" panose="02020603050405020304" pitchFamily="18" charset="0"/>
            </a:endParaRPr>
          </a:p>
          <a:p>
            <a:pPr algn="l"/>
            <a:r>
              <a:rPr kumimoji="1" lang="ja-JP" altLang="en-US" dirty="0">
                <a:latin typeface="Times New Roman" panose="02020603050405020304" pitchFamily="18" charset="0"/>
              </a:rPr>
              <a:t>有利な位置を確保！</a:t>
            </a:r>
            <a:endParaRPr lang="en-US" altLang="ja-JP" dirty="0">
              <a:latin typeface="Times New Roman" panose="02020603050405020304" pitchFamily="18" charset="0"/>
            </a:endParaRPr>
          </a:p>
        </p:txBody>
      </p:sp>
      <p:sp>
        <p:nvSpPr>
          <p:cNvPr id="85" name="楕円 84">
            <a:extLst>
              <a:ext uri="{FF2B5EF4-FFF2-40B4-BE49-F238E27FC236}">
                <a16:creationId xmlns:a16="http://schemas.microsoft.com/office/drawing/2014/main" id="{DCEBA850-A807-4724-B1C9-2BAA39561F45}"/>
              </a:ext>
            </a:extLst>
          </p:cNvPr>
          <p:cNvSpPr/>
          <p:nvPr/>
        </p:nvSpPr>
        <p:spPr bwMode="auto">
          <a:xfrm>
            <a:off x="2767013" y="3182461"/>
            <a:ext cx="698153" cy="698153"/>
          </a:xfrm>
          <a:prstGeom prst="ellipse">
            <a:avLst/>
          </a:prstGeom>
          <a:noFill/>
          <a:ln w="44450" cap="flat" cmpd="sng" algn="ctr">
            <a:solidFill>
              <a:srgbClr val="00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856211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checkerboard(across)">
                                      <p:cBhvr>
                                        <p:cTn id="7" dur="500"/>
                                        <p:tgtEl>
                                          <p:spTgt spid="8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30"/>
                                        </p:tgtEl>
                                        <p:attrNameLst>
                                          <p:attrName>style.visibility</p:attrName>
                                        </p:attrNameLst>
                                      </p:cBhvr>
                                      <p:to>
                                        <p:strVal val="visible"/>
                                      </p:to>
                                    </p:set>
                                    <p:anim calcmode="lin" valueType="num">
                                      <p:cBhvr additive="base">
                                        <p:cTn id="12" dur="500" fill="hold"/>
                                        <p:tgtEl>
                                          <p:spTgt spid="130"/>
                                        </p:tgtEl>
                                        <p:attrNameLst>
                                          <p:attrName>ppt_x</p:attrName>
                                        </p:attrNameLst>
                                      </p:cBhvr>
                                      <p:tavLst>
                                        <p:tav tm="0">
                                          <p:val>
                                            <p:strVal val="#ppt_x"/>
                                          </p:val>
                                        </p:tav>
                                        <p:tav tm="100000">
                                          <p:val>
                                            <p:strVal val="#ppt_x"/>
                                          </p:val>
                                        </p:tav>
                                      </p:tavLst>
                                    </p:anim>
                                    <p:anim calcmode="lin" valueType="num">
                                      <p:cBhvr additive="base">
                                        <p:cTn id="13" dur="500" fill="hold"/>
                                        <p:tgtEl>
                                          <p:spTgt spid="13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32"/>
                                        </p:tgtEl>
                                        <p:attrNameLst>
                                          <p:attrName>style.visibility</p:attrName>
                                        </p:attrNameLst>
                                      </p:cBhvr>
                                      <p:to>
                                        <p:strVal val="visible"/>
                                      </p:to>
                                    </p:set>
                                    <p:anim calcmode="lin" valueType="num">
                                      <p:cBhvr additive="base">
                                        <p:cTn id="18" dur="500" fill="hold"/>
                                        <p:tgtEl>
                                          <p:spTgt spid="132"/>
                                        </p:tgtEl>
                                        <p:attrNameLst>
                                          <p:attrName>ppt_x</p:attrName>
                                        </p:attrNameLst>
                                      </p:cBhvr>
                                      <p:tavLst>
                                        <p:tav tm="0">
                                          <p:val>
                                            <p:strVal val="#ppt_x"/>
                                          </p:val>
                                        </p:tav>
                                        <p:tav tm="100000">
                                          <p:val>
                                            <p:strVal val="#ppt_x"/>
                                          </p:val>
                                        </p:tav>
                                      </p:tavLst>
                                    </p:anim>
                                    <p:anim calcmode="lin" valueType="num">
                                      <p:cBhvr additive="base">
                                        <p:cTn id="19" dur="500" fill="hold"/>
                                        <p:tgtEl>
                                          <p:spTgt spid="1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0"/>
      <p:bldP spid="132" grpId="0"/>
      <p:bldP spid="85"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Times New Roman" panose="02020603050405020304" pitchFamily="18" charset="0"/>
              </a:rPr>
              <a:t>ダイヤモンド</a:t>
            </a:r>
          </a:p>
        </p:txBody>
      </p:sp>
      <p:grpSp>
        <p:nvGrpSpPr>
          <p:cNvPr id="161" name="グループ化 160"/>
          <p:cNvGrpSpPr/>
          <p:nvPr/>
        </p:nvGrpSpPr>
        <p:grpSpPr>
          <a:xfrm>
            <a:off x="2113758" y="2604706"/>
            <a:ext cx="1546760" cy="1209323"/>
            <a:chOff x="4909313" y="3871914"/>
            <a:chExt cx="1546760" cy="1209323"/>
          </a:xfrm>
        </p:grpSpPr>
        <p:sp>
          <p:nvSpPr>
            <p:cNvPr id="111" name="二等辺三角形 110"/>
            <p:cNvSpPr/>
            <p:nvPr/>
          </p:nvSpPr>
          <p:spPr bwMode="auto">
            <a:xfrm>
              <a:off x="6064620" y="475785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2" name="二等辺三角形 111"/>
            <p:cNvSpPr/>
            <p:nvPr/>
          </p:nvSpPr>
          <p:spPr bwMode="auto">
            <a:xfrm>
              <a:off x="5486041" y="387191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3" name="二等辺三角形 112"/>
            <p:cNvSpPr/>
            <p:nvPr/>
          </p:nvSpPr>
          <p:spPr bwMode="auto">
            <a:xfrm>
              <a:off x="5295541" y="417485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4" name="二等辺三角形 113"/>
            <p:cNvSpPr/>
            <p:nvPr/>
          </p:nvSpPr>
          <p:spPr bwMode="auto">
            <a:xfrm rot="10800000">
              <a:off x="5491269" y="417485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5" name="二等辺三角形 114"/>
            <p:cNvSpPr/>
            <p:nvPr/>
          </p:nvSpPr>
          <p:spPr bwMode="auto">
            <a:xfrm>
              <a:off x="5676542" y="4174853"/>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6" name="二等辺三角形 115"/>
            <p:cNvSpPr/>
            <p:nvPr/>
          </p:nvSpPr>
          <p:spPr bwMode="auto">
            <a:xfrm>
              <a:off x="5099813" y="4475357"/>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7" name="二等辺三角形 116"/>
            <p:cNvSpPr/>
            <p:nvPr/>
          </p:nvSpPr>
          <p:spPr bwMode="auto">
            <a:xfrm rot="10800000">
              <a:off x="5295541" y="4475357"/>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8" name="二等辺三角形 117"/>
            <p:cNvSpPr/>
            <p:nvPr/>
          </p:nvSpPr>
          <p:spPr bwMode="auto">
            <a:xfrm>
              <a:off x="4909313" y="4778297"/>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9" name="二等辺三角形 118"/>
            <p:cNvSpPr/>
            <p:nvPr/>
          </p:nvSpPr>
          <p:spPr bwMode="auto">
            <a:xfrm rot="10800000">
              <a:off x="5105041" y="4778297"/>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0" name="二等辺三角形 119"/>
            <p:cNvSpPr/>
            <p:nvPr/>
          </p:nvSpPr>
          <p:spPr bwMode="auto">
            <a:xfrm>
              <a:off x="5491266" y="4462936"/>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1" name="二等辺三角形 120"/>
            <p:cNvSpPr/>
            <p:nvPr/>
          </p:nvSpPr>
          <p:spPr bwMode="auto">
            <a:xfrm rot="10800000">
              <a:off x="5686994" y="4462936"/>
              <a:ext cx="381000" cy="300504"/>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2" name="二等辺三角形 121"/>
            <p:cNvSpPr/>
            <p:nvPr/>
          </p:nvSpPr>
          <p:spPr bwMode="auto">
            <a:xfrm>
              <a:off x="5873722" y="4463593"/>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3" name="二等辺三角形 122"/>
            <p:cNvSpPr/>
            <p:nvPr/>
          </p:nvSpPr>
          <p:spPr bwMode="auto">
            <a:xfrm>
              <a:off x="5292166" y="4768472"/>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4" name="二等辺三角形 123"/>
            <p:cNvSpPr/>
            <p:nvPr/>
          </p:nvSpPr>
          <p:spPr bwMode="auto">
            <a:xfrm rot="10800000">
              <a:off x="5487894" y="4768472"/>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5" name="二等辺三角形 124"/>
            <p:cNvSpPr/>
            <p:nvPr/>
          </p:nvSpPr>
          <p:spPr bwMode="auto">
            <a:xfrm>
              <a:off x="5673167" y="4768471"/>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6" name="二等辺三角形 125"/>
            <p:cNvSpPr/>
            <p:nvPr/>
          </p:nvSpPr>
          <p:spPr bwMode="auto">
            <a:xfrm rot="10800000">
              <a:off x="5868895" y="4768471"/>
              <a:ext cx="381000" cy="300504"/>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160" name="グループ化 159"/>
          <p:cNvGrpSpPr/>
          <p:nvPr/>
        </p:nvGrpSpPr>
        <p:grpSpPr>
          <a:xfrm>
            <a:off x="2886025" y="2593236"/>
            <a:ext cx="1526927" cy="1211753"/>
            <a:chOff x="7291192" y="3860684"/>
            <a:chExt cx="1526927" cy="1211753"/>
          </a:xfrm>
        </p:grpSpPr>
        <p:sp>
          <p:nvSpPr>
            <p:cNvPr id="127" name="二等辺三角形 126"/>
            <p:cNvSpPr/>
            <p:nvPr/>
          </p:nvSpPr>
          <p:spPr bwMode="auto">
            <a:xfrm>
              <a:off x="7476089" y="3860686"/>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8" name="二等辺三角形 127"/>
            <p:cNvSpPr/>
            <p:nvPr/>
          </p:nvSpPr>
          <p:spPr bwMode="auto">
            <a:xfrm rot="10800000">
              <a:off x="7671817" y="3860686"/>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9" name="二等辺三角形 128"/>
            <p:cNvSpPr/>
            <p:nvPr/>
          </p:nvSpPr>
          <p:spPr bwMode="auto">
            <a:xfrm rot="10800000">
              <a:off x="7474646" y="4163626"/>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0" name="二等辺三角形 129"/>
            <p:cNvSpPr/>
            <p:nvPr/>
          </p:nvSpPr>
          <p:spPr bwMode="auto">
            <a:xfrm rot="10800000">
              <a:off x="7291192"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1" name="二等辺三角形 130"/>
            <p:cNvSpPr/>
            <p:nvPr/>
          </p:nvSpPr>
          <p:spPr bwMode="auto">
            <a:xfrm>
              <a:off x="8241391" y="386068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2" name="二等辺三角形 131"/>
            <p:cNvSpPr/>
            <p:nvPr/>
          </p:nvSpPr>
          <p:spPr bwMode="auto">
            <a:xfrm rot="10800000">
              <a:off x="8437119"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3" name="二等辺三角形 132"/>
            <p:cNvSpPr/>
            <p:nvPr/>
          </p:nvSpPr>
          <p:spPr bwMode="auto">
            <a:xfrm>
              <a:off x="8043845" y="4163625"/>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4" name="二等辺三角形 133"/>
            <p:cNvSpPr/>
            <p:nvPr/>
          </p:nvSpPr>
          <p:spPr bwMode="auto">
            <a:xfrm rot="10800000">
              <a:off x="8239948" y="4163625"/>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5" name="二等辺三角形 134"/>
            <p:cNvSpPr/>
            <p:nvPr/>
          </p:nvSpPr>
          <p:spPr bwMode="auto">
            <a:xfrm>
              <a:off x="7860766" y="386068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6" name="二等辺三角形 135"/>
            <p:cNvSpPr/>
            <p:nvPr/>
          </p:nvSpPr>
          <p:spPr bwMode="auto">
            <a:xfrm rot="10800000">
              <a:off x="8056494" y="386068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7" name="二等辺三角形 136"/>
            <p:cNvSpPr/>
            <p:nvPr/>
          </p:nvSpPr>
          <p:spPr bwMode="auto">
            <a:xfrm>
              <a:off x="7672933" y="4163624"/>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8" name="二等辺三角形 137"/>
            <p:cNvSpPr/>
            <p:nvPr/>
          </p:nvSpPr>
          <p:spPr bwMode="auto">
            <a:xfrm rot="10800000">
              <a:off x="7869036" y="4163624"/>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9" name="二等辺三角形 138"/>
            <p:cNvSpPr/>
            <p:nvPr/>
          </p:nvSpPr>
          <p:spPr bwMode="auto">
            <a:xfrm>
              <a:off x="7871354" y="4466559"/>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0" name="二等辺三角形 139"/>
            <p:cNvSpPr/>
            <p:nvPr/>
          </p:nvSpPr>
          <p:spPr bwMode="auto">
            <a:xfrm rot="10800000">
              <a:off x="7668956"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1" name="二等辺三角形 140"/>
            <p:cNvSpPr/>
            <p:nvPr/>
          </p:nvSpPr>
          <p:spPr bwMode="auto">
            <a:xfrm rot="10800000">
              <a:off x="8060221"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2" name="二等辺三角形 141"/>
            <p:cNvSpPr/>
            <p:nvPr/>
          </p:nvSpPr>
          <p:spPr bwMode="auto">
            <a:xfrm rot="10800000">
              <a:off x="7855458" y="4769497"/>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178" name="グループ化 177"/>
          <p:cNvGrpSpPr/>
          <p:nvPr/>
        </p:nvGrpSpPr>
        <p:grpSpPr>
          <a:xfrm>
            <a:off x="3655759" y="2586842"/>
            <a:ext cx="1546760" cy="1209323"/>
            <a:chOff x="4909313" y="3871914"/>
            <a:chExt cx="1546760" cy="1209323"/>
          </a:xfrm>
        </p:grpSpPr>
        <p:sp>
          <p:nvSpPr>
            <p:cNvPr id="179" name="二等辺三角形 178"/>
            <p:cNvSpPr/>
            <p:nvPr/>
          </p:nvSpPr>
          <p:spPr bwMode="auto">
            <a:xfrm>
              <a:off x="6064620" y="475785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二等辺三角形 179"/>
            <p:cNvSpPr/>
            <p:nvPr/>
          </p:nvSpPr>
          <p:spPr bwMode="auto">
            <a:xfrm>
              <a:off x="5486041" y="387191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二等辺三角形 180"/>
            <p:cNvSpPr/>
            <p:nvPr/>
          </p:nvSpPr>
          <p:spPr bwMode="auto">
            <a:xfrm>
              <a:off x="5295541" y="417485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二等辺三角形 181"/>
            <p:cNvSpPr/>
            <p:nvPr/>
          </p:nvSpPr>
          <p:spPr bwMode="auto">
            <a:xfrm rot="10800000">
              <a:off x="5491269" y="417485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二等辺三角形 182"/>
            <p:cNvSpPr/>
            <p:nvPr/>
          </p:nvSpPr>
          <p:spPr bwMode="auto">
            <a:xfrm>
              <a:off x="5676542" y="4174853"/>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二等辺三角形 183"/>
            <p:cNvSpPr/>
            <p:nvPr/>
          </p:nvSpPr>
          <p:spPr bwMode="auto">
            <a:xfrm>
              <a:off x="5099813" y="4475357"/>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二等辺三角形 184"/>
            <p:cNvSpPr/>
            <p:nvPr/>
          </p:nvSpPr>
          <p:spPr bwMode="auto">
            <a:xfrm rot="10800000">
              <a:off x="5295541" y="4475357"/>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二等辺三角形 185"/>
            <p:cNvSpPr/>
            <p:nvPr/>
          </p:nvSpPr>
          <p:spPr bwMode="auto">
            <a:xfrm>
              <a:off x="4909313" y="4778297"/>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二等辺三角形 186"/>
            <p:cNvSpPr/>
            <p:nvPr/>
          </p:nvSpPr>
          <p:spPr bwMode="auto">
            <a:xfrm rot="10800000">
              <a:off x="5105041" y="4778297"/>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二等辺三角形 187"/>
            <p:cNvSpPr/>
            <p:nvPr/>
          </p:nvSpPr>
          <p:spPr bwMode="auto">
            <a:xfrm>
              <a:off x="5491266" y="4462936"/>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二等辺三角形 188"/>
            <p:cNvSpPr/>
            <p:nvPr/>
          </p:nvSpPr>
          <p:spPr bwMode="auto">
            <a:xfrm rot="10800000">
              <a:off x="5686994" y="4462936"/>
              <a:ext cx="381000" cy="300504"/>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二等辺三角形 189"/>
            <p:cNvSpPr/>
            <p:nvPr/>
          </p:nvSpPr>
          <p:spPr bwMode="auto">
            <a:xfrm>
              <a:off x="5873722" y="4463593"/>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二等辺三角形 190"/>
            <p:cNvSpPr/>
            <p:nvPr/>
          </p:nvSpPr>
          <p:spPr bwMode="auto">
            <a:xfrm>
              <a:off x="5292166" y="4768472"/>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二等辺三角形 191"/>
            <p:cNvSpPr/>
            <p:nvPr/>
          </p:nvSpPr>
          <p:spPr bwMode="auto">
            <a:xfrm rot="10800000">
              <a:off x="5487894" y="4768472"/>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二等辺三角形 192"/>
            <p:cNvSpPr/>
            <p:nvPr/>
          </p:nvSpPr>
          <p:spPr bwMode="auto">
            <a:xfrm>
              <a:off x="5673167" y="4768471"/>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二等辺三角形 193"/>
            <p:cNvSpPr/>
            <p:nvPr/>
          </p:nvSpPr>
          <p:spPr bwMode="auto">
            <a:xfrm rot="10800000">
              <a:off x="5868895" y="4768471"/>
              <a:ext cx="381000" cy="300504"/>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195" name="グループ化 194"/>
          <p:cNvGrpSpPr/>
          <p:nvPr/>
        </p:nvGrpSpPr>
        <p:grpSpPr>
          <a:xfrm>
            <a:off x="2111751" y="3802553"/>
            <a:ext cx="1526927" cy="1211753"/>
            <a:chOff x="7291192" y="3860684"/>
            <a:chExt cx="1526927" cy="1211753"/>
          </a:xfrm>
        </p:grpSpPr>
        <p:sp>
          <p:nvSpPr>
            <p:cNvPr id="196" name="二等辺三角形 195"/>
            <p:cNvSpPr/>
            <p:nvPr/>
          </p:nvSpPr>
          <p:spPr bwMode="auto">
            <a:xfrm>
              <a:off x="7476089" y="3860686"/>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二等辺三角形 196"/>
            <p:cNvSpPr/>
            <p:nvPr/>
          </p:nvSpPr>
          <p:spPr bwMode="auto">
            <a:xfrm rot="10800000">
              <a:off x="7671817" y="3860686"/>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二等辺三角形 197"/>
            <p:cNvSpPr/>
            <p:nvPr/>
          </p:nvSpPr>
          <p:spPr bwMode="auto">
            <a:xfrm rot="10800000">
              <a:off x="7474646" y="4163626"/>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二等辺三角形 198"/>
            <p:cNvSpPr/>
            <p:nvPr/>
          </p:nvSpPr>
          <p:spPr bwMode="auto">
            <a:xfrm rot="10800000">
              <a:off x="7291192"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二等辺三角形 199"/>
            <p:cNvSpPr/>
            <p:nvPr/>
          </p:nvSpPr>
          <p:spPr bwMode="auto">
            <a:xfrm>
              <a:off x="8241391" y="386068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二等辺三角形 200"/>
            <p:cNvSpPr/>
            <p:nvPr/>
          </p:nvSpPr>
          <p:spPr bwMode="auto">
            <a:xfrm rot="10800000">
              <a:off x="8437119"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二等辺三角形 201"/>
            <p:cNvSpPr/>
            <p:nvPr/>
          </p:nvSpPr>
          <p:spPr bwMode="auto">
            <a:xfrm>
              <a:off x="8043845" y="4163625"/>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二等辺三角形 202"/>
            <p:cNvSpPr/>
            <p:nvPr/>
          </p:nvSpPr>
          <p:spPr bwMode="auto">
            <a:xfrm rot="10800000">
              <a:off x="8239948" y="4163625"/>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二等辺三角形 203"/>
            <p:cNvSpPr/>
            <p:nvPr/>
          </p:nvSpPr>
          <p:spPr bwMode="auto">
            <a:xfrm>
              <a:off x="7860766" y="386068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二等辺三角形 204"/>
            <p:cNvSpPr/>
            <p:nvPr/>
          </p:nvSpPr>
          <p:spPr bwMode="auto">
            <a:xfrm rot="10800000">
              <a:off x="8056494" y="386068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二等辺三角形 205"/>
            <p:cNvSpPr/>
            <p:nvPr/>
          </p:nvSpPr>
          <p:spPr bwMode="auto">
            <a:xfrm>
              <a:off x="7672933" y="4163624"/>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二等辺三角形 206"/>
            <p:cNvSpPr/>
            <p:nvPr/>
          </p:nvSpPr>
          <p:spPr bwMode="auto">
            <a:xfrm rot="10800000">
              <a:off x="7869036" y="4163624"/>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二等辺三角形 207"/>
            <p:cNvSpPr/>
            <p:nvPr/>
          </p:nvSpPr>
          <p:spPr bwMode="auto">
            <a:xfrm>
              <a:off x="7871354" y="4466559"/>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二等辺三角形 208"/>
            <p:cNvSpPr/>
            <p:nvPr/>
          </p:nvSpPr>
          <p:spPr bwMode="auto">
            <a:xfrm rot="10800000">
              <a:off x="7668956"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二等辺三角形 209"/>
            <p:cNvSpPr/>
            <p:nvPr/>
          </p:nvSpPr>
          <p:spPr bwMode="auto">
            <a:xfrm rot="10800000">
              <a:off x="8060221"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1" name="二等辺三角形 210"/>
            <p:cNvSpPr/>
            <p:nvPr/>
          </p:nvSpPr>
          <p:spPr bwMode="auto">
            <a:xfrm rot="10800000">
              <a:off x="7855458" y="4769497"/>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212" name="グループ化 211"/>
          <p:cNvGrpSpPr/>
          <p:nvPr/>
        </p:nvGrpSpPr>
        <p:grpSpPr>
          <a:xfrm>
            <a:off x="2884658" y="3795306"/>
            <a:ext cx="1546760" cy="1209323"/>
            <a:chOff x="4909313" y="3871914"/>
            <a:chExt cx="1546760" cy="1209323"/>
          </a:xfrm>
        </p:grpSpPr>
        <p:sp>
          <p:nvSpPr>
            <p:cNvPr id="213" name="二等辺三角形 212"/>
            <p:cNvSpPr/>
            <p:nvPr/>
          </p:nvSpPr>
          <p:spPr bwMode="auto">
            <a:xfrm>
              <a:off x="6064620" y="475785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4" name="二等辺三角形 213"/>
            <p:cNvSpPr/>
            <p:nvPr/>
          </p:nvSpPr>
          <p:spPr bwMode="auto">
            <a:xfrm>
              <a:off x="5486041" y="387191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5" name="二等辺三角形 214"/>
            <p:cNvSpPr/>
            <p:nvPr/>
          </p:nvSpPr>
          <p:spPr bwMode="auto">
            <a:xfrm>
              <a:off x="5295541" y="417485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6" name="二等辺三角形 215"/>
            <p:cNvSpPr/>
            <p:nvPr/>
          </p:nvSpPr>
          <p:spPr bwMode="auto">
            <a:xfrm rot="10800000">
              <a:off x="5491269" y="417485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7" name="二等辺三角形 216"/>
            <p:cNvSpPr/>
            <p:nvPr/>
          </p:nvSpPr>
          <p:spPr bwMode="auto">
            <a:xfrm>
              <a:off x="5676542" y="4174853"/>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8" name="二等辺三角形 217"/>
            <p:cNvSpPr/>
            <p:nvPr/>
          </p:nvSpPr>
          <p:spPr bwMode="auto">
            <a:xfrm>
              <a:off x="5099813" y="4475357"/>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二等辺三角形 218"/>
            <p:cNvSpPr/>
            <p:nvPr/>
          </p:nvSpPr>
          <p:spPr bwMode="auto">
            <a:xfrm rot="10800000">
              <a:off x="5295541" y="4475357"/>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二等辺三角形 219"/>
            <p:cNvSpPr/>
            <p:nvPr/>
          </p:nvSpPr>
          <p:spPr bwMode="auto">
            <a:xfrm>
              <a:off x="4909313" y="4778297"/>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二等辺三角形 220"/>
            <p:cNvSpPr/>
            <p:nvPr/>
          </p:nvSpPr>
          <p:spPr bwMode="auto">
            <a:xfrm rot="10800000">
              <a:off x="5105041" y="4778297"/>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二等辺三角形 221"/>
            <p:cNvSpPr/>
            <p:nvPr/>
          </p:nvSpPr>
          <p:spPr bwMode="auto">
            <a:xfrm>
              <a:off x="5491266" y="4462936"/>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二等辺三角形 222"/>
            <p:cNvSpPr/>
            <p:nvPr/>
          </p:nvSpPr>
          <p:spPr bwMode="auto">
            <a:xfrm rot="10800000">
              <a:off x="5686994" y="4462936"/>
              <a:ext cx="381000" cy="300504"/>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二等辺三角形 223"/>
            <p:cNvSpPr/>
            <p:nvPr/>
          </p:nvSpPr>
          <p:spPr bwMode="auto">
            <a:xfrm>
              <a:off x="5873722" y="4463593"/>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二等辺三角形 224"/>
            <p:cNvSpPr/>
            <p:nvPr/>
          </p:nvSpPr>
          <p:spPr bwMode="auto">
            <a:xfrm>
              <a:off x="5292166" y="4768472"/>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二等辺三角形 225"/>
            <p:cNvSpPr/>
            <p:nvPr/>
          </p:nvSpPr>
          <p:spPr bwMode="auto">
            <a:xfrm rot="10800000">
              <a:off x="5487894" y="4768472"/>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7" name="二等辺三角形 226"/>
            <p:cNvSpPr/>
            <p:nvPr/>
          </p:nvSpPr>
          <p:spPr bwMode="auto">
            <a:xfrm>
              <a:off x="5673167" y="4768471"/>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8" name="二等辺三角形 227"/>
            <p:cNvSpPr/>
            <p:nvPr/>
          </p:nvSpPr>
          <p:spPr bwMode="auto">
            <a:xfrm rot="10800000">
              <a:off x="5868895" y="4768471"/>
              <a:ext cx="381000" cy="300504"/>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246" name="グループ化 245"/>
          <p:cNvGrpSpPr/>
          <p:nvPr/>
        </p:nvGrpSpPr>
        <p:grpSpPr>
          <a:xfrm>
            <a:off x="3658872" y="3782590"/>
            <a:ext cx="1526927" cy="1211753"/>
            <a:chOff x="7291192" y="3860684"/>
            <a:chExt cx="1526927" cy="1211753"/>
          </a:xfrm>
        </p:grpSpPr>
        <p:sp>
          <p:nvSpPr>
            <p:cNvPr id="247" name="二等辺三角形 246"/>
            <p:cNvSpPr/>
            <p:nvPr/>
          </p:nvSpPr>
          <p:spPr bwMode="auto">
            <a:xfrm>
              <a:off x="7476089" y="3860686"/>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8" name="二等辺三角形 247"/>
            <p:cNvSpPr/>
            <p:nvPr/>
          </p:nvSpPr>
          <p:spPr bwMode="auto">
            <a:xfrm rot="10800000">
              <a:off x="7671817" y="3860686"/>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9" name="二等辺三角形 248"/>
            <p:cNvSpPr/>
            <p:nvPr/>
          </p:nvSpPr>
          <p:spPr bwMode="auto">
            <a:xfrm rot="10800000">
              <a:off x="7474646" y="4163626"/>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0" name="二等辺三角形 249"/>
            <p:cNvSpPr/>
            <p:nvPr/>
          </p:nvSpPr>
          <p:spPr bwMode="auto">
            <a:xfrm rot="10800000">
              <a:off x="7291192"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1" name="二等辺三角形 250"/>
            <p:cNvSpPr/>
            <p:nvPr/>
          </p:nvSpPr>
          <p:spPr bwMode="auto">
            <a:xfrm>
              <a:off x="8241391" y="386068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2" name="二等辺三角形 251"/>
            <p:cNvSpPr/>
            <p:nvPr/>
          </p:nvSpPr>
          <p:spPr bwMode="auto">
            <a:xfrm rot="10800000">
              <a:off x="8437119"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3" name="二等辺三角形 252"/>
            <p:cNvSpPr/>
            <p:nvPr/>
          </p:nvSpPr>
          <p:spPr bwMode="auto">
            <a:xfrm>
              <a:off x="8043845" y="4163625"/>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4" name="二等辺三角形 253"/>
            <p:cNvSpPr/>
            <p:nvPr/>
          </p:nvSpPr>
          <p:spPr bwMode="auto">
            <a:xfrm rot="10800000">
              <a:off x="8239948" y="4163625"/>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5" name="二等辺三角形 254"/>
            <p:cNvSpPr/>
            <p:nvPr/>
          </p:nvSpPr>
          <p:spPr bwMode="auto">
            <a:xfrm>
              <a:off x="7860766" y="386068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6" name="二等辺三角形 255"/>
            <p:cNvSpPr/>
            <p:nvPr/>
          </p:nvSpPr>
          <p:spPr bwMode="auto">
            <a:xfrm rot="10800000">
              <a:off x="8056494" y="386068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7" name="二等辺三角形 256"/>
            <p:cNvSpPr/>
            <p:nvPr/>
          </p:nvSpPr>
          <p:spPr bwMode="auto">
            <a:xfrm>
              <a:off x="7672933" y="4163624"/>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8" name="二等辺三角形 257"/>
            <p:cNvSpPr/>
            <p:nvPr/>
          </p:nvSpPr>
          <p:spPr bwMode="auto">
            <a:xfrm rot="10800000">
              <a:off x="7869036" y="4163624"/>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9" name="二等辺三角形 258"/>
            <p:cNvSpPr/>
            <p:nvPr/>
          </p:nvSpPr>
          <p:spPr bwMode="auto">
            <a:xfrm>
              <a:off x="7871354" y="4466559"/>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0" name="二等辺三角形 259"/>
            <p:cNvSpPr/>
            <p:nvPr/>
          </p:nvSpPr>
          <p:spPr bwMode="auto">
            <a:xfrm rot="10800000">
              <a:off x="7668956"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1" name="二等辺三角形 260"/>
            <p:cNvSpPr/>
            <p:nvPr/>
          </p:nvSpPr>
          <p:spPr bwMode="auto">
            <a:xfrm rot="10800000">
              <a:off x="8060221"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2" name="二等辺三角形 261"/>
            <p:cNvSpPr/>
            <p:nvPr/>
          </p:nvSpPr>
          <p:spPr bwMode="auto">
            <a:xfrm rot="10800000">
              <a:off x="7855458" y="4769497"/>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328" name="グループ化 327"/>
          <p:cNvGrpSpPr/>
          <p:nvPr/>
        </p:nvGrpSpPr>
        <p:grpSpPr>
          <a:xfrm>
            <a:off x="2886950" y="4995251"/>
            <a:ext cx="1526927" cy="1211753"/>
            <a:chOff x="7291192" y="3860684"/>
            <a:chExt cx="1526927" cy="1211753"/>
          </a:xfrm>
        </p:grpSpPr>
        <p:sp>
          <p:nvSpPr>
            <p:cNvPr id="329" name="二等辺三角形 328"/>
            <p:cNvSpPr/>
            <p:nvPr/>
          </p:nvSpPr>
          <p:spPr bwMode="auto">
            <a:xfrm>
              <a:off x="7476089" y="3860686"/>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0" name="二等辺三角形 329"/>
            <p:cNvSpPr/>
            <p:nvPr/>
          </p:nvSpPr>
          <p:spPr bwMode="auto">
            <a:xfrm rot="10800000">
              <a:off x="7671817" y="3860686"/>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1" name="二等辺三角形 330"/>
            <p:cNvSpPr/>
            <p:nvPr/>
          </p:nvSpPr>
          <p:spPr bwMode="auto">
            <a:xfrm rot="10800000">
              <a:off x="7474646" y="4163626"/>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2" name="二等辺三角形 331"/>
            <p:cNvSpPr/>
            <p:nvPr/>
          </p:nvSpPr>
          <p:spPr bwMode="auto">
            <a:xfrm rot="10800000">
              <a:off x="7291192"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3" name="二等辺三角形 332"/>
            <p:cNvSpPr/>
            <p:nvPr/>
          </p:nvSpPr>
          <p:spPr bwMode="auto">
            <a:xfrm>
              <a:off x="8241391" y="386068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4" name="二等辺三角形 333"/>
            <p:cNvSpPr/>
            <p:nvPr/>
          </p:nvSpPr>
          <p:spPr bwMode="auto">
            <a:xfrm rot="10800000">
              <a:off x="8437119"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5" name="二等辺三角形 334"/>
            <p:cNvSpPr/>
            <p:nvPr/>
          </p:nvSpPr>
          <p:spPr bwMode="auto">
            <a:xfrm>
              <a:off x="8043845" y="4163625"/>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6" name="二等辺三角形 335"/>
            <p:cNvSpPr/>
            <p:nvPr/>
          </p:nvSpPr>
          <p:spPr bwMode="auto">
            <a:xfrm rot="10800000">
              <a:off x="8239948" y="4163625"/>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7" name="二等辺三角形 336"/>
            <p:cNvSpPr/>
            <p:nvPr/>
          </p:nvSpPr>
          <p:spPr bwMode="auto">
            <a:xfrm>
              <a:off x="7860766" y="386068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8" name="二等辺三角形 337"/>
            <p:cNvSpPr/>
            <p:nvPr/>
          </p:nvSpPr>
          <p:spPr bwMode="auto">
            <a:xfrm rot="10800000">
              <a:off x="8056494" y="386068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9" name="二等辺三角形 338"/>
            <p:cNvSpPr/>
            <p:nvPr/>
          </p:nvSpPr>
          <p:spPr bwMode="auto">
            <a:xfrm>
              <a:off x="7672933" y="4163624"/>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0" name="二等辺三角形 339"/>
            <p:cNvSpPr/>
            <p:nvPr/>
          </p:nvSpPr>
          <p:spPr bwMode="auto">
            <a:xfrm rot="10800000">
              <a:off x="7869036" y="4163624"/>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1" name="二等辺三角形 340"/>
            <p:cNvSpPr/>
            <p:nvPr/>
          </p:nvSpPr>
          <p:spPr bwMode="auto">
            <a:xfrm>
              <a:off x="7871354" y="4466559"/>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2" name="二等辺三角形 341"/>
            <p:cNvSpPr/>
            <p:nvPr/>
          </p:nvSpPr>
          <p:spPr bwMode="auto">
            <a:xfrm rot="10800000">
              <a:off x="7668956"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3" name="二等辺三角形 342"/>
            <p:cNvSpPr/>
            <p:nvPr/>
          </p:nvSpPr>
          <p:spPr bwMode="auto">
            <a:xfrm rot="10800000">
              <a:off x="8060221"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4" name="二等辺三角形 343"/>
            <p:cNvSpPr/>
            <p:nvPr/>
          </p:nvSpPr>
          <p:spPr bwMode="auto">
            <a:xfrm rot="10800000">
              <a:off x="7855458" y="4769497"/>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345" name="グループ化 344"/>
          <p:cNvGrpSpPr/>
          <p:nvPr/>
        </p:nvGrpSpPr>
        <p:grpSpPr>
          <a:xfrm>
            <a:off x="4419600" y="2590800"/>
            <a:ext cx="1526927" cy="1211753"/>
            <a:chOff x="7291192" y="3860684"/>
            <a:chExt cx="1526927" cy="1211753"/>
          </a:xfrm>
        </p:grpSpPr>
        <p:sp>
          <p:nvSpPr>
            <p:cNvPr id="346" name="二等辺三角形 345"/>
            <p:cNvSpPr/>
            <p:nvPr/>
          </p:nvSpPr>
          <p:spPr bwMode="auto">
            <a:xfrm>
              <a:off x="7476089" y="3860686"/>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7" name="二等辺三角形 346"/>
            <p:cNvSpPr/>
            <p:nvPr/>
          </p:nvSpPr>
          <p:spPr bwMode="auto">
            <a:xfrm rot="10800000">
              <a:off x="7671817" y="3860686"/>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8" name="二等辺三角形 347"/>
            <p:cNvSpPr/>
            <p:nvPr/>
          </p:nvSpPr>
          <p:spPr bwMode="auto">
            <a:xfrm rot="10800000">
              <a:off x="7474646" y="4163626"/>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9" name="二等辺三角形 348"/>
            <p:cNvSpPr/>
            <p:nvPr/>
          </p:nvSpPr>
          <p:spPr bwMode="auto">
            <a:xfrm rot="10800000">
              <a:off x="7291192"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0" name="二等辺三角形 349"/>
            <p:cNvSpPr/>
            <p:nvPr/>
          </p:nvSpPr>
          <p:spPr bwMode="auto">
            <a:xfrm>
              <a:off x="8241391" y="386068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1" name="二等辺三角形 350"/>
            <p:cNvSpPr/>
            <p:nvPr/>
          </p:nvSpPr>
          <p:spPr bwMode="auto">
            <a:xfrm rot="10800000">
              <a:off x="8437119"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2" name="二等辺三角形 351"/>
            <p:cNvSpPr/>
            <p:nvPr/>
          </p:nvSpPr>
          <p:spPr bwMode="auto">
            <a:xfrm>
              <a:off x="8043845" y="4163625"/>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3" name="二等辺三角形 352"/>
            <p:cNvSpPr/>
            <p:nvPr/>
          </p:nvSpPr>
          <p:spPr bwMode="auto">
            <a:xfrm rot="10800000">
              <a:off x="8239948" y="4163625"/>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4" name="二等辺三角形 353"/>
            <p:cNvSpPr/>
            <p:nvPr/>
          </p:nvSpPr>
          <p:spPr bwMode="auto">
            <a:xfrm>
              <a:off x="7860766" y="386068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5" name="二等辺三角形 354"/>
            <p:cNvSpPr/>
            <p:nvPr/>
          </p:nvSpPr>
          <p:spPr bwMode="auto">
            <a:xfrm rot="10800000">
              <a:off x="8056494" y="386068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6" name="二等辺三角形 355"/>
            <p:cNvSpPr/>
            <p:nvPr/>
          </p:nvSpPr>
          <p:spPr bwMode="auto">
            <a:xfrm>
              <a:off x="7672933" y="4163624"/>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7" name="二等辺三角形 356"/>
            <p:cNvSpPr/>
            <p:nvPr/>
          </p:nvSpPr>
          <p:spPr bwMode="auto">
            <a:xfrm rot="10800000">
              <a:off x="7869036" y="4163624"/>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8" name="二等辺三角形 357"/>
            <p:cNvSpPr/>
            <p:nvPr/>
          </p:nvSpPr>
          <p:spPr bwMode="auto">
            <a:xfrm>
              <a:off x="7871354" y="4466559"/>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9" name="二等辺三角形 358"/>
            <p:cNvSpPr/>
            <p:nvPr/>
          </p:nvSpPr>
          <p:spPr bwMode="auto">
            <a:xfrm rot="10800000">
              <a:off x="7668956"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0" name="二等辺三角形 359"/>
            <p:cNvSpPr/>
            <p:nvPr/>
          </p:nvSpPr>
          <p:spPr bwMode="auto">
            <a:xfrm rot="10800000">
              <a:off x="8060221"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1" name="二等辺三角形 360"/>
            <p:cNvSpPr/>
            <p:nvPr/>
          </p:nvSpPr>
          <p:spPr bwMode="auto">
            <a:xfrm rot="10800000">
              <a:off x="7855458" y="4769497"/>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362" name="グループ化 361"/>
          <p:cNvGrpSpPr/>
          <p:nvPr/>
        </p:nvGrpSpPr>
        <p:grpSpPr>
          <a:xfrm>
            <a:off x="1353313" y="2600442"/>
            <a:ext cx="1526927" cy="1211753"/>
            <a:chOff x="7291192" y="3860684"/>
            <a:chExt cx="1526927" cy="1211753"/>
          </a:xfrm>
        </p:grpSpPr>
        <p:sp>
          <p:nvSpPr>
            <p:cNvPr id="363" name="二等辺三角形 362"/>
            <p:cNvSpPr/>
            <p:nvPr/>
          </p:nvSpPr>
          <p:spPr bwMode="auto">
            <a:xfrm>
              <a:off x="7476089" y="3860686"/>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4" name="二等辺三角形 363"/>
            <p:cNvSpPr/>
            <p:nvPr/>
          </p:nvSpPr>
          <p:spPr bwMode="auto">
            <a:xfrm rot="10800000">
              <a:off x="7671817" y="3860686"/>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5" name="二等辺三角形 364"/>
            <p:cNvSpPr/>
            <p:nvPr/>
          </p:nvSpPr>
          <p:spPr bwMode="auto">
            <a:xfrm rot="10800000">
              <a:off x="7474646" y="4163626"/>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6" name="二等辺三角形 365"/>
            <p:cNvSpPr/>
            <p:nvPr/>
          </p:nvSpPr>
          <p:spPr bwMode="auto">
            <a:xfrm rot="10800000">
              <a:off x="7291192"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7" name="二等辺三角形 366"/>
            <p:cNvSpPr/>
            <p:nvPr/>
          </p:nvSpPr>
          <p:spPr bwMode="auto">
            <a:xfrm>
              <a:off x="8241391" y="386068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8" name="二等辺三角形 367"/>
            <p:cNvSpPr/>
            <p:nvPr/>
          </p:nvSpPr>
          <p:spPr bwMode="auto">
            <a:xfrm rot="10800000">
              <a:off x="8437119"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9" name="二等辺三角形 368"/>
            <p:cNvSpPr/>
            <p:nvPr/>
          </p:nvSpPr>
          <p:spPr bwMode="auto">
            <a:xfrm>
              <a:off x="8043845" y="4163625"/>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0" name="二等辺三角形 369"/>
            <p:cNvSpPr/>
            <p:nvPr/>
          </p:nvSpPr>
          <p:spPr bwMode="auto">
            <a:xfrm rot="10800000">
              <a:off x="8239948" y="4163625"/>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1" name="二等辺三角形 370"/>
            <p:cNvSpPr/>
            <p:nvPr/>
          </p:nvSpPr>
          <p:spPr bwMode="auto">
            <a:xfrm>
              <a:off x="7860766" y="386068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2" name="二等辺三角形 371"/>
            <p:cNvSpPr/>
            <p:nvPr/>
          </p:nvSpPr>
          <p:spPr bwMode="auto">
            <a:xfrm rot="10800000">
              <a:off x="8056494" y="386068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3" name="二等辺三角形 372"/>
            <p:cNvSpPr/>
            <p:nvPr/>
          </p:nvSpPr>
          <p:spPr bwMode="auto">
            <a:xfrm>
              <a:off x="7672933" y="4163624"/>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4" name="二等辺三角形 373"/>
            <p:cNvSpPr/>
            <p:nvPr/>
          </p:nvSpPr>
          <p:spPr bwMode="auto">
            <a:xfrm rot="10800000">
              <a:off x="7869036" y="4163624"/>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5" name="二等辺三角形 374"/>
            <p:cNvSpPr/>
            <p:nvPr/>
          </p:nvSpPr>
          <p:spPr bwMode="auto">
            <a:xfrm>
              <a:off x="7871354" y="4466559"/>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6" name="二等辺三角形 375"/>
            <p:cNvSpPr/>
            <p:nvPr/>
          </p:nvSpPr>
          <p:spPr bwMode="auto">
            <a:xfrm rot="10800000">
              <a:off x="7668956"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7" name="二等辺三角形 376"/>
            <p:cNvSpPr/>
            <p:nvPr/>
          </p:nvSpPr>
          <p:spPr bwMode="auto">
            <a:xfrm rot="10800000">
              <a:off x="8060221"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8" name="二等辺三角形 377"/>
            <p:cNvSpPr/>
            <p:nvPr/>
          </p:nvSpPr>
          <p:spPr bwMode="auto">
            <a:xfrm rot="10800000">
              <a:off x="7855458" y="4769497"/>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264" name="グループ化 263"/>
          <p:cNvGrpSpPr/>
          <p:nvPr/>
        </p:nvGrpSpPr>
        <p:grpSpPr>
          <a:xfrm>
            <a:off x="1224993" y="3670731"/>
            <a:ext cx="1770366" cy="1475393"/>
            <a:chOff x="533988" y="1501327"/>
            <a:chExt cx="1770366" cy="1475393"/>
          </a:xfrm>
        </p:grpSpPr>
        <p:sp>
          <p:nvSpPr>
            <p:cNvPr id="265" name="二等辺三角形 264"/>
            <p:cNvSpPr/>
            <p:nvPr/>
          </p:nvSpPr>
          <p:spPr bwMode="auto">
            <a:xfrm>
              <a:off x="1822961" y="251113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6" name="二等辺三角形 265"/>
            <p:cNvSpPr/>
            <p:nvPr/>
          </p:nvSpPr>
          <p:spPr bwMode="auto">
            <a:xfrm>
              <a:off x="1243136" y="163374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7" name="星 6 266"/>
            <p:cNvSpPr/>
            <p:nvPr/>
          </p:nvSpPr>
          <p:spPr bwMode="auto">
            <a:xfrm>
              <a:off x="1306443" y="1501327"/>
              <a:ext cx="246722" cy="256245"/>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8" name="二等辺三角形 267"/>
            <p:cNvSpPr/>
            <p:nvPr/>
          </p:nvSpPr>
          <p:spPr bwMode="auto">
            <a:xfrm>
              <a:off x="1052636" y="193668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9" name="二等辺三角形 268"/>
            <p:cNvSpPr/>
            <p:nvPr/>
          </p:nvSpPr>
          <p:spPr bwMode="auto">
            <a:xfrm rot="10800000">
              <a:off x="1248364" y="1936687"/>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0" name="星 6 269"/>
            <p:cNvSpPr/>
            <p:nvPr/>
          </p:nvSpPr>
          <p:spPr bwMode="auto">
            <a:xfrm>
              <a:off x="1115943" y="1804267"/>
              <a:ext cx="246722" cy="256245"/>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1" name="二等辺三角形 270"/>
            <p:cNvSpPr/>
            <p:nvPr/>
          </p:nvSpPr>
          <p:spPr bwMode="auto">
            <a:xfrm>
              <a:off x="1433637" y="1936686"/>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2" name="星 6 271"/>
            <p:cNvSpPr/>
            <p:nvPr/>
          </p:nvSpPr>
          <p:spPr bwMode="auto">
            <a:xfrm>
              <a:off x="1496944" y="1804267"/>
              <a:ext cx="246722" cy="254184"/>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3" name="二等辺三角形 272"/>
            <p:cNvSpPr/>
            <p:nvPr/>
          </p:nvSpPr>
          <p:spPr bwMode="auto">
            <a:xfrm>
              <a:off x="856908" y="2237190"/>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4" name="二等辺三角形 273"/>
            <p:cNvSpPr/>
            <p:nvPr/>
          </p:nvSpPr>
          <p:spPr bwMode="auto">
            <a:xfrm rot="10800000">
              <a:off x="1052636" y="2237190"/>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5" name="星 6 274"/>
            <p:cNvSpPr/>
            <p:nvPr/>
          </p:nvSpPr>
          <p:spPr bwMode="auto">
            <a:xfrm>
              <a:off x="920215" y="2104770"/>
              <a:ext cx="246722" cy="256245"/>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6" name="二等辺三角形 275"/>
            <p:cNvSpPr/>
            <p:nvPr/>
          </p:nvSpPr>
          <p:spPr bwMode="auto">
            <a:xfrm>
              <a:off x="666408" y="2540130"/>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7" name="二等辺三角形 276"/>
            <p:cNvSpPr/>
            <p:nvPr/>
          </p:nvSpPr>
          <p:spPr bwMode="auto">
            <a:xfrm rot="10800000">
              <a:off x="862136" y="2540130"/>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8" name="星 6 277"/>
            <p:cNvSpPr/>
            <p:nvPr/>
          </p:nvSpPr>
          <p:spPr bwMode="auto">
            <a:xfrm>
              <a:off x="729715" y="2407710"/>
              <a:ext cx="246722" cy="256245"/>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9" name="二等辺三角形 278"/>
            <p:cNvSpPr/>
            <p:nvPr/>
          </p:nvSpPr>
          <p:spPr bwMode="auto">
            <a:xfrm>
              <a:off x="1248361" y="2224769"/>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0" name="二等辺三角形 279"/>
            <p:cNvSpPr/>
            <p:nvPr/>
          </p:nvSpPr>
          <p:spPr bwMode="auto">
            <a:xfrm rot="10800000">
              <a:off x="1444089" y="2224769"/>
              <a:ext cx="354937" cy="290753"/>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1" name="星 6 280"/>
            <p:cNvSpPr/>
            <p:nvPr/>
          </p:nvSpPr>
          <p:spPr bwMode="auto">
            <a:xfrm>
              <a:off x="1311668" y="2103705"/>
              <a:ext cx="246722" cy="254184"/>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2" name="二等辺三角形 281"/>
            <p:cNvSpPr/>
            <p:nvPr/>
          </p:nvSpPr>
          <p:spPr bwMode="auto">
            <a:xfrm>
              <a:off x="1630158" y="2214943"/>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3" name="星 6 282"/>
            <p:cNvSpPr/>
            <p:nvPr/>
          </p:nvSpPr>
          <p:spPr bwMode="auto">
            <a:xfrm>
              <a:off x="1712649" y="2082523"/>
              <a:ext cx="246722" cy="256245"/>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4" name="二等辺三角形 283"/>
            <p:cNvSpPr/>
            <p:nvPr/>
          </p:nvSpPr>
          <p:spPr bwMode="auto">
            <a:xfrm>
              <a:off x="1049261" y="2530305"/>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5" name="二等辺三角形 284"/>
            <p:cNvSpPr/>
            <p:nvPr/>
          </p:nvSpPr>
          <p:spPr bwMode="auto">
            <a:xfrm rot="10800000">
              <a:off x="1244989" y="2530305"/>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6" name="星 6 285"/>
            <p:cNvSpPr/>
            <p:nvPr/>
          </p:nvSpPr>
          <p:spPr bwMode="auto">
            <a:xfrm>
              <a:off x="1102580" y="2395290"/>
              <a:ext cx="246722" cy="256245"/>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7" name="二等辺三角形 286"/>
            <p:cNvSpPr/>
            <p:nvPr/>
          </p:nvSpPr>
          <p:spPr bwMode="auto">
            <a:xfrm>
              <a:off x="1430262" y="2530304"/>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8" name="二等辺三角形 287"/>
            <p:cNvSpPr/>
            <p:nvPr/>
          </p:nvSpPr>
          <p:spPr bwMode="auto">
            <a:xfrm rot="10800000">
              <a:off x="1625990" y="2530304"/>
              <a:ext cx="354937" cy="290753"/>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9" name="星 6 288"/>
            <p:cNvSpPr/>
            <p:nvPr/>
          </p:nvSpPr>
          <p:spPr bwMode="auto">
            <a:xfrm>
              <a:off x="1503561" y="2395138"/>
              <a:ext cx="246722" cy="254184"/>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0" name="星 6 289"/>
            <p:cNvSpPr/>
            <p:nvPr/>
          </p:nvSpPr>
          <p:spPr bwMode="auto">
            <a:xfrm>
              <a:off x="1872359" y="2386431"/>
              <a:ext cx="246722" cy="254184"/>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1" name="星 6 290"/>
            <p:cNvSpPr/>
            <p:nvPr/>
          </p:nvSpPr>
          <p:spPr bwMode="auto">
            <a:xfrm>
              <a:off x="533988" y="2720475"/>
              <a:ext cx="246722" cy="256245"/>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2" name="星 6 291"/>
            <p:cNvSpPr/>
            <p:nvPr/>
          </p:nvSpPr>
          <p:spPr bwMode="auto">
            <a:xfrm>
              <a:off x="906853" y="2708055"/>
              <a:ext cx="246722" cy="256245"/>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3" name="星 6 292"/>
            <p:cNvSpPr/>
            <p:nvPr/>
          </p:nvSpPr>
          <p:spPr bwMode="auto">
            <a:xfrm>
              <a:off x="1307834" y="2707903"/>
              <a:ext cx="246722" cy="254184"/>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4" name="星 6 293"/>
            <p:cNvSpPr/>
            <p:nvPr/>
          </p:nvSpPr>
          <p:spPr bwMode="auto">
            <a:xfrm>
              <a:off x="1676632" y="2699196"/>
              <a:ext cx="246722" cy="254184"/>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5" name="星 6 294"/>
            <p:cNvSpPr/>
            <p:nvPr/>
          </p:nvSpPr>
          <p:spPr bwMode="auto">
            <a:xfrm>
              <a:off x="2057632" y="2689272"/>
              <a:ext cx="246722" cy="254184"/>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296" name="グループ化 295"/>
          <p:cNvGrpSpPr/>
          <p:nvPr/>
        </p:nvGrpSpPr>
        <p:grpSpPr>
          <a:xfrm>
            <a:off x="4280577" y="3670731"/>
            <a:ext cx="1770366" cy="1475393"/>
            <a:chOff x="533988" y="1501327"/>
            <a:chExt cx="1770366" cy="1475393"/>
          </a:xfrm>
        </p:grpSpPr>
        <p:sp>
          <p:nvSpPr>
            <p:cNvPr id="297" name="二等辺三角形 296"/>
            <p:cNvSpPr/>
            <p:nvPr/>
          </p:nvSpPr>
          <p:spPr bwMode="auto">
            <a:xfrm>
              <a:off x="1812495" y="251113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8" name="二等辺三角形 297"/>
            <p:cNvSpPr/>
            <p:nvPr/>
          </p:nvSpPr>
          <p:spPr bwMode="auto">
            <a:xfrm>
              <a:off x="1243136" y="163374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9" name="星 6 298"/>
            <p:cNvSpPr/>
            <p:nvPr/>
          </p:nvSpPr>
          <p:spPr bwMode="auto">
            <a:xfrm>
              <a:off x="1306443" y="1501327"/>
              <a:ext cx="246722" cy="256245"/>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0" name="二等辺三角形 299"/>
            <p:cNvSpPr/>
            <p:nvPr/>
          </p:nvSpPr>
          <p:spPr bwMode="auto">
            <a:xfrm>
              <a:off x="1052636" y="193668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1" name="二等辺三角形 300"/>
            <p:cNvSpPr/>
            <p:nvPr/>
          </p:nvSpPr>
          <p:spPr bwMode="auto">
            <a:xfrm rot="10800000">
              <a:off x="1248364" y="1936687"/>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2" name="星 6 301"/>
            <p:cNvSpPr/>
            <p:nvPr/>
          </p:nvSpPr>
          <p:spPr bwMode="auto">
            <a:xfrm>
              <a:off x="1115943" y="1804267"/>
              <a:ext cx="246722" cy="256245"/>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3" name="二等辺三角形 302"/>
            <p:cNvSpPr/>
            <p:nvPr/>
          </p:nvSpPr>
          <p:spPr bwMode="auto">
            <a:xfrm>
              <a:off x="1433637" y="1936686"/>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4" name="星 6 303"/>
            <p:cNvSpPr/>
            <p:nvPr/>
          </p:nvSpPr>
          <p:spPr bwMode="auto">
            <a:xfrm>
              <a:off x="1496944" y="1804267"/>
              <a:ext cx="246722" cy="254184"/>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5" name="二等辺三角形 304"/>
            <p:cNvSpPr/>
            <p:nvPr/>
          </p:nvSpPr>
          <p:spPr bwMode="auto">
            <a:xfrm>
              <a:off x="856908" y="2237190"/>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6" name="二等辺三角形 305"/>
            <p:cNvSpPr/>
            <p:nvPr/>
          </p:nvSpPr>
          <p:spPr bwMode="auto">
            <a:xfrm rot="10800000">
              <a:off x="1052636" y="2237190"/>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7" name="星 6 306"/>
            <p:cNvSpPr/>
            <p:nvPr/>
          </p:nvSpPr>
          <p:spPr bwMode="auto">
            <a:xfrm>
              <a:off x="920215" y="2104770"/>
              <a:ext cx="246722" cy="256245"/>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8" name="二等辺三角形 307"/>
            <p:cNvSpPr/>
            <p:nvPr/>
          </p:nvSpPr>
          <p:spPr bwMode="auto">
            <a:xfrm>
              <a:off x="666408" y="2540130"/>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9" name="二等辺三角形 308"/>
            <p:cNvSpPr/>
            <p:nvPr/>
          </p:nvSpPr>
          <p:spPr bwMode="auto">
            <a:xfrm rot="10800000">
              <a:off x="862136" y="2540130"/>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0" name="星 6 309"/>
            <p:cNvSpPr/>
            <p:nvPr/>
          </p:nvSpPr>
          <p:spPr bwMode="auto">
            <a:xfrm>
              <a:off x="729715" y="2407710"/>
              <a:ext cx="246722" cy="256245"/>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1" name="二等辺三角形 310"/>
            <p:cNvSpPr/>
            <p:nvPr/>
          </p:nvSpPr>
          <p:spPr bwMode="auto">
            <a:xfrm>
              <a:off x="1248361" y="2224769"/>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2" name="二等辺三角形 311"/>
            <p:cNvSpPr/>
            <p:nvPr/>
          </p:nvSpPr>
          <p:spPr bwMode="auto">
            <a:xfrm rot="10800000">
              <a:off x="1444089" y="2224769"/>
              <a:ext cx="354937" cy="290753"/>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3" name="星 6 312"/>
            <p:cNvSpPr/>
            <p:nvPr/>
          </p:nvSpPr>
          <p:spPr bwMode="auto">
            <a:xfrm>
              <a:off x="1311668" y="2103705"/>
              <a:ext cx="246722" cy="254184"/>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4" name="二等辺三角形 313"/>
            <p:cNvSpPr/>
            <p:nvPr/>
          </p:nvSpPr>
          <p:spPr bwMode="auto">
            <a:xfrm>
              <a:off x="1630158" y="2214943"/>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5" name="星 6 314"/>
            <p:cNvSpPr/>
            <p:nvPr/>
          </p:nvSpPr>
          <p:spPr bwMode="auto">
            <a:xfrm>
              <a:off x="1712649" y="2082523"/>
              <a:ext cx="246722" cy="256245"/>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6" name="二等辺三角形 315"/>
            <p:cNvSpPr/>
            <p:nvPr/>
          </p:nvSpPr>
          <p:spPr bwMode="auto">
            <a:xfrm>
              <a:off x="1049261" y="2530305"/>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7" name="二等辺三角形 316"/>
            <p:cNvSpPr/>
            <p:nvPr/>
          </p:nvSpPr>
          <p:spPr bwMode="auto">
            <a:xfrm rot="10800000">
              <a:off x="1244989" y="2530305"/>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8" name="星 6 317"/>
            <p:cNvSpPr/>
            <p:nvPr/>
          </p:nvSpPr>
          <p:spPr bwMode="auto">
            <a:xfrm>
              <a:off x="1102580" y="2395290"/>
              <a:ext cx="246722" cy="256245"/>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9" name="二等辺三角形 318"/>
            <p:cNvSpPr/>
            <p:nvPr/>
          </p:nvSpPr>
          <p:spPr bwMode="auto">
            <a:xfrm>
              <a:off x="1430262" y="2530304"/>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0" name="二等辺三角形 319"/>
            <p:cNvSpPr/>
            <p:nvPr/>
          </p:nvSpPr>
          <p:spPr bwMode="auto">
            <a:xfrm rot="10800000">
              <a:off x="1625990" y="2530304"/>
              <a:ext cx="354937" cy="290753"/>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1" name="星 6 320"/>
            <p:cNvSpPr/>
            <p:nvPr/>
          </p:nvSpPr>
          <p:spPr bwMode="auto">
            <a:xfrm>
              <a:off x="1503561" y="2395138"/>
              <a:ext cx="246722" cy="254184"/>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2" name="星 6 321"/>
            <p:cNvSpPr/>
            <p:nvPr/>
          </p:nvSpPr>
          <p:spPr bwMode="auto">
            <a:xfrm>
              <a:off x="1872359" y="2386431"/>
              <a:ext cx="246722" cy="254184"/>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3" name="星 6 322"/>
            <p:cNvSpPr/>
            <p:nvPr/>
          </p:nvSpPr>
          <p:spPr bwMode="auto">
            <a:xfrm>
              <a:off x="533988" y="2720475"/>
              <a:ext cx="246722" cy="256245"/>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4" name="星 6 323"/>
            <p:cNvSpPr/>
            <p:nvPr/>
          </p:nvSpPr>
          <p:spPr bwMode="auto">
            <a:xfrm>
              <a:off x="906853" y="2708055"/>
              <a:ext cx="246722" cy="256245"/>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5" name="星 6 324"/>
            <p:cNvSpPr/>
            <p:nvPr/>
          </p:nvSpPr>
          <p:spPr bwMode="auto">
            <a:xfrm>
              <a:off x="1307834" y="2707903"/>
              <a:ext cx="246722" cy="254184"/>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6" name="星 6 325"/>
            <p:cNvSpPr/>
            <p:nvPr/>
          </p:nvSpPr>
          <p:spPr bwMode="auto">
            <a:xfrm>
              <a:off x="1676632" y="2699196"/>
              <a:ext cx="246722" cy="254184"/>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7" name="星 6 326"/>
            <p:cNvSpPr/>
            <p:nvPr/>
          </p:nvSpPr>
          <p:spPr bwMode="auto">
            <a:xfrm>
              <a:off x="2057632" y="2689272"/>
              <a:ext cx="246722" cy="254184"/>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263" name="グループ化 262"/>
          <p:cNvGrpSpPr/>
          <p:nvPr/>
        </p:nvGrpSpPr>
        <p:grpSpPr>
          <a:xfrm>
            <a:off x="2776969" y="1270227"/>
            <a:ext cx="1770366" cy="1475393"/>
            <a:chOff x="533988" y="1501327"/>
            <a:chExt cx="1770366" cy="1475393"/>
          </a:xfrm>
        </p:grpSpPr>
        <p:sp>
          <p:nvSpPr>
            <p:cNvPr id="33" name="二等辺三角形 32"/>
            <p:cNvSpPr/>
            <p:nvPr/>
          </p:nvSpPr>
          <p:spPr bwMode="auto">
            <a:xfrm>
              <a:off x="1802211" y="2520809"/>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 name="二等辺三角形 3"/>
            <p:cNvSpPr/>
            <p:nvPr/>
          </p:nvSpPr>
          <p:spPr bwMode="auto">
            <a:xfrm>
              <a:off x="1243136" y="163374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星 6 6"/>
            <p:cNvSpPr/>
            <p:nvPr/>
          </p:nvSpPr>
          <p:spPr bwMode="auto">
            <a:xfrm>
              <a:off x="1306443" y="1501327"/>
              <a:ext cx="246722" cy="256245"/>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二等辺三角形 7"/>
            <p:cNvSpPr/>
            <p:nvPr/>
          </p:nvSpPr>
          <p:spPr bwMode="auto">
            <a:xfrm>
              <a:off x="1052636" y="193668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二等辺三角形 8"/>
            <p:cNvSpPr/>
            <p:nvPr/>
          </p:nvSpPr>
          <p:spPr bwMode="auto">
            <a:xfrm rot="10800000">
              <a:off x="1248364" y="1936687"/>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星 6 9"/>
            <p:cNvSpPr/>
            <p:nvPr/>
          </p:nvSpPr>
          <p:spPr bwMode="auto">
            <a:xfrm>
              <a:off x="1115943" y="1804267"/>
              <a:ext cx="246722" cy="256245"/>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二等辺三角形 10"/>
            <p:cNvSpPr/>
            <p:nvPr/>
          </p:nvSpPr>
          <p:spPr bwMode="auto">
            <a:xfrm>
              <a:off x="1433637" y="1936686"/>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星 6 12"/>
            <p:cNvSpPr/>
            <p:nvPr/>
          </p:nvSpPr>
          <p:spPr bwMode="auto">
            <a:xfrm>
              <a:off x="1496944" y="1804267"/>
              <a:ext cx="246722" cy="254184"/>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二等辺三角形 13"/>
            <p:cNvSpPr/>
            <p:nvPr/>
          </p:nvSpPr>
          <p:spPr bwMode="auto">
            <a:xfrm>
              <a:off x="856908" y="2237190"/>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二等辺三角形 14"/>
            <p:cNvSpPr/>
            <p:nvPr/>
          </p:nvSpPr>
          <p:spPr bwMode="auto">
            <a:xfrm rot="10800000">
              <a:off x="1052636" y="2237190"/>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星 6 15"/>
            <p:cNvSpPr/>
            <p:nvPr/>
          </p:nvSpPr>
          <p:spPr bwMode="auto">
            <a:xfrm>
              <a:off x="920215" y="2104770"/>
              <a:ext cx="246722" cy="256245"/>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二等辺三角形 16"/>
            <p:cNvSpPr/>
            <p:nvPr/>
          </p:nvSpPr>
          <p:spPr bwMode="auto">
            <a:xfrm>
              <a:off x="666408" y="2540130"/>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二等辺三角形 17"/>
            <p:cNvSpPr/>
            <p:nvPr/>
          </p:nvSpPr>
          <p:spPr bwMode="auto">
            <a:xfrm rot="10800000">
              <a:off x="862136" y="2540130"/>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星 6 18"/>
            <p:cNvSpPr/>
            <p:nvPr/>
          </p:nvSpPr>
          <p:spPr bwMode="auto">
            <a:xfrm>
              <a:off x="729715" y="2407710"/>
              <a:ext cx="246722" cy="256245"/>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二等辺三角形 19"/>
            <p:cNvSpPr/>
            <p:nvPr/>
          </p:nvSpPr>
          <p:spPr bwMode="auto">
            <a:xfrm>
              <a:off x="1248361" y="2224769"/>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二等辺三角形 20"/>
            <p:cNvSpPr/>
            <p:nvPr/>
          </p:nvSpPr>
          <p:spPr bwMode="auto">
            <a:xfrm rot="10800000">
              <a:off x="1444089" y="2224769"/>
              <a:ext cx="354937" cy="290753"/>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星 6 21"/>
            <p:cNvSpPr/>
            <p:nvPr/>
          </p:nvSpPr>
          <p:spPr bwMode="auto">
            <a:xfrm>
              <a:off x="1311668" y="2103705"/>
              <a:ext cx="246722" cy="254184"/>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二等辺三角形 22"/>
            <p:cNvSpPr/>
            <p:nvPr/>
          </p:nvSpPr>
          <p:spPr bwMode="auto">
            <a:xfrm>
              <a:off x="1638745" y="221374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星 6 24"/>
            <p:cNvSpPr/>
            <p:nvPr/>
          </p:nvSpPr>
          <p:spPr bwMode="auto">
            <a:xfrm>
              <a:off x="1712649" y="2082523"/>
              <a:ext cx="246722" cy="256245"/>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二等辺三角形 25"/>
            <p:cNvSpPr/>
            <p:nvPr/>
          </p:nvSpPr>
          <p:spPr bwMode="auto">
            <a:xfrm>
              <a:off x="1049261" y="2530305"/>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二等辺三角形 26"/>
            <p:cNvSpPr/>
            <p:nvPr/>
          </p:nvSpPr>
          <p:spPr bwMode="auto">
            <a:xfrm rot="10800000">
              <a:off x="1244989" y="2530305"/>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星 6 27"/>
            <p:cNvSpPr/>
            <p:nvPr/>
          </p:nvSpPr>
          <p:spPr bwMode="auto">
            <a:xfrm>
              <a:off x="1102580" y="2395290"/>
              <a:ext cx="246722" cy="256245"/>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二等辺三角形 28"/>
            <p:cNvSpPr/>
            <p:nvPr/>
          </p:nvSpPr>
          <p:spPr bwMode="auto">
            <a:xfrm>
              <a:off x="1430262" y="2530304"/>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二等辺三角形 29"/>
            <p:cNvSpPr/>
            <p:nvPr/>
          </p:nvSpPr>
          <p:spPr bwMode="auto">
            <a:xfrm rot="10800000">
              <a:off x="1616205" y="2530241"/>
              <a:ext cx="354937" cy="290753"/>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星 6 30"/>
            <p:cNvSpPr/>
            <p:nvPr/>
          </p:nvSpPr>
          <p:spPr bwMode="auto">
            <a:xfrm>
              <a:off x="1522664" y="2384903"/>
              <a:ext cx="246722" cy="254184"/>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星 6 31"/>
            <p:cNvSpPr/>
            <p:nvPr/>
          </p:nvSpPr>
          <p:spPr bwMode="auto">
            <a:xfrm>
              <a:off x="1872359" y="2386431"/>
              <a:ext cx="246722" cy="254184"/>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星 6 34"/>
            <p:cNvSpPr/>
            <p:nvPr/>
          </p:nvSpPr>
          <p:spPr bwMode="auto">
            <a:xfrm>
              <a:off x="533988" y="2720475"/>
              <a:ext cx="246722" cy="256245"/>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星 6 37"/>
            <p:cNvSpPr/>
            <p:nvPr/>
          </p:nvSpPr>
          <p:spPr bwMode="auto">
            <a:xfrm>
              <a:off x="906853" y="2708055"/>
              <a:ext cx="246722" cy="256245"/>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星 6 40"/>
            <p:cNvSpPr/>
            <p:nvPr/>
          </p:nvSpPr>
          <p:spPr bwMode="auto">
            <a:xfrm>
              <a:off x="1307834" y="2707903"/>
              <a:ext cx="246722" cy="254184"/>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星 6 41"/>
            <p:cNvSpPr/>
            <p:nvPr/>
          </p:nvSpPr>
          <p:spPr bwMode="auto">
            <a:xfrm>
              <a:off x="1676632" y="2699196"/>
              <a:ext cx="246722" cy="254184"/>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星 6 42"/>
            <p:cNvSpPr/>
            <p:nvPr/>
          </p:nvSpPr>
          <p:spPr bwMode="auto">
            <a:xfrm>
              <a:off x="2057632" y="2689272"/>
              <a:ext cx="246722" cy="254184"/>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379" name="テキスト ボックス 378"/>
          <p:cNvSpPr txBox="1"/>
          <p:nvPr/>
        </p:nvSpPr>
        <p:spPr>
          <a:xfrm>
            <a:off x="853848" y="6282746"/>
            <a:ext cx="4913525" cy="461665"/>
          </a:xfrm>
          <a:prstGeom prst="rect">
            <a:avLst/>
          </a:prstGeom>
          <a:noFill/>
        </p:spPr>
        <p:txBody>
          <a:bodyPr wrap="none" rtlCol="0">
            <a:spAutoFit/>
          </a:bodyPr>
          <a:lstStyle/>
          <a:p>
            <a:pPr algn="l"/>
            <a:r>
              <a:rPr lang="ja-JP" altLang="en-US" sz="2400" dirty="0"/>
              <a:t>全ての駒をゴール地点に置けば勝ち</a:t>
            </a:r>
            <a:endParaRPr kumimoji="1" lang="en-US" altLang="ja-JP" sz="2400" dirty="0"/>
          </a:p>
        </p:txBody>
      </p:sp>
      <p:sp>
        <p:nvSpPr>
          <p:cNvPr id="3" name="二等辺三角形 2">
            <a:extLst>
              <a:ext uri="{FF2B5EF4-FFF2-40B4-BE49-F238E27FC236}">
                <a16:creationId xmlns:a16="http://schemas.microsoft.com/office/drawing/2014/main" id="{D9D72BFB-3978-477F-96C3-165B3A871C61}"/>
              </a:ext>
            </a:extLst>
          </p:cNvPr>
          <p:cNvSpPr/>
          <p:nvPr/>
        </p:nvSpPr>
        <p:spPr bwMode="auto">
          <a:xfrm flipV="1">
            <a:off x="920784" y="2318917"/>
            <a:ext cx="2444400" cy="2055600"/>
          </a:xfrm>
          <a:prstGeom prst="triangle">
            <a:avLst/>
          </a:prstGeom>
          <a:noFill/>
          <a:ln w="44450" cap="flat" cmpd="sng" algn="ctr">
            <a:solidFill>
              <a:srgbClr val="00FF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 name="吹き出し: 角を丸めた四角形 11">
            <a:extLst>
              <a:ext uri="{FF2B5EF4-FFF2-40B4-BE49-F238E27FC236}">
                <a16:creationId xmlns:a16="http://schemas.microsoft.com/office/drawing/2014/main" id="{B8572CDC-CECF-4E19-B87F-690A40D94742}"/>
              </a:ext>
            </a:extLst>
          </p:cNvPr>
          <p:cNvSpPr/>
          <p:nvPr/>
        </p:nvSpPr>
        <p:spPr bwMode="auto">
          <a:xfrm>
            <a:off x="5154162" y="5556517"/>
            <a:ext cx="2266592" cy="659394"/>
          </a:xfrm>
          <a:prstGeom prst="wedgeRoundRectCallout">
            <a:avLst>
              <a:gd name="adj1" fmla="val -34397"/>
              <a:gd name="adj2" fmla="val -88651"/>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青のスタート</a:t>
            </a:r>
          </a:p>
        </p:txBody>
      </p:sp>
      <p:sp>
        <p:nvSpPr>
          <p:cNvPr id="24" name="二等辺三角形 23">
            <a:extLst>
              <a:ext uri="{FF2B5EF4-FFF2-40B4-BE49-F238E27FC236}">
                <a16:creationId xmlns:a16="http://schemas.microsoft.com/office/drawing/2014/main" id="{CC072328-B9FC-4558-98ED-A651D2C5EE88}"/>
              </a:ext>
            </a:extLst>
          </p:cNvPr>
          <p:cNvSpPr/>
          <p:nvPr/>
        </p:nvSpPr>
        <p:spPr bwMode="auto">
          <a:xfrm>
            <a:off x="3986823" y="3248943"/>
            <a:ext cx="2442573" cy="2056904"/>
          </a:xfrm>
          <a:prstGeom prst="triangle">
            <a:avLst/>
          </a:prstGeom>
          <a:noFill/>
          <a:ln w="44450" cap="flat" cmpd="sng" algn="ctr">
            <a:solidFill>
              <a:srgbClr val="00FF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4" name="吹き出し: 角を丸めた四角形 33">
            <a:extLst>
              <a:ext uri="{FF2B5EF4-FFF2-40B4-BE49-F238E27FC236}">
                <a16:creationId xmlns:a16="http://schemas.microsoft.com/office/drawing/2014/main" id="{323E8269-E6C6-49FE-9CD2-A19B47F6C584}"/>
              </a:ext>
            </a:extLst>
          </p:cNvPr>
          <p:cNvSpPr/>
          <p:nvPr/>
        </p:nvSpPr>
        <p:spPr bwMode="auto">
          <a:xfrm>
            <a:off x="206115" y="1326555"/>
            <a:ext cx="2266592" cy="659394"/>
          </a:xfrm>
          <a:prstGeom prst="wedgeRoundRectCallout">
            <a:avLst>
              <a:gd name="adj1" fmla="val 15191"/>
              <a:gd name="adj2" fmla="val 93357"/>
              <a:gd name="adj3" fmla="val 16667"/>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青の</a:t>
            </a:r>
            <a:r>
              <a:rPr lang="ja-JP" altLang="en-US" sz="2400" dirty="0">
                <a:effectLst/>
                <a:latin typeface="Times New Roman" panose="02020603050405020304" pitchFamily="18" charset="0"/>
              </a:rPr>
              <a:t>ゴール</a:t>
            </a:r>
            <a:endParaRPr kumimoji="1" lang="ja-JP" altLang="en-US" sz="2400" dirty="0">
              <a:effectLst/>
              <a:latin typeface="Times New Roman" panose="02020603050405020304" pitchFamily="18" charset="0"/>
            </a:endParaRPr>
          </a:p>
        </p:txBody>
      </p:sp>
    </p:spTree>
    <p:extLst>
      <p:ext uri="{BB962C8B-B14F-4D97-AF65-F5344CB8AC3E}">
        <p14:creationId xmlns:p14="http://schemas.microsoft.com/office/powerpoint/2010/main" val="3238203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checkerboard(across)">
                                      <p:cBhvr>
                                        <p:cTn id="7" dur="500"/>
                                        <p:tgtEl>
                                          <p:spTgt spid="24"/>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checkerboard(across)">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checkerboard(across)">
                                      <p:cBhvr>
                                        <p:cTn id="16" dur="500"/>
                                        <p:tgtEl>
                                          <p:spTgt spid="3"/>
                                        </p:tgtEl>
                                      </p:cBhvr>
                                    </p:animEffect>
                                  </p:childTnLst>
                                </p:cTn>
                              </p:par>
                            </p:childTnLst>
                          </p:cTn>
                        </p:par>
                        <p:par>
                          <p:cTn id="17" fill="hold">
                            <p:stCondLst>
                              <p:cond delay="500"/>
                            </p:stCondLst>
                            <p:childTnLst>
                              <p:par>
                                <p:cTn id="18" presetID="5" presetClass="entr" presetSubtype="10" fill="hold" grpId="0" nodeType="afterEffect">
                                  <p:stCondLst>
                                    <p:cond delay="0"/>
                                  </p:stCondLst>
                                  <p:childTnLst>
                                    <p:set>
                                      <p:cBhvr>
                                        <p:cTn id="19" dur="1" fill="hold">
                                          <p:stCondLst>
                                            <p:cond delay="0"/>
                                          </p:stCondLst>
                                        </p:cTn>
                                        <p:tgtEl>
                                          <p:spTgt spid="34"/>
                                        </p:tgtEl>
                                        <p:attrNameLst>
                                          <p:attrName>style.visibility</p:attrName>
                                        </p:attrNameLst>
                                      </p:cBhvr>
                                      <p:to>
                                        <p:strVal val="visible"/>
                                      </p:to>
                                    </p:set>
                                    <p:animEffect transition="in" filter="checkerboard(across)">
                                      <p:cBhvr>
                                        <p:cTn id="2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24" grpId="0" animBg="1"/>
      <p:bldP spid="34"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Times New Roman" panose="02020603050405020304" pitchFamily="18" charset="0"/>
              </a:rPr>
              <a:t>位置による評価値：ダイヤモンド</a:t>
            </a:r>
          </a:p>
        </p:txBody>
      </p:sp>
      <p:sp>
        <p:nvSpPr>
          <p:cNvPr id="632" name="テキスト ボックス 631">
            <a:extLst>
              <a:ext uri="{FF2B5EF4-FFF2-40B4-BE49-F238E27FC236}">
                <a16:creationId xmlns:a16="http://schemas.microsoft.com/office/drawing/2014/main" id="{796E4492-9278-4DFC-9FD9-22EA9AB31FA3}"/>
              </a:ext>
            </a:extLst>
          </p:cNvPr>
          <p:cNvSpPr txBox="1"/>
          <p:nvPr/>
        </p:nvSpPr>
        <p:spPr>
          <a:xfrm>
            <a:off x="5873003" y="1426223"/>
            <a:ext cx="2912977" cy="1040285"/>
          </a:xfrm>
          <a:prstGeom prst="rect">
            <a:avLst/>
          </a:prstGeom>
          <a:noFill/>
        </p:spPr>
        <p:txBody>
          <a:bodyPr wrap="none" rtlCol="0">
            <a:spAutoFit/>
          </a:bodyPr>
          <a:lstStyle/>
          <a:p>
            <a:r>
              <a:rPr lang="ja-JP" altLang="en-US" dirty="0">
                <a:latin typeface="Times New Roman" panose="02020603050405020304" pitchFamily="18" charset="0"/>
              </a:rPr>
              <a:t>ゴールに近い駒を</a:t>
            </a:r>
            <a:endParaRPr lang="en-US" altLang="ja-JP" dirty="0">
              <a:latin typeface="Times New Roman" panose="02020603050405020304" pitchFamily="18" charset="0"/>
            </a:endParaRPr>
          </a:p>
          <a:p>
            <a:r>
              <a:rPr lang="ja-JP" altLang="en-US" dirty="0">
                <a:latin typeface="Times New Roman" panose="02020603050405020304" pitchFamily="18" charset="0"/>
              </a:rPr>
              <a:t>高評価にする</a:t>
            </a:r>
            <a:endParaRPr kumimoji="1" lang="en-US" altLang="ja-JP" dirty="0">
              <a:latin typeface="Times New Roman" panose="02020603050405020304" pitchFamily="18" charset="0"/>
            </a:endParaRPr>
          </a:p>
        </p:txBody>
      </p:sp>
      <p:sp>
        <p:nvSpPr>
          <p:cNvPr id="633" name="テキスト ボックス 632">
            <a:extLst>
              <a:ext uri="{FF2B5EF4-FFF2-40B4-BE49-F238E27FC236}">
                <a16:creationId xmlns:a16="http://schemas.microsoft.com/office/drawing/2014/main" id="{FB7F1EF8-3FC9-4CAE-9733-3B15E28D6436}"/>
              </a:ext>
            </a:extLst>
          </p:cNvPr>
          <p:cNvSpPr txBox="1"/>
          <p:nvPr/>
        </p:nvSpPr>
        <p:spPr>
          <a:xfrm>
            <a:off x="5637654" y="2738294"/>
            <a:ext cx="3502882" cy="1040285"/>
          </a:xfrm>
          <a:prstGeom prst="rect">
            <a:avLst/>
          </a:prstGeom>
          <a:noFill/>
        </p:spPr>
        <p:txBody>
          <a:bodyPr wrap="none" rtlCol="0">
            <a:spAutoFit/>
          </a:bodyPr>
          <a:lstStyle/>
          <a:p>
            <a:r>
              <a:rPr kumimoji="1" lang="ja-JP" altLang="en-US" dirty="0">
                <a:latin typeface="Times New Roman" panose="02020603050405020304" pitchFamily="18" charset="0"/>
              </a:rPr>
              <a:t>⇒ゴールに近付く手を</a:t>
            </a:r>
            <a:endParaRPr kumimoji="1" lang="en-US" altLang="ja-JP" dirty="0">
              <a:latin typeface="Times New Roman" panose="02020603050405020304" pitchFamily="18" charset="0"/>
            </a:endParaRPr>
          </a:p>
          <a:p>
            <a:r>
              <a:rPr lang="ja-JP" altLang="en-US" dirty="0">
                <a:latin typeface="Times New Roman" panose="02020603050405020304" pitchFamily="18" charset="0"/>
              </a:rPr>
              <a:t>高い評価にする</a:t>
            </a:r>
            <a:endParaRPr kumimoji="1" lang="ja-JP" altLang="en-US" dirty="0">
              <a:latin typeface="Times New Roman" panose="02020603050405020304" pitchFamily="18" charset="0"/>
            </a:endParaRPr>
          </a:p>
        </p:txBody>
      </p:sp>
      <p:grpSp>
        <p:nvGrpSpPr>
          <p:cNvPr id="634" name="グループ化 633">
            <a:extLst>
              <a:ext uri="{FF2B5EF4-FFF2-40B4-BE49-F238E27FC236}">
                <a16:creationId xmlns:a16="http://schemas.microsoft.com/office/drawing/2014/main" id="{9D2B5B22-DBD9-4989-A7F7-C23208814DA8}"/>
              </a:ext>
            </a:extLst>
          </p:cNvPr>
          <p:cNvGrpSpPr/>
          <p:nvPr/>
        </p:nvGrpSpPr>
        <p:grpSpPr>
          <a:xfrm>
            <a:off x="2113758" y="2604706"/>
            <a:ext cx="1546760" cy="1209323"/>
            <a:chOff x="4909313" y="3871914"/>
            <a:chExt cx="1546760" cy="1209323"/>
          </a:xfrm>
        </p:grpSpPr>
        <p:sp>
          <p:nvSpPr>
            <p:cNvPr id="635" name="二等辺三角形 634">
              <a:extLst>
                <a:ext uri="{FF2B5EF4-FFF2-40B4-BE49-F238E27FC236}">
                  <a16:creationId xmlns:a16="http://schemas.microsoft.com/office/drawing/2014/main" id="{B6F8C3CD-FF0B-43AA-B81A-24EF6B43EE00}"/>
                </a:ext>
              </a:extLst>
            </p:cNvPr>
            <p:cNvSpPr/>
            <p:nvPr/>
          </p:nvSpPr>
          <p:spPr bwMode="auto">
            <a:xfrm>
              <a:off x="6064620" y="475785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6" name="二等辺三角形 635">
              <a:extLst>
                <a:ext uri="{FF2B5EF4-FFF2-40B4-BE49-F238E27FC236}">
                  <a16:creationId xmlns:a16="http://schemas.microsoft.com/office/drawing/2014/main" id="{43120F97-DC01-4B92-81AD-C4D3F5B6C09B}"/>
                </a:ext>
              </a:extLst>
            </p:cNvPr>
            <p:cNvSpPr/>
            <p:nvPr/>
          </p:nvSpPr>
          <p:spPr bwMode="auto">
            <a:xfrm>
              <a:off x="5486041" y="387191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7" name="二等辺三角形 636">
              <a:extLst>
                <a:ext uri="{FF2B5EF4-FFF2-40B4-BE49-F238E27FC236}">
                  <a16:creationId xmlns:a16="http://schemas.microsoft.com/office/drawing/2014/main" id="{48F6E222-3BBD-45A1-B65E-0C7021996E81}"/>
                </a:ext>
              </a:extLst>
            </p:cNvPr>
            <p:cNvSpPr/>
            <p:nvPr/>
          </p:nvSpPr>
          <p:spPr bwMode="auto">
            <a:xfrm>
              <a:off x="5295541" y="417485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8" name="二等辺三角形 637">
              <a:extLst>
                <a:ext uri="{FF2B5EF4-FFF2-40B4-BE49-F238E27FC236}">
                  <a16:creationId xmlns:a16="http://schemas.microsoft.com/office/drawing/2014/main" id="{B050CC8E-3D65-4B39-92A1-B687659AA5FD}"/>
                </a:ext>
              </a:extLst>
            </p:cNvPr>
            <p:cNvSpPr/>
            <p:nvPr/>
          </p:nvSpPr>
          <p:spPr bwMode="auto">
            <a:xfrm rot="10800000">
              <a:off x="5491269" y="417485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9" name="二等辺三角形 638">
              <a:extLst>
                <a:ext uri="{FF2B5EF4-FFF2-40B4-BE49-F238E27FC236}">
                  <a16:creationId xmlns:a16="http://schemas.microsoft.com/office/drawing/2014/main" id="{4E5891F5-5CD0-44F8-860F-B57FFEF7E280}"/>
                </a:ext>
              </a:extLst>
            </p:cNvPr>
            <p:cNvSpPr/>
            <p:nvPr/>
          </p:nvSpPr>
          <p:spPr bwMode="auto">
            <a:xfrm>
              <a:off x="5676542" y="4174853"/>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0" name="二等辺三角形 639">
              <a:extLst>
                <a:ext uri="{FF2B5EF4-FFF2-40B4-BE49-F238E27FC236}">
                  <a16:creationId xmlns:a16="http://schemas.microsoft.com/office/drawing/2014/main" id="{923B7DC0-4B82-473B-885A-942D1FD8538F}"/>
                </a:ext>
              </a:extLst>
            </p:cNvPr>
            <p:cNvSpPr/>
            <p:nvPr/>
          </p:nvSpPr>
          <p:spPr bwMode="auto">
            <a:xfrm>
              <a:off x="5099813" y="4475357"/>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1" name="二等辺三角形 640">
              <a:extLst>
                <a:ext uri="{FF2B5EF4-FFF2-40B4-BE49-F238E27FC236}">
                  <a16:creationId xmlns:a16="http://schemas.microsoft.com/office/drawing/2014/main" id="{4B0EDB5E-33AF-4B13-80FD-17F19D67C2E4}"/>
                </a:ext>
              </a:extLst>
            </p:cNvPr>
            <p:cNvSpPr/>
            <p:nvPr/>
          </p:nvSpPr>
          <p:spPr bwMode="auto">
            <a:xfrm rot="10800000">
              <a:off x="5295541" y="4475357"/>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2" name="二等辺三角形 641">
              <a:extLst>
                <a:ext uri="{FF2B5EF4-FFF2-40B4-BE49-F238E27FC236}">
                  <a16:creationId xmlns:a16="http://schemas.microsoft.com/office/drawing/2014/main" id="{5E2ECD07-E491-4156-9EB9-183D19198B9E}"/>
                </a:ext>
              </a:extLst>
            </p:cNvPr>
            <p:cNvSpPr/>
            <p:nvPr/>
          </p:nvSpPr>
          <p:spPr bwMode="auto">
            <a:xfrm>
              <a:off x="4909313" y="4778297"/>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3" name="二等辺三角形 642">
              <a:extLst>
                <a:ext uri="{FF2B5EF4-FFF2-40B4-BE49-F238E27FC236}">
                  <a16:creationId xmlns:a16="http://schemas.microsoft.com/office/drawing/2014/main" id="{28DD6DBD-7B06-4E50-B8D1-6EF83B03515D}"/>
                </a:ext>
              </a:extLst>
            </p:cNvPr>
            <p:cNvSpPr/>
            <p:nvPr/>
          </p:nvSpPr>
          <p:spPr bwMode="auto">
            <a:xfrm rot="10800000">
              <a:off x="5105041" y="4778297"/>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4" name="二等辺三角形 643">
              <a:extLst>
                <a:ext uri="{FF2B5EF4-FFF2-40B4-BE49-F238E27FC236}">
                  <a16:creationId xmlns:a16="http://schemas.microsoft.com/office/drawing/2014/main" id="{9915207A-3956-4091-83E4-FE1E48C3C155}"/>
                </a:ext>
              </a:extLst>
            </p:cNvPr>
            <p:cNvSpPr/>
            <p:nvPr/>
          </p:nvSpPr>
          <p:spPr bwMode="auto">
            <a:xfrm>
              <a:off x="5491266" y="4462936"/>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5" name="二等辺三角形 644">
              <a:extLst>
                <a:ext uri="{FF2B5EF4-FFF2-40B4-BE49-F238E27FC236}">
                  <a16:creationId xmlns:a16="http://schemas.microsoft.com/office/drawing/2014/main" id="{168ABEA4-2CB7-47F4-B6E3-1E63DF10C03F}"/>
                </a:ext>
              </a:extLst>
            </p:cNvPr>
            <p:cNvSpPr/>
            <p:nvPr/>
          </p:nvSpPr>
          <p:spPr bwMode="auto">
            <a:xfrm rot="10800000">
              <a:off x="5686994" y="4462936"/>
              <a:ext cx="381000" cy="300504"/>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6" name="二等辺三角形 645">
              <a:extLst>
                <a:ext uri="{FF2B5EF4-FFF2-40B4-BE49-F238E27FC236}">
                  <a16:creationId xmlns:a16="http://schemas.microsoft.com/office/drawing/2014/main" id="{B8984D57-CA0E-418A-B9E0-60D0941DB0EF}"/>
                </a:ext>
              </a:extLst>
            </p:cNvPr>
            <p:cNvSpPr/>
            <p:nvPr/>
          </p:nvSpPr>
          <p:spPr bwMode="auto">
            <a:xfrm>
              <a:off x="5873722" y="4463593"/>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7" name="二等辺三角形 646">
              <a:extLst>
                <a:ext uri="{FF2B5EF4-FFF2-40B4-BE49-F238E27FC236}">
                  <a16:creationId xmlns:a16="http://schemas.microsoft.com/office/drawing/2014/main" id="{099190FD-0F90-40C6-B752-2F6D68D2142E}"/>
                </a:ext>
              </a:extLst>
            </p:cNvPr>
            <p:cNvSpPr/>
            <p:nvPr/>
          </p:nvSpPr>
          <p:spPr bwMode="auto">
            <a:xfrm>
              <a:off x="5292166" y="4768472"/>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8" name="二等辺三角形 647">
              <a:extLst>
                <a:ext uri="{FF2B5EF4-FFF2-40B4-BE49-F238E27FC236}">
                  <a16:creationId xmlns:a16="http://schemas.microsoft.com/office/drawing/2014/main" id="{2413A7FA-496F-42CC-8444-3CDAB7375F7C}"/>
                </a:ext>
              </a:extLst>
            </p:cNvPr>
            <p:cNvSpPr/>
            <p:nvPr/>
          </p:nvSpPr>
          <p:spPr bwMode="auto">
            <a:xfrm rot="10800000">
              <a:off x="5487894" y="4768472"/>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9" name="二等辺三角形 648">
              <a:extLst>
                <a:ext uri="{FF2B5EF4-FFF2-40B4-BE49-F238E27FC236}">
                  <a16:creationId xmlns:a16="http://schemas.microsoft.com/office/drawing/2014/main" id="{EF4CE5DB-DC52-49A5-861B-F3FDE8954967}"/>
                </a:ext>
              </a:extLst>
            </p:cNvPr>
            <p:cNvSpPr/>
            <p:nvPr/>
          </p:nvSpPr>
          <p:spPr bwMode="auto">
            <a:xfrm>
              <a:off x="5673167" y="4768471"/>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0" name="二等辺三角形 649">
              <a:extLst>
                <a:ext uri="{FF2B5EF4-FFF2-40B4-BE49-F238E27FC236}">
                  <a16:creationId xmlns:a16="http://schemas.microsoft.com/office/drawing/2014/main" id="{4BBFAD92-F723-408E-AFEB-C53CF93EE2A9}"/>
                </a:ext>
              </a:extLst>
            </p:cNvPr>
            <p:cNvSpPr/>
            <p:nvPr/>
          </p:nvSpPr>
          <p:spPr bwMode="auto">
            <a:xfrm rot="10800000">
              <a:off x="5868895" y="4768471"/>
              <a:ext cx="381000" cy="300504"/>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651" name="グループ化 650">
            <a:extLst>
              <a:ext uri="{FF2B5EF4-FFF2-40B4-BE49-F238E27FC236}">
                <a16:creationId xmlns:a16="http://schemas.microsoft.com/office/drawing/2014/main" id="{C128F6EF-C803-4FF0-953A-4086A4CA519E}"/>
              </a:ext>
            </a:extLst>
          </p:cNvPr>
          <p:cNvGrpSpPr/>
          <p:nvPr/>
        </p:nvGrpSpPr>
        <p:grpSpPr>
          <a:xfrm>
            <a:off x="2886025" y="2593236"/>
            <a:ext cx="1526927" cy="1211753"/>
            <a:chOff x="7291192" y="3860684"/>
            <a:chExt cx="1526927" cy="1211753"/>
          </a:xfrm>
        </p:grpSpPr>
        <p:sp>
          <p:nvSpPr>
            <p:cNvPr id="652" name="二等辺三角形 651">
              <a:extLst>
                <a:ext uri="{FF2B5EF4-FFF2-40B4-BE49-F238E27FC236}">
                  <a16:creationId xmlns:a16="http://schemas.microsoft.com/office/drawing/2014/main" id="{8764E132-0DCE-4D39-B113-416B7966490B}"/>
                </a:ext>
              </a:extLst>
            </p:cNvPr>
            <p:cNvSpPr/>
            <p:nvPr/>
          </p:nvSpPr>
          <p:spPr bwMode="auto">
            <a:xfrm>
              <a:off x="7476089" y="3860686"/>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3" name="二等辺三角形 652">
              <a:extLst>
                <a:ext uri="{FF2B5EF4-FFF2-40B4-BE49-F238E27FC236}">
                  <a16:creationId xmlns:a16="http://schemas.microsoft.com/office/drawing/2014/main" id="{6C328698-45C8-4AB7-9385-34CC6EE5E290}"/>
                </a:ext>
              </a:extLst>
            </p:cNvPr>
            <p:cNvSpPr/>
            <p:nvPr/>
          </p:nvSpPr>
          <p:spPr bwMode="auto">
            <a:xfrm rot="10800000">
              <a:off x="7671817" y="3860686"/>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4" name="二等辺三角形 653">
              <a:extLst>
                <a:ext uri="{FF2B5EF4-FFF2-40B4-BE49-F238E27FC236}">
                  <a16:creationId xmlns:a16="http://schemas.microsoft.com/office/drawing/2014/main" id="{4721002F-E2F9-40FB-A135-5C873A122FB0}"/>
                </a:ext>
              </a:extLst>
            </p:cNvPr>
            <p:cNvSpPr/>
            <p:nvPr/>
          </p:nvSpPr>
          <p:spPr bwMode="auto">
            <a:xfrm rot="10800000">
              <a:off x="7474646" y="4163626"/>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5" name="二等辺三角形 654">
              <a:extLst>
                <a:ext uri="{FF2B5EF4-FFF2-40B4-BE49-F238E27FC236}">
                  <a16:creationId xmlns:a16="http://schemas.microsoft.com/office/drawing/2014/main" id="{701F4C80-65AF-42C9-9D59-B937D1D2186C}"/>
                </a:ext>
              </a:extLst>
            </p:cNvPr>
            <p:cNvSpPr/>
            <p:nvPr/>
          </p:nvSpPr>
          <p:spPr bwMode="auto">
            <a:xfrm rot="10800000">
              <a:off x="7291192"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6" name="二等辺三角形 655">
              <a:extLst>
                <a:ext uri="{FF2B5EF4-FFF2-40B4-BE49-F238E27FC236}">
                  <a16:creationId xmlns:a16="http://schemas.microsoft.com/office/drawing/2014/main" id="{7D478246-0CFA-41E9-936F-C499B6C2693D}"/>
                </a:ext>
              </a:extLst>
            </p:cNvPr>
            <p:cNvSpPr/>
            <p:nvPr/>
          </p:nvSpPr>
          <p:spPr bwMode="auto">
            <a:xfrm>
              <a:off x="8241391" y="386068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7" name="二等辺三角形 656">
              <a:extLst>
                <a:ext uri="{FF2B5EF4-FFF2-40B4-BE49-F238E27FC236}">
                  <a16:creationId xmlns:a16="http://schemas.microsoft.com/office/drawing/2014/main" id="{C2E047A5-3EB7-465F-A9BA-07844DABBF7E}"/>
                </a:ext>
              </a:extLst>
            </p:cNvPr>
            <p:cNvSpPr/>
            <p:nvPr/>
          </p:nvSpPr>
          <p:spPr bwMode="auto">
            <a:xfrm rot="10800000">
              <a:off x="8437119"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8" name="二等辺三角形 657">
              <a:extLst>
                <a:ext uri="{FF2B5EF4-FFF2-40B4-BE49-F238E27FC236}">
                  <a16:creationId xmlns:a16="http://schemas.microsoft.com/office/drawing/2014/main" id="{DE4D26F0-C24D-4DC5-9F52-02EDD9769138}"/>
                </a:ext>
              </a:extLst>
            </p:cNvPr>
            <p:cNvSpPr/>
            <p:nvPr/>
          </p:nvSpPr>
          <p:spPr bwMode="auto">
            <a:xfrm>
              <a:off x="8043845" y="4163625"/>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9" name="二等辺三角形 658">
              <a:extLst>
                <a:ext uri="{FF2B5EF4-FFF2-40B4-BE49-F238E27FC236}">
                  <a16:creationId xmlns:a16="http://schemas.microsoft.com/office/drawing/2014/main" id="{8118861A-DEE1-4264-82CA-9D3B9D3368A7}"/>
                </a:ext>
              </a:extLst>
            </p:cNvPr>
            <p:cNvSpPr/>
            <p:nvPr/>
          </p:nvSpPr>
          <p:spPr bwMode="auto">
            <a:xfrm rot="10800000">
              <a:off x="8239948" y="4163625"/>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0" name="二等辺三角形 659">
              <a:extLst>
                <a:ext uri="{FF2B5EF4-FFF2-40B4-BE49-F238E27FC236}">
                  <a16:creationId xmlns:a16="http://schemas.microsoft.com/office/drawing/2014/main" id="{6A45871E-C59F-4697-BBF1-C9EE39AACC1A}"/>
                </a:ext>
              </a:extLst>
            </p:cNvPr>
            <p:cNvSpPr/>
            <p:nvPr/>
          </p:nvSpPr>
          <p:spPr bwMode="auto">
            <a:xfrm>
              <a:off x="7860766" y="386068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1" name="二等辺三角形 660">
              <a:extLst>
                <a:ext uri="{FF2B5EF4-FFF2-40B4-BE49-F238E27FC236}">
                  <a16:creationId xmlns:a16="http://schemas.microsoft.com/office/drawing/2014/main" id="{BFE5CEE6-04FD-4993-BE33-22153B6B042A}"/>
                </a:ext>
              </a:extLst>
            </p:cNvPr>
            <p:cNvSpPr/>
            <p:nvPr/>
          </p:nvSpPr>
          <p:spPr bwMode="auto">
            <a:xfrm rot="10800000">
              <a:off x="8056494" y="386068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2" name="二等辺三角形 661">
              <a:extLst>
                <a:ext uri="{FF2B5EF4-FFF2-40B4-BE49-F238E27FC236}">
                  <a16:creationId xmlns:a16="http://schemas.microsoft.com/office/drawing/2014/main" id="{099701C8-2F7D-42A4-BA53-6BEF382F0600}"/>
                </a:ext>
              </a:extLst>
            </p:cNvPr>
            <p:cNvSpPr/>
            <p:nvPr/>
          </p:nvSpPr>
          <p:spPr bwMode="auto">
            <a:xfrm>
              <a:off x="7672933" y="4163624"/>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3" name="二等辺三角形 662">
              <a:extLst>
                <a:ext uri="{FF2B5EF4-FFF2-40B4-BE49-F238E27FC236}">
                  <a16:creationId xmlns:a16="http://schemas.microsoft.com/office/drawing/2014/main" id="{3CA30D65-2000-40B1-8B41-5990A68E9447}"/>
                </a:ext>
              </a:extLst>
            </p:cNvPr>
            <p:cNvSpPr/>
            <p:nvPr/>
          </p:nvSpPr>
          <p:spPr bwMode="auto">
            <a:xfrm rot="10800000">
              <a:off x="7869036" y="4163624"/>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4" name="二等辺三角形 663">
              <a:extLst>
                <a:ext uri="{FF2B5EF4-FFF2-40B4-BE49-F238E27FC236}">
                  <a16:creationId xmlns:a16="http://schemas.microsoft.com/office/drawing/2014/main" id="{F2BCE380-3F44-463B-8E2A-F69AEEE85228}"/>
                </a:ext>
              </a:extLst>
            </p:cNvPr>
            <p:cNvSpPr/>
            <p:nvPr/>
          </p:nvSpPr>
          <p:spPr bwMode="auto">
            <a:xfrm>
              <a:off x="7871354" y="4466559"/>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5" name="二等辺三角形 664">
              <a:extLst>
                <a:ext uri="{FF2B5EF4-FFF2-40B4-BE49-F238E27FC236}">
                  <a16:creationId xmlns:a16="http://schemas.microsoft.com/office/drawing/2014/main" id="{DBE6E656-D959-4CE3-94E6-BDC90EE9D435}"/>
                </a:ext>
              </a:extLst>
            </p:cNvPr>
            <p:cNvSpPr/>
            <p:nvPr/>
          </p:nvSpPr>
          <p:spPr bwMode="auto">
            <a:xfrm rot="10800000">
              <a:off x="7668956"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6" name="二等辺三角形 665">
              <a:extLst>
                <a:ext uri="{FF2B5EF4-FFF2-40B4-BE49-F238E27FC236}">
                  <a16:creationId xmlns:a16="http://schemas.microsoft.com/office/drawing/2014/main" id="{2ABFC58F-761A-4D4F-8476-FA074ECC48DA}"/>
                </a:ext>
              </a:extLst>
            </p:cNvPr>
            <p:cNvSpPr/>
            <p:nvPr/>
          </p:nvSpPr>
          <p:spPr bwMode="auto">
            <a:xfrm rot="10800000">
              <a:off x="8060221"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7" name="二等辺三角形 666">
              <a:extLst>
                <a:ext uri="{FF2B5EF4-FFF2-40B4-BE49-F238E27FC236}">
                  <a16:creationId xmlns:a16="http://schemas.microsoft.com/office/drawing/2014/main" id="{05CF585C-40F3-4CE7-8053-F7D122164B2C}"/>
                </a:ext>
              </a:extLst>
            </p:cNvPr>
            <p:cNvSpPr/>
            <p:nvPr/>
          </p:nvSpPr>
          <p:spPr bwMode="auto">
            <a:xfrm rot="10800000">
              <a:off x="7855458" y="4769497"/>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668" name="グループ化 667">
            <a:extLst>
              <a:ext uri="{FF2B5EF4-FFF2-40B4-BE49-F238E27FC236}">
                <a16:creationId xmlns:a16="http://schemas.microsoft.com/office/drawing/2014/main" id="{A5CC2DEA-722D-4951-9F30-C2805AFD47FF}"/>
              </a:ext>
            </a:extLst>
          </p:cNvPr>
          <p:cNvGrpSpPr/>
          <p:nvPr/>
        </p:nvGrpSpPr>
        <p:grpSpPr>
          <a:xfrm>
            <a:off x="3655759" y="2586842"/>
            <a:ext cx="1546760" cy="1209323"/>
            <a:chOff x="4909313" y="3871914"/>
            <a:chExt cx="1546760" cy="1209323"/>
          </a:xfrm>
        </p:grpSpPr>
        <p:sp>
          <p:nvSpPr>
            <p:cNvPr id="669" name="二等辺三角形 668">
              <a:extLst>
                <a:ext uri="{FF2B5EF4-FFF2-40B4-BE49-F238E27FC236}">
                  <a16:creationId xmlns:a16="http://schemas.microsoft.com/office/drawing/2014/main" id="{F0B8BD8E-35F2-49F3-966D-6AFC08F30DAA}"/>
                </a:ext>
              </a:extLst>
            </p:cNvPr>
            <p:cNvSpPr/>
            <p:nvPr/>
          </p:nvSpPr>
          <p:spPr bwMode="auto">
            <a:xfrm>
              <a:off x="6064620" y="475785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0" name="二等辺三角形 669">
              <a:extLst>
                <a:ext uri="{FF2B5EF4-FFF2-40B4-BE49-F238E27FC236}">
                  <a16:creationId xmlns:a16="http://schemas.microsoft.com/office/drawing/2014/main" id="{5AA9F31A-BE04-482A-9D9C-EE4041E8F5BA}"/>
                </a:ext>
              </a:extLst>
            </p:cNvPr>
            <p:cNvSpPr/>
            <p:nvPr/>
          </p:nvSpPr>
          <p:spPr bwMode="auto">
            <a:xfrm>
              <a:off x="5486041" y="387191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1" name="二等辺三角形 670">
              <a:extLst>
                <a:ext uri="{FF2B5EF4-FFF2-40B4-BE49-F238E27FC236}">
                  <a16:creationId xmlns:a16="http://schemas.microsoft.com/office/drawing/2014/main" id="{AE9AAF8F-1C74-436C-AA99-73EBF9F5A412}"/>
                </a:ext>
              </a:extLst>
            </p:cNvPr>
            <p:cNvSpPr/>
            <p:nvPr/>
          </p:nvSpPr>
          <p:spPr bwMode="auto">
            <a:xfrm>
              <a:off x="5295541" y="417485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2" name="二等辺三角形 671">
              <a:extLst>
                <a:ext uri="{FF2B5EF4-FFF2-40B4-BE49-F238E27FC236}">
                  <a16:creationId xmlns:a16="http://schemas.microsoft.com/office/drawing/2014/main" id="{9C5E68A9-EE57-4B65-8D47-D0B2A26BECD3}"/>
                </a:ext>
              </a:extLst>
            </p:cNvPr>
            <p:cNvSpPr/>
            <p:nvPr/>
          </p:nvSpPr>
          <p:spPr bwMode="auto">
            <a:xfrm rot="10800000">
              <a:off x="5491269" y="417485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3" name="二等辺三角形 672">
              <a:extLst>
                <a:ext uri="{FF2B5EF4-FFF2-40B4-BE49-F238E27FC236}">
                  <a16:creationId xmlns:a16="http://schemas.microsoft.com/office/drawing/2014/main" id="{BDD6D177-8FA3-43C2-B084-D54B91B311B4}"/>
                </a:ext>
              </a:extLst>
            </p:cNvPr>
            <p:cNvSpPr/>
            <p:nvPr/>
          </p:nvSpPr>
          <p:spPr bwMode="auto">
            <a:xfrm>
              <a:off x="5676542" y="4174853"/>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4" name="二等辺三角形 673">
              <a:extLst>
                <a:ext uri="{FF2B5EF4-FFF2-40B4-BE49-F238E27FC236}">
                  <a16:creationId xmlns:a16="http://schemas.microsoft.com/office/drawing/2014/main" id="{EAFF7A79-68A9-4DD7-ABA7-F54E5494E0EB}"/>
                </a:ext>
              </a:extLst>
            </p:cNvPr>
            <p:cNvSpPr/>
            <p:nvPr/>
          </p:nvSpPr>
          <p:spPr bwMode="auto">
            <a:xfrm>
              <a:off x="5099813" y="4475357"/>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5" name="二等辺三角形 674">
              <a:extLst>
                <a:ext uri="{FF2B5EF4-FFF2-40B4-BE49-F238E27FC236}">
                  <a16:creationId xmlns:a16="http://schemas.microsoft.com/office/drawing/2014/main" id="{BCF973FA-7156-4CF6-A942-ED15A2CC6AF3}"/>
                </a:ext>
              </a:extLst>
            </p:cNvPr>
            <p:cNvSpPr/>
            <p:nvPr/>
          </p:nvSpPr>
          <p:spPr bwMode="auto">
            <a:xfrm rot="10800000">
              <a:off x="5295541" y="4475357"/>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6" name="二等辺三角形 675">
              <a:extLst>
                <a:ext uri="{FF2B5EF4-FFF2-40B4-BE49-F238E27FC236}">
                  <a16:creationId xmlns:a16="http://schemas.microsoft.com/office/drawing/2014/main" id="{40B2F7FC-A1B3-466C-AC24-CA08278EF043}"/>
                </a:ext>
              </a:extLst>
            </p:cNvPr>
            <p:cNvSpPr/>
            <p:nvPr/>
          </p:nvSpPr>
          <p:spPr bwMode="auto">
            <a:xfrm>
              <a:off x="4909313" y="4778297"/>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7" name="二等辺三角形 676">
              <a:extLst>
                <a:ext uri="{FF2B5EF4-FFF2-40B4-BE49-F238E27FC236}">
                  <a16:creationId xmlns:a16="http://schemas.microsoft.com/office/drawing/2014/main" id="{58AD5C08-9063-419B-A7C3-6493A894A296}"/>
                </a:ext>
              </a:extLst>
            </p:cNvPr>
            <p:cNvSpPr/>
            <p:nvPr/>
          </p:nvSpPr>
          <p:spPr bwMode="auto">
            <a:xfrm rot="10800000">
              <a:off x="5105041" y="4778297"/>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8" name="二等辺三角形 677">
              <a:extLst>
                <a:ext uri="{FF2B5EF4-FFF2-40B4-BE49-F238E27FC236}">
                  <a16:creationId xmlns:a16="http://schemas.microsoft.com/office/drawing/2014/main" id="{3D189212-D8C9-492D-B6BB-4FF9672E0F52}"/>
                </a:ext>
              </a:extLst>
            </p:cNvPr>
            <p:cNvSpPr/>
            <p:nvPr/>
          </p:nvSpPr>
          <p:spPr bwMode="auto">
            <a:xfrm>
              <a:off x="5491266" y="4462936"/>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9" name="二等辺三角形 678">
              <a:extLst>
                <a:ext uri="{FF2B5EF4-FFF2-40B4-BE49-F238E27FC236}">
                  <a16:creationId xmlns:a16="http://schemas.microsoft.com/office/drawing/2014/main" id="{A2577D86-ECB9-4775-8356-D88FFC4AD931}"/>
                </a:ext>
              </a:extLst>
            </p:cNvPr>
            <p:cNvSpPr/>
            <p:nvPr/>
          </p:nvSpPr>
          <p:spPr bwMode="auto">
            <a:xfrm rot="10800000">
              <a:off x="5686994" y="4462936"/>
              <a:ext cx="381000" cy="300504"/>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0" name="二等辺三角形 679">
              <a:extLst>
                <a:ext uri="{FF2B5EF4-FFF2-40B4-BE49-F238E27FC236}">
                  <a16:creationId xmlns:a16="http://schemas.microsoft.com/office/drawing/2014/main" id="{D5339EFB-A6A2-467C-A593-734DC00EBCEB}"/>
                </a:ext>
              </a:extLst>
            </p:cNvPr>
            <p:cNvSpPr/>
            <p:nvPr/>
          </p:nvSpPr>
          <p:spPr bwMode="auto">
            <a:xfrm>
              <a:off x="5873722" y="4463593"/>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1" name="二等辺三角形 680">
              <a:extLst>
                <a:ext uri="{FF2B5EF4-FFF2-40B4-BE49-F238E27FC236}">
                  <a16:creationId xmlns:a16="http://schemas.microsoft.com/office/drawing/2014/main" id="{8C6D5CF5-033A-492D-94CE-4DB6C9168E49}"/>
                </a:ext>
              </a:extLst>
            </p:cNvPr>
            <p:cNvSpPr/>
            <p:nvPr/>
          </p:nvSpPr>
          <p:spPr bwMode="auto">
            <a:xfrm>
              <a:off x="5292166" y="4768472"/>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2" name="二等辺三角形 681">
              <a:extLst>
                <a:ext uri="{FF2B5EF4-FFF2-40B4-BE49-F238E27FC236}">
                  <a16:creationId xmlns:a16="http://schemas.microsoft.com/office/drawing/2014/main" id="{B1099003-FF68-4812-80A1-1D245ED614B6}"/>
                </a:ext>
              </a:extLst>
            </p:cNvPr>
            <p:cNvSpPr/>
            <p:nvPr/>
          </p:nvSpPr>
          <p:spPr bwMode="auto">
            <a:xfrm rot="10800000">
              <a:off x="5487894" y="4768472"/>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3" name="二等辺三角形 682">
              <a:extLst>
                <a:ext uri="{FF2B5EF4-FFF2-40B4-BE49-F238E27FC236}">
                  <a16:creationId xmlns:a16="http://schemas.microsoft.com/office/drawing/2014/main" id="{3A511FD1-7484-400B-ACC1-A1C5B07691B3}"/>
                </a:ext>
              </a:extLst>
            </p:cNvPr>
            <p:cNvSpPr/>
            <p:nvPr/>
          </p:nvSpPr>
          <p:spPr bwMode="auto">
            <a:xfrm>
              <a:off x="5673167" y="4768471"/>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4" name="二等辺三角形 683">
              <a:extLst>
                <a:ext uri="{FF2B5EF4-FFF2-40B4-BE49-F238E27FC236}">
                  <a16:creationId xmlns:a16="http://schemas.microsoft.com/office/drawing/2014/main" id="{DB606872-E02D-4EC8-9129-908E5C7C4CFB}"/>
                </a:ext>
              </a:extLst>
            </p:cNvPr>
            <p:cNvSpPr/>
            <p:nvPr/>
          </p:nvSpPr>
          <p:spPr bwMode="auto">
            <a:xfrm rot="10800000">
              <a:off x="5868895" y="4768471"/>
              <a:ext cx="381000" cy="300504"/>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685" name="グループ化 684">
            <a:extLst>
              <a:ext uri="{FF2B5EF4-FFF2-40B4-BE49-F238E27FC236}">
                <a16:creationId xmlns:a16="http://schemas.microsoft.com/office/drawing/2014/main" id="{9C7ED1C0-F4D5-44E0-8B01-44F8F025DB46}"/>
              </a:ext>
            </a:extLst>
          </p:cNvPr>
          <p:cNvGrpSpPr/>
          <p:nvPr/>
        </p:nvGrpSpPr>
        <p:grpSpPr>
          <a:xfrm>
            <a:off x="2111751" y="3802553"/>
            <a:ext cx="1526927" cy="1211753"/>
            <a:chOff x="7291192" y="3860684"/>
            <a:chExt cx="1526927" cy="1211753"/>
          </a:xfrm>
        </p:grpSpPr>
        <p:sp>
          <p:nvSpPr>
            <p:cNvPr id="686" name="二等辺三角形 685">
              <a:extLst>
                <a:ext uri="{FF2B5EF4-FFF2-40B4-BE49-F238E27FC236}">
                  <a16:creationId xmlns:a16="http://schemas.microsoft.com/office/drawing/2014/main" id="{53F96461-C0E8-40A6-8DBE-D263F8466E42}"/>
                </a:ext>
              </a:extLst>
            </p:cNvPr>
            <p:cNvSpPr/>
            <p:nvPr/>
          </p:nvSpPr>
          <p:spPr bwMode="auto">
            <a:xfrm>
              <a:off x="7476089" y="3860686"/>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7" name="二等辺三角形 686">
              <a:extLst>
                <a:ext uri="{FF2B5EF4-FFF2-40B4-BE49-F238E27FC236}">
                  <a16:creationId xmlns:a16="http://schemas.microsoft.com/office/drawing/2014/main" id="{ACB25045-382C-4C0A-8EAF-745EFF63770B}"/>
                </a:ext>
              </a:extLst>
            </p:cNvPr>
            <p:cNvSpPr/>
            <p:nvPr/>
          </p:nvSpPr>
          <p:spPr bwMode="auto">
            <a:xfrm rot="10800000">
              <a:off x="7671817" y="3860686"/>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8" name="二等辺三角形 687">
              <a:extLst>
                <a:ext uri="{FF2B5EF4-FFF2-40B4-BE49-F238E27FC236}">
                  <a16:creationId xmlns:a16="http://schemas.microsoft.com/office/drawing/2014/main" id="{A673542C-FADF-450B-A9BC-0C8B1231528B}"/>
                </a:ext>
              </a:extLst>
            </p:cNvPr>
            <p:cNvSpPr/>
            <p:nvPr/>
          </p:nvSpPr>
          <p:spPr bwMode="auto">
            <a:xfrm rot="10800000">
              <a:off x="7474646" y="4163626"/>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9" name="二等辺三角形 688">
              <a:extLst>
                <a:ext uri="{FF2B5EF4-FFF2-40B4-BE49-F238E27FC236}">
                  <a16:creationId xmlns:a16="http://schemas.microsoft.com/office/drawing/2014/main" id="{27752FD0-66D8-4FF3-A358-99D2F47EC1F8}"/>
                </a:ext>
              </a:extLst>
            </p:cNvPr>
            <p:cNvSpPr/>
            <p:nvPr/>
          </p:nvSpPr>
          <p:spPr bwMode="auto">
            <a:xfrm rot="10800000">
              <a:off x="7291192"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0" name="二等辺三角形 689">
              <a:extLst>
                <a:ext uri="{FF2B5EF4-FFF2-40B4-BE49-F238E27FC236}">
                  <a16:creationId xmlns:a16="http://schemas.microsoft.com/office/drawing/2014/main" id="{AE5647E0-278E-4FEA-85FE-362580F4B46C}"/>
                </a:ext>
              </a:extLst>
            </p:cNvPr>
            <p:cNvSpPr/>
            <p:nvPr/>
          </p:nvSpPr>
          <p:spPr bwMode="auto">
            <a:xfrm>
              <a:off x="8241391" y="386068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1" name="二等辺三角形 690">
              <a:extLst>
                <a:ext uri="{FF2B5EF4-FFF2-40B4-BE49-F238E27FC236}">
                  <a16:creationId xmlns:a16="http://schemas.microsoft.com/office/drawing/2014/main" id="{7F4AB768-7B7D-46D4-B96A-C1157FDD35A1}"/>
                </a:ext>
              </a:extLst>
            </p:cNvPr>
            <p:cNvSpPr/>
            <p:nvPr/>
          </p:nvSpPr>
          <p:spPr bwMode="auto">
            <a:xfrm rot="10800000">
              <a:off x="8437119"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2" name="二等辺三角形 691">
              <a:extLst>
                <a:ext uri="{FF2B5EF4-FFF2-40B4-BE49-F238E27FC236}">
                  <a16:creationId xmlns:a16="http://schemas.microsoft.com/office/drawing/2014/main" id="{0974810A-84CE-43D3-A7A3-5E78DEC2E75B}"/>
                </a:ext>
              </a:extLst>
            </p:cNvPr>
            <p:cNvSpPr/>
            <p:nvPr/>
          </p:nvSpPr>
          <p:spPr bwMode="auto">
            <a:xfrm>
              <a:off x="8043845" y="4163625"/>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3" name="二等辺三角形 692">
              <a:extLst>
                <a:ext uri="{FF2B5EF4-FFF2-40B4-BE49-F238E27FC236}">
                  <a16:creationId xmlns:a16="http://schemas.microsoft.com/office/drawing/2014/main" id="{12487167-8EB3-4649-B7E5-AF08D2E75B7F}"/>
                </a:ext>
              </a:extLst>
            </p:cNvPr>
            <p:cNvSpPr/>
            <p:nvPr/>
          </p:nvSpPr>
          <p:spPr bwMode="auto">
            <a:xfrm rot="10800000">
              <a:off x="8239948" y="4163625"/>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4" name="二等辺三角形 693">
              <a:extLst>
                <a:ext uri="{FF2B5EF4-FFF2-40B4-BE49-F238E27FC236}">
                  <a16:creationId xmlns:a16="http://schemas.microsoft.com/office/drawing/2014/main" id="{F8A1635E-5AA1-43EA-87DB-97C69E86A655}"/>
                </a:ext>
              </a:extLst>
            </p:cNvPr>
            <p:cNvSpPr/>
            <p:nvPr/>
          </p:nvSpPr>
          <p:spPr bwMode="auto">
            <a:xfrm>
              <a:off x="7860766" y="386068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5" name="二等辺三角形 694">
              <a:extLst>
                <a:ext uri="{FF2B5EF4-FFF2-40B4-BE49-F238E27FC236}">
                  <a16:creationId xmlns:a16="http://schemas.microsoft.com/office/drawing/2014/main" id="{40FD2F64-2ED3-4D2E-9EB2-87E381153C75}"/>
                </a:ext>
              </a:extLst>
            </p:cNvPr>
            <p:cNvSpPr/>
            <p:nvPr/>
          </p:nvSpPr>
          <p:spPr bwMode="auto">
            <a:xfrm rot="10800000">
              <a:off x="8056494" y="386068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6" name="二等辺三角形 695">
              <a:extLst>
                <a:ext uri="{FF2B5EF4-FFF2-40B4-BE49-F238E27FC236}">
                  <a16:creationId xmlns:a16="http://schemas.microsoft.com/office/drawing/2014/main" id="{657C527D-DD49-480F-942E-93353195CD95}"/>
                </a:ext>
              </a:extLst>
            </p:cNvPr>
            <p:cNvSpPr/>
            <p:nvPr/>
          </p:nvSpPr>
          <p:spPr bwMode="auto">
            <a:xfrm>
              <a:off x="7672933" y="4163624"/>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7" name="二等辺三角形 696">
              <a:extLst>
                <a:ext uri="{FF2B5EF4-FFF2-40B4-BE49-F238E27FC236}">
                  <a16:creationId xmlns:a16="http://schemas.microsoft.com/office/drawing/2014/main" id="{F308EEA8-3652-4313-A4FD-7C3181049C89}"/>
                </a:ext>
              </a:extLst>
            </p:cNvPr>
            <p:cNvSpPr/>
            <p:nvPr/>
          </p:nvSpPr>
          <p:spPr bwMode="auto">
            <a:xfrm rot="10800000">
              <a:off x="7869036" y="4163624"/>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8" name="二等辺三角形 697">
              <a:extLst>
                <a:ext uri="{FF2B5EF4-FFF2-40B4-BE49-F238E27FC236}">
                  <a16:creationId xmlns:a16="http://schemas.microsoft.com/office/drawing/2014/main" id="{112CE285-AEB8-4E2C-B517-99CEE28DE1FE}"/>
                </a:ext>
              </a:extLst>
            </p:cNvPr>
            <p:cNvSpPr/>
            <p:nvPr/>
          </p:nvSpPr>
          <p:spPr bwMode="auto">
            <a:xfrm>
              <a:off x="7871354" y="4466559"/>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9" name="二等辺三角形 698">
              <a:extLst>
                <a:ext uri="{FF2B5EF4-FFF2-40B4-BE49-F238E27FC236}">
                  <a16:creationId xmlns:a16="http://schemas.microsoft.com/office/drawing/2014/main" id="{8B4F83B4-C4E2-4AC0-9FB0-5514D989D0B2}"/>
                </a:ext>
              </a:extLst>
            </p:cNvPr>
            <p:cNvSpPr/>
            <p:nvPr/>
          </p:nvSpPr>
          <p:spPr bwMode="auto">
            <a:xfrm rot="10800000">
              <a:off x="7668956"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00" name="二等辺三角形 699">
              <a:extLst>
                <a:ext uri="{FF2B5EF4-FFF2-40B4-BE49-F238E27FC236}">
                  <a16:creationId xmlns:a16="http://schemas.microsoft.com/office/drawing/2014/main" id="{4352EE0C-21D9-4AE5-9494-2B0B44FA6642}"/>
                </a:ext>
              </a:extLst>
            </p:cNvPr>
            <p:cNvSpPr/>
            <p:nvPr/>
          </p:nvSpPr>
          <p:spPr bwMode="auto">
            <a:xfrm rot="10800000">
              <a:off x="8060221"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01" name="二等辺三角形 700">
              <a:extLst>
                <a:ext uri="{FF2B5EF4-FFF2-40B4-BE49-F238E27FC236}">
                  <a16:creationId xmlns:a16="http://schemas.microsoft.com/office/drawing/2014/main" id="{6659D602-FB98-4790-9ADF-C99A32A1093A}"/>
                </a:ext>
              </a:extLst>
            </p:cNvPr>
            <p:cNvSpPr/>
            <p:nvPr/>
          </p:nvSpPr>
          <p:spPr bwMode="auto">
            <a:xfrm rot="10800000">
              <a:off x="7855458" y="4769497"/>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702" name="グループ化 701">
            <a:extLst>
              <a:ext uri="{FF2B5EF4-FFF2-40B4-BE49-F238E27FC236}">
                <a16:creationId xmlns:a16="http://schemas.microsoft.com/office/drawing/2014/main" id="{2868D1CE-FA35-40AF-A433-04EDBD393C83}"/>
              </a:ext>
            </a:extLst>
          </p:cNvPr>
          <p:cNvGrpSpPr/>
          <p:nvPr/>
        </p:nvGrpSpPr>
        <p:grpSpPr>
          <a:xfrm>
            <a:off x="2884658" y="3795306"/>
            <a:ext cx="1546760" cy="1209323"/>
            <a:chOff x="4909313" y="3871914"/>
            <a:chExt cx="1546760" cy="1209323"/>
          </a:xfrm>
        </p:grpSpPr>
        <p:sp>
          <p:nvSpPr>
            <p:cNvPr id="703" name="二等辺三角形 702">
              <a:extLst>
                <a:ext uri="{FF2B5EF4-FFF2-40B4-BE49-F238E27FC236}">
                  <a16:creationId xmlns:a16="http://schemas.microsoft.com/office/drawing/2014/main" id="{509223D2-A02E-45EE-BDA6-DE300E191EA7}"/>
                </a:ext>
              </a:extLst>
            </p:cNvPr>
            <p:cNvSpPr/>
            <p:nvPr/>
          </p:nvSpPr>
          <p:spPr bwMode="auto">
            <a:xfrm>
              <a:off x="6064620" y="475785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04" name="二等辺三角形 703">
              <a:extLst>
                <a:ext uri="{FF2B5EF4-FFF2-40B4-BE49-F238E27FC236}">
                  <a16:creationId xmlns:a16="http://schemas.microsoft.com/office/drawing/2014/main" id="{D71D3DED-614D-43C9-8ACF-DEAFC0C0A3C4}"/>
                </a:ext>
              </a:extLst>
            </p:cNvPr>
            <p:cNvSpPr/>
            <p:nvPr/>
          </p:nvSpPr>
          <p:spPr bwMode="auto">
            <a:xfrm>
              <a:off x="5486041" y="387191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05" name="二等辺三角形 704">
              <a:extLst>
                <a:ext uri="{FF2B5EF4-FFF2-40B4-BE49-F238E27FC236}">
                  <a16:creationId xmlns:a16="http://schemas.microsoft.com/office/drawing/2014/main" id="{17FFB595-6C26-4193-A5DE-DE363449A6E5}"/>
                </a:ext>
              </a:extLst>
            </p:cNvPr>
            <p:cNvSpPr/>
            <p:nvPr/>
          </p:nvSpPr>
          <p:spPr bwMode="auto">
            <a:xfrm>
              <a:off x="5295541" y="417485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06" name="二等辺三角形 705">
              <a:extLst>
                <a:ext uri="{FF2B5EF4-FFF2-40B4-BE49-F238E27FC236}">
                  <a16:creationId xmlns:a16="http://schemas.microsoft.com/office/drawing/2014/main" id="{F353F10D-FA3C-4887-A7F3-8A799222CCA2}"/>
                </a:ext>
              </a:extLst>
            </p:cNvPr>
            <p:cNvSpPr/>
            <p:nvPr/>
          </p:nvSpPr>
          <p:spPr bwMode="auto">
            <a:xfrm rot="10800000">
              <a:off x="5491269" y="417485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07" name="二等辺三角形 706">
              <a:extLst>
                <a:ext uri="{FF2B5EF4-FFF2-40B4-BE49-F238E27FC236}">
                  <a16:creationId xmlns:a16="http://schemas.microsoft.com/office/drawing/2014/main" id="{F1455045-A11B-4784-A677-2FBA76D3364D}"/>
                </a:ext>
              </a:extLst>
            </p:cNvPr>
            <p:cNvSpPr/>
            <p:nvPr/>
          </p:nvSpPr>
          <p:spPr bwMode="auto">
            <a:xfrm>
              <a:off x="5676542" y="4174853"/>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08" name="二等辺三角形 707">
              <a:extLst>
                <a:ext uri="{FF2B5EF4-FFF2-40B4-BE49-F238E27FC236}">
                  <a16:creationId xmlns:a16="http://schemas.microsoft.com/office/drawing/2014/main" id="{459997A7-CFCF-406A-9512-D03AB138F9C9}"/>
                </a:ext>
              </a:extLst>
            </p:cNvPr>
            <p:cNvSpPr/>
            <p:nvPr/>
          </p:nvSpPr>
          <p:spPr bwMode="auto">
            <a:xfrm>
              <a:off x="5099813" y="4475357"/>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09" name="二等辺三角形 708">
              <a:extLst>
                <a:ext uri="{FF2B5EF4-FFF2-40B4-BE49-F238E27FC236}">
                  <a16:creationId xmlns:a16="http://schemas.microsoft.com/office/drawing/2014/main" id="{6FCFD57E-0332-468E-9740-59B59C459D5E}"/>
                </a:ext>
              </a:extLst>
            </p:cNvPr>
            <p:cNvSpPr/>
            <p:nvPr/>
          </p:nvSpPr>
          <p:spPr bwMode="auto">
            <a:xfrm rot="10800000">
              <a:off x="5295541" y="4475357"/>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0" name="二等辺三角形 709">
              <a:extLst>
                <a:ext uri="{FF2B5EF4-FFF2-40B4-BE49-F238E27FC236}">
                  <a16:creationId xmlns:a16="http://schemas.microsoft.com/office/drawing/2014/main" id="{7C261E8A-DAEB-48BC-9372-17A8C1C28DE6}"/>
                </a:ext>
              </a:extLst>
            </p:cNvPr>
            <p:cNvSpPr/>
            <p:nvPr/>
          </p:nvSpPr>
          <p:spPr bwMode="auto">
            <a:xfrm>
              <a:off x="4909313" y="4778297"/>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1" name="二等辺三角形 710">
              <a:extLst>
                <a:ext uri="{FF2B5EF4-FFF2-40B4-BE49-F238E27FC236}">
                  <a16:creationId xmlns:a16="http://schemas.microsoft.com/office/drawing/2014/main" id="{4F248E53-3E4F-4D20-B968-5AE0A02B94DC}"/>
                </a:ext>
              </a:extLst>
            </p:cNvPr>
            <p:cNvSpPr/>
            <p:nvPr/>
          </p:nvSpPr>
          <p:spPr bwMode="auto">
            <a:xfrm rot="10800000">
              <a:off x="5105041" y="4778297"/>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2" name="二等辺三角形 711">
              <a:extLst>
                <a:ext uri="{FF2B5EF4-FFF2-40B4-BE49-F238E27FC236}">
                  <a16:creationId xmlns:a16="http://schemas.microsoft.com/office/drawing/2014/main" id="{460D5A6D-49CA-4832-84F2-22F054FD9F97}"/>
                </a:ext>
              </a:extLst>
            </p:cNvPr>
            <p:cNvSpPr/>
            <p:nvPr/>
          </p:nvSpPr>
          <p:spPr bwMode="auto">
            <a:xfrm>
              <a:off x="5491266" y="4462936"/>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3" name="二等辺三角形 712">
              <a:extLst>
                <a:ext uri="{FF2B5EF4-FFF2-40B4-BE49-F238E27FC236}">
                  <a16:creationId xmlns:a16="http://schemas.microsoft.com/office/drawing/2014/main" id="{FD5683C9-DC45-48E0-AC63-C34350596930}"/>
                </a:ext>
              </a:extLst>
            </p:cNvPr>
            <p:cNvSpPr/>
            <p:nvPr/>
          </p:nvSpPr>
          <p:spPr bwMode="auto">
            <a:xfrm rot="10800000">
              <a:off x="5686994" y="4462936"/>
              <a:ext cx="381000" cy="300504"/>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4" name="二等辺三角形 713">
              <a:extLst>
                <a:ext uri="{FF2B5EF4-FFF2-40B4-BE49-F238E27FC236}">
                  <a16:creationId xmlns:a16="http://schemas.microsoft.com/office/drawing/2014/main" id="{3E344356-4612-4C2F-BA82-6CDD8374DDFD}"/>
                </a:ext>
              </a:extLst>
            </p:cNvPr>
            <p:cNvSpPr/>
            <p:nvPr/>
          </p:nvSpPr>
          <p:spPr bwMode="auto">
            <a:xfrm>
              <a:off x="5873722" y="4463593"/>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5" name="二等辺三角形 714">
              <a:extLst>
                <a:ext uri="{FF2B5EF4-FFF2-40B4-BE49-F238E27FC236}">
                  <a16:creationId xmlns:a16="http://schemas.microsoft.com/office/drawing/2014/main" id="{A735FB2C-EFF3-4EF4-937F-C4DF33EA771A}"/>
                </a:ext>
              </a:extLst>
            </p:cNvPr>
            <p:cNvSpPr/>
            <p:nvPr/>
          </p:nvSpPr>
          <p:spPr bwMode="auto">
            <a:xfrm>
              <a:off x="5292166" y="4768472"/>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6" name="二等辺三角形 715">
              <a:extLst>
                <a:ext uri="{FF2B5EF4-FFF2-40B4-BE49-F238E27FC236}">
                  <a16:creationId xmlns:a16="http://schemas.microsoft.com/office/drawing/2014/main" id="{AE779A58-5D40-43DF-82CE-7FA2295A0544}"/>
                </a:ext>
              </a:extLst>
            </p:cNvPr>
            <p:cNvSpPr/>
            <p:nvPr/>
          </p:nvSpPr>
          <p:spPr bwMode="auto">
            <a:xfrm rot="10800000">
              <a:off x="5487894" y="4768472"/>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7" name="二等辺三角形 716">
              <a:extLst>
                <a:ext uri="{FF2B5EF4-FFF2-40B4-BE49-F238E27FC236}">
                  <a16:creationId xmlns:a16="http://schemas.microsoft.com/office/drawing/2014/main" id="{E8F7D030-C1A7-4245-B6D0-39D8A9EB8004}"/>
                </a:ext>
              </a:extLst>
            </p:cNvPr>
            <p:cNvSpPr/>
            <p:nvPr/>
          </p:nvSpPr>
          <p:spPr bwMode="auto">
            <a:xfrm>
              <a:off x="5673167" y="4768471"/>
              <a:ext cx="391453" cy="300504"/>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8" name="二等辺三角形 717">
              <a:extLst>
                <a:ext uri="{FF2B5EF4-FFF2-40B4-BE49-F238E27FC236}">
                  <a16:creationId xmlns:a16="http://schemas.microsoft.com/office/drawing/2014/main" id="{E7D05A5C-F268-4E75-88AE-29F8A0017975}"/>
                </a:ext>
              </a:extLst>
            </p:cNvPr>
            <p:cNvSpPr/>
            <p:nvPr/>
          </p:nvSpPr>
          <p:spPr bwMode="auto">
            <a:xfrm rot="10800000">
              <a:off x="5868895" y="4768471"/>
              <a:ext cx="381000" cy="300504"/>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719" name="グループ化 718">
            <a:extLst>
              <a:ext uri="{FF2B5EF4-FFF2-40B4-BE49-F238E27FC236}">
                <a16:creationId xmlns:a16="http://schemas.microsoft.com/office/drawing/2014/main" id="{9732549B-3D2E-4402-8173-49D04B509BE2}"/>
              </a:ext>
            </a:extLst>
          </p:cNvPr>
          <p:cNvGrpSpPr/>
          <p:nvPr/>
        </p:nvGrpSpPr>
        <p:grpSpPr>
          <a:xfrm>
            <a:off x="3658872" y="3782590"/>
            <a:ext cx="1526927" cy="1211753"/>
            <a:chOff x="7291192" y="3860684"/>
            <a:chExt cx="1526927" cy="1211753"/>
          </a:xfrm>
        </p:grpSpPr>
        <p:sp>
          <p:nvSpPr>
            <p:cNvPr id="720" name="二等辺三角形 719">
              <a:extLst>
                <a:ext uri="{FF2B5EF4-FFF2-40B4-BE49-F238E27FC236}">
                  <a16:creationId xmlns:a16="http://schemas.microsoft.com/office/drawing/2014/main" id="{C622A715-A70A-4F0F-945F-71CE59AB70B4}"/>
                </a:ext>
              </a:extLst>
            </p:cNvPr>
            <p:cNvSpPr/>
            <p:nvPr/>
          </p:nvSpPr>
          <p:spPr bwMode="auto">
            <a:xfrm>
              <a:off x="7476089" y="3860686"/>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21" name="二等辺三角形 720">
              <a:extLst>
                <a:ext uri="{FF2B5EF4-FFF2-40B4-BE49-F238E27FC236}">
                  <a16:creationId xmlns:a16="http://schemas.microsoft.com/office/drawing/2014/main" id="{D52B3D12-E608-4A11-8D7D-067A3B115B25}"/>
                </a:ext>
              </a:extLst>
            </p:cNvPr>
            <p:cNvSpPr/>
            <p:nvPr/>
          </p:nvSpPr>
          <p:spPr bwMode="auto">
            <a:xfrm rot="10800000">
              <a:off x="7671817" y="3860686"/>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22" name="二等辺三角形 721">
              <a:extLst>
                <a:ext uri="{FF2B5EF4-FFF2-40B4-BE49-F238E27FC236}">
                  <a16:creationId xmlns:a16="http://schemas.microsoft.com/office/drawing/2014/main" id="{98D8EC34-17CC-455B-869A-376B42DF4220}"/>
                </a:ext>
              </a:extLst>
            </p:cNvPr>
            <p:cNvSpPr/>
            <p:nvPr/>
          </p:nvSpPr>
          <p:spPr bwMode="auto">
            <a:xfrm rot="10800000">
              <a:off x="7474646" y="4163626"/>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23" name="二等辺三角形 722">
              <a:extLst>
                <a:ext uri="{FF2B5EF4-FFF2-40B4-BE49-F238E27FC236}">
                  <a16:creationId xmlns:a16="http://schemas.microsoft.com/office/drawing/2014/main" id="{2A1386C0-F98B-4A1F-90F4-3D37ECE71571}"/>
                </a:ext>
              </a:extLst>
            </p:cNvPr>
            <p:cNvSpPr/>
            <p:nvPr/>
          </p:nvSpPr>
          <p:spPr bwMode="auto">
            <a:xfrm rot="10800000">
              <a:off x="7291192"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24" name="二等辺三角形 723">
              <a:extLst>
                <a:ext uri="{FF2B5EF4-FFF2-40B4-BE49-F238E27FC236}">
                  <a16:creationId xmlns:a16="http://schemas.microsoft.com/office/drawing/2014/main" id="{E1F95444-3B87-428D-B44B-1714B6E199D2}"/>
                </a:ext>
              </a:extLst>
            </p:cNvPr>
            <p:cNvSpPr/>
            <p:nvPr/>
          </p:nvSpPr>
          <p:spPr bwMode="auto">
            <a:xfrm>
              <a:off x="8241391" y="386068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25" name="二等辺三角形 724">
              <a:extLst>
                <a:ext uri="{FF2B5EF4-FFF2-40B4-BE49-F238E27FC236}">
                  <a16:creationId xmlns:a16="http://schemas.microsoft.com/office/drawing/2014/main" id="{1670E1AE-9F1D-4BAC-8AD0-ED20A910D8F0}"/>
                </a:ext>
              </a:extLst>
            </p:cNvPr>
            <p:cNvSpPr/>
            <p:nvPr/>
          </p:nvSpPr>
          <p:spPr bwMode="auto">
            <a:xfrm rot="10800000">
              <a:off x="8437119"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26" name="二等辺三角形 725">
              <a:extLst>
                <a:ext uri="{FF2B5EF4-FFF2-40B4-BE49-F238E27FC236}">
                  <a16:creationId xmlns:a16="http://schemas.microsoft.com/office/drawing/2014/main" id="{96C44F9C-52ED-4ABA-B35E-DFDBA409EC38}"/>
                </a:ext>
              </a:extLst>
            </p:cNvPr>
            <p:cNvSpPr/>
            <p:nvPr/>
          </p:nvSpPr>
          <p:spPr bwMode="auto">
            <a:xfrm>
              <a:off x="8043845" y="4163625"/>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27" name="二等辺三角形 726">
              <a:extLst>
                <a:ext uri="{FF2B5EF4-FFF2-40B4-BE49-F238E27FC236}">
                  <a16:creationId xmlns:a16="http://schemas.microsoft.com/office/drawing/2014/main" id="{A732A127-CD05-4640-8B09-B79ABAD337CA}"/>
                </a:ext>
              </a:extLst>
            </p:cNvPr>
            <p:cNvSpPr/>
            <p:nvPr/>
          </p:nvSpPr>
          <p:spPr bwMode="auto">
            <a:xfrm rot="10800000">
              <a:off x="8239948" y="4163625"/>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28" name="二等辺三角形 727">
              <a:extLst>
                <a:ext uri="{FF2B5EF4-FFF2-40B4-BE49-F238E27FC236}">
                  <a16:creationId xmlns:a16="http://schemas.microsoft.com/office/drawing/2014/main" id="{5F353617-17FB-475E-B3D7-300432A43184}"/>
                </a:ext>
              </a:extLst>
            </p:cNvPr>
            <p:cNvSpPr/>
            <p:nvPr/>
          </p:nvSpPr>
          <p:spPr bwMode="auto">
            <a:xfrm>
              <a:off x="7860766" y="386068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29" name="二等辺三角形 728">
              <a:extLst>
                <a:ext uri="{FF2B5EF4-FFF2-40B4-BE49-F238E27FC236}">
                  <a16:creationId xmlns:a16="http://schemas.microsoft.com/office/drawing/2014/main" id="{AF8AB992-63D3-4F59-B573-87EBD0942FE0}"/>
                </a:ext>
              </a:extLst>
            </p:cNvPr>
            <p:cNvSpPr/>
            <p:nvPr/>
          </p:nvSpPr>
          <p:spPr bwMode="auto">
            <a:xfrm rot="10800000">
              <a:off x="8056494" y="386068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30" name="二等辺三角形 729">
              <a:extLst>
                <a:ext uri="{FF2B5EF4-FFF2-40B4-BE49-F238E27FC236}">
                  <a16:creationId xmlns:a16="http://schemas.microsoft.com/office/drawing/2014/main" id="{A3EE0DF3-4FD1-4A73-B3D0-298AADC28C27}"/>
                </a:ext>
              </a:extLst>
            </p:cNvPr>
            <p:cNvSpPr/>
            <p:nvPr/>
          </p:nvSpPr>
          <p:spPr bwMode="auto">
            <a:xfrm>
              <a:off x="7672933" y="4163624"/>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31" name="二等辺三角形 730">
              <a:extLst>
                <a:ext uri="{FF2B5EF4-FFF2-40B4-BE49-F238E27FC236}">
                  <a16:creationId xmlns:a16="http://schemas.microsoft.com/office/drawing/2014/main" id="{3F05305F-993B-4528-9D8F-EC1638EFAD46}"/>
                </a:ext>
              </a:extLst>
            </p:cNvPr>
            <p:cNvSpPr/>
            <p:nvPr/>
          </p:nvSpPr>
          <p:spPr bwMode="auto">
            <a:xfrm rot="10800000">
              <a:off x="7869036" y="4163624"/>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32" name="二等辺三角形 731">
              <a:extLst>
                <a:ext uri="{FF2B5EF4-FFF2-40B4-BE49-F238E27FC236}">
                  <a16:creationId xmlns:a16="http://schemas.microsoft.com/office/drawing/2014/main" id="{C74073A5-FAF4-48D6-B643-9846FB46FA9B}"/>
                </a:ext>
              </a:extLst>
            </p:cNvPr>
            <p:cNvSpPr/>
            <p:nvPr/>
          </p:nvSpPr>
          <p:spPr bwMode="auto">
            <a:xfrm>
              <a:off x="7871354" y="4466559"/>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33" name="二等辺三角形 732">
              <a:extLst>
                <a:ext uri="{FF2B5EF4-FFF2-40B4-BE49-F238E27FC236}">
                  <a16:creationId xmlns:a16="http://schemas.microsoft.com/office/drawing/2014/main" id="{8FE462E9-D417-4876-9C24-37231E2C0486}"/>
                </a:ext>
              </a:extLst>
            </p:cNvPr>
            <p:cNvSpPr/>
            <p:nvPr/>
          </p:nvSpPr>
          <p:spPr bwMode="auto">
            <a:xfrm rot="10800000">
              <a:off x="7668956"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34" name="二等辺三角形 733">
              <a:extLst>
                <a:ext uri="{FF2B5EF4-FFF2-40B4-BE49-F238E27FC236}">
                  <a16:creationId xmlns:a16="http://schemas.microsoft.com/office/drawing/2014/main" id="{00AC4B29-703E-4C98-AA87-B3269688C84E}"/>
                </a:ext>
              </a:extLst>
            </p:cNvPr>
            <p:cNvSpPr/>
            <p:nvPr/>
          </p:nvSpPr>
          <p:spPr bwMode="auto">
            <a:xfrm rot="10800000">
              <a:off x="8060221"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35" name="二等辺三角形 734">
              <a:extLst>
                <a:ext uri="{FF2B5EF4-FFF2-40B4-BE49-F238E27FC236}">
                  <a16:creationId xmlns:a16="http://schemas.microsoft.com/office/drawing/2014/main" id="{198AC008-9377-42C2-A759-4391EB8FD577}"/>
                </a:ext>
              </a:extLst>
            </p:cNvPr>
            <p:cNvSpPr/>
            <p:nvPr/>
          </p:nvSpPr>
          <p:spPr bwMode="auto">
            <a:xfrm rot="10800000">
              <a:off x="7855458" y="4769497"/>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736" name="グループ化 735">
            <a:extLst>
              <a:ext uri="{FF2B5EF4-FFF2-40B4-BE49-F238E27FC236}">
                <a16:creationId xmlns:a16="http://schemas.microsoft.com/office/drawing/2014/main" id="{A11B56E3-039F-4C72-8965-91489E184A2F}"/>
              </a:ext>
            </a:extLst>
          </p:cNvPr>
          <p:cNvGrpSpPr/>
          <p:nvPr/>
        </p:nvGrpSpPr>
        <p:grpSpPr>
          <a:xfrm>
            <a:off x="2886950" y="4995251"/>
            <a:ext cx="1526927" cy="1211753"/>
            <a:chOff x="7291192" y="3860684"/>
            <a:chExt cx="1526927" cy="1211753"/>
          </a:xfrm>
        </p:grpSpPr>
        <p:sp>
          <p:nvSpPr>
            <p:cNvPr id="737" name="二等辺三角形 736">
              <a:extLst>
                <a:ext uri="{FF2B5EF4-FFF2-40B4-BE49-F238E27FC236}">
                  <a16:creationId xmlns:a16="http://schemas.microsoft.com/office/drawing/2014/main" id="{B9EF4052-9C3C-415A-84A2-C5B5CE0D0A2C}"/>
                </a:ext>
              </a:extLst>
            </p:cNvPr>
            <p:cNvSpPr/>
            <p:nvPr/>
          </p:nvSpPr>
          <p:spPr bwMode="auto">
            <a:xfrm>
              <a:off x="7476089" y="3860686"/>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38" name="二等辺三角形 737">
              <a:extLst>
                <a:ext uri="{FF2B5EF4-FFF2-40B4-BE49-F238E27FC236}">
                  <a16:creationId xmlns:a16="http://schemas.microsoft.com/office/drawing/2014/main" id="{F8306304-2EE8-45D5-93AB-00F421896FA1}"/>
                </a:ext>
              </a:extLst>
            </p:cNvPr>
            <p:cNvSpPr/>
            <p:nvPr/>
          </p:nvSpPr>
          <p:spPr bwMode="auto">
            <a:xfrm rot="10800000">
              <a:off x="7671817" y="3860686"/>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39" name="二等辺三角形 738">
              <a:extLst>
                <a:ext uri="{FF2B5EF4-FFF2-40B4-BE49-F238E27FC236}">
                  <a16:creationId xmlns:a16="http://schemas.microsoft.com/office/drawing/2014/main" id="{0C0BE597-430C-431F-BD86-9B63175674A6}"/>
                </a:ext>
              </a:extLst>
            </p:cNvPr>
            <p:cNvSpPr/>
            <p:nvPr/>
          </p:nvSpPr>
          <p:spPr bwMode="auto">
            <a:xfrm rot="10800000">
              <a:off x="7474646" y="4163626"/>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0" name="二等辺三角形 739">
              <a:extLst>
                <a:ext uri="{FF2B5EF4-FFF2-40B4-BE49-F238E27FC236}">
                  <a16:creationId xmlns:a16="http://schemas.microsoft.com/office/drawing/2014/main" id="{7125F485-8AF3-43F9-A8BC-4F8193889C21}"/>
                </a:ext>
              </a:extLst>
            </p:cNvPr>
            <p:cNvSpPr/>
            <p:nvPr/>
          </p:nvSpPr>
          <p:spPr bwMode="auto">
            <a:xfrm rot="10800000">
              <a:off x="7291192"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1" name="二等辺三角形 740">
              <a:extLst>
                <a:ext uri="{FF2B5EF4-FFF2-40B4-BE49-F238E27FC236}">
                  <a16:creationId xmlns:a16="http://schemas.microsoft.com/office/drawing/2014/main" id="{A8B67B04-AE29-42B4-A7AA-E592AB5C6E47}"/>
                </a:ext>
              </a:extLst>
            </p:cNvPr>
            <p:cNvSpPr/>
            <p:nvPr/>
          </p:nvSpPr>
          <p:spPr bwMode="auto">
            <a:xfrm>
              <a:off x="8241391" y="386068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2" name="二等辺三角形 741">
              <a:extLst>
                <a:ext uri="{FF2B5EF4-FFF2-40B4-BE49-F238E27FC236}">
                  <a16:creationId xmlns:a16="http://schemas.microsoft.com/office/drawing/2014/main" id="{722AD381-F2F7-4278-8C93-A865832E6032}"/>
                </a:ext>
              </a:extLst>
            </p:cNvPr>
            <p:cNvSpPr/>
            <p:nvPr/>
          </p:nvSpPr>
          <p:spPr bwMode="auto">
            <a:xfrm rot="10800000">
              <a:off x="8437119"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3" name="二等辺三角形 742">
              <a:extLst>
                <a:ext uri="{FF2B5EF4-FFF2-40B4-BE49-F238E27FC236}">
                  <a16:creationId xmlns:a16="http://schemas.microsoft.com/office/drawing/2014/main" id="{1E2677C1-AB81-4E0A-8DD5-3E7227CA4A48}"/>
                </a:ext>
              </a:extLst>
            </p:cNvPr>
            <p:cNvSpPr/>
            <p:nvPr/>
          </p:nvSpPr>
          <p:spPr bwMode="auto">
            <a:xfrm>
              <a:off x="8043845" y="4163625"/>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4" name="二等辺三角形 743">
              <a:extLst>
                <a:ext uri="{FF2B5EF4-FFF2-40B4-BE49-F238E27FC236}">
                  <a16:creationId xmlns:a16="http://schemas.microsoft.com/office/drawing/2014/main" id="{932088F3-C961-4D4A-A50E-B6F050FD1048}"/>
                </a:ext>
              </a:extLst>
            </p:cNvPr>
            <p:cNvSpPr/>
            <p:nvPr/>
          </p:nvSpPr>
          <p:spPr bwMode="auto">
            <a:xfrm rot="10800000">
              <a:off x="8239948" y="4163625"/>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5" name="二等辺三角形 744">
              <a:extLst>
                <a:ext uri="{FF2B5EF4-FFF2-40B4-BE49-F238E27FC236}">
                  <a16:creationId xmlns:a16="http://schemas.microsoft.com/office/drawing/2014/main" id="{90A4F558-9A8D-481E-98D2-559132E8DF62}"/>
                </a:ext>
              </a:extLst>
            </p:cNvPr>
            <p:cNvSpPr/>
            <p:nvPr/>
          </p:nvSpPr>
          <p:spPr bwMode="auto">
            <a:xfrm>
              <a:off x="7860766" y="386068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6" name="二等辺三角形 745">
              <a:extLst>
                <a:ext uri="{FF2B5EF4-FFF2-40B4-BE49-F238E27FC236}">
                  <a16:creationId xmlns:a16="http://schemas.microsoft.com/office/drawing/2014/main" id="{11ED6905-ED38-4DDC-99A0-12F6F9C4F11C}"/>
                </a:ext>
              </a:extLst>
            </p:cNvPr>
            <p:cNvSpPr/>
            <p:nvPr/>
          </p:nvSpPr>
          <p:spPr bwMode="auto">
            <a:xfrm rot="10800000">
              <a:off x="8056494" y="386068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7" name="二等辺三角形 746">
              <a:extLst>
                <a:ext uri="{FF2B5EF4-FFF2-40B4-BE49-F238E27FC236}">
                  <a16:creationId xmlns:a16="http://schemas.microsoft.com/office/drawing/2014/main" id="{8E6A57EB-C428-4153-8606-1CF90EFF0106}"/>
                </a:ext>
              </a:extLst>
            </p:cNvPr>
            <p:cNvSpPr/>
            <p:nvPr/>
          </p:nvSpPr>
          <p:spPr bwMode="auto">
            <a:xfrm>
              <a:off x="7672933" y="4163624"/>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8" name="二等辺三角形 747">
              <a:extLst>
                <a:ext uri="{FF2B5EF4-FFF2-40B4-BE49-F238E27FC236}">
                  <a16:creationId xmlns:a16="http://schemas.microsoft.com/office/drawing/2014/main" id="{5B27B0D2-F25B-4A9D-AD6D-133E7AC87590}"/>
                </a:ext>
              </a:extLst>
            </p:cNvPr>
            <p:cNvSpPr/>
            <p:nvPr/>
          </p:nvSpPr>
          <p:spPr bwMode="auto">
            <a:xfrm rot="10800000">
              <a:off x="7869036" y="4163624"/>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9" name="二等辺三角形 748">
              <a:extLst>
                <a:ext uri="{FF2B5EF4-FFF2-40B4-BE49-F238E27FC236}">
                  <a16:creationId xmlns:a16="http://schemas.microsoft.com/office/drawing/2014/main" id="{8214221E-B412-42CD-BEFC-8A6053E36BEF}"/>
                </a:ext>
              </a:extLst>
            </p:cNvPr>
            <p:cNvSpPr/>
            <p:nvPr/>
          </p:nvSpPr>
          <p:spPr bwMode="auto">
            <a:xfrm>
              <a:off x="7871354" y="4466559"/>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0" name="二等辺三角形 749">
              <a:extLst>
                <a:ext uri="{FF2B5EF4-FFF2-40B4-BE49-F238E27FC236}">
                  <a16:creationId xmlns:a16="http://schemas.microsoft.com/office/drawing/2014/main" id="{05B38120-F551-41C3-B887-710D39265E99}"/>
                </a:ext>
              </a:extLst>
            </p:cNvPr>
            <p:cNvSpPr/>
            <p:nvPr/>
          </p:nvSpPr>
          <p:spPr bwMode="auto">
            <a:xfrm rot="10800000">
              <a:off x="7668956"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1" name="二等辺三角形 750">
              <a:extLst>
                <a:ext uri="{FF2B5EF4-FFF2-40B4-BE49-F238E27FC236}">
                  <a16:creationId xmlns:a16="http://schemas.microsoft.com/office/drawing/2014/main" id="{30CC07E7-960E-4656-A141-B40735180693}"/>
                </a:ext>
              </a:extLst>
            </p:cNvPr>
            <p:cNvSpPr/>
            <p:nvPr/>
          </p:nvSpPr>
          <p:spPr bwMode="auto">
            <a:xfrm rot="10800000">
              <a:off x="8060221"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2" name="二等辺三角形 751">
              <a:extLst>
                <a:ext uri="{FF2B5EF4-FFF2-40B4-BE49-F238E27FC236}">
                  <a16:creationId xmlns:a16="http://schemas.microsoft.com/office/drawing/2014/main" id="{F3D0E7AF-1122-4C2A-9408-075578827612}"/>
                </a:ext>
              </a:extLst>
            </p:cNvPr>
            <p:cNvSpPr/>
            <p:nvPr/>
          </p:nvSpPr>
          <p:spPr bwMode="auto">
            <a:xfrm rot="10800000">
              <a:off x="7855458" y="4769497"/>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753" name="グループ化 752">
            <a:extLst>
              <a:ext uri="{FF2B5EF4-FFF2-40B4-BE49-F238E27FC236}">
                <a16:creationId xmlns:a16="http://schemas.microsoft.com/office/drawing/2014/main" id="{5EDF0E55-97F4-4D82-A7D3-37064C480247}"/>
              </a:ext>
            </a:extLst>
          </p:cNvPr>
          <p:cNvGrpSpPr/>
          <p:nvPr/>
        </p:nvGrpSpPr>
        <p:grpSpPr>
          <a:xfrm>
            <a:off x="4419600" y="2590800"/>
            <a:ext cx="1526927" cy="1211753"/>
            <a:chOff x="7291192" y="3860684"/>
            <a:chExt cx="1526927" cy="1211753"/>
          </a:xfrm>
        </p:grpSpPr>
        <p:sp>
          <p:nvSpPr>
            <p:cNvPr id="754" name="二等辺三角形 753">
              <a:extLst>
                <a:ext uri="{FF2B5EF4-FFF2-40B4-BE49-F238E27FC236}">
                  <a16:creationId xmlns:a16="http://schemas.microsoft.com/office/drawing/2014/main" id="{0273124F-23C2-41C8-9CE1-E6A59859C983}"/>
                </a:ext>
              </a:extLst>
            </p:cNvPr>
            <p:cNvSpPr/>
            <p:nvPr/>
          </p:nvSpPr>
          <p:spPr bwMode="auto">
            <a:xfrm>
              <a:off x="7476089" y="3860686"/>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5" name="二等辺三角形 754">
              <a:extLst>
                <a:ext uri="{FF2B5EF4-FFF2-40B4-BE49-F238E27FC236}">
                  <a16:creationId xmlns:a16="http://schemas.microsoft.com/office/drawing/2014/main" id="{CFBB064B-FB14-440B-B6AF-CA1098786679}"/>
                </a:ext>
              </a:extLst>
            </p:cNvPr>
            <p:cNvSpPr/>
            <p:nvPr/>
          </p:nvSpPr>
          <p:spPr bwMode="auto">
            <a:xfrm rot="10800000">
              <a:off x="7671817" y="3860686"/>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6" name="二等辺三角形 755">
              <a:extLst>
                <a:ext uri="{FF2B5EF4-FFF2-40B4-BE49-F238E27FC236}">
                  <a16:creationId xmlns:a16="http://schemas.microsoft.com/office/drawing/2014/main" id="{F6D72DAB-B33F-4C5C-91C9-3E203CA586FC}"/>
                </a:ext>
              </a:extLst>
            </p:cNvPr>
            <p:cNvSpPr/>
            <p:nvPr/>
          </p:nvSpPr>
          <p:spPr bwMode="auto">
            <a:xfrm rot="10800000">
              <a:off x="7474646" y="4163626"/>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7" name="二等辺三角形 756">
              <a:extLst>
                <a:ext uri="{FF2B5EF4-FFF2-40B4-BE49-F238E27FC236}">
                  <a16:creationId xmlns:a16="http://schemas.microsoft.com/office/drawing/2014/main" id="{C2157E94-349A-464B-9EB0-979C6EDECC39}"/>
                </a:ext>
              </a:extLst>
            </p:cNvPr>
            <p:cNvSpPr/>
            <p:nvPr/>
          </p:nvSpPr>
          <p:spPr bwMode="auto">
            <a:xfrm rot="10800000">
              <a:off x="7291192"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8" name="二等辺三角形 757">
              <a:extLst>
                <a:ext uri="{FF2B5EF4-FFF2-40B4-BE49-F238E27FC236}">
                  <a16:creationId xmlns:a16="http://schemas.microsoft.com/office/drawing/2014/main" id="{B89BB7C9-F9D5-4A48-8F72-B161775AB113}"/>
                </a:ext>
              </a:extLst>
            </p:cNvPr>
            <p:cNvSpPr/>
            <p:nvPr/>
          </p:nvSpPr>
          <p:spPr bwMode="auto">
            <a:xfrm>
              <a:off x="8241391" y="386068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9" name="二等辺三角形 758">
              <a:extLst>
                <a:ext uri="{FF2B5EF4-FFF2-40B4-BE49-F238E27FC236}">
                  <a16:creationId xmlns:a16="http://schemas.microsoft.com/office/drawing/2014/main" id="{9DB48E45-B189-4B37-B14B-70972D1A922A}"/>
                </a:ext>
              </a:extLst>
            </p:cNvPr>
            <p:cNvSpPr/>
            <p:nvPr/>
          </p:nvSpPr>
          <p:spPr bwMode="auto">
            <a:xfrm rot="10800000">
              <a:off x="8437119"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0" name="二等辺三角形 759">
              <a:extLst>
                <a:ext uri="{FF2B5EF4-FFF2-40B4-BE49-F238E27FC236}">
                  <a16:creationId xmlns:a16="http://schemas.microsoft.com/office/drawing/2014/main" id="{2084FE27-9CA2-47D1-8423-B493134BD80F}"/>
                </a:ext>
              </a:extLst>
            </p:cNvPr>
            <p:cNvSpPr/>
            <p:nvPr/>
          </p:nvSpPr>
          <p:spPr bwMode="auto">
            <a:xfrm>
              <a:off x="8043845" y="4163625"/>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1" name="二等辺三角形 760">
              <a:extLst>
                <a:ext uri="{FF2B5EF4-FFF2-40B4-BE49-F238E27FC236}">
                  <a16:creationId xmlns:a16="http://schemas.microsoft.com/office/drawing/2014/main" id="{692336BD-0E6F-41C4-9A98-F7D5B4636EA8}"/>
                </a:ext>
              </a:extLst>
            </p:cNvPr>
            <p:cNvSpPr/>
            <p:nvPr/>
          </p:nvSpPr>
          <p:spPr bwMode="auto">
            <a:xfrm rot="10800000">
              <a:off x="8239948" y="4163625"/>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2" name="二等辺三角形 761">
              <a:extLst>
                <a:ext uri="{FF2B5EF4-FFF2-40B4-BE49-F238E27FC236}">
                  <a16:creationId xmlns:a16="http://schemas.microsoft.com/office/drawing/2014/main" id="{DD25A7C8-E4B6-417E-87DA-1BBC62439B77}"/>
                </a:ext>
              </a:extLst>
            </p:cNvPr>
            <p:cNvSpPr/>
            <p:nvPr/>
          </p:nvSpPr>
          <p:spPr bwMode="auto">
            <a:xfrm>
              <a:off x="7860766" y="386068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3" name="二等辺三角形 762">
              <a:extLst>
                <a:ext uri="{FF2B5EF4-FFF2-40B4-BE49-F238E27FC236}">
                  <a16:creationId xmlns:a16="http://schemas.microsoft.com/office/drawing/2014/main" id="{A0F1D6D2-455C-41A4-B695-61A9C5311D28}"/>
                </a:ext>
              </a:extLst>
            </p:cNvPr>
            <p:cNvSpPr/>
            <p:nvPr/>
          </p:nvSpPr>
          <p:spPr bwMode="auto">
            <a:xfrm rot="10800000">
              <a:off x="8056494" y="386068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4" name="二等辺三角形 763">
              <a:extLst>
                <a:ext uri="{FF2B5EF4-FFF2-40B4-BE49-F238E27FC236}">
                  <a16:creationId xmlns:a16="http://schemas.microsoft.com/office/drawing/2014/main" id="{A76F858D-D9B7-4B5D-8F8E-0B039F010AF0}"/>
                </a:ext>
              </a:extLst>
            </p:cNvPr>
            <p:cNvSpPr/>
            <p:nvPr/>
          </p:nvSpPr>
          <p:spPr bwMode="auto">
            <a:xfrm>
              <a:off x="7672933" y="4163624"/>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5" name="二等辺三角形 764">
              <a:extLst>
                <a:ext uri="{FF2B5EF4-FFF2-40B4-BE49-F238E27FC236}">
                  <a16:creationId xmlns:a16="http://schemas.microsoft.com/office/drawing/2014/main" id="{6735CD45-4F9B-499A-9927-EBB73C7087B2}"/>
                </a:ext>
              </a:extLst>
            </p:cNvPr>
            <p:cNvSpPr/>
            <p:nvPr/>
          </p:nvSpPr>
          <p:spPr bwMode="auto">
            <a:xfrm rot="10800000">
              <a:off x="7869036" y="4163624"/>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6" name="二等辺三角形 765">
              <a:extLst>
                <a:ext uri="{FF2B5EF4-FFF2-40B4-BE49-F238E27FC236}">
                  <a16:creationId xmlns:a16="http://schemas.microsoft.com/office/drawing/2014/main" id="{2CFECD01-6D0C-4F10-8CC8-0D1684BDDC0D}"/>
                </a:ext>
              </a:extLst>
            </p:cNvPr>
            <p:cNvSpPr/>
            <p:nvPr/>
          </p:nvSpPr>
          <p:spPr bwMode="auto">
            <a:xfrm>
              <a:off x="7871354" y="4466559"/>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7" name="二等辺三角形 766">
              <a:extLst>
                <a:ext uri="{FF2B5EF4-FFF2-40B4-BE49-F238E27FC236}">
                  <a16:creationId xmlns:a16="http://schemas.microsoft.com/office/drawing/2014/main" id="{9C7737FD-575A-4289-AC63-F6C5122D38B9}"/>
                </a:ext>
              </a:extLst>
            </p:cNvPr>
            <p:cNvSpPr/>
            <p:nvPr/>
          </p:nvSpPr>
          <p:spPr bwMode="auto">
            <a:xfrm rot="10800000">
              <a:off x="7668956"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8" name="二等辺三角形 767">
              <a:extLst>
                <a:ext uri="{FF2B5EF4-FFF2-40B4-BE49-F238E27FC236}">
                  <a16:creationId xmlns:a16="http://schemas.microsoft.com/office/drawing/2014/main" id="{8302C69B-2E96-4F8F-AA94-AC9531F4FAC9}"/>
                </a:ext>
              </a:extLst>
            </p:cNvPr>
            <p:cNvSpPr/>
            <p:nvPr/>
          </p:nvSpPr>
          <p:spPr bwMode="auto">
            <a:xfrm rot="10800000">
              <a:off x="8060221"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9" name="二等辺三角形 768">
              <a:extLst>
                <a:ext uri="{FF2B5EF4-FFF2-40B4-BE49-F238E27FC236}">
                  <a16:creationId xmlns:a16="http://schemas.microsoft.com/office/drawing/2014/main" id="{7CD64CCD-0A74-435B-902A-237A33E0F9C4}"/>
                </a:ext>
              </a:extLst>
            </p:cNvPr>
            <p:cNvSpPr/>
            <p:nvPr/>
          </p:nvSpPr>
          <p:spPr bwMode="auto">
            <a:xfrm rot="10800000">
              <a:off x="7855458" y="4769497"/>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770" name="グループ化 769">
            <a:extLst>
              <a:ext uri="{FF2B5EF4-FFF2-40B4-BE49-F238E27FC236}">
                <a16:creationId xmlns:a16="http://schemas.microsoft.com/office/drawing/2014/main" id="{7C19D703-C260-4DB2-8E9F-2B0C8AA98CC0}"/>
              </a:ext>
            </a:extLst>
          </p:cNvPr>
          <p:cNvGrpSpPr/>
          <p:nvPr/>
        </p:nvGrpSpPr>
        <p:grpSpPr>
          <a:xfrm>
            <a:off x="1353313" y="2600442"/>
            <a:ext cx="1526927" cy="1211753"/>
            <a:chOff x="7291192" y="3860684"/>
            <a:chExt cx="1526927" cy="1211753"/>
          </a:xfrm>
        </p:grpSpPr>
        <p:sp>
          <p:nvSpPr>
            <p:cNvPr id="771" name="二等辺三角形 770">
              <a:extLst>
                <a:ext uri="{FF2B5EF4-FFF2-40B4-BE49-F238E27FC236}">
                  <a16:creationId xmlns:a16="http://schemas.microsoft.com/office/drawing/2014/main" id="{184E56EF-6760-4639-AFA9-EEC53AD27EA5}"/>
                </a:ext>
              </a:extLst>
            </p:cNvPr>
            <p:cNvSpPr/>
            <p:nvPr/>
          </p:nvSpPr>
          <p:spPr bwMode="auto">
            <a:xfrm>
              <a:off x="7476089" y="3860686"/>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72" name="二等辺三角形 771">
              <a:extLst>
                <a:ext uri="{FF2B5EF4-FFF2-40B4-BE49-F238E27FC236}">
                  <a16:creationId xmlns:a16="http://schemas.microsoft.com/office/drawing/2014/main" id="{B400A3CB-41B5-442D-9793-ABF92A7CE8B2}"/>
                </a:ext>
              </a:extLst>
            </p:cNvPr>
            <p:cNvSpPr/>
            <p:nvPr/>
          </p:nvSpPr>
          <p:spPr bwMode="auto">
            <a:xfrm rot="10800000">
              <a:off x="7671817" y="3860686"/>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73" name="二等辺三角形 772">
              <a:extLst>
                <a:ext uri="{FF2B5EF4-FFF2-40B4-BE49-F238E27FC236}">
                  <a16:creationId xmlns:a16="http://schemas.microsoft.com/office/drawing/2014/main" id="{EF94FF44-197E-4136-812E-A72670A33693}"/>
                </a:ext>
              </a:extLst>
            </p:cNvPr>
            <p:cNvSpPr/>
            <p:nvPr/>
          </p:nvSpPr>
          <p:spPr bwMode="auto">
            <a:xfrm rot="10800000">
              <a:off x="7474646" y="4163626"/>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74" name="二等辺三角形 773">
              <a:extLst>
                <a:ext uri="{FF2B5EF4-FFF2-40B4-BE49-F238E27FC236}">
                  <a16:creationId xmlns:a16="http://schemas.microsoft.com/office/drawing/2014/main" id="{8066A137-D9F7-46D0-B31E-23603F1C1466}"/>
                </a:ext>
              </a:extLst>
            </p:cNvPr>
            <p:cNvSpPr/>
            <p:nvPr/>
          </p:nvSpPr>
          <p:spPr bwMode="auto">
            <a:xfrm rot="10800000">
              <a:off x="7291192"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75" name="二等辺三角形 774">
              <a:extLst>
                <a:ext uri="{FF2B5EF4-FFF2-40B4-BE49-F238E27FC236}">
                  <a16:creationId xmlns:a16="http://schemas.microsoft.com/office/drawing/2014/main" id="{B1942989-A549-4FCC-8126-3CD62385A604}"/>
                </a:ext>
              </a:extLst>
            </p:cNvPr>
            <p:cNvSpPr/>
            <p:nvPr/>
          </p:nvSpPr>
          <p:spPr bwMode="auto">
            <a:xfrm>
              <a:off x="8241391" y="3860685"/>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76" name="二等辺三角形 775">
              <a:extLst>
                <a:ext uri="{FF2B5EF4-FFF2-40B4-BE49-F238E27FC236}">
                  <a16:creationId xmlns:a16="http://schemas.microsoft.com/office/drawing/2014/main" id="{EA1E0F45-5E2C-4B80-B4A8-6FECB121447C}"/>
                </a:ext>
              </a:extLst>
            </p:cNvPr>
            <p:cNvSpPr/>
            <p:nvPr/>
          </p:nvSpPr>
          <p:spPr bwMode="auto">
            <a:xfrm rot="10800000">
              <a:off x="8437119" y="3860685"/>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77" name="二等辺三角形 776">
              <a:extLst>
                <a:ext uri="{FF2B5EF4-FFF2-40B4-BE49-F238E27FC236}">
                  <a16:creationId xmlns:a16="http://schemas.microsoft.com/office/drawing/2014/main" id="{E0B49815-05B6-466E-99F3-2ED966B14232}"/>
                </a:ext>
              </a:extLst>
            </p:cNvPr>
            <p:cNvSpPr/>
            <p:nvPr/>
          </p:nvSpPr>
          <p:spPr bwMode="auto">
            <a:xfrm>
              <a:off x="8043845" y="4163625"/>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78" name="二等辺三角形 777">
              <a:extLst>
                <a:ext uri="{FF2B5EF4-FFF2-40B4-BE49-F238E27FC236}">
                  <a16:creationId xmlns:a16="http://schemas.microsoft.com/office/drawing/2014/main" id="{E9495678-F319-4B0F-B57E-BD05D6540920}"/>
                </a:ext>
              </a:extLst>
            </p:cNvPr>
            <p:cNvSpPr/>
            <p:nvPr/>
          </p:nvSpPr>
          <p:spPr bwMode="auto">
            <a:xfrm rot="10800000">
              <a:off x="8239948" y="4163625"/>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79" name="二等辺三角形 778">
              <a:extLst>
                <a:ext uri="{FF2B5EF4-FFF2-40B4-BE49-F238E27FC236}">
                  <a16:creationId xmlns:a16="http://schemas.microsoft.com/office/drawing/2014/main" id="{6059029C-F450-4FE2-A5B3-61D5409C5B85}"/>
                </a:ext>
              </a:extLst>
            </p:cNvPr>
            <p:cNvSpPr/>
            <p:nvPr/>
          </p:nvSpPr>
          <p:spPr bwMode="auto">
            <a:xfrm>
              <a:off x="7860766" y="3860684"/>
              <a:ext cx="391453"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80" name="二等辺三角形 779">
              <a:extLst>
                <a:ext uri="{FF2B5EF4-FFF2-40B4-BE49-F238E27FC236}">
                  <a16:creationId xmlns:a16="http://schemas.microsoft.com/office/drawing/2014/main" id="{8FFBB590-9CF1-4106-89DD-DFDC20D6860E}"/>
                </a:ext>
              </a:extLst>
            </p:cNvPr>
            <p:cNvSpPr/>
            <p:nvPr/>
          </p:nvSpPr>
          <p:spPr bwMode="auto">
            <a:xfrm rot="10800000">
              <a:off x="8056494" y="3860684"/>
              <a:ext cx="381000"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81" name="二等辺三角形 780">
              <a:extLst>
                <a:ext uri="{FF2B5EF4-FFF2-40B4-BE49-F238E27FC236}">
                  <a16:creationId xmlns:a16="http://schemas.microsoft.com/office/drawing/2014/main" id="{4229F9ED-2C9B-4610-A1AE-406C604C4039}"/>
                </a:ext>
              </a:extLst>
            </p:cNvPr>
            <p:cNvSpPr/>
            <p:nvPr/>
          </p:nvSpPr>
          <p:spPr bwMode="auto">
            <a:xfrm>
              <a:off x="7672933" y="4163624"/>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82" name="二等辺三角形 781">
              <a:extLst>
                <a:ext uri="{FF2B5EF4-FFF2-40B4-BE49-F238E27FC236}">
                  <a16:creationId xmlns:a16="http://schemas.microsoft.com/office/drawing/2014/main" id="{C0DC0205-7DE1-41E4-A98B-5A4861D6A005}"/>
                </a:ext>
              </a:extLst>
            </p:cNvPr>
            <p:cNvSpPr/>
            <p:nvPr/>
          </p:nvSpPr>
          <p:spPr bwMode="auto">
            <a:xfrm rot="10800000">
              <a:off x="7869036" y="4163624"/>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83" name="二等辺三角形 782">
              <a:extLst>
                <a:ext uri="{FF2B5EF4-FFF2-40B4-BE49-F238E27FC236}">
                  <a16:creationId xmlns:a16="http://schemas.microsoft.com/office/drawing/2014/main" id="{F4CEDF61-C03F-412B-AE35-C800CDA7E2B8}"/>
                </a:ext>
              </a:extLst>
            </p:cNvPr>
            <p:cNvSpPr/>
            <p:nvPr/>
          </p:nvSpPr>
          <p:spPr bwMode="auto">
            <a:xfrm>
              <a:off x="7871354" y="4466559"/>
              <a:ext cx="405546" cy="30294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84" name="二等辺三角形 783">
              <a:extLst>
                <a:ext uri="{FF2B5EF4-FFF2-40B4-BE49-F238E27FC236}">
                  <a16:creationId xmlns:a16="http://schemas.microsoft.com/office/drawing/2014/main" id="{D9DBE1CE-B53F-43A6-BAEB-99D3083C6E95}"/>
                </a:ext>
              </a:extLst>
            </p:cNvPr>
            <p:cNvSpPr/>
            <p:nvPr/>
          </p:nvSpPr>
          <p:spPr bwMode="auto">
            <a:xfrm rot="10800000">
              <a:off x="7668956"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85" name="二等辺三角形 784">
              <a:extLst>
                <a:ext uri="{FF2B5EF4-FFF2-40B4-BE49-F238E27FC236}">
                  <a16:creationId xmlns:a16="http://schemas.microsoft.com/office/drawing/2014/main" id="{A95D304A-4004-453E-904F-FFB31E3F613D}"/>
                </a:ext>
              </a:extLst>
            </p:cNvPr>
            <p:cNvSpPr/>
            <p:nvPr/>
          </p:nvSpPr>
          <p:spPr bwMode="auto">
            <a:xfrm rot="10800000">
              <a:off x="8060221" y="4466559"/>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86" name="二等辺三角形 785">
              <a:extLst>
                <a:ext uri="{FF2B5EF4-FFF2-40B4-BE49-F238E27FC236}">
                  <a16:creationId xmlns:a16="http://schemas.microsoft.com/office/drawing/2014/main" id="{E3D3DAD8-5858-434E-92A9-E946E3439C89}"/>
                </a:ext>
              </a:extLst>
            </p:cNvPr>
            <p:cNvSpPr/>
            <p:nvPr/>
          </p:nvSpPr>
          <p:spPr bwMode="auto">
            <a:xfrm rot="10800000">
              <a:off x="7855458" y="4769497"/>
              <a:ext cx="394717" cy="30294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787" name="グループ化 786">
            <a:extLst>
              <a:ext uri="{FF2B5EF4-FFF2-40B4-BE49-F238E27FC236}">
                <a16:creationId xmlns:a16="http://schemas.microsoft.com/office/drawing/2014/main" id="{D8B61538-53C5-47E9-B7BE-7D12916C8CFE}"/>
              </a:ext>
            </a:extLst>
          </p:cNvPr>
          <p:cNvGrpSpPr/>
          <p:nvPr/>
        </p:nvGrpSpPr>
        <p:grpSpPr>
          <a:xfrm>
            <a:off x="1224993" y="3670731"/>
            <a:ext cx="1770366" cy="1475393"/>
            <a:chOff x="533988" y="1501327"/>
            <a:chExt cx="1770366" cy="1475393"/>
          </a:xfrm>
        </p:grpSpPr>
        <p:sp>
          <p:nvSpPr>
            <p:cNvPr id="788" name="二等辺三角形 787">
              <a:extLst>
                <a:ext uri="{FF2B5EF4-FFF2-40B4-BE49-F238E27FC236}">
                  <a16:creationId xmlns:a16="http://schemas.microsoft.com/office/drawing/2014/main" id="{EC56EF7F-E6EE-4467-8EE8-18AAFE7EE2BA}"/>
                </a:ext>
              </a:extLst>
            </p:cNvPr>
            <p:cNvSpPr/>
            <p:nvPr/>
          </p:nvSpPr>
          <p:spPr bwMode="auto">
            <a:xfrm>
              <a:off x="1822961" y="251113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89" name="二等辺三角形 788">
              <a:extLst>
                <a:ext uri="{FF2B5EF4-FFF2-40B4-BE49-F238E27FC236}">
                  <a16:creationId xmlns:a16="http://schemas.microsoft.com/office/drawing/2014/main" id="{98CC20A3-A58B-427B-8673-ACA7B5914324}"/>
                </a:ext>
              </a:extLst>
            </p:cNvPr>
            <p:cNvSpPr/>
            <p:nvPr/>
          </p:nvSpPr>
          <p:spPr bwMode="auto">
            <a:xfrm>
              <a:off x="1243136" y="163374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90" name="星 6 266">
              <a:extLst>
                <a:ext uri="{FF2B5EF4-FFF2-40B4-BE49-F238E27FC236}">
                  <a16:creationId xmlns:a16="http://schemas.microsoft.com/office/drawing/2014/main" id="{0077AA6C-DA56-4CD9-AB22-5C9D3962E455}"/>
                </a:ext>
              </a:extLst>
            </p:cNvPr>
            <p:cNvSpPr/>
            <p:nvPr/>
          </p:nvSpPr>
          <p:spPr bwMode="auto">
            <a:xfrm>
              <a:off x="1306443" y="1501327"/>
              <a:ext cx="246722" cy="256245"/>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91" name="二等辺三角形 790">
              <a:extLst>
                <a:ext uri="{FF2B5EF4-FFF2-40B4-BE49-F238E27FC236}">
                  <a16:creationId xmlns:a16="http://schemas.microsoft.com/office/drawing/2014/main" id="{98352FF9-DD9E-443A-B9D1-252DC805DD8F}"/>
                </a:ext>
              </a:extLst>
            </p:cNvPr>
            <p:cNvSpPr/>
            <p:nvPr/>
          </p:nvSpPr>
          <p:spPr bwMode="auto">
            <a:xfrm>
              <a:off x="1052636" y="193668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92" name="二等辺三角形 791">
              <a:extLst>
                <a:ext uri="{FF2B5EF4-FFF2-40B4-BE49-F238E27FC236}">
                  <a16:creationId xmlns:a16="http://schemas.microsoft.com/office/drawing/2014/main" id="{B0A9453F-B6B3-43B7-9AEA-4385F9D957F7}"/>
                </a:ext>
              </a:extLst>
            </p:cNvPr>
            <p:cNvSpPr/>
            <p:nvPr/>
          </p:nvSpPr>
          <p:spPr bwMode="auto">
            <a:xfrm rot="10800000">
              <a:off x="1248364" y="1936687"/>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93" name="星 6 269">
              <a:extLst>
                <a:ext uri="{FF2B5EF4-FFF2-40B4-BE49-F238E27FC236}">
                  <a16:creationId xmlns:a16="http://schemas.microsoft.com/office/drawing/2014/main" id="{F50F62A5-C9DC-4F24-9900-02BC0892EFD8}"/>
                </a:ext>
              </a:extLst>
            </p:cNvPr>
            <p:cNvSpPr/>
            <p:nvPr/>
          </p:nvSpPr>
          <p:spPr bwMode="auto">
            <a:xfrm>
              <a:off x="1115943" y="1804267"/>
              <a:ext cx="246722" cy="256245"/>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94" name="二等辺三角形 793">
              <a:extLst>
                <a:ext uri="{FF2B5EF4-FFF2-40B4-BE49-F238E27FC236}">
                  <a16:creationId xmlns:a16="http://schemas.microsoft.com/office/drawing/2014/main" id="{C7C17EBD-1E4B-4E89-8660-971F65CBB68B}"/>
                </a:ext>
              </a:extLst>
            </p:cNvPr>
            <p:cNvSpPr/>
            <p:nvPr/>
          </p:nvSpPr>
          <p:spPr bwMode="auto">
            <a:xfrm>
              <a:off x="1433637" y="1936686"/>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95" name="星 6 271">
              <a:extLst>
                <a:ext uri="{FF2B5EF4-FFF2-40B4-BE49-F238E27FC236}">
                  <a16:creationId xmlns:a16="http://schemas.microsoft.com/office/drawing/2014/main" id="{321A12FF-3AAD-4F03-AFD9-0C79BDC4EAC3}"/>
                </a:ext>
              </a:extLst>
            </p:cNvPr>
            <p:cNvSpPr/>
            <p:nvPr/>
          </p:nvSpPr>
          <p:spPr bwMode="auto">
            <a:xfrm>
              <a:off x="1496944" y="1804267"/>
              <a:ext cx="246722" cy="254184"/>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96" name="二等辺三角形 795">
              <a:extLst>
                <a:ext uri="{FF2B5EF4-FFF2-40B4-BE49-F238E27FC236}">
                  <a16:creationId xmlns:a16="http://schemas.microsoft.com/office/drawing/2014/main" id="{32603B56-CD6E-4BCC-9F26-8EE13EF4BC91}"/>
                </a:ext>
              </a:extLst>
            </p:cNvPr>
            <p:cNvSpPr/>
            <p:nvPr/>
          </p:nvSpPr>
          <p:spPr bwMode="auto">
            <a:xfrm>
              <a:off x="856908" y="2237190"/>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97" name="二等辺三角形 796">
              <a:extLst>
                <a:ext uri="{FF2B5EF4-FFF2-40B4-BE49-F238E27FC236}">
                  <a16:creationId xmlns:a16="http://schemas.microsoft.com/office/drawing/2014/main" id="{960A62AE-E48F-42F7-A6C1-A6C9FB986388}"/>
                </a:ext>
              </a:extLst>
            </p:cNvPr>
            <p:cNvSpPr/>
            <p:nvPr/>
          </p:nvSpPr>
          <p:spPr bwMode="auto">
            <a:xfrm rot="10800000">
              <a:off x="1052636" y="2237190"/>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98" name="星 6 274">
              <a:extLst>
                <a:ext uri="{FF2B5EF4-FFF2-40B4-BE49-F238E27FC236}">
                  <a16:creationId xmlns:a16="http://schemas.microsoft.com/office/drawing/2014/main" id="{491BB62D-E183-4CD7-A4CE-1794619921F8}"/>
                </a:ext>
              </a:extLst>
            </p:cNvPr>
            <p:cNvSpPr/>
            <p:nvPr/>
          </p:nvSpPr>
          <p:spPr bwMode="auto">
            <a:xfrm>
              <a:off x="920215" y="2104770"/>
              <a:ext cx="246722" cy="256245"/>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99" name="二等辺三角形 798">
              <a:extLst>
                <a:ext uri="{FF2B5EF4-FFF2-40B4-BE49-F238E27FC236}">
                  <a16:creationId xmlns:a16="http://schemas.microsoft.com/office/drawing/2014/main" id="{34A7104E-5355-4008-8EFE-DA0562DB5EC9}"/>
                </a:ext>
              </a:extLst>
            </p:cNvPr>
            <p:cNvSpPr/>
            <p:nvPr/>
          </p:nvSpPr>
          <p:spPr bwMode="auto">
            <a:xfrm>
              <a:off x="666408" y="2540130"/>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00" name="二等辺三角形 799">
              <a:extLst>
                <a:ext uri="{FF2B5EF4-FFF2-40B4-BE49-F238E27FC236}">
                  <a16:creationId xmlns:a16="http://schemas.microsoft.com/office/drawing/2014/main" id="{288053C4-9ABF-41BD-BCA2-2DB9880487C7}"/>
                </a:ext>
              </a:extLst>
            </p:cNvPr>
            <p:cNvSpPr/>
            <p:nvPr/>
          </p:nvSpPr>
          <p:spPr bwMode="auto">
            <a:xfrm rot="10800000">
              <a:off x="862136" y="2540130"/>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01" name="星 6 277">
              <a:extLst>
                <a:ext uri="{FF2B5EF4-FFF2-40B4-BE49-F238E27FC236}">
                  <a16:creationId xmlns:a16="http://schemas.microsoft.com/office/drawing/2014/main" id="{99314A83-CC1F-4711-8A92-D8B523893A2F}"/>
                </a:ext>
              </a:extLst>
            </p:cNvPr>
            <p:cNvSpPr/>
            <p:nvPr/>
          </p:nvSpPr>
          <p:spPr bwMode="auto">
            <a:xfrm>
              <a:off x="729715" y="2407710"/>
              <a:ext cx="246722" cy="256245"/>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02" name="二等辺三角形 801">
              <a:extLst>
                <a:ext uri="{FF2B5EF4-FFF2-40B4-BE49-F238E27FC236}">
                  <a16:creationId xmlns:a16="http://schemas.microsoft.com/office/drawing/2014/main" id="{ACA5A10A-86B5-4DE1-9F46-DAA0224638A1}"/>
                </a:ext>
              </a:extLst>
            </p:cNvPr>
            <p:cNvSpPr/>
            <p:nvPr/>
          </p:nvSpPr>
          <p:spPr bwMode="auto">
            <a:xfrm>
              <a:off x="1248361" y="2224769"/>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03" name="二等辺三角形 802">
              <a:extLst>
                <a:ext uri="{FF2B5EF4-FFF2-40B4-BE49-F238E27FC236}">
                  <a16:creationId xmlns:a16="http://schemas.microsoft.com/office/drawing/2014/main" id="{D0DED654-2CDE-408B-A93A-5DFBC1ED8899}"/>
                </a:ext>
              </a:extLst>
            </p:cNvPr>
            <p:cNvSpPr/>
            <p:nvPr/>
          </p:nvSpPr>
          <p:spPr bwMode="auto">
            <a:xfrm rot="10800000">
              <a:off x="1444089" y="2224769"/>
              <a:ext cx="354937" cy="290753"/>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04" name="星 6 280">
              <a:extLst>
                <a:ext uri="{FF2B5EF4-FFF2-40B4-BE49-F238E27FC236}">
                  <a16:creationId xmlns:a16="http://schemas.microsoft.com/office/drawing/2014/main" id="{1A37883B-1798-45CC-A051-B71CE3AD156F}"/>
                </a:ext>
              </a:extLst>
            </p:cNvPr>
            <p:cNvSpPr/>
            <p:nvPr/>
          </p:nvSpPr>
          <p:spPr bwMode="auto">
            <a:xfrm>
              <a:off x="1311668" y="2103705"/>
              <a:ext cx="246722" cy="254184"/>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05" name="二等辺三角形 804">
              <a:extLst>
                <a:ext uri="{FF2B5EF4-FFF2-40B4-BE49-F238E27FC236}">
                  <a16:creationId xmlns:a16="http://schemas.microsoft.com/office/drawing/2014/main" id="{EBCC2D9C-A27D-494F-A214-F41923631CF4}"/>
                </a:ext>
              </a:extLst>
            </p:cNvPr>
            <p:cNvSpPr/>
            <p:nvPr/>
          </p:nvSpPr>
          <p:spPr bwMode="auto">
            <a:xfrm>
              <a:off x="1630158" y="2214943"/>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06" name="星 6 282">
              <a:extLst>
                <a:ext uri="{FF2B5EF4-FFF2-40B4-BE49-F238E27FC236}">
                  <a16:creationId xmlns:a16="http://schemas.microsoft.com/office/drawing/2014/main" id="{F49F2859-AC9B-4F32-8989-2775BBA55F42}"/>
                </a:ext>
              </a:extLst>
            </p:cNvPr>
            <p:cNvSpPr/>
            <p:nvPr/>
          </p:nvSpPr>
          <p:spPr bwMode="auto">
            <a:xfrm>
              <a:off x="1712649" y="2082523"/>
              <a:ext cx="246722" cy="256245"/>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07" name="二等辺三角形 806">
              <a:extLst>
                <a:ext uri="{FF2B5EF4-FFF2-40B4-BE49-F238E27FC236}">
                  <a16:creationId xmlns:a16="http://schemas.microsoft.com/office/drawing/2014/main" id="{CA858DCA-AD84-454B-9342-567035152379}"/>
                </a:ext>
              </a:extLst>
            </p:cNvPr>
            <p:cNvSpPr/>
            <p:nvPr/>
          </p:nvSpPr>
          <p:spPr bwMode="auto">
            <a:xfrm>
              <a:off x="1049261" y="2530305"/>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08" name="二等辺三角形 807">
              <a:extLst>
                <a:ext uri="{FF2B5EF4-FFF2-40B4-BE49-F238E27FC236}">
                  <a16:creationId xmlns:a16="http://schemas.microsoft.com/office/drawing/2014/main" id="{9C3D5065-80A8-481C-B12A-895A2611EE2C}"/>
                </a:ext>
              </a:extLst>
            </p:cNvPr>
            <p:cNvSpPr/>
            <p:nvPr/>
          </p:nvSpPr>
          <p:spPr bwMode="auto">
            <a:xfrm rot="10800000">
              <a:off x="1244989" y="2530305"/>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09" name="星 6 285">
              <a:extLst>
                <a:ext uri="{FF2B5EF4-FFF2-40B4-BE49-F238E27FC236}">
                  <a16:creationId xmlns:a16="http://schemas.microsoft.com/office/drawing/2014/main" id="{0EB46300-C545-417C-88C1-C19CF9ED3B97}"/>
                </a:ext>
              </a:extLst>
            </p:cNvPr>
            <p:cNvSpPr/>
            <p:nvPr/>
          </p:nvSpPr>
          <p:spPr bwMode="auto">
            <a:xfrm>
              <a:off x="1102580" y="2395290"/>
              <a:ext cx="246722" cy="256245"/>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10" name="二等辺三角形 809">
              <a:extLst>
                <a:ext uri="{FF2B5EF4-FFF2-40B4-BE49-F238E27FC236}">
                  <a16:creationId xmlns:a16="http://schemas.microsoft.com/office/drawing/2014/main" id="{F9FE8BC9-8182-4E03-9763-8183450C5A19}"/>
                </a:ext>
              </a:extLst>
            </p:cNvPr>
            <p:cNvSpPr/>
            <p:nvPr/>
          </p:nvSpPr>
          <p:spPr bwMode="auto">
            <a:xfrm>
              <a:off x="1430262" y="2530304"/>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11" name="二等辺三角形 810">
              <a:extLst>
                <a:ext uri="{FF2B5EF4-FFF2-40B4-BE49-F238E27FC236}">
                  <a16:creationId xmlns:a16="http://schemas.microsoft.com/office/drawing/2014/main" id="{9588CE8F-9CC6-4390-8987-A5E1F3D8EC75}"/>
                </a:ext>
              </a:extLst>
            </p:cNvPr>
            <p:cNvSpPr/>
            <p:nvPr/>
          </p:nvSpPr>
          <p:spPr bwMode="auto">
            <a:xfrm rot="10800000">
              <a:off x="1625990" y="2530304"/>
              <a:ext cx="354937" cy="290753"/>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12" name="星 6 288">
              <a:extLst>
                <a:ext uri="{FF2B5EF4-FFF2-40B4-BE49-F238E27FC236}">
                  <a16:creationId xmlns:a16="http://schemas.microsoft.com/office/drawing/2014/main" id="{BCEB59EC-C807-4939-BF01-8AE1A2EE5349}"/>
                </a:ext>
              </a:extLst>
            </p:cNvPr>
            <p:cNvSpPr/>
            <p:nvPr/>
          </p:nvSpPr>
          <p:spPr bwMode="auto">
            <a:xfrm>
              <a:off x="1503561" y="2395138"/>
              <a:ext cx="246722" cy="254184"/>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13" name="星 6 289">
              <a:extLst>
                <a:ext uri="{FF2B5EF4-FFF2-40B4-BE49-F238E27FC236}">
                  <a16:creationId xmlns:a16="http://schemas.microsoft.com/office/drawing/2014/main" id="{1A29037E-617F-417D-8127-36113AB8CD99}"/>
                </a:ext>
              </a:extLst>
            </p:cNvPr>
            <p:cNvSpPr/>
            <p:nvPr/>
          </p:nvSpPr>
          <p:spPr bwMode="auto">
            <a:xfrm>
              <a:off x="1872359" y="2386431"/>
              <a:ext cx="246722" cy="254184"/>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14" name="星 6 290">
              <a:extLst>
                <a:ext uri="{FF2B5EF4-FFF2-40B4-BE49-F238E27FC236}">
                  <a16:creationId xmlns:a16="http://schemas.microsoft.com/office/drawing/2014/main" id="{ABF8CCF5-415D-4E2F-95CF-03F64D43EA34}"/>
                </a:ext>
              </a:extLst>
            </p:cNvPr>
            <p:cNvSpPr/>
            <p:nvPr/>
          </p:nvSpPr>
          <p:spPr bwMode="auto">
            <a:xfrm>
              <a:off x="533988" y="2720475"/>
              <a:ext cx="246722" cy="256245"/>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15" name="星 6 291">
              <a:extLst>
                <a:ext uri="{FF2B5EF4-FFF2-40B4-BE49-F238E27FC236}">
                  <a16:creationId xmlns:a16="http://schemas.microsoft.com/office/drawing/2014/main" id="{BFF2469D-B379-48AD-A354-00527B5443CB}"/>
                </a:ext>
              </a:extLst>
            </p:cNvPr>
            <p:cNvSpPr/>
            <p:nvPr/>
          </p:nvSpPr>
          <p:spPr bwMode="auto">
            <a:xfrm>
              <a:off x="906853" y="2708055"/>
              <a:ext cx="246722" cy="256245"/>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16" name="星 6 292">
              <a:extLst>
                <a:ext uri="{FF2B5EF4-FFF2-40B4-BE49-F238E27FC236}">
                  <a16:creationId xmlns:a16="http://schemas.microsoft.com/office/drawing/2014/main" id="{9E0AD15B-45C3-4611-A6C0-862127CAC011}"/>
                </a:ext>
              </a:extLst>
            </p:cNvPr>
            <p:cNvSpPr/>
            <p:nvPr/>
          </p:nvSpPr>
          <p:spPr bwMode="auto">
            <a:xfrm>
              <a:off x="1307834" y="2707903"/>
              <a:ext cx="246722" cy="254184"/>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17" name="星 6 293">
              <a:extLst>
                <a:ext uri="{FF2B5EF4-FFF2-40B4-BE49-F238E27FC236}">
                  <a16:creationId xmlns:a16="http://schemas.microsoft.com/office/drawing/2014/main" id="{0DA206F0-4E13-489A-B07F-330291E9766C}"/>
                </a:ext>
              </a:extLst>
            </p:cNvPr>
            <p:cNvSpPr/>
            <p:nvPr/>
          </p:nvSpPr>
          <p:spPr bwMode="auto">
            <a:xfrm>
              <a:off x="1676632" y="2699196"/>
              <a:ext cx="246722" cy="254184"/>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18" name="星 6 294">
              <a:extLst>
                <a:ext uri="{FF2B5EF4-FFF2-40B4-BE49-F238E27FC236}">
                  <a16:creationId xmlns:a16="http://schemas.microsoft.com/office/drawing/2014/main" id="{275A195D-4676-4557-8E72-CEB9004AF30B}"/>
                </a:ext>
              </a:extLst>
            </p:cNvPr>
            <p:cNvSpPr/>
            <p:nvPr/>
          </p:nvSpPr>
          <p:spPr bwMode="auto">
            <a:xfrm>
              <a:off x="2057632" y="2689272"/>
              <a:ext cx="246722" cy="254184"/>
            </a:xfrm>
            <a:prstGeom prst="star6">
              <a:avLst/>
            </a:prstGeom>
            <a:solidFill>
              <a:srgbClr val="FFFF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819" name="グループ化 818">
            <a:extLst>
              <a:ext uri="{FF2B5EF4-FFF2-40B4-BE49-F238E27FC236}">
                <a16:creationId xmlns:a16="http://schemas.microsoft.com/office/drawing/2014/main" id="{972B22FF-D1DC-478F-99C6-622A90F070C7}"/>
              </a:ext>
            </a:extLst>
          </p:cNvPr>
          <p:cNvGrpSpPr/>
          <p:nvPr/>
        </p:nvGrpSpPr>
        <p:grpSpPr>
          <a:xfrm>
            <a:off x="4280577" y="3670731"/>
            <a:ext cx="1770366" cy="1475393"/>
            <a:chOff x="533988" y="1501327"/>
            <a:chExt cx="1770366" cy="1475393"/>
          </a:xfrm>
        </p:grpSpPr>
        <p:sp>
          <p:nvSpPr>
            <p:cNvPr id="820" name="二等辺三角形 819">
              <a:extLst>
                <a:ext uri="{FF2B5EF4-FFF2-40B4-BE49-F238E27FC236}">
                  <a16:creationId xmlns:a16="http://schemas.microsoft.com/office/drawing/2014/main" id="{86D2EDA1-F464-4CA0-8E6D-D5A9166ADB6A}"/>
                </a:ext>
              </a:extLst>
            </p:cNvPr>
            <p:cNvSpPr/>
            <p:nvPr/>
          </p:nvSpPr>
          <p:spPr bwMode="auto">
            <a:xfrm>
              <a:off x="1812495" y="251113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21" name="二等辺三角形 820">
              <a:extLst>
                <a:ext uri="{FF2B5EF4-FFF2-40B4-BE49-F238E27FC236}">
                  <a16:creationId xmlns:a16="http://schemas.microsoft.com/office/drawing/2014/main" id="{6147B82C-1D38-4FA6-B83A-8E141A7348C3}"/>
                </a:ext>
              </a:extLst>
            </p:cNvPr>
            <p:cNvSpPr/>
            <p:nvPr/>
          </p:nvSpPr>
          <p:spPr bwMode="auto">
            <a:xfrm>
              <a:off x="1243136" y="163374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22" name="星 6 298">
              <a:extLst>
                <a:ext uri="{FF2B5EF4-FFF2-40B4-BE49-F238E27FC236}">
                  <a16:creationId xmlns:a16="http://schemas.microsoft.com/office/drawing/2014/main" id="{37CE6347-7428-419D-ADB3-7CCCE9F782DD}"/>
                </a:ext>
              </a:extLst>
            </p:cNvPr>
            <p:cNvSpPr/>
            <p:nvPr/>
          </p:nvSpPr>
          <p:spPr bwMode="auto">
            <a:xfrm>
              <a:off x="1306443" y="1501327"/>
              <a:ext cx="246722" cy="256245"/>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23" name="二等辺三角形 822">
              <a:extLst>
                <a:ext uri="{FF2B5EF4-FFF2-40B4-BE49-F238E27FC236}">
                  <a16:creationId xmlns:a16="http://schemas.microsoft.com/office/drawing/2014/main" id="{E6D3EB4A-A54B-41CF-94FE-376DCF402ED4}"/>
                </a:ext>
              </a:extLst>
            </p:cNvPr>
            <p:cNvSpPr/>
            <p:nvPr/>
          </p:nvSpPr>
          <p:spPr bwMode="auto">
            <a:xfrm>
              <a:off x="1052636" y="193668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24" name="二等辺三角形 823">
              <a:extLst>
                <a:ext uri="{FF2B5EF4-FFF2-40B4-BE49-F238E27FC236}">
                  <a16:creationId xmlns:a16="http://schemas.microsoft.com/office/drawing/2014/main" id="{14E3151A-51C8-452C-A884-D3010FD4A424}"/>
                </a:ext>
              </a:extLst>
            </p:cNvPr>
            <p:cNvSpPr/>
            <p:nvPr/>
          </p:nvSpPr>
          <p:spPr bwMode="auto">
            <a:xfrm rot="10800000">
              <a:off x="1248364" y="1936687"/>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25" name="星 6 301">
              <a:extLst>
                <a:ext uri="{FF2B5EF4-FFF2-40B4-BE49-F238E27FC236}">
                  <a16:creationId xmlns:a16="http://schemas.microsoft.com/office/drawing/2014/main" id="{7EC762B5-775B-4F25-A32B-4F4DC70F1311}"/>
                </a:ext>
              </a:extLst>
            </p:cNvPr>
            <p:cNvSpPr/>
            <p:nvPr/>
          </p:nvSpPr>
          <p:spPr bwMode="auto">
            <a:xfrm>
              <a:off x="1115943" y="1804267"/>
              <a:ext cx="246722" cy="256245"/>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26" name="二等辺三角形 825">
              <a:extLst>
                <a:ext uri="{FF2B5EF4-FFF2-40B4-BE49-F238E27FC236}">
                  <a16:creationId xmlns:a16="http://schemas.microsoft.com/office/drawing/2014/main" id="{5E830C80-B3F9-4D9D-A29D-CF7FF7C223E4}"/>
                </a:ext>
              </a:extLst>
            </p:cNvPr>
            <p:cNvSpPr/>
            <p:nvPr/>
          </p:nvSpPr>
          <p:spPr bwMode="auto">
            <a:xfrm>
              <a:off x="1433637" y="1936686"/>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27" name="星 6 303">
              <a:extLst>
                <a:ext uri="{FF2B5EF4-FFF2-40B4-BE49-F238E27FC236}">
                  <a16:creationId xmlns:a16="http://schemas.microsoft.com/office/drawing/2014/main" id="{43C7C569-681C-46B7-9020-2CCD00D76D42}"/>
                </a:ext>
              </a:extLst>
            </p:cNvPr>
            <p:cNvSpPr/>
            <p:nvPr/>
          </p:nvSpPr>
          <p:spPr bwMode="auto">
            <a:xfrm>
              <a:off x="1496944" y="1804267"/>
              <a:ext cx="246722" cy="254184"/>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28" name="二等辺三角形 827">
              <a:extLst>
                <a:ext uri="{FF2B5EF4-FFF2-40B4-BE49-F238E27FC236}">
                  <a16:creationId xmlns:a16="http://schemas.microsoft.com/office/drawing/2014/main" id="{20E1201D-B272-46D7-A7E8-47179F343463}"/>
                </a:ext>
              </a:extLst>
            </p:cNvPr>
            <p:cNvSpPr/>
            <p:nvPr/>
          </p:nvSpPr>
          <p:spPr bwMode="auto">
            <a:xfrm>
              <a:off x="856908" y="2237190"/>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29" name="二等辺三角形 828">
              <a:extLst>
                <a:ext uri="{FF2B5EF4-FFF2-40B4-BE49-F238E27FC236}">
                  <a16:creationId xmlns:a16="http://schemas.microsoft.com/office/drawing/2014/main" id="{69A6E5C8-DEAE-40C4-A202-EEB18125BBE4}"/>
                </a:ext>
              </a:extLst>
            </p:cNvPr>
            <p:cNvSpPr/>
            <p:nvPr/>
          </p:nvSpPr>
          <p:spPr bwMode="auto">
            <a:xfrm rot="10800000">
              <a:off x="1052636" y="2237190"/>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0" name="星 6 306">
              <a:extLst>
                <a:ext uri="{FF2B5EF4-FFF2-40B4-BE49-F238E27FC236}">
                  <a16:creationId xmlns:a16="http://schemas.microsoft.com/office/drawing/2014/main" id="{49C85FBD-9793-4F2C-9ACA-8432FB13B0EC}"/>
                </a:ext>
              </a:extLst>
            </p:cNvPr>
            <p:cNvSpPr/>
            <p:nvPr/>
          </p:nvSpPr>
          <p:spPr bwMode="auto">
            <a:xfrm>
              <a:off x="920215" y="2104770"/>
              <a:ext cx="246722" cy="256245"/>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1" name="二等辺三角形 830">
              <a:extLst>
                <a:ext uri="{FF2B5EF4-FFF2-40B4-BE49-F238E27FC236}">
                  <a16:creationId xmlns:a16="http://schemas.microsoft.com/office/drawing/2014/main" id="{2B933469-2E18-4097-B6E9-04DC2ABBACF3}"/>
                </a:ext>
              </a:extLst>
            </p:cNvPr>
            <p:cNvSpPr/>
            <p:nvPr/>
          </p:nvSpPr>
          <p:spPr bwMode="auto">
            <a:xfrm>
              <a:off x="666408" y="2540130"/>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2" name="二等辺三角形 831">
              <a:extLst>
                <a:ext uri="{FF2B5EF4-FFF2-40B4-BE49-F238E27FC236}">
                  <a16:creationId xmlns:a16="http://schemas.microsoft.com/office/drawing/2014/main" id="{327F616D-E99C-4522-9C5F-425217005B07}"/>
                </a:ext>
              </a:extLst>
            </p:cNvPr>
            <p:cNvSpPr/>
            <p:nvPr/>
          </p:nvSpPr>
          <p:spPr bwMode="auto">
            <a:xfrm rot="10800000">
              <a:off x="862136" y="2540130"/>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3" name="星 6 309">
              <a:extLst>
                <a:ext uri="{FF2B5EF4-FFF2-40B4-BE49-F238E27FC236}">
                  <a16:creationId xmlns:a16="http://schemas.microsoft.com/office/drawing/2014/main" id="{594F0C57-8409-44C8-A46A-6C0767CEFED5}"/>
                </a:ext>
              </a:extLst>
            </p:cNvPr>
            <p:cNvSpPr/>
            <p:nvPr/>
          </p:nvSpPr>
          <p:spPr bwMode="auto">
            <a:xfrm>
              <a:off x="729715" y="2407710"/>
              <a:ext cx="246722" cy="256245"/>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4" name="二等辺三角形 833">
              <a:extLst>
                <a:ext uri="{FF2B5EF4-FFF2-40B4-BE49-F238E27FC236}">
                  <a16:creationId xmlns:a16="http://schemas.microsoft.com/office/drawing/2014/main" id="{24E8824A-6EDF-416F-870A-C4D33AD17349}"/>
                </a:ext>
              </a:extLst>
            </p:cNvPr>
            <p:cNvSpPr/>
            <p:nvPr/>
          </p:nvSpPr>
          <p:spPr bwMode="auto">
            <a:xfrm>
              <a:off x="1248361" y="2224769"/>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5" name="二等辺三角形 834">
              <a:extLst>
                <a:ext uri="{FF2B5EF4-FFF2-40B4-BE49-F238E27FC236}">
                  <a16:creationId xmlns:a16="http://schemas.microsoft.com/office/drawing/2014/main" id="{968C9667-642A-4E3A-AEBF-BC62DE203355}"/>
                </a:ext>
              </a:extLst>
            </p:cNvPr>
            <p:cNvSpPr/>
            <p:nvPr/>
          </p:nvSpPr>
          <p:spPr bwMode="auto">
            <a:xfrm rot="10800000">
              <a:off x="1444089" y="2224769"/>
              <a:ext cx="354937" cy="290753"/>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6" name="星 6 312">
              <a:extLst>
                <a:ext uri="{FF2B5EF4-FFF2-40B4-BE49-F238E27FC236}">
                  <a16:creationId xmlns:a16="http://schemas.microsoft.com/office/drawing/2014/main" id="{1CDC867A-70D9-457A-863E-331CCC73CB85}"/>
                </a:ext>
              </a:extLst>
            </p:cNvPr>
            <p:cNvSpPr/>
            <p:nvPr/>
          </p:nvSpPr>
          <p:spPr bwMode="auto">
            <a:xfrm>
              <a:off x="1311668" y="2103705"/>
              <a:ext cx="246722" cy="254184"/>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7" name="二等辺三角形 836">
              <a:extLst>
                <a:ext uri="{FF2B5EF4-FFF2-40B4-BE49-F238E27FC236}">
                  <a16:creationId xmlns:a16="http://schemas.microsoft.com/office/drawing/2014/main" id="{500E55E2-7F5D-42A8-A147-56AAD8B17F44}"/>
                </a:ext>
              </a:extLst>
            </p:cNvPr>
            <p:cNvSpPr/>
            <p:nvPr/>
          </p:nvSpPr>
          <p:spPr bwMode="auto">
            <a:xfrm>
              <a:off x="1630158" y="2214943"/>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8" name="星 6 314">
              <a:extLst>
                <a:ext uri="{FF2B5EF4-FFF2-40B4-BE49-F238E27FC236}">
                  <a16:creationId xmlns:a16="http://schemas.microsoft.com/office/drawing/2014/main" id="{E6DE64D0-7EE7-423B-8E8B-EB649AA766A2}"/>
                </a:ext>
              </a:extLst>
            </p:cNvPr>
            <p:cNvSpPr/>
            <p:nvPr/>
          </p:nvSpPr>
          <p:spPr bwMode="auto">
            <a:xfrm>
              <a:off x="1712649" y="2082523"/>
              <a:ext cx="246722" cy="256245"/>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9" name="二等辺三角形 838">
              <a:extLst>
                <a:ext uri="{FF2B5EF4-FFF2-40B4-BE49-F238E27FC236}">
                  <a16:creationId xmlns:a16="http://schemas.microsoft.com/office/drawing/2014/main" id="{7F144630-808C-4A9A-9A66-2EA01A8757EB}"/>
                </a:ext>
              </a:extLst>
            </p:cNvPr>
            <p:cNvSpPr/>
            <p:nvPr/>
          </p:nvSpPr>
          <p:spPr bwMode="auto">
            <a:xfrm>
              <a:off x="1049261" y="2530305"/>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0" name="二等辺三角形 839">
              <a:extLst>
                <a:ext uri="{FF2B5EF4-FFF2-40B4-BE49-F238E27FC236}">
                  <a16:creationId xmlns:a16="http://schemas.microsoft.com/office/drawing/2014/main" id="{E26E7C8A-573C-4FBE-A2FE-4B3CDC929E3E}"/>
                </a:ext>
              </a:extLst>
            </p:cNvPr>
            <p:cNvSpPr/>
            <p:nvPr/>
          </p:nvSpPr>
          <p:spPr bwMode="auto">
            <a:xfrm rot="10800000">
              <a:off x="1244989" y="2530305"/>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1" name="星 6 317">
              <a:extLst>
                <a:ext uri="{FF2B5EF4-FFF2-40B4-BE49-F238E27FC236}">
                  <a16:creationId xmlns:a16="http://schemas.microsoft.com/office/drawing/2014/main" id="{29C1F974-B9A0-4100-95FC-DB1B865E5C03}"/>
                </a:ext>
              </a:extLst>
            </p:cNvPr>
            <p:cNvSpPr/>
            <p:nvPr/>
          </p:nvSpPr>
          <p:spPr bwMode="auto">
            <a:xfrm>
              <a:off x="1102580" y="2395290"/>
              <a:ext cx="246722" cy="256245"/>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2" name="二等辺三角形 841">
              <a:extLst>
                <a:ext uri="{FF2B5EF4-FFF2-40B4-BE49-F238E27FC236}">
                  <a16:creationId xmlns:a16="http://schemas.microsoft.com/office/drawing/2014/main" id="{226339C6-3B5F-4D2C-B2E3-CB5E4B2D0BE3}"/>
                </a:ext>
              </a:extLst>
            </p:cNvPr>
            <p:cNvSpPr/>
            <p:nvPr/>
          </p:nvSpPr>
          <p:spPr bwMode="auto">
            <a:xfrm>
              <a:off x="1430262" y="2530304"/>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3" name="二等辺三角形 842">
              <a:extLst>
                <a:ext uri="{FF2B5EF4-FFF2-40B4-BE49-F238E27FC236}">
                  <a16:creationId xmlns:a16="http://schemas.microsoft.com/office/drawing/2014/main" id="{2A1D2757-EBAA-455E-A8DF-F1B38A2754D8}"/>
                </a:ext>
              </a:extLst>
            </p:cNvPr>
            <p:cNvSpPr/>
            <p:nvPr/>
          </p:nvSpPr>
          <p:spPr bwMode="auto">
            <a:xfrm rot="10800000">
              <a:off x="1625990" y="2530304"/>
              <a:ext cx="354937" cy="290753"/>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4" name="星 6 320">
              <a:extLst>
                <a:ext uri="{FF2B5EF4-FFF2-40B4-BE49-F238E27FC236}">
                  <a16:creationId xmlns:a16="http://schemas.microsoft.com/office/drawing/2014/main" id="{CD614E2C-9653-4B33-ACCB-2CA9D7792786}"/>
                </a:ext>
              </a:extLst>
            </p:cNvPr>
            <p:cNvSpPr/>
            <p:nvPr/>
          </p:nvSpPr>
          <p:spPr bwMode="auto">
            <a:xfrm>
              <a:off x="1503561" y="2395138"/>
              <a:ext cx="246722" cy="254184"/>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5" name="星 6 321">
              <a:extLst>
                <a:ext uri="{FF2B5EF4-FFF2-40B4-BE49-F238E27FC236}">
                  <a16:creationId xmlns:a16="http://schemas.microsoft.com/office/drawing/2014/main" id="{5081BD52-95D4-4AB2-AF7A-D600DE55B9AD}"/>
                </a:ext>
              </a:extLst>
            </p:cNvPr>
            <p:cNvSpPr/>
            <p:nvPr/>
          </p:nvSpPr>
          <p:spPr bwMode="auto">
            <a:xfrm>
              <a:off x="1872359" y="2386431"/>
              <a:ext cx="246722" cy="254184"/>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6" name="星 6 322">
              <a:extLst>
                <a:ext uri="{FF2B5EF4-FFF2-40B4-BE49-F238E27FC236}">
                  <a16:creationId xmlns:a16="http://schemas.microsoft.com/office/drawing/2014/main" id="{3336E03B-A64E-48E2-985B-87F8DB327B8B}"/>
                </a:ext>
              </a:extLst>
            </p:cNvPr>
            <p:cNvSpPr/>
            <p:nvPr/>
          </p:nvSpPr>
          <p:spPr bwMode="auto">
            <a:xfrm>
              <a:off x="533988" y="2720475"/>
              <a:ext cx="246722" cy="256245"/>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7" name="星 6 323">
              <a:extLst>
                <a:ext uri="{FF2B5EF4-FFF2-40B4-BE49-F238E27FC236}">
                  <a16:creationId xmlns:a16="http://schemas.microsoft.com/office/drawing/2014/main" id="{D7FA6261-C45C-43B1-9D90-2AE87C8290F2}"/>
                </a:ext>
              </a:extLst>
            </p:cNvPr>
            <p:cNvSpPr/>
            <p:nvPr/>
          </p:nvSpPr>
          <p:spPr bwMode="auto">
            <a:xfrm>
              <a:off x="906853" y="2708055"/>
              <a:ext cx="246722" cy="256245"/>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8" name="星 6 324">
              <a:extLst>
                <a:ext uri="{FF2B5EF4-FFF2-40B4-BE49-F238E27FC236}">
                  <a16:creationId xmlns:a16="http://schemas.microsoft.com/office/drawing/2014/main" id="{9F7C7920-124B-4332-ADF9-54138C17BCFA}"/>
                </a:ext>
              </a:extLst>
            </p:cNvPr>
            <p:cNvSpPr/>
            <p:nvPr/>
          </p:nvSpPr>
          <p:spPr bwMode="auto">
            <a:xfrm>
              <a:off x="1307834" y="2707903"/>
              <a:ext cx="246722" cy="254184"/>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9" name="星 6 325">
              <a:extLst>
                <a:ext uri="{FF2B5EF4-FFF2-40B4-BE49-F238E27FC236}">
                  <a16:creationId xmlns:a16="http://schemas.microsoft.com/office/drawing/2014/main" id="{5C1738DA-9FD4-45E9-8A4D-3B2271D39651}"/>
                </a:ext>
              </a:extLst>
            </p:cNvPr>
            <p:cNvSpPr/>
            <p:nvPr/>
          </p:nvSpPr>
          <p:spPr bwMode="auto">
            <a:xfrm>
              <a:off x="1676632" y="2699196"/>
              <a:ext cx="246722" cy="254184"/>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0" name="星 6 326">
              <a:extLst>
                <a:ext uri="{FF2B5EF4-FFF2-40B4-BE49-F238E27FC236}">
                  <a16:creationId xmlns:a16="http://schemas.microsoft.com/office/drawing/2014/main" id="{0E6F6C7D-FD95-4FDF-A812-AD275A620E68}"/>
                </a:ext>
              </a:extLst>
            </p:cNvPr>
            <p:cNvSpPr/>
            <p:nvPr/>
          </p:nvSpPr>
          <p:spPr bwMode="auto">
            <a:xfrm>
              <a:off x="2057632" y="2689272"/>
              <a:ext cx="246722" cy="254184"/>
            </a:xfrm>
            <a:prstGeom prst="star6">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grpSp>
        <p:nvGrpSpPr>
          <p:cNvPr id="851" name="グループ化 850">
            <a:extLst>
              <a:ext uri="{FF2B5EF4-FFF2-40B4-BE49-F238E27FC236}">
                <a16:creationId xmlns:a16="http://schemas.microsoft.com/office/drawing/2014/main" id="{55BD7B2F-2D1D-4EFD-B6FF-08845365DE16}"/>
              </a:ext>
            </a:extLst>
          </p:cNvPr>
          <p:cNvGrpSpPr/>
          <p:nvPr/>
        </p:nvGrpSpPr>
        <p:grpSpPr>
          <a:xfrm>
            <a:off x="2776969" y="1270227"/>
            <a:ext cx="1770366" cy="1475393"/>
            <a:chOff x="533988" y="1501327"/>
            <a:chExt cx="1770366" cy="1475393"/>
          </a:xfrm>
        </p:grpSpPr>
        <p:sp>
          <p:nvSpPr>
            <p:cNvPr id="852" name="二等辺三角形 851">
              <a:extLst>
                <a:ext uri="{FF2B5EF4-FFF2-40B4-BE49-F238E27FC236}">
                  <a16:creationId xmlns:a16="http://schemas.microsoft.com/office/drawing/2014/main" id="{90AF4A61-F4D1-47DC-B624-6C0685C23F28}"/>
                </a:ext>
              </a:extLst>
            </p:cNvPr>
            <p:cNvSpPr/>
            <p:nvPr/>
          </p:nvSpPr>
          <p:spPr bwMode="auto">
            <a:xfrm>
              <a:off x="1802211" y="2520809"/>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3" name="二等辺三角形 852">
              <a:extLst>
                <a:ext uri="{FF2B5EF4-FFF2-40B4-BE49-F238E27FC236}">
                  <a16:creationId xmlns:a16="http://schemas.microsoft.com/office/drawing/2014/main" id="{2870509D-276C-4AE5-B324-434879D67222}"/>
                </a:ext>
              </a:extLst>
            </p:cNvPr>
            <p:cNvSpPr/>
            <p:nvPr/>
          </p:nvSpPr>
          <p:spPr bwMode="auto">
            <a:xfrm>
              <a:off x="1243136" y="163374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4" name="星 6 6">
              <a:extLst>
                <a:ext uri="{FF2B5EF4-FFF2-40B4-BE49-F238E27FC236}">
                  <a16:creationId xmlns:a16="http://schemas.microsoft.com/office/drawing/2014/main" id="{847D6172-3A16-417D-BAD3-9026505D712A}"/>
                </a:ext>
              </a:extLst>
            </p:cNvPr>
            <p:cNvSpPr/>
            <p:nvPr/>
          </p:nvSpPr>
          <p:spPr bwMode="auto">
            <a:xfrm>
              <a:off x="1306443" y="1501327"/>
              <a:ext cx="246722" cy="256245"/>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5" name="二等辺三角形 854">
              <a:extLst>
                <a:ext uri="{FF2B5EF4-FFF2-40B4-BE49-F238E27FC236}">
                  <a16:creationId xmlns:a16="http://schemas.microsoft.com/office/drawing/2014/main" id="{308377B8-9405-4871-8E65-738BA7A29F17}"/>
                </a:ext>
              </a:extLst>
            </p:cNvPr>
            <p:cNvSpPr/>
            <p:nvPr/>
          </p:nvSpPr>
          <p:spPr bwMode="auto">
            <a:xfrm>
              <a:off x="1052636" y="193668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6" name="二等辺三角形 855">
              <a:extLst>
                <a:ext uri="{FF2B5EF4-FFF2-40B4-BE49-F238E27FC236}">
                  <a16:creationId xmlns:a16="http://schemas.microsoft.com/office/drawing/2014/main" id="{ED775087-2D0E-470D-BB6E-C727E888404F}"/>
                </a:ext>
              </a:extLst>
            </p:cNvPr>
            <p:cNvSpPr/>
            <p:nvPr/>
          </p:nvSpPr>
          <p:spPr bwMode="auto">
            <a:xfrm rot="10800000">
              <a:off x="1248364" y="1936687"/>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7" name="星 6 9">
              <a:extLst>
                <a:ext uri="{FF2B5EF4-FFF2-40B4-BE49-F238E27FC236}">
                  <a16:creationId xmlns:a16="http://schemas.microsoft.com/office/drawing/2014/main" id="{122EED17-993C-4E2E-BD54-F49C21BA8726}"/>
                </a:ext>
              </a:extLst>
            </p:cNvPr>
            <p:cNvSpPr/>
            <p:nvPr/>
          </p:nvSpPr>
          <p:spPr bwMode="auto">
            <a:xfrm>
              <a:off x="1115943" y="1804267"/>
              <a:ext cx="246722" cy="256245"/>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8" name="二等辺三角形 857">
              <a:extLst>
                <a:ext uri="{FF2B5EF4-FFF2-40B4-BE49-F238E27FC236}">
                  <a16:creationId xmlns:a16="http://schemas.microsoft.com/office/drawing/2014/main" id="{57676054-C226-4708-87FD-E5EB4E2CBF0A}"/>
                </a:ext>
              </a:extLst>
            </p:cNvPr>
            <p:cNvSpPr/>
            <p:nvPr/>
          </p:nvSpPr>
          <p:spPr bwMode="auto">
            <a:xfrm>
              <a:off x="1433637" y="1936686"/>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59" name="星 6 12">
              <a:extLst>
                <a:ext uri="{FF2B5EF4-FFF2-40B4-BE49-F238E27FC236}">
                  <a16:creationId xmlns:a16="http://schemas.microsoft.com/office/drawing/2014/main" id="{FC17CB9C-AB00-43AA-8C6B-EE7C67D8CD9D}"/>
                </a:ext>
              </a:extLst>
            </p:cNvPr>
            <p:cNvSpPr/>
            <p:nvPr/>
          </p:nvSpPr>
          <p:spPr bwMode="auto">
            <a:xfrm>
              <a:off x="1496944" y="1804267"/>
              <a:ext cx="246722" cy="254184"/>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0" name="二等辺三角形 859">
              <a:extLst>
                <a:ext uri="{FF2B5EF4-FFF2-40B4-BE49-F238E27FC236}">
                  <a16:creationId xmlns:a16="http://schemas.microsoft.com/office/drawing/2014/main" id="{3A198C5B-F9B9-4A1C-B967-144F40445A33}"/>
                </a:ext>
              </a:extLst>
            </p:cNvPr>
            <p:cNvSpPr/>
            <p:nvPr/>
          </p:nvSpPr>
          <p:spPr bwMode="auto">
            <a:xfrm>
              <a:off x="856908" y="2237190"/>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1" name="二等辺三角形 860">
              <a:extLst>
                <a:ext uri="{FF2B5EF4-FFF2-40B4-BE49-F238E27FC236}">
                  <a16:creationId xmlns:a16="http://schemas.microsoft.com/office/drawing/2014/main" id="{88A6D45C-5179-4A55-BFFB-EE73F58D4E6E}"/>
                </a:ext>
              </a:extLst>
            </p:cNvPr>
            <p:cNvSpPr/>
            <p:nvPr/>
          </p:nvSpPr>
          <p:spPr bwMode="auto">
            <a:xfrm rot="10800000">
              <a:off x="1052636" y="2237190"/>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2" name="星 6 15">
              <a:extLst>
                <a:ext uri="{FF2B5EF4-FFF2-40B4-BE49-F238E27FC236}">
                  <a16:creationId xmlns:a16="http://schemas.microsoft.com/office/drawing/2014/main" id="{07311C0C-3818-477B-9BD9-55AAE49FE563}"/>
                </a:ext>
              </a:extLst>
            </p:cNvPr>
            <p:cNvSpPr/>
            <p:nvPr/>
          </p:nvSpPr>
          <p:spPr bwMode="auto">
            <a:xfrm>
              <a:off x="920215" y="2104770"/>
              <a:ext cx="246722" cy="256245"/>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3" name="二等辺三角形 862">
              <a:extLst>
                <a:ext uri="{FF2B5EF4-FFF2-40B4-BE49-F238E27FC236}">
                  <a16:creationId xmlns:a16="http://schemas.microsoft.com/office/drawing/2014/main" id="{BD8DD715-F94F-4457-8F90-7F6D238B38E4}"/>
                </a:ext>
              </a:extLst>
            </p:cNvPr>
            <p:cNvSpPr/>
            <p:nvPr/>
          </p:nvSpPr>
          <p:spPr bwMode="auto">
            <a:xfrm>
              <a:off x="666408" y="2540130"/>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4" name="二等辺三角形 863">
              <a:extLst>
                <a:ext uri="{FF2B5EF4-FFF2-40B4-BE49-F238E27FC236}">
                  <a16:creationId xmlns:a16="http://schemas.microsoft.com/office/drawing/2014/main" id="{888F6560-EDE6-4463-8516-9771E2D9C8E5}"/>
                </a:ext>
              </a:extLst>
            </p:cNvPr>
            <p:cNvSpPr/>
            <p:nvPr/>
          </p:nvSpPr>
          <p:spPr bwMode="auto">
            <a:xfrm rot="10800000">
              <a:off x="862136" y="2540130"/>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5" name="星 6 18">
              <a:extLst>
                <a:ext uri="{FF2B5EF4-FFF2-40B4-BE49-F238E27FC236}">
                  <a16:creationId xmlns:a16="http://schemas.microsoft.com/office/drawing/2014/main" id="{ED8D4EE3-DA4B-41BF-88D1-2C889D4C2061}"/>
                </a:ext>
              </a:extLst>
            </p:cNvPr>
            <p:cNvSpPr/>
            <p:nvPr/>
          </p:nvSpPr>
          <p:spPr bwMode="auto">
            <a:xfrm>
              <a:off x="729715" y="2407710"/>
              <a:ext cx="246722" cy="256245"/>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6" name="二等辺三角形 865">
              <a:extLst>
                <a:ext uri="{FF2B5EF4-FFF2-40B4-BE49-F238E27FC236}">
                  <a16:creationId xmlns:a16="http://schemas.microsoft.com/office/drawing/2014/main" id="{E5F7E71B-59C9-405B-BF02-3D358592139B}"/>
                </a:ext>
              </a:extLst>
            </p:cNvPr>
            <p:cNvSpPr/>
            <p:nvPr/>
          </p:nvSpPr>
          <p:spPr bwMode="auto">
            <a:xfrm>
              <a:off x="1248361" y="2224769"/>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7" name="二等辺三角形 866">
              <a:extLst>
                <a:ext uri="{FF2B5EF4-FFF2-40B4-BE49-F238E27FC236}">
                  <a16:creationId xmlns:a16="http://schemas.microsoft.com/office/drawing/2014/main" id="{29524C10-0709-4467-B291-C7A04B5A38B2}"/>
                </a:ext>
              </a:extLst>
            </p:cNvPr>
            <p:cNvSpPr/>
            <p:nvPr/>
          </p:nvSpPr>
          <p:spPr bwMode="auto">
            <a:xfrm rot="10800000">
              <a:off x="1444089" y="2224769"/>
              <a:ext cx="354937" cy="290753"/>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8" name="星 6 21">
              <a:extLst>
                <a:ext uri="{FF2B5EF4-FFF2-40B4-BE49-F238E27FC236}">
                  <a16:creationId xmlns:a16="http://schemas.microsoft.com/office/drawing/2014/main" id="{96AD9779-3C46-4FD7-A66E-26B18C4E1D99}"/>
                </a:ext>
              </a:extLst>
            </p:cNvPr>
            <p:cNvSpPr/>
            <p:nvPr/>
          </p:nvSpPr>
          <p:spPr bwMode="auto">
            <a:xfrm>
              <a:off x="1311668" y="2103705"/>
              <a:ext cx="246722" cy="254184"/>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69" name="二等辺三角形 868">
              <a:extLst>
                <a:ext uri="{FF2B5EF4-FFF2-40B4-BE49-F238E27FC236}">
                  <a16:creationId xmlns:a16="http://schemas.microsoft.com/office/drawing/2014/main" id="{D0A1B786-9FBC-45F9-8ABA-02D51D2E8A05}"/>
                </a:ext>
              </a:extLst>
            </p:cNvPr>
            <p:cNvSpPr/>
            <p:nvPr/>
          </p:nvSpPr>
          <p:spPr bwMode="auto">
            <a:xfrm>
              <a:off x="1638745" y="2213747"/>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0" name="星 6 24">
              <a:extLst>
                <a:ext uri="{FF2B5EF4-FFF2-40B4-BE49-F238E27FC236}">
                  <a16:creationId xmlns:a16="http://schemas.microsoft.com/office/drawing/2014/main" id="{DA6877D9-2F8A-41CA-B358-5FA29BD3742C}"/>
                </a:ext>
              </a:extLst>
            </p:cNvPr>
            <p:cNvSpPr/>
            <p:nvPr/>
          </p:nvSpPr>
          <p:spPr bwMode="auto">
            <a:xfrm>
              <a:off x="1712649" y="2082523"/>
              <a:ext cx="246722" cy="256245"/>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1" name="二等辺三角形 870">
              <a:extLst>
                <a:ext uri="{FF2B5EF4-FFF2-40B4-BE49-F238E27FC236}">
                  <a16:creationId xmlns:a16="http://schemas.microsoft.com/office/drawing/2014/main" id="{9CF7A4E5-771F-4935-BB24-139E5D8B6615}"/>
                </a:ext>
              </a:extLst>
            </p:cNvPr>
            <p:cNvSpPr/>
            <p:nvPr/>
          </p:nvSpPr>
          <p:spPr bwMode="auto">
            <a:xfrm>
              <a:off x="1049261" y="2530305"/>
              <a:ext cx="364675" cy="293110"/>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2" name="二等辺三角形 871">
              <a:extLst>
                <a:ext uri="{FF2B5EF4-FFF2-40B4-BE49-F238E27FC236}">
                  <a16:creationId xmlns:a16="http://schemas.microsoft.com/office/drawing/2014/main" id="{B3EF4833-B7D2-4584-B3F3-15DDF02BAF7E}"/>
                </a:ext>
              </a:extLst>
            </p:cNvPr>
            <p:cNvSpPr/>
            <p:nvPr/>
          </p:nvSpPr>
          <p:spPr bwMode="auto">
            <a:xfrm rot="10800000">
              <a:off x="1244989" y="2530305"/>
              <a:ext cx="354937" cy="293110"/>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3" name="星 6 27">
              <a:extLst>
                <a:ext uri="{FF2B5EF4-FFF2-40B4-BE49-F238E27FC236}">
                  <a16:creationId xmlns:a16="http://schemas.microsoft.com/office/drawing/2014/main" id="{E967032B-D81E-47C9-B3CB-3C7EA9D61E0D}"/>
                </a:ext>
              </a:extLst>
            </p:cNvPr>
            <p:cNvSpPr/>
            <p:nvPr/>
          </p:nvSpPr>
          <p:spPr bwMode="auto">
            <a:xfrm>
              <a:off x="1102580" y="2395290"/>
              <a:ext cx="246722" cy="256245"/>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4" name="二等辺三角形 873">
              <a:extLst>
                <a:ext uri="{FF2B5EF4-FFF2-40B4-BE49-F238E27FC236}">
                  <a16:creationId xmlns:a16="http://schemas.microsoft.com/office/drawing/2014/main" id="{1FDE589E-E598-4AFC-87D7-90C4A4A38E97}"/>
                </a:ext>
              </a:extLst>
            </p:cNvPr>
            <p:cNvSpPr/>
            <p:nvPr/>
          </p:nvSpPr>
          <p:spPr bwMode="auto">
            <a:xfrm>
              <a:off x="1430262" y="2530304"/>
              <a:ext cx="364675" cy="290753"/>
            </a:xfrm>
            <a:prstGeom prst="triangle">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5" name="二等辺三角形 874">
              <a:extLst>
                <a:ext uri="{FF2B5EF4-FFF2-40B4-BE49-F238E27FC236}">
                  <a16:creationId xmlns:a16="http://schemas.microsoft.com/office/drawing/2014/main" id="{408649F3-D086-43B4-B81E-F5F63CC8D413}"/>
                </a:ext>
              </a:extLst>
            </p:cNvPr>
            <p:cNvSpPr/>
            <p:nvPr/>
          </p:nvSpPr>
          <p:spPr bwMode="auto">
            <a:xfrm rot="10800000">
              <a:off x="1616205" y="2530241"/>
              <a:ext cx="354937" cy="290753"/>
            </a:xfrm>
            <a:prstGeom prst="triangle">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6" name="星 6 30">
              <a:extLst>
                <a:ext uri="{FF2B5EF4-FFF2-40B4-BE49-F238E27FC236}">
                  <a16:creationId xmlns:a16="http://schemas.microsoft.com/office/drawing/2014/main" id="{4020B3E1-41F8-4541-973C-3EE08AB46D58}"/>
                </a:ext>
              </a:extLst>
            </p:cNvPr>
            <p:cNvSpPr/>
            <p:nvPr/>
          </p:nvSpPr>
          <p:spPr bwMode="auto">
            <a:xfrm>
              <a:off x="1522664" y="2384903"/>
              <a:ext cx="246722" cy="254184"/>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7" name="星 6 31">
              <a:extLst>
                <a:ext uri="{FF2B5EF4-FFF2-40B4-BE49-F238E27FC236}">
                  <a16:creationId xmlns:a16="http://schemas.microsoft.com/office/drawing/2014/main" id="{0FC82D6E-C0A1-4437-90F0-A7FE6FA05AD5}"/>
                </a:ext>
              </a:extLst>
            </p:cNvPr>
            <p:cNvSpPr/>
            <p:nvPr/>
          </p:nvSpPr>
          <p:spPr bwMode="auto">
            <a:xfrm>
              <a:off x="1872359" y="2386431"/>
              <a:ext cx="246722" cy="254184"/>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8" name="星 6 34">
              <a:extLst>
                <a:ext uri="{FF2B5EF4-FFF2-40B4-BE49-F238E27FC236}">
                  <a16:creationId xmlns:a16="http://schemas.microsoft.com/office/drawing/2014/main" id="{812A027C-C283-4B91-82DB-79E0E7147374}"/>
                </a:ext>
              </a:extLst>
            </p:cNvPr>
            <p:cNvSpPr/>
            <p:nvPr/>
          </p:nvSpPr>
          <p:spPr bwMode="auto">
            <a:xfrm>
              <a:off x="533988" y="2720475"/>
              <a:ext cx="246722" cy="256245"/>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79" name="星 6 37">
              <a:extLst>
                <a:ext uri="{FF2B5EF4-FFF2-40B4-BE49-F238E27FC236}">
                  <a16:creationId xmlns:a16="http://schemas.microsoft.com/office/drawing/2014/main" id="{6013FCBC-8628-47A9-A269-16F1A972C6AB}"/>
                </a:ext>
              </a:extLst>
            </p:cNvPr>
            <p:cNvSpPr/>
            <p:nvPr/>
          </p:nvSpPr>
          <p:spPr bwMode="auto">
            <a:xfrm>
              <a:off x="906853" y="2708055"/>
              <a:ext cx="246722" cy="256245"/>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80" name="星 6 40">
              <a:extLst>
                <a:ext uri="{FF2B5EF4-FFF2-40B4-BE49-F238E27FC236}">
                  <a16:creationId xmlns:a16="http://schemas.microsoft.com/office/drawing/2014/main" id="{1E119553-3D2F-4BB1-9D54-4CE043BE6B84}"/>
                </a:ext>
              </a:extLst>
            </p:cNvPr>
            <p:cNvSpPr/>
            <p:nvPr/>
          </p:nvSpPr>
          <p:spPr bwMode="auto">
            <a:xfrm>
              <a:off x="1307834" y="2707903"/>
              <a:ext cx="246722" cy="254184"/>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81" name="星 6 41">
              <a:extLst>
                <a:ext uri="{FF2B5EF4-FFF2-40B4-BE49-F238E27FC236}">
                  <a16:creationId xmlns:a16="http://schemas.microsoft.com/office/drawing/2014/main" id="{DE71A7EF-0594-4084-BF69-7D5CBE12DD99}"/>
                </a:ext>
              </a:extLst>
            </p:cNvPr>
            <p:cNvSpPr/>
            <p:nvPr/>
          </p:nvSpPr>
          <p:spPr bwMode="auto">
            <a:xfrm>
              <a:off x="1676632" y="2699196"/>
              <a:ext cx="246722" cy="254184"/>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82" name="星 6 42">
              <a:extLst>
                <a:ext uri="{FF2B5EF4-FFF2-40B4-BE49-F238E27FC236}">
                  <a16:creationId xmlns:a16="http://schemas.microsoft.com/office/drawing/2014/main" id="{38F682F3-87E2-471C-86BD-0DE197B11BD2}"/>
                </a:ext>
              </a:extLst>
            </p:cNvPr>
            <p:cNvSpPr/>
            <p:nvPr/>
          </p:nvSpPr>
          <p:spPr bwMode="auto">
            <a:xfrm>
              <a:off x="2057632" y="2689272"/>
              <a:ext cx="246722" cy="254184"/>
            </a:xfrm>
            <a:prstGeom prst="star6">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sp>
        <p:nvSpPr>
          <p:cNvPr id="5" name="左右矢印 277">
            <a:extLst>
              <a:ext uri="{FF2B5EF4-FFF2-40B4-BE49-F238E27FC236}">
                <a16:creationId xmlns:a16="http://schemas.microsoft.com/office/drawing/2014/main" id="{6C4022AB-D189-4B61-8BEB-BA012A7AE8A2}"/>
              </a:ext>
            </a:extLst>
          </p:cNvPr>
          <p:cNvSpPr/>
          <p:nvPr/>
        </p:nvSpPr>
        <p:spPr bwMode="auto">
          <a:xfrm rot="1800000">
            <a:off x="2245832" y="3323856"/>
            <a:ext cx="2743418" cy="878402"/>
          </a:xfrm>
          <a:prstGeom prst="leftRightArrow">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高　　　　　低</a:t>
            </a:r>
          </a:p>
        </p:txBody>
      </p:sp>
    </p:spTree>
    <p:extLst>
      <p:ext uri="{BB962C8B-B14F-4D97-AF65-F5344CB8AC3E}">
        <p14:creationId xmlns:p14="http://schemas.microsoft.com/office/powerpoint/2010/main" val="3609455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33"/>
                                        </p:tgtEl>
                                        <p:attrNameLst>
                                          <p:attrName>style.visibility</p:attrName>
                                        </p:attrNameLst>
                                      </p:cBhvr>
                                      <p:to>
                                        <p:strVal val="visible"/>
                                      </p:to>
                                    </p:set>
                                    <p:anim calcmode="lin" valueType="num">
                                      <p:cBhvr additive="base">
                                        <p:cTn id="7" dur="500" fill="hold"/>
                                        <p:tgtEl>
                                          <p:spTgt spid="633"/>
                                        </p:tgtEl>
                                        <p:attrNameLst>
                                          <p:attrName>ppt_x</p:attrName>
                                        </p:attrNameLst>
                                      </p:cBhvr>
                                      <p:tavLst>
                                        <p:tav tm="0">
                                          <p:val>
                                            <p:strVal val="1+#ppt_w/2"/>
                                          </p:val>
                                        </p:tav>
                                        <p:tav tm="100000">
                                          <p:val>
                                            <p:strVal val="#ppt_x"/>
                                          </p:val>
                                        </p:tav>
                                      </p:tavLst>
                                    </p:anim>
                                    <p:anim calcmode="lin" valueType="num">
                                      <p:cBhvr additive="base">
                                        <p:cTn id="8" dur="500" fill="hold"/>
                                        <p:tgtEl>
                                          <p:spTgt spid="6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3"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ハルマ</a:t>
            </a:r>
            <a:endParaRPr kumimoji="1" lang="ja-JP" altLang="en-US" dirty="0"/>
          </a:p>
        </p:txBody>
      </p:sp>
      <p:grpSp>
        <p:nvGrpSpPr>
          <p:cNvPr id="259" name="グループ化 258"/>
          <p:cNvGrpSpPr/>
          <p:nvPr/>
        </p:nvGrpSpPr>
        <p:grpSpPr>
          <a:xfrm>
            <a:off x="762000" y="1417638"/>
            <a:ext cx="4876800" cy="4876800"/>
            <a:chOff x="2286000" y="1417638"/>
            <a:chExt cx="4876800" cy="4876800"/>
          </a:xfrm>
        </p:grpSpPr>
        <p:sp>
          <p:nvSpPr>
            <p:cNvPr id="3" name="正方形/長方形 2"/>
            <p:cNvSpPr/>
            <p:nvPr/>
          </p:nvSpPr>
          <p:spPr bwMode="auto">
            <a:xfrm>
              <a:off x="2286000"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 name="正方形/長方形 3"/>
            <p:cNvSpPr/>
            <p:nvPr/>
          </p:nvSpPr>
          <p:spPr bwMode="auto">
            <a:xfrm>
              <a:off x="2590800"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 name="正方形/長方形 4"/>
            <p:cNvSpPr/>
            <p:nvPr/>
          </p:nvSpPr>
          <p:spPr bwMode="auto">
            <a:xfrm>
              <a:off x="2895600"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 name="正方形/長方形 5"/>
            <p:cNvSpPr/>
            <p:nvPr/>
          </p:nvSpPr>
          <p:spPr bwMode="auto">
            <a:xfrm>
              <a:off x="3200400"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 name="正方形/長方形 6"/>
            <p:cNvSpPr/>
            <p:nvPr/>
          </p:nvSpPr>
          <p:spPr bwMode="auto">
            <a:xfrm>
              <a:off x="2590800"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 name="正方形/長方形 7"/>
            <p:cNvSpPr/>
            <p:nvPr/>
          </p:nvSpPr>
          <p:spPr bwMode="auto">
            <a:xfrm>
              <a:off x="2895600"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 name="正方形/長方形 8"/>
            <p:cNvSpPr/>
            <p:nvPr/>
          </p:nvSpPr>
          <p:spPr bwMode="auto">
            <a:xfrm>
              <a:off x="2286000"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 name="正方形/長方形 9"/>
            <p:cNvSpPr/>
            <p:nvPr/>
          </p:nvSpPr>
          <p:spPr bwMode="auto">
            <a:xfrm>
              <a:off x="3200400"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 name="正方形/長方形 10"/>
            <p:cNvSpPr/>
            <p:nvPr/>
          </p:nvSpPr>
          <p:spPr bwMode="auto">
            <a:xfrm>
              <a:off x="2286000"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 name="正方形/長方形 11"/>
            <p:cNvSpPr/>
            <p:nvPr/>
          </p:nvSpPr>
          <p:spPr bwMode="auto">
            <a:xfrm>
              <a:off x="2590800"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 name="正方形/長方形 12"/>
            <p:cNvSpPr/>
            <p:nvPr/>
          </p:nvSpPr>
          <p:spPr bwMode="auto">
            <a:xfrm>
              <a:off x="2895600"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 name="正方形/長方形 13"/>
            <p:cNvSpPr/>
            <p:nvPr/>
          </p:nvSpPr>
          <p:spPr bwMode="auto">
            <a:xfrm>
              <a:off x="3200400"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 name="正方形/長方形 14"/>
            <p:cNvSpPr/>
            <p:nvPr/>
          </p:nvSpPr>
          <p:spPr bwMode="auto">
            <a:xfrm>
              <a:off x="2590800"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 name="正方形/長方形 15"/>
            <p:cNvSpPr/>
            <p:nvPr/>
          </p:nvSpPr>
          <p:spPr bwMode="auto">
            <a:xfrm>
              <a:off x="2895600"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 name="正方形/長方形 16"/>
            <p:cNvSpPr/>
            <p:nvPr/>
          </p:nvSpPr>
          <p:spPr bwMode="auto">
            <a:xfrm>
              <a:off x="2286000"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 name="正方形/長方形 17"/>
            <p:cNvSpPr/>
            <p:nvPr/>
          </p:nvSpPr>
          <p:spPr bwMode="auto">
            <a:xfrm>
              <a:off x="3200400"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 name="正方形/長方形 18"/>
            <p:cNvSpPr/>
            <p:nvPr/>
          </p:nvSpPr>
          <p:spPr bwMode="auto">
            <a:xfrm>
              <a:off x="3509962"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 name="正方形/長方形 19"/>
            <p:cNvSpPr/>
            <p:nvPr/>
          </p:nvSpPr>
          <p:spPr bwMode="auto">
            <a:xfrm>
              <a:off x="3814762"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 name="正方形/長方形 20"/>
            <p:cNvSpPr/>
            <p:nvPr/>
          </p:nvSpPr>
          <p:spPr bwMode="auto">
            <a:xfrm>
              <a:off x="4119562"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 name="正方形/長方形 21"/>
            <p:cNvSpPr/>
            <p:nvPr/>
          </p:nvSpPr>
          <p:spPr bwMode="auto">
            <a:xfrm>
              <a:off x="4424362"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 name="正方形/長方形 22"/>
            <p:cNvSpPr/>
            <p:nvPr/>
          </p:nvSpPr>
          <p:spPr bwMode="auto">
            <a:xfrm>
              <a:off x="3814762"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 name="正方形/長方形 23"/>
            <p:cNvSpPr/>
            <p:nvPr/>
          </p:nvSpPr>
          <p:spPr bwMode="auto">
            <a:xfrm>
              <a:off x="4119562"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 name="正方形/長方形 24"/>
            <p:cNvSpPr/>
            <p:nvPr/>
          </p:nvSpPr>
          <p:spPr bwMode="auto">
            <a:xfrm>
              <a:off x="3509962"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6" name="正方形/長方形 25"/>
            <p:cNvSpPr/>
            <p:nvPr/>
          </p:nvSpPr>
          <p:spPr bwMode="auto">
            <a:xfrm>
              <a:off x="4424362"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7" name="正方形/長方形 26"/>
            <p:cNvSpPr/>
            <p:nvPr/>
          </p:nvSpPr>
          <p:spPr bwMode="auto">
            <a:xfrm>
              <a:off x="3509962"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8" name="正方形/長方形 27"/>
            <p:cNvSpPr/>
            <p:nvPr/>
          </p:nvSpPr>
          <p:spPr bwMode="auto">
            <a:xfrm>
              <a:off x="3814762"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9" name="正方形/長方形 28"/>
            <p:cNvSpPr/>
            <p:nvPr/>
          </p:nvSpPr>
          <p:spPr bwMode="auto">
            <a:xfrm>
              <a:off x="4119562"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0" name="正方形/長方形 29"/>
            <p:cNvSpPr/>
            <p:nvPr/>
          </p:nvSpPr>
          <p:spPr bwMode="auto">
            <a:xfrm>
              <a:off x="4424362"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1" name="正方形/長方形 30"/>
            <p:cNvSpPr/>
            <p:nvPr/>
          </p:nvSpPr>
          <p:spPr bwMode="auto">
            <a:xfrm>
              <a:off x="3814762"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2" name="正方形/長方形 31"/>
            <p:cNvSpPr/>
            <p:nvPr/>
          </p:nvSpPr>
          <p:spPr bwMode="auto">
            <a:xfrm>
              <a:off x="4119562"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3" name="正方形/長方形 32"/>
            <p:cNvSpPr/>
            <p:nvPr/>
          </p:nvSpPr>
          <p:spPr bwMode="auto">
            <a:xfrm>
              <a:off x="3509962"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4" name="正方形/長方形 33"/>
            <p:cNvSpPr/>
            <p:nvPr/>
          </p:nvSpPr>
          <p:spPr bwMode="auto">
            <a:xfrm>
              <a:off x="4424362"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5" name="正方形/長方形 34"/>
            <p:cNvSpPr/>
            <p:nvPr/>
          </p:nvSpPr>
          <p:spPr bwMode="auto">
            <a:xfrm>
              <a:off x="2286000"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6" name="正方形/長方形 35"/>
            <p:cNvSpPr/>
            <p:nvPr/>
          </p:nvSpPr>
          <p:spPr bwMode="auto">
            <a:xfrm>
              <a:off x="2590800"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7" name="正方形/長方形 36"/>
            <p:cNvSpPr/>
            <p:nvPr/>
          </p:nvSpPr>
          <p:spPr bwMode="auto">
            <a:xfrm>
              <a:off x="2895600"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8" name="正方形/長方形 37"/>
            <p:cNvSpPr/>
            <p:nvPr/>
          </p:nvSpPr>
          <p:spPr bwMode="auto">
            <a:xfrm>
              <a:off x="3200400"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9" name="正方形/長方形 38"/>
            <p:cNvSpPr/>
            <p:nvPr/>
          </p:nvSpPr>
          <p:spPr bwMode="auto">
            <a:xfrm>
              <a:off x="2590800"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0" name="正方形/長方形 39"/>
            <p:cNvSpPr/>
            <p:nvPr/>
          </p:nvSpPr>
          <p:spPr bwMode="auto">
            <a:xfrm>
              <a:off x="2895600"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1" name="正方形/長方形 40"/>
            <p:cNvSpPr/>
            <p:nvPr/>
          </p:nvSpPr>
          <p:spPr bwMode="auto">
            <a:xfrm>
              <a:off x="2286000"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2" name="正方形/長方形 41"/>
            <p:cNvSpPr/>
            <p:nvPr/>
          </p:nvSpPr>
          <p:spPr bwMode="auto">
            <a:xfrm>
              <a:off x="3200400"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3" name="正方形/長方形 42"/>
            <p:cNvSpPr/>
            <p:nvPr/>
          </p:nvSpPr>
          <p:spPr bwMode="auto">
            <a:xfrm>
              <a:off x="2286000"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4" name="正方形/長方形 43"/>
            <p:cNvSpPr/>
            <p:nvPr/>
          </p:nvSpPr>
          <p:spPr bwMode="auto">
            <a:xfrm>
              <a:off x="2590800"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5" name="正方形/長方形 44"/>
            <p:cNvSpPr/>
            <p:nvPr/>
          </p:nvSpPr>
          <p:spPr bwMode="auto">
            <a:xfrm>
              <a:off x="2895600"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6" name="正方形/長方形 45"/>
            <p:cNvSpPr/>
            <p:nvPr/>
          </p:nvSpPr>
          <p:spPr bwMode="auto">
            <a:xfrm>
              <a:off x="3200400"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7" name="正方形/長方形 46"/>
            <p:cNvSpPr/>
            <p:nvPr/>
          </p:nvSpPr>
          <p:spPr bwMode="auto">
            <a:xfrm>
              <a:off x="2590800"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8" name="正方形/長方形 47"/>
            <p:cNvSpPr/>
            <p:nvPr/>
          </p:nvSpPr>
          <p:spPr bwMode="auto">
            <a:xfrm>
              <a:off x="2895600"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9" name="正方形/長方形 48"/>
            <p:cNvSpPr/>
            <p:nvPr/>
          </p:nvSpPr>
          <p:spPr bwMode="auto">
            <a:xfrm>
              <a:off x="2286000"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0" name="正方形/長方形 49"/>
            <p:cNvSpPr/>
            <p:nvPr/>
          </p:nvSpPr>
          <p:spPr bwMode="auto">
            <a:xfrm>
              <a:off x="3200400"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1" name="正方形/長方形 50"/>
            <p:cNvSpPr/>
            <p:nvPr/>
          </p:nvSpPr>
          <p:spPr bwMode="auto">
            <a:xfrm>
              <a:off x="3509962"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2" name="正方形/長方形 51"/>
            <p:cNvSpPr/>
            <p:nvPr/>
          </p:nvSpPr>
          <p:spPr bwMode="auto">
            <a:xfrm>
              <a:off x="3814762"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3" name="正方形/長方形 52"/>
            <p:cNvSpPr/>
            <p:nvPr/>
          </p:nvSpPr>
          <p:spPr bwMode="auto">
            <a:xfrm>
              <a:off x="4119562"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4" name="正方形/長方形 53"/>
            <p:cNvSpPr/>
            <p:nvPr/>
          </p:nvSpPr>
          <p:spPr bwMode="auto">
            <a:xfrm>
              <a:off x="4424362"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5" name="正方形/長方形 54"/>
            <p:cNvSpPr/>
            <p:nvPr/>
          </p:nvSpPr>
          <p:spPr bwMode="auto">
            <a:xfrm>
              <a:off x="3814762"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6" name="正方形/長方形 55"/>
            <p:cNvSpPr/>
            <p:nvPr/>
          </p:nvSpPr>
          <p:spPr bwMode="auto">
            <a:xfrm>
              <a:off x="4119562"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7" name="正方形/長方形 56"/>
            <p:cNvSpPr/>
            <p:nvPr/>
          </p:nvSpPr>
          <p:spPr bwMode="auto">
            <a:xfrm>
              <a:off x="3509962"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8" name="正方形/長方形 57"/>
            <p:cNvSpPr/>
            <p:nvPr/>
          </p:nvSpPr>
          <p:spPr bwMode="auto">
            <a:xfrm>
              <a:off x="4424362"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9" name="正方形/長方形 58"/>
            <p:cNvSpPr/>
            <p:nvPr/>
          </p:nvSpPr>
          <p:spPr bwMode="auto">
            <a:xfrm>
              <a:off x="3509962"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0" name="正方形/長方形 59"/>
            <p:cNvSpPr/>
            <p:nvPr/>
          </p:nvSpPr>
          <p:spPr bwMode="auto">
            <a:xfrm>
              <a:off x="3814762"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1" name="正方形/長方形 60"/>
            <p:cNvSpPr/>
            <p:nvPr/>
          </p:nvSpPr>
          <p:spPr bwMode="auto">
            <a:xfrm>
              <a:off x="4119562"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2" name="正方形/長方形 61"/>
            <p:cNvSpPr/>
            <p:nvPr/>
          </p:nvSpPr>
          <p:spPr bwMode="auto">
            <a:xfrm>
              <a:off x="4424362"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3" name="正方形/長方形 62"/>
            <p:cNvSpPr/>
            <p:nvPr/>
          </p:nvSpPr>
          <p:spPr bwMode="auto">
            <a:xfrm>
              <a:off x="3814762"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4" name="正方形/長方形 63"/>
            <p:cNvSpPr/>
            <p:nvPr/>
          </p:nvSpPr>
          <p:spPr bwMode="auto">
            <a:xfrm>
              <a:off x="4119562"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5" name="正方形/長方形 64"/>
            <p:cNvSpPr/>
            <p:nvPr/>
          </p:nvSpPr>
          <p:spPr bwMode="auto">
            <a:xfrm>
              <a:off x="3509962"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6" name="正方形/長方形 65"/>
            <p:cNvSpPr/>
            <p:nvPr/>
          </p:nvSpPr>
          <p:spPr bwMode="auto">
            <a:xfrm>
              <a:off x="4424362"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7" name="正方形/長方形 66"/>
            <p:cNvSpPr/>
            <p:nvPr/>
          </p:nvSpPr>
          <p:spPr bwMode="auto">
            <a:xfrm>
              <a:off x="4719638"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8" name="正方形/長方形 67"/>
            <p:cNvSpPr/>
            <p:nvPr/>
          </p:nvSpPr>
          <p:spPr bwMode="auto">
            <a:xfrm>
              <a:off x="5024438"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9" name="正方形/長方形 68"/>
            <p:cNvSpPr/>
            <p:nvPr/>
          </p:nvSpPr>
          <p:spPr bwMode="auto">
            <a:xfrm>
              <a:off x="5329238"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0" name="正方形/長方形 69"/>
            <p:cNvSpPr/>
            <p:nvPr/>
          </p:nvSpPr>
          <p:spPr bwMode="auto">
            <a:xfrm>
              <a:off x="5634038"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1" name="正方形/長方形 70"/>
            <p:cNvSpPr/>
            <p:nvPr/>
          </p:nvSpPr>
          <p:spPr bwMode="auto">
            <a:xfrm>
              <a:off x="5024438"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2" name="正方形/長方形 71"/>
            <p:cNvSpPr/>
            <p:nvPr/>
          </p:nvSpPr>
          <p:spPr bwMode="auto">
            <a:xfrm>
              <a:off x="5329238"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3" name="正方形/長方形 72"/>
            <p:cNvSpPr/>
            <p:nvPr/>
          </p:nvSpPr>
          <p:spPr bwMode="auto">
            <a:xfrm>
              <a:off x="4719638"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4" name="正方形/長方形 73"/>
            <p:cNvSpPr/>
            <p:nvPr/>
          </p:nvSpPr>
          <p:spPr bwMode="auto">
            <a:xfrm>
              <a:off x="5634038"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5" name="正方形/長方形 74"/>
            <p:cNvSpPr/>
            <p:nvPr/>
          </p:nvSpPr>
          <p:spPr bwMode="auto">
            <a:xfrm>
              <a:off x="4719638"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6" name="正方形/長方形 75"/>
            <p:cNvSpPr/>
            <p:nvPr/>
          </p:nvSpPr>
          <p:spPr bwMode="auto">
            <a:xfrm>
              <a:off x="5024438"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7" name="正方形/長方形 76"/>
            <p:cNvSpPr/>
            <p:nvPr/>
          </p:nvSpPr>
          <p:spPr bwMode="auto">
            <a:xfrm>
              <a:off x="5329238"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8" name="正方形/長方形 77"/>
            <p:cNvSpPr/>
            <p:nvPr/>
          </p:nvSpPr>
          <p:spPr bwMode="auto">
            <a:xfrm>
              <a:off x="5634038"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9" name="正方形/長方形 78"/>
            <p:cNvSpPr/>
            <p:nvPr/>
          </p:nvSpPr>
          <p:spPr bwMode="auto">
            <a:xfrm>
              <a:off x="5024438"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0" name="正方形/長方形 79"/>
            <p:cNvSpPr/>
            <p:nvPr/>
          </p:nvSpPr>
          <p:spPr bwMode="auto">
            <a:xfrm>
              <a:off x="5329238"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1" name="正方形/長方形 80"/>
            <p:cNvSpPr/>
            <p:nvPr/>
          </p:nvSpPr>
          <p:spPr bwMode="auto">
            <a:xfrm>
              <a:off x="4719638"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2" name="正方形/長方形 81"/>
            <p:cNvSpPr/>
            <p:nvPr/>
          </p:nvSpPr>
          <p:spPr bwMode="auto">
            <a:xfrm>
              <a:off x="5634038"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3" name="正方形/長方形 82"/>
            <p:cNvSpPr/>
            <p:nvPr/>
          </p:nvSpPr>
          <p:spPr bwMode="auto">
            <a:xfrm>
              <a:off x="5943600"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4" name="正方形/長方形 83"/>
            <p:cNvSpPr/>
            <p:nvPr/>
          </p:nvSpPr>
          <p:spPr bwMode="auto">
            <a:xfrm>
              <a:off x="6248400"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5" name="正方形/長方形 84"/>
            <p:cNvSpPr/>
            <p:nvPr/>
          </p:nvSpPr>
          <p:spPr bwMode="auto">
            <a:xfrm>
              <a:off x="6553200"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6" name="正方形/長方形 85"/>
            <p:cNvSpPr/>
            <p:nvPr/>
          </p:nvSpPr>
          <p:spPr bwMode="auto">
            <a:xfrm>
              <a:off x="6858000"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7" name="正方形/長方形 86"/>
            <p:cNvSpPr/>
            <p:nvPr/>
          </p:nvSpPr>
          <p:spPr bwMode="auto">
            <a:xfrm>
              <a:off x="6248400"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8" name="正方形/長方形 87"/>
            <p:cNvSpPr/>
            <p:nvPr/>
          </p:nvSpPr>
          <p:spPr bwMode="auto">
            <a:xfrm>
              <a:off x="6553200"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9" name="正方形/長方形 88"/>
            <p:cNvSpPr/>
            <p:nvPr/>
          </p:nvSpPr>
          <p:spPr bwMode="auto">
            <a:xfrm>
              <a:off x="5943600"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0" name="正方形/長方形 89"/>
            <p:cNvSpPr/>
            <p:nvPr/>
          </p:nvSpPr>
          <p:spPr bwMode="auto">
            <a:xfrm>
              <a:off x="6858000"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1" name="正方形/長方形 90"/>
            <p:cNvSpPr/>
            <p:nvPr/>
          </p:nvSpPr>
          <p:spPr bwMode="auto">
            <a:xfrm>
              <a:off x="5943600"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2" name="正方形/長方形 91"/>
            <p:cNvSpPr/>
            <p:nvPr/>
          </p:nvSpPr>
          <p:spPr bwMode="auto">
            <a:xfrm>
              <a:off x="6248400"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3" name="正方形/長方形 92"/>
            <p:cNvSpPr/>
            <p:nvPr/>
          </p:nvSpPr>
          <p:spPr bwMode="auto">
            <a:xfrm>
              <a:off x="6553200"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4" name="正方形/長方形 93"/>
            <p:cNvSpPr/>
            <p:nvPr/>
          </p:nvSpPr>
          <p:spPr bwMode="auto">
            <a:xfrm>
              <a:off x="6858000"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5" name="正方形/長方形 94"/>
            <p:cNvSpPr/>
            <p:nvPr/>
          </p:nvSpPr>
          <p:spPr bwMode="auto">
            <a:xfrm>
              <a:off x="6248400"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6" name="正方形/長方形 95"/>
            <p:cNvSpPr/>
            <p:nvPr/>
          </p:nvSpPr>
          <p:spPr bwMode="auto">
            <a:xfrm>
              <a:off x="6553200"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7" name="正方形/長方形 96"/>
            <p:cNvSpPr/>
            <p:nvPr/>
          </p:nvSpPr>
          <p:spPr bwMode="auto">
            <a:xfrm>
              <a:off x="5943600"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8" name="正方形/長方形 97"/>
            <p:cNvSpPr/>
            <p:nvPr/>
          </p:nvSpPr>
          <p:spPr bwMode="auto">
            <a:xfrm>
              <a:off x="6858000"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9" name="正方形/長方形 98"/>
            <p:cNvSpPr/>
            <p:nvPr/>
          </p:nvSpPr>
          <p:spPr bwMode="auto">
            <a:xfrm>
              <a:off x="4719638"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0" name="正方形/長方形 99"/>
            <p:cNvSpPr/>
            <p:nvPr/>
          </p:nvSpPr>
          <p:spPr bwMode="auto">
            <a:xfrm>
              <a:off x="5024438"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1" name="正方形/長方形 100"/>
            <p:cNvSpPr/>
            <p:nvPr/>
          </p:nvSpPr>
          <p:spPr bwMode="auto">
            <a:xfrm>
              <a:off x="5329238"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2" name="正方形/長方形 101"/>
            <p:cNvSpPr/>
            <p:nvPr/>
          </p:nvSpPr>
          <p:spPr bwMode="auto">
            <a:xfrm>
              <a:off x="5634038"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3" name="正方形/長方形 102"/>
            <p:cNvSpPr/>
            <p:nvPr/>
          </p:nvSpPr>
          <p:spPr bwMode="auto">
            <a:xfrm>
              <a:off x="5024438"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4" name="正方形/長方形 103"/>
            <p:cNvSpPr/>
            <p:nvPr/>
          </p:nvSpPr>
          <p:spPr bwMode="auto">
            <a:xfrm>
              <a:off x="5329238"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5" name="正方形/長方形 104"/>
            <p:cNvSpPr/>
            <p:nvPr/>
          </p:nvSpPr>
          <p:spPr bwMode="auto">
            <a:xfrm>
              <a:off x="4719638"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6" name="正方形/長方形 105"/>
            <p:cNvSpPr/>
            <p:nvPr/>
          </p:nvSpPr>
          <p:spPr bwMode="auto">
            <a:xfrm>
              <a:off x="5634038"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7" name="正方形/長方形 106"/>
            <p:cNvSpPr/>
            <p:nvPr/>
          </p:nvSpPr>
          <p:spPr bwMode="auto">
            <a:xfrm>
              <a:off x="4719638"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8" name="正方形/長方形 107"/>
            <p:cNvSpPr/>
            <p:nvPr/>
          </p:nvSpPr>
          <p:spPr bwMode="auto">
            <a:xfrm>
              <a:off x="5024438"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9" name="正方形/長方形 108"/>
            <p:cNvSpPr/>
            <p:nvPr/>
          </p:nvSpPr>
          <p:spPr bwMode="auto">
            <a:xfrm>
              <a:off x="5329238"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0" name="正方形/長方形 109"/>
            <p:cNvSpPr/>
            <p:nvPr/>
          </p:nvSpPr>
          <p:spPr bwMode="auto">
            <a:xfrm>
              <a:off x="5634038"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1" name="正方形/長方形 110"/>
            <p:cNvSpPr/>
            <p:nvPr/>
          </p:nvSpPr>
          <p:spPr bwMode="auto">
            <a:xfrm>
              <a:off x="5024438"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2" name="正方形/長方形 111"/>
            <p:cNvSpPr/>
            <p:nvPr/>
          </p:nvSpPr>
          <p:spPr bwMode="auto">
            <a:xfrm>
              <a:off x="5329238"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3" name="正方形/長方形 112"/>
            <p:cNvSpPr/>
            <p:nvPr/>
          </p:nvSpPr>
          <p:spPr bwMode="auto">
            <a:xfrm>
              <a:off x="4719638"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4" name="正方形/長方形 113"/>
            <p:cNvSpPr/>
            <p:nvPr/>
          </p:nvSpPr>
          <p:spPr bwMode="auto">
            <a:xfrm>
              <a:off x="5634038"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5" name="正方形/長方形 114"/>
            <p:cNvSpPr/>
            <p:nvPr/>
          </p:nvSpPr>
          <p:spPr bwMode="auto">
            <a:xfrm>
              <a:off x="5943600"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6" name="正方形/長方形 115"/>
            <p:cNvSpPr/>
            <p:nvPr/>
          </p:nvSpPr>
          <p:spPr bwMode="auto">
            <a:xfrm>
              <a:off x="6248400"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7" name="正方形/長方形 116"/>
            <p:cNvSpPr/>
            <p:nvPr/>
          </p:nvSpPr>
          <p:spPr bwMode="auto">
            <a:xfrm>
              <a:off x="6553200"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8" name="正方形/長方形 117"/>
            <p:cNvSpPr/>
            <p:nvPr/>
          </p:nvSpPr>
          <p:spPr bwMode="auto">
            <a:xfrm>
              <a:off x="6858000"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9" name="正方形/長方形 118"/>
            <p:cNvSpPr/>
            <p:nvPr/>
          </p:nvSpPr>
          <p:spPr bwMode="auto">
            <a:xfrm>
              <a:off x="6248400"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0" name="正方形/長方形 119"/>
            <p:cNvSpPr/>
            <p:nvPr/>
          </p:nvSpPr>
          <p:spPr bwMode="auto">
            <a:xfrm>
              <a:off x="6553200"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1" name="正方形/長方形 120"/>
            <p:cNvSpPr/>
            <p:nvPr/>
          </p:nvSpPr>
          <p:spPr bwMode="auto">
            <a:xfrm>
              <a:off x="5943600"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2" name="正方形/長方形 121"/>
            <p:cNvSpPr/>
            <p:nvPr/>
          </p:nvSpPr>
          <p:spPr bwMode="auto">
            <a:xfrm>
              <a:off x="6858000"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3" name="正方形/長方形 122"/>
            <p:cNvSpPr/>
            <p:nvPr/>
          </p:nvSpPr>
          <p:spPr bwMode="auto">
            <a:xfrm>
              <a:off x="5943600"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4" name="正方形/長方形 123"/>
            <p:cNvSpPr/>
            <p:nvPr/>
          </p:nvSpPr>
          <p:spPr bwMode="auto">
            <a:xfrm>
              <a:off x="6248400"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5" name="正方形/長方形 124"/>
            <p:cNvSpPr/>
            <p:nvPr/>
          </p:nvSpPr>
          <p:spPr bwMode="auto">
            <a:xfrm>
              <a:off x="6553200"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6" name="正方形/長方形 125"/>
            <p:cNvSpPr/>
            <p:nvPr/>
          </p:nvSpPr>
          <p:spPr bwMode="auto">
            <a:xfrm>
              <a:off x="6858000"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7" name="正方形/長方形 126"/>
            <p:cNvSpPr/>
            <p:nvPr/>
          </p:nvSpPr>
          <p:spPr bwMode="auto">
            <a:xfrm>
              <a:off x="6248400"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8" name="正方形/長方形 127"/>
            <p:cNvSpPr/>
            <p:nvPr/>
          </p:nvSpPr>
          <p:spPr bwMode="auto">
            <a:xfrm>
              <a:off x="6553200"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9" name="正方形/長方形 128"/>
            <p:cNvSpPr/>
            <p:nvPr/>
          </p:nvSpPr>
          <p:spPr bwMode="auto">
            <a:xfrm>
              <a:off x="5943600"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0" name="正方形/長方形 129"/>
            <p:cNvSpPr/>
            <p:nvPr/>
          </p:nvSpPr>
          <p:spPr bwMode="auto">
            <a:xfrm>
              <a:off x="6858000"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1" name="正方形/長方形 130"/>
            <p:cNvSpPr/>
            <p:nvPr/>
          </p:nvSpPr>
          <p:spPr bwMode="auto">
            <a:xfrm>
              <a:off x="2286000"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2" name="正方形/長方形 131"/>
            <p:cNvSpPr/>
            <p:nvPr/>
          </p:nvSpPr>
          <p:spPr bwMode="auto">
            <a:xfrm>
              <a:off x="2590800"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3" name="正方形/長方形 132"/>
            <p:cNvSpPr/>
            <p:nvPr/>
          </p:nvSpPr>
          <p:spPr bwMode="auto">
            <a:xfrm>
              <a:off x="2895600"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4" name="正方形/長方形 133"/>
            <p:cNvSpPr/>
            <p:nvPr/>
          </p:nvSpPr>
          <p:spPr bwMode="auto">
            <a:xfrm>
              <a:off x="3200400"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5" name="正方形/長方形 134"/>
            <p:cNvSpPr/>
            <p:nvPr/>
          </p:nvSpPr>
          <p:spPr bwMode="auto">
            <a:xfrm>
              <a:off x="2590800"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6" name="正方形/長方形 135"/>
            <p:cNvSpPr/>
            <p:nvPr/>
          </p:nvSpPr>
          <p:spPr bwMode="auto">
            <a:xfrm>
              <a:off x="2895600"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7" name="正方形/長方形 136"/>
            <p:cNvSpPr/>
            <p:nvPr/>
          </p:nvSpPr>
          <p:spPr bwMode="auto">
            <a:xfrm>
              <a:off x="2286000"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8" name="正方形/長方形 137"/>
            <p:cNvSpPr/>
            <p:nvPr/>
          </p:nvSpPr>
          <p:spPr bwMode="auto">
            <a:xfrm>
              <a:off x="3200400"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9" name="正方形/長方形 138"/>
            <p:cNvSpPr/>
            <p:nvPr/>
          </p:nvSpPr>
          <p:spPr bwMode="auto">
            <a:xfrm>
              <a:off x="2286000"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0" name="正方形/長方形 139"/>
            <p:cNvSpPr/>
            <p:nvPr/>
          </p:nvSpPr>
          <p:spPr bwMode="auto">
            <a:xfrm>
              <a:off x="2590800"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1" name="正方形/長方形 140"/>
            <p:cNvSpPr/>
            <p:nvPr/>
          </p:nvSpPr>
          <p:spPr bwMode="auto">
            <a:xfrm>
              <a:off x="2895600"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2" name="正方形/長方形 141"/>
            <p:cNvSpPr/>
            <p:nvPr/>
          </p:nvSpPr>
          <p:spPr bwMode="auto">
            <a:xfrm>
              <a:off x="3200400"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3" name="正方形/長方形 142"/>
            <p:cNvSpPr/>
            <p:nvPr/>
          </p:nvSpPr>
          <p:spPr bwMode="auto">
            <a:xfrm>
              <a:off x="2590800"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4" name="正方形/長方形 143"/>
            <p:cNvSpPr/>
            <p:nvPr/>
          </p:nvSpPr>
          <p:spPr bwMode="auto">
            <a:xfrm>
              <a:off x="2895600"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5" name="正方形/長方形 144"/>
            <p:cNvSpPr/>
            <p:nvPr/>
          </p:nvSpPr>
          <p:spPr bwMode="auto">
            <a:xfrm>
              <a:off x="2286000"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6" name="正方形/長方形 145"/>
            <p:cNvSpPr/>
            <p:nvPr/>
          </p:nvSpPr>
          <p:spPr bwMode="auto">
            <a:xfrm>
              <a:off x="3200400"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7" name="正方形/長方形 146"/>
            <p:cNvSpPr/>
            <p:nvPr/>
          </p:nvSpPr>
          <p:spPr bwMode="auto">
            <a:xfrm>
              <a:off x="3509962"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8" name="正方形/長方形 147"/>
            <p:cNvSpPr/>
            <p:nvPr/>
          </p:nvSpPr>
          <p:spPr bwMode="auto">
            <a:xfrm>
              <a:off x="3814762"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9" name="正方形/長方形 148"/>
            <p:cNvSpPr/>
            <p:nvPr/>
          </p:nvSpPr>
          <p:spPr bwMode="auto">
            <a:xfrm>
              <a:off x="4119562"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0" name="正方形/長方形 149"/>
            <p:cNvSpPr/>
            <p:nvPr/>
          </p:nvSpPr>
          <p:spPr bwMode="auto">
            <a:xfrm>
              <a:off x="4424362"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1" name="正方形/長方形 150"/>
            <p:cNvSpPr/>
            <p:nvPr/>
          </p:nvSpPr>
          <p:spPr bwMode="auto">
            <a:xfrm>
              <a:off x="3814762"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2" name="正方形/長方形 151"/>
            <p:cNvSpPr/>
            <p:nvPr/>
          </p:nvSpPr>
          <p:spPr bwMode="auto">
            <a:xfrm>
              <a:off x="4119562"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3" name="正方形/長方形 152"/>
            <p:cNvSpPr/>
            <p:nvPr/>
          </p:nvSpPr>
          <p:spPr bwMode="auto">
            <a:xfrm>
              <a:off x="3509962"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4" name="正方形/長方形 153"/>
            <p:cNvSpPr/>
            <p:nvPr/>
          </p:nvSpPr>
          <p:spPr bwMode="auto">
            <a:xfrm>
              <a:off x="4424362"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5" name="正方形/長方形 154"/>
            <p:cNvSpPr/>
            <p:nvPr/>
          </p:nvSpPr>
          <p:spPr bwMode="auto">
            <a:xfrm>
              <a:off x="3509962"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6" name="正方形/長方形 155"/>
            <p:cNvSpPr/>
            <p:nvPr/>
          </p:nvSpPr>
          <p:spPr bwMode="auto">
            <a:xfrm>
              <a:off x="3814762"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7" name="正方形/長方形 156"/>
            <p:cNvSpPr/>
            <p:nvPr/>
          </p:nvSpPr>
          <p:spPr bwMode="auto">
            <a:xfrm>
              <a:off x="4119562"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8" name="正方形/長方形 157"/>
            <p:cNvSpPr/>
            <p:nvPr/>
          </p:nvSpPr>
          <p:spPr bwMode="auto">
            <a:xfrm>
              <a:off x="4424362"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9" name="正方形/長方形 158"/>
            <p:cNvSpPr/>
            <p:nvPr/>
          </p:nvSpPr>
          <p:spPr bwMode="auto">
            <a:xfrm>
              <a:off x="3814762"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0" name="正方形/長方形 159"/>
            <p:cNvSpPr/>
            <p:nvPr/>
          </p:nvSpPr>
          <p:spPr bwMode="auto">
            <a:xfrm>
              <a:off x="4119562"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1" name="正方形/長方形 160"/>
            <p:cNvSpPr/>
            <p:nvPr/>
          </p:nvSpPr>
          <p:spPr bwMode="auto">
            <a:xfrm>
              <a:off x="3509962"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2" name="正方形/長方形 161"/>
            <p:cNvSpPr/>
            <p:nvPr/>
          </p:nvSpPr>
          <p:spPr bwMode="auto">
            <a:xfrm>
              <a:off x="4424362"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3" name="正方形/長方形 162"/>
            <p:cNvSpPr/>
            <p:nvPr/>
          </p:nvSpPr>
          <p:spPr bwMode="auto">
            <a:xfrm>
              <a:off x="2286000"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4" name="正方形/長方形 163"/>
            <p:cNvSpPr/>
            <p:nvPr/>
          </p:nvSpPr>
          <p:spPr bwMode="auto">
            <a:xfrm>
              <a:off x="2590800"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5" name="正方形/長方形 164"/>
            <p:cNvSpPr/>
            <p:nvPr/>
          </p:nvSpPr>
          <p:spPr bwMode="auto">
            <a:xfrm>
              <a:off x="2895600"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6" name="正方形/長方形 165"/>
            <p:cNvSpPr/>
            <p:nvPr/>
          </p:nvSpPr>
          <p:spPr bwMode="auto">
            <a:xfrm>
              <a:off x="3200400"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7" name="正方形/長方形 166"/>
            <p:cNvSpPr/>
            <p:nvPr/>
          </p:nvSpPr>
          <p:spPr bwMode="auto">
            <a:xfrm>
              <a:off x="2590800"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8" name="正方形/長方形 167"/>
            <p:cNvSpPr/>
            <p:nvPr/>
          </p:nvSpPr>
          <p:spPr bwMode="auto">
            <a:xfrm>
              <a:off x="2895600"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9" name="正方形/長方形 168"/>
            <p:cNvSpPr/>
            <p:nvPr/>
          </p:nvSpPr>
          <p:spPr bwMode="auto">
            <a:xfrm>
              <a:off x="2286000"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0" name="正方形/長方形 169"/>
            <p:cNvSpPr/>
            <p:nvPr/>
          </p:nvSpPr>
          <p:spPr bwMode="auto">
            <a:xfrm>
              <a:off x="3200400"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1" name="正方形/長方形 170"/>
            <p:cNvSpPr/>
            <p:nvPr/>
          </p:nvSpPr>
          <p:spPr bwMode="auto">
            <a:xfrm>
              <a:off x="2286000"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2" name="正方形/長方形 171"/>
            <p:cNvSpPr/>
            <p:nvPr/>
          </p:nvSpPr>
          <p:spPr bwMode="auto">
            <a:xfrm>
              <a:off x="2590800"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3" name="正方形/長方形 172"/>
            <p:cNvSpPr/>
            <p:nvPr/>
          </p:nvSpPr>
          <p:spPr bwMode="auto">
            <a:xfrm>
              <a:off x="2895600"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4" name="正方形/長方形 173"/>
            <p:cNvSpPr/>
            <p:nvPr/>
          </p:nvSpPr>
          <p:spPr bwMode="auto">
            <a:xfrm>
              <a:off x="3200400"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5" name="正方形/長方形 174"/>
            <p:cNvSpPr/>
            <p:nvPr/>
          </p:nvSpPr>
          <p:spPr bwMode="auto">
            <a:xfrm>
              <a:off x="2590800"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6" name="正方形/長方形 175"/>
            <p:cNvSpPr/>
            <p:nvPr/>
          </p:nvSpPr>
          <p:spPr bwMode="auto">
            <a:xfrm>
              <a:off x="2895600"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7" name="正方形/長方形 176"/>
            <p:cNvSpPr/>
            <p:nvPr/>
          </p:nvSpPr>
          <p:spPr bwMode="auto">
            <a:xfrm>
              <a:off x="2286000"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8" name="正方形/長方形 177"/>
            <p:cNvSpPr/>
            <p:nvPr/>
          </p:nvSpPr>
          <p:spPr bwMode="auto">
            <a:xfrm>
              <a:off x="3200400"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9" name="正方形/長方形 178"/>
            <p:cNvSpPr/>
            <p:nvPr/>
          </p:nvSpPr>
          <p:spPr bwMode="auto">
            <a:xfrm>
              <a:off x="3509962"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0" name="正方形/長方形 179"/>
            <p:cNvSpPr/>
            <p:nvPr/>
          </p:nvSpPr>
          <p:spPr bwMode="auto">
            <a:xfrm>
              <a:off x="3814762"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1" name="正方形/長方形 180"/>
            <p:cNvSpPr/>
            <p:nvPr/>
          </p:nvSpPr>
          <p:spPr bwMode="auto">
            <a:xfrm>
              <a:off x="4119562"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2" name="正方形/長方形 181"/>
            <p:cNvSpPr/>
            <p:nvPr/>
          </p:nvSpPr>
          <p:spPr bwMode="auto">
            <a:xfrm>
              <a:off x="4424362"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3" name="正方形/長方形 182"/>
            <p:cNvSpPr/>
            <p:nvPr/>
          </p:nvSpPr>
          <p:spPr bwMode="auto">
            <a:xfrm>
              <a:off x="3814762"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4" name="正方形/長方形 183"/>
            <p:cNvSpPr/>
            <p:nvPr/>
          </p:nvSpPr>
          <p:spPr bwMode="auto">
            <a:xfrm>
              <a:off x="4119562"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5" name="正方形/長方形 184"/>
            <p:cNvSpPr/>
            <p:nvPr/>
          </p:nvSpPr>
          <p:spPr bwMode="auto">
            <a:xfrm>
              <a:off x="3509962"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6" name="正方形/長方形 185"/>
            <p:cNvSpPr/>
            <p:nvPr/>
          </p:nvSpPr>
          <p:spPr bwMode="auto">
            <a:xfrm>
              <a:off x="4424362"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7" name="正方形/長方形 186"/>
            <p:cNvSpPr/>
            <p:nvPr/>
          </p:nvSpPr>
          <p:spPr bwMode="auto">
            <a:xfrm>
              <a:off x="3509962"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8" name="正方形/長方形 187"/>
            <p:cNvSpPr/>
            <p:nvPr/>
          </p:nvSpPr>
          <p:spPr bwMode="auto">
            <a:xfrm>
              <a:off x="3814762"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9" name="正方形/長方形 188"/>
            <p:cNvSpPr/>
            <p:nvPr/>
          </p:nvSpPr>
          <p:spPr bwMode="auto">
            <a:xfrm>
              <a:off x="4119562"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0" name="正方形/長方形 189"/>
            <p:cNvSpPr/>
            <p:nvPr/>
          </p:nvSpPr>
          <p:spPr bwMode="auto">
            <a:xfrm>
              <a:off x="4424362"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1" name="正方形/長方形 190"/>
            <p:cNvSpPr/>
            <p:nvPr/>
          </p:nvSpPr>
          <p:spPr bwMode="auto">
            <a:xfrm>
              <a:off x="3814762"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2" name="正方形/長方形 191"/>
            <p:cNvSpPr/>
            <p:nvPr/>
          </p:nvSpPr>
          <p:spPr bwMode="auto">
            <a:xfrm>
              <a:off x="4119562"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3" name="正方形/長方形 192"/>
            <p:cNvSpPr/>
            <p:nvPr/>
          </p:nvSpPr>
          <p:spPr bwMode="auto">
            <a:xfrm>
              <a:off x="3509962"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4" name="正方形/長方形 193"/>
            <p:cNvSpPr/>
            <p:nvPr/>
          </p:nvSpPr>
          <p:spPr bwMode="auto">
            <a:xfrm>
              <a:off x="4424362"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5" name="正方形/長方形 194"/>
            <p:cNvSpPr/>
            <p:nvPr/>
          </p:nvSpPr>
          <p:spPr bwMode="auto">
            <a:xfrm>
              <a:off x="4719638"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6" name="正方形/長方形 195"/>
            <p:cNvSpPr/>
            <p:nvPr/>
          </p:nvSpPr>
          <p:spPr bwMode="auto">
            <a:xfrm>
              <a:off x="5024438"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7" name="正方形/長方形 196"/>
            <p:cNvSpPr/>
            <p:nvPr/>
          </p:nvSpPr>
          <p:spPr bwMode="auto">
            <a:xfrm>
              <a:off x="5329238"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8" name="正方形/長方形 197"/>
            <p:cNvSpPr/>
            <p:nvPr/>
          </p:nvSpPr>
          <p:spPr bwMode="auto">
            <a:xfrm>
              <a:off x="5634038"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9" name="正方形/長方形 198"/>
            <p:cNvSpPr/>
            <p:nvPr/>
          </p:nvSpPr>
          <p:spPr bwMode="auto">
            <a:xfrm>
              <a:off x="5024438"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0" name="正方形/長方形 199"/>
            <p:cNvSpPr/>
            <p:nvPr/>
          </p:nvSpPr>
          <p:spPr bwMode="auto">
            <a:xfrm>
              <a:off x="5329238"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1" name="正方形/長方形 200"/>
            <p:cNvSpPr/>
            <p:nvPr/>
          </p:nvSpPr>
          <p:spPr bwMode="auto">
            <a:xfrm>
              <a:off x="4719638"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2" name="正方形/長方形 201"/>
            <p:cNvSpPr/>
            <p:nvPr/>
          </p:nvSpPr>
          <p:spPr bwMode="auto">
            <a:xfrm>
              <a:off x="5634038"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3" name="正方形/長方形 202"/>
            <p:cNvSpPr/>
            <p:nvPr/>
          </p:nvSpPr>
          <p:spPr bwMode="auto">
            <a:xfrm>
              <a:off x="4719638"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4" name="正方形/長方形 203"/>
            <p:cNvSpPr/>
            <p:nvPr/>
          </p:nvSpPr>
          <p:spPr bwMode="auto">
            <a:xfrm>
              <a:off x="5024438"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5" name="正方形/長方形 204"/>
            <p:cNvSpPr/>
            <p:nvPr/>
          </p:nvSpPr>
          <p:spPr bwMode="auto">
            <a:xfrm>
              <a:off x="5329238"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6" name="正方形/長方形 205"/>
            <p:cNvSpPr/>
            <p:nvPr/>
          </p:nvSpPr>
          <p:spPr bwMode="auto">
            <a:xfrm>
              <a:off x="5634038"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7" name="正方形/長方形 206"/>
            <p:cNvSpPr/>
            <p:nvPr/>
          </p:nvSpPr>
          <p:spPr bwMode="auto">
            <a:xfrm>
              <a:off x="5024438"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8" name="正方形/長方形 207"/>
            <p:cNvSpPr/>
            <p:nvPr/>
          </p:nvSpPr>
          <p:spPr bwMode="auto">
            <a:xfrm>
              <a:off x="5329238"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9" name="正方形/長方形 208"/>
            <p:cNvSpPr/>
            <p:nvPr/>
          </p:nvSpPr>
          <p:spPr bwMode="auto">
            <a:xfrm>
              <a:off x="4719638"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0" name="正方形/長方形 209"/>
            <p:cNvSpPr/>
            <p:nvPr/>
          </p:nvSpPr>
          <p:spPr bwMode="auto">
            <a:xfrm>
              <a:off x="5634038"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1" name="正方形/長方形 210"/>
            <p:cNvSpPr/>
            <p:nvPr/>
          </p:nvSpPr>
          <p:spPr bwMode="auto">
            <a:xfrm>
              <a:off x="5943600"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2" name="正方形/長方形 211"/>
            <p:cNvSpPr/>
            <p:nvPr/>
          </p:nvSpPr>
          <p:spPr bwMode="auto">
            <a:xfrm>
              <a:off x="6248400"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3" name="正方形/長方形 212"/>
            <p:cNvSpPr/>
            <p:nvPr/>
          </p:nvSpPr>
          <p:spPr bwMode="auto">
            <a:xfrm>
              <a:off x="6553200"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4" name="正方形/長方形 213"/>
            <p:cNvSpPr/>
            <p:nvPr/>
          </p:nvSpPr>
          <p:spPr bwMode="auto">
            <a:xfrm>
              <a:off x="6858000"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5" name="正方形/長方形 214"/>
            <p:cNvSpPr/>
            <p:nvPr/>
          </p:nvSpPr>
          <p:spPr bwMode="auto">
            <a:xfrm>
              <a:off x="6248400"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6" name="正方形/長方形 215"/>
            <p:cNvSpPr/>
            <p:nvPr/>
          </p:nvSpPr>
          <p:spPr bwMode="auto">
            <a:xfrm>
              <a:off x="6553200"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7" name="正方形/長方形 216"/>
            <p:cNvSpPr/>
            <p:nvPr/>
          </p:nvSpPr>
          <p:spPr bwMode="auto">
            <a:xfrm>
              <a:off x="5943600"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8" name="正方形/長方形 217"/>
            <p:cNvSpPr/>
            <p:nvPr/>
          </p:nvSpPr>
          <p:spPr bwMode="auto">
            <a:xfrm>
              <a:off x="6858000"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9" name="正方形/長方形 218"/>
            <p:cNvSpPr/>
            <p:nvPr/>
          </p:nvSpPr>
          <p:spPr bwMode="auto">
            <a:xfrm>
              <a:off x="5943600"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0" name="正方形/長方形 219"/>
            <p:cNvSpPr/>
            <p:nvPr/>
          </p:nvSpPr>
          <p:spPr bwMode="auto">
            <a:xfrm>
              <a:off x="6248400"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1" name="正方形/長方形 220"/>
            <p:cNvSpPr/>
            <p:nvPr/>
          </p:nvSpPr>
          <p:spPr bwMode="auto">
            <a:xfrm>
              <a:off x="6553200"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2" name="正方形/長方形 221"/>
            <p:cNvSpPr/>
            <p:nvPr/>
          </p:nvSpPr>
          <p:spPr bwMode="auto">
            <a:xfrm>
              <a:off x="6858000"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3" name="正方形/長方形 222"/>
            <p:cNvSpPr/>
            <p:nvPr/>
          </p:nvSpPr>
          <p:spPr bwMode="auto">
            <a:xfrm>
              <a:off x="6248400"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4" name="正方形/長方形 223"/>
            <p:cNvSpPr/>
            <p:nvPr/>
          </p:nvSpPr>
          <p:spPr bwMode="auto">
            <a:xfrm>
              <a:off x="6553200"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5" name="正方形/長方形 224"/>
            <p:cNvSpPr/>
            <p:nvPr/>
          </p:nvSpPr>
          <p:spPr bwMode="auto">
            <a:xfrm>
              <a:off x="5943600"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6" name="正方形/長方形 225"/>
            <p:cNvSpPr/>
            <p:nvPr/>
          </p:nvSpPr>
          <p:spPr bwMode="auto">
            <a:xfrm>
              <a:off x="6858000"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7" name="正方形/長方形 226"/>
            <p:cNvSpPr/>
            <p:nvPr/>
          </p:nvSpPr>
          <p:spPr bwMode="auto">
            <a:xfrm>
              <a:off x="4719638"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8" name="正方形/長方形 227"/>
            <p:cNvSpPr/>
            <p:nvPr/>
          </p:nvSpPr>
          <p:spPr bwMode="auto">
            <a:xfrm>
              <a:off x="5024438"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9" name="正方形/長方形 228"/>
            <p:cNvSpPr/>
            <p:nvPr/>
          </p:nvSpPr>
          <p:spPr bwMode="auto">
            <a:xfrm>
              <a:off x="5329238"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0" name="正方形/長方形 229"/>
            <p:cNvSpPr/>
            <p:nvPr/>
          </p:nvSpPr>
          <p:spPr bwMode="auto">
            <a:xfrm>
              <a:off x="5634038"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1" name="正方形/長方形 230"/>
            <p:cNvSpPr/>
            <p:nvPr/>
          </p:nvSpPr>
          <p:spPr bwMode="auto">
            <a:xfrm>
              <a:off x="5024438"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2" name="正方形/長方形 231"/>
            <p:cNvSpPr/>
            <p:nvPr/>
          </p:nvSpPr>
          <p:spPr bwMode="auto">
            <a:xfrm>
              <a:off x="5329238"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3" name="正方形/長方形 232"/>
            <p:cNvSpPr/>
            <p:nvPr/>
          </p:nvSpPr>
          <p:spPr bwMode="auto">
            <a:xfrm>
              <a:off x="4719638"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4" name="正方形/長方形 233"/>
            <p:cNvSpPr/>
            <p:nvPr/>
          </p:nvSpPr>
          <p:spPr bwMode="auto">
            <a:xfrm>
              <a:off x="5634038"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5" name="正方形/長方形 234"/>
            <p:cNvSpPr/>
            <p:nvPr/>
          </p:nvSpPr>
          <p:spPr bwMode="auto">
            <a:xfrm>
              <a:off x="4719638"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6" name="正方形/長方形 235"/>
            <p:cNvSpPr/>
            <p:nvPr/>
          </p:nvSpPr>
          <p:spPr bwMode="auto">
            <a:xfrm>
              <a:off x="5024438"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7" name="正方形/長方形 236"/>
            <p:cNvSpPr/>
            <p:nvPr/>
          </p:nvSpPr>
          <p:spPr bwMode="auto">
            <a:xfrm>
              <a:off x="5329238"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8" name="正方形/長方形 237"/>
            <p:cNvSpPr/>
            <p:nvPr/>
          </p:nvSpPr>
          <p:spPr bwMode="auto">
            <a:xfrm>
              <a:off x="5634038"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9" name="正方形/長方形 238"/>
            <p:cNvSpPr/>
            <p:nvPr/>
          </p:nvSpPr>
          <p:spPr bwMode="auto">
            <a:xfrm>
              <a:off x="5024438"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0" name="正方形/長方形 239"/>
            <p:cNvSpPr/>
            <p:nvPr/>
          </p:nvSpPr>
          <p:spPr bwMode="auto">
            <a:xfrm>
              <a:off x="5329238"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1" name="正方形/長方形 240"/>
            <p:cNvSpPr/>
            <p:nvPr/>
          </p:nvSpPr>
          <p:spPr bwMode="auto">
            <a:xfrm>
              <a:off x="4719638"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2" name="正方形/長方形 241"/>
            <p:cNvSpPr/>
            <p:nvPr/>
          </p:nvSpPr>
          <p:spPr bwMode="auto">
            <a:xfrm>
              <a:off x="5634038"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3" name="正方形/長方形 242"/>
            <p:cNvSpPr/>
            <p:nvPr/>
          </p:nvSpPr>
          <p:spPr bwMode="auto">
            <a:xfrm>
              <a:off x="5943600"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4" name="正方形/長方形 243"/>
            <p:cNvSpPr/>
            <p:nvPr/>
          </p:nvSpPr>
          <p:spPr bwMode="auto">
            <a:xfrm>
              <a:off x="6248400"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5" name="正方形/長方形 244"/>
            <p:cNvSpPr/>
            <p:nvPr/>
          </p:nvSpPr>
          <p:spPr bwMode="auto">
            <a:xfrm>
              <a:off x="6553200"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6" name="正方形/長方形 245"/>
            <p:cNvSpPr/>
            <p:nvPr/>
          </p:nvSpPr>
          <p:spPr bwMode="auto">
            <a:xfrm>
              <a:off x="6858000"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7" name="正方形/長方形 246"/>
            <p:cNvSpPr/>
            <p:nvPr/>
          </p:nvSpPr>
          <p:spPr bwMode="auto">
            <a:xfrm>
              <a:off x="6248400"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8" name="正方形/長方形 247"/>
            <p:cNvSpPr/>
            <p:nvPr/>
          </p:nvSpPr>
          <p:spPr bwMode="auto">
            <a:xfrm>
              <a:off x="6553200"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9" name="正方形/長方形 248"/>
            <p:cNvSpPr/>
            <p:nvPr/>
          </p:nvSpPr>
          <p:spPr bwMode="auto">
            <a:xfrm>
              <a:off x="5943600"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0" name="正方形/長方形 249"/>
            <p:cNvSpPr/>
            <p:nvPr/>
          </p:nvSpPr>
          <p:spPr bwMode="auto">
            <a:xfrm>
              <a:off x="6858000"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1" name="正方形/長方形 250"/>
            <p:cNvSpPr/>
            <p:nvPr/>
          </p:nvSpPr>
          <p:spPr bwMode="auto">
            <a:xfrm>
              <a:off x="5943600"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2" name="正方形/長方形 251"/>
            <p:cNvSpPr/>
            <p:nvPr/>
          </p:nvSpPr>
          <p:spPr bwMode="auto">
            <a:xfrm>
              <a:off x="6248400"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3" name="正方形/長方形 252"/>
            <p:cNvSpPr/>
            <p:nvPr/>
          </p:nvSpPr>
          <p:spPr bwMode="auto">
            <a:xfrm>
              <a:off x="6553200"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4" name="正方形/長方形 253"/>
            <p:cNvSpPr/>
            <p:nvPr/>
          </p:nvSpPr>
          <p:spPr bwMode="auto">
            <a:xfrm>
              <a:off x="6858000"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5" name="正方形/長方形 254"/>
            <p:cNvSpPr/>
            <p:nvPr/>
          </p:nvSpPr>
          <p:spPr bwMode="auto">
            <a:xfrm>
              <a:off x="6248400"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6" name="正方形/長方形 255"/>
            <p:cNvSpPr/>
            <p:nvPr/>
          </p:nvSpPr>
          <p:spPr bwMode="auto">
            <a:xfrm>
              <a:off x="6553200"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7" name="正方形/長方形 256"/>
            <p:cNvSpPr/>
            <p:nvPr/>
          </p:nvSpPr>
          <p:spPr bwMode="auto">
            <a:xfrm>
              <a:off x="5943600"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8" name="正方形/長方形 257"/>
            <p:cNvSpPr/>
            <p:nvPr/>
          </p:nvSpPr>
          <p:spPr bwMode="auto">
            <a:xfrm>
              <a:off x="6858000"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sp>
        <p:nvSpPr>
          <p:cNvPr id="260" name="円/楕円 259"/>
          <p:cNvSpPr/>
          <p:nvPr/>
        </p:nvSpPr>
        <p:spPr bwMode="auto">
          <a:xfrm>
            <a:off x="5395119" y="51363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61" name="円/楕円 260"/>
          <p:cNvSpPr/>
          <p:nvPr/>
        </p:nvSpPr>
        <p:spPr bwMode="auto">
          <a:xfrm>
            <a:off x="817762" y="17835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63" name="円/楕円 262"/>
          <p:cNvSpPr/>
          <p:nvPr/>
        </p:nvSpPr>
        <p:spPr bwMode="auto">
          <a:xfrm>
            <a:off x="817762" y="60507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4" name="円/楕円 263"/>
          <p:cNvSpPr/>
          <p:nvPr/>
        </p:nvSpPr>
        <p:spPr bwMode="auto">
          <a:xfrm>
            <a:off x="823119" y="57459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5" name="円/楕円 264"/>
          <p:cNvSpPr/>
          <p:nvPr/>
        </p:nvSpPr>
        <p:spPr bwMode="auto">
          <a:xfrm>
            <a:off x="822325" y="54411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6" name="円/楕円 265"/>
          <p:cNvSpPr/>
          <p:nvPr/>
        </p:nvSpPr>
        <p:spPr bwMode="auto">
          <a:xfrm>
            <a:off x="822325" y="51363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7" name="円/楕円 266"/>
          <p:cNvSpPr/>
          <p:nvPr/>
        </p:nvSpPr>
        <p:spPr bwMode="auto">
          <a:xfrm>
            <a:off x="1122562" y="60507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8" name="円/楕円 267"/>
          <p:cNvSpPr/>
          <p:nvPr/>
        </p:nvSpPr>
        <p:spPr bwMode="auto">
          <a:xfrm>
            <a:off x="1127919" y="57459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9" name="円/楕円 268"/>
          <p:cNvSpPr/>
          <p:nvPr/>
        </p:nvSpPr>
        <p:spPr bwMode="auto">
          <a:xfrm>
            <a:off x="1127125" y="54411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0" name="円/楕円 269"/>
          <p:cNvSpPr/>
          <p:nvPr/>
        </p:nvSpPr>
        <p:spPr bwMode="auto">
          <a:xfrm>
            <a:off x="1127125" y="51363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1" name="円/楕円 270"/>
          <p:cNvSpPr/>
          <p:nvPr/>
        </p:nvSpPr>
        <p:spPr bwMode="auto">
          <a:xfrm>
            <a:off x="1432521" y="60507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2" name="円/楕円 271"/>
          <p:cNvSpPr/>
          <p:nvPr/>
        </p:nvSpPr>
        <p:spPr bwMode="auto">
          <a:xfrm>
            <a:off x="1437878" y="57459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3" name="円/楕円 272"/>
          <p:cNvSpPr/>
          <p:nvPr/>
        </p:nvSpPr>
        <p:spPr bwMode="auto">
          <a:xfrm>
            <a:off x="1437084" y="54411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5" name="円/楕円 274"/>
          <p:cNvSpPr/>
          <p:nvPr/>
        </p:nvSpPr>
        <p:spPr bwMode="auto">
          <a:xfrm>
            <a:off x="1737321" y="60507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6" name="円/楕円 275"/>
          <p:cNvSpPr/>
          <p:nvPr/>
        </p:nvSpPr>
        <p:spPr bwMode="auto">
          <a:xfrm>
            <a:off x="1742678" y="57459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9" name="円/楕円 278"/>
          <p:cNvSpPr/>
          <p:nvPr/>
        </p:nvSpPr>
        <p:spPr bwMode="auto">
          <a:xfrm>
            <a:off x="817762" y="14787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0" name="円/楕円 279"/>
          <p:cNvSpPr/>
          <p:nvPr/>
        </p:nvSpPr>
        <p:spPr bwMode="auto">
          <a:xfrm>
            <a:off x="827087" y="239831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1" name="円/楕円 280"/>
          <p:cNvSpPr/>
          <p:nvPr/>
        </p:nvSpPr>
        <p:spPr bwMode="auto">
          <a:xfrm>
            <a:off x="827087" y="20883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2" name="円/楕円 281"/>
          <p:cNvSpPr/>
          <p:nvPr/>
        </p:nvSpPr>
        <p:spPr bwMode="auto">
          <a:xfrm>
            <a:off x="1117307" y="17835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3" name="円/楕円 282"/>
          <p:cNvSpPr/>
          <p:nvPr/>
        </p:nvSpPr>
        <p:spPr bwMode="auto">
          <a:xfrm>
            <a:off x="1117307" y="14787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4" name="円/楕円 283"/>
          <p:cNvSpPr/>
          <p:nvPr/>
        </p:nvSpPr>
        <p:spPr bwMode="auto">
          <a:xfrm>
            <a:off x="1126632" y="239831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5" name="円/楕円 284"/>
          <p:cNvSpPr/>
          <p:nvPr/>
        </p:nvSpPr>
        <p:spPr bwMode="auto">
          <a:xfrm>
            <a:off x="1126632" y="20883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6" name="円/楕円 285"/>
          <p:cNvSpPr/>
          <p:nvPr/>
        </p:nvSpPr>
        <p:spPr bwMode="auto">
          <a:xfrm>
            <a:off x="1426965" y="17835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7" name="円/楕円 286"/>
          <p:cNvSpPr/>
          <p:nvPr/>
        </p:nvSpPr>
        <p:spPr bwMode="auto">
          <a:xfrm>
            <a:off x="1426965" y="14787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9" name="円/楕円 288"/>
          <p:cNvSpPr/>
          <p:nvPr/>
        </p:nvSpPr>
        <p:spPr bwMode="auto">
          <a:xfrm>
            <a:off x="1436290" y="20883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0" name="円/楕円 289"/>
          <p:cNvSpPr/>
          <p:nvPr/>
        </p:nvSpPr>
        <p:spPr bwMode="auto">
          <a:xfrm>
            <a:off x="1726510" y="17835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1" name="円/楕円 290"/>
          <p:cNvSpPr/>
          <p:nvPr/>
        </p:nvSpPr>
        <p:spPr bwMode="auto">
          <a:xfrm>
            <a:off x="1726510" y="14787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4" name="円/楕円 293"/>
          <p:cNvSpPr/>
          <p:nvPr/>
        </p:nvSpPr>
        <p:spPr bwMode="auto">
          <a:xfrm>
            <a:off x="5395119" y="239831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5" name="円/楕円 294"/>
          <p:cNvSpPr/>
          <p:nvPr/>
        </p:nvSpPr>
        <p:spPr bwMode="auto">
          <a:xfrm>
            <a:off x="5395119" y="208319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6" name="円/楕円 295"/>
          <p:cNvSpPr/>
          <p:nvPr/>
        </p:nvSpPr>
        <p:spPr bwMode="auto">
          <a:xfrm>
            <a:off x="5395119" y="178355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7" name="円/楕円 296"/>
          <p:cNvSpPr/>
          <p:nvPr/>
        </p:nvSpPr>
        <p:spPr bwMode="auto">
          <a:xfrm>
            <a:off x="5395119" y="1487092"/>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8" name="円/楕円 297"/>
          <p:cNvSpPr/>
          <p:nvPr/>
        </p:nvSpPr>
        <p:spPr bwMode="auto">
          <a:xfrm>
            <a:off x="5090319" y="239831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9" name="円/楕円 298"/>
          <p:cNvSpPr/>
          <p:nvPr/>
        </p:nvSpPr>
        <p:spPr bwMode="auto">
          <a:xfrm>
            <a:off x="5090319" y="208319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0" name="円/楕円 299"/>
          <p:cNvSpPr/>
          <p:nvPr/>
        </p:nvSpPr>
        <p:spPr bwMode="auto">
          <a:xfrm>
            <a:off x="5090319" y="178355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1" name="円/楕円 300"/>
          <p:cNvSpPr/>
          <p:nvPr/>
        </p:nvSpPr>
        <p:spPr bwMode="auto">
          <a:xfrm>
            <a:off x="5090319" y="1487092"/>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3" name="円/楕円 302"/>
          <p:cNvSpPr/>
          <p:nvPr/>
        </p:nvSpPr>
        <p:spPr bwMode="auto">
          <a:xfrm>
            <a:off x="4785519" y="2088356"/>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4" name="円/楕円 303"/>
          <p:cNvSpPr/>
          <p:nvPr/>
        </p:nvSpPr>
        <p:spPr bwMode="auto">
          <a:xfrm>
            <a:off x="4785519" y="1788716"/>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5" name="円/楕円 304"/>
          <p:cNvSpPr/>
          <p:nvPr/>
        </p:nvSpPr>
        <p:spPr bwMode="auto">
          <a:xfrm>
            <a:off x="4785519" y="1492251"/>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8" name="円/楕円 307"/>
          <p:cNvSpPr/>
          <p:nvPr/>
        </p:nvSpPr>
        <p:spPr bwMode="auto">
          <a:xfrm>
            <a:off x="4480719" y="178355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9" name="円/楕円 308"/>
          <p:cNvSpPr/>
          <p:nvPr/>
        </p:nvSpPr>
        <p:spPr bwMode="auto">
          <a:xfrm>
            <a:off x="4480719" y="1487092"/>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0" name="円/楕円 309"/>
          <p:cNvSpPr/>
          <p:nvPr/>
        </p:nvSpPr>
        <p:spPr bwMode="auto">
          <a:xfrm>
            <a:off x="5395119" y="54411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1" name="円/楕円 310"/>
          <p:cNvSpPr/>
          <p:nvPr/>
        </p:nvSpPr>
        <p:spPr bwMode="auto">
          <a:xfrm>
            <a:off x="5395119" y="57459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2" name="円/楕円 311"/>
          <p:cNvSpPr/>
          <p:nvPr/>
        </p:nvSpPr>
        <p:spPr bwMode="auto">
          <a:xfrm>
            <a:off x="5395119" y="60507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3" name="円/楕円 312"/>
          <p:cNvSpPr/>
          <p:nvPr/>
        </p:nvSpPr>
        <p:spPr bwMode="auto">
          <a:xfrm>
            <a:off x="5090319" y="51363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4" name="円/楕円 313"/>
          <p:cNvSpPr/>
          <p:nvPr/>
        </p:nvSpPr>
        <p:spPr bwMode="auto">
          <a:xfrm>
            <a:off x="5090319" y="54411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5" name="円/楕円 314"/>
          <p:cNvSpPr/>
          <p:nvPr/>
        </p:nvSpPr>
        <p:spPr bwMode="auto">
          <a:xfrm>
            <a:off x="5090319" y="57459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6" name="円/楕円 315"/>
          <p:cNvSpPr/>
          <p:nvPr/>
        </p:nvSpPr>
        <p:spPr bwMode="auto">
          <a:xfrm>
            <a:off x="5090319" y="60507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8" name="円/楕円 317"/>
          <p:cNvSpPr/>
          <p:nvPr/>
        </p:nvSpPr>
        <p:spPr bwMode="auto">
          <a:xfrm>
            <a:off x="4785519" y="54411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9" name="円/楕円 318"/>
          <p:cNvSpPr/>
          <p:nvPr/>
        </p:nvSpPr>
        <p:spPr bwMode="auto">
          <a:xfrm>
            <a:off x="4785519" y="57459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20" name="円/楕円 319"/>
          <p:cNvSpPr/>
          <p:nvPr/>
        </p:nvSpPr>
        <p:spPr bwMode="auto">
          <a:xfrm>
            <a:off x="4785519" y="60507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23" name="円/楕円 322"/>
          <p:cNvSpPr/>
          <p:nvPr/>
        </p:nvSpPr>
        <p:spPr bwMode="auto">
          <a:xfrm>
            <a:off x="4480719" y="57459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24" name="円/楕円 323"/>
          <p:cNvSpPr/>
          <p:nvPr/>
        </p:nvSpPr>
        <p:spPr bwMode="auto">
          <a:xfrm>
            <a:off x="4480719" y="60507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74" name="テキスト ボックス 273"/>
          <p:cNvSpPr txBox="1"/>
          <p:nvPr/>
        </p:nvSpPr>
        <p:spPr>
          <a:xfrm>
            <a:off x="5765602" y="1426223"/>
            <a:ext cx="3127779" cy="523220"/>
          </a:xfrm>
          <a:prstGeom prst="rect">
            <a:avLst/>
          </a:prstGeom>
          <a:noFill/>
        </p:spPr>
        <p:txBody>
          <a:bodyPr wrap="none" rtlCol="0">
            <a:spAutoFit/>
          </a:bodyPr>
          <a:lstStyle/>
          <a:p>
            <a:r>
              <a:rPr lang="ja-JP" altLang="en-US" dirty="0">
                <a:latin typeface="Times New Roman" panose="02020603050405020304" pitchFamily="18" charset="0"/>
              </a:rPr>
              <a:t>ダイヤモンド</a:t>
            </a:r>
            <a:r>
              <a:rPr kumimoji="1" lang="ja-JP" altLang="en-US" dirty="0">
                <a:latin typeface="Times New Roman" panose="02020603050405020304" pitchFamily="18" charset="0"/>
              </a:rPr>
              <a:t>の原型</a:t>
            </a:r>
            <a:endParaRPr kumimoji="1" lang="en-US" altLang="ja-JP" dirty="0">
              <a:latin typeface="Times New Roman" panose="02020603050405020304" pitchFamily="18" charset="0"/>
            </a:endParaRPr>
          </a:p>
        </p:txBody>
      </p:sp>
      <p:sp>
        <p:nvSpPr>
          <p:cNvPr id="277" name="テキスト ボックス 276"/>
          <p:cNvSpPr txBox="1"/>
          <p:nvPr/>
        </p:nvSpPr>
        <p:spPr>
          <a:xfrm>
            <a:off x="5981700" y="2398317"/>
            <a:ext cx="2845651" cy="1348061"/>
          </a:xfrm>
          <a:prstGeom prst="rect">
            <a:avLst/>
          </a:prstGeom>
          <a:noFill/>
        </p:spPr>
        <p:txBody>
          <a:bodyPr wrap="none" rtlCol="0">
            <a:spAutoFit/>
          </a:bodyPr>
          <a:lstStyle/>
          <a:p>
            <a:pPr marL="457200" indent="-457200" algn="l">
              <a:buClr>
                <a:srgbClr val="00FF00"/>
              </a:buClr>
              <a:buFont typeface="Wingdings" panose="05000000000000000000" pitchFamily="2" charset="2"/>
              <a:buChar char="n"/>
            </a:pPr>
            <a:r>
              <a:rPr kumimoji="1" lang="en-US" altLang="ja-JP" sz="2400" dirty="0">
                <a:latin typeface="Times New Roman" panose="02020603050405020304" pitchFamily="18" charset="0"/>
              </a:rPr>
              <a:t>1</a:t>
            </a:r>
            <a:r>
              <a:rPr kumimoji="1" lang="ja-JP" altLang="en-US" sz="2400" dirty="0">
                <a:latin typeface="Times New Roman" panose="02020603050405020304" pitchFamily="18" charset="0"/>
              </a:rPr>
              <a:t>マス移動</a:t>
            </a:r>
            <a:endParaRPr kumimoji="1" lang="en-US" altLang="ja-JP" sz="2400" dirty="0">
              <a:latin typeface="Times New Roman" panose="02020603050405020304" pitchFamily="18" charset="0"/>
            </a:endParaRPr>
          </a:p>
          <a:p>
            <a:pPr marL="457200" indent="-457200" algn="l">
              <a:buClr>
                <a:srgbClr val="00FF00"/>
              </a:buClr>
              <a:buFont typeface="Wingdings" panose="05000000000000000000" pitchFamily="2" charset="2"/>
              <a:buChar char="n"/>
            </a:pPr>
            <a:r>
              <a:rPr lang="ja-JP" altLang="en-US" sz="2400" dirty="0">
                <a:latin typeface="Times New Roman" panose="02020603050405020304" pitchFamily="18" charset="0"/>
              </a:rPr>
              <a:t>ジャンプ</a:t>
            </a:r>
            <a:r>
              <a:rPr lang="en-US" altLang="ja-JP" sz="2400" dirty="0">
                <a:latin typeface="Times New Roman" panose="02020603050405020304" pitchFamily="18" charset="0"/>
              </a:rPr>
              <a:t>(</a:t>
            </a:r>
            <a:r>
              <a:rPr lang="ja-JP" altLang="en-US" sz="2400" dirty="0">
                <a:latin typeface="Times New Roman" panose="02020603050405020304" pitchFamily="18" charset="0"/>
              </a:rPr>
              <a:t>連続可</a:t>
            </a:r>
            <a:r>
              <a:rPr lang="en-US" altLang="ja-JP" sz="2400" dirty="0">
                <a:latin typeface="Times New Roman" panose="02020603050405020304" pitchFamily="18" charset="0"/>
              </a:rPr>
              <a:t>)</a:t>
            </a:r>
          </a:p>
          <a:p>
            <a:pPr algn="l"/>
            <a:r>
              <a:rPr lang="ja-JP" altLang="en-US" sz="2400" dirty="0">
                <a:latin typeface="Times New Roman" panose="02020603050405020304" pitchFamily="18" charset="0"/>
              </a:rPr>
              <a:t>のいずれかを指せる</a:t>
            </a:r>
            <a:endParaRPr kumimoji="1" lang="ja-JP" altLang="en-US" sz="2400" dirty="0">
              <a:latin typeface="Times New Roman" panose="02020603050405020304" pitchFamily="18" charset="0"/>
            </a:endParaRPr>
          </a:p>
        </p:txBody>
      </p:sp>
      <p:cxnSp>
        <p:nvCxnSpPr>
          <p:cNvPr id="317" name="直線矢印コネクタ 316"/>
          <p:cNvCxnSpPr/>
          <p:nvPr/>
        </p:nvCxnSpPr>
        <p:spPr bwMode="auto">
          <a:xfrm rot="5400000" flipH="1">
            <a:off x="4713900" y="5351463"/>
            <a:ext cx="334964" cy="0"/>
          </a:xfrm>
          <a:prstGeom prst="straightConnector1">
            <a:avLst/>
          </a:prstGeom>
          <a:noFill/>
          <a:ln w="50800"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1" name="直線矢印コネクタ 320"/>
          <p:cNvCxnSpPr/>
          <p:nvPr/>
        </p:nvCxnSpPr>
        <p:spPr bwMode="auto">
          <a:xfrm rot="5400000" flipH="1">
            <a:off x="5217900" y="5237163"/>
            <a:ext cx="563563" cy="0"/>
          </a:xfrm>
          <a:prstGeom prst="straightConnector1">
            <a:avLst/>
          </a:prstGeom>
          <a:noFill/>
          <a:ln w="50800" cap="flat" cmpd="sng" algn="ctr">
            <a:solidFill>
              <a:srgbClr val="00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2" name="直角三角形 261"/>
          <p:cNvSpPr/>
          <p:nvPr/>
        </p:nvSpPr>
        <p:spPr bwMode="auto">
          <a:xfrm rot="5400000">
            <a:off x="607990" y="1227577"/>
            <a:ext cx="2176363" cy="2176363"/>
          </a:xfrm>
          <a:prstGeom prst="rtTriangle">
            <a:avLst/>
          </a:prstGeom>
          <a:noFill/>
          <a:ln w="44450" cap="flat" cmpd="sng" algn="ctr">
            <a:solidFill>
              <a:srgbClr val="00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nvGrpSpPr>
          <p:cNvPr id="302" name="グループ化 301"/>
          <p:cNvGrpSpPr/>
          <p:nvPr/>
        </p:nvGrpSpPr>
        <p:grpSpPr>
          <a:xfrm>
            <a:off x="1775122" y="231946"/>
            <a:ext cx="1458317" cy="807243"/>
            <a:chOff x="1775122" y="231946"/>
            <a:chExt cx="1458317" cy="807243"/>
          </a:xfrm>
        </p:grpSpPr>
        <p:sp>
          <p:nvSpPr>
            <p:cNvPr id="288" name="角丸四角形吹き出し 287"/>
            <p:cNvSpPr/>
            <p:nvPr/>
          </p:nvSpPr>
          <p:spPr bwMode="auto">
            <a:xfrm>
              <a:off x="1775122" y="231946"/>
              <a:ext cx="1458317" cy="807243"/>
            </a:xfrm>
            <a:prstGeom prst="wedgeRoundRectCallout">
              <a:avLst>
                <a:gd name="adj1" fmla="val -23413"/>
                <a:gd name="adj2" fmla="val 70370"/>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黒　　の</a:t>
              </a:r>
              <a:endParaRPr lang="en-US" altLang="ja-JP" sz="24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ゴール</a:t>
              </a:r>
            </a:p>
          </p:txBody>
        </p:sp>
        <p:sp>
          <p:nvSpPr>
            <p:cNvPr id="322" name="円/楕円 321"/>
            <p:cNvSpPr/>
            <p:nvPr/>
          </p:nvSpPr>
          <p:spPr bwMode="auto">
            <a:xfrm>
              <a:off x="2413000" y="342766"/>
              <a:ext cx="182562" cy="182562"/>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grpSp>
      <p:sp>
        <p:nvSpPr>
          <p:cNvPr id="325" name="直角三角形 324"/>
          <p:cNvSpPr/>
          <p:nvPr/>
        </p:nvSpPr>
        <p:spPr bwMode="auto">
          <a:xfrm rot="16200000">
            <a:off x="3652838" y="4291856"/>
            <a:ext cx="2176363" cy="2176363"/>
          </a:xfrm>
          <a:prstGeom prst="rtTriangle">
            <a:avLst/>
          </a:prstGeom>
          <a:noFill/>
          <a:ln w="44450" cap="flat" cmpd="sng" algn="ctr">
            <a:solidFill>
              <a:srgbClr val="00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nvGrpSpPr>
          <p:cNvPr id="293" name="グループ化 292"/>
          <p:cNvGrpSpPr/>
          <p:nvPr/>
        </p:nvGrpSpPr>
        <p:grpSpPr>
          <a:xfrm>
            <a:off x="6334460" y="4927864"/>
            <a:ext cx="1458317" cy="807243"/>
            <a:chOff x="6334460" y="4927864"/>
            <a:chExt cx="1458317" cy="807243"/>
          </a:xfrm>
        </p:grpSpPr>
        <p:sp>
          <p:nvSpPr>
            <p:cNvPr id="326" name="角丸四角形吹き出し 325"/>
            <p:cNvSpPr/>
            <p:nvPr/>
          </p:nvSpPr>
          <p:spPr bwMode="auto">
            <a:xfrm>
              <a:off x="6334460" y="4927864"/>
              <a:ext cx="1458317" cy="807243"/>
            </a:xfrm>
            <a:prstGeom prst="wedgeRoundRectCallout">
              <a:avLst>
                <a:gd name="adj1" fmla="val -81128"/>
                <a:gd name="adj2" fmla="val 3435"/>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黒　　の</a:t>
              </a:r>
              <a:endParaRPr lang="en-US" altLang="ja-JP" sz="24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スタート</a:t>
              </a:r>
              <a:endParaRPr kumimoji="1" lang="ja-JP" altLang="en-US" sz="2400" dirty="0">
                <a:effectLst/>
                <a:latin typeface="Times New Roman" panose="02020603050405020304" pitchFamily="18" charset="0"/>
              </a:endParaRPr>
            </a:p>
          </p:txBody>
        </p:sp>
        <p:sp>
          <p:nvSpPr>
            <p:cNvPr id="327" name="円/楕円 326"/>
            <p:cNvSpPr/>
            <p:nvPr/>
          </p:nvSpPr>
          <p:spPr bwMode="auto">
            <a:xfrm>
              <a:off x="6972337" y="5054601"/>
              <a:ext cx="182562" cy="182562"/>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grpSp>
    </p:spTree>
    <p:extLst>
      <p:ext uri="{BB962C8B-B14F-4D97-AF65-F5344CB8AC3E}">
        <p14:creationId xmlns:p14="http://schemas.microsoft.com/office/powerpoint/2010/main" val="29126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17"/>
                                        </p:tgtEl>
                                        <p:attrNameLst>
                                          <p:attrName>style.visibility</p:attrName>
                                        </p:attrNameLst>
                                      </p:cBhvr>
                                      <p:to>
                                        <p:strVal val="visible"/>
                                      </p:to>
                                    </p:set>
                                    <p:animEffect transition="in" filter="wipe(down)">
                                      <p:cBhvr>
                                        <p:cTn id="7" dur="500"/>
                                        <p:tgtEl>
                                          <p:spTgt spid="3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21"/>
                                        </p:tgtEl>
                                        <p:attrNameLst>
                                          <p:attrName>style.visibility</p:attrName>
                                        </p:attrNameLst>
                                      </p:cBhvr>
                                      <p:to>
                                        <p:strVal val="visible"/>
                                      </p:to>
                                    </p:set>
                                    <p:animEffect transition="in" filter="wipe(down)">
                                      <p:cBhvr>
                                        <p:cTn id="12" dur="500"/>
                                        <p:tgtEl>
                                          <p:spTgt spid="321"/>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25"/>
                                        </p:tgtEl>
                                        <p:attrNameLst>
                                          <p:attrName>style.visibility</p:attrName>
                                        </p:attrNameLst>
                                      </p:cBhvr>
                                      <p:to>
                                        <p:strVal val="visible"/>
                                      </p:to>
                                    </p:set>
                                    <p:animEffect transition="in" filter="checkerboard(across)">
                                      <p:cBhvr>
                                        <p:cTn id="17" dur="500"/>
                                        <p:tgtEl>
                                          <p:spTgt spid="325"/>
                                        </p:tgtEl>
                                      </p:cBhvr>
                                    </p:animEffect>
                                  </p:childTnLst>
                                </p:cTn>
                              </p:par>
                            </p:childTnLst>
                          </p:cTn>
                        </p:par>
                        <p:par>
                          <p:cTn id="18" fill="hold">
                            <p:stCondLst>
                              <p:cond delay="500"/>
                            </p:stCondLst>
                            <p:childTnLst>
                              <p:par>
                                <p:cTn id="19" presetID="5" presetClass="entr" presetSubtype="10" fill="hold" nodeType="afterEffect">
                                  <p:stCondLst>
                                    <p:cond delay="0"/>
                                  </p:stCondLst>
                                  <p:childTnLst>
                                    <p:set>
                                      <p:cBhvr>
                                        <p:cTn id="20" dur="1" fill="hold">
                                          <p:stCondLst>
                                            <p:cond delay="0"/>
                                          </p:stCondLst>
                                        </p:cTn>
                                        <p:tgtEl>
                                          <p:spTgt spid="293"/>
                                        </p:tgtEl>
                                        <p:attrNameLst>
                                          <p:attrName>style.visibility</p:attrName>
                                        </p:attrNameLst>
                                      </p:cBhvr>
                                      <p:to>
                                        <p:strVal val="visible"/>
                                      </p:to>
                                    </p:set>
                                    <p:animEffect transition="in" filter="checkerboard(across)">
                                      <p:cBhvr>
                                        <p:cTn id="21" dur="500"/>
                                        <p:tgtEl>
                                          <p:spTgt spid="293"/>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262"/>
                                        </p:tgtEl>
                                        <p:attrNameLst>
                                          <p:attrName>style.visibility</p:attrName>
                                        </p:attrNameLst>
                                      </p:cBhvr>
                                      <p:to>
                                        <p:strVal val="visible"/>
                                      </p:to>
                                    </p:set>
                                    <p:animEffect transition="in" filter="checkerboard(across)">
                                      <p:cBhvr>
                                        <p:cTn id="26" dur="500"/>
                                        <p:tgtEl>
                                          <p:spTgt spid="262"/>
                                        </p:tgtEl>
                                      </p:cBhvr>
                                    </p:animEffect>
                                  </p:childTnLst>
                                </p:cTn>
                              </p:par>
                            </p:childTnLst>
                          </p:cTn>
                        </p:par>
                        <p:par>
                          <p:cTn id="27" fill="hold">
                            <p:stCondLst>
                              <p:cond delay="500"/>
                            </p:stCondLst>
                            <p:childTnLst>
                              <p:par>
                                <p:cTn id="28" presetID="5" presetClass="entr" presetSubtype="10" fill="hold" nodeType="afterEffect">
                                  <p:stCondLst>
                                    <p:cond delay="0"/>
                                  </p:stCondLst>
                                  <p:childTnLst>
                                    <p:set>
                                      <p:cBhvr>
                                        <p:cTn id="29" dur="1" fill="hold">
                                          <p:stCondLst>
                                            <p:cond delay="0"/>
                                          </p:stCondLst>
                                        </p:cTn>
                                        <p:tgtEl>
                                          <p:spTgt spid="302"/>
                                        </p:tgtEl>
                                        <p:attrNameLst>
                                          <p:attrName>style.visibility</p:attrName>
                                        </p:attrNameLst>
                                      </p:cBhvr>
                                      <p:to>
                                        <p:strVal val="visible"/>
                                      </p:to>
                                    </p:set>
                                    <p:animEffect transition="in" filter="checkerboard(across)">
                                      <p:cBhvr>
                                        <p:cTn id="30" dur="500"/>
                                        <p:tgtEl>
                                          <p:spTgt spid="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 grpId="0" animBg="1"/>
      <p:bldP spid="325"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位置による評価値：ハルマ</a:t>
            </a:r>
            <a:endParaRPr kumimoji="1" lang="ja-JP" altLang="en-US" dirty="0"/>
          </a:p>
        </p:txBody>
      </p:sp>
      <p:grpSp>
        <p:nvGrpSpPr>
          <p:cNvPr id="259" name="グループ化 258"/>
          <p:cNvGrpSpPr/>
          <p:nvPr/>
        </p:nvGrpSpPr>
        <p:grpSpPr>
          <a:xfrm>
            <a:off x="762000" y="1417638"/>
            <a:ext cx="4876800" cy="4876800"/>
            <a:chOff x="2286000" y="1417638"/>
            <a:chExt cx="4876800" cy="4876800"/>
          </a:xfrm>
        </p:grpSpPr>
        <p:sp>
          <p:nvSpPr>
            <p:cNvPr id="3" name="正方形/長方形 2"/>
            <p:cNvSpPr/>
            <p:nvPr/>
          </p:nvSpPr>
          <p:spPr bwMode="auto">
            <a:xfrm>
              <a:off x="2286000"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 name="正方形/長方形 3"/>
            <p:cNvSpPr/>
            <p:nvPr/>
          </p:nvSpPr>
          <p:spPr bwMode="auto">
            <a:xfrm>
              <a:off x="2590800"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 name="正方形/長方形 4"/>
            <p:cNvSpPr/>
            <p:nvPr/>
          </p:nvSpPr>
          <p:spPr bwMode="auto">
            <a:xfrm>
              <a:off x="2895600"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 name="正方形/長方形 5"/>
            <p:cNvSpPr/>
            <p:nvPr/>
          </p:nvSpPr>
          <p:spPr bwMode="auto">
            <a:xfrm>
              <a:off x="3200400"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 name="正方形/長方形 6"/>
            <p:cNvSpPr/>
            <p:nvPr/>
          </p:nvSpPr>
          <p:spPr bwMode="auto">
            <a:xfrm>
              <a:off x="2590800"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 name="正方形/長方形 7"/>
            <p:cNvSpPr/>
            <p:nvPr/>
          </p:nvSpPr>
          <p:spPr bwMode="auto">
            <a:xfrm>
              <a:off x="2895600"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 name="正方形/長方形 8"/>
            <p:cNvSpPr/>
            <p:nvPr/>
          </p:nvSpPr>
          <p:spPr bwMode="auto">
            <a:xfrm>
              <a:off x="2286000"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 name="正方形/長方形 9"/>
            <p:cNvSpPr/>
            <p:nvPr/>
          </p:nvSpPr>
          <p:spPr bwMode="auto">
            <a:xfrm>
              <a:off x="3200400"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 name="正方形/長方形 10"/>
            <p:cNvSpPr/>
            <p:nvPr/>
          </p:nvSpPr>
          <p:spPr bwMode="auto">
            <a:xfrm>
              <a:off x="2286000"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 name="正方形/長方形 11"/>
            <p:cNvSpPr/>
            <p:nvPr/>
          </p:nvSpPr>
          <p:spPr bwMode="auto">
            <a:xfrm>
              <a:off x="2590800"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 name="正方形/長方形 12"/>
            <p:cNvSpPr/>
            <p:nvPr/>
          </p:nvSpPr>
          <p:spPr bwMode="auto">
            <a:xfrm>
              <a:off x="2895600"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 name="正方形/長方形 13"/>
            <p:cNvSpPr/>
            <p:nvPr/>
          </p:nvSpPr>
          <p:spPr bwMode="auto">
            <a:xfrm>
              <a:off x="3200400"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 name="正方形/長方形 14"/>
            <p:cNvSpPr/>
            <p:nvPr/>
          </p:nvSpPr>
          <p:spPr bwMode="auto">
            <a:xfrm>
              <a:off x="2590800"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 name="正方形/長方形 15"/>
            <p:cNvSpPr/>
            <p:nvPr/>
          </p:nvSpPr>
          <p:spPr bwMode="auto">
            <a:xfrm>
              <a:off x="2895600"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 name="正方形/長方形 16"/>
            <p:cNvSpPr/>
            <p:nvPr/>
          </p:nvSpPr>
          <p:spPr bwMode="auto">
            <a:xfrm>
              <a:off x="2286000"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 name="正方形/長方形 17"/>
            <p:cNvSpPr/>
            <p:nvPr/>
          </p:nvSpPr>
          <p:spPr bwMode="auto">
            <a:xfrm>
              <a:off x="3200400"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 name="正方形/長方形 18"/>
            <p:cNvSpPr/>
            <p:nvPr/>
          </p:nvSpPr>
          <p:spPr bwMode="auto">
            <a:xfrm>
              <a:off x="3509962"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 name="正方形/長方形 19"/>
            <p:cNvSpPr/>
            <p:nvPr/>
          </p:nvSpPr>
          <p:spPr bwMode="auto">
            <a:xfrm>
              <a:off x="3814762"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 name="正方形/長方形 20"/>
            <p:cNvSpPr/>
            <p:nvPr/>
          </p:nvSpPr>
          <p:spPr bwMode="auto">
            <a:xfrm>
              <a:off x="4119562"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 name="正方形/長方形 21"/>
            <p:cNvSpPr/>
            <p:nvPr/>
          </p:nvSpPr>
          <p:spPr bwMode="auto">
            <a:xfrm>
              <a:off x="4424362"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 name="正方形/長方形 22"/>
            <p:cNvSpPr/>
            <p:nvPr/>
          </p:nvSpPr>
          <p:spPr bwMode="auto">
            <a:xfrm>
              <a:off x="3814762"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 name="正方形/長方形 23"/>
            <p:cNvSpPr/>
            <p:nvPr/>
          </p:nvSpPr>
          <p:spPr bwMode="auto">
            <a:xfrm>
              <a:off x="4119562"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 name="正方形/長方形 24"/>
            <p:cNvSpPr/>
            <p:nvPr/>
          </p:nvSpPr>
          <p:spPr bwMode="auto">
            <a:xfrm>
              <a:off x="3509962"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6" name="正方形/長方形 25"/>
            <p:cNvSpPr/>
            <p:nvPr/>
          </p:nvSpPr>
          <p:spPr bwMode="auto">
            <a:xfrm>
              <a:off x="4424362"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7" name="正方形/長方形 26"/>
            <p:cNvSpPr/>
            <p:nvPr/>
          </p:nvSpPr>
          <p:spPr bwMode="auto">
            <a:xfrm>
              <a:off x="3509962"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8" name="正方形/長方形 27"/>
            <p:cNvSpPr/>
            <p:nvPr/>
          </p:nvSpPr>
          <p:spPr bwMode="auto">
            <a:xfrm>
              <a:off x="3814762"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9" name="正方形/長方形 28"/>
            <p:cNvSpPr/>
            <p:nvPr/>
          </p:nvSpPr>
          <p:spPr bwMode="auto">
            <a:xfrm>
              <a:off x="4119562"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0" name="正方形/長方形 29"/>
            <p:cNvSpPr/>
            <p:nvPr/>
          </p:nvSpPr>
          <p:spPr bwMode="auto">
            <a:xfrm>
              <a:off x="4424362"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1" name="正方形/長方形 30"/>
            <p:cNvSpPr/>
            <p:nvPr/>
          </p:nvSpPr>
          <p:spPr bwMode="auto">
            <a:xfrm>
              <a:off x="3814762"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2" name="正方形/長方形 31"/>
            <p:cNvSpPr/>
            <p:nvPr/>
          </p:nvSpPr>
          <p:spPr bwMode="auto">
            <a:xfrm>
              <a:off x="4119562"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3" name="正方形/長方形 32"/>
            <p:cNvSpPr/>
            <p:nvPr/>
          </p:nvSpPr>
          <p:spPr bwMode="auto">
            <a:xfrm>
              <a:off x="3509962"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4" name="正方形/長方形 33"/>
            <p:cNvSpPr/>
            <p:nvPr/>
          </p:nvSpPr>
          <p:spPr bwMode="auto">
            <a:xfrm>
              <a:off x="4424362"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5" name="正方形/長方形 34"/>
            <p:cNvSpPr/>
            <p:nvPr/>
          </p:nvSpPr>
          <p:spPr bwMode="auto">
            <a:xfrm>
              <a:off x="2286000"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6" name="正方形/長方形 35"/>
            <p:cNvSpPr/>
            <p:nvPr/>
          </p:nvSpPr>
          <p:spPr bwMode="auto">
            <a:xfrm>
              <a:off x="2590800"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7" name="正方形/長方形 36"/>
            <p:cNvSpPr/>
            <p:nvPr/>
          </p:nvSpPr>
          <p:spPr bwMode="auto">
            <a:xfrm>
              <a:off x="2895600"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8" name="正方形/長方形 37"/>
            <p:cNvSpPr/>
            <p:nvPr/>
          </p:nvSpPr>
          <p:spPr bwMode="auto">
            <a:xfrm>
              <a:off x="3200400"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9" name="正方形/長方形 38"/>
            <p:cNvSpPr/>
            <p:nvPr/>
          </p:nvSpPr>
          <p:spPr bwMode="auto">
            <a:xfrm>
              <a:off x="2590800"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0" name="正方形/長方形 39"/>
            <p:cNvSpPr/>
            <p:nvPr/>
          </p:nvSpPr>
          <p:spPr bwMode="auto">
            <a:xfrm>
              <a:off x="2895600"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1" name="正方形/長方形 40"/>
            <p:cNvSpPr/>
            <p:nvPr/>
          </p:nvSpPr>
          <p:spPr bwMode="auto">
            <a:xfrm>
              <a:off x="2286000"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2" name="正方形/長方形 41"/>
            <p:cNvSpPr/>
            <p:nvPr/>
          </p:nvSpPr>
          <p:spPr bwMode="auto">
            <a:xfrm>
              <a:off x="3200400"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3" name="正方形/長方形 42"/>
            <p:cNvSpPr/>
            <p:nvPr/>
          </p:nvSpPr>
          <p:spPr bwMode="auto">
            <a:xfrm>
              <a:off x="2286000"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4" name="正方形/長方形 43"/>
            <p:cNvSpPr/>
            <p:nvPr/>
          </p:nvSpPr>
          <p:spPr bwMode="auto">
            <a:xfrm>
              <a:off x="2590800"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5" name="正方形/長方形 44"/>
            <p:cNvSpPr/>
            <p:nvPr/>
          </p:nvSpPr>
          <p:spPr bwMode="auto">
            <a:xfrm>
              <a:off x="2895600"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6" name="正方形/長方形 45"/>
            <p:cNvSpPr/>
            <p:nvPr/>
          </p:nvSpPr>
          <p:spPr bwMode="auto">
            <a:xfrm>
              <a:off x="3200400"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7" name="正方形/長方形 46"/>
            <p:cNvSpPr/>
            <p:nvPr/>
          </p:nvSpPr>
          <p:spPr bwMode="auto">
            <a:xfrm>
              <a:off x="2590800"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8" name="正方形/長方形 47"/>
            <p:cNvSpPr/>
            <p:nvPr/>
          </p:nvSpPr>
          <p:spPr bwMode="auto">
            <a:xfrm>
              <a:off x="2895600"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9" name="正方形/長方形 48"/>
            <p:cNvSpPr/>
            <p:nvPr/>
          </p:nvSpPr>
          <p:spPr bwMode="auto">
            <a:xfrm>
              <a:off x="2286000"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0" name="正方形/長方形 49"/>
            <p:cNvSpPr/>
            <p:nvPr/>
          </p:nvSpPr>
          <p:spPr bwMode="auto">
            <a:xfrm>
              <a:off x="3200400"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1" name="正方形/長方形 50"/>
            <p:cNvSpPr/>
            <p:nvPr/>
          </p:nvSpPr>
          <p:spPr bwMode="auto">
            <a:xfrm>
              <a:off x="3509962"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2" name="正方形/長方形 51"/>
            <p:cNvSpPr/>
            <p:nvPr/>
          </p:nvSpPr>
          <p:spPr bwMode="auto">
            <a:xfrm>
              <a:off x="3814762"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3" name="正方形/長方形 52"/>
            <p:cNvSpPr/>
            <p:nvPr/>
          </p:nvSpPr>
          <p:spPr bwMode="auto">
            <a:xfrm>
              <a:off x="4119562"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4" name="正方形/長方形 53"/>
            <p:cNvSpPr/>
            <p:nvPr/>
          </p:nvSpPr>
          <p:spPr bwMode="auto">
            <a:xfrm>
              <a:off x="4424362"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5" name="正方形/長方形 54"/>
            <p:cNvSpPr/>
            <p:nvPr/>
          </p:nvSpPr>
          <p:spPr bwMode="auto">
            <a:xfrm>
              <a:off x="3814762"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6" name="正方形/長方形 55"/>
            <p:cNvSpPr/>
            <p:nvPr/>
          </p:nvSpPr>
          <p:spPr bwMode="auto">
            <a:xfrm>
              <a:off x="4119562"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7" name="正方形/長方形 56"/>
            <p:cNvSpPr/>
            <p:nvPr/>
          </p:nvSpPr>
          <p:spPr bwMode="auto">
            <a:xfrm>
              <a:off x="3509962"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8" name="正方形/長方形 57"/>
            <p:cNvSpPr/>
            <p:nvPr/>
          </p:nvSpPr>
          <p:spPr bwMode="auto">
            <a:xfrm>
              <a:off x="4424362"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9" name="正方形/長方形 58"/>
            <p:cNvSpPr/>
            <p:nvPr/>
          </p:nvSpPr>
          <p:spPr bwMode="auto">
            <a:xfrm>
              <a:off x="3509962"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0" name="正方形/長方形 59"/>
            <p:cNvSpPr/>
            <p:nvPr/>
          </p:nvSpPr>
          <p:spPr bwMode="auto">
            <a:xfrm>
              <a:off x="3814762"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1" name="正方形/長方形 60"/>
            <p:cNvSpPr/>
            <p:nvPr/>
          </p:nvSpPr>
          <p:spPr bwMode="auto">
            <a:xfrm>
              <a:off x="4119562"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2" name="正方形/長方形 61"/>
            <p:cNvSpPr/>
            <p:nvPr/>
          </p:nvSpPr>
          <p:spPr bwMode="auto">
            <a:xfrm>
              <a:off x="4424362"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3" name="正方形/長方形 62"/>
            <p:cNvSpPr/>
            <p:nvPr/>
          </p:nvSpPr>
          <p:spPr bwMode="auto">
            <a:xfrm>
              <a:off x="3814762"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4" name="正方形/長方形 63"/>
            <p:cNvSpPr/>
            <p:nvPr/>
          </p:nvSpPr>
          <p:spPr bwMode="auto">
            <a:xfrm>
              <a:off x="4119562"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5" name="正方形/長方形 64"/>
            <p:cNvSpPr/>
            <p:nvPr/>
          </p:nvSpPr>
          <p:spPr bwMode="auto">
            <a:xfrm>
              <a:off x="3509962"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6" name="正方形/長方形 65"/>
            <p:cNvSpPr/>
            <p:nvPr/>
          </p:nvSpPr>
          <p:spPr bwMode="auto">
            <a:xfrm>
              <a:off x="4424362"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7" name="正方形/長方形 66"/>
            <p:cNvSpPr/>
            <p:nvPr/>
          </p:nvSpPr>
          <p:spPr bwMode="auto">
            <a:xfrm>
              <a:off x="4719638"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8" name="正方形/長方形 67"/>
            <p:cNvSpPr/>
            <p:nvPr/>
          </p:nvSpPr>
          <p:spPr bwMode="auto">
            <a:xfrm>
              <a:off x="5024438"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9" name="正方形/長方形 68"/>
            <p:cNvSpPr/>
            <p:nvPr/>
          </p:nvSpPr>
          <p:spPr bwMode="auto">
            <a:xfrm>
              <a:off x="5329238"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0" name="正方形/長方形 69"/>
            <p:cNvSpPr/>
            <p:nvPr/>
          </p:nvSpPr>
          <p:spPr bwMode="auto">
            <a:xfrm>
              <a:off x="5634038"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1" name="正方形/長方形 70"/>
            <p:cNvSpPr/>
            <p:nvPr/>
          </p:nvSpPr>
          <p:spPr bwMode="auto">
            <a:xfrm>
              <a:off x="5024438"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2" name="正方形/長方形 71"/>
            <p:cNvSpPr/>
            <p:nvPr/>
          </p:nvSpPr>
          <p:spPr bwMode="auto">
            <a:xfrm>
              <a:off x="5329238"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3" name="正方形/長方形 72"/>
            <p:cNvSpPr/>
            <p:nvPr/>
          </p:nvSpPr>
          <p:spPr bwMode="auto">
            <a:xfrm>
              <a:off x="4719638"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4" name="正方形/長方形 73"/>
            <p:cNvSpPr/>
            <p:nvPr/>
          </p:nvSpPr>
          <p:spPr bwMode="auto">
            <a:xfrm>
              <a:off x="5634038"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5" name="正方形/長方形 74"/>
            <p:cNvSpPr/>
            <p:nvPr/>
          </p:nvSpPr>
          <p:spPr bwMode="auto">
            <a:xfrm>
              <a:off x="4719638"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6" name="正方形/長方形 75"/>
            <p:cNvSpPr/>
            <p:nvPr/>
          </p:nvSpPr>
          <p:spPr bwMode="auto">
            <a:xfrm>
              <a:off x="5024438"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7" name="正方形/長方形 76"/>
            <p:cNvSpPr/>
            <p:nvPr/>
          </p:nvSpPr>
          <p:spPr bwMode="auto">
            <a:xfrm>
              <a:off x="5329238"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8" name="正方形/長方形 77"/>
            <p:cNvSpPr/>
            <p:nvPr/>
          </p:nvSpPr>
          <p:spPr bwMode="auto">
            <a:xfrm>
              <a:off x="5634038"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9" name="正方形/長方形 78"/>
            <p:cNvSpPr/>
            <p:nvPr/>
          </p:nvSpPr>
          <p:spPr bwMode="auto">
            <a:xfrm>
              <a:off x="5024438"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0" name="正方形/長方形 79"/>
            <p:cNvSpPr/>
            <p:nvPr/>
          </p:nvSpPr>
          <p:spPr bwMode="auto">
            <a:xfrm>
              <a:off x="5329238"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1" name="正方形/長方形 80"/>
            <p:cNvSpPr/>
            <p:nvPr/>
          </p:nvSpPr>
          <p:spPr bwMode="auto">
            <a:xfrm>
              <a:off x="4719638"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2" name="正方形/長方形 81"/>
            <p:cNvSpPr/>
            <p:nvPr/>
          </p:nvSpPr>
          <p:spPr bwMode="auto">
            <a:xfrm>
              <a:off x="5634038"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3" name="正方形/長方形 82"/>
            <p:cNvSpPr/>
            <p:nvPr/>
          </p:nvSpPr>
          <p:spPr bwMode="auto">
            <a:xfrm>
              <a:off x="5943600"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4" name="正方形/長方形 83"/>
            <p:cNvSpPr/>
            <p:nvPr/>
          </p:nvSpPr>
          <p:spPr bwMode="auto">
            <a:xfrm>
              <a:off x="6248400"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5" name="正方形/長方形 84"/>
            <p:cNvSpPr/>
            <p:nvPr/>
          </p:nvSpPr>
          <p:spPr bwMode="auto">
            <a:xfrm>
              <a:off x="6553200"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6" name="正方形/長方形 85"/>
            <p:cNvSpPr/>
            <p:nvPr/>
          </p:nvSpPr>
          <p:spPr bwMode="auto">
            <a:xfrm>
              <a:off x="6858000"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7" name="正方形/長方形 86"/>
            <p:cNvSpPr/>
            <p:nvPr/>
          </p:nvSpPr>
          <p:spPr bwMode="auto">
            <a:xfrm>
              <a:off x="6248400"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8" name="正方形/長方形 87"/>
            <p:cNvSpPr/>
            <p:nvPr/>
          </p:nvSpPr>
          <p:spPr bwMode="auto">
            <a:xfrm>
              <a:off x="6553200"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9" name="正方形/長方形 88"/>
            <p:cNvSpPr/>
            <p:nvPr/>
          </p:nvSpPr>
          <p:spPr bwMode="auto">
            <a:xfrm>
              <a:off x="5943600"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0" name="正方形/長方形 89"/>
            <p:cNvSpPr/>
            <p:nvPr/>
          </p:nvSpPr>
          <p:spPr bwMode="auto">
            <a:xfrm>
              <a:off x="6858000"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1" name="正方形/長方形 90"/>
            <p:cNvSpPr/>
            <p:nvPr/>
          </p:nvSpPr>
          <p:spPr bwMode="auto">
            <a:xfrm>
              <a:off x="5943600"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2" name="正方形/長方形 91"/>
            <p:cNvSpPr/>
            <p:nvPr/>
          </p:nvSpPr>
          <p:spPr bwMode="auto">
            <a:xfrm>
              <a:off x="6248400"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3" name="正方形/長方形 92"/>
            <p:cNvSpPr/>
            <p:nvPr/>
          </p:nvSpPr>
          <p:spPr bwMode="auto">
            <a:xfrm>
              <a:off x="6553200"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4" name="正方形/長方形 93"/>
            <p:cNvSpPr/>
            <p:nvPr/>
          </p:nvSpPr>
          <p:spPr bwMode="auto">
            <a:xfrm>
              <a:off x="6858000"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5" name="正方形/長方形 94"/>
            <p:cNvSpPr/>
            <p:nvPr/>
          </p:nvSpPr>
          <p:spPr bwMode="auto">
            <a:xfrm>
              <a:off x="6248400"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6" name="正方形/長方形 95"/>
            <p:cNvSpPr/>
            <p:nvPr/>
          </p:nvSpPr>
          <p:spPr bwMode="auto">
            <a:xfrm>
              <a:off x="6553200"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7" name="正方形/長方形 96"/>
            <p:cNvSpPr/>
            <p:nvPr/>
          </p:nvSpPr>
          <p:spPr bwMode="auto">
            <a:xfrm>
              <a:off x="5943600"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8" name="正方形/長方形 97"/>
            <p:cNvSpPr/>
            <p:nvPr/>
          </p:nvSpPr>
          <p:spPr bwMode="auto">
            <a:xfrm>
              <a:off x="6858000"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9" name="正方形/長方形 98"/>
            <p:cNvSpPr/>
            <p:nvPr/>
          </p:nvSpPr>
          <p:spPr bwMode="auto">
            <a:xfrm>
              <a:off x="4719638"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0" name="正方形/長方形 99"/>
            <p:cNvSpPr/>
            <p:nvPr/>
          </p:nvSpPr>
          <p:spPr bwMode="auto">
            <a:xfrm>
              <a:off x="5024438"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1" name="正方形/長方形 100"/>
            <p:cNvSpPr/>
            <p:nvPr/>
          </p:nvSpPr>
          <p:spPr bwMode="auto">
            <a:xfrm>
              <a:off x="5329238"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2" name="正方形/長方形 101"/>
            <p:cNvSpPr/>
            <p:nvPr/>
          </p:nvSpPr>
          <p:spPr bwMode="auto">
            <a:xfrm>
              <a:off x="5634038"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3" name="正方形/長方形 102"/>
            <p:cNvSpPr/>
            <p:nvPr/>
          </p:nvSpPr>
          <p:spPr bwMode="auto">
            <a:xfrm>
              <a:off x="5024438"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4" name="正方形/長方形 103"/>
            <p:cNvSpPr/>
            <p:nvPr/>
          </p:nvSpPr>
          <p:spPr bwMode="auto">
            <a:xfrm>
              <a:off x="5329238"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5" name="正方形/長方形 104"/>
            <p:cNvSpPr/>
            <p:nvPr/>
          </p:nvSpPr>
          <p:spPr bwMode="auto">
            <a:xfrm>
              <a:off x="4719638"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6" name="正方形/長方形 105"/>
            <p:cNvSpPr/>
            <p:nvPr/>
          </p:nvSpPr>
          <p:spPr bwMode="auto">
            <a:xfrm>
              <a:off x="5634038"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7" name="正方形/長方形 106"/>
            <p:cNvSpPr/>
            <p:nvPr/>
          </p:nvSpPr>
          <p:spPr bwMode="auto">
            <a:xfrm>
              <a:off x="4719638"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8" name="正方形/長方形 107"/>
            <p:cNvSpPr/>
            <p:nvPr/>
          </p:nvSpPr>
          <p:spPr bwMode="auto">
            <a:xfrm>
              <a:off x="5024438"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9" name="正方形/長方形 108"/>
            <p:cNvSpPr/>
            <p:nvPr/>
          </p:nvSpPr>
          <p:spPr bwMode="auto">
            <a:xfrm>
              <a:off x="5329238"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0" name="正方形/長方形 109"/>
            <p:cNvSpPr/>
            <p:nvPr/>
          </p:nvSpPr>
          <p:spPr bwMode="auto">
            <a:xfrm>
              <a:off x="5634038"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1" name="正方形/長方形 110"/>
            <p:cNvSpPr/>
            <p:nvPr/>
          </p:nvSpPr>
          <p:spPr bwMode="auto">
            <a:xfrm>
              <a:off x="5024438"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2" name="正方形/長方形 111"/>
            <p:cNvSpPr/>
            <p:nvPr/>
          </p:nvSpPr>
          <p:spPr bwMode="auto">
            <a:xfrm>
              <a:off x="5329238"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3" name="正方形/長方形 112"/>
            <p:cNvSpPr/>
            <p:nvPr/>
          </p:nvSpPr>
          <p:spPr bwMode="auto">
            <a:xfrm>
              <a:off x="4719638"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4" name="正方形/長方形 113"/>
            <p:cNvSpPr/>
            <p:nvPr/>
          </p:nvSpPr>
          <p:spPr bwMode="auto">
            <a:xfrm>
              <a:off x="5634038"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5" name="正方形/長方形 114"/>
            <p:cNvSpPr/>
            <p:nvPr/>
          </p:nvSpPr>
          <p:spPr bwMode="auto">
            <a:xfrm>
              <a:off x="5943600"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6" name="正方形/長方形 115"/>
            <p:cNvSpPr/>
            <p:nvPr/>
          </p:nvSpPr>
          <p:spPr bwMode="auto">
            <a:xfrm>
              <a:off x="6248400"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7" name="正方形/長方形 116"/>
            <p:cNvSpPr/>
            <p:nvPr/>
          </p:nvSpPr>
          <p:spPr bwMode="auto">
            <a:xfrm>
              <a:off x="6553200"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8" name="正方形/長方形 117"/>
            <p:cNvSpPr/>
            <p:nvPr/>
          </p:nvSpPr>
          <p:spPr bwMode="auto">
            <a:xfrm>
              <a:off x="6858000"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9" name="正方形/長方形 118"/>
            <p:cNvSpPr/>
            <p:nvPr/>
          </p:nvSpPr>
          <p:spPr bwMode="auto">
            <a:xfrm>
              <a:off x="6248400"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0" name="正方形/長方形 119"/>
            <p:cNvSpPr/>
            <p:nvPr/>
          </p:nvSpPr>
          <p:spPr bwMode="auto">
            <a:xfrm>
              <a:off x="6553200"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1" name="正方形/長方形 120"/>
            <p:cNvSpPr/>
            <p:nvPr/>
          </p:nvSpPr>
          <p:spPr bwMode="auto">
            <a:xfrm>
              <a:off x="5943600"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2" name="正方形/長方形 121"/>
            <p:cNvSpPr/>
            <p:nvPr/>
          </p:nvSpPr>
          <p:spPr bwMode="auto">
            <a:xfrm>
              <a:off x="6858000"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3" name="正方形/長方形 122"/>
            <p:cNvSpPr/>
            <p:nvPr/>
          </p:nvSpPr>
          <p:spPr bwMode="auto">
            <a:xfrm>
              <a:off x="5943600"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4" name="正方形/長方形 123"/>
            <p:cNvSpPr/>
            <p:nvPr/>
          </p:nvSpPr>
          <p:spPr bwMode="auto">
            <a:xfrm>
              <a:off x="6248400"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5" name="正方形/長方形 124"/>
            <p:cNvSpPr/>
            <p:nvPr/>
          </p:nvSpPr>
          <p:spPr bwMode="auto">
            <a:xfrm>
              <a:off x="6553200"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6" name="正方形/長方形 125"/>
            <p:cNvSpPr/>
            <p:nvPr/>
          </p:nvSpPr>
          <p:spPr bwMode="auto">
            <a:xfrm>
              <a:off x="6858000"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7" name="正方形/長方形 126"/>
            <p:cNvSpPr/>
            <p:nvPr/>
          </p:nvSpPr>
          <p:spPr bwMode="auto">
            <a:xfrm>
              <a:off x="6248400"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8" name="正方形/長方形 127"/>
            <p:cNvSpPr/>
            <p:nvPr/>
          </p:nvSpPr>
          <p:spPr bwMode="auto">
            <a:xfrm>
              <a:off x="6553200"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9" name="正方形/長方形 128"/>
            <p:cNvSpPr/>
            <p:nvPr/>
          </p:nvSpPr>
          <p:spPr bwMode="auto">
            <a:xfrm>
              <a:off x="5943600"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0" name="正方形/長方形 129"/>
            <p:cNvSpPr/>
            <p:nvPr/>
          </p:nvSpPr>
          <p:spPr bwMode="auto">
            <a:xfrm>
              <a:off x="6858000"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1" name="正方形/長方形 130"/>
            <p:cNvSpPr/>
            <p:nvPr/>
          </p:nvSpPr>
          <p:spPr bwMode="auto">
            <a:xfrm>
              <a:off x="2286000"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2" name="正方形/長方形 131"/>
            <p:cNvSpPr/>
            <p:nvPr/>
          </p:nvSpPr>
          <p:spPr bwMode="auto">
            <a:xfrm>
              <a:off x="2590800"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3" name="正方形/長方形 132"/>
            <p:cNvSpPr/>
            <p:nvPr/>
          </p:nvSpPr>
          <p:spPr bwMode="auto">
            <a:xfrm>
              <a:off x="2895600"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4" name="正方形/長方形 133"/>
            <p:cNvSpPr/>
            <p:nvPr/>
          </p:nvSpPr>
          <p:spPr bwMode="auto">
            <a:xfrm>
              <a:off x="3200400"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5" name="正方形/長方形 134"/>
            <p:cNvSpPr/>
            <p:nvPr/>
          </p:nvSpPr>
          <p:spPr bwMode="auto">
            <a:xfrm>
              <a:off x="2590800"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6" name="正方形/長方形 135"/>
            <p:cNvSpPr/>
            <p:nvPr/>
          </p:nvSpPr>
          <p:spPr bwMode="auto">
            <a:xfrm>
              <a:off x="2895600"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7" name="正方形/長方形 136"/>
            <p:cNvSpPr/>
            <p:nvPr/>
          </p:nvSpPr>
          <p:spPr bwMode="auto">
            <a:xfrm>
              <a:off x="2286000"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8" name="正方形/長方形 137"/>
            <p:cNvSpPr/>
            <p:nvPr/>
          </p:nvSpPr>
          <p:spPr bwMode="auto">
            <a:xfrm>
              <a:off x="3200400"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9" name="正方形/長方形 138"/>
            <p:cNvSpPr/>
            <p:nvPr/>
          </p:nvSpPr>
          <p:spPr bwMode="auto">
            <a:xfrm>
              <a:off x="2286000"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0" name="正方形/長方形 139"/>
            <p:cNvSpPr/>
            <p:nvPr/>
          </p:nvSpPr>
          <p:spPr bwMode="auto">
            <a:xfrm>
              <a:off x="2590800"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1" name="正方形/長方形 140"/>
            <p:cNvSpPr/>
            <p:nvPr/>
          </p:nvSpPr>
          <p:spPr bwMode="auto">
            <a:xfrm>
              <a:off x="2895600"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2" name="正方形/長方形 141"/>
            <p:cNvSpPr/>
            <p:nvPr/>
          </p:nvSpPr>
          <p:spPr bwMode="auto">
            <a:xfrm>
              <a:off x="3200400"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3" name="正方形/長方形 142"/>
            <p:cNvSpPr/>
            <p:nvPr/>
          </p:nvSpPr>
          <p:spPr bwMode="auto">
            <a:xfrm>
              <a:off x="2590800"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4" name="正方形/長方形 143"/>
            <p:cNvSpPr/>
            <p:nvPr/>
          </p:nvSpPr>
          <p:spPr bwMode="auto">
            <a:xfrm>
              <a:off x="2895600"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5" name="正方形/長方形 144"/>
            <p:cNvSpPr/>
            <p:nvPr/>
          </p:nvSpPr>
          <p:spPr bwMode="auto">
            <a:xfrm>
              <a:off x="2286000"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6" name="正方形/長方形 145"/>
            <p:cNvSpPr/>
            <p:nvPr/>
          </p:nvSpPr>
          <p:spPr bwMode="auto">
            <a:xfrm>
              <a:off x="3200400"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7" name="正方形/長方形 146"/>
            <p:cNvSpPr/>
            <p:nvPr/>
          </p:nvSpPr>
          <p:spPr bwMode="auto">
            <a:xfrm>
              <a:off x="3509962"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8" name="正方形/長方形 147"/>
            <p:cNvSpPr/>
            <p:nvPr/>
          </p:nvSpPr>
          <p:spPr bwMode="auto">
            <a:xfrm>
              <a:off x="3814762"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9" name="正方形/長方形 148"/>
            <p:cNvSpPr/>
            <p:nvPr/>
          </p:nvSpPr>
          <p:spPr bwMode="auto">
            <a:xfrm>
              <a:off x="4119562"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0" name="正方形/長方形 149"/>
            <p:cNvSpPr/>
            <p:nvPr/>
          </p:nvSpPr>
          <p:spPr bwMode="auto">
            <a:xfrm>
              <a:off x="4424362"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1" name="正方形/長方形 150"/>
            <p:cNvSpPr/>
            <p:nvPr/>
          </p:nvSpPr>
          <p:spPr bwMode="auto">
            <a:xfrm>
              <a:off x="3814762"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2" name="正方形/長方形 151"/>
            <p:cNvSpPr/>
            <p:nvPr/>
          </p:nvSpPr>
          <p:spPr bwMode="auto">
            <a:xfrm>
              <a:off x="4119562"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3" name="正方形/長方形 152"/>
            <p:cNvSpPr/>
            <p:nvPr/>
          </p:nvSpPr>
          <p:spPr bwMode="auto">
            <a:xfrm>
              <a:off x="3509962"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4" name="正方形/長方形 153"/>
            <p:cNvSpPr/>
            <p:nvPr/>
          </p:nvSpPr>
          <p:spPr bwMode="auto">
            <a:xfrm>
              <a:off x="4424362"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5" name="正方形/長方形 154"/>
            <p:cNvSpPr/>
            <p:nvPr/>
          </p:nvSpPr>
          <p:spPr bwMode="auto">
            <a:xfrm>
              <a:off x="3509962"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6" name="正方形/長方形 155"/>
            <p:cNvSpPr/>
            <p:nvPr/>
          </p:nvSpPr>
          <p:spPr bwMode="auto">
            <a:xfrm>
              <a:off x="3814762"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7" name="正方形/長方形 156"/>
            <p:cNvSpPr/>
            <p:nvPr/>
          </p:nvSpPr>
          <p:spPr bwMode="auto">
            <a:xfrm>
              <a:off x="4119562"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8" name="正方形/長方形 157"/>
            <p:cNvSpPr/>
            <p:nvPr/>
          </p:nvSpPr>
          <p:spPr bwMode="auto">
            <a:xfrm>
              <a:off x="4424362"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9" name="正方形/長方形 158"/>
            <p:cNvSpPr/>
            <p:nvPr/>
          </p:nvSpPr>
          <p:spPr bwMode="auto">
            <a:xfrm>
              <a:off x="3814762"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0" name="正方形/長方形 159"/>
            <p:cNvSpPr/>
            <p:nvPr/>
          </p:nvSpPr>
          <p:spPr bwMode="auto">
            <a:xfrm>
              <a:off x="4119562"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1" name="正方形/長方形 160"/>
            <p:cNvSpPr/>
            <p:nvPr/>
          </p:nvSpPr>
          <p:spPr bwMode="auto">
            <a:xfrm>
              <a:off x="3509962"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2" name="正方形/長方形 161"/>
            <p:cNvSpPr/>
            <p:nvPr/>
          </p:nvSpPr>
          <p:spPr bwMode="auto">
            <a:xfrm>
              <a:off x="4424362"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3" name="正方形/長方形 162"/>
            <p:cNvSpPr/>
            <p:nvPr/>
          </p:nvSpPr>
          <p:spPr bwMode="auto">
            <a:xfrm>
              <a:off x="2286000"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4" name="正方形/長方形 163"/>
            <p:cNvSpPr/>
            <p:nvPr/>
          </p:nvSpPr>
          <p:spPr bwMode="auto">
            <a:xfrm>
              <a:off x="2590800"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5" name="正方形/長方形 164"/>
            <p:cNvSpPr/>
            <p:nvPr/>
          </p:nvSpPr>
          <p:spPr bwMode="auto">
            <a:xfrm>
              <a:off x="2895600"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6" name="正方形/長方形 165"/>
            <p:cNvSpPr/>
            <p:nvPr/>
          </p:nvSpPr>
          <p:spPr bwMode="auto">
            <a:xfrm>
              <a:off x="3200400"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7" name="正方形/長方形 166"/>
            <p:cNvSpPr/>
            <p:nvPr/>
          </p:nvSpPr>
          <p:spPr bwMode="auto">
            <a:xfrm>
              <a:off x="2590800"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8" name="正方形/長方形 167"/>
            <p:cNvSpPr/>
            <p:nvPr/>
          </p:nvSpPr>
          <p:spPr bwMode="auto">
            <a:xfrm>
              <a:off x="2895600"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9" name="正方形/長方形 168"/>
            <p:cNvSpPr/>
            <p:nvPr/>
          </p:nvSpPr>
          <p:spPr bwMode="auto">
            <a:xfrm>
              <a:off x="2286000"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0" name="正方形/長方形 169"/>
            <p:cNvSpPr/>
            <p:nvPr/>
          </p:nvSpPr>
          <p:spPr bwMode="auto">
            <a:xfrm>
              <a:off x="3200400"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1" name="正方形/長方形 170"/>
            <p:cNvSpPr/>
            <p:nvPr/>
          </p:nvSpPr>
          <p:spPr bwMode="auto">
            <a:xfrm>
              <a:off x="2286000"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2" name="正方形/長方形 171"/>
            <p:cNvSpPr/>
            <p:nvPr/>
          </p:nvSpPr>
          <p:spPr bwMode="auto">
            <a:xfrm>
              <a:off x="2590800"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3" name="正方形/長方形 172"/>
            <p:cNvSpPr/>
            <p:nvPr/>
          </p:nvSpPr>
          <p:spPr bwMode="auto">
            <a:xfrm>
              <a:off x="2895600"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4" name="正方形/長方形 173"/>
            <p:cNvSpPr/>
            <p:nvPr/>
          </p:nvSpPr>
          <p:spPr bwMode="auto">
            <a:xfrm>
              <a:off x="3200400"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5" name="正方形/長方形 174"/>
            <p:cNvSpPr/>
            <p:nvPr/>
          </p:nvSpPr>
          <p:spPr bwMode="auto">
            <a:xfrm>
              <a:off x="2590800"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6" name="正方形/長方形 175"/>
            <p:cNvSpPr/>
            <p:nvPr/>
          </p:nvSpPr>
          <p:spPr bwMode="auto">
            <a:xfrm>
              <a:off x="2895600"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7" name="正方形/長方形 176"/>
            <p:cNvSpPr/>
            <p:nvPr/>
          </p:nvSpPr>
          <p:spPr bwMode="auto">
            <a:xfrm>
              <a:off x="2286000"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8" name="正方形/長方形 177"/>
            <p:cNvSpPr/>
            <p:nvPr/>
          </p:nvSpPr>
          <p:spPr bwMode="auto">
            <a:xfrm>
              <a:off x="3200400"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9" name="正方形/長方形 178"/>
            <p:cNvSpPr/>
            <p:nvPr/>
          </p:nvSpPr>
          <p:spPr bwMode="auto">
            <a:xfrm>
              <a:off x="3509962"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0" name="正方形/長方形 179"/>
            <p:cNvSpPr/>
            <p:nvPr/>
          </p:nvSpPr>
          <p:spPr bwMode="auto">
            <a:xfrm>
              <a:off x="3814762"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1" name="正方形/長方形 180"/>
            <p:cNvSpPr/>
            <p:nvPr/>
          </p:nvSpPr>
          <p:spPr bwMode="auto">
            <a:xfrm>
              <a:off x="4119562"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2" name="正方形/長方形 181"/>
            <p:cNvSpPr/>
            <p:nvPr/>
          </p:nvSpPr>
          <p:spPr bwMode="auto">
            <a:xfrm>
              <a:off x="4424362"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3" name="正方形/長方形 182"/>
            <p:cNvSpPr/>
            <p:nvPr/>
          </p:nvSpPr>
          <p:spPr bwMode="auto">
            <a:xfrm>
              <a:off x="3814762"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4" name="正方形/長方形 183"/>
            <p:cNvSpPr/>
            <p:nvPr/>
          </p:nvSpPr>
          <p:spPr bwMode="auto">
            <a:xfrm>
              <a:off x="4119562"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5" name="正方形/長方形 184"/>
            <p:cNvSpPr/>
            <p:nvPr/>
          </p:nvSpPr>
          <p:spPr bwMode="auto">
            <a:xfrm>
              <a:off x="3509962"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6" name="正方形/長方形 185"/>
            <p:cNvSpPr/>
            <p:nvPr/>
          </p:nvSpPr>
          <p:spPr bwMode="auto">
            <a:xfrm>
              <a:off x="4424362"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7" name="正方形/長方形 186"/>
            <p:cNvSpPr/>
            <p:nvPr/>
          </p:nvSpPr>
          <p:spPr bwMode="auto">
            <a:xfrm>
              <a:off x="3509962"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8" name="正方形/長方形 187"/>
            <p:cNvSpPr/>
            <p:nvPr/>
          </p:nvSpPr>
          <p:spPr bwMode="auto">
            <a:xfrm>
              <a:off x="3814762"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9" name="正方形/長方形 188"/>
            <p:cNvSpPr/>
            <p:nvPr/>
          </p:nvSpPr>
          <p:spPr bwMode="auto">
            <a:xfrm>
              <a:off x="4119562"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0" name="正方形/長方形 189"/>
            <p:cNvSpPr/>
            <p:nvPr/>
          </p:nvSpPr>
          <p:spPr bwMode="auto">
            <a:xfrm>
              <a:off x="4424362"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1" name="正方形/長方形 190"/>
            <p:cNvSpPr/>
            <p:nvPr/>
          </p:nvSpPr>
          <p:spPr bwMode="auto">
            <a:xfrm>
              <a:off x="3814762"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2" name="正方形/長方形 191"/>
            <p:cNvSpPr/>
            <p:nvPr/>
          </p:nvSpPr>
          <p:spPr bwMode="auto">
            <a:xfrm>
              <a:off x="4119562"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3" name="正方形/長方形 192"/>
            <p:cNvSpPr/>
            <p:nvPr/>
          </p:nvSpPr>
          <p:spPr bwMode="auto">
            <a:xfrm>
              <a:off x="3509962"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4" name="正方形/長方形 193"/>
            <p:cNvSpPr/>
            <p:nvPr/>
          </p:nvSpPr>
          <p:spPr bwMode="auto">
            <a:xfrm>
              <a:off x="4424362"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5" name="正方形/長方形 194"/>
            <p:cNvSpPr/>
            <p:nvPr/>
          </p:nvSpPr>
          <p:spPr bwMode="auto">
            <a:xfrm>
              <a:off x="4719638"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6" name="正方形/長方形 195"/>
            <p:cNvSpPr/>
            <p:nvPr/>
          </p:nvSpPr>
          <p:spPr bwMode="auto">
            <a:xfrm>
              <a:off x="5024438"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7" name="正方形/長方形 196"/>
            <p:cNvSpPr/>
            <p:nvPr/>
          </p:nvSpPr>
          <p:spPr bwMode="auto">
            <a:xfrm>
              <a:off x="5329238"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8" name="正方形/長方形 197"/>
            <p:cNvSpPr/>
            <p:nvPr/>
          </p:nvSpPr>
          <p:spPr bwMode="auto">
            <a:xfrm>
              <a:off x="5634038"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9" name="正方形/長方形 198"/>
            <p:cNvSpPr/>
            <p:nvPr/>
          </p:nvSpPr>
          <p:spPr bwMode="auto">
            <a:xfrm>
              <a:off x="5024438"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0" name="正方形/長方形 199"/>
            <p:cNvSpPr/>
            <p:nvPr/>
          </p:nvSpPr>
          <p:spPr bwMode="auto">
            <a:xfrm>
              <a:off x="5329238"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1" name="正方形/長方形 200"/>
            <p:cNvSpPr/>
            <p:nvPr/>
          </p:nvSpPr>
          <p:spPr bwMode="auto">
            <a:xfrm>
              <a:off x="4719638"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2" name="正方形/長方形 201"/>
            <p:cNvSpPr/>
            <p:nvPr/>
          </p:nvSpPr>
          <p:spPr bwMode="auto">
            <a:xfrm>
              <a:off x="5634038"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3" name="正方形/長方形 202"/>
            <p:cNvSpPr/>
            <p:nvPr/>
          </p:nvSpPr>
          <p:spPr bwMode="auto">
            <a:xfrm>
              <a:off x="4719638"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4" name="正方形/長方形 203"/>
            <p:cNvSpPr/>
            <p:nvPr/>
          </p:nvSpPr>
          <p:spPr bwMode="auto">
            <a:xfrm>
              <a:off x="5024438"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5" name="正方形/長方形 204"/>
            <p:cNvSpPr/>
            <p:nvPr/>
          </p:nvSpPr>
          <p:spPr bwMode="auto">
            <a:xfrm>
              <a:off x="5329238"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6" name="正方形/長方形 205"/>
            <p:cNvSpPr/>
            <p:nvPr/>
          </p:nvSpPr>
          <p:spPr bwMode="auto">
            <a:xfrm>
              <a:off x="5634038"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7" name="正方形/長方形 206"/>
            <p:cNvSpPr/>
            <p:nvPr/>
          </p:nvSpPr>
          <p:spPr bwMode="auto">
            <a:xfrm>
              <a:off x="5024438"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8" name="正方形/長方形 207"/>
            <p:cNvSpPr/>
            <p:nvPr/>
          </p:nvSpPr>
          <p:spPr bwMode="auto">
            <a:xfrm>
              <a:off x="5329238"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9" name="正方形/長方形 208"/>
            <p:cNvSpPr/>
            <p:nvPr/>
          </p:nvSpPr>
          <p:spPr bwMode="auto">
            <a:xfrm>
              <a:off x="4719638"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0" name="正方形/長方形 209"/>
            <p:cNvSpPr/>
            <p:nvPr/>
          </p:nvSpPr>
          <p:spPr bwMode="auto">
            <a:xfrm>
              <a:off x="5634038"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1" name="正方形/長方形 210"/>
            <p:cNvSpPr/>
            <p:nvPr/>
          </p:nvSpPr>
          <p:spPr bwMode="auto">
            <a:xfrm>
              <a:off x="5943600"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2" name="正方形/長方形 211"/>
            <p:cNvSpPr/>
            <p:nvPr/>
          </p:nvSpPr>
          <p:spPr bwMode="auto">
            <a:xfrm>
              <a:off x="6248400"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3" name="正方形/長方形 212"/>
            <p:cNvSpPr/>
            <p:nvPr/>
          </p:nvSpPr>
          <p:spPr bwMode="auto">
            <a:xfrm>
              <a:off x="6553200"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4" name="正方形/長方形 213"/>
            <p:cNvSpPr/>
            <p:nvPr/>
          </p:nvSpPr>
          <p:spPr bwMode="auto">
            <a:xfrm>
              <a:off x="6858000"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5" name="正方形/長方形 214"/>
            <p:cNvSpPr/>
            <p:nvPr/>
          </p:nvSpPr>
          <p:spPr bwMode="auto">
            <a:xfrm>
              <a:off x="6248400"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6" name="正方形/長方形 215"/>
            <p:cNvSpPr/>
            <p:nvPr/>
          </p:nvSpPr>
          <p:spPr bwMode="auto">
            <a:xfrm>
              <a:off x="6553200"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7" name="正方形/長方形 216"/>
            <p:cNvSpPr/>
            <p:nvPr/>
          </p:nvSpPr>
          <p:spPr bwMode="auto">
            <a:xfrm>
              <a:off x="5943600"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8" name="正方形/長方形 217"/>
            <p:cNvSpPr/>
            <p:nvPr/>
          </p:nvSpPr>
          <p:spPr bwMode="auto">
            <a:xfrm>
              <a:off x="6858000"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9" name="正方形/長方形 218"/>
            <p:cNvSpPr/>
            <p:nvPr/>
          </p:nvSpPr>
          <p:spPr bwMode="auto">
            <a:xfrm>
              <a:off x="5943600"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0" name="正方形/長方形 219"/>
            <p:cNvSpPr/>
            <p:nvPr/>
          </p:nvSpPr>
          <p:spPr bwMode="auto">
            <a:xfrm>
              <a:off x="6248400"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1" name="正方形/長方形 220"/>
            <p:cNvSpPr/>
            <p:nvPr/>
          </p:nvSpPr>
          <p:spPr bwMode="auto">
            <a:xfrm>
              <a:off x="6553200"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2" name="正方形/長方形 221"/>
            <p:cNvSpPr/>
            <p:nvPr/>
          </p:nvSpPr>
          <p:spPr bwMode="auto">
            <a:xfrm>
              <a:off x="6858000"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3" name="正方形/長方形 222"/>
            <p:cNvSpPr/>
            <p:nvPr/>
          </p:nvSpPr>
          <p:spPr bwMode="auto">
            <a:xfrm>
              <a:off x="6248400"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4" name="正方形/長方形 223"/>
            <p:cNvSpPr/>
            <p:nvPr/>
          </p:nvSpPr>
          <p:spPr bwMode="auto">
            <a:xfrm>
              <a:off x="6553200"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5" name="正方形/長方形 224"/>
            <p:cNvSpPr/>
            <p:nvPr/>
          </p:nvSpPr>
          <p:spPr bwMode="auto">
            <a:xfrm>
              <a:off x="5943600"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6" name="正方形/長方形 225"/>
            <p:cNvSpPr/>
            <p:nvPr/>
          </p:nvSpPr>
          <p:spPr bwMode="auto">
            <a:xfrm>
              <a:off x="6858000"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7" name="正方形/長方形 226"/>
            <p:cNvSpPr/>
            <p:nvPr/>
          </p:nvSpPr>
          <p:spPr bwMode="auto">
            <a:xfrm>
              <a:off x="4719638"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8" name="正方形/長方形 227"/>
            <p:cNvSpPr/>
            <p:nvPr/>
          </p:nvSpPr>
          <p:spPr bwMode="auto">
            <a:xfrm>
              <a:off x="5024438"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9" name="正方形/長方形 228"/>
            <p:cNvSpPr/>
            <p:nvPr/>
          </p:nvSpPr>
          <p:spPr bwMode="auto">
            <a:xfrm>
              <a:off x="5329238"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0" name="正方形/長方形 229"/>
            <p:cNvSpPr/>
            <p:nvPr/>
          </p:nvSpPr>
          <p:spPr bwMode="auto">
            <a:xfrm>
              <a:off x="5634038"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1" name="正方形/長方形 230"/>
            <p:cNvSpPr/>
            <p:nvPr/>
          </p:nvSpPr>
          <p:spPr bwMode="auto">
            <a:xfrm>
              <a:off x="5024438"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2" name="正方形/長方形 231"/>
            <p:cNvSpPr/>
            <p:nvPr/>
          </p:nvSpPr>
          <p:spPr bwMode="auto">
            <a:xfrm>
              <a:off x="5329238"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3" name="正方形/長方形 232"/>
            <p:cNvSpPr/>
            <p:nvPr/>
          </p:nvSpPr>
          <p:spPr bwMode="auto">
            <a:xfrm>
              <a:off x="4719638"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4" name="正方形/長方形 233"/>
            <p:cNvSpPr/>
            <p:nvPr/>
          </p:nvSpPr>
          <p:spPr bwMode="auto">
            <a:xfrm>
              <a:off x="5634038"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5" name="正方形/長方形 234"/>
            <p:cNvSpPr/>
            <p:nvPr/>
          </p:nvSpPr>
          <p:spPr bwMode="auto">
            <a:xfrm>
              <a:off x="4719638"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6" name="正方形/長方形 235"/>
            <p:cNvSpPr/>
            <p:nvPr/>
          </p:nvSpPr>
          <p:spPr bwMode="auto">
            <a:xfrm>
              <a:off x="5024438"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7" name="正方形/長方形 236"/>
            <p:cNvSpPr/>
            <p:nvPr/>
          </p:nvSpPr>
          <p:spPr bwMode="auto">
            <a:xfrm>
              <a:off x="5329238"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8" name="正方形/長方形 237"/>
            <p:cNvSpPr/>
            <p:nvPr/>
          </p:nvSpPr>
          <p:spPr bwMode="auto">
            <a:xfrm>
              <a:off x="5634038"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9" name="正方形/長方形 238"/>
            <p:cNvSpPr/>
            <p:nvPr/>
          </p:nvSpPr>
          <p:spPr bwMode="auto">
            <a:xfrm>
              <a:off x="5024438"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0" name="正方形/長方形 239"/>
            <p:cNvSpPr/>
            <p:nvPr/>
          </p:nvSpPr>
          <p:spPr bwMode="auto">
            <a:xfrm>
              <a:off x="5329238"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1" name="正方形/長方形 240"/>
            <p:cNvSpPr/>
            <p:nvPr/>
          </p:nvSpPr>
          <p:spPr bwMode="auto">
            <a:xfrm>
              <a:off x="4719638"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2" name="正方形/長方形 241"/>
            <p:cNvSpPr/>
            <p:nvPr/>
          </p:nvSpPr>
          <p:spPr bwMode="auto">
            <a:xfrm>
              <a:off x="5634038"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3" name="正方形/長方形 242"/>
            <p:cNvSpPr/>
            <p:nvPr/>
          </p:nvSpPr>
          <p:spPr bwMode="auto">
            <a:xfrm>
              <a:off x="5943600"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4" name="正方形/長方形 243"/>
            <p:cNvSpPr/>
            <p:nvPr/>
          </p:nvSpPr>
          <p:spPr bwMode="auto">
            <a:xfrm>
              <a:off x="6248400"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5" name="正方形/長方形 244"/>
            <p:cNvSpPr/>
            <p:nvPr/>
          </p:nvSpPr>
          <p:spPr bwMode="auto">
            <a:xfrm>
              <a:off x="6553200"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6" name="正方形/長方形 245"/>
            <p:cNvSpPr/>
            <p:nvPr/>
          </p:nvSpPr>
          <p:spPr bwMode="auto">
            <a:xfrm>
              <a:off x="6858000"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7" name="正方形/長方形 246"/>
            <p:cNvSpPr/>
            <p:nvPr/>
          </p:nvSpPr>
          <p:spPr bwMode="auto">
            <a:xfrm>
              <a:off x="6248400"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8" name="正方形/長方形 247"/>
            <p:cNvSpPr/>
            <p:nvPr/>
          </p:nvSpPr>
          <p:spPr bwMode="auto">
            <a:xfrm>
              <a:off x="6553200"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9" name="正方形/長方形 248"/>
            <p:cNvSpPr/>
            <p:nvPr/>
          </p:nvSpPr>
          <p:spPr bwMode="auto">
            <a:xfrm>
              <a:off x="5943600"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0" name="正方形/長方形 249"/>
            <p:cNvSpPr/>
            <p:nvPr/>
          </p:nvSpPr>
          <p:spPr bwMode="auto">
            <a:xfrm>
              <a:off x="6858000"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1" name="正方形/長方形 250"/>
            <p:cNvSpPr/>
            <p:nvPr/>
          </p:nvSpPr>
          <p:spPr bwMode="auto">
            <a:xfrm>
              <a:off x="5943600"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2" name="正方形/長方形 251"/>
            <p:cNvSpPr/>
            <p:nvPr/>
          </p:nvSpPr>
          <p:spPr bwMode="auto">
            <a:xfrm>
              <a:off x="6248400"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3" name="正方形/長方形 252"/>
            <p:cNvSpPr/>
            <p:nvPr/>
          </p:nvSpPr>
          <p:spPr bwMode="auto">
            <a:xfrm>
              <a:off x="6553200"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4" name="正方形/長方形 253"/>
            <p:cNvSpPr/>
            <p:nvPr/>
          </p:nvSpPr>
          <p:spPr bwMode="auto">
            <a:xfrm>
              <a:off x="6858000"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5" name="正方形/長方形 254"/>
            <p:cNvSpPr/>
            <p:nvPr/>
          </p:nvSpPr>
          <p:spPr bwMode="auto">
            <a:xfrm>
              <a:off x="6248400"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6" name="正方形/長方形 255"/>
            <p:cNvSpPr/>
            <p:nvPr/>
          </p:nvSpPr>
          <p:spPr bwMode="auto">
            <a:xfrm>
              <a:off x="6553200"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7" name="正方形/長方形 256"/>
            <p:cNvSpPr/>
            <p:nvPr/>
          </p:nvSpPr>
          <p:spPr bwMode="auto">
            <a:xfrm>
              <a:off x="5943600"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8" name="正方形/長方形 257"/>
            <p:cNvSpPr/>
            <p:nvPr/>
          </p:nvSpPr>
          <p:spPr bwMode="auto">
            <a:xfrm>
              <a:off x="6858000"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sp>
        <p:nvSpPr>
          <p:cNvPr id="260" name="円/楕円 259"/>
          <p:cNvSpPr/>
          <p:nvPr/>
        </p:nvSpPr>
        <p:spPr bwMode="auto">
          <a:xfrm>
            <a:off x="5395119" y="51363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61" name="円/楕円 260"/>
          <p:cNvSpPr/>
          <p:nvPr/>
        </p:nvSpPr>
        <p:spPr bwMode="auto">
          <a:xfrm>
            <a:off x="817762" y="17835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63" name="円/楕円 262"/>
          <p:cNvSpPr/>
          <p:nvPr/>
        </p:nvSpPr>
        <p:spPr bwMode="auto">
          <a:xfrm>
            <a:off x="817762" y="60507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4" name="円/楕円 263"/>
          <p:cNvSpPr/>
          <p:nvPr/>
        </p:nvSpPr>
        <p:spPr bwMode="auto">
          <a:xfrm>
            <a:off x="823119" y="57459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5" name="円/楕円 264"/>
          <p:cNvSpPr/>
          <p:nvPr/>
        </p:nvSpPr>
        <p:spPr bwMode="auto">
          <a:xfrm>
            <a:off x="822325" y="54411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6" name="円/楕円 265"/>
          <p:cNvSpPr/>
          <p:nvPr/>
        </p:nvSpPr>
        <p:spPr bwMode="auto">
          <a:xfrm>
            <a:off x="822325" y="51363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7" name="円/楕円 266"/>
          <p:cNvSpPr/>
          <p:nvPr/>
        </p:nvSpPr>
        <p:spPr bwMode="auto">
          <a:xfrm>
            <a:off x="1122562" y="60507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8" name="円/楕円 267"/>
          <p:cNvSpPr/>
          <p:nvPr/>
        </p:nvSpPr>
        <p:spPr bwMode="auto">
          <a:xfrm>
            <a:off x="1127919" y="57459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9" name="円/楕円 268"/>
          <p:cNvSpPr/>
          <p:nvPr/>
        </p:nvSpPr>
        <p:spPr bwMode="auto">
          <a:xfrm>
            <a:off x="1127125" y="54411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0" name="円/楕円 269"/>
          <p:cNvSpPr/>
          <p:nvPr/>
        </p:nvSpPr>
        <p:spPr bwMode="auto">
          <a:xfrm>
            <a:off x="1127125" y="51363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1" name="円/楕円 270"/>
          <p:cNvSpPr/>
          <p:nvPr/>
        </p:nvSpPr>
        <p:spPr bwMode="auto">
          <a:xfrm>
            <a:off x="1432521" y="60507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2" name="円/楕円 271"/>
          <p:cNvSpPr/>
          <p:nvPr/>
        </p:nvSpPr>
        <p:spPr bwMode="auto">
          <a:xfrm>
            <a:off x="1437878" y="57459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3" name="円/楕円 272"/>
          <p:cNvSpPr/>
          <p:nvPr/>
        </p:nvSpPr>
        <p:spPr bwMode="auto">
          <a:xfrm>
            <a:off x="1437084" y="54411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5" name="円/楕円 274"/>
          <p:cNvSpPr/>
          <p:nvPr/>
        </p:nvSpPr>
        <p:spPr bwMode="auto">
          <a:xfrm>
            <a:off x="1737321" y="60507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6" name="円/楕円 275"/>
          <p:cNvSpPr/>
          <p:nvPr/>
        </p:nvSpPr>
        <p:spPr bwMode="auto">
          <a:xfrm>
            <a:off x="1742678" y="57459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9" name="円/楕円 278"/>
          <p:cNvSpPr/>
          <p:nvPr/>
        </p:nvSpPr>
        <p:spPr bwMode="auto">
          <a:xfrm>
            <a:off x="817762" y="14787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0" name="円/楕円 279"/>
          <p:cNvSpPr/>
          <p:nvPr/>
        </p:nvSpPr>
        <p:spPr bwMode="auto">
          <a:xfrm>
            <a:off x="827087" y="239831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1" name="円/楕円 280"/>
          <p:cNvSpPr/>
          <p:nvPr/>
        </p:nvSpPr>
        <p:spPr bwMode="auto">
          <a:xfrm>
            <a:off x="827087" y="20883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2" name="円/楕円 281"/>
          <p:cNvSpPr/>
          <p:nvPr/>
        </p:nvSpPr>
        <p:spPr bwMode="auto">
          <a:xfrm>
            <a:off x="1117307" y="17835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3" name="円/楕円 282"/>
          <p:cNvSpPr/>
          <p:nvPr/>
        </p:nvSpPr>
        <p:spPr bwMode="auto">
          <a:xfrm>
            <a:off x="1117307" y="14787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4" name="円/楕円 283"/>
          <p:cNvSpPr/>
          <p:nvPr/>
        </p:nvSpPr>
        <p:spPr bwMode="auto">
          <a:xfrm>
            <a:off x="1126632" y="239831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5" name="円/楕円 284"/>
          <p:cNvSpPr/>
          <p:nvPr/>
        </p:nvSpPr>
        <p:spPr bwMode="auto">
          <a:xfrm>
            <a:off x="1126632" y="20883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6" name="円/楕円 285"/>
          <p:cNvSpPr/>
          <p:nvPr/>
        </p:nvSpPr>
        <p:spPr bwMode="auto">
          <a:xfrm>
            <a:off x="1426965" y="17835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7" name="円/楕円 286"/>
          <p:cNvSpPr/>
          <p:nvPr/>
        </p:nvSpPr>
        <p:spPr bwMode="auto">
          <a:xfrm>
            <a:off x="1426965" y="14787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9" name="円/楕円 288"/>
          <p:cNvSpPr/>
          <p:nvPr/>
        </p:nvSpPr>
        <p:spPr bwMode="auto">
          <a:xfrm>
            <a:off x="1436290" y="20883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0" name="円/楕円 289"/>
          <p:cNvSpPr/>
          <p:nvPr/>
        </p:nvSpPr>
        <p:spPr bwMode="auto">
          <a:xfrm>
            <a:off x="1726510" y="17835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1" name="円/楕円 290"/>
          <p:cNvSpPr/>
          <p:nvPr/>
        </p:nvSpPr>
        <p:spPr bwMode="auto">
          <a:xfrm>
            <a:off x="1726510" y="14787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4" name="円/楕円 293"/>
          <p:cNvSpPr/>
          <p:nvPr/>
        </p:nvSpPr>
        <p:spPr bwMode="auto">
          <a:xfrm>
            <a:off x="5395119" y="239831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5" name="円/楕円 294"/>
          <p:cNvSpPr/>
          <p:nvPr/>
        </p:nvSpPr>
        <p:spPr bwMode="auto">
          <a:xfrm>
            <a:off x="5395119" y="208319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6" name="円/楕円 295"/>
          <p:cNvSpPr/>
          <p:nvPr/>
        </p:nvSpPr>
        <p:spPr bwMode="auto">
          <a:xfrm>
            <a:off x="5395119" y="178355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7" name="円/楕円 296"/>
          <p:cNvSpPr/>
          <p:nvPr/>
        </p:nvSpPr>
        <p:spPr bwMode="auto">
          <a:xfrm>
            <a:off x="5395119" y="1487092"/>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8" name="円/楕円 297"/>
          <p:cNvSpPr/>
          <p:nvPr/>
        </p:nvSpPr>
        <p:spPr bwMode="auto">
          <a:xfrm>
            <a:off x="5090319" y="239831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9" name="円/楕円 298"/>
          <p:cNvSpPr/>
          <p:nvPr/>
        </p:nvSpPr>
        <p:spPr bwMode="auto">
          <a:xfrm>
            <a:off x="5090319" y="208319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0" name="円/楕円 299"/>
          <p:cNvSpPr/>
          <p:nvPr/>
        </p:nvSpPr>
        <p:spPr bwMode="auto">
          <a:xfrm>
            <a:off x="5090319" y="178355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1" name="円/楕円 300"/>
          <p:cNvSpPr/>
          <p:nvPr/>
        </p:nvSpPr>
        <p:spPr bwMode="auto">
          <a:xfrm>
            <a:off x="5090319" y="1487092"/>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3" name="円/楕円 302"/>
          <p:cNvSpPr/>
          <p:nvPr/>
        </p:nvSpPr>
        <p:spPr bwMode="auto">
          <a:xfrm>
            <a:off x="4785519" y="2088356"/>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4" name="円/楕円 303"/>
          <p:cNvSpPr/>
          <p:nvPr/>
        </p:nvSpPr>
        <p:spPr bwMode="auto">
          <a:xfrm>
            <a:off x="4785519" y="1788716"/>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5" name="円/楕円 304"/>
          <p:cNvSpPr/>
          <p:nvPr/>
        </p:nvSpPr>
        <p:spPr bwMode="auto">
          <a:xfrm>
            <a:off x="4785519" y="1492251"/>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8" name="円/楕円 307"/>
          <p:cNvSpPr/>
          <p:nvPr/>
        </p:nvSpPr>
        <p:spPr bwMode="auto">
          <a:xfrm>
            <a:off x="4480719" y="178355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9" name="円/楕円 308"/>
          <p:cNvSpPr/>
          <p:nvPr/>
        </p:nvSpPr>
        <p:spPr bwMode="auto">
          <a:xfrm>
            <a:off x="4480719" y="1487092"/>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0" name="円/楕円 309"/>
          <p:cNvSpPr/>
          <p:nvPr/>
        </p:nvSpPr>
        <p:spPr bwMode="auto">
          <a:xfrm>
            <a:off x="5395119" y="54411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1" name="円/楕円 310"/>
          <p:cNvSpPr/>
          <p:nvPr/>
        </p:nvSpPr>
        <p:spPr bwMode="auto">
          <a:xfrm>
            <a:off x="5395119" y="57459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2" name="円/楕円 311"/>
          <p:cNvSpPr/>
          <p:nvPr/>
        </p:nvSpPr>
        <p:spPr bwMode="auto">
          <a:xfrm>
            <a:off x="5395119" y="60507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3" name="円/楕円 312"/>
          <p:cNvSpPr/>
          <p:nvPr/>
        </p:nvSpPr>
        <p:spPr bwMode="auto">
          <a:xfrm>
            <a:off x="5090319" y="51363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4" name="円/楕円 313"/>
          <p:cNvSpPr/>
          <p:nvPr/>
        </p:nvSpPr>
        <p:spPr bwMode="auto">
          <a:xfrm>
            <a:off x="5090319" y="54411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5" name="円/楕円 314"/>
          <p:cNvSpPr/>
          <p:nvPr/>
        </p:nvSpPr>
        <p:spPr bwMode="auto">
          <a:xfrm>
            <a:off x="5090319" y="57459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6" name="円/楕円 315"/>
          <p:cNvSpPr/>
          <p:nvPr/>
        </p:nvSpPr>
        <p:spPr bwMode="auto">
          <a:xfrm>
            <a:off x="5090319" y="60507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8" name="円/楕円 317"/>
          <p:cNvSpPr/>
          <p:nvPr/>
        </p:nvSpPr>
        <p:spPr bwMode="auto">
          <a:xfrm>
            <a:off x="4785519" y="54411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9" name="円/楕円 318"/>
          <p:cNvSpPr/>
          <p:nvPr/>
        </p:nvSpPr>
        <p:spPr bwMode="auto">
          <a:xfrm>
            <a:off x="4785519" y="57459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20" name="円/楕円 319"/>
          <p:cNvSpPr/>
          <p:nvPr/>
        </p:nvSpPr>
        <p:spPr bwMode="auto">
          <a:xfrm>
            <a:off x="4785519" y="60507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23" name="円/楕円 322"/>
          <p:cNvSpPr/>
          <p:nvPr/>
        </p:nvSpPr>
        <p:spPr bwMode="auto">
          <a:xfrm>
            <a:off x="4480719" y="57459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24" name="円/楕円 323"/>
          <p:cNvSpPr/>
          <p:nvPr/>
        </p:nvSpPr>
        <p:spPr bwMode="auto">
          <a:xfrm>
            <a:off x="4480719" y="60507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74" name="テキスト ボックス 273"/>
          <p:cNvSpPr txBox="1"/>
          <p:nvPr/>
        </p:nvSpPr>
        <p:spPr>
          <a:xfrm>
            <a:off x="5873003" y="1426223"/>
            <a:ext cx="2912977" cy="1040285"/>
          </a:xfrm>
          <a:prstGeom prst="rect">
            <a:avLst/>
          </a:prstGeom>
          <a:noFill/>
        </p:spPr>
        <p:txBody>
          <a:bodyPr wrap="none" rtlCol="0">
            <a:spAutoFit/>
          </a:bodyPr>
          <a:lstStyle/>
          <a:p>
            <a:r>
              <a:rPr lang="ja-JP" altLang="en-US" dirty="0">
                <a:latin typeface="Times New Roman" panose="02020603050405020304" pitchFamily="18" charset="0"/>
              </a:rPr>
              <a:t>ゴールに近い駒を</a:t>
            </a:r>
            <a:endParaRPr lang="en-US" altLang="ja-JP" dirty="0">
              <a:latin typeface="Times New Roman" panose="02020603050405020304" pitchFamily="18" charset="0"/>
            </a:endParaRPr>
          </a:p>
          <a:p>
            <a:r>
              <a:rPr lang="ja-JP" altLang="en-US" dirty="0">
                <a:latin typeface="Times New Roman" panose="02020603050405020304" pitchFamily="18" charset="0"/>
              </a:rPr>
              <a:t>高評価にする</a:t>
            </a:r>
            <a:endParaRPr kumimoji="1" lang="en-US" altLang="ja-JP" dirty="0">
              <a:latin typeface="Times New Roman" panose="02020603050405020304" pitchFamily="18" charset="0"/>
            </a:endParaRPr>
          </a:p>
        </p:txBody>
      </p:sp>
      <p:grpSp>
        <p:nvGrpSpPr>
          <p:cNvPr id="288" name="グループ化 287"/>
          <p:cNvGrpSpPr/>
          <p:nvPr/>
        </p:nvGrpSpPr>
        <p:grpSpPr>
          <a:xfrm>
            <a:off x="2838004" y="2263628"/>
            <a:ext cx="715962" cy="3175992"/>
            <a:chOff x="2838004" y="2263628"/>
            <a:chExt cx="715962" cy="3175992"/>
          </a:xfrm>
        </p:grpSpPr>
        <p:sp>
          <p:nvSpPr>
            <p:cNvPr id="278" name="左右矢印 277"/>
            <p:cNvSpPr/>
            <p:nvPr/>
          </p:nvSpPr>
          <p:spPr bwMode="auto">
            <a:xfrm rot="2700000">
              <a:off x="1607989" y="3493643"/>
              <a:ext cx="3175992" cy="715962"/>
            </a:xfrm>
            <a:prstGeom prst="leftRightArrow">
              <a:avLst/>
            </a:prstGeom>
            <a:solidFill>
              <a:schemeClr val="bg1"/>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高　　　　　低</a:t>
              </a:r>
            </a:p>
          </p:txBody>
        </p:sp>
        <p:sp>
          <p:nvSpPr>
            <p:cNvPr id="322" name="円/楕円 321"/>
            <p:cNvSpPr/>
            <p:nvPr/>
          </p:nvSpPr>
          <p:spPr bwMode="auto">
            <a:xfrm>
              <a:off x="3098801" y="3760343"/>
              <a:ext cx="182562" cy="182562"/>
            </a:xfrm>
            <a:prstGeom prst="ellipse">
              <a:avLst/>
            </a:prstGeom>
            <a:solidFill>
              <a:schemeClr val="bg2"/>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grpSp>
      <p:sp>
        <p:nvSpPr>
          <p:cNvPr id="292" name="テキスト ボックス 291"/>
          <p:cNvSpPr txBox="1"/>
          <p:nvPr/>
        </p:nvSpPr>
        <p:spPr>
          <a:xfrm>
            <a:off x="5637654" y="2738294"/>
            <a:ext cx="3502882" cy="1040285"/>
          </a:xfrm>
          <a:prstGeom prst="rect">
            <a:avLst/>
          </a:prstGeom>
          <a:noFill/>
        </p:spPr>
        <p:txBody>
          <a:bodyPr wrap="none" rtlCol="0">
            <a:spAutoFit/>
          </a:bodyPr>
          <a:lstStyle/>
          <a:p>
            <a:r>
              <a:rPr kumimoji="1" lang="ja-JP" altLang="en-US" dirty="0">
                <a:latin typeface="Times New Roman" panose="02020603050405020304" pitchFamily="18" charset="0"/>
              </a:rPr>
              <a:t>⇒ゴールに近付く手を</a:t>
            </a:r>
            <a:endParaRPr kumimoji="1" lang="en-US" altLang="ja-JP" dirty="0">
              <a:latin typeface="Times New Roman" panose="02020603050405020304" pitchFamily="18" charset="0"/>
            </a:endParaRPr>
          </a:p>
          <a:p>
            <a:r>
              <a:rPr lang="ja-JP" altLang="en-US" dirty="0">
                <a:latin typeface="Times New Roman" panose="02020603050405020304" pitchFamily="18" charset="0"/>
              </a:rPr>
              <a:t>高い評価にする</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237028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88"/>
                                        </p:tgtEl>
                                        <p:attrNameLst>
                                          <p:attrName>style.visibility</p:attrName>
                                        </p:attrNameLst>
                                      </p:cBhvr>
                                      <p:to>
                                        <p:strVal val="visible"/>
                                      </p:to>
                                    </p:set>
                                    <p:animEffect transition="in" filter="barn(outVertical)">
                                      <p:cBhvr>
                                        <p:cTn id="7" dur="500"/>
                                        <p:tgtEl>
                                          <p:spTgt spid="28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292"/>
                                        </p:tgtEl>
                                        <p:attrNameLst>
                                          <p:attrName>style.visibility</p:attrName>
                                        </p:attrNameLst>
                                      </p:cBhvr>
                                      <p:to>
                                        <p:strVal val="visible"/>
                                      </p:to>
                                    </p:set>
                                    <p:anim calcmode="lin" valueType="num">
                                      <p:cBhvr additive="base">
                                        <p:cTn id="12" dur="500" fill="hold"/>
                                        <p:tgtEl>
                                          <p:spTgt spid="292"/>
                                        </p:tgtEl>
                                        <p:attrNameLst>
                                          <p:attrName>ppt_x</p:attrName>
                                        </p:attrNameLst>
                                      </p:cBhvr>
                                      <p:tavLst>
                                        <p:tav tm="0">
                                          <p:val>
                                            <p:strVal val="1+#ppt_w/2"/>
                                          </p:val>
                                        </p:tav>
                                        <p:tav tm="100000">
                                          <p:val>
                                            <p:strVal val="#ppt_x"/>
                                          </p:val>
                                        </p:tav>
                                      </p:tavLst>
                                    </p:anim>
                                    <p:anim calcmode="lin" valueType="num">
                                      <p:cBhvr additive="base">
                                        <p:cTn id="13" dur="500" fill="hold"/>
                                        <p:tgtEl>
                                          <p:spTgt spid="29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位置による評価値：ハルマ</a:t>
            </a:r>
          </a:p>
        </p:txBody>
      </p:sp>
      <p:grpSp>
        <p:nvGrpSpPr>
          <p:cNvPr id="259" name="グループ化 258"/>
          <p:cNvGrpSpPr/>
          <p:nvPr/>
        </p:nvGrpSpPr>
        <p:grpSpPr>
          <a:xfrm>
            <a:off x="762000" y="1417638"/>
            <a:ext cx="4876800" cy="4876800"/>
            <a:chOff x="2286000" y="1417638"/>
            <a:chExt cx="4876800" cy="4876800"/>
          </a:xfrm>
        </p:grpSpPr>
        <p:sp>
          <p:nvSpPr>
            <p:cNvPr id="3" name="正方形/長方形 2"/>
            <p:cNvSpPr/>
            <p:nvPr/>
          </p:nvSpPr>
          <p:spPr bwMode="auto">
            <a:xfrm>
              <a:off x="2286000"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 name="正方形/長方形 3"/>
            <p:cNvSpPr/>
            <p:nvPr/>
          </p:nvSpPr>
          <p:spPr bwMode="auto">
            <a:xfrm>
              <a:off x="2590800"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 name="正方形/長方形 4"/>
            <p:cNvSpPr/>
            <p:nvPr/>
          </p:nvSpPr>
          <p:spPr bwMode="auto">
            <a:xfrm>
              <a:off x="2895600"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 name="正方形/長方形 5"/>
            <p:cNvSpPr/>
            <p:nvPr/>
          </p:nvSpPr>
          <p:spPr bwMode="auto">
            <a:xfrm>
              <a:off x="3200400"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 name="正方形/長方形 6"/>
            <p:cNvSpPr/>
            <p:nvPr/>
          </p:nvSpPr>
          <p:spPr bwMode="auto">
            <a:xfrm>
              <a:off x="2590800"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 name="正方形/長方形 7"/>
            <p:cNvSpPr/>
            <p:nvPr/>
          </p:nvSpPr>
          <p:spPr bwMode="auto">
            <a:xfrm>
              <a:off x="2895600"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 name="正方形/長方形 8"/>
            <p:cNvSpPr/>
            <p:nvPr/>
          </p:nvSpPr>
          <p:spPr bwMode="auto">
            <a:xfrm>
              <a:off x="2286000"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 name="正方形/長方形 9"/>
            <p:cNvSpPr/>
            <p:nvPr/>
          </p:nvSpPr>
          <p:spPr bwMode="auto">
            <a:xfrm>
              <a:off x="3200400"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 name="正方形/長方形 10"/>
            <p:cNvSpPr/>
            <p:nvPr/>
          </p:nvSpPr>
          <p:spPr bwMode="auto">
            <a:xfrm>
              <a:off x="2286000"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 name="正方形/長方形 11"/>
            <p:cNvSpPr/>
            <p:nvPr/>
          </p:nvSpPr>
          <p:spPr bwMode="auto">
            <a:xfrm>
              <a:off x="2590800"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 name="正方形/長方形 12"/>
            <p:cNvSpPr/>
            <p:nvPr/>
          </p:nvSpPr>
          <p:spPr bwMode="auto">
            <a:xfrm>
              <a:off x="2895600"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 name="正方形/長方形 13"/>
            <p:cNvSpPr/>
            <p:nvPr/>
          </p:nvSpPr>
          <p:spPr bwMode="auto">
            <a:xfrm>
              <a:off x="3200400"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 name="正方形/長方形 14"/>
            <p:cNvSpPr/>
            <p:nvPr/>
          </p:nvSpPr>
          <p:spPr bwMode="auto">
            <a:xfrm>
              <a:off x="2590800"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 name="正方形/長方形 15"/>
            <p:cNvSpPr/>
            <p:nvPr/>
          </p:nvSpPr>
          <p:spPr bwMode="auto">
            <a:xfrm>
              <a:off x="2895600"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 name="正方形/長方形 16"/>
            <p:cNvSpPr/>
            <p:nvPr/>
          </p:nvSpPr>
          <p:spPr bwMode="auto">
            <a:xfrm>
              <a:off x="2286000"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 name="正方形/長方形 17"/>
            <p:cNvSpPr/>
            <p:nvPr/>
          </p:nvSpPr>
          <p:spPr bwMode="auto">
            <a:xfrm>
              <a:off x="3200400"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 name="正方形/長方形 18"/>
            <p:cNvSpPr/>
            <p:nvPr/>
          </p:nvSpPr>
          <p:spPr bwMode="auto">
            <a:xfrm>
              <a:off x="3509962"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 name="正方形/長方形 19"/>
            <p:cNvSpPr/>
            <p:nvPr/>
          </p:nvSpPr>
          <p:spPr bwMode="auto">
            <a:xfrm>
              <a:off x="3814762"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 name="正方形/長方形 20"/>
            <p:cNvSpPr/>
            <p:nvPr/>
          </p:nvSpPr>
          <p:spPr bwMode="auto">
            <a:xfrm>
              <a:off x="4119562"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 name="正方形/長方形 21"/>
            <p:cNvSpPr/>
            <p:nvPr/>
          </p:nvSpPr>
          <p:spPr bwMode="auto">
            <a:xfrm>
              <a:off x="4424362"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 name="正方形/長方形 22"/>
            <p:cNvSpPr/>
            <p:nvPr/>
          </p:nvSpPr>
          <p:spPr bwMode="auto">
            <a:xfrm>
              <a:off x="3814762"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 name="正方形/長方形 23"/>
            <p:cNvSpPr/>
            <p:nvPr/>
          </p:nvSpPr>
          <p:spPr bwMode="auto">
            <a:xfrm>
              <a:off x="4119562"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 name="正方形/長方形 24"/>
            <p:cNvSpPr/>
            <p:nvPr/>
          </p:nvSpPr>
          <p:spPr bwMode="auto">
            <a:xfrm>
              <a:off x="3509962"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6" name="正方形/長方形 25"/>
            <p:cNvSpPr/>
            <p:nvPr/>
          </p:nvSpPr>
          <p:spPr bwMode="auto">
            <a:xfrm>
              <a:off x="4424362"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7" name="正方形/長方形 26"/>
            <p:cNvSpPr/>
            <p:nvPr/>
          </p:nvSpPr>
          <p:spPr bwMode="auto">
            <a:xfrm>
              <a:off x="3509962"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8" name="正方形/長方形 27"/>
            <p:cNvSpPr/>
            <p:nvPr/>
          </p:nvSpPr>
          <p:spPr bwMode="auto">
            <a:xfrm>
              <a:off x="3814762"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9" name="正方形/長方形 28"/>
            <p:cNvSpPr/>
            <p:nvPr/>
          </p:nvSpPr>
          <p:spPr bwMode="auto">
            <a:xfrm>
              <a:off x="4119562"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0" name="正方形/長方形 29"/>
            <p:cNvSpPr/>
            <p:nvPr/>
          </p:nvSpPr>
          <p:spPr bwMode="auto">
            <a:xfrm>
              <a:off x="4424362"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1" name="正方形/長方形 30"/>
            <p:cNvSpPr/>
            <p:nvPr/>
          </p:nvSpPr>
          <p:spPr bwMode="auto">
            <a:xfrm>
              <a:off x="3814762"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2" name="正方形/長方形 31"/>
            <p:cNvSpPr/>
            <p:nvPr/>
          </p:nvSpPr>
          <p:spPr bwMode="auto">
            <a:xfrm>
              <a:off x="4119562"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3" name="正方形/長方形 32"/>
            <p:cNvSpPr/>
            <p:nvPr/>
          </p:nvSpPr>
          <p:spPr bwMode="auto">
            <a:xfrm>
              <a:off x="3509962"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4" name="正方形/長方形 33"/>
            <p:cNvSpPr/>
            <p:nvPr/>
          </p:nvSpPr>
          <p:spPr bwMode="auto">
            <a:xfrm>
              <a:off x="4424362"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5" name="正方形/長方形 34"/>
            <p:cNvSpPr/>
            <p:nvPr/>
          </p:nvSpPr>
          <p:spPr bwMode="auto">
            <a:xfrm>
              <a:off x="2286000"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6" name="正方形/長方形 35"/>
            <p:cNvSpPr/>
            <p:nvPr/>
          </p:nvSpPr>
          <p:spPr bwMode="auto">
            <a:xfrm>
              <a:off x="2590800"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7" name="正方形/長方形 36"/>
            <p:cNvSpPr/>
            <p:nvPr/>
          </p:nvSpPr>
          <p:spPr bwMode="auto">
            <a:xfrm>
              <a:off x="2895600"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8" name="正方形/長方形 37"/>
            <p:cNvSpPr/>
            <p:nvPr/>
          </p:nvSpPr>
          <p:spPr bwMode="auto">
            <a:xfrm>
              <a:off x="3200400"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39" name="正方形/長方形 38"/>
            <p:cNvSpPr/>
            <p:nvPr/>
          </p:nvSpPr>
          <p:spPr bwMode="auto">
            <a:xfrm>
              <a:off x="2590800"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0" name="正方形/長方形 39"/>
            <p:cNvSpPr/>
            <p:nvPr/>
          </p:nvSpPr>
          <p:spPr bwMode="auto">
            <a:xfrm>
              <a:off x="2895600"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1" name="正方形/長方形 40"/>
            <p:cNvSpPr/>
            <p:nvPr/>
          </p:nvSpPr>
          <p:spPr bwMode="auto">
            <a:xfrm>
              <a:off x="2286000"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2" name="正方形/長方形 41"/>
            <p:cNvSpPr/>
            <p:nvPr/>
          </p:nvSpPr>
          <p:spPr bwMode="auto">
            <a:xfrm>
              <a:off x="3200400"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3" name="正方形/長方形 42"/>
            <p:cNvSpPr/>
            <p:nvPr/>
          </p:nvSpPr>
          <p:spPr bwMode="auto">
            <a:xfrm>
              <a:off x="2286000"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4" name="正方形/長方形 43"/>
            <p:cNvSpPr/>
            <p:nvPr/>
          </p:nvSpPr>
          <p:spPr bwMode="auto">
            <a:xfrm>
              <a:off x="2590800"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5" name="正方形/長方形 44"/>
            <p:cNvSpPr/>
            <p:nvPr/>
          </p:nvSpPr>
          <p:spPr bwMode="auto">
            <a:xfrm>
              <a:off x="2895600"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6" name="正方形/長方形 45"/>
            <p:cNvSpPr/>
            <p:nvPr/>
          </p:nvSpPr>
          <p:spPr bwMode="auto">
            <a:xfrm>
              <a:off x="3200400"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7" name="正方形/長方形 46"/>
            <p:cNvSpPr/>
            <p:nvPr/>
          </p:nvSpPr>
          <p:spPr bwMode="auto">
            <a:xfrm>
              <a:off x="2590800"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8" name="正方形/長方形 47"/>
            <p:cNvSpPr/>
            <p:nvPr/>
          </p:nvSpPr>
          <p:spPr bwMode="auto">
            <a:xfrm>
              <a:off x="2895600"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49" name="正方形/長方形 48"/>
            <p:cNvSpPr/>
            <p:nvPr/>
          </p:nvSpPr>
          <p:spPr bwMode="auto">
            <a:xfrm>
              <a:off x="2286000"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0" name="正方形/長方形 49"/>
            <p:cNvSpPr/>
            <p:nvPr/>
          </p:nvSpPr>
          <p:spPr bwMode="auto">
            <a:xfrm>
              <a:off x="3200400"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1" name="正方形/長方形 50"/>
            <p:cNvSpPr/>
            <p:nvPr/>
          </p:nvSpPr>
          <p:spPr bwMode="auto">
            <a:xfrm>
              <a:off x="3509962"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2" name="正方形/長方形 51"/>
            <p:cNvSpPr/>
            <p:nvPr/>
          </p:nvSpPr>
          <p:spPr bwMode="auto">
            <a:xfrm>
              <a:off x="3814762"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3" name="正方形/長方形 52"/>
            <p:cNvSpPr/>
            <p:nvPr/>
          </p:nvSpPr>
          <p:spPr bwMode="auto">
            <a:xfrm>
              <a:off x="4119562"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4" name="正方形/長方形 53"/>
            <p:cNvSpPr/>
            <p:nvPr/>
          </p:nvSpPr>
          <p:spPr bwMode="auto">
            <a:xfrm>
              <a:off x="4424362"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5" name="正方形/長方形 54"/>
            <p:cNvSpPr/>
            <p:nvPr/>
          </p:nvSpPr>
          <p:spPr bwMode="auto">
            <a:xfrm>
              <a:off x="3814762"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6" name="正方形/長方形 55"/>
            <p:cNvSpPr/>
            <p:nvPr/>
          </p:nvSpPr>
          <p:spPr bwMode="auto">
            <a:xfrm>
              <a:off x="4119562"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7" name="正方形/長方形 56"/>
            <p:cNvSpPr/>
            <p:nvPr/>
          </p:nvSpPr>
          <p:spPr bwMode="auto">
            <a:xfrm>
              <a:off x="3509962"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8" name="正方形/長方形 57"/>
            <p:cNvSpPr/>
            <p:nvPr/>
          </p:nvSpPr>
          <p:spPr bwMode="auto">
            <a:xfrm>
              <a:off x="4424362"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59" name="正方形/長方形 58"/>
            <p:cNvSpPr/>
            <p:nvPr/>
          </p:nvSpPr>
          <p:spPr bwMode="auto">
            <a:xfrm>
              <a:off x="3509962"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0" name="正方形/長方形 59"/>
            <p:cNvSpPr/>
            <p:nvPr/>
          </p:nvSpPr>
          <p:spPr bwMode="auto">
            <a:xfrm>
              <a:off x="3814762"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1" name="正方形/長方形 60"/>
            <p:cNvSpPr/>
            <p:nvPr/>
          </p:nvSpPr>
          <p:spPr bwMode="auto">
            <a:xfrm>
              <a:off x="4119562"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2" name="正方形/長方形 61"/>
            <p:cNvSpPr/>
            <p:nvPr/>
          </p:nvSpPr>
          <p:spPr bwMode="auto">
            <a:xfrm>
              <a:off x="4424362"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3" name="正方形/長方形 62"/>
            <p:cNvSpPr/>
            <p:nvPr/>
          </p:nvSpPr>
          <p:spPr bwMode="auto">
            <a:xfrm>
              <a:off x="3814762"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4" name="正方形/長方形 63"/>
            <p:cNvSpPr/>
            <p:nvPr/>
          </p:nvSpPr>
          <p:spPr bwMode="auto">
            <a:xfrm>
              <a:off x="4119562"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5" name="正方形/長方形 64"/>
            <p:cNvSpPr/>
            <p:nvPr/>
          </p:nvSpPr>
          <p:spPr bwMode="auto">
            <a:xfrm>
              <a:off x="3509962"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6" name="正方形/長方形 65"/>
            <p:cNvSpPr/>
            <p:nvPr/>
          </p:nvSpPr>
          <p:spPr bwMode="auto">
            <a:xfrm>
              <a:off x="4424362"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7" name="正方形/長方形 66"/>
            <p:cNvSpPr/>
            <p:nvPr/>
          </p:nvSpPr>
          <p:spPr bwMode="auto">
            <a:xfrm>
              <a:off x="4719638"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8" name="正方形/長方形 67"/>
            <p:cNvSpPr/>
            <p:nvPr/>
          </p:nvSpPr>
          <p:spPr bwMode="auto">
            <a:xfrm>
              <a:off x="5024438"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69" name="正方形/長方形 68"/>
            <p:cNvSpPr/>
            <p:nvPr/>
          </p:nvSpPr>
          <p:spPr bwMode="auto">
            <a:xfrm>
              <a:off x="5329238"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0" name="正方形/長方形 69"/>
            <p:cNvSpPr/>
            <p:nvPr/>
          </p:nvSpPr>
          <p:spPr bwMode="auto">
            <a:xfrm>
              <a:off x="5634038"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1" name="正方形/長方形 70"/>
            <p:cNvSpPr/>
            <p:nvPr/>
          </p:nvSpPr>
          <p:spPr bwMode="auto">
            <a:xfrm>
              <a:off x="5024438"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2" name="正方形/長方形 71"/>
            <p:cNvSpPr/>
            <p:nvPr/>
          </p:nvSpPr>
          <p:spPr bwMode="auto">
            <a:xfrm>
              <a:off x="5329238"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3" name="正方形/長方形 72"/>
            <p:cNvSpPr/>
            <p:nvPr/>
          </p:nvSpPr>
          <p:spPr bwMode="auto">
            <a:xfrm>
              <a:off x="4719638"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4" name="正方形/長方形 73"/>
            <p:cNvSpPr/>
            <p:nvPr/>
          </p:nvSpPr>
          <p:spPr bwMode="auto">
            <a:xfrm>
              <a:off x="5634038"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5" name="正方形/長方形 74"/>
            <p:cNvSpPr/>
            <p:nvPr/>
          </p:nvSpPr>
          <p:spPr bwMode="auto">
            <a:xfrm>
              <a:off x="4719638"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6" name="正方形/長方形 75"/>
            <p:cNvSpPr/>
            <p:nvPr/>
          </p:nvSpPr>
          <p:spPr bwMode="auto">
            <a:xfrm>
              <a:off x="5024438"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7" name="正方形/長方形 76"/>
            <p:cNvSpPr/>
            <p:nvPr/>
          </p:nvSpPr>
          <p:spPr bwMode="auto">
            <a:xfrm>
              <a:off x="5329238"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8" name="正方形/長方形 77"/>
            <p:cNvSpPr/>
            <p:nvPr/>
          </p:nvSpPr>
          <p:spPr bwMode="auto">
            <a:xfrm>
              <a:off x="5634038"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79" name="正方形/長方形 78"/>
            <p:cNvSpPr/>
            <p:nvPr/>
          </p:nvSpPr>
          <p:spPr bwMode="auto">
            <a:xfrm>
              <a:off x="5024438"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0" name="正方形/長方形 79"/>
            <p:cNvSpPr/>
            <p:nvPr/>
          </p:nvSpPr>
          <p:spPr bwMode="auto">
            <a:xfrm>
              <a:off x="5329238"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1" name="正方形/長方形 80"/>
            <p:cNvSpPr/>
            <p:nvPr/>
          </p:nvSpPr>
          <p:spPr bwMode="auto">
            <a:xfrm>
              <a:off x="4719638"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2" name="正方形/長方形 81"/>
            <p:cNvSpPr/>
            <p:nvPr/>
          </p:nvSpPr>
          <p:spPr bwMode="auto">
            <a:xfrm>
              <a:off x="5634038"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3" name="正方形/長方形 82"/>
            <p:cNvSpPr/>
            <p:nvPr/>
          </p:nvSpPr>
          <p:spPr bwMode="auto">
            <a:xfrm>
              <a:off x="5943600"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4" name="正方形/長方形 83"/>
            <p:cNvSpPr/>
            <p:nvPr/>
          </p:nvSpPr>
          <p:spPr bwMode="auto">
            <a:xfrm>
              <a:off x="6248400"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5" name="正方形/長方形 84"/>
            <p:cNvSpPr/>
            <p:nvPr/>
          </p:nvSpPr>
          <p:spPr bwMode="auto">
            <a:xfrm>
              <a:off x="6553200" y="1417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6" name="正方形/長方形 85"/>
            <p:cNvSpPr/>
            <p:nvPr/>
          </p:nvSpPr>
          <p:spPr bwMode="auto">
            <a:xfrm>
              <a:off x="6858000" y="1417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7" name="正方形/長方形 86"/>
            <p:cNvSpPr/>
            <p:nvPr/>
          </p:nvSpPr>
          <p:spPr bwMode="auto">
            <a:xfrm>
              <a:off x="6248400"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8" name="正方形/長方形 87"/>
            <p:cNvSpPr/>
            <p:nvPr/>
          </p:nvSpPr>
          <p:spPr bwMode="auto">
            <a:xfrm>
              <a:off x="6553200"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89" name="正方形/長方形 88"/>
            <p:cNvSpPr/>
            <p:nvPr/>
          </p:nvSpPr>
          <p:spPr bwMode="auto">
            <a:xfrm>
              <a:off x="5943600" y="1722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0" name="正方形/長方形 89"/>
            <p:cNvSpPr/>
            <p:nvPr/>
          </p:nvSpPr>
          <p:spPr bwMode="auto">
            <a:xfrm>
              <a:off x="6858000" y="1722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1" name="正方形/長方形 90"/>
            <p:cNvSpPr/>
            <p:nvPr/>
          </p:nvSpPr>
          <p:spPr bwMode="auto">
            <a:xfrm>
              <a:off x="5943600"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2" name="正方形/長方形 91"/>
            <p:cNvSpPr/>
            <p:nvPr/>
          </p:nvSpPr>
          <p:spPr bwMode="auto">
            <a:xfrm>
              <a:off x="6248400"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3" name="正方形/長方形 92"/>
            <p:cNvSpPr/>
            <p:nvPr/>
          </p:nvSpPr>
          <p:spPr bwMode="auto">
            <a:xfrm>
              <a:off x="6553200" y="2027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4" name="正方形/長方形 93"/>
            <p:cNvSpPr/>
            <p:nvPr/>
          </p:nvSpPr>
          <p:spPr bwMode="auto">
            <a:xfrm>
              <a:off x="6858000" y="2027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5" name="正方形/長方形 94"/>
            <p:cNvSpPr/>
            <p:nvPr/>
          </p:nvSpPr>
          <p:spPr bwMode="auto">
            <a:xfrm>
              <a:off x="6248400"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6" name="正方形/長方形 95"/>
            <p:cNvSpPr/>
            <p:nvPr/>
          </p:nvSpPr>
          <p:spPr bwMode="auto">
            <a:xfrm>
              <a:off x="6553200"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7" name="正方形/長方形 96"/>
            <p:cNvSpPr/>
            <p:nvPr/>
          </p:nvSpPr>
          <p:spPr bwMode="auto">
            <a:xfrm>
              <a:off x="5943600" y="2332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8" name="正方形/長方形 97"/>
            <p:cNvSpPr/>
            <p:nvPr/>
          </p:nvSpPr>
          <p:spPr bwMode="auto">
            <a:xfrm>
              <a:off x="6858000" y="2332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99" name="正方形/長方形 98"/>
            <p:cNvSpPr/>
            <p:nvPr/>
          </p:nvSpPr>
          <p:spPr bwMode="auto">
            <a:xfrm>
              <a:off x="4719638"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0" name="正方形/長方形 99"/>
            <p:cNvSpPr/>
            <p:nvPr/>
          </p:nvSpPr>
          <p:spPr bwMode="auto">
            <a:xfrm>
              <a:off x="5024438"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1" name="正方形/長方形 100"/>
            <p:cNvSpPr/>
            <p:nvPr/>
          </p:nvSpPr>
          <p:spPr bwMode="auto">
            <a:xfrm>
              <a:off x="5329238"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2" name="正方形/長方形 101"/>
            <p:cNvSpPr/>
            <p:nvPr/>
          </p:nvSpPr>
          <p:spPr bwMode="auto">
            <a:xfrm>
              <a:off x="5634038"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3" name="正方形/長方形 102"/>
            <p:cNvSpPr/>
            <p:nvPr/>
          </p:nvSpPr>
          <p:spPr bwMode="auto">
            <a:xfrm>
              <a:off x="5024438"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4" name="正方形/長方形 103"/>
            <p:cNvSpPr/>
            <p:nvPr/>
          </p:nvSpPr>
          <p:spPr bwMode="auto">
            <a:xfrm>
              <a:off x="5329238"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5" name="正方形/長方形 104"/>
            <p:cNvSpPr/>
            <p:nvPr/>
          </p:nvSpPr>
          <p:spPr bwMode="auto">
            <a:xfrm>
              <a:off x="4719638"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6" name="正方形/長方形 105"/>
            <p:cNvSpPr/>
            <p:nvPr/>
          </p:nvSpPr>
          <p:spPr bwMode="auto">
            <a:xfrm>
              <a:off x="5634038"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7" name="正方形/長方形 106"/>
            <p:cNvSpPr/>
            <p:nvPr/>
          </p:nvSpPr>
          <p:spPr bwMode="auto">
            <a:xfrm>
              <a:off x="4719638"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8" name="正方形/長方形 107"/>
            <p:cNvSpPr/>
            <p:nvPr/>
          </p:nvSpPr>
          <p:spPr bwMode="auto">
            <a:xfrm>
              <a:off x="5024438"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9" name="正方形/長方形 108"/>
            <p:cNvSpPr/>
            <p:nvPr/>
          </p:nvSpPr>
          <p:spPr bwMode="auto">
            <a:xfrm>
              <a:off x="5329238"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0" name="正方形/長方形 109"/>
            <p:cNvSpPr/>
            <p:nvPr/>
          </p:nvSpPr>
          <p:spPr bwMode="auto">
            <a:xfrm>
              <a:off x="5634038"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1" name="正方形/長方形 110"/>
            <p:cNvSpPr/>
            <p:nvPr/>
          </p:nvSpPr>
          <p:spPr bwMode="auto">
            <a:xfrm>
              <a:off x="5024438"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2" name="正方形/長方形 111"/>
            <p:cNvSpPr/>
            <p:nvPr/>
          </p:nvSpPr>
          <p:spPr bwMode="auto">
            <a:xfrm>
              <a:off x="5329238"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3" name="正方形/長方形 112"/>
            <p:cNvSpPr/>
            <p:nvPr/>
          </p:nvSpPr>
          <p:spPr bwMode="auto">
            <a:xfrm>
              <a:off x="4719638"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4" name="正方形/長方形 113"/>
            <p:cNvSpPr/>
            <p:nvPr/>
          </p:nvSpPr>
          <p:spPr bwMode="auto">
            <a:xfrm>
              <a:off x="5634038"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5" name="正方形/長方形 114"/>
            <p:cNvSpPr/>
            <p:nvPr/>
          </p:nvSpPr>
          <p:spPr bwMode="auto">
            <a:xfrm>
              <a:off x="5943600"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6" name="正方形/長方形 115"/>
            <p:cNvSpPr/>
            <p:nvPr/>
          </p:nvSpPr>
          <p:spPr bwMode="auto">
            <a:xfrm>
              <a:off x="6248400"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7" name="正方形/長方形 116"/>
            <p:cNvSpPr/>
            <p:nvPr/>
          </p:nvSpPr>
          <p:spPr bwMode="auto">
            <a:xfrm>
              <a:off x="6553200" y="2636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8" name="正方形/長方形 117"/>
            <p:cNvSpPr/>
            <p:nvPr/>
          </p:nvSpPr>
          <p:spPr bwMode="auto">
            <a:xfrm>
              <a:off x="6858000" y="2636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19" name="正方形/長方形 118"/>
            <p:cNvSpPr/>
            <p:nvPr/>
          </p:nvSpPr>
          <p:spPr bwMode="auto">
            <a:xfrm>
              <a:off x="6248400"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0" name="正方形/長方形 119"/>
            <p:cNvSpPr/>
            <p:nvPr/>
          </p:nvSpPr>
          <p:spPr bwMode="auto">
            <a:xfrm>
              <a:off x="6553200"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1" name="正方形/長方形 120"/>
            <p:cNvSpPr/>
            <p:nvPr/>
          </p:nvSpPr>
          <p:spPr bwMode="auto">
            <a:xfrm>
              <a:off x="5943600" y="2941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2" name="正方形/長方形 121"/>
            <p:cNvSpPr/>
            <p:nvPr/>
          </p:nvSpPr>
          <p:spPr bwMode="auto">
            <a:xfrm>
              <a:off x="6858000" y="2941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3" name="正方形/長方形 122"/>
            <p:cNvSpPr/>
            <p:nvPr/>
          </p:nvSpPr>
          <p:spPr bwMode="auto">
            <a:xfrm>
              <a:off x="5943600"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4" name="正方形/長方形 123"/>
            <p:cNvSpPr/>
            <p:nvPr/>
          </p:nvSpPr>
          <p:spPr bwMode="auto">
            <a:xfrm>
              <a:off x="6248400"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5" name="正方形/長方形 124"/>
            <p:cNvSpPr/>
            <p:nvPr/>
          </p:nvSpPr>
          <p:spPr bwMode="auto">
            <a:xfrm>
              <a:off x="6553200" y="3246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6" name="正方形/長方形 125"/>
            <p:cNvSpPr/>
            <p:nvPr/>
          </p:nvSpPr>
          <p:spPr bwMode="auto">
            <a:xfrm>
              <a:off x="6858000" y="3246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7" name="正方形/長方形 126"/>
            <p:cNvSpPr/>
            <p:nvPr/>
          </p:nvSpPr>
          <p:spPr bwMode="auto">
            <a:xfrm>
              <a:off x="6248400"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8" name="正方形/長方形 127"/>
            <p:cNvSpPr/>
            <p:nvPr/>
          </p:nvSpPr>
          <p:spPr bwMode="auto">
            <a:xfrm>
              <a:off x="6553200"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29" name="正方形/長方形 128"/>
            <p:cNvSpPr/>
            <p:nvPr/>
          </p:nvSpPr>
          <p:spPr bwMode="auto">
            <a:xfrm>
              <a:off x="5943600" y="3551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0" name="正方形/長方形 129"/>
            <p:cNvSpPr/>
            <p:nvPr/>
          </p:nvSpPr>
          <p:spPr bwMode="auto">
            <a:xfrm>
              <a:off x="6858000" y="3551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1" name="正方形/長方形 130"/>
            <p:cNvSpPr/>
            <p:nvPr/>
          </p:nvSpPr>
          <p:spPr bwMode="auto">
            <a:xfrm>
              <a:off x="2286000"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2" name="正方形/長方形 131"/>
            <p:cNvSpPr/>
            <p:nvPr/>
          </p:nvSpPr>
          <p:spPr bwMode="auto">
            <a:xfrm>
              <a:off x="2590800"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3" name="正方形/長方形 132"/>
            <p:cNvSpPr/>
            <p:nvPr/>
          </p:nvSpPr>
          <p:spPr bwMode="auto">
            <a:xfrm>
              <a:off x="2895600"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4" name="正方形/長方形 133"/>
            <p:cNvSpPr/>
            <p:nvPr/>
          </p:nvSpPr>
          <p:spPr bwMode="auto">
            <a:xfrm>
              <a:off x="3200400"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5" name="正方形/長方形 134"/>
            <p:cNvSpPr/>
            <p:nvPr/>
          </p:nvSpPr>
          <p:spPr bwMode="auto">
            <a:xfrm>
              <a:off x="2590800"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6" name="正方形/長方形 135"/>
            <p:cNvSpPr/>
            <p:nvPr/>
          </p:nvSpPr>
          <p:spPr bwMode="auto">
            <a:xfrm>
              <a:off x="2895600"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7" name="正方形/長方形 136"/>
            <p:cNvSpPr/>
            <p:nvPr/>
          </p:nvSpPr>
          <p:spPr bwMode="auto">
            <a:xfrm>
              <a:off x="2286000"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8" name="正方形/長方形 137"/>
            <p:cNvSpPr/>
            <p:nvPr/>
          </p:nvSpPr>
          <p:spPr bwMode="auto">
            <a:xfrm>
              <a:off x="3200400"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9" name="正方形/長方形 138"/>
            <p:cNvSpPr/>
            <p:nvPr/>
          </p:nvSpPr>
          <p:spPr bwMode="auto">
            <a:xfrm>
              <a:off x="2286000"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0" name="正方形/長方形 139"/>
            <p:cNvSpPr/>
            <p:nvPr/>
          </p:nvSpPr>
          <p:spPr bwMode="auto">
            <a:xfrm>
              <a:off x="2590800"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1" name="正方形/長方形 140"/>
            <p:cNvSpPr/>
            <p:nvPr/>
          </p:nvSpPr>
          <p:spPr bwMode="auto">
            <a:xfrm>
              <a:off x="2895600"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2" name="正方形/長方形 141"/>
            <p:cNvSpPr/>
            <p:nvPr/>
          </p:nvSpPr>
          <p:spPr bwMode="auto">
            <a:xfrm>
              <a:off x="3200400"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3" name="正方形/長方形 142"/>
            <p:cNvSpPr/>
            <p:nvPr/>
          </p:nvSpPr>
          <p:spPr bwMode="auto">
            <a:xfrm>
              <a:off x="2590800"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4" name="正方形/長方形 143"/>
            <p:cNvSpPr/>
            <p:nvPr/>
          </p:nvSpPr>
          <p:spPr bwMode="auto">
            <a:xfrm>
              <a:off x="2895600"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5" name="正方形/長方形 144"/>
            <p:cNvSpPr/>
            <p:nvPr/>
          </p:nvSpPr>
          <p:spPr bwMode="auto">
            <a:xfrm>
              <a:off x="2286000"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6" name="正方形/長方形 145"/>
            <p:cNvSpPr/>
            <p:nvPr/>
          </p:nvSpPr>
          <p:spPr bwMode="auto">
            <a:xfrm>
              <a:off x="3200400"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7" name="正方形/長方形 146"/>
            <p:cNvSpPr/>
            <p:nvPr/>
          </p:nvSpPr>
          <p:spPr bwMode="auto">
            <a:xfrm>
              <a:off x="3509962"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8" name="正方形/長方形 147"/>
            <p:cNvSpPr/>
            <p:nvPr/>
          </p:nvSpPr>
          <p:spPr bwMode="auto">
            <a:xfrm>
              <a:off x="3814762"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49" name="正方形/長方形 148"/>
            <p:cNvSpPr/>
            <p:nvPr/>
          </p:nvSpPr>
          <p:spPr bwMode="auto">
            <a:xfrm>
              <a:off x="4119562"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0" name="正方形/長方形 149"/>
            <p:cNvSpPr/>
            <p:nvPr/>
          </p:nvSpPr>
          <p:spPr bwMode="auto">
            <a:xfrm>
              <a:off x="4424362"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1" name="正方形/長方形 150"/>
            <p:cNvSpPr/>
            <p:nvPr/>
          </p:nvSpPr>
          <p:spPr bwMode="auto">
            <a:xfrm>
              <a:off x="3814762"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2" name="正方形/長方形 151"/>
            <p:cNvSpPr/>
            <p:nvPr/>
          </p:nvSpPr>
          <p:spPr bwMode="auto">
            <a:xfrm>
              <a:off x="4119562"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3" name="正方形/長方形 152"/>
            <p:cNvSpPr/>
            <p:nvPr/>
          </p:nvSpPr>
          <p:spPr bwMode="auto">
            <a:xfrm>
              <a:off x="3509962"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4" name="正方形/長方形 153"/>
            <p:cNvSpPr/>
            <p:nvPr/>
          </p:nvSpPr>
          <p:spPr bwMode="auto">
            <a:xfrm>
              <a:off x="4424362"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5" name="正方形/長方形 154"/>
            <p:cNvSpPr/>
            <p:nvPr/>
          </p:nvSpPr>
          <p:spPr bwMode="auto">
            <a:xfrm>
              <a:off x="3509962"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6" name="正方形/長方形 155"/>
            <p:cNvSpPr/>
            <p:nvPr/>
          </p:nvSpPr>
          <p:spPr bwMode="auto">
            <a:xfrm>
              <a:off x="3814762"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7" name="正方形/長方形 156"/>
            <p:cNvSpPr/>
            <p:nvPr/>
          </p:nvSpPr>
          <p:spPr bwMode="auto">
            <a:xfrm>
              <a:off x="4119562"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8" name="正方形/長方形 157"/>
            <p:cNvSpPr/>
            <p:nvPr/>
          </p:nvSpPr>
          <p:spPr bwMode="auto">
            <a:xfrm>
              <a:off x="4424362"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59" name="正方形/長方形 158"/>
            <p:cNvSpPr/>
            <p:nvPr/>
          </p:nvSpPr>
          <p:spPr bwMode="auto">
            <a:xfrm>
              <a:off x="3814762"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0" name="正方形/長方形 159"/>
            <p:cNvSpPr/>
            <p:nvPr/>
          </p:nvSpPr>
          <p:spPr bwMode="auto">
            <a:xfrm>
              <a:off x="4119562"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1" name="正方形/長方形 160"/>
            <p:cNvSpPr/>
            <p:nvPr/>
          </p:nvSpPr>
          <p:spPr bwMode="auto">
            <a:xfrm>
              <a:off x="3509962"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2" name="正方形/長方形 161"/>
            <p:cNvSpPr/>
            <p:nvPr/>
          </p:nvSpPr>
          <p:spPr bwMode="auto">
            <a:xfrm>
              <a:off x="4424362"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3" name="正方形/長方形 162"/>
            <p:cNvSpPr/>
            <p:nvPr/>
          </p:nvSpPr>
          <p:spPr bwMode="auto">
            <a:xfrm>
              <a:off x="2286000"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4" name="正方形/長方形 163"/>
            <p:cNvSpPr/>
            <p:nvPr/>
          </p:nvSpPr>
          <p:spPr bwMode="auto">
            <a:xfrm>
              <a:off x="2590800"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5" name="正方形/長方形 164"/>
            <p:cNvSpPr/>
            <p:nvPr/>
          </p:nvSpPr>
          <p:spPr bwMode="auto">
            <a:xfrm>
              <a:off x="2895600"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6" name="正方形/長方形 165"/>
            <p:cNvSpPr/>
            <p:nvPr/>
          </p:nvSpPr>
          <p:spPr bwMode="auto">
            <a:xfrm>
              <a:off x="3200400"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7" name="正方形/長方形 166"/>
            <p:cNvSpPr/>
            <p:nvPr/>
          </p:nvSpPr>
          <p:spPr bwMode="auto">
            <a:xfrm>
              <a:off x="2590800"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8" name="正方形/長方形 167"/>
            <p:cNvSpPr/>
            <p:nvPr/>
          </p:nvSpPr>
          <p:spPr bwMode="auto">
            <a:xfrm>
              <a:off x="2895600"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69" name="正方形/長方形 168"/>
            <p:cNvSpPr/>
            <p:nvPr/>
          </p:nvSpPr>
          <p:spPr bwMode="auto">
            <a:xfrm>
              <a:off x="2286000"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0" name="正方形/長方形 169"/>
            <p:cNvSpPr/>
            <p:nvPr/>
          </p:nvSpPr>
          <p:spPr bwMode="auto">
            <a:xfrm>
              <a:off x="3200400"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1" name="正方形/長方形 170"/>
            <p:cNvSpPr/>
            <p:nvPr/>
          </p:nvSpPr>
          <p:spPr bwMode="auto">
            <a:xfrm>
              <a:off x="2286000"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2" name="正方形/長方形 171"/>
            <p:cNvSpPr/>
            <p:nvPr/>
          </p:nvSpPr>
          <p:spPr bwMode="auto">
            <a:xfrm>
              <a:off x="2590800"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3" name="正方形/長方形 172"/>
            <p:cNvSpPr/>
            <p:nvPr/>
          </p:nvSpPr>
          <p:spPr bwMode="auto">
            <a:xfrm>
              <a:off x="2895600"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4" name="正方形/長方形 173"/>
            <p:cNvSpPr/>
            <p:nvPr/>
          </p:nvSpPr>
          <p:spPr bwMode="auto">
            <a:xfrm>
              <a:off x="3200400"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5" name="正方形/長方形 174"/>
            <p:cNvSpPr/>
            <p:nvPr/>
          </p:nvSpPr>
          <p:spPr bwMode="auto">
            <a:xfrm>
              <a:off x="2590800"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6" name="正方形/長方形 175"/>
            <p:cNvSpPr/>
            <p:nvPr/>
          </p:nvSpPr>
          <p:spPr bwMode="auto">
            <a:xfrm>
              <a:off x="2895600"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7" name="正方形/長方形 176"/>
            <p:cNvSpPr/>
            <p:nvPr/>
          </p:nvSpPr>
          <p:spPr bwMode="auto">
            <a:xfrm>
              <a:off x="2286000"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8" name="正方形/長方形 177"/>
            <p:cNvSpPr/>
            <p:nvPr/>
          </p:nvSpPr>
          <p:spPr bwMode="auto">
            <a:xfrm>
              <a:off x="3200400"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79" name="正方形/長方形 178"/>
            <p:cNvSpPr/>
            <p:nvPr/>
          </p:nvSpPr>
          <p:spPr bwMode="auto">
            <a:xfrm>
              <a:off x="3509962"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0" name="正方形/長方形 179"/>
            <p:cNvSpPr/>
            <p:nvPr/>
          </p:nvSpPr>
          <p:spPr bwMode="auto">
            <a:xfrm>
              <a:off x="3814762"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1" name="正方形/長方形 180"/>
            <p:cNvSpPr/>
            <p:nvPr/>
          </p:nvSpPr>
          <p:spPr bwMode="auto">
            <a:xfrm>
              <a:off x="4119562"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2" name="正方形/長方形 181"/>
            <p:cNvSpPr/>
            <p:nvPr/>
          </p:nvSpPr>
          <p:spPr bwMode="auto">
            <a:xfrm>
              <a:off x="4424362"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3" name="正方形/長方形 182"/>
            <p:cNvSpPr/>
            <p:nvPr/>
          </p:nvSpPr>
          <p:spPr bwMode="auto">
            <a:xfrm>
              <a:off x="3814762"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4" name="正方形/長方形 183"/>
            <p:cNvSpPr/>
            <p:nvPr/>
          </p:nvSpPr>
          <p:spPr bwMode="auto">
            <a:xfrm>
              <a:off x="4119562"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5" name="正方形/長方形 184"/>
            <p:cNvSpPr/>
            <p:nvPr/>
          </p:nvSpPr>
          <p:spPr bwMode="auto">
            <a:xfrm>
              <a:off x="3509962"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6" name="正方形/長方形 185"/>
            <p:cNvSpPr/>
            <p:nvPr/>
          </p:nvSpPr>
          <p:spPr bwMode="auto">
            <a:xfrm>
              <a:off x="4424362"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7" name="正方形/長方形 186"/>
            <p:cNvSpPr/>
            <p:nvPr/>
          </p:nvSpPr>
          <p:spPr bwMode="auto">
            <a:xfrm>
              <a:off x="3509962"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8" name="正方形/長方形 187"/>
            <p:cNvSpPr/>
            <p:nvPr/>
          </p:nvSpPr>
          <p:spPr bwMode="auto">
            <a:xfrm>
              <a:off x="3814762"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89" name="正方形/長方形 188"/>
            <p:cNvSpPr/>
            <p:nvPr/>
          </p:nvSpPr>
          <p:spPr bwMode="auto">
            <a:xfrm>
              <a:off x="4119562"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0" name="正方形/長方形 189"/>
            <p:cNvSpPr/>
            <p:nvPr/>
          </p:nvSpPr>
          <p:spPr bwMode="auto">
            <a:xfrm>
              <a:off x="4424362"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1" name="正方形/長方形 190"/>
            <p:cNvSpPr/>
            <p:nvPr/>
          </p:nvSpPr>
          <p:spPr bwMode="auto">
            <a:xfrm>
              <a:off x="3814762"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2" name="正方形/長方形 191"/>
            <p:cNvSpPr/>
            <p:nvPr/>
          </p:nvSpPr>
          <p:spPr bwMode="auto">
            <a:xfrm>
              <a:off x="4119562"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3" name="正方形/長方形 192"/>
            <p:cNvSpPr/>
            <p:nvPr/>
          </p:nvSpPr>
          <p:spPr bwMode="auto">
            <a:xfrm>
              <a:off x="3509962"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4" name="正方形/長方形 193"/>
            <p:cNvSpPr/>
            <p:nvPr/>
          </p:nvSpPr>
          <p:spPr bwMode="auto">
            <a:xfrm>
              <a:off x="4424362"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5" name="正方形/長方形 194"/>
            <p:cNvSpPr/>
            <p:nvPr/>
          </p:nvSpPr>
          <p:spPr bwMode="auto">
            <a:xfrm>
              <a:off x="4719638"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6" name="正方形/長方形 195"/>
            <p:cNvSpPr/>
            <p:nvPr/>
          </p:nvSpPr>
          <p:spPr bwMode="auto">
            <a:xfrm>
              <a:off x="5024438"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7" name="正方形/長方形 196"/>
            <p:cNvSpPr/>
            <p:nvPr/>
          </p:nvSpPr>
          <p:spPr bwMode="auto">
            <a:xfrm>
              <a:off x="5329238"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8" name="正方形/長方形 197"/>
            <p:cNvSpPr/>
            <p:nvPr/>
          </p:nvSpPr>
          <p:spPr bwMode="auto">
            <a:xfrm>
              <a:off x="5634038"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99" name="正方形/長方形 198"/>
            <p:cNvSpPr/>
            <p:nvPr/>
          </p:nvSpPr>
          <p:spPr bwMode="auto">
            <a:xfrm>
              <a:off x="5024438"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0" name="正方形/長方形 199"/>
            <p:cNvSpPr/>
            <p:nvPr/>
          </p:nvSpPr>
          <p:spPr bwMode="auto">
            <a:xfrm>
              <a:off x="5329238"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1" name="正方形/長方形 200"/>
            <p:cNvSpPr/>
            <p:nvPr/>
          </p:nvSpPr>
          <p:spPr bwMode="auto">
            <a:xfrm>
              <a:off x="4719638"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2" name="正方形/長方形 201"/>
            <p:cNvSpPr/>
            <p:nvPr/>
          </p:nvSpPr>
          <p:spPr bwMode="auto">
            <a:xfrm>
              <a:off x="5634038"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3" name="正方形/長方形 202"/>
            <p:cNvSpPr/>
            <p:nvPr/>
          </p:nvSpPr>
          <p:spPr bwMode="auto">
            <a:xfrm>
              <a:off x="4719638"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4" name="正方形/長方形 203"/>
            <p:cNvSpPr/>
            <p:nvPr/>
          </p:nvSpPr>
          <p:spPr bwMode="auto">
            <a:xfrm>
              <a:off x="5024438"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5" name="正方形/長方形 204"/>
            <p:cNvSpPr/>
            <p:nvPr/>
          </p:nvSpPr>
          <p:spPr bwMode="auto">
            <a:xfrm>
              <a:off x="5329238"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6" name="正方形/長方形 205"/>
            <p:cNvSpPr/>
            <p:nvPr/>
          </p:nvSpPr>
          <p:spPr bwMode="auto">
            <a:xfrm>
              <a:off x="5634038"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7" name="正方形/長方形 206"/>
            <p:cNvSpPr/>
            <p:nvPr/>
          </p:nvSpPr>
          <p:spPr bwMode="auto">
            <a:xfrm>
              <a:off x="5024438"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8" name="正方形/長方形 207"/>
            <p:cNvSpPr/>
            <p:nvPr/>
          </p:nvSpPr>
          <p:spPr bwMode="auto">
            <a:xfrm>
              <a:off x="5329238"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09" name="正方形/長方形 208"/>
            <p:cNvSpPr/>
            <p:nvPr/>
          </p:nvSpPr>
          <p:spPr bwMode="auto">
            <a:xfrm>
              <a:off x="4719638"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0" name="正方形/長方形 209"/>
            <p:cNvSpPr/>
            <p:nvPr/>
          </p:nvSpPr>
          <p:spPr bwMode="auto">
            <a:xfrm>
              <a:off x="5634038"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1" name="正方形/長方形 210"/>
            <p:cNvSpPr/>
            <p:nvPr/>
          </p:nvSpPr>
          <p:spPr bwMode="auto">
            <a:xfrm>
              <a:off x="5943600"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2" name="正方形/長方形 211"/>
            <p:cNvSpPr/>
            <p:nvPr/>
          </p:nvSpPr>
          <p:spPr bwMode="auto">
            <a:xfrm>
              <a:off x="6248400"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3" name="正方形/長方形 212"/>
            <p:cNvSpPr/>
            <p:nvPr/>
          </p:nvSpPr>
          <p:spPr bwMode="auto">
            <a:xfrm>
              <a:off x="6553200" y="3856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4" name="正方形/長方形 213"/>
            <p:cNvSpPr/>
            <p:nvPr/>
          </p:nvSpPr>
          <p:spPr bwMode="auto">
            <a:xfrm>
              <a:off x="6858000" y="3856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5" name="正方形/長方形 214"/>
            <p:cNvSpPr/>
            <p:nvPr/>
          </p:nvSpPr>
          <p:spPr bwMode="auto">
            <a:xfrm>
              <a:off x="6248400"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6" name="正方形/長方形 215"/>
            <p:cNvSpPr/>
            <p:nvPr/>
          </p:nvSpPr>
          <p:spPr bwMode="auto">
            <a:xfrm>
              <a:off x="6553200"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7" name="正方形/長方形 216"/>
            <p:cNvSpPr/>
            <p:nvPr/>
          </p:nvSpPr>
          <p:spPr bwMode="auto">
            <a:xfrm>
              <a:off x="5943600" y="4160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8" name="正方形/長方形 217"/>
            <p:cNvSpPr/>
            <p:nvPr/>
          </p:nvSpPr>
          <p:spPr bwMode="auto">
            <a:xfrm>
              <a:off x="6858000" y="4160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19" name="正方形/長方形 218"/>
            <p:cNvSpPr/>
            <p:nvPr/>
          </p:nvSpPr>
          <p:spPr bwMode="auto">
            <a:xfrm>
              <a:off x="5943600"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0" name="正方形/長方形 219"/>
            <p:cNvSpPr/>
            <p:nvPr/>
          </p:nvSpPr>
          <p:spPr bwMode="auto">
            <a:xfrm>
              <a:off x="6248400"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1" name="正方形/長方形 220"/>
            <p:cNvSpPr/>
            <p:nvPr/>
          </p:nvSpPr>
          <p:spPr bwMode="auto">
            <a:xfrm>
              <a:off x="6553200" y="4465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2" name="正方形/長方形 221"/>
            <p:cNvSpPr/>
            <p:nvPr/>
          </p:nvSpPr>
          <p:spPr bwMode="auto">
            <a:xfrm>
              <a:off x="6858000" y="4465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3" name="正方形/長方形 222"/>
            <p:cNvSpPr/>
            <p:nvPr/>
          </p:nvSpPr>
          <p:spPr bwMode="auto">
            <a:xfrm>
              <a:off x="6248400"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4" name="正方形/長方形 223"/>
            <p:cNvSpPr/>
            <p:nvPr/>
          </p:nvSpPr>
          <p:spPr bwMode="auto">
            <a:xfrm>
              <a:off x="6553200"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5" name="正方形/長方形 224"/>
            <p:cNvSpPr/>
            <p:nvPr/>
          </p:nvSpPr>
          <p:spPr bwMode="auto">
            <a:xfrm>
              <a:off x="5943600" y="47704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6" name="正方形/長方形 225"/>
            <p:cNvSpPr/>
            <p:nvPr/>
          </p:nvSpPr>
          <p:spPr bwMode="auto">
            <a:xfrm>
              <a:off x="6858000" y="47704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7" name="正方形/長方形 226"/>
            <p:cNvSpPr/>
            <p:nvPr/>
          </p:nvSpPr>
          <p:spPr bwMode="auto">
            <a:xfrm>
              <a:off x="4719638"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8" name="正方形/長方形 227"/>
            <p:cNvSpPr/>
            <p:nvPr/>
          </p:nvSpPr>
          <p:spPr bwMode="auto">
            <a:xfrm>
              <a:off x="5024438"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29" name="正方形/長方形 228"/>
            <p:cNvSpPr/>
            <p:nvPr/>
          </p:nvSpPr>
          <p:spPr bwMode="auto">
            <a:xfrm>
              <a:off x="5329238"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0" name="正方形/長方形 229"/>
            <p:cNvSpPr/>
            <p:nvPr/>
          </p:nvSpPr>
          <p:spPr bwMode="auto">
            <a:xfrm>
              <a:off x="5634038"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1" name="正方形/長方形 230"/>
            <p:cNvSpPr/>
            <p:nvPr/>
          </p:nvSpPr>
          <p:spPr bwMode="auto">
            <a:xfrm>
              <a:off x="5024438"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2" name="正方形/長方形 231"/>
            <p:cNvSpPr/>
            <p:nvPr/>
          </p:nvSpPr>
          <p:spPr bwMode="auto">
            <a:xfrm>
              <a:off x="5329238"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3" name="正方形/長方形 232"/>
            <p:cNvSpPr/>
            <p:nvPr/>
          </p:nvSpPr>
          <p:spPr bwMode="auto">
            <a:xfrm>
              <a:off x="4719638"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4" name="正方形/長方形 233"/>
            <p:cNvSpPr/>
            <p:nvPr/>
          </p:nvSpPr>
          <p:spPr bwMode="auto">
            <a:xfrm>
              <a:off x="5634038"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5" name="正方形/長方形 234"/>
            <p:cNvSpPr/>
            <p:nvPr/>
          </p:nvSpPr>
          <p:spPr bwMode="auto">
            <a:xfrm>
              <a:off x="4719638"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6" name="正方形/長方形 235"/>
            <p:cNvSpPr/>
            <p:nvPr/>
          </p:nvSpPr>
          <p:spPr bwMode="auto">
            <a:xfrm>
              <a:off x="5024438"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7" name="正方形/長方形 236"/>
            <p:cNvSpPr/>
            <p:nvPr/>
          </p:nvSpPr>
          <p:spPr bwMode="auto">
            <a:xfrm>
              <a:off x="5329238"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8" name="正方形/長方形 237"/>
            <p:cNvSpPr/>
            <p:nvPr/>
          </p:nvSpPr>
          <p:spPr bwMode="auto">
            <a:xfrm>
              <a:off x="5634038"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39" name="正方形/長方形 238"/>
            <p:cNvSpPr/>
            <p:nvPr/>
          </p:nvSpPr>
          <p:spPr bwMode="auto">
            <a:xfrm>
              <a:off x="5024438"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0" name="正方形/長方形 239"/>
            <p:cNvSpPr/>
            <p:nvPr/>
          </p:nvSpPr>
          <p:spPr bwMode="auto">
            <a:xfrm>
              <a:off x="5329238"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1" name="正方形/長方形 240"/>
            <p:cNvSpPr/>
            <p:nvPr/>
          </p:nvSpPr>
          <p:spPr bwMode="auto">
            <a:xfrm>
              <a:off x="4719638"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2" name="正方形/長方形 241"/>
            <p:cNvSpPr/>
            <p:nvPr/>
          </p:nvSpPr>
          <p:spPr bwMode="auto">
            <a:xfrm>
              <a:off x="5634038"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3" name="正方形/長方形 242"/>
            <p:cNvSpPr/>
            <p:nvPr/>
          </p:nvSpPr>
          <p:spPr bwMode="auto">
            <a:xfrm>
              <a:off x="5943600"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4" name="正方形/長方形 243"/>
            <p:cNvSpPr/>
            <p:nvPr/>
          </p:nvSpPr>
          <p:spPr bwMode="auto">
            <a:xfrm>
              <a:off x="6248400"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5" name="正方形/長方形 244"/>
            <p:cNvSpPr/>
            <p:nvPr/>
          </p:nvSpPr>
          <p:spPr bwMode="auto">
            <a:xfrm>
              <a:off x="6553200" y="50752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6" name="正方形/長方形 245"/>
            <p:cNvSpPr/>
            <p:nvPr/>
          </p:nvSpPr>
          <p:spPr bwMode="auto">
            <a:xfrm>
              <a:off x="6858000" y="50752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7" name="正方形/長方形 246"/>
            <p:cNvSpPr/>
            <p:nvPr/>
          </p:nvSpPr>
          <p:spPr bwMode="auto">
            <a:xfrm>
              <a:off x="6248400"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8" name="正方形/長方形 247"/>
            <p:cNvSpPr/>
            <p:nvPr/>
          </p:nvSpPr>
          <p:spPr bwMode="auto">
            <a:xfrm>
              <a:off x="6553200"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49" name="正方形/長方形 248"/>
            <p:cNvSpPr/>
            <p:nvPr/>
          </p:nvSpPr>
          <p:spPr bwMode="auto">
            <a:xfrm>
              <a:off x="5943600" y="53800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0" name="正方形/長方形 249"/>
            <p:cNvSpPr/>
            <p:nvPr/>
          </p:nvSpPr>
          <p:spPr bwMode="auto">
            <a:xfrm>
              <a:off x="6858000" y="53800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1" name="正方形/長方形 250"/>
            <p:cNvSpPr/>
            <p:nvPr/>
          </p:nvSpPr>
          <p:spPr bwMode="auto">
            <a:xfrm>
              <a:off x="5943600"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2" name="正方形/長方形 251"/>
            <p:cNvSpPr/>
            <p:nvPr/>
          </p:nvSpPr>
          <p:spPr bwMode="auto">
            <a:xfrm>
              <a:off x="6248400"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3" name="正方形/長方形 252"/>
            <p:cNvSpPr/>
            <p:nvPr/>
          </p:nvSpPr>
          <p:spPr bwMode="auto">
            <a:xfrm>
              <a:off x="6553200" y="56848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4" name="正方形/長方形 253"/>
            <p:cNvSpPr/>
            <p:nvPr/>
          </p:nvSpPr>
          <p:spPr bwMode="auto">
            <a:xfrm>
              <a:off x="6858000" y="56848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5" name="正方形/長方形 254"/>
            <p:cNvSpPr/>
            <p:nvPr/>
          </p:nvSpPr>
          <p:spPr bwMode="auto">
            <a:xfrm>
              <a:off x="6248400"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6" name="正方形/長方形 255"/>
            <p:cNvSpPr/>
            <p:nvPr/>
          </p:nvSpPr>
          <p:spPr bwMode="auto">
            <a:xfrm>
              <a:off x="6553200"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7" name="正方形/長方形 256"/>
            <p:cNvSpPr/>
            <p:nvPr/>
          </p:nvSpPr>
          <p:spPr bwMode="auto">
            <a:xfrm>
              <a:off x="5943600" y="5989638"/>
              <a:ext cx="304800" cy="304800"/>
            </a:xfrm>
            <a:prstGeom prst="rect">
              <a:avLst/>
            </a:prstGeom>
            <a:solidFill>
              <a:srgbClr val="FFCC66"/>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258" name="正方形/長方形 257"/>
            <p:cNvSpPr/>
            <p:nvPr/>
          </p:nvSpPr>
          <p:spPr bwMode="auto">
            <a:xfrm>
              <a:off x="6858000" y="5989638"/>
              <a:ext cx="304800" cy="304800"/>
            </a:xfrm>
            <a:prstGeom prst="rect">
              <a:avLst/>
            </a:prstGeom>
            <a:solidFill>
              <a:srgbClr val="FFFFCC"/>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sp>
        <p:nvSpPr>
          <p:cNvPr id="260" name="円/楕円 259"/>
          <p:cNvSpPr/>
          <p:nvPr/>
        </p:nvSpPr>
        <p:spPr bwMode="auto">
          <a:xfrm>
            <a:off x="4182667" y="4231881"/>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61" name="円/楕円 260"/>
          <p:cNvSpPr/>
          <p:nvPr/>
        </p:nvSpPr>
        <p:spPr bwMode="auto">
          <a:xfrm>
            <a:off x="2356643" y="3607596"/>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63" name="円/楕円 262"/>
          <p:cNvSpPr/>
          <p:nvPr/>
        </p:nvSpPr>
        <p:spPr bwMode="auto">
          <a:xfrm>
            <a:off x="2351881" y="45267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4" name="円/楕円 263"/>
          <p:cNvSpPr/>
          <p:nvPr/>
        </p:nvSpPr>
        <p:spPr bwMode="auto">
          <a:xfrm>
            <a:off x="823119" y="57459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5" name="円/楕円 264"/>
          <p:cNvSpPr/>
          <p:nvPr/>
        </p:nvSpPr>
        <p:spPr bwMode="auto">
          <a:xfrm>
            <a:off x="1441450" y="54411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6" name="円/楕円 265"/>
          <p:cNvSpPr/>
          <p:nvPr/>
        </p:nvSpPr>
        <p:spPr bwMode="auto">
          <a:xfrm>
            <a:off x="3258741" y="33075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7" name="円/楕円 266"/>
          <p:cNvSpPr/>
          <p:nvPr/>
        </p:nvSpPr>
        <p:spPr bwMode="auto">
          <a:xfrm>
            <a:off x="2037557" y="48315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8" name="円/楕円 267"/>
          <p:cNvSpPr/>
          <p:nvPr/>
        </p:nvSpPr>
        <p:spPr bwMode="auto">
          <a:xfrm>
            <a:off x="1127919" y="57459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69" name="円/楕円 268"/>
          <p:cNvSpPr/>
          <p:nvPr/>
        </p:nvSpPr>
        <p:spPr bwMode="auto">
          <a:xfrm>
            <a:off x="2051049" y="3624264"/>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0" name="円/楕円 269"/>
          <p:cNvSpPr/>
          <p:nvPr/>
        </p:nvSpPr>
        <p:spPr bwMode="auto">
          <a:xfrm>
            <a:off x="2357041" y="30027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1" name="円/楕円 270"/>
          <p:cNvSpPr/>
          <p:nvPr/>
        </p:nvSpPr>
        <p:spPr bwMode="auto">
          <a:xfrm>
            <a:off x="1746450" y="5150646"/>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2" name="円/楕円 271"/>
          <p:cNvSpPr/>
          <p:nvPr/>
        </p:nvSpPr>
        <p:spPr bwMode="auto">
          <a:xfrm>
            <a:off x="2961481" y="42219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3" name="円/楕円 272"/>
          <p:cNvSpPr/>
          <p:nvPr/>
        </p:nvSpPr>
        <p:spPr bwMode="auto">
          <a:xfrm>
            <a:off x="2656681" y="26979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5" name="円/楕円 274"/>
          <p:cNvSpPr/>
          <p:nvPr/>
        </p:nvSpPr>
        <p:spPr bwMode="auto">
          <a:xfrm>
            <a:off x="2661443" y="45267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6" name="円/楕円 275"/>
          <p:cNvSpPr/>
          <p:nvPr/>
        </p:nvSpPr>
        <p:spPr bwMode="auto">
          <a:xfrm>
            <a:off x="3256757" y="4221957"/>
            <a:ext cx="182562" cy="1825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solidFill>
                  <a:schemeClr val="bg2"/>
                </a:solidFill>
                <a:effectLst/>
                <a:latin typeface="Times New Roman" panose="02020603050405020304" pitchFamily="18" charset="0"/>
              </a:rPr>
              <a:t>＋</a:t>
            </a:r>
            <a:endParaRPr kumimoji="1" lang="ja-JP" altLang="en-US" sz="1200" dirty="0">
              <a:solidFill>
                <a:schemeClr val="bg2"/>
              </a:solidFill>
              <a:effectLst/>
              <a:latin typeface="Times New Roman" panose="02020603050405020304" pitchFamily="18" charset="0"/>
            </a:endParaRPr>
          </a:p>
        </p:txBody>
      </p:sp>
      <p:sp>
        <p:nvSpPr>
          <p:cNvPr id="279" name="円/楕円 278"/>
          <p:cNvSpPr/>
          <p:nvPr/>
        </p:nvSpPr>
        <p:spPr bwMode="auto">
          <a:xfrm>
            <a:off x="2051843" y="2390578"/>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0" name="円/楕円 279"/>
          <p:cNvSpPr/>
          <p:nvPr/>
        </p:nvSpPr>
        <p:spPr bwMode="auto">
          <a:xfrm>
            <a:off x="2051049" y="33075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1" name="円/楕円 280"/>
          <p:cNvSpPr/>
          <p:nvPr/>
        </p:nvSpPr>
        <p:spPr bwMode="auto">
          <a:xfrm>
            <a:off x="1127919" y="1810743"/>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2" name="円/楕円 281"/>
          <p:cNvSpPr/>
          <p:nvPr/>
        </p:nvSpPr>
        <p:spPr bwMode="auto">
          <a:xfrm>
            <a:off x="4479632" y="45267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3" name="円/楕円 282"/>
          <p:cNvSpPr/>
          <p:nvPr/>
        </p:nvSpPr>
        <p:spPr bwMode="auto">
          <a:xfrm>
            <a:off x="1117307" y="14787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4" name="円/楕円 283"/>
          <p:cNvSpPr/>
          <p:nvPr/>
        </p:nvSpPr>
        <p:spPr bwMode="auto">
          <a:xfrm>
            <a:off x="3277791" y="26979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5" name="円/楕円 284"/>
          <p:cNvSpPr/>
          <p:nvPr/>
        </p:nvSpPr>
        <p:spPr bwMode="auto">
          <a:xfrm>
            <a:off x="2956719" y="33075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6" name="円/楕円 285"/>
          <p:cNvSpPr/>
          <p:nvPr/>
        </p:nvSpPr>
        <p:spPr bwMode="auto">
          <a:xfrm>
            <a:off x="1732756" y="2389386"/>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7" name="円/楕円 286"/>
          <p:cNvSpPr/>
          <p:nvPr/>
        </p:nvSpPr>
        <p:spPr bwMode="auto">
          <a:xfrm>
            <a:off x="1432719" y="2097084"/>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89" name="円/楕円 288"/>
          <p:cNvSpPr/>
          <p:nvPr/>
        </p:nvSpPr>
        <p:spPr bwMode="auto">
          <a:xfrm>
            <a:off x="3561557" y="3612357"/>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0" name="円/楕円 289"/>
          <p:cNvSpPr/>
          <p:nvPr/>
        </p:nvSpPr>
        <p:spPr bwMode="auto">
          <a:xfrm>
            <a:off x="1737321" y="3017046"/>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1" name="円/楕円 290"/>
          <p:cNvSpPr/>
          <p:nvPr/>
        </p:nvSpPr>
        <p:spPr bwMode="auto">
          <a:xfrm>
            <a:off x="4182667" y="3927081"/>
            <a:ext cx="182562" cy="182562"/>
          </a:xfrm>
          <a:prstGeom prst="ellipse">
            <a:avLst/>
          </a:prstGeom>
          <a:solidFill>
            <a:srgbClr val="FF0000"/>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4" name="円/楕円 293"/>
          <p:cNvSpPr/>
          <p:nvPr/>
        </p:nvSpPr>
        <p:spPr bwMode="auto">
          <a:xfrm>
            <a:off x="4161632" y="361235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5" name="円/楕円 294"/>
          <p:cNvSpPr/>
          <p:nvPr/>
        </p:nvSpPr>
        <p:spPr bwMode="auto">
          <a:xfrm>
            <a:off x="5090319" y="2090739"/>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6" name="円/楕円 295"/>
          <p:cNvSpPr/>
          <p:nvPr/>
        </p:nvSpPr>
        <p:spPr bwMode="auto">
          <a:xfrm>
            <a:off x="4785519" y="2085579"/>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7" name="円/楕円 296"/>
          <p:cNvSpPr/>
          <p:nvPr/>
        </p:nvSpPr>
        <p:spPr bwMode="auto">
          <a:xfrm>
            <a:off x="4785519" y="1800625"/>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8" name="円/楕円 297"/>
          <p:cNvSpPr/>
          <p:nvPr/>
        </p:nvSpPr>
        <p:spPr bwMode="auto">
          <a:xfrm>
            <a:off x="3571082" y="300275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299" name="円/楕円 298"/>
          <p:cNvSpPr/>
          <p:nvPr/>
        </p:nvSpPr>
        <p:spPr bwMode="auto">
          <a:xfrm>
            <a:off x="3866357" y="300275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0" name="円/楕円 299"/>
          <p:cNvSpPr/>
          <p:nvPr/>
        </p:nvSpPr>
        <p:spPr bwMode="auto">
          <a:xfrm>
            <a:off x="4173142" y="2705499"/>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1" name="円/楕円 300"/>
          <p:cNvSpPr/>
          <p:nvPr/>
        </p:nvSpPr>
        <p:spPr bwMode="auto">
          <a:xfrm>
            <a:off x="2651918" y="3606406"/>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3" name="円/楕円 302"/>
          <p:cNvSpPr/>
          <p:nvPr/>
        </p:nvSpPr>
        <p:spPr bwMode="auto">
          <a:xfrm>
            <a:off x="1413669" y="300275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4" name="円/楕円 303"/>
          <p:cNvSpPr/>
          <p:nvPr/>
        </p:nvSpPr>
        <p:spPr bwMode="auto">
          <a:xfrm>
            <a:off x="4471194" y="2399508"/>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5" name="円/楕円 304"/>
          <p:cNvSpPr/>
          <p:nvPr/>
        </p:nvSpPr>
        <p:spPr bwMode="auto">
          <a:xfrm>
            <a:off x="2956719" y="3606406"/>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8" name="円/楕円 307"/>
          <p:cNvSpPr/>
          <p:nvPr/>
        </p:nvSpPr>
        <p:spPr bwMode="auto">
          <a:xfrm>
            <a:off x="3256757" y="452675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09" name="円/楕円 308"/>
          <p:cNvSpPr/>
          <p:nvPr/>
        </p:nvSpPr>
        <p:spPr bwMode="auto">
          <a:xfrm>
            <a:off x="2956719" y="2398317"/>
            <a:ext cx="182562" cy="182562"/>
          </a:xfrm>
          <a:prstGeom prst="ellipse">
            <a:avLst/>
          </a:prstGeom>
          <a:solidFill>
            <a:srgbClr val="0000FF"/>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0" name="円/楕円 309"/>
          <p:cNvSpPr/>
          <p:nvPr/>
        </p:nvSpPr>
        <p:spPr bwMode="auto">
          <a:xfrm>
            <a:off x="4162426" y="54411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1" name="円/楕円 310"/>
          <p:cNvSpPr/>
          <p:nvPr/>
        </p:nvSpPr>
        <p:spPr bwMode="auto">
          <a:xfrm>
            <a:off x="5395119" y="57459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2" name="円/楕円 311"/>
          <p:cNvSpPr/>
          <p:nvPr/>
        </p:nvSpPr>
        <p:spPr bwMode="auto">
          <a:xfrm>
            <a:off x="5376069" y="5462589"/>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3" name="円/楕円 312"/>
          <p:cNvSpPr/>
          <p:nvPr/>
        </p:nvSpPr>
        <p:spPr bwMode="auto">
          <a:xfrm>
            <a:off x="4466432" y="3606406"/>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4" name="円/楕円 313"/>
          <p:cNvSpPr/>
          <p:nvPr/>
        </p:nvSpPr>
        <p:spPr bwMode="auto">
          <a:xfrm>
            <a:off x="3561557" y="48315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5" name="円/楕円 314"/>
          <p:cNvSpPr/>
          <p:nvPr/>
        </p:nvSpPr>
        <p:spPr bwMode="auto">
          <a:xfrm>
            <a:off x="4182667" y="45267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6" name="円/楕円 315"/>
          <p:cNvSpPr/>
          <p:nvPr/>
        </p:nvSpPr>
        <p:spPr bwMode="auto">
          <a:xfrm>
            <a:off x="5090319" y="60507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8" name="円/楕円 317"/>
          <p:cNvSpPr/>
          <p:nvPr/>
        </p:nvSpPr>
        <p:spPr bwMode="auto">
          <a:xfrm>
            <a:off x="2342356" y="3927081"/>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19" name="円/楕円 318"/>
          <p:cNvSpPr/>
          <p:nvPr/>
        </p:nvSpPr>
        <p:spPr bwMode="auto">
          <a:xfrm>
            <a:off x="3875882" y="51363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20" name="円/楕円 319"/>
          <p:cNvSpPr/>
          <p:nvPr/>
        </p:nvSpPr>
        <p:spPr bwMode="auto">
          <a:xfrm>
            <a:off x="4479632" y="57459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23" name="円/楕円 322"/>
          <p:cNvSpPr/>
          <p:nvPr/>
        </p:nvSpPr>
        <p:spPr bwMode="auto">
          <a:xfrm>
            <a:off x="3561557" y="42219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sp>
        <p:nvSpPr>
          <p:cNvPr id="324" name="円/楕円 323"/>
          <p:cNvSpPr/>
          <p:nvPr/>
        </p:nvSpPr>
        <p:spPr bwMode="auto">
          <a:xfrm>
            <a:off x="5090319" y="5745957"/>
            <a:ext cx="182562" cy="1825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1200" dirty="0">
                <a:effectLst/>
                <a:latin typeface="Times New Roman" panose="02020603050405020304" pitchFamily="18" charset="0"/>
              </a:rPr>
              <a:t>◎</a:t>
            </a:r>
            <a:endParaRPr kumimoji="1" lang="ja-JP" altLang="en-US" sz="1200" dirty="0">
              <a:effectLst/>
              <a:latin typeface="Times New Roman" panose="02020603050405020304" pitchFamily="18" charset="0"/>
            </a:endParaRPr>
          </a:p>
        </p:txBody>
      </p:sp>
      <p:cxnSp>
        <p:nvCxnSpPr>
          <p:cNvPr id="277" name="直線矢印コネクタ 276"/>
          <p:cNvCxnSpPr/>
          <p:nvPr/>
        </p:nvCxnSpPr>
        <p:spPr bwMode="auto">
          <a:xfrm flipH="1">
            <a:off x="3967163" y="3697687"/>
            <a:ext cx="563563" cy="0"/>
          </a:xfrm>
          <a:prstGeom prst="straightConnector1">
            <a:avLst/>
          </a:prstGeom>
          <a:noFill/>
          <a:ln w="50800" cap="flat" cmpd="sng" algn="ctr">
            <a:solidFill>
              <a:srgbClr val="FF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5" name="直線矢印コネクタ 324"/>
          <p:cNvCxnSpPr/>
          <p:nvPr/>
        </p:nvCxnSpPr>
        <p:spPr bwMode="auto">
          <a:xfrm flipH="1">
            <a:off x="3380581" y="3691734"/>
            <a:ext cx="563563" cy="0"/>
          </a:xfrm>
          <a:prstGeom prst="straightConnector1">
            <a:avLst/>
          </a:prstGeom>
          <a:noFill/>
          <a:ln w="50800" cap="flat" cmpd="sng" algn="ctr">
            <a:solidFill>
              <a:srgbClr val="FF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6" name="直線矢印コネクタ 325"/>
          <p:cNvCxnSpPr/>
          <p:nvPr/>
        </p:nvCxnSpPr>
        <p:spPr bwMode="auto">
          <a:xfrm rot="5400000" flipH="1">
            <a:off x="3075383" y="3356772"/>
            <a:ext cx="563563" cy="0"/>
          </a:xfrm>
          <a:prstGeom prst="straightConnector1">
            <a:avLst/>
          </a:prstGeom>
          <a:noFill/>
          <a:ln w="50800" cap="flat" cmpd="sng" algn="ctr">
            <a:solidFill>
              <a:srgbClr val="FF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7" name="直線矢印コネクタ 326"/>
          <p:cNvCxnSpPr/>
          <p:nvPr/>
        </p:nvCxnSpPr>
        <p:spPr bwMode="auto">
          <a:xfrm rot="5400000" flipH="1">
            <a:off x="3085305" y="2753520"/>
            <a:ext cx="563563" cy="0"/>
          </a:xfrm>
          <a:prstGeom prst="straightConnector1">
            <a:avLst/>
          </a:prstGeom>
          <a:noFill/>
          <a:ln w="50800" cap="flat" cmpd="sng" algn="ctr">
            <a:solidFill>
              <a:srgbClr val="FF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8" name="直線矢印コネクタ 327"/>
          <p:cNvCxnSpPr/>
          <p:nvPr/>
        </p:nvCxnSpPr>
        <p:spPr bwMode="auto">
          <a:xfrm flipH="1">
            <a:off x="2743199" y="2484438"/>
            <a:ext cx="563563" cy="0"/>
          </a:xfrm>
          <a:prstGeom prst="straightConnector1">
            <a:avLst/>
          </a:prstGeom>
          <a:noFill/>
          <a:ln w="50800" cap="flat" cmpd="sng" algn="ctr">
            <a:solidFill>
              <a:srgbClr val="FF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9" name="直線矢印コネクタ 328"/>
          <p:cNvCxnSpPr/>
          <p:nvPr/>
        </p:nvCxnSpPr>
        <p:spPr bwMode="auto">
          <a:xfrm rot="16200000" flipH="1">
            <a:off x="2456257" y="2812660"/>
            <a:ext cx="563563" cy="0"/>
          </a:xfrm>
          <a:prstGeom prst="straightConnector1">
            <a:avLst/>
          </a:prstGeom>
          <a:noFill/>
          <a:ln w="50800" cap="flat" cmpd="sng" algn="ctr">
            <a:solidFill>
              <a:srgbClr val="FF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0" name="直線矢印コネクタ 329"/>
          <p:cNvCxnSpPr/>
          <p:nvPr/>
        </p:nvCxnSpPr>
        <p:spPr bwMode="auto">
          <a:xfrm rot="5400000" flipH="1">
            <a:off x="3971925" y="5578474"/>
            <a:ext cx="563563" cy="0"/>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1" name="直線矢印コネクタ 330"/>
          <p:cNvCxnSpPr/>
          <p:nvPr/>
        </p:nvCxnSpPr>
        <p:spPr bwMode="auto">
          <a:xfrm flipH="1">
            <a:off x="3648868" y="5241927"/>
            <a:ext cx="563563" cy="0"/>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2" name="直線矢印コネクタ 331"/>
          <p:cNvCxnSpPr/>
          <p:nvPr/>
        </p:nvCxnSpPr>
        <p:spPr bwMode="auto">
          <a:xfrm rot="5400000" flipH="1">
            <a:off x="3359945" y="4893868"/>
            <a:ext cx="563563" cy="0"/>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3" name="直線矢印コネクタ 332"/>
          <p:cNvCxnSpPr/>
          <p:nvPr/>
        </p:nvCxnSpPr>
        <p:spPr bwMode="auto">
          <a:xfrm rot="5400000" flipH="1">
            <a:off x="3358210" y="4282681"/>
            <a:ext cx="563563" cy="0"/>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4" name="直線矢印コネクタ 333"/>
          <p:cNvCxnSpPr/>
          <p:nvPr/>
        </p:nvCxnSpPr>
        <p:spPr bwMode="auto">
          <a:xfrm rot="5400000" flipH="1">
            <a:off x="3371055" y="3670498"/>
            <a:ext cx="563563" cy="0"/>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5" name="直線矢印コネクタ 334"/>
          <p:cNvCxnSpPr/>
          <p:nvPr/>
        </p:nvCxnSpPr>
        <p:spPr bwMode="auto">
          <a:xfrm rot="5400000" flipH="1">
            <a:off x="3380580" y="3082533"/>
            <a:ext cx="563563" cy="0"/>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6" name="直線矢印コネクタ 335"/>
          <p:cNvCxnSpPr/>
          <p:nvPr/>
        </p:nvCxnSpPr>
        <p:spPr bwMode="auto">
          <a:xfrm flipH="1">
            <a:off x="3024980" y="2812660"/>
            <a:ext cx="563563" cy="0"/>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7" name="直線矢印コネクタ 336"/>
          <p:cNvCxnSpPr/>
          <p:nvPr/>
        </p:nvCxnSpPr>
        <p:spPr bwMode="auto">
          <a:xfrm flipH="1">
            <a:off x="2420142" y="2812660"/>
            <a:ext cx="563563" cy="0"/>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 name="直線矢印コネクタ 337"/>
          <p:cNvCxnSpPr/>
          <p:nvPr/>
        </p:nvCxnSpPr>
        <p:spPr bwMode="auto">
          <a:xfrm rot="16200000" flipH="1">
            <a:off x="2142332" y="3140075"/>
            <a:ext cx="563563" cy="0"/>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9" name="直線矢印コネクタ 338"/>
          <p:cNvCxnSpPr/>
          <p:nvPr/>
        </p:nvCxnSpPr>
        <p:spPr bwMode="auto">
          <a:xfrm flipH="1">
            <a:off x="1815304" y="3420076"/>
            <a:ext cx="563563" cy="0"/>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0" name="直線矢印コネクタ 339"/>
          <p:cNvCxnSpPr/>
          <p:nvPr/>
        </p:nvCxnSpPr>
        <p:spPr bwMode="auto">
          <a:xfrm rot="5400000" flipH="1">
            <a:off x="1551186" y="3089895"/>
            <a:ext cx="563563" cy="0"/>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1" name="直線矢印コネクタ 340"/>
          <p:cNvCxnSpPr/>
          <p:nvPr/>
        </p:nvCxnSpPr>
        <p:spPr bwMode="auto">
          <a:xfrm rot="5400000" flipH="1">
            <a:off x="1560711" y="2470147"/>
            <a:ext cx="563563" cy="0"/>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2" name="直線矢印コネクタ 341"/>
          <p:cNvCxnSpPr/>
          <p:nvPr/>
        </p:nvCxnSpPr>
        <p:spPr bwMode="auto">
          <a:xfrm flipH="1">
            <a:off x="4922837" y="5837238"/>
            <a:ext cx="563563" cy="0"/>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3" name="直線矢印コネクタ 342"/>
          <p:cNvCxnSpPr/>
          <p:nvPr/>
        </p:nvCxnSpPr>
        <p:spPr bwMode="auto">
          <a:xfrm flipH="1">
            <a:off x="4313237" y="5843587"/>
            <a:ext cx="563563" cy="0"/>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4" name="直線矢印コネクタ 343"/>
          <p:cNvCxnSpPr/>
          <p:nvPr/>
        </p:nvCxnSpPr>
        <p:spPr bwMode="auto">
          <a:xfrm flipH="1">
            <a:off x="2128838" y="3089895"/>
            <a:ext cx="563563" cy="0"/>
          </a:xfrm>
          <a:prstGeom prst="straightConnector1">
            <a:avLst/>
          </a:prstGeom>
          <a:noFill/>
          <a:ln w="50800" cap="flat" cmpd="sng" algn="ctr">
            <a:solidFill>
              <a:srgbClr val="FF00FF"/>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5" name="直線矢印コネクタ 344"/>
          <p:cNvCxnSpPr/>
          <p:nvPr/>
        </p:nvCxnSpPr>
        <p:spPr bwMode="auto">
          <a:xfrm flipH="1">
            <a:off x="1223168" y="2176860"/>
            <a:ext cx="563563" cy="0"/>
          </a:xfrm>
          <a:prstGeom prst="straightConnector1">
            <a:avLst/>
          </a:prstGeom>
          <a:noFill/>
          <a:ln w="508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6" name="テキスト ボックス 345"/>
          <p:cNvSpPr txBox="1"/>
          <p:nvPr/>
        </p:nvSpPr>
        <p:spPr>
          <a:xfrm>
            <a:off x="5867400" y="1756495"/>
            <a:ext cx="3155031" cy="1040285"/>
          </a:xfrm>
          <a:prstGeom prst="rect">
            <a:avLst/>
          </a:prstGeom>
          <a:noFill/>
        </p:spPr>
        <p:txBody>
          <a:bodyPr wrap="none" rtlCol="0">
            <a:spAutoFit/>
          </a:bodyPr>
          <a:lstStyle/>
          <a:p>
            <a:pPr algn="l"/>
            <a:r>
              <a:rPr kumimoji="1" lang="ja-JP" altLang="en-US" dirty="0">
                <a:latin typeface="Times New Roman" panose="02020603050405020304" pitchFamily="18" charset="0"/>
              </a:rPr>
              <a:t>できるだけゴールに</a:t>
            </a:r>
            <a:endParaRPr kumimoji="1" lang="en-US" altLang="ja-JP" dirty="0">
              <a:latin typeface="Times New Roman" panose="02020603050405020304" pitchFamily="18" charset="0"/>
            </a:endParaRPr>
          </a:p>
          <a:p>
            <a:pPr algn="l"/>
            <a:r>
              <a:rPr kumimoji="1" lang="ja-JP" altLang="en-US" dirty="0">
                <a:latin typeface="Times New Roman" panose="02020603050405020304" pitchFamily="18" charset="0"/>
              </a:rPr>
              <a:t>近付く手を選択</a:t>
            </a:r>
            <a:endParaRPr kumimoji="1" lang="en-US" altLang="ja-JP" dirty="0">
              <a:latin typeface="Times New Roman" panose="02020603050405020304" pitchFamily="18" charset="0"/>
            </a:endParaRPr>
          </a:p>
        </p:txBody>
      </p:sp>
    </p:spTree>
    <p:extLst>
      <p:ext uri="{BB962C8B-B14F-4D97-AF65-F5344CB8AC3E}">
        <p14:creationId xmlns:p14="http://schemas.microsoft.com/office/powerpoint/2010/main" val="3602717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77"/>
                                        </p:tgtEl>
                                        <p:attrNameLst>
                                          <p:attrName>style.visibility</p:attrName>
                                        </p:attrNameLst>
                                      </p:cBhvr>
                                      <p:to>
                                        <p:strVal val="visible"/>
                                      </p:to>
                                    </p:set>
                                    <p:animEffect transition="in" filter="wipe(right)">
                                      <p:cBhvr>
                                        <p:cTn id="7" dur="500"/>
                                        <p:tgtEl>
                                          <p:spTgt spid="27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325"/>
                                        </p:tgtEl>
                                        <p:attrNameLst>
                                          <p:attrName>style.visibility</p:attrName>
                                        </p:attrNameLst>
                                      </p:cBhvr>
                                      <p:to>
                                        <p:strVal val="visible"/>
                                      </p:to>
                                    </p:set>
                                    <p:animEffect transition="in" filter="wipe(right)">
                                      <p:cBhvr>
                                        <p:cTn id="11" dur="500"/>
                                        <p:tgtEl>
                                          <p:spTgt spid="325"/>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326"/>
                                        </p:tgtEl>
                                        <p:attrNameLst>
                                          <p:attrName>style.visibility</p:attrName>
                                        </p:attrNameLst>
                                      </p:cBhvr>
                                      <p:to>
                                        <p:strVal val="visible"/>
                                      </p:to>
                                    </p:set>
                                    <p:animEffect transition="in" filter="wipe(down)">
                                      <p:cBhvr>
                                        <p:cTn id="15" dur="500"/>
                                        <p:tgtEl>
                                          <p:spTgt spid="326"/>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327"/>
                                        </p:tgtEl>
                                        <p:attrNameLst>
                                          <p:attrName>style.visibility</p:attrName>
                                        </p:attrNameLst>
                                      </p:cBhvr>
                                      <p:to>
                                        <p:strVal val="visible"/>
                                      </p:to>
                                    </p:set>
                                    <p:animEffect transition="in" filter="wipe(down)">
                                      <p:cBhvr>
                                        <p:cTn id="19" dur="500"/>
                                        <p:tgtEl>
                                          <p:spTgt spid="327"/>
                                        </p:tgtEl>
                                      </p:cBhvr>
                                    </p:animEffect>
                                  </p:childTnLst>
                                </p:cTn>
                              </p:par>
                            </p:childTnLst>
                          </p:cTn>
                        </p:par>
                        <p:par>
                          <p:cTn id="20" fill="hold">
                            <p:stCondLst>
                              <p:cond delay="2000"/>
                            </p:stCondLst>
                            <p:childTnLst>
                              <p:par>
                                <p:cTn id="21" presetID="22" presetClass="entr" presetSubtype="2" fill="hold" nodeType="afterEffect">
                                  <p:stCondLst>
                                    <p:cond delay="0"/>
                                  </p:stCondLst>
                                  <p:childTnLst>
                                    <p:set>
                                      <p:cBhvr>
                                        <p:cTn id="22" dur="1" fill="hold">
                                          <p:stCondLst>
                                            <p:cond delay="0"/>
                                          </p:stCondLst>
                                        </p:cTn>
                                        <p:tgtEl>
                                          <p:spTgt spid="328"/>
                                        </p:tgtEl>
                                        <p:attrNameLst>
                                          <p:attrName>style.visibility</p:attrName>
                                        </p:attrNameLst>
                                      </p:cBhvr>
                                      <p:to>
                                        <p:strVal val="visible"/>
                                      </p:to>
                                    </p:set>
                                    <p:animEffect transition="in" filter="wipe(right)">
                                      <p:cBhvr>
                                        <p:cTn id="23" dur="500"/>
                                        <p:tgtEl>
                                          <p:spTgt spid="328"/>
                                        </p:tgtEl>
                                      </p:cBhvr>
                                    </p:animEffect>
                                  </p:childTnLst>
                                </p:cTn>
                              </p:par>
                            </p:childTnLst>
                          </p:cTn>
                        </p:par>
                        <p:par>
                          <p:cTn id="24" fill="hold">
                            <p:stCondLst>
                              <p:cond delay="2500"/>
                            </p:stCondLst>
                            <p:childTnLst>
                              <p:par>
                                <p:cTn id="25" presetID="22" presetClass="entr" presetSubtype="1" fill="hold" nodeType="afterEffect">
                                  <p:stCondLst>
                                    <p:cond delay="0"/>
                                  </p:stCondLst>
                                  <p:childTnLst>
                                    <p:set>
                                      <p:cBhvr>
                                        <p:cTn id="26" dur="1" fill="hold">
                                          <p:stCondLst>
                                            <p:cond delay="0"/>
                                          </p:stCondLst>
                                        </p:cTn>
                                        <p:tgtEl>
                                          <p:spTgt spid="329"/>
                                        </p:tgtEl>
                                        <p:attrNameLst>
                                          <p:attrName>style.visibility</p:attrName>
                                        </p:attrNameLst>
                                      </p:cBhvr>
                                      <p:to>
                                        <p:strVal val="visible"/>
                                      </p:to>
                                    </p:set>
                                    <p:animEffect transition="in" filter="wipe(up)">
                                      <p:cBhvr>
                                        <p:cTn id="27" dur="500"/>
                                        <p:tgtEl>
                                          <p:spTgt spid="329"/>
                                        </p:tgtEl>
                                      </p:cBhvr>
                                    </p:animEffect>
                                  </p:childTnLst>
                                </p:cTn>
                              </p:par>
                            </p:childTnLst>
                          </p:cTn>
                        </p:par>
                        <p:par>
                          <p:cTn id="28" fill="hold">
                            <p:stCondLst>
                              <p:cond delay="3000"/>
                            </p:stCondLst>
                            <p:childTnLst>
                              <p:par>
                                <p:cTn id="29" presetID="22" presetClass="entr" presetSubtype="2" fill="hold" nodeType="afterEffect">
                                  <p:stCondLst>
                                    <p:cond delay="0"/>
                                  </p:stCondLst>
                                  <p:childTnLst>
                                    <p:set>
                                      <p:cBhvr>
                                        <p:cTn id="30" dur="1" fill="hold">
                                          <p:stCondLst>
                                            <p:cond delay="0"/>
                                          </p:stCondLst>
                                        </p:cTn>
                                        <p:tgtEl>
                                          <p:spTgt spid="344"/>
                                        </p:tgtEl>
                                        <p:attrNameLst>
                                          <p:attrName>style.visibility</p:attrName>
                                        </p:attrNameLst>
                                      </p:cBhvr>
                                      <p:to>
                                        <p:strVal val="visible"/>
                                      </p:to>
                                    </p:set>
                                    <p:animEffect transition="in" filter="wipe(right)">
                                      <p:cBhvr>
                                        <p:cTn id="31" dur="500"/>
                                        <p:tgtEl>
                                          <p:spTgt spid="34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nodeType="clickEffect">
                                  <p:stCondLst>
                                    <p:cond delay="0"/>
                                  </p:stCondLst>
                                  <p:childTnLst>
                                    <p:set>
                                      <p:cBhvr>
                                        <p:cTn id="35" dur="1" fill="hold">
                                          <p:stCondLst>
                                            <p:cond delay="0"/>
                                          </p:stCondLst>
                                        </p:cTn>
                                        <p:tgtEl>
                                          <p:spTgt spid="342"/>
                                        </p:tgtEl>
                                        <p:attrNameLst>
                                          <p:attrName>style.visibility</p:attrName>
                                        </p:attrNameLst>
                                      </p:cBhvr>
                                      <p:to>
                                        <p:strVal val="visible"/>
                                      </p:to>
                                    </p:set>
                                    <p:animEffect transition="in" filter="wipe(right)">
                                      <p:cBhvr>
                                        <p:cTn id="36" dur="500"/>
                                        <p:tgtEl>
                                          <p:spTgt spid="342"/>
                                        </p:tgtEl>
                                      </p:cBhvr>
                                    </p:animEffect>
                                  </p:childTnLst>
                                </p:cTn>
                              </p:par>
                            </p:childTnLst>
                          </p:cTn>
                        </p:par>
                        <p:par>
                          <p:cTn id="37" fill="hold">
                            <p:stCondLst>
                              <p:cond delay="500"/>
                            </p:stCondLst>
                            <p:childTnLst>
                              <p:par>
                                <p:cTn id="38" presetID="22" presetClass="entr" presetSubtype="2" fill="hold" nodeType="afterEffect">
                                  <p:stCondLst>
                                    <p:cond delay="0"/>
                                  </p:stCondLst>
                                  <p:childTnLst>
                                    <p:set>
                                      <p:cBhvr>
                                        <p:cTn id="39" dur="1" fill="hold">
                                          <p:stCondLst>
                                            <p:cond delay="0"/>
                                          </p:stCondLst>
                                        </p:cTn>
                                        <p:tgtEl>
                                          <p:spTgt spid="343"/>
                                        </p:tgtEl>
                                        <p:attrNameLst>
                                          <p:attrName>style.visibility</p:attrName>
                                        </p:attrNameLst>
                                      </p:cBhvr>
                                      <p:to>
                                        <p:strVal val="visible"/>
                                      </p:to>
                                    </p:set>
                                    <p:animEffect transition="in" filter="wipe(right)">
                                      <p:cBhvr>
                                        <p:cTn id="40" dur="500"/>
                                        <p:tgtEl>
                                          <p:spTgt spid="343"/>
                                        </p:tgtEl>
                                      </p:cBhvr>
                                    </p:animEffect>
                                  </p:childTnLst>
                                </p:cTn>
                              </p:par>
                            </p:childTnLst>
                          </p:cTn>
                        </p:par>
                        <p:par>
                          <p:cTn id="41" fill="hold">
                            <p:stCondLst>
                              <p:cond delay="1000"/>
                            </p:stCondLst>
                            <p:childTnLst>
                              <p:par>
                                <p:cTn id="42" presetID="22" presetClass="entr" presetSubtype="4" fill="hold" nodeType="afterEffect">
                                  <p:stCondLst>
                                    <p:cond delay="0"/>
                                  </p:stCondLst>
                                  <p:childTnLst>
                                    <p:set>
                                      <p:cBhvr>
                                        <p:cTn id="43" dur="1" fill="hold">
                                          <p:stCondLst>
                                            <p:cond delay="0"/>
                                          </p:stCondLst>
                                        </p:cTn>
                                        <p:tgtEl>
                                          <p:spTgt spid="330"/>
                                        </p:tgtEl>
                                        <p:attrNameLst>
                                          <p:attrName>style.visibility</p:attrName>
                                        </p:attrNameLst>
                                      </p:cBhvr>
                                      <p:to>
                                        <p:strVal val="visible"/>
                                      </p:to>
                                    </p:set>
                                    <p:animEffect transition="in" filter="wipe(down)">
                                      <p:cBhvr>
                                        <p:cTn id="44" dur="500"/>
                                        <p:tgtEl>
                                          <p:spTgt spid="330"/>
                                        </p:tgtEl>
                                      </p:cBhvr>
                                    </p:animEffect>
                                  </p:childTnLst>
                                </p:cTn>
                              </p:par>
                            </p:childTnLst>
                          </p:cTn>
                        </p:par>
                        <p:par>
                          <p:cTn id="45" fill="hold">
                            <p:stCondLst>
                              <p:cond delay="1500"/>
                            </p:stCondLst>
                            <p:childTnLst>
                              <p:par>
                                <p:cTn id="46" presetID="22" presetClass="entr" presetSubtype="2" fill="hold" nodeType="afterEffect">
                                  <p:stCondLst>
                                    <p:cond delay="0"/>
                                  </p:stCondLst>
                                  <p:childTnLst>
                                    <p:set>
                                      <p:cBhvr>
                                        <p:cTn id="47" dur="1" fill="hold">
                                          <p:stCondLst>
                                            <p:cond delay="0"/>
                                          </p:stCondLst>
                                        </p:cTn>
                                        <p:tgtEl>
                                          <p:spTgt spid="331"/>
                                        </p:tgtEl>
                                        <p:attrNameLst>
                                          <p:attrName>style.visibility</p:attrName>
                                        </p:attrNameLst>
                                      </p:cBhvr>
                                      <p:to>
                                        <p:strVal val="visible"/>
                                      </p:to>
                                    </p:set>
                                    <p:animEffect transition="in" filter="wipe(right)">
                                      <p:cBhvr>
                                        <p:cTn id="48" dur="500"/>
                                        <p:tgtEl>
                                          <p:spTgt spid="331"/>
                                        </p:tgtEl>
                                      </p:cBhvr>
                                    </p:animEffect>
                                  </p:childTnLst>
                                </p:cTn>
                              </p:par>
                            </p:childTnLst>
                          </p:cTn>
                        </p:par>
                        <p:par>
                          <p:cTn id="49" fill="hold">
                            <p:stCondLst>
                              <p:cond delay="2000"/>
                            </p:stCondLst>
                            <p:childTnLst>
                              <p:par>
                                <p:cTn id="50" presetID="22" presetClass="entr" presetSubtype="4" fill="hold" nodeType="afterEffect">
                                  <p:stCondLst>
                                    <p:cond delay="0"/>
                                  </p:stCondLst>
                                  <p:childTnLst>
                                    <p:set>
                                      <p:cBhvr>
                                        <p:cTn id="51" dur="1" fill="hold">
                                          <p:stCondLst>
                                            <p:cond delay="0"/>
                                          </p:stCondLst>
                                        </p:cTn>
                                        <p:tgtEl>
                                          <p:spTgt spid="332"/>
                                        </p:tgtEl>
                                        <p:attrNameLst>
                                          <p:attrName>style.visibility</p:attrName>
                                        </p:attrNameLst>
                                      </p:cBhvr>
                                      <p:to>
                                        <p:strVal val="visible"/>
                                      </p:to>
                                    </p:set>
                                    <p:animEffect transition="in" filter="wipe(down)">
                                      <p:cBhvr>
                                        <p:cTn id="52" dur="500"/>
                                        <p:tgtEl>
                                          <p:spTgt spid="332"/>
                                        </p:tgtEl>
                                      </p:cBhvr>
                                    </p:animEffect>
                                  </p:childTnLst>
                                </p:cTn>
                              </p:par>
                            </p:childTnLst>
                          </p:cTn>
                        </p:par>
                        <p:par>
                          <p:cTn id="53" fill="hold">
                            <p:stCondLst>
                              <p:cond delay="2500"/>
                            </p:stCondLst>
                            <p:childTnLst>
                              <p:par>
                                <p:cTn id="54" presetID="22" presetClass="entr" presetSubtype="4" fill="hold" nodeType="afterEffect">
                                  <p:stCondLst>
                                    <p:cond delay="0"/>
                                  </p:stCondLst>
                                  <p:childTnLst>
                                    <p:set>
                                      <p:cBhvr>
                                        <p:cTn id="55" dur="1" fill="hold">
                                          <p:stCondLst>
                                            <p:cond delay="0"/>
                                          </p:stCondLst>
                                        </p:cTn>
                                        <p:tgtEl>
                                          <p:spTgt spid="333"/>
                                        </p:tgtEl>
                                        <p:attrNameLst>
                                          <p:attrName>style.visibility</p:attrName>
                                        </p:attrNameLst>
                                      </p:cBhvr>
                                      <p:to>
                                        <p:strVal val="visible"/>
                                      </p:to>
                                    </p:set>
                                    <p:animEffect transition="in" filter="wipe(down)">
                                      <p:cBhvr>
                                        <p:cTn id="56" dur="500"/>
                                        <p:tgtEl>
                                          <p:spTgt spid="333"/>
                                        </p:tgtEl>
                                      </p:cBhvr>
                                    </p:animEffect>
                                  </p:childTnLst>
                                </p:cTn>
                              </p:par>
                            </p:childTnLst>
                          </p:cTn>
                        </p:par>
                        <p:par>
                          <p:cTn id="57" fill="hold">
                            <p:stCondLst>
                              <p:cond delay="3000"/>
                            </p:stCondLst>
                            <p:childTnLst>
                              <p:par>
                                <p:cTn id="58" presetID="22" presetClass="entr" presetSubtype="4" fill="hold" nodeType="afterEffect">
                                  <p:stCondLst>
                                    <p:cond delay="0"/>
                                  </p:stCondLst>
                                  <p:childTnLst>
                                    <p:set>
                                      <p:cBhvr>
                                        <p:cTn id="59" dur="1" fill="hold">
                                          <p:stCondLst>
                                            <p:cond delay="0"/>
                                          </p:stCondLst>
                                        </p:cTn>
                                        <p:tgtEl>
                                          <p:spTgt spid="334"/>
                                        </p:tgtEl>
                                        <p:attrNameLst>
                                          <p:attrName>style.visibility</p:attrName>
                                        </p:attrNameLst>
                                      </p:cBhvr>
                                      <p:to>
                                        <p:strVal val="visible"/>
                                      </p:to>
                                    </p:set>
                                    <p:animEffect transition="in" filter="wipe(down)">
                                      <p:cBhvr>
                                        <p:cTn id="60" dur="500"/>
                                        <p:tgtEl>
                                          <p:spTgt spid="334"/>
                                        </p:tgtEl>
                                      </p:cBhvr>
                                    </p:animEffect>
                                  </p:childTnLst>
                                </p:cTn>
                              </p:par>
                            </p:childTnLst>
                          </p:cTn>
                        </p:par>
                        <p:par>
                          <p:cTn id="61" fill="hold">
                            <p:stCondLst>
                              <p:cond delay="3500"/>
                            </p:stCondLst>
                            <p:childTnLst>
                              <p:par>
                                <p:cTn id="62" presetID="22" presetClass="entr" presetSubtype="4" fill="hold" nodeType="afterEffect">
                                  <p:stCondLst>
                                    <p:cond delay="0"/>
                                  </p:stCondLst>
                                  <p:childTnLst>
                                    <p:set>
                                      <p:cBhvr>
                                        <p:cTn id="63" dur="1" fill="hold">
                                          <p:stCondLst>
                                            <p:cond delay="0"/>
                                          </p:stCondLst>
                                        </p:cTn>
                                        <p:tgtEl>
                                          <p:spTgt spid="335"/>
                                        </p:tgtEl>
                                        <p:attrNameLst>
                                          <p:attrName>style.visibility</p:attrName>
                                        </p:attrNameLst>
                                      </p:cBhvr>
                                      <p:to>
                                        <p:strVal val="visible"/>
                                      </p:to>
                                    </p:set>
                                    <p:animEffect transition="in" filter="wipe(down)">
                                      <p:cBhvr>
                                        <p:cTn id="64" dur="500"/>
                                        <p:tgtEl>
                                          <p:spTgt spid="335"/>
                                        </p:tgtEl>
                                      </p:cBhvr>
                                    </p:animEffect>
                                  </p:childTnLst>
                                </p:cTn>
                              </p:par>
                            </p:childTnLst>
                          </p:cTn>
                        </p:par>
                        <p:par>
                          <p:cTn id="65" fill="hold">
                            <p:stCondLst>
                              <p:cond delay="4000"/>
                            </p:stCondLst>
                            <p:childTnLst>
                              <p:par>
                                <p:cTn id="66" presetID="22" presetClass="entr" presetSubtype="2" fill="hold" nodeType="afterEffect">
                                  <p:stCondLst>
                                    <p:cond delay="0"/>
                                  </p:stCondLst>
                                  <p:childTnLst>
                                    <p:set>
                                      <p:cBhvr>
                                        <p:cTn id="67" dur="1" fill="hold">
                                          <p:stCondLst>
                                            <p:cond delay="0"/>
                                          </p:stCondLst>
                                        </p:cTn>
                                        <p:tgtEl>
                                          <p:spTgt spid="336"/>
                                        </p:tgtEl>
                                        <p:attrNameLst>
                                          <p:attrName>style.visibility</p:attrName>
                                        </p:attrNameLst>
                                      </p:cBhvr>
                                      <p:to>
                                        <p:strVal val="visible"/>
                                      </p:to>
                                    </p:set>
                                    <p:animEffect transition="in" filter="wipe(right)">
                                      <p:cBhvr>
                                        <p:cTn id="68" dur="500"/>
                                        <p:tgtEl>
                                          <p:spTgt spid="336"/>
                                        </p:tgtEl>
                                      </p:cBhvr>
                                    </p:animEffect>
                                  </p:childTnLst>
                                </p:cTn>
                              </p:par>
                            </p:childTnLst>
                          </p:cTn>
                        </p:par>
                        <p:par>
                          <p:cTn id="69" fill="hold">
                            <p:stCondLst>
                              <p:cond delay="4500"/>
                            </p:stCondLst>
                            <p:childTnLst>
                              <p:par>
                                <p:cTn id="70" presetID="22" presetClass="entr" presetSubtype="2" fill="hold" nodeType="afterEffect">
                                  <p:stCondLst>
                                    <p:cond delay="0"/>
                                  </p:stCondLst>
                                  <p:childTnLst>
                                    <p:set>
                                      <p:cBhvr>
                                        <p:cTn id="71" dur="1" fill="hold">
                                          <p:stCondLst>
                                            <p:cond delay="0"/>
                                          </p:stCondLst>
                                        </p:cTn>
                                        <p:tgtEl>
                                          <p:spTgt spid="337"/>
                                        </p:tgtEl>
                                        <p:attrNameLst>
                                          <p:attrName>style.visibility</p:attrName>
                                        </p:attrNameLst>
                                      </p:cBhvr>
                                      <p:to>
                                        <p:strVal val="visible"/>
                                      </p:to>
                                    </p:set>
                                    <p:animEffect transition="in" filter="wipe(right)">
                                      <p:cBhvr>
                                        <p:cTn id="72" dur="500"/>
                                        <p:tgtEl>
                                          <p:spTgt spid="337"/>
                                        </p:tgtEl>
                                      </p:cBhvr>
                                    </p:animEffect>
                                  </p:childTnLst>
                                </p:cTn>
                              </p:par>
                            </p:childTnLst>
                          </p:cTn>
                        </p:par>
                        <p:par>
                          <p:cTn id="73" fill="hold">
                            <p:stCondLst>
                              <p:cond delay="5000"/>
                            </p:stCondLst>
                            <p:childTnLst>
                              <p:par>
                                <p:cTn id="74" presetID="22" presetClass="entr" presetSubtype="1" fill="hold" nodeType="afterEffect">
                                  <p:stCondLst>
                                    <p:cond delay="0"/>
                                  </p:stCondLst>
                                  <p:childTnLst>
                                    <p:set>
                                      <p:cBhvr>
                                        <p:cTn id="75" dur="1" fill="hold">
                                          <p:stCondLst>
                                            <p:cond delay="0"/>
                                          </p:stCondLst>
                                        </p:cTn>
                                        <p:tgtEl>
                                          <p:spTgt spid="338"/>
                                        </p:tgtEl>
                                        <p:attrNameLst>
                                          <p:attrName>style.visibility</p:attrName>
                                        </p:attrNameLst>
                                      </p:cBhvr>
                                      <p:to>
                                        <p:strVal val="visible"/>
                                      </p:to>
                                    </p:set>
                                    <p:animEffect transition="in" filter="wipe(up)">
                                      <p:cBhvr>
                                        <p:cTn id="76" dur="500"/>
                                        <p:tgtEl>
                                          <p:spTgt spid="338"/>
                                        </p:tgtEl>
                                      </p:cBhvr>
                                    </p:animEffect>
                                  </p:childTnLst>
                                </p:cTn>
                              </p:par>
                            </p:childTnLst>
                          </p:cTn>
                        </p:par>
                        <p:par>
                          <p:cTn id="77" fill="hold">
                            <p:stCondLst>
                              <p:cond delay="5500"/>
                            </p:stCondLst>
                            <p:childTnLst>
                              <p:par>
                                <p:cTn id="78" presetID="22" presetClass="entr" presetSubtype="2" fill="hold" nodeType="afterEffect">
                                  <p:stCondLst>
                                    <p:cond delay="0"/>
                                  </p:stCondLst>
                                  <p:childTnLst>
                                    <p:set>
                                      <p:cBhvr>
                                        <p:cTn id="79" dur="1" fill="hold">
                                          <p:stCondLst>
                                            <p:cond delay="0"/>
                                          </p:stCondLst>
                                        </p:cTn>
                                        <p:tgtEl>
                                          <p:spTgt spid="339"/>
                                        </p:tgtEl>
                                        <p:attrNameLst>
                                          <p:attrName>style.visibility</p:attrName>
                                        </p:attrNameLst>
                                      </p:cBhvr>
                                      <p:to>
                                        <p:strVal val="visible"/>
                                      </p:to>
                                    </p:set>
                                    <p:animEffect transition="in" filter="wipe(right)">
                                      <p:cBhvr>
                                        <p:cTn id="80" dur="500"/>
                                        <p:tgtEl>
                                          <p:spTgt spid="339"/>
                                        </p:tgtEl>
                                      </p:cBhvr>
                                    </p:animEffect>
                                  </p:childTnLst>
                                </p:cTn>
                              </p:par>
                            </p:childTnLst>
                          </p:cTn>
                        </p:par>
                        <p:par>
                          <p:cTn id="81" fill="hold">
                            <p:stCondLst>
                              <p:cond delay="6000"/>
                            </p:stCondLst>
                            <p:childTnLst>
                              <p:par>
                                <p:cTn id="82" presetID="22" presetClass="entr" presetSubtype="4" fill="hold" nodeType="afterEffect">
                                  <p:stCondLst>
                                    <p:cond delay="0"/>
                                  </p:stCondLst>
                                  <p:childTnLst>
                                    <p:set>
                                      <p:cBhvr>
                                        <p:cTn id="83" dur="1" fill="hold">
                                          <p:stCondLst>
                                            <p:cond delay="0"/>
                                          </p:stCondLst>
                                        </p:cTn>
                                        <p:tgtEl>
                                          <p:spTgt spid="340"/>
                                        </p:tgtEl>
                                        <p:attrNameLst>
                                          <p:attrName>style.visibility</p:attrName>
                                        </p:attrNameLst>
                                      </p:cBhvr>
                                      <p:to>
                                        <p:strVal val="visible"/>
                                      </p:to>
                                    </p:set>
                                    <p:animEffect transition="in" filter="wipe(down)">
                                      <p:cBhvr>
                                        <p:cTn id="84" dur="500"/>
                                        <p:tgtEl>
                                          <p:spTgt spid="340"/>
                                        </p:tgtEl>
                                      </p:cBhvr>
                                    </p:animEffect>
                                  </p:childTnLst>
                                </p:cTn>
                              </p:par>
                            </p:childTnLst>
                          </p:cTn>
                        </p:par>
                        <p:par>
                          <p:cTn id="85" fill="hold">
                            <p:stCondLst>
                              <p:cond delay="6500"/>
                            </p:stCondLst>
                            <p:childTnLst>
                              <p:par>
                                <p:cTn id="86" presetID="22" presetClass="entr" presetSubtype="4" fill="hold" nodeType="afterEffect">
                                  <p:stCondLst>
                                    <p:cond delay="0"/>
                                  </p:stCondLst>
                                  <p:childTnLst>
                                    <p:set>
                                      <p:cBhvr>
                                        <p:cTn id="87" dur="1" fill="hold">
                                          <p:stCondLst>
                                            <p:cond delay="0"/>
                                          </p:stCondLst>
                                        </p:cTn>
                                        <p:tgtEl>
                                          <p:spTgt spid="341"/>
                                        </p:tgtEl>
                                        <p:attrNameLst>
                                          <p:attrName>style.visibility</p:attrName>
                                        </p:attrNameLst>
                                      </p:cBhvr>
                                      <p:to>
                                        <p:strVal val="visible"/>
                                      </p:to>
                                    </p:set>
                                    <p:animEffect transition="in" filter="wipe(down)">
                                      <p:cBhvr>
                                        <p:cTn id="88" dur="500"/>
                                        <p:tgtEl>
                                          <p:spTgt spid="341"/>
                                        </p:tgtEl>
                                      </p:cBhvr>
                                    </p:animEffect>
                                  </p:childTnLst>
                                </p:cTn>
                              </p:par>
                            </p:childTnLst>
                          </p:cTn>
                        </p:par>
                        <p:par>
                          <p:cTn id="89" fill="hold">
                            <p:stCondLst>
                              <p:cond delay="7000"/>
                            </p:stCondLst>
                            <p:childTnLst>
                              <p:par>
                                <p:cTn id="90" presetID="22" presetClass="entr" presetSubtype="2" fill="hold" nodeType="afterEffect">
                                  <p:stCondLst>
                                    <p:cond delay="0"/>
                                  </p:stCondLst>
                                  <p:childTnLst>
                                    <p:set>
                                      <p:cBhvr>
                                        <p:cTn id="91" dur="1" fill="hold">
                                          <p:stCondLst>
                                            <p:cond delay="0"/>
                                          </p:stCondLst>
                                        </p:cTn>
                                        <p:tgtEl>
                                          <p:spTgt spid="345"/>
                                        </p:tgtEl>
                                        <p:attrNameLst>
                                          <p:attrName>style.visibility</p:attrName>
                                        </p:attrNameLst>
                                      </p:cBhvr>
                                      <p:to>
                                        <p:strVal val="visible"/>
                                      </p:to>
                                    </p:set>
                                    <p:animEffect transition="in" filter="wipe(right)">
                                      <p:cBhvr>
                                        <p:cTn id="92" dur="500"/>
                                        <p:tgtEl>
                                          <p:spTgt spid="3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位置による評価値：リバーシ</a:t>
            </a:r>
          </a:p>
        </p:txBody>
      </p:sp>
      <p:sp>
        <p:nvSpPr>
          <p:cNvPr id="4" name="コンテンツ プレースホルダ 3"/>
          <p:cNvSpPr>
            <a:spLocks noGrp="1"/>
          </p:cNvSpPr>
          <p:nvPr>
            <p:ph idx="1"/>
          </p:nvPr>
        </p:nvSpPr>
        <p:spPr>
          <a:xfrm>
            <a:off x="457200" y="1371600"/>
            <a:ext cx="8229600" cy="4525963"/>
          </a:xfrm>
        </p:spPr>
        <p:txBody>
          <a:bodyPr/>
          <a:lstStyle/>
          <a:p>
            <a:r>
              <a:rPr lang="ja-JP" altLang="en-US" dirty="0"/>
              <a:t>リバーシの有利な位置</a:t>
            </a:r>
            <a:endParaRPr kumimoji="1" lang="en-US" altLang="ja-JP" dirty="0"/>
          </a:p>
          <a:p>
            <a:pPr lvl="1"/>
            <a:r>
              <a:rPr lang="ja-JP" altLang="en-US" dirty="0"/>
              <a:t>確定石</a:t>
            </a:r>
            <a:r>
              <a:rPr lang="en-US" altLang="ja-JP" dirty="0"/>
              <a:t>(</a:t>
            </a:r>
            <a:r>
              <a:rPr lang="ja-JP" altLang="en-US" dirty="0"/>
              <a:t>ゲーム終了までひっくり返せない</a:t>
            </a:r>
            <a:r>
              <a:rPr lang="en-US" altLang="ja-JP" dirty="0"/>
              <a:t>)</a:t>
            </a:r>
          </a:p>
        </p:txBody>
      </p:sp>
      <p:grpSp>
        <p:nvGrpSpPr>
          <p:cNvPr id="5" name="グループ化 84"/>
          <p:cNvGrpSpPr/>
          <p:nvPr/>
        </p:nvGrpSpPr>
        <p:grpSpPr>
          <a:xfrm>
            <a:off x="3276600" y="2438400"/>
            <a:ext cx="4191000" cy="4220094"/>
            <a:chOff x="562304" y="1210007"/>
            <a:chExt cx="5105400" cy="5140842"/>
          </a:xfrm>
        </p:grpSpPr>
        <p:sp>
          <p:nvSpPr>
            <p:cNvPr id="6" name="正方形/長方形 5"/>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7" name="グループ化 66"/>
            <p:cNvGrpSpPr/>
            <p:nvPr/>
          </p:nvGrpSpPr>
          <p:grpSpPr>
            <a:xfrm>
              <a:off x="990600" y="1676400"/>
              <a:ext cx="4248807" cy="4280338"/>
              <a:chOff x="1752600" y="1600200"/>
              <a:chExt cx="4248807" cy="4280338"/>
            </a:xfrm>
          </p:grpSpPr>
          <p:sp>
            <p:nvSpPr>
              <p:cNvPr id="34" name="正方形/長方形 33"/>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正方形/長方形 35"/>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7" name="正方形/長方形 36"/>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正方形/長方形 42"/>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2" name="正方形/長方形 51"/>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正方形/長方形 52"/>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正方形/長方形 53"/>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正方形/長方形 54"/>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正方形/長方形 55"/>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正方形/長方形 56"/>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正方形/長方形 57"/>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9" name="正方形/長方形 58"/>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0" name="正方形/長方形 59"/>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正方形/長方形 60"/>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正方形/長方形 61"/>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正方形/長方形 63"/>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5" name="正方形/長方形 64"/>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正方形/長方形 65"/>
              <p:cNvSpPr/>
              <p:nvPr/>
            </p:nvSpPr>
            <p:spPr bwMode="auto">
              <a:xfrm>
                <a:off x="17526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7" name="正方形/長方形 66"/>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8" name="正方形/長方形 67"/>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9" name="正方形/長方形 68"/>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0" name="正方形/長方形 69"/>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1" name="正方形/長方形 70"/>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2" name="正方形/長方形 71"/>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3" name="正方形/長方形 72"/>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4" name="正方形/長方形 73"/>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5" name="正方形/長方形 74"/>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6" name="正方形/長方形 75"/>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7" name="正方形/長方形 76"/>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8" name="正方形/長方形 77"/>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9" name="正方形/長方形 78"/>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0" name="正方形/長方形 79"/>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1" name="正方形/長方形 80"/>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2" name="正方形/長方形 81"/>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3" name="正方形/長方形 82"/>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4" name="正方形/長方形 83"/>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5" name="正方形/長方形 84"/>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6" name="正方形/長方形 85"/>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7" name="正方形/長方形 86"/>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8" name="正方形/長方形 87"/>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9" name="正方形/長方形 88"/>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0" name="正方形/長方形 89"/>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1" name="正方形/長方形 90"/>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2" name="正方形/長方形 91"/>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3" name="正方形/長方形 92"/>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4" name="正方形/長方形 93"/>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5" name="正方形/長方形 94"/>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6" name="正方形/長方形 95"/>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7" name="正方形/長方形 96"/>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8" name="テキスト ボックス 7"/>
            <p:cNvSpPr txBox="1"/>
            <p:nvPr/>
          </p:nvSpPr>
          <p:spPr>
            <a:xfrm>
              <a:off x="636557" y="540620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8</a:t>
              </a:r>
              <a:endParaRPr kumimoji="1" lang="ja-JP" altLang="en-US" sz="2400" b="1" dirty="0">
                <a:effectLst/>
                <a:latin typeface="Times New Roman" panose="02020603050405020304" pitchFamily="18" charset="0"/>
              </a:endParaRPr>
            </a:p>
          </p:txBody>
        </p:sp>
        <p:sp>
          <p:nvSpPr>
            <p:cNvPr id="9" name="テキスト ボックス 8"/>
            <p:cNvSpPr txBox="1"/>
            <p:nvPr/>
          </p:nvSpPr>
          <p:spPr>
            <a:xfrm>
              <a:off x="629773" y="486771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7</a:t>
              </a:r>
              <a:endParaRPr kumimoji="1" lang="ja-JP" altLang="en-US" sz="2400" b="1" dirty="0">
                <a:effectLst/>
                <a:latin typeface="Times New Roman" panose="02020603050405020304" pitchFamily="18" charset="0"/>
              </a:endParaRPr>
            </a:p>
          </p:txBody>
        </p:sp>
        <p:sp>
          <p:nvSpPr>
            <p:cNvPr id="10" name="テキスト ボックス 9"/>
            <p:cNvSpPr txBox="1"/>
            <p:nvPr/>
          </p:nvSpPr>
          <p:spPr>
            <a:xfrm>
              <a:off x="637739" y="434703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6</a:t>
              </a:r>
              <a:endParaRPr kumimoji="1" lang="ja-JP" altLang="en-US" sz="2400" b="1" dirty="0">
                <a:effectLst/>
                <a:latin typeface="Times New Roman" panose="02020603050405020304" pitchFamily="18" charset="0"/>
              </a:endParaRPr>
            </a:p>
          </p:txBody>
        </p:sp>
        <p:sp>
          <p:nvSpPr>
            <p:cNvPr id="11" name="テキスト ボックス 10"/>
            <p:cNvSpPr txBox="1"/>
            <p:nvPr/>
          </p:nvSpPr>
          <p:spPr>
            <a:xfrm>
              <a:off x="630954" y="380854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5</a:t>
              </a:r>
              <a:endParaRPr kumimoji="1" lang="ja-JP" altLang="en-US" sz="2400" b="1" dirty="0">
                <a:effectLst/>
                <a:latin typeface="Times New Roman" panose="02020603050405020304" pitchFamily="18" charset="0"/>
              </a:endParaRPr>
            </a:p>
          </p:txBody>
        </p:sp>
        <p:sp>
          <p:nvSpPr>
            <p:cNvPr id="12" name="テキスト ボックス 11"/>
            <p:cNvSpPr txBox="1"/>
            <p:nvPr/>
          </p:nvSpPr>
          <p:spPr>
            <a:xfrm>
              <a:off x="639240" y="331278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4</a:t>
              </a:r>
              <a:endParaRPr kumimoji="1" lang="ja-JP" altLang="en-US" sz="2400" b="1" dirty="0">
                <a:effectLst/>
                <a:latin typeface="Times New Roman" panose="02020603050405020304" pitchFamily="18" charset="0"/>
              </a:endParaRPr>
            </a:p>
          </p:txBody>
        </p:sp>
        <p:sp>
          <p:nvSpPr>
            <p:cNvPr id="13" name="テキスト ボックス 12"/>
            <p:cNvSpPr txBox="1"/>
            <p:nvPr/>
          </p:nvSpPr>
          <p:spPr>
            <a:xfrm>
              <a:off x="632455" y="277429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3</a:t>
              </a:r>
              <a:endParaRPr kumimoji="1" lang="ja-JP" altLang="en-US" sz="2400" b="1" dirty="0">
                <a:effectLst/>
                <a:latin typeface="Times New Roman" panose="02020603050405020304" pitchFamily="18" charset="0"/>
              </a:endParaRPr>
            </a:p>
          </p:txBody>
        </p:sp>
        <p:sp>
          <p:nvSpPr>
            <p:cNvPr id="14" name="テキスト ボックス 13"/>
            <p:cNvSpPr txBox="1"/>
            <p:nvPr/>
          </p:nvSpPr>
          <p:spPr>
            <a:xfrm>
              <a:off x="640420" y="22536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2</a:t>
              </a:r>
              <a:endParaRPr kumimoji="1" lang="ja-JP" altLang="en-US" sz="2400" b="1" dirty="0">
                <a:effectLst/>
                <a:latin typeface="Times New Roman" panose="02020603050405020304" pitchFamily="18" charset="0"/>
              </a:endParaRPr>
            </a:p>
          </p:txBody>
        </p:sp>
        <p:sp>
          <p:nvSpPr>
            <p:cNvPr id="15" name="テキスト ボックス 14"/>
            <p:cNvSpPr txBox="1"/>
            <p:nvPr/>
          </p:nvSpPr>
          <p:spPr>
            <a:xfrm>
              <a:off x="633639" y="171512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1</a:t>
              </a:r>
              <a:endParaRPr kumimoji="1" lang="ja-JP" altLang="en-US" sz="2400" b="1" dirty="0">
                <a:effectLst/>
                <a:latin typeface="Times New Roman" panose="02020603050405020304" pitchFamily="18" charset="0"/>
              </a:endParaRPr>
            </a:p>
          </p:txBody>
        </p:sp>
        <p:sp>
          <p:nvSpPr>
            <p:cNvPr id="16" name="テキスト ボックス 15"/>
            <p:cNvSpPr txBox="1"/>
            <p:nvPr/>
          </p:nvSpPr>
          <p:spPr>
            <a:xfrm>
              <a:off x="1099399" y="1216132"/>
              <a:ext cx="356884" cy="486661"/>
            </a:xfrm>
            <a:prstGeom prst="rect">
              <a:avLst/>
            </a:prstGeom>
            <a:noFill/>
          </p:spPr>
          <p:txBody>
            <a:bodyPr wrap="none" rtlCol="0">
              <a:spAutoFit/>
            </a:bodyPr>
            <a:lstStyle/>
            <a:p>
              <a:r>
                <a:rPr kumimoji="1" lang="en-US" altLang="ja-JP" sz="2400" b="1" dirty="0">
                  <a:effectLst/>
                  <a:latin typeface="Times New Roman" panose="02020603050405020304" pitchFamily="18" charset="0"/>
                </a:rPr>
                <a:t>a</a:t>
              </a:r>
              <a:endParaRPr kumimoji="1" lang="ja-JP" altLang="en-US" sz="2400" b="1" dirty="0">
                <a:effectLst/>
                <a:latin typeface="Times New Roman" panose="02020603050405020304" pitchFamily="18" charset="0"/>
              </a:endParaRPr>
            </a:p>
          </p:txBody>
        </p:sp>
        <p:sp>
          <p:nvSpPr>
            <p:cNvPr id="17" name="テキスト ボックス 16"/>
            <p:cNvSpPr txBox="1"/>
            <p:nvPr/>
          </p:nvSpPr>
          <p:spPr>
            <a:xfrm>
              <a:off x="1623505" y="1210319"/>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b</a:t>
              </a:r>
              <a:endParaRPr kumimoji="1" lang="ja-JP" altLang="en-US" sz="2400" b="1" dirty="0">
                <a:effectLst/>
                <a:latin typeface="Times New Roman" panose="02020603050405020304" pitchFamily="18" charset="0"/>
              </a:endParaRPr>
            </a:p>
          </p:txBody>
        </p:sp>
        <p:sp>
          <p:nvSpPr>
            <p:cNvPr id="18" name="テキスト ボックス 17"/>
            <p:cNvSpPr txBox="1"/>
            <p:nvPr/>
          </p:nvSpPr>
          <p:spPr>
            <a:xfrm>
              <a:off x="2164227" y="1215818"/>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c</a:t>
              </a:r>
              <a:endParaRPr kumimoji="1" lang="ja-JP" altLang="en-US" sz="2400" b="1" dirty="0">
                <a:effectLst/>
                <a:latin typeface="Times New Roman" panose="02020603050405020304" pitchFamily="18" charset="0"/>
              </a:endParaRPr>
            </a:p>
          </p:txBody>
        </p:sp>
        <p:sp>
          <p:nvSpPr>
            <p:cNvPr id="19" name="テキスト ボックス 18"/>
            <p:cNvSpPr txBox="1"/>
            <p:nvPr/>
          </p:nvSpPr>
          <p:spPr>
            <a:xfrm>
              <a:off x="2679043"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d</a:t>
              </a:r>
              <a:endParaRPr kumimoji="1" lang="ja-JP" altLang="en-US" sz="2400" b="1" dirty="0">
                <a:effectLst/>
                <a:latin typeface="Times New Roman" panose="02020603050405020304" pitchFamily="18" charset="0"/>
              </a:endParaRPr>
            </a:p>
          </p:txBody>
        </p:sp>
        <p:sp>
          <p:nvSpPr>
            <p:cNvPr id="20" name="テキスト ボックス 19"/>
            <p:cNvSpPr txBox="1"/>
            <p:nvPr/>
          </p:nvSpPr>
          <p:spPr>
            <a:xfrm>
              <a:off x="3218027" y="1216132"/>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e</a:t>
              </a:r>
              <a:endParaRPr kumimoji="1" lang="ja-JP" altLang="en-US" sz="2400" b="1" dirty="0">
                <a:effectLst/>
                <a:latin typeface="Times New Roman" panose="02020603050405020304" pitchFamily="18" charset="0"/>
              </a:endParaRPr>
            </a:p>
          </p:txBody>
        </p:sp>
        <p:sp>
          <p:nvSpPr>
            <p:cNvPr id="21" name="テキスト ボックス 20"/>
            <p:cNvSpPr txBox="1"/>
            <p:nvPr/>
          </p:nvSpPr>
          <p:spPr>
            <a:xfrm>
              <a:off x="3769172" y="1210319"/>
              <a:ext cx="302811" cy="486661"/>
            </a:xfrm>
            <a:prstGeom prst="rect">
              <a:avLst/>
            </a:prstGeom>
            <a:noFill/>
          </p:spPr>
          <p:txBody>
            <a:bodyPr wrap="none" rtlCol="0">
              <a:spAutoFit/>
            </a:bodyPr>
            <a:lstStyle/>
            <a:p>
              <a:r>
                <a:rPr lang="en-US" altLang="ja-JP" sz="2400" b="1" dirty="0">
                  <a:effectLst/>
                  <a:latin typeface="Times New Roman" panose="02020603050405020304" pitchFamily="18" charset="0"/>
                </a:rPr>
                <a:t>f</a:t>
              </a:r>
              <a:endParaRPr kumimoji="1" lang="ja-JP" altLang="en-US" sz="2400" b="1" dirty="0">
                <a:effectLst/>
                <a:latin typeface="Times New Roman" panose="02020603050405020304" pitchFamily="18" charset="0"/>
              </a:endParaRPr>
            </a:p>
          </p:txBody>
        </p:sp>
        <p:sp>
          <p:nvSpPr>
            <p:cNvPr id="22" name="テキスト ボックス 21"/>
            <p:cNvSpPr txBox="1"/>
            <p:nvPr/>
          </p:nvSpPr>
          <p:spPr>
            <a:xfrm>
              <a:off x="4264272" y="12158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g</a:t>
              </a:r>
              <a:endParaRPr kumimoji="1" lang="ja-JP" altLang="en-US" sz="2400" b="1" dirty="0">
                <a:effectLst/>
                <a:latin typeface="Times New Roman" panose="02020603050405020304" pitchFamily="18" charset="0"/>
              </a:endParaRPr>
            </a:p>
          </p:txBody>
        </p:sp>
        <p:sp>
          <p:nvSpPr>
            <p:cNvPr id="23" name="テキスト ボックス 22"/>
            <p:cNvSpPr txBox="1"/>
            <p:nvPr/>
          </p:nvSpPr>
          <p:spPr>
            <a:xfrm>
              <a:off x="4788379"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h</a:t>
              </a:r>
              <a:endParaRPr kumimoji="1" lang="ja-JP" altLang="en-US" sz="2400" b="1" dirty="0">
                <a:effectLst/>
                <a:latin typeface="Times New Roman" panose="02020603050405020304" pitchFamily="18" charset="0"/>
              </a:endParaRPr>
            </a:p>
          </p:txBody>
        </p:sp>
        <p:sp>
          <p:nvSpPr>
            <p:cNvPr id="24" name="円/楕円 23"/>
            <p:cNvSpPr/>
            <p:nvPr/>
          </p:nvSpPr>
          <p:spPr bwMode="auto">
            <a:xfrm>
              <a:off x="2666998" y="3372294"/>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t>
              </a:r>
            </a:p>
          </p:txBody>
        </p:sp>
        <p:sp>
          <p:nvSpPr>
            <p:cNvPr id="25" name="円/楕円 24"/>
            <p:cNvSpPr/>
            <p:nvPr/>
          </p:nvSpPr>
          <p:spPr bwMode="auto">
            <a:xfrm>
              <a:off x="2697289" y="2823482"/>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26" name="円/楕円 25"/>
            <p:cNvSpPr/>
            <p:nvPr/>
          </p:nvSpPr>
          <p:spPr bwMode="auto">
            <a:xfrm>
              <a:off x="3719348" y="3368998"/>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円/楕円 26"/>
            <p:cNvSpPr/>
            <p:nvPr/>
          </p:nvSpPr>
          <p:spPr bwMode="auto">
            <a:xfrm>
              <a:off x="2140337" y="4958467"/>
              <a:ext cx="381001" cy="38100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円/楕円 27"/>
            <p:cNvSpPr/>
            <p:nvPr/>
          </p:nvSpPr>
          <p:spPr bwMode="auto">
            <a:xfrm>
              <a:off x="3161417" y="2823482"/>
              <a:ext cx="381001" cy="38100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円/楕円 28"/>
            <p:cNvSpPr/>
            <p:nvPr/>
          </p:nvSpPr>
          <p:spPr bwMode="auto">
            <a:xfrm>
              <a:off x="3715407" y="3892769"/>
              <a:ext cx="381001" cy="38100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円/楕円 29"/>
            <p:cNvSpPr/>
            <p:nvPr/>
          </p:nvSpPr>
          <p:spPr bwMode="auto">
            <a:xfrm>
              <a:off x="1583384" y="2823482"/>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円/楕円 30"/>
            <p:cNvSpPr/>
            <p:nvPr/>
          </p:nvSpPr>
          <p:spPr bwMode="auto">
            <a:xfrm>
              <a:off x="3184971" y="3372295"/>
              <a:ext cx="381000" cy="381000"/>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円/楕円 31"/>
            <p:cNvSpPr/>
            <p:nvPr/>
          </p:nvSpPr>
          <p:spPr bwMode="auto">
            <a:xfrm>
              <a:off x="3182007" y="3883202"/>
              <a:ext cx="381000" cy="381000"/>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円/楕円 32"/>
            <p:cNvSpPr/>
            <p:nvPr/>
          </p:nvSpPr>
          <p:spPr bwMode="auto">
            <a:xfrm>
              <a:off x="1026431" y="2266529"/>
              <a:ext cx="381001" cy="381001"/>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98" name="円/楕円 97"/>
          <p:cNvSpPr/>
          <p:nvPr/>
        </p:nvSpPr>
        <p:spPr bwMode="auto">
          <a:xfrm>
            <a:off x="4114800" y="42200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99" name="円/楕円 98"/>
          <p:cNvSpPr/>
          <p:nvPr/>
        </p:nvSpPr>
        <p:spPr bwMode="auto">
          <a:xfrm>
            <a:off x="4114800" y="46010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00" name="円/楕円 99"/>
          <p:cNvSpPr/>
          <p:nvPr/>
        </p:nvSpPr>
        <p:spPr bwMode="auto">
          <a:xfrm>
            <a:off x="4572000" y="37628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01" name="円/楕円 100"/>
          <p:cNvSpPr/>
          <p:nvPr/>
        </p:nvSpPr>
        <p:spPr bwMode="auto">
          <a:xfrm>
            <a:off x="4114800" y="50582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02" name="円/楕円 101"/>
          <p:cNvSpPr/>
          <p:nvPr/>
        </p:nvSpPr>
        <p:spPr bwMode="auto">
          <a:xfrm>
            <a:off x="4114800" y="55154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03" name="円/楕円 102"/>
          <p:cNvSpPr/>
          <p:nvPr/>
        </p:nvSpPr>
        <p:spPr bwMode="auto">
          <a:xfrm>
            <a:off x="4114800" y="59726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ndParaRPr>
          </a:p>
        </p:txBody>
      </p:sp>
      <p:sp>
        <p:nvSpPr>
          <p:cNvPr id="104" name="円/楕円 103"/>
          <p:cNvSpPr/>
          <p:nvPr/>
        </p:nvSpPr>
        <p:spPr bwMode="auto">
          <a:xfrm>
            <a:off x="3657600" y="37628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5" name="円/楕円 104"/>
          <p:cNvSpPr/>
          <p:nvPr/>
        </p:nvSpPr>
        <p:spPr bwMode="auto">
          <a:xfrm>
            <a:off x="3657600" y="42200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6" name="円/楕円 105"/>
          <p:cNvSpPr/>
          <p:nvPr/>
        </p:nvSpPr>
        <p:spPr bwMode="auto">
          <a:xfrm>
            <a:off x="3657600" y="46772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7" name="円/楕円 106"/>
          <p:cNvSpPr/>
          <p:nvPr/>
        </p:nvSpPr>
        <p:spPr bwMode="auto">
          <a:xfrm>
            <a:off x="3657600" y="50582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8" name="円/楕円 107"/>
          <p:cNvSpPr/>
          <p:nvPr/>
        </p:nvSpPr>
        <p:spPr bwMode="auto">
          <a:xfrm>
            <a:off x="3657600" y="55154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9" name="円/楕円 108"/>
          <p:cNvSpPr/>
          <p:nvPr/>
        </p:nvSpPr>
        <p:spPr bwMode="auto">
          <a:xfrm>
            <a:off x="3657600" y="59726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0" name="円/楕円 109"/>
          <p:cNvSpPr/>
          <p:nvPr/>
        </p:nvSpPr>
        <p:spPr bwMode="auto">
          <a:xfrm>
            <a:off x="4572000" y="59726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1" name="円/楕円 110"/>
          <p:cNvSpPr/>
          <p:nvPr/>
        </p:nvSpPr>
        <p:spPr bwMode="auto">
          <a:xfrm>
            <a:off x="5029200" y="59726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2" name="円/楕円 111"/>
          <p:cNvSpPr/>
          <p:nvPr/>
        </p:nvSpPr>
        <p:spPr bwMode="auto">
          <a:xfrm>
            <a:off x="5410200" y="59726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3" name="円/楕円 112"/>
          <p:cNvSpPr/>
          <p:nvPr/>
        </p:nvSpPr>
        <p:spPr bwMode="auto">
          <a:xfrm>
            <a:off x="5867400" y="59726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4" name="円/楕円 113"/>
          <p:cNvSpPr/>
          <p:nvPr/>
        </p:nvSpPr>
        <p:spPr bwMode="auto">
          <a:xfrm>
            <a:off x="6324600" y="59726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5" name="円/楕円 114"/>
          <p:cNvSpPr/>
          <p:nvPr/>
        </p:nvSpPr>
        <p:spPr bwMode="auto">
          <a:xfrm>
            <a:off x="5867400" y="55154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6" name="円/楕円 115"/>
          <p:cNvSpPr/>
          <p:nvPr/>
        </p:nvSpPr>
        <p:spPr bwMode="auto">
          <a:xfrm>
            <a:off x="5029200" y="5515494"/>
            <a:ext cx="312762" cy="3127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7" name="円/楕円 116"/>
          <p:cNvSpPr/>
          <p:nvPr/>
        </p:nvSpPr>
        <p:spPr bwMode="auto">
          <a:xfrm>
            <a:off x="5410200" y="5515494"/>
            <a:ext cx="312762" cy="312762"/>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8" name="円/楕円 117"/>
          <p:cNvSpPr/>
          <p:nvPr/>
        </p:nvSpPr>
        <p:spPr bwMode="auto">
          <a:xfrm>
            <a:off x="6705600" y="55154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9" name="円/楕円 118"/>
          <p:cNvSpPr/>
          <p:nvPr/>
        </p:nvSpPr>
        <p:spPr bwMode="auto">
          <a:xfrm>
            <a:off x="6705600" y="50582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0" name="円/楕円 119"/>
          <p:cNvSpPr/>
          <p:nvPr/>
        </p:nvSpPr>
        <p:spPr bwMode="auto">
          <a:xfrm>
            <a:off x="6705600" y="46010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1" name="円/楕円 120"/>
          <p:cNvSpPr/>
          <p:nvPr/>
        </p:nvSpPr>
        <p:spPr bwMode="auto">
          <a:xfrm>
            <a:off x="6705600" y="42200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2" name="円/楕円 121"/>
          <p:cNvSpPr/>
          <p:nvPr/>
        </p:nvSpPr>
        <p:spPr bwMode="auto">
          <a:xfrm>
            <a:off x="6705600" y="37628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3" name="円/楕円 122"/>
          <p:cNvSpPr/>
          <p:nvPr/>
        </p:nvSpPr>
        <p:spPr bwMode="auto">
          <a:xfrm>
            <a:off x="6705600" y="33056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4" name="円/楕円 123"/>
          <p:cNvSpPr/>
          <p:nvPr/>
        </p:nvSpPr>
        <p:spPr bwMode="auto">
          <a:xfrm>
            <a:off x="5867400" y="50582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5" name="円/楕円 124"/>
          <p:cNvSpPr/>
          <p:nvPr/>
        </p:nvSpPr>
        <p:spPr bwMode="auto">
          <a:xfrm>
            <a:off x="6324600" y="50582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6" name="円/楕円 125"/>
          <p:cNvSpPr/>
          <p:nvPr/>
        </p:nvSpPr>
        <p:spPr bwMode="auto">
          <a:xfrm>
            <a:off x="6324600" y="46010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7" name="円/楕円 126"/>
          <p:cNvSpPr/>
          <p:nvPr/>
        </p:nvSpPr>
        <p:spPr bwMode="auto">
          <a:xfrm>
            <a:off x="6324600" y="42200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8" name="円/楕円 127"/>
          <p:cNvSpPr/>
          <p:nvPr/>
        </p:nvSpPr>
        <p:spPr bwMode="auto">
          <a:xfrm>
            <a:off x="6324600" y="37628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9" name="円/楕円 128"/>
          <p:cNvSpPr/>
          <p:nvPr/>
        </p:nvSpPr>
        <p:spPr bwMode="auto">
          <a:xfrm>
            <a:off x="5867400" y="37628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0" name="円/楕円 129"/>
          <p:cNvSpPr/>
          <p:nvPr/>
        </p:nvSpPr>
        <p:spPr bwMode="auto">
          <a:xfrm>
            <a:off x="4572000" y="42200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1" name="円/楕円 130"/>
          <p:cNvSpPr/>
          <p:nvPr/>
        </p:nvSpPr>
        <p:spPr bwMode="auto">
          <a:xfrm>
            <a:off x="4572000" y="46772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2" name="円/楕円 131"/>
          <p:cNvSpPr/>
          <p:nvPr/>
        </p:nvSpPr>
        <p:spPr bwMode="auto">
          <a:xfrm>
            <a:off x="5029200" y="46772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3" name="円/楕円 132"/>
          <p:cNvSpPr/>
          <p:nvPr/>
        </p:nvSpPr>
        <p:spPr bwMode="auto">
          <a:xfrm>
            <a:off x="4572000" y="5058294"/>
            <a:ext cx="312762" cy="312762"/>
          </a:xfrm>
          <a:prstGeom prst="ellipse">
            <a:avLst/>
          </a:prstGeom>
          <a:solidFill>
            <a:schemeClr val="bg2"/>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solidFill>
                  <a:schemeClr val="bg2"/>
                </a:solidFill>
                <a:latin typeface="Times New Roman" panose="02020603050405020304" pitchFamily="18" charset="0"/>
              </a:rPr>
              <a:t>●</a:t>
            </a:r>
            <a:endParaRPr kumimoji="1" lang="ja-JP" altLang="en-US" sz="2400" b="0" i="0" u="none" strike="noStrike" cap="none" normalizeH="0" dirty="0">
              <a:ln>
                <a:noFill/>
              </a:ln>
              <a:solidFill>
                <a:schemeClr val="bg2"/>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4" name="円/楕円 133"/>
          <p:cNvSpPr/>
          <p:nvPr/>
        </p:nvSpPr>
        <p:spPr bwMode="auto">
          <a:xfrm>
            <a:off x="5029200" y="50582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5" name="円/楕円 134"/>
          <p:cNvSpPr/>
          <p:nvPr/>
        </p:nvSpPr>
        <p:spPr bwMode="auto">
          <a:xfrm>
            <a:off x="5410200" y="5058294"/>
            <a:ext cx="312761" cy="312761"/>
          </a:xfrm>
          <a:prstGeom prst="ellipse">
            <a:avLst/>
          </a:prstGeom>
          <a:solidFill>
            <a:schemeClr val="tx1"/>
          </a:solidFill>
          <a:ln w="19050"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6" name="角丸四角形吹き出し 135"/>
          <p:cNvSpPr/>
          <p:nvPr/>
        </p:nvSpPr>
        <p:spPr bwMode="auto">
          <a:xfrm>
            <a:off x="381000" y="5410200"/>
            <a:ext cx="2514600" cy="1066800"/>
          </a:xfrm>
          <a:prstGeom prst="wedgeRoundRectCallout">
            <a:avLst>
              <a:gd name="adj1" fmla="val 78518"/>
              <a:gd name="adj2" fmla="val 16582"/>
              <a:gd name="adj3" fmla="val 16667"/>
            </a:avLst>
          </a:prstGeom>
          <a:solidFill>
            <a:srgbClr val="00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隅</a:t>
            </a:r>
            <a:r>
              <a:rPr kumimoji="1" lang="ja-JP" altLang="en-US" sz="2400" dirty="0">
                <a:effectLst/>
                <a:latin typeface="Times New Roman" panose="02020603050405020304" pitchFamily="18" charset="0"/>
              </a:rPr>
              <a:t>の石は</a:t>
            </a:r>
            <a:endParaRPr kumimoji="1" lang="en-US" altLang="ja-JP" sz="24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引っ繰り返せない</a:t>
            </a:r>
            <a:endParaRPr kumimoji="1" lang="ja-JP" altLang="en-US" sz="2400" dirty="0">
              <a:effectLst/>
              <a:latin typeface="Times New Roman" panose="02020603050405020304" pitchFamily="18" charset="0"/>
            </a:endParaRPr>
          </a:p>
        </p:txBody>
      </p:sp>
      <p:sp>
        <p:nvSpPr>
          <p:cNvPr id="137" name="角丸四角形 136"/>
          <p:cNvSpPr/>
          <p:nvPr/>
        </p:nvSpPr>
        <p:spPr bwMode="auto">
          <a:xfrm>
            <a:off x="3505200" y="3124200"/>
            <a:ext cx="609600" cy="2895600"/>
          </a:xfrm>
          <a:prstGeom prst="roundRect">
            <a:avLst/>
          </a:prstGeom>
          <a:noFill/>
          <a:ln w="41275"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38" name="角丸四角形吹き出し 137"/>
          <p:cNvSpPr/>
          <p:nvPr/>
        </p:nvSpPr>
        <p:spPr bwMode="auto">
          <a:xfrm>
            <a:off x="0" y="3048000"/>
            <a:ext cx="3048000" cy="1066800"/>
          </a:xfrm>
          <a:prstGeom prst="wedgeRoundRectCallout">
            <a:avLst>
              <a:gd name="adj1" fmla="val 66732"/>
              <a:gd name="adj2" fmla="val 22704"/>
              <a:gd name="adj3" fmla="val 16667"/>
            </a:avLst>
          </a:prstGeom>
          <a:solidFill>
            <a:srgbClr val="00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隅</a:t>
            </a:r>
            <a:r>
              <a:rPr kumimoji="1" lang="ja-JP" altLang="en-US" sz="2400" dirty="0">
                <a:effectLst/>
                <a:latin typeface="Times New Roman" panose="02020603050405020304" pitchFamily="18" charset="0"/>
              </a:rPr>
              <a:t>から繋がる辺の石も</a:t>
            </a:r>
            <a:endParaRPr kumimoji="1" lang="en-US" altLang="ja-JP" sz="24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引っ繰り返せない</a:t>
            </a:r>
            <a:endParaRPr kumimoji="1" lang="ja-JP" altLang="en-US" sz="2400" dirty="0">
              <a:effectLst/>
              <a:latin typeface="Times New Roman" panose="02020603050405020304" pitchFamily="18" charset="0"/>
            </a:endParaRPr>
          </a:p>
        </p:txBody>
      </p:sp>
      <p:sp>
        <p:nvSpPr>
          <p:cNvPr id="139" name="テキスト ボックス 138"/>
          <p:cNvSpPr txBox="1"/>
          <p:nvPr/>
        </p:nvSpPr>
        <p:spPr>
          <a:xfrm>
            <a:off x="7523043" y="4953000"/>
            <a:ext cx="1620957" cy="1557349"/>
          </a:xfrm>
          <a:prstGeom prst="rect">
            <a:avLst/>
          </a:prstGeom>
          <a:noFill/>
        </p:spPr>
        <p:txBody>
          <a:bodyPr wrap="none" rtlCol="0">
            <a:spAutoFit/>
          </a:bodyPr>
          <a:lstStyle/>
          <a:p>
            <a:r>
              <a:rPr kumimoji="1" lang="ja-JP" altLang="en-US" dirty="0">
                <a:latin typeface="Times New Roman" panose="02020603050405020304" pitchFamily="18" charset="0"/>
              </a:rPr>
              <a:t>確定石が</a:t>
            </a:r>
            <a:endParaRPr kumimoji="1" lang="en-US" altLang="ja-JP" dirty="0">
              <a:latin typeface="Times New Roman" panose="02020603050405020304" pitchFamily="18" charset="0"/>
            </a:endParaRPr>
          </a:p>
          <a:p>
            <a:r>
              <a:rPr lang="ja-JP" altLang="en-US" dirty="0">
                <a:latin typeface="Times New Roman" panose="02020603050405020304" pitchFamily="18" charset="0"/>
              </a:rPr>
              <a:t>多いと</a:t>
            </a:r>
            <a:endParaRPr lang="en-US" altLang="ja-JP" dirty="0">
              <a:latin typeface="Times New Roman" panose="02020603050405020304" pitchFamily="18" charset="0"/>
            </a:endParaRPr>
          </a:p>
          <a:p>
            <a:r>
              <a:rPr kumimoji="1" lang="ja-JP" altLang="en-US" dirty="0">
                <a:latin typeface="Times New Roman" panose="02020603050405020304" pitchFamily="18" charset="0"/>
              </a:rPr>
              <a:t>有利！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6"/>
                                        </p:tgtEl>
                                        <p:attrNameLst>
                                          <p:attrName>style.visibility</p:attrName>
                                        </p:attrNameLst>
                                      </p:cBhvr>
                                      <p:to>
                                        <p:strVal val="visible"/>
                                      </p:to>
                                    </p:set>
                                    <p:animEffect transition="in" filter="checkerboard(across)">
                                      <p:cBhvr>
                                        <p:cTn id="7" dur="500"/>
                                        <p:tgtEl>
                                          <p:spTgt spid="13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7"/>
                                        </p:tgtEl>
                                        <p:attrNameLst>
                                          <p:attrName>style.visibility</p:attrName>
                                        </p:attrNameLst>
                                      </p:cBhvr>
                                      <p:to>
                                        <p:strVal val="visible"/>
                                      </p:to>
                                    </p:set>
                                    <p:animEffect transition="in" filter="checkerboard(across)">
                                      <p:cBhvr>
                                        <p:cTn id="12" dur="500"/>
                                        <p:tgtEl>
                                          <p:spTgt spid="137"/>
                                        </p:tgtEl>
                                      </p:cBhvr>
                                    </p:animEffect>
                                  </p:childTnLst>
                                </p:cTn>
                              </p:par>
                            </p:childTnLst>
                          </p:cTn>
                        </p:par>
                        <p:par>
                          <p:cTn id="13" fill="hold">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138"/>
                                        </p:tgtEl>
                                        <p:attrNameLst>
                                          <p:attrName>style.visibility</p:attrName>
                                        </p:attrNameLst>
                                      </p:cBhvr>
                                      <p:to>
                                        <p:strVal val="visible"/>
                                      </p:to>
                                    </p:set>
                                    <p:animEffect transition="in" filter="checkerboard(across)">
                                      <p:cBhvr>
                                        <p:cTn id="16" dur="500"/>
                                        <p:tgtEl>
                                          <p:spTgt spid="138"/>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39"/>
                                        </p:tgtEl>
                                        <p:attrNameLst>
                                          <p:attrName>style.visibility</p:attrName>
                                        </p:attrNameLst>
                                      </p:cBhvr>
                                      <p:to>
                                        <p:strVal val="visible"/>
                                      </p:to>
                                    </p:set>
                                    <p:anim calcmode="lin" valueType="num">
                                      <p:cBhvr additive="base">
                                        <p:cTn id="21" dur="500" fill="hold"/>
                                        <p:tgtEl>
                                          <p:spTgt spid="139"/>
                                        </p:tgtEl>
                                        <p:attrNameLst>
                                          <p:attrName>ppt_x</p:attrName>
                                        </p:attrNameLst>
                                      </p:cBhvr>
                                      <p:tavLst>
                                        <p:tav tm="0">
                                          <p:val>
                                            <p:strVal val="#ppt_x"/>
                                          </p:val>
                                        </p:tav>
                                        <p:tav tm="100000">
                                          <p:val>
                                            <p:strVal val="#ppt_x"/>
                                          </p:val>
                                        </p:tav>
                                      </p:tavLst>
                                    </p:anim>
                                    <p:anim calcmode="lin" valueType="num">
                                      <p:cBhvr additive="base">
                                        <p:cTn id="22"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 grpId="0" animBg="1"/>
      <p:bldP spid="137" grpId="0" animBg="1"/>
      <p:bldP spid="138" grpId="0" animBg="1"/>
      <p:bldP spid="13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76200" y="0"/>
            <a:ext cx="8991600" cy="68580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最も評価値の高い手を選ぶ </a:t>
            </a:r>
            <a:r>
              <a:rPr kumimoji="1" lang="en-US" altLang="ja-JP" sz="2000" dirty="0">
                <a:solidFill>
                  <a:srgbClr val="FFFF00"/>
                </a:solidFill>
                <a:effectLst/>
                <a:latin typeface="Times New Roman" panose="02020603050405020304" pitchFamily="18" charset="0"/>
              </a:rPr>
              <a:t>*/</a:t>
            </a: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effectLst/>
                <a:latin typeface="Times New Roman" panose="02020603050405020304" pitchFamily="18" charset="0"/>
              </a:rPr>
              <a:t>Move </a:t>
            </a:r>
            <a:r>
              <a:rPr lang="en-US" altLang="ja-JP" sz="2400" dirty="0" err="1">
                <a:effectLst/>
                <a:latin typeface="Times New Roman" panose="02020603050405020304" pitchFamily="18" charset="0"/>
              </a:rPr>
              <a:t>SelectMove</a:t>
            </a:r>
            <a:r>
              <a:rPr lang="en-US" altLang="ja-JP" sz="2400" dirty="0">
                <a:effectLst/>
                <a:latin typeface="Times New Roman" panose="02020603050405020304" pitchFamily="18" charset="0"/>
              </a:rPr>
              <a:t> () {</a:t>
            </a:r>
          </a:p>
          <a:p>
            <a:pPr algn="l"/>
            <a:r>
              <a:rPr lang="ja-JP" altLang="en-US" sz="2400" dirty="0">
                <a:effectLst/>
                <a:latin typeface="Times New Roman" panose="02020603050405020304" pitchFamily="18" charset="0"/>
              </a:rPr>
              <a:t>   </a:t>
            </a:r>
            <a:r>
              <a:rPr lang="en-US" altLang="ja-JP" sz="2400" dirty="0" err="1">
                <a:effectLst/>
                <a:latin typeface="Times New Roman" panose="02020603050405020304" pitchFamily="18" charset="0"/>
              </a:rPr>
              <a:t>ArrayList</a:t>
            </a:r>
            <a:r>
              <a:rPr lang="en-US" altLang="ja-JP" sz="2400" dirty="0">
                <a:effectLst/>
                <a:latin typeface="Times New Roman" panose="02020603050405020304" pitchFamily="18" charset="0"/>
              </a:rPr>
              <a:t>&lt;Move&gt; </a:t>
            </a:r>
            <a:r>
              <a:rPr lang="en-US" altLang="ja-JP" sz="2400" dirty="0" err="1">
                <a:effectLst/>
                <a:latin typeface="Times New Roman" panose="02020603050405020304" pitchFamily="18" charset="0"/>
              </a:rPr>
              <a:t>moveList</a:t>
            </a:r>
            <a:r>
              <a:rPr lang="en-US" altLang="ja-JP" sz="2400" dirty="0">
                <a:effectLst/>
                <a:latin typeface="Times New Roman" panose="02020603050405020304" pitchFamily="18" charset="0"/>
              </a:rPr>
              <a:t> = </a:t>
            </a:r>
            <a:r>
              <a:rPr lang="en-US" altLang="ja-JP" sz="2400" dirty="0" err="1">
                <a:effectLst/>
                <a:latin typeface="Times New Roman" panose="02020603050405020304" pitchFamily="18" charset="0"/>
              </a:rPr>
              <a:t>generateMoveList</a:t>
            </a:r>
            <a:r>
              <a:rPr lang="en-US" altLang="ja-JP" sz="2400" dirty="0">
                <a:effectLst/>
                <a:latin typeface="Times New Roman" panose="02020603050405020304" pitchFamily="18" charset="0"/>
              </a:rPr>
              <a:t> ();</a:t>
            </a:r>
            <a:r>
              <a:rPr lang="ja-JP" altLang="en-US"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合法手リスト生成</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if (</a:t>
            </a:r>
            <a:r>
              <a:rPr lang="en-US" altLang="ja-JP" sz="2400" dirty="0" err="1">
                <a:effectLst/>
                <a:latin typeface="Times New Roman" panose="02020603050405020304" pitchFamily="18" charset="0"/>
              </a:rPr>
              <a:t>moveList.isEmpty</a:t>
            </a:r>
            <a:r>
              <a:rPr lang="en-US" altLang="ja-JP" sz="2400" dirty="0">
                <a:effectLst/>
                <a:latin typeface="Times New Roman" panose="02020603050405020304" pitchFamily="18" charset="0"/>
              </a:rPr>
              <a:t>()) return null;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合法手無し</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int </a:t>
            </a:r>
            <a:r>
              <a:rPr lang="en-US" altLang="ja-JP" sz="2400" dirty="0" err="1">
                <a:effectLst/>
                <a:latin typeface="Times New Roman" panose="02020603050405020304" pitchFamily="18" charset="0"/>
              </a:rPr>
              <a:t>selectedValue</a:t>
            </a:r>
            <a:r>
              <a:rPr lang="en-US" altLang="ja-JP" sz="2400" dirty="0">
                <a:effectLst/>
                <a:latin typeface="Times New Roman" panose="02020603050405020304" pitchFamily="18" charset="0"/>
              </a:rPr>
              <a:t> = -</a:t>
            </a:r>
            <a:r>
              <a:rPr lang="ja-JP" altLang="en-US" sz="2400" dirty="0">
                <a:effectLst/>
                <a:latin typeface="Times New Roman" panose="02020603050405020304" pitchFamily="18" charset="0"/>
              </a:rPr>
              <a:t>∞</a:t>
            </a:r>
            <a:r>
              <a:rPr lang="en-US" altLang="ja-JP"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局面の評価値</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Move </a:t>
            </a:r>
            <a:r>
              <a:rPr lang="en-US" altLang="ja-JP" sz="2400" dirty="0" err="1">
                <a:effectLst/>
                <a:latin typeface="Times New Roman" panose="02020603050405020304" pitchFamily="18" charset="0"/>
              </a:rPr>
              <a:t>selectedMove</a:t>
            </a:r>
            <a:r>
              <a:rPr lang="en-US" altLang="ja-JP" sz="2400" dirty="0">
                <a:effectLst/>
                <a:latin typeface="Times New Roman" panose="02020603050405020304" pitchFamily="18" charset="0"/>
              </a:rPr>
              <a:t> = null;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選択した手</a:t>
            </a:r>
            <a:endParaRPr lang="en-US" altLang="ja-JP" sz="2400" dirty="0">
              <a:effectLst/>
              <a:latin typeface="Times New Roman" panose="02020603050405020304" pitchFamily="18" charset="0"/>
            </a:endParaRPr>
          </a:p>
          <a:p>
            <a:pPr algn="l"/>
            <a:r>
              <a:rPr lang="en-US" altLang="ja-JP" sz="2400" dirty="0">
                <a:effectLst/>
                <a:latin typeface="Times New Roman" panose="02020603050405020304" pitchFamily="18" charset="0"/>
              </a:rPr>
              <a:t>   for (Move </a:t>
            </a:r>
            <a:r>
              <a:rPr lang="en-US" altLang="ja-JP" sz="2400" dirty="0" err="1">
                <a:effectLst/>
                <a:latin typeface="Times New Roman" panose="02020603050405020304" pitchFamily="18" charset="0"/>
              </a:rPr>
              <a:t>move</a:t>
            </a:r>
            <a:r>
              <a:rPr lang="en-US" altLang="ja-JP" sz="2400" dirty="0">
                <a:effectLst/>
                <a:latin typeface="Times New Roman" panose="02020603050405020304" pitchFamily="18" charset="0"/>
              </a:rPr>
              <a:t> : </a:t>
            </a:r>
            <a:r>
              <a:rPr lang="en-US" altLang="ja-JP" sz="2400" dirty="0" err="1">
                <a:effectLst/>
                <a:latin typeface="Times New Roman" panose="02020603050405020304" pitchFamily="18" charset="0"/>
              </a:rPr>
              <a:t>moveList</a:t>
            </a:r>
            <a:r>
              <a:rPr lang="en-US" altLang="ja-JP" sz="2400" dirty="0">
                <a:effectLst/>
                <a:latin typeface="Times New Roman" panose="02020603050405020304" pitchFamily="18" charset="0"/>
              </a:rPr>
              <a:t>) {</a:t>
            </a:r>
            <a:endParaRPr kumimoji="1" lang="en-US" altLang="ja-JP" sz="2400" dirty="0">
              <a:effectLst/>
              <a:latin typeface="Times New Roman" panose="02020603050405020304" pitchFamily="18" charset="0"/>
            </a:endParaRPr>
          </a:p>
          <a:p>
            <a:pPr algn="l"/>
            <a:r>
              <a:rPr lang="en-US" altLang="ja-JP" sz="2400" dirty="0">
                <a:effectLst/>
                <a:latin typeface="Times New Roman" panose="02020603050405020304" pitchFamily="18" charset="0"/>
              </a:rPr>
              <a:t>      Phase </a:t>
            </a:r>
            <a:r>
              <a:rPr lang="en-US" altLang="ja-JP" sz="2400" dirty="0" err="1">
                <a:effectLst/>
                <a:latin typeface="Times New Roman" panose="02020603050405020304" pitchFamily="18" charset="0"/>
              </a:rPr>
              <a:t>phase</a:t>
            </a:r>
            <a:r>
              <a:rPr lang="en-US" altLang="ja-JP" sz="2400" dirty="0">
                <a:effectLst/>
                <a:latin typeface="Times New Roman" panose="02020603050405020304" pitchFamily="18" charset="0"/>
              </a:rPr>
              <a:t> = </a:t>
            </a:r>
            <a:r>
              <a:rPr lang="en-US" altLang="ja-JP" sz="2400" dirty="0" err="1">
                <a:effectLst/>
                <a:latin typeface="Times New Roman" panose="02020603050405020304" pitchFamily="18" charset="0"/>
              </a:rPr>
              <a:t>nextPhase</a:t>
            </a:r>
            <a:r>
              <a:rPr lang="en-US" altLang="ja-JP" sz="2400" dirty="0">
                <a:effectLst/>
                <a:latin typeface="Times New Roman" panose="02020603050405020304" pitchFamily="18" charset="0"/>
              </a:rPr>
              <a:t> (move);</a:t>
            </a:r>
            <a:r>
              <a:rPr lang="en-US" altLang="ja-JP" sz="2000" dirty="0">
                <a:solidFill>
                  <a:srgbClr val="FFFF00"/>
                </a:solidFill>
                <a:effectLst/>
                <a:latin typeface="Times New Roman" panose="02020603050405020304" pitchFamily="18" charset="0"/>
              </a:rPr>
              <a:t> // 1</a:t>
            </a:r>
            <a:r>
              <a:rPr lang="ja-JP" altLang="en-US" sz="2000" dirty="0">
                <a:solidFill>
                  <a:srgbClr val="FFFF00"/>
                </a:solidFill>
                <a:effectLst/>
                <a:latin typeface="Times New Roman" panose="02020603050405020304" pitchFamily="18" charset="0"/>
              </a:rPr>
              <a:t>手先の局面を生成</a:t>
            </a:r>
            <a:r>
              <a:rPr lang="en-US" altLang="ja-JP" sz="2400" dirty="0">
                <a:effectLst/>
                <a:latin typeface="Times New Roman" panose="02020603050405020304" pitchFamily="18" charset="0"/>
              </a:rPr>
              <a:t> </a:t>
            </a:r>
          </a:p>
          <a:p>
            <a:pPr algn="l"/>
            <a:r>
              <a:rPr kumimoji="1" lang="en-US" altLang="ja-JP" sz="2400" dirty="0">
                <a:effectLst/>
                <a:latin typeface="Times New Roman" panose="02020603050405020304" pitchFamily="18" charset="0"/>
              </a:rPr>
              <a:t>      int value = </a:t>
            </a:r>
            <a:r>
              <a:rPr kumimoji="1" lang="en-US" altLang="ja-JP" sz="2400" dirty="0" err="1">
                <a:effectLst/>
                <a:latin typeface="Times New Roman" panose="02020603050405020304" pitchFamily="18" charset="0"/>
              </a:rPr>
              <a:t>phase.getValue</a:t>
            </a:r>
            <a:r>
              <a:rPr kumimoji="1" lang="en-US" altLang="ja-JP" sz="2400" dirty="0">
                <a:effectLst/>
                <a:latin typeface="Times New Roman" panose="02020603050405020304" pitchFamily="18" charset="0"/>
              </a:rPr>
              <a:t>(); </a:t>
            </a:r>
            <a:r>
              <a:rPr kumimoji="1" lang="en-US" altLang="ja-JP" sz="2000" dirty="0">
                <a:solidFill>
                  <a:srgbClr val="FFFF00"/>
                </a:solidFill>
                <a:effectLst/>
                <a:latin typeface="Times New Roman" panose="02020603050405020304" pitchFamily="18" charset="0"/>
              </a:rPr>
              <a:t>// </a:t>
            </a:r>
            <a:r>
              <a:rPr kumimoji="1" lang="ja-JP" altLang="en-US" sz="2000" dirty="0">
                <a:solidFill>
                  <a:srgbClr val="FFFF00"/>
                </a:solidFill>
                <a:effectLst/>
                <a:latin typeface="Times New Roman" panose="02020603050405020304" pitchFamily="18" charset="0"/>
              </a:rPr>
              <a:t>局面の評価値を求める</a:t>
            </a:r>
            <a:endParaRPr kumimoji="1"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if (value &gt; </a:t>
            </a:r>
            <a:r>
              <a:rPr lang="en-US" altLang="ja-JP" sz="2400" dirty="0" err="1">
                <a:effectLst/>
                <a:latin typeface="Times New Roman" panose="02020603050405020304" pitchFamily="18" charset="0"/>
              </a:rPr>
              <a:t>selectedValue</a:t>
            </a:r>
            <a:r>
              <a:rPr lang="en-US" altLang="ja-JP" sz="2400" dirty="0">
                <a:effectLst/>
                <a:latin typeface="Times New Roman" panose="02020603050405020304" pitchFamily="18" charset="0"/>
              </a:rPr>
              <a:t>) {</a:t>
            </a:r>
            <a:r>
              <a:rPr lang="ja-JP" altLang="en-US" sz="2400" dirty="0">
                <a:effectLst/>
                <a:latin typeface="Times New Roman" panose="02020603050405020304" pitchFamily="18" charset="0"/>
              </a:rPr>
              <a:t> </a:t>
            </a:r>
            <a:r>
              <a:rPr lang="en-US" altLang="ja-JP" sz="2000" dirty="0">
                <a:solidFill>
                  <a:srgbClr val="FFFF00"/>
                </a:solidFill>
                <a:effectLst/>
                <a:latin typeface="Times New Roman" panose="02020603050405020304" pitchFamily="18" charset="0"/>
              </a:rPr>
              <a:t>// </a:t>
            </a:r>
            <a:r>
              <a:rPr lang="ja-JP" altLang="en-US" sz="2000" dirty="0">
                <a:solidFill>
                  <a:srgbClr val="FFFF00"/>
                </a:solidFill>
                <a:effectLst/>
                <a:latin typeface="Times New Roman" panose="02020603050405020304" pitchFamily="18" charset="0"/>
              </a:rPr>
              <a:t>評価値最大の手を記憶</a:t>
            </a:r>
            <a:endParaRPr lang="en-US" altLang="ja-JP" sz="2000" dirty="0">
              <a:solidFill>
                <a:srgbClr val="FFFF00"/>
              </a:solidFill>
              <a:effectLst/>
              <a:latin typeface="Times New Roman" panose="02020603050405020304" pitchFamily="18" charset="0"/>
            </a:endParaRPr>
          </a:p>
          <a:p>
            <a:pPr algn="l"/>
            <a:r>
              <a:rPr lang="en-US" altLang="ja-JP" sz="2400" dirty="0">
                <a:effectLst/>
                <a:latin typeface="Times New Roman" panose="02020603050405020304" pitchFamily="18" charset="0"/>
              </a:rPr>
              <a:t>         </a:t>
            </a:r>
            <a:r>
              <a:rPr lang="en-US" altLang="ja-JP" sz="2400" dirty="0" err="1">
                <a:effectLst/>
                <a:latin typeface="Times New Roman" panose="02020603050405020304" pitchFamily="18" charset="0"/>
              </a:rPr>
              <a:t>selectedMove</a:t>
            </a:r>
            <a:r>
              <a:rPr lang="en-US" altLang="ja-JP" sz="2400" dirty="0">
                <a:effectLst/>
                <a:latin typeface="Times New Roman" panose="02020603050405020304" pitchFamily="18" charset="0"/>
              </a:rPr>
              <a:t> = move;   </a:t>
            </a:r>
            <a:r>
              <a:rPr lang="en-US" altLang="ja-JP" sz="2400" dirty="0" err="1">
                <a:effectLst/>
                <a:latin typeface="Times New Roman" panose="02020603050405020304" pitchFamily="18" charset="0"/>
              </a:rPr>
              <a:t>selectedValue</a:t>
            </a:r>
            <a:r>
              <a:rPr lang="en-US" altLang="ja-JP" sz="2400" dirty="0">
                <a:effectLst/>
                <a:latin typeface="Times New Roman" panose="02020603050405020304" pitchFamily="18" charset="0"/>
              </a:rPr>
              <a:t> = value;</a:t>
            </a:r>
          </a:p>
          <a:p>
            <a:pPr algn="l"/>
            <a:r>
              <a:rPr lang="en-US" altLang="ja-JP" sz="2400" dirty="0">
                <a:effectLst/>
                <a:latin typeface="Times New Roman" panose="02020603050405020304" pitchFamily="18" charset="0"/>
              </a:rPr>
              <a:t>      }</a:t>
            </a:r>
          </a:p>
          <a:p>
            <a:pPr algn="l"/>
            <a:r>
              <a:rPr lang="en-US" altLang="ja-JP" sz="2400" dirty="0">
                <a:effectLst/>
                <a:latin typeface="Times New Roman" panose="02020603050405020304" pitchFamily="18" charset="0"/>
              </a:rPr>
              <a:t>   }</a:t>
            </a:r>
          </a:p>
          <a:p>
            <a:pPr algn="l"/>
            <a:r>
              <a:rPr lang="en-US" altLang="ja-JP" sz="2400" dirty="0">
                <a:effectLst/>
                <a:latin typeface="Times New Roman" panose="02020603050405020304" pitchFamily="18" charset="0"/>
              </a:rPr>
              <a:t>   return move;</a:t>
            </a:r>
          </a:p>
          <a:p>
            <a:pPr algn="l"/>
            <a:r>
              <a:rPr lang="en-US" altLang="ja-JP" sz="2400" dirty="0">
                <a:effectLst/>
                <a:latin typeface="Times New Roman" panose="02020603050405020304" pitchFamily="18" charset="0"/>
              </a:rPr>
              <a:t>}</a:t>
            </a:r>
            <a:endParaRPr lang="en-US" altLang="ja-JP" sz="2000" dirty="0">
              <a:latin typeface="Times New Roman" pitchFamily="18" charset="0"/>
            </a:endParaRPr>
          </a:p>
        </p:txBody>
      </p:sp>
    </p:spTree>
    <p:extLst>
      <p:ext uri="{BB962C8B-B14F-4D97-AF65-F5344CB8AC3E}">
        <p14:creationId xmlns:p14="http://schemas.microsoft.com/office/powerpoint/2010/main" val="421901806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位置による評価値：リバーシ</a:t>
            </a:r>
            <a:endParaRPr kumimoji="1" lang="ja-JP" altLang="en-US" baseline="0" dirty="0">
              <a:latin typeface="Times New Roman" pitchFamily="18" charset="0"/>
            </a:endParaRPr>
          </a:p>
        </p:txBody>
      </p:sp>
      <p:grpSp>
        <p:nvGrpSpPr>
          <p:cNvPr id="67" name="グループ化 84"/>
          <p:cNvGrpSpPr/>
          <p:nvPr/>
        </p:nvGrpSpPr>
        <p:grpSpPr>
          <a:xfrm>
            <a:off x="609600" y="1450830"/>
            <a:ext cx="4843179" cy="4876800"/>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latin typeface="Times New Roman" panose="02020603050405020304" pitchFamily="18" charset="0"/>
                  </a:rPr>
                  <a:t>隅</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A</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latin typeface="Times New Roman" panose="02020603050405020304" pitchFamily="18" charset="0"/>
                  </a:rPr>
                  <a:t>隅</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X</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X</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8" name="正方形/長方形 17"/>
              <p:cNvSpPr/>
              <p:nvPr/>
            </p:nvSpPr>
            <p:spPr bwMode="auto">
              <a:xfrm>
                <a:off x="54680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p:cNvSpPr/>
              <p:nvPr/>
            </p:nvSpPr>
            <p:spPr bwMode="auto">
              <a:xfrm>
                <a:off x="1752600" y="374037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X</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X</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隅</a:t>
                </a:r>
              </a:p>
            </p:txBody>
          </p:sp>
          <p:sp>
            <p:nvSpPr>
              <p:cNvPr id="60" name="正方形/長方形 59"/>
              <p:cNvSpPr/>
              <p:nvPr/>
            </p:nvSpPr>
            <p:spPr bwMode="auto">
              <a:xfrm>
                <a:off x="22860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B</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A</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C</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latin typeface="Times New Roman" panose="02020603050405020304" pitchFamily="18" charset="0"/>
                  </a:rPr>
                  <a:t>隅</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69" name="テキスト ボックス 68"/>
            <p:cNvSpPr txBox="1"/>
            <p:nvPr/>
          </p:nvSpPr>
          <p:spPr>
            <a:xfrm>
              <a:off x="636557" y="540620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8</a:t>
              </a:r>
              <a:endParaRPr kumimoji="1" lang="ja-JP" altLang="en-US" sz="2400" b="1" dirty="0">
                <a:effectLst/>
                <a:latin typeface="Times New Roman" panose="02020603050405020304" pitchFamily="18" charset="0"/>
              </a:endParaRPr>
            </a:p>
          </p:txBody>
        </p:sp>
        <p:sp>
          <p:nvSpPr>
            <p:cNvPr id="70" name="テキスト ボックス 69"/>
            <p:cNvSpPr txBox="1"/>
            <p:nvPr/>
          </p:nvSpPr>
          <p:spPr>
            <a:xfrm>
              <a:off x="629773" y="486771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7</a:t>
              </a:r>
              <a:endParaRPr kumimoji="1" lang="ja-JP" altLang="en-US" sz="2400" b="1" dirty="0">
                <a:effectLst/>
                <a:latin typeface="Times New Roman" panose="02020603050405020304" pitchFamily="18" charset="0"/>
              </a:endParaRPr>
            </a:p>
          </p:txBody>
        </p:sp>
        <p:sp>
          <p:nvSpPr>
            <p:cNvPr id="71" name="テキスト ボックス 70"/>
            <p:cNvSpPr txBox="1"/>
            <p:nvPr/>
          </p:nvSpPr>
          <p:spPr>
            <a:xfrm>
              <a:off x="637739" y="434703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6</a:t>
              </a:r>
              <a:endParaRPr kumimoji="1" lang="ja-JP" altLang="en-US" sz="2400" b="1" dirty="0">
                <a:effectLst/>
                <a:latin typeface="Times New Roman" panose="02020603050405020304" pitchFamily="18" charset="0"/>
              </a:endParaRPr>
            </a:p>
          </p:txBody>
        </p:sp>
        <p:sp>
          <p:nvSpPr>
            <p:cNvPr id="72" name="テキスト ボックス 71"/>
            <p:cNvSpPr txBox="1"/>
            <p:nvPr/>
          </p:nvSpPr>
          <p:spPr>
            <a:xfrm>
              <a:off x="630954" y="380854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5</a:t>
              </a:r>
              <a:endParaRPr kumimoji="1" lang="ja-JP" altLang="en-US" sz="2400" b="1" dirty="0">
                <a:effectLst/>
                <a:latin typeface="Times New Roman" panose="02020603050405020304" pitchFamily="18" charset="0"/>
              </a:endParaRPr>
            </a:p>
          </p:txBody>
        </p:sp>
        <p:sp>
          <p:nvSpPr>
            <p:cNvPr id="73" name="テキスト ボックス 72"/>
            <p:cNvSpPr txBox="1"/>
            <p:nvPr/>
          </p:nvSpPr>
          <p:spPr>
            <a:xfrm>
              <a:off x="639240" y="331278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4</a:t>
              </a:r>
              <a:endParaRPr kumimoji="1" lang="ja-JP" altLang="en-US" sz="2400" b="1" dirty="0">
                <a:effectLst/>
                <a:latin typeface="Times New Roman" panose="02020603050405020304" pitchFamily="18" charset="0"/>
              </a:endParaRPr>
            </a:p>
          </p:txBody>
        </p:sp>
        <p:sp>
          <p:nvSpPr>
            <p:cNvPr id="74" name="テキスト ボックス 73"/>
            <p:cNvSpPr txBox="1"/>
            <p:nvPr/>
          </p:nvSpPr>
          <p:spPr>
            <a:xfrm>
              <a:off x="632455" y="277429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3</a:t>
              </a:r>
              <a:endParaRPr kumimoji="1" lang="ja-JP" altLang="en-US" sz="2400" b="1" dirty="0">
                <a:effectLst/>
                <a:latin typeface="Times New Roman" panose="02020603050405020304" pitchFamily="18" charset="0"/>
              </a:endParaRPr>
            </a:p>
          </p:txBody>
        </p:sp>
        <p:sp>
          <p:nvSpPr>
            <p:cNvPr id="75" name="テキスト ボックス 74"/>
            <p:cNvSpPr txBox="1"/>
            <p:nvPr/>
          </p:nvSpPr>
          <p:spPr>
            <a:xfrm>
              <a:off x="640420" y="22536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2</a:t>
              </a:r>
              <a:endParaRPr kumimoji="1" lang="ja-JP" altLang="en-US" sz="2400" b="1" dirty="0">
                <a:effectLst/>
                <a:latin typeface="Times New Roman" panose="02020603050405020304" pitchFamily="18" charset="0"/>
              </a:endParaRPr>
            </a:p>
          </p:txBody>
        </p:sp>
        <p:sp>
          <p:nvSpPr>
            <p:cNvPr id="76" name="テキスト ボックス 75"/>
            <p:cNvSpPr txBox="1"/>
            <p:nvPr/>
          </p:nvSpPr>
          <p:spPr>
            <a:xfrm>
              <a:off x="633639" y="171512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1</a:t>
              </a:r>
              <a:endParaRPr kumimoji="1" lang="ja-JP" altLang="en-US" sz="2400" b="1" dirty="0">
                <a:effectLst/>
                <a:latin typeface="Times New Roman" panose="02020603050405020304" pitchFamily="18" charset="0"/>
              </a:endParaRPr>
            </a:p>
          </p:txBody>
        </p:sp>
        <p:sp>
          <p:nvSpPr>
            <p:cNvPr id="77" name="テキスト ボックス 76"/>
            <p:cNvSpPr txBox="1"/>
            <p:nvPr/>
          </p:nvSpPr>
          <p:spPr>
            <a:xfrm>
              <a:off x="1099399" y="1216132"/>
              <a:ext cx="356884" cy="486661"/>
            </a:xfrm>
            <a:prstGeom prst="rect">
              <a:avLst/>
            </a:prstGeom>
            <a:noFill/>
          </p:spPr>
          <p:txBody>
            <a:bodyPr wrap="none" rtlCol="0">
              <a:spAutoFit/>
            </a:bodyPr>
            <a:lstStyle/>
            <a:p>
              <a:r>
                <a:rPr kumimoji="1" lang="en-US" altLang="ja-JP" sz="2400" b="1" dirty="0">
                  <a:effectLst/>
                  <a:latin typeface="Times New Roman" panose="02020603050405020304" pitchFamily="18" charset="0"/>
                </a:rPr>
                <a:t>a</a:t>
              </a:r>
              <a:endParaRPr kumimoji="1" lang="ja-JP" altLang="en-US" sz="2400" b="1" dirty="0">
                <a:effectLst/>
                <a:latin typeface="Times New Roman" panose="02020603050405020304" pitchFamily="18" charset="0"/>
              </a:endParaRPr>
            </a:p>
          </p:txBody>
        </p:sp>
        <p:sp>
          <p:nvSpPr>
            <p:cNvPr id="78" name="テキスト ボックス 77"/>
            <p:cNvSpPr txBox="1"/>
            <p:nvPr/>
          </p:nvSpPr>
          <p:spPr>
            <a:xfrm>
              <a:off x="1623505" y="1210319"/>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b</a:t>
              </a:r>
              <a:endParaRPr kumimoji="1" lang="ja-JP" altLang="en-US" sz="2400" b="1" dirty="0">
                <a:effectLst/>
                <a:latin typeface="Times New Roman" panose="02020603050405020304" pitchFamily="18" charset="0"/>
              </a:endParaRPr>
            </a:p>
          </p:txBody>
        </p:sp>
        <p:sp>
          <p:nvSpPr>
            <p:cNvPr id="79" name="テキスト ボックス 78"/>
            <p:cNvSpPr txBox="1"/>
            <p:nvPr/>
          </p:nvSpPr>
          <p:spPr>
            <a:xfrm>
              <a:off x="2164227" y="1215818"/>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c</a:t>
              </a:r>
              <a:endParaRPr kumimoji="1" lang="ja-JP" altLang="en-US" sz="2400" b="1" dirty="0">
                <a:effectLst/>
                <a:latin typeface="Times New Roman" panose="02020603050405020304" pitchFamily="18" charset="0"/>
              </a:endParaRPr>
            </a:p>
          </p:txBody>
        </p:sp>
        <p:sp>
          <p:nvSpPr>
            <p:cNvPr id="80" name="テキスト ボックス 79"/>
            <p:cNvSpPr txBox="1"/>
            <p:nvPr/>
          </p:nvSpPr>
          <p:spPr>
            <a:xfrm>
              <a:off x="2679043"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d</a:t>
              </a:r>
              <a:endParaRPr kumimoji="1" lang="ja-JP" altLang="en-US" sz="2400" b="1" dirty="0">
                <a:effectLst/>
                <a:latin typeface="Times New Roman" panose="02020603050405020304" pitchFamily="18" charset="0"/>
              </a:endParaRPr>
            </a:p>
          </p:txBody>
        </p:sp>
        <p:sp>
          <p:nvSpPr>
            <p:cNvPr id="81" name="テキスト ボックス 80"/>
            <p:cNvSpPr txBox="1"/>
            <p:nvPr/>
          </p:nvSpPr>
          <p:spPr>
            <a:xfrm>
              <a:off x="3218027" y="1216132"/>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e</a:t>
              </a:r>
              <a:endParaRPr kumimoji="1" lang="ja-JP" altLang="en-US" sz="2400" b="1" dirty="0">
                <a:effectLst/>
                <a:latin typeface="Times New Roman" panose="02020603050405020304" pitchFamily="18" charset="0"/>
              </a:endParaRPr>
            </a:p>
          </p:txBody>
        </p:sp>
        <p:sp>
          <p:nvSpPr>
            <p:cNvPr id="82" name="テキスト ボックス 81"/>
            <p:cNvSpPr txBox="1"/>
            <p:nvPr/>
          </p:nvSpPr>
          <p:spPr>
            <a:xfrm>
              <a:off x="3769172" y="1210319"/>
              <a:ext cx="302811" cy="486661"/>
            </a:xfrm>
            <a:prstGeom prst="rect">
              <a:avLst/>
            </a:prstGeom>
            <a:noFill/>
          </p:spPr>
          <p:txBody>
            <a:bodyPr wrap="none" rtlCol="0">
              <a:spAutoFit/>
            </a:bodyPr>
            <a:lstStyle/>
            <a:p>
              <a:r>
                <a:rPr lang="en-US" altLang="ja-JP" sz="2400" b="1" dirty="0">
                  <a:effectLst/>
                  <a:latin typeface="Times New Roman" panose="02020603050405020304" pitchFamily="18" charset="0"/>
                </a:rPr>
                <a:t>f</a:t>
              </a:r>
              <a:endParaRPr kumimoji="1" lang="ja-JP" altLang="en-US" sz="2400" b="1" dirty="0">
                <a:effectLst/>
                <a:latin typeface="Times New Roman" panose="02020603050405020304" pitchFamily="18" charset="0"/>
              </a:endParaRPr>
            </a:p>
          </p:txBody>
        </p:sp>
        <p:sp>
          <p:nvSpPr>
            <p:cNvPr id="83" name="テキスト ボックス 82"/>
            <p:cNvSpPr txBox="1"/>
            <p:nvPr/>
          </p:nvSpPr>
          <p:spPr>
            <a:xfrm>
              <a:off x="4264272" y="12158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g</a:t>
              </a:r>
              <a:endParaRPr kumimoji="1" lang="ja-JP" altLang="en-US" sz="2400" b="1" dirty="0">
                <a:effectLst/>
                <a:latin typeface="Times New Roman" panose="02020603050405020304" pitchFamily="18" charset="0"/>
              </a:endParaRPr>
            </a:p>
          </p:txBody>
        </p:sp>
        <p:sp>
          <p:nvSpPr>
            <p:cNvPr id="84" name="テキスト ボックス 83"/>
            <p:cNvSpPr txBox="1"/>
            <p:nvPr/>
          </p:nvSpPr>
          <p:spPr>
            <a:xfrm>
              <a:off x="4788379"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h</a:t>
              </a:r>
              <a:endParaRPr kumimoji="1" lang="ja-JP" altLang="en-US" sz="2400" b="1" dirty="0">
                <a:effectLst/>
                <a:latin typeface="Times New Roman" panose="02020603050405020304" pitchFamily="18" charset="0"/>
              </a:endParaRPr>
            </a:p>
          </p:txBody>
        </p:sp>
      </p:grpSp>
      <p:sp>
        <p:nvSpPr>
          <p:cNvPr id="213" name="テキスト ボックス 212"/>
          <p:cNvSpPr txBox="1"/>
          <p:nvPr/>
        </p:nvSpPr>
        <p:spPr>
          <a:xfrm>
            <a:off x="5715000" y="1447800"/>
            <a:ext cx="2853666" cy="1557349"/>
          </a:xfrm>
          <a:prstGeom prst="rect">
            <a:avLst/>
          </a:prstGeom>
          <a:noFill/>
        </p:spPr>
        <p:txBody>
          <a:bodyPr wrap="none" rtlCol="0">
            <a:spAutoFit/>
          </a:bodyPr>
          <a:lstStyle/>
          <a:p>
            <a:pPr algn="l"/>
            <a:r>
              <a:rPr lang="ja-JP" altLang="en-US" dirty="0">
                <a:latin typeface="Times New Roman" panose="02020603050405020304" pitchFamily="18" charset="0"/>
              </a:rPr>
              <a:t>隅のマスは取ると</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確定石</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⇒隅を取ると有利</a:t>
            </a:r>
            <a:endParaRPr lang="en-US" altLang="ja-JP" dirty="0">
              <a:latin typeface="Times New Roman" panose="02020603050405020304" pitchFamily="18" charset="0"/>
            </a:endParaRPr>
          </a:p>
        </p:txBody>
      </p:sp>
      <p:sp>
        <p:nvSpPr>
          <p:cNvPr id="98" name="テキスト ボックス 97"/>
          <p:cNvSpPr txBox="1"/>
          <p:nvPr/>
        </p:nvSpPr>
        <p:spPr>
          <a:xfrm>
            <a:off x="5791200" y="3505200"/>
            <a:ext cx="2316660" cy="3108543"/>
          </a:xfrm>
          <a:prstGeom prst="rect">
            <a:avLst/>
          </a:prstGeom>
          <a:noFill/>
        </p:spPr>
        <p:txBody>
          <a:bodyPr wrap="none" rtlCol="0">
            <a:spAutoFit/>
          </a:bodyPr>
          <a:lstStyle/>
          <a:p>
            <a:pPr algn="l"/>
            <a:r>
              <a:rPr lang="ja-JP" altLang="en-US" dirty="0">
                <a:latin typeface="Times New Roman" panose="02020603050405020304" pitchFamily="18" charset="0"/>
              </a:rPr>
              <a:t>隅の隣接マス</a:t>
            </a:r>
            <a:endParaRPr lang="en-US" altLang="ja-JP" dirty="0">
              <a:latin typeface="Times New Roman" panose="02020603050405020304" pitchFamily="18" charset="0"/>
            </a:endParaRPr>
          </a:p>
          <a:p>
            <a:pPr algn="l"/>
            <a:r>
              <a:rPr lang="en-US" altLang="ja-JP" dirty="0">
                <a:latin typeface="Times New Roman" panose="02020603050405020304" pitchFamily="18" charset="0"/>
              </a:rPr>
              <a:t>(X,C)</a:t>
            </a:r>
            <a:r>
              <a:rPr lang="ja-JP" altLang="en-US" dirty="0">
                <a:latin typeface="Times New Roman" panose="02020603050405020304" pitchFamily="18" charset="0"/>
              </a:rPr>
              <a:t>は取ると</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相手に隅を</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取られやすい</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a:t>
            </a:r>
            <a:r>
              <a:rPr lang="en-US" altLang="ja-JP" dirty="0">
                <a:latin typeface="Times New Roman" panose="02020603050405020304" pitchFamily="18" charset="0"/>
              </a:rPr>
              <a:t>X,C</a:t>
            </a:r>
            <a:r>
              <a:rPr lang="ja-JP" altLang="en-US" dirty="0">
                <a:latin typeface="Times New Roman" panose="02020603050405020304" pitchFamily="18" charset="0"/>
              </a:rPr>
              <a:t>マスを</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    取ると不利</a:t>
            </a:r>
            <a:endParaRPr lang="en-US" altLang="ja-JP" dirty="0">
              <a:latin typeface="Times New Roman" panose="02020603050405020304" pitchFamily="18" charset="0"/>
            </a:endParaRPr>
          </a:p>
        </p:txBody>
      </p:sp>
    </p:spTree>
    <p:extLst>
      <p:ext uri="{BB962C8B-B14F-4D97-AF65-F5344CB8AC3E}">
        <p14:creationId xmlns:p14="http://schemas.microsoft.com/office/powerpoint/2010/main" val="422327722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位置による評価値：リバーシ</a:t>
            </a:r>
            <a:endParaRPr kumimoji="1" lang="ja-JP" altLang="en-US" baseline="0" dirty="0">
              <a:latin typeface="Times New Roman" pitchFamily="18" charset="0"/>
            </a:endParaRPr>
          </a:p>
        </p:txBody>
      </p:sp>
      <p:grpSp>
        <p:nvGrpSpPr>
          <p:cNvPr id="67" name="グループ化 84"/>
          <p:cNvGrpSpPr/>
          <p:nvPr/>
        </p:nvGrpSpPr>
        <p:grpSpPr>
          <a:xfrm>
            <a:off x="609600" y="1450830"/>
            <a:ext cx="4843179" cy="4876800"/>
            <a:chOff x="562304" y="1210007"/>
            <a:chExt cx="5105400" cy="5140842"/>
          </a:xfrm>
        </p:grpSpPr>
        <p:sp>
          <p:nvSpPr>
            <p:cNvPr id="68" name="正方形/長方形 67"/>
            <p:cNvSpPr/>
            <p:nvPr/>
          </p:nvSpPr>
          <p:spPr bwMode="auto">
            <a:xfrm>
              <a:off x="562304" y="1245449"/>
              <a:ext cx="5105400" cy="5105400"/>
            </a:xfrm>
            <a:prstGeom prst="rect">
              <a:avLst/>
            </a:prstGeom>
            <a:solidFill>
              <a:srgbClr val="92D05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nvGrpSpPr>
            <p:cNvPr id="85" name="グループ化 66"/>
            <p:cNvGrpSpPr/>
            <p:nvPr/>
          </p:nvGrpSpPr>
          <p:grpSpPr>
            <a:xfrm>
              <a:off x="990600" y="1676400"/>
              <a:ext cx="4248807" cy="4280338"/>
              <a:chOff x="1752600" y="1600200"/>
              <a:chExt cx="4248807" cy="4280338"/>
            </a:xfrm>
          </p:grpSpPr>
          <p:sp>
            <p:nvSpPr>
              <p:cNvPr id="3" name="正方形/長方形 2"/>
              <p:cNvSpPr/>
              <p:nvPr/>
            </p:nvSpPr>
            <p:spPr bwMode="auto">
              <a:xfrm>
                <a:off x="1752600" y="1600200"/>
                <a:ext cx="533400" cy="5334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10</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 name="正方形/長方形 3"/>
              <p:cNvSpPr/>
              <p:nvPr/>
            </p:nvSpPr>
            <p:spPr bwMode="auto">
              <a:xfrm>
                <a:off x="2286000" y="1600200"/>
                <a:ext cx="533400" cy="533400"/>
              </a:xfrm>
              <a:prstGeom prst="rect">
                <a:avLst/>
              </a:prstGeom>
              <a:solidFill>
                <a:srgbClr val="FF006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-5</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 name="正方形/長方形 4"/>
              <p:cNvSpPr/>
              <p:nvPr/>
            </p:nvSpPr>
            <p:spPr bwMode="auto">
              <a:xfrm>
                <a:off x="28194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 name="正方形/長方形 5"/>
              <p:cNvSpPr/>
              <p:nvPr/>
            </p:nvSpPr>
            <p:spPr bwMode="auto">
              <a:xfrm>
                <a:off x="3352800"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0</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7" name="正方形/長方形 6"/>
              <p:cNvSpPr/>
              <p:nvPr/>
            </p:nvSpPr>
            <p:spPr bwMode="auto">
              <a:xfrm>
                <a:off x="38678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0</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8" name="正方形/長方形 7"/>
              <p:cNvSpPr/>
              <p:nvPr/>
            </p:nvSpPr>
            <p:spPr bwMode="auto">
              <a:xfrm>
                <a:off x="4401207" y="16002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9" name="正方形/長方形 8"/>
              <p:cNvSpPr/>
              <p:nvPr/>
            </p:nvSpPr>
            <p:spPr bwMode="auto">
              <a:xfrm>
                <a:off x="4934607" y="1600200"/>
                <a:ext cx="533400" cy="533400"/>
              </a:xfrm>
              <a:prstGeom prst="rect">
                <a:avLst/>
              </a:prstGeom>
              <a:solidFill>
                <a:srgbClr val="FF006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-5</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0" name="正方形/長方形 9"/>
              <p:cNvSpPr/>
              <p:nvPr/>
            </p:nvSpPr>
            <p:spPr bwMode="auto">
              <a:xfrm>
                <a:off x="5468007" y="1600200"/>
                <a:ext cx="533400" cy="5334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10</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1" name="正方形/長方形 10"/>
              <p:cNvSpPr/>
              <p:nvPr/>
            </p:nvSpPr>
            <p:spPr bwMode="auto">
              <a:xfrm>
                <a:off x="1752600" y="2133600"/>
                <a:ext cx="533400" cy="533400"/>
              </a:xfrm>
              <a:prstGeom prst="rect">
                <a:avLst/>
              </a:prstGeom>
              <a:solidFill>
                <a:srgbClr val="FF006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-5</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2" name="正方形/長方形 11"/>
              <p:cNvSpPr/>
              <p:nvPr/>
            </p:nvSpPr>
            <p:spPr bwMode="auto">
              <a:xfrm>
                <a:off x="2286000" y="2133600"/>
                <a:ext cx="533400" cy="5334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-7</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3" name="正方形/長方形 12"/>
              <p:cNvSpPr/>
              <p:nvPr/>
            </p:nvSpPr>
            <p:spPr bwMode="auto">
              <a:xfrm>
                <a:off x="28194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4" name="正方形/長方形 13"/>
              <p:cNvSpPr/>
              <p:nvPr/>
            </p:nvSpPr>
            <p:spPr bwMode="auto">
              <a:xfrm>
                <a:off x="3352800"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5" name="正方形/長方形 14"/>
              <p:cNvSpPr/>
              <p:nvPr/>
            </p:nvSpPr>
            <p:spPr bwMode="auto">
              <a:xfrm>
                <a:off x="38678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6" name="正方形/長方形 15"/>
              <p:cNvSpPr/>
              <p:nvPr/>
            </p:nvSpPr>
            <p:spPr bwMode="auto">
              <a:xfrm>
                <a:off x="4401207" y="213360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7" name="正方形/長方形 16"/>
              <p:cNvSpPr/>
              <p:nvPr/>
            </p:nvSpPr>
            <p:spPr bwMode="auto">
              <a:xfrm>
                <a:off x="4934607" y="2133600"/>
                <a:ext cx="533400" cy="5334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-7</a:t>
                </a:r>
              </a:p>
            </p:txBody>
          </p:sp>
          <p:sp>
            <p:nvSpPr>
              <p:cNvPr id="18" name="正方形/長方形 17"/>
              <p:cNvSpPr/>
              <p:nvPr/>
            </p:nvSpPr>
            <p:spPr bwMode="auto">
              <a:xfrm>
                <a:off x="5468007" y="2133600"/>
                <a:ext cx="533400" cy="533400"/>
              </a:xfrm>
              <a:prstGeom prst="rect">
                <a:avLst/>
              </a:prstGeom>
              <a:solidFill>
                <a:srgbClr val="FF006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-5</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19" name="正方形/長方形 18"/>
              <p:cNvSpPr/>
              <p:nvPr/>
            </p:nvSpPr>
            <p:spPr bwMode="auto">
              <a:xfrm>
                <a:off x="17526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0" name="正方形/長方形 19"/>
              <p:cNvSpPr/>
              <p:nvPr/>
            </p:nvSpPr>
            <p:spPr bwMode="auto">
              <a:xfrm>
                <a:off x="22860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1" name="正方形/長方形 20"/>
              <p:cNvSpPr/>
              <p:nvPr/>
            </p:nvSpPr>
            <p:spPr bwMode="auto">
              <a:xfrm>
                <a:off x="28194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2" name="正方形/長方形 21"/>
              <p:cNvSpPr/>
              <p:nvPr/>
            </p:nvSpPr>
            <p:spPr bwMode="auto">
              <a:xfrm>
                <a:off x="3352800"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3" name="正方形/長方形 22"/>
              <p:cNvSpPr/>
              <p:nvPr/>
            </p:nvSpPr>
            <p:spPr bwMode="auto">
              <a:xfrm>
                <a:off x="38678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4" name="正方形/長方形 23"/>
              <p:cNvSpPr/>
              <p:nvPr/>
            </p:nvSpPr>
            <p:spPr bwMode="auto">
              <a:xfrm>
                <a:off x="44012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5" name="正方形/長方形 24"/>
              <p:cNvSpPr/>
              <p:nvPr/>
            </p:nvSpPr>
            <p:spPr bwMode="auto">
              <a:xfrm>
                <a:off x="49346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6" name="正方形/長方形 25"/>
              <p:cNvSpPr/>
              <p:nvPr/>
            </p:nvSpPr>
            <p:spPr bwMode="auto">
              <a:xfrm>
                <a:off x="5468007" y="26735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7" name="正方形/長方形 26"/>
              <p:cNvSpPr/>
              <p:nvPr/>
            </p:nvSpPr>
            <p:spPr bwMode="auto">
              <a:xfrm>
                <a:off x="17526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0</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8" name="正方形/長方形 27"/>
              <p:cNvSpPr/>
              <p:nvPr/>
            </p:nvSpPr>
            <p:spPr bwMode="auto">
              <a:xfrm>
                <a:off x="22860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29" name="正方形/長方形 28"/>
              <p:cNvSpPr/>
              <p:nvPr/>
            </p:nvSpPr>
            <p:spPr bwMode="auto">
              <a:xfrm>
                <a:off x="28194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0" name="正方形/長方形 29"/>
              <p:cNvSpPr/>
              <p:nvPr/>
            </p:nvSpPr>
            <p:spPr bwMode="auto">
              <a:xfrm>
                <a:off x="3352800"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1" name="正方形/長方形 30"/>
              <p:cNvSpPr/>
              <p:nvPr/>
            </p:nvSpPr>
            <p:spPr bwMode="auto">
              <a:xfrm>
                <a:off x="38678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2" name="正方形/長方形 31"/>
              <p:cNvSpPr/>
              <p:nvPr/>
            </p:nvSpPr>
            <p:spPr bwMode="auto">
              <a:xfrm>
                <a:off x="44012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3" name="正方形/長方形 32"/>
              <p:cNvSpPr/>
              <p:nvPr/>
            </p:nvSpPr>
            <p:spPr bwMode="auto">
              <a:xfrm>
                <a:off x="49346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4" name="正方形/長方形 33"/>
              <p:cNvSpPr/>
              <p:nvPr/>
            </p:nvSpPr>
            <p:spPr bwMode="auto">
              <a:xfrm>
                <a:off x="5468007" y="32069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0</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5" name="正方形/長方形 34"/>
              <p:cNvSpPr/>
              <p:nvPr/>
            </p:nvSpPr>
            <p:spPr bwMode="auto">
              <a:xfrm>
                <a:off x="1752600" y="3740370"/>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0</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6" name="正方形/長方形 35"/>
              <p:cNvSpPr/>
              <p:nvPr/>
            </p:nvSpPr>
            <p:spPr bwMode="auto">
              <a:xfrm>
                <a:off x="22860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7" name="正方形/長方形 36"/>
              <p:cNvSpPr/>
              <p:nvPr/>
            </p:nvSpPr>
            <p:spPr bwMode="auto">
              <a:xfrm>
                <a:off x="28194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8" name="正方形/長方形 37"/>
              <p:cNvSpPr/>
              <p:nvPr/>
            </p:nvSpPr>
            <p:spPr bwMode="auto">
              <a:xfrm>
                <a:off x="3352800"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39" name="正方形/長方形 38"/>
              <p:cNvSpPr/>
              <p:nvPr/>
            </p:nvSpPr>
            <p:spPr bwMode="auto">
              <a:xfrm>
                <a:off x="38678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0" name="正方形/長方形 39"/>
              <p:cNvSpPr/>
              <p:nvPr/>
            </p:nvSpPr>
            <p:spPr bwMode="auto">
              <a:xfrm>
                <a:off x="44012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1" name="正方形/長方形 40"/>
              <p:cNvSpPr/>
              <p:nvPr/>
            </p:nvSpPr>
            <p:spPr bwMode="auto">
              <a:xfrm>
                <a:off x="49346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2" name="正方形/長方形 41"/>
              <p:cNvSpPr/>
              <p:nvPr/>
            </p:nvSpPr>
            <p:spPr bwMode="auto">
              <a:xfrm>
                <a:off x="5468007" y="37403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0</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3" name="正方形/長方形 42"/>
              <p:cNvSpPr/>
              <p:nvPr/>
            </p:nvSpPr>
            <p:spPr bwMode="auto">
              <a:xfrm>
                <a:off x="17526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4" name="正方形/長方形 43"/>
              <p:cNvSpPr/>
              <p:nvPr/>
            </p:nvSpPr>
            <p:spPr bwMode="auto">
              <a:xfrm>
                <a:off x="22860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5" name="正方形/長方形 44"/>
              <p:cNvSpPr/>
              <p:nvPr/>
            </p:nvSpPr>
            <p:spPr bwMode="auto">
              <a:xfrm>
                <a:off x="28194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6" name="正方形/長方形 45"/>
              <p:cNvSpPr/>
              <p:nvPr/>
            </p:nvSpPr>
            <p:spPr bwMode="auto">
              <a:xfrm>
                <a:off x="3352800"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7" name="正方形/長方形 46"/>
              <p:cNvSpPr/>
              <p:nvPr/>
            </p:nvSpPr>
            <p:spPr bwMode="auto">
              <a:xfrm>
                <a:off x="38678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8" name="正方形/長方形 47"/>
              <p:cNvSpPr/>
              <p:nvPr/>
            </p:nvSpPr>
            <p:spPr bwMode="auto">
              <a:xfrm>
                <a:off x="44012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49" name="正方形/長方形 48"/>
              <p:cNvSpPr/>
              <p:nvPr/>
            </p:nvSpPr>
            <p:spPr bwMode="auto">
              <a:xfrm>
                <a:off x="49346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0" name="正方形/長方形 49"/>
              <p:cNvSpPr/>
              <p:nvPr/>
            </p:nvSpPr>
            <p:spPr bwMode="auto">
              <a:xfrm>
                <a:off x="5468007" y="4273769"/>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1" name="正方形/長方形 50"/>
              <p:cNvSpPr/>
              <p:nvPr/>
            </p:nvSpPr>
            <p:spPr bwMode="auto">
              <a:xfrm>
                <a:off x="1752600" y="4813738"/>
                <a:ext cx="533400" cy="533400"/>
              </a:xfrm>
              <a:prstGeom prst="rect">
                <a:avLst/>
              </a:prstGeom>
              <a:solidFill>
                <a:srgbClr val="FF006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-5</a:t>
                </a:r>
                <a:endParaRPr kumimoji="1" lang="ja-JP" altLang="en-US" sz="240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2" name="正方形/長方形 51"/>
              <p:cNvSpPr/>
              <p:nvPr/>
            </p:nvSpPr>
            <p:spPr bwMode="auto">
              <a:xfrm>
                <a:off x="2286000" y="4813738"/>
                <a:ext cx="533400" cy="5334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-7</a:t>
                </a:r>
                <a:endParaRPr kumimoji="1" lang="ja-JP" altLang="en-US" sz="240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3" name="正方形/長方形 52"/>
              <p:cNvSpPr/>
              <p:nvPr/>
            </p:nvSpPr>
            <p:spPr bwMode="auto">
              <a:xfrm>
                <a:off x="28194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-1</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4" name="正方形/長方形 53"/>
              <p:cNvSpPr/>
              <p:nvPr/>
            </p:nvSpPr>
            <p:spPr bwMode="auto">
              <a:xfrm>
                <a:off x="3352800"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5" name="正方形/長方形 54"/>
              <p:cNvSpPr/>
              <p:nvPr/>
            </p:nvSpPr>
            <p:spPr bwMode="auto">
              <a:xfrm>
                <a:off x="38678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6" name="正方形/長方形 55"/>
              <p:cNvSpPr/>
              <p:nvPr/>
            </p:nvSpPr>
            <p:spPr bwMode="auto">
              <a:xfrm>
                <a:off x="4401207" y="48137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7" name="正方形/長方形 56"/>
              <p:cNvSpPr/>
              <p:nvPr/>
            </p:nvSpPr>
            <p:spPr bwMode="auto">
              <a:xfrm>
                <a:off x="4934607" y="4813738"/>
                <a:ext cx="533400" cy="53340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-7</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8" name="正方形/長方形 57"/>
              <p:cNvSpPr/>
              <p:nvPr/>
            </p:nvSpPr>
            <p:spPr bwMode="auto">
              <a:xfrm>
                <a:off x="5468007" y="4813738"/>
                <a:ext cx="533400" cy="533400"/>
              </a:xfrm>
              <a:prstGeom prst="rect">
                <a:avLst/>
              </a:prstGeom>
              <a:solidFill>
                <a:srgbClr val="FF006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-5</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59" name="正方形/長方形 58"/>
              <p:cNvSpPr/>
              <p:nvPr/>
            </p:nvSpPr>
            <p:spPr bwMode="auto">
              <a:xfrm>
                <a:off x="1752600" y="5347138"/>
                <a:ext cx="533400" cy="5334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10</a:t>
                </a:r>
                <a:endParaRPr kumimoji="1" lang="ja-JP" altLang="en-US" sz="2400" b="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0" name="正方形/長方形 59"/>
              <p:cNvSpPr/>
              <p:nvPr/>
            </p:nvSpPr>
            <p:spPr bwMode="auto">
              <a:xfrm>
                <a:off x="2286000" y="5347138"/>
                <a:ext cx="533400" cy="533400"/>
              </a:xfrm>
              <a:prstGeom prst="rect">
                <a:avLst/>
              </a:prstGeom>
              <a:solidFill>
                <a:srgbClr val="FF006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-5</a:t>
                </a:r>
                <a:endParaRPr kumimoji="1" lang="ja-JP" altLang="en-US" sz="2400" i="0" u="none" strike="noStrike" cap="none" normalizeH="0" dirty="0">
                  <a:ln>
                    <a:noFill/>
                  </a:ln>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1" name="正方形/長方形 60"/>
              <p:cNvSpPr/>
              <p:nvPr/>
            </p:nvSpPr>
            <p:spPr bwMode="auto">
              <a:xfrm>
                <a:off x="28194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2" name="正方形/長方形 61"/>
              <p:cNvSpPr/>
              <p:nvPr/>
            </p:nvSpPr>
            <p:spPr bwMode="auto">
              <a:xfrm>
                <a:off x="3352800"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0</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3" name="正方形/長方形 62"/>
              <p:cNvSpPr/>
              <p:nvPr/>
            </p:nvSpPr>
            <p:spPr bwMode="auto">
              <a:xfrm>
                <a:off x="38678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0</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4" name="正方形/長方形 63"/>
              <p:cNvSpPr/>
              <p:nvPr/>
            </p:nvSpPr>
            <p:spPr bwMode="auto">
              <a:xfrm>
                <a:off x="4401207" y="5347138"/>
                <a:ext cx="533400" cy="533400"/>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2</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5" name="正方形/長方形 64"/>
              <p:cNvSpPr/>
              <p:nvPr/>
            </p:nvSpPr>
            <p:spPr bwMode="auto">
              <a:xfrm>
                <a:off x="4934607" y="5347138"/>
                <a:ext cx="533400" cy="533400"/>
              </a:xfrm>
              <a:prstGeom prst="rect">
                <a:avLst/>
              </a:prstGeom>
              <a:solidFill>
                <a:srgbClr val="FF0066"/>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-5</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sp>
            <p:nvSpPr>
              <p:cNvPr id="66" name="正方形/長方形 65"/>
              <p:cNvSpPr/>
              <p:nvPr/>
            </p:nvSpPr>
            <p:spPr bwMode="auto">
              <a:xfrm>
                <a:off x="5468007" y="5347138"/>
                <a:ext cx="533400" cy="5334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sz="2400" dirty="0">
                    <a:latin typeface="Times New Roman" panose="02020603050405020304" pitchFamily="18" charset="0"/>
                  </a:rPr>
                  <a:t>10</a:t>
                </a:r>
                <a:endParaRPr kumimoji="1" lang="ja-JP" altLang="en-US" sz="2400" b="0" i="0" u="none" strike="noStrike" cap="none" normalizeH="0" dirty="0">
                  <a:ln>
                    <a:noFill/>
                  </a:ln>
                  <a:solidFill>
                    <a:schemeClr val="tx1"/>
                  </a:solidFill>
                  <a:effectLst>
                    <a:outerShdw blurRad="38100" dist="38100" dir="2700000" algn="tl">
                      <a:srgbClr val="000000">
                        <a:alpha val="43137"/>
                      </a:srgbClr>
                    </a:outerShdw>
                  </a:effectLst>
                  <a:latin typeface="Times New Roman" panose="02020603050405020304" pitchFamily="18" charset="0"/>
                  <a:ea typeface="ＭＳ Ｐゴシック" panose="020B0600070205080204" pitchFamily="50" charset="-128"/>
                </a:endParaRPr>
              </a:p>
            </p:txBody>
          </p:sp>
        </p:grpSp>
        <p:sp>
          <p:nvSpPr>
            <p:cNvPr id="69" name="テキスト ボックス 68"/>
            <p:cNvSpPr txBox="1"/>
            <p:nvPr/>
          </p:nvSpPr>
          <p:spPr>
            <a:xfrm>
              <a:off x="636557" y="540620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8</a:t>
              </a:r>
              <a:endParaRPr kumimoji="1" lang="ja-JP" altLang="en-US" sz="2400" b="1" dirty="0">
                <a:effectLst/>
                <a:latin typeface="Times New Roman" panose="02020603050405020304" pitchFamily="18" charset="0"/>
              </a:endParaRPr>
            </a:p>
          </p:txBody>
        </p:sp>
        <p:sp>
          <p:nvSpPr>
            <p:cNvPr id="70" name="テキスト ボックス 69"/>
            <p:cNvSpPr txBox="1"/>
            <p:nvPr/>
          </p:nvSpPr>
          <p:spPr>
            <a:xfrm>
              <a:off x="629773" y="4867715"/>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7</a:t>
              </a:r>
              <a:endParaRPr kumimoji="1" lang="ja-JP" altLang="en-US" sz="2400" b="1" dirty="0">
                <a:effectLst/>
                <a:latin typeface="Times New Roman" panose="02020603050405020304" pitchFamily="18" charset="0"/>
              </a:endParaRPr>
            </a:p>
          </p:txBody>
        </p:sp>
        <p:sp>
          <p:nvSpPr>
            <p:cNvPr id="71" name="テキスト ボックス 70"/>
            <p:cNvSpPr txBox="1"/>
            <p:nvPr/>
          </p:nvSpPr>
          <p:spPr>
            <a:xfrm>
              <a:off x="637739" y="434703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6</a:t>
              </a:r>
              <a:endParaRPr kumimoji="1" lang="ja-JP" altLang="en-US" sz="2400" b="1" dirty="0">
                <a:effectLst/>
                <a:latin typeface="Times New Roman" panose="02020603050405020304" pitchFamily="18" charset="0"/>
              </a:endParaRPr>
            </a:p>
          </p:txBody>
        </p:sp>
        <p:sp>
          <p:nvSpPr>
            <p:cNvPr id="72" name="テキスト ボックス 71"/>
            <p:cNvSpPr txBox="1"/>
            <p:nvPr/>
          </p:nvSpPr>
          <p:spPr>
            <a:xfrm>
              <a:off x="630954" y="380854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5</a:t>
              </a:r>
              <a:endParaRPr kumimoji="1" lang="ja-JP" altLang="en-US" sz="2400" b="1" dirty="0">
                <a:effectLst/>
                <a:latin typeface="Times New Roman" panose="02020603050405020304" pitchFamily="18" charset="0"/>
              </a:endParaRPr>
            </a:p>
          </p:txBody>
        </p:sp>
        <p:sp>
          <p:nvSpPr>
            <p:cNvPr id="73" name="テキスト ボックス 72"/>
            <p:cNvSpPr txBox="1"/>
            <p:nvPr/>
          </p:nvSpPr>
          <p:spPr>
            <a:xfrm>
              <a:off x="639240" y="331278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4</a:t>
              </a:r>
              <a:endParaRPr kumimoji="1" lang="ja-JP" altLang="en-US" sz="2400" b="1" dirty="0">
                <a:effectLst/>
                <a:latin typeface="Times New Roman" panose="02020603050405020304" pitchFamily="18" charset="0"/>
              </a:endParaRPr>
            </a:p>
          </p:txBody>
        </p:sp>
        <p:sp>
          <p:nvSpPr>
            <p:cNvPr id="74" name="テキスト ボックス 73"/>
            <p:cNvSpPr txBox="1"/>
            <p:nvPr/>
          </p:nvSpPr>
          <p:spPr>
            <a:xfrm>
              <a:off x="632455" y="2774294"/>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3</a:t>
              </a:r>
              <a:endParaRPr kumimoji="1" lang="ja-JP" altLang="en-US" sz="2400" b="1" dirty="0">
                <a:effectLst/>
                <a:latin typeface="Times New Roman" panose="02020603050405020304" pitchFamily="18" charset="0"/>
              </a:endParaRPr>
            </a:p>
          </p:txBody>
        </p:sp>
        <p:sp>
          <p:nvSpPr>
            <p:cNvPr id="75" name="テキスト ボックス 74"/>
            <p:cNvSpPr txBox="1"/>
            <p:nvPr/>
          </p:nvSpPr>
          <p:spPr>
            <a:xfrm>
              <a:off x="640420" y="22536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2</a:t>
              </a:r>
              <a:endParaRPr kumimoji="1" lang="ja-JP" altLang="en-US" sz="2400" b="1" dirty="0">
                <a:effectLst/>
                <a:latin typeface="Times New Roman" panose="02020603050405020304" pitchFamily="18" charset="0"/>
              </a:endParaRPr>
            </a:p>
          </p:txBody>
        </p:sp>
        <p:sp>
          <p:nvSpPr>
            <p:cNvPr id="76" name="テキスト ボックス 75"/>
            <p:cNvSpPr txBox="1"/>
            <p:nvPr/>
          </p:nvSpPr>
          <p:spPr>
            <a:xfrm>
              <a:off x="633639" y="1715129"/>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1</a:t>
              </a:r>
              <a:endParaRPr kumimoji="1" lang="ja-JP" altLang="en-US" sz="2400" b="1" dirty="0">
                <a:effectLst/>
                <a:latin typeface="Times New Roman" panose="02020603050405020304" pitchFamily="18" charset="0"/>
              </a:endParaRPr>
            </a:p>
          </p:txBody>
        </p:sp>
        <p:sp>
          <p:nvSpPr>
            <p:cNvPr id="77" name="テキスト ボックス 76"/>
            <p:cNvSpPr txBox="1"/>
            <p:nvPr/>
          </p:nvSpPr>
          <p:spPr>
            <a:xfrm>
              <a:off x="1099399" y="1216132"/>
              <a:ext cx="356884" cy="486661"/>
            </a:xfrm>
            <a:prstGeom prst="rect">
              <a:avLst/>
            </a:prstGeom>
            <a:noFill/>
          </p:spPr>
          <p:txBody>
            <a:bodyPr wrap="none" rtlCol="0">
              <a:spAutoFit/>
            </a:bodyPr>
            <a:lstStyle/>
            <a:p>
              <a:r>
                <a:rPr kumimoji="1" lang="en-US" altLang="ja-JP" sz="2400" b="1" dirty="0">
                  <a:effectLst/>
                  <a:latin typeface="Times New Roman" panose="02020603050405020304" pitchFamily="18" charset="0"/>
                </a:rPr>
                <a:t>a</a:t>
              </a:r>
              <a:endParaRPr kumimoji="1" lang="ja-JP" altLang="en-US" sz="2400" b="1" dirty="0">
                <a:effectLst/>
                <a:latin typeface="Times New Roman" panose="02020603050405020304" pitchFamily="18" charset="0"/>
              </a:endParaRPr>
            </a:p>
          </p:txBody>
        </p:sp>
        <p:sp>
          <p:nvSpPr>
            <p:cNvPr id="78" name="テキスト ボックス 77"/>
            <p:cNvSpPr txBox="1"/>
            <p:nvPr/>
          </p:nvSpPr>
          <p:spPr>
            <a:xfrm>
              <a:off x="1623505" y="1210319"/>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b</a:t>
              </a:r>
              <a:endParaRPr kumimoji="1" lang="ja-JP" altLang="en-US" sz="2400" b="1" dirty="0">
                <a:effectLst/>
                <a:latin typeface="Times New Roman" panose="02020603050405020304" pitchFamily="18" charset="0"/>
              </a:endParaRPr>
            </a:p>
          </p:txBody>
        </p:sp>
        <p:sp>
          <p:nvSpPr>
            <p:cNvPr id="79" name="テキスト ボックス 78"/>
            <p:cNvSpPr txBox="1"/>
            <p:nvPr/>
          </p:nvSpPr>
          <p:spPr>
            <a:xfrm>
              <a:off x="2164227" y="1215818"/>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c</a:t>
              </a:r>
              <a:endParaRPr kumimoji="1" lang="ja-JP" altLang="en-US" sz="2400" b="1" dirty="0">
                <a:effectLst/>
                <a:latin typeface="Times New Roman" panose="02020603050405020304" pitchFamily="18" charset="0"/>
              </a:endParaRPr>
            </a:p>
          </p:txBody>
        </p:sp>
        <p:sp>
          <p:nvSpPr>
            <p:cNvPr id="80" name="テキスト ボックス 79"/>
            <p:cNvSpPr txBox="1"/>
            <p:nvPr/>
          </p:nvSpPr>
          <p:spPr>
            <a:xfrm>
              <a:off x="2679043"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d</a:t>
              </a:r>
              <a:endParaRPr kumimoji="1" lang="ja-JP" altLang="en-US" sz="2400" b="1" dirty="0">
                <a:effectLst/>
                <a:latin typeface="Times New Roman" panose="02020603050405020304" pitchFamily="18" charset="0"/>
              </a:endParaRPr>
            </a:p>
          </p:txBody>
        </p:sp>
        <p:sp>
          <p:nvSpPr>
            <p:cNvPr id="81" name="テキスト ボックス 80"/>
            <p:cNvSpPr txBox="1"/>
            <p:nvPr/>
          </p:nvSpPr>
          <p:spPr>
            <a:xfrm>
              <a:off x="3218027" y="1216132"/>
              <a:ext cx="338296" cy="486661"/>
            </a:xfrm>
            <a:prstGeom prst="rect">
              <a:avLst/>
            </a:prstGeom>
            <a:noFill/>
          </p:spPr>
          <p:txBody>
            <a:bodyPr wrap="none" rtlCol="0">
              <a:spAutoFit/>
            </a:bodyPr>
            <a:lstStyle/>
            <a:p>
              <a:r>
                <a:rPr lang="en-US" altLang="ja-JP" sz="2400" b="1" dirty="0">
                  <a:effectLst/>
                  <a:latin typeface="Times New Roman" panose="02020603050405020304" pitchFamily="18" charset="0"/>
                </a:rPr>
                <a:t>e</a:t>
              </a:r>
              <a:endParaRPr kumimoji="1" lang="ja-JP" altLang="en-US" sz="2400" b="1" dirty="0">
                <a:effectLst/>
                <a:latin typeface="Times New Roman" panose="02020603050405020304" pitchFamily="18" charset="0"/>
              </a:endParaRPr>
            </a:p>
          </p:txBody>
        </p:sp>
        <p:sp>
          <p:nvSpPr>
            <p:cNvPr id="82" name="テキスト ボックス 81"/>
            <p:cNvSpPr txBox="1"/>
            <p:nvPr/>
          </p:nvSpPr>
          <p:spPr>
            <a:xfrm>
              <a:off x="3769172" y="1210319"/>
              <a:ext cx="302811" cy="486661"/>
            </a:xfrm>
            <a:prstGeom prst="rect">
              <a:avLst/>
            </a:prstGeom>
            <a:noFill/>
          </p:spPr>
          <p:txBody>
            <a:bodyPr wrap="none" rtlCol="0">
              <a:spAutoFit/>
            </a:bodyPr>
            <a:lstStyle/>
            <a:p>
              <a:r>
                <a:rPr lang="en-US" altLang="ja-JP" sz="2400" b="1" dirty="0">
                  <a:effectLst/>
                  <a:latin typeface="Times New Roman" panose="02020603050405020304" pitchFamily="18" charset="0"/>
                </a:rPr>
                <a:t>f</a:t>
              </a:r>
              <a:endParaRPr kumimoji="1" lang="ja-JP" altLang="en-US" sz="2400" b="1" dirty="0">
                <a:effectLst/>
                <a:latin typeface="Times New Roman" panose="02020603050405020304" pitchFamily="18" charset="0"/>
              </a:endParaRPr>
            </a:p>
          </p:txBody>
        </p:sp>
        <p:sp>
          <p:nvSpPr>
            <p:cNvPr id="83" name="テキスト ボックス 82"/>
            <p:cNvSpPr txBox="1"/>
            <p:nvPr/>
          </p:nvSpPr>
          <p:spPr>
            <a:xfrm>
              <a:off x="4264272" y="1215818"/>
              <a:ext cx="356884" cy="486661"/>
            </a:xfrm>
            <a:prstGeom prst="rect">
              <a:avLst/>
            </a:prstGeom>
            <a:noFill/>
          </p:spPr>
          <p:txBody>
            <a:bodyPr wrap="none" rtlCol="0">
              <a:spAutoFit/>
            </a:bodyPr>
            <a:lstStyle/>
            <a:p>
              <a:r>
                <a:rPr lang="en-US" altLang="ja-JP" sz="2400" b="1" dirty="0">
                  <a:effectLst/>
                  <a:latin typeface="Times New Roman" panose="02020603050405020304" pitchFamily="18" charset="0"/>
                </a:rPr>
                <a:t>g</a:t>
              </a:r>
              <a:endParaRPr kumimoji="1" lang="ja-JP" altLang="en-US" sz="2400" b="1" dirty="0">
                <a:effectLst/>
                <a:latin typeface="Times New Roman" panose="02020603050405020304" pitchFamily="18" charset="0"/>
              </a:endParaRPr>
            </a:p>
          </p:txBody>
        </p:sp>
        <p:sp>
          <p:nvSpPr>
            <p:cNvPr id="84" name="テキスト ボックス 83"/>
            <p:cNvSpPr txBox="1"/>
            <p:nvPr/>
          </p:nvSpPr>
          <p:spPr>
            <a:xfrm>
              <a:off x="4788379" y="1210007"/>
              <a:ext cx="375472" cy="486661"/>
            </a:xfrm>
            <a:prstGeom prst="rect">
              <a:avLst/>
            </a:prstGeom>
            <a:noFill/>
          </p:spPr>
          <p:txBody>
            <a:bodyPr wrap="none" rtlCol="0">
              <a:spAutoFit/>
            </a:bodyPr>
            <a:lstStyle/>
            <a:p>
              <a:r>
                <a:rPr lang="en-US" altLang="ja-JP" sz="2400" b="1" dirty="0">
                  <a:effectLst/>
                  <a:latin typeface="Times New Roman" panose="02020603050405020304" pitchFamily="18" charset="0"/>
                </a:rPr>
                <a:t>h</a:t>
              </a:r>
              <a:endParaRPr kumimoji="1" lang="ja-JP" altLang="en-US" sz="2400" b="1" dirty="0">
                <a:effectLst/>
                <a:latin typeface="Times New Roman" panose="02020603050405020304" pitchFamily="18" charset="0"/>
              </a:endParaRPr>
            </a:p>
          </p:txBody>
        </p:sp>
      </p:grpSp>
      <p:sp>
        <p:nvSpPr>
          <p:cNvPr id="213" name="テキスト ボックス 212"/>
          <p:cNvSpPr txBox="1"/>
          <p:nvPr/>
        </p:nvSpPr>
        <p:spPr>
          <a:xfrm>
            <a:off x="5715000" y="1447800"/>
            <a:ext cx="2930610" cy="1557349"/>
          </a:xfrm>
          <a:prstGeom prst="rect">
            <a:avLst/>
          </a:prstGeom>
          <a:noFill/>
        </p:spPr>
        <p:txBody>
          <a:bodyPr wrap="none" rtlCol="0">
            <a:spAutoFit/>
          </a:bodyPr>
          <a:lstStyle/>
          <a:p>
            <a:pPr algn="l"/>
            <a:r>
              <a:rPr lang="ja-JP" altLang="en-US" dirty="0">
                <a:latin typeface="Times New Roman" panose="02020603050405020304" pitchFamily="18" charset="0"/>
              </a:rPr>
              <a:t>有利なマスに正</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不利なマスに負の</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値を割り当てる</a:t>
            </a:r>
            <a:endParaRPr lang="en-US" altLang="ja-JP" dirty="0">
              <a:latin typeface="Times New Roman" panose="02020603050405020304" pitchFamily="18" charset="0"/>
            </a:endParaRPr>
          </a:p>
        </p:txBody>
      </p:sp>
      <p:sp>
        <p:nvSpPr>
          <p:cNvPr id="88" name="テキスト ボックス 87"/>
          <p:cNvSpPr txBox="1"/>
          <p:nvPr/>
        </p:nvSpPr>
        <p:spPr>
          <a:xfrm>
            <a:off x="762000" y="6334780"/>
            <a:ext cx="4655442" cy="523220"/>
          </a:xfrm>
          <a:prstGeom prst="rect">
            <a:avLst/>
          </a:prstGeom>
          <a:noFill/>
        </p:spPr>
        <p:txBody>
          <a:bodyPr wrap="none" rtlCol="0">
            <a:spAutoFit/>
          </a:bodyPr>
          <a:lstStyle/>
          <a:p>
            <a:r>
              <a:rPr kumimoji="1" lang="ja-JP" altLang="en-US" dirty="0">
                <a:latin typeface="Times New Roman" panose="02020603050405020304" pitchFamily="18" charset="0"/>
              </a:rPr>
              <a:t>各マスへの得点割り当ての例</a:t>
            </a:r>
          </a:p>
        </p:txBody>
      </p:sp>
      <p:sp>
        <p:nvSpPr>
          <p:cNvPr id="89" name="テキスト ボックス 88"/>
          <p:cNvSpPr txBox="1"/>
          <p:nvPr/>
        </p:nvSpPr>
        <p:spPr>
          <a:xfrm>
            <a:off x="5795006" y="4800600"/>
            <a:ext cx="3348994" cy="904863"/>
          </a:xfrm>
          <a:prstGeom prst="rect">
            <a:avLst/>
          </a:prstGeom>
          <a:noFill/>
        </p:spPr>
        <p:txBody>
          <a:bodyPr wrap="none" rtlCol="0">
            <a:spAutoFit/>
          </a:bodyPr>
          <a:lstStyle/>
          <a:p>
            <a:pPr algn="l"/>
            <a:r>
              <a:rPr lang="ja-JP" altLang="en-US" sz="2400" dirty="0">
                <a:latin typeface="Times New Roman" panose="02020603050405020304" pitchFamily="18" charset="0"/>
              </a:rPr>
              <a:t>これだけでも</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ある程度の強さにはなる</a:t>
            </a:r>
            <a:endParaRPr lang="en-US" altLang="ja-JP" sz="2400" dirty="0">
              <a:latin typeface="Times New Roman" panose="02020603050405020304" pitchFamily="18" charset="0"/>
            </a:endParaRPr>
          </a:p>
        </p:txBody>
      </p:sp>
      <p:sp>
        <p:nvSpPr>
          <p:cNvPr id="90" name="テキスト ボックス 89"/>
          <p:cNvSpPr txBox="1"/>
          <p:nvPr/>
        </p:nvSpPr>
        <p:spPr>
          <a:xfrm>
            <a:off x="6172200" y="3429000"/>
            <a:ext cx="1960793" cy="1040285"/>
          </a:xfrm>
          <a:prstGeom prst="rect">
            <a:avLst/>
          </a:prstGeom>
          <a:noFill/>
        </p:spPr>
        <p:txBody>
          <a:bodyPr wrap="none" rtlCol="0">
            <a:spAutoFit/>
          </a:bodyPr>
          <a:lstStyle/>
          <a:p>
            <a:pPr algn="l"/>
            <a:r>
              <a:rPr lang="ja-JP" altLang="en-US" dirty="0">
                <a:latin typeface="Times New Roman" panose="02020603050405020304" pitchFamily="18" charset="0"/>
              </a:rPr>
              <a:t>得点の高い</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マスに打つ</a:t>
            </a:r>
            <a:endParaRPr lang="en-US" altLang="ja-JP" dirty="0">
              <a:latin typeface="Times New Roman" panose="02020603050405020304" pitchFamily="18" charset="0"/>
            </a:endParaRPr>
          </a:p>
        </p:txBody>
      </p:sp>
    </p:spTree>
    <p:extLst>
      <p:ext uri="{BB962C8B-B14F-4D97-AF65-F5344CB8AC3E}">
        <p14:creationId xmlns:p14="http://schemas.microsoft.com/office/powerpoint/2010/main" val="259571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0"/>
                                        </p:tgtEl>
                                        <p:attrNameLst>
                                          <p:attrName>style.visibility</p:attrName>
                                        </p:attrNameLst>
                                      </p:cBhvr>
                                      <p:to>
                                        <p:strVal val="visible"/>
                                      </p:to>
                                    </p:set>
                                    <p:anim calcmode="lin" valueType="num">
                                      <p:cBhvr additive="base">
                                        <p:cTn id="7" dur="500" fill="hold"/>
                                        <p:tgtEl>
                                          <p:spTgt spid="90"/>
                                        </p:tgtEl>
                                        <p:attrNameLst>
                                          <p:attrName>ppt_x</p:attrName>
                                        </p:attrNameLst>
                                      </p:cBhvr>
                                      <p:tavLst>
                                        <p:tav tm="0">
                                          <p:val>
                                            <p:strVal val="#ppt_x"/>
                                          </p:val>
                                        </p:tav>
                                        <p:tav tm="100000">
                                          <p:val>
                                            <p:strVal val="#ppt_x"/>
                                          </p:val>
                                        </p:tav>
                                      </p:tavLst>
                                    </p:anim>
                                    <p:anim calcmode="lin" valueType="num">
                                      <p:cBhvr additive="base">
                                        <p:cTn id="8" dur="500" fill="hold"/>
                                        <p:tgtEl>
                                          <p:spTgt spid="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9"/>
                                        </p:tgtEl>
                                        <p:attrNameLst>
                                          <p:attrName>style.visibility</p:attrName>
                                        </p:attrNameLst>
                                      </p:cBhvr>
                                      <p:to>
                                        <p:strVal val="visible"/>
                                      </p:to>
                                    </p:set>
                                    <p:anim calcmode="lin" valueType="num">
                                      <p:cBhvr additive="base">
                                        <p:cTn id="13" dur="500" fill="hold"/>
                                        <p:tgtEl>
                                          <p:spTgt spid="89"/>
                                        </p:tgtEl>
                                        <p:attrNameLst>
                                          <p:attrName>ppt_x</p:attrName>
                                        </p:attrNameLst>
                                      </p:cBhvr>
                                      <p:tavLst>
                                        <p:tav tm="0">
                                          <p:val>
                                            <p:strVal val="#ppt_x"/>
                                          </p:val>
                                        </p:tav>
                                        <p:tav tm="100000">
                                          <p:val>
                                            <p:strVal val="#ppt_x"/>
                                          </p:val>
                                        </p:tav>
                                      </p:tavLst>
                                    </p:anim>
                                    <p:anim calcmode="lin" valueType="num">
                                      <p:cBhvr additive="base">
                                        <p:cTn id="14" dur="500" fill="hold"/>
                                        <p:tgtEl>
                                          <p:spTgt spid="8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p:bldP spid="90"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着手可能手数</a:t>
            </a:r>
          </a:p>
        </p:txBody>
      </p:sp>
      <p:sp>
        <p:nvSpPr>
          <p:cNvPr id="3" name="コンテンツ プレースホルダ 2"/>
          <p:cNvSpPr>
            <a:spLocks noGrp="1"/>
          </p:cNvSpPr>
          <p:nvPr>
            <p:ph idx="1"/>
          </p:nvPr>
        </p:nvSpPr>
        <p:spPr/>
        <p:txBody>
          <a:bodyPr/>
          <a:lstStyle/>
          <a:p>
            <a:r>
              <a:rPr kumimoji="1" lang="ja-JP" altLang="en-US" dirty="0"/>
              <a:t>着手可能手数</a:t>
            </a:r>
            <a:r>
              <a:rPr kumimoji="1" lang="en-US" altLang="ja-JP" dirty="0"/>
              <a:t>(</a:t>
            </a:r>
            <a:r>
              <a:rPr kumimoji="1" lang="ja-JP" altLang="en-US" dirty="0"/>
              <a:t>その局面で指せる手の数</a:t>
            </a:r>
            <a:r>
              <a:rPr kumimoji="1" lang="en-US" altLang="ja-JP" dirty="0"/>
              <a:t>)</a:t>
            </a:r>
          </a:p>
          <a:p>
            <a:pPr lvl="1"/>
            <a:r>
              <a:rPr kumimoji="1" lang="ja-JP" altLang="en-US" dirty="0"/>
              <a:t>着手可能手数が少ない</a:t>
            </a:r>
            <a:endParaRPr kumimoji="1" lang="en-US" altLang="ja-JP" dirty="0"/>
          </a:p>
          <a:p>
            <a:pPr lvl="1">
              <a:buNone/>
            </a:pPr>
            <a:r>
              <a:rPr kumimoji="1" lang="ja-JP" altLang="en-US" dirty="0"/>
              <a:t>⇒不利な手でも選ばないといけない</a:t>
            </a:r>
          </a:p>
        </p:txBody>
      </p:sp>
      <p:sp>
        <p:nvSpPr>
          <p:cNvPr id="4" name="テキスト ボックス 3"/>
          <p:cNvSpPr txBox="1"/>
          <p:nvPr/>
        </p:nvSpPr>
        <p:spPr>
          <a:xfrm>
            <a:off x="1371600" y="3810000"/>
            <a:ext cx="6218369" cy="1766637"/>
          </a:xfrm>
          <a:prstGeom prst="rect">
            <a:avLst/>
          </a:prstGeom>
          <a:noFill/>
        </p:spPr>
        <p:txBody>
          <a:bodyPr wrap="none" rtlCol="0">
            <a:spAutoFit/>
          </a:bodyPr>
          <a:lstStyle/>
          <a:p>
            <a:pPr algn="l"/>
            <a:r>
              <a:rPr kumimoji="1" lang="ja-JP" altLang="en-US" sz="3200" dirty="0">
                <a:latin typeface="Times New Roman" panose="02020603050405020304" pitchFamily="18" charset="0"/>
              </a:rPr>
              <a:t>自分の着手可能手数が多く</a:t>
            </a:r>
            <a:endParaRPr kumimoji="1" lang="en-US" altLang="ja-JP" sz="3200" dirty="0">
              <a:latin typeface="Times New Roman" panose="02020603050405020304" pitchFamily="18" charset="0"/>
            </a:endParaRPr>
          </a:p>
          <a:p>
            <a:pPr algn="l"/>
            <a:r>
              <a:rPr kumimoji="1" lang="ja-JP" altLang="en-US" sz="3200" dirty="0">
                <a:latin typeface="Times New Roman" panose="02020603050405020304" pitchFamily="18" charset="0"/>
              </a:rPr>
              <a:t>相手の着手可能手数が少ない手を</a:t>
            </a:r>
            <a:endParaRPr kumimoji="1" lang="en-US" altLang="ja-JP" sz="3200" dirty="0">
              <a:latin typeface="Times New Roman" panose="02020603050405020304" pitchFamily="18" charset="0"/>
            </a:endParaRPr>
          </a:p>
          <a:p>
            <a:pPr algn="l"/>
            <a:r>
              <a:rPr lang="ja-JP" altLang="en-US" sz="3200" dirty="0">
                <a:latin typeface="Times New Roman" panose="02020603050405020304" pitchFamily="18" charset="0"/>
              </a:rPr>
              <a:t>高評価に</a:t>
            </a:r>
            <a:endParaRPr kumimoji="1" lang="ja-JP" altLang="en-US" sz="32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着手可能手数の例：将棋</a:t>
            </a:r>
            <a:endParaRPr kumimoji="1" lang="ja-JP" altLang="en-US" dirty="0"/>
          </a:p>
        </p:txBody>
      </p:sp>
      <p:sp>
        <p:nvSpPr>
          <p:cNvPr id="3" name="コンテンツ プレースホルダー 2"/>
          <p:cNvSpPr>
            <a:spLocks noGrp="1"/>
          </p:cNvSpPr>
          <p:nvPr>
            <p:ph idx="1"/>
          </p:nvPr>
        </p:nvSpPr>
        <p:spPr/>
        <p:txBody>
          <a:bodyPr/>
          <a:lstStyle/>
          <a:p>
            <a:r>
              <a:rPr lang="ja-JP" altLang="en-US" dirty="0"/>
              <a:t>詰めろ</a:t>
            </a:r>
            <a:endParaRPr lang="en-US" altLang="ja-JP" dirty="0"/>
          </a:p>
          <a:p>
            <a:pPr lvl="1"/>
            <a:r>
              <a:rPr lang="ja-JP" altLang="en-US" dirty="0"/>
              <a:t>適切な対処をしないと詰む状態</a:t>
            </a:r>
            <a:endParaRPr lang="en-US" altLang="ja-JP" dirty="0"/>
          </a:p>
          <a:p>
            <a:pPr marL="0" indent="0">
              <a:buNone/>
            </a:pPr>
            <a:endParaRPr kumimoji="1" lang="ja-JP" altLang="en-US" dirty="0"/>
          </a:p>
        </p:txBody>
      </p:sp>
      <p:sp>
        <p:nvSpPr>
          <p:cNvPr id="4" name="正方形/長方形 3"/>
          <p:cNvSpPr/>
          <p:nvPr/>
        </p:nvSpPr>
        <p:spPr bwMode="auto">
          <a:xfrm>
            <a:off x="457200" y="2819400"/>
            <a:ext cx="3563007" cy="3600743"/>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450114" y="3226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983514" y="3226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1516914" y="3226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050314" y="3226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2565321" y="3226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098721" y="32261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50114" y="37595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983514" y="37595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1516914" y="37595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2050314" y="37595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565321" y="37595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3098721" y="3759538"/>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450114" y="4299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983514" y="4299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1516914" y="4299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2050314" y="4299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2565321" y="4299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3098721" y="42995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450114" y="4832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983514" y="4832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1516914" y="4832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2050314" y="4832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2565321" y="4832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3098721" y="48329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450114" y="5366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983514" y="5366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1516914" y="5366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050314" y="5366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2565321" y="5366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098721" y="53663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50114" y="58997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983514" y="58997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1516914" y="58997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2050314" y="58997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565321" y="58997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3098721" y="5899707"/>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テキスト ボックス 40"/>
          <p:cNvSpPr txBox="1"/>
          <p:nvPr/>
        </p:nvSpPr>
        <p:spPr>
          <a:xfrm>
            <a:off x="555254" y="2765871"/>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42" name="テキスト ボックス 41"/>
          <p:cNvSpPr txBox="1"/>
          <p:nvPr/>
        </p:nvSpPr>
        <p:spPr>
          <a:xfrm>
            <a:off x="1088654" y="2760059"/>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43" name="テキスト ボックス 42"/>
          <p:cNvSpPr txBox="1"/>
          <p:nvPr/>
        </p:nvSpPr>
        <p:spPr>
          <a:xfrm>
            <a:off x="1610790" y="2765557"/>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44" name="テキスト ボックス 43"/>
          <p:cNvSpPr txBox="1"/>
          <p:nvPr/>
        </p:nvSpPr>
        <p:spPr>
          <a:xfrm>
            <a:off x="2144191" y="2759745"/>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45" name="テキスト ボックス 44"/>
          <p:cNvSpPr txBox="1"/>
          <p:nvPr/>
        </p:nvSpPr>
        <p:spPr>
          <a:xfrm>
            <a:off x="2664589" y="2765871"/>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46" name="テキスト ボックス 45"/>
          <p:cNvSpPr txBox="1"/>
          <p:nvPr/>
        </p:nvSpPr>
        <p:spPr>
          <a:xfrm>
            <a:off x="3197988" y="2760059"/>
            <a:ext cx="364203" cy="523220"/>
          </a:xfrm>
          <a:prstGeom prst="rect">
            <a:avLst/>
          </a:prstGeom>
          <a:noFill/>
        </p:spPr>
        <p:txBody>
          <a:bodyPr wrap="none" rtlCol="0">
            <a:spAutoFit/>
          </a:bodyPr>
          <a:lstStyle/>
          <a:p>
            <a:r>
              <a:rPr kumimoji="1"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47" name="テキスト ボックス 46"/>
          <p:cNvSpPr txBox="1"/>
          <p:nvPr/>
        </p:nvSpPr>
        <p:spPr>
          <a:xfrm>
            <a:off x="3563712" y="5869572"/>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48" name="テキスト ボックス 47"/>
          <p:cNvSpPr txBox="1"/>
          <p:nvPr/>
        </p:nvSpPr>
        <p:spPr>
          <a:xfrm>
            <a:off x="3556927" y="5331082"/>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49" name="テキスト ボックス 48"/>
          <p:cNvSpPr txBox="1"/>
          <p:nvPr/>
        </p:nvSpPr>
        <p:spPr>
          <a:xfrm>
            <a:off x="3565213" y="4835317"/>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50" name="テキスト ボックス 49"/>
          <p:cNvSpPr txBox="1"/>
          <p:nvPr/>
        </p:nvSpPr>
        <p:spPr>
          <a:xfrm>
            <a:off x="3558430" y="4296827"/>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51" name="テキスト ボックス 50"/>
          <p:cNvSpPr txBox="1"/>
          <p:nvPr/>
        </p:nvSpPr>
        <p:spPr>
          <a:xfrm>
            <a:off x="3566396" y="3776152"/>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52" name="テキスト ボックス 51"/>
          <p:cNvSpPr txBox="1"/>
          <p:nvPr/>
        </p:nvSpPr>
        <p:spPr>
          <a:xfrm>
            <a:off x="3559610" y="3237662"/>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55" name="フリーフォーム 54"/>
          <p:cNvSpPr/>
          <p:nvPr/>
        </p:nvSpPr>
        <p:spPr bwMode="auto">
          <a:xfrm>
            <a:off x="4163009" y="586983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59" name="フリーフォーム 58"/>
          <p:cNvSpPr/>
          <p:nvPr/>
        </p:nvSpPr>
        <p:spPr bwMode="auto">
          <a:xfrm rot="10800000">
            <a:off x="1588666" y="3291642"/>
            <a:ext cx="417975" cy="401187"/>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60" name="テキスト ボックス 59"/>
          <p:cNvSpPr txBox="1"/>
          <p:nvPr/>
        </p:nvSpPr>
        <p:spPr>
          <a:xfrm>
            <a:off x="4343400" y="3200400"/>
            <a:ext cx="4277133" cy="461665"/>
          </a:xfrm>
          <a:prstGeom prst="rect">
            <a:avLst/>
          </a:prstGeom>
          <a:noFill/>
        </p:spPr>
        <p:txBody>
          <a:bodyPr wrap="none" rtlCol="0">
            <a:spAutoFit/>
          </a:bodyPr>
          <a:lstStyle/>
          <a:p>
            <a:pPr algn="l"/>
            <a:r>
              <a:rPr lang="ja-JP" altLang="en-US" sz="2400" dirty="0">
                <a:latin typeface="Times New Roman" panose="02020603050405020304" pitchFamily="18" charset="0"/>
              </a:rPr>
              <a:t>後手玉は▲４二金までの詰めろ</a:t>
            </a:r>
            <a:endParaRPr kumimoji="1" lang="en-US" altLang="ja-JP" sz="2400" dirty="0">
              <a:latin typeface="Times New Roman" panose="02020603050405020304" pitchFamily="18" charset="0"/>
            </a:endParaRPr>
          </a:p>
        </p:txBody>
      </p:sp>
      <p:sp>
        <p:nvSpPr>
          <p:cNvPr id="61" name="フリーフォーム 60"/>
          <p:cNvSpPr/>
          <p:nvPr/>
        </p:nvSpPr>
        <p:spPr bwMode="auto">
          <a:xfrm>
            <a:off x="1600200" y="434340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62" name="テキスト ボックス 61"/>
          <p:cNvSpPr txBox="1"/>
          <p:nvPr/>
        </p:nvSpPr>
        <p:spPr>
          <a:xfrm>
            <a:off x="4800600" y="3962400"/>
            <a:ext cx="3299301" cy="904863"/>
          </a:xfrm>
          <a:prstGeom prst="rect">
            <a:avLst/>
          </a:prstGeom>
          <a:noFill/>
        </p:spPr>
        <p:txBody>
          <a:bodyPr wrap="none" rtlCol="0">
            <a:spAutoFit/>
          </a:bodyPr>
          <a:lstStyle/>
          <a:p>
            <a:pPr algn="l"/>
            <a:r>
              <a:rPr lang="ja-JP" altLang="en-US" sz="2400" dirty="0">
                <a:latin typeface="Times New Roman" panose="02020603050405020304" pitchFamily="18" charset="0"/>
              </a:rPr>
              <a:t>⇒▲４二金を防ぐ手しか</a:t>
            </a:r>
            <a:endParaRPr lang="en-US" altLang="ja-JP" sz="2400" dirty="0">
              <a:latin typeface="Times New Roman" panose="02020603050405020304" pitchFamily="18" charset="0"/>
            </a:endParaRPr>
          </a:p>
          <a:p>
            <a:pPr algn="l"/>
            <a:r>
              <a:rPr kumimoji="1" lang="ja-JP" altLang="en-US" sz="2400" dirty="0">
                <a:latin typeface="Times New Roman" panose="02020603050405020304" pitchFamily="18" charset="0"/>
              </a:rPr>
              <a:t>　　指せない</a:t>
            </a:r>
            <a:endParaRPr kumimoji="1" lang="en-US" altLang="ja-JP" sz="2400" dirty="0">
              <a:latin typeface="Times New Roman" panose="02020603050405020304" pitchFamily="18" charset="0"/>
            </a:endParaRPr>
          </a:p>
        </p:txBody>
      </p:sp>
      <p:sp>
        <p:nvSpPr>
          <p:cNvPr id="53" name="テキスト ボックス 52">
            <a:extLst>
              <a:ext uri="{FF2B5EF4-FFF2-40B4-BE49-F238E27FC236}">
                <a16:creationId xmlns:a16="http://schemas.microsoft.com/office/drawing/2014/main" id="{FBC96319-F9E2-4132-B0AC-69BA8AEBE49C}"/>
              </a:ext>
            </a:extLst>
          </p:cNvPr>
          <p:cNvSpPr txBox="1"/>
          <p:nvPr/>
        </p:nvSpPr>
        <p:spPr>
          <a:xfrm>
            <a:off x="1194820" y="6367370"/>
            <a:ext cx="2151551" cy="523220"/>
          </a:xfrm>
          <a:prstGeom prst="rect">
            <a:avLst/>
          </a:prstGeom>
          <a:noFill/>
        </p:spPr>
        <p:txBody>
          <a:bodyPr wrap="none" rtlCol="0">
            <a:spAutoFit/>
          </a:bodyPr>
          <a:lstStyle/>
          <a:p>
            <a:r>
              <a:rPr kumimoji="1" lang="ja-JP" altLang="en-US" dirty="0">
                <a:latin typeface="Times New Roman" panose="02020603050405020304" pitchFamily="18" charset="0"/>
              </a:rPr>
              <a:t>▲４三歩まで</a:t>
            </a:r>
          </a:p>
        </p:txBody>
      </p:sp>
    </p:spTree>
    <p:extLst>
      <p:ext uri="{BB962C8B-B14F-4D97-AF65-F5344CB8AC3E}">
        <p14:creationId xmlns:p14="http://schemas.microsoft.com/office/powerpoint/2010/main" val="879239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
                                        </p:tgtEl>
                                        <p:attrNameLst>
                                          <p:attrName>style.visibility</p:attrName>
                                        </p:attrNameLst>
                                      </p:cBhvr>
                                      <p:to>
                                        <p:strVal val="visible"/>
                                      </p:to>
                                    </p:set>
                                    <p:anim calcmode="lin" valueType="num">
                                      <p:cBhvr additive="base">
                                        <p:cTn id="7" dur="500" fill="hold"/>
                                        <p:tgtEl>
                                          <p:spTgt spid="60"/>
                                        </p:tgtEl>
                                        <p:attrNameLst>
                                          <p:attrName>ppt_x</p:attrName>
                                        </p:attrNameLst>
                                      </p:cBhvr>
                                      <p:tavLst>
                                        <p:tav tm="0">
                                          <p:val>
                                            <p:strVal val="#ppt_x"/>
                                          </p:val>
                                        </p:tav>
                                        <p:tav tm="100000">
                                          <p:val>
                                            <p:strVal val="#ppt_x"/>
                                          </p:val>
                                        </p:tav>
                                      </p:tavLst>
                                    </p:anim>
                                    <p:anim calcmode="lin" valueType="num">
                                      <p:cBhvr additive="base">
                                        <p:cTn id="8"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2"/>
                                        </p:tgtEl>
                                        <p:attrNameLst>
                                          <p:attrName>style.visibility</p:attrName>
                                        </p:attrNameLst>
                                      </p:cBhvr>
                                      <p:to>
                                        <p:strVal val="visible"/>
                                      </p:to>
                                    </p:set>
                                    <p:anim calcmode="lin" valueType="num">
                                      <p:cBhvr additive="base">
                                        <p:cTn id="13" dur="500" fill="hold"/>
                                        <p:tgtEl>
                                          <p:spTgt spid="62"/>
                                        </p:tgtEl>
                                        <p:attrNameLst>
                                          <p:attrName>ppt_x</p:attrName>
                                        </p:attrNameLst>
                                      </p:cBhvr>
                                      <p:tavLst>
                                        <p:tav tm="0">
                                          <p:val>
                                            <p:strVal val="#ppt_x"/>
                                          </p:val>
                                        </p:tav>
                                        <p:tav tm="100000">
                                          <p:val>
                                            <p:strVal val="#ppt_x"/>
                                          </p:val>
                                        </p:tav>
                                      </p:tavLst>
                                    </p:anim>
                                    <p:anim calcmode="lin" valueType="num">
                                      <p:cBhvr additive="base">
                                        <p:cTn id="14" dur="500" fill="hold"/>
                                        <p:tgtEl>
                                          <p:spTgt spid="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P spid="62"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着手可能手数の例</a:t>
            </a:r>
            <a:r>
              <a:rPr lang="ja-JP" altLang="en-US" baseline="0" dirty="0">
                <a:latin typeface="Times New Roman" pitchFamily="18" charset="0"/>
              </a:rPr>
              <a:t>：チェス</a:t>
            </a:r>
            <a:endParaRPr kumimoji="1" lang="ja-JP" altLang="en-US" baseline="0" dirty="0">
              <a:latin typeface="Times New Roman" pitchFamily="18" charset="0"/>
            </a:endParaRPr>
          </a:p>
        </p:txBody>
      </p:sp>
      <p:grpSp>
        <p:nvGrpSpPr>
          <p:cNvPr id="3" name="グループ化 2"/>
          <p:cNvGrpSpPr/>
          <p:nvPr/>
        </p:nvGrpSpPr>
        <p:grpSpPr>
          <a:xfrm>
            <a:off x="1066800" y="1219200"/>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7" name="図 8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91000" y="2743200"/>
            <a:ext cx="485775" cy="442913"/>
          </a:xfrm>
          <a:prstGeom prst="rect">
            <a:avLst/>
          </a:prstGeom>
        </p:spPr>
      </p:pic>
      <p:pic>
        <p:nvPicPr>
          <p:cNvPr id="123" name="図 1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74501" y="5424032"/>
            <a:ext cx="342900" cy="428625"/>
          </a:xfrm>
          <a:prstGeom prst="rect">
            <a:avLst/>
          </a:prstGeom>
        </p:spPr>
      </p:pic>
      <p:pic>
        <p:nvPicPr>
          <p:cNvPr id="93" name="図 9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57600" y="1676400"/>
            <a:ext cx="485775" cy="442913"/>
          </a:xfrm>
          <a:prstGeom prst="rect">
            <a:avLst/>
          </a:prstGeom>
        </p:spPr>
      </p:pic>
      <p:sp>
        <p:nvSpPr>
          <p:cNvPr id="127" name="テキスト ボックス 126"/>
          <p:cNvSpPr txBox="1"/>
          <p:nvPr/>
        </p:nvSpPr>
        <p:spPr>
          <a:xfrm>
            <a:off x="6629400" y="1371600"/>
            <a:ext cx="902811" cy="1040285"/>
          </a:xfrm>
          <a:prstGeom prst="rect">
            <a:avLst/>
          </a:prstGeom>
          <a:noFill/>
        </p:spPr>
        <p:txBody>
          <a:bodyPr wrap="none" rtlCol="0">
            <a:spAutoFit/>
          </a:bodyPr>
          <a:lstStyle/>
          <a:p>
            <a:pPr algn="l"/>
            <a:r>
              <a:rPr lang="ja-JP" altLang="en-US" dirty="0">
                <a:latin typeface="Times New Roman" panose="02020603050405020304" pitchFamily="18" charset="0"/>
              </a:rPr>
              <a:t>白番</a:t>
            </a:r>
            <a:endParaRPr lang="en-US" altLang="ja-JP" dirty="0">
              <a:latin typeface="Times New Roman" panose="02020603050405020304" pitchFamily="18" charset="0"/>
            </a:endParaRPr>
          </a:p>
          <a:p>
            <a:endParaRPr kumimoji="1" lang="en-US" altLang="ja-JP" dirty="0"/>
          </a:p>
        </p:txBody>
      </p:sp>
      <p:pic>
        <p:nvPicPr>
          <p:cNvPr id="128" name="図 127" descr="piece_pawnb.gif"/>
          <p:cNvPicPr>
            <a:picLocks noChangeAspect="1"/>
          </p:cNvPicPr>
          <p:nvPr/>
        </p:nvPicPr>
        <p:blipFill>
          <a:blip r:embed="rId6" cstate="print"/>
          <a:stretch>
            <a:fillRect/>
          </a:stretch>
        </p:blipFill>
        <p:spPr>
          <a:xfrm>
            <a:off x="2150301" y="3290432"/>
            <a:ext cx="328613" cy="400050"/>
          </a:xfrm>
          <a:prstGeom prst="rect">
            <a:avLst/>
          </a:prstGeom>
        </p:spPr>
      </p:pic>
      <p:pic>
        <p:nvPicPr>
          <p:cNvPr id="129" name="図 128" descr="piece_pawnw.gif"/>
          <p:cNvPicPr>
            <a:picLocks noChangeAspect="1"/>
          </p:cNvPicPr>
          <p:nvPr/>
        </p:nvPicPr>
        <p:blipFill>
          <a:blip r:embed="rId7" cstate="print"/>
          <a:stretch>
            <a:fillRect/>
          </a:stretch>
        </p:blipFill>
        <p:spPr>
          <a:xfrm>
            <a:off x="2150301" y="3823832"/>
            <a:ext cx="328613" cy="400050"/>
          </a:xfrm>
          <a:prstGeom prst="rect">
            <a:avLst/>
          </a:prstGeom>
        </p:spPr>
      </p:pic>
      <p:pic>
        <p:nvPicPr>
          <p:cNvPr id="130" name="図 129" descr="piece_pawnb.gif"/>
          <p:cNvPicPr>
            <a:picLocks noChangeAspect="1"/>
          </p:cNvPicPr>
          <p:nvPr/>
        </p:nvPicPr>
        <p:blipFill>
          <a:blip r:embed="rId6" cstate="print"/>
          <a:stretch>
            <a:fillRect/>
          </a:stretch>
        </p:blipFill>
        <p:spPr>
          <a:xfrm>
            <a:off x="1616901" y="3823832"/>
            <a:ext cx="328613" cy="400050"/>
          </a:xfrm>
          <a:prstGeom prst="rect">
            <a:avLst/>
          </a:prstGeom>
        </p:spPr>
      </p:pic>
      <p:pic>
        <p:nvPicPr>
          <p:cNvPr id="131" name="図 130" descr="piece_pawnw.gif"/>
          <p:cNvPicPr>
            <a:picLocks noChangeAspect="1"/>
          </p:cNvPicPr>
          <p:nvPr/>
        </p:nvPicPr>
        <p:blipFill>
          <a:blip r:embed="rId7" cstate="print"/>
          <a:stretch>
            <a:fillRect/>
          </a:stretch>
        </p:blipFill>
        <p:spPr>
          <a:xfrm>
            <a:off x="1616901" y="4357232"/>
            <a:ext cx="328613" cy="400050"/>
          </a:xfrm>
          <a:prstGeom prst="rect">
            <a:avLst/>
          </a:prstGeom>
        </p:spPr>
      </p:pic>
      <p:pic>
        <p:nvPicPr>
          <p:cNvPr id="132" name="図 13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274501" y="3290432"/>
            <a:ext cx="457200" cy="428625"/>
          </a:xfrm>
          <a:prstGeom prst="rect">
            <a:avLst/>
          </a:prstGeom>
        </p:spPr>
      </p:pic>
      <p:pic>
        <p:nvPicPr>
          <p:cNvPr id="134" name="図 13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741101" y="2757032"/>
            <a:ext cx="371475" cy="457200"/>
          </a:xfrm>
          <a:prstGeom prst="rect">
            <a:avLst/>
          </a:prstGeom>
        </p:spPr>
      </p:pic>
    </p:spTree>
    <p:extLst>
      <p:ext uri="{BB962C8B-B14F-4D97-AF65-F5344CB8AC3E}">
        <p14:creationId xmlns:p14="http://schemas.microsoft.com/office/powerpoint/2010/main" val="85621127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着手可能手数の例</a:t>
            </a:r>
            <a:r>
              <a:rPr lang="ja-JP" altLang="en-US" baseline="0" dirty="0">
                <a:latin typeface="Times New Roman" pitchFamily="18" charset="0"/>
              </a:rPr>
              <a:t>：チェス</a:t>
            </a:r>
            <a:endParaRPr kumimoji="1" lang="ja-JP" altLang="en-US" baseline="0" dirty="0">
              <a:latin typeface="Times New Roman" pitchFamily="18" charset="0"/>
            </a:endParaRPr>
          </a:p>
        </p:txBody>
      </p:sp>
      <p:grpSp>
        <p:nvGrpSpPr>
          <p:cNvPr id="3" name="グループ化 2"/>
          <p:cNvGrpSpPr/>
          <p:nvPr/>
        </p:nvGrpSpPr>
        <p:grpSpPr>
          <a:xfrm>
            <a:off x="1066800" y="1219200"/>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7" name="図 8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91000" y="2743200"/>
            <a:ext cx="485775" cy="442913"/>
          </a:xfrm>
          <a:prstGeom prst="rect">
            <a:avLst/>
          </a:prstGeom>
        </p:spPr>
      </p:pic>
      <p:pic>
        <p:nvPicPr>
          <p:cNvPr id="123" name="図 1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00400" y="5410200"/>
            <a:ext cx="342900" cy="428625"/>
          </a:xfrm>
          <a:prstGeom prst="rect">
            <a:avLst/>
          </a:prstGeom>
        </p:spPr>
      </p:pic>
      <p:pic>
        <p:nvPicPr>
          <p:cNvPr id="93" name="図 9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57600" y="1676400"/>
            <a:ext cx="485775" cy="442913"/>
          </a:xfrm>
          <a:prstGeom prst="rect">
            <a:avLst/>
          </a:prstGeom>
        </p:spPr>
      </p:pic>
      <p:sp>
        <p:nvSpPr>
          <p:cNvPr id="127" name="テキスト ボックス 126"/>
          <p:cNvSpPr txBox="1"/>
          <p:nvPr/>
        </p:nvSpPr>
        <p:spPr>
          <a:xfrm>
            <a:off x="6629400" y="1371600"/>
            <a:ext cx="902811" cy="1040285"/>
          </a:xfrm>
          <a:prstGeom prst="rect">
            <a:avLst/>
          </a:prstGeom>
          <a:noFill/>
        </p:spPr>
        <p:txBody>
          <a:bodyPr wrap="none" rtlCol="0">
            <a:spAutoFit/>
          </a:bodyPr>
          <a:lstStyle/>
          <a:p>
            <a:pPr algn="l"/>
            <a:r>
              <a:rPr lang="ja-JP" altLang="en-US" dirty="0">
                <a:latin typeface="Times New Roman" panose="02020603050405020304" pitchFamily="18" charset="0"/>
              </a:rPr>
              <a:t>黒番</a:t>
            </a:r>
            <a:endParaRPr lang="en-US" altLang="ja-JP" dirty="0">
              <a:latin typeface="Times New Roman" panose="02020603050405020304" pitchFamily="18" charset="0"/>
            </a:endParaRPr>
          </a:p>
          <a:p>
            <a:endParaRPr kumimoji="1" lang="en-US" altLang="ja-JP" dirty="0"/>
          </a:p>
        </p:txBody>
      </p:sp>
      <p:pic>
        <p:nvPicPr>
          <p:cNvPr id="128" name="図 127" descr="piece_pawnb.gif"/>
          <p:cNvPicPr>
            <a:picLocks noChangeAspect="1"/>
          </p:cNvPicPr>
          <p:nvPr/>
        </p:nvPicPr>
        <p:blipFill>
          <a:blip r:embed="rId6" cstate="print"/>
          <a:stretch>
            <a:fillRect/>
          </a:stretch>
        </p:blipFill>
        <p:spPr>
          <a:xfrm>
            <a:off x="2150301" y="3290432"/>
            <a:ext cx="328613" cy="400050"/>
          </a:xfrm>
          <a:prstGeom prst="rect">
            <a:avLst/>
          </a:prstGeom>
        </p:spPr>
      </p:pic>
      <p:pic>
        <p:nvPicPr>
          <p:cNvPr id="129" name="図 128" descr="piece_pawnw.gif"/>
          <p:cNvPicPr>
            <a:picLocks noChangeAspect="1"/>
          </p:cNvPicPr>
          <p:nvPr/>
        </p:nvPicPr>
        <p:blipFill>
          <a:blip r:embed="rId7" cstate="print"/>
          <a:stretch>
            <a:fillRect/>
          </a:stretch>
        </p:blipFill>
        <p:spPr>
          <a:xfrm>
            <a:off x="2150301" y="3823832"/>
            <a:ext cx="328613" cy="400050"/>
          </a:xfrm>
          <a:prstGeom prst="rect">
            <a:avLst/>
          </a:prstGeom>
        </p:spPr>
      </p:pic>
      <p:pic>
        <p:nvPicPr>
          <p:cNvPr id="130" name="図 129" descr="piece_pawnb.gif"/>
          <p:cNvPicPr>
            <a:picLocks noChangeAspect="1"/>
          </p:cNvPicPr>
          <p:nvPr/>
        </p:nvPicPr>
        <p:blipFill>
          <a:blip r:embed="rId6" cstate="print"/>
          <a:stretch>
            <a:fillRect/>
          </a:stretch>
        </p:blipFill>
        <p:spPr>
          <a:xfrm>
            <a:off x="1616901" y="3823832"/>
            <a:ext cx="328613" cy="400050"/>
          </a:xfrm>
          <a:prstGeom prst="rect">
            <a:avLst/>
          </a:prstGeom>
        </p:spPr>
      </p:pic>
      <p:pic>
        <p:nvPicPr>
          <p:cNvPr id="131" name="図 130" descr="piece_pawnw.gif"/>
          <p:cNvPicPr>
            <a:picLocks noChangeAspect="1"/>
          </p:cNvPicPr>
          <p:nvPr/>
        </p:nvPicPr>
        <p:blipFill>
          <a:blip r:embed="rId7" cstate="print"/>
          <a:stretch>
            <a:fillRect/>
          </a:stretch>
        </p:blipFill>
        <p:spPr>
          <a:xfrm>
            <a:off x="1616901" y="4357232"/>
            <a:ext cx="328613" cy="400050"/>
          </a:xfrm>
          <a:prstGeom prst="rect">
            <a:avLst/>
          </a:prstGeom>
        </p:spPr>
      </p:pic>
      <p:pic>
        <p:nvPicPr>
          <p:cNvPr id="132" name="図 13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274501" y="3290432"/>
            <a:ext cx="457200" cy="428625"/>
          </a:xfrm>
          <a:prstGeom prst="rect">
            <a:avLst/>
          </a:prstGeom>
        </p:spPr>
      </p:pic>
      <p:pic>
        <p:nvPicPr>
          <p:cNvPr id="134" name="図 13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800600" y="2743200"/>
            <a:ext cx="371475" cy="457200"/>
          </a:xfrm>
          <a:prstGeom prst="rect">
            <a:avLst/>
          </a:prstGeom>
        </p:spPr>
      </p:pic>
      <p:sp>
        <p:nvSpPr>
          <p:cNvPr id="95" name="テキスト ボックス 94"/>
          <p:cNvSpPr txBox="1"/>
          <p:nvPr/>
        </p:nvSpPr>
        <p:spPr>
          <a:xfrm>
            <a:off x="6477000" y="2209800"/>
            <a:ext cx="1141659" cy="523220"/>
          </a:xfrm>
          <a:prstGeom prst="rect">
            <a:avLst/>
          </a:prstGeom>
          <a:noFill/>
        </p:spPr>
        <p:txBody>
          <a:bodyPr wrap="none" rtlCol="0">
            <a:spAutoFit/>
          </a:bodyPr>
          <a:lstStyle/>
          <a:p>
            <a:pPr algn="l"/>
            <a:r>
              <a:rPr kumimoji="1" lang="en-US" altLang="ja-JP" dirty="0">
                <a:latin typeface="Times New Roman" panose="02020603050405020304" pitchFamily="18" charset="0"/>
              </a:rPr>
              <a:t>1. Rd1</a:t>
            </a:r>
            <a:endParaRPr kumimoji="1" lang="ja-JP" altLang="en-US" dirty="0">
              <a:latin typeface="Times New Roman" panose="02020603050405020304" pitchFamily="18" charset="0"/>
            </a:endParaRPr>
          </a:p>
        </p:txBody>
      </p:sp>
      <p:sp>
        <p:nvSpPr>
          <p:cNvPr id="96" name="テキスト ボックス 95"/>
          <p:cNvSpPr txBox="1"/>
          <p:nvPr/>
        </p:nvSpPr>
        <p:spPr>
          <a:xfrm>
            <a:off x="2743200" y="6334780"/>
            <a:ext cx="1875835" cy="523220"/>
          </a:xfrm>
          <a:prstGeom prst="rect">
            <a:avLst/>
          </a:prstGeom>
          <a:noFill/>
        </p:spPr>
        <p:txBody>
          <a:bodyPr wrap="none" rtlCol="0">
            <a:spAutoFit/>
          </a:bodyPr>
          <a:lstStyle/>
          <a:p>
            <a:pPr algn="l"/>
            <a:r>
              <a:rPr kumimoji="1" lang="en-US" altLang="ja-JP" dirty="0">
                <a:latin typeface="Times New Roman" panose="02020603050405020304" pitchFamily="18" charset="0"/>
              </a:rPr>
              <a:t>1. Rd1 </a:t>
            </a:r>
            <a:r>
              <a:rPr kumimoji="1" lang="ja-JP" altLang="en-US" dirty="0">
                <a:latin typeface="Times New Roman" panose="02020603050405020304" pitchFamily="18" charset="0"/>
              </a:rPr>
              <a:t>まで</a:t>
            </a:r>
          </a:p>
        </p:txBody>
      </p:sp>
      <p:sp>
        <p:nvSpPr>
          <p:cNvPr id="97" name="角丸四角形吹き出し 96"/>
          <p:cNvSpPr/>
          <p:nvPr/>
        </p:nvSpPr>
        <p:spPr bwMode="auto">
          <a:xfrm>
            <a:off x="304800" y="2362200"/>
            <a:ext cx="1600200" cy="990600"/>
          </a:xfrm>
          <a:prstGeom prst="wedgeRoundRectCallout">
            <a:avLst>
              <a:gd name="adj1" fmla="val 41412"/>
              <a:gd name="adj2" fmla="val 88874"/>
              <a:gd name="adj3" fmla="val 16667"/>
            </a:avLst>
          </a:prstGeom>
          <a:solidFill>
            <a:srgbClr val="00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ポーンは</a:t>
            </a:r>
            <a:endParaRPr kumimoji="1" lang="en-US" altLang="ja-JP" sz="24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動けない</a:t>
            </a:r>
          </a:p>
        </p:txBody>
      </p:sp>
      <p:sp>
        <p:nvSpPr>
          <p:cNvPr id="98" name="角丸四角形吹き出し 97"/>
          <p:cNvSpPr/>
          <p:nvPr/>
        </p:nvSpPr>
        <p:spPr bwMode="auto">
          <a:xfrm>
            <a:off x="6019800" y="2971800"/>
            <a:ext cx="2819400" cy="990600"/>
          </a:xfrm>
          <a:prstGeom prst="wedgeRoundRectCallout">
            <a:avLst>
              <a:gd name="adj1" fmla="val -85896"/>
              <a:gd name="adj2" fmla="val -44643"/>
              <a:gd name="adj3" fmla="val 16667"/>
            </a:avLst>
          </a:prstGeom>
          <a:solidFill>
            <a:srgbClr val="0000FF"/>
          </a:solid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400" dirty="0">
                <a:effectLst/>
                <a:latin typeface="Times New Roman" panose="02020603050405020304" pitchFamily="18" charset="0"/>
              </a:rPr>
              <a:t>ビショップがいるので</a:t>
            </a:r>
            <a:endParaRPr lang="en-US" altLang="ja-JP" sz="2400" dirty="0">
              <a:effectLst/>
              <a:latin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400" dirty="0">
                <a:effectLst/>
                <a:latin typeface="Times New Roman" panose="02020603050405020304" pitchFamily="18" charset="0"/>
              </a:rPr>
              <a:t>ナイトは動けない</a:t>
            </a:r>
          </a:p>
        </p:txBody>
      </p:sp>
      <p:cxnSp>
        <p:nvCxnSpPr>
          <p:cNvPr id="100" name="直線矢印コネクタ 99"/>
          <p:cNvCxnSpPr/>
          <p:nvPr/>
        </p:nvCxnSpPr>
        <p:spPr bwMode="auto">
          <a:xfrm flipH="1" flipV="1">
            <a:off x="4191000" y="2209800"/>
            <a:ext cx="990600" cy="1066800"/>
          </a:xfrm>
          <a:prstGeom prst="straightConnector1">
            <a:avLst/>
          </a:prstGeom>
          <a:noFill/>
          <a:ln w="53975" cap="flat" cmpd="sng" algn="ctr">
            <a:solidFill>
              <a:srgbClr val="FF0000"/>
            </a:solidFill>
            <a:prstDash val="dash"/>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19" name="グループ化 118"/>
          <p:cNvGrpSpPr/>
          <p:nvPr/>
        </p:nvGrpSpPr>
        <p:grpSpPr>
          <a:xfrm>
            <a:off x="3810000" y="2362200"/>
            <a:ext cx="1219200" cy="1295400"/>
            <a:chOff x="7239000" y="4953000"/>
            <a:chExt cx="1219200" cy="1295400"/>
          </a:xfrm>
        </p:grpSpPr>
        <p:sp>
          <p:nvSpPr>
            <p:cNvPr id="101" name="円/楕円 100"/>
            <p:cNvSpPr/>
            <p:nvPr/>
          </p:nvSpPr>
          <p:spPr bwMode="auto">
            <a:xfrm>
              <a:off x="7239000" y="4953000"/>
              <a:ext cx="228600" cy="228600"/>
            </a:xfrm>
            <a:prstGeom prst="ellipse">
              <a:avLst/>
            </a:prstGeom>
            <a:solidFill>
              <a:srgbClr val="00FF00"/>
            </a:solidFill>
            <a:ln w="25400" cap="flat" cmpd="sng" algn="ctr">
              <a:solidFill>
                <a:srgbClr val="00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2" name="円/楕円 101"/>
            <p:cNvSpPr/>
            <p:nvPr/>
          </p:nvSpPr>
          <p:spPr bwMode="auto">
            <a:xfrm>
              <a:off x="7772400" y="4953000"/>
              <a:ext cx="228600" cy="228600"/>
            </a:xfrm>
            <a:prstGeom prst="ellipse">
              <a:avLst/>
            </a:prstGeom>
            <a:solidFill>
              <a:srgbClr val="00FF00"/>
            </a:solidFill>
            <a:ln w="25400" cap="flat" cmpd="sng" algn="ctr">
              <a:solidFill>
                <a:srgbClr val="00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3" name="円/楕円 102"/>
            <p:cNvSpPr/>
            <p:nvPr/>
          </p:nvSpPr>
          <p:spPr bwMode="auto">
            <a:xfrm>
              <a:off x="8229600" y="4953000"/>
              <a:ext cx="228600" cy="228600"/>
            </a:xfrm>
            <a:prstGeom prst="ellipse">
              <a:avLst/>
            </a:prstGeom>
            <a:solidFill>
              <a:srgbClr val="00FF00"/>
            </a:solidFill>
            <a:ln w="25400" cap="flat" cmpd="sng" algn="ctr">
              <a:solidFill>
                <a:srgbClr val="00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4" name="円/楕円 103"/>
            <p:cNvSpPr/>
            <p:nvPr/>
          </p:nvSpPr>
          <p:spPr bwMode="auto">
            <a:xfrm>
              <a:off x="7239000" y="5486400"/>
              <a:ext cx="228600" cy="228600"/>
            </a:xfrm>
            <a:prstGeom prst="ellipse">
              <a:avLst/>
            </a:prstGeom>
            <a:solidFill>
              <a:srgbClr val="00FF00"/>
            </a:solidFill>
            <a:ln w="25400" cap="flat" cmpd="sng" algn="ctr">
              <a:solidFill>
                <a:srgbClr val="00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5" name="円/楕円 104"/>
            <p:cNvSpPr/>
            <p:nvPr/>
          </p:nvSpPr>
          <p:spPr bwMode="auto">
            <a:xfrm>
              <a:off x="8229600" y="5486400"/>
              <a:ext cx="228600" cy="228600"/>
            </a:xfrm>
            <a:prstGeom prst="ellipse">
              <a:avLst/>
            </a:prstGeom>
            <a:solidFill>
              <a:srgbClr val="00FF00"/>
            </a:solidFill>
            <a:ln w="25400" cap="flat" cmpd="sng" algn="ctr">
              <a:solidFill>
                <a:srgbClr val="00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6" name="円/楕円 105"/>
            <p:cNvSpPr/>
            <p:nvPr/>
          </p:nvSpPr>
          <p:spPr bwMode="auto">
            <a:xfrm>
              <a:off x="7239000" y="6019800"/>
              <a:ext cx="228600" cy="228600"/>
            </a:xfrm>
            <a:prstGeom prst="ellipse">
              <a:avLst/>
            </a:prstGeom>
            <a:solidFill>
              <a:srgbClr val="00FF00"/>
            </a:solidFill>
            <a:ln w="25400" cap="flat" cmpd="sng" algn="ctr">
              <a:solidFill>
                <a:srgbClr val="00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7" name="円/楕円 106"/>
            <p:cNvSpPr/>
            <p:nvPr/>
          </p:nvSpPr>
          <p:spPr bwMode="auto">
            <a:xfrm>
              <a:off x="7772400" y="6019800"/>
              <a:ext cx="228600" cy="228600"/>
            </a:xfrm>
            <a:prstGeom prst="ellipse">
              <a:avLst/>
            </a:prstGeom>
            <a:solidFill>
              <a:srgbClr val="00FF00"/>
            </a:solidFill>
            <a:ln w="25400" cap="flat" cmpd="sng" algn="ctr">
              <a:solidFill>
                <a:srgbClr val="00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
          <p:nvSpPr>
            <p:cNvPr id="108" name="円/楕円 107"/>
            <p:cNvSpPr/>
            <p:nvPr/>
          </p:nvSpPr>
          <p:spPr bwMode="auto">
            <a:xfrm>
              <a:off x="8229600" y="6019800"/>
              <a:ext cx="228600" cy="228600"/>
            </a:xfrm>
            <a:prstGeom prst="ellipse">
              <a:avLst/>
            </a:prstGeom>
            <a:solidFill>
              <a:srgbClr val="00FF00"/>
            </a:solidFill>
            <a:ln w="25400" cap="flat" cmpd="sng" algn="ctr">
              <a:solidFill>
                <a:srgbClr val="00FF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grpSp>
      <p:cxnSp>
        <p:nvCxnSpPr>
          <p:cNvPr id="111" name="直線矢印コネクタ 110"/>
          <p:cNvCxnSpPr>
            <a:stCxn id="123" idx="0"/>
            <a:endCxn id="8" idx="0"/>
          </p:cNvCxnSpPr>
          <p:nvPr/>
        </p:nvCxnSpPr>
        <p:spPr bwMode="auto">
          <a:xfrm flipH="1" flipV="1">
            <a:off x="3361996" y="1650151"/>
            <a:ext cx="9854" cy="3760049"/>
          </a:xfrm>
          <a:prstGeom prst="straightConnector1">
            <a:avLst/>
          </a:prstGeom>
          <a:noFill/>
          <a:ln w="41275" cap="flat" cmpd="sng" algn="ctr">
            <a:solidFill>
              <a:srgbClr val="00FF00"/>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直線矢印コネクタ 112"/>
          <p:cNvCxnSpPr>
            <a:stCxn id="65" idx="1"/>
            <a:endCxn id="68" idx="3"/>
          </p:cNvCxnSpPr>
          <p:nvPr/>
        </p:nvCxnSpPr>
        <p:spPr bwMode="auto">
          <a:xfrm>
            <a:off x="3610303" y="5636475"/>
            <a:ext cx="2133600" cy="0"/>
          </a:xfrm>
          <a:prstGeom prst="straightConnector1">
            <a:avLst/>
          </a:prstGeom>
          <a:noFill/>
          <a:ln w="41275" cap="flat" cmpd="sng" algn="ctr">
            <a:solidFill>
              <a:srgbClr val="00FF00"/>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直線矢印コネクタ 115"/>
          <p:cNvCxnSpPr>
            <a:stCxn id="64" idx="1"/>
            <a:endCxn id="61" idx="1"/>
          </p:cNvCxnSpPr>
          <p:nvPr/>
        </p:nvCxnSpPr>
        <p:spPr bwMode="auto">
          <a:xfrm flipH="1">
            <a:off x="1495096" y="5636475"/>
            <a:ext cx="1581807" cy="0"/>
          </a:xfrm>
          <a:prstGeom prst="straightConnector1">
            <a:avLst/>
          </a:prstGeom>
          <a:noFill/>
          <a:ln w="41275" cap="flat" cmpd="sng" algn="ctr">
            <a:solidFill>
              <a:srgbClr val="00FF00"/>
            </a:solidFill>
            <a:prstDash val="solid"/>
            <a:round/>
            <a:headEnd type="none" w="med" len="med"/>
            <a:tailEnd type="arrow"/>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0" name="テキスト ボックス 119"/>
          <p:cNvSpPr txBox="1"/>
          <p:nvPr/>
        </p:nvSpPr>
        <p:spPr>
          <a:xfrm>
            <a:off x="6086753" y="4724400"/>
            <a:ext cx="3057247" cy="1040285"/>
          </a:xfrm>
          <a:prstGeom prst="rect">
            <a:avLst/>
          </a:prstGeom>
          <a:noFill/>
        </p:spPr>
        <p:txBody>
          <a:bodyPr wrap="none" rtlCol="0">
            <a:spAutoFit/>
          </a:bodyPr>
          <a:lstStyle/>
          <a:p>
            <a:r>
              <a:rPr kumimoji="1" lang="ja-JP" altLang="en-US" dirty="0">
                <a:latin typeface="Times New Roman" panose="02020603050405020304" pitchFamily="18" charset="0"/>
              </a:rPr>
              <a:t>黒の着手可能手は</a:t>
            </a:r>
            <a:endParaRPr kumimoji="1" lang="en-US" altLang="ja-JP" dirty="0">
              <a:latin typeface="Times New Roman" panose="02020603050405020304" pitchFamily="18" charset="0"/>
            </a:endParaRPr>
          </a:p>
          <a:p>
            <a:r>
              <a:rPr lang="en-US" altLang="ja-JP" dirty="0">
                <a:latin typeface="Times New Roman" panose="02020603050405020304" pitchFamily="18" charset="0"/>
              </a:rPr>
              <a:t>Kf8 </a:t>
            </a:r>
            <a:r>
              <a:rPr lang="ja-JP" altLang="en-US" dirty="0">
                <a:latin typeface="Times New Roman" panose="02020603050405020304" pitchFamily="18" charset="0"/>
              </a:rPr>
              <a:t>のみ</a:t>
            </a:r>
            <a:endParaRPr kumimoji="1" lang="ja-JP" altLang="en-US" dirty="0">
              <a:latin typeface="Times New Roman" panose="02020603050405020304" pitchFamily="18" charset="0"/>
            </a:endParaRPr>
          </a:p>
        </p:txBody>
      </p:sp>
    </p:spTree>
    <p:extLst>
      <p:ext uri="{BB962C8B-B14F-4D97-AF65-F5344CB8AC3E}">
        <p14:creationId xmlns:p14="http://schemas.microsoft.com/office/powerpoint/2010/main" val="856211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checkerboard(across)">
                                      <p:cBhvr>
                                        <p:cTn id="7" dur="500"/>
                                        <p:tgtEl>
                                          <p:spTgt spid="9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0"/>
                                        </p:tgtEl>
                                        <p:attrNameLst>
                                          <p:attrName>style.visibility</p:attrName>
                                        </p:attrNameLst>
                                      </p:cBhvr>
                                      <p:to>
                                        <p:strVal val="visible"/>
                                      </p:to>
                                    </p:set>
                                    <p:animEffect transition="in" filter="wipe(down)">
                                      <p:cBhvr>
                                        <p:cTn id="12" dur="500"/>
                                        <p:tgtEl>
                                          <p:spTgt spid="100"/>
                                        </p:tgtEl>
                                      </p:cBhvr>
                                    </p:animEffect>
                                  </p:childTnLst>
                                </p:cTn>
                              </p:par>
                            </p:childTnLst>
                          </p:cTn>
                        </p:par>
                        <p:par>
                          <p:cTn id="13" fill="hold">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98"/>
                                        </p:tgtEl>
                                        <p:attrNameLst>
                                          <p:attrName>style.visibility</p:attrName>
                                        </p:attrNameLst>
                                      </p:cBhvr>
                                      <p:to>
                                        <p:strVal val="visible"/>
                                      </p:to>
                                    </p:set>
                                    <p:animEffect transition="in" filter="checkerboard(across)">
                                      <p:cBhvr>
                                        <p:cTn id="16" dur="500"/>
                                        <p:tgtEl>
                                          <p:spTgt spid="9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111"/>
                                        </p:tgtEl>
                                        <p:attrNameLst>
                                          <p:attrName>style.visibility</p:attrName>
                                        </p:attrNameLst>
                                      </p:cBhvr>
                                      <p:to>
                                        <p:strVal val="visible"/>
                                      </p:to>
                                    </p:set>
                                    <p:animEffect transition="in" filter="wipe(down)">
                                      <p:cBhvr>
                                        <p:cTn id="21" dur="500"/>
                                        <p:tgtEl>
                                          <p:spTgt spid="111"/>
                                        </p:tgtEl>
                                      </p:cBhvr>
                                    </p:animEffect>
                                  </p:childTnLst>
                                </p:cTn>
                              </p:par>
                              <p:par>
                                <p:cTn id="22" presetID="22" presetClass="entr" presetSubtype="8" fill="hold" nodeType="withEffect">
                                  <p:stCondLst>
                                    <p:cond delay="0"/>
                                  </p:stCondLst>
                                  <p:childTnLst>
                                    <p:set>
                                      <p:cBhvr>
                                        <p:cTn id="23" dur="1" fill="hold">
                                          <p:stCondLst>
                                            <p:cond delay="0"/>
                                          </p:stCondLst>
                                        </p:cTn>
                                        <p:tgtEl>
                                          <p:spTgt spid="113"/>
                                        </p:tgtEl>
                                        <p:attrNameLst>
                                          <p:attrName>style.visibility</p:attrName>
                                        </p:attrNameLst>
                                      </p:cBhvr>
                                      <p:to>
                                        <p:strVal val="visible"/>
                                      </p:to>
                                    </p:set>
                                    <p:animEffect transition="in" filter="wipe(left)">
                                      <p:cBhvr>
                                        <p:cTn id="24" dur="500"/>
                                        <p:tgtEl>
                                          <p:spTgt spid="113"/>
                                        </p:tgtEl>
                                      </p:cBhvr>
                                    </p:animEffect>
                                  </p:childTnLst>
                                </p:cTn>
                              </p:par>
                              <p:par>
                                <p:cTn id="25" presetID="22" presetClass="entr" presetSubtype="2" fill="hold" nodeType="withEffect">
                                  <p:stCondLst>
                                    <p:cond delay="0"/>
                                  </p:stCondLst>
                                  <p:childTnLst>
                                    <p:set>
                                      <p:cBhvr>
                                        <p:cTn id="26" dur="1" fill="hold">
                                          <p:stCondLst>
                                            <p:cond delay="0"/>
                                          </p:stCondLst>
                                        </p:cTn>
                                        <p:tgtEl>
                                          <p:spTgt spid="116"/>
                                        </p:tgtEl>
                                        <p:attrNameLst>
                                          <p:attrName>style.visibility</p:attrName>
                                        </p:attrNameLst>
                                      </p:cBhvr>
                                      <p:to>
                                        <p:strVal val="visible"/>
                                      </p:to>
                                    </p:set>
                                    <p:animEffect transition="in" filter="wipe(right)">
                                      <p:cBhvr>
                                        <p:cTn id="27" dur="500"/>
                                        <p:tgtEl>
                                          <p:spTgt spid="116"/>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19"/>
                                        </p:tgtEl>
                                        <p:attrNameLst>
                                          <p:attrName>style.visibility</p:attrName>
                                        </p:attrNameLst>
                                      </p:cBhvr>
                                      <p:to>
                                        <p:strVal val="visible"/>
                                      </p:to>
                                    </p:set>
                                    <p:animEffect transition="in" filter="checkerboard(across)">
                                      <p:cBhvr>
                                        <p:cTn id="32" dur="500"/>
                                        <p:tgtEl>
                                          <p:spTgt spid="119"/>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0"/>
                                        </p:tgtEl>
                                        <p:attrNameLst>
                                          <p:attrName>style.visibility</p:attrName>
                                        </p:attrNameLst>
                                      </p:cBhvr>
                                      <p:to>
                                        <p:strVal val="visible"/>
                                      </p:to>
                                    </p:set>
                                    <p:anim calcmode="lin" valueType="num">
                                      <p:cBhvr additive="base">
                                        <p:cTn id="37" dur="500" fill="hold"/>
                                        <p:tgtEl>
                                          <p:spTgt spid="120"/>
                                        </p:tgtEl>
                                        <p:attrNameLst>
                                          <p:attrName>ppt_x</p:attrName>
                                        </p:attrNameLst>
                                      </p:cBhvr>
                                      <p:tavLst>
                                        <p:tav tm="0">
                                          <p:val>
                                            <p:strVal val="#ppt_x"/>
                                          </p:val>
                                        </p:tav>
                                        <p:tav tm="100000">
                                          <p:val>
                                            <p:strVal val="#ppt_x"/>
                                          </p:val>
                                        </p:tav>
                                      </p:tavLst>
                                    </p:anim>
                                    <p:anim calcmode="lin" valueType="num">
                                      <p:cBhvr additive="base">
                                        <p:cTn id="38" dur="500" fill="hold"/>
                                        <p:tgtEl>
                                          <p:spTgt spid="1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 grpId="0" animBg="1"/>
      <p:bldP spid="98" grpId="0" animBg="1"/>
      <p:bldP spid="120"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着手可能手数の例</a:t>
            </a:r>
            <a:r>
              <a:rPr lang="ja-JP" altLang="en-US" baseline="0" dirty="0">
                <a:latin typeface="Times New Roman" pitchFamily="18" charset="0"/>
              </a:rPr>
              <a:t>：チェス</a:t>
            </a:r>
            <a:endParaRPr kumimoji="1" lang="ja-JP" altLang="en-US" baseline="0" dirty="0">
              <a:latin typeface="Times New Roman" pitchFamily="18" charset="0"/>
            </a:endParaRPr>
          </a:p>
        </p:txBody>
      </p:sp>
      <p:grpSp>
        <p:nvGrpSpPr>
          <p:cNvPr id="3" name="グループ化 2"/>
          <p:cNvGrpSpPr/>
          <p:nvPr/>
        </p:nvGrpSpPr>
        <p:grpSpPr>
          <a:xfrm>
            <a:off x="1066800" y="1219200"/>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7" name="図 8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91000" y="2743200"/>
            <a:ext cx="485775" cy="442913"/>
          </a:xfrm>
          <a:prstGeom prst="rect">
            <a:avLst/>
          </a:prstGeom>
        </p:spPr>
      </p:pic>
      <p:pic>
        <p:nvPicPr>
          <p:cNvPr id="123" name="図 1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00400" y="5410200"/>
            <a:ext cx="342900" cy="428625"/>
          </a:xfrm>
          <a:prstGeom prst="rect">
            <a:avLst/>
          </a:prstGeom>
        </p:spPr>
      </p:pic>
      <p:pic>
        <p:nvPicPr>
          <p:cNvPr id="93" name="図 9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91000" y="1676400"/>
            <a:ext cx="485775" cy="442913"/>
          </a:xfrm>
          <a:prstGeom prst="rect">
            <a:avLst/>
          </a:prstGeom>
        </p:spPr>
      </p:pic>
      <p:sp>
        <p:nvSpPr>
          <p:cNvPr id="127" name="テキスト ボックス 126"/>
          <p:cNvSpPr txBox="1"/>
          <p:nvPr/>
        </p:nvSpPr>
        <p:spPr>
          <a:xfrm>
            <a:off x="6629400" y="1371600"/>
            <a:ext cx="902811" cy="1040285"/>
          </a:xfrm>
          <a:prstGeom prst="rect">
            <a:avLst/>
          </a:prstGeom>
          <a:noFill/>
        </p:spPr>
        <p:txBody>
          <a:bodyPr wrap="none" rtlCol="0">
            <a:spAutoFit/>
          </a:bodyPr>
          <a:lstStyle/>
          <a:p>
            <a:pPr algn="l"/>
            <a:r>
              <a:rPr lang="ja-JP" altLang="en-US" dirty="0">
                <a:latin typeface="Times New Roman" panose="02020603050405020304" pitchFamily="18" charset="0"/>
              </a:rPr>
              <a:t>白番</a:t>
            </a:r>
            <a:endParaRPr lang="en-US" altLang="ja-JP" dirty="0">
              <a:latin typeface="Times New Roman" panose="02020603050405020304" pitchFamily="18" charset="0"/>
            </a:endParaRPr>
          </a:p>
          <a:p>
            <a:endParaRPr kumimoji="1" lang="en-US" altLang="ja-JP" dirty="0"/>
          </a:p>
        </p:txBody>
      </p:sp>
      <p:pic>
        <p:nvPicPr>
          <p:cNvPr id="128" name="図 127" descr="piece_pawnb.gif"/>
          <p:cNvPicPr>
            <a:picLocks noChangeAspect="1"/>
          </p:cNvPicPr>
          <p:nvPr/>
        </p:nvPicPr>
        <p:blipFill>
          <a:blip r:embed="rId6" cstate="print"/>
          <a:stretch>
            <a:fillRect/>
          </a:stretch>
        </p:blipFill>
        <p:spPr>
          <a:xfrm>
            <a:off x="2150301" y="3290432"/>
            <a:ext cx="328613" cy="400050"/>
          </a:xfrm>
          <a:prstGeom prst="rect">
            <a:avLst/>
          </a:prstGeom>
        </p:spPr>
      </p:pic>
      <p:pic>
        <p:nvPicPr>
          <p:cNvPr id="129" name="図 128" descr="piece_pawnw.gif"/>
          <p:cNvPicPr>
            <a:picLocks noChangeAspect="1"/>
          </p:cNvPicPr>
          <p:nvPr/>
        </p:nvPicPr>
        <p:blipFill>
          <a:blip r:embed="rId7" cstate="print"/>
          <a:stretch>
            <a:fillRect/>
          </a:stretch>
        </p:blipFill>
        <p:spPr>
          <a:xfrm>
            <a:off x="2150301" y="3823832"/>
            <a:ext cx="328613" cy="400050"/>
          </a:xfrm>
          <a:prstGeom prst="rect">
            <a:avLst/>
          </a:prstGeom>
        </p:spPr>
      </p:pic>
      <p:pic>
        <p:nvPicPr>
          <p:cNvPr id="130" name="図 129" descr="piece_pawnb.gif"/>
          <p:cNvPicPr>
            <a:picLocks noChangeAspect="1"/>
          </p:cNvPicPr>
          <p:nvPr/>
        </p:nvPicPr>
        <p:blipFill>
          <a:blip r:embed="rId6" cstate="print"/>
          <a:stretch>
            <a:fillRect/>
          </a:stretch>
        </p:blipFill>
        <p:spPr>
          <a:xfrm>
            <a:off x="1616901" y="3823832"/>
            <a:ext cx="328613" cy="400050"/>
          </a:xfrm>
          <a:prstGeom prst="rect">
            <a:avLst/>
          </a:prstGeom>
        </p:spPr>
      </p:pic>
      <p:pic>
        <p:nvPicPr>
          <p:cNvPr id="131" name="図 130" descr="piece_pawnw.gif"/>
          <p:cNvPicPr>
            <a:picLocks noChangeAspect="1"/>
          </p:cNvPicPr>
          <p:nvPr/>
        </p:nvPicPr>
        <p:blipFill>
          <a:blip r:embed="rId7" cstate="print"/>
          <a:stretch>
            <a:fillRect/>
          </a:stretch>
        </p:blipFill>
        <p:spPr>
          <a:xfrm>
            <a:off x="1616901" y="4357232"/>
            <a:ext cx="328613" cy="400050"/>
          </a:xfrm>
          <a:prstGeom prst="rect">
            <a:avLst/>
          </a:prstGeom>
        </p:spPr>
      </p:pic>
      <p:pic>
        <p:nvPicPr>
          <p:cNvPr id="132" name="図 13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274501" y="3290432"/>
            <a:ext cx="457200" cy="428625"/>
          </a:xfrm>
          <a:prstGeom prst="rect">
            <a:avLst/>
          </a:prstGeom>
        </p:spPr>
      </p:pic>
      <p:pic>
        <p:nvPicPr>
          <p:cNvPr id="134" name="図 13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741101" y="2757032"/>
            <a:ext cx="371475" cy="457200"/>
          </a:xfrm>
          <a:prstGeom prst="rect">
            <a:avLst/>
          </a:prstGeom>
        </p:spPr>
      </p:pic>
      <p:sp>
        <p:nvSpPr>
          <p:cNvPr id="95" name="テキスト ボックス 94"/>
          <p:cNvSpPr txBox="1"/>
          <p:nvPr/>
        </p:nvSpPr>
        <p:spPr>
          <a:xfrm>
            <a:off x="6477000" y="2209800"/>
            <a:ext cx="1880643" cy="523220"/>
          </a:xfrm>
          <a:prstGeom prst="rect">
            <a:avLst/>
          </a:prstGeom>
          <a:noFill/>
        </p:spPr>
        <p:txBody>
          <a:bodyPr wrap="none" rtlCol="0">
            <a:spAutoFit/>
          </a:bodyPr>
          <a:lstStyle/>
          <a:p>
            <a:pPr algn="l"/>
            <a:r>
              <a:rPr kumimoji="1" lang="en-US" altLang="ja-JP" dirty="0">
                <a:latin typeface="Times New Roman" panose="02020603050405020304" pitchFamily="18" charset="0"/>
              </a:rPr>
              <a:t>1. Rd1</a:t>
            </a:r>
            <a:r>
              <a:rPr lang="ja-JP" altLang="en-US" dirty="0">
                <a:latin typeface="Times New Roman" panose="02020603050405020304" pitchFamily="18" charset="0"/>
              </a:rPr>
              <a:t>  </a:t>
            </a:r>
            <a:r>
              <a:rPr lang="en-US" altLang="ja-JP" dirty="0">
                <a:latin typeface="Times New Roman" panose="02020603050405020304" pitchFamily="18" charset="0"/>
              </a:rPr>
              <a:t>Kf8</a:t>
            </a:r>
            <a:endParaRPr kumimoji="1" lang="ja-JP" altLang="en-US" dirty="0">
              <a:latin typeface="Times New Roman" panose="02020603050405020304" pitchFamily="18" charset="0"/>
            </a:endParaRPr>
          </a:p>
        </p:txBody>
      </p:sp>
      <p:sp>
        <p:nvSpPr>
          <p:cNvPr id="96" name="テキスト ボックス 95"/>
          <p:cNvSpPr txBox="1"/>
          <p:nvPr/>
        </p:nvSpPr>
        <p:spPr>
          <a:xfrm>
            <a:off x="2209800" y="6334780"/>
            <a:ext cx="2525050" cy="523220"/>
          </a:xfrm>
          <a:prstGeom prst="rect">
            <a:avLst/>
          </a:prstGeom>
          <a:noFill/>
        </p:spPr>
        <p:txBody>
          <a:bodyPr wrap="none" rtlCol="0">
            <a:spAutoFit/>
          </a:bodyPr>
          <a:lstStyle/>
          <a:p>
            <a:pPr algn="l"/>
            <a:r>
              <a:rPr kumimoji="1" lang="en-US" altLang="ja-JP" dirty="0">
                <a:latin typeface="Times New Roman" panose="02020603050405020304" pitchFamily="18" charset="0"/>
              </a:rPr>
              <a:t>1. Rd1 Kf8 </a:t>
            </a:r>
            <a:r>
              <a:rPr kumimoji="1" lang="ja-JP" altLang="en-US" dirty="0">
                <a:latin typeface="Times New Roman" panose="02020603050405020304" pitchFamily="18" charset="0"/>
              </a:rPr>
              <a:t>まで</a:t>
            </a:r>
          </a:p>
        </p:txBody>
      </p:sp>
    </p:spTree>
    <p:extLst>
      <p:ext uri="{BB962C8B-B14F-4D97-AF65-F5344CB8AC3E}">
        <p14:creationId xmlns:p14="http://schemas.microsoft.com/office/powerpoint/2010/main" val="85621127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着手可能手数の例</a:t>
            </a:r>
            <a:r>
              <a:rPr lang="ja-JP" altLang="en-US" baseline="0" dirty="0">
                <a:latin typeface="Times New Roman" pitchFamily="18" charset="0"/>
              </a:rPr>
              <a:t>：チェス</a:t>
            </a:r>
            <a:endParaRPr kumimoji="1" lang="ja-JP" altLang="en-US" baseline="0" dirty="0">
              <a:latin typeface="Times New Roman" pitchFamily="18" charset="0"/>
            </a:endParaRPr>
          </a:p>
        </p:txBody>
      </p:sp>
      <p:grpSp>
        <p:nvGrpSpPr>
          <p:cNvPr id="3" name="グループ化 2"/>
          <p:cNvGrpSpPr/>
          <p:nvPr/>
        </p:nvGrpSpPr>
        <p:grpSpPr>
          <a:xfrm>
            <a:off x="1066800" y="1219200"/>
            <a:ext cx="5105400" cy="5105404"/>
            <a:chOff x="562304" y="1245449"/>
            <a:chExt cx="5105400" cy="5105404"/>
          </a:xfrm>
        </p:grpSpPr>
        <p:sp>
          <p:nvSpPr>
            <p:cNvPr id="4" name="正方形/長方形 3"/>
            <p:cNvSpPr/>
            <p:nvPr/>
          </p:nvSpPr>
          <p:spPr bwMode="auto">
            <a:xfrm>
              <a:off x="562304" y="1245449"/>
              <a:ext cx="5105400" cy="5105400"/>
            </a:xfrm>
            <a:prstGeom prst="rect">
              <a:avLst/>
            </a:prstGeom>
            <a:solidFill>
              <a:srgbClr val="80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正方形/長方形 4"/>
            <p:cNvSpPr/>
            <p:nvPr/>
          </p:nvSpPr>
          <p:spPr bwMode="auto">
            <a:xfrm>
              <a:off x="9906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正方形/長方形 5"/>
            <p:cNvSpPr/>
            <p:nvPr/>
          </p:nvSpPr>
          <p:spPr bwMode="auto">
            <a:xfrm>
              <a:off x="15240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正方形/長方形 6"/>
            <p:cNvSpPr/>
            <p:nvPr/>
          </p:nvSpPr>
          <p:spPr bwMode="auto">
            <a:xfrm>
              <a:off x="2057400"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正方形/長方形 7"/>
            <p:cNvSpPr/>
            <p:nvPr/>
          </p:nvSpPr>
          <p:spPr bwMode="auto">
            <a:xfrm>
              <a:off x="2590800"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正方形/長方形 8"/>
            <p:cNvSpPr/>
            <p:nvPr/>
          </p:nvSpPr>
          <p:spPr bwMode="auto">
            <a:xfrm>
              <a:off x="31058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正方形/長方形 9"/>
            <p:cNvSpPr/>
            <p:nvPr/>
          </p:nvSpPr>
          <p:spPr bwMode="auto">
            <a:xfrm>
              <a:off x="36392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正方形/長方形 10"/>
            <p:cNvSpPr/>
            <p:nvPr/>
          </p:nvSpPr>
          <p:spPr bwMode="auto">
            <a:xfrm>
              <a:off x="4172607" y="16764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正方形/長方形 11"/>
            <p:cNvSpPr/>
            <p:nvPr/>
          </p:nvSpPr>
          <p:spPr bwMode="auto">
            <a:xfrm>
              <a:off x="4706007" y="16764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正方形/長方形 12"/>
            <p:cNvSpPr/>
            <p:nvPr/>
          </p:nvSpPr>
          <p:spPr bwMode="auto">
            <a:xfrm>
              <a:off x="9906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正方形/長方形 13"/>
            <p:cNvSpPr/>
            <p:nvPr/>
          </p:nvSpPr>
          <p:spPr bwMode="auto">
            <a:xfrm>
              <a:off x="1524000"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正方形/長方形 14"/>
            <p:cNvSpPr/>
            <p:nvPr/>
          </p:nvSpPr>
          <p:spPr bwMode="auto">
            <a:xfrm>
              <a:off x="2057400"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正方形/長方形 15"/>
            <p:cNvSpPr/>
            <p:nvPr/>
          </p:nvSpPr>
          <p:spPr bwMode="auto">
            <a:xfrm>
              <a:off x="2590800"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31058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3639207" y="2209800"/>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4172607" y="2209800"/>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4706007" y="221456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9906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15240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2057400"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590800"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正方形/長方形 24"/>
            <p:cNvSpPr/>
            <p:nvPr/>
          </p:nvSpPr>
          <p:spPr bwMode="auto">
            <a:xfrm>
              <a:off x="31058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6" name="正方形/長方形 25"/>
            <p:cNvSpPr/>
            <p:nvPr/>
          </p:nvSpPr>
          <p:spPr bwMode="auto">
            <a:xfrm>
              <a:off x="36392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7" name="正方形/長方形 26"/>
            <p:cNvSpPr/>
            <p:nvPr/>
          </p:nvSpPr>
          <p:spPr bwMode="auto">
            <a:xfrm>
              <a:off x="4172607" y="27361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正方形/長方形 27"/>
            <p:cNvSpPr/>
            <p:nvPr/>
          </p:nvSpPr>
          <p:spPr bwMode="auto">
            <a:xfrm>
              <a:off x="4706007" y="27361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9" name="正方形/長方形 28"/>
            <p:cNvSpPr/>
            <p:nvPr/>
          </p:nvSpPr>
          <p:spPr bwMode="auto">
            <a:xfrm>
              <a:off x="990600"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0" name="正方形/長方形 29"/>
            <p:cNvSpPr/>
            <p:nvPr/>
          </p:nvSpPr>
          <p:spPr bwMode="auto">
            <a:xfrm>
              <a:off x="1524000"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正方形/長方形 30"/>
            <p:cNvSpPr/>
            <p:nvPr/>
          </p:nvSpPr>
          <p:spPr bwMode="auto">
            <a:xfrm>
              <a:off x="2057400" y="3264749"/>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正方形/長方形 31"/>
            <p:cNvSpPr/>
            <p:nvPr/>
          </p:nvSpPr>
          <p:spPr bwMode="auto">
            <a:xfrm>
              <a:off x="2590800" y="3279037"/>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正方形/長方形 32"/>
            <p:cNvSpPr/>
            <p:nvPr/>
          </p:nvSpPr>
          <p:spPr bwMode="auto">
            <a:xfrm>
              <a:off x="31058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正方形/長方形 33"/>
            <p:cNvSpPr/>
            <p:nvPr/>
          </p:nvSpPr>
          <p:spPr bwMode="auto">
            <a:xfrm>
              <a:off x="36392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正方形/長方形 34"/>
            <p:cNvSpPr/>
            <p:nvPr/>
          </p:nvSpPr>
          <p:spPr bwMode="auto">
            <a:xfrm>
              <a:off x="4172607" y="32695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706007" y="32695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9906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15240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2057400"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0" name="正方形/長方形 39"/>
            <p:cNvSpPr/>
            <p:nvPr/>
          </p:nvSpPr>
          <p:spPr bwMode="auto">
            <a:xfrm>
              <a:off x="2590800"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31058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6392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72607" y="38029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706007" y="38029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正方形/長方形 44"/>
            <p:cNvSpPr/>
            <p:nvPr/>
          </p:nvSpPr>
          <p:spPr bwMode="auto">
            <a:xfrm>
              <a:off x="9906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正方形/長方形 45"/>
            <p:cNvSpPr/>
            <p:nvPr/>
          </p:nvSpPr>
          <p:spPr bwMode="auto">
            <a:xfrm>
              <a:off x="1524000"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7" name="正方形/長方形 46"/>
            <p:cNvSpPr/>
            <p:nvPr/>
          </p:nvSpPr>
          <p:spPr bwMode="auto">
            <a:xfrm>
              <a:off x="2057400"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8" name="正方形/長方形 47"/>
            <p:cNvSpPr/>
            <p:nvPr/>
          </p:nvSpPr>
          <p:spPr bwMode="auto">
            <a:xfrm>
              <a:off x="2581604"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9" name="正方形/長方形 48"/>
            <p:cNvSpPr/>
            <p:nvPr/>
          </p:nvSpPr>
          <p:spPr bwMode="auto">
            <a:xfrm>
              <a:off x="31058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0" name="正方形/長方形 49"/>
            <p:cNvSpPr/>
            <p:nvPr/>
          </p:nvSpPr>
          <p:spPr bwMode="auto">
            <a:xfrm>
              <a:off x="3639207" y="4336312"/>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1" name="正方形/長方形 50"/>
            <p:cNvSpPr/>
            <p:nvPr/>
          </p:nvSpPr>
          <p:spPr bwMode="auto">
            <a:xfrm>
              <a:off x="4172607" y="4336312"/>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2" name="正方形/長方形 51"/>
            <p:cNvSpPr/>
            <p:nvPr/>
          </p:nvSpPr>
          <p:spPr bwMode="auto">
            <a:xfrm>
              <a:off x="4706007" y="434107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3" name="正方形/長方形 52"/>
            <p:cNvSpPr/>
            <p:nvPr/>
          </p:nvSpPr>
          <p:spPr bwMode="auto">
            <a:xfrm>
              <a:off x="9906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4" name="正方形/長方形 53"/>
            <p:cNvSpPr/>
            <p:nvPr/>
          </p:nvSpPr>
          <p:spPr bwMode="auto">
            <a:xfrm>
              <a:off x="15240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2057400"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2590800"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31058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36392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4172607" y="48626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4706007" y="48626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9906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1524000"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正方形/長方形 62"/>
            <p:cNvSpPr/>
            <p:nvPr/>
          </p:nvSpPr>
          <p:spPr bwMode="auto">
            <a:xfrm>
              <a:off x="2057400"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正方形/長方形 63"/>
            <p:cNvSpPr/>
            <p:nvPr/>
          </p:nvSpPr>
          <p:spPr bwMode="auto">
            <a:xfrm>
              <a:off x="25724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正方形/長方形 64"/>
            <p:cNvSpPr/>
            <p:nvPr/>
          </p:nvSpPr>
          <p:spPr bwMode="auto">
            <a:xfrm>
              <a:off x="31058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正方形/長方形 65"/>
            <p:cNvSpPr/>
            <p:nvPr/>
          </p:nvSpPr>
          <p:spPr bwMode="auto">
            <a:xfrm>
              <a:off x="36392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正方形/長方形 66"/>
            <p:cNvSpPr/>
            <p:nvPr/>
          </p:nvSpPr>
          <p:spPr bwMode="auto">
            <a:xfrm>
              <a:off x="4172607" y="5396024"/>
              <a:ext cx="533400" cy="533400"/>
            </a:xfrm>
            <a:prstGeom prst="rect">
              <a:avLst/>
            </a:prstGeom>
            <a:solidFill>
              <a:srgbClr val="990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正方形/長方形 67"/>
            <p:cNvSpPr/>
            <p:nvPr/>
          </p:nvSpPr>
          <p:spPr bwMode="auto">
            <a:xfrm>
              <a:off x="4706007" y="5396024"/>
              <a:ext cx="533400" cy="533400"/>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テキスト ボックス 68"/>
            <p:cNvSpPr txBox="1"/>
            <p:nvPr/>
          </p:nvSpPr>
          <p:spPr>
            <a:xfrm>
              <a:off x="1075198" y="5827633"/>
              <a:ext cx="364203" cy="523220"/>
            </a:xfrm>
            <a:prstGeom prst="rect">
              <a:avLst/>
            </a:prstGeom>
            <a:noFill/>
          </p:spPr>
          <p:txBody>
            <a:bodyPr wrap="none" rtlCol="0">
              <a:spAutoFit/>
            </a:bodyPr>
            <a:lstStyle/>
            <a:p>
              <a:r>
                <a:rPr kumimoji="1" lang="en-US" altLang="ja-JP" b="1" dirty="0">
                  <a:effectLst/>
                  <a:latin typeface="Times New Roman" panose="02020603050405020304" pitchFamily="18" charset="0"/>
                </a:rPr>
                <a:t>a</a:t>
              </a:r>
              <a:endParaRPr kumimoji="1" lang="ja-JP" altLang="en-US" b="1" dirty="0">
                <a:effectLst/>
                <a:latin typeface="Times New Roman" panose="02020603050405020304" pitchFamily="18" charset="0"/>
              </a:endParaRPr>
            </a:p>
          </p:txBody>
        </p:sp>
        <p:sp>
          <p:nvSpPr>
            <p:cNvPr id="70" name="テキスト ボックス 69"/>
            <p:cNvSpPr txBox="1"/>
            <p:nvPr/>
          </p:nvSpPr>
          <p:spPr>
            <a:xfrm>
              <a:off x="1598178" y="5821821"/>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b</a:t>
              </a:r>
              <a:endParaRPr kumimoji="1" lang="ja-JP" altLang="en-US" b="1" dirty="0">
                <a:effectLst/>
                <a:latin typeface="Times New Roman" panose="02020603050405020304" pitchFamily="18" charset="0"/>
              </a:endParaRPr>
            </a:p>
          </p:txBody>
        </p:sp>
        <p:sp>
          <p:nvSpPr>
            <p:cNvPr id="71" name="テキスト ボックス 70"/>
            <p:cNvSpPr txBox="1"/>
            <p:nvPr/>
          </p:nvSpPr>
          <p:spPr>
            <a:xfrm>
              <a:off x="2141154" y="5827319"/>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c</a:t>
              </a:r>
              <a:endParaRPr kumimoji="1" lang="ja-JP" altLang="en-US" b="1" dirty="0">
                <a:effectLst/>
                <a:latin typeface="Times New Roman" panose="02020603050405020304" pitchFamily="18" charset="0"/>
              </a:endParaRPr>
            </a:p>
          </p:txBody>
        </p:sp>
        <p:sp>
          <p:nvSpPr>
            <p:cNvPr id="72" name="テキスト ボックス 71"/>
            <p:cNvSpPr txBox="1"/>
            <p:nvPr/>
          </p:nvSpPr>
          <p:spPr>
            <a:xfrm>
              <a:off x="2653715"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d</a:t>
              </a:r>
              <a:endParaRPr kumimoji="1" lang="ja-JP" altLang="en-US" b="1" dirty="0">
                <a:effectLst/>
                <a:latin typeface="Times New Roman" panose="02020603050405020304" pitchFamily="18" charset="0"/>
              </a:endParaRPr>
            </a:p>
          </p:txBody>
        </p:sp>
        <p:sp>
          <p:nvSpPr>
            <p:cNvPr id="73" name="テキスト ボックス 72"/>
            <p:cNvSpPr txBox="1"/>
            <p:nvPr/>
          </p:nvSpPr>
          <p:spPr>
            <a:xfrm>
              <a:off x="3194953" y="5827633"/>
              <a:ext cx="343364" cy="523220"/>
            </a:xfrm>
            <a:prstGeom prst="rect">
              <a:avLst/>
            </a:prstGeom>
            <a:noFill/>
          </p:spPr>
          <p:txBody>
            <a:bodyPr wrap="none" rtlCol="0">
              <a:spAutoFit/>
            </a:bodyPr>
            <a:lstStyle/>
            <a:p>
              <a:r>
                <a:rPr lang="en-US" altLang="ja-JP" b="1" dirty="0">
                  <a:effectLst/>
                  <a:latin typeface="Times New Roman" panose="02020603050405020304" pitchFamily="18" charset="0"/>
                </a:rPr>
                <a:t>e</a:t>
              </a:r>
              <a:endParaRPr kumimoji="1" lang="ja-JP" altLang="en-US" b="1" dirty="0">
                <a:effectLst/>
                <a:latin typeface="Times New Roman" panose="02020603050405020304" pitchFamily="18" charset="0"/>
              </a:endParaRPr>
            </a:p>
          </p:txBody>
        </p:sp>
        <p:sp>
          <p:nvSpPr>
            <p:cNvPr id="74" name="テキスト ボックス 73"/>
            <p:cNvSpPr txBox="1"/>
            <p:nvPr/>
          </p:nvSpPr>
          <p:spPr>
            <a:xfrm>
              <a:off x="3747589" y="5821821"/>
              <a:ext cx="304892" cy="523220"/>
            </a:xfrm>
            <a:prstGeom prst="rect">
              <a:avLst/>
            </a:prstGeom>
            <a:noFill/>
          </p:spPr>
          <p:txBody>
            <a:bodyPr wrap="none" rtlCol="0">
              <a:spAutoFit/>
            </a:bodyPr>
            <a:lstStyle/>
            <a:p>
              <a:r>
                <a:rPr lang="en-US" altLang="ja-JP" b="1" dirty="0">
                  <a:effectLst/>
                  <a:latin typeface="Times New Roman" panose="02020603050405020304" pitchFamily="18" charset="0"/>
                </a:rPr>
                <a:t>f</a:t>
              </a:r>
              <a:endParaRPr kumimoji="1" lang="ja-JP" altLang="en-US" b="1" dirty="0">
                <a:effectLst/>
                <a:latin typeface="Times New Roman" panose="02020603050405020304" pitchFamily="18" charset="0"/>
              </a:endParaRPr>
            </a:p>
          </p:txBody>
        </p:sp>
        <p:sp>
          <p:nvSpPr>
            <p:cNvPr id="75" name="テキスト ボックス 74"/>
            <p:cNvSpPr txBox="1"/>
            <p:nvPr/>
          </p:nvSpPr>
          <p:spPr>
            <a:xfrm>
              <a:off x="4240070" y="58273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g</a:t>
              </a:r>
              <a:endParaRPr kumimoji="1" lang="ja-JP" altLang="en-US" b="1" dirty="0">
                <a:effectLst/>
                <a:latin typeface="Times New Roman" panose="02020603050405020304" pitchFamily="18" charset="0"/>
              </a:endParaRPr>
            </a:p>
          </p:txBody>
        </p:sp>
        <p:sp>
          <p:nvSpPr>
            <p:cNvPr id="76" name="テキスト ボックス 75"/>
            <p:cNvSpPr txBox="1"/>
            <p:nvPr/>
          </p:nvSpPr>
          <p:spPr>
            <a:xfrm>
              <a:off x="4763051" y="5821507"/>
              <a:ext cx="385042" cy="523220"/>
            </a:xfrm>
            <a:prstGeom prst="rect">
              <a:avLst/>
            </a:prstGeom>
            <a:noFill/>
          </p:spPr>
          <p:txBody>
            <a:bodyPr wrap="none" rtlCol="0">
              <a:spAutoFit/>
            </a:bodyPr>
            <a:lstStyle/>
            <a:p>
              <a:r>
                <a:rPr lang="en-US" altLang="ja-JP" b="1" dirty="0">
                  <a:effectLst/>
                  <a:latin typeface="Times New Roman" panose="02020603050405020304" pitchFamily="18" charset="0"/>
                </a:rPr>
                <a:t>h</a:t>
              </a:r>
              <a:endParaRPr kumimoji="1" lang="ja-JP" altLang="en-US" b="1" dirty="0">
                <a:effectLst/>
                <a:latin typeface="Times New Roman" panose="02020603050405020304" pitchFamily="18" charset="0"/>
              </a:endParaRPr>
            </a:p>
          </p:txBody>
        </p:sp>
        <p:sp>
          <p:nvSpPr>
            <p:cNvPr id="77" name="テキスト ボックス 76"/>
            <p:cNvSpPr txBox="1"/>
            <p:nvPr/>
          </p:nvSpPr>
          <p:spPr>
            <a:xfrm>
              <a:off x="632897" y="540620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1</a:t>
              </a:r>
              <a:endParaRPr kumimoji="1" lang="ja-JP" altLang="en-US" b="1" dirty="0">
                <a:effectLst/>
                <a:latin typeface="Times New Roman" panose="02020603050405020304" pitchFamily="18" charset="0"/>
              </a:endParaRPr>
            </a:p>
          </p:txBody>
        </p:sp>
        <p:sp>
          <p:nvSpPr>
            <p:cNvPr id="78" name="テキスト ボックス 77"/>
            <p:cNvSpPr txBox="1"/>
            <p:nvPr/>
          </p:nvSpPr>
          <p:spPr>
            <a:xfrm>
              <a:off x="626113" y="486771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2</a:t>
              </a:r>
              <a:endParaRPr kumimoji="1" lang="ja-JP" altLang="en-US" b="1" dirty="0">
                <a:effectLst/>
                <a:latin typeface="Times New Roman" panose="02020603050405020304" pitchFamily="18" charset="0"/>
              </a:endParaRPr>
            </a:p>
          </p:txBody>
        </p:sp>
        <p:sp>
          <p:nvSpPr>
            <p:cNvPr id="79" name="テキスト ボックス 78"/>
            <p:cNvSpPr txBox="1"/>
            <p:nvPr/>
          </p:nvSpPr>
          <p:spPr>
            <a:xfrm>
              <a:off x="634078" y="434703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3</a:t>
              </a:r>
              <a:endParaRPr kumimoji="1" lang="ja-JP" altLang="en-US" b="1" dirty="0">
                <a:effectLst/>
                <a:latin typeface="Times New Roman" panose="02020603050405020304" pitchFamily="18" charset="0"/>
              </a:endParaRPr>
            </a:p>
          </p:txBody>
        </p:sp>
        <p:sp>
          <p:nvSpPr>
            <p:cNvPr id="80" name="テキスト ボックス 79"/>
            <p:cNvSpPr txBox="1"/>
            <p:nvPr/>
          </p:nvSpPr>
          <p:spPr>
            <a:xfrm>
              <a:off x="627294" y="380854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4</a:t>
              </a:r>
              <a:endParaRPr kumimoji="1" lang="ja-JP" altLang="en-US" b="1" dirty="0">
                <a:effectLst/>
                <a:latin typeface="Times New Roman" panose="02020603050405020304" pitchFamily="18" charset="0"/>
              </a:endParaRPr>
            </a:p>
          </p:txBody>
        </p:sp>
        <p:sp>
          <p:nvSpPr>
            <p:cNvPr id="81" name="テキスト ボックス 80"/>
            <p:cNvSpPr txBox="1"/>
            <p:nvPr/>
          </p:nvSpPr>
          <p:spPr>
            <a:xfrm>
              <a:off x="635580" y="331278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5</a:t>
              </a:r>
              <a:endParaRPr kumimoji="1" lang="ja-JP" altLang="en-US" b="1" dirty="0">
                <a:effectLst/>
                <a:latin typeface="Times New Roman" panose="02020603050405020304" pitchFamily="18" charset="0"/>
              </a:endParaRPr>
            </a:p>
          </p:txBody>
        </p:sp>
        <p:sp>
          <p:nvSpPr>
            <p:cNvPr id="82" name="テキスト ボックス 81"/>
            <p:cNvSpPr txBox="1"/>
            <p:nvPr/>
          </p:nvSpPr>
          <p:spPr>
            <a:xfrm>
              <a:off x="628796" y="2774294"/>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6</a:t>
              </a:r>
              <a:endParaRPr kumimoji="1" lang="ja-JP" altLang="en-US" b="1" dirty="0">
                <a:effectLst/>
                <a:latin typeface="Times New Roman" panose="02020603050405020304" pitchFamily="18" charset="0"/>
              </a:endParaRPr>
            </a:p>
          </p:txBody>
        </p:sp>
        <p:sp>
          <p:nvSpPr>
            <p:cNvPr id="83" name="テキスト ボックス 82"/>
            <p:cNvSpPr txBox="1"/>
            <p:nvPr/>
          </p:nvSpPr>
          <p:spPr>
            <a:xfrm>
              <a:off x="636761" y="225361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7</a:t>
              </a:r>
              <a:endParaRPr kumimoji="1" lang="ja-JP" altLang="en-US" b="1" dirty="0">
                <a:effectLst/>
                <a:latin typeface="Times New Roman" panose="02020603050405020304" pitchFamily="18" charset="0"/>
              </a:endParaRPr>
            </a:p>
          </p:txBody>
        </p:sp>
        <p:sp>
          <p:nvSpPr>
            <p:cNvPr id="84" name="テキスト ボックス 83"/>
            <p:cNvSpPr txBox="1"/>
            <p:nvPr/>
          </p:nvSpPr>
          <p:spPr>
            <a:xfrm>
              <a:off x="629977" y="1715129"/>
              <a:ext cx="364203" cy="523220"/>
            </a:xfrm>
            <a:prstGeom prst="rect">
              <a:avLst/>
            </a:prstGeom>
            <a:noFill/>
          </p:spPr>
          <p:txBody>
            <a:bodyPr wrap="none" rtlCol="0">
              <a:spAutoFit/>
            </a:bodyPr>
            <a:lstStyle/>
            <a:p>
              <a:r>
                <a:rPr lang="en-US" altLang="ja-JP" b="1" dirty="0">
                  <a:effectLst/>
                  <a:latin typeface="Times New Roman" panose="02020603050405020304" pitchFamily="18" charset="0"/>
                </a:rPr>
                <a:t>8</a:t>
              </a:r>
              <a:endParaRPr kumimoji="1" lang="ja-JP" altLang="en-US" b="1" dirty="0">
                <a:effectLst/>
                <a:latin typeface="Times New Roman" panose="02020603050405020304" pitchFamily="18" charset="0"/>
              </a:endParaRPr>
            </a:p>
          </p:txBody>
        </p:sp>
      </p:grpSp>
      <p:pic>
        <p:nvPicPr>
          <p:cNvPr id="87" name="図 8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91000" y="2743200"/>
            <a:ext cx="485775" cy="442913"/>
          </a:xfrm>
          <a:prstGeom prst="rect">
            <a:avLst/>
          </a:prstGeom>
        </p:spPr>
      </p:pic>
      <p:pic>
        <p:nvPicPr>
          <p:cNvPr id="123" name="図 1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00400" y="1752600"/>
            <a:ext cx="342900" cy="428625"/>
          </a:xfrm>
          <a:prstGeom prst="rect">
            <a:avLst/>
          </a:prstGeom>
        </p:spPr>
      </p:pic>
      <p:pic>
        <p:nvPicPr>
          <p:cNvPr id="93" name="図 9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91000" y="1676400"/>
            <a:ext cx="485775" cy="442913"/>
          </a:xfrm>
          <a:prstGeom prst="rect">
            <a:avLst/>
          </a:prstGeom>
        </p:spPr>
      </p:pic>
      <p:sp>
        <p:nvSpPr>
          <p:cNvPr id="127" name="テキスト ボックス 126"/>
          <p:cNvSpPr txBox="1"/>
          <p:nvPr/>
        </p:nvSpPr>
        <p:spPr>
          <a:xfrm>
            <a:off x="6629400" y="1371600"/>
            <a:ext cx="902811" cy="1040285"/>
          </a:xfrm>
          <a:prstGeom prst="rect">
            <a:avLst/>
          </a:prstGeom>
          <a:noFill/>
        </p:spPr>
        <p:txBody>
          <a:bodyPr wrap="none" rtlCol="0">
            <a:spAutoFit/>
          </a:bodyPr>
          <a:lstStyle/>
          <a:p>
            <a:pPr algn="l"/>
            <a:r>
              <a:rPr lang="ja-JP" altLang="en-US" dirty="0">
                <a:latin typeface="Times New Roman" panose="02020603050405020304" pitchFamily="18" charset="0"/>
              </a:rPr>
              <a:t>黒番</a:t>
            </a:r>
            <a:endParaRPr lang="en-US" altLang="ja-JP" dirty="0">
              <a:latin typeface="Times New Roman" panose="02020603050405020304" pitchFamily="18" charset="0"/>
            </a:endParaRPr>
          </a:p>
          <a:p>
            <a:endParaRPr kumimoji="1" lang="en-US" altLang="ja-JP" dirty="0"/>
          </a:p>
        </p:txBody>
      </p:sp>
      <p:pic>
        <p:nvPicPr>
          <p:cNvPr id="128" name="図 127" descr="piece_pawnb.gif"/>
          <p:cNvPicPr>
            <a:picLocks noChangeAspect="1"/>
          </p:cNvPicPr>
          <p:nvPr/>
        </p:nvPicPr>
        <p:blipFill>
          <a:blip r:embed="rId6" cstate="print"/>
          <a:stretch>
            <a:fillRect/>
          </a:stretch>
        </p:blipFill>
        <p:spPr>
          <a:xfrm>
            <a:off x="2150301" y="3290432"/>
            <a:ext cx="328613" cy="400050"/>
          </a:xfrm>
          <a:prstGeom prst="rect">
            <a:avLst/>
          </a:prstGeom>
        </p:spPr>
      </p:pic>
      <p:pic>
        <p:nvPicPr>
          <p:cNvPr id="129" name="図 128" descr="piece_pawnw.gif"/>
          <p:cNvPicPr>
            <a:picLocks noChangeAspect="1"/>
          </p:cNvPicPr>
          <p:nvPr/>
        </p:nvPicPr>
        <p:blipFill>
          <a:blip r:embed="rId7" cstate="print"/>
          <a:stretch>
            <a:fillRect/>
          </a:stretch>
        </p:blipFill>
        <p:spPr>
          <a:xfrm>
            <a:off x="2150301" y="3823832"/>
            <a:ext cx="328613" cy="400050"/>
          </a:xfrm>
          <a:prstGeom prst="rect">
            <a:avLst/>
          </a:prstGeom>
        </p:spPr>
      </p:pic>
      <p:pic>
        <p:nvPicPr>
          <p:cNvPr id="130" name="図 129" descr="piece_pawnb.gif"/>
          <p:cNvPicPr>
            <a:picLocks noChangeAspect="1"/>
          </p:cNvPicPr>
          <p:nvPr/>
        </p:nvPicPr>
        <p:blipFill>
          <a:blip r:embed="rId6" cstate="print"/>
          <a:stretch>
            <a:fillRect/>
          </a:stretch>
        </p:blipFill>
        <p:spPr>
          <a:xfrm>
            <a:off x="1616901" y="3823832"/>
            <a:ext cx="328613" cy="400050"/>
          </a:xfrm>
          <a:prstGeom prst="rect">
            <a:avLst/>
          </a:prstGeom>
        </p:spPr>
      </p:pic>
      <p:pic>
        <p:nvPicPr>
          <p:cNvPr id="131" name="図 130" descr="piece_pawnw.gif"/>
          <p:cNvPicPr>
            <a:picLocks noChangeAspect="1"/>
          </p:cNvPicPr>
          <p:nvPr/>
        </p:nvPicPr>
        <p:blipFill>
          <a:blip r:embed="rId7" cstate="print"/>
          <a:stretch>
            <a:fillRect/>
          </a:stretch>
        </p:blipFill>
        <p:spPr>
          <a:xfrm>
            <a:off x="1616901" y="4357232"/>
            <a:ext cx="328613" cy="400050"/>
          </a:xfrm>
          <a:prstGeom prst="rect">
            <a:avLst/>
          </a:prstGeom>
        </p:spPr>
      </p:pic>
      <p:pic>
        <p:nvPicPr>
          <p:cNvPr id="132" name="図 13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274501" y="3290432"/>
            <a:ext cx="457200" cy="428625"/>
          </a:xfrm>
          <a:prstGeom prst="rect">
            <a:avLst/>
          </a:prstGeom>
        </p:spPr>
      </p:pic>
      <p:pic>
        <p:nvPicPr>
          <p:cNvPr id="134" name="図 13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741101" y="2757032"/>
            <a:ext cx="371475" cy="457200"/>
          </a:xfrm>
          <a:prstGeom prst="rect">
            <a:avLst/>
          </a:prstGeom>
        </p:spPr>
      </p:pic>
      <p:sp>
        <p:nvSpPr>
          <p:cNvPr id="95" name="テキスト ボックス 94"/>
          <p:cNvSpPr txBox="1"/>
          <p:nvPr/>
        </p:nvSpPr>
        <p:spPr>
          <a:xfrm>
            <a:off x="2743200" y="6334780"/>
            <a:ext cx="2055371" cy="523220"/>
          </a:xfrm>
          <a:prstGeom prst="rect">
            <a:avLst/>
          </a:prstGeom>
          <a:noFill/>
        </p:spPr>
        <p:txBody>
          <a:bodyPr wrap="none" rtlCol="0">
            <a:spAutoFit/>
          </a:bodyPr>
          <a:lstStyle/>
          <a:p>
            <a:pPr algn="l"/>
            <a:r>
              <a:rPr lang="en-US" altLang="ja-JP" dirty="0">
                <a:latin typeface="Times New Roman" panose="02020603050405020304" pitchFamily="18" charset="0"/>
              </a:rPr>
              <a:t>2</a:t>
            </a:r>
            <a:r>
              <a:rPr kumimoji="1" lang="en-US" altLang="ja-JP" dirty="0">
                <a:latin typeface="Times New Roman" panose="02020603050405020304" pitchFamily="18" charset="0"/>
              </a:rPr>
              <a:t>. Rd8# </a:t>
            </a:r>
            <a:r>
              <a:rPr kumimoji="1" lang="ja-JP" altLang="en-US" dirty="0">
                <a:latin typeface="Times New Roman" panose="02020603050405020304" pitchFamily="18" charset="0"/>
              </a:rPr>
              <a:t>まで</a:t>
            </a:r>
          </a:p>
        </p:txBody>
      </p:sp>
      <p:sp>
        <p:nvSpPr>
          <p:cNvPr id="96" name="テキスト ボックス 95"/>
          <p:cNvSpPr txBox="1"/>
          <p:nvPr/>
        </p:nvSpPr>
        <p:spPr>
          <a:xfrm>
            <a:off x="6477000" y="2209800"/>
            <a:ext cx="1880643" cy="1040285"/>
          </a:xfrm>
          <a:prstGeom prst="rect">
            <a:avLst/>
          </a:prstGeom>
          <a:noFill/>
        </p:spPr>
        <p:txBody>
          <a:bodyPr wrap="none" rtlCol="0">
            <a:spAutoFit/>
          </a:bodyPr>
          <a:lstStyle/>
          <a:p>
            <a:pPr algn="l"/>
            <a:r>
              <a:rPr kumimoji="1" lang="en-US" altLang="ja-JP" dirty="0">
                <a:latin typeface="Times New Roman" panose="02020603050405020304" pitchFamily="18" charset="0"/>
              </a:rPr>
              <a:t>1. Rd1</a:t>
            </a:r>
            <a:r>
              <a:rPr lang="ja-JP" altLang="en-US" dirty="0">
                <a:latin typeface="Times New Roman" panose="02020603050405020304" pitchFamily="18" charset="0"/>
              </a:rPr>
              <a:t>  </a:t>
            </a:r>
            <a:r>
              <a:rPr lang="en-US" altLang="ja-JP" dirty="0">
                <a:latin typeface="Times New Roman" panose="02020603050405020304" pitchFamily="18" charset="0"/>
              </a:rPr>
              <a:t>Kf8</a:t>
            </a:r>
          </a:p>
          <a:p>
            <a:pPr algn="l"/>
            <a:r>
              <a:rPr kumimoji="1" lang="en-US" altLang="ja-JP" dirty="0">
                <a:latin typeface="Times New Roman" panose="02020603050405020304" pitchFamily="18" charset="0"/>
              </a:rPr>
              <a:t>2. Rd8#</a:t>
            </a:r>
            <a:endParaRPr kumimoji="1" lang="ja-JP" altLang="en-US" dirty="0">
              <a:latin typeface="Times New Roman" panose="02020603050405020304" pitchFamily="18" charset="0"/>
            </a:endParaRPr>
          </a:p>
        </p:txBody>
      </p:sp>
      <p:sp>
        <p:nvSpPr>
          <p:cNvPr id="98" name="テキスト ボックス 97"/>
          <p:cNvSpPr txBox="1"/>
          <p:nvPr/>
        </p:nvSpPr>
        <p:spPr>
          <a:xfrm>
            <a:off x="6286324" y="3662741"/>
            <a:ext cx="2848857" cy="1557349"/>
          </a:xfrm>
          <a:prstGeom prst="rect">
            <a:avLst/>
          </a:prstGeom>
          <a:noFill/>
        </p:spPr>
        <p:txBody>
          <a:bodyPr wrap="none" rtlCol="0">
            <a:spAutoFit/>
          </a:bodyPr>
          <a:lstStyle/>
          <a:p>
            <a:pPr algn="l"/>
            <a:r>
              <a:rPr lang="en-US" altLang="ja-JP" dirty="0">
                <a:latin typeface="Times New Roman" panose="02020603050405020304" pitchFamily="18" charset="0"/>
              </a:rPr>
              <a:t>Kf8</a:t>
            </a:r>
            <a:r>
              <a:rPr lang="ja-JP" altLang="en-US" dirty="0">
                <a:latin typeface="Times New Roman" panose="02020603050405020304" pitchFamily="18" charset="0"/>
              </a:rPr>
              <a:t> 以外の手を</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もし指せていれば</a:t>
            </a:r>
            <a:endParaRPr lang="en-US" altLang="ja-JP" dirty="0">
              <a:latin typeface="Times New Roman" panose="02020603050405020304" pitchFamily="18" charset="0"/>
            </a:endParaRPr>
          </a:p>
          <a:p>
            <a:pPr algn="l"/>
            <a:r>
              <a:rPr lang="ja-JP" altLang="en-US" dirty="0">
                <a:latin typeface="Times New Roman" panose="02020603050405020304" pitchFamily="18" charset="0"/>
              </a:rPr>
              <a:t>詰まなかった</a:t>
            </a:r>
            <a:r>
              <a:rPr lang="en-US" altLang="ja-JP" dirty="0">
                <a:latin typeface="Times New Roman" panose="02020603050405020304" pitchFamily="18" charset="0"/>
              </a:rPr>
              <a:t>…</a:t>
            </a:r>
          </a:p>
        </p:txBody>
      </p:sp>
      <p:sp>
        <p:nvSpPr>
          <p:cNvPr id="99" name="星: 16 pt 98">
            <a:extLst>
              <a:ext uri="{FF2B5EF4-FFF2-40B4-BE49-F238E27FC236}">
                <a16:creationId xmlns:a16="http://schemas.microsoft.com/office/drawing/2014/main" id="{37EF3EA7-C47A-4E15-BA71-AECCDBC212B0}"/>
              </a:ext>
            </a:extLst>
          </p:cNvPr>
          <p:cNvSpPr/>
          <p:nvPr/>
        </p:nvSpPr>
        <p:spPr bwMode="auto">
          <a:xfrm rot="19800000">
            <a:off x="3246418" y="4191257"/>
            <a:ext cx="2971479" cy="1014500"/>
          </a:xfrm>
          <a:prstGeom prst="star16">
            <a:avLst/>
          </a:prstGeom>
          <a:solidFill>
            <a:srgbClr val="008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1"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b="0" i="0" u="none" strike="noStrike" cap="none" normalizeH="0" baseline="0" dirty="0">
                <a:ln>
                  <a:noFill/>
                </a:ln>
                <a:solidFill>
                  <a:schemeClr val="tx1"/>
                </a:solidFill>
                <a:effectLst/>
                <a:latin typeface="Times New Roman" charset="0"/>
                <a:ea typeface="ＭＳ Ｐゴシック" pitchFamily="50" charset="-128"/>
              </a:rPr>
              <a:t>チェックメイト！</a:t>
            </a:r>
          </a:p>
        </p:txBody>
      </p:sp>
      <p:sp>
        <p:nvSpPr>
          <p:cNvPr id="100" name="テキスト ボックス 99">
            <a:extLst>
              <a:ext uri="{FF2B5EF4-FFF2-40B4-BE49-F238E27FC236}">
                <a16:creationId xmlns:a16="http://schemas.microsoft.com/office/drawing/2014/main" id="{3A4DF7FB-D4FD-439F-819C-913989DEA00C}"/>
              </a:ext>
            </a:extLst>
          </p:cNvPr>
          <p:cNvSpPr txBox="1"/>
          <p:nvPr/>
        </p:nvSpPr>
        <p:spPr>
          <a:xfrm>
            <a:off x="6527769" y="5364685"/>
            <a:ext cx="2008883" cy="1348061"/>
          </a:xfrm>
          <a:prstGeom prst="rect">
            <a:avLst/>
          </a:prstGeom>
          <a:noFill/>
        </p:spPr>
        <p:txBody>
          <a:bodyPr wrap="none" rtlCol="0">
            <a:spAutoFit/>
          </a:bodyPr>
          <a:lstStyle/>
          <a:p>
            <a:pPr algn="l"/>
            <a:r>
              <a:rPr lang="ja-JP" altLang="en-US" sz="2400" dirty="0">
                <a:latin typeface="Times New Roman" panose="02020603050405020304" pitchFamily="18" charset="0"/>
              </a:rPr>
              <a:t>仮にパスが</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できたとしたら</a:t>
            </a:r>
            <a:endParaRPr lang="en-US" altLang="ja-JP" sz="2400" dirty="0">
              <a:latin typeface="Times New Roman" panose="02020603050405020304" pitchFamily="18" charset="0"/>
            </a:endParaRPr>
          </a:p>
          <a:p>
            <a:pPr algn="l"/>
            <a:r>
              <a:rPr lang="ja-JP" altLang="en-US" sz="2400" dirty="0">
                <a:latin typeface="Times New Roman" panose="02020603050405020304" pitchFamily="18" charset="0"/>
              </a:rPr>
              <a:t>詰んでいない</a:t>
            </a:r>
            <a:endParaRPr lang="en-US" altLang="ja-JP" sz="2400" dirty="0">
              <a:latin typeface="Times New Roman" panose="02020603050405020304" pitchFamily="18" charset="0"/>
            </a:endParaRPr>
          </a:p>
        </p:txBody>
      </p:sp>
    </p:spTree>
    <p:extLst>
      <p:ext uri="{BB962C8B-B14F-4D97-AF65-F5344CB8AC3E}">
        <p14:creationId xmlns:p14="http://schemas.microsoft.com/office/powerpoint/2010/main" val="856211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9"/>
                                        </p:tgtEl>
                                        <p:attrNameLst>
                                          <p:attrName>style.visibility</p:attrName>
                                        </p:attrNameLst>
                                      </p:cBhvr>
                                      <p:to>
                                        <p:strVal val="visible"/>
                                      </p:to>
                                    </p:set>
                                    <p:anim calcmode="lin" valueType="num">
                                      <p:cBhvr>
                                        <p:cTn id="7" dur="500" fill="hold"/>
                                        <p:tgtEl>
                                          <p:spTgt spid="99"/>
                                        </p:tgtEl>
                                        <p:attrNameLst>
                                          <p:attrName>ppt_w</p:attrName>
                                        </p:attrNameLst>
                                      </p:cBhvr>
                                      <p:tavLst>
                                        <p:tav tm="0">
                                          <p:val>
                                            <p:fltVal val="0"/>
                                          </p:val>
                                        </p:tav>
                                        <p:tav tm="100000">
                                          <p:val>
                                            <p:strVal val="#ppt_w"/>
                                          </p:val>
                                        </p:tav>
                                      </p:tavLst>
                                    </p:anim>
                                    <p:anim calcmode="lin" valueType="num">
                                      <p:cBhvr>
                                        <p:cTn id="8" dur="500" fill="hold"/>
                                        <p:tgtEl>
                                          <p:spTgt spid="99"/>
                                        </p:tgtEl>
                                        <p:attrNameLst>
                                          <p:attrName>ppt_h</p:attrName>
                                        </p:attrNameLst>
                                      </p:cBhvr>
                                      <p:tavLst>
                                        <p:tav tm="0">
                                          <p:val>
                                            <p:fltVal val="0"/>
                                          </p:val>
                                        </p:tav>
                                        <p:tav tm="100000">
                                          <p:val>
                                            <p:strVal val="#ppt_h"/>
                                          </p:val>
                                        </p:tav>
                                      </p:tavLst>
                                    </p:anim>
                                    <p:animEffect transition="in" filter="fade">
                                      <p:cBhvr>
                                        <p:cTn id="9" dur="500"/>
                                        <p:tgtEl>
                                          <p:spTgt spid="99"/>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98"/>
                                        </p:tgtEl>
                                        <p:attrNameLst>
                                          <p:attrName>style.visibility</p:attrName>
                                        </p:attrNameLst>
                                      </p:cBhvr>
                                      <p:to>
                                        <p:strVal val="visible"/>
                                      </p:to>
                                    </p:set>
                                    <p:anim calcmode="lin" valueType="num">
                                      <p:cBhvr additive="base">
                                        <p:cTn id="14" dur="500" fill="hold"/>
                                        <p:tgtEl>
                                          <p:spTgt spid="98"/>
                                        </p:tgtEl>
                                        <p:attrNameLst>
                                          <p:attrName>ppt_x</p:attrName>
                                        </p:attrNameLst>
                                      </p:cBhvr>
                                      <p:tavLst>
                                        <p:tav tm="0">
                                          <p:val>
                                            <p:strVal val="#ppt_x"/>
                                          </p:val>
                                        </p:tav>
                                        <p:tav tm="100000">
                                          <p:val>
                                            <p:strVal val="#ppt_x"/>
                                          </p:val>
                                        </p:tav>
                                      </p:tavLst>
                                    </p:anim>
                                    <p:anim calcmode="lin" valueType="num">
                                      <p:cBhvr additive="base">
                                        <p:cTn id="15" dur="500" fill="hold"/>
                                        <p:tgtEl>
                                          <p:spTgt spid="98"/>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00"/>
                                        </p:tgtEl>
                                        <p:attrNameLst>
                                          <p:attrName>style.visibility</p:attrName>
                                        </p:attrNameLst>
                                      </p:cBhvr>
                                      <p:to>
                                        <p:strVal val="visible"/>
                                      </p:to>
                                    </p:set>
                                    <p:anim calcmode="lin" valueType="num">
                                      <p:cBhvr additive="base">
                                        <p:cTn id="20" dur="500" fill="hold"/>
                                        <p:tgtEl>
                                          <p:spTgt spid="100"/>
                                        </p:tgtEl>
                                        <p:attrNameLst>
                                          <p:attrName>ppt_x</p:attrName>
                                        </p:attrNameLst>
                                      </p:cBhvr>
                                      <p:tavLst>
                                        <p:tav tm="0">
                                          <p:val>
                                            <p:strVal val="#ppt_x"/>
                                          </p:val>
                                        </p:tav>
                                        <p:tav tm="100000">
                                          <p:val>
                                            <p:strVal val="#ppt_x"/>
                                          </p:val>
                                        </p:tav>
                                      </p:tavLst>
                                    </p:anim>
                                    <p:anim calcmode="lin" valueType="num">
                                      <p:cBhvr additive="base">
                                        <p:cTn id="21"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p:bldP spid="99" grpId="0" animBg="1"/>
      <p:bldP spid="100"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着手可能手数</a:t>
            </a:r>
          </a:p>
        </p:txBody>
      </p:sp>
      <p:sp>
        <p:nvSpPr>
          <p:cNvPr id="3" name="コンテンツ プレースホルダ 2"/>
          <p:cNvSpPr>
            <a:spLocks noGrp="1"/>
          </p:cNvSpPr>
          <p:nvPr>
            <p:ph idx="1"/>
          </p:nvPr>
        </p:nvSpPr>
        <p:spPr/>
        <p:txBody>
          <a:bodyPr/>
          <a:lstStyle/>
          <a:p>
            <a:r>
              <a:rPr kumimoji="1" lang="ja-JP" altLang="en-US" dirty="0"/>
              <a:t>着手可能手数</a:t>
            </a:r>
            <a:r>
              <a:rPr kumimoji="1" lang="en-US" altLang="ja-JP" dirty="0"/>
              <a:t>(</a:t>
            </a:r>
            <a:r>
              <a:rPr kumimoji="1" lang="ja-JP" altLang="en-US" dirty="0"/>
              <a:t>その局面で指せる手の数</a:t>
            </a:r>
            <a:r>
              <a:rPr kumimoji="1" lang="en-US" altLang="ja-JP" dirty="0"/>
              <a:t>)</a:t>
            </a:r>
          </a:p>
          <a:p>
            <a:pPr lvl="1"/>
            <a:r>
              <a:rPr kumimoji="1" lang="ja-JP" altLang="en-US" dirty="0"/>
              <a:t>着手可能手数が少ない</a:t>
            </a:r>
            <a:endParaRPr kumimoji="1" lang="en-US" altLang="ja-JP" dirty="0"/>
          </a:p>
          <a:p>
            <a:pPr lvl="1">
              <a:buNone/>
            </a:pPr>
            <a:r>
              <a:rPr kumimoji="1" lang="ja-JP" altLang="en-US" dirty="0"/>
              <a:t>⇒不利な手でも選ばないといけない</a:t>
            </a:r>
          </a:p>
        </p:txBody>
      </p:sp>
      <p:sp>
        <p:nvSpPr>
          <p:cNvPr id="4" name="テキスト ボックス 3"/>
          <p:cNvSpPr txBox="1"/>
          <p:nvPr/>
        </p:nvSpPr>
        <p:spPr>
          <a:xfrm>
            <a:off x="1524000" y="3429000"/>
            <a:ext cx="5464958" cy="1557349"/>
          </a:xfrm>
          <a:prstGeom prst="rect">
            <a:avLst/>
          </a:prstGeom>
          <a:noFill/>
        </p:spPr>
        <p:txBody>
          <a:bodyPr wrap="none" rtlCol="0">
            <a:spAutoFit/>
          </a:bodyPr>
          <a:lstStyle/>
          <a:p>
            <a:pPr algn="l"/>
            <a:r>
              <a:rPr kumimoji="1" lang="ja-JP" altLang="en-US" dirty="0">
                <a:latin typeface="Times New Roman" panose="02020603050405020304" pitchFamily="18" charset="0"/>
              </a:rPr>
              <a:t>自分の着手可能手数が多く</a:t>
            </a:r>
            <a:endParaRPr kumimoji="1" lang="en-US" altLang="ja-JP" dirty="0">
              <a:latin typeface="Times New Roman" panose="02020603050405020304" pitchFamily="18" charset="0"/>
            </a:endParaRPr>
          </a:p>
          <a:p>
            <a:pPr algn="l"/>
            <a:r>
              <a:rPr kumimoji="1" lang="ja-JP" altLang="en-US" dirty="0">
                <a:latin typeface="Times New Roman" panose="02020603050405020304" pitchFamily="18" charset="0"/>
              </a:rPr>
              <a:t>相手の着手可能手数が少ない手を</a:t>
            </a:r>
            <a:endParaRPr kumimoji="1" lang="en-US" altLang="ja-JP" dirty="0">
              <a:latin typeface="Times New Roman" panose="02020603050405020304" pitchFamily="18" charset="0"/>
            </a:endParaRPr>
          </a:p>
          <a:p>
            <a:pPr algn="l"/>
            <a:r>
              <a:rPr lang="ja-JP" altLang="en-US" dirty="0">
                <a:latin typeface="Times New Roman" panose="02020603050405020304" pitchFamily="18" charset="0"/>
              </a:rPr>
              <a:t>高評価に</a:t>
            </a:r>
            <a:endParaRPr kumimoji="1" lang="ja-JP" altLang="en-US" dirty="0">
              <a:latin typeface="Times New Roman" panose="02020603050405020304" pitchFamily="18" charset="0"/>
            </a:endParaRPr>
          </a:p>
        </p:txBody>
      </p:sp>
      <p:sp>
        <p:nvSpPr>
          <p:cNvPr id="5" name="テキスト ボックス 4">
            <a:extLst>
              <a:ext uri="{FF2B5EF4-FFF2-40B4-BE49-F238E27FC236}">
                <a16:creationId xmlns:a16="http://schemas.microsoft.com/office/drawing/2014/main" id="{428DD6E9-46F5-4185-8E4B-C3A5E994658F}"/>
              </a:ext>
            </a:extLst>
          </p:cNvPr>
          <p:cNvSpPr txBox="1"/>
          <p:nvPr/>
        </p:nvSpPr>
        <p:spPr>
          <a:xfrm>
            <a:off x="2291568" y="5293348"/>
            <a:ext cx="4560864" cy="1040285"/>
          </a:xfrm>
          <a:prstGeom prst="rect">
            <a:avLst/>
          </a:prstGeom>
          <a:noFill/>
        </p:spPr>
        <p:txBody>
          <a:bodyPr wrap="none" rtlCol="0">
            <a:spAutoFit/>
          </a:bodyPr>
          <a:lstStyle/>
          <a:p>
            <a:r>
              <a:rPr kumimoji="1" lang="ja-JP" altLang="en-US" dirty="0">
                <a:latin typeface="Times New Roman" panose="02020603050405020304" pitchFamily="18" charset="0"/>
              </a:rPr>
              <a:t>しかし場合によっては相手の</a:t>
            </a:r>
            <a:endParaRPr kumimoji="1" lang="en-US" altLang="ja-JP" dirty="0">
              <a:latin typeface="Times New Roman" panose="02020603050405020304" pitchFamily="18" charset="0"/>
            </a:endParaRPr>
          </a:p>
          <a:p>
            <a:r>
              <a:rPr kumimoji="1" lang="ja-JP" altLang="en-US" dirty="0">
                <a:latin typeface="Times New Roman" panose="02020603050405020304" pitchFamily="18" charset="0"/>
              </a:rPr>
              <a:t>着手可能手数を増やすことも</a:t>
            </a:r>
          </a:p>
        </p:txBody>
      </p:sp>
    </p:spTree>
    <p:extLst>
      <p:ext uri="{BB962C8B-B14F-4D97-AF65-F5344CB8AC3E}">
        <p14:creationId xmlns:p14="http://schemas.microsoft.com/office/powerpoint/2010/main" val="753075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勝負手</a:t>
            </a:r>
            <a:endParaRPr kumimoji="1" lang="ja-JP" altLang="en-US" dirty="0"/>
          </a:p>
        </p:txBody>
      </p:sp>
      <p:sp>
        <p:nvSpPr>
          <p:cNvPr id="3" name="コンテンツ プレースホルダ 2"/>
          <p:cNvSpPr>
            <a:spLocks noGrp="1"/>
          </p:cNvSpPr>
          <p:nvPr>
            <p:ph idx="1"/>
          </p:nvPr>
        </p:nvSpPr>
        <p:spPr/>
        <p:txBody>
          <a:bodyPr/>
          <a:lstStyle/>
          <a:p>
            <a:pPr marL="457200" lvl="1" indent="0">
              <a:buNone/>
            </a:pPr>
            <a:r>
              <a:rPr kumimoji="1" lang="ja-JP" altLang="en-US" dirty="0"/>
              <a:t>着手可能手数が少ない</a:t>
            </a:r>
            <a:endParaRPr lang="en-US" altLang="ja-JP" dirty="0"/>
          </a:p>
          <a:p>
            <a:pPr lvl="1"/>
            <a:endParaRPr kumimoji="1" lang="en-US" altLang="ja-JP" sz="2800" dirty="0"/>
          </a:p>
          <a:p>
            <a:pPr lvl="2"/>
            <a:endParaRPr lang="en-US" altLang="ja-JP" sz="2800" dirty="0"/>
          </a:p>
          <a:p>
            <a:pPr marL="457200" lvl="1" indent="0">
              <a:buNone/>
            </a:pPr>
            <a:r>
              <a:rPr kumimoji="1" lang="ja-JP" altLang="en-US" dirty="0"/>
              <a:t>着手可能手数が多い</a:t>
            </a:r>
            <a:endParaRPr kumimoji="1" lang="en-US" altLang="ja-JP" dirty="0"/>
          </a:p>
          <a:p>
            <a:pPr lvl="2"/>
            <a:endParaRPr kumimoji="1" lang="ja-JP" altLang="en-US" dirty="0"/>
          </a:p>
        </p:txBody>
      </p:sp>
      <p:sp>
        <p:nvSpPr>
          <p:cNvPr id="5" name="テキスト ボックス 4">
            <a:extLst>
              <a:ext uri="{FF2B5EF4-FFF2-40B4-BE49-F238E27FC236}">
                <a16:creationId xmlns:a16="http://schemas.microsoft.com/office/drawing/2014/main" id="{428DD6E9-46F5-4185-8E4B-C3A5E994658F}"/>
              </a:ext>
            </a:extLst>
          </p:cNvPr>
          <p:cNvSpPr txBox="1"/>
          <p:nvPr/>
        </p:nvSpPr>
        <p:spPr>
          <a:xfrm>
            <a:off x="1440000" y="3600000"/>
            <a:ext cx="5388014" cy="523220"/>
          </a:xfrm>
          <a:prstGeom prst="rect">
            <a:avLst/>
          </a:prstGeom>
          <a:noFill/>
        </p:spPr>
        <p:txBody>
          <a:bodyPr wrap="none" rtlCol="0">
            <a:spAutoFit/>
          </a:bodyPr>
          <a:lstStyle/>
          <a:p>
            <a:r>
              <a:rPr lang="ja-JP" altLang="en-US" dirty="0">
                <a:latin typeface="Times New Roman" panose="02020603050405020304" pitchFamily="18" charset="0"/>
              </a:rPr>
              <a:t>⇒ 読まなければならない手が多い</a:t>
            </a:r>
            <a:endParaRPr kumimoji="1" lang="en-US" altLang="ja-JP" dirty="0">
              <a:latin typeface="Times New Roman" panose="02020603050405020304" pitchFamily="18" charset="0"/>
            </a:endParaRPr>
          </a:p>
        </p:txBody>
      </p:sp>
      <p:sp>
        <p:nvSpPr>
          <p:cNvPr id="7" name="テキスト ボックス 6">
            <a:extLst>
              <a:ext uri="{FF2B5EF4-FFF2-40B4-BE49-F238E27FC236}">
                <a16:creationId xmlns:a16="http://schemas.microsoft.com/office/drawing/2014/main" id="{7069858E-ED9E-4492-AD1A-9A04629959DE}"/>
              </a:ext>
            </a:extLst>
          </p:cNvPr>
          <p:cNvSpPr txBox="1"/>
          <p:nvPr/>
        </p:nvSpPr>
        <p:spPr>
          <a:xfrm>
            <a:off x="1440000" y="2124000"/>
            <a:ext cx="5711821" cy="523220"/>
          </a:xfrm>
          <a:prstGeom prst="rect">
            <a:avLst/>
          </a:prstGeom>
          <a:noFill/>
        </p:spPr>
        <p:txBody>
          <a:bodyPr wrap="none" rtlCol="0">
            <a:spAutoFit/>
          </a:bodyPr>
          <a:lstStyle/>
          <a:p>
            <a:r>
              <a:rPr lang="ja-JP" altLang="en-US" dirty="0">
                <a:latin typeface="Times New Roman" panose="02020603050405020304" pitchFamily="18" charset="0"/>
              </a:rPr>
              <a:t>⇒ 読まなければならない手が少ない</a:t>
            </a:r>
            <a:endParaRPr kumimoji="1" lang="en-US" altLang="ja-JP" dirty="0">
              <a:latin typeface="Times New Roman" panose="02020603050405020304" pitchFamily="18" charset="0"/>
            </a:endParaRPr>
          </a:p>
        </p:txBody>
      </p:sp>
      <p:sp>
        <p:nvSpPr>
          <p:cNvPr id="8" name="テキスト ボックス 7">
            <a:extLst>
              <a:ext uri="{FF2B5EF4-FFF2-40B4-BE49-F238E27FC236}">
                <a16:creationId xmlns:a16="http://schemas.microsoft.com/office/drawing/2014/main" id="{BB88F41E-B3FE-40DB-AD0D-D767C601D584}"/>
              </a:ext>
            </a:extLst>
          </p:cNvPr>
          <p:cNvSpPr txBox="1"/>
          <p:nvPr/>
        </p:nvSpPr>
        <p:spPr>
          <a:xfrm>
            <a:off x="1440000" y="4032000"/>
            <a:ext cx="4839786" cy="523220"/>
          </a:xfrm>
          <a:prstGeom prst="rect">
            <a:avLst/>
          </a:prstGeom>
          <a:noFill/>
        </p:spPr>
        <p:txBody>
          <a:bodyPr wrap="none" rtlCol="0">
            <a:spAutoFit/>
          </a:bodyPr>
          <a:lstStyle/>
          <a:p>
            <a:r>
              <a:rPr lang="ja-JP" altLang="en-US" dirty="0">
                <a:latin typeface="Times New Roman" panose="02020603050405020304" pitchFamily="18" charset="0"/>
              </a:rPr>
              <a:t>⇒ 迷い・判断ミスが起きやすい</a:t>
            </a:r>
            <a:endParaRPr kumimoji="1" lang="en-US" altLang="ja-JP" dirty="0">
              <a:latin typeface="Times New Roman" panose="02020603050405020304" pitchFamily="18" charset="0"/>
            </a:endParaRPr>
          </a:p>
        </p:txBody>
      </p:sp>
      <p:sp>
        <p:nvSpPr>
          <p:cNvPr id="9" name="テキスト ボックス 8">
            <a:extLst>
              <a:ext uri="{FF2B5EF4-FFF2-40B4-BE49-F238E27FC236}">
                <a16:creationId xmlns:a16="http://schemas.microsoft.com/office/drawing/2014/main" id="{91D900A7-68FD-4E7D-8944-DB3A99440468}"/>
              </a:ext>
            </a:extLst>
          </p:cNvPr>
          <p:cNvSpPr txBox="1"/>
          <p:nvPr/>
        </p:nvSpPr>
        <p:spPr>
          <a:xfrm>
            <a:off x="1295400" y="4644000"/>
            <a:ext cx="6930102" cy="1040285"/>
          </a:xfrm>
          <a:prstGeom prst="rect">
            <a:avLst/>
          </a:prstGeom>
          <a:noFill/>
        </p:spPr>
        <p:txBody>
          <a:bodyPr wrap="none" rtlCol="0">
            <a:spAutoFit/>
          </a:bodyPr>
          <a:lstStyle/>
          <a:p>
            <a:r>
              <a:rPr kumimoji="1" lang="ja-JP" altLang="en-US" dirty="0">
                <a:latin typeface="Times New Roman" panose="02020603050405020304" pitchFamily="18" charset="0"/>
              </a:rPr>
              <a:t>不利なときはあえて相手の選択肢を増やして</a:t>
            </a:r>
            <a:endParaRPr kumimoji="1" lang="en-US" altLang="ja-JP" dirty="0">
              <a:latin typeface="Times New Roman" panose="02020603050405020304" pitchFamily="18" charset="0"/>
            </a:endParaRPr>
          </a:p>
          <a:p>
            <a:r>
              <a:rPr lang="ja-JP" altLang="en-US" dirty="0">
                <a:latin typeface="Times New Roman" panose="02020603050405020304" pitchFamily="18" charset="0"/>
              </a:rPr>
              <a:t>相手のミスを誘う</a:t>
            </a:r>
            <a:endParaRPr kumimoji="1" lang="ja-JP" altLang="en-US" dirty="0">
              <a:latin typeface="Times New Roman" panose="02020603050405020304" pitchFamily="18" charset="0"/>
            </a:endParaRPr>
          </a:p>
        </p:txBody>
      </p:sp>
      <p:sp>
        <p:nvSpPr>
          <p:cNvPr id="10" name="テキスト ボックス 9">
            <a:extLst>
              <a:ext uri="{FF2B5EF4-FFF2-40B4-BE49-F238E27FC236}">
                <a16:creationId xmlns:a16="http://schemas.microsoft.com/office/drawing/2014/main" id="{8496F3A2-EC22-4366-B9FE-A4CD8F0AC296}"/>
              </a:ext>
            </a:extLst>
          </p:cNvPr>
          <p:cNvSpPr txBox="1"/>
          <p:nvPr/>
        </p:nvSpPr>
        <p:spPr>
          <a:xfrm>
            <a:off x="1440000" y="2592000"/>
            <a:ext cx="3062057" cy="523220"/>
          </a:xfrm>
          <a:prstGeom prst="rect">
            <a:avLst/>
          </a:prstGeom>
          <a:noFill/>
        </p:spPr>
        <p:txBody>
          <a:bodyPr wrap="none" rtlCol="0">
            <a:spAutoFit/>
          </a:bodyPr>
          <a:lstStyle/>
          <a:p>
            <a:r>
              <a:rPr lang="ja-JP" altLang="en-US" dirty="0">
                <a:latin typeface="Times New Roman" panose="02020603050405020304" pitchFamily="18" charset="0"/>
              </a:rPr>
              <a:t>⇒ 先を読みやすい</a:t>
            </a:r>
            <a:endParaRPr kumimoji="1" lang="en-US" altLang="ja-JP" dirty="0">
              <a:latin typeface="Times New Roman" panose="02020603050405020304" pitchFamily="18" charset="0"/>
            </a:endParaRPr>
          </a:p>
        </p:txBody>
      </p:sp>
      <p:sp>
        <p:nvSpPr>
          <p:cNvPr id="11" name="テキスト ボックス 10">
            <a:extLst>
              <a:ext uri="{FF2B5EF4-FFF2-40B4-BE49-F238E27FC236}">
                <a16:creationId xmlns:a16="http://schemas.microsoft.com/office/drawing/2014/main" id="{D7F2BB04-89FC-4EDC-B9CD-56D4C7A81673}"/>
              </a:ext>
            </a:extLst>
          </p:cNvPr>
          <p:cNvSpPr txBox="1"/>
          <p:nvPr/>
        </p:nvSpPr>
        <p:spPr>
          <a:xfrm>
            <a:off x="3787170" y="5796834"/>
            <a:ext cx="1569660" cy="646331"/>
          </a:xfrm>
          <a:prstGeom prst="rect">
            <a:avLst/>
          </a:prstGeom>
          <a:noFill/>
        </p:spPr>
        <p:txBody>
          <a:bodyPr wrap="none" rtlCol="0">
            <a:spAutoFit/>
          </a:bodyPr>
          <a:lstStyle/>
          <a:p>
            <a:r>
              <a:rPr lang="ja-JP" altLang="en-US" sz="3600" dirty="0">
                <a:latin typeface="Times New Roman" panose="02020603050405020304" pitchFamily="18" charset="0"/>
              </a:rPr>
              <a:t>勝負手</a:t>
            </a:r>
            <a:endParaRPr kumimoji="1" lang="en-US" altLang="ja-JP" sz="3600" dirty="0">
              <a:latin typeface="Times New Roman" panose="02020603050405020304" pitchFamily="18" charset="0"/>
            </a:endParaRPr>
          </a:p>
        </p:txBody>
      </p:sp>
    </p:spTree>
    <p:extLst>
      <p:ext uri="{BB962C8B-B14F-4D97-AF65-F5344CB8AC3E}">
        <p14:creationId xmlns:p14="http://schemas.microsoft.com/office/powerpoint/2010/main" val="2352590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heckerboard(across)">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heckerboard(across)">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checkerboard(across)">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checkerboard(across)">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Times New Roman" pitchFamily="18" charset="0"/>
              </a:rPr>
              <a:t>定跡・定石データベース</a:t>
            </a:r>
            <a:endParaRPr kumimoji="1" lang="ja-JP" altLang="en-US" baseline="0" dirty="0">
              <a:latin typeface="Times New Roman" pitchFamily="18" charset="0"/>
            </a:endParaRPr>
          </a:p>
        </p:txBody>
      </p:sp>
      <p:sp>
        <p:nvSpPr>
          <p:cNvPr id="3" name="コンテンツ プレースホルダ 2"/>
          <p:cNvSpPr>
            <a:spLocks noGrp="1"/>
          </p:cNvSpPr>
          <p:nvPr>
            <p:ph idx="1"/>
          </p:nvPr>
        </p:nvSpPr>
        <p:spPr/>
        <p:txBody>
          <a:bodyPr/>
          <a:lstStyle/>
          <a:p>
            <a:r>
              <a:rPr lang="ja-JP" altLang="en-US" dirty="0">
                <a:latin typeface="Times New Roman" pitchFamily="18" charset="0"/>
              </a:rPr>
              <a:t>定跡・定石</a:t>
            </a:r>
            <a:endParaRPr kumimoji="1" lang="en-US" altLang="ja-JP" baseline="0" dirty="0">
              <a:latin typeface="Times New Roman" pitchFamily="18" charset="0"/>
            </a:endParaRPr>
          </a:p>
          <a:p>
            <a:pPr lvl="1"/>
            <a:r>
              <a:rPr lang="ja-JP" altLang="en-US" dirty="0">
                <a:latin typeface="Times New Roman" pitchFamily="18" charset="0"/>
              </a:rPr>
              <a:t>特定の局面で一般に強いとされている手</a:t>
            </a:r>
            <a:endParaRPr lang="en-US" altLang="ja-JP" dirty="0">
              <a:latin typeface="Times New Roman" pitchFamily="18" charset="0"/>
            </a:endParaRPr>
          </a:p>
          <a:p>
            <a:pPr lvl="2"/>
            <a:r>
              <a:rPr lang="ja-JP" altLang="en-US" baseline="0" dirty="0">
                <a:latin typeface="Times New Roman" pitchFamily="18" charset="0"/>
              </a:rPr>
              <a:t>序盤定跡・序盤定石</a:t>
            </a:r>
            <a:endParaRPr lang="en-US" altLang="ja-JP" baseline="0" dirty="0">
              <a:latin typeface="Times New Roman" pitchFamily="18" charset="0"/>
            </a:endParaRPr>
          </a:p>
          <a:p>
            <a:pPr lvl="2"/>
            <a:r>
              <a:rPr lang="ja-JP" altLang="en-US" dirty="0">
                <a:latin typeface="Times New Roman" pitchFamily="18" charset="0"/>
              </a:rPr>
              <a:t>中盤定跡・中盤定石</a:t>
            </a:r>
            <a:endParaRPr lang="en-US" altLang="ja-JP" dirty="0">
              <a:latin typeface="Times New Roman" pitchFamily="18" charset="0"/>
            </a:endParaRPr>
          </a:p>
          <a:p>
            <a:pPr lvl="2"/>
            <a:r>
              <a:rPr lang="ja-JP" altLang="en-US" baseline="0" dirty="0">
                <a:latin typeface="Times New Roman" pitchFamily="18" charset="0"/>
              </a:rPr>
              <a:t>終盤</a:t>
            </a:r>
            <a:r>
              <a:rPr lang="ja-JP" altLang="en-US" dirty="0">
                <a:latin typeface="Times New Roman" pitchFamily="18" charset="0"/>
              </a:rPr>
              <a:t>定跡</a:t>
            </a:r>
            <a:r>
              <a:rPr lang="ja-JP" altLang="en-US" baseline="0" dirty="0">
                <a:latin typeface="Times New Roman" pitchFamily="18" charset="0"/>
              </a:rPr>
              <a:t>・終盤定石</a:t>
            </a:r>
            <a:endParaRPr lang="en-US" altLang="ja-JP" baseline="0" dirty="0">
              <a:latin typeface="Times New Roman" pitchFamily="18" charset="0"/>
            </a:endParaRPr>
          </a:p>
          <a:p>
            <a:r>
              <a:rPr lang="ja-JP" altLang="en-US" dirty="0">
                <a:latin typeface="Times New Roman" pitchFamily="18" charset="0"/>
              </a:rPr>
              <a:t>定跡・定石データベース</a:t>
            </a:r>
            <a:endParaRPr lang="en-US" altLang="ja-JP" dirty="0">
              <a:latin typeface="Times New Roman" pitchFamily="18" charset="0"/>
            </a:endParaRPr>
          </a:p>
          <a:p>
            <a:pPr lvl="1"/>
            <a:r>
              <a:rPr lang="ja-JP" altLang="en-US" baseline="0" dirty="0">
                <a:latin typeface="Times New Roman" pitchFamily="18" charset="0"/>
              </a:rPr>
              <a:t>各局面でプロが指した手のデータベース</a:t>
            </a:r>
            <a:endParaRPr lang="en-US" altLang="ja-JP" baseline="0" dirty="0">
              <a:latin typeface="Times New Roman" pitchFamily="18" charset="0"/>
            </a:endParaRPr>
          </a:p>
          <a:p>
            <a:pPr lvl="1"/>
            <a:r>
              <a:rPr lang="ja-JP" altLang="en-US" dirty="0">
                <a:latin typeface="Times New Roman" pitchFamily="18" charset="0"/>
              </a:rPr>
              <a:t>定跡</a:t>
            </a:r>
            <a:r>
              <a:rPr lang="ja-JP" altLang="en-US" baseline="0" dirty="0">
                <a:latin typeface="Times New Roman" pitchFamily="18" charset="0"/>
              </a:rPr>
              <a:t>にある局面では定跡通りに指す</a:t>
            </a:r>
            <a:endParaRPr lang="en-US" altLang="ja-JP" baseline="0" dirty="0">
              <a:latin typeface="Times New Roman" pitchFamily="18" charset="0"/>
            </a:endParaRPr>
          </a:p>
          <a:p>
            <a:pPr marL="457200" lvl="1" indent="0">
              <a:buNone/>
            </a:pPr>
            <a:endParaRPr lang="en-US" altLang="ja-JP" baseline="0" dirty="0">
              <a:latin typeface="Times New Roman" pitchFamily="18"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110EDC2-38CC-4A26-9BAC-D362A38B2194}"/>
              </a:ext>
            </a:extLst>
          </p:cNvPr>
          <p:cNvSpPr>
            <a:spLocks noGrp="1"/>
          </p:cNvSpPr>
          <p:nvPr>
            <p:ph type="title"/>
          </p:nvPr>
        </p:nvSpPr>
        <p:spPr/>
        <p:txBody>
          <a:bodyPr/>
          <a:lstStyle/>
          <a:p>
            <a:r>
              <a:rPr lang="ja-JP" altLang="en-US" dirty="0"/>
              <a:t>機械学習</a:t>
            </a:r>
            <a:endParaRPr kumimoji="1" lang="ja-JP" altLang="en-US" dirty="0"/>
          </a:p>
        </p:txBody>
      </p:sp>
      <p:sp>
        <p:nvSpPr>
          <p:cNvPr id="3" name="コンテンツ プレースホルダー 2">
            <a:extLst>
              <a:ext uri="{FF2B5EF4-FFF2-40B4-BE49-F238E27FC236}">
                <a16:creationId xmlns:a16="http://schemas.microsoft.com/office/drawing/2014/main" id="{3C0CC0B4-FE97-4C30-978A-7E65DA1044A0}"/>
              </a:ext>
            </a:extLst>
          </p:cNvPr>
          <p:cNvSpPr>
            <a:spLocks noGrp="1"/>
          </p:cNvSpPr>
          <p:nvPr>
            <p:ph idx="1"/>
          </p:nvPr>
        </p:nvSpPr>
        <p:spPr/>
        <p:txBody>
          <a:bodyPr/>
          <a:lstStyle/>
          <a:p>
            <a:r>
              <a:rPr lang="ja-JP" altLang="en-US" dirty="0"/>
              <a:t>機械学習</a:t>
            </a:r>
            <a:endParaRPr lang="en-US" altLang="ja-JP" dirty="0"/>
          </a:p>
          <a:p>
            <a:pPr lvl="1"/>
            <a:r>
              <a:rPr lang="ja-JP" altLang="en-US" dirty="0"/>
              <a:t>対戦データから「勝つための方法」を学習</a:t>
            </a:r>
            <a:endParaRPr lang="en-US" altLang="ja-JP" dirty="0"/>
          </a:p>
          <a:p>
            <a:r>
              <a:rPr lang="ja-JP" altLang="en-US" dirty="0"/>
              <a:t>深層学習 </a:t>
            </a:r>
            <a:r>
              <a:rPr lang="en-US" altLang="ja-JP" dirty="0"/>
              <a:t>(deep learning)</a:t>
            </a:r>
          </a:p>
          <a:p>
            <a:pPr lvl="1"/>
            <a:r>
              <a:rPr lang="ja-JP" altLang="en-US" dirty="0"/>
              <a:t>機械学習の発展型</a:t>
            </a:r>
            <a:endParaRPr lang="en-US" altLang="ja-JP" dirty="0"/>
          </a:p>
          <a:p>
            <a:pPr marL="914400" lvl="2" indent="0">
              <a:buNone/>
            </a:pPr>
            <a:endParaRPr lang="en-US" altLang="ja-JP" dirty="0"/>
          </a:p>
        </p:txBody>
      </p:sp>
      <p:sp>
        <p:nvSpPr>
          <p:cNvPr id="4" name="テキスト ボックス 3">
            <a:extLst>
              <a:ext uri="{FF2B5EF4-FFF2-40B4-BE49-F238E27FC236}">
                <a16:creationId xmlns:a16="http://schemas.microsoft.com/office/drawing/2014/main" id="{CE1BD72D-899E-40B7-A0BA-2B705555A0EA}"/>
              </a:ext>
            </a:extLst>
          </p:cNvPr>
          <p:cNvSpPr txBox="1"/>
          <p:nvPr/>
        </p:nvSpPr>
        <p:spPr>
          <a:xfrm>
            <a:off x="983517" y="4229238"/>
            <a:ext cx="7176965" cy="1040285"/>
          </a:xfrm>
          <a:prstGeom prst="rect">
            <a:avLst/>
          </a:prstGeom>
          <a:noFill/>
        </p:spPr>
        <p:txBody>
          <a:bodyPr wrap="none" rtlCol="0">
            <a:spAutoFit/>
          </a:bodyPr>
          <a:lstStyle/>
          <a:p>
            <a:pPr algn="l"/>
            <a:r>
              <a:rPr kumimoji="1" lang="ja-JP" altLang="en-US" dirty="0"/>
              <a:t>対戦データを分析して</a:t>
            </a:r>
            <a:endParaRPr kumimoji="1" lang="en-US" altLang="ja-JP" dirty="0"/>
          </a:p>
          <a:p>
            <a:pPr algn="l"/>
            <a:r>
              <a:rPr lang="ja-JP" altLang="en-US" dirty="0"/>
              <a:t>「勝つパターン」と「負けるパターン」に分類する</a:t>
            </a:r>
            <a:endParaRPr kumimoji="1" lang="ja-JP" altLang="en-US" dirty="0"/>
          </a:p>
        </p:txBody>
      </p:sp>
    </p:spTree>
    <p:extLst>
      <p:ext uri="{BB962C8B-B14F-4D97-AF65-F5344CB8AC3E}">
        <p14:creationId xmlns:p14="http://schemas.microsoft.com/office/powerpoint/2010/main" val="2215972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96AAE7-1C4A-48A6-9E00-A8CAF06D49E6}"/>
              </a:ext>
            </a:extLst>
          </p:cNvPr>
          <p:cNvSpPr>
            <a:spLocks noGrp="1"/>
          </p:cNvSpPr>
          <p:nvPr>
            <p:ph type="title"/>
          </p:nvPr>
        </p:nvSpPr>
        <p:spPr/>
        <p:txBody>
          <a:bodyPr/>
          <a:lstStyle/>
          <a:p>
            <a:r>
              <a:rPr kumimoji="1" lang="ja-JP" altLang="en-US" dirty="0"/>
              <a:t>機械学習</a:t>
            </a:r>
          </a:p>
        </p:txBody>
      </p:sp>
      <p:sp>
        <p:nvSpPr>
          <p:cNvPr id="4" name="楕円 3">
            <a:extLst>
              <a:ext uri="{FF2B5EF4-FFF2-40B4-BE49-F238E27FC236}">
                <a16:creationId xmlns:a16="http://schemas.microsoft.com/office/drawing/2014/main" id="{DB1E620C-83BD-4DF2-8DB6-B1B8C2C3D3F3}"/>
              </a:ext>
            </a:extLst>
          </p:cNvPr>
          <p:cNvSpPr/>
          <p:nvPr/>
        </p:nvSpPr>
        <p:spPr bwMode="auto">
          <a:xfrm>
            <a:off x="2016369" y="14235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楕円 4">
            <a:extLst>
              <a:ext uri="{FF2B5EF4-FFF2-40B4-BE49-F238E27FC236}">
                <a16:creationId xmlns:a16="http://schemas.microsoft.com/office/drawing/2014/main" id="{5A6CFC5B-612E-40CA-AD51-422013047487}"/>
              </a:ext>
            </a:extLst>
          </p:cNvPr>
          <p:cNvSpPr/>
          <p:nvPr/>
        </p:nvSpPr>
        <p:spPr bwMode="auto">
          <a:xfrm>
            <a:off x="3048000" y="1775619"/>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楕円 5">
            <a:extLst>
              <a:ext uri="{FF2B5EF4-FFF2-40B4-BE49-F238E27FC236}">
                <a16:creationId xmlns:a16="http://schemas.microsoft.com/office/drawing/2014/main" id="{2645FEF4-3851-4630-9FBE-F708DC125225}"/>
              </a:ext>
            </a:extLst>
          </p:cNvPr>
          <p:cNvSpPr/>
          <p:nvPr/>
        </p:nvSpPr>
        <p:spPr bwMode="auto">
          <a:xfrm>
            <a:off x="2819400" y="2696308"/>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楕円 6">
            <a:extLst>
              <a:ext uri="{FF2B5EF4-FFF2-40B4-BE49-F238E27FC236}">
                <a16:creationId xmlns:a16="http://schemas.microsoft.com/office/drawing/2014/main" id="{6F97F4A2-0565-4398-8B4B-1B444098D316}"/>
              </a:ext>
            </a:extLst>
          </p:cNvPr>
          <p:cNvSpPr/>
          <p:nvPr/>
        </p:nvSpPr>
        <p:spPr bwMode="auto">
          <a:xfrm>
            <a:off x="4548554" y="2620108"/>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楕円 7">
            <a:extLst>
              <a:ext uri="{FF2B5EF4-FFF2-40B4-BE49-F238E27FC236}">
                <a16:creationId xmlns:a16="http://schemas.microsoft.com/office/drawing/2014/main" id="{5EDE5BB4-7D9B-4876-8CBF-203486806CE9}"/>
              </a:ext>
            </a:extLst>
          </p:cNvPr>
          <p:cNvSpPr/>
          <p:nvPr/>
        </p:nvSpPr>
        <p:spPr bwMode="auto">
          <a:xfrm>
            <a:off x="3516923" y="4396582"/>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楕円 8">
            <a:extLst>
              <a:ext uri="{FF2B5EF4-FFF2-40B4-BE49-F238E27FC236}">
                <a16:creationId xmlns:a16="http://schemas.microsoft.com/office/drawing/2014/main" id="{B8EF5CC0-9DF4-4747-AA3D-E9DB766A18D4}"/>
              </a:ext>
            </a:extLst>
          </p:cNvPr>
          <p:cNvSpPr/>
          <p:nvPr/>
        </p:nvSpPr>
        <p:spPr bwMode="auto">
          <a:xfrm>
            <a:off x="2016369" y="4203578"/>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楕円 9">
            <a:extLst>
              <a:ext uri="{FF2B5EF4-FFF2-40B4-BE49-F238E27FC236}">
                <a16:creationId xmlns:a16="http://schemas.microsoft.com/office/drawing/2014/main" id="{009980BF-E0A6-4683-870A-5786B07EA848}"/>
              </a:ext>
            </a:extLst>
          </p:cNvPr>
          <p:cNvSpPr/>
          <p:nvPr/>
        </p:nvSpPr>
        <p:spPr bwMode="auto">
          <a:xfrm>
            <a:off x="5181602" y="1828373"/>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楕円 10">
            <a:extLst>
              <a:ext uri="{FF2B5EF4-FFF2-40B4-BE49-F238E27FC236}">
                <a16:creationId xmlns:a16="http://schemas.microsoft.com/office/drawing/2014/main" id="{25CC72F8-1C5C-4BC7-9A36-CD7E4BA3581A}"/>
              </a:ext>
            </a:extLst>
          </p:cNvPr>
          <p:cNvSpPr/>
          <p:nvPr/>
        </p:nvSpPr>
        <p:spPr bwMode="auto">
          <a:xfrm>
            <a:off x="3974123" y="35814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楕円 11">
            <a:extLst>
              <a:ext uri="{FF2B5EF4-FFF2-40B4-BE49-F238E27FC236}">
                <a16:creationId xmlns:a16="http://schemas.microsoft.com/office/drawing/2014/main" id="{CD517160-1247-492C-A4FA-817632FE8B6F}"/>
              </a:ext>
            </a:extLst>
          </p:cNvPr>
          <p:cNvSpPr/>
          <p:nvPr/>
        </p:nvSpPr>
        <p:spPr bwMode="auto">
          <a:xfrm>
            <a:off x="5615356" y="3434862"/>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楕円 12">
            <a:extLst>
              <a:ext uri="{FF2B5EF4-FFF2-40B4-BE49-F238E27FC236}">
                <a16:creationId xmlns:a16="http://schemas.microsoft.com/office/drawing/2014/main" id="{3807BC47-98DC-433C-B386-E2B2AF13A651}"/>
              </a:ext>
            </a:extLst>
          </p:cNvPr>
          <p:cNvSpPr/>
          <p:nvPr/>
        </p:nvSpPr>
        <p:spPr bwMode="auto">
          <a:xfrm>
            <a:off x="4319954" y="4783871"/>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楕円 13">
            <a:extLst>
              <a:ext uri="{FF2B5EF4-FFF2-40B4-BE49-F238E27FC236}">
                <a16:creationId xmlns:a16="http://schemas.microsoft.com/office/drawing/2014/main" id="{9C7AEC1F-FCCF-4A7E-AC89-B0C6C68E6AF4}"/>
              </a:ext>
            </a:extLst>
          </p:cNvPr>
          <p:cNvSpPr/>
          <p:nvPr/>
        </p:nvSpPr>
        <p:spPr bwMode="auto">
          <a:xfrm>
            <a:off x="6734908" y="2244756"/>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楕円 14">
            <a:extLst>
              <a:ext uri="{FF2B5EF4-FFF2-40B4-BE49-F238E27FC236}">
                <a16:creationId xmlns:a16="http://schemas.microsoft.com/office/drawing/2014/main" id="{47592C86-4F52-48C6-A3E8-31D1A751BF8A}"/>
              </a:ext>
            </a:extLst>
          </p:cNvPr>
          <p:cNvSpPr/>
          <p:nvPr/>
        </p:nvSpPr>
        <p:spPr bwMode="auto">
          <a:xfrm>
            <a:off x="609600" y="3681047"/>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楕円 15">
            <a:extLst>
              <a:ext uri="{FF2B5EF4-FFF2-40B4-BE49-F238E27FC236}">
                <a16:creationId xmlns:a16="http://schemas.microsoft.com/office/drawing/2014/main" id="{86C81559-D951-46B8-8B22-FFEC773464B8}"/>
              </a:ext>
            </a:extLst>
          </p:cNvPr>
          <p:cNvSpPr/>
          <p:nvPr/>
        </p:nvSpPr>
        <p:spPr bwMode="auto">
          <a:xfrm>
            <a:off x="6729046" y="3681047"/>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楕円 16">
            <a:extLst>
              <a:ext uri="{FF2B5EF4-FFF2-40B4-BE49-F238E27FC236}">
                <a16:creationId xmlns:a16="http://schemas.microsoft.com/office/drawing/2014/main" id="{30C66953-040B-45D4-B0AA-D2F459AD7D40}"/>
              </a:ext>
            </a:extLst>
          </p:cNvPr>
          <p:cNvSpPr/>
          <p:nvPr/>
        </p:nvSpPr>
        <p:spPr bwMode="auto">
          <a:xfrm>
            <a:off x="5615356" y="4695948"/>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楕円 17">
            <a:extLst>
              <a:ext uri="{FF2B5EF4-FFF2-40B4-BE49-F238E27FC236}">
                <a16:creationId xmlns:a16="http://schemas.microsoft.com/office/drawing/2014/main" id="{120F9C14-FCFC-450A-92F7-98D4E23EAC5D}"/>
              </a:ext>
            </a:extLst>
          </p:cNvPr>
          <p:cNvSpPr/>
          <p:nvPr/>
        </p:nvSpPr>
        <p:spPr bwMode="auto">
          <a:xfrm>
            <a:off x="1201616" y="4684011"/>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楕円 20">
            <a:extLst>
              <a:ext uri="{FF2B5EF4-FFF2-40B4-BE49-F238E27FC236}">
                <a16:creationId xmlns:a16="http://schemas.microsoft.com/office/drawing/2014/main" id="{2D85EFDB-00FA-49DA-869D-5F42249FDE9D}"/>
              </a:ext>
            </a:extLst>
          </p:cNvPr>
          <p:cNvSpPr/>
          <p:nvPr/>
        </p:nvSpPr>
        <p:spPr bwMode="auto">
          <a:xfrm>
            <a:off x="6500446" y="6014449"/>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楕円 21">
            <a:extLst>
              <a:ext uri="{FF2B5EF4-FFF2-40B4-BE49-F238E27FC236}">
                <a16:creationId xmlns:a16="http://schemas.microsoft.com/office/drawing/2014/main" id="{EF08B05B-A268-4928-99B9-8BD2F2C7E1C3}"/>
              </a:ext>
            </a:extLst>
          </p:cNvPr>
          <p:cNvSpPr/>
          <p:nvPr/>
        </p:nvSpPr>
        <p:spPr bwMode="auto">
          <a:xfrm>
            <a:off x="1828800" y="24384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楕円 22">
            <a:extLst>
              <a:ext uri="{FF2B5EF4-FFF2-40B4-BE49-F238E27FC236}">
                <a16:creationId xmlns:a16="http://schemas.microsoft.com/office/drawing/2014/main" id="{352FEEC6-A5E5-44C4-849B-5769348CBA5A}"/>
              </a:ext>
            </a:extLst>
          </p:cNvPr>
          <p:cNvSpPr/>
          <p:nvPr/>
        </p:nvSpPr>
        <p:spPr bwMode="auto">
          <a:xfrm>
            <a:off x="509953" y="2004219"/>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テキスト ボックス 23">
            <a:extLst>
              <a:ext uri="{FF2B5EF4-FFF2-40B4-BE49-F238E27FC236}">
                <a16:creationId xmlns:a16="http://schemas.microsoft.com/office/drawing/2014/main" id="{5BB3EE34-6B35-4D98-919C-9477F557FAC6}"/>
              </a:ext>
            </a:extLst>
          </p:cNvPr>
          <p:cNvSpPr txBox="1"/>
          <p:nvPr/>
        </p:nvSpPr>
        <p:spPr>
          <a:xfrm>
            <a:off x="560405" y="682845"/>
            <a:ext cx="902811" cy="523220"/>
          </a:xfrm>
          <a:prstGeom prst="rect">
            <a:avLst/>
          </a:prstGeom>
          <a:noFill/>
        </p:spPr>
        <p:txBody>
          <a:bodyPr wrap="none" rtlCol="0">
            <a:spAutoFit/>
          </a:bodyPr>
          <a:lstStyle/>
          <a:p>
            <a:r>
              <a:rPr kumimoji="1" lang="ja-JP" altLang="en-US" dirty="0"/>
              <a:t>着手</a:t>
            </a:r>
          </a:p>
        </p:txBody>
      </p:sp>
      <p:cxnSp>
        <p:nvCxnSpPr>
          <p:cNvPr id="26" name="直線矢印コネクタ 25">
            <a:extLst>
              <a:ext uri="{FF2B5EF4-FFF2-40B4-BE49-F238E27FC236}">
                <a16:creationId xmlns:a16="http://schemas.microsoft.com/office/drawing/2014/main" id="{09780A75-6063-4372-A03B-8747B4D223CC}"/>
              </a:ext>
            </a:extLst>
          </p:cNvPr>
          <p:cNvCxnSpPr>
            <a:stCxn id="24" idx="2"/>
          </p:cNvCxnSpPr>
          <p:nvPr/>
        </p:nvCxnSpPr>
        <p:spPr bwMode="auto">
          <a:xfrm flipH="1">
            <a:off x="838200" y="1206065"/>
            <a:ext cx="173611" cy="674635"/>
          </a:xfrm>
          <a:prstGeom prst="straightConnector1">
            <a:avLst/>
          </a:prstGeom>
          <a:noFill/>
          <a:ln w="381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楕円 27">
            <a:extLst>
              <a:ext uri="{FF2B5EF4-FFF2-40B4-BE49-F238E27FC236}">
                <a16:creationId xmlns:a16="http://schemas.microsoft.com/office/drawing/2014/main" id="{1E99527A-DA83-4B06-A6D3-B2B3B86EBEC0}"/>
              </a:ext>
            </a:extLst>
          </p:cNvPr>
          <p:cNvSpPr/>
          <p:nvPr/>
        </p:nvSpPr>
        <p:spPr bwMode="auto">
          <a:xfrm>
            <a:off x="7537938" y="4835344"/>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29" name="グループ化 28">
            <a:extLst>
              <a:ext uri="{FF2B5EF4-FFF2-40B4-BE49-F238E27FC236}">
                <a16:creationId xmlns:a16="http://schemas.microsoft.com/office/drawing/2014/main" id="{46E65371-7C52-41E6-A0B8-D0D214C6023C}"/>
              </a:ext>
            </a:extLst>
          </p:cNvPr>
          <p:cNvGrpSpPr/>
          <p:nvPr/>
        </p:nvGrpSpPr>
        <p:grpSpPr>
          <a:xfrm>
            <a:off x="7593987" y="421235"/>
            <a:ext cx="1420302" cy="1184144"/>
            <a:chOff x="7593987" y="421235"/>
            <a:chExt cx="1420302" cy="1184144"/>
          </a:xfrm>
        </p:grpSpPr>
        <p:sp>
          <p:nvSpPr>
            <p:cNvPr id="30" name="楕円 29">
              <a:extLst>
                <a:ext uri="{FF2B5EF4-FFF2-40B4-BE49-F238E27FC236}">
                  <a16:creationId xmlns:a16="http://schemas.microsoft.com/office/drawing/2014/main" id="{4ACF8F12-71D4-49BF-BA1B-72A5A8DF53BB}"/>
                </a:ext>
              </a:extLst>
            </p:cNvPr>
            <p:cNvSpPr/>
            <p:nvPr/>
          </p:nvSpPr>
          <p:spPr bwMode="auto">
            <a:xfrm>
              <a:off x="7605081" y="44376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テキスト ボックス 30">
              <a:extLst>
                <a:ext uri="{FF2B5EF4-FFF2-40B4-BE49-F238E27FC236}">
                  <a16:creationId xmlns:a16="http://schemas.microsoft.com/office/drawing/2014/main" id="{09AC4F5C-F2F1-49C6-A38E-A22CFC0B8836}"/>
                </a:ext>
              </a:extLst>
            </p:cNvPr>
            <p:cNvSpPr txBox="1"/>
            <p:nvPr/>
          </p:nvSpPr>
          <p:spPr>
            <a:xfrm>
              <a:off x="8157035" y="421235"/>
              <a:ext cx="853119" cy="523220"/>
            </a:xfrm>
            <a:prstGeom prst="rect">
              <a:avLst/>
            </a:prstGeom>
            <a:noFill/>
          </p:spPr>
          <p:txBody>
            <a:bodyPr wrap="none" rtlCol="0">
              <a:spAutoFit/>
            </a:bodyPr>
            <a:lstStyle/>
            <a:p>
              <a:r>
                <a:rPr kumimoji="1" lang="ja-JP" altLang="en-US" dirty="0"/>
                <a:t>勝ち</a:t>
              </a:r>
            </a:p>
          </p:txBody>
        </p:sp>
        <p:sp>
          <p:nvSpPr>
            <p:cNvPr id="32" name="楕円 31">
              <a:extLst>
                <a:ext uri="{FF2B5EF4-FFF2-40B4-BE49-F238E27FC236}">
                  <a16:creationId xmlns:a16="http://schemas.microsoft.com/office/drawing/2014/main" id="{215E021F-60CE-4F86-9269-FAF8FA419221}"/>
                </a:ext>
              </a:extLst>
            </p:cNvPr>
            <p:cNvSpPr/>
            <p:nvPr/>
          </p:nvSpPr>
          <p:spPr bwMode="auto">
            <a:xfrm>
              <a:off x="7593987" y="110469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テキスト ボックス 32">
              <a:extLst>
                <a:ext uri="{FF2B5EF4-FFF2-40B4-BE49-F238E27FC236}">
                  <a16:creationId xmlns:a16="http://schemas.microsoft.com/office/drawing/2014/main" id="{370B0337-2B2D-4AE7-8BB2-AB473635BC97}"/>
                </a:ext>
              </a:extLst>
            </p:cNvPr>
            <p:cNvSpPr txBox="1"/>
            <p:nvPr/>
          </p:nvSpPr>
          <p:spPr>
            <a:xfrm>
              <a:off x="8130713" y="1082159"/>
              <a:ext cx="883576" cy="523220"/>
            </a:xfrm>
            <a:prstGeom prst="rect">
              <a:avLst/>
            </a:prstGeom>
            <a:noFill/>
          </p:spPr>
          <p:txBody>
            <a:bodyPr wrap="none" rtlCol="0">
              <a:spAutoFit/>
            </a:bodyPr>
            <a:lstStyle/>
            <a:p>
              <a:r>
                <a:rPr lang="ja-JP" altLang="en-US" dirty="0"/>
                <a:t>負け</a:t>
              </a:r>
              <a:endParaRPr kumimoji="1" lang="ja-JP" altLang="en-US" dirty="0"/>
            </a:p>
          </p:txBody>
        </p:sp>
      </p:grpSp>
      <p:sp>
        <p:nvSpPr>
          <p:cNvPr id="34" name="楕円 33">
            <a:extLst>
              <a:ext uri="{FF2B5EF4-FFF2-40B4-BE49-F238E27FC236}">
                <a16:creationId xmlns:a16="http://schemas.microsoft.com/office/drawing/2014/main" id="{A17E6BD0-9617-44F1-A46F-0901DD399E59}"/>
              </a:ext>
            </a:extLst>
          </p:cNvPr>
          <p:cNvSpPr/>
          <p:nvPr/>
        </p:nvSpPr>
        <p:spPr bwMode="auto">
          <a:xfrm>
            <a:off x="2168769" y="5417771"/>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矢印: 上下 19">
            <a:extLst>
              <a:ext uri="{FF2B5EF4-FFF2-40B4-BE49-F238E27FC236}">
                <a16:creationId xmlns:a16="http://schemas.microsoft.com/office/drawing/2014/main" id="{E9B893C6-E4D1-4F99-BF6B-856EFCD78CA4}"/>
              </a:ext>
            </a:extLst>
          </p:cNvPr>
          <p:cNvSpPr/>
          <p:nvPr/>
        </p:nvSpPr>
        <p:spPr bwMode="auto">
          <a:xfrm>
            <a:off x="5603630" y="3892062"/>
            <a:ext cx="457200" cy="768716"/>
          </a:xfrm>
          <a:prstGeom prst="upDownArrow">
            <a:avLst/>
          </a:prstGeom>
          <a:solidFill>
            <a:srgbClr val="FFCC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5" name="吹き出し: 角を丸めた四角形 24">
            <a:extLst>
              <a:ext uri="{FF2B5EF4-FFF2-40B4-BE49-F238E27FC236}">
                <a16:creationId xmlns:a16="http://schemas.microsoft.com/office/drawing/2014/main" id="{D03C8A8D-1BE8-43C6-B14C-D8634874EC45}"/>
              </a:ext>
            </a:extLst>
          </p:cNvPr>
          <p:cNvSpPr/>
          <p:nvPr/>
        </p:nvSpPr>
        <p:spPr bwMode="auto">
          <a:xfrm>
            <a:off x="2784231" y="5189173"/>
            <a:ext cx="3223846" cy="1302330"/>
          </a:xfrm>
          <a:prstGeom prst="wedgeRoundRectCallout">
            <a:avLst>
              <a:gd name="adj1" fmla="val 40908"/>
              <a:gd name="adj2" fmla="val -94128"/>
              <a:gd name="adj3" fmla="val 16667"/>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距離が近い</a:t>
            </a:r>
            <a:endPar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a:p>
            <a:pPr marL="0" marR="0" indent="0" algn="l"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⇒似た局面、似た手</a:t>
            </a:r>
          </a:p>
        </p:txBody>
      </p:sp>
    </p:spTree>
    <p:extLst>
      <p:ext uri="{BB962C8B-B14F-4D97-AF65-F5344CB8AC3E}">
        <p14:creationId xmlns:p14="http://schemas.microsoft.com/office/powerpoint/2010/main" val="842932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outHorizontal)">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checkerboard(across)">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checkerboard(across)">
                                      <p:cBhvr>
                                        <p:cTn id="1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96AAE7-1C4A-48A6-9E00-A8CAF06D49E6}"/>
              </a:ext>
            </a:extLst>
          </p:cNvPr>
          <p:cNvSpPr>
            <a:spLocks noGrp="1"/>
          </p:cNvSpPr>
          <p:nvPr>
            <p:ph type="title"/>
          </p:nvPr>
        </p:nvSpPr>
        <p:spPr/>
        <p:txBody>
          <a:bodyPr/>
          <a:lstStyle/>
          <a:p>
            <a:r>
              <a:rPr kumimoji="1" lang="ja-JP" altLang="en-US" dirty="0"/>
              <a:t>機械学習</a:t>
            </a:r>
          </a:p>
        </p:txBody>
      </p:sp>
      <p:sp>
        <p:nvSpPr>
          <p:cNvPr id="4" name="楕円 3">
            <a:extLst>
              <a:ext uri="{FF2B5EF4-FFF2-40B4-BE49-F238E27FC236}">
                <a16:creationId xmlns:a16="http://schemas.microsoft.com/office/drawing/2014/main" id="{DB1E620C-83BD-4DF2-8DB6-B1B8C2C3D3F3}"/>
              </a:ext>
            </a:extLst>
          </p:cNvPr>
          <p:cNvSpPr/>
          <p:nvPr/>
        </p:nvSpPr>
        <p:spPr bwMode="auto">
          <a:xfrm>
            <a:off x="2016369" y="14235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楕円 4">
            <a:extLst>
              <a:ext uri="{FF2B5EF4-FFF2-40B4-BE49-F238E27FC236}">
                <a16:creationId xmlns:a16="http://schemas.microsoft.com/office/drawing/2014/main" id="{5A6CFC5B-612E-40CA-AD51-422013047487}"/>
              </a:ext>
            </a:extLst>
          </p:cNvPr>
          <p:cNvSpPr/>
          <p:nvPr/>
        </p:nvSpPr>
        <p:spPr bwMode="auto">
          <a:xfrm>
            <a:off x="3048000" y="177561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楕円 5">
            <a:extLst>
              <a:ext uri="{FF2B5EF4-FFF2-40B4-BE49-F238E27FC236}">
                <a16:creationId xmlns:a16="http://schemas.microsoft.com/office/drawing/2014/main" id="{2645FEF4-3851-4630-9FBE-F708DC125225}"/>
              </a:ext>
            </a:extLst>
          </p:cNvPr>
          <p:cNvSpPr/>
          <p:nvPr/>
        </p:nvSpPr>
        <p:spPr bwMode="auto">
          <a:xfrm>
            <a:off x="2819400" y="26963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楕円 6">
            <a:extLst>
              <a:ext uri="{FF2B5EF4-FFF2-40B4-BE49-F238E27FC236}">
                <a16:creationId xmlns:a16="http://schemas.microsoft.com/office/drawing/2014/main" id="{6F97F4A2-0565-4398-8B4B-1B444098D316}"/>
              </a:ext>
            </a:extLst>
          </p:cNvPr>
          <p:cNvSpPr/>
          <p:nvPr/>
        </p:nvSpPr>
        <p:spPr bwMode="auto">
          <a:xfrm>
            <a:off x="4548554" y="2620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楕円 7">
            <a:extLst>
              <a:ext uri="{FF2B5EF4-FFF2-40B4-BE49-F238E27FC236}">
                <a16:creationId xmlns:a16="http://schemas.microsoft.com/office/drawing/2014/main" id="{5EDE5BB4-7D9B-4876-8CBF-203486806CE9}"/>
              </a:ext>
            </a:extLst>
          </p:cNvPr>
          <p:cNvSpPr/>
          <p:nvPr/>
        </p:nvSpPr>
        <p:spPr bwMode="auto">
          <a:xfrm>
            <a:off x="3516923" y="439658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楕円 8">
            <a:extLst>
              <a:ext uri="{FF2B5EF4-FFF2-40B4-BE49-F238E27FC236}">
                <a16:creationId xmlns:a16="http://schemas.microsoft.com/office/drawing/2014/main" id="{B8EF5CC0-9DF4-4747-AA3D-E9DB766A18D4}"/>
              </a:ext>
            </a:extLst>
          </p:cNvPr>
          <p:cNvSpPr/>
          <p:nvPr/>
        </p:nvSpPr>
        <p:spPr bwMode="auto">
          <a:xfrm>
            <a:off x="2016369" y="420357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楕円 9">
            <a:extLst>
              <a:ext uri="{FF2B5EF4-FFF2-40B4-BE49-F238E27FC236}">
                <a16:creationId xmlns:a16="http://schemas.microsoft.com/office/drawing/2014/main" id="{009980BF-E0A6-4683-870A-5786B07EA848}"/>
              </a:ext>
            </a:extLst>
          </p:cNvPr>
          <p:cNvSpPr/>
          <p:nvPr/>
        </p:nvSpPr>
        <p:spPr bwMode="auto">
          <a:xfrm>
            <a:off x="5181602" y="1828373"/>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楕円 10">
            <a:extLst>
              <a:ext uri="{FF2B5EF4-FFF2-40B4-BE49-F238E27FC236}">
                <a16:creationId xmlns:a16="http://schemas.microsoft.com/office/drawing/2014/main" id="{25CC72F8-1C5C-4BC7-9A36-CD7E4BA3581A}"/>
              </a:ext>
            </a:extLst>
          </p:cNvPr>
          <p:cNvSpPr/>
          <p:nvPr/>
        </p:nvSpPr>
        <p:spPr bwMode="auto">
          <a:xfrm>
            <a:off x="3974123" y="35814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楕円 11">
            <a:extLst>
              <a:ext uri="{FF2B5EF4-FFF2-40B4-BE49-F238E27FC236}">
                <a16:creationId xmlns:a16="http://schemas.microsoft.com/office/drawing/2014/main" id="{CD517160-1247-492C-A4FA-817632FE8B6F}"/>
              </a:ext>
            </a:extLst>
          </p:cNvPr>
          <p:cNvSpPr/>
          <p:nvPr/>
        </p:nvSpPr>
        <p:spPr bwMode="auto">
          <a:xfrm>
            <a:off x="5615356" y="343486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楕円 12">
            <a:extLst>
              <a:ext uri="{FF2B5EF4-FFF2-40B4-BE49-F238E27FC236}">
                <a16:creationId xmlns:a16="http://schemas.microsoft.com/office/drawing/2014/main" id="{3807BC47-98DC-433C-B386-E2B2AF13A651}"/>
              </a:ext>
            </a:extLst>
          </p:cNvPr>
          <p:cNvSpPr/>
          <p:nvPr/>
        </p:nvSpPr>
        <p:spPr bwMode="auto">
          <a:xfrm>
            <a:off x="4319954" y="4783871"/>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楕円 13">
            <a:extLst>
              <a:ext uri="{FF2B5EF4-FFF2-40B4-BE49-F238E27FC236}">
                <a16:creationId xmlns:a16="http://schemas.microsoft.com/office/drawing/2014/main" id="{9C7AEC1F-FCCF-4A7E-AC89-B0C6C68E6AF4}"/>
              </a:ext>
            </a:extLst>
          </p:cNvPr>
          <p:cNvSpPr/>
          <p:nvPr/>
        </p:nvSpPr>
        <p:spPr bwMode="auto">
          <a:xfrm>
            <a:off x="6734908" y="224475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楕円 14">
            <a:extLst>
              <a:ext uri="{FF2B5EF4-FFF2-40B4-BE49-F238E27FC236}">
                <a16:creationId xmlns:a16="http://schemas.microsoft.com/office/drawing/2014/main" id="{47592C86-4F52-48C6-A3E8-31D1A751BF8A}"/>
              </a:ext>
            </a:extLst>
          </p:cNvPr>
          <p:cNvSpPr/>
          <p:nvPr/>
        </p:nvSpPr>
        <p:spPr bwMode="auto">
          <a:xfrm>
            <a:off x="609600" y="368104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楕円 15">
            <a:extLst>
              <a:ext uri="{FF2B5EF4-FFF2-40B4-BE49-F238E27FC236}">
                <a16:creationId xmlns:a16="http://schemas.microsoft.com/office/drawing/2014/main" id="{86C81559-D951-46B8-8B22-FFEC773464B8}"/>
              </a:ext>
            </a:extLst>
          </p:cNvPr>
          <p:cNvSpPr/>
          <p:nvPr/>
        </p:nvSpPr>
        <p:spPr bwMode="auto">
          <a:xfrm>
            <a:off x="6729046" y="3681047"/>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楕円 16">
            <a:extLst>
              <a:ext uri="{FF2B5EF4-FFF2-40B4-BE49-F238E27FC236}">
                <a16:creationId xmlns:a16="http://schemas.microsoft.com/office/drawing/2014/main" id="{30C66953-040B-45D4-B0AA-D2F459AD7D40}"/>
              </a:ext>
            </a:extLst>
          </p:cNvPr>
          <p:cNvSpPr/>
          <p:nvPr/>
        </p:nvSpPr>
        <p:spPr bwMode="auto">
          <a:xfrm>
            <a:off x="5615356" y="4695948"/>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楕円 17">
            <a:extLst>
              <a:ext uri="{FF2B5EF4-FFF2-40B4-BE49-F238E27FC236}">
                <a16:creationId xmlns:a16="http://schemas.microsoft.com/office/drawing/2014/main" id="{120F9C14-FCFC-450A-92F7-98D4E23EAC5D}"/>
              </a:ext>
            </a:extLst>
          </p:cNvPr>
          <p:cNvSpPr/>
          <p:nvPr/>
        </p:nvSpPr>
        <p:spPr bwMode="auto">
          <a:xfrm>
            <a:off x="1201616" y="468401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楕円 18">
            <a:extLst>
              <a:ext uri="{FF2B5EF4-FFF2-40B4-BE49-F238E27FC236}">
                <a16:creationId xmlns:a16="http://schemas.microsoft.com/office/drawing/2014/main" id="{7732A2B6-7F79-45C5-A400-CFFF29CA9B05}"/>
              </a:ext>
            </a:extLst>
          </p:cNvPr>
          <p:cNvSpPr/>
          <p:nvPr/>
        </p:nvSpPr>
        <p:spPr bwMode="auto">
          <a:xfrm>
            <a:off x="7537938" y="4835344"/>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楕円 20">
            <a:extLst>
              <a:ext uri="{FF2B5EF4-FFF2-40B4-BE49-F238E27FC236}">
                <a16:creationId xmlns:a16="http://schemas.microsoft.com/office/drawing/2014/main" id="{2D85EFDB-00FA-49DA-869D-5F42249FDE9D}"/>
              </a:ext>
            </a:extLst>
          </p:cNvPr>
          <p:cNvSpPr/>
          <p:nvPr/>
        </p:nvSpPr>
        <p:spPr bwMode="auto">
          <a:xfrm>
            <a:off x="6500446" y="6014449"/>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楕円 21">
            <a:extLst>
              <a:ext uri="{FF2B5EF4-FFF2-40B4-BE49-F238E27FC236}">
                <a16:creationId xmlns:a16="http://schemas.microsoft.com/office/drawing/2014/main" id="{EF08B05B-A268-4928-99B9-8BD2F2C7E1C3}"/>
              </a:ext>
            </a:extLst>
          </p:cNvPr>
          <p:cNvSpPr/>
          <p:nvPr/>
        </p:nvSpPr>
        <p:spPr bwMode="auto">
          <a:xfrm>
            <a:off x="1828800" y="24384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楕円 22">
            <a:extLst>
              <a:ext uri="{FF2B5EF4-FFF2-40B4-BE49-F238E27FC236}">
                <a16:creationId xmlns:a16="http://schemas.microsoft.com/office/drawing/2014/main" id="{352FEEC6-A5E5-44C4-849B-5769348CBA5A}"/>
              </a:ext>
            </a:extLst>
          </p:cNvPr>
          <p:cNvSpPr/>
          <p:nvPr/>
        </p:nvSpPr>
        <p:spPr bwMode="auto">
          <a:xfrm>
            <a:off x="509953" y="200421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テキスト ボックス 23">
            <a:extLst>
              <a:ext uri="{FF2B5EF4-FFF2-40B4-BE49-F238E27FC236}">
                <a16:creationId xmlns:a16="http://schemas.microsoft.com/office/drawing/2014/main" id="{5BB3EE34-6B35-4D98-919C-9477F557FAC6}"/>
              </a:ext>
            </a:extLst>
          </p:cNvPr>
          <p:cNvSpPr txBox="1"/>
          <p:nvPr/>
        </p:nvSpPr>
        <p:spPr>
          <a:xfrm>
            <a:off x="560405" y="682845"/>
            <a:ext cx="902811" cy="523220"/>
          </a:xfrm>
          <a:prstGeom prst="rect">
            <a:avLst/>
          </a:prstGeom>
          <a:noFill/>
        </p:spPr>
        <p:txBody>
          <a:bodyPr wrap="none" rtlCol="0">
            <a:spAutoFit/>
          </a:bodyPr>
          <a:lstStyle/>
          <a:p>
            <a:r>
              <a:rPr kumimoji="1" lang="ja-JP" altLang="en-US" dirty="0"/>
              <a:t>着手</a:t>
            </a:r>
          </a:p>
        </p:txBody>
      </p:sp>
      <p:cxnSp>
        <p:nvCxnSpPr>
          <p:cNvPr id="26" name="直線矢印コネクタ 25">
            <a:extLst>
              <a:ext uri="{FF2B5EF4-FFF2-40B4-BE49-F238E27FC236}">
                <a16:creationId xmlns:a16="http://schemas.microsoft.com/office/drawing/2014/main" id="{09780A75-6063-4372-A03B-8747B4D223CC}"/>
              </a:ext>
            </a:extLst>
          </p:cNvPr>
          <p:cNvCxnSpPr>
            <a:stCxn id="24" idx="2"/>
          </p:cNvCxnSpPr>
          <p:nvPr/>
        </p:nvCxnSpPr>
        <p:spPr bwMode="auto">
          <a:xfrm flipH="1">
            <a:off x="838200" y="1206065"/>
            <a:ext cx="173611" cy="674635"/>
          </a:xfrm>
          <a:prstGeom prst="straightConnector1">
            <a:avLst/>
          </a:prstGeom>
          <a:noFill/>
          <a:ln w="381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グループ化 28">
            <a:extLst>
              <a:ext uri="{FF2B5EF4-FFF2-40B4-BE49-F238E27FC236}">
                <a16:creationId xmlns:a16="http://schemas.microsoft.com/office/drawing/2014/main" id="{ADC03562-502F-49EE-A054-16694C71CD85}"/>
              </a:ext>
            </a:extLst>
          </p:cNvPr>
          <p:cNvGrpSpPr/>
          <p:nvPr/>
        </p:nvGrpSpPr>
        <p:grpSpPr>
          <a:xfrm>
            <a:off x="7593987" y="421235"/>
            <a:ext cx="1420302" cy="1184144"/>
            <a:chOff x="7593987" y="421235"/>
            <a:chExt cx="1420302" cy="1184144"/>
          </a:xfrm>
        </p:grpSpPr>
        <p:sp>
          <p:nvSpPr>
            <p:cNvPr id="25" name="楕円 24">
              <a:extLst>
                <a:ext uri="{FF2B5EF4-FFF2-40B4-BE49-F238E27FC236}">
                  <a16:creationId xmlns:a16="http://schemas.microsoft.com/office/drawing/2014/main" id="{433A2219-F0C8-4AF6-8F5F-3A6CE8FABFDF}"/>
                </a:ext>
              </a:extLst>
            </p:cNvPr>
            <p:cNvSpPr/>
            <p:nvPr/>
          </p:nvSpPr>
          <p:spPr bwMode="auto">
            <a:xfrm>
              <a:off x="7605081" y="44376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12B2A14A-9224-4E66-A68C-5FE6B2E4E88F}"/>
                </a:ext>
              </a:extLst>
            </p:cNvPr>
            <p:cNvSpPr txBox="1"/>
            <p:nvPr/>
          </p:nvSpPr>
          <p:spPr>
            <a:xfrm>
              <a:off x="8157035" y="421235"/>
              <a:ext cx="853119" cy="523220"/>
            </a:xfrm>
            <a:prstGeom prst="rect">
              <a:avLst/>
            </a:prstGeom>
            <a:noFill/>
          </p:spPr>
          <p:txBody>
            <a:bodyPr wrap="none" rtlCol="0">
              <a:spAutoFit/>
            </a:bodyPr>
            <a:lstStyle/>
            <a:p>
              <a:r>
                <a:rPr kumimoji="1" lang="ja-JP" altLang="en-US" dirty="0"/>
                <a:t>勝ち</a:t>
              </a:r>
            </a:p>
          </p:txBody>
        </p:sp>
        <p:sp>
          <p:nvSpPr>
            <p:cNvPr id="27" name="楕円 26">
              <a:extLst>
                <a:ext uri="{FF2B5EF4-FFF2-40B4-BE49-F238E27FC236}">
                  <a16:creationId xmlns:a16="http://schemas.microsoft.com/office/drawing/2014/main" id="{CE549228-4242-43C2-929D-5FE8358EAB18}"/>
                </a:ext>
              </a:extLst>
            </p:cNvPr>
            <p:cNvSpPr/>
            <p:nvPr/>
          </p:nvSpPr>
          <p:spPr bwMode="auto">
            <a:xfrm>
              <a:off x="7593987" y="110469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テキスト ボックス 27">
              <a:extLst>
                <a:ext uri="{FF2B5EF4-FFF2-40B4-BE49-F238E27FC236}">
                  <a16:creationId xmlns:a16="http://schemas.microsoft.com/office/drawing/2014/main" id="{5489539F-0126-4C0A-9CB7-75D6EE8E1471}"/>
                </a:ext>
              </a:extLst>
            </p:cNvPr>
            <p:cNvSpPr txBox="1"/>
            <p:nvPr/>
          </p:nvSpPr>
          <p:spPr>
            <a:xfrm>
              <a:off x="8130713" y="1082159"/>
              <a:ext cx="883576" cy="523220"/>
            </a:xfrm>
            <a:prstGeom prst="rect">
              <a:avLst/>
            </a:prstGeom>
            <a:noFill/>
          </p:spPr>
          <p:txBody>
            <a:bodyPr wrap="none" rtlCol="0">
              <a:spAutoFit/>
            </a:bodyPr>
            <a:lstStyle/>
            <a:p>
              <a:r>
                <a:rPr lang="ja-JP" altLang="en-US" dirty="0"/>
                <a:t>負け</a:t>
              </a:r>
              <a:endParaRPr kumimoji="1" lang="ja-JP" altLang="en-US" dirty="0"/>
            </a:p>
          </p:txBody>
        </p:sp>
      </p:grpSp>
      <p:sp>
        <p:nvSpPr>
          <p:cNvPr id="30" name="楕円 29">
            <a:extLst>
              <a:ext uri="{FF2B5EF4-FFF2-40B4-BE49-F238E27FC236}">
                <a16:creationId xmlns:a16="http://schemas.microsoft.com/office/drawing/2014/main" id="{9477CF59-EA5B-4379-AF60-7A9561DBBD3A}"/>
              </a:ext>
            </a:extLst>
          </p:cNvPr>
          <p:cNvSpPr/>
          <p:nvPr/>
        </p:nvSpPr>
        <p:spPr bwMode="auto">
          <a:xfrm>
            <a:off x="2168769" y="5417771"/>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2" name="直線コネクタ 31">
            <a:extLst>
              <a:ext uri="{FF2B5EF4-FFF2-40B4-BE49-F238E27FC236}">
                <a16:creationId xmlns:a16="http://schemas.microsoft.com/office/drawing/2014/main" id="{7295CF5A-A681-4CDD-9255-92932E1EB1C5}"/>
              </a:ext>
            </a:extLst>
          </p:cNvPr>
          <p:cNvCxnSpPr/>
          <p:nvPr/>
        </p:nvCxnSpPr>
        <p:spPr bwMode="auto">
          <a:xfrm flipV="1">
            <a:off x="304800" y="2004219"/>
            <a:ext cx="8382000" cy="3870752"/>
          </a:xfrm>
          <a:prstGeom prst="line">
            <a:avLst/>
          </a:prstGeom>
          <a:noFill/>
          <a:ln w="53975" cap="flat" cmpd="sng" algn="ctr">
            <a:solidFill>
              <a:srgbClr val="00FF00"/>
            </a:solidFill>
            <a:prstDash val="dash"/>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4726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96AAE7-1C4A-48A6-9E00-A8CAF06D49E6}"/>
              </a:ext>
            </a:extLst>
          </p:cNvPr>
          <p:cNvSpPr>
            <a:spLocks noGrp="1"/>
          </p:cNvSpPr>
          <p:nvPr>
            <p:ph type="title"/>
          </p:nvPr>
        </p:nvSpPr>
        <p:spPr/>
        <p:txBody>
          <a:bodyPr/>
          <a:lstStyle/>
          <a:p>
            <a:r>
              <a:rPr kumimoji="1" lang="ja-JP" altLang="en-US" dirty="0"/>
              <a:t>機械学習</a:t>
            </a:r>
          </a:p>
        </p:txBody>
      </p:sp>
      <p:sp>
        <p:nvSpPr>
          <p:cNvPr id="4" name="楕円 3">
            <a:extLst>
              <a:ext uri="{FF2B5EF4-FFF2-40B4-BE49-F238E27FC236}">
                <a16:creationId xmlns:a16="http://schemas.microsoft.com/office/drawing/2014/main" id="{DB1E620C-83BD-4DF2-8DB6-B1B8C2C3D3F3}"/>
              </a:ext>
            </a:extLst>
          </p:cNvPr>
          <p:cNvSpPr/>
          <p:nvPr/>
        </p:nvSpPr>
        <p:spPr bwMode="auto">
          <a:xfrm>
            <a:off x="2016369" y="14235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楕円 4">
            <a:extLst>
              <a:ext uri="{FF2B5EF4-FFF2-40B4-BE49-F238E27FC236}">
                <a16:creationId xmlns:a16="http://schemas.microsoft.com/office/drawing/2014/main" id="{5A6CFC5B-612E-40CA-AD51-422013047487}"/>
              </a:ext>
            </a:extLst>
          </p:cNvPr>
          <p:cNvSpPr/>
          <p:nvPr/>
        </p:nvSpPr>
        <p:spPr bwMode="auto">
          <a:xfrm>
            <a:off x="3048000" y="177561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楕円 5">
            <a:extLst>
              <a:ext uri="{FF2B5EF4-FFF2-40B4-BE49-F238E27FC236}">
                <a16:creationId xmlns:a16="http://schemas.microsoft.com/office/drawing/2014/main" id="{2645FEF4-3851-4630-9FBE-F708DC125225}"/>
              </a:ext>
            </a:extLst>
          </p:cNvPr>
          <p:cNvSpPr/>
          <p:nvPr/>
        </p:nvSpPr>
        <p:spPr bwMode="auto">
          <a:xfrm>
            <a:off x="2819400" y="26963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楕円 6">
            <a:extLst>
              <a:ext uri="{FF2B5EF4-FFF2-40B4-BE49-F238E27FC236}">
                <a16:creationId xmlns:a16="http://schemas.microsoft.com/office/drawing/2014/main" id="{6F97F4A2-0565-4398-8B4B-1B444098D316}"/>
              </a:ext>
            </a:extLst>
          </p:cNvPr>
          <p:cNvSpPr/>
          <p:nvPr/>
        </p:nvSpPr>
        <p:spPr bwMode="auto">
          <a:xfrm>
            <a:off x="4548554" y="262010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楕円 7">
            <a:extLst>
              <a:ext uri="{FF2B5EF4-FFF2-40B4-BE49-F238E27FC236}">
                <a16:creationId xmlns:a16="http://schemas.microsoft.com/office/drawing/2014/main" id="{5EDE5BB4-7D9B-4876-8CBF-203486806CE9}"/>
              </a:ext>
            </a:extLst>
          </p:cNvPr>
          <p:cNvSpPr/>
          <p:nvPr/>
        </p:nvSpPr>
        <p:spPr bwMode="auto">
          <a:xfrm>
            <a:off x="3516923" y="439658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楕円 8">
            <a:extLst>
              <a:ext uri="{FF2B5EF4-FFF2-40B4-BE49-F238E27FC236}">
                <a16:creationId xmlns:a16="http://schemas.microsoft.com/office/drawing/2014/main" id="{B8EF5CC0-9DF4-4747-AA3D-E9DB766A18D4}"/>
              </a:ext>
            </a:extLst>
          </p:cNvPr>
          <p:cNvSpPr/>
          <p:nvPr/>
        </p:nvSpPr>
        <p:spPr bwMode="auto">
          <a:xfrm>
            <a:off x="2016369" y="420357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楕円 9">
            <a:extLst>
              <a:ext uri="{FF2B5EF4-FFF2-40B4-BE49-F238E27FC236}">
                <a16:creationId xmlns:a16="http://schemas.microsoft.com/office/drawing/2014/main" id="{009980BF-E0A6-4683-870A-5786B07EA848}"/>
              </a:ext>
            </a:extLst>
          </p:cNvPr>
          <p:cNvSpPr/>
          <p:nvPr/>
        </p:nvSpPr>
        <p:spPr bwMode="auto">
          <a:xfrm>
            <a:off x="5181602" y="1828373"/>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楕円 10">
            <a:extLst>
              <a:ext uri="{FF2B5EF4-FFF2-40B4-BE49-F238E27FC236}">
                <a16:creationId xmlns:a16="http://schemas.microsoft.com/office/drawing/2014/main" id="{25CC72F8-1C5C-4BC7-9A36-CD7E4BA3581A}"/>
              </a:ext>
            </a:extLst>
          </p:cNvPr>
          <p:cNvSpPr/>
          <p:nvPr/>
        </p:nvSpPr>
        <p:spPr bwMode="auto">
          <a:xfrm>
            <a:off x="3974123" y="35814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楕円 11">
            <a:extLst>
              <a:ext uri="{FF2B5EF4-FFF2-40B4-BE49-F238E27FC236}">
                <a16:creationId xmlns:a16="http://schemas.microsoft.com/office/drawing/2014/main" id="{CD517160-1247-492C-A4FA-817632FE8B6F}"/>
              </a:ext>
            </a:extLst>
          </p:cNvPr>
          <p:cNvSpPr/>
          <p:nvPr/>
        </p:nvSpPr>
        <p:spPr bwMode="auto">
          <a:xfrm>
            <a:off x="5615356" y="343486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楕円 12">
            <a:extLst>
              <a:ext uri="{FF2B5EF4-FFF2-40B4-BE49-F238E27FC236}">
                <a16:creationId xmlns:a16="http://schemas.microsoft.com/office/drawing/2014/main" id="{3807BC47-98DC-433C-B386-E2B2AF13A651}"/>
              </a:ext>
            </a:extLst>
          </p:cNvPr>
          <p:cNvSpPr/>
          <p:nvPr/>
        </p:nvSpPr>
        <p:spPr bwMode="auto">
          <a:xfrm>
            <a:off x="4319954" y="4783871"/>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楕円 13">
            <a:extLst>
              <a:ext uri="{FF2B5EF4-FFF2-40B4-BE49-F238E27FC236}">
                <a16:creationId xmlns:a16="http://schemas.microsoft.com/office/drawing/2014/main" id="{9C7AEC1F-FCCF-4A7E-AC89-B0C6C68E6AF4}"/>
              </a:ext>
            </a:extLst>
          </p:cNvPr>
          <p:cNvSpPr/>
          <p:nvPr/>
        </p:nvSpPr>
        <p:spPr bwMode="auto">
          <a:xfrm>
            <a:off x="6734908" y="2244756"/>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楕円 14">
            <a:extLst>
              <a:ext uri="{FF2B5EF4-FFF2-40B4-BE49-F238E27FC236}">
                <a16:creationId xmlns:a16="http://schemas.microsoft.com/office/drawing/2014/main" id="{47592C86-4F52-48C6-A3E8-31D1A751BF8A}"/>
              </a:ext>
            </a:extLst>
          </p:cNvPr>
          <p:cNvSpPr/>
          <p:nvPr/>
        </p:nvSpPr>
        <p:spPr bwMode="auto">
          <a:xfrm>
            <a:off x="609600" y="3681047"/>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楕円 15">
            <a:extLst>
              <a:ext uri="{FF2B5EF4-FFF2-40B4-BE49-F238E27FC236}">
                <a16:creationId xmlns:a16="http://schemas.microsoft.com/office/drawing/2014/main" id="{86C81559-D951-46B8-8B22-FFEC773464B8}"/>
              </a:ext>
            </a:extLst>
          </p:cNvPr>
          <p:cNvSpPr/>
          <p:nvPr/>
        </p:nvSpPr>
        <p:spPr bwMode="auto">
          <a:xfrm>
            <a:off x="6729046" y="3681047"/>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楕円 16">
            <a:extLst>
              <a:ext uri="{FF2B5EF4-FFF2-40B4-BE49-F238E27FC236}">
                <a16:creationId xmlns:a16="http://schemas.microsoft.com/office/drawing/2014/main" id="{30C66953-040B-45D4-B0AA-D2F459AD7D40}"/>
              </a:ext>
            </a:extLst>
          </p:cNvPr>
          <p:cNvSpPr/>
          <p:nvPr/>
        </p:nvSpPr>
        <p:spPr bwMode="auto">
          <a:xfrm>
            <a:off x="5615356" y="4695948"/>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楕円 17">
            <a:extLst>
              <a:ext uri="{FF2B5EF4-FFF2-40B4-BE49-F238E27FC236}">
                <a16:creationId xmlns:a16="http://schemas.microsoft.com/office/drawing/2014/main" id="{120F9C14-FCFC-450A-92F7-98D4E23EAC5D}"/>
              </a:ext>
            </a:extLst>
          </p:cNvPr>
          <p:cNvSpPr/>
          <p:nvPr/>
        </p:nvSpPr>
        <p:spPr bwMode="auto">
          <a:xfrm>
            <a:off x="1201616" y="468401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楕円 18">
            <a:extLst>
              <a:ext uri="{FF2B5EF4-FFF2-40B4-BE49-F238E27FC236}">
                <a16:creationId xmlns:a16="http://schemas.microsoft.com/office/drawing/2014/main" id="{7732A2B6-7F79-45C5-A400-CFFF29CA9B05}"/>
              </a:ext>
            </a:extLst>
          </p:cNvPr>
          <p:cNvSpPr/>
          <p:nvPr/>
        </p:nvSpPr>
        <p:spPr bwMode="auto">
          <a:xfrm>
            <a:off x="7537938" y="4835344"/>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楕円 20">
            <a:extLst>
              <a:ext uri="{FF2B5EF4-FFF2-40B4-BE49-F238E27FC236}">
                <a16:creationId xmlns:a16="http://schemas.microsoft.com/office/drawing/2014/main" id="{2D85EFDB-00FA-49DA-869D-5F42249FDE9D}"/>
              </a:ext>
            </a:extLst>
          </p:cNvPr>
          <p:cNvSpPr/>
          <p:nvPr/>
        </p:nvSpPr>
        <p:spPr bwMode="auto">
          <a:xfrm>
            <a:off x="6500446" y="6014449"/>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楕円 21">
            <a:extLst>
              <a:ext uri="{FF2B5EF4-FFF2-40B4-BE49-F238E27FC236}">
                <a16:creationId xmlns:a16="http://schemas.microsoft.com/office/drawing/2014/main" id="{EF08B05B-A268-4928-99B9-8BD2F2C7E1C3}"/>
              </a:ext>
            </a:extLst>
          </p:cNvPr>
          <p:cNvSpPr/>
          <p:nvPr/>
        </p:nvSpPr>
        <p:spPr bwMode="auto">
          <a:xfrm>
            <a:off x="1828800" y="24384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楕円 22">
            <a:extLst>
              <a:ext uri="{FF2B5EF4-FFF2-40B4-BE49-F238E27FC236}">
                <a16:creationId xmlns:a16="http://schemas.microsoft.com/office/drawing/2014/main" id="{352FEEC6-A5E5-44C4-849B-5769348CBA5A}"/>
              </a:ext>
            </a:extLst>
          </p:cNvPr>
          <p:cNvSpPr/>
          <p:nvPr/>
        </p:nvSpPr>
        <p:spPr bwMode="auto">
          <a:xfrm>
            <a:off x="509953" y="200421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テキスト ボックス 23">
            <a:extLst>
              <a:ext uri="{FF2B5EF4-FFF2-40B4-BE49-F238E27FC236}">
                <a16:creationId xmlns:a16="http://schemas.microsoft.com/office/drawing/2014/main" id="{5BB3EE34-6B35-4D98-919C-9477F557FAC6}"/>
              </a:ext>
            </a:extLst>
          </p:cNvPr>
          <p:cNvSpPr txBox="1"/>
          <p:nvPr/>
        </p:nvSpPr>
        <p:spPr>
          <a:xfrm>
            <a:off x="560405" y="682845"/>
            <a:ext cx="902811" cy="523220"/>
          </a:xfrm>
          <a:prstGeom prst="rect">
            <a:avLst/>
          </a:prstGeom>
          <a:noFill/>
        </p:spPr>
        <p:txBody>
          <a:bodyPr wrap="none" rtlCol="0">
            <a:spAutoFit/>
          </a:bodyPr>
          <a:lstStyle/>
          <a:p>
            <a:r>
              <a:rPr kumimoji="1" lang="ja-JP" altLang="en-US" dirty="0"/>
              <a:t>着手</a:t>
            </a:r>
          </a:p>
        </p:txBody>
      </p:sp>
      <p:cxnSp>
        <p:nvCxnSpPr>
          <p:cNvPr id="26" name="直線矢印コネクタ 25">
            <a:extLst>
              <a:ext uri="{FF2B5EF4-FFF2-40B4-BE49-F238E27FC236}">
                <a16:creationId xmlns:a16="http://schemas.microsoft.com/office/drawing/2014/main" id="{09780A75-6063-4372-A03B-8747B4D223CC}"/>
              </a:ext>
            </a:extLst>
          </p:cNvPr>
          <p:cNvCxnSpPr>
            <a:stCxn id="24" idx="2"/>
          </p:cNvCxnSpPr>
          <p:nvPr/>
        </p:nvCxnSpPr>
        <p:spPr bwMode="auto">
          <a:xfrm flipH="1">
            <a:off x="838200" y="1206065"/>
            <a:ext cx="173611" cy="674635"/>
          </a:xfrm>
          <a:prstGeom prst="straightConnector1">
            <a:avLst/>
          </a:prstGeom>
          <a:noFill/>
          <a:ln w="38100" cap="flat" cmpd="sng" algn="ctr">
            <a:solidFill>
              <a:srgbClr val="00FF00"/>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グループ化 28">
            <a:extLst>
              <a:ext uri="{FF2B5EF4-FFF2-40B4-BE49-F238E27FC236}">
                <a16:creationId xmlns:a16="http://schemas.microsoft.com/office/drawing/2014/main" id="{ADC03562-502F-49EE-A054-16694C71CD85}"/>
              </a:ext>
            </a:extLst>
          </p:cNvPr>
          <p:cNvGrpSpPr/>
          <p:nvPr/>
        </p:nvGrpSpPr>
        <p:grpSpPr>
          <a:xfrm>
            <a:off x="7593987" y="421235"/>
            <a:ext cx="1420302" cy="1184144"/>
            <a:chOff x="7593987" y="421235"/>
            <a:chExt cx="1420302" cy="1184144"/>
          </a:xfrm>
        </p:grpSpPr>
        <p:sp>
          <p:nvSpPr>
            <p:cNvPr id="25" name="楕円 24">
              <a:extLst>
                <a:ext uri="{FF2B5EF4-FFF2-40B4-BE49-F238E27FC236}">
                  <a16:creationId xmlns:a16="http://schemas.microsoft.com/office/drawing/2014/main" id="{433A2219-F0C8-4AF6-8F5F-3A6CE8FABFDF}"/>
                </a:ext>
              </a:extLst>
            </p:cNvPr>
            <p:cNvSpPr/>
            <p:nvPr/>
          </p:nvSpPr>
          <p:spPr bwMode="auto">
            <a:xfrm>
              <a:off x="7605081" y="44376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12B2A14A-9224-4E66-A68C-5FE6B2E4E88F}"/>
                </a:ext>
              </a:extLst>
            </p:cNvPr>
            <p:cNvSpPr txBox="1"/>
            <p:nvPr/>
          </p:nvSpPr>
          <p:spPr>
            <a:xfrm>
              <a:off x="8157035" y="421235"/>
              <a:ext cx="853119" cy="523220"/>
            </a:xfrm>
            <a:prstGeom prst="rect">
              <a:avLst/>
            </a:prstGeom>
            <a:noFill/>
          </p:spPr>
          <p:txBody>
            <a:bodyPr wrap="none" rtlCol="0">
              <a:spAutoFit/>
            </a:bodyPr>
            <a:lstStyle/>
            <a:p>
              <a:r>
                <a:rPr kumimoji="1" lang="ja-JP" altLang="en-US" dirty="0"/>
                <a:t>勝ち</a:t>
              </a:r>
            </a:p>
          </p:txBody>
        </p:sp>
        <p:sp>
          <p:nvSpPr>
            <p:cNvPr id="27" name="楕円 26">
              <a:extLst>
                <a:ext uri="{FF2B5EF4-FFF2-40B4-BE49-F238E27FC236}">
                  <a16:creationId xmlns:a16="http://schemas.microsoft.com/office/drawing/2014/main" id="{CE549228-4242-43C2-929D-5FE8358EAB18}"/>
                </a:ext>
              </a:extLst>
            </p:cNvPr>
            <p:cNvSpPr/>
            <p:nvPr/>
          </p:nvSpPr>
          <p:spPr bwMode="auto">
            <a:xfrm>
              <a:off x="7593987" y="110469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テキスト ボックス 27">
              <a:extLst>
                <a:ext uri="{FF2B5EF4-FFF2-40B4-BE49-F238E27FC236}">
                  <a16:creationId xmlns:a16="http://schemas.microsoft.com/office/drawing/2014/main" id="{5489539F-0126-4C0A-9CB7-75D6EE8E1471}"/>
                </a:ext>
              </a:extLst>
            </p:cNvPr>
            <p:cNvSpPr txBox="1"/>
            <p:nvPr/>
          </p:nvSpPr>
          <p:spPr>
            <a:xfrm>
              <a:off x="8130713" y="1082159"/>
              <a:ext cx="883576" cy="523220"/>
            </a:xfrm>
            <a:prstGeom prst="rect">
              <a:avLst/>
            </a:prstGeom>
            <a:noFill/>
          </p:spPr>
          <p:txBody>
            <a:bodyPr wrap="none" rtlCol="0">
              <a:spAutoFit/>
            </a:bodyPr>
            <a:lstStyle/>
            <a:p>
              <a:r>
                <a:rPr lang="ja-JP" altLang="en-US" dirty="0"/>
                <a:t>負け</a:t>
              </a:r>
              <a:endParaRPr kumimoji="1" lang="ja-JP" altLang="en-US" dirty="0"/>
            </a:p>
          </p:txBody>
        </p:sp>
      </p:grpSp>
      <p:sp>
        <p:nvSpPr>
          <p:cNvPr id="30" name="楕円 29">
            <a:extLst>
              <a:ext uri="{FF2B5EF4-FFF2-40B4-BE49-F238E27FC236}">
                <a16:creationId xmlns:a16="http://schemas.microsoft.com/office/drawing/2014/main" id="{9477CF59-EA5B-4379-AF60-7A9561DBBD3A}"/>
              </a:ext>
            </a:extLst>
          </p:cNvPr>
          <p:cNvSpPr/>
          <p:nvPr/>
        </p:nvSpPr>
        <p:spPr bwMode="auto">
          <a:xfrm>
            <a:off x="2168769" y="5417771"/>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cxnSp>
        <p:nvCxnSpPr>
          <p:cNvPr id="32" name="直線コネクタ 31">
            <a:extLst>
              <a:ext uri="{FF2B5EF4-FFF2-40B4-BE49-F238E27FC236}">
                <a16:creationId xmlns:a16="http://schemas.microsoft.com/office/drawing/2014/main" id="{7295CF5A-A681-4CDD-9255-92932E1EB1C5}"/>
              </a:ext>
            </a:extLst>
          </p:cNvPr>
          <p:cNvCxnSpPr/>
          <p:nvPr/>
        </p:nvCxnSpPr>
        <p:spPr bwMode="auto">
          <a:xfrm flipV="1">
            <a:off x="304800" y="2004219"/>
            <a:ext cx="8382000" cy="3870752"/>
          </a:xfrm>
          <a:prstGeom prst="line">
            <a:avLst/>
          </a:prstGeom>
          <a:noFill/>
          <a:ln w="53975" cap="flat" cmpd="sng" algn="ctr">
            <a:solidFill>
              <a:srgbClr val="00FF00"/>
            </a:solidFill>
            <a:prstDash val="dash"/>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楕円 32">
            <a:extLst>
              <a:ext uri="{FF2B5EF4-FFF2-40B4-BE49-F238E27FC236}">
                <a16:creationId xmlns:a16="http://schemas.microsoft.com/office/drawing/2014/main" id="{B121C181-81A5-4160-91EA-1933FF1EDB8B}"/>
              </a:ext>
            </a:extLst>
          </p:cNvPr>
          <p:cNvSpPr/>
          <p:nvPr/>
        </p:nvSpPr>
        <p:spPr bwMode="auto">
          <a:xfrm>
            <a:off x="3100754" y="5557249"/>
            <a:ext cx="457200" cy="457200"/>
          </a:xfrm>
          <a:prstGeom prst="ellipse">
            <a:avLst/>
          </a:prstGeom>
          <a:solidFill>
            <a:srgbClr val="FF66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4" name="楕円 33">
            <a:extLst>
              <a:ext uri="{FF2B5EF4-FFF2-40B4-BE49-F238E27FC236}">
                <a16:creationId xmlns:a16="http://schemas.microsoft.com/office/drawing/2014/main" id="{A4DA7060-AE49-4B03-A2A9-4F3F733CB51F}"/>
              </a:ext>
            </a:extLst>
          </p:cNvPr>
          <p:cNvSpPr/>
          <p:nvPr/>
        </p:nvSpPr>
        <p:spPr bwMode="auto">
          <a:xfrm>
            <a:off x="3997570" y="2076308"/>
            <a:ext cx="457200" cy="457200"/>
          </a:xfrm>
          <a:prstGeom prst="ellipse">
            <a:avLst/>
          </a:prstGeom>
          <a:solidFill>
            <a:srgbClr val="FF66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吹き出し: 角を丸めた四角形 30">
            <a:extLst>
              <a:ext uri="{FF2B5EF4-FFF2-40B4-BE49-F238E27FC236}">
                <a16:creationId xmlns:a16="http://schemas.microsoft.com/office/drawing/2014/main" id="{E842AFE4-4D3D-498F-B8C8-4A8A40D4605B}"/>
              </a:ext>
            </a:extLst>
          </p:cNvPr>
          <p:cNvSpPr/>
          <p:nvPr/>
        </p:nvSpPr>
        <p:spPr bwMode="auto">
          <a:xfrm>
            <a:off x="3997570" y="5785849"/>
            <a:ext cx="2074986" cy="531449"/>
          </a:xfrm>
          <a:prstGeom prst="wedgeRoundRectCallout">
            <a:avLst>
              <a:gd name="adj1" fmla="val -65748"/>
              <a:gd name="adj2" fmla="val -36764"/>
              <a:gd name="adj3" fmla="val 16667"/>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おそらく負け</a:t>
            </a:r>
          </a:p>
        </p:txBody>
      </p:sp>
      <p:sp>
        <p:nvSpPr>
          <p:cNvPr id="35" name="吹き出し: 角を丸めた四角形 34">
            <a:extLst>
              <a:ext uri="{FF2B5EF4-FFF2-40B4-BE49-F238E27FC236}">
                <a16:creationId xmlns:a16="http://schemas.microsoft.com/office/drawing/2014/main" id="{4D0D7311-5F23-47F6-9BBC-5E31E7F62BC6}"/>
              </a:ext>
            </a:extLst>
          </p:cNvPr>
          <p:cNvSpPr/>
          <p:nvPr/>
        </p:nvSpPr>
        <p:spPr bwMode="auto">
          <a:xfrm>
            <a:off x="4800600" y="2349874"/>
            <a:ext cx="2074986" cy="531449"/>
          </a:xfrm>
          <a:prstGeom prst="wedgeRoundRectCallout">
            <a:avLst>
              <a:gd name="adj1" fmla="val -65748"/>
              <a:gd name="adj2" fmla="val -36764"/>
              <a:gd name="adj3" fmla="val 16667"/>
            </a:avLst>
          </a:prstGeom>
          <a:solidFill>
            <a:srgbClr val="0033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おそらく勝ち</a:t>
            </a:r>
          </a:p>
        </p:txBody>
      </p:sp>
    </p:spTree>
    <p:extLst>
      <p:ext uri="{BB962C8B-B14F-4D97-AF65-F5344CB8AC3E}">
        <p14:creationId xmlns:p14="http://schemas.microsoft.com/office/powerpoint/2010/main" val="42248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checkerboard(across)">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checkerboard(across)">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checkerboard(across)">
                                      <p:cBhvr>
                                        <p:cTn id="17" dur="5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checkerboard(across)">
                                      <p:cBhvr>
                                        <p:cTn id="2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1" grpId="0" animBg="1"/>
      <p:bldP spid="35"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96AAE7-1C4A-48A6-9E00-A8CAF06D49E6}"/>
              </a:ext>
            </a:extLst>
          </p:cNvPr>
          <p:cNvSpPr>
            <a:spLocks noGrp="1"/>
          </p:cNvSpPr>
          <p:nvPr>
            <p:ph type="title"/>
          </p:nvPr>
        </p:nvSpPr>
        <p:spPr/>
        <p:txBody>
          <a:bodyPr/>
          <a:lstStyle/>
          <a:p>
            <a:r>
              <a:rPr kumimoji="1" lang="ja-JP" altLang="en-US" dirty="0"/>
              <a:t>機械学習</a:t>
            </a:r>
          </a:p>
        </p:txBody>
      </p:sp>
      <p:sp>
        <p:nvSpPr>
          <p:cNvPr id="4" name="楕円 3">
            <a:extLst>
              <a:ext uri="{FF2B5EF4-FFF2-40B4-BE49-F238E27FC236}">
                <a16:creationId xmlns:a16="http://schemas.microsoft.com/office/drawing/2014/main" id="{DB1E620C-83BD-4DF2-8DB6-B1B8C2C3D3F3}"/>
              </a:ext>
            </a:extLst>
          </p:cNvPr>
          <p:cNvSpPr/>
          <p:nvPr/>
        </p:nvSpPr>
        <p:spPr bwMode="auto">
          <a:xfrm>
            <a:off x="2016369" y="14235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楕円 4">
            <a:extLst>
              <a:ext uri="{FF2B5EF4-FFF2-40B4-BE49-F238E27FC236}">
                <a16:creationId xmlns:a16="http://schemas.microsoft.com/office/drawing/2014/main" id="{5A6CFC5B-612E-40CA-AD51-422013047487}"/>
              </a:ext>
            </a:extLst>
          </p:cNvPr>
          <p:cNvSpPr/>
          <p:nvPr/>
        </p:nvSpPr>
        <p:spPr bwMode="auto">
          <a:xfrm>
            <a:off x="3048000" y="1775619"/>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楕円 5">
            <a:extLst>
              <a:ext uri="{FF2B5EF4-FFF2-40B4-BE49-F238E27FC236}">
                <a16:creationId xmlns:a16="http://schemas.microsoft.com/office/drawing/2014/main" id="{2645FEF4-3851-4630-9FBE-F708DC125225}"/>
              </a:ext>
            </a:extLst>
          </p:cNvPr>
          <p:cNvSpPr/>
          <p:nvPr/>
        </p:nvSpPr>
        <p:spPr bwMode="auto">
          <a:xfrm>
            <a:off x="2819400" y="2696308"/>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楕円 6">
            <a:extLst>
              <a:ext uri="{FF2B5EF4-FFF2-40B4-BE49-F238E27FC236}">
                <a16:creationId xmlns:a16="http://schemas.microsoft.com/office/drawing/2014/main" id="{6F97F4A2-0565-4398-8B4B-1B444098D316}"/>
              </a:ext>
            </a:extLst>
          </p:cNvPr>
          <p:cNvSpPr/>
          <p:nvPr/>
        </p:nvSpPr>
        <p:spPr bwMode="auto">
          <a:xfrm>
            <a:off x="4548554" y="2620108"/>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楕円 7">
            <a:extLst>
              <a:ext uri="{FF2B5EF4-FFF2-40B4-BE49-F238E27FC236}">
                <a16:creationId xmlns:a16="http://schemas.microsoft.com/office/drawing/2014/main" id="{5EDE5BB4-7D9B-4876-8CBF-203486806CE9}"/>
              </a:ext>
            </a:extLst>
          </p:cNvPr>
          <p:cNvSpPr/>
          <p:nvPr/>
        </p:nvSpPr>
        <p:spPr bwMode="auto">
          <a:xfrm>
            <a:off x="3516923" y="4396582"/>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楕円 8">
            <a:extLst>
              <a:ext uri="{FF2B5EF4-FFF2-40B4-BE49-F238E27FC236}">
                <a16:creationId xmlns:a16="http://schemas.microsoft.com/office/drawing/2014/main" id="{B8EF5CC0-9DF4-4747-AA3D-E9DB766A18D4}"/>
              </a:ext>
            </a:extLst>
          </p:cNvPr>
          <p:cNvSpPr/>
          <p:nvPr/>
        </p:nvSpPr>
        <p:spPr bwMode="auto">
          <a:xfrm>
            <a:off x="2016369" y="4203578"/>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楕円 9">
            <a:extLst>
              <a:ext uri="{FF2B5EF4-FFF2-40B4-BE49-F238E27FC236}">
                <a16:creationId xmlns:a16="http://schemas.microsoft.com/office/drawing/2014/main" id="{009980BF-E0A6-4683-870A-5786B07EA848}"/>
              </a:ext>
            </a:extLst>
          </p:cNvPr>
          <p:cNvSpPr/>
          <p:nvPr/>
        </p:nvSpPr>
        <p:spPr bwMode="auto">
          <a:xfrm>
            <a:off x="5181602" y="1828373"/>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楕円 10">
            <a:extLst>
              <a:ext uri="{FF2B5EF4-FFF2-40B4-BE49-F238E27FC236}">
                <a16:creationId xmlns:a16="http://schemas.microsoft.com/office/drawing/2014/main" id="{25CC72F8-1C5C-4BC7-9A36-CD7E4BA3581A}"/>
              </a:ext>
            </a:extLst>
          </p:cNvPr>
          <p:cNvSpPr/>
          <p:nvPr/>
        </p:nvSpPr>
        <p:spPr bwMode="auto">
          <a:xfrm>
            <a:off x="3974123" y="35814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楕円 11">
            <a:extLst>
              <a:ext uri="{FF2B5EF4-FFF2-40B4-BE49-F238E27FC236}">
                <a16:creationId xmlns:a16="http://schemas.microsoft.com/office/drawing/2014/main" id="{CD517160-1247-492C-A4FA-817632FE8B6F}"/>
              </a:ext>
            </a:extLst>
          </p:cNvPr>
          <p:cNvSpPr/>
          <p:nvPr/>
        </p:nvSpPr>
        <p:spPr bwMode="auto">
          <a:xfrm>
            <a:off x="5615356" y="3434862"/>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楕円 12">
            <a:extLst>
              <a:ext uri="{FF2B5EF4-FFF2-40B4-BE49-F238E27FC236}">
                <a16:creationId xmlns:a16="http://schemas.microsoft.com/office/drawing/2014/main" id="{3807BC47-98DC-433C-B386-E2B2AF13A651}"/>
              </a:ext>
            </a:extLst>
          </p:cNvPr>
          <p:cNvSpPr/>
          <p:nvPr/>
        </p:nvSpPr>
        <p:spPr bwMode="auto">
          <a:xfrm>
            <a:off x="4319954" y="4783871"/>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楕円 13">
            <a:extLst>
              <a:ext uri="{FF2B5EF4-FFF2-40B4-BE49-F238E27FC236}">
                <a16:creationId xmlns:a16="http://schemas.microsoft.com/office/drawing/2014/main" id="{9C7AEC1F-FCCF-4A7E-AC89-B0C6C68E6AF4}"/>
              </a:ext>
            </a:extLst>
          </p:cNvPr>
          <p:cNvSpPr/>
          <p:nvPr/>
        </p:nvSpPr>
        <p:spPr bwMode="auto">
          <a:xfrm>
            <a:off x="6734908" y="2244756"/>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楕円 14">
            <a:extLst>
              <a:ext uri="{FF2B5EF4-FFF2-40B4-BE49-F238E27FC236}">
                <a16:creationId xmlns:a16="http://schemas.microsoft.com/office/drawing/2014/main" id="{47592C86-4F52-48C6-A3E8-31D1A751BF8A}"/>
              </a:ext>
            </a:extLst>
          </p:cNvPr>
          <p:cNvSpPr/>
          <p:nvPr/>
        </p:nvSpPr>
        <p:spPr bwMode="auto">
          <a:xfrm>
            <a:off x="609600" y="3681047"/>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楕円 15">
            <a:extLst>
              <a:ext uri="{FF2B5EF4-FFF2-40B4-BE49-F238E27FC236}">
                <a16:creationId xmlns:a16="http://schemas.microsoft.com/office/drawing/2014/main" id="{86C81559-D951-46B8-8B22-FFEC773464B8}"/>
              </a:ext>
            </a:extLst>
          </p:cNvPr>
          <p:cNvSpPr/>
          <p:nvPr/>
        </p:nvSpPr>
        <p:spPr bwMode="auto">
          <a:xfrm>
            <a:off x="6729046" y="3681047"/>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楕円 16">
            <a:extLst>
              <a:ext uri="{FF2B5EF4-FFF2-40B4-BE49-F238E27FC236}">
                <a16:creationId xmlns:a16="http://schemas.microsoft.com/office/drawing/2014/main" id="{30C66953-040B-45D4-B0AA-D2F459AD7D40}"/>
              </a:ext>
            </a:extLst>
          </p:cNvPr>
          <p:cNvSpPr/>
          <p:nvPr/>
        </p:nvSpPr>
        <p:spPr bwMode="auto">
          <a:xfrm>
            <a:off x="5615356" y="4695948"/>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楕円 17">
            <a:extLst>
              <a:ext uri="{FF2B5EF4-FFF2-40B4-BE49-F238E27FC236}">
                <a16:creationId xmlns:a16="http://schemas.microsoft.com/office/drawing/2014/main" id="{120F9C14-FCFC-450A-92F7-98D4E23EAC5D}"/>
              </a:ext>
            </a:extLst>
          </p:cNvPr>
          <p:cNvSpPr/>
          <p:nvPr/>
        </p:nvSpPr>
        <p:spPr bwMode="auto">
          <a:xfrm>
            <a:off x="1201616" y="4684011"/>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楕円 20">
            <a:extLst>
              <a:ext uri="{FF2B5EF4-FFF2-40B4-BE49-F238E27FC236}">
                <a16:creationId xmlns:a16="http://schemas.microsoft.com/office/drawing/2014/main" id="{2D85EFDB-00FA-49DA-869D-5F42249FDE9D}"/>
              </a:ext>
            </a:extLst>
          </p:cNvPr>
          <p:cNvSpPr/>
          <p:nvPr/>
        </p:nvSpPr>
        <p:spPr bwMode="auto">
          <a:xfrm>
            <a:off x="6500446" y="6014449"/>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楕円 21">
            <a:extLst>
              <a:ext uri="{FF2B5EF4-FFF2-40B4-BE49-F238E27FC236}">
                <a16:creationId xmlns:a16="http://schemas.microsoft.com/office/drawing/2014/main" id="{EF08B05B-A268-4928-99B9-8BD2F2C7E1C3}"/>
              </a:ext>
            </a:extLst>
          </p:cNvPr>
          <p:cNvSpPr/>
          <p:nvPr/>
        </p:nvSpPr>
        <p:spPr bwMode="auto">
          <a:xfrm>
            <a:off x="1828800" y="24384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楕円 22">
            <a:extLst>
              <a:ext uri="{FF2B5EF4-FFF2-40B4-BE49-F238E27FC236}">
                <a16:creationId xmlns:a16="http://schemas.microsoft.com/office/drawing/2014/main" id="{352FEEC6-A5E5-44C4-849B-5769348CBA5A}"/>
              </a:ext>
            </a:extLst>
          </p:cNvPr>
          <p:cNvSpPr/>
          <p:nvPr/>
        </p:nvSpPr>
        <p:spPr bwMode="auto">
          <a:xfrm>
            <a:off x="509953" y="2004219"/>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楕円 27">
            <a:extLst>
              <a:ext uri="{FF2B5EF4-FFF2-40B4-BE49-F238E27FC236}">
                <a16:creationId xmlns:a16="http://schemas.microsoft.com/office/drawing/2014/main" id="{1E99527A-DA83-4B06-A6D3-B2B3B86EBEC0}"/>
              </a:ext>
            </a:extLst>
          </p:cNvPr>
          <p:cNvSpPr/>
          <p:nvPr/>
        </p:nvSpPr>
        <p:spPr bwMode="auto">
          <a:xfrm>
            <a:off x="7537938" y="4835344"/>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29" name="グループ化 28">
            <a:extLst>
              <a:ext uri="{FF2B5EF4-FFF2-40B4-BE49-F238E27FC236}">
                <a16:creationId xmlns:a16="http://schemas.microsoft.com/office/drawing/2014/main" id="{46E65371-7C52-41E6-A0B8-D0D214C6023C}"/>
              </a:ext>
            </a:extLst>
          </p:cNvPr>
          <p:cNvGrpSpPr/>
          <p:nvPr/>
        </p:nvGrpSpPr>
        <p:grpSpPr>
          <a:xfrm>
            <a:off x="7593987" y="421235"/>
            <a:ext cx="1420302" cy="1184144"/>
            <a:chOff x="7593987" y="421235"/>
            <a:chExt cx="1420302" cy="1184144"/>
          </a:xfrm>
        </p:grpSpPr>
        <p:sp>
          <p:nvSpPr>
            <p:cNvPr id="30" name="楕円 29">
              <a:extLst>
                <a:ext uri="{FF2B5EF4-FFF2-40B4-BE49-F238E27FC236}">
                  <a16:creationId xmlns:a16="http://schemas.microsoft.com/office/drawing/2014/main" id="{4ACF8F12-71D4-49BF-BA1B-72A5A8DF53BB}"/>
                </a:ext>
              </a:extLst>
            </p:cNvPr>
            <p:cNvSpPr/>
            <p:nvPr/>
          </p:nvSpPr>
          <p:spPr bwMode="auto">
            <a:xfrm>
              <a:off x="7605081" y="44376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テキスト ボックス 30">
              <a:extLst>
                <a:ext uri="{FF2B5EF4-FFF2-40B4-BE49-F238E27FC236}">
                  <a16:creationId xmlns:a16="http://schemas.microsoft.com/office/drawing/2014/main" id="{09AC4F5C-F2F1-49C6-A38E-A22CFC0B8836}"/>
                </a:ext>
              </a:extLst>
            </p:cNvPr>
            <p:cNvSpPr txBox="1"/>
            <p:nvPr/>
          </p:nvSpPr>
          <p:spPr>
            <a:xfrm>
              <a:off x="8157035" y="421235"/>
              <a:ext cx="853119" cy="523220"/>
            </a:xfrm>
            <a:prstGeom prst="rect">
              <a:avLst/>
            </a:prstGeom>
            <a:noFill/>
          </p:spPr>
          <p:txBody>
            <a:bodyPr wrap="none" rtlCol="0">
              <a:spAutoFit/>
            </a:bodyPr>
            <a:lstStyle/>
            <a:p>
              <a:r>
                <a:rPr kumimoji="1" lang="ja-JP" altLang="en-US" dirty="0"/>
                <a:t>勝ち</a:t>
              </a:r>
            </a:p>
          </p:txBody>
        </p:sp>
        <p:sp>
          <p:nvSpPr>
            <p:cNvPr id="32" name="楕円 31">
              <a:extLst>
                <a:ext uri="{FF2B5EF4-FFF2-40B4-BE49-F238E27FC236}">
                  <a16:creationId xmlns:a16="http://schemas.microsoft.com/office/drawing/2014/main" id="{215E021F-60CE-4F86-9269-FAF8FA419221}"/>
                </a:ext>
              </a:extLst>
            </p:cNvPr>
            <p:cNvSpPr/>
            <p:nvPr/>
          </p:nvSpPr>
          <p:spPr bwMode="auto">
            <a:xfrm>
              <a:off x="7593987" y="110469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テキスト ボックス 32">
              <a:extLst>
                <a:ext uri="{FF2B5EF4-FFF2-40B4-BE49-F238E27FC236}">
                  <a16:creationId xmlns:a16="http://schemas.microsoft.com/office/drawing/2014/main" id="{370B0337-2B2D-4AE7-8BB2-AB473635BC97}"/>
                </a:ext>
              </a:extLst>
            </p:cNvPr>
            <p:cNvSpPr txBox="1"/>
            <p:nvPr/>
          </p:nvSpPr>
          <p:spPr>
            <a:xfrm>
              <a:off x="8130713" y="1082159"/>
              <a:ext cx="883576" cy="523220"/>
            </a:xfrm>
            <a:prstGeom prst="rect">
              <a:avLst/>
            </a:prstGeom>
            <a:noFill/>
          </p:spPr>
          <p:txBody>
            <a:bodyPr wrap="none" rtlCol="0">
              <a:spAutoFit/>
            </a:bodyPr>
            <a:lstStyle/>
            <a:p>
              <a:r>
                <a:rPr lang="ja-JP" altLang="en-US" dirty="0"/>
                <a:t>負け</a:t>
              </a:r>
              <a:endParaRPr kumimoji="1" lang="ja-JP" altLang="en-US" dirty="0"/>
            </a:p>
          </p:txBody>
        </p:sp>
      </p:grpSp>
      <p:sp>
        <p:nvSpPr>
          <p:cNvPr id="34" name="楕円 33">
            <a:extLst>
              <a:ext uri="{FF2B5EF4-FFF2-40B4-BE49-F238E27FC236}">
                <a16:creationId xmlns:a16="http://schemas.microsoft.com/office/drawing/2014/main" id="{A17E6BD0-9617-44F1-A46F-0901DD399E59}"/>
              </a:ext>
            </a:extLst>
          </p:cNvPr>
          <p:cNvSpPr/>
          <p:nvPr/>
        </p:nvSpPr>
        <p:spPr bwMode="auto">
          <a:xfrm>
            <a:off x="2168769" y="5417771"/>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Tree>
    <p:extLst>
      <p:ext uri="{BB962C8B-B14F-4D97-AF65-F5344CB8AC3E}">
        <p14:creationId xmlns:p14="http://schemas.microsoft.com/office/powerpoint/2010/main" val="28484484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96AAE7-1C4A-48A6-9E00-A8CAF06D49E6}"/>
              </a:ext>
            </a:extLst>
          </p:cNvPr>
          <p:cNvSpPr>
            <a:spLocks noGrp="1"/>
          </p:cNvSpPr>
          <p:nvPr>
            <p:ph type="title"/>
          </p:nvPr>
        </p:nvSpPr>
        <p:spPr/>
        <p:txBody>
          <a:bodyPr/>
          <a:lstStyle/>
          <a:p>
            <a:r>
              <a:rPr kumimoji="1" lang="ja-JP" altLang="en-US" dirty="0"/>
              <a:t>機械学習</a:t>
            </a:r>
          </a:p>
        </p:txBody>
      </p:sp>
      <p:sp>
        <p:nvSpPr>
          <p:cNvPr id="4" name="楕円 3">
            <a:extLst>
              <a:ext uri="{FF2B5EF4-FFF2-40B4-BE49-F238E27FC236}">
                <a16:creationId xmlns:a16="http://schemas.microsoft.com/office/drawing/2014/main" id="{DB1E620C-83BD-4DF2-8DB6-B1B8C2C3D3F3}"/>
              </a:ext>
            </a:extLst>
          </p:cNvPr>
          <p:cNvSpPr/>
          <p:nvPr/>
        </p:nvSpPr>
        <p:spPr bwMode="auto">
          <a:xfrm>
            <a:off x="2016369" y="14235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楕円 4">
            <a:extLst>
              <a:ext uri="{FF2B5EF4-FFF2-40B4-BE49-F238E27FC236}">
                <a16:creationId xmlns:a16="http://schemas.microsoft.com/office/drawing/2014/main" id="{5A6CFC5B-612E-40CA-AD51-422013047487}"/>
              </a:ext>
            </a:extLst>
          </p:cNvPr>
          <p:cNvSpPr/>
          <p:nvPr/>
        </p:nvSpPr>
        <p:spPr bwMode="auto">
          <a:xfrm>
            <a:off x="3048000" y="177561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楕円 5">
            <a:extLst>
              <a:ext uri="{FF2B5EF4-FFF2-40B4-BE49-F238E27FC236}">
                <a16:creationId xmlns:a16="http://schemas.microsoft.com/office/drawing/2014/main" id="{2645FEF4-3851-4630-9FBE-F708DC125225}"/>
              </a:ext>
            </a:extLst>
          </p:cNvPr>
          <p:cNvSpPr/>
          <p:nvPr/>
        </p:nvSpPr>
        <p:spPr bwMode="auto">
          <a:xfrm>
            <a:off x="2819400" y="2696308"/>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楕円 6">
            <a:extLst>
              <a:ext uri="{FF2B5EF4-FFF2-40B4-BE49-F238E27FC236}">
                <a16:creationId xmlns:a16="http://schemas.microsoft.com/office/drawing/2014/main" id="{6F97F4A2-0565-4398-8B4B-1B444098D316}"/>
              </a:ext>
            </a:extLst>
          </p:cNvPr>
          <p:cNvSpPr/>
          <p:nvPr/>
        </p:nvSpPr>
        <p:spPr bwMode="auto">
          <a:xfrm>
            <a:off x="4548554" y="2620108"/>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楕円 7">
            <a:extLst>
              <a:ext uri="{FF2B5EF4-FFF2-40B4-BE49-F238E27FC236}">
                <a16:creationId xmlns:a16="http://schemas.microsoft.com/office/drawing/2014/main" id="{5EDE5BB4-7D9B-4876-8CBF-203486806CE9}"/>
              </a:ext>
            </a:extLst>
          </p:cNvPr>
          <p:cNvSpPr/>
          <p:nvPr/>
        </p:nvSpPr>
        <p:spPr bwMode="auto">
          <a:xfrm>
            <a:off x="3516923" y="439658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楕円 8">
            <a:extLst>
              <a:ext uri="{FF2B5EF4-FFF2-40B4-BE49-F238E27FC236}">
                <a16:creationId xmlns:a16="http://schemas.microsoft.com/office/drawing/2014/main" id="{B8EF5CC0-9DF4-4747-AA3D-E9DB766A18D4}"/>
              </a:ext>
            </a:extLst>
          </p:cNvPr>
          <p:cNvSpPr/>
          <p:nvPr/>
        </p:nvSpPr>
        <p:spPr bwMode="auto">
          <a:xfrm>
            <a:off x="2016369" y="420357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楕円 9">
            <a:extLst>
              <a:ext uri="{FF2B5EF4-FFF2-40B4-BE49-F238E27FC236}">
                <a16:creationId xmlns:a16="http://schemas.microsoft.com/office/drawing/2014/main" id="{009980BF-E0A6-4683-870A-5786B07EA848}"/>
              </a:ext>
            </a:extLst>
          </p:cNvPr>
          <p:cNvSpPr/>
          <p:nvPr/>
        </p:nvSpPr>
        <p:spPr bwMode="auto">
          <a:xfrm>
            <a:off x="5181602" y="1828373"/>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楕円 10">
            <a:extLst>
              <a:ext uri="{FF2B5EF4-FFF2-40B4-BE49-F238E27FC236}">
                <a16:creationId xmlns:a16="http://schemas.microsoft.com/office/drawing/2014/main" id="{25CC72F8-1C5C-4BC7-9A36-CD7E4BA3581A}"/>
              </a:ext>
            </a:extLst>
          </p:cNvPr>
          <p:cNvSpPr/>
          <p:nvPr/>
        </p:nvSpPr>
        <p:spPr bwMode="auto">
          <a:xfrm>
            <a:off x="3974123" y="35814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楕円 11">
            <a:extLst>
              <a:ext uri="{FF2B5EF4-FFF2-40B4-BE49-F238E27FC236}">
                <a16:creationId xmlns:a16="http://schemas.microsoft.com/office/drawing/2014/main" id="{CD517160-1247-492C-A4FA-817632FE8B6F}"/>
              </a:ext>
            </a:extLst>
          </p:cNvPr>
          <p:cNvSpPr/>
          <p:nvPr/>
        </p:nvSpPr>
        <p:spPr bwMode="auto">
          <a:xfrm>
            <a:off x="5615356" y="343486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楕円 12">
            <a:extLst>
              <a:ext uri="{FF2B5EF4-FFF2-40B4-BE49-F238E27FC236}">
                <a16:creationId xmlns:a16="http://schemas.microsoft.com/office/drawing/2014/main" id="{3807BC47-98DC-433C-B386-E2B2AF13A651}"/>
              </a:ext>
            </a:extLst>
          </p:cNvPr>
          <p:cNvSpPr/>
          <p:nvPr/>
        </p:nvSpPr>
        <p:spPr bwMode="auto">
          <a:xfrm>
            <a:off x="4319954" y="478387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楕円 13">
            <a:extLst>
              <a:ext uri="{FF2B5EF4-FFF2-40B4-BE49-F238E27FC236}">
                <a16:creationId xmlns:a16="http://schemas.microsoft.com/office/drawing/2014/main" id="{9C7AEC1F-FCCF-4A7E-AC89-B0C6C68E6AF4}"/>
              </a:ext>
            </a:extLst>
          </p:cNvPr>
          <p:cNvSpPr/>
          <p:nvPr/>
        </p:nvSpPr>
        <p:spPr bwMode="auto">
          <a:xfrm>
            <a:off x="6734908" y="2244756"/>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楕円 14">
            <a:extLst>
              <a:ext uri="{FF2B5EF4-FFF2-40B4-BE49-F238E27FC236}">
                <a16:creationId xmlns:a16="http://schemas.microsoft.com/office/drawing/2014/main" id="{47592C86-4F52-48C6-A3E8-31D1A751BF8A}"/>
              </a:ext>
            </a:extLst>
          </p:cNvPr>
          <p:cNvSpPr/>
          <p:nvPr/>
        </p:nvSpPr>
        <p:spPr bwMode="auto">
          <a:xfrm>
            <a:off x="609600" y="3681047"/>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楕円 15">
            <a:extLst>
              <a:ext uri="{FF2B5EF4-FFF2-40B4-BE49-F238E27FC236}">
                <a16:creationId xmlns:a16="http://schemas.microsoft.com/office/drawing/2014/main" id="{86C81559-D951-46B8-8B22-FFEC773464B8}"/>
              </a:ext>
            </a:extLst>
          </p:cNvPr>
          <p:cNvSpPr/>
          <p:nvPr/>
        </p:nvSpPr>
        <p:spPr bwMode="auto">
          <a:xfrm>
            <a:off x="6729046" y="3681047"/>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楕円 16">
            <a:extLst>
              <a:ext uri="{FF2B5EF4-FFF2-40B4-BE49-F238E27FC236}">
                <a16:creationId xmlns:a16="http://schemas.microsoft.com/office/drawing/2014/main" id="{30C66953-040B-45D4-B0AA-D2F459AD7D40}"/>
              </a:ext>
            </a:extLst>
          </p:cNvPr>
          <p:cNvSpPr/>
          <p:nvPr/>
        </p:nvSpPr>
        <p:spPr bwMode="auto">
          <a:xfrm>
            <a:off x="5615356" y="469594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楕円 17">
            <a:extLst>
              <a:ext uri="{FF2B5EF4-FFF2-40B4-BE49-F238E27FC236}">
                <a16:creationId xmlns:a16="http://schemas.microsoft.com/office/drawing/2014/main" id="{120F9C14-FCFC-450A-92F7-98D4E23EAC5D}"/>
              </a:ext>
            </a:extLst>
          </p:cNvPr>
          <p:cNvSpPr/>
          <p:nvPr/>
        </p:nvSpPr>
        <p:spPr bwMode="auto">
          <a:xfrm>
            <a:off x="1201616" y="468401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楕円 20">
            <a:extLst>
              <a:ext uri="{FF2B5EF4-FFF2-40B4-BE49-F238E27FC236}">
                <a16:creationId xmlns:a16="http://schemas.microsoft.com/office/drawing/2014/main" id="{2D85EFDB-00FA-49DA-869D-5F42249FDE9D}"/>
              </a:ext>
            </a:extLst>
          </p:cNvPr>
          <p:cNvSpPr/>
          <p:nvPr/>
        </p:nvSpPr>
        <p:spPr bwMode="auto">
          <a:xfrm>
            <a:off x="6500446" y="6014449"/>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楕円 21">
            <a:extLst>
              <a:ext uri="{FF2B5EF4-FFF2-40B4-BE49-F238E27FC236}">
                <a16:creationId xmlns:a16="http://schemas.microsoft.com/office/drawing/2014/main" id="{EF08B05B-A268-4928-99B9-8BD2F2C7E1C3}"/>
              </a:ext>
            </a:extLst>
          </p:cNvPr>
          <p:cNvSpPr/>
          <p:nvPr/>
        </p:nvSpPr>
        <p:spPr bwMode="auto">
          <a:xfrm>
            <a:off x="1828800" y="2438400"/>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楕円 22">
            <a:extLst>
              <a:ext uri="{FF2B5EF4-FFF2-40B4-BE49-F238E27FC236}">
                <a16:creationId xmlns:a16="http://schemas.microsoft.com/office/drawing/2014/main" id="{352FEEC6-A5E5-44C4-849B-5769348CBA5A}"/>
              </a:ext>
            </a:extLst>
          </p:cNvPr>
          <p:cNvSpPr/>
          <p:nvPr/>
        </p:nvSpPr>
        <p:spPr bwMode="auto">
          <a:xfrm>
            <a:off x="509953" y="2004219"/>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楕円 27">
            <a:extLst>
              <a:ext uri="{FF2B5EF4-FFF2-40B4-BE49-F238E27FC236}">
                <a16:creationId xmlns:a16="http://schemas.microsoft.com/office/drawing/2014/main" id="{1E99527A-DA83-4B06-A6D3-B2B3B86EBEC0}"/>
              </a:ext>
            </a:extLst>
          </p:cNvPr>
          <p:cNvSpPr/>
          <p:nvPr/>
        </p:nvSpPr>
        <p:spPr bwMode="auto">
          <a:xfrm>
            <a:off x="7537938" y="4835344"/>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29" name="グループ化 28">
            <a:extLst>
              <a:ext uri="{FF2B5EF4-FFF2-40B4-BE49-F238E27FC236}">
                <a16:creationId xmlns:a16="http://schemas.microsoft.com/office/drawing/2014/main" id="{46E65371-7C52-41E6-A0B8-D0D214C6023C}"/>
              </a:ext>
            </a:extLst>
          </p:cNvPr>
          <p:cNvGrpSpPr/>
          <p:nvPr/>
        </p:nvGrpSpPr>
        <p:grpSpPr>
          <a:xfrm>
            <a:off x="7593987" y="421235"/>
            <a:ext cx="1420302" cy="1184144"/>
            <a:chOff x="7593987" y="421235"/>
            <a:chExt cx="1420302" cy="1184144"/>
          </a:xfrm>
        </p:grpSpPr>
        <p:sp>
          <p:nvSpPr>
            <p:cNvPr id="30" name="楕円 29">
              <a:extLst>
                <a:ext uri="{FF2B5EF4-FFF2-40B4-BE49-F238E27FC236}">
                  <a16:creationId xmlns:a16="http://schemas.microsoft.com/office/drawing/2014/main" id="{4ACF8F12-71D4-49BF-BA1B-72A5A8DF53BB}"/>
                </a:ext>
              </a:extLst>
            </p:cNvPr>
            <p:cNvSpPr/>
            <p:nvPr/>
          </p:nvSpPr>
          <p:spPr bwMode="auto">
            <a:xfrm>
              <a:off x="7605081" y="44376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テキスト ボックス 30">
              <a:extLst>
                <a:ext uri="{FF2B5EF4-FFF2-40B4-BE49-F238E27FC236}">
                  <a16:creationId xmlns:a16="http://schemas.microsoft.com/office/drawing/2014/main" id="{09AC4F5C-F2F1-49C6-A38E-A22CFC0B8836}"/>
                </a:ext>
              </a:extLst>
            </p:cNvPr>
            <p:cNvSpPr txBox="1"/>
            <p:nvPr/>
          </p:nvSpPr>
          <p:spPr>
            <a:xfrm>
              <a:off x="8157035" y="421235"/>
              <a:ext cx="853119" cy="523220"/>
            </a:xfrm>
            <a:prstGeom prst="rect">
              <a:avLst/>
            </a:prstGeom>
            <a:noFill/>
          </p:spPr>
          <p:txBody>
            <a:bodyPr wrap="none" rtlCol="0">
              <a:spAutoFit/>
            </a:bodyPr>
            <a:lstStyle/>
            <a:p>
              <a:r>
                <a:rPr kumimoji="1" lang="ja-JP" altLang="en-US" dirty="0"/>
                <a:t>勝ち</a:t>
              </a:r>
            </a:p>
          </p:txBody>
        </p:sp>
        <p:sp>
          <p:nvSpPr>
            <p:cNvPr id="32" name="楕円 31">
              <a:extLst>
                <a:ext uri="{FF2B5EF4-FFF2-40B4-BE49-F238E27FC236}">
                  <a16:creationId xmlns:a16="http://schemas.microsoft.com/office/drawing/2014/main" id="{215E021F-60CE-4F86-9269-FAF8FA419221}"/>
                </a:ext>
              </a:extLst>
            </p:cNvPr>
            <p:cNvSpPr/>
            <p:nvPr/>
          </p:nvSpPr>
          <p:spPr bwMode="auto">
            <a:xfrm>
              <a:off x="7593987" y="110469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テキスト ボックス 32">
              <a:extLst>
                <a:ext uri="{FF2B5EF4-FFF2-40B4-BE49-F238E27FC236}">
                  <a16:creationId xmlns:a16="http://schemas.microsoft.com/office/drawing/2014/main" id="{370B0337-2B2D-4AE7-8BB2-AB473635BC97}"/>
                </a:ext>
              </a:extLst>
            </p:cNvPr>
            <p:cNvSpPr txBox="1"/>
            <p:nvPr/>
          </p:nvSpPr>
          <p:spPr>
            <a:xfrm>
              <a:off x="8130713" y="1082159"/>
              <a:ext cx="883576" cy="523220"/>
            </a:xfrm>
            <a:prstGeom prst="rect">
              <a:avLst/>
            </a:prstGeom>
            <a:noFill/>
          </p:spPr>
          <p:txBody>
            <a:bodyPr wrap="none" rtlCol="0">
              <a:spAutoFit/>
            </a:bodyPr>
            <a:lstStyle/>
            <a:p>
              <a:r>
                <a:rPr lang="ja-JP" altLang="en-US" dirty="0"/>
                <a:t>負け</a:t>
              </a:r>
              <a:endParaRPr kumimoji="1" lang="ja-JP" altLang="en-US" dirty="0"/>
            </a:p>
          </p:txBody>
        </p:sp>
      </p:grpSp>
      <p:sp>
        <p:nvSpPr>
          <p:cNvPr id="34" name="楕円 33">
            <a:extLst>
              <a:ext uri="{FF2B5EF4-FFF2-40B4-BE49-F238E27FC236}">
                <a16:creationId xmlns:a16="http://schemas.microsoft.com/office/drawing/2014/main" id="{A17E6BD0-9617-44F1-A46F-0901DD399E59}"/>
              </a:ext>
            </a:extLst>
          </p:cNvPr>
          <p:cNvSpPr/>
          <p:nvPr/>
        </p:nvSpPr>
        <p:spPr bwMode="auto">
          <a:xfrm>
            <a:off x="2168769" y="5417771"/>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Tree>
    <p:extLst>
      <p:ext uri="{BB962C8B-B14F-4D97-AF65-F5344CB8AC3E}">
        <p14:creationId xmlns:p14="http://schemas.microsoft.com/office/powerpoint/2010/main" val="17438897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楕円 35">
            <a:extLst>
              <a:ext uri="{FF2B5EF4-FFF2-40B4-BE49-F238E27FC236}">
                <a16:creationId xmlns:a16="http://schemas.microsoft.com/office/drawing/2014/main" id="{D2D51B7E-5315-4645-AD7A-2D9305218B60}"/>
              </a:ext>
            </a:extLst>
          </p:cNvPr>
          <p:cNvSpPr/>
          <p:nvPr/>
        </p:nvSpPr>
        <p:spPr bwMode="auto">
          <a:xfrm>
            <a:off x="2437200" y="3315600"/>
            <a:ext cx="2617200" cy="2617200"/>
          </a:xfrm>
          <a:prstGeom prst="ellipse">
            <a:avLst/>
          </a:prstGeom>
          <a:gradFill>
            <a:gsLst>
              <a:gs pos="0">
                <a:srgbClr val="000000"/>
              </a:gs>
              <a:gs pos="20000">
                <a:srgbClr val="000000">
                  <a:alpha val="80000"/>
                </a:srgbClr>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5" name="楕円 34">
            <a:extLst>
              <a:ext uri="{FF2B5EF4-FFF2-40B4-BE49-F238E27FC236}">
                <a16:creationId xmlns:a16="http://schemas.microsoft.com/office/drawing/2014/main" id="{880AAF06-FD6B-4F9C-B5BB-4F22200D89D6}"/>
              </a:ext>
            </a:extLst>
          </p:cNvPr>
          <p:cNvSpPr/>
          <p:nvPr/>
        </p:nvSpPr>
        <p:spPr bwMode="auto">
          <a:xfrm>
            <a:off x="4100400" y="748800"/>
            <a:ext cx="2617200" cy="2617200"/>
          </a:xfrm>
          <a:prstGeom prst="ellipse">
            <a:avLst/>
          </a:prstGeom>
          <a:gradFill>
            <a:gsLst>
              <a:gs pos="0">
                <a:srgbClr val="FFFFFF"/>
              </a:gs>
              <a:gs pos="20000">
                <a:srgbClr val="FFFFFF">
                  <a:alpha val="80000"/>
                </a:srgbClr>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 name="タイトル 1">
            <a:extLst>
              <a:ext uri="{FF2B5EF4-FFF2-40B4-BE49-F238E27FC236}">
                <a16:creationId xmlns:a16="http://schemas.microsoft.com/office/drawing/2014/main" id="{A296AAE7-1C4A-48A6-9E00-A8CAF06D49E6}"/>
              </a:ext>
            </a:extLst>
          </p:cNvPr>
          <p:cNvSpPr>
            <a:spLocks noGrp="1"/>
          </p:cNvSpPr>
          <p:nvPr>
            <p:ph type="title"/>
          </p:nvPr>
        </p:nvSpPr>
        <p:spPr/>
        <p:txBody>
          <a:bodyPr/>
          <a:lstStyle/>
          <a:p>
            <a:r>
              <a:rPr kumimoji="1" lang="ja-JP" altLang="en-US" dirty="0"/>
              <a:t>機械学習</a:t>
            </a:r>
          </a:p>
        </p:txBody>
      </p:sp>
      <p:sp>
        <p:nvSpPr>
          <p:cNvPr id="4" name="楕円 3">
            <a:extLst>
              <a:ext uri="{FF2B5EF4-FFF2-40B4-BE49-F238E27FC236}">
                <a16:creationId xmlns:a16="http://schemas.microsoft.com/office/drawing/2014/main" id="{DB1E620C-83BD-4DF2-8DB6-B1B8C2C3D3F3}"/>
              </a:ext>
            </a:extLst>
          </p:cNvPr>
          <p:cNvSpPr/>
          <p:nvPr/>
        </p:nvSpPr>
        <p:spPr bwMode="auto">
          <a:xfrm>
            <a:off x="2016369" y="14235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楕円 4">
            <a:extLst>
              <a:ext uri="{FF2B5EF4-FFF2-40B4-BE49-F238E27FC236}">
                <a16:creationId xmlns:a16="http://schemas.microsoft.com/office/drawing/2014/main" id="{5A6CFC5B-612E-40CA-AD51-422013047487}"/>
              </a:ext>
            </a:extLst>
          </p:cNvPr>
          <p:cNvSpPr/>
          <p:nvPr/>
        </p:nvSpPr>
        <p:spPr bwMode="auto">
          <a:xfrm>
            <a:off x="3048000" y="177561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楕円 5">
            <a:extLst>
              <a:ext uri="{FF2B5EF4-FFF2-40B4-BE49-F238E27FC236}">
                <a16:creationId xmlns:a16="http://schemas.microsoft.com/office/drawing/2014/main" id="{2645FEF4-3851-4630-9FBE-F708DC125225}"/>
              </a:ext>
            </a:extLst>
          </p:cNvPr>
          <p:cNvSpPr/>
          <p:nvPr/>
        </p:nvSpPr>
        <p:spPr bwMode="auto">
          <a:xfrm>
            <a:off x="2819400" y="2696308"/>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楕円 6">
            <a:extLst>
              <a:ext uri="{FF2B5EF4-FFF2-40B4-BE49-F238E27FC236}">
                <a16:creationId xmlns:a16="http://schemas.microsoft.com/office/drawing/2014/main" id="{6F97F4A2-0565-4398-8B4B-1B444098D316}"/>
              </a:ext>
            </a:extLst>
          </p:cNvPr>
          <p:cNvSpPr/>
          <p:nvPr/>
        </p:nvSpPr>
        <p:spPr bwMode="auto">
          <a:xfrm>
            <a:off x="4548554" y="2620108"/>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楕円 7">
            <a:extLst>
              <a:ext uri="{FF2B5EF4-FFF2-40B4-BE49-F238E27FC236}">
                <a16:creationId xmlns:a16="http://schemas.microsoft.com/office/drawing/2014/main" id="{5EDE5BB4-7D9B-4876-8CBF-203486806CE9}"/>
              </a:ext>
            </a:extLst>
          </p:cNvPr>
          <p:cNvSpPr/>
          <p:nvPr/>
        </p:nvSpPr>
        <p:spPr bwMode="auto">
          <a:xfrm>
            <a:off x="3516923" y="439658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楕円 8">
            <a:extLst>
              <a:ext uri="{FF2B5EF4-FFF2-40B4-BE49-F238E27FC236}">
                <a16:creationId xmlns:a16="http://schemas.microsoft.com/office/drawing/2014/main" id="{B8EF5CC0-9DF4-4747-AA3D-E9DB766A18D4}"/>
              </a:ext>
            </a:extLst>
          </p:cNvPr>
          <p:cNvSpPr/>
          <p:nvPr/>
        </p:nvSpPr>
        <p:spPr bwMode="auto">
          <a:xfrm>
            <a:off x="2016369" y="420357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楕円 9">
            <a:extLst>
              <a:ext uri="{FF2B5EF4-FFF2-40B4-BE49-F238E27FC236}">
                <a16:creationId xmlns:a16="http://schemas.microsoft.com/office/drawing/2014/main" id="{009980BF-E0A6-4683-870A-5786B07EA848}"/>
              </a:ext>
            </a:extLst>
          </p:cNvPr>
          <p:cNvSpPr/>
          <p:nvPr/>
        </p:nvSpPr>
        <p:spPr bwMode="auto">
          <a:xfrm>
            <a:off x="5181602" y="1828373"/>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楕円 10">
            <a:extLst>
              <a:ext uri="{FF2B5EF4-FFF2-40B4-BE49-F238E27FC236}">
                <a16:creationId xmlns:a16="http://schemas.microsoft.com/office/drawing/2014/main" id="{25CC72F8-1C5C-4BC7-9A36-CD7E4BA3581A}"/>
              </a:ext>
            </a:extLst>
          </p:cNvPr>
          <p:cNvSpPr/>
          <p:nvPr/>
        </p:nvSpPr>
        <p:spPr bwMode="auto">
          <a:xfrm>
            <a:off x="3974123" y="35814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楕円 11">
            <a:extLst>
              <a:ext uri="{FF2B5EF4-FFF2-40B4-BE49-F238E27FC236}">
                <a16:creationId xmlns:a16="http://schemas.microsoft.com/office/drawing/2014/main" id="{CD517160-1247-492C-A4FA-817632FE8B6F}"/>
              </a:ext>
            </a:extLst>
          </p:cNvPr>
          <p:cNvSpPr/>
          <p:nvPr/>
        </p:nvSpPr>
        <p:spPr bwMode="auto">
          <a:xfrm>
            <a:off x="5615356" y="343486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楕円 12">
            <a:extLst>
              <a:ext uri="{FF2B5EF4-FFF2-40B4-BE49-F238E27FC236}">
                <a16:creationId xmlns:a16="http://schemas.microsoft.com/office/drawing/2014/main" id="{3807BC47-98DC-433C-B386-E2B2AF13A651}"/>
              </a:ext>
            </a:extLst>
          </p:cNvPr>
          <p:cNvSpPr/>
          <p:nvPr/>
        </p:nvSpPr>
        <p:spPr bwMode="auto">
          <a:xfrm>
            <a:off x="4319954" y="478387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楕円 13">
            <a:extLst>
              <a:ext uri="{FF2B5EF4-FFF2-40B4-BE49-F238E27FC236}">
                <a16:creationId xmlns:a16="http://schemas.microsoft.com/office/drawing/2014/main" id="{9C7AEC1F-FCCF-4A7E-AC89-B0C6C68E6AF4}"/>
              </a:ext>
            </a:extLst>
          </p:cNvPr>
          <p:cNvSpPr/>
          <p:nvPr/>
        </p:nvSpPr>
        <p:spPr bwMode="auto">
          <a:xfrm>
            <a:off x="6734908" y="2244756"/>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楕円 14">
            <a:extLst>
              <a:ext uri="{FF2B5EF4-FFF2-40B4-BE49-F238E27FC236}">
                <a16:creationId xmlns:a16="http://schemas.microsoft.com/office/drawing/2014/main" id="{47592C86-4F52-48C6-A3E8-31D1A751BF8A}"/>
              </a:ext>
            </a:extLst>
          </p:cNvPr>
          <p:cNvSpPr/>
          <p:nvPr/>
        </p:nvSpPr>
        <p:spPr bwMode="auto">
          <a:xfrm>
            <a:off x="609600" y="3681047"/>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楕円 15">
            <a:extLst>
              <a:ext uri="{FF2B5EF4-FFF2-40B4-BE49-F238E27FC236}">
                <a16:creationId xmlns:a16="http://schemas.microsoft.com/office/drawing/2014/main" id="{86C81559-D951-46B8-8B22-FFEC773464B8}"/>
              </a:ext>
            </a:extLst>
          </p:cNvPr>
          <p:cNvSpPr/>
          <p:nvPr/>
        </p:nvSpPr>
        <p:spPr bwMode="auto">
          <a:xfrm>
            <a:off x="6729046" y="3681047"/>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楕円 16">
            <a:extLst>
              <a:ext uri="{FF2B5EF4-FFF2-40B4-BE49-F238E27FC236}">
                <a16:creationId xmlns:a16="http://schemas.microsoft.com/office/drawing/2014/main" id="{30C66953-040B-45D4-B0AA-D2F459AD7D40}"/>
              </a:ext>
            </a:extLst>
          </p:cNvPr>
          <p:cNvSpPr/>
          <p:nvPr/>
        </p:nvSpPr>
        <p:spPr bwMode="auto">
          <a:xfrm>
            <a:off x="5615356" y="469594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楕円 17">
            <a:extLst>
              <a:ext uri="{FF2B5EF4-FFF2-40B4-BE49-F238E27FC236}">
                <a16:creationId xmlns:a16="http://schemas.microsoft.com/office/drawing/2014/main" id="{120F9C14-FCFC-450A-92F7-98D4E23EAC5D}"/>
              </a:ext>
            </a:extLst>
          </p:cNvPr>
          <p:cNvSpPr/>
          <p:nvPr/>
        </p:nvSpPr>
        <p:spPr bwMode="auto">
          <a:xfrm>
            <a:off x="1201616" y="468401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楕円 20">
            <a:extLst>
              <a:ext uri="{FF2B5EF4-FFF2-40B4-BE49-F238E27FC236}">
                <a16:creationId xmlns:a16="http://schemas.microsoft.com/office/drawing/2014/main" id="{2D85EFDB-00FA-49DA-869D-5F42249FDE9D}"/>
              </a:ext>
            </a:extLst>
          </p:cNvPr>
          <p:cNvSpPr/>
          <p:nvPr/>
        </p:nvSpPr>
        <p:spPr bwMode="auto">
          <a:xfrm>
            <a:off x="6500446" y="6014449"/>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楕円 21">
            <a:extLst>
              <a:ext uri="{FF2B5EF4-FFF2-40B4-BE49-F238E27FC236}">
                <a16:creationId xmlns:a16="http://schemas.microsoft.com/office/drawing/2014/main" id="{EF08B05B-A268-4928-99B9-8BD2F2C7E1C3}"/>
              </a:ext>
            </a:extLst>
          </p:cNvPr>
          <p:cNvSpPr/>
          <p:nvPr/>
        </p:nvSpPr>
        <p:spPr bwMode="auto">
          <a:xfrm>
            <a:off x="1828800" y="2438400"/>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楕円 22">
            <a:extLst>
              <a:ext uri="{FF2B5EF4-FFF2-40B4-BE49-F238E27FC236}">
                <a16:creationId xmlns:a16="http://schemas.microsoft.com/office/drawing/2014/main" id="{352FEEC6-A5E5-44C4-849B-5769348CBA5A}"/>
              </a:ext>
            </a:extLst>
          </p:cNvPr>
          <p:cNvSpPr/>
          <p:nvPr/>
        </p:nvSpPr>
        <p:spPr bwMode="auto">
          <a:xfrm>
            <a:off x="509953" y="2004219"/>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楕円 27">
            <a:extLst>
              <a:ext uri="{FF2B5EF4-FFF2-40B4-BE49-F238E27FC236}">
                <a16:creationId xmlns:a16="http://schemas.microsoft.com/office/drawing/2014/main" id="{1E99527A-DA83-4B06-A6D3-B2B3B86EBEC0}"/>
              </a:ext>
            </a:extLst>
          </p:cNvPr>
          <p:cNvSpPr/>
          <p:nvPr/>
        </p:nvSpPr>
        <p:spPr bwMode="auto">
          <a:xfrm>
            <a:off x="7537938" y="4835344"/>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29" name="グループ化 28">
            <a:extLst>
              <a:ext uri="{FF2B5EF4-FFF2-40B4-BE49-F238E27FC236}">
                <a16:creationId xmlns:a16="http://schemas.microsoft.com/office/drawing/2014/main" id="{46E65371-7C52-41E6-A0B8-D0D214C6023C}"/>
              </a:ext>
            </a:extLst>
          </p:cNvPr>
          <p:cNvGrpSpPr/>
          <p:nvPr/>
        </p:nvGrpSpPr>
        <p:grpSpPr>
          <a:xfrm>
            <a:off x="7593987" y="421235"/>
            <a:ext cx="1420302" cy="1184144"/>
            <a:chOff x="7593987" y="421235"/>
            <a:chExt cx="1420302" cy="1184144"/>
          </a:xfrm>
        </p:grpSpPr>
        <p:sp>
          <p:nvSpPr>
            <p:cNvPr id="30" name="楕円 29">
              <a:extLst>
                <a:ext uri="{FF2B5EF4-FFF2-40B4-BE49-F238E27FC236}">
                  <a16:creationId xmlns:a16="http://schemas.microsoft.com/office/drawing/2014/main" id="{4ACF8F12-71D4-49BF-BA1B-72A5A8DF53BB}"/>
                </a:ext>
              </a:extLst>
            </p:cNvPr>
            <p:cNvSpPr/>
            <p:nvPr/>
          </p:nvSpPr>
          <p:spPr bwMode="auto">
            <a:xfrm>
              <a:off x="7605081" y="44376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テキスト ボックス 30">
              <a:extLst>
                <a:ext uri="{FF2B5EF4-FFF2-40B4-BE49-F238E27FC236}">
                  <a16:creationId xmlns:a16="http://schemas.microsoft.com/office/drawing/2014/main" id="{09AC4F5C-F2F1-49C6-A38E-A22CFC0B8836}"/>
                </a:ext>
              </a:extLst>
            </p:cNvPr>
            <p:cNvSpPr txBox="1"/>
            <p:nvPr/>
          </p:nvSpPr>
          <p:spPr>
            <a:xfrm>
              <a:off x="8157035" y="421235"/>
              <a:ext cx="853119" cy="523220"/>
            </a:xfrm>
            <a:prstGeom prst="rect">
              <a:avLst/>
            </a:prstGeom>
            <a:noFill/>
          </p:spPr>
          <p:txBody>
            <a:bodyPr wrap="none" rtlCol="0">
              <a:spAutoFit/>
            </a:bodyPr>
            <a:lstStyle/>
            <a:p>
              <a:r>
                <a:rPr kumimoji="1" lang="ja-JP" altLang="en-US" dirty="0"/>
                <a:t>勝ち</a:t>
              </a:r>
            </a:p>
          </p:txBody>
        </p:sp>
        <p:sp>
          <p:nvSpPr>
            <p:cNvPr id="32" name="楕円 31">
              <a:extLst>
                <a:ext uri="{FF2B5EF4-FFF2-40B4-BE49-F238E27FC236}">
                  <a16:creationId xmlns:a16="http://schemas.microsoft.com/office/drawing/2014/main" id="{215E021F-60CE-4F86-9269-FAF8FA419221}"/>
                </a:ext>
              </a:extLst>
            </p:cNvPr>
            <p:cNvSpPr/>
            <p:nvPr/>
          </p:nvSpPr>
          <p:spPr bwMode="auto">
            <a:xfrm>
              <a:off x="7593987" y="110469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テキスト ボックス 32">
              <a:extLst>
                <a:ext uri="{FF2B5EF4-FFF2-40B4-BE49-F238E27FC236}">
                  <a16:creationId xmlns:a16="http://schemas.microsoft.com/office/drawing/2014/main" id="{370B0337-2B2D-4AE7-8BB2-AB473635BC97}"/>
                </a:ext>
              </a:extLst>
            </p:cNvPr>
            <p:cNvSpPr txBox="1"/>
            <p:nvPr/>
          </p:nvSpPr>
          <p:spPr>
            <a:xfrm>
              <a:off x="8130713" y="1082159"/>
              <a:ext cx="883576" cy="523220"/>
            </a:xfrm>
            <a:prstGeom prst="rect">
              <a:avLst/>
            </a:prstGeom>
            <a:noFill/>
          </p:spPr>
          <p:txBody>
            <a:bodyPr wrap="none" rtlCol="0">
              <a:spAutoFit/>
            </a:bodyPr>
            <a:lstStyle/>
            <a:p>
              <a:r>
                <a:rPr lang="ja-JP" altLang="en-US" dirty="0"/>
                <a:t>負け</a:t>
              </a:r>
              <a:endParaRPr kumimoji="1" lang="ja-JP" altLang="en-US" dirty="0"/>
            </a:p>
          </p:txBody>
        </p:sp>
      </p:grpSp>
      <p:sp>
        <p:nvSpPr>
          <p:cNvPr id="34" name="楕円 33">
            <a:extLst>
              <a:ext uri="{FF2B5EF4-FFF2-40B4-BE49-F238E27FC236}">
                <a16:creationId xmlns:a16="http://schemas.microsoft.com/office/drawing/2014/main" id="{A17E6BD0-9617-44F1-A46F-0901DD399E59}"/>
              </a:ext>
            </a:extLst>
          </p:cNvPr>
          <p:cNvSpPr/>
          <p:nvPr/>
        </p:nvSpPr>
        <p:spPr bwMode="auto">
          <a:xfrm>
            <a:off x="2168769" y="5417771"/>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Tree>
    <p:custDataLst>
      <p:tags r:id="rId1"/>
    </p:custDataLst>
    <p:extLst>
      <p:ext uri="{BB962C8B-B14F-4D97-AF65-F5344CB8AC3E}">
        <p14:creationId xmlns:p14="http://schemas.microsoft.com/office/powerpoint/2010/main" val="2596031496"/>
      </p:ext>
    </p:extLst>
  </p:cSld>
  <p:clrMapOvr>
    <a:masterClrMapping/>
  </p:clrMapOvr>
  <mc:AlternateContent xmlns:mc="http://schemas.openxmlformats.org/markup-compatibility/2006" xmlns:p14="http://schemas.microsoft.com/office/powerpoint/2010/main">
    <mc:Choice Requires="p14">
      <p:transition spd="slow" p14:dur="2000" advTm="21013"/>
    </mc:Choice>
    <mc:Fallback xmlns="">
      <p:transition spd="slow" advTm="2101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circle(out)">
                                      <p:cBhvr>
                                        <p:cTn id="7" dur="20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circle(out)">
                                      <p:cBhvr>
                                        <p:cTn id="12" dur="2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5"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楕円 56">
            <a:extLst>
              <a:ext uri="{FF2B5EF4-FFF2-40B4-BE49-F238E27FC236}">
                <a16:creationId xmlns:a16="http://schemas.microsoft.com/office/drawing/2014/main" id="{9F2FA3B4-F0FC-48F9-BE7A-2C50B10B184E}"/>
              </a:ext>
            </a:extLst>
          </p:cNvPr>
          <p:cNvSpPr/>
          <p:nvPr/>
        </p:nvSpPr>
        <p:spPr bwMode="auto">
          <a:xfrm>
            <a:off x="2437200" y="3315600"/>
            <a:ext cx="2617200" cy="2617200"/>
          </a:xfrm>
          <a:prstGeom prst="ellipse">
            <a:avLst/>
          </a:prstGeom>
          <a:gradFill>
            <a:gsLst>
              <a:gs pos="0">
                <a:srgbClr val="000000"/>
              </a:gs>
              <a:gs pos="20000">
                <a:srgbClr val="000000">
                  <a:alpha val="80000"/>
                </a:srgbClr>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楕円 58">
            <a:extLst>
              <a:ext uri="{FF2B5EF4-FFF2-40B4-BE49-F238E27FC236}">
                <a16:creationId xmlns:a16="http://schemas.microsoft.com/office/drawing/2014/main" id="{8D8A715C-D14E-4895-B736-2C67183E4361}"/>
              </a:ext>
            </a:extLst>
          </p:cNvPr>
          <p:cNvSpPr/>
          <p:nvPr/>
        </p:nvSpPr>
        <p:spPr bwMode="auto">
          <a:xfrm>
            <a:off x="1969200" y="694800"/>
            <a:ext cx="2617200" cy="2617200"/>
          </a:xfrm>
          <a:prstGeom prst="ellipse">
            <a:avLst/>
          </a:prstGeom>
          <a:gradFill>
            <a:gsLst>
              <a:gs pos="0">
                <a:srgbClr val="FFFFFF"/>
              </a:gs>
              <a:gs pos="20000">
                <a:srgbClr val="FFFFFF">
                  <a:alpha val="80000"/>
                </a:srgbClr>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8" name="楕円 67">
            <a:extLst>
              <a:ext uri="{FF2B5EF4-FFF2-40B4-BE49-F238E27FC236}">
                <a16:creationId xmlns:a16="http://schemas.microsoft.com/office/drawing/2014/main" id="{9AFF6472-CA83-43D1-A7D7-2722D9BB9F62}"/>
              </a:ext>
            </a:extLst>
          </p:cNvPr>
          <p:cNvSpPr/>
          <p:nvPr/>
        </p:nvSpPr>
        <p:spPr bwMode="auto">
          <a:xfrm>
            <a:off x="748800" y="1357200"/>
            <a:ext cx="2617200" cy="2617200"/>
          </a:xfrm>
          <a:prstGeom prst="ellipse">
            <a:avLst/>
          </a:prstGeom>
          <a:gradFill>
            <a:gsLst>
              <a:gs pos="0">
                <a:srgbClr val="000000"/>
              </a:gs>
              <a:gs pos="20000">
                <a:srgbClr val="000000"/>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7" name="楕円 66">
            <a:extLst>
              <a:ext uri="{FF2B5EF4-FFF2-40B4-BE49-F238E27FC236}">
                <a16:creationId xmlns:a16="http://schemas.microsoft.com/office/drawing/2014/main" id="{0B4DA8F5-51D2-42B1-AEFF-DEE61D923EDA}"/>
              </a:ext>
            </a:extLst>
          </p:cNvPr>
          <p:cNvSpPr/>
          <p:nvPr/>
        </p:nvSpPr>
        <p:spPr bwMode="auto">
          <a:xfrm>
            <a:off x="5655600" y="1166400"/>
            <a:ext cx="2617200" cy="2617200"/>
          </a:xfrm>
          <a:prstGeom prst="ellipse">
            <a:avLst/>
          </a:prstGeom>
          <a:gradFill>
            <a:gsLst>
              <a:gs pos="0">
                <a:srgbClr val="000000"/>
              </a:gs>
              <a:gs pos="20000">
                <a:srgbClr val="000000"/>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楕円 57">
            <a:extLst>
              <a:ext uri="{FF2B5EF4-FFF2-40B4-BE49-F238E27FC236}">
                <a16:creationId xmlns:a16="http://schemas.microsoft.com/office/drawing/2014/main" id="{A2713A22-3034-4386-BA19-244C9BF03DD3}"/>
              </a:ext>
            </a:extLst>
          </p:cNvPr>
          <p:cNvSpPr/>
          <p:nvPr/>
        </p:nvSpPr>
        <p:spPr bwMode="auto">
          <a:xfrm>
            <a:off x="936000" y="342000"/>
            <a:ext cx="2617200" cy="2617200"/>
          </a:xfrm>
          <a:prstGeom prst="ellipse">
            <a:avLst/>
          </a:prstGeom>
          <a:gradFill>
            <a:gsLst>
              <a:gs pos="0">
                <a:srgbClr val="FFFFFF"/>
              </a:gs>
              <a:gs pos="20000">
                <a:srgbClr val="FFFFFF">
                  <a:alpha val="80000"/>
                </a:srgbClr>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5" name="楕円 74">
            <a:extLst>
              <a:ext uri="{FF2B5EF4-FFF2-40B4-BE49-F238E27FC236}">
                <a16:creationId xmlns:a16="http://schemas.microsoft.com/office/drawing/2014/main" id="{813C6E1D-ADC4-471A-BC52-AB9993F0C2F0}"/>
              </a:ext>
            </a:extLst>
          </p:cNvPr>
          <p:cNvSpPr/>
          <p:nvPr/>
        </p:nvSpPr>
        <p:spPr bwMode="auto">
          <a:xfrm>
            <a:off x="5421600" y="4935600"/>
            <a:ext cx="2617200" cy="2617200"/>
          </a:xfrm>
          <a:prstGeom prst="ellipse">
            <a:avLst/>
          </a:prstGeom>
          <a:gradFill>
            <a:gsLst>
              <a:gs pos="0">
                <a:srgbClr val="000000"/>
              </a:gs>
              <a:gs pos="20000">
                <a:srgbClr val="000000"/>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 name="楕円 73">
            <a:extLst>
              <a:ext uri="{FF2B5EF4-FFF2-40B4-BE49-F238E27FC236}">
                <a16:creationId xmlns:a16="http://schemas.microsoft.com/office/drawing/2014/main" id="{292C09EE-4B34-4C33-B947-E41778D16559}"/>
              </a:ext>
            </a:extLst>
          </p:cNvPr>
          <p:cNvSpPr/>
          <p:nvPr/>
        </p:nvSpPr>
        <p:spPr bwMode="auto">
          <a:xfrm>
            <a:off x="1087200" y="4338000"/>
            <a:ext cx="2617200" cy="2617200"/>
          </a:xfrm>
          <a:prstGeom prst="ellipse">
            <a:avLst/>
          </a:prstGeom>
          <a:gradFill>
            <a:gsLst>
              <a:gs pos="0">
                <a:srgbClr val="000000"/>
              </a:gs>
              <a:gs pos="20000">
                <a:srgbClr val="000000"/>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3" name="楕円 72">
            <a:extLst>
              <a:ext uri="{FF2B5EF4-FFF2-40B4-BE49-F238E27FC236}">
                <a16:creationId xmlns:a16="http://schemas.microsoft.com/office/drawing/2014/main" id="{1113ED27-D992-40BD-9FFE-50855637DDC7}"/>
              </a:ext>
            </a:extLst>
          </p:cNvPr>
          <p:cNvSpPr/>
          <p:nvPr/>
        </p:nvSpPr>
        <p:spPr bwMode="auto">
          <a:xfrm>
            <a:off x="5648400" y="2602800"/>
            <a:ext cx="2617200" cy="2617200"/>
          </a:xfrm>
          <a:prstGeom prst="ellipse">
            <a:avLst/>
          </a:prstGeom>
          <a:gradFill>
            <a:gsLst>
              <a:gs pos="0">
                <a:srgbClr val="000000"/>
              </a:gs>
              <a:gs pos="20000">
                <a:srgbClr val="000000"/>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2" name="楕円 71">
            <a:extLst>
              <a:ext uri="{FF2B5EF4-FFF2-40B4-BE49-F238E27FC236}">
                <a16:creationId xmlns:a16="http://schemas.microsoft.com/office/drawing/2014/main" id="{26ACEADE-02B3-4BD2-9C3B-B751C499AA6C}"/>
              </a:ext>
            </a:extLst>
          </p:cNvPr>
          <p:cNvSpPr/>
          <p:nvPr/>
        </p:nvSpPr>
        <p:spPr bwMode="auto">
          <a:xfrm>
            <a:off x="-471600" y="2602800"/>
            <a:ext cx="2617200" cy="2617200"/>
          </a:xfrm>
          <a:prstGeom prst="ellipse">
            <a:avLst/>
          </a:prstGeom>
          <a:gradFill>
            <a:gsLst>
              <a:gs pos="0">
                <a:srgbClr val="000000"/>
              </a:gs>
              <a:gs pos="20000">
                <a:srgbClr val="000000"/>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1" name="楕円 70">
            <a:extLst>
              <a:ext uri="{FF2B5EF4-FFF2-40B4-BE49-F238E27FC236}">
                <a16:creationId xmlns:a16="http://schemas.microsoft.com/office/drawing/2014/main" id="{E65F0B40-DD59-4243-B9BF-A1817BB1487D}"/>
              </a:ext>
            </a:extLst>
          </p:cNvPr>
          <p:cNvSpPr/>
          <p:nvPr/>
        </p:nvSpPr>
        <p:spPr bwMode="auto">
          <a:xfrm>
            <a:off x="4536000" y="2354400"/>
            <a:ext cx="2617200" cy="2617200"/>
          </a:xfrm>
          <a:prstGeom prst="ellipse">
            <a:avLst/>
          </a:prstGeom>
          <a:gradFill>
            <a:gsLst>
              <a:gs pos="0">
                <a:srgbClr val="000000"/>
              </a:gs>
              <a:gs pos="20000">
                <a:srgbClr val="000000"/>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0" name="楕円 69">
            <a:extLst>
              <a:ext uri="{FF2B5EF4-FFF2-40B4-BE49-F238E27FC236}">
                <a16:creationId xmlns:a16="http://schemas.microsoft.com/office/drawing/2014/main" id="{A7CC6944-8B9C-487B-B7B1-68F9AA272280}"/>
              </a:ext>
            </a:extLst>
          </p:cNvPr>
          <p:cNvSpPr/>
          <p:nvPr/>
        </p:nvSpPr>
        <p:spPr bwMode="auto">
          <a:xfrm>
            <a:off x="3470400" y="1540800"/>
            <a:ext cx="2617200" cy="2617200"/>
          </a:xfrm>
          <a:prstGeom prst="ellipse">
            <a:avLst/>
          </a:prstGeom>
          <a:gradFill>
            <a:gsLst>
              <a:gs pos="0">
                <a:srgbClr val="000000"/>
              </a:gs>
              <a:gs pos="20000">
                <a:srgbClr val="000000"/>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9" name="楕円 68">
            <a:extLst>
              <a:ext uri="{FF2B5EF4-FFF2-40B4-BE49-F238E27FC236}">
                <a16:creationId xmlns:a16="http://schemas.microsoft.com/office/drawing/2014/main" id="{41A7EE30-FE5E-46E5-8F0A-F324FF8DE15C}"/>
              </a:ext>
            </a:extLst>
          </p:cNvPr>
          <p:cNvSpPr/>
          <p:nvPr/>
        </p:nvSpPr>
        <p:spPr bwMode="auto">
          <a:xfrm>
            <a:off x="1738800" y="1616400"/>
            <a:ext cx="2617200" cy="2617200"/>
          </a:xfrm>
          <a:prstGeom prst="ellipse">
            <a:avLst/>
          </a:prstGeom>
          <a:gradFill>
            <a:gsLst>
              <a:gs pos="0">
                <a:srgbClr val="000000"/>
              </a:gs>
              <a:gs pos="20000">
                <a:srgbClr val="000000"/>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6" name="楕円 65">
            <a:extLst>
              <a:ext uri="{FF2B5EF4-FFF2-40B4-BE49-F238E27FC236}">
                <a16:creationId xmlns:a16="http://schemas.microsoft.com/office/drawing/2014/main" id="{4D01C299-BCA6-42CD-B651-60880E1869F6}"/>
              </a:ext>
            </a:extLst>
          </p:cNvPr>
          <p:cNvSpPr/>
          <p:nvPr/>
        </p:nvSpPr>
        <p:spPr bwMode="auto">
          <a:xfrm>
            <a:off x="-547200" y="925200"/>
            <a:ext cx="2617200" cy="2617200"/>
          </a:xfrm>
          <a:prstGeom prst="ellipse">
            <a:avLst/>
          </a:prstGeom>
          <a:gradFill>
            <a:gsLst>
              <a:gs pos="0">
                <a:srgbClr val="000000"/>
              </a:gs>
              <a:gs pos="20000">
                <a:srgbClr val="000000">
                  <a:alpha val="80000"/>
                </a:srgbClr>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5" name="楕円 64">
            <a:extLst>
              <a:ext uri="{FF2B5EF4-FFF2-40B4-BE49-F238E27FC236}">
                <a16:creationId xmlns:a16="http://schemas.microsoft.com/office/drawing/2014/main" id="{9736FF1D-3EE9-4CB0-B4B7-08B5886873EE}"/>
              </a:ext>
            </a:extLst>
          </p:cNvPr>
          <p:cNvSpPr/>
          <p:nvPr/>
        </p:nvSpPr>
        <p:spPr bwMode="auto">
          <a:xfrm>
            <a:off x="6458400" y="3754800"/>
            <a:ext cx="2617200" cy="2617200"/>
          </a:xfrm>
          <a:prstGeom prst="ellipse">
            <a:avLst/>
          </a:prstGeom>
          <a:gradFill>
            <a:gsLst>
              <a:gs pos="0">
                <a:srgbClr val="FFFFFF"/>
              </a:gs>
              <a:gs pos="20000">
                <a:srgbClr val="FFFFFF">
                  <a:alpha val="80000"/>
                </a:srgbClr>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楕円 63">
            <a:extLst>
              <a:ext uri="{FF2B5EF4-FFF2-40B4-BE49-F238E27FC236}">
                <a16:creationId xmlns:a16="http://schemas.microsoft.com/office/drawing/2014/main" id="{9DD1574A-3D7A-4B05-8C26-50EB45E712B3}"/>
              </a:ext>
            </a:extLst>
          </p:cNvPr>
          <p:cNvSpPr/>
          <p:nvPr/>
        </p:nvSpPr>
        <p:spPr bwMode="auto">
          <a:xfrm>
            <a:off x="4536000" y="3614400"/>
            <a:ext cx="2617200" cy="2617200"/>
          </a:xfrm>
          <a:prstGeom prst="ellipse">
            <a:avLst/>
          </a:prstGeom>
          <a:gradFill>
            <a:gsLst>
              <a:gs pos="0">
                <a:srgbClr val="FFFFFF"/>
              </a:gs>
              <a:gs pos="20000">
                <a:srgbClr val="FFFFFF">
                  <a:alpha val="80000"/>
                </a:srgbClr>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楕円 62">
            <a:extLst>
              <a:ext uri="{FF2B5EF4-FFF2-40B4-BE49-F238E27FC236}">
                <a16:creationId xmlns:a16="http://schemas.microsoft.com/office/drawing/2014/main" id="{FD4F5776-5CC5-474A-83B3-C7CA196A95B6}"/>
              </a:ext>
            </a:extLst>
          </p:cNvPr>
          <p:cNvSpPr/>
          <p:nvPr/>
        </p:nvSpPr>
        <p:spPr bwMode="auto">
          <a:xfrm>
            <a:off x="3240000" y="3704400"/>
            <a:ext cx="2617200" cy="2617200"/>
          </a:xfrm>
          <a:prstGeom prst="ellipse">
            <a:avLst/>
          </a:prstGeom>
          <a:gradFill>
            <a:gsLst>
              <a:gs pos="0">
                <a:srgbClr val="FFFFFF"/>
              </a:gs>
              <a:gs pos="20000">
                <a:srgbClr val="FFFFFF">
                  <a:alpha val="80000"/>
                </a:srgbClr>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楕円 61">
            <a:extLst>
              <a:ext uri="{FF2B5EF4-FFF2-40B4-BE49-F238E27FC236}">
                <a16:creationId xmlns:a16="http://schemas.microsoft.com/office/drawing/2014/main" id="{FC9317CA-58A7-4136-9FA0-B4BAF9F1464F}"/>
              </a:ext>
            </a:extLst>
          </p:cNvPr>
          <p:cNvSpPr/>
          <p:nvPr/>
        </p:nvSpPr>
        <p:spPr bwMode="auto">
          <a:xfrm>
            <a:off x="122400" y="3603600"/>
            <a:ext cx="2617200" cy="2617200"/>
          </a:xfrm>
          <a:prstGeom prst="ellipse">
            <a:avLst/>
          </a:prstGeom>
          <a:gradFill>
            <a:gsLst>
              <a:gs pos="0">
                <a:srgbClr val="FFFFFF"/>
              </a:gs>
              <a:gs pos="20000">
                <a:srgbClr val="FFFFFF">
                  <a:alpha val="80000"/>
                </a:srgbClr>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楕円 60">
            <a:extLst>
              <a:ext uri="{FF2B5EF4-FFF2-40B4-BE49-F238E27FC236}">
                <a16:creationId xmlns:a16="http://schemas.microsoft.com/office/drawing/2014/main" id="{894FBA20-8E43-49DA-8024-7C2EEE2150F7}"/>
              </a:ext>
            </a:extLst>
          </p:cNvPr>
          <p:cNvSpPr/>
          <p:nvPr/>
        </p:nvSpPr>
        <p:spPr bwMode="auto">
          <a:xfrm>
            <a:off x="936000" y="3124800"/>
            <a:ext cx="2617200" cy="2617200"/>
          </a:xfrm>
          <a:prstGeom prst="ellipse">
            <a:avLst/>
          </a:prstGeom>
          <a:gradFill>
            <a:gsLst>
              <a:gs pos="0">
                <a:srgbClr val="FFFFFF"/>
              </a:gs>
              <a:gs pos="20000">
                <a:srgbClr val="FFFFFF">
                  <a:alpha val="80000"/>
                </a:srgbClr>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楕円 59">
            <a:extLst>
              <a:ext uri="{FF2B5EF4-FFF2-40B4-BE49-F238E27FC236}">
                <a16:creationId xmlns:a16="http://schemas.microsoft.com/office/drawing/2014/main" id="{3708FB08-538B-4411-9BAE-B9B8D3A62A0E}"/>
              </a:ext>
            </a:extLst>
          </p:cNvPr>
          <p:cNvSpPr/>
          <p:nvPr/>
        </p:nvSpPr>
        <p:spPr bwMode="auto">
          <a:xfrm>
            <a:off x="2894400" y="2502000"/>
            <a:ext cx="2617200" cy="2617200"/>
          </a:xfrm>
          <a:prstGeom prst="ellipse">
            <a:avLst/>
          </a:prstGeom>
          <a:gradFill>
            <a:gsLst>
              <a:gs pos="0">
                <a:srgbClr val="FFFFFF"/>
              </a:gs>
              <a:gs pos="20000">
                <a:srgbClr val="FFFFFF">
                  <a:alpha val="80000"/>
                </a:srgbClr>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楕円 55">
            <a:extLst>
              <a:ext uri="{FF2B5EF4-FFF2-40B4-BE49-F238E27FC236}">
                <a16:creationId xmlns:a16="http://schemas.microsoft.com/office/drawing/2014/main" id="{40DF9812-0AB4-4B7F-BD00-CFA58C8C79FE}"/>
              </a:ext>
            </a:extLst>
          </p:cNvPr>
          <p:cNvSpPr/>
          <p:nvPr/>
        </p:nvSpPr>
        <p:spPr bwMode="auto">
          <a:xfrm>
            <a:off x="4100400" y="748800"/>
            <a:ext cx="2617200" cy="2617200"/>
          </a:xfrm>
          <a:prstGeom prst="ellipse">
            <a:avLst/>
          </a:prstGeom>
          <a:gradFill>
            <a:gsLst>
              <a:gs pos="0">
                <a:srgbClr val="FFFFFF"/>
              </a:gs>
              <a:gs pos="20000">
                <a:srgbClr val="FFFFFF">
                  <a:alpha val="80000"/>
                </a:srgbClr>
              </a:gs>
              <a:gs pos="100000">
                <a:srgbClr val="3333FF">
                  <a:alpha val="0"/>
                </a:srgbClr>
              </a:gs>
            </a:gsLst>
            <a:path path="shape">
              <a:fillToRect l="50000" t="50000" r="50000" b="50000"/>
            </a:path>
          </a:gra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 name="タイトル 1">
            <a:extLst>
              <a:ext uri="{FF2B5EF4-FFF2-40B4-BE49-F238E27FC236}">
                <a16:creationId xmlns:a16="http://schemas.microsoft.com/office/drawing/2014/main" id="{A296AAE7-1C4A-48A6-9E00-A8CAF06D49E6}"/>
              </a:ext>
            </a:extLst>
          </p:cNvPr>
          <p:cNvSpPr>
            <a:spLocks noGrp="1"/>
          </p:cNvSpPr>
          <p:nvPr>
            <p:ph type="title"/>
          </p:nvPr>
        </p:nvSpPr>
        <p:spPr/>
        <p:txBody>
          <a:bodyPr/>
          <a:lstStyle/>
          <a:p>
            <a:r>
              <a:rPr kumimoji="1" lang="ja-JP" altLang="en-US" dirty="0"/>
              <a:t>機械学習</a:t>
            </a:r>
          </a:p>
        </p:txBody>
      </p:sp>
      <p:sp>
        <p:nvSpPr>
          <p:cNvPr id="4" name="楕円 3">
            <a:extLst>
              <a:ext uri="{FF2B5EF4-FFF2-40B4-BE49-F238E27FC236}">
                <a16:creationId xmlns:a16="http://schemas.microsoft.com/office/drawing/2014/main" id="{DB1E620C-83BD-4DF2-8DB6-B1B8C2C3D3F3}"/>
              </a:ext>
            </a:extLst>
          </p:cNvPr>
          <p:cNvSpPr/>
          <p:nvPr/>
        </p:nvSpPr>
        <p:spPr bwMode="auto">
          <a:xfrm>
            <a:off x="2016369" y="14235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 name="楕円 4">
            <a:extLst>
              <a:ext uri="{FF2B5EF4-FFF2-40B4-BE49-F238E27FC236}">
                <a16:creationId xmlns:a16="http://schemas.microsoft.com/office/drawing/2014/main" id="{5A6CFC5B-612E-40CA-AD51-422013047487}"/>
              </a:ext>
            </a:extLst>
          </p:cNvPr>
          <p:cNvSpPr/>
          <p:nvPr/>
        </p:nvSpPr>
        <p:spPr bwMode="auto">
          <a:xfrm>
            <a:off x="3048000" y="1775619"/>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 name="楕円 5">
            <a:extLst>
              <a:ext uri="{FF2B5EF4-FFF2-40B4-BE49-F238E27FC236}">
                <a16:creationId xmlns:a16="http://schemas.microsoft.com/office/drawing/2014/main" id="{2645FEF4-3851-4630-9FBE-F708DC125225}"/>
              </a:ext>
            </a:extLst>
          </p:cNvPr>
          <p:cNvSpPr/>
          <p:nvPr/>
        </p:nvSpPr>
        <p:spPr bwMode="auto">
          <a:xfrm>
            <a:off x="2819400" y="2696308"/>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 name="楕円 6">
            <a:extLst>
              <a:ext uri="{FF2B5EF4-FFF2-40B4-BE49-F238E27FC236}">
                <a16:creationId xmlns:a16="http://schemas.microsoft.com/office/drawing/2014/main" id="{6F97F4A2-0565-4398-8B4B-1B444098D316}"/>
              </a:ext>
            </a:extLst>
          </p:cNvPr>
          <p:cNvSpPr/>
          <p:nvPr/>
        </p:nvSpPr>
        <p:spPr bwMode="auto">
          <a:xfrm>
            <a:off x="4548554" y="2620108"/>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 name="楕円 7">
            <a:extLst>
              <a:ext uri="{FF2B5EF4-FFF2-40B4-BE49-F238E27FC236}">
                <a16:creationId xmlns:a16="http://schemas.microsoft.com/office/drawing/2014/main" id="{5EDE5BB4-7D9B-4876-8CBF-203486806CE9}"/>
              </a:ext>
            </a:extLst>
          </p:cNvPr>
          <p:cNvSpPr/>
          <p:nvPr/>
        </p:nvSpPr>
        <p:spPr bwMode="auto">
          <a:xfrm>
            <a:off x="3516923" y="439658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9" name="楕円 8">
            <a:extLst>
              <a:ext uri="{FF2B5EF4-FFF2-40B4-BE49-F238E27FC236}">
                <a16:creationId xmlns:a16="http://schemas.microsoft.com/office/drawing/2014/main" id="{B8EF5CC0-9DF4-4747-AA3D-E9DB766A18D4}"/>
              </a:ext>
            </a:extLst>
          </p:cNvPr>
          <p:cNvSpPr/>
          <p:nvPr/>
        </p:nvSpPr>
        <p:spPr bwMode="auto">
          <a:xfrm>
            <a:off x="2016369" y="420357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0" name="楕円 9">
            <a:extLst>
              <a:ext uri="{FF2B5EF4-FFF2-40B4-BE49-F238E27FC236}">
                <a16:creationId xmlns:a16="http://schemas.microsoft.com/office/drawing/2014/main" id="{009980BF-E0A6-4683-870A-5786B07EA848}"/>
              </a:ext>
            </a:extLst>
          </p:cNvPr>
          <p:cNvSpPr/>
          <p:nvPr/>
        </p:nvSpPr>
        <p:spPr bwMode="auto">
          <a:xfrm>
            <a:off x="5181602" y="1828373"/>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1" name="楕円 10">
            <a:extLst>
              <a:ext uri="{FF2B5EF4-FFF2-40B4-BE49-F238E27FC236}">
                <a16:creationId xmlns:a16="http://schemas.microsoft.com/office/drawing/2014/main" id="{25CC72F8-1C5C-4BC7-9A36-CD7E4BA3581A}"/>
              </a:ext>
            </a:extLst>
          </p:cNvPr>
          <p:cNvSpPr/>
          <p:nvPr/>
        </p:nvSpPr>
        <p:spPr bwMode="auto">
          <a:xfrm>
            <a:off x="3974123" y="3581400"/>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2" name="楕円 11">
            <a:extLst>
              <a:ext uri="{FF2B5EF4-FFF2-40B4-BE49-F238E27FC236}">
                <a16:creationId xmlns:a16="http://schemas.microsoft.com/office/drawing/2014/main" id="{CD517160-1247-492C-A4FA-817632FE8B6F}"/>
              </a:ext>
            </a:extLst>
          </p:cNvPr>
          <p:cNvSpPr/>
          <p:nvPr/>
        </p:nvSpPr>
        <p:spPr bwMode="auto">
          <a:xfrm>
            <a:off x="5615356" y="343486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3" name="楕円 12">
            <a:extLst>
              <a:ext uri="{FF2B5EF4-FFF2-40B4-BE49-F238E27FC236}">
                <a16:creationId xmlns:a16="http://schemas.microsoft.com/office/drawing/2014/main" id="{3807BC47-98DC-433C-B386-E2B2AF13A651}"/>
              </a:ext>
            </a:extLst>
          </p:cNvPr>
          <p:cNvSpPr/>
          <p:nvPr/>
        </p:nvSpPr>
        <p:spPr bwMode="auto">
          <a:xfrm>
            <a:off x="4319954" y="478387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楕円 13">
            <a:extLst>
              <a:ext uri="{FF2B5EF4-FFF2-40B4-BE49-F238E27FC236}">
                <a16:creationId xmlns:a16="http://schemas.microsoft.com/office/drawing/2014/main" id="{9C7AEC1F-FCCF-4A7E-AC89-B0C6C68E6AF4}"/>
              </a:ext>
            </a:extLst>
          </p:cNvPr>
          <p:cNvSpPr/>
          <p:nvPr/>
        </p:nvSpPr>
        <p:spPr bwMode="auto">
          <a:xfrm>
            <a:off x="6734908" y="2244756"/>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 name="楕円 14">
            <a:extLst>
              <a:ext uri="{FF2B5EF4-FFF2-40B4-BE49-F238E27FC236}">
                <a16:creationId xmlns:a16="http://schemas.microsoft.com/office/drawing/2014/main" id="{47592C86-4F52-48C6-A3E8-31D1A751BF8A}"/>
              </a:ext>
            </a:extLst>
          </p:cNvPr>
          <p:cNvSpPr/>
          <p:nvPr/>
        </p:nvSpPr>
        <p:spPr bwMode="auto">
          <a:xfrm>
            <a:off x="609600" y="3681047"/>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 name="楕円 15">
            <a:extLst>
              <a:ext uri="{FF2B5EF4-FFF2-40B4-BE49-F238E27FC236}">
                <a16:creationId xmlns:a16="http://schemas.microsoft.com/office/drawing/2014/main" id="{86C81559-D951-46B8-8B22-FFEC773464B8}"/>
              </a:ext>
            </a:extLst>
          </p:cNvPr>
          <p:cNvSpPr/>
          <p:nvPr/>
        </p:nvSpPr>
        <p:spPr bwMode="auto">
          <a:xfrm>
            <a:off x="6729046" y="3681047"/>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楕円 16">
            <a:extLst>
              <a:ext uri="{FF2B5EF4-FFF2-40B4-BE49-F238E27FC236}">
                <a16:creationId xmlns:a16="http://schemas.microsoft.com/office/drawing/2014/main" id="{30C66953-040B-45D4-B0AA-D2F459AD7D40}"/>
              </a:ext>
            </a:extLst>
          </p:cNvPr>
          <p:cNvSpPr/>
          <p:nvPr/>
        </p:nvSpPr>
        <p:spPr bwMode="auto">
          <a:xfrm>
            <a:off x="5615356" y="469594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楕円 17">
            <a:extLst>
              <a:ext uri="{FF2B5EF4-FFF2-40B4-BE49-F238E27FC236}">
                <a16:creationId xmlns:a16="http://schemas.microsoft.com/office/drawing/2014/main" id="{120F9C14-FCFC-450A-92F7-98D4E23EAC5D}"/>
              </a:ext>
            </a:extLst>
          </p:cNvPr>
          <p:cNvSpPr/>
          <p:nvPr/>
        </p:nvSpPr>
        <p:spPr bwMode="auto">
          <a:xfrm>
            <a:off x="1201616" y="4684011"/>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楕円 20">
            <a:extLst>
              <a:ext uri="{FF2B5EF4-FFF2-40B4-BE49-F238E27FC236}">
                <a16:creationId xmlns:a16="http://schemas.microsoft.com/office/drawing/2014/main" id="{2D85EFDB-00FA-49DA-869D-5F42249FDE9D}"/>
              </a:ext>
            </a:extLst>
          </p:cNvPr>
          <p:cNvSpPr/>
          <p:nvPr/>
        </p:nvSpPr>
        <p:spPr bwMode="auto">
          <a:xfrm>
            <a:off x="6500446" y="6014449"/>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楕円 21">
            <a:extLst>
              <a:ext uri="{FF2B5EF4-FFF2-40B4-BE49-F238E27FC236}">
                <a16:creationId xmlns:a16="http://schemas.microsoft.com/office/drawing/2014/main" id="{EF08B05B-A268-4928-99B9-8BD2F2C7E1C3}"/>
              </a:ext>
            </a:extLst>
          </p:cNvPr>
          <p:cNvSpPr/>
          <p:nvPr/>
        </p:nvSpPr>
        <p:spPr bwMode="auto">
          <a:xfrm>
            <a:off x="1828800" y="2438400"/>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楕円 22">
            <a:extLst>
              <a:ext uri="{FF2B5EF4-FFF2-40B4-BE49-F238E27FC236}">
                <a16:creationId xmlns:a16="http://schemas.microsoft.com/office/drawing/2014/main" id="{352FEEC6-A5E5-44C4-849B-5769348CBA5A}"/>
              </a:ext>
            </a:extLst>
          </p:cNvPr>
          <p:cNvSpPr/>
          <p:nvPr/>
        </p:nvSpPr>
        <p:spPr bwMode="auto">
          <a:xfrm>
            <a:off x="509953" y="2004219"/>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8" name="楕円 27">
            <a:extLst>
              <a:ext uri="{FF2B5EF4-FFF2-40B4-BE49-F238E27FC236}">
                <a16:creationId xmlns:a16="http://schemas.microsoft.com/office/drawing/2014/main" id="{1E99527A-DA83-4B06-A6D3-B2B3B86EBEC0}"/>
              </a:ext>
            </a:extLst>
          </p:cNvPr>
          <p:cNvSpPr/>
          <p:nvPr/>
        </p:nvSpPr>
        <p:spPr bwMode="auto">
          <a:xfrm>
            <a:off x="7537938" y="4835344"/>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29" name="グループ化 28">
            <a:extLst>
              <a:ext uri="{FF2B5EF4-FFF2-40B4-BE49-F238E27FC236}">
                <a16:creationId xmlns:a16="http://schemas.microsoft.com/office/drawing/2014/main" id="{46E65371-7C52-41E6-A0B8-D0D214C6023C}"/>
              </a:ext>
            </a:extLst>
          </p:cNvPr>
          <p:cNvGrpSpPr/>
          <p:nvPr/>
        </p:nvGrpSpPr>
        <p:grpSpPr>
          <a:xfrm>
            <a:off x="7593987" y="421235"/>
            <a:ext cx="1420302" cy="1184144"/>
            <a:chOff x="7593987" y="421235"/>
            <a:chExt cx="1420302" cy="1184144"/>
          </a:xfrm>
        </p:grpSpPr>
        <p:sp>
          <p:nvSpPr>
            <p:cNvPr id="30" name="楕円 29">
              <a:extLst>
                <a:ext uri="{FF2B5EF4-FFF2-40B4-BE49-F238E27FC236}">
                  <a16:creationId xmlns:a16="http://schemas.microsoft.com/office/drawing/2014/main" id="{4ACF8F12-71D4-49BF-BA1B-72A5A8DF53BB}"/>
                </a:ext>
              </a:extLst>
            </p:cNvPr>
            <p:cNvSpPr/>
            <p:nvPr/>
          </p:nvSpPr>
          <p:spPr bwMode="auto">
            <a:xfrm>
              <a:off x="7605081" y="443768"/>
              <a:ext cx="457200" cy="4572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1" name="テキスト ボックス 30">
              <a:extLst>
                <a:ext uri="{FF2B5EF4-FFF2-40B4-BE49-F238E27FC236}">
                  <a16:creationId xmlns:a16="http://schemas.microsoft.com/office/drawing/2014/main" id="{09AC4F5C-F2F1-49C6-A38E-A22CFC0B8836}"/>
                </a:ext>
              </a:extLst>
            </p:cNvPr>
            <p:cNvSpPr txBox="1"/>
            <p:nvPr/>
          </p:nvSpPr>
          <p:spPr>
            <a:xfrm>
              <a:off x="8157035" y="421235"/>
              <a:ext cx="853119" cy="523220"/>
            </a:xfrm>
            <a:prstGeom prst="rect">
              <a:avLst/>
            </a:prstGeom>
            <a:noFill/>
          </p:spPr>
          <p:txBody>
            <a:bodyPr wrap="none" rtlCol="0">
              <a:spAutoFit/>
            </a:bodyPr>
            <a:lstStyle/>
            <a:p>
              <a:r>
                <a:rPr kumimoji="1" lang="ja-JP" altLang="en-US" dirty="0"/>
                <a:t>勝ち</a:t>
              </a:r>
            </a:p>
          </p:txBody>
        </p:sp>
        <p:sp>
          <p:nvSpPr>
            <p:cNvPr id="32" name="楕円 31">
              <a:extLst>
                <a:ext uri="{FF2B5EF4-FFF2-40B4-BE49-F238E27FC236}">
                  <a16:creationId xmlns:a16="http://schemas.microsoft.com/office/drawing/2014/main" id="{215E021F-60CE-4F86-9269-FAF8FA419221}"/>
                </a:ext>
              </a:extLst>
            </p:cNvPr>
            <p:cNvSpPr/>
            <p:nvPr/>
          </p:nvSpPr>
          <p:spPr bwMode="auto">
            <a:xfrm>
              <a:off x="7593987" y="1104692"/>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3" name="テキスト ボックス 32">
              <a:extLst>
                <a:ext uri="{FF2B5EF4-FFF2-40B4-BE49-F238E27FC236}">
                  <a16:creationId xmlns:a16="http://schemas.microsoft.com/office/drawing/2014/main" id="{370B0337-2B2D-4AE7-8BB2-AB473635BC97}"/>
                </a:ext>
              </a:extLst>
            </p:cNvPr>
            <p:cNvSpPr txBox="1"/>
            <p:nvPr/>
          </p:nvSpPr>
          <p:spPr>
            <a:xfrm>
              <a:off x="8130713" y="1082159"/>
              <a:ext cx="883576" cy="523220"/>
            </a:xfrm>
            <a:prstGeom prst="rect">
              <a:avLst/>
            </a:prstGeom>
            <a:noFill/>
          </p:spPr>
          <p:txBody>
            <a:bodyPr wrap="none" rtlCol="0">
              <a:spAutoFit/>
            </a:bodyPr>
            <a:lstStyle/>
            <a:p>
              <a:r>
                <a:rPr lang="ja-JP" altLang="en-US" dirty="0"/>
                <a:t>負け</a:t>
              </a:r>
              <a:endParaRPr kumimoji="1" lang="ja-JP" altLang="en-US" dirty="0"/>
            </a:p>
          </p:txBody>
        </p:sp>
      </p:grpSp>
      <p:sp>
        <p:nvSpPr>
          <p:cNvPr id="34" name="楕円 33">
            <a:extLst>
              <a:ext uri="{FF2B5EF4-FFF2-40B4-BE49-F238E27FC236}">
                <a16:creationId xmlns:a16="http://schemas.microsoft.com/office/drawing/2014/main" id="{A17E6BD0-9617-44F1-A46F-0901DD399E59}"/>
              </a:ext>
            </a:extLst>
          </p:cNvPr>
          <p:cNvSpPr/>
          <p:nvPr/>
        </p:nvSpPr>
        <p:spPr bwMode="auto">
          <a:xfrm>
            <a:off x="2168769" y="5417771"/>
            <a:ext cx="457200" cy="457200"/>
          </a:xfrm>
          <a:prstGeom prst="ellipse">
            <a:avLst/>
          </a:prstGeom>
          <a:solidFill>
            <a:schemeClr val="bg2"/>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865737A2-92A4-472B-9FA8-A080B8A9799C}"/>
              </a:ext>
            </a:extLst>
          </p:cNvPr>
          <p:cNvSpPr txBox="1"/>
          <p:nvPr/>
        </p:nvSpPr>
        <p:spPr>
          <a:xfrm>
            <a:off x="3721137" y="6069164"/>
            <a:ext cx="5073685" cy="523220"/>
          </a:xfrm>
          <a:prstGeom prst="rect">
            <a:avLst/>
          </a:prstGeom>
          <a:solidFill>
            <a:srgbClr val="003300"/>
          </a:solidFill>
          <a:ln>
            <a:solidFill>
              <a:schemeClr val="tx1"/>
            </a:solidFill>
          </a:ln>
        </p:spPr>
        <p:txBody>
          <a:bodyPr wrap="square" rtlCol="0">
            <a:spAutoFit/>
          </a:bodyPr>
          <a:lstStyle/>
          <a:p>
            <a:r>
              <a:rPr lang="ja-JP" altLang="en-US" dirty="0"/>
              <a:t>できるだけ「濃い白」の手を選ぶ</a:t>
            </a:r>
            <a:endParaRPr kumimoji="1" lang="en-US" altLang="ja-JP" dirty="0"/>
          </a:p>
        </p:txBody>
      </p:sp>
      <p:sp>
        <p:nvSpPr>
          <p:cNvPr id="19" name="正方形/長方形 18">
            <a:extLst>
              <a:ext uri="{FF2B5EF4-FFF2-40B4-BE49-F238E27FC236}">
                <a16:creationId xmlns:a16="http://schemas.microsoft.com/office/drawing/2014/main" id="{8F729725-2012-4932-8549-BA5C1CE2F024}"/>
              </a:ext>
            </a:extLst>
          </p:cNvPr>
          <p:cNvSpPr/>
          <p:nvPr/>
        </p:nvSpPr>
        <p:spPr bwMode="auto">
          <a:xfrm>
            <a:off x="0" y="0"/>
            <a:ext cx="9448800" cy="7391400"/>
          </a:xfrm>
          <a:prstGeom prst="rect">
            <a:avLst/>
          </a:prstGeom>
          <a:noFill/>
          <a:ln w="190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400" dirty="0">
              <a:effectLst/>
              <a:latin typeface="Times New Roman" panose="02020603050405020304" pitchFamily="18" charset="0"/>
            </a:endParaRPr>
          </a:p>
        </p:txBody>
      </p:sp>
    </p:spTree>
    <p:custDataLst>
      <p:tags r:id="rId1"/>
    </p:custDataLst>
    <p:extLst>
      <p:ext uri="{BB962C8B-B14F-4D97-AF65-F5344CB8AC3E}">
        <p14:creationId xmlns:p14="http://schemas.microsoft.com/office/powerpoint/2010/main" val="3118432556"/>
      </p:ext>
    </p:extLst>
  </p:cSld>
  <p:clrMapOvr>
    <a:masterClrMapping/>
  </p:clrMapOvr>
  <mc:AlternateContent xmlns:mc="http://schemas.openxmlformats.org/markup-compatibility/2006" xmlns:p14="http://schemas.microsoft.com/office/powerpoint/2010/main">
    <mc:Choice Requires="p14">
      <p:transition spd="slow" p14:dur="2000" advTm="25100"/>
    </mc:Choice>
    <mc:Fallback xmlns="">
      <p:transition spd="slow" advTm="251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circle(out)">
                                      <p:cBhvr>
                                        <p:cTn id="7" dur="2000"/>
                                        <p:tgtEl>
                                          <p:spTgt spid="66"/>
                                        </p:tgtEl>
                                      </p:cBhvr>
                                    </p:animEffect>
                                  </p:childTnLst>
                                </p:cTn>
                              </p:par>
                            </p:childTnLst>
                          </p:cTn>
                        </p:par>
                        <p:par>
                          <p:cTn id="8" fill="hold">
                            <p:stCondLst>
                              <p:cond delay="2000"/>
                            </p:stCondLst>
                            <p:childTnLst>
                              <p:par>
                                <p:cTn id="9" presetID="6" presetClass="entr" presetSubtype="32" fill="hold" grpId="0" nodeType="afterEffect">
                                  <p:stCondLst>
                                    <p:cond delay="0"/>
                                  </p:stCondLst>
                                  <p:childTnLst>
                                    <p:set>
                                      <p:cBhvr>
                                        <p:cTn id="10" dur="1" fill="hold">
                                          <p:stCondLst>
                                            <p:cond delay="0"/>
                                          </p:stCondLst>
                                        </p:cTn>
                                        <p:tgtEl>
                                          <p:spTgt spid="72"/>
                                        </p:tgtEl>
                                        <p:attrNameLst>
                                          <p:attrName>style.visibility</p:attrName>
                                        </p:attrNameLst>
                                      </p:cBhvr>
                                      <p:to>
                                        <p:strVal val="visible"/>
                                      </p:to>
                                    </p:set>
                                    <p:animEffect transition="in" filter="circle(out)">
                                      <p:cBhvr>
                                        <p:cTn id="11" dur="2000"/>
                                        <p:tgtEl>
                                          <p:spTgt spid="72"/>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checkerboard(across)">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66" grpId="0" animBg="1"/>
      <p:bldP spid="3"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宿題：</a:t>
            </a:r>
            <a:r>
              <a:rPr kumimoji="1" lang="en-US" altLang="ja-JP" baseline="0" dirty="0">
                <a:latin typeface="Times New Roman" pitchFamily="18" charset="0"/>
              </a:rPr>
              <a:t>3</a:t>
            </a:r>
            <a:r>
              <a:rPr kumimoji="1" lang="ja-JP" altLang="en-US" baseline="0" dirty="0">
                <a:latin typeface="Times New Roman" pitchFamily="18" charset="0"/>
              </a:rPr>
              <a:t>目並べ</a:t>
            </a:r>
            <a:r>
              <a:rPr lang="ja-JP" altLang="en-US" dirty="0">
                <a:latin typeface="Times New Roman" pitchFamily="18" charset="0"/>
              </a:rPr>
              <a:t>の着手選択</a:t>
            </a:r>
            <a:endParaRPr kumimoji="1" lang="ja-JP" altLang="en-US" baseline="0" dirty="0">
              <a:latin typeface="Times New Roman" pitchFamily="18" charset="0"/>
            </a:endParaRPr>
          </a:p>
        </p:txBody>
      </p:sp>
      <p:sp>
        <p:nvSpPr>
          <p:cNvPr id="3" name="コンテンツ プレースホルダー 2"/>
          <p:cNvSpPr>
            <a:spLocks noGrp="1"/>
          </p:cNvSpPr>
          <p:nvPr>
            <p:ph idx="1"/>
          </p:nvPr>
        </p:nvSpPr>
        <p:spPr/>
        <p:txBody>
          <a:bodyPr/>
          <a:lstStyle/>
          <a:p>
            <a:r>
              <a:rPr lang="en-US" altLang="ja-JP" dirty="0">
                <a:latin typeface="Times New Roman" pitchFamily="18" charset="0"/>
              </a:rPr>
              <a:t>3</a:t>
            </a:r>
            <a:r>
              <a:rPr lang="ja-JP" altLang="en-US" dirty="0">
                <a:latin typeface="Times New Roman" pitchFamily="18" charset="0"/>
              </a:rPr>
              <a:t>目並べ着手選択</a:t>
            </a:r>
            <a:endParaRPr lang="en-US" altLang="ja-JP" dirty="0">
              <a:latin typeface="Times New Roman" pitchFamily="18" charset="0"/>
            </a:endParaRPr>
          </a:p>
          <a:p>
            <a:pPr lvl="1"/>
            <a:r>
              <a:rPr lang="ja-JP" altLang="en-US" dirty="0">
                <a:latin typeface="Times New Roman" pitchFamily="18" charset="0"/>
              </a:rPr>
              <a:t>先手後手それぞれを人間か</a:t>
            </a:r>
            <a:r>
              <a:rPr lang="en-US" altLang="ja-JP" dirty="0">
                <a:latin typeface="Times New Roman" pitchFamily="18" charset="0"/>
              </a:rPr>
              <a:t>CPU</a:t>
            </a:r>
            <a:r>
              <a:rPr lang="ja-JP" altLang="en-US" dirty="0">
                <a:latin typeface="Times New Roman" pitchFamily="18" charset="0"/>
              </a:rPr>
              <a:t>のどちらが受け持つかを選べるようにせよ</a:t>
            </a:r>
            <a:endParaRPr lang="en-US" altLang="ja-JP" dirty="0">
              <a:latin typeface="Times New Roman" pitchFamily="18" charset="0"/>
            </a:endParaRPr>
          </a:p>
          <a:p>
            <a:pPr lvl="2"/>
            <a:r>
              <a:rPr kumimoji="1" lang="en-US" altLang="ja-JP" baseline="0" dirty="0">
                <a:latin typeface="Times New Roman" pitchFamily="18" charset="0"/>
              </a:rPr>
              <a:t>CPU</a:t>
            </a:r>
            <a:r>
              <a:rPr kumimoji="1" lang="ja-JP" altLang="en-US" baseline="0" dirty="0">
                <a:latin typeface="Times New Roman" pitchFamily="18" charset="0"/>
              </a:rPr>
              <a:t>は</a:t>
            </a:r>
            <a:r>
              <a:rPr lang="ja-JP" altLang="en-US" dirty="0">
                <a:latin typeface="Times New Roman" pitchFamily="18" charset="0"/>
              </a:rPr>
              <a:t>以下の手順で着手決定</a:t>
            </a:r>
            <a:endParaRPr lang="en-US" altLang="ja-JP" dirty="0">
              <a:latin typeface="Times New Roman" pitchFamily="18" charset="0"/>
            </a:endParaRPr>
          </a:p>
          <a:p>
            <a:pPr lvl="3"/>
            <a:r>
              <a:rPr kumimoji="1" lang="ja-JP" altLang="en-US" sz="2400" baseline="0" dirty="0">
                <a:latin typeface="Times New Roman" pitchFamily="18" charset="0"/>
              </a:rPr>
              <a:t>自分にリーチが掛っている場合</a:t>
            </a:r>
            <a:endParaRPr kumimoji="1" lang="en-US" altLang="ja-JP" sz="2400" baseline="0" dirty="0">
              <a:latin typeface="Times New Roman" pitchFamily="18" charset="0"/>
            </a:endParaRPr>
          </a:p>
          <a:p>
            <a:pPr lvl="3">
              <a:buNone/>
            </a:pPr>
            <a:r>
              <a:rPr lang="ja-JP" altLang="en-US" sz="2400" dirty="0">
                <a:latin typeface="Times New Roman" pitchFamily="18" charset="0"/>
              </a:rPr>
              <a:t>⇒</a:t>
            </a:r>
            <a:r>
              <a:rPr kumimoji="1" lang="ja-JP" altLang="en-US" sz="2400" baseline="0" dirty="0">
                <a:latin typeface="Times New Roman" pitchFamily="18" charset="0"/>
              </a:rPr>
              <a:t>勝つ手を打つ</a:t>
            </a:r>
            <a:endParaRPr kumimoji="1" lang="en-US" altLang="ja-JP" sz="2400" baseline="0" dirty="0">
              <a:latin typeface="Times New Roman" pitchFamily="18" charset="0"/>
            </a:endParaRPr>
          </a:p>
          <a:p>
            <a:pPr lvl="3"/>
            <a:r>
              <a:rPr lang="ja-JP" altLang="en-US" sz="2400" dirty="0">
                <a:latin typeface="Times New Roman" pitchFamily="18" charset="0"/>
              </a:rPr>
              <a:t>自分にリーチが掛っておらず、相手にリーチが掛っている場合</a:t>
            </a:r>
            <a:endParaRPr lang="en-US" altLang="ja-JP" sz="2400" dirty="0">
              <a:latin typeface="Times New Roman" pitchFamily="18" charset="0"/>
            </a:endParaRPr>
          </a:p>
          <a:p>
            <a:pPr lvl="3">
              <a:buNone/>
            </a:pPr>
            <a:r>
              <a:rPr lang="ja-JP" altLang="en-US" sz="2400" dirty="0">
                <a:latin typeface="Times New Roman" pitchFamily="18" charset="0"/>
              </a:rPr>
              <a:t>⇒それを防ぐ手を打つ</a:t>
            </a:r>
            <a:endParaRPr lang="en-US" altLang="ja-JP" sz="2400" dirty="0">
              <a:latin typeface="Times New Roman" pitchFamily="18" charset="0"/>
            </a:endParaRPr>
          </a:p>
          <a:p>
            <a:pPr lvl="3"/>
            <a:r>
              <a:rPr kumimoji="1" lang="ja-JP" altLang="en-US" sz="2400" baseline="0" dirty="0">
                <a:latin typeface="Times New Roman" pitchFamily="18" charset="0"/>
              </a:rPr>
              <a:t>それ以外の場合</a:t>
            </a:r>
            <a:endParaRPr kumimoji="1" lang="en-US" altLang="ja-JP" sz="2400" baseline="0" dirty="0">
              <a:latin typeface="Times New Roman" pitchFamily="18" charset="0"/>
            </a:endParaRPr>
          </a:p>
          <a:p>
            <a:pPr lvl="3">
              <a:buNone/>
            </a:pPr>
            <a:r>
              <a:rPr lang="ja-JP" altLang="en-US" sz="2400" dirty="0">
                <a:latin typeface="Times New Roman" pitchFamily="18" charset="0"/>
              </a:rPr>
              <a:t>⇒</a:t>
            </a:r>
            <a:r>
              <a:rPr kumimoji="1" lang="ja-JP" altLang="en-US" sz="2400" baseline="0" dirty="0">
                <a:latin typeface="Times New Roman" pitchFamily="18" charset="0"/>
              </a:rPr>
              <a:t>評価値の高いマスに打つ</a:t>
            </a:r>
            <a:endParaRPr kumimoji="1" lang="en-US" altLang="ja-JP" sz="2400" baseline="0" dirty="0">
              <a:latin typeface="Times New Roman" pitchFamily="18" charset="0"/>
            </a:endParaRPr>
          </a:p>
        </p:txBody>
      </p:sp>
    </p:spTree>
    <p:extLst>
      <p:ext uri="{BB962C8B-B14F-4D97-AF65-F5344CB8AC3E}">
        <p14:creationId xmlns:p14="http://schemas.microsoft.com/office/powerpoint/2010/main" val="217126002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aseline="0" dirty="0">
                <a:latin typeface="Times New Roman" pitchFamily="18" charset="0"/>
              </a:rPr>
              <a:t>宿題：</a:t>
            </a:r>
            <a:r>
              <a:rPr kumimoji="1" lang="en-US" altLang="ja-JP" baseline="0" dirty="0">
                <a:latin typeface="Times New Roman" pitchFamily="18" charset="0"/>
              </a:rPr>
              <a:t>3</a:t>
            </a:r>
            <a:r>
              <a:rPr kumimoji="1" lang="ja-JP" altLang="en-US" baseline="0" dirty="0">
                <a:latin typeface="Times New Roman" pitchFamily="18" charset="0"/>
              </a:rPr>
              <a:t>目並べ</a:t>
            </a:r>
            <a:r>
              <a:rPr lang="ja-JP" altLang="en-US" dirty="0">
                <a:latin typeface="Times New Roman" pitchFamily="18" charset="0"/>
              </a:rPr>
              <a:t>の着手選択</a:t>
            </a:r>
            <a:endParaRPr kumimoji="1" lang="ja-JP" altLang="en-US" baseline="0" dirty="0">
              <a:latin typeface="Times New Roman" pitchFamily="18" charset="0"/>
            </a:endParaRPr>
          </a:p>
        </p:txBody>
      </p:sp>
      <p:sp>
        <p:nvSpPr>
          <p:cNvPr id="16" name="正方形/長方形 15"/>
          <p:cNvSpPr/>
          <p:nvPr/>
        </p:nvSpPr>
        <p:spPr bwMode="auto">
          <a:xfrm>
            <a:off x="718466" y="1600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 name="正方形/長方形 16"/>
          <p:cNvSpPr/>
          <p:nvPr/>
        </p:nvSpPr>
        <p:spPr bwMode="auto">
          <a:xfrm>
            <a:off x="1371600" y="1600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 name="正方形/長方形 17"/>
          <p:cNvSpPr/>
          <p:nvPr/>
        </p:nvSpPr>
        <p:spPr bwMode="auto">
          <a:xfrm>
            <a:off x="2024734" y="1600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 name="正方形/長方形 18"/>
          <p:cNvSpPr/>
          <p:nvPr/>
        </p:nvSpPr>
        <p:spPr bwMode="auto">
          <a:xfrm>
            <a:off x="718466" y="22424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 name="正方形/長方形 19"/>
          <p:cNvSpPr/>
          <p:nvPr/>
        </p:nvSpPr>
        <p:spPr bwMode="auto">
          <a:xfrm>
            <a:off x="1371600" y="22424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 name="正方形/長方形 20"/>
          <p:cNvSpPr/>
          <p:nvPr/>
        </p:nvSpPr>
        <p:spPr bwMode="auto">
          <a:xfrm>
            <a:off x="2024734" y="22424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 name="正方形/長方形 21"/>
          <p:cNvSpPr/>
          <p:nvPr/>
        </p:nvSpPr>
        <p:spPr bwMode="auto">
          <a:xfrm>
            <a:off x="718466" y="28847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 name="正方形/長方形 22"/>
          <p:cNvSpPr/>
          <p:nvPr/>
        </p:nvSpPr>
        <p:spPr bwMode="auto">
          <a:xfrm>
            <a:off x="1371600" y="28847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 name="正方形/長方形 23"/>
          <p:cNvSpPr/>
          <p:nvPr/>
        </p:nvSpPr>
        <p:spPr bwMode="auto">
          <a:xfrm>
            <a:off x="2024734" y="28847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 name="円/楕円 13"/>
          <p:cNvSpPr/>
          <p:nvPr/>
        </p:nvSpPr>
        <p:spPr bwMode="auto">
          <a:xfrm>
            <a:off x="810999" y="1686871"/>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2" name="円/楕円 31"/>
          <p:cNvSpPr/>
          <p:nvPr/>
        </p:nvSpPr>
        <p:spPr bwMode="auto">
          <a:xfrm>
            <a:off x="810999" y="2983127"/>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6" name="グループ化 32"/>
          <p:cNvGrpSpPr/>
          <p:nvPr/>
        </p:nvGrpSpPr>
        <p:grpSpPr>
          <a:xfrm>
            <a:off x="1478359" y="2328282"/>
            <a:ext cx="428748" cy="428748"/>
            <a:chOff x="5556278" y="4626401"/>
            <a:chExt cx="428748" cy="428748"/>
          </a:xfrm>
        </p:grpSpPr>
        <p:cxnSp>
          <p:nvCxnSpPr>
            <p:cNvPr id="34" name="直線コネクタ 33"/>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コネクタ 34"/>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7" name="グループ化 32"/>
          <p:cNvGrpSpPr/>
          <p:nvPr/>
        </p:nvGrpSpPr>
        <p:grpSpPr>
          <a:xfrm>
            <a:off x="2087959" y="1718682"/>
            <a:ext cx="428748" cy="428748"/>
            <a:chOff x="5556278" y="4626401"/>
            <a:chExt cx="428748" cy="428748"/>
          </a:xfrm>
        </p:grpSpPr>
        <p:cxnSp>
          <p:nvCxnSpPr>
            <p:cNvPr id="29" name="直線コネクタ 28"/>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1" name="テキスト ボックス 30"/>
          <p:cNvSpPr txBox="1"/>
          <p:nvPr/>
        </p:nvSpPr>
        <p:spPr>
          <a:xfrm>
            <a:off x="640159" y="3776082"/>
            <a:ext cx="2180404" cy="523220"/>
          </a:xfrm>
          <a:prstGeom prst="rect">
            <a:avLst/>
          </a:prstGeom>
          <a:noFill/>
        </p:spPr>
        <p:txBody>
          <a:bodyPr wrap="none" rtlCol="0">
            <a:spAutoFit/>
          </a:bodyPr>
          <a:lstStyle/>
          <a:p>
            <a:r>
              <a:rPr kumimoji="1" lang="ja-JP" altLang="en-US" dirty="0">
                <a:latin typeface="Times New Roman" panose="02020603050405020304" pitchFamily="18" charset="0"/>
              </a:rPr>
              <a:t>自分にリーチ</a:t>
            </a:r>
            <a:endParaRPr kumimoji="1" lang="en-US" altLang="ja-JP" dirty="0">
              <a:latin typeface="Times New Roman" panose="02020603050405020304" pitchFamily="18" charset="0"/>
            </a:endParaRPr>
          </a:p>
        </p:txBody>
      </p:sp>
      <p:sp>
        <p:nvSpPr>
          <p:cNvPr id="33" name="正方形/長方形 32"/>
          <p:cNvSpPr/>
          <p:nvPr/>
        </p:nvSpPr>
        <p:spPr bwMode="auto">
          <a:xfrm>
            <a:off x="3537866" y="1600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6" name="正方形/長方形 35"/>
          <p:cNvSpPr/>
          <p:nvPr/>
        </p:nvSpPr>
        <p:spPr bwMode="auto">
          <a:xfrm>
            <a:off x="4191000" y="1600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7" name="正方形/長方形 36"/>
          <p:cNvSpPr/>
          <p:nvPr/>
        </p:nvSpPr>
        <p:spPr bwMode="auto">
          <a:xfrm>
            <a:off x="4844134" y="1600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8" name="正方形/長方形 37"/>
          <p:cNvSpPr/>
          <p:nvPr/>
        </p:nvSpPr>
        <p:spPr bwMode="auto">
          <a:xfrm>
            <a:off x="3537866" y="22424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39" name="正方形/長方形 38"/>
          <p:cNvSpPr/>
          <p:nvPr/>
        </p:nvSpPr>
        <p:spPr bwMode="auto">
          <a:xfrm>
            <a:off x="4191000" y="22424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1" name="正方形/長方形 40"/>
          <p:cNvSpPr/>
          <p:nvPr/>
        </p:nvSpPr>
        <p:spPr bwMode="auto">
          <a:xfrm>
            <a:off x="4844134" y="22424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2" name="正方形/長方形 41"/>
          <p:cNvSpPr/>
          <p:nvPr/>
        </p:nvSpPr>
        <p:spPr bwMode="auto">
          <a:xfrm>
            <a:off x="3537866" y="28847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3" name="正方形/長方形 42"/>
          <p:cNvSpPr/>
          <p:nvPr/>
        </p:nvSpPr>
        <p:spPr bwMode="auto">
          <a:xfrm>
            <a:off x="4191000" y="28847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4" name="正方形/長方形 43"/>
          <p:cNvSpPr/>
          <p:nvPr/>
        </p:nvSpPr>
        <p:spPr bwMode="auto">
          <a:xfrm>
            <a:off x="4844134" y="28847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5" name="円/楕円 44"/>
          <p:cNvSpPr/>
          <p:nvPr/>
        </p:nvSpPr>
        <p:spPr bwMode="auto">
          <a:xfrm>
            <a:off x="3630399" y="1686871"/>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46" name="円/楕円 45"/>
          <p:cNvSpPr/>
          <p:nvPr/>
        </p:nvSpPr>
        <p:spPr bwMode="auto">
          <a:xfrm>
            <a:off x="4907359" y="3014082"/>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47" name="グループ化 32"/>
          <p:cNvGrpSpPr/>
          <p:nvPr/>
        </p:nvGrpSpPr>
        <p:grpSpPr>
          <a:xfrm>
            <a:off x="4297759" y="2328282"/>
            <a:ext cx="428748" cy="428748"/>
            <a:chOff x="5556278" y="4626401"/>
            <a:chExt cx="428748" cy="428748"/>
          </a:xfrm>
        </p:grpSpPr>
        <p:cxnSp>
          <p:nvCxnSpPr>
            <p:cNvPr id="48" name="直線コネクタ 47"/>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コネクタ 48"/>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0" name="グループ化 32"/>
          <p:cNvGrpSpPr/>
          <p:nvPr/>
        </p:nvGrpSpPr>
        <p:grpSpPr>
          <a:xfrm>
            <a:off x="4297759" y="1718682"/>
            <a:ext cx="428748" cy="428748"/>
            <a:chOff x="5556278" y="4626401"/>
            <a:chExt cx="428748" cy="428748"/>
          </a:xfrm>
        </p:grpSpPr>
        <p:cxnSp>
          <p:nvCxnSpPr>
            <p:cNvPr id="51" name="直線コネクタ 50"/>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コネクタ 51"/>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3" name="テキスト ボックス 52"/>
          <p:cNvSpPr txBox="1"/>
          <p:nvPr/>
        </p:nvSpPr>
        <p:spPr>
          <a:xfrm>
            <a:off x="3459560" y="3776082"/>
            <a:ext cx="2180405" cy="523220"/>
          </a:xfrm>
          <a:prstGeom prst="rect">
            <a:avLst/>
          </a:prstGeom>
          <a:noFill/>
        </p:spPr>
        <p:txBody>
          <a:bodyPr wrap="none" rtlCol="0">
            <a:spAutoFit/>
          </a:bodyPr>
          <a:lstStyle/>
          <a:p>
            <a:r>
              <a:rPr lang="ja-JP" altLang="en-US" dirty="0">
                <a:latin typeface="Times New Roman" panose="02020603050405020304" pitchFamily="18" charset="0"/>
              </a:rPr>
              <a:t>相手</a:t>
            </a:r>
            <a:r>
              <a:rPr kumimoji="1" lang="ja-JP" altLang="en-US" dirty="0">
                <a:latin typeface="Times New Roman" panose="02020603050405020304" pitchFamily="18" charset="0"/>
              </a:rPr>
              <a:t>にリーチ</a:t>
            </a:r>
            <a:endParaRPr kumimoji="1" lang="en-US" altLang="ja-JP" dirty="0">
              <a:latin typeface="Times New Roman" panose="02020603050405020304" pitchFamily="18" charset="0"/>
            </a:endParaRPr>
          </a:p>
        </p:txBody>
      </p:sp>
      <p:sp>
        <p:nvSpPr>
          <p:cNvPr id="54" name="正方形/長方形 53"/>
          <p:cNvSpPr/>
          <p:nvPr/>
        </p:nvSpPr>
        <p:spPr bwMode="auto">
          <a:xfrm>
            <a:off x="6161332" y="1600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5" name="正方形/長方形 54"/>
          <p:cNvSpPr/>
          <p:nvPr/>
        </p:nvSpPr>
        <p:spPr bwMode="auto">
          <a:xfrm>
            <a:off x="6814466" y="1600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6" name="正方形/長方形 55"/>
          <p:cNvSpPr/>
          <p:nvPr/>
        </p:nvSpPr>
        <p:spPr bwMode="auto">
          <a:xfrm>
            <a:off x="7467600" y="16002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7" name="正方形/長方形 56"/>
          <p:cNvSpPr/>
          <p:nvPr/>
        </p:nvSpPr>
        <p:spPr bwMode="auto">
          <a:xfrm>
            <a:off x="6161332" y="22424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8" name="正方形/長方形 57"/>
          <p:cNvSpPr/>
          <p:nvPr/>
        </p:nvSpPr>
        <p:spPr bwMode="auto">
          <a:xfrm>
            <a:off x="6814466" y="22424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59" name="正方形/長方形 58"/>
          <p:cNvSpPr/>
          <p:nvPr/>
        </p:nvSpPr>
        <p:spPr bwMode="auto">
          <a:xfrm>
            <a:off x="7467600" y="22424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0" name="正方形/長方形 59"/>
          <p:cNvSpPr/>
          <p:nvPr/>
        </p:nvSpPr>
        <p:spPr bwMode="auto">
          <a:xfrm>
            <a:off x="6161332" y="28847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1" name="正方形/長方形 60"/>
          <p:cNvSpPr/>
          <p:nvPr/>
        </p:nvSpPr>
        <p:spPr bwMode="auto">
          <a:xfrm>
            <a:off x="6814466" y="28847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2" name="正方形/長方形 61"/>
          <p:cNvSpPr/>
          <p:nvPr/>
        </p:nvSpPr>
        <p:spPr bwMode="auto">
          <a:xfrm>
            <a:off x="7467600" y="28847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3" name="円/楕円 62"/>
          <p:cNvSpPr/>
          <p:nvPr/>
        </p:nvSpPr>
        <p:spPr bwMode="auto">
          <a:xfrm>
            <a:off x="6253865" y="1686871"/>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64" name="円/楕円 63"/>
          <p:cNvSpPr/>
          <p:nvPr/>
        </p:nvSpPr>
        <p:spPr bwMode="auto">
          <a:xfrm>
            <a:off x="7543800" y="2362200"/>
            <a:ext cx="457200" cy="457200"/>
          </a:xfrm>
          <a:prstGeom prst="ellips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65" name="グループ化 32"/>
          <p:cNvGrpSpPr/>
          <p:nvPr/>
        </p:nvGrpSpPr>
        <p:grpSpPr>
          <a:xfrm>
            <a:off x="6248400" y="2362200"/>
            <a:ext cx="428748" cy="428748"/>
            <a:chOff x="5556278" y="4626401"/>
            <a:chExt cx="428748" cy="428748"/>
          </a:xfrm>
        </p:grpSpPr>
        <p:cxnSp>
          <p:nvCxnSpPr>
            <p:cNvPr id="66" name="直線コネクタ 65"/>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コネクタ 66"/>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68" name="グループ化 32"/>
          <p:cNvGrpSpPr/>
          <p:nvPr/>
        </p:nvGrpSpPr>
        <p:grpSpPr>
          <a:xfrm>
            <a:off x="6921225" y="1718682"/>
            <a:ext cx="428748" cy="428748"/>
            <a:chOff x="5556278" y="4626401"/>
            <a:chExt cx="428748" cy="428748"/>
          </a:xfrm>
        </p:grpSpPr>
        <p:cxnSp>
          <p:nvCxnSpPr>
            <p:cNvPr id="69" name="直線コネクタ 68"/>
            <p:cNvCxnSpPr/>
            <p:nvPr/>
          </p:nvCxnSpPr>
          <p:spPr bwMode="auto">
            <a:xfrm flipH="1">
              <a:off x="5562601" y="4626401"/>
              <a:ext cx="422425"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コネクタ 69"/>
            <p:cNvCxnSpPr/>
            <p:nvPr/>
          </p:nvCxnSpPr>
          <p:spPr bwMode="auto">
            <a:xfrm flipH="1" flipV="1">
              <a:off x="5556278" y="4626401"/>
              <a:ext cx="428748" cy="428748"/>
            </a:xfrm>
            <a:prstGeom prst="line">
              <a:avLst/>
            </a:prstGeom>
            <a:noFill/>
            <a:ln w="508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1" name="テキスト ボックス 70"/>
          <p:cNvSpPr txBox="1"/>
          <p:nvPr/>
        </p:nvSpPr>
        <p:spPr>
          <a:xfrm>
            <a:off x="6376372" y="3776082"/>
            <a:ext cx="1593706" cy="523220"/>
          </a:xfrm>
          <a:prstGeom prst="rect">
            <a:avLst/>
          </a:prstGeom>
          <a:noFill/>
        </p:spPr>
        <p:txBody>
          <a:bodyPr wrap="none" rtlCol="0">
            <a:spAutoFit/>
          </a:bodyPr>
          <a:lstStyle/>
          <a:p>
            <a:r>
              <a:rPr lang="ja-JP" altLang="en-US" dirty="0">
                <a:latin typeface="Times New Roman" panose="02020603050405020304" pitchFamily="18" charset="0"/>
              </a:rPr>
              <a:t>それ以外</a:t>
            </a:r>
            <a:endParaRPr kumimoji="1" lang="en-US" altLang="ja-JP" dirty="0">
              <a:latin typeface="Times New Roman" panose="02020603050405020304" pitchFamily="18" charset="0"/>
            </a:endParaRPr>
          </a:p>
        </p:txBody>
      </p:sp>
      <p:sp>
        <p:nvSpPr>
          <p:cNvPr id="72" name="円/楕円 71"/>
          <p:cNvSpPr/>
          <p:nvPr/>
        </p:nvSpPr>
        <p:spPr bwMode="auto">
          <a:xfrm>
            <a:off x="838200" y="2362200"/>
            <a:ext cx="457200" cy="457200"/>
          </a:xfrm>
          <a:prstGeom prst="ellipse">
            <a:avLst/>
          </a:prstGeom>
          <a:noFill/>
          <a:ln w="635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3" name="円/楕円 72"/>
          <p:cNvSpPr/>
          <p:nvPr/>
        </p:nvSpPr>
        <p:spPr bwMode="auto">
          <a:xfrm>
            <a:off x="4267200" y="2971800"/>
            <a:ext cx="457200" cy="457200"/>
          </a:xfrm>
          <a:prstGeom prst="ellipse">
            <a:avLst/>
          </a:prstGeom>
          <a:noFill/>
          <a:ln w="635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4" name="円/楕円 73"/>
          <p:cNvSpPr/>
          <p:nvPr/>
        </p:nvSpPr>
        <p:spPr bwMode="auto">
          <a:xfrm>
            <a:off x="6934200" y="2362200"/>
            <a:ext cx="457200" cy="457200"/>
          </a:xfrm>
          <a:prstGeom prst="ellipse">
            <a:avLst/>
          </a:prstGeom>
          <a:noFill/>
          <a:ln w="63500"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grpSp>
        <p:nvGrpSpPr>
          <p:cNvPr id="85" name="グループ化 84"/>
          <p:cNvGrpSpPr/>
          <p:nvPr/>
        </p:nvGrpSpPr>
        <p:grpSpPr>
          <a:xfrm>
            <a:off x="6172200" y="4419600"/>
            <a:ext cx="1990898" cy="2438400"/>
            <a:chOff x="3722932" y="4419600"/>
            <a:chExt cx="1990898" cy="2438400"/>
          </a:xfrm>
        </p:grpSpPr>
        <p:sp>
          <p:nvSpPr>
            <p:cNvPr id="75" name="正方形/長方形 74"/>
            <p:cNvSpPr/>
            <p:nvPr/>
          </p:nvSpPr>
          <p:spPr bwMode="auto">
            <a:xfrm>
              <a:off x="3722932" y="44196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6" name="正方形/長方形 75"/>
            <p:cNvSpPr/>
            <p:nvPr/>
          </p:nvSpPr>
          <p:spPr bwMode="auto">
            <a:xfrm>
              <a:off x="4376066" y="44196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7" name="正方形/長方形 76"/>
            <p:cNvSpPr/>
            <p:nvPr/>
          </p:nvSpPr>
          <p:spPr bwMode="auto">
            <a:xfrm>
              <a:off x="5029200" y="4419600"/>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8" name="正方形/長方形 77"/>
            <p:cNvSpPr/>
            <p:nvPr/>
          </p:nvSpPr>
          <p:spPr bwMode="auto">
            <a:xfrm>
              <a:off x="3722932" y="50618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79" name="正方形/長方形 78"/>
            <p:cNvSpPr/>
            <p:nvPr/>
          </p:nvSpPr>
          <p:spPr bwMode="auto">
            <a:xfrm>
              <a:off x="4376066" y="50618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+4</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0" name="正方形/長方形 79"/>
            <p:cNvSpPr/>
            <p:nvPr/>
          </p:nvSpPr>
          <p:spPr bwMode="auto">
            <a:xfrm>
              <a:off x="5029200" y="5061866"/>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en-US" altLang="ja-JP" dirty="0"/>
                <a:t>+1</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1" name="正方形/長方形 80"/>
            <p:cNvSpPr/>
            <p:nvPr/>
          </p:nvSpPr>
          <p:spPr bwMode="auto">
            <a:xfrm>
              <a:off x="3722932" y="57041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2" name="正方形/長方形 81"/>
            <p:cNvSpPr/>
            <p:nvPr/>
          </p:nvSpPr>
          <p:spPr bwMode="auto">
            <a:xfrm>
              <a:off x="4376066" y="57041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+1</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3" name="正方形/長方形 82"/>
            <p:cNvSpPr/>
            <p:nvPr/>
          </p:nvSpPr>
          <p:spPr bwMode="auto">
            <a:xfrm>
              <a:off x="5029200" y="5704132"/>
              <a:ext cx="642266" cy="642266"/>
            </a:xfrm>
            <a:prstGeom prst="rect">
              <a:avLst/>
            </a:prstGeom>
            <a:noFill/>
            <a:ln w="190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en-US" altLang="ja-JP"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rPr>
                <a:t>+2</a:t>
              </a:r>
              <a:endParaRPr kumimoji="1" lang="ja-JP" altLang="en-US" sz="2800" b="0" i="0" u="none" strike="noStrike" cap="none" normalizeH="0" baseline="0" dirty="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84" name="テキスト ボックス 83"/>
            <p:cNvSpPr txBox="1"/>
            <p:nvPr/>
          </p:nvSpPr>
          <p:spPr>
            <a:xfrm>
              <a:off x="3733800" y="6334780"/>
              <a:ext cx="1980030" cy="523220"/>
            </a:xfrm>
            <a:prstGeom prst="rect">
              <a:avLst/>
            </a:prstGeom>
            <a:noFill/>
          </p:spPr>
          <p:txBody>
            <a:bodyPr wrap="none" rtlCol="0">
              <a:spAutoFit/>
            </a:bodyPr>
            <a:lstStyle/>
            <a:p>
              <a:r>
                <a:rPr kumimoji="1" lang="ja-JP" altLang="en-US" dirty="0">
                  <a:latin typeface="Times New Roman" panose="02020603050405020304" pitchFamily="18" charset="0"/>
                </a:rPr>
                <a:t>得点表の例</a:t>
              </a:r>
            </a:p>
          </p:txBody>
        </p:sp>
      </p:grpSp>
    </p:spTree>
    <p:extLst>
      <p:ext uri="{BB962C8B-B14F-4D97-AF65-F5344CB8AC3E}">
        <p14:creationId xmlns:p14="http://schemas.microsoft.com/office/powerpoint/2010/main" val="2171260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checkerboard(across)">
                                      <p:cBhvr>
                                        <p:cTn id="7" dur="500"/>
                                        <p:tgtEl>
                                          <p:spTgt spid="7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3"/>
                                        </p:tgtEl>
                                        <p:attrNameLst>
                                          <p:attrName>style.visibility</p:attrName>
                                        </p:attrNameLst>
                                      </p:cBhvr>
                                      <p:to>
                                        <p:strVal val="visible"/>
                                      </p:to>
                                    </p:set>
                                    <p:animEffect transition="in" filter="checkerboard(across)">
                                      <p:cBhvr>
                                        <p:cTn id="12" dur="500"/>
                                        <p:tgtEl>
                                          <p:spTgt spid="7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85"/>
                                        </p:tgtEl>
                                        <p:attrNameLst>
                                          <p:attrName>style.visibility</p:attrName>
                                        </p:attrNameLst>
                                      </p:cBhvr>
                                      <p:to>
                                        <p:strVal val="visible"/>
                                      </p:to>
                                    </p:set>
                                    <p:animEffect transition="in" filter="checkerboard(across)">
                                      <p:cBhvr>
                                        <p:cTn id="17" dur="500"/>
                                        <p:tgtEl>
                                          <p:spTgt spid="8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4"/>
                                        </p:tgtEl>
                                        <p:attrNameLst>
                                          <p:attrName>style.visibility</p:attrName>
                                        </p:attrNameLst>
                                      </p:cBhvr>
                                      <p:to>
                                        <p:strVal val="visible"/>
                                      </p:to>
                                    </p:set>
                                    <p:animEffect transition="in" filter="checkerboard(across)">
                                      <p:cBhvr>
                                        <p:cTn id="22"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P spid="7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914400"/>
          </a:xfrm>
        </p:spPr>
        <p:txBody>
          <a:bodyPr/>
          <a:lstStyle/>
          <a:p>
            <a:r>
              <a:rPr lang="ja-JP" altLang="en-US" dirty="0">
                <a:latin typeface="Times New Roman" panose="02020603050405020304" pitchFamily="18" charset="0"/>
              </a:rPr>
              <a:t>定跡の例：将棋</a:t>
            </a:r>
            <a:endParaRPr kumimoji="1" lang="ja-JP" altLang="en-US" dirty="0">
              <a:latin typeface="Times New Roman" panose="02020603050405020304" pitchFamily="18" charset="0"/>
            </a:endParaRPr>
          </a:p>
        </p:txBody>
      </p:sp>
      <p:grpSp>
        <p:nvGrpSpPr>
          <p:cNvPr id="3" name="グループ化 112"/>
          <p:cNvGrpSpPr/>
          <p:nvPr/>
        </p:nvGrpSpPr>
        <p:grpSpPr>
          <a:xfrm>
            <a:off x="304800" y="759941"/>
            <a:ext cx="5635936" cy="5608971"/>
            <a:chOff x="704193" y="1127238"/>
            <a:chExt cx="5635936" cy="5608971"/>
          </a:xfrm>
        </p:grpSpPr>
        <p:sp>
          <p:nvSpPr>
            <p:cNvPr id="145" name="正方形/長方形 144"/>
            <p:cNvSpPr/>
            <p:nvPr/>
          </p:nvSpPr>
          <p:spPr bwMode="auto">
            <a:xfrm>
              <a:off x="704193" y="1199857"/>
              <a:ext cx="5536352" cy="5536352"/>
            </a:xfrm>
            <a:prstGeom prst="rect">
              <a:avLst/>
            </a:prstGeom>
            <a:solidFill>
              <a:srgbClr val="FFFFCC"/>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6" name="正方形/長方形 145"/>
            <p:cNvSpPr/>
            <p:nvPr/>
          </p:nvSpPr>
          <p:spPr bwMode="auto">
            <a:xfrm>
              <a:off x="10851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7" name="正方形/長方形 146"/>
            <p:cNvSpPr/>
            <p:nvPr/>
          </p:nvSpPr>
          <p:spPr bwMode="auto">
            <a:xfrm>
              <a:off x="16185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8" name="正方形/長方形 147"/>
            <p:cNvSpPr/>
            <p:nvPr/>
          </p:nvSpPr>
          <p:spPr bwMode="auto">
            <a:xfrm>
              <a:off x="21519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49" name="正方形/長方形 148"/>
            <p:cNvSpPr/>
            <p:nvPr/>
          </p:nvSpPr>
          <p:spPr bwMode="auto">
            <a:xfrm>
              <a:off x="2685393"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0" name="正方形/長方形 149"/>
            <p:cNvSpPr/>
            <p:nvPr/>
          </p:nvSpPr>
          <p:spPr bwMode="auto">
            <a:xfrm>
              <a:off x="32004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1" name="正方形/長方形 150"/>
            <p:cNvSpPr/>
            <p:nvPr/>
          </p:nvSpPr>
          <p:spPr bwMode="auto">
            <a:xfrm>
              <a:off x="37338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2" name="正方形/長方形 151"/>
            <p:cNvSpPr/>
            <p:nvPr/>
          </p:nvSpPr>
          <p:spPr bwMode="auto">
            <a:xfrm>
              <a:off x="42672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3" name="正方形/長方形 152"/>
            <p:cNvSpPr/>
            <p:nvPr/>
          </p:nvSpPr>
          <p:spPr bwMode="auto">
            <a:xfrm>
              <a:off x="4800600"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4" name="正方形/長方形 153"/>
            <p:cNvSpPr/>
            <p:nvPr/>
          </p:nvSpPr>
          <p:spPr bwMode="auto">
            <a:xfrm>
              <a:off x="10851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5" name="正方形/長方形 154"/>
            <p:cNvSpPr/>
            <p:nvPr/>
          </p:nvSpPr>
          <p:spPr bwMode="auto">
            <a:xfrm>
              <a:off x="16185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6" name="正方形/長方形 155"/>
            <p:cNvSpPr/>
            <p:nvPr/>
          </p:nvSpPr>
          <p:spPr bwMode="auto">
            <a:xfrm>
              <a:off x="21519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7" name="正方形/長方形 156"/>
            <p:cNvSpPr/>
            <p:nvPr/>
          </p:nvSpPr>
          <p:spPr bwMode="auto">
            <a:xfrm>
              <a:off x="2685393"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8" name="正方形/長方形 157"/>
            <p:cNvSpPr/>
            <p:nvPr/>
          </p:nvSpPr>
          <p:spPr bwMode="auto">
            <a:xfrm>
              <a:off x="32004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59" name="正方形/長方形 158"/>
            <p:cNvSpPr/>
            <p:nvPr/>
          </p:nvSpPr>
          <p:spPr bwMode="auto">
            <a:xfrm>
              <a:off x="37338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0" name="正方形/長方形 159"/>
            <p:cNvSpPr/>
            <p:nvPr/>
          </p:nvSpPr>
          <p:spPr bwMode="auto">
            <a:xfrm>
              <a:off x="42672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1" name="正方形/長方形 160"/>
            <p:cNvSpPr/>
            <p:nvPr/>
          </p:nvSpPr>
          <p:spPr bwMode="auto">
            <a:xfrm>
              <a:off x="4800600"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2" name="正方形/長方形 161"/>
            <p:cNvSpPr/>
            <p:nvPr/>
          </p:nvSpPr>
          <p:spPr bwMode="auto">
            <a:xfrm>
              <a:off x="10851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3" name="正方形/長方形 162"/>
            <p:cNvSpPr/>
            <p:nvPr/>
          </p:nvSpPr>
          <p:spPr bwMode="auto">
            <a:xfrm>
              <a:off x="16185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4" name="正方形/長方形 163"/>
            <p:cNvSpPr/>
            <p:nvPr/>
          </p:nvSpPr>
          <p:spPr bwMode="auto">
            <a:xfrm>
              <a:off x="21519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5" name="正方形/長方形 164"/>
            <p:cNvSpPr/>
            <p:nvPr/>
          </p:nvSpPr>
          <p:spPr bwMode="auto">
            <a:xfrm>
              <a:off x="2685393"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6" name="正方形/長方形 165"/>
            <p:cNvSpPr/>
            <p:nvPr/>
          </p:nvSpPr>
          <p:spPr bwMode="auto">
            <a:xfrm>
              <a:off x="32004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7" name="正方形/長方形 166"/>
            <p:cNvSpPr/>
            <p:nvPr/>
          </p:nvSpPr>
          <p:spPr bwMode="auto">
            <a:xfrm>
              <a:off x="37338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8" name="正方形/長方形 167"/>
            <p:cNvSpPr/>
            <p:nvPr/>
          </p:nvSpPr>
          <p:spPr bwMode="auto">
            <a:xfrm>
              <a:off x="42672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69" name="正方形/長方形 168"/>
            <p:cNvSpPr/>
            <p:nvPr/>
          </p:nvSpPr>
          <p:spPr bwMode="auto">
            <a:xfrm>
              <a:off x="4800600"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0" name="正方形/長方形 169"/>
            <p:cNvSpPr/>
            <p:nvPr/>
          </p:nvSpPr>
          <p:spPr bwMode="auto">
            <a:xfrm>
              <a:off x="10851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1" name="正方形/長方形 170"/>
            <p:cNvSpPr/>
            <p:nvPr/>
          </p:nvSpPr>
          <p:spPr bwMode="auto">
            <a:xfrm>
              <a:off x="16185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2" name="正方形/長方形 171"/>
            <p:cNvSpPr/>
            <p:nvPr/>
          </p:nvSpPr>
          <p:spPr bwMode="auto">
            <a:xfrm>
              <a:off x="21519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3" name="正方形/長方形 172"/>
            <p:cNvSpPr/>
            <p:nvPr/>
          </p:nvSpPr>
          <p:spPr bwMode="auto">
            <a:xfrm>
              <a:off x="2685393"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4" name="正方形/長方形 173"/>
            <p:cNvSpPr/>
            <p:nvPr/>
          </p:nvSpPr>
          <p:spPr bwMode="auto">
            <a:xfrm>
              <a:off x="32004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5" name="正方形/長方形 174"/>
            <p:cNvSpPr/>
            <p:nvPr/>
          </p:nvSpPr>
          <p:spPr bwMode="auto">
            <a:xfrm>
              <a:off x="37338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6" name="正方形/長方形 175"/>
            <p:cNvSpPr/>
            <p:nvPr/>
          </p:nvSpPr>
          <p:spPr bwMode="auto">
            <a:xfrm>
              <a:off x="42672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7" name="正方形/長方形 176"/>
            <p:cNvSpPr/>
            <p:nvPr/>
          </p:nvSpPr>
          <p:spPr bwMode="auto">
            <a:xfrm>
              <a:off x="4800600"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8" name="正方形/長方形 177"/>
            <p:cNvSpPr/>
            <p:nvPr/>
          </p:nvSpPr>
          <p:spPr bwMode="auto">
            <a:xfrm>
              <a:off x="10851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79" name="正方形/長方形 178"/>
            <p:cNvSpPr/>
            <p:nvPr/>
          </p:nvSpPr>
          <p:spPr bwMode="auto">
            <a:xfrm>
              <a:off x="16185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0" name="正方形/長方形 179"/>
            <p:cNvSpPr/>
            <p:nvPr/>
          </p:nvSpPr>
          <p:spPr bwMode="auto">
            <a:xfrm>
              <a:off x="21519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1" name="正方形/長方形 180"/>
            <p:cNvSpPr/>
            <p:nvPr/>
          </p:nvSpPr>
          <p:spPr bwMode="auto">
            <a:xfrm>
              <a:off x="2685393"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2" name="正方形/長方形 181"/>
            <p:cNvSpPr/>
            <p:nvPr/>
          </p:nvSpPr>
          <p:spPr bwMode="auto">
            <a:xfrm>
              <a:off x="32004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3" name="正方形/長方形 182"/>
            <p:cNvSpPr/>
            <p:nvPr/>
          </p:nvSpPr>
          <p:spPr bwMode="auto">
            <a:xfrm>
              <a:off x="37338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4" name="正方形/長方形 183"/>
            <p:cNvSpPr/>
            <p:nvPr/>
          </p:nvSpPr>
          <p:spPr bwMode="auto">
            <a:xfrm>
              <a:off x="42672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5" name="正方形/長方形 184"/>
            <p:cNvSpPr/>
            <p:nvPr/>
          </p:nvSpPr>
          <p:spPr bwMode="auto">
            <a:xfrm>
              <a:off x="4800600"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6" name="正方形/長方形 185"/>
            <p:cNvSpPr/>
            <p:nvPr/>
          </p:nvSpPr>
          <p:spPr bwMode="auto">
            <a:xfrm>
              <a:off x="10851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7" name="正方形/長方形 186"/>
            <p:cNvSpPr/>
            <p:nvPr/>
          </p:nvSpPr>
          <p:spPr bwMode="auto">
            <a:xfrm>
              <a:off x="16185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8" name="正方形/長方形 187"/>
            <p:cNvSpPr/>
            <p:nvPr/>
          </p:nvSpPr>
          <p:spPr bwMode="auto">
            <a:xfrm>
              <a:off x="21519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89" name="正方形/長方形 188"/>
            <p:cNvSpPr/>
            <p:nvPr/>
          </p:nvSpPr>
          <p:spPr bwMode="auto">
            <a:xfrm>
              <a:off x="2685393"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0" name="正方形/長方形 189"/>
            <p:cNvSpPr/>
            <p:nvPr/>
          </p:nvSpPr>
          <p:spPr bwMode="auto">
            <a:xfrm>
              <a:off x="32004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1" name="正方形/長方形 190"/>
            <p:cNvSpPr/>
            <p:nvPr/>
          </p:nvSpPr>
          <p:spPr bwMode="auto">
            <a:xfrm>
              <a:off x="37338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2" name="正方形/長方形 191"/>
            <p:cNvSpPr/>
            <p:nvPr/>
          </p:nvSpPr>
          <p:spPr bwMode="auto">
            <a:xfrm>
              <a:off x="42672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3" name="正方形/長方形 192"/>
            <p:cNvSpPr/>
            <p:nvPr/>
          </p:nvSpPr>
          <p:spPr bwMode="auto">
            <a:xfrm>
              <a:off x="4800600"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4" name="正方形/長方形 193"/>
            <p:cNvSpPr/>
            <p:nvPr/>
          </p:nvSpPr>
          <p:spPr bwMode="auto">
            <a:xfrm>
              <a:off x="10851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5" name="正方形/長方形 194"/>
            <p:cNvSpPr/>
            <p:nvPr/>
          </p:nvSpPr>
          <p:spPr bwMode="auto">
            <a:xfrm>
              <a:off x="16185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6" name="正方形/長方形 195"/>
            <p:cNvSpPr/>
            <p:nvPr/>
          </p:nvSpPr>
          <p:spPr bwMode="auto">
            <a:xfrm>
              <a:off x="21519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7" name="正方形/長方形 196"/>
            <p:cNvSpPr/>
            <p:nvPr/>
          </p:nvSpPr>
          <p:spPr bwMode="auto">
            <a:xfrm>
              <a:off x="2685393"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8" name="正方形/長方形 197"/>
            <p:cNvSpPr/>
            <p:nvPr/>
          </p:nvSpPr>
          <p:spPr bwMode="auto">
            <a:xfrm>
              <a:off x="32004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199" name="正方形/長方形 198"/>
            <p:cNvSpPr/>
            <p:nvPr/>
          </p:nvSpPr>
          <p:spPr bwMode="auto">
            <a:xfrm>
              <a:off x="37338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0" name="正方形/長方形 199"/>
            <p:cNvSpPr/>
            <p:nvPr/>
          </p:nvSpPr>
          <p:spPr bwMode="auto">
            <a:xfrm>
              <a:off x="42672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1" name="正方形/長方形 200"/>
            <p:cNvSpPr/>
            <p:nvPr/>
          </p:nvSpPr>
          <p:spPr bwMode="auto">
            <a:xfrm>
              <a:off x="4800600"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2" name="正方形/長方形 201"/>
            <p:cNvSpPr/>
            <p:nvPr/>
          </p:nvSpPr>
          <p:spPr bwMode="auto">
            <a:xfrm>
              <a:off x="10851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3" name="正方形/長方形 202"/>
            <p:cNvSpPr/>
            <p:nvPr/>
          </p:nvSpPr>
          <p:spPr bwMode="auto">
            <a:xfrm>
              <a:off x="16185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4" name="正方形/長方形 203"/>
            <p:cNvSpPr/>
            <p:nvPr/>
          </p:nvSpPr>
          <p:spPr bwMode="auto">
            <a:xfrm>
              <a:off x="21519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5" name="正方形/長方形 204"/>
            <p:cNvSpPr/>
            <p:nvPr/>
          </p:nvSpPr>
          <p:spPr bwMode="auto">
            <a:xfrm>
              <a:off x="2685393"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6" name="正方形/長方形 205"/>
            <p:cNvSpPr/>
            <p:nvPr/>
          </p:nvSpPr>
          <p:spPr bwMode="auto">
            <a:xfrm>
              <a:off x="32004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7" name="正方形/長方形 206"/>
            <p:cNvSpPr/>
            <p:nvPr/>
          </p:nvSpPr>
          <p:spPr bwMode="auto">
            <a:xfrm>
              <a:off x="37338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8" name="正方形/長方形 207"/>
            <p:cNvSpPr/>
            <p:nvPr/>
          </p:nvSpPr>
          <p:spPr bwMode="auto">
            <a:xfrm>
              <a:off x="42672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09" name="正方形/長方形 208"/>
            <p:cNvSpPr/>
            <p:nvPr/>
          </p:nvSpPr>
          <p:spPr bwMode="auto">
            <a:xfrm>
              <a:off x="4800600"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0" name="テキスト ボックス 209"/>
            <p:cNvSpPr txBox="1"/>
            <p:nvPr/>
          </p:nvSpPr>
          <p:spPr>
            <a:xfrm>
              <a:off x="1190333"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9</a:t>
              </a:r>
              <a:endParaRPr kumimoji="1" lang="ja-JP" altLang="en-US" b="1" dirty="0">
                <a:solidFill>
                  <a:schemeClr val="bg2"/>
                </a:solidFill>
                <a:effectLst/>
                <a:latin typeface="Times New Roman" panose="02020603050405020304" pitchFamily="18" charset="0"/>
              </a:endParaRPr>
            </a:p>
          </p:txBody>
        </p:sp>
        <p:sp>
          <p:nvSpPr>
            <p:cNvPr id="211" name="テキスト ボックス 210"/>
            <p:cNvSpPr txBox="1"/>
            <p:nvPr/>
          </p:nvSpPr>
          <p:spPr>
            <a:xfrm>
              <a:off x="1723733"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8</a:t>
              </a:r>
              <a:endParaRPr kumimoji="1" lang="ja-JP" altLang="en-US" b="1" dirty="0">
                <a:solidFill>
                  <a:schemeClr val="bg2"/>
                </a:solidFill>
                <a:effectLst/>
                <a:latin typeface="Times New Roman" panose="02020603050405020304" pitchFamily="18" charset="0"/>
              </a:endParaRPr>
            </a:p>
          </p:txBody>
        </p:sp>
        <p:sp>
          <p:nvSpPr>
            <p:cNvPr id="212" name="テキスト ボックス 211"/>
            <p:cNvSpPr txBox="1"/>
            <p:nvPr/>
          </p:nvSpPr>
          <p:spPr>
            <a:xfrm>
              <a:off x="2245869"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7</a:t>
              </a:r>
              <a:endParaRPr kumimoji="1" lang="ja-JP" altLang="en-US" b="1" dirty="0">
                <a:solidFill>
                  <a:schemeClr val="bg2"/>
                </a:solidFill>
                <a:effectLst/>
                <a:latin typeface="Times New Roman" panose="02020603050405020304" pitchFamily="18" charset="0"/>
              </a:endParaRPr>
            </a:p>
          </p:txBody>
        </p:sp>
        <p:sp>
          <p:nvSpPr>
            <p:cNvPr id="213" name="テキスト ボックス 212"/>
            <p:cNvSpPr txBox="1"/>
            <p:nvPr/>
          </p:nvSpPr>
          <p:spPr>
            <a:xfrm>
              <a:off x="2779270"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6</a:t>
              </a:r>
              <a:endParaRPr kumimoji="1" lang="ja-JP" altLang="en-US" b="1" dirty="0">
                <a:solidFill>
                  <a:schemeClr val="bg2"/>
                </a:solidFill>
                <a:effectLst/>
                <a:latin typeface="Times New Roman" panose="02020603050405020304" pitchFamily="18" charset="0"/>
              </a:endParaRPr>
            </a:p>
          </p:txBody>
        </p:sp>
        <p:sp>
          <p:nvSpPr>
            <p:cNvPr id="214" name="テキスト ボックス 213"/>
            <p:cNvSpPr txBox="1"/>
            <p:nvPr/>
          </p:nvSpPr>
          <p:spPr>
            <a:xfrm>
              <a:off x="3299668" y="1133364"/>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5</a:t>
              </a:r>
              <a:endParaRPr kumimoji="1" lang="ja-JP" altLang="en-US" b="1" dirty="0">
                <a:solidFill>
                  <a:schemeClr val="bg2"/>
                </a:solidFill>
                <a:effectLst/>
                <a:latin typeface="Times New Roman" panose="02020603050405020304" pitchFamily="18" charset="0"/>
              </a:endParaRPr>
            </a:p>
          </p:txBody>
        </p:sp>
        <p:sp>
          <p:nvSpPr>
            <p:cNvPr id="215" name="テキスト ボックス 214"/>
            <p:cNvSpPr txBox="1"/>
            <p:nvPr/>
          </p:nvSpPr>
          <p:spPr>
            <a:xfrm>
              <a:off x="3833068" y="1127552"/>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4</a:t>
              </a:r>
              <a:endParaRPr kumimoji="1" lang="ja-JP" altLang="en-US" b="1" dirty="0">
                <a:solidFill>
                  <a:schemeClr val="bg2"/>
                </a:solidFill>
                <a:effectLst/>
                <a:latin typeface="Times New Roman" panose="02020603050405020304" pitchFamily="18" charset="0"/>
              </a:endParaRPr>
            </a:p>
          </p:txBody>
        </p:sp>
        <p:sp>
          <p:nvSpPr>
            <p:cNvPr id="216" name="テキスト ボックス 215"/>
            <p:cNvSpPr txBox="1"/>
            <p:nvPr/>
          </p:nvSpPr>
          <p:spPr>
            <a:xfrm>
              <a:off x="4355205" y="1133050"/>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3</a:t>
              </a:r>
              <a:endParaRPr kumimoji="1" lang="ja-JP" altLang="en-US" b="1" dirty="0">
                <a:solidFill>
                  <a:schemeClr val="bg2"/>
                </a:solidFill>
                <a:effectLst/>
                <a:latin typeface="Times New Roman" panose="02020603050405020304" pitchFamily="18" charset="0"/>
              </a:endParaRPr>
            </a:p>
          </p:txBody>
        </p:sp>
        <p:sp>
          <p:nvSpPr>
            <p:cNvPr id="217" name="テキスト ボックス 216"/>
            <p:cNvSpPr txBox="1"/>
            <p:nvPr/>
          </p:nvSpPr>
          <p:spPr>
            <a:xfrm>
              <a:off x="4888606"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2</a:t>
              </a:r>
              <a:endParaRPr kumimoji="1" lang="ja-JP" altLang="en-US" b="1" dirty="0">
                <a:solidFill>
                  <a:schemeClr val="bg2"/>
                </a:solidFill>
                <a:effectLst/>
                <a:latin typeface="Times New Roman" panose="02020603050405020304" pitchFamily="18" charset="0"/>
              </a:endParaRPr>
            </a:p>
          </p:txBody>
        </p:sp>
        <p:sp>
          <p:nvSpPr>
            <p:cNvPr id="218" name="正方形/長方形 217"/>
            <p:cNvSpPr/>
            <p:nvPr/>
          </p:nvSpPr>
          <p:spPr bwMode="auto">
            <a:xfrm>
              <a:off x="5329521" y="15936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19" name="正方形/長方形 218"/>
            <p:cNvSpPr/>
            <p:nvPr/>
          </p:nvSpPr>
          <p:spPr bwMode="auto">
            <a:xfrm>
              <a:off x="5329521" y="2127031"/>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0" name="正方形/長方形 219"/>
            <p:cNvSpPr/>
            <p:nvPr/>
          </p:nvSpPr>
          <p:spPr bwMode="auto">
            <a:xfrm>
              <a:off x="5329521" y="26670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1" name="正方形/長方形 220"/>
            <p:cNvSpPr/>
            <p:nvPr/>
          </p:nvSpPr>
          <p:spPr bwMode="auto">
            <a:xfrm>
              <a:off x="5329521" y="32004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2" name="正方形/長方形 221"/>
            <p:cNvSpPr/>
            <p:nvPr/>
          </p:nvSpPr>
          <p:spPr bwMode="auto">
            <a:xfrm>
              <a:off x="5329521" y="37338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3" name="正方形/長方形 222"/>
            <p:cNvSpPr/>
            <p:nvPr/>
          </p:nvSpPr>
          <p:spPr bwMode="auto">
            <a:xfrm>
              <a:off x="5329521" y="4267200"/>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4" name="正方形/長方形 223"/>
            <p:cNvSpPr/>
            <p:nvPr/>
          </p:nvSpPr>
          <p:spPr bwMode="auto">
            <a:xfrm>
              <a:off x="5329521" y="48071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5" name="正方形/長方形 224"/>
            <p:cNvSpPr/>
            <p:nvPr/>
          </p:nvSpPr>
          <p:spPr bwMode="auto">
            <a:xfrm>
              <a:off x="5329521" y="53405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26" name="テキスト ボックス 225"/>
            <p:cNvSpPr txBox="1"/>
            <p:nvPr/>
          </p:nvSpPr>
          <p:spPr>
            <a:xfrm>
              <a:off x="5417527" y="1127238"/>
              <a:ext cx="364203" cy="523220"/>
            </a:xfrm>
            <a:prstGeom prst="rect">
              <a:avLst/>
            </a:prstGeom>
            <a:noFill/>
          </p:spPr>
          <p:txBody>
            <a:bodyPr wrap="none" rtlCol="0">
              <a:spAutoFit/>
            </a:bodyPr>
            <a:lstStyle/>
            <a:p>
              <a:r>
                <a:rPr lang="en-US" altLang="ja-JP" b="1" dirty="0">
                  <a:solidFill>
                    <a:schemeClr val="bg2"/>
                  </a:solidFill>
                  <a:effectLst/>
                  <a:latin typeface="Times New Roman" panose="02020603050405020304" pitchFamily="18" charset="0"/>
                </a:rPr>
                <a:t>1</a:t>
              </a:r>
              <a:endParaRPr kumimoji="1" lang="ja-JP" altLang="en-US" b="1" dirty="0">
                <a:solidFill>
                  <a:schemeClr val="bg2"/>
                </a:solidFill>
                <a:effectLst/>
                <a:latin typeface="Times New Roman" panose="02020603050405020304" pitchFamily="18" charset="0"/>
              </a:endParaRPr>
            </a:p>
          </p:txBody>
        </p:sp>
        <p:sp>
          <p:nvSpPr>
            <p:cNvPr id="227" name="テキスト ボックス 226"/>
            <p:cNvSpPr txBox="1"/>
            <p:nvPr/>
          </p:nvSpPr>
          <p:spPr>
            <a:xfrm>
              <a:off x="5792103" y="5312446"/>
              <a:ext cx="545341" cy="523220"/>
            </a:xfrm>
            <a:prstGeom prst="rect">
              <a:avLst/>
            </a:prstGeom>
            <a:noFill/>
          </p:spPr>
          <p:txBody>
            <a:bodyPr wrap="none" rtlCol="0">
              <a:spAutoFit/>
            </a:bodyPr>
            <a:lstStyle/>
            <a:p>
              <a:r>
                <a:rPr kumimoji="1" lang="ja-JP" altLang="en-US" b="1" dirty="0">
                  <a:solidFill>
                    <a:schemeClr val="bg2"/>
                  </a:solidFill>
                  <a:effectLst/>
                  <a:latin typeface="Times New Roman" panose="02020603050405020304" pitchFamily="18" charset="0"/>
                  <a:ea typeface="ＭＳ Ｐ明朝" panose="02020600040205080304" pitchFamily="18" charset="-128"/>
                </a:rPr>
                <a:t>八</a:t>
              </a:r>
            </a:p>
          </p:txBody>
        </p:sp>
        <p:sp>
          <p:nvSpPr>
            <p:cNvPr id="228" name="テキスト ボックス 227"/>
            <p:cNvSpPr txBox="1"/>
            <p:nvPr/>
          </p:nvSpPr>
          <p:spPr>
            <a:xfrm>
              <a:off x="5784138" y="4756396"/>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七</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29" name="テキスト ボックス 228"/>
            <p:cNvSpPr txBox="1"/>
            <p:nvPr/>
          </p:nvSpPr>
          <p:spPr>
            <a:xfrm>
              <a:off x="5792103" y="423572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六</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0" name="テキスト ボックス 229"/>
            <p:cNvSpPr txBox="1"/>
            <p:nvPr/>
          </p:nvSpPr>
          <p:spPr>
            <a:xfrm>
              <a:off x="5785318" y="3697231"/>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五</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1" name="テキスト ボックス 230"/>
            <p:cNvSpPr txBox="1"/>
            <p:nvPr/>
          </p:nvSpPr>
          <p:spPr>
            <a:xfrm>
              <a:off x="5793604" y="3201466"/>
              <a:ext cx="545342"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四</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2" name="テキスト ボックス 231"/>
            <p:cNvSpPr txBox="1"/>
            <p:nvPr/>
          </p:nvSpPr>
          <p:spPr>
            <a:xfrm>
              <a:off x="5786821" y="266297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三</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sp>
          <p:nvSpPr>
            <p:cNvPr id="233" name="テキスト ボックス 232"/>
            <p:cNvSpPr txBox="1"/>
            <p:nvPr/>
          </p:nvSpPr>
          <p:spPr>
            <a:xfrm>
              <a:off x="5794787" y="2142301"/>
              <a:ext cx="545342"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二</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4" name="テキスト ボックス 233"/>
            <p:cNvSpPr txBox="1"/>
            <p:nvPr/>
          </p:nvSpPr>
          <p:spPr>
            <a:xfrm>
              <a:off x="5788001" y="1603811"/>
              <a:ext cx="545341" cy="523220"/>
            </a:xfrm>
            <a:prstGeom prst="rect">
              <a:avLst/>
            </a:prstGeom>
            <a:noFill/>
          </p:spPr>
          <p:txBody>
            <a:bodyPr wrap="none" rtlCol="0">
              <a:spAutoFit/>
            </a:bodyPr>
            <a:lstStyle/>
            <a:p>
              <a:r>
                <a:rPr lang="ja-JP" altLang="en-US" b="1" dirty="0">
                  <a:solidFill>
                    <a:schemeClr val="bg2"/>
                  </a:solidFill>
                  <a:effectLst/>
                  <a:latin typeface="ＭＳ Ｐ明朝" panose="02020600040205080304" pitchFamily="18" charset="-128"/>
                  <a:ea typeface="ＭＳ Ｐ明朝" panose="02020600040205080304" pitchFamily="18" charset="-128"/>
                </a:rPr>
                <a:t>一</a:t>
              </a:r>
              <a:endParaRPr kumimoji="1" lang="ja-JP" altLang="en-US" b="1" dirty="0">
                <a:solidFill>
                  <a:schemeClr val="bg2"/>
                </a:solidFill>
                <a:effectLst/>
                <a:latin typeface="ＭＳ Ｐ明朝" panose="02020600040205080304" pitchFamily="18" charset="-128"/>
                <a:ea typeface="ＭＳ Ｐ明朝" panose="02020600040205080304" pitchFamily="18" charset="-128"/>
              </a:endParaRPr>
            </a:p>
          </p:txBody>
        </p:sp>
        <p:sp>
          <p:nvSpPr>
            <p:cNvPr id="235" name="正方形/長方形 234"/>
            <p:cNvSpPr/>
            <p:nvPr/>
          </p:nvSpPr>
          <p:spPr bwMode="auto">
            <a:xfrm>
              <a:off x="10851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6" name="正方形/長方形 235"/>
            <p:cNvSpPr/>
            <p:nvPr/>
          </p:nvSpPr>
          <p:spPr bwMode="auto">
            <a:xfrm>
              <a:off x="16185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7" name="正方形/長方形 236"/>
            <p:cNvSpPr/>
            <p:nvPr/>
          </p:nvSpPr>
          <p:spPr bwMode="auto">
            <a:xfrm>
              <a:off x="21519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8" name="正方形/長方形 237"/>
            <p:cNvSpPr/>
            <p:nvPr/>
          </p:nvSpPr>
          <p:spPr bwMode="auto">
            <a:xfrm>
              <a:off x="2685393"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39" name="正方形/長方形 238"/>
            <p:cNvSpPr/>
            <p:nvPr/>
          </p:nvSpPr>
          <p:spPr bwMode="auto">
            <a:xfrm>
              <a:off x="32004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0" name="正方形/長方形 239"/>
            <p:cNvSpPr/>
            <p:nvPr/>
          </p:nvSpPr>
          <p:spPr bwMode="auto">
            <a:xfrm>
              <a:off x="37338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1" name="正方形/長方形 240"/>
            <p:cNvSpPr/>
            <p:nvPr/>
          </p:nvSpPr>
          <p:spPr bwMode="auto">
            <a:xfrm>
              <a:off x="42672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2" name="正方形/長方形 241"/>
            <p:cNvSpPr/>
            <p:nvPr/>
          </p:nvSpPr>
          <p:spPr bwMode="auto">
            <a:xfrm>
              <a:off x="4800600"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3" name="正方形/長方形 242"/>
            <p:cNvSpPr/>
            <p:nvPr/>
          </p:nvSpPr>
          <p:spPr bwMode="auto">
            <a:xfrm>
              <a:off x="5329521" y="5873969"/>
              <a:ext cx="533400" cy="533400"/>
            </a:xfrm>
            <a:prstGeom prst="rect">
              <a:avLst/>
            </a:prstGeom>
            <a:solidFill>
              <a:srgbClr val="FFFFCC"/>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endParaRPr kumimoji="1" lang="ja-JP" altLang="en-US" sz="2800" b="0" i="0" u="none" strike="noStrike" cap="none" normalizeH="0" baseline="0">
                <a:ln>
                  <a:noFill/>
                </a:ln>
                <a:solidFill>
                  <a:schemeClr val="tx1"/>
                </a:solidFill>
                <a:effectLst>
                  <a:outerShdw blurRad="38100" dist="38100" dir="2700000" algn="tl">
                    <a:srgbClr val="000000">
                      <a:alpha val="43137"/>
                    </a:srgbClr>
                  </a:outerShdw>
                </a:effectLst>
                <a:latin typeface="Garamond" panose="02020404030301010803" pitchFamily="18" charset="0"/>
                <a:ea typeface="ＭＳ Ｐゴシック" panose="020B0600070205080204" pitchFamily="50" charset="-128"/>
              </a:endParaRPr>
            </a:p>
          </p:txBody>
        </p:sp>
        <p:sp>
          <p:nvSpPr>
            <p:cNvPr id="244" name="テキスト ボックス 243"/>
            <p:cNvSpPr txBox="1"/>
            <p:nvPr/>
          </p:nvSpPr>
          <p:spPr>
            <a:xfrm>
              <a:off x="5792104" y="5845846"/>
              <a:ext cx="545341" cy="523220"/>
            </a:xfrm>
            <a:prstGeom prst="rect">
              <a:avLst/>
            </a:prstGeom>
            <a:noFill/>
          </p:spPr>
          <p:txBody>
            <a:bodyPr wrap="none" rtlCol="0">
              <a:spAutoFit/>
            </a:bodyPr>
            <a:lstStyle/>
            <a:p>
              <a:r>
                <a:rPr lang="ja-JP" altLang="en-US" b="1" dirty="0">
                  <a:solidFill>
                    <a:schemeClr val="bg2"/>
                  </a:solidFill>
                  <a:effectLst/>
                  <a:latin typeface="Times New Roman" panose="02020603050405020304" pitchFamily="18" charset="0"/>
                  <a:ea typeface="ＭＳ Ｐ明朝" panose="02020600040205080304" pitchFamily="18" charset="-128"/>
                </a:rPr>
                <a:t>九</a:t>
              </a:r>
              <a:endParaRPr kumimoji="1" lang="ja-JP" altLang="en-US" b="1" dirty="0">
                <a:solidFill>
                  <a:schemeClr val="bg2"/>
                </a:solidFill>
                <a:effectLst/>
                <a:latin typeface="Times New Roman" panose="02020603050405020304" pitchFamily="18" charset="0"/>
                <a:ea typeface="ＭＳ Ｐ明朝" panose="02020600040205080304" pitchFamily="18" charset="-128"/>
              </a:endParaRPr>
            </a:p>
          </p:txBody>
        </p:sp>
      </p:grpSp>
      <p:sp>
        <p:nvSpPr>
          <p:cNvPr id="140" name="フリーフォーム 139"/>
          <p:cNvSpPr/>
          <p:nvPr/>
        </p:nvSpPr>
        <p:spPr bwMode="auto">
          <a:xfrm rot="10800000">
            <a:off x="762000" y="12933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46" name="フリーフォーム 245"/>
          <p:cNvSpPr/>
          <p:nvPr/>
        </p:nvSpPr>
        <p:spPr bwMode="auto">
          <a:xfrm rot="10800000">
            <a:off x="1282700" y="183203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47" name="フリーフォーム 246"/>
          <p:cNvSpPr/>
          <p:nvPr/>
        </p:nvSpPr>
        <p:spPr bwMode="auto">
          <a:xfrm rot="10800000">
            <a:off x="1278106" y="129338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48" name="テキスト ボックス 247"/>
          <p:cNvSpPr txBox="1"/>
          <p:nvPr/>
        </p:nvSpPr>
        <p:spPr>
          <a:xfrm>
            <a:off x="1981197" y="6332721"/>
            <a:ext cx="2151550" cy="523220"/>
          </a:xfrm>
          <a:prstGeom prst="rect">
            <a:avLst/>
          </a:prstGeom>
          <a:noFill/>
        </p:spPr>
        <p:txBody>
          <a:bodyPr wrap="none" rtlCol="0">
            <a:spAutoFit/>
          </a:bodyPr>
          <a:lstStyle/>
          <a:p>
            <a:r>
              <a:rPr lang="ja-JP" altLang="en-US" dirty="0"/>
              <a:t>△８五歩まで</a:t>
            </a:r>
            <a:endParaRPr kumimoji="1" lang="ja-JP" altLang="en-US" dirty="0"/>
          </a:p>
        </p:txBody>
      </p:sp>
      <p:sp>
        <p:nvSpPr>
          <p:cNvPr id="249" name="フリーフォーム 248"/>
          <p:cNvSpPr/>
          <p:nvPr/>
        </p:nvSpPr>
        <p:spPr bwMode="auto">
          <a:xfrm rot="10800000">
            <a:off x="2349876" y="1312568"/>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50" name="フリーフォーム 249"/>
          <p:cNvSpPr/>
          <p:nvPr/>
        </p:nvSpPr>
        <p:spPr bwMode="auto">
          <a:xfrm rot="10800000">
            <a:off x="744858" y="23429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1" name="フリーフォーム 250"/>
          <p:cNvSpPr/>
          <p:nvPr/>
        </p:nvSpPr>
        <p:spPr bwMode="auto">
          <a:xfrm rot="10800000">
            <a:off x="1821404" y="23815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2" name="フリーフォーム 251"/>
          <p:cNvSpPr/>
          <p:nvPr/>
        </p:nvSpPr>
        <p:spPr bwMode="auto">
          <a:xfrm rot="10800000">
            <a:off x="2895600" y="23601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3" name="フリーフォーム 252"/>
          <p:cNvSpPr/>
          <p:nvPr/>
        </p:nvSpPr>
        <p:spPr bwMode="auto">
          <a:xfrm rot="10800000">
            <a:off x="3404335" y="235571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4" name="フリーフォーム 253"/>
          <p:cNvSpPr/>
          <p:nvPr/>
        </p:nvSpPr>
        <p:spPr bwMode="auto">
          <a:xfrm rot="10800000">
            <a:off x="3921696" y="238154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5" name="フリーフォーム 254"/>
          <p:cNvSpPr/>
          <p:nvPr/>
        </p:nvSpPr>
        <p:spPr bwMode="auto">
          <a:xfrm rot="10800000">
            <a:off x="2871281" y="131382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56" name="フリーフォーム 255"/>
          <p:cNvSpPr/>
          <p:nvPr/>
        </p:nvSpPr>
        <p:spPr bwMode="auto">
          <a:xfrm>
            <a:off x="1805348" y="448270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7" name="フリーフォーム 256"/>
          <p:cNvSpPr/>
          <p:nvPr/>
        </p:nvSpPr>
        <p:spPr bwMode="auto">
          <a:xfrm>
            <a:off x="752709" y="4486243"/>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8" name="フリーフォーム 257"/>
          <p:cNvSpPr/>
          <p:nvPr/>
        </p:nvSpPr>
        <p:spPr bwMode="auto">
          <a:xfrm>
            <a:off x="1267716" y="447891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59" name="フリーフォーム 258"/>
          <p:cNvSpPr/>
          <p:nvPr/>
        </p:nvSpPr>
        <p:spPr bwMode="auto">
          <a:xfrm>
            <a:off x="2325224" y="448733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0" name="フリーフォーム 259"/>
          <p:cNvSpPr/>
          <p:nvPr/>
        </p:nvSpPr>
        <p:spPr bwMode="auto">
          <a:xfrm>
            <a:off x="2868168" y="448931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1" name="フリーフォーム 260"/>
          <p:cNvSpPr/>
          <p:nvPr/>
        </p:nvSpPr>
        <p:spPr bwMode="auto">
          <a:xfrm>
            <a:off x="3379903" y="447693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62" name="フリーフォーム 261"/>
          <p:cNvSpPr/>
          <p:nvPr/>
        </p:nvSpPr>
        <p:spPr bwMode="auto">
          <a:xfrm>
            <a:off x="1278264" y="557243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63" name="フリーフォーム 262"/>
          <p:cNvSpPr/>
          <p:nvPr/>
        </p:nvSpPr>
        <p:spPr bwMode="auto">
          <a:xfrm>
            <a:off x="2335731" y="55617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4" name="フリーフォーム 263"/>
          <p:cNvSpPr/>
          <p:nvPr/>
        </p:nvSpPr>
        <p:spPr bwMode="auto">
          <a:xfrm>
            <a:off x="762000" y="55605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65" name="フリーフォーム 264"/>
          <p:cNvSpPr/>
          <p:nvPr/>
        </p:nvSpPr>
        <p:spPr bwMode="auto">
          <a:xfrm>
            <a:off x="4473168" y="50356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飛</a:t>
            </a:r>
            <a:endParaRPr kumimoji="1" lang="ja-JP" altLang="en-US" sz="2000" b="1" i="0" u="none" strike="noStrike" cap="none" normalizeH="0" dirty="0">
              <a:ln>
                <a:noFill/>
              </a:ln>
              <a:solidFill>
                <a:schemeClr val="bg2"/>
              </a:solidFill>
              <a:effectLst/>
            </a:endParaRPr>
          </a:p>
        </p:txBody>
      </p:sp>
      <p:sp>
        <p:nvSpPr>
          <p:cNvPr id="266" name="フリーフォーム 265"/>
          <p:cNvSpPr/>
          <p:nvPr/>
        </p:nvSpPr>
        <p:spPr bwMode="auto">
          <a:xfrm>
            <a:off x="1811664" y="555976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7" name="フリーフォーム 266"/>
          <p:cNvSpPr/>
          <p:nvPr/>
        </p:nvSpPr>
        <p:spPr bwMode="auto">
          <a:xfrm>
            <a:off x="3931276" y="557897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68" name="フリーフォーム 267"/>
          <p:cNvSpPr/>
          <p:nvPr/>
        </p:nvSpPr>
        <p:spPr bwMode="auto">
          <a:xfrm>
            <a:off x="3404336" y="557814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69" name="フリーフォーム 268"/>
          <p:cNvSpPr/>
          <p:nvPr/>
        </p:nvSpPr>
        <p:spPr bwMode="auto">
          <a:xfrm>
            <a:off x="2846503" y="556170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玉</a:t>
            </a:r>
            <a:endParaRPr kumimoji="1" lang="ja-JP" altLang="en-US" sz="2000" b="1" i="0" u="none" strike="noStrike" cap="none" normalizeH="0" dirty="0">
              <a:ln>
                <a:noFill/>
              </a:ln>
              <a:solidFill>
                <a:schemeClr val="bg2"/>
              </a:solidFill>
              <a:effectLst/>
            </a:endParaRPr>
          </a:p>
        </p:txBody>
      </p:sp>
      <p:sp>
        <p:nvSpPr>
          <p:cNvPr id="270" name="フリーフォーム 269"/>
          <p:cNvSpPr/>
          <p:nvPr/>
        </p:nvSpPr>
        <p:spPr bwMode="auto">
          <a:xfrm rot="10800000">
            <a:off x="3919356" y="1321802"/>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71" name="フリーフォーム 270"/>
          <p:cNvSpPr/>
          <p:nvPr/>
        </p:nvSpPr>
        <p:spPr bwMode="auto">
          <a:xfrm rot="10800000">
            <a:off x="4443824" y="2365439"/>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3" name="フリーフォーム 272"/>
          <p:cNvSpPr/>
          <p:nvPr/>
        </p:nvSpPr>
        <p:spPr bwMode="auto">
          <a:xfrm rot="10800000">
            <a:off x="4991661" y="131003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5" name="フリーフォーム 274"/>
          <p:cNvSpPr/>
          <p:nvPr/>
        </p:nvSpPr>
        <p:spPr bwMode="auto">
          <a:xfrm>
            <a:off x="4953000" y="556054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香</a:t>
            </a:r>
            <a:endParaRPr kumimoji="1" lang="ja-JP" altLang="en-US" sz="2000" b="1" i="0" u="none" strike="noStrike" cap="none" normalizeH="0" dirty="0">
              <a:ln>
                <a:noFill/>
              </a:ln>
              <a:solidFill>
                <a:schemeClr val="bg2"/>
              </a:solidFill>
              <a:effectLst/>
            </a:endParaRPr>
          </a:p>
        </p:txBody>
      </p:sp>
      <p:sp>
        <p:nvSpPr>
          <p:cNvPr id="276" name="フリーフォーム 275"/>
          <p:cNvSpPr/>
          <p:nvPr/>
        </p:nvSpPr>
        <p:spPr bwMode="auto">
          <a:xfrm rot="10800000">
            <a:off x="4476127" y="182207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角</a:t>
            </a:r>
            <a:endParaRPr kumimoji="1" lang="ja-JP" altLang="en-US" sz="2000" b="1" i="0" u="none" strike="noStrike" cap="none" normalizeH="0" dirty="0">
              <a:ln>
                <a:noFill/>
              </a:ln>
              <a:solidFill>
                <a:schemeClr val="bg2"/>
              </a:solidFill>
              <a:effectLst/>
            </a:endParaRPr>
          </a:p>
        </p:txBody>
      </p:sp>
      <p:sp>
        <p:nvSpPr>
          <p:cNvPr id="278" name="フリーフォーム 277"/>
          <p:cNvSpPr/>
          <p:nvPr/>
        </p:nvSpPr>
        <p:spPr bwMode="auto">
          <a:xfrm>
            <a:off x="3908824" y="4476681"/>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9" name="フリーフォーム 278"/>
          <p:cNvSpPr/>
          <p:nvPr/>
        </p:nvSpPr>
        <p:spPr bwMode="auto">
          <a:xfrm rot="10800000">
            <a:off x="1266294" y="345703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9933"/>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1" name="フリーフォーム 280"/>
          <p:cNvSpPr/>
          <p:nvPr/>
        </p:nvSpPr>
        <p:spPr bwMode="auto">
          <a:xfrm rot="10800000">
            <a:off x="4456015" y="1310617"/>
            <a:ext cx="417975" cy="40155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
        <p:nvSpPr>
          <p:cNvPr id="284" name="テキスト ボックス 283"/>
          <p:cNvSpPr txBox="1"/>
          <p:nvPr/>
        </p:nvSpPr>
        <p:spPr>
          <a:xfrm>
            <a:off x="6085828" y="1493034"/>
            <a:ext cx="2877373" cy="1409617"/>
          </a:xfrm>
          <a:prstGeom prst="rect">
            <a:avLst/>
          </a:prstGeom>
          <a:noFill/>
        </p:spPr>
        <p:txBody>
          <a:bodyPr wrap="square" rtlCol="0">
            <a:spAutoFit/>
          </a:bodyPr>
          <a:lstStyle/>
          <a:p>
            <a:pPr algn="l"/>
            <a:r>
              <a:rPr lang="ja-JP" altLang="en-US" dirty="0"/>
              <a:t>相掛かり定跡</a:t>
            </a:r>
            <a:endParaRPr lang="en-US" altLang="ja-JP" dirty="0"/>
          </a:p>
          <a:p>
            <a:pPr algn="l"/>
            <a:r>
              <a:rPr lang="ja-JP" altLang="en-US" sz="2400" dirty="0"/>
              <a:t>▲２六歩　△８四歩</a:t>
            </a:r>
            <a:endParaRPr lang="en-US" altLang="ja-JP" sz="2400" dirty="0"/>
          </a:p>
          <a:p>
            <a:pPr algn="l"/>
            <a:r>
              <a:rPr lang="ja-JP" altLang="en-US" sz="2400" dirty="0"/>
              <a:t>▲２五歩　△８五歩</a:t>
            </a:r>
            <a:endParaRPr lang="en-US" altLang="ja-JP" sz="2400" dirty="0"/>
          </a:p>
        </p:txBody>
      </p:sp>
      <p:sp>
        <p:nvSpPr>
          <p:cNvPr id="125" name="フリーフォーム 124"/>
          <p:cNvSpPr/>
          <p:nvPr/>
        </p:nvSpPr>
        <p:spPr bwMode="auto">
          <a:xfrm>
            <a:off x="4964362" y="448587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45" name="フリーフォーム 244"/>
          <p:cNvSpPr/>
          <p:nvPr/>
        </p:nvSpPr>
        <p:spPr bwMode="auto">
          <a:xfrm rot="10800000">
            <a:off x="4987840" y="238113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119" name="フリーフォーム 118"/>
          <p:cNvSpPr/>
          <p:nvPr/>
        </p:nvSpPr>
        <p:spPr bwMode="auto">
          <a:xfrm>
            <a:off x="1283401" y="5035614"/>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kumimoji="1" lang="ja-JP" altLang="en-US" sz="2000" b="1" i="0" u="none" strike="noStrike" cap="none" normalizeH="0" dirty="0">
                <a:ln>
                  <a:noFill/>
                </a:ln>
                <a:solidFill>
                  <a:schemeClr val="bg2"/>
                </a:solidFill>
                <a:effectLst/>
              </a:rPr>
              <a:t>角</a:t>
            </a:r>
          </a:p>
        </p:txBody>
      </p:sp>
      <p:sp>
        <p:nvSpPr>
          <p:cNvPr id="121" name="フリーフォーム 120"/>
          <p:cNvSpPr/>
          <p:nvPr/>
        </p:nvSpPr>
        <p:spPr bwMode="auto">
          <a:xfrm>
            <a:off x="4467051" y="3428845"/>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80" name="フリーフォーム 279"/>
          <p:cNvSpPr/>
          <p:nvPr/>
        </p:nvSpPr>
        <p:spPr bwMode="auto">
          <a:xfrm rot="10800000">
            <a:off x="3408927" y="1308590"/>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金</a:t>
            </a:r>
            <a:endParaRPr kumimoji="1" lang="ja-JP" altLang="en-US" sz="2000" b="1" i="0" u="none" strike="noStrike" cap="none" normalizeH="0" dirty="0">
              <a:ln>
                <a:noFill/>
              </a:ln>
              <a:solidFill>
                <a:schemeClr val="bg2"/>
              </a:solidFill>
              <a:effectLst/>
            </a:endParaRPr>
          </a:p>
        </p:txBody>
      </p:sp>
      <p:sp>
        <p:nvSpPr>
          <p:cNvPr id="285" name="フリーフォーム 284"/>
          <p:cNvSpPr/>
          <p:nvPr/>
        </p:nvSpPr>
        <p:spPr bwMode="auto">
          <a:xfrm rot="10800000">
            <a:off x="1804927" y="1300706"/>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銀</a:t>
            </a:r>
            <a:endParaRPr kumimoji="1" lang="ja-JP" altLang="en-US" sz="2000" b="1" i="0" u="none" strike="noStrike" cap="none" normalizeH="0" dirty="0">
              <a:ln>
                <a:noFill/>
              </a:ln>
              <a:solidFill>
                <a:schemeClr val="bg2"/>
              </a:solidFill>
              <a:effectLst/>
            </a:endParaRPr>
          </a:p>
        </p:txBody>
      </p:sp>
      <p:sp>
        <p:nvSpPr>
          <p:cNvPr id="286" name="フリーフォーム 285"/>
          <p:cNvSpPr/>
          <p:nvPr/>
        </p:nvSpPr>
        <p:spPr bwMode="auto">
          <a:xfrm rot="10800000">
            <a:off x="2347312" y="237509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歩</a:t>
            </a:r>
            <a:endParaRPr kumimoji="1" lang="ja-JP" altLang="en-US" sz="2000" b="1" i="0" u="none" strike="noStrike" cap="none" normalizeH="0" dirty="0">
              <a:ln>
                <a:noFill/>
              </a:ln>
              <a:solidFill>
                <a:schemeClr val="bg2"/>
              </a:solidFill>
              <a:effectLst/>
            </a:endParaRPr>
          </a:p>
        </p:txBody>
      </p:sp>
      <p:sp>
        <p:nvSpPr>
          <p:cNvPr id="272" name="フリーフォーム 271"/>
          <p:cNvSpPr/>
          <p:nvPr/>
        </p:nvSpPr>
        <p:spPr bwMode="auto">
          <a:xfrm>
            <a:off x="4443957" y="5578147"/>
            <a:ext cx="417975" cy="421371"/>
          </a:xfrm>
          <a:custGeom>
            <a:avLst/>
            <a:gdLst>
              <a:gd name="connsiteX0" fmla="*/ 264319 w 533400"/>
              <a:gd name="connsiteY0" fmla="*/ 0 h 623887"/>
              <a:gd name="connsiteX1" fmla="*/ 33337 w 533400"/>
              <a:gd name="connsiteY1" fmla="*/ 238125 h 623887"/>
              <a:gd name="connsiteX2" fmla="*/ 0 w 533400"/>
              <a:gd name="connsiteY2" fmla="*/ 621506 h 623887"/>
              <a:gd name="connsiteX3" fmla="*/ 533400 w 533400"/>
              <a:gd name="connsiteY3" fmla="*/ 623887 h 623887"/>
              <a:gd name="connsiteX4" fmla="*/ 495300 w 533400"/>
              <a:gd name="connsiteY4" fmla="*/ 235743 h 623887"/>
              <a:gd name="connsiteX5" fmla="*/ 264319 w 533400"/>
              <a:gd name="connsiteY5" fmla="*/ 0 h 623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3400" h="623887">
                <a:moveTo>
                  <a:pt x="264319" y="0"/>
                </a:moveTo>
                <a:lnTo>
                  <a:pt x="33337" y="238125"/>
                </a:lnTo>
                <a:lnTo>
                  <a:pt x="0" y="621506"/>
                </a:lnTo>
                <a:lnTo>
                  <a:pt x="533400" y="623887"/>
                </a:lnTo>
                <a:lnTo>
                  <a:pt x="495300" y="235743"/>
                </a:lnTo>
                <a:lnTo>
                  <a:pt x="264319" y="0"/>
                </a:lnTo>
                <a:close/>
              </a:path>
            </a:pathLst>
          </a:custGeom>
          <a:solidFill>
            <a:srgbClr val="FFC000"/>
          </a:solidFill>
          <a:ln w="9525" cap="flat" cmpd="sng" algn="ctr">
            <a:solidFill>
              <a:schemeClr val="bg2"/>
            </a:solidFill>
            <a:prstDash val="solid"/>
            <a:round/>
            <a:headEnd type="none" w="med" len="med"/>
            <a:tailEnd type="none" w="med" len="med"/>
          </a:ln>
          <a:effectLst/>
        </p:spPr>
        <p:txBody>
          <a:bodyPr vert="horz" wrap="none" lIns="91440" tIns="45720" rIns="91440" bIns="45720" numCol="1" rtlCol="0" anchor="b" anchorCtr="1"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pPr>
            <a:r>
              <a:rPr lang="ja-JP" altLang="en-US" sz="2000" b="1" dirty="0">
                <a:solidFill>
                  <a:schemeClr val="bg2"/>
                </a:solidFill>
                <a:effectLst/>
              </a:rPr>
              <a:t>桂</a:t>
            </a:r>
            <a:endParaRPr kumimoji="1" lang="ja-JP" altLang="en-US" sz="2000" b="1" i="0" u="none" strike="noStrike" cap="none" normalizeH="0" dirty="0">
              <a:ln>
                <a:noFill/>
              </a:ln>
              <a:solidFill>
                <a:schemeClr val="bg2"/>
              </a:solidFill>
              <a:effectLst/>
            </a:endParaRPr>
          </a:p>
        </p:txBody>
      </p:sp>
    </p:spTree>
    <p:extLst>
      <p:ext uri="{BB962C8B-B14F-4D97-AF65-F5344CB8AC3E}">
        <p14:creationId xmlns:p14="http://schemas.microsoft.com/office/powerpoint/2010/main" val="32462772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11.1|6.3"/>
</p:tagLst>
</file>

<file path=ppt/tags/tag2.xml><?xml version="1.0" encoding="utf-8"?>
<p:tagLst xmlns:a="http://schemas.openxmlformats.org/drawingml/2006/main" xmlns:r="http://schemas.openxmlformats.org/officeDocument/2006/relationships" xmlns:p="http://schemas.openxmlformats.org/presentationml/2006/main">
  <p:tag name="TIMING" val="|17.7"/>
</p:tagLst>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ＭＳ Ｐゴシック"/>
        <a:cs typeface=""/>
      </a:majorFont>
      <a:minorFont>
        <a:latin typeface="Garamond"/>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noFill/>
        <a:ln w="19050"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Pct val="70000"/>
          <a:buFont typeface="Wingdings" panose="05000000000000000000" pitchFamily="2" charset="2"/>
          <a:buNone/>
          <a:tabLst/>
          <a:defRPr sz="2400" dirty="0" smtClean="0">
            <a:effectLst/>
            <a:latin typeface="Times New Roman" panose="02020603050405020304" pitchFamily="18" charset="0"/>
          </a:defRPr>
        </a:defPPr>
      </a:lstStyle>
    </a:spDef>
    <a:lnDef>
      <a:spPr bwMode="auto">
        <a:noFill/>
        <a:ln w="1905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a:noFill/>
      </a:spPr>
      <a:bodyPr wrap="none" rtlCol="0">
        <a:spAutoFit/>
      </a:bodyPr>
      <a:lstStyle>
        <a:defPPr>
          <a:defRPr kumimoji="1" dirty="0" smtClean="0">
            <a:latin typeface="Times New Roman" panose="02020603050405020304" pitchFamily="18" charset="0"/>
          </a:defRPr>
        </a:defPPr>
      </a:lstStyle>
    </a:tx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27208</TotalTime>
  <Words>10753</Words>
  <Application>Microsoft Office PowerPoint</Application>
  <PresentationFormat>画面に合わせる (4:3)</PresentationFormat>
  <Paragraphs>2836</Paragraphs>
  <Slides>89</Slides>
  <Notes>89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89</vt:i4>
      </vt:variant>
    </vt:vector>
  </HeadingPairs>
  <TitlesOfParts>
    <vt:vector size="95" baseType="lpstr">
      <vt:lpstr>ＭＳ Ｐ明朝</vt:lpstr>
      <vt:lpstr>Arial</vt:lpstr>
      <vt:lpstr>Garamond</vt:lpstr>
      <vt:lpstr>Times New Roman</vt:lpstr>
      <vt:lpstr>Wingdings</vt:lpstr>
      <vt:lpstr>Stream</vt:lpstr>
      <vt:lpstr>情報論理工学 研究室</vt:lpstr>
      <vt:lpstr>ゲームAIの作成</vt:lpstr>
      <vt:lpstr>「強い手」の選択</vt:lpstr>
      <vt:lpstr>「強い手」を得る手法</vt:lpstr>
      <vt:lpstr>局面の評価値計算</vt:lpstr>
      <vt:lpstr>評価値計算による手の選択</vt:lpstr>
      <vt:lpstr>PowerPoint プレゼンテーション</vt:lpstr>
      <vt:lpstr>定跡・定石データベース</vt:lpstr>
      <vt:lpstr>定跡の例：将棋</vt:lpstr>
      <vt:lpstr>定跡の例：将棋</vt:lpstr>
      <vt:lpstr>定跡の例：将棋</vt:lpstr>
      <vt:lpstr>定跡の例：チェス</vt:lpstr>
      <vt:lpstr>定跡の例：チェス</vt:lpstr>
      <vt:lpstr>定跡の例：チェス</vt:lpstr>
      <vt:lpstr>定跡の例：チェス</vt:lpstr>
      <vt:lpstr>定石の例：リバーシ</vt:lpstr>
      <vt:lpstr>定石の例：リバーシ</vt:lpstr>
      <vt:lpstr>定石の例：リバーシ</vt:lpstr>
      <vt:lpstr>定石の例：リバーシ</vt:lpstr>
      <vt:lpstr>先読み</vt:lpstr>
      <vt:lpstr>先読み</vt:lpstr>
      <vt:lpstr>可能な局面数</vt:lpstr>
      <vt:lpstr>完全読み切り・必勝読み切り</vt:lpstr>
      <vt:lpstr>完全読み切り・必勝読み切り</vt:lpstr>
      <vt:lpstr>完全読み切りの例：リバーシ</vt:lpstr>
      <vt:lpstr>完全読み切りの例：リバーシ</vt:lpstr>
      <vt:lpstr>完全読み切りの例：リバーシ</vt:lpstr>
      <vt:lpstr>完全読み切りの例：リバーシ</vt:lpstr>
      <vt:lpstr>完全読み切りの例：リバーシ</vt:lpstr>
      <vt:lpstr>モンテカルロ法</vt:lpstr>
      <vt:lpstr>モンテカルロ法の例：円周率</vt:lpstr>
      <vt:lpstr>PowerPoint プレゼンテーション</vt:lpstr>
      <vt:lpstr>モンテカルロ法</vt:lpstr>
      <vt:lpstr>モンテカルロ法</vt:lpstr>
      <vt:lpstr>局面の評価値計算(再掲)</vt:lpstr>
      <vt:lpstr>駒割り</vt:lpstr>
      <vt:lpstr>駒の価値 : 将棋</vt:lpstr>
      <vt:lpstr>駒割りによる評価値の例</vt:lpstr>
      <vt:lpstr>駒割りによる評価値の例</vt:lpstr>
      <vt:lpstr>駒割りによる評価値の例</vt:lpstr>
      <vt:lpstr>駒割りによる評価値の例</vt:lpstr>
      <vt:lpstr>駒の価値 : チェス</vt:lpstr>
      <vt:lpstr>駒割りによる評価値：チェス</vt:lpstr>
      <vt:lpstr>駒割りによる評価値：チェス</vt:lpstr>
      <vt:lpstr>駒割りによる評価値：チェス</vt:lpstr>
      <vt:lpstr>駒割りによる評価値：チェス</vt:lpstr>
      <vt:lpstr>駒割りによる評価値：チェス</vt:lpstr>
      <vt:lpstr>駒割りによる評価値：チェス</vt:lpstr>
      <vt:lpstr>駒割りによる評価値：チェス</vt:lpstr>
      <vt:lpstr>駒割りによる評価値計算</vt:lpstr>
      <vt:lpstr>駒割による評価値：将棋</vt:lpstr>
      <vt:lpstr>駒割による評価値：将棋</vt:lpstr>
      <vt:lpstr>駒割による評価値：将棋</vt:lpstr>
      <vt:lpstr>駒割による評価値：将棋</vt:lpstr>
      <vt:lpstr>駒割りによる評価値：チェス</vt:lpstr>
      <vt:lpstr>駒割りによる評価値：チェス</vt:lpstr>
      <vt:lpstr>駒割りによる評価値：チェス</vt:lpstr>
      <vt:lpstr>駒割りによる評価値：チェス</vt:lpstr>
      <vt:lpstr>駒割りによる評価値：チェス</vt:lpstr>
      <vt:lpstr>駒割りによる評価値：チェス</vt:lpstr>
      <vt:lpstr>位置による評価値計算</vt:lpstr>
      <vt:lpstr>位置による評価値計算</vt:lpstr>
      <vt:lpstr>位置による評価値：チェス</vt:lpstr>
      <vt:lpstr>ダイヤモンド</vt:lpstr>
      <vt:lpstr>位置による評価値：ダイヤモンド</vt:lpstr>
      <vt:lpstr>ハルマ</vt:lpstr>
      <vt:lpstr>位置による評価値：ハルマ</vt:lpstr>
      <vt:lpstr>位置による評価値：ハルマ</vt:lpstr>
      <vt:lpstr>位置による評価値：リバーシ</vt:lpstr>
      <vt:lpstr>位置による評価値：リバーシ</vt:lpstr>
      <vt:lpstr>位置による評価値：リバーシ</vt:lpstr>
      <vt:lpstr>着手可能手数</vt:lpstr>
      <vt:lpstr>着手可能手数の例：将棋</vt:lpstr>
      <vt:lpstr>着手可能手数の例：チェス</vt:lpstr>
      <vt:lpstr>着手可能手数の例：チェス</vt:lpstr>
      <vt:lpstr>着手可能手数の例：チェス</vt:lpstr>
      <vt:lpstr>着手可能手数の例：チェス</vt:lpstr>
      <vt:lpstr>着手可能手数</vt:lpstr>
      <vt:lpstr>勝負手</vt:lpstr>
      <vt:lpstr>機械学習</vt:lpstr>
      <vt:lpstr>機械学習</vt:lpstr>
      <vt:lpstr>機械学習</vt:lpstr>
      <vt:lpstr>機械学習</vt:lpstr>
      <vt:lpstr>機械学習</vt:lpstr>
      <vt:lpstr>機械学習</vt:lpstr>
      <vt:lpstr>機械学習</vt:lpstr>
      <vt:lpstr>機械学習</vt:lpstr>
      <vt:lpstr>宿題：3目並べの着手選択</vt:lpstr>
      <vt:lpstr>宿題：3目並べの着手選択</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Takashi</dc:creator>
  <cp:lastModifiedBy>石水隆</cp:lastModifiedBy>
  <cp:revision>774</cp:revision>
  <cp:lastPrinted>2021-10-11T05:36:10Z</cp:lastPrinted>
  <dcterms:created xsi:type="dcterms:W3CDTF">1601-01-01T00:00:00Z</dcterms:created>
  <dcterms:modified xsi:type="dcterms:W3CDTF">2022-11-13T07:04:21Z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