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1" r:id="rId1"/>
  </p:sldMasterIdLst>
  <p:notesMasterIdLst>
    <p:notesMasterId r:id="rId49"/>
  </p:notesMasterIdLst>
  <p:handoutMasterIdLst>
    <p:handoutMasterId r:id="rId50"/>
  </p:handoutMasterIdLst>
  <p:sldIdLst>
    <p:sldId id="460" r:id="rId2"/>
    <p:sldId id="623" r:id="rId3"/>
    <p:sldId id="624" r:id="rId4"/>
    <p:sldId id="676" r:id="rId5"/>
    <p:sldId id="679" r:id="rId6"/>
    <p:sldId id="680" r:id="rId7"/>
    <p:sldId id="713" r:id="rId8"/>
    <p:sldId id="625" r:id="rId9"/>
    <p:sldId id="645" r:id="rId10"/>
    <p:sldId id="634" r:id="rId11"/>
    <p:sldId id="626" r:id="rId12"/>
    <p:sldId id="709" r:id="rId13"/>
    <p:sldId id="711" r:id="rId14"/>
    <p:sldId id="705" r:id="rId15"/>
    <p:sldId id="722" r:id="rId16"/>
    <p:sldId id="656" r:id="rId17"/>
    <p:sldId id="723" r:id="rId18"/>
    <p:sldId id="721" r:id="rId19"/>
    <p:sldId id="710" r:id="rId20"/>
    <p:sldId id="724" r:id="rId21"/>
    <p:sldId id="714" r:id="rId22"/>
    <p:sldId id="715" r:id="rId23"/>
    <p:sldId id="716" r:id="rId24"/>
    <p:sldId id="639" r:id="rId25"/>
    <p:sldId id="627" r:id="rId26"/>
    <p:sldId id="718" r:id="rId27"/>
    <p:sldId id="717" r:id="rId28"/>
    <p:sldId id="719" r:id="rId29"/>
    <p:sldId id="745" r:id="rId30"/>
    <p:sldId id="738" r:id="rId31"/>
    <p:sldId id="725" r:id="rId32"/>
    <p:sldId id="737" r:id="rId33"/>
    <p:sldId id="726" r:id="rId34"/>
    <p:sldId id="728" r:id="rId35"/>
    <p:sldId id="729" r:id="rId36"/>
    <p:sldId id="730" r:id="rId37"/>
    <p:sldId id="732" r:id="rId38"/>
    <p:sldId id="733" r:id="rId39"/>
    <p:sldId id="734" r:id="rId40"/>
    <p:sldId id="735" r:id="rId41"/>
    <p:sldId id="739" r:id="rId42"/>
    <p:sldId id="740" r:id="rId43"/>
    <p:sldId id="743" r:id="rId44"/>
    <p:sldId id="741" r:id="rId45"/>
    <p:sldId id="744" r:id="rId46"/>
    <p:sldId id="612" r:id="rId47"/>
    <p:sldId id="736" r:id="rId48"/>
  </p:sldIdLst>
  <p:sldSz cx="9144000" cy="6858000" type="screen4x3"/>
  <p:notesSz cx="7099300" cy="10234613"/>
  <p:defaultTextStyle>
    <a:defPPr>
      <a:defRPr lang="ja-JP"/>
    </a:defPPr>
    <a:lvl1pPr algn="ctr" rtl="0" fontAlgn="base">
      <a:spcBef>
        <a:spcPct val="20000"/>
      </a:spcBef>
      <a:spcAft>
        <a:spcPct val="0"/>
      </a:spcAft>
      <a:buSzPct val="70000"/>
      <a:buFont typeface="Wingdings" panose="05000000000000000000" pitchFamily="2" charset="2"/>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1pPr>
    <a:lvl2pPr marL="457200" algn="ctr" rtl="0" fontAlgn="base">
      <a:spcBef>
        <a:spcPct val="20000"/>
      </a:spcBef>
      <a:spcAft>
        <a:spcPct val="0"/>
      </a:spcAft>
      <a:buSzPct val="70000"/>
      <a:buFont typeface="Wingdings" panose="05000000000000000000" pitchFamily="2" charset="2"/>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2pPr>
    <a:lvl3pPr marL="914400" algn="ctr" rtl="0" fontAlgn="base">
      <a:spcBef>
        <a:spcPct val="20000"/>
      </a:spcBef>
      <a:spcAft>
        <a:spcPct val="0"/>
      </a:spcAft>
      <a:buSzPct val="70000"/>
      <a:buFont typeface="Wingdings" panose="05000000000000000000" pitchFamily="2" charset="2"/>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3pPr>
    <a:lvl4pPr marL="1371600" algn="ctr" rtl="0" fontAlgn="base">
      <a:spcBef>
        <a:spcPct val="20000"/>
      </a:spcBef>
      <a:spcAft>
        <a:spcPct val="0"/>
      </a:spcAft>
      <a:buSzPct val="70000"/>
      <a:buFont typeface="Wingdings" panose="05000000000000000000" pitchFamily="2" charset="2"/>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4pPr>
    <a:lvl5pPr marL="1828800" algn="ctr" rtl="0" fontAlgn="base">
      <a:spcBef>
        <a:spcPct val="20000"/>
      </a:spcBef>
      <a:spcAft>
        <a:spcPct val="0"/>
      </a:spcAft>
      <a:buSzPct val="70000"/>
      <a:buFont typeface="Wingdings" panose="05000000000000000000" pitchFamily="2" charset="2"/>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5pPr>
    <a:lvl6pPr marL="2286000" algn="l" defTabSz="914400" rtl="0" eaLnBrk="1" latinLnBrk="0" hangingPunct="1">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6pPr>
    <a:lvl7pPr marL="2743200" algn="l" defTabSz="914400" rtl="0" eaLnBrk="1" latinLnBrk="0" hangingPunct="1">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7pPr>
    <a:lvl8pPr marL="3200400" algn="l" defTabSz="914400" rtl="0" eaLnBrk="1" latinLnBrk="0" hangingPunct="1">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8pPr>
    <a:lvl9pPr marL="3657600" algn="l" defTabSz="914400" rtl="0" eaLnBrk="1" latinLnBrk="0" hangingPunct="1">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4319">
          <p15:clr>
            <a:srgbClr val="A4A3A4"/>
          </p15:clr>
        </p15:guide>
        <p15:guide id="2" pos="5759">
          <p15:clr>
            <a:srgbClr val="A4A3A4"/>
          </p15:clr>
        </p15:guide>
      </p15:sldGuideLst>
    </p:ext>
    <p:ext uri="{2D200454-40CA-4A62-9FC3-DE9A4176ACB9}">
      <p15:notesGuideLst xmlns:p15="http://schemas.microsoft.com/office/powerpoint/2012/main">
        <p15:guide id="1" orient="horz" pos="3223"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FF"/>
    <a:srgbClr val="008000"/>
    <a:srgbClr val="333333"/>
    <a:srgbClr val="0099CC"/>
    <a:srgbClr val="FF9933"/>
    <a:srgbClr val="990000"/>
    <a:srgbClr val="0000FF"/>
    <a:srgbClr val="FF9900"/>
    <a:srgbClr val="FFC0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570" autoAdjust="0"/>
    <p:restoredTop sz="61049" autoAdjust="0"/>
  </p:normalViewPr>
  <p:slideViewPr>
    <p:cSldViewPr>
      <p:cViewPr varScale="1">
        <p:scale>
          <a:sx n="40" d="100"/>
          <a:sy n="40" d="100"/>
        </p:scale>
        <p:origin x="1500" y="42"/>
      </p:cViewPr>
      <p:guideLst>
        <p:guide orient="horz" pos="4319"/>
        <p:guide pos="5759"/>
      </p:guideLst>
    </p:cSldViewPr>
  </p:slideViewPr>
  <p:outlineViewPr>
    <p:cViewPr>
      <p:scale>
        <a:sx n="33" d="100"/>
        <a:sy n="33" d="100"/>
      </p:scale>
      <p:origin x="0" y="-2904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2310" y="-66"/>
      </p:cViewPr>
      <p:guideLst>
        <p:guide orient="horz" pos="3223"/>
        <p:guide pos="2237"/>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138" name="Rectangle 2"/>
          <p:cNvSpPr>
            <a:spLocks noGrp="1" noChangeArrowheads="1"/>
          </p:cNvSpPr>
          <p:nvPr>
            <p:ph type="hdr" sz="quarter"/>
          </p:nvPr>
        </p:nvSpPr>
        <p:spPr bwMode="auto">
          <a:xfrm>
            <a:off x="1" y="1"/>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39" tIns="49520" rIns="99039" bIns="49520" numCol="1" anchor="t" anchorCtr="0" compatLnSpc="1">
            <a:prstTxWarp prst="textNoShape">
              <a:avLst/>
            </a:prstTxWarp>
          </a:bodyPr>
          <a:lstStyle>
            <a:lvl1pPr algn="l" defTabSz="990508">
              <a:buFont typeface="Wingdings" panose="05000000000000000000" pitchFamily="2" charset="2"/>
              <a:buChar char="n"/>
              <a:defRPr sz="1300">
                <a:effectLst>
                  <a:outerShdw blurRad="38100" dist="38100" dir="2700000" algn="tl">
                    <a:srgbClr val="C0C0C0"/>
                  </a:outerShdw>
                </a:effectLst>
              </a:defRPr>
            </a:lvl1pPr>
          </a:lstStyle>
          <a:p>
            <a:endParaRPr lang="en-US" altLang="ja-JP"/>
          </a:p>
        </p:txBody>
      </p:sp>
      <p:sp>
        <p:nvSpPr>
          <p:cNvPr id="91139" name="Rectangle 3"/>
          <p:cNvSpPr>
            <a:spLocks noGrp="1" noChangeArrowheads="1"/>
          </p:cNvSpPr>
          <p:nvPr>
            <p:ph type="dt" sz="quarter" idx="1"/>
          </p:nvPr>
        </p:nvSpPr>
        <p:spPr bwMode="auto">
          <a:xfrm>
            <a:off x="4022726" y="1"/>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39" tIns="49520" rIns="99039" bIns="49520" numCol="1" anchor="t" anchorCtr="0" compatLnSpc="1">
            <a:prstTxWarp prst="textNoShape">
              <a:avLst/>
            </a:prstTxWarp>
          </a:bodyPr>
          <a:lstStyle>
            <a:lvl1pPr algn="r" defTabSz="990508">
              <a:buFont typeface="Wingdings" panose="05000000000000000000" pitchFamily="2" charset="2"/>
              <a:buChar char="n"/>
              <a:defRPr sz="1300">
                <a:effectLst>
                  <a:outerShdw blurRad="38100" dist="38100" dir="2700000" algn="tl">
                    <a:srgbClr val="C0C0C0"/>
                  </a:outerShdw>
                </a:effectLst>
              </a:defRPr>
            </a:lvl1pPr>
          </a:lstStyle>
          <a:p>
            <a:endParaRPr lang="en-US" altLang="ja-JP"/>
          </a:p>
        </p:txBody>
      </p:sp>
      <p:sp>
        <p:nvSpPr>
          <p:cNvPr id="91140" name="Rectangle 4"/>
          <p:cNvSpPr>
            <a:spLocks noGrp="1" noChangeArrowheads="1"/>
          </p:cNvSpPr>
          <p:nvPr>
            <p:ph type="ftr" sz="quarter" idx="2"/>
          </p:nvPr>
        </p:nvSpPr>
        <p:spPr bwMode="auto">
          <a:xfrm>
            <a:off x="1" y="9723439"/>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39" tIns="49520" rIns="99039" bIns="49520" numCol="1" anchor="b" anchorCtr="0" compatLnSpc="1">
            <a:prstTxWarp prst="textNoShape">
              <a:avLst/>
            </a:prstTxWarp>
          </a:bodyPr>
          <a:lstStyle>
            <a:lvl1pPr algn="l" defTabSz="990508">
              <a:buFont typeface="Wingdings" panose="05000000000000000000" pitchFamily="2" charset="2"/>
              <a:buChar char="n"/>
              <a:defRPr sz="1300">
                <a:effectLst>
                  <a:outerShdw blurRad="38100" dist="38100" dir="2700000" algn="tl">
                    <a:srgbClr val="C0C0C0"/>
                  </a:outerShdw>
                </a:effectLst>
              </a:defRPr>
            </a:lvl1pPr>
          </a:lstStyle>
          <a:p>
            <a:endParaRPr lang="en-US" altLang="ja-JP"/>
          </a:p>
        </p:txBody>
      </p:sp>
      <p:sp>
        <p:nvSpPr>
          <p:cNvPr id="91141" name="Rectangle 5"/>
          <p:cNvSpPr>
            <a:spLocks noGrp="1" noChangeArrowheads="1"/>
          </p:cNvSpPr>
          <p:nvPr>
            <p:ph type="sldNum" sz="quarter" idx="3"/>
          </p:nvPr>
        </p:nvSpPr>
        <p:spPr bwMode="auto">
          <a:xfrm>
            <a:off x="4022726" y="9723439"/>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39" tIns="49520" rIns="99039" bIns="49520" numCol="1" anchor="b" anchorCtr="0" compatLnSpc="1">
            <a:prstTxWarp prst="textNoShape">
              <a:avLst/>
            </a:prstTxWarp>
          </a:bodyPr>
          <a:lstStyle>
            <a:lvl1pPr algn="r" defTabSz="990508">
              <a:buFont typeface="Wingdings" panose="05000000000000000000" pitchFamily="2" charset="2"/>
              <a:buChar char="n"/>
              <a:defRPr sz="1300">
                <a:effectLst>
                  <a:outerShdw blurRad="38100" dist="38100" dir="2700000" algn="tl">
                    <a:srgbClr val="C0C0C0"/>
                  </a:outerShdw>
                </a:effectLst>
              </a:defRPr>
            </a:lvl1pPr>
          </a:lstStyle>
          <a:p>
            <a:fld id="{569704E0-87E2-42FD-B679-5863E0A64064}" type="slidenum">
              <a:rPr lang="en-US" altLang="ja-JP"/>
              <a:pPr/>
              <a:t>‹#›</a:t>
            </a:fld>
            <a:endParaRPr lang="en-US" altLang="ja-JP"/>
          </a:p>
        </p:txBody>
      </p:sp>
    </p:spTree>
    <p:extLst>
      <p:ext uri="{BB962C8B-B14F-4D97-AF65-F5344CB8AC3E}">
        <p14:creationId xmlns:p14="http://schemas.microsoft.com/office/powerpoint/2010/main" val="38198298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1" y="1"/>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39" tIns="49520" rIns="99039" bIns="49520" numCol="1" anchor="t" anchorCtr="0" compatLnSpc="1">
            <a:prstTxWarp prst="textNoShape">
              <a:avLst/>
            </a:prstTxWarp>
          </a:bodyPr>
          <a:lstStyle>
            <a:lvl1pPr algn="l" defTabSz="990508">
              <a:spcBef>
                <a:spcPct val="0"/>
              </a:spcBef>
              <a:buSzTx/>
              <a:buFontTx/>
              <a:buNone/>
              <a:defRPr sz="1300">
                <a:effectLst/>
                <a:latin typeface="Arial" panose="020B0604020202020204" pitchFamily="34" charset="0"/>
              </a:defRPr>
            </a:lvl1pPr>
          </a:lstStyle>
          <a:p>
            <a:endParaRPr lang="en-US" altLang="ja-JP"/>
          </a:p>
        </p:txBody>
      </p:sp>
      <p:sp>
        <p:nvSpPr>
          <p:cNvPr id="39939" name="Rectangle 3"/>
          <p:cNvSpPr>
            <a:spLocks noGrp="1" noChangeArrowheads="1"/>
          </p:cNvSpPr>
          <p:nvPr>
            <p:ph type="dt" idx="1"/>
          </p:nvPr>
        </p:nvSpPr>
        <p:spPr bwMode="auto">
          <a:xfrm>
            <a:off x="4021139" y="1"/>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39" tIns="49520" rIns="99039" bIns="49520" numCol="1" anchor="t" anchorCtr="0" compatLnSpc="1">
            <a:prstTxWarp prst="textNoShape">
              <a:avLst/>
            </a:prstTxWarp>
          </a:bodyPr>
          <a:lstStyle>
            <a:lvl1pPr algn="r" defTabSz="990508">
              <a:spcBef>
                <a:spcPct val="0"/>
              </a:spcBef>
              <a:buSzTx/>
              <a:buFontTx/>
              <a:buNone/>
              <a:defRPr sz="1300">
                <a:effectLst/>
                <a:latin typeface="Arial" panose="020B0604020202020204" pitchFamily="34" charset="0"/>
              </a:defRPr>
            </a:lvl1pPr>
          </a:lstStyle>
          <a:p>
            <a:endParaRPr lang="en-US" altLang="ja-JP"/>
          </a:p>
        </p:txBody>
      </p:sp>
      <p:sp>
        <p:nvSpPr>
          <p:cNvPr id="39940"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9941" name="Rectangle 5"/>
          <p:cNvSpPr>
            <a:spLocks noGrp="1" noChangeArrowheads="1"/>
          </p:cNvSpPr>
          <p:nvPr>
            <p:ph type="body" sz="quarter" idx="3"/>
          </p:nvPr>
        </p:nvSpPr>
        <p:spPr bwMode="auto">
          <a:xfrm>
            <a:off x="709614" y="4860926"/>
            <a:ext cx="5680075" cy="4605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39" tIns="49520" rIns="99039" bIns="495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9942" name="Rectangle 6"/>
          <p:cNvSpPr>
            <a:spLocks noGrp="1" noChangeArrowheads="1"/>
          </p:cNvSpPr>
          <p:nvPr>
            <p:ph type="ftr" sz="quarter" idx="4"/>
          </p:nvPr>
        </p:nvSpPr>
        <p:spPr bwMode="auto">
          <a:xfrm>
            <a:off x="1" y="9721851"/>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39" tIns="49520" rIns="99039" bIns="49520" numCol="1" anchor="b" anchorCtr="0" compatLnSpc="1">
            <a:prstTxWarp prst="textNoShape">
              <a:avLst/>
            </a:prstTxWarp>
          </a:bodyPr>
          <a:lstStyle>
            <a:lvl1pPr algn="l" defTabSz="990508">
              <a:spcBef>
                <a:spcPct val="0"/>
              </a:spcBef>
              <a:buSzTx/>
              <a:buFontTx/>
              <a:buNone/>
              <a:defRPr sz="1300">
                <a:effectLst/>
                <a:latin typeface="Arial" panose="020B0604020202020204" pitchFamily="34" charset="0"/>
              </a:defRPr>
            </a:lvl1pPr>
          </a:lstStyle>
          <a:p>
            <a:endParaRPr lang="en-US" altLang="ja-JP"/>
          </a:p>
        </p:txBody>
      </p:sp>
      <p:sp>
        <p:nvSpPr>
          <p:cNvPr id="39943" name="Rectangle 7"/>
          <p:cNvSpPr>
            <a:spLocks noGrp="1" noChangeArrowheads="1"/>
          </p:cNvSpPr>
          <p:nvPr>
            <p:ph type="sldNum" sz="quarter" idx="5"/>
          </p:nvPr>
        </p:nvSpPr>
        <p:spPr bwMode="auto">
          <a:xfrm>
            <a:off x="4021139" y="9721851"/>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39" tIns="49520" rIns="99039" bIns="49520" numCol="1" anchor="b" anchorCtr="0" compatLnSpc="1">
            <a:prstTxWarp prst="textNoShape">
              <a:avLst/>
            </a:prstTxWarp>
          </a:bodyPr>
          <a:lstStyle>
            <a:lvl1pPr algn="r" defTabSz="990508">
              <a:spcBef>
                <a:spcPct val="0"/>
              </a:spcBef>
              <a:buSzTx/>
              <a:buFontTx/>
              <a:buNone/>
              <a:defRPr sz="1300">
                <a:effectLst/>
                <a:latin typeface="Arial" panose="020B0604020202020204" pitchFamily="34" charset="0"/>
              </a:defRPr>
            </a:lvl1pPr>
          </a:lstStyle>
          <a:p>
            <a:fld id="{C2F47182-C851-4DBC-B380-0E7E4F0BE1CD}" type="slidenum">
              <a:rPr lang="en-US" altLang="ja-JP"/>
              <a:pPr/>
              <a:t>‹#›</a:t>
            </a:fld>
            <a:endParaRPr lang="en-US" altLang="ja-JP"/>
          </a:p>
        </p:txBody>
      </p:sp>
    </p:spTree>
    <p:extLst>
      <p:ext uri="{BB962C8B-B14F-4D97-AF65-F5344CB8AC3E}">
        <p14:creationId xmlns:p14="http://schemas.microsoft.com/office/powerpoint/2010/main" val="167326132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1pPr>
    <a:lvl2pPr marL="4572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2pPr>
    <a:lvl3pPr marL="9144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3pPr>
    <a:lvl4pPr marL="13716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4pPr>
    <a:lvl5pPr marL="18288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こんにちは。</a:t>
            </a:r>
            <a:endParaRPr kumimoji="1" lang="en-US" altLang="ja-JP" dirty="0"/>
          </a:p>
          <a:p>
            <a:r>
              <a:rPr kumimoji="1" lang="ja-JP" altLang="en-US" dirty="0"/>
              <a:t>これから石水研の卒研ゼミの第</a:t>
            </a:r>
            <a:r>
              <a:rPr kumimoji="1" lang="en-US" altLang="ja-JP" dirty="0"/>
              <a:t>6</a:t>
            </a:r>
            <a:r>
              <a:rPr kumimoji="1" lang="ja-JP" altLang="en-US" dirty="0"/>
              <a:t>回の授業を始めます。</a:t>
            </a:r>
            <a:endParaRPr kumimoji="1" lang="en-US" altLang="ja-JP" dirty="0"/>
          </a:p>
          <a:p>
            <a:r>
              <a:rPr kumimoji="1" lang="ja-JP" altLang="en-US" dirty="0"/>
              <a:t>よろしくお願いします。</a:t>
            </a:r>
            <a:endParaRPr kumimoji="1" lang="en-US" altLang="ja-JP" dirty="0"/>
          </a:p>
          <a:p>
            <a:r>
              <a:rPr kumimoji="1" lang="ja-JP" altLang="en-US" dirty="0"/>
              <a:t>まずいつものように、</a:t>
            </a:r>
            <a:r>
              <a:rPr kumimoji="1" lang="en-US" altLang="ja-JP" dirty="0" err="1"/>
              <a:t>GoogleClassroom</a:t>
            </a:r>
            <a:r>
              <a:rPr kumimoji="1" lang="ja-JP" altLang="en-US" dirty="0"/>
              <a:t>から出席カードを提出してください。</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C2F47182-C851-4DBC-B380-0E7E4F0BE1CD}" type="slidenum">
              <a:rPr lang="en-US" altLang="ja-JP" smtClean="0"/>
              <a:pPr/>
              <a:t>1</a:t>
            </a:fld>
            <a:endParaRPr lang="en-US" altLang="ja-JP" dirty="0"/>
          </a:p>
        </p:txBody>
      </p:sp>
    </p:spTree>
    <p:extLst>
      <p:ext uri="{BB962C8B-B14F-4D97-AF65-F5344CB8AC3E}">
        <p14:creationId xmlns:p14="http://schemas.microsoft.com/office/powerpoint/2010/main" val="29946895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多くのゲームでは、ゲーム盤は</a:t>
            </a:r>
            <a:r>
              <a:rPr kumimoji="1" lang="en-US" altLang="ja-JP" dirty="0"/>
              <a:t>2</a:t>
            </a:r>
            <a:r>
              <a:rPr kumimoji="1" lang="ja-JP" altLang="en-US" dirty="0"/>
              <a:t>次元のマス目で表されますので、</a:t>
            </a:r>
            <a:endParaRPr kumimoji="1" lang="en-US" altLang="ja-JP" dirty="0"/>
          </a:p>
          <a:p>
            <a:r>
              <a:rPr kumimoji="1" lang="en-US" altLang="ja-JP" dirty="0"/>
              <a:t>2</a:t>
            </a:r>
            <a:r>
              <a:rPr kumimoji="1" lang="ja-JP" altLang="en-US" dirty="0"/>
              <a:t>次元配列で表現できます。</a:t>
            </a:r>
            <a:endParaRPr kumimoji="1" lang="en-US" altLang="ja-JP" dirty="0"/>
          </a:p>
          <a:p>
            <a:r>
              <a:rPr kumimoji="1" lang="ja-JP" altLang="en-US" dirty="0"/>
              <a:t>例えば、</a:t>
            </a:r>
            <a:r>
              <a:rPr kumimoji="1" lang="en-US" altLang="ja-JP" dirty="0"/>
              <a:t>3</a:t>
            </a:r>
            <a:r>
              <a:rPr kumimoji="1" lang="ja-JP" altLang="en-US" dirty="0"/>
              <a:t>目並べなら、縦</a:t>
            </a:r>
            <a:r>
              <a:rPr kumimoji="1" lang="en-US" altLang="ja-JP" dirty="0"/>
              <a:t>3</a:t>
            </a:r>
            <a:r>
              <a:rPr kumimoji="1" lang="ja-JP" altLang="en-US" dirty="0"/>
              <a:t>横</a:t>
            </a:r>
            <a:r>
              <a:rPr kumimoji="1" lang="en-US" altLang="ja-JP" dirty="0"/>
              <a:t>3</a:t>
            </a:r>
            <a:r>
              <a:rPr kumimoji="1" lang="ja-JP" altLang="en-US" dirty="0"/>
              <a:t>のマスを使いますので、</a:t>
            </a:r>
            <a:endParaRPr kumimoji="1" lang="en-US" altLang="ja-JP" dirty="0"/>
          </a:p>
          <a:p>
            <a:r>
              <a:rPr kumimoji="1" lang="en-US" altLang="ja-JP" dirty="0"/>
              <a:t>3×3</a:t>
            </a:r>
            <a:r>
              <a:rPr kumimoji="1" lang="ja-JP" altLang="en-US" dirty="0"/>
              <a:t>の</a:t>
            </a:r>
            <a:r>
              <a:rPr kumimoji="1" lang="en-US" altLang="ja-JP" dirty="0"/>
              <a:t>2</a:t>
            </a:r>
            <a:r>
              <a:rPr kumimoji="1" lang="ja-JP" altLang="en-US" dirty="0"/>
              <a:t>次元配列で表せます。</a:t>
            </a:r>
            <a:endParaRPr kumimoji="1" lang="en-US" altLang="ja-JP" dirty="0"/>
          </a:p>
          <a:p>
            <a:r>
              <a:rPr kumimoji="1" lang="en-US" altLang="ja-JP" dirty="0"/>
              <a:t>3</a:t>
            </a:r>
            <a:r>
              <a:rPr kumimoji="1" lang="ja-JP" altLang="en-US" dirty="0"/>
              <a:t>目並べでは、各マスは丸かバツか空きマスかのどれかですから、</a:t>
            </a:r>
            <a:endParaRPr kumimoji="1" lang="en-US" altLang="ja-JP" dirty="0"/>
          </a:p>
          <a:p>
            <a:r>
              <a:rPr kumimoji="1" lang="en-US" altLang="ja-JP" dirty="0"/>
              <a:t>int </a:t>
            </a:r>
            <a:r>
              <a:rPr kumimoji="1" lang="ja-JP" altLang="en-US" dirty="0"/>
              <a:t>型の</a:t>
            </a:r>
            <a:r>
              <a:rPr kumimoji="1" lang="en-US" altLang="ja-JP" dirty="0"/>
              <a:t>2</a:t>
            </a:r>
            <a:r>
              <a:rPr kumimoji="1" lang="ja-JP" altLang="en-US" dirty="0"/>
              <a:t>次元配列として表せばいいでしょう。</a:t>
            </a:r>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10</a:t>
            </a:fld>
            <a:endParaRPr lang="en-US" altLang="ja-JP"/>
          </a:p>
        </p:txBody>
      </p:sp>
    </p:spTree>
    <p:extLst>
      <p:ext uri="{BB962C8B-B14F-4D97-AF65-F5344CB8AC3E}">
        <p14:creationId xmlns:p14="http://schemas.microsoft.com/office/powerpoint/2010/main" val="16652885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リバーシでは、盤面は</a:t>
            </a:r>
            <a:r>
              <a:rPr kumimoji="1" lang="en-US" altLang="ja-JP" dirty="0"/>
              <a:t>8×8</a:t>
            </a:r>
            <a:r>
              <a:rPr kumimoji="1" lang="ja-JP" altLang="en-US" dirty="0"/>
              <a:t>ですが、</a:t>
            </a:r>
            <a:endParaRPr kumimoji="1" lang="en-US" altLang="ja-JP" dirty="0"/>
          </a:p>
          <a:p>
            <a:r>
              <a:rPr kumimoji="1" lang="ja-JP" altLang="en-US" dirty="0"/>
              <a:t>配列で表現するときは、</a:t>
            </a:r>
            <a:endParaRPr kumimoji="1" lang="en-US" altLang="ja-JP" dirty="0"/>
          </a:p>
          <a:p>
            <a:r>
              <a:rPr kumimoji="1" lang="ja-JP" altLang="en-US" dirty="0"/>
              <a:t>前回説明したとおり、</a:t>
            </a:r>
            <a:endParaRPr kumimoji="1" lang="en-US" altLang="ja-JP" dirty="0"/>
          </a:p>
          <a:p>
            <a:r>
              <a:rPr kumimoji="1" lang="ja-JP" altLang="en-US" dirty="0"/>
              <a:t>サイズを一回り大きい</a:t>
            </a:r>
            <a:r>
              <a:rPr kumimoji="1" lang="en-US" altLang="ja-JP" dirty="0"/>
              <a:t>10x10</a:t>
            </a:r>
            <a:r>
              <a:rPr kumimoji="1" lang="ja-JP" altLang="en-US" dirty="0"/>
              <a:t>とし、</a:t>
            </a:r>
            <a:endParaRPr kumimoji="1" lang="en-US" altLang="ja-JP" dirty="0"/>
          </a:p>
          <a:p>
            <a:r>
              <a:rPr kumimoji="1" lang="ja-JP" altLang="en-US" dirty="0"/>
              <a:t>周囲を壁を表す値を入れておくと</a:t>
            </a:r>
            <a:endParaRPr kumimoji="1" lang="en-US" altLang="ja-JP" dirty="0"/>
          </a:p>
          <a:p>
            <a:r>
              <a:rPr kumimoji="1" lang="ja-JP" altLang="en-US" dirty="0"/>
              <a:t>何かと便利です。</a:t>
            </a:r>
            <a:endParaRPr kumimoji="1" lang="en-US" altLang="ja-JP" dirty="0"/>
          </a:p>
          <a:p>
            <a:r>
              <a:rPr kumimoji="1" lang="ja-JP" altLang="en-US" dirty="0"/>
              <a:t>例えば、壁を無限大として表し、</a:t>
            </a:r>
            <a:endParaRPr kumimoji="1" lang="en-US" altLang="ja-JP" dirty="0"/>
          </a:p>
          <a:p>
            <a:r>
              <a:rPr kumimoji="1" lang="ja-JP" altLang="en-US" dirty="0"/>
              <a:t>盤の外側を無限大で囲みます。</a:t>
            </a:r>
            <a:endParaRPr kumimoji="1" lang="en-US" altLang="ja-JP" dirty="0"/>
          </a:p>
        </p:txBody>
      </p:sp>
      <p:sp>
        <p:nvSpPr>
          <p:cNvPr id="4" name="スライド番号プレースホルダー 3"/>
          <p:cNvSpPr>
            <a:spLocks noGrp="1"/>
          </p:cNvSpPr>
          <p:nvPr>
            <p:ph type="sldNum" sz="quarter" idx="10"/>
          </p:nvPr>
        </p:nvSpPr>
        <p:spPr/>
        <p:txBody>
          <a:bodyPr/>
          <a:lstStyle/>
          <a:p>
            <a:fld id="{C2F47182-C851-4DBC-B380-0E7E4F0BE1CD}" type="slidenum">
              <a:rPr lang="en-US" altLang="ja-JP" smtClean="0"/>
              <a:pPr/>
              <a:t>11</a:t>
            </a:fld>
            <a:endParaRPr lang="en-US" altLang="ja-JP"/>
          </a:p>
        </p:txBody>
      </p:sp>
    </p:spTree>
    <p:extLst>
      <p:ext uri="{BB962C8B-B14F-4D97-AF65-F5344CB8AC3E}">
        <p14:creationId xmlns:p14="http://schemas.microsoft.com/office/powerpoint/2010/main" val="2481856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盤面を定義するクラス </a:t>
            </a:r>
            <a:r>
              <a:rPr kumimoji="1" lang="en-US" altLang="ja-JP" dirty="0"/>
              <a:t>Phase </a:t>
            </a:r>
            <a:r>
              <a:rPr kumimoji="1" lang="ja-JP" altLang="en-US" dirty="0"/>
              <a:t>を見てみましょう。</a:t>
            </a:r>
            <a:endParaRPr kumimoji="1" lang="en-US" altLang="ja-JP" dirty="0"/>
          </a:p>
          <a:p>
            <a:r>
              <a:rPr kumimoji="1" lang="ja-JP" altLang="en-US" dirty="0"/>
              <a:t>まず定数として、黒石、白石、空きマス、壁の値を設定します。</a:t>
            </a:r>
            <a:endParaRPr kumimoji="1" lang="en-US" altLang="ja-JP" dirty="0"/>
          </a:p>
          <a:p>
            <a:r>
              <a:rPr kumimoji="1" lang="ja-JP" altLang="en-US" dirty="0"/>
              <a:t>盤面は </a:t>
            </a:r>
            <a:r>
              <a:rPr kumimoji="1" lang="en-US" altLang="ja-JP" dirty="0"/>
              <a:t>int </a:t>
            </a:r>
            <a:r>
              <a:rPr kumimoji="1" lang="ja-JP" altLang="en-US" dirty="0"/>
              <a:t>型の</a:t>
            </a:r>
            <a:r>
              <a:rPr kumimoji="1" lang="en-US" altLang="ja-JP" dirty="0"/>
              <a:t>2</a:t>
            </a:r>
            <a:r>
              <a:rPr kumimoji="1" lang="ja-JP" altLang="en-US" dirty="0"/>
              <a:t>次元配列で表します。</a:t>
            </a:r>
            <a:endParaRPr kumimoji="1" lang="en-US" altLang="ja-JP" dirty="0"/>
          </a:p>
          <a:p>
            <a:r>
              <a:rPr kumimoji="1" lang="ja-JP" altLang="en-US" dirty="0"/>
              <a:t>手番を表す </a:t>
            </a:r>
            <a:r>
              <a:rPr kumimoji="1" lang="en-US" altLang="ja-JP" dirty="0"/>
              <a:t>int </a:t>
            </a:r>
            <a:r>
              <a:rPr kumimoji="1" lang="ja-JP" altLang="en-US" dirty="0"/>
              <a:t>型の変数も必要です。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12</a:t>
            </a:fld>
            <a:endParaRPr lang="en-US" altLang="ja-JP"/>
          </a:p>
        </p:txBody>
      </p:sp>
    </p:spTree>
    <p:extLst>
      <p:ext uri="{BB962C8B-B14F-4D97-AF65-F5344CB8AC3E}">
        <p14:creationId xmlns:p14="http://schemas.microsoft.com/office/powerpoint/2010/main" val="9492809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コンストラクタでは、空の盤面を作成します。</a:t>
            </a:r>
            <a:endParaRPr kumimoji="1" lang="en-US" altLang="ja-JP" dirty="0"/>
          </a:p>
          <a:p>
            <a:r>
              <a:rPr kumimoji="1" lang="ja-JP" altLang="en-US" dirty="0"/>
              <a:t>盤面の周囲を壁にし、内側を空きマスで埋めます。</a:t>
            </a:r>
            <a:endParaRPr kumimoji="1" lang="en-US" altLang="ja-JP" dirty="0"/>
          </a:p>
          <a:p>
            <a:r>
              <a:rPr kumimoji="1" lang="ja-JP" altLang="en-US" dirty="0"/>
              <a:t>リバーシでは先手は黒ですので、手番は黒とします。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13</a:t>
            </a:fld>
            <a:endParaRPr lang="en-US" altLang="ja-JP"/>
          </a:p>
        </p:txBody>
      </p:sp>
    </p:spTree>
    <p:extLst>
      <p:ext uri="{BB962C8B-B14F-4D97-AF65-F5344CB8AC3E}">
        <p14:creationId xmlns:p14="http://schemas.microsoft.com/office/powerpoint/2010/main" val="24206388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石を置く座標を定義するのが </a:t>
            </a:r>
            <a:r>
              <a:rPr kumimoji="1" lang="en-US" altLang="ja-JP" dirty="0"/>
              <a:t>Point </a:t>
            </a:r>
            <a:r>
              <a:rPr kumimoji="1" lang="ja-JP" altLang="en-US" dirty="0"/>
              <a:t>です。</a:t>
            </a:r>
            <a:endParaRPr kumimoji="1" lang="en-US" altLang="ja-JP" dirty="0"/>
          </a:p>
          <a:p>
            <a:r>
              <a:rPr kumimoji="1" lang="ja-JP" altLang="en-US" dirty="0"/>
              <a:t>リバーシの盤面は </a:t>
            </a:r>
            <a:r>
              <a:rPr kumimoji="1" lang="en-US" altLang="ja-JP" dirty="0"/>
              <a:t>2</a:t>
            </a:r>
            <a:r>
              <a:rPr kumimoji="1" lang="ja-JP" altLang="en-US" dirty="0"/>
              <a:t>次元ですので、</a:t>
            </a:r>
            <a:r>
              <a:rPr kumimoji="1" lang="en-US" altLang="ja-JP" dirty="0"/>
              <a:t>Point </a:t>
            </a:r>
            <a:r>
              <a:rPr kumimoji="1" lang="ja-JP" altLang="en-US" dirty="0"/>
              <a:t>クラスは、</a:t>
            </a:r>
            <a:r>
              <a:rPr kumimoji="1" lang="en-US" altLang="ja-JP" dirty="0"/>
              <a:t>x </a:t>
            </a:r>
            <a:r>
              <a:rPr kumimoji="1" lang="ja-JP" altLang="en-US" dirty="0"/>
              <a:t>座標と </a:t>
            </a:r>
            <a:r>
              <a:rPr kumimoji="1" lang="en-US" altLang="ja-JP" dirty="0"/>
              <a:t>y </a:t>
            </a:r>
            <a:r>
              <a:rPr kumimoji="1" lang="ja-JP" altLang="en-US" dirty="0"/>
              <a:t>座標を持ちます。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14</a:t>
            </a:fld>
            <a:endParaRPr lang="en-US" altLang="ja-JP"/>
          </a:p>
        </p:txBody>
      </p:sp>
    </p:spTree>
    <p:extLst>
      <p:ext uri="{BB962C8B-B14F-4D97-AF65-F5344CB8AC3E}">
        <p14:creationId xmlns:p14="http://schemas.microsoft.com/office/powerpoint/2010/main" val="23041310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前回説明したとおり、</a:t>
            </a:r>
            <a:endParaRPr kumimoji="1" lang="en-US" altLang="ja-JP" dirty="0"/>
          </a:p>
          <a:p>
            <a:r>
              <a:rPr kumimoji="1" lang="en-US" altLang="ja-JP" dirty="0"/>
              <a:t>2</a:t>
            </a:r>
            <a:r>
              <a:rPr kumimoji="1" lang="ja-JP" altLang="en-US" dirty="0"/>
              <a:t>次元の盤面を</a:t>
            </a:r>
            <a:r>
              <a:rPr kumimoji="1" lang="en-US" altLang="ja-JP" dirty="0"/>
              <a:t>1</a:t>
            </a:r>
            <a:r>
              <a:rPr kumimoji="1" lang="ja-JP" altLang="en-US" dirty="0"/>
              <a:t>次元配列で表現することもできます。</a:t>
            </a:r>
            <a:endParaRPr kumimoji="1" lang="en-US" altLang="ja-JP" dirty="0"/>
          </a:p>
          <a:p>
            <a:r>
              <a:rPr kumimoji="1" lang="ja-JP" altLang="en-US" dirty="0"/>
              <a:t>サイズ </a:t>
            </a:r>
            <a:r>
              <a:rPr kumimoji="1" lang="en-US" altLang="ja-JP" dirty="0"/>
              <a:t>x </a:t>
            </a:r>
            <a:r>
              <a:rPr kumimoji="1" lang="ja-JP" altLang="en-US" dirty="0"/>
              <a:t>掛ける </a:t>
            </a:r>
            <a:r>
              <a:rPr kumimoji="1" lang="en-US" altLang="ja-JP" dirty="0"/>
              <a:t>y </a:t>
            </a:r>
            <a:r>
              <a:rPr kumimoji="1" lang="ja-JP" altLang="en-US" dirty="0"/>
              <a:t>の</a:t>
            </a:r>
            <a:r>
              <a:rPr kumimoji="1" lang="en-US" altLang="ja-JP" dirty="0"/>
              <a:t>2</a:t>
            </a:r>
            <a:r>
              <a:rPr kumimoji="1" lang="ja-JP" altLang="en-US" dirty="0"/>
              <a:t>次元配列であれば、</a:t>
            </a:r>
            <a:endParaRPr kumimoji="1" lang="en-US" altLang="ja-JP" dirty="0"/>
          </a:p>
          <a:p>
            <a:r>
              <a:rPr kumimoji="1" lang="ja-JP" altLang="en-US" dirty="0"/>
              <a:t>サイズ </a:t>
            </a:r>
            <a:r>
              <a:rPr kumimoji="1" lang="en-US" altLang="ja-JP" dirty="0" err="1"/>
              <a:t>xy</a:t>
            </a:r>
            <a:r>
              <a:rPr kumimoji="1" lang="en-US" altLang="ja-JP" dirty="0"/>
              <a:t> </a:t>
            </a:r>
            <a:r>
              <a:rPr kumimoji="1" lang="ja-JP" altLang="en-US" dirty="0"/>
              <a:t>の</a:t>
            </a:r>
            <a:r>
              <a:rPr kumimoji="1" lang="en-US" altLang="ja-JP" dirty="0"/>
              <a:t>1</a:t>
            </a:r>
            <a:r>
              <a:rPr kumimoji="1" lang="ja-JP" altLang="en-US" dirty="0"/>
              <a:t>次元配列で表現できます。</a:t>
            </a:r>
            <a:endParaRPr kumimoji="1" lang="en-US" altLang="ja-JP" dirty="0"/>
          </a:p>
          <a:p>
            <a:r>
              <a:rPr kumimoji="1" lang="en-US" altLang="ja-JP" dirty="0"/>
              <a:t>1</a:t>
            </a:r>
            <a:r>
              <a:rPr kumimoji="1" lang="ja-JP" altLang="en-US" dirty="0"/>
              <a:t>次元配列を使うことのメリットは、</a:t>
            </a:r>
            <a:endParaRPr kumimoji="1" lang="en-US" altLang="ja-JP" dirty="0"/>
          </a:p>
          <a:p>
            <a:r>
              <a:rPr kumimoji="1" lang="ja-JP" altLang="en-US" dirty="0"/>
              <a:t>マスの座標や方向を </a:t>
            </a:r>
            <a:r>
              <a:rPr kumimoji="1" lang="en-US" altLang="ja-JP" dirty="0"/>
              <a:t>int </a:t>
            </a:r>
            <a:r>
              <a:rPr kumimoji="1" lang="ja-JP" altLang="en-US" dirty="0"/>
              <a:t>型一つで</a:t>
            </a:r>
            <a:endParaRPr kumimoji="1" lang="en-US" altLang="ja-JP" dirty="0"/>
          </a:p>
          <a:p>
            <a:r>
              <a:rPr kumimoji="1" lang="ja-JP" altLang="en-US" dirty="0"/>
              <a:t>表せることです。</a:t>
            </a:r>
            <a:endParaRPr kumimoji="1" lang="en-US" altLang="ja-JP" dirty="0"/>
          </a:p>
          <a:p>
            <a:r>
              <a:rPr kumimoji="1" lang="ja-JP" altLang="en-US" dirty="0"/>
              <a:t>座標 </a:t>
            </a:r>
            <a:r>
              <a:rPr kumimoji="1" lang="en-US" altLang="ja-JP" dirty="0" err="1"/>
              <a:t>i</a:t>
            </a:r>
            <a:r>
              <a:rPr kumimoji="1" lang="en-US" altLang="ja-JP" dirty="0"/>
              <a:t>, j </a:t>
            </a:r>
            <a:r>
              <a:rPr kumimoji="1" lang="ja-JP" altLang="en-US" dirty="0"/>
              <a:t>なら </a:t>
            </a:r>
            <a:r>
              <a:rPr kumimoji="1" lang="en-US" altLang="ja-JP" dirty="0" err="1"/>
              <a:t>i</a:t>
            </a:r>
            <a:r>
              <a:rPr kumimoji="1" lang="en-US" altLang="ja-JP" dirty="0"/>
              <a:t> + </a:t>
            </a:r>
            <a:r>
              <a:rPr kumimoji="1" lang="en-US" altLang="ja-JP" dirty="0" err="1"/>
              <a:t>jX</a:t>
            </a:r>
            <a:r>
              <a:rPr kumimoji="1" lang="en-US" altLang="ja-JP" dirty="0"/>
              <a:t> </a:t>
            </a:r>
            <a:r>
              <a:rPr kumimoji="1" lang="ja-JP" altLang="en-US" dirty="0"/>
              <a:t>と表せます。</a:t>
            </a:r>
            <a:endParaRPr kumimoji="1" lang="en-US" altLang="ja-JP" dirty="0"/>
          </a:p>
          <a:p>
            <a:r>
              <a:rPr kumimoji="1" lang="ja-JP" altLang="en-US" dirty="0"/>
              <a:t>例えば、座標 </a:t>
            </a:r>
            <a:r>
              <a:rPr kumimoji="1" lang="en-US" altLang="ja-JP" dirty="0"/>
              <a:t>1,2 </a:t>
            </a:r>
            <a:r>
              <a:rPr kumimoji="1" lang="ja-JP" altLang="en-US" dirty="0"/>
              <a:t>なら</a:t>
            </a:r>
            <a:r>
              <a:rPr kumimoji="1" lang="en-US" altLang="ja-JP" dirty="0"/>
              <a:t>7 </a:t>
            </a:r>
            <a:r>
              <a:rPr kumimoji="1" lang="ja-JP" altLang="en-US" dirty="0"/>
              <a:t>です。</a:t>
            </a:r>
            <a:endParaRPr kumimoji="1" lang="en-US" altLang="ja-JP" dirty="0"/>
          </a:p>
          <a:p>
            <a:r>
              <a:rPr kumimoji="1" lang="ja-JP" altLang="en-US" dirty="0"/>
              <a:t>また、方向 </a:t>
            </a:r>
            <a:r>
              <a:rPr kumimoji="1" lang="en-US" altLang="ja-JP" dirty="0" err="1"/>
              <a:t>u,v</a:t>
            </a:r>
            <a:r>
              <a:rPr kumimoji="1" lang="en-US" altLang="ja-JP" dirty="0"/>
              <a:t> </a:t>
            </a:r>
            <a:r>
              <a:rPr kumimoji="1" lang="ja-JP" altLang="en-US" dirty="0"/>
              <a:t>も </a:t>
            </a:r>
            <a:r>
              <a:rPr kumimoji="1" lang="en-US" altLang="ja-JP" dirty="0" err="1"/>
              <a:t>u+vX</a:t>
            </a:r>
            <a:r>
              <a:rPr kumimoji="1" lang="en-US" altLang="ja-JP" dirty="0"/>
              <a:t> </a:t>
            </a:r>
            <a:r>
              <a:rPr kumimoji="1" lang="ja-JP" altLang="en-US" dirty="0"/>
              <a:t>で表せます。</a:t>
            </a:r>
            <a:endParaRPr kumimoji="1" lang="en-US" altLang="ja-JP" dirty="0"/>
          </a:p>
          <a:p>
            <a:r>
              <a:rPr kumimoji="1" lang="ja-JP" altLang="en-US" dirty="0"/>
              <a:t>例えば </a:t>
            </a:r>
            <a:r>
              <a:rPr kumimoji="1" lang="en-US" altLang="ja-JP" dirty="0"/>
              <a:t>-1, +1 </a:t>
            </a:r>
            <a:r>
              <a:rPr kumimoji="1" lang="ja-JP" altLang="en-US" dirty="0"/>
              <a:t>なら</a:t>
            </a:r>
            <a:r>
              <a:rPr kumimoji="1" lang="en-US" altLang="ja-JP" dirty="0"/>
              <a:t>2</a:t>
            </a:r>
            <a:r>
              <a:rPr kumimoji="1" lang="ja-JP" altLang="en-US" dirty="0"/>
              <a:t>です。</a:t>
            </a:r>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15</a:t>
            </a:fld>
            <a:endParaRPr lang="en-US" altLang="ja-JP"/>
          </a:p>
        </p:txBody>
      </p:sp>
    </p:spTree>
    <p:extLst>
      <p:ext uri="{BB962C8B-B14F-4D97-AF65-F5344CB8AC3E}">
        <p14:creationId xmlns:p14="http://schemas.microsoft.com/office/powerpoint/2010/main" val="34854644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1</a:t>
            </a:r>
            <a:r>
              <a:rPr kumimoji="1" lang="ja-JP" altLang="en-US" dirty="0"/>
              <a:t>次元配列を使う利点はいくつかあります。</a:t>
            </a:r>
            <a:endParaRPr kumimoji="1" lang="en-US" altLang="ja-JP" dirty="0"/>
          </a:p>
          <a:p>
            <a:r>
              <a:rPr kumimoji="1" lang="ja-JP" altLang="en-US" dirty="0"/>
              <a:t>多くの処理系では、</a:t>
            </a:r>
            <a:r>
              <a:rPr kumimoji="1" lang="en-US" altLang="ja-JP" dirty="0"/>
              <a:t>1</a:t>
            </a:r>
            <a:r>
              <a:rPr kumimoji="1" lang="ja-JP" altLang="en-US" dirty="0"/>
              <a:t>次元配列は</a:t>
            </a:r>
            <a:r>
              <a:rPr kumimoji="1" lang="en-US" altLang="ja-JP" dirty="0"/>
              <a:t>2</a:t>
            </a:r>
            <a:r>
              <a:rPr kumimoji="1" lang="ja-JP" altLang="en-US" dirty="0"/>
              <a:t>次元配列よりも高速に処理ができます。</a:t>
            </a:r>
            <a:endParaRPr kumimoji="1" lang="en-US" altLang="ja-JP" dirty="0"/>
          </a:p>
          <a:p>
            <a:r>
              <a:rPr kumimoji="1" lang="ja-JP" altLang="en-US" dirty="0"/>
              <a:t>また、座標や方向を数値</a:t>
            </a:r>
            <a:r>
              <a:rPr kumimoji="1" lang="en-US" altLang="ja-JP" dirty="0"/>
              <a:t>1</a:t>
            </a:r>
            <a:r>
              <a:rPr kumimoji="1" lang="ja-JP" altLang="en-US" dirty="0"/>
              <a:t>つで表せます。</a:t>
            </a:r>
            <a:endParaRPr kumimoji="1" lang="en-US" altLang="ja-JP" dirty="0"/>
          </a:p>
          <a:p>
            <a:r>
              <a:rPr kumimoji="1" lang="ja-JP" altLang="en-US" dirty="0"/>
              <a:t>盤面をコピーする場合も</a:t>
            </a:r>
            <a:endParaRPr kumimoji="1" lang="en-US" altLang="ja-JP" dirty="0"/>
          </a:p>
          <a:p>
            <a:r>
              <a:rPr kumimoji="1" lang="en-US" altLang="ja-JP" dirty="0"/>
              <a:t>1</a:t>
            </a:r>
            <a:r>
              <a:rPr kumimoji="1" lang="ja-JP" altLang="en-US" dirty="0"/>
              <a:t>次元配列であれば </a:t>
            </a:r>
            <a:r>
              <a:rPr kumimoji="1" lang="en-US" altLang="ja-JP" dirty="0"/>
              <a:t>clone() </a:t>
            </a:r>
            <a:r>
              <a:rPr kumimoji="1" lang="ja-JP" altLang="en-US" dirty="0"/>
              <a:t>メソッドでコピーできます。</a:t>
            </a:r>
            <a:endParaRPr kumimoji="1" lang="en-US" altLang="ja-JP" dirty="0"/>
          </a:p>
          <a:p>
            <a:r>
              <a:rPr kumimoji="1" lang="ja-JP" altLang="en-US" dirty="0"/>
              <a:t>一方、</a:t>
            </a:r>
            <a:r>
              <a:rPr kumimoji="1" lang="en-US" altLang="ja-JP" dirty="0"/>
              <a:t>1</a:t>
            </a:r>
            <a:r>
              <a:rPr kumimoji="1" lang="ja-JP" altLang="en-US" dirty="0"/>
              <a:t>次元配列を使う場合の注意点は、</a:t>
            </a:r>
            <a:endParaRPr kumimoji="1" lang="en-US" altLang="ja-JP" dirty="0"/>
          </a:p>
          <a:p>
            <a:r>
              <a:rPr kumimoji="1" lang="ja-JP" altLang="en-US" dirty="0"/>
              <a:t>端の処理に気を付けなければなりません。</a:t>
            </a:r>
            <a:endParaRPr kumimoji="1" lang="en-US" altLang="ja-JP" dirty="0"/>
          </a:p>
          <a:p>
            <a:r>
              <a:rPr kumimoji="1" lang="en-US" altLang="ja-JP" dirty="0"/>
              <a:t>2</a:t>
            </a:r>
            <a:r>
              <a:rPr kumimoji="1" lang="ja-JP" altLang="en-US" dirty="0"/>
              <a:t>次元だったものを</a:t>
            </a:r>
            <a:r>
              <a:rPr kumimoji="1" lang="en-US" altLang="ja-JP" dirty="0"/>
              <a:t>1</a:t>
            </a:r>
            <a:r>
              <a:rPr kumimoji="1" lang="ja-JP" altLang="en-US" dirty="0"/>
              <a:t>次元にしていますので、</a:t>
            </a:r>
            <a:endParaRPr kumimoji="1" lang="en-US" altLang="ja-JP" dirty="0"/>
          </a:p>
          <a:p>
            <a:r>
              <a:rPr kumimoji="1" lang="ja-JP" altLang="en-US" dirty="0"/>
              <a:t>本来あった壁が消えてしまっていますので、注意が必要です。</a:t>
            </a:r>
            <a:endParaRPr kumimoji="1" lang="en-US" altLang="ja-JP" dirty="0"/>
          </a:p>
          <a:p>
            <a:r>
              <a:rPr kumimoji="1" lang="ja-JP" altLang="en-US" dirty="0"/>
              <a:t>座標や方向の対応の注意しなければなりません。</a:t>
            </a:r>
            <a:endParaRPr kumimoji="1" lang="en-US" altLang="ja-JP" dirty="0"/>
          </a:p>
          <a:p>
            <a:r>
              <a:rPr kumimoji="1" lang="ja-JP" altLang="en-US" dirty="0"/>
              <a:t>また、</a:t>
            </a:r>
            <a:r>
              <a:rPr kumimoji="1" lang="en-US" altLang="ja-JP" dirty="0"/>
              <a:t>1</a:t>
            </a:r>
            <a:r>
              <a:rPr kumimoji="1" lang="ja-JP" altLang="en-US" dirty="0"/>
              <a:t>次元配列であっても、オブジェクト型の配列は、</a:t>
            </a:r>
            <a:endParaRPr kumimoji="1" lang="en-US" altLang="ja-JP" dirty="0"/>
          </a:p>
          <a:p>
            <a:r>
              <a:rPr kumimoji="1" lang="en-US" altLang="ja-JP" dirty="0"/>
              <a:t>clone() </a:t>
            </a:r>
            <a:r>
              <a:rPr kumimoji="1" lang="ja-JP" altLang="en-US" dirty="0"/>
              <a:t>メソッドではコピーできません。</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16</a:t>
            </a:fld>
            <a:endParaRPr lang="en-US" altLang="ja-JP"/>
          </a:p>
        </p:txBody>
      </p:sp>
    </p:spTree>
    <p:extLst>
      <p:ext uri="{BB962C8B-B14F-4D97-AF65-F5344CB8AC3E}">
        <p14:creationId xmlns:p14="http://schemas.microsoft.com/office/powerpoint/2010/main" val="12757632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リバーシの盤面であれば、サイズ</a:t>
            </a:r>
            <a:r>
              <a:rPr kumimoji="1" lang="en-US" altLang="ja-JP" dirty="0"/>
              <a:t>100</a:t>
            </a:r>
            <a:r>
              <a:rPr kumimoji="1" lang="ja-JP" altLang="en-US" dirty="0"/>
              <a:t>の</a:t>
            </a:r>
            <a:r>
              <a:rPr kumimoji="1" lang="en-US" altLang="ja-JP" dirty="0"/>
              <a:t>1</a:t>
            </a:r>
            <a:r>
              <a:rPr kumimoji="1" lang="ja-JP" altLang="en-US" dirty="0"/>
              <a:t>次元配列で表現します。</a:t>
            </a:r>
            <a:endParaRPr kumimoji="1" lang="en-US" altLang="ja-JP" dirty="0"/>
          </a:p>
          <a:p>
            <a:r>
              <a:rPr kumimoji="1" lang="ja-JP" altLang="en-US" dirty="0"/>
              <a:t>多くの処理系では、</a:t>
            </a:r>
            <a:r>
              <a:rPr kumimoji="1" lang="en-US" altLang="ja-JP" dirty="0"/>
              <a:t>2</a:t>
            </a:r>
            <a:r>
              <a:rPr kumimoji="1" lang="ja-JP" altLang="en-US" dirty="0"/>
              <a:t>次元配列よりも</a:t>
            </a:r>
            <a:r>
              <a:rPr kumimoji="1" lang="en-US" altLang="ja-JP" dirty="0"/>
              <a:t>1</a:t>
            </a:r>
            <a:r>
              <a:rPr kumimoji="1" lang="ja-JP" altLang="en-US" dirty="0"/>
              <a:t>次元配列の方が速く処理できますので、</a:t>
            </a:r>
            <a:endParaRPr kumimoji="1" lang="en-US" altLang="ja-JP" dirty="0"/>
          </a:p>
          <a:p>
            <a:r>
              <a:rPr kumimoji="1" lang="ja-JP" altLang="en-US" dirty="0"/>
              <a:t>実用的なプログラムにするなら</a:t>
            </a:r>
            <a:r>
              <a:rPr kumimoji="1" lang="en-US" altLang="ja-JP" dirty="0"/>
              <a:t>1</a:t>
            </a:r>
            <a:r>
              <a:rPr kumimoji="1" lang="ja-JP" altLang="en-US" dirty="0"/>
              <a:t>次元の方がいいかもしれません。</a:t>
            </a:r>
          </a:p>
        </p:txBody>
      </p:sp>
      <p:sp>
        <p:nvSpPr>
          <p:cNvPr id="4" name="スライド番号プレースホルダー 3"/>
          <p:cNvSpPr>
            <a:spLocks noGrp="1"/>
          </p:cNvSpPr>
          <p:nvPr>
            <p:ph type="sldNum" sz="quarter" idx="10"/>
          </p:nvPr>
        </p:nvSpPr>
        <p:spPr/>
        <p:txBody>
          <a:bodyPr/>
          <a:lstStyle/>
          <a:p>
            <a:fld id="{C2F47182-C851-4DBC-B380-0E7E4F0BE1CD}" type="slidenum">
              <a:rPr lang="en-US" altLang="ja-JP" smtClean="0"/>
              <a:pPr/>
              <a:t>17</a:t>
            </a:fld>
            <a:endParaRPr lang="en-US" altLang="ja-JP"/>
          </a:p>
        </p:txBody>
      </p:sp>
    </p:spTree>
    <p:extLst>
      <p:ext uri="{BB962C8B-B14F-4D97-AF65-F5344CB8AC3E}">
        <p14:creationId xmlns:p14="http://schemas.microsoft.com/office/powerpoint/2010/main" val="7762371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1</a:t>
            </a:r>
            <a:r>
              <a:rPr kumimoji="1" lang="ja-JP" altLang="en-US" dirty="0"/>
              <a:t>次元配列で盤面を表現する場合のコンストラクタはこうなります。</a:t>
            </a:r>
            <a:endParaRPr kumimoji="1" lang="en-US" altLang="ja-JP" dirty="0"/>
          </a:p>
          <a:p>
            <a:r>
              <a:rPr kumimoji="1" lang="ja-JP" altLang="en-US" dirty="0"/>
              <a:t>配列の添え字と座標の対応に注意が必要なこと以外は</a:t>
            </a:r>
            <a:endParaRPr kumimoji="1" lang="en-US" altLang="ja-JP" dirty="0"/>
          </a:p>
          <a:p>
            <a:r>
              <a:rPr kumimoji="1" lang="en-US" altLang="ja-JP" dirty="0"/>
              <a:t>2</a:t>
            </a:r>
            <a:r>
              <a:rPr kumimoji="1" lang="ja-JP" altLang="en-US" dirty="0"/>
              <a:t>次元配列を使う場合とそれほどかわりません。</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18</a:t>
            </a:fld>
            <a:endParaRPr lang="en-US" altLang="ja-JP"/>
          </a:p>
        </p:txBody>
      </p:sp>
    </p:spTree>
    <p:extLst>
      <p:ext uri="{BB962C8B-B14F-4D97-AF65-F5344CB8AC3E}">
        <p14:creationId xmlns:p14="http://schemas.microsoft.com/office/powerpoint/2010/main" val="16858612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なお、計算機は</a:t>
            </a:r>
            <a:r>
              <a:rPr kumimoji="1" lang="en-US" altLang="ja-JP" dirty="0"/>
              <a:t>2</a:t>
            </a:r>
            <a:r>
              <a:rPr kumimoji="1" lang="ja-JP" altLang="en-US" dirty="0"/>
              <a:t>進数で処理されますので、</a:t>
            </a:r>
            <a:endParaRPr kumimoji="1" lang="en-US" altLang="ja-JP" dirty="0"/>
          </a:p>
          <a:p>
            <a:r>
              <a:rPr kumimoji="1" lang="ja-JP" altLang="en-US" dirty="0"/>
              <a:t>配列のサイズは</a:t>
            </a:r>
            <a:r>
              <a:rPr kumimoji="1" lang="en-US" altLang="ja-JP" dirty="0"/>
              <a:t>10×10</a:t>
            </a:r>
            <a:r>
              <a:rPr kumimoji="1" lang="ja-JP" altLang="en-US" dirty="0"/>
              <a:t>で</a:t>
            </a:r>
            <a:r>
              <a:rPr kumimoji="1" lang="en-US" altLang="ja-JP" dirty="0"/>
              <a:t>100</a:t>
            </a:r>
            <a:r>
              <a:rPr kumimoji="1" lang="ja-JP" altLang="en-US" dirty="0"/>
              <a:t>にするよりも、</a:t>
            </a:r>
            <a:endParaRPr kumimoji="1" lang="en-US" altLang="ja-JP" dirty="0"/>
          </a:p>
          <a:p>
            <a:r>
              <a:rPr kumimoji="1" lang="en-US" altLang="ja-JP" dirty="0"/>
              <a:t>16×10</a:t>
            </a:r>
            <a:r>
              <a:rPr kumimoji="1" lang="ja-JP" altLang="en-US" dirty="0"/>
              <a:t>で</a:t>
            </a:r>
            <a:r>
              <a:rPr kumimoji="1" lang="en-US" altLang="ja-JP" dirty="0"/>
              <a:t>160</a:t>
            </a:r>
            <a:r>
              <a:rPr kumimoji="1" lang="ja-JP" altLang="en-US" dirty="0"/>
              <a:t>として、横方向のサイズを</a:t>
            </a:r>
            <a:r>
              <a:rPr kumimoji="1" lang="en-US" altLang="ja-JP" dirty="0"/>
              <a:t>16</a:t>
            </a:r>
            <a:r>
              <a:rPr kumimoji="1" lang="ja-JP" altLang="en-US" dirty="0"/>
              <a:t>にした方が高速に処理できるかもしれません。</a:t>
            </a:r>
            <a:endParaRPr kumimoji="1" lang="en-US" altLang="ja-JP" dirty="0"/>
          </a:p>
          <a:p>
            <a:r>
              <a:rPr kumimoji="1" lang="ja-JP" altLang="en-US" dirty="0"/>
              <a:t>この場合は、範囲外は全て壁で埋めます。</a:t>
            </a:r>
          </a:p>
        </p:txBody>
      </p:sp>
      <p:sp>
        <p:nvSpPr>
          <p:cNvPr id="4" name="スライド番号プレースホルダー 3"/>
          <p:cNvSpPr>
            <a:spLocks noGrp="1"/>
          </p:cNvSpPr>
          <p:nvPr>
            <p:ph type="sldNum" sz="quarter" idx="10"/>
          </p:nvPr>
        </p:nvSpPr>
        <p:spPr/>
        <p:txBody>
          <a:bodyPr/>
          <a:lstStyle/>
          <a:p>
            <a:fld id="{C2F47182-C851-4DBC-B380-0E7E4F0BE1CD}" type="slidenum">
              <a:rPr lang="en-US" altLang="ja-JP" smtClean="0"/>
              <a:pPr/>
              <a:t>19</a:t>
            </a:fld>
            <a:endParaRPr lang="en-US" altLang="ja-JP"/>
          </a:p>
        </p:txBody>
      </p:sp>
    </p:spTree>
    <p:extLst>
      <p:ext uri="{BB962C8B-B14F-4D97-AF65-F5344CB8AC3E}">
        <p14:creationId xmlns:p14="http://schemas.microsoft.com/office/powerpoint/2010/main" val="33172132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今回は、ルール通りに動くプログラムを作成する方法を見ていきましょう。</a:t>
            </a:r>
            <a:endParaRPr kumimoji="1" lang="en-US" altLang="ja-JP" dirty="0"/>
          </a:p>
          <a:p>
            <a:r>
              <a:rPr kumimoji="1" lang="ja-JP" altLang="en-US" dirty="0"/>
              <a:t>まずは前回のおさらいをしておきましょう。</a:t>
            </a:r>
            <a:endParaRPr kumimoji="1" lang="en-US" altLang="ja-JP" dirty="0"/>
          </a:p>
          <a:p>
            <a:r>
              <a:rPr kumimoji="1" lang="ja-JP" altLang="en-US" dirty="0"/>
              <a:t>ゲームプログラムでも、必要なクラスを決め</a:t>
            </a:r>
            <a:endParaRPr kumimoji="1" lang="en-US" altLang="ja-JP" dirty="0"/>
          </a:p>
          <a:p>
            <a:r>
              <a:rPr kumimoji="1" lang="ja-JP" altLang="en-US" dirty="0"/>
              <a:t>各クラスで必要なメソッドを決めるのは同じです。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a:t>
            </a:fld>
            <a:endParaRPr lang="en-US" altLang="ja-JP"/>
          </a:p>
        </p:txBody>
      </p:sp>
    </p:spTree>
    <p:extLst>
      <p:ext uri="{BB962C8B-B14F-4D97-AF65-F5344CB8AC3E}">
        <p14:creationId xmlns:p14="http://schemas.microsoft.com/office/powerpoint/2010/main" val="24315462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計算機で使われる値は</a:t>
            </a:r>
            <a:r>
              <a:rPr kumimoji="1" lang="en-US" altLang="ja-JP" dirty="0"/>
              <a:t>2</a:t>
            </a:r>
            <a:r>
              <a:rPr kumimoji="1" lang="ja-JP" altLang="en-US" dirty="0"/>
              <a:t>進数です。</a:t>
            </a:r>
            <a:endParaRPr kumimoji="1" lang="en-US" altLang="ja-JP" dirty="0"/>
          </a:p>
          <a:p>
            <a:r>
              <a:rPr kumimoji="1" lang="ja-JP" altLang="en-US" dirty="0"/>
              <a:t>そのため、横方向のサイズを</a:t>
            </a:r>
            <a:r>
              <a:rPr kumimoji="1" lang="en-US" altLang="ja-JP" dirty="0"/>
              <a:t>16</a:t>
            </a:r>
            <a:r>
              <a:rPr kumimoji="1" lang="ja-JP" altLang="en-US" dirty="0"/>
              <a:t>のような</a:t>
            </a:r>
            <a:r>
              <a:rPr kumimoji="1" lang="en-US" altLang="ja-JP" dirty="0"/>
              <a:t>2</a:t>
            </a:r>
            <a:r>
              <a:rPr kumimoji="1" lang="ja-JP" altLang="en-US" dirty="0"/>
              <a:t>の累乗にすることで</a:t>
            </a:r>
            <a:endParaRPr kumimoji="1" lang="en-US" altLang="ja-JP" dirty="0"/>
          </a:p>
          <a:p>
            <a:r>
              <a:rPr kumimoji="1" lang="ja-JP" altLang="en-US" dirty="0"/>
              <a:t>ビット計算が利用可能かもしれません。</a:t>
            </a:r>
            <a:endParaRPr kumimoji="1" lang="en-US" altLang="ja-JP" dirty="0"/>
          </a:p>
          <a:p>
            <a:r>
              <a:rPr kumimoji="1" lang="ja-JP" altLang="en-US" dirty="0"/>
              <a:t>たとえば、あるマスに隣り合うマスの座標を求めるとき、</a:t>
            </a:r>
            <a:endParaRPr kumimoji="1" lang="en-US" altLang="ja-JP" dirty="0"/>
          </a:p>
          <a:p>
            <a:r>
              <a:rPr kumimoji="1" lang="ja-JP" altLang="en-US" dirty="0"/>
              <a:t>左右のマスならプラスマイナス</a:t>
            </a:r>
            <a:r>
              <a:rPr kumimoji="1" lang="en-US" altLang="ja-JP" dirty="0"/>
              <a:t>1</a:t>
            </a:r>
            <a:r>
              <a:rPr kumimoji="1" lang="ja-JP" altLang="en-US" dirty="0"/>
              <a:t>です。</a:t>
            </a:r>
            <a:endParaRPr kumimoji="1" lang="en-US" altLang="ja-JP" dirty="0"/>
          </a:p>
          <a:p>
            <a:r>
              <a:rPr kumimoji="1" lang="ja-JP" altLang="en-US" dirty="0"/>
              <a:t>横方向のサイズが</a:t>
            </a:r>
            <a:r>
              <a:rPr kumimoji="1" lang="en-US" altLang="ja-JP" dirty="0"/>
              <a:t>16</a:t>
            </a:r>
            <a:r>
              <a:rPr kumimoji="1" lang="ja-JP" altLang="en-US" dirty="0"/>
              <a:t>だと、</a:t>
            </a:r>
            <a:endParaRPr kumimoji="1" lang="en-US" altLang="ja-JP" dirty="0"/>
          </a:p>
          <a:p>
            <a:r>
              <a:rPr kumimoji="1" lang="ja-JP" altLang="en-US" dirty="0"/>
              <a:t>上下のマスはプラスマイナス</a:t>
            </a:r>
            <a:r>
              <a:rPr kumimoji="1" lang="en-US" altLang="ja-JP" dirty="0"/>
              <a:t>16</a:t>
            </a:r>
            <a:r>
              <a:rPr kumimoji="1" lang="ja-JP" altLang="en-US" dirty="0"/>
              <a:t>になります。</a:t>
            </a:r>
            <a:endParaRPr kumimoji="1" lang="en-US" altLang="ja-JP" dirty="0"/>
          </a:p>
          <a:p>
            <a:r>
              <a:rPr kumimoji="1" lang="en-US" altLang="ja-JP" dirty="0"/>
              <a:t>16</a:t>
            </a:r>
            <a:r>
              <a:rPr kumimoji="1" lang="ja-JP" altLang="en-US" dirty="0"/>
              <a:t>を足す方が、</a:t>
            </a:r>
            <a:r>
              <a:rPr kumimoji="1" lang="en-US" altLang="ja-JP" dirty="0"/>
              <a:t>10</a:t>
            </a:r>
            <a:r>
              <a:rPr kumimoji="1" lang="ja-JP" altLang="en-US" dirty="0"/>
              <a:t>を足すよりも速い、かもしれません。</a:t>
            </a:r>
            <a:endParaRPr kumimoji="1" lang="en-US" altLang="ja-JP" dirty="0"/>
          </a:p>
          <a:p>
            <a:r>
              <a:rPr kumimoji="1" lang="ja-JP" altLang="en-US" dirty="0"/>
              <a:t>これは処理系によるので一概には言えませんが。</a:t>
            </a:r>
            <a:endParaRPr kumimoji="1" lang="en-US" altLang="ja-JP" dirty="0"/>
          </a:p>
          <a:p>
            <a:r>
              <a:rPr kumimoji="1" lang="ja-JP" altLang="en-US" dirty="0"/>
              <a:t>一方、サイズを</a:t>
            </a:r>
            <a:r>
              <a:rPr kumimoji="1" lang="en-US" altLang="ja-JP" dirty="0"/>
              <a:t>16</a:t>
            </a:r>
            <a:r>
              <a:rPr kumimoji="1" lang="ja-JP" altLang="en-US" dirty="0"/>
              <a:t>にするデメリットはメモリが余分に必要なことです。</a:t>
            </a:r>
            <a:endParaRPr kumimoji="1" lang="en-US" altLang="ja-JP" dirty="0"/>
          </a:p>
          <a:p>
            <a:r>
              <a:rPr kumimoji="1" lang="ja-JP" altLang="en-US" dirty="0"/>
              <a:t>盤面のサイズが</a:t>
            </a:r>
            <a:r>
              <a:rPr kumimoji="1" lang="en-US" altLang="ja-JP" dirty="0"/>
              <a:t>100</a:t>
            </a:r>
            <a:r>
              <a:rPr kumimoji="1" lang="ja-JP" altLang="en-US" dirty="0"/>
              <a:t>から</a:t>
            </a:r>
            <a:r>
              <a:rPr kumimoji="1" lang="en-US" altLang="ja-JP" dirty="0"/>
              <a:t>160</a:t>
            </a:r>
            <a:r>
              <a:rPr kumimoji="1" lang="ja-JP" altLang="en-US" dirty="0"/>
              <a:t>に増えるわけですから、その分必要なメモリが増えます。</a:t>
            </a:r>
            <a:endParaRPr kumimoji="1" lang="en-US" altLang="ja-JP" dirty="0"/>
          </a:p>
          <a:p>
            <a:r>
              <a:rPr kumimoji="1" lang="ja-JP" altLang="en-US" dirty="0"/>
              <a:t>ただし、これも処理系によります。</a:t>
            </a:r>
            <a:endParaRPr kumimoji="1" lang="en-US" altLang="ja-JP" dirty="0"/>
          </a:p>
          <a:p>
            <a:r>
              <a:rPr kumimoji="1" lang="ja-JP" altLang="en-US" dirty="0"/>
              <a:t>処理系によっては、配列に割り当てられるメモリの最小単位が決まっているものがあります。</a:t>
            </a:r>
            <a:endParaRPr kumimoji="1" lang="en-US" altLang="ja-JP" dirty="0"/>
          </a:p>
          <a:p>
            <a:r>
              <a:rPr kumimoji="1" lang="ja-JP" altLang="en-US" dirty="0"/>
              <a:t>この場合、例えば最小単位が</a:t>
            </a:r>
            <a:r>
              <a:rPr kumimoji="1" lang="en-US" altLang="ja-JP" dirty="0"/>
              <a:t>256</a:t>
            </a:r>
            <a:r>
              <a:rPr kumimoji="1" lang="ja-JP" altLang="en-US" dirty="0"/>
              <a:t>なら、配列のサイズが</a:t>
            </a:r>
            <a:r>
              <a:rPr kumimoji="1" lang="en-US" altLang="ja-JP" dirty="0"/>
              <a:t>100</a:t>
            </a:r>
            <a:r>
              <a:rPr kumimoji="1" lang="ja-JP" altLang="en-US" dirty="0"/>
              <a:t>でも</a:t>
            </a:r>
            <a:r>
              <a:rPr kumimoji="1" lang="en-US" altLang="ja-JP" dirty="0"/>
              <a:t>160</a:t>
            </a:r>
            <a:r>
              <a:rPr kumimoji="1" lang="ja-JP" altLang="en-US" dirty="0"/>
              <a:t>でも同じになります。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20</a:t>
            </a:fld>
            <a:endParaRPr lang="en-US" altLang="ja-JP"/>
          </a:p>
        </p:txBody>
      </p:sp>
    </p:spTree>
    <p:extLst>
      <p:ext uri="{BB962C8B-B14F-4D97-AF65-F5344CB8AC3E}">
        <p14:creationId xmlns:p14="http://schemas.microsoft.com/office/powerpoint/2010/main" val="4131028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盤面を定義するクラスには</a:t>
            </a:r>
            <a:endParaRPr kumimoji="1" lang="en-US" altLang="ja-JP" dirty="0"/>
          </a:p>
          <a:p>
            <a:r>
              <a:rPr kumimoji="1" lang="ja-JP" altLang="en-US" dirty="0"/>
              <a:t>盤面を表示するメソッドも必要になります。</a:t>
            </a:r>
            <a:endParaRPr kumimoji="1" lang="en-US" altLang="ja-JP" dirty="0"/>
          </a:p>
          <a:p>
            <a:r>
              <a:rPr kumimoji="1" lang="ja-JP" altLang="en-US" dirty="0"/>
              <a:t>各マスの値に応じて、適当な文字で表示することにしましょう。</a:t>
            </a:r>
            <a:endParaRPr kumimoji="1" lang="en-US" altLang="ja-JP" dirty="0"/>
          </a:p>
          <a:p>
            <a:r>
              <a:rPr kumimoji="1" lang="ja-JP" altLang="en-US" dirty="0"/>
              <a:t>リバーシでしたら、黒丸と白丸、スペースと四角でいいでしょう。</a:t>
            </a:r>
            <a:endParaRPr kumimoji="1" lang="en-US" altLang="ja-JP" dirty="0"/>
          </a:p>
          <a:p>
            <a:r>
              <a:rPr kumimoji="1" lang="ja-JP" altLang="en-US" dirty="0"/>
              <a:t>将来的には、この部分はきちんとグラフィックで表示するように改良してもいいでしょう。</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21</a:t>
            </a:fld>
            <a:endParaRPr lang="en-US" altLang="ja-JP"/>
          </a:p>
        </p:txBody>
      </p:sp>
    </p:spTree>
    <p:extLst>
      <p:ext uri="{BB962C8B-B14F-4D97-AF65-F5344CB8AC3E}">
        <p14:creationId xmlns:p14="http://schemas.microsoft.com/office/powerpoint/2010/main" val="33069503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ゲームがルール通りに動作するためには、</a:t>
            </a:r>
            <a:endParaRPr kumimoji="1" lang="en-US" altLang="ja-JP" dirty="0"/>
          </a:p>
          <a:p>
            <a:r>
              <a:rPr kumimoji="1" lang="ja-JP" altLang="en-US" dirty="0"/>
              <a:t>合法手を生成できなければなりません。</a:t>
            </a:r>
            <a:endParaRPr kumimoji="1" lang="en-US" altLang="ja-JP" dirty="0"/>
          </a:p>
          <a:p>
            <a:r>
              <a:rPr kumimoji="1" lang="ja-JP" altLang="en-US" dirty="0"/>
              <a:t>リバーシでは、石を置けるのは置いた石で敵石を挟めるマスだけです。</a:t>
            </a:r>
            <a:endParaRPr kumimoji="1" lang="en-US" altLang="ja-JP" dirty="0"/>
          </a:p>
          <a:p>
            <a:r>
              <a:rPr kumimoji="1" lang="ja-JP" altLang="en-US" dirty="0"/>
              <a:t>石を置いた場合、挟んだ敵石は全てひっくり返します。</a:t>
            </a:r>
            <a:endParaRPr kumimoji="1" lang="en-US" altLang="ja-JP" dirty="0"/>
          </a:p>
          <a:p>
            <a:r>
              <a:rPr kumimoji="1" lang="ja-JP" altLang="en-US" dirty="0"/>
              <a:t>これを判定するには、石を置いたマスから</a:t>
            </a:r>
            <a:r>
              <a:rPr kumimoji="1" lang="en-US" altLang="ja-JP" dirty="0"/>
              <a:t>8</a:t>
            </a:r>
            <a:r>
              <a:rPr kumimoji="1" lang="ja-JP" altLang="en-US" dirty="0"/>
              <a:t>方向にひっくり返せるかどうかチェックしていきます。</a:t>
            </a:r>
            <a:endParaRPr kumimoji="1" lang="en-US" altLang="ja-JP" dirty="0"/>
          </a:p>
          <a:p>
            <a:r>
              <a:rPr kumimoji="1" lang="ja-JP" altLang="en-US" dirty="0"/>
              <a:t>石をひっくり返せる条件は、</a:t>
            </a:r>
            <a:endParaRPr kumimoji="1" lang="en-US" altLang="ja-JP" dirty="0"/>
          </a:p>
          <a:p>
            <a:r>
              <a:rPr kumimoji="1" lang="ja-JP" altLang="en-US" dirty="0"/>
              <a:t>置いた石の隣に敵石があり、かつその方向進んだ先に</a:t>
            </a:r>
            <a:endParaRPr kumimoji="1" lang="en-US" altLang="ja-JP" dirty="0"/>
          </a:p>
          <a:p>
            <a:r>
              <a:rPr kumimoji="1" lang="ja-JP" altLang="en-US" dirty="0"/>
              <a:t>自石がある、というときです。</a:t>
            </a:r>
            <a:endParaRPr kumimoji="1" lang="en-US" altLang="ja-JP" dirty="0"/>
          </a:p>
          <a:p>
            <a:r>
              <a:rPr kumimoji="1" lang="ja-JP" altLang="en-US" dirty="0"/>
              <a:t>今黒石を</a:t>
            </a:r>
            <a:r>
              <a:rPr kumimoji="1" lang="en-US" altLang="ja-JP" dirty="0"/>
              <a:t>e6 </a:t>
            </a:r>
            <a:r>
              <a:rPr kumimoji="1" lang="ja-JP" altLang="en-US" dirty="0"/>
              <a:t>に置けるかどうかみてみましょう。</a:t>
            </a:r>
            <a:endParaRPr kumimoji="1" lang="en-US" altLang="ja-JP" dirty="0"/>
          </a:p>
          <a:p>
            <a:r>
              <a:rPr kumimoji="1" lang="en-US" altLang="ja-JP" dirty="0"/>
              <a:t>e6 </a:t>
            </a:r>
            <a:r>
              <a:rPr kumimoji="1" lang="ja-JP" altLang="en-US" dirty="0"/>
              <a:t>から上方向をチェックしてみましょう。</a:t>
            </a:r>
            <a:endParaRPr kumimoji="1" lang="en-US" altLang="ja-JP" dirty="0"/>
          </a:p>
          <a:p>
            <a:r>
              <a:rPr kumimoji="1" lang="ja-JP" altLang="en-US" dirty="0"/>
              <a:t>まず、</a:t>
            </a:r>
            <a:r>
              <a:rPr kumimoji="1" lang="en-US" altLang="ja-JP" dirty="0"/>
              <a:t>e6 </a:t>
            </a:r>
            <a:r>
              <a:rPr kumimoji="1" lang="ja-JP" altLang="en-US" dirty="0"/>
              <a:t>の隣の </a:t>
            </a:r>
            <a:r>
              <a:rPr kumimoji="1" lang="en-US" altLang="ja-JP" dirty="0"/>
              <a:t>e5 </a:t>
            </a:r>
            <a:r>
              <a:rPr kumimoji="1" lang="ja-JP" altLang="en-US" dirty="0"/>
              <a:t>には白石があります。</a:t>
            </a:r>
            <a:endParaRPr kumimoji="1" lang="en-US" altLang="ja-JP" dirty="0"/>
          </a:p>
          <a:p>
            <a:r>
              <a:rPr kumimoji="1" lang="ja-JP" altLang="en-US" dirty="0"/>
              <a:t>そこから上に見ていくと、</a:t>
            </a:r>
            <a:r>
              <a:rPr kumimoji="1" lang="en-US" altLang="ja-JP" dirty="0"/>
              <a:t>e4 </a:t>
            </a:r>
            <a:r>
              <a:rPr kumimoji="1" lang="ja-JP" altLang="en-US" dirty="0"/>
              <a:t>は白石、</a:t>
            </a:r>
            <a:r>
              <a:rPr kumimoji="1" lang="en-US" altLang="ja-JP" dirty="0"/>
              <a:t>e3 </a:t>
            </a:r>
            <a:r>
              <a:rPr kumimoji="1" lang="ja-JP" altLang="en-US" dirty="0"/>
              <a:t>は黒石ですので、</a:t>
            </a:r>
            <a:endParaRPr kumimoji="1" lang="en-US" altLang="ja-JP" dirty="0"/>
          </a:p>
          <a:p>
            <a:r>
              <a:rPr kumimoji="1" lang="en-US" altLang="ja-JP" dirty="0"/>
              <a:t>e5 </a:t>
            </a:r>
            <a:r>
              <a:rPr kumimoji="1" lang="ja-JP" altLang="en-US" dirty="0"/>
              <a:t>と </a:t>
            </a:r>
            <a:r>
              <a:rPr kumimoji="1" lang="en-US" altLang="ja-JP" dirty="0"/>
              <a:t>e4 </a:t>
            </a:r>
            <a:r>
              <a:rPr kumimoji="1" lang="ja-JP" altLang="en-US" dirty="0"/>
              <a:t>の白石が黒石に挟まれますので、ひっくり返すことができます。</a:t>
            </a:r>
            <a:endParaRPr kumimoji="1" lang="en-US" altLang="ja-JP" dirty="0"/>
          </a:p>
          <a:p>
            <a:r>
              <a:rPr kumimoji="1" lang="ja-JP" altLang="en-US" dirty="0"/>
              <a:t>よって、</a:t>
            </a:r>
            <a:r>
              <a:rPr kumimoji="1" lang="en-US" altLang="ja-JP" dirty="0"/>
              <a:t>e6 </a:t>
            </a:r>
            <a:r>
              <a:rPr kumimoji="1" lang="ja-JP" altLang="en-US" dirty="0"/>
              <a:t>に黒石を置くことができます。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22</a:t>
            </a:fld>
            <a:endParaRPr lang="en-US" altLang="ja-JP"/>
          </a:p>
        </p:txBody>
      </p:sp>
    </p:spTree>
    <p:extLst>
      <p:ext uri="{BB962C8B-B14F-4D97-AF65-F5344CB8AC3E}">
        <p14:creationId xmlns:p14="http://schemas.microsoft.com/office/powerpoint/2010/main" val="21461386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こちらの図はリバーシの合法手を生成するフローチャートです。</a:t>
            </a:r>
            <a:endParaRPr kumimoji="1" lang="en-US" altLang="ja-JP" dirty="0"/>
          </a:p>
          <a:p>
            <a:r>
              <a:rPr kumimoji="1" lang="ja-JP" altLang="en-US" dirty="0"/>
              <a:t>石を置けるのは空きマスですので、当然ながらまず空きマスかどうかチェックしなければなりません。</a:t>
            </a:r>
            <a:endParaRPr kumimoji="1" lang="en-US" altLang="ja-JP" dirty="0"/>
          </a:p>
          <a:p>
            <a:r>
              <a:rPr kumimoji="1" lang="ja-JP" altLang="en-US" dirty="0"/>
              <a:t>石をひっくり返すためには、置いた石の周囲</a:t>
            </a:r>
            <a:r>
              <a:rPr kumimoji="1" lang="en-US" altLang="ja-JP" dirty="0"/>
              <a:t>8</a:t>
            </a:r>
            <a:r>
              <a:rPr kumimoji="1" lang="ja-JP" altLang="en-US" dirty="0"/>
              <a:t>マスのどこかに敵石がなければなりません。</a:t>
            </a:r>
            <a:endParaRPr kumimoji="1" lang="en-US" altLang="ja-JP" dirty="0"/>
          </a:p>
          <a:p>
            <a:r>
              <a:rPr kumimoji="1" lang="ja-JP" altLang="en-US" dirty="0"/>
              <a:t>敵石があった場合、その方向に敵石以外に当たるまで探索していきます。</a:t>
            </a:r>
            <a:endParaRPr kumimoji="1" lang="en-US" altLang="ja-JP" dirty="0"/>
          </a:p>
          <a:p>
            <a:r>
              <a:rPr kumimoji="1" lang="ja-JP" altLang="en-US" dirty="0"/>
              <a:t>敵石以外に当たったときに、それが自石であれば、</a:t>
            </a:r>
            <a:endParaRPr kumimoji="1" lang="en-US" altLang="ja-JP" dirty="0"/>
          </a:p>
          <a:p>
            <a:r>
              <a:rPr kumimoji="1" lang="ja-JP" altLang="en-US" dirty="0"/>
              <a:t>敵石を自石で挟めましたので、その方向にひっくり返せます。</a:t>
            </a:r>
            <a:endParaRPr kumimoji="1" lang="en-US" altLang="ja-JP" dirty="0"/>
          </a:p>
          <a:p>
            <a:r>
              <a:rPr kumimoji="1" lang="ja-JP" altLang="en-US" dirty="0"/>
              <a:t>この判定を</a:t>
            </a:r>
            <a:r>
              <a:rPr kumimoji="1" lang="en-US" altLang="ja-JP" dirty="0"/>
              <a:t>8</a:t>
            </a:r>
            <a:r>
              <a:rPr kumimoji="1" lang="ja-JP" altLang="en-US" dirty="0"/>
              <a:t>方向全てに行い、</a:t>
            </a:r>
            <a:endParaRPr kumimoji="1" lang="en-US" altLang="ja-JP" dirty="0"/>
          </a:p>
          <a:p>
            <a:r>
              <a:rPr kumimoji="1" lang="ja-JP" altLang="en-US" dirty="0"/>
              <a:t>ひっくり返せる石が一つでもあればそのマスに石置けることになりますので、</a:t>
            </a:r>
            <a:endParaRPr kumimoji="1" lang="en-US" altLang="ja-JP" dirty="0"/>
          </a:p>
          <a:p>
            <a:r>
              <a:rPr kumimoji="1" lang="ja-JP" altLang="en-US" dirty="0"/>
              <a:t>そのマスに石を置く手を合法手リストに加えます。</a:t>
            </a:r>
            <a:endParaRPr kumimoji="1" lang="en-US" altLang="ja-JP" dirty="0"/>
          </a:p>
          <a:p>
            <a:r>
              <a:rPr kumimoji="1" lang="ja-JP" altLang="en-US" dirty="0"/>
              <a:t>この判定を、全ての空きマスに対して行います。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23</a:t>
            </a:fld>
            <a:endParaRPr lang="en-US" altLang="ja-JP"/>
          </a:p>
        </p:txBody>
      </p:sp>
    </p:spTree>
    <p:extLst>
      <p:ext uri="{BB962C8B-B14F-4D97-AF65-F5344CB8AC3E}">
        <p14:creationId xmlns:p14="http://schemas.microsoft.com/office/powerpoint/2010/main" val="22303111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合法手かどうかの判定は頻繁に使いますので、</a:t>
            </a:r>
            <a:endParaRPr kumimoji="1" lang="en-US" altLang="ja-JP" dirty="0"/>
          </a:p>
          <a:p>
            <a:r>
              <a:rPr kumimoji="1" lang="ja-JP" altLang="en-US" dirty="0"/>
              <a:t>合法手かどうかを判定するためのメソッドを作っておくと便利でしょう。</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24</a:t>
            </a:fld>
            <a:endParaRPr lang="en-US" altLang="ja-JP"/>
          </a:p>
        </p:txBody>
      </p:sp>
    </p:spTree>
    <p:extLst>
      <p:ext uri="{BB962C8B-B14F-4D97-AF65-F5344CB8AC3E}">
        <p14:creationId xmlns:p14="http://schemas.microsoft.com/office/powerpoint/2010/main" val="2034126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リバーシの合法手の判定プログラムがこちらです。</a:t>
            </a:r>
            <a:endParaRPr kumimoji="1" lang="en-US" altLang="ja-JP" dirty="0"/>
          </a:p>
          <a:p>
            <a:r>
              <a:rPr kumimoji="1" lang="ja-JP" altLang="en-US" dirty="0"/>
              <a:t>上方向への探索する部分を見てみましょう。</a:t>
            </a:r>
            <a:endParaRPr kumimoji="1" lang="en-US" altLang="ja-JP" dirty="0"/>
          </a:p>
          <a:p>
            <a:r>
              <a:rPr kumimoji="1" lang="ja-JP" altLang="en-US" dirty="0"/>
              <a:t>座標 </a:t>
            </a:r>
            <a:r>
              <a:rPr kumimoji="1" lang="en-US" altLang="ja-JP" dirty="0"/>
              <a:t>x, y </a:t>
            </a:r>
            <a:r>
              <a:rPr kumimoji="1" lang="ja-JP" altLang="en-US" dirty="0"/>
              <a:t>に石を置いたときに</a:t>
            </a:r>
            <a:endParaRPr kumimoji="1" lang="en-US" altLang="ja-JP" dirty="0"/>
          </a:p>
          <a:p>
            <a:r>
              <a:rPr kumimoji="1" lang="ja-JP" altLang="en-US" dirty="0"/>
              <a:t>上方向、つまり </a:t>
            </a:r>
            <a:r>
              <a:rPr kumimoji="1" lang="en-US" altLang="ja-JP" dirty="0"/>
              <a:t>y </a:t>
            </a:r>
            <a:r>
              <a:rPr kumimoji="1" lang="ja-JP" altLang="en-US" dirty="0"/>
              <a:t>の値が減る方向をチェックします。</a:t>
            </a:r>
            <a:endParaRPr kumimoji="1" lang="en-US" altLang="ja-JP" dirty="0"/>
          </a:p>
          <a:p>
            <a:r>
              <a:rPr kumimoji="1" lang="ja-JP" altLang="en-US" dirty="0"/>
              <a:t>石を置いたマスの</a:t>
            </a:r>
            <a:r>
              <a:rPr kumimoji="1" lang="en-US" altLang="ja-JP" dirty="0"/>
              <a:t>1</a:t>
            </a:r>
            <a:r>
              <a:rPr kumimoji="1" lang="ja-JP" altLang="en-US" dirty="0"/>
              <a:t>つ上、 </a:t>
            </a:r>
            <a:r>
              <a:rPr kumimoji="1" lang="en-US" altLang="ja-JP" dirty="0"/>
              <a:t>x, y-1 </a:t>
            </a:r>
            <a:r>
              <a:rPr kumimoji="1" lang="ja-JP" altLang="en-US" dirty="0"/>
              <a:t>に白石があれば、</a:t>
            </a:r>
            <a:endParaRPr kumimoji="1" lang="en-US" altLang="ja-JP" dirty="0"/>
          </a:p>
          <a:p>
            <a:r>
              <a:rPr kumimoji="1" lang="ja-JP" altLang="en-US" dirty="0"/>
              <a:t>上方向に白石が続く限り探索していきます。</a:t>
            </a:r>
            <a:endParaRPr kumimoji="1" lang="en-US" altLang="ja-JP" dirty="0"/>
          </a:p>
          <a:p>
            <a:r>
              <a:rPr kumimoji="1" lang="ja-JP" altLang="en-US" dirty="0"/>
              <a:t>白石以外が現れたときに、それが黒石であれば、</a:t>
            </a:r>
            <a:endParaRPr kumimoji="1" lang="en-US" altLang="ja-JP" dirty="0"/>
          </a:p>
          <a:p>
            <a:r>
              <a:rPr kumimoji="1" lang="ja-JP" altLang="en-US" dirty="0"/>
              <a:t>黒石で白石を挟めますので、白石をひっくり返せます。</a:t>
            </a:r>
            <a:endParaRPr kumimoji="1" lang="en-US" altLang="ja-JP" dirty="0"/>
          </a:p>
          <a:p>
            <a:r>
              <a:rPr kumimoji="1" lang="ja-JP" altLang="en-US" dirty="0"/>
              <a:t>白石以外が現れた場合は、空きマスか壁に当たったことになりますので、</a:t>
            </a:r>
            <a:endParaRPr kumimoji="1" lang="en-US" altLang="ja-JP" dirty="0"/>
          </a:p>
          <a:p>
            <a:r>
              <a:rPr kumimoji="1" lang="ja-JP" altLang="en-US" dirty="0"/>
              <a:t>その方向の石はひっくり返せません。</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25</a:t>
            </a:fld>
            <a:endParaRPr lang="en-US" altLang="ja-JP"/>
          </a:p>
        </p:txBody>
      </p:sp>
    </p:spTree>
    <p:extLst>
      <p:ext uri="{BB962C8B-B14F-4D97-AF65-F5344CB8AC3E}">
        <p14:creationId xmlns:p14="http://schemas.microsoft.com/office/powerpoint/2010/main" val="39782723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8</a:t>
            </a:r>
            <a:r>
              <a:rPr kumimoji="1" lang="ja-JP" altLang="en-US" dirty="0"/>
              <a:t>方向に探索する場合、</a:t>
            </a:r>
            <a:endParaRPr kumimoji="1" lang="en-US" altLang="ja-JP" dirty="0"/>
          </a:p>
          <a:p>
            <a:r>
              <a:rPr kumimoji="1" lang="ja-JP" altLang="en-US" dirty="0"/>
              <a:t>方向ベクトルを表すサイズ</a:t>
            </a:r>
            <a:r>
              <a:rPr kumimoji="1" lang="en-US" altLang="ja-JP" dirty="0"/>
              <a:t>8</a:t>
            </a:r>
            <a:r>
              <a:rPr kumimoji="1" lang="ja-JP" altLang="en-US" dirty="0"/>
              <a:t>の配列 </a:t>
            </a:r>
            <a:r>
              <a:rPr kumimoji="1" lang="en-US" altLang="ja-JP" dirty="0" err="1"/>
              <a:t>vx</a:t>
            </a:r>
            <a:r>
              <a:rPr kumimoji="1" lang="en-US" altLang="ja-JP" dirty="0"/>
              <a:t>, </a:t>
            </a:r>
            <a:r>
              <a:rPr kumimoji="1" lang="en-US" altLang="ja-JP" dirty="0" err="1"/>
              <a:t>vy</a:t>
            </a:r>
            <a:r>
              <a:rPr kumimoji="1" lang="en-US" altLang="ja-JP" dirty="0"/>
              <a:t> </a:t>
            </a:r>
            <a:r>
              <a:rPr kumimoji="1" lang="ja-JP" altLang="en-US" dirty="0"/>
              <a:t>を用意し、</a:t>
            </a:r>
            <a:endParaRPr kumimoji="1" lang="en-US" altLang="ja-JP" dirty="0"/>
          </a:p>
          <a:p>
            <a:r>
              <a:rPr kumimoji="1" lang="ja-JP" altLang="en-US" dirty="0"/>
              <a:t>方向に対応する添え字を入れると方向ベクトルが得られるようにしておきます。</a:t>
            </a:r>
            <a:endParaRPr kumimoji="1" lang="en-US" altLang="ja-JP" dirty="0"/>
          </a:p>
          <a:p>
            <a:r>
              <a:rPr kumimoji="1" lang="ja-JP" altLang="en-US" dirty="0"/>
              <a:t>例えば、右上なら方向ベクトルは </a:t>
            </a:r>
            <a:r>
              <a:rPr kumimoji="1" lang="en-US" altLang="ja-JP" dirty="0"/>
              <a:t>+1, -1 </a:t>
            </a:r>
            <a:r>
              <a:rPr kumimoji="1" lang="ja-JP" altLang="en-US" dirty="0"/>
              <a:t>です。</a:t>
            </a:r>
            <a:endParaRPr kumimoji="1" lang="en-US" altLang="ja-JP" dirty="0"/>
          </a:p>
          <a:p>
            <a:r>
              <a:rPr kumimoji="1" lang="ja-JP" altLang="en-US" dirty="0"/>
              <a:t>右上の添え字が</a:t>
            </a:r>
            <a:r>
              <a:rPr kumimoji="1" lang="en-US" altLang="ja-JP" dirty="0"/>
              <a:t>2</a:t>
            </a:r>
            <a:r>
              <a:rPr kumimoji="1" lang="ja-JP" altLang="en-US" dirty="0"/>
              <a:t>であれば、</a:t>
            </a:r>
            <a:endParaRPr kumimoji="1" lang="en-US" altLang="ja-JP" dirty="0"/>
          </a:p>
          <a:p>
            <a:r>
              <a:rPr kumimoji="1" lang="ja-JP" altLang="en-US" dirty="0"/>
              <a:t>方向ベクトルは </a:t>
            </a:r>
            <a:r>
              <a:rPr kumimoji="1" lang="en-US" altLang="ja-JP" dirty="0" err="1"/>
              <a:t>vx</a:t>
            </a:r>
            <a:r>
              <a:rPr kumimoji="1" lang="en-US" altLang="ja-JP" dirty="0"/>
              <a:t>[2]. </a:t>
            </a:r>
            <a:r>
              <a:rPr kumimoji="1" lang="en-US" altLang="ja-JP" dirty="0" err="1"/>
              <a:t>vy</a:t>
            </a:r>
            <a:r>
              <a:rPr kumimoji="1" lang="en-US" altLang="ja-JP" dirty="0"/>
              <a:t>[2] </a:t>
            </a:r>
            <a:r>
              <a:rPr kumimoji="1" lang="ja-JP" altLang="en-US" dirty="0"/>
              <a:t>となります。</a:t>
            </a:r>
            <a:endParaRPr kumimoji="1" lang="en-US" altLang="ja-JP" dirty="0"/>
          </a:p>
          <a:p>
            <a:r>
              <a:rPr kumimoji="1" lang="ja-JP" altLang="en-US" dirty="0"/>
              <a:t>このとき、座標 </a:t>
            </a:r>
            <a:r>
              <a:rPr kumimoji="1" lang="en-US" altLang="ja-JP" dirty="0"/>
              <a:t>x, y </a:t>
            </a:r>
            <a:r>
              <a:rPr kumimoji="1" lang="ja-JP" altLang="en-US" dirty="0"/>
              <a:t>のマスの周囲</a:t>
            </a:r>
            <a:r>
              <a:rPr kumimoji="1" lang="en-US" altLang="ja-JP" dirty="0"/>
              <a:t>8</a:t>
            </a:r>
            <a:r>
              <a:rPr kumimoji="1" lang="ja-JP" altLang="en-US" dirty="0"/>
              <a:t>マスは、 </a:t>
            </a:r>
            <a:r>
              <a:rPr kumimoji="1" lang="en-US" altLang="ja-JP" dirty="0" err="1"/>
              <a:t>x+vx</a:t>
            </a:r>
            <a:r>
              <a:rPr kumimoji="1" lang="en-US" altLang="ja-JP" dirty="0"/>
              <a:t>[</a:t>
            </a:r>
            <a:r>
              <a:rPr kumimoji="1" lang="en-US" altLang="ja-JP" dirty="0" err="1"/>
              <a:t>i</a:t>
            </a:r>
            <a:r>
              <a:rPr kumimoji="1" lang="en-US" altLang="ja-JP" dirty="0"/>
              <a:t>], </a:t>
            </a:r>
            <a:r>
              <a:rPr kumimoji="1" lang="en-US" altLang="ja-JP" dirty="0" err="1"/>
              <a:t>y+vy</a:t>
            </a:r>
            <a:r>
              <a:rPr kumimoji="1" lang="en-US" altLang="ja-JP" dirty="0"/>
              <a:t>[</a:t>
            </a:r>
            <a:r>
              <a:rPr kumimoji="1" lang="en-US" altLang="ja-JP" dirty="0" err="1"/>
              <a:t>i</a:t>
            </a:r>
            <a:r>
              <a:rPr kumimoji="1" lang="en-US" altLang="ja-JP" dirty="0"/>
              <a:t>] </a:t>
            </a:r>
            <a:r>
              <a:rPr kumimoji="1" lang="ja-JP" altLang="en-US" dirty="0"/>
              <a:t>で表されます。</a:t>
            </a:r>
            <a:r>
              <a:rPr kumimoji="1" lang="en-US" altLang="ja-JP" dirty="0"/>
              <a:t> </a:t>
            </a:r>
          </a:p>
          <a:p>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26</a:t>
            </a:fld>
            <a:endParaRPr lang="en-US" altLang="ja-JP"/>
          </a:p>
        </p:txBody>
      </p:sp>
    </p:spTree>
    <p:extLst>
      <p:ext uri="{BB962C8B-B14F-4D97-AF65-F5344CB8AC3E}">
        <p14:creationId xmlns:p14="http://schemas.microsoft.com/office/powerpoint/2010/main" val="77421579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マス </a:t>
            </a:r>
            <a:r>
              <a:rPr kumimoji="1" lang="en-US" altLang="ja-JP" dirty="0"/>
              <a:t>x, y </a:t>
            </a:r>
            <a:r>
              <a:rPr kumimoji="1" lang="ja-JP" altLang="en-US" dirty="0"/>
              <a:t>に石を置く手が合法手となるかを判定するメソッドがこちらです。</a:t>
            </a:r>
            <a:endParaRPr kumimoji="1" lang="en-US" altLang="ja-JP" dirty="0"/>
          </a:p>
          <a:p>
            <a:r>
              <a:rPr kumimoji="1" lang="ja-JP" altLang="en-US" dirty="0"/>
              <a:t>引数として石を置く座標と石の色を受け取ります。</a:t>
            </a:r>
            <a:endParaRPr kumimoji="1" lang="en-US" altLang="ja-JP" dirty="0"/>
          </a:p>
          <a:p>
            <a:r>
              <a:rPr kumimoji="1" lang="ja-JP" altLang="en-US" dirty="0"/>
              <a:t>まずマス </a:t>
            </a:r>
            <a:r>
              <a:rPr kumimoji="1" lang="en-US" altLang="ja-JP" dirty="0"/>
              <a:t>x, y </a:t>
            </a:r>
            <a:r>
              <a:rPr kumimoji="1" lang="ja-JP" altLang="en-US" dirty="0"/>
              <a:t>が空きマスでなければ当然石は置けませんので、</a:t>
            </a:r>
            <a:r>
              <a:rPr kumimoji="1" lang="en-US" altLang="ja-JP" dirty="0"/>
              <a:t>false </a:t>
            </a:r>
            <a:r>
              <a:rPr kumimoji="1" lang="ja-JP" altLang="en-US" dirty="0"/>
              <a:t>を返します。</a:t>
            </a:r>
            <a:endParaRPr kumimoji="1" lang="en-US" altLang="ja-JP" dirty="0"/>
          </a:p>
          <a:p>
            <a:r>
              <a:rPr kumimoji="1" lang="en-US" altLang="ja-JP" dirty="0"/>
              <a:t>x, y </a:t>
            </a:r>
            <a:r>
              <a:rPr kumimoji="1" lang="ja-JP" altLang="en-US" dirty="0"/>
              <a:t>が空きマスであれば、</a:t>
            </a:r>
            <a:r>
              <a:rPr kumimoji="1" lang="en-US" altLang="ja-JP" dirty="0"/>
              <a:t>x, y </a:t>
            </a:r>
            <a:r>
              <a:rPr kumimoji="1" lang="ja-JP" altLang="en-US" dirty="0"/>
              <a:t>から</a:t>
            </a:r>
            <a:r>
              <a:rPr kumimoji="1" lang="en-US" altLang="ja-JP" dirty="0"/>
              <a:t>8 </a:t>
            </a:r>
            <a:r>
              <a:rPr kumimoji="1" lang="ja-JP" altLang="en-US" dirty="0"/>
              <a:t>方向に石をひっくり返せるかどうがチェックしていきます。</a:t>
            </a:r>
            <a:endParaRPr kumimoji="1" lang="en-US" altLang="ja-JP" dirty="0"/>
          </a:p>
          <a:p>
            <a:r>
              <a:rPr kumimoji="1" lang="ja-JP" altLang="en-US" dirty="0"/>
              <a:t>石をひっくり返せるなら </a:t>
            </a:r>
            <a:r>
              <a:rPr kumimoji="1" lang="en-US" altLang="ja-JP" dirty="0"/>
              <a:t>true </a:t>
            </a:r>
            <a:r>
              <a:rPr kumimoji="1" lang="ja-JP" altLang="en-US" dirty="0"/>
              <a:t>を、</a:t>
            </a:r>
            <a:r>
              <a:rPr kumimoji="1" lang="en-US" altLang="ja-JP" dirty="0"/>
              <a:t>8</a:t>
            </a:r>
            <a:r>
              <a:rPr kumimoji="1" lang="ja-JP" altLang="en-US" dirty="0"/>
              <a:t>方向のどれも石をひっくり返せないならば </a:t>
            </a:r>
            <a:r>
              <a:rPr kumimoji="1" lang="en-US" altLang="ja-JP" dirty="0"/>
              <a:t>false </a:t>
            </a:r>
            <a:r>
              <a:rPr kumimoji="1" lang="ja-JP" altLang="en-US" dirty="0"/>
              <a:t>を返します。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27</a:t>
            </a:fld>
            <a:endParaRPr lang="en-US" altLang="ja-JP"/>
          </a:p>
        </p:txBody>
      </p:sp>
    </p:spTree>
    <p:extLst>
      <p:ext uri="{BB962C8B-B14F-4D97-AF65-F5344CB8AC3E}">
        <p14:creationId xmlns:p14="http://schemas.microsoft.com/office/powerpoint/2010/main" val="11369883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盤面を</a:t>
            </a:r>
            <a:r>
              <a:rPr kumimoji="1" lang="en-US" altLang="ja-JP" dirty="0"/>
              <a:t>1</a:t>
            </a:r>
            <a:r>
              <a:rPr kumimoji="1" lang="ja-JP" altLang="en-US" dirty="0"/>
              <a:t>次元で表す場合は、方向ベクトルも</a:t>
            </a:r>
            <a:r>
              <a:rPr kumimoji="1" lang="en-US" altLang="ja-JP" dirty="0"/>
              <a:t>1</a:t>
            </a:r>
            <a:r>
              <a:rPr kumimoji="1" lang="ja-JP" altLang="en-US" dirty="0"/>
              <a:t>次元で表されます。</a:t>
            </a:r>
            <a:endParaRPr kumimoji="1" lang="en-US" altLang="ja-JP" dirty="0"/>
          </a:p>
          <a:p>
            <a:r>
              <a:rPr kumimoji="1" lang="ja-JP" altLang="en-US" dirty="0"/>
              <a:t>上方向なら </a:t>
            </a:r>
            <a:r>
              <a:rPr kumimoji="1" lang="en-US" altLang="ja-JP" dirty="0"/>
              <a:t>-10</a:t>
            </a:r>
            <a:r>
              <a:rPr kumimoji="1" lang="ja-JP" altLang="en-US" dirty="0"/>
              <a:t>、下方向なら </a:t>
            </a:r>
            <a:r>
              <a:rPr kumimoji="1" lang="en-US" altLang="ja-JP" dirty="0"/>
              <a:t>+10 </a:t>
            </a:r>
            <a:r>
              <a:rPr kumimoji="1" lang="ja-JP" altLang="en-US" dirty="0"/>
              <a:t>す。</a:t>
            </a:r>
            <a:endParaRPr kumimoji="1" lang="en-US" altLang="ja-JP" dirty="0"/>
          </a:p>
          <a:p>
            <a:r>
              <a:rPr kumimoji="1" lang="ja-JP" altLang="en-US" dirty="0"/>
              <a:t>方向ベクトルを表すサイズ</a:t>
            </a:r>
            <a:r>
              <a:rPr kumimoji="1" lang="en-US" altLang="ja-JP" dirty="0"/>
              <a:t>8</a:t>
            </a:r>
            <a:r>
              <a:rPr kumimoji="1" lang="ja-JP" altLang="en-US" dirty="0"/>
              <a:t>の配列 </a:t>
            </a:r>
            <a:r>
              <a:rPr kumimoji="1" lang="en-US" altLang="ja-JP" dirty="0"/>
              <a:t>v </a:t>
            </a:r>
            <a:r>
              <a:rPr kumimoji="1" lang="ja-JP" altLang="en-US" dirty="0"/>
              <a:t>を用意し、</a:t>
            </a:r>
            <a:endParaRPr kumimoji="1" lang="en-US" altLang="ja-JP" dirty="0"/>
          </a:p>
          <a:p>
            <a:r>
              <a:rPr kumimoji="1" lang="ja-JP" altLang="en-US" dirty="0"/>
              <a:t>方向に対応する添え字を入れると方向ベクトルが得られるようにしておきます。</a:t>
            </a:r>
            <a:endParaRPr kumimoji="1" lang="en-US" altLang="ja-JP" dirty="0"/>
          </a:p>
          <a:p>
            <a:r>
              <a:rPr kumimoji="1" lang="ja-JP" altLang="en-US" dirty="0"/>
              <a:t>例えば、右上なら方向ベクトルは </a:t>
            </a:r>
            <a:r>
              <a:rPr kumimoji="1" lang="en-US" altLang="ja-JP" dirty="0"/>
              <a:t>-9 </a:t>
            </a:r>
            <a:r>
              <a:rPr kumimoji="1" lang="ja-JP" altLang="en-US" dirty="0"/>
              <a:t>です</a:t>
            </a:r>
            <a:r>
              <a:rPr kumimoji="1" lang="en-US" altLang="ja-JP" dirty="0"/>
              <a:t>.</a:t>
            </a:r>
          </a:p>
          <a:p>
            <a:r>
              <a:rPr kumimoji="1" lang="ja-JP" altLang="en-US" dirty="0"/>
              <a:t>右上の添え字が</a:t>
            </a:r>
            <a:r>
              <a:rPr kumimoji="1" lang="en-US" altLang="ja-JP" dirty="0"/>
              <a:t>2</a:t>
            </a:r>
            <a:r>
              <a:rPr kumimoji="1" lang="ja-JP" altLang="en-US" dirty="0"/>
              <a:t>であれば、</a:t>
            </a:r>
            <a:endParaRPr kumimoji="1" lang="en-US" altLang="ja-JP" dirty="0"/>
          </a:p>
          <a:p>
            <a:r>
              <a:rPr kumimoji="1" lang="ja-JP" altLang="en-US" dirty="0"/>
              <a:t>方向ベクトルは </a:t>
            </a:r>
            <a:r>
              <a:rPr kumimoji="1" lang="en-US" altLang="ja-JP" dirty="0"/>
              <a:t>v[2] </a:t>
            </a:r>
            <a:r>
              <a:rPr kumimoji="1" lang="ja-JP" altLang="en-US" dirty="0"/>
              <a:t>となります。</a:t>
            </a:r>
            <a:endParaRPr kumimoji="1" lang="en-US" altLang="ja-JP" dirty="0"/>
          </a:p>
          <a:p>
            <a:r>
              <a:rPr kumimoji="1" lang="ja-JP" altLang="en-US" dirty="0"/>
              <a:t>この場合、マス </a:t>
            </a:r>
            <a:r>
              <a:rPr kumimoji="1" lang="en-US" altLang="ja-JP" dirty="0"/>
              <a:t>p </a:t>
            </a:r>
            <a:r>
              <a:rPr kumimoji="1" lang="ja-JP" altLang="en-US" dirty="0"/>
              <a:t>の周囲</a:t>
            </a:r>
            <a:r>
              <a:rPr kumimoji="1" lang="en-US" altLang="ja-JP" dirty="0"/>
              <a:t>8</a:t>
            </a:r>
            <a:r>
              <a:rPr kumimoji="1" lang="ja-JP" altLang="en-US" dirty="0"/>
              <a:t>マスは </a:t>
            </a:r>
            <a:r>
              <a:rPr kumimoji="1" lang="en-US" altLang="ja-JP" dirty="0" err="1"/>
              <a:t>p+v</a:t>
            </a:r>
            <a:r>
              <a:rPr kumimoji="1" lang="en-US" altLang="ja-JP" dirty="0"/>
              <a:t>[</a:t>
            </a:r>
            <a:r>
              <a:rPr kumimoji="1" lang="en-US" altLang="ja-JP" dirty="0" err="1"/>
              <a:t>i</a:t>
            </a:r>
            <a:r>
              <a:rPr kumimoji="1" lang="en-US" altLang="ja-JP" dirty="0"/>
              <a:t>] </a:t>
            </a:r>
            <a:r>
              <a:rPr kumimoji="1" lang="ja-JP" altLang="en-US" dirty="0"/>
              <a:t>と一つの数値で表されます。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28</a:t>
            </a:fld>
            <a:endParaRPr lang="en-US" altLang="ja-JP"/>
          </a:p>
        </p:txBody>
      </p:sp>
    </p:spTree>
    <p:extLst>
      <p:ext uri="{BB962C8B-B14F-4D97-AF65-F5344CB8AC3E}">
        <p14:creationId xmlns:p14="http://schemas.microsoft.com/office/powerpoint/2010/main" val="229903256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盤面を</a:t>
            </a:r>
            <a:r>
              <a:rPr kumimoji="1" lang="en-US" altLang="ja-JP" dirty="0"/>
              <a:t>1</a:t>
            </a:r>
            <a:r>
              <a:rPr kumimoji="1" lang="ja-JP" altLang="en-US" dirty="0"/>
              <a:t>次元で表す場合のマス </a:t>
            </a:r>
            <a:r>
              <a:rPr kumimoji="1" lang="en-US" altLang="ja-JP" dirty="0"/>
              <a:t>x, y </a:t>
            </a:r>
            <a:r>
              <a:rPr kumimoji="1" lang="ja-JP" altLang="en-US" dirty="0"/>
              <a:t>に石を置く手が合法手となるかを判定するメソッドがこちらです。</a:t>
            </a:r>
            <a:endParaRPr kumimoji="1" lang="en-US" altLang="ja-JP" dirty="0"/>
          </a:p>
          <a:p>
            <a:r>
              <a:rPr kumimoji="1" lang="ja-JP" altLang="en-US" dirty="0"/>
              <a:t>基本的には</a:t>
            </a:r>
            <a:r>
              <a:rPr kumimoji="1" lang="en-US" altLang="ja-JP" dirty="0"/>
              <a:t>2</a:t>
            </a:r>
            <a:r>
              <a:rPr kumimoji="1" lang="ja-JP" altLang="en-US" dirty="0"/>
              <a:t>次元配列の場合と同じですが、</a:t>
            </a:r>
            <a:endParaRPr kumimoji="1" lang="en-US" altLang="ja-JP" dirty="0"/>
          </a:p>
          <a:p>
            <a:r>
              <a:rPr kumimoji="1" lang="ja-JP" altLang="en-US" dirty="0"/>
              <a:t>座標が数値</a:t>
            </a:r>
            <a:r>
              <a:rPr kumimoji="1" lang="en-US" altLang="ja-JP" dirty="0"/>
              <a:t>1</a:t>
            </a:r>
            <a:r>
              <a:rPr kumimoji="1" lang="ja-JP" altLang="en-US" dirty="0"/>
              <a:t>つで表せますので、</a:t>
            </a:r>
            <a:r>
              <a:rPr kumimoji="1" lang="en-US" altLang="ja-JP" dirty="0"/>
              <a:t>2</a:t>
            </a:r>
            <a:r>
              <a:rPr kumimoji="1" lang="ja-JP" altLang="en-US" dirty="0"/>
              <a:t>次元配列の場合よりも簡単になります。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29</a:t>
            </a:fld>
            <a:endParaRPr lang="en-US" altLang="ja-JP"/>
          </a:p>
        </p:txBody>
      </p:sp>
    </p:spTree>
    <p:extLst>
      <p:ext uri="{BB962C8B-B14F-4D97-AF65-F5344CB8AC3E}">
        <p14:creationId xmlns:p14="http://schemas.microsoft.com/office/powerpoint/2010/main" val="38224628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それでは、ゲームを表現するためには、どのようなクラスが必要でしょうか。</a:t>
            </a:r>
            <a:endParaRPr kumimoji="1" lang="en-US" altLang="ja-JP" dirty="0"/>
          </a:p>
          <a:p>
            <a:r>
              <a:rPr kumimoji="1" lang="ja-JP" altLang="en-US" dirty="0"/>
              <a:t>局面を表現するクラス</a:t>
            </a:r>
            <a:endParaRPr kumimoji="1" lang="en-US" altLang="ja-JP" dirty="0"/>
          </a:p>
          <a:p>
            <a:r>
              <a:rPr kumimoji="1" lang="ja-JP" altLang="en-US" dirty="0"/>
              <a:t>駒・石を表現するクラス</a:t>
            </a:r>
            <a:endParaRPr kumimoji="1" lang="en-US" altLang="ja-JP" dirty="0"/>
          </a:p>
          <a:p>
            <a:r>
              <a:rPr kumimoji="1" lang="ja-JP" altLang="en-US" dirty="0"/>
              <a:t>入出力を行うクラス</a:t>
            </a:r>
            <a:endParaRPr kumimoji="1" lang="en-US" altLang="ja-JP" dirty="0"/>
          </a:p>
          <a:p>
            <a:r>
              <a:rPr kumimoji="1" lang="ja-JP" altLang="en-US" dirty="0"/>
              <a:t>手を表現するクラス、</a:t>
            </a:r>
            <a:endParaRPr kumimoji="1" lang="en-US" altLang="ja-JP" dirty="0"/>
          </a:p>
          <a:p>
            <a:r>
              <a:rPr kumimoji="1" lang="ja-JP" altLang="en-US" dirty="0"/>
              <a:t>手を指した・打った後の局面を生成するクラス</a:t>
            </a:r>
            <a:endParaRPr kumimoji="1" lang="en-US" altLang="ja-JP" dirty="0"/>
          </a:p>
          <a:p>
            <a:r>
              <a:rPr kumimoji="1" lang="ja-JP" altLang="en-US" dirty="0"/>
              <a:t>盤面の評価値を計算するクラス</a:t>
            </a:r>
            <a:endParaRPr kumimoji="1" lang="en-US" altLang="ja-JP" dirty="0"/>
          </a:p>
          <a:p>
            <a:r>
              <a:rPr kumimoji="1" lang="ja-JP" altLang="en-US" dirty="0"/>
              <a:t>勝敗判定を行うクラス</a:t>
            </a:r>
            <a:endParaRPr kumimoji="1" lang="en-US" altLang="ja-JP" dirty="0"/>
          </a:p>
          <a:p>
            <a:r>
              <a:rPr kumimoji="1" lang="ja-JP" altLang="en-US" dirty="0"/>
              <a:t>様々な定義を行うクラス、</a:t>
            </a:r>
            <a:endParaRPr kumimoji="1" lang="en-US" altLang="ja-JP" dirty="0"/>
          </a:p>
          <a:p>
            <a:r>
              <a:rPr kumimoji="1" lang="ja-JP" altLang="en-US" dirty="0"/>
              <a:t>などゲームにより様々なクラスが必要になります。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a:t>
            </a:fld>
            <a:endParaRPr lang="en-US" altLang="ja-JP"/>
          </a:p>
        </p:txBody>
      </p:sp>
    </p:spTree>
    <p:extLst>
      <p:ext uri="{BB962C8B-B14F-4D97-AF65-F5344CB8AC3E}">
        <p14:creationId xmlns:p14="http://schemas.microsoft.com/office/powerpoint/2010/main" val="46790011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ある手が合法手かどうか判定できるようになれば、</a:t>
            </a:r>
            <a:endParaRPr kumimoji="1" lang="en-US" altLang="ja-JP" dirty="0"/>
          </a:p>
          <a:p>
            <a:r>
              <a:rPr kumimoji="1" lang="ja-JP" altLang="en-US" dirty="0"/>
              <a:t>次は合法手リストを生成するメソッドを作成します。</a:t>
            </a:r>
            <a:endParaRPr kumimoji="1" lang="en-US" altLang="ja-JP" dirty="0"/>
          </a:p>
          <a:p>
            <a:r>
              <a:rPr kumimoji="1" lang="ja-JP" altLang="en-US" dirty="0"/>
              <a:t>例えば、こちらの局面の場合、</a:t>
            </a:r>
            <a:endParaRPr kumimoji="1" lang="en-US" altLang="ja-JP" dirty="0"/>
          </a:p>
          <a:p>
            <a:r>
              <a:rPr kumimoji="1" lang="ja-JP" altLang="en-US" dirty="0"/>
              <a:t>黒石を置けるのは、こちらの星印で表した</a:t>
            </a:r>
            <a:r>
              <a:rPr kumimoji="1" lang="en-US" altLang="ja-JP" dirty="0"/>
              <a:t>9</a:t>
            </a:r>
            <a:r>
              <a:rPr kumimoji="1" lang="ja-JP" altLang="en-US" dirty="0"/>
              <a:t>か所です。</a:t>
            </a:r>
            <a:endParaRPr kumimoji="1" lang="en-US" altLang="ja-JP" dirty="0"/>
          </a:p>
          <a:p>
            <a:r>
              <a:rPr kumimoji="1" lang="ja-JP" altLang="en-US" dirty="0"/>
              <a:t>よって、星印に石を置く手を合法手リストに加えます。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30</a:t>
            </a:fld>
            <a:endParaRPr lang="en-US" altLang="ja-JP"/>
          </a:p>
        </p:txBody>
      </p:sp>
    </p:spTree>
    <p:extLst>
      <p:ext uri="{BB962C8B-B14F-4D97-AF65-F5344CB8AC3E}">
        <p14:creationId xmlns:p14="http://schemas.microsoft.com/office/powerpoint/2010/main" val="125491283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リバーシの場合、置ける石は一種類しかありませんので、</a:t>
            </a:r>
            <a:endParaRPr kumimoji="1" lang="en-US" altLang="ja-JP" dirty="0"/>
          </a:p>
          <a:p>
            <a:r>
              <a:rPr kumimoji="1" lang="ja-JP" altLang="en-US" dirty="0"/>
              <a:t>合法手の生成は、全てのマスに対して石を置けるかチェックするだけです。</a:t>
            </a:r>
            <a:endParaRPr kumimoji="1" lang="en-US" altLang="ja-JP" dirty="0"/>
          </a:p>
          <a:p>
            <a:r>
              <a:rPr kumimoji="1" lang="ja-JP" altLang="en-US" dirty="0"/>
              <a:t>合法手リスト用の </a:t>
            </a:r>
            <a:r>
              <a:rPr kumimoji="1" lang="en-US" altLang="ja-JP" dirty="0" err="1"/>
              <a:t>ArrayList</a:t>
            </a:r>
            <a:r>
              <a:rPr kumimoji="1" lang="en-US" altLang="ja-JP" dirty="0"/>
              <a:t> </a:t>
            </a:r>
            <a:r>
              <a:rPr kumimoji="1" lang="ja-JP" altLang="en-US" dirty="0"/>
              <a:t>を準備しておき、</a:t>
            </a:r>
            <a:endParaRPr kumimoji="1" lang="en-US" altLang="ja-JP" dirty="0"/>
          </a:p>
          <a:p>
            <a:r>
              <a:rPr kumimoji="1" lang="ja-JP" altLang="en-US" dirty="0"/>
              <a:t>各マスに対して、そのマスに石を置くを合法手の判定メソッドに入れて返り値が</a:t>
            </a:r>
            <a:r>
              <a:rPr kumimoji="1" lang="en-US" altLang="ja-JP" dirty="0"/>
              <a:t>true </a:t>
            </a:r>
            <a:r>
              <a:rPr kumimoji="1" lang="ja-JP" altLang="en-US" dirty="0"/>
              <a:t>であれば</a:t>
            </a:r>
            <a:endParaRPr kumimoji="1" lang="en-US" altLang="ja-JP" dirty="0"/>
          </a:p>
          <a:p>
            <a:r>
              <a:rPr kumimoji="1" lang="en-US" altLang="ja-JP" dirty="0" err="1"/>
              <a:t>ArrayList</a:t>
            </a:r>
            <a:r>
              <a:rPr kumimoji="1" lang="en-US" altLang="ja-JP" dirty="0"/>
              <a:t> </a:t>
            </a:r>
            <a:r>
              <a:rPr kumimoji="1" lang="ja-JP" altLang="en-US" dirty="0"/>
              <a:t>にそのマスに石を置く手を加えます。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31</a:t>
            </a:fld>
            <a:endParaRPr lang="en-US" altLang="ja-JP"/>
          </a:p>
        </p:txBody>
      </p:sp>
    </p:spTree>
    <p:extLst>
      <p:ext uri="{BB962C8B-B14F-4D97-AF65-F5344CB8AC3E}">
        <p14:creationId xmlns:p14="http://schemas.microsoft.com/office/powerpoint/2010/main" val="355225009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合法手リストを作る際の注意点は、合法手が無い場合とパスの扱いです。</a:t>
            </a:r>
            <a:endParaRPr kumimoji="1" lang="en-US" altLang="ja-JP" dirty="0"/>
          </a:p>
          <a:p>
            <a:r>
              <a:rPr kumimoji="1" lang="ja-JP" altLang="en-US" dirty="0"/>
              <a:t>リバーシの場合は、合法手が無い場合はパスになります。</a:t>
            </a:r>
            <a:endParaRPr kumimoji="1" lang="en-US" altLang="ja-JP" dirty="0"/>
          </a:p>
          <a:p>
            <a:r>
              <a:rPr kumimoji="1" lang="ja-JP" altLang="en-US" dirty="0"/>
              <a:t>また、パスは合法手が無い場合にしかできず、</a:t>
            </a:r>
            <a:endParaRPr kumimoji="1" lang="en-US" altLang="ja-JP" dirty="0"/>
          </a:p>
          <a:p>
            <a:r>
              <a:rPr kumimoji="1" lang="ja-JP" altLang="en-US" dirty="0"/>
              <a:t>合法手がある場合は必ず石を置かなければなりません。</a:t>
            </a:r>
            <a:endParaRPr kumimoji="1" lang="en-US" altLang="ja-JP" dirty="0"/>
          </a:p>
          <a:p>
            <a:r>
              <a:rPr kumimoji="1" lang="ja-JP" altLang="en-US" dirty="0"/>
              <a:t>パスをしたときに、相手もパスをするとそこでゲーム終了となります。</a:t>
            </a:r>
            <a:endParaRPr kumimoji="1" lang="en-US" altLang="ja-JP" dirty="0"/>
          </a:p>
          <a:p>
            <a:r>
              <a:rPr kumimoji="1" lang="ja-JP" altLang="en-US" dirty="0"/>
              <a:t>合法手リストを生成した後、リストが空、つまり合法手が無い場合はパスになります。</a:t>
            </a:r>
            <a:endParaRPr kumimoji="1" lang="en-US" altLang="ja-JP" dirty="0"/>
          </a:p>
          <a:p>
            <a:r>
              <a:rPr kumimoji="1" lang="ja-JP" altLang="en-US" dirty="0"/>
              <a:t>このとき、相手側に合法手があるかチェックします。</a:t>
            </a:r>
            <a:endParaRPr kumimoji="1" lang="en-US" altLang="ja-JP" dirty="0"/>
          </a:p>
          <a:p>
            <a:r>
              <a:rPr kumimoji="1" lang="ja-JP" altLang="en-US" dirty="0"/>
              <a:t>相手側に手番を移し、合法手リストを生成します。</a:t>
            </a:r>
            <a:endParaRPr kumimoji="1" lang="en-US" altLang="ja-JP" dirty="0"/>
          </a:p>
          <a:p>
            <a:r>
              <a:rPr kumimoji="1" lang="ja-JP" altLang="en-US" dirty="0"/>
              <a:t>相手側も合法手が無い場合はゲーム終了になります。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32</a:t>
            </a:fld>
            <a:endParaRPr lang="en-US" altLang="ja-JP"/>
          </a:p>
        </p:txBody>
      </p:sp>
    </p:spTree>
    <p:extLst>
      <p:ext uri="{BB962C8B-B14F-4D97-AF65-F5344CB8AC3E}">
        <p14:creationId xmlns:p14="http://schemas.microsoft.com/office/powerpoint/2010/main" val="150921004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プレイヤーの手の入力はとりあえずはキーボードから座標を入力することにします。</a:t>
            </a:r>
            <a:endParaRPr kumimoji="1" lang="en-US" altLang="ja-JP" dirty="0"/>
          </a:p>
          <a:p>
            <a:r>
              <a:rPr kumimoji="1" lang="ja-JP" altLang="en-US" dirty="0"/>
              <a:t>プレイヤーが入力した整数値を読み取り、</a:t>
            </a:r>
            <a:endParaRPr kumimoji="1" lang="en-US" altLang="ja-JP" dirty="0"/>
          </a:p>
          <a:p>
            <a:r>
              <a:rPr kumimoji="1" lang="ja-JP" altLang="en-US" dirty="0"/>
              <a:t>その数値が座標の範囲外であれば再入力します。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33</a:t>
            </a:fld>
            <a:endParaRPr lang="en-US" altLang="ja-JP"/>
          </a:p>
        </p:txBody>
      </p:sp>
    </p:spTree>
    <p:extLst>
      <p:ext uri="{BB962C8B-B14F-4D97-AF65-F5344CB8AC3E}">
        <p14:creationId xmlns:p14="http://schemas.microsoft.com/office/powerpoint/2010/main" val="30823079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座標が入力されたら、その座標に石を置く手が合法手かチェックします。</a:t>
            </a:r>
            <a:endParaRPr kumimoji="1" lang="en-US" altLang="ja-JP" dirty="0"/>
          </a:p>
          <a:p>
            <a:r>
              <a:rPr kumimoji="1" lang="ja-JP" altLang="en-US" dirty="0"/>
              <a:t>合法手でなければ再入力します。</a:t>
            </a:r>
            <a:endParaRPr kumimoji="1" lang="en-US" altLang="ja-JP" dirty="0"/>
          </a:p>
          <a:p>
            <a:r>
              <a:rPr kumimoji="1" lang="ja-JP" altLang="en-US" dirty="0"/>
              <a:t>このとき、合法手が無い場合のチェックを予めしておかないと、</a:t>
            </a:r>
            <a:endParaRPr kumimoji="1" lang="en-US" altLang="ja-JP" dirty="0"/>
          </a:p>
          <a:p>
            <a:r>
              <a:rPr kumimoji="1" lang="ja-JP" altLang="en-US" dirty="0"/>
              <a:t>無限ループになってしまいますので注意してください。</a:t>
            </a:r>
            <a:endParaRPr kumimoji="1" lang="en-US" altLang="ja-JP" dirty="0"/>
          </a:p>
          <a:p>
            <a:r>
              <a:rPr kumimoji="1" lang="ja-JP" altLang="en-US" dirty="0"/>
              <a:t>ここではキーボードから座標を入力していますが、</a:t>
            </a:r>
            <a:endParaRPr kumimoji="1" lang="en-US" altLang="ja-JP" dirty="0"/>
          </a:p>
          <a:p>
            <a:r>
              <a:rPr kumimoji="1" lang="ja-JP" altLang="en-US" dirty="0"/>
              <a:t>ゲームし易さを考えるのであれば、</a:t>
            </a:r>
            <a:endParaRPr kumimoji="1" lang="en-US" altLang="ja-JP" dirty="0"/>
          </a:p>
          <a:p>
            <a:r>
              <a:rPr kumimoji="1" lang="ja-JP" altLang="en-US" dirty="0"/>
              <a:t>将来的には、マウスクリックで手を入力できるように改良した方がいいでしょう。</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34</a:t>
            </a:fld>
            <a:endParaRPr lang="en-US" altLang="ja-JP"/>
          </a:p>
        </p:txBody>
      </p:sp>
    </p:spTree>
    <p:extLst>
      <p:ext uri="{BB962C8B-B14F-4D97-AF65-F5344CB8AC3E}">
        <p14:creationId xmlns:p14="http://schemas.microsoft.com/office/powerpoint/2010/main" val="335508964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合法手リストを作れたら、その中からランダムに手を選択して打つ、とすれば</a:t>
            </a:r>
            <a:endParaRPr kumimoji="1" lang="en-US" altLang="ja-JP" dirty="0"/>
          </a:p>
          <a:p>
            <a:r>
              <a:rPr kumimoji="1" lang="ja-JP" altLang="en-US" dirty="0"/>
              <a:t>一応</a:t>
            </a:r>
            <a:r>
              <a:rPr kumimoji="1" lang="en-US" altLang="ja-JP" dirty="0"/>
              <a:t>CPU</a:t>
            </a:r>
            <a:r>
              <a:rPr kumimoji="1" lang="ja-JP" altLang="en-US" dirty="0"/>
              <a:t>戦ができます。</a:t>
            </a:r>
            <a:endParaRPr kumimoji="1" lang="en-US" altLang="ja-JP" dirty="0"/>
          </a:p>
          <a:p>
            <a:r>
              <a:rPr kumimoji="1" lang="ja-JP" altLang="en-US" dirty="0"/>
              <a:t>合法手の数以下の乱数を作り、</a:t>
            </a:r>
            <a:endParaRPr kumimoji="1" lang="en-US" altLang="ja-JP" dirty="0"/>
          </a:p>
          <a:p>
            <a:r>
              <a:rPr kumimoji="1" lang="ja-JP" altLang="en-US" dirty="0"/>
              <a:t>合法手リストの中から手を選びます。</a:t>
            </a:r>
            <a:endParaRPr kumimoji="1" lang="en-US" altLang="ja-JP" dirty="0"/>
          </a:p>
          <a:p>
            <a:r>
              <a:rPr kumimoji="1" lang="ja-JP" altLang="en-US" dirty="0"/>
              <a:t>もちろん、ランダムに手を選んでいますので、非常に弱い</a:t>
            </a:r>
            <a:r>
              <a:rPr kumimoji="1" lang="en-US" altLang="ja-JP" dirty="0"/>
              <a:t>CPU</a:t>
            </a:r>
            <a:r>
              <a:rPr kumimoji="1" lang="ja-JP" altLang="en-US" dirty="0"/>
              <a:t>になります。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35</a:t>
            </a:fld>
            <a:endParaRPr lang="en-US" altLang="ja-JP"/>
          </a:p>
        </p:txBody>
      </p:sp>
    </p:spTree>
    <p:extLst>
      <p:ext uri="{BB962C8B-B14F-4D97-AF65-F5344CB8AC3E}">
        <p14:creationId xmlns:p14="http://schemas.microsoft.com/office/powerpoint/2010/main" val="219054497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プレイヤーの手が決まれば、</a:t>
            </a:r>
            <a:endParaRPr kumimoji="1" lang="en-US" altLang="ja-JP" dirty="0"/>
          </a:p>
          <a:p>
            <a:r>
              <a:rPr kumimoji="1" lang="ja-JP" altLang="en-US" dirty="0"/>
              <a:t>その手を打った後の局面を生成します。</a:t>
            </a:r>
            <a:endParaRPr kumimoji="1" lang="en-US" altLang="ja-JP" dirty="0"/>
          </a:p>
          <a:p>
            <a:r>
              <a:rPr kumimoji="1" lang="ja-JP" altLang="en-US" dirty="0"/>
              <a:t>石を置いた位置から</a:t>
            </a:r>
            <a:r>
              <a:rPr kumimoji="1" lang="en-US" altLang="ja-JP" dirty="0"/>
              <a:t>8</a:t>
            </a:r>
            <a:r>
              <a:rPr kumimoji="1" lang="ja-JP" altLang="en-US" dirty="0"/>
              <a:t>方向に石を挟めるかチェックし</a:t>
            </a:r>
            <a:endParaRPr kumimoji="1" lang="en-US" altLang="ja-JP" dirty="0"/>
          </a:p>
          <a:p>
            <a:r>
              <a:rPr kumimoji="1" lang="ja-JP" altLang="en-US" dirty="0"/>
              <a:t>はさめるならその方向の石をひっくり返します。</a:t>
            </a:r>
            <a:endParaRPr kumimoji="1" lang="en-US" altLang="ja-JP" dirty="0"/>
          </a:p>
          <a:p>
            <a:r>
              <a:rPr kumimoji="1" lang="en-US" altLang="ja-JP" dirty="0"/>
              <a:t>8</a:t>
            </a:r>
            <a:r>
              <a:rPr kumimoji="1" lang="ja-JP" altLang="en-US" dirty="0"/>
              <a:t>方向全てをチェックしたら手番を交代します。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36</a:t>
            </a:fld>
            <a:endParaRPr lang="en-US" altLang="ja-JP"/>
          </a:p>
        </p:txBody>
      </p:sp>
    </p:spTree>
    <p:extLst>
      <p:ext uri="{BB962C8B-B14F-4D97-AF65-F5344CB8AC3E}">
        <p14:creationId xmlns:p14="http://schemas.microsoft.com/office/powerpoint/2010/main" val="131811691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指定したマスに石を置く部分のプログラムがこちらです。</a:t>
            </a:r>
            <a:endParaRPr kumimoji="1" lang="en-US" altLang="ja-JP" dirty="0"/>
          </a:p>
          <a:p>
            <a:r>
              <a:rPr kumimoji="1" lang="ja-JP" altLang="en-US" dirty="0"/>
              <a:t>まず指定した座標に石を置く手が合法手かどうかチェックします。</a:t>
            </a:r>
            <a:endParaRPr kumimoji="1" lang="en-US" altLang="ja-JP" dirty="0"/>
          </a:p>
          <a:p>
            <a:r>
              <a:rPr kumimoji="1" lang="ja-JP" altLang="en-US" dirty="0"/>
              <a:t>その後、石を置いたマスから</a:t>
            </a:r>
            <a:r>
              <a:rPr kumimoji="1" lang="en-US" altLang="ja-JP" dirty="0"/>
              <a:t>8</a:t>
            </a:r>
            <a:r>
              <a:rPr kumimoji="1" lang="ja-JP" altLang="en-US" dirty="0"/>
              <a:t>方向に、敵石を挟めるかチェックし、</a:t>
            </a:r>
            <a:endParaRPr kumimoji="1" lang="en-US" altLang="ja-JP" dirty="0"/>
          </a:p>
          <a:p>
            <a:r>
              <a:rPr kumimoji="1" lang="ja-JP" altLang="en-US" dirty="0"/>
              <a:t>挟めたら敵石をひっくり返します。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37</a:t>
            </a:fld>
            <a:endParaRPr lang="en-US" altLang="ja-JP"/>
          </a:p>
        </p:txBody>
      </p:sp>
    </p:spTree>
    <p:extLst>
      <p:ext uri="{BB962C8B-B14F-4D97-AF65-F5344CB8AC3E}">
        <p14:creationId xmlns:p14="http://schemas.microsoft.com/office/powerpoint/2010/main" val="316278737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さて、合法手の生成部分をもう一度見てみましょう。</a:t>
            </a:r>
            <a:endParaRPr kumimoji="1" lang="en-US" altLang="ja-JP" dirty="0"/>
          </a:p>
          <a:p>
            <a:r>
              <a:rPr kumimoji="1" lang="ja-JP" altLang="en-US" dirty="0"/>
              <a:t>こちらは合法手生成のフローチャートです。</a:t>
            </a:r>
            <a:endParaRPr kumimoji="1" lang="en-US" altLang="ja-JP" dirty="0"/>
          </a:p>
          <a:p>
            <a:r>
              <a:rPr kumimoji="1" lang="ja-JP" altLang="en-US" dirty="0"/>
              <a:t>合法手の生成では、各マスに対して</a:t>
            </a:r>
            <a:endParaRPr kumimoji="1" lang="en-US" altLang="ja-JP" dirty="0"/>
          </a:p>
          <a:p>
            <a:r>
              <a:rPr kumimoji="1" lang="ja-JP" altLang="en-US" dirty="0"/>
              <a:t>そのマスから</a:t>
            </a:r>
            <a:r>
              <a:rPr kumimoji="1" lang="en-US" altLang="ja-JP" dirty="0"/>
              <a:t>8</a:t>
            </a:r>
            <a:r>
              <a:rPr kumimoji="1" lang="ja-JP" altLang="en-US" dirty="0"/>
              <a:t>方向に敵石を挟めるかチェックしています。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38</a:t>
            </a:fld>
            <a:endParaRPr lang="en-US" altLang="ja-JP"/>
          </a:p>
        </p:txBody>
      </p:sp>
    </p:spTree>
    <p:extLst>
      <p:ext uri="{BB962C8B-B14F-4D97-AF65-F5344CB8AC3E}">
        <p14:creationId xmlns:p14="http://schemas.microsoft.com/office/powerpoint/2010/main" val="387537468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一方、こちらは選択したマスに着手したときのフローチャートです。</a:t>
            </a:r>
            <a:endParaRPr kumimoji="1" lang="en-US" altLang="ja-JP" dirty="0"/>
          </a:p>
          <a:p>
            <a:r>
              <a:rPr kumimoji="1" lang="ja-JP" altLang="en-US" dirty="0"/>
              <a:t>選択したマスに石を置いたときに、そのマスから</a:t>
            </a:r>
            <a:r>
              <a:rPr kumimoji="1" lang="en-US" altLang="ja-JP" dirty="0"/>
              <a:t>8</a:t>
            </a:r>
            <a:r>
              <a:rPr kumimoji="1" lang="ja-JP" altLang="en-US" dirty="0"/>
              <a:t>方向に</a:t>
            </a:r>
            <a:endParaRPr kumimoji="1" lang="en-US" altLang="ja-JP" dirty="0"/>
          </a:p>
          <a:p>
            <a:r>
              <a:rPr kumimoji="1" lang="ja-JP" altLang="en-US" dirty="0"/>
              <a:t>敵石をはさめるかチェックしてます。</a:t>
            </a:r>
            <a:endParaRPr kumimoji="1" lang="en-US" altLang="ja-JP" dirty="0"/>
          </a:p>
          <a:p>
            <a:r>
              <a:rPr kumimoji="1" lang="ja-JP" altLang="en-US" dirty="0"/>
              <a:t>つまり、この部分は、合法手の生成と同じことをしているわけです。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39</a:t>
            </a:fld>
            <a:endParaRPr lang="en-US" altLang="ja-JP"/>
          </a:p>
        </p:txBody>
      </p:sp>
    </p:spTree>
    <p:extLst>
      <p:ext uri="{BB962C8B-B14F-4D97-AF65-F5344CB8AC3E}">
        <p14:creationId xmlns:p14="http://schemas.microsoft.com/office/powerpoint/2010/main" val="30708139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まずは駒・石を表現するクラスです。</a:t>
            </a:r>
            <a:endParaRPr kumimoji="1" lang="en-US" altLang="ja-JP" dirty="0"/>
          </a:p>
          <a:p>
            <a:r>
              <a:rPr kumimoji="1" lang="ja-JP" altLang="en-US" dirty="0"/>
              <a:t>多くのゲームでは、使用する駒にはいくつか種類がありますので、</a:t>
            </a:r>
            <a:endParaRPr kumimoji="1" lang="en-US" altLang="ja-JP" dirty="0"/>
          </a:p>
          <a:p>
            <a:r>
              <a:rPr kumimoji="1" lang="ja-JP" altLang="en-US" dirty="0"/>
              <a:t>駒の種類を表せる必要があります。</a:t>
            </a:r>
            <a:endParaRPr kumimoji="1" lang="en-US" altLang="ja-JP" dirty="0"/>
          </a:p>
          <a:p>
            <a:r>
              <a:rPr kumimoji="1" lang="ja-JP" altLang="en-US" dirty="0"/>
              <a:t>また、その駒がどのプレイヤーの駒なのかも必要です。</a:t>
            </a:r>
            <a:endParaRPr kumimoji="1" lang="en-US" altLang="ja-JP" dirty="0"/>
          </a:p>
          <a:p>
            <a:r>
              <a:rPr kumimoji="1" lang="ja-JP" altLang="en-US" dirty="0"/>
              <a:t>盤面上に駒があるなら駒の位置も必要ですし、</a:t>
            </a:r>
            <a:endParaRPr kumimoji="1" lang="en-US" altLang="ja-JP" dirty="0"/>
          </a:p>
          <a:p>
            <a:r>
              <a:rPr kumimoji="1" lang="ja-JP" altLang="en-US" dirty="0"/>
              <a:t>その駒が移動できる範囲も必要になります。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a:t>
            </a:fld>
            <a:endParaRPr lang="en-US" altLang="ja-JP"/>
          </a:p>
        </p:txBody>
      </p:sp>
    </p:spTree>
    <p:extLst>
      <p:ext uri="{BB962C8B-B14F-4D97-AF65-F5344CB8AC3E}">
        <p14:creationId xmlns:p14="http://schemas.microsoft.com/office/powerpoint/2010/main" val="33645056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合法手の判定の処理と、着手の処理とでは重なる部分があります。</a:t>
            </a:r>
            <a:endParaRPr kumimoji="1" lang="en-US" altLang="ja-JP" dirty="0"/>
          </a:p>
          <a:p>
            <a:r>
              <a:rPr kumimoji="1" lang="ja-JP" altLang="en-US" dirty="0"/>
              <a:t>また、着手の前には、必ず合法手の判定をしています。</a:t>
            </a:r>
            <a:endParaRPr kumimoji="1" lang="en-US" altLang="ja-JP" dirty="0"/>
          </a:p>
          <a:p>
            <a:r>
              <a:rPr kumimoji="1" lang="ja-JP" altLang="en-US" dirty="0"/>
              <a:t>でしたら、合法手の判定をしたときに、その情報を残しておけば、</a:t>
            </a:r>
            <a:endParaRPr kumimoji="1" lang="en-US" altLang="ja-JP" dirty="0"/>
          </a:p>
          <a:p>
            <a:r>
              <a:rPr kumimoji="1" lang="ja-JP" altLang="en-US" dirty="0"/>
              <a:t>着手時に利用できます。</a:t>
            </a:r>
            <a:endParaRPr kumimoji="1" lang="en-US" altLang="ja-JP" dirty="0"/>
          </a:p>
          <a:p>
            <a:r>
              <a:rPr kumimoji="1" lang="ja-JP" altLang="en-US" dirty="0"/>
              <a:t>具体的には、合法手の判定をしたときに、合法手か否かだけでなく、</a:t>
            </a:r>
            <a:endParaRPr kumimoji="1" lang="en-US" altLang="ja-JP" dirty="0"/>
          </a:p>
          <a:p>
            <a:r>
              <a:rPr kumimoji="1" lang="ja-JP" altLang="en-US" dirty="0"/>
              <a:t>どちらの方向にひっくり返せる石があるか、も判定しておきます。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40</a:t>
            </a:fld>
            <a:endParaRPr lang="en-US" altLang="ja-JP"/>
          </a:p>
        </p:txBody>
      </p:sp>
    </p:spTree>
    <p:extLst>
      <p:ext uri="{BB962C8B-B14F-4D97-AF65-F5344CB8AC3E}">
        <p14:creationId xmlns:p14="http://schemas.microsoft.com/office/powerpoint/2010/main" val="372153207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こちらは合法手の判定する部分のプログラムです。</a:t>
            </a:r>
            <a:endParaRPr kumimoji="1" lang="en-US" altLang="ja-JP" dirty="0"/>
          </a:p>
          <a:p>
            <a:r>
              <a:rPr kumimoji="1" lang="ja-JP" altLang="en-US" dirty="0"/>
              <a:t>各方向に対して石をひっくり返せるか判定したときに、</a:t>
            </a:r>
            <a:endParaRPr kumimoji="1" lang="en-US" altLang="ja-JP" dirty="0"/>
          </a:p>
          <a:p>
            <a:r>
              <a:rPr kumimoji="1" lang="ja-JP" altLang="en-US" dirty="0"/>
              <a:t>その方向にひっくり返せる石があるかどうかの情報を残します。</a:t>
            </a:r>
            <a:endParaRPr kumimoji="1" lang="en-US" altLang="ja-JP" dirty="0"/>
          </a:p>
          <a:p>
            <a:r>
              <a:rPr kumimoji="1" lang="ja-JP" altLang="en-US" dirty="0"/>
              <a:t>例えば上方向に判定する場合、</a:t>
            </a:r>
            <a:endParaRPr kumimoji="1" lang="en-US" altLang="ja-JP" dirty="0"/>
          </a:p>
          <a:p>
            <a:r>
              <a:rPr kumimoji="1" lang="ja-JP" altLang="en-US" dirty="0"/>
              <a:t>石をひっくり返せるなら</a:t>
            </a:r>
            <a:r>
              <a:rPr kumimoji="1" lang="en-US" altLang="ja-JP" dirty="0"/>
              <a:t>1</a:t>
            </a:r>
            <a:r>
              <a:rPr kumimoji="1" lang="ja-JP" altLang="en-US" dirty="0"/>
              <a:t>、ひっくり返せないなら</a:t>
            </a:r>
            <a:r>
              <a:rPr kumimoji="1" lang="en-US" altLang="ja-JP" dirty="0"/>
              <a:t>0</a:t>
            </a:r>
            <a:r>
              <a:rPr kumimoji="1" lang="ja-JP" altLang="en-US" dirty="0"/>
              <a:t>を覚えておきます。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41</a:t>
            </a:fld>
            <a:endParaRPr lang="en-US" altLang="ja-JP"/>
          </a:p>
        </p:txBody>
      </p:sp>
    </p:spTree>
    <p:extLst>
      <p:ext uri="{BB962C8B-B14F-4D97-AF65-F5344CB8AC3E}">
        <p14:creationId xmlns:p14="http://schemas.microsoft.com/office/powerpoint/2010/main" val="317013864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各方向に石をひっくり返せるかどうかは</a:t>
            </a:r>
            <a:r>
              <a:rPr kumimoji="1" lang="en-US" altLang="ja-JP" dirty="0"/>
              <a:t>1</a:t>
            </a:r>
            <a:r>
              <a:rPr kumimoji="1" lang="ja-JP" altLang="en-US" dirty="0"/>
              <a:t>ビットで表せます。</a:t>
            </a:r>
            <a:endParaRPr kumimoji="1" lang="en-US" altLang="ja-JP" dirty="0"/>
          </a:p>
          <a:p>
            <a:r>
              <a:rPr kumimoji="1" lang="ja-JP" altLang="en-US" dirty="0"/>
              <a:t>石をひっくり返す方向は</a:t>
            </a:r>
            <a:r>
              <a:rPr kumimoji="1" lang="en-US" altLang="ja-JP" dirty="0"/>
              <a:t>8</a:t>
            </a:r>
            <a:r>
              <a:rPr kumimoji="1" lang="ja-JP" altLang="en-US" dirty="0"/>
              <a:t>方向ありますので、</a:t>
            </a:r>
            <a:r>
              <a:rPr kumimoji="1" lang="en-US" altLang="ja-JP" dirty="0"/>
              <a:t>8</a:t>
            </a:r>
            <a:r>
              <a:rPr kumimoji="1" lang="ja-JP" altLang="en-US" dirty="0"/>
              <a:t>ビットあればどの方向に石をひっくりかえせるか記憶できます。</a:t>
            </a:r>
            <a:endParaRPr kumimoji="1" lang="en-US" altLang="ja-JP" dirty="0"/>
          </a:p>
          <a:p>
            <a:r>
              <a:rPr kumimoji="1" lang="en-US" altLang="ja-JP" dirty="0"/>
              <a:t>8</a:t>
            </a:r>
            <a:r>
              <a:rPr kumimoji="1" lang="ja-JP" altLang="en-US" dirty="0"/>
              <a:t>ビットですので、</a:t>
            </a:r>
            <a:r>
              <a:rPr kumimoji="1" lang="en-US" altLang="ja-JP" dirty="0"/>
              <a:t>16</a:t>
            </a:r>
            <a:r>
              <a:rPr kumimoji="1" lang="ja-JP" altLang="en-US" dirty="0"/>
              <a:t>進数で表すと</a:t>
            </a:r>
            <a:r>
              <a:rPr kumimoji="1" lang="en-US" altLang="ja-JP" dirty="0"/>
              <a:t>00</a:t>
            </a:r>
            <a:r>
              <a:rPr kumimoji="1" lang="ja-JP" altLang="en-US" dirty="0"/>
              <a:t>から</a:t>
            </a:r>
            <a:r>
              <a:rPr kumimoji="1" lang="en-US" altLang="ja-JP" dirty="0"/>
              <a:t>FF</a:t>
            </a:r>
            <a:r>
              <a:rPr kumimoji="1" lang="ja-JP" altLang="en-US" dirty="0"/>
              <a:t>までの</a:t>
            </a:r>
            <a:r>
              <a:rPr kumimoji="1" lang="en-US" altLang="ja-JP" dirty="0"/>
              <a:t>2</a:t>
            </a:r>
            <a:r>
              <a:rPr kumimoji="1" lang="ja-JP" altLang="en-US" dirty="0"/>
              <a:t>桁の数値になります。</a:t>
            </a:r>
            <a:endParaRPr kumimoji="1" lang="en-US" altLang="ja-JP" dirty="0"/>
          </a:p>
          <a:p>
            <a:r>
              <a:rPr kumimoji="1" lang="ja-JP" altLang="en-US" dirty="0"/>
              <a:t>まず各方向にビットを割り当てます。</a:t>
            </a:r>
            <a:endParaRPr kumimoji="1" lang="en-US" altLang="ja-JP" dirty="0"/>
          </a:p>
          <a:p>
            <a:r>
              <a:rPr kumimoji="1" lang="ja-JP" altLang="en-US" dirty="0"/>
              <a:t>例えば、左上が </a:t>
            </a:r>
            <a:r>
              <a:rPr kumimoji="1" lang="en-US" altLang="ja-JP" dirty="0"/>
              <a:t>01</a:t>
            </a:r>
            <a:r>
              <a:rPr kumimoji="1" lang="ja-JP" altLang="en-US" dirty="0"/>
              <a:t>、上が </a:t>
            </a:r>
            <a:r>
              <a:rPr kumimoji="1" lang="en-US" altLang="ja-JP" dirty="0"/>
              <a:t>02</a:t>
            </a:r>
            <a:r>
              <a:rPr kumimoji="1" lang="ja-JP" altLang="en-US" dirty="0"/>
              <a:t>、右上が </a:t>
            </a:r>
            <a:r>
              <a:rPr kumimoji="1" lang="en-US" altLang="ja-JP" dirty="0"/>
              <a:t>04</a:t>
            </a:r>
            <a:r>
              <a:rPr kumimoji="1" lang="ja-JP" altLang="en-US" dirty="0"/>
              <a:t>、という具合に値を割り当てます。</a:t>
            </a:r>
            <a:endParaRPr kumimoji="1" lang="en-US" altLang="ja-JP" dirty="0"/>
          </a:p>
          <a:p>
            <a:r>
              <a:rPr kumimoji="1" lang="ja-JP" altLang="en-US" dirty="0"/>
              <a:t>そして、ひっくり返せる方向に対応する値の和を求めます。</a:t>
            </a:r>
            <a:endParaRPr kumimoji="1" lang="en-US" altLang="ja-JP" dirty="0"/>
          </a:p>
          <a:p>
            <a:r>
              <a:rPr kumimoji="1" lang="ja-JP" altLang="en-US" dirty="0"/>
              <a:t>例えば、上と左下と右下にひっくり返せる場合は、</a:t>
            </a:r>
            <a:endParaRPr kumimoji="1" lang="en-US" altLang="ja-JP" dirty="0"/>
          </a:p>
          <a:p>
            <a:r>
              <a:rPr kumimoji="1" lang="en-US" altLang="ja-JP" dirty="0"/>
              <a:t>02+20+80 </a:t>
            </a:r>
            <a:r>
              <a:rPr kumimoji="1" lang="ja-JP" altLang="en-US" dirty="0"/>
              <a:t>となり、</a:t>
            </a:r>
            <a:r>
              <a:rPr kumimoji="1" lang="en-US" altLang="ja-JP" dirty="0"/>
              <a:t>A2 </a:t>
            </a:r>
            <a:r>
              <a:rPr kumimoji="1" lang="ja-JP" altLang="en-US" dirty="0"/>
              <a:t>という値になります。</a:t>
            </a:r>
            <a:endParaRPr kumimoji="1" lang="en-US" altLang="ja-JP" dirty="0"/>
          </a:p>
          <a:p>
            <a:r>
              <a:rPr kumimoji="1" lang="en-US" altLang="ja-JP" dirty="0"/>
              <a:t>2</a:t>
            </a:r>
            <a:r>
              <a:rPr kumimoji="1" lang="ja-JP" altLang="en-US" dirty="0"/>
              <a:t>進数で表記するなら </a:t>
            </a:r>
            <a:r>
              <a:rPr kumimoji="1" lang="en-US" altLang="ja-JP" dirty="0"/>
              <a:t>10100010 </a:t>
            </a:r>
            <a:r>
              <a:rPr kumimoji="1" lang="ja-JP" altLang="en-US" dirty="0"/>
              <a:t>となり、ひっくり返せる方向を表すビットが</a:t>
            </a:r>
            <a:r>
              <a:rPr kumimoji="1" lang="en-US" altLang="ja-JP" dirty="0"/>
              <a:t>1</a:t>
            </a:r>
            <a:r>
              <a:rPr kumimoji="1" lang="ja-JP" altLang="en-US" dirty="0"/>
              <a:t>になっています。</a:t>
            </a:r>
            <a:endParaRPr kumimoji="1" lang="en-US" altLang="ja-JP" dirty="0"/>
          </a:p>
          <a:p>
            <a:r>
              <a:rPr kumimoji="1" lang="ja-JP" altLang="en-US" dirty="0"/>
              <a:t>どの方向にも石をひっくり返せない場合は </a:t>
            </a:r>
            <a:r>
              <a:rPr kumimoji="1" lang="en-US" altLang="ja-JP" dirty="0"/>
              <a:t>00 </a:t>
            </a:r>
            <a:r>
              <a:rPr kumimoji="1" lang="ja-JP" altLang="en-US" dirty="0"/>
              <a:t>です。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42</a:t>
            </a:fld>
            <a:endParaRPr lang="en-US" altLang="ja-JP"/>
          </a:p>
        </p:txBody>
      </p:sp>
    </p:spTree>
    <p:extLst>
      <p:ext uri="{BB962C8B-B14F-4D97-AF65-F5344CB8AC3E}">
        <p14:creationId xmlns:p14="http://schemas.microsoft.com/office/powerpoint/2010/main" val="352568839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合法手リストを生成するときに、各マスに対して</a:t>
            </a:r>
            <a:endParaRPr kumimoji="1" lang="en-US" altLang="ja-JP" dirty="0"/>
          </a:p>
          <a:p>
            <a:r>
              <a:rPr kumimoji="1" lang="ja-JP" altLang="en-US" dirty="0"/>
              <a:t>どの方向にひっくり返せるを表す</a:t>
            </a:r>
            <a:r>
              <a:rPr kumimoji="1" lang="en-US" altLang="ja-JP" dirty="0"/>
              <a:t>8</a:t>
            </a:r>
            <a:r>
              <a:rPr kumimoji="1" lang="ja-JP" altLang="en-US" dirty="0"/>
              <a:t>ビットの情報を記憶します。</a:t>
            </a:r>
            <a:endParaRPr kumimoji="1" lang="en-US" altLang="ja-JP" dirty="0"/>
          </a:p>
          <a:p>
            <a:r>
              <a:rPr kumimoji="1" lang="ja-JP" altLang="en-US" dirty="0"/>
              <a:t>例えば、左の局面でしたら、</a:t>
            </a:r>
            <a:endParaRPr kumimoji="1" lang="en-US" altLang="ja-JP" dirty="0"/>
          </a:p>
          <a:p>
            <a:r>
              <a:rPr kumimoji="1" lang="ja-JP" altLang="en-US" dirty="0"/>
              <a:t>各マスで記憶する値はこのようになります。</a:t>
            </a:r>
            <a:endParaRPr kumimoji="1" lang="en-US" altLang="ja-JP" dirty="0"/>
          </a:p>
          <a:p>
            <a:r>
              <a:rPr kumimoji="1" lang="en-US" altLang="ja-JP" dirty="0"/>
              <a:t>00</a:t>
            </a:r>
            <a:r>
              <a:rPr kumimoji="1" lang="ja-JP" altLang="en-US" dirty="0"/>
              <a:t>は石を置けないマスで、</a:t>
            </a:r>
            <a:endParaRPr kumimoji="1" lang="en-US" altLang="ja-JP" dirty="0"/>
          </a:p>
          <a:p>
            <a:r>
              <a:rPr kumimoji="1" lang="ja-JP" altLang="en-US" dirty="0"/>
              <a:t>それ以外のマスは石をひっくり返せる方向を表しています。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43</a:t>
            </a:fld>
            <a:endParaRPr lang="en-US" altLang="ja-JP"/>
          </a:p>
        </p:txBody>
      </p:sp>
    </p:spTree>
    <p:extLst>
      <p:ext uri="{BB962C8B-B14F-4D97-AF65-F5344CB8AC3E}">
        <p14:creationId xmlns:p14="http://schemas.microsoft.com/office/powerpoint/2010/main" val="410731689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マス </a:t>
            </a:r>
            <a:r>
              <a:rPr kumimoji="1" lang="en-US" altLang="ja-JP" dirty="0"/>
              <a:t>x, y </a:t>
            </a:r>
            <a:r>
              <a:rPr kumimoji="1" lang="ja-JP" altLang="en-US" dirty="0"/>
              <a:t>に石を置く手が合法手かどうか判定する部分のプログラムがこちらです。</a:t>
            </a:r>
            <a:endParaRPr kumimoji="1" lang="en-US" altLang="ja-JP" dirty="0"/>
          </a:p>
          <a:p>
            <a:r>
              <a:rPr kumimoji="1" lang="ja-JP" altLang="en-US" dirty="0"/>
              <a:t>各方向に対して、敵石を挟める場合、</a:t>
            </a:r>
            <a:endParaRPr kumimoji="1" lang="en-US" altLang="ja-JP" dirty="0"/>
          </a:p>
          <a:p>
            <a:r>
              <a:rPr kumimoji="1" lang="ja-JP" altLang="en-US" dirty="0"/>
              <a:t>その方向に対応するビットを</a:t>
            </a:r>
            <a:r>
              <a:rPr kumimoji="1" lang="en-US" altLang="ja-JP" dirty="0"/>
              <a:t>1</a:t>
            </a:r>
            <a:r>
              <a:rPr kumimoji="1" lang="ja-JP" altLang="en-US" dirty="0"/>
              <a:t>にします。</a:t>
            </a:r>
            <a:endParaRPr kumimoji="1" lang="en-US" altLang="ja-JP" dirty="0"/>
          </a:p>
          <a:p>
            <a:r>
              <a:rPr kumimoji="1" lang="ja-JP" altLang="en-US" dirty="0"/>
              <a:t>返り値は、どの方向に石をひっくり返せるかを表す</a:t>
            </a:r>
            <a:r>
              <a:rPr kumimoji="1" lang="en-US" altLang="ja-JP" dirty="0"/>
              <a:t>8</a:t>
            </a:r>
            <a:r>
              <a:rPr kumimoji="1" lang="ja-JP" altLang="en-US" dirty="0"/>
              <a:t>ビットの値になります。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44</a:t>
            </a:fld>
            <a:endParaRPr lang="en-US" altLang="ja-JP"/>
          </a:p>
        </p:txBody>
      </p:sp>
    </p:spTree>
    <p:extLst>
      <p:ext uri="{BB962C8B-B14F-4D97-AF65-F5344CB8AC3E}">
        <p14:creationId xmlns:p14="http://schemas.microsoft.com/office/powerpoint/2010/main" val="348189876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指定したマスに石を置いたとき指定したマスに石を置く部分のプログラムがこちらです。</a:t>
            </a:r>
            <a:endParaRPr kumimoji="1" lang="en-US" altLang="ja-JP" dirty="0"/>
          </a:p>
          <a:p>
            <a:r>
              <a:rPr kumimoji="1" lang="ja-JP" altLang="en-US" dirty="0"/>
              <a:t>合法手の判定をしたときに石をひっくり返せる方向を表す</a:t>
            </a:r>
            <a:r>
              <a:rPr kumimoji="1" lang="en-US" altLang="ja-JP" dirty="0"/>
              <a:t>8</a:t>
            </a:r>
            <a:r>
              <a:rPr kumimoji="1" lang="ja-JP" altLang="en-US" dirty="0"/>
              <a:t>ビットの値が返ってきます。</a:t>
            </a:r>
            <a:endParaRPr kumimoji="1" lang="en-US" altLang="ja-JP" dirty="0"/>
          </a:p>
          <a:p>
            <a:r>
              <a:rPr kumimoji="1" lang="ja-JP" altLang="en-US" dirty="0"/>
              <a:t>値が</a:t>
            </a:r>
            <a:r>
              <a:rPr kumimoji="1" lang="en-US" altLang="ja-JP" dirty="0"/>
              <a:t>0</a:t>
            </a:r>
            <a:r>
              <a:rPr kumimoji="1" lang="ja-JP" altLang="en-US" dirty="0"/>
              <a:t>ならそこに石を置く手は合法手ではありません。</a:t>
            </a:r>
            <a:endParaRPr kumimoji="1" lang="en-US" altLang="ja-JP" dirty="0"/>
          </a:p>
          <a:p>
            <a:r>
              <a:rPr kumimoji="1" lang="en-US" altLang="ja-JP" dirty="0"/>
              <a:t>0</a:t>
            </a:r>
            <a:r>
              <a:rPr kumimoji="1" lang="ja-JP" altLang="en-US" dirty="0"/>
              <a:t>以外の場合、方向を表すビットが</a:t>
            </a:r>
            <a:r>
              <a:rPr kumimoji="1" lang="en-US" altLang="ja-JP" dirty="0"/>
              <a:t>1</a:t>
            </a:r>
            <a:r>
              <a:rPr kumimoji="1" lang="ja-JP" altLang="en-US" dirty="0"/>
              <a:t>となっている方向に対して</a:t>
            </a:r>
            <a:endParaRPr kumimoji="1" lang="en-US" altLang="ja-JP" dirty="0"/>
          </a:p>
          <a:p>
            <a:r>
              <a:rPr kumimoji="1" lang="ja-JP" altLang="en-US" dirty="0"/>
              <a:t>石をひっくり返していきます。</a:t>
            </a:r>
            <a:endParaRPr kumimoji="1" lang="en-US" altLang="ja-JP" dirty="0"/>
          </a:p>
          <a:p>
            <a:r>
              <a:rPr kumimoji="1" lang="ja-JP" altLang="en-US" dirty="0"/>
              <a:t>すでに石をひっくり返せるかどうかの判定をしているので、</a:t>
            </a:r>
            <a:endParaRPr kumimoji="1" lang="en-US" altLang="ja-JP" dirty="0"/>
          </a:p>
          <a:p>
            <a:r>
              <a:rPr kumimoji="1" lang="ja-JP" altLang="en-US" dirty="0"/>
              <a:t>いきなり石をひっくり返していくことができます。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45</a:t>
            </a:fld>
            <a:endParaRPr lang="en-US" altLang="ja-JP"/>
          </a:p>
        </p:txBody>
      </p:sp>
    </p:spTree>
    <p:extLst>
      <p:ext uri="{BB962C8B-B14F-4D97-AF65-F5344CB8AC3E}">
        <p14:creationId xmlns:p14="http://schemas.microsoft.com/office/powerpoint/2010/main" val="391057111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今日の宿題です。</a:t>
            </a:r>
            <a:endParaRPr kumimoji="1" lang="en-US" altLang="ja-JP" dirty="0"/>
          </a:p>
          <a:p>
            <a:r>
              <a:rPr kumimoji="1" lang="ja-JP" altLang="en-US" dirty="0"/>
              <a:t>皆さん三目並べのプログラムを作っているかと思います。</a:t>
            </a:r>
            <a:endParaRPr kumimoji="1" lang="en-US" altLang="ja-JP" dirty="0"/>
          </a:p>
          <a:p>
            <a:r>
              <a:rPr kumimoji="1" lang="ja-JP" altLang="en-US" dirty="0"/>
              <a:t>前回の宿題では、先手後手の着手は人間がするようになっていました。</a:t>
            </a:r>
            <a:endParaRPr kumimoji="1" lang="en-US" altLang="ja-JP" dirty="0"/>
          </a:p>
          <a:p>
            <a:r>
              <a:rPr kumimoji="1" lang="ja-JP" altLang="en-US" dirty="0"/>
              <a:t>今週はそのプログラムを、先手と後手を人間が担当するか</a:t>
            </a:r>
            <a:r>
              <a:rPr kumimoji="1" lang="en-US" altLang="ja-JP" dirty="0"/>
              <a:t>CPU</a:t>
            </a:r>
            <a:r>
              <a:rPr kumimoji="1" lang="ja-JP" altLang="en-US" dirty="0"/>
              <a:t>が担当するかを</a:t>
            </a:r>
            <a:endParaRPr kumimoji="1" lang="en-US" altLang="ja-JP" dirty="0"/>
          </a:p>
          <a:p>
            <a:r>
              <a:rPr kumimoji="1" lang="ja-JP" altLang="en-US" dirty="0"/>
              <a:t>選べるように改良してください。</a:t>
            </a:r>
            <a:endParaRPr kumimoji="1" lang="en-US" altLang="ja-JP" dirty="0"/>
          </a:p>
          <a:p>
            <a:r>
              <a:rPr kumimoji="1" lang="en-US" altLang="ja-JP" dirty="0"/>
              <a:t>CPU</a:t>
            </a:r>
            <a:r>
              <a:rPr kumimoji="1" lang="ja-JP" altLang="en-US" dirty="0"/>
              <a:t>が担当する場合は、合法手の中からランダムに手を選択するようにします。</a:t>
            </a:r>
            <a:endParaRPr kumimoji="1" lang="en-US" altLang="ja-JP" dirty="0"/>
          </a:p>
          <a:p>
            <a:r>
              <a:rPr kumimoji="1" lang="ja-JP" altLang="en-US" dirty="0"/>
              <a:t>下の図のように、空きマスが</a:t>
            </a:r>
            <a:r>
              <a:rPr kumimoji="1" lang="en-US" altLang="ja-JP" dirty="0"/>
              <a:t>4</a:t>
            </a:r>
            <a:r>
              <a:rPr kumimoji="1" lang="ja-JP" altLang="en-US" dirty="0"/>
              <a:t>か所あるなら、</a:t>
            </a:r>
            <a:r>
              <a:rPr kumimoji="1" lang="en-US" altLang="ja-JP" dirty="0"/>
              <a:t>0</a:t>
            </a:r>
            <a:r>
              <a:rPr kumimoji="1" lang="ja-JP" altLang="en-US" dirty="0"/>
              <a:t>から</a:t>
            </a:r>
            <a:r>
              <a:rPr kumimoji="1" lang="en-US" altLang="ja-JP" dirty="0"/>
              <a:t>3</a:t>
            </a:r>
            <a:r>
              <a:rPr kumimoji="1" lang="ja-JP" altLang="en-US" dirty="0"/>
              <a:t>の乱数を生成して着手を選択します。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46</a:t>
            </a:fld>
            <a:endParaRPr lang="en-US" altLang="ja-JP"/>
          </a:p>
        </p:txBody>
      </p:sp>
    </p:spTree>
    <p:extLst>
      <p:ext uri="{BB962C8B-B14F-4D97-AF65-F5344CB8AC3E}">
        <p14:creationId xmlns:p14="http://schemas.microsoft.com/office/powerpoint/2010/main" val="225514805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実行したときに、このように先手後手それぞれを</a:t>
            </a:r>
            <a:endParaRPr kumimoji="1" lang="en-US" altLang="ja-JP" dirty="0"/>
          </a:p>
          <a:p>
            <a:r>
              <a:rPr kumimoji="1" lang="ja-JP" altLang="en-US" dirty="0"/>
              <a:t>人間かコンピュータか選べるようにしてください。</a:t>
            </a:r>
            <a:endParaRPr kumimoji="1" lang="en-US" altLang="ja-JP" dirty="0"/>
          </a:p>
          <a:p>
            <a:r>
              <a:rPr kumimoji="1" lang="ja-JP" altLang="en-US" dirty="0"/>
              <a:t>それでは、今日の授業はここまでです。</a:t>
            </a:r>
            <a:endParaRPr kumimoji="1" lang="en-US" altLang="ja-JP" dirty="0"/>
          </a:p>
          <a:p>
            <a:r>
              <a:rPr kumimoji="1" lang="ja-JP" altLang="en-US" dirty="0"/>
              <a:t>お疲れ様でした。</a:t>
            </a:r>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47</a:t>
            </a:fld>
            <a:endParaRPr lang="en-US" altLang="ja-JP"/>
          </a:p>
        </p:txBody>
      </p:sp>
    </p:spTree>
    <p:extLst>
      <p:ext uri="{BB962C8B-B14F-4D97-AF65-F5344CB8AC3E}">
        <p14:creationId xmlns:p14="http://schemas.microsoft.com/office/powerpoint/2010/main" val="33357628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それでは、駒・石はどのように表現すればいいでしょう。</a:t>
            </a:r>
            <a:endParaRPr kumimoji="1" lang="en-US" altLang="ja-JP" dirty="0"/>
          </a:p>
          <a:p>
            <a:r>
              <a:rPr kumimoji="1" lang="ja-JP" altLang="en-US" dirty="0"/>
              <a:t>石は通常は打った位置か動きませんので、</a:t>
            </a:r>
            <a:endParaRPr kumimoji="1" lang="en-US" altLang="ja-JP" dirty="0"/>
          </a:p>
          <a:p>
            <a:r>
              <a:rPr kumimoji="1" lang="ja-JP" altLang="en-US" dirty="0"/>
              <a:t>多くの場合は石の種類のみで表せます。</a:t>
            </a:r>
            <a:endParaRPr kumimoji="1" lang="en-US" altLang="ja-JP" dirty="0"/>
          </a:p>
          <a:p>
            <a:r>
              <a:rPr kumimoji="1" lang="ja-JP" altLang="en-US" dirty="0"/>
              <a:t>そのため、石を表現するには </a:t>
            </a:r>
            <a:r>
              <a:rPr kumimoji="1" lang="en-US" altLang="ja-JP" dirty="0"/>
              <a:t>int </a:t>
            </a:r>
            <a:r>
              <a:rPr kumimoji="1" lang="ja-JP" altLang="en-US" dirty="0"/>
              <a:t>型で充分なことが多くなります。</a:t>
            </a:r>
            <a:endParaRPr kumimoji="1" lang="en-US" altLang="ja-JP" dirty="0"/>
          </a:p>
          <a:p>
            <a:r>
              <a:rPr kumimoji="1" lang="ja-JP" altLang="en-US" dirty="0"/>
              <a:t>一方、駒は、駒ごとに動ける範囲が違うことが多いため、</a:t>
            </a:r>
            <a:endParaRPr kumimoji="1" lang="en-US" altLang="ja-JP" dirty="0"/>
          </a:p>
          <a:p>
            <a:r>
              <a:rPr kumimoji="1" lang="ja-JP" altLang="en-US" dirty="0"/>
              <a:t>駒の動ける範囲を表すデータが必要になります。</a:t>
            </a:r>
            <a:endParaRPr kumimoji="1" lang="en-US" altLang="ja-JP" dirty="0"/>
          </a:p>
          <a:p>
            <a:r>
              <a:rPr kumimoji="1" lang="ja-JP" altLang="en-US" dirty="0"/>
              <a:t>そのため、駒を表すオブジェクトが必要な場合もあります。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a:t>
            </a:fld>
            <a:endParaRPr lang="en-US" altLang="ja-JP"/>
          </a:p>
        </p:txBody>
      </p:sp>
    </p:spTree>
    <p:extLst>
      <p:ext uri="{BB962C8B-B14F-4D97-AF65-F5344CB8AC3E}">
        <p14:creationId xmlns:p14="http://schemas.microsoft.com/office/powerpoint/2010/main" val="10170385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ここからはリバーシの場合を例に考えてみましょう。</a:t>
            </a:r>
            <a:endParaRPr kumimoji="1" lang="en-US" altLang="ja-JP" dirty="0"/>
          </a:p>
          <a:p>
            <a:r>
              <a:rPr kumimoji="1" lang="ja-JP" altLang="en-US" dirty="0"/>
              <a:t>リバーシの石は黒か白かのみです。</a:t>
            </a:r>
            <a:endParaRPr kumimoji="1" lang="en-US" altLang="ja-JP" dirty="0"/>
          </a:p>
          <a:p>
            <a:r>
              <a:rPr kumimoji="1" lang="ja-JP" altLang="en-US" dirty="0"/>
              <a:t>そのため、リバーシの石は </a:t>
            </a:r>
            <a:r>
              <a:rPr kumimoji="1" lang="en-US" altLang="ja-JP" dirty="0"/>
              <a:t>int </a:t>
            </a:r>
            <a:r>
              <a:rPr kumimoji="1" lang="ja-JP" altLang="en-US" dirty="0"/>
              <a:t>型で表現できます。</a:t>
            </a:r>
            <a:endParaRPr kumimoji="1" lang="en-US" altLang="ja-JP" dirty="0"/>
          </a:p>
          <a:p>
            <a:pPr defTabSz="995111"/>
            <a:r>
              <a:rPr kumimoji="1" lang="ja-JP" altLang="en-US" dirty="0"/>
              <a:t>リバーシのゲーム盤をサイズ</a:t>
            </a:r>
            <a:r>
              <a:rPr kumimoji="1" lang="en-US" altLang="ja-JP" dirty="0"/>
              <a:t>10×10</a:t>
            </a:r>
            <a:r>
              <a:rPr kumimoji="1" lang="ja-JP" altLang="en-US" dirty="0"/>
              <a:t>の </a:t>
            </a:r>
            <a:r>
              <a:rPr kumimoji="1" lang="en-US" altLang="ja-JP" dirty="0"/>
              <a:t>int </a:t>
            </a:r>
            <a:r>
              <a:rPr kumimoji="1" lang="ja-JP" altLang="en-US" dirty="0"/>
              <a:t>型の</a:t>
            </a:r>
            <a:r>
              <a:rPr kumimoji="1" lang="en-US" altLang="ja-JP" dirty="0"/>
              <a:t>2</a:t>
            </a:r>
            <a:r>
              <a:rPr kumimoji="1" lang="ja-JP" altLang="en-US" dirty="0"/>
              <a:t>次元配列で表現し、</a:t>
            </a:r>
            <a:endParaRPr kumimoji="1" lang="en-US" altLang="ja-JP" dirty="0"/>
          </a:p>
          <a:p>
            <a:pPr defTabSz="953902"/>
            <a:r>
              <a:rPr kumimoji="1" lang="en-US" altLang="ja-JP" dirty="0"/>
              <a:t>1 </a:t>
            </a:r>
            <a:r>
              <a:rPr kumimoji="1" lang="ja-JP" altLang="en-US" dirty="0"/>
              <a:t>を黒石、</a:t>
            </a:r>
            <a:r>
              <a:rPr kumimoji="1" lang="en-US" altLang="ja-JP" dirty="0"/>
              <a:t>-1 </a:t>
            </a:r>
            <a:r>
              <a:rPr kumimoji="1" lang="ja-JP" altLang="en-US" dirty="0"/>
              <a:t>を白石、空きマスを </a:t>
            </a:r>
            <a:r>
              <a:rPr kumimoji="1" lang="en-US" altLang="ja-JP" dirty="0"/>
              <a:t>0 </a:t>
            </a:r>
            <a:r>
              <a:rPr kumimoji="1" lang="ja-JP" altLang="en-US" dirty="0"/>
              <a:t>、盤外を表す壁を無限大として、</a:t>
            </a:r>
            <a:endParaRPr kumimoji="1" lang="en-US" altLang="ja-JP" dirty="0"/>
          </a:p>
          <a:p>
            <a:r>
              <a:rPr kumimoji="1" lang="ja-JP" altLang="en-US" dirty="0"/>
              <a:t>ゲーム盤に直接書き込みます。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6</a:t>
            </a:fld>
            <a:endParaRPr lang="en-US" altLang="ja-JP"/>
          </a:p>
        </p:txBody>
      </p:sp>
    </p:spTree>
    <p:extLst>
      <p:ext uri="{BB962C8B-B14F-4D97-AF65-F5344CB8AC3E}">
        <p14:creationId xmlns:p14="http://schemas.microsoft.com/office/powerpoint/2010/main" val="32160845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さて、石を表現するのに黒を</a:t>
            </a:r>
            <a:r>
              <a:rPr kumimoji="1" lang="en-US" altLang="ja-JP" dirty="0"/>
              <a:t>1</a:t>
            </a:r>
            <a:r>
              <a:rPr kumimoji="1" lang="ja-JP" altLang="en-US" dirty="0"/>
              <a:t>、白を</a:t>
            </a:r>
            <a:r>
              <a:rPr kumimoji="1" lang="en-US" altLang="ja-JP" dirty="0"/>
              <a:t>-1 </a:t>
            </a:r>
            <a:r>
              <a:rPr kumimoji="1" lang="ja-JP" altLang="en-US" dirty="0"/>
              <a:t>とするのはなぜでしょう？</a:t>
            </a:r>
            <a:endParaRPr kumimoji="1" lang="en-US" altLang="ja-JP" dirty="0"/>
          </a:p>
          <a:p>
            <a:r>
              <a:rPr kumimoji="1" lang="en-US" altLang="ja-JP" dirty="0"/>
              <a:t>2</a:t>
            </a:r>
            <a:r>
              <a:rPr kumimoji="1" lang="ja-JP" altLang="en-US" dirty="0"/>
              <a:t>つの色を識別できればいいのですから、</a:t>
            </a:r>
            <a:r>
              <a:rPr kumimoji="1" lang="en-US" altLang="ja-JP" dirty="0"/>
              <a:t>1 </a:t>
            </a:r>
            <a:r>
              <a:rPr kumimoji="1" lang="ja-JP" altLang="en-US" dirty="0"/>
              <a:t>と </a:t>
            </a:r>
            <a:r>
              <a:rPr kumimoji="1" lang="en-US" altLang="ja-JP" dirty="0"/>
              <a:t>0 </a:t>
            </a:r>
            <a:r>
              <a:rPr kumimoji="1" lang="ja-JP" altLang="en-US" dirty="0"/>
              <a:t>でもかまいません。</a:t>
            </a:r>
            <a:endParaRPr kumimoji="1" lang="en-US" altLang="ja-JP" dirty="0"/>
          </a:p>
          <a:p>
            <a:r>
              <a:rPr kumimoji="1" lang="ja-JP" altLang="en-US" dirty="0"/>
              <a:t>しかし、</a:t>
            </a:r>
            <a:r>
              <a:rPr kumimoji="1" lang="en-US" altLang="ja-JP" dirty="0"/>
              <a:t>1</a:t>
            </a:r>
            <a:r>
              <a:rPr kumimoji="1" lang="ja-JP" altLang="en-US" dirty="0"/>
              <a:t>と </a:t>
            </a:r>
            <a:r>
              <a:rPr kumimoji="1" lang="en-US" altLang="ja-JP" dirty="0"/>
              <a:t>-1 </a:t>
            </a:r>
            <a:r>
              <a:rPr kumimoji="1" lang="ja-JP" altLang="en-US" dirty="0"/>
              <a:t>を使うと、</a:t>
            </a:r>
            <a:endParaRPr kumimoji="1" lang="en-US" altLang="ja-JP" dirty="0"/>
          </a:p>
          <a:p>
            <a:r>
              <a:rPr kumimoji="1" lang="ja-JP" altLang="en-US" dirty="0"/>
              <a:t>石をひっくり返す、という動作が、</a:t>
            </a:r>
            <a:endParaRPr kumimoji="1" lang="en-US" altLang="ja-JP" dirty="0"/>
          </a:p>
          <a:p>
            <a:r>
              <a:rPr kumimoji="1" lang="ja-JP" altLang="en-US" dirty="0"/>
              <a:t>このように符号を反転させるだけですみます。</a:t>
            </a:r>
            <a:endParaRPr kumimoji="1" lang="en-US" altLang="ja-JP" dirty="0"/>
          </a:p>
          <a:p>
            <a:r>
              <a:rPr kumimoji="1" lang="ja-JP" altLang="en-US" dirty="0"/>
              <a:t>これは、石をひっくり返す、というイメージにも合いますので、</a:t>
            </a:r>
            <a:endParaRPr kumimoji="1" lang="en-US" altLang="ja-JP" dirty="0"/>
          </a:p>
          <a:p>
            <a:r>
              <a:rPr kumimoji="1" lang="ja-JP" altLang="en-US" dirty="0"/>
              <a:t>このようにした方がプログラムのミスが起きにくくなります。</a:t>
            </a:r>
            <a:endParaRPr kumimoji="1" lang="en-US" altLang="ja-JP" dirty="0"/>
          </a:p>
          <a:p>
            <a:r>
              <a:rPr kumimoji="1" lang="ja-JP" altLang="en-US" dirty="0"/>
              <a:t>また、壁に無限大を使うのはなぜでしょう？</a:t>
            </a:r>
            <a:endParaRPr kumimoji="1" lang="en-US" altLang="ja-JP" dirty="0"/>
          </a:p>
          <a:p>
            <a:r>
              <a:rPr kumimoji="1" lang="ja-JP" altLang="en-US" dirty="0"/>
              <a:t>本来のリバーシでは、壁はありません。</a:t>
            </a:r>
            <a:endParaRPr kumimoji="1" lang="en-US" altLang="ja-JP" dirty="0"/>
          </a:p>
          <a:p>
            <a:r>
              <a:rPr kumimoji="1" lang="ja-JP" altLang="en-US" dirty="0"/>
              <a:t>リバーシに必要なのは黒、白と空きマスだけです。</a:t>
            </a:r>
            <a:endParaRPr kumimoji="1" lang="en-US" altLang="ja-JP" dirty="0"/>
          </a:p>
          <a:p>
            <a:r>
              <a:rPr kumimoji="1" lang="ja-JP" altLang="en-US" dirty="0"/>
              <a:t>壁は処理の都合上設けたものです。</a:t>
            </a:r>
            <a:endParaRPr kumimoji="1" lang="en-US" altLang="ja-JP" dirty="0"/>
          </a:p>
          <a:p>
            <a:r>
              <a:rPr kumimoji="1" lang="ja-JP" altLang="en-US" dirty="0"/>
              <a:t>このような、本来は必用ではないものに設定する値は、</a:t>
            </a:r>
            <a:endParaRPr kumimoji="1" lang="en-US" altLang="ja-JP" dirty="0"/>
          </a:p>
          <a:p>
            <a:r>
              <a:rPr kumimoji="1" lang="ja-JP" altLang="en-US" dirty="0"/>
              <a:t>明らかに異常な値にしておいた方が分かりやすくなります。</a:t>
            </a:r>
            <a:endParaRPr kumimoji="1" lang="en-US" altLang="ja-JP" dirty="0"/>
          </a:p>
          <a:p>
            <a:r>
              <a:rPr kumimoji="1" lang="ja-JP" altLang="en-US" dirty="0"/>
              <a:t>例えば、デバグ時に変数の値をチェックしたときに、</a:t>
            </a:r>
            <a:endParaRPr kumimoji="1" lang="en-US" altLang="ja-JP" dirty="0"/>
          </a:p>
          <a:p>
            <a:r>
              <a:rPr kumimoji="1" lang="ja-JP" altLang="en-US" dirty="0"/>
              <a:t>異常な値であれば、何等かのバグがあることがわかります。</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C2F47182-C851-4DBC-B380-0E7E4F0BE1CD}" type="slidenum">
              <a:rPr lang="en-US" altLang="ja-JP" smtClean="0"/>
              <a:pPr/>
              <a:t>7</a:t>
            </a:fld>
            <a:endParaRPr lang="en-US" altLang="ja-JP"/>
          </a:p>
        </p:txBody>
      </p:sp>
    </p:spTree>
    <p:extLst>
      <p:ext uri="{BB962C8B-B14F-4D97-AF65-F5344CB8AC3E}">
        <p14:creationId xmlns:p14="http://schemas.microsoft.com/office/powerpoint/2010/main" val="9357906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次は局面を表現するクラスです。</a:t>
            </a:r>
            <a:endParaRPr kumimoji="1" lang="en-US" altLang="ja-JP" dirty="0"/>
          </a:p>
          <a:p>
            <a:r>
              <a:rPr kumimoji="1" lang="ja-JP" altLang="en-US" dirty="0"/>
              <a:t>局面は、ゲーム盤上にある駒・石の種類と位置、</a:t>
            </a:r>
            <a:endParaRPr kumimoji="1" lang="en-US" altLang="ja-JP" dirty="0"/>
          </a:p>
          <a:p>
            <a:r>
              <a:rPr kumimoji="1" lang="ja-JP" altLang="en-US" dirty="0"/>
              <a:t>双方の持ち駒の種類と数、</a:t>
            </a:r>
            <a:endParaRPr kumimoji="1" lang="en-US" altLang="ja-JP" dirty="0"/>
          </a:p>
          <a:p>
            <a:r>
              <a:rPr kumimoji="1" lang="ja-JP" altLang="en-US" dirty="0"/>
              <a:t>先手番か後手番か、</a:t>
            </a:r>
            <a:endParaRPr kumimoji="1" lang="en-US" altLang="ja-JP" dirty="0"/>
          </a:p>
          <a:p>
            <a:r>
              <a:rPr kumimoji="1" lang="ja-JP" altLang="en-US" dirty="0"/>
              <a:t>同一局面になった回数などを表す変数が必要です。</a:t>
            </a:r>
            <a:endParaRPr kumimoji="1" lang="en-US" altLang="ja-JP" dirty="0"/>
          </a:p>
          <a:p>
            <a:r>
              <a:rPr kumimoji="1" lang="ja-JP" altLang="en-US" dirty="0"/>
              <a:t>また、メソッドでは、ゲーム盤を表示する、</a:t>
            </a:r>
            <a:endParaRPr kumimoji="1" lang="en-US" altLang="ja-JP" dirty="0"/>
          </a:p>
          <a:p>
            <a:r>
              <a:rPr kumimoji="1" lang="ja-JP" altLang="en-US" dirty="0"/>
              <a:t>局面をコピーする、</a:t>
            </a:r>
            <a:endParaRPr kumimoji="1" lang="en-US" altLang="ja-JP" dirty="0"/>
          </a:p>
          <a:p>
            <a:r>
              <a:rPr kumimoji="1" lang="ja-JP" altLang="en-US" dirty="0"/>
              <a:t>初期配置する、</a:t>
            </a:r>
            <a:endParaRPr kumimoji="1" lang="en-US" altLang="ja-JP" dirty="0"/>
          </a:p>
          <a:p>
            <a:r>
              <a:rPr kumimoji="1" lang="ja-JP" altLang="en-US" dirty="0"/>
              <a:t>同一局面か判定する、といったメソッドが必要になります。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8</a:t>
            </a:fld>
            <a:endParaRPr lang="en-US" altLang="ja-JP"/>
          </a:p>
        </p:txBody>
      </p:sp>
    </p:spTree>
    <p:extLst>
      <p:ext uri="{BB962C8B-B14F-4D97-AF65-F5344CB8AC3E}">
        <p14:creationId xmlns:p14="http://schemas.microsoft.com/office/powerpoint/2010/main" val="3255401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こちらは局面のクラス図の例です。</a:t>
            </a:r>
            <a:endParaRPr kumimoji="1" lang="en-US" altLang="ja-JP" dirty="0"/>
          </a:p>
          <a:p>
            <a:r>
              <a:rPr kumimoji="1" lang="ja-JP" altLang="en-US" dirty="0"/>
              <a:t>リバーシであれば、</a:t>
            </a:r>
            <a:endParaRPr kumimoji="1" lang="en-US" altLang="ja-JP" dirty="0"/>
          </a:p>
          <a:p>
            <a:r>
              <a:rPr kumimoji="1" lang="ja-JP" altLang="en-US" dirty="0"/>
              <a:t>盤面を表す配列、</a:t>
            </a:r>
            <a:endParaRPr kumimoji="1" lang="en-US" altLang="ja-JP" dirty="0"/>
          </a:p>
          <a:p>
            <a:r>
              <a:rPr kumimoji="1" lang="ja-JP" altLang="en-US" dirty="0"/>
              <a:t>先手番か後手番か、</a:t>
            </a:r>
            <a:endParaRPr kumimoji="1" lang="en-US" altLang="ja-JP" dirty="0"/>
          </a:p>
          <a:p>
            <a:r>
              <a:rPr kumimoji="1" lang="ja-JP" altLang="en-US" dirty="0"/>
              <a:t>その局面が先手後手どちらに有利なのか、</a:t>
            </a:r>
            <a:endParaRPr kumimoji="1" lang="en-US" altLang="ja-JP" dirty="0"/>
          </a:p>
          <a:p>
            <a:r>
              <a:rPr kumimoji="1" lang="ja-JP" altLang="en-US" dirty="0"/>
              <a:t>その局面の直前の手は何か、などが必要です。</a:t>
            </a:r>
            <a:endParaRPr kumimoji="1" lang="en-US" altLang="ja-JP" dirty="0"/>
          </a:p>
          <a:p>
            <a:r>
              <a:rPr kumimoji="1" lang="ja-JP" altLang="en-US" dirty="0"/>
              <a:t>また、メソッドは、盤面を表示する、</a:t>
            </a:r>
            <a:endParaRPr kumimoji="1" lang="en-US" altLang="ja-JP" dirty="0"/>
          </a:p>
          <a:p>
            <a:r>
              <a:rPr kumimoji="1" lang="ja-JP" altLang="en-US" dirty="0"/>
              <a:t>局面のコピーを作る、</a:t>
            </a:r>
            <a:endParaRPr kumimoji="1" lang="en-US" altLang="ja-JP" dirty="0"/>
          </a:p>
          <a:p>
            <a:r>
              <a:rPr kumimoji="1" lang="ja-JP" altLang="en-US" dirty="0"/>
              <a:t>指定した石を配置する、</a:t>
            </a:r>
            <a:endParaRPr kumimoji="1" lang="en-US" altLang="ja-JP" dirty="0"/>
          </a:p>
          <a:p>
            <a:r>
              <a:rPr kumimoji="1" lang="ja-JP" altLang="en-US" dirty="0"/>
              <a:t>石を初期配置、</a:t>
            </a:r>
            <a:endParaRPr kumimoji="1" lang="en-US" altLang="ja-JP" dirty="0"/>
          </a:p>
          <a:p>
            <a:r>
              <a:rPr kumimoji="1" lang="ja-JP" altLang="en-US" dirty="0"/>
              <a:t>局面の同一判定をする、</a:t>
            </a:r>
            <a:endParaRPr kumimoji="1" lang="en-US" altLang="ja-JP" dirty="0"/>
          </a:p>
          <a:p>
            <a:r>
              <a:rPr kumimoji="1" lang="ja-JP" altLang="en-US" dirty="0"/>
              <a:t>指定した石を打った後の局面を生成する、</a:t>
            </a:r>
            <a:endParaRPr kumimoji="1" lang="en-US" altLang="ja-JP" dirty="0"/>
          </a:p>
          <a:p>
            <a:r>
              <a:rPr kumimoji="1" lang="ja-JP" altLang="en-US" dirty="0"/>
              <a:t>勝敗判定する、</a:t>
            </a:r>
            <a:endParaRPr kumimoji="1" lang="en-US" altLang="ja-JP" dirty="0"/>
          </a:p>
          <a:p>
            <a:r>
              <a:rPr kumimoji="1" lang="ja-JP" altLang="en-US" dirty="0"/>
              <a:t>局面の評価値を返す、といったメソッドが必要になります。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9</a:t>
            </a:fld>
            <a:endParaRPr lang="en-US" altLang="ja-JP"/>
          </a:p>
        </p:txBody>
      </p:sp>
    </p:spTree>
    <p:extLst>
      <p:ext uri="{BB962C8B-B14F-4D97-AF65-F5344CB8AC3E}">
        <p14:creationId xmlns:p14="http://schemas.microsoft.com/office/powerpoint/2010/main" val="7906776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34818" name="Group 2"/>
          <p:cNvGrpSpPr>
            <a:grpSpLocks/>
          </p:cNvGrpSpPr>
          <p:nvPr/>
        </p:nvGrpSpPr>
        <p:grpSpPr bwMode="auto">
          <a:xfrm>
            <a:off x="0" y="0"/>
            <a:ext cx="9140825" cy="6850063"/>
            <a:chOff x="0" y="0"/>
            <a:chExt cx="5758" cy="4315"/>
          </a:xfrm>
        </p:grpSpPr>
        <p:grpSp>
          <p:nvGrpSpPr>
            <p:cNvPr id="34819" name="Group 3"/>
            <p:cNvGrpSpPr>
              <a:grpSpLocks/>
            </p:cNvGrpSpPr>
            <p:nvPr userDrawn="1"/>
          </p:nvGrpSpPr>
          <p:grpSpPr bwMode="auto">
            <a:xfrm>
              <a:off x="1728" y="2230"/>
              <a:ext cx="4027" cy="2085"/>
              <a:chOff x="1728" y="2230"/>
              <a:chExt cx="4027" cy="2085"/>
            </a:xfrm>
          </p:grpSpPr>
          <p:sp>
            <p:nvSpPr>
              <p:cNvPr id="34820" name="Freeform 4"/>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4821" name="Freeform 5"/>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4822" name="Freeform 6"/>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4823"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4824" name="Freeform 8"/>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
          <p:nvSpPr>
            <p:cNvPr id="34825" name="Freeform 9"/>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4826" name="Freeform 10"/>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Lst>
              <a:ahLst/>
              <a:cxnLst>
                <a:cxn ang="0">
                  <a:pos x="T0" y="T1"/>
                </a:cxn>
                <a:cxn ang="0">
                  <a:pos x="T2" y="T3"/>
                </a:cxn>
                <a:cxn ang="0">
                  <a:pos x="T4" y="T5"/>
                </a:cxn>
                <a:cxn ang="0">
                  <a:pos x="T6" y="T7"/>
                </a:cxn>
                <a:cxn ang="0">
                  <a:pos x="T8" y="T9"/>
                </a:cxn>
                <a:cxn ang="0">
                  <a:pos x="T10" y="T11"/>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
        <p:nvSpPr>
          <p:cNvPr id="34827" name="Rectangle 11"/>
          <p:cNvSpPr>
            <a:spLocks noGrp="1" noChangeArrowheads="1"/>
          </p:cNvSpPr>
          <p:nvPr>
            <p:ph type="ctrTitle" sz="quarter"/>
          </p:nvPr>
        </p:nvSpPr>
        <p:spPr>
          <a:xfrm>
            <a:off x="685800" y="1736725"/>
            <a:ext cx="7772400" cy="1920875"/>
          </a:xfrm>
        </p:spPr>
        <p:txBody>
          <a:bodyPr/>
          <a:lstStyle>
            <a:lvl1pPr>
              <a:defRPr sz="6000"/>
            </a:lvl1pPr>
          </a:lstStyle>
          <a:p>
            <a:pPr lvl="0"/>
            <a:r>
              <a:rPr lang="ja-JP" altLang="en-US" noProof="0"/>
              <a:t>マスタ タイトルの書式設定</a:t>
            </a:r>
          </a:p>
        </p:txBody>
      </p:sp>
      <p:sp>
        <p:nvSpPr>
          <p:cNvPr id="34828"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ja-JP" altLang="en-US" noProof="0"/>
              <a:t>マスタ サブタイトルの書式設定</a:t>
            </a:r>
          </a:p>
        </p:txBody>
      </p:sp>
      <p:sp>
        <p:nvSpPr>
          <p:cNvPr id="34829" name="Rectangle 13"/>
          <p:cNvSpPr>
            <a:spLocks noGrp="1" noChangeArrowheads="1"/>
          </p:cNvSpPr>
          <p:nvPr>
            <p:ph type="dt" sz="quarter" idx="2"/>
          </p:nvPr>
        </p:nvSpPr>
        <p:spPr>
          <a:xfrm>
            <a:off x="457200" y="6248400"/>
            <a:ext cx="2133600" cy="476250"/>
          </a:xfrm>
        </p:spPr>
        <p:txBody>
          <a:bodyPr/>
          <a:lstStyle>
            <a:lvl1pPr>
              <a:defRPr/>
            </a:lvl1pPr>
          </a:lstStyle>
          <a:p>
            <a:endParaRPr lang="en-US" altLang="ja-JP"/>
          </a:p>
        </p:txBody>
      </p:sp>
      <p:sp>
        <p:nvSpPr>
          <p:cNvPr id="34830" name="Rectangle 14"/>
          <p:cNvSpPr>
            <a:spLocks noGrp="1" noChangeArrowheads="1"/>
          </p:cNvSpPr>
          <p:nvPr>
            <p:ph type="ftr" sz="quarter" idx="3"/>
          </p:nvPr>
        </p:nvSpPr>
        <p:spPr>
          <a:xfrm>
            <a:off x="3124200" y="6251575"/>
            <a:ext cx="2895600" cy="476250"/>
          </a:xfrm>
        </p:spPr>
        <p:txBody>
          <a:bodyPr/>
          <a:lstStyle>
            <a:lvl1pPr>
              <a:defRPr/>
            </a:lvl1pPr>
          </a:lstStyle>
          <a:p>
            <a:endParaRPr lang="en-US" altLang="ja-JP"/>
          </a:p>
        </p:txBody>
      </p:sp>
      <p:sp>
        <p:nvSpPr>
          <p:cNvPr id="34831" name="Rectangle 15"/>
          <p:cNvSpPr>
            <a:spLocks noGrp="1" noChangeArrowheads="1"/>
          </p:cNvSpPr>
          <p:nvPr>
            <p:ph type="sldNum" sz="quarter" idx="4"/>
          </p:nvPr>
        </p:nvSpPr>
        <p:spPr>
          <a:xfrm>
            <a:off x="6553200" y="6254750"/>
            <a:ext cx="2133600" cy="476250"/>
          </a:xfrm>
        </p:spPr>
        <p:txBody>
          <a:bodyPr/>
          <a:lstStyle>
            <a:lvl1pPr>
              <a:defRPr/>
            </a:lvl1pPr>
          </a:lstStyle>
          <a:p>
            <a:fld id="{639EE976-C289-4BB6-AF8F-E624978B19F3}"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スライド番号プレースホルダー 4"/>
          <p:cNvSpPr>
            <a:spLocks noGrp="1"/>
          </p:cNvSpPr>
          <p:nvPr>
            <p:ph type="sldNum" sz="quarter" idx="11"/>
          </p:nvPr>
        </p:nvSpPr>
        <p:spPr/>
        <p:txBody>
          <a:bodyPr/>
          <a:lstStyle>
            <a:lvl1pPr>
              <a:defRPr/>
            </a:lvl1pPr>
          </a:lstStyle>
          <a:p>
            <a:fld id="{85C90169-E5E6-4C9C-8999-AB2BF8BBE387}" type="slidenum">
              <a:rPr lang="en-US" altLang="ja-JP"/>
              <a:pPr/>
              <a:t>‹#›</a:t>
            </a:fld>
            <a:endParaRPr lang="en-US" altLang="ja-JP"/>
          </a:p>
        </p:txBody>
      </p:sp>
      <p:sp>
        <p:nvSpPr>
          <p:cNvPr id="6" name="フッター プレースホルダー 5"/>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622193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スライド番号プレースホルダー 4"/>
          <p:cNvSpPr>
            <a:spLocks noGrp="1"/>
          </p:cNvSpPr>
          <p:nvPr>
            <p:ph type="sldNum" sz="quarter" idx="11"/>
          </p:nvPr>
        </p:nvSpPr>
        <p:spPr/>
        <p:txBody>
          <a:bodyPr/>
          <a:lstStyle>
            <a:lvl1pPr>
              <a:defRPr/>
            </a:lvl1pPr>
          </a:lstStyle>
          <a:p>
            <a:fld id="{5E69FA33-78A4-4639-B1FF-E91117DD02EB}" type="slidenum">
              <a:rPr lang="en-US" altLang="ja-JP"/>
              <a:pPr/>
              <a:t>‹#›</a:t>
            </a:fld>
            <a:endParaRPr lang="en-US" altLang="ja-JP"/>
          </a:p>
        </p:txBody>
      </p:sp>
      <p:sp>
        <p:nvSpPr>
          <p:cNvPr id="6" name="フッター プレースホルダー 5"/>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88234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マスター タイトルの書式設定</a:t>
            </a:r>
          </a:p>
        </p:txBody>
      </p:sp>
      <p:sp>
        <p:nvSpPr>
          <p:cNvPr id="3" name="テキスト プレースホルダー 2"/>
          <p:cNvSpPr>
            <a:spLocks noGrp="1"/>
          </p:cNvSpPr>
          <p:nvPr>
            <p:ph type="body" sz="half" idx="1"/>
          </p:nvPr>
        </p:nvSpPr>
        <p:spPr>
          <a:xfrm>
            <a:off x="457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a:xfrm>
            <a:off x="457200" y="6251575"/>
            <a:ext cx="2133600" cy="476250"/>
          </a:xfrm>
        </p:spPr>
        <p:txBody>
          <a:bodyPr/>
          <a:lstStyle>
            <a:lvl1pPr>
              <a:defRPr/>
            </a:lvl1pPr>
          </a:lstStyle>
          <a:p>
            <a:endParaRPr lang="en-US" altLang="ja-JP"/>
          </a:p>
        </p:txBody>
      </p:sp>
      <p:sp>
        <p:nvSpPr>
          <p:cNvPr id="6" name="スライド番号プレースホルダー 5"/>
          <p:cNvSpPr>
            <a:spLocks noGrp="1"/>
          </p:cNvSpPr>
          <p:nvPr>
            <p:ph type="sldNum" sz="quarter" idx="11"/>
          </p:nvPr>
        </p:nvSpPr>
        <p:spPr>
          <a:xfrm>
            <a:off x="6553200" y="6248400"/>
            <a:ext cx="2133600" cy="476250"/>
          </a:xfrm>
        </p:spPr>
        <p:txBody>
          <a:bodyPr/>
          <a:lstStyle>
            <a:lvl1pPr>
              <a:defRPr/>
            </a:lvl1pPr>
          </a:lstStyle>
          <a:p>
            <a:fld id="{3CA05E5F-7863-41B6-8272-7109D124210F}" type="slidenum">
              <a:rPr lang="en-US" altLang="ja-JP"/>
              <a:pPr/>
              <a:t>‹#›</a:t>
            </a:fld>
            <a:endParaRPr lang="en-US" altLang="ja-JP"/>
          </a:p>
        </p:txBody>
      </p:sp>
      <p:sp>
        <p:nvSpPr>
          <p:cNvPr id="7" name="フッター プレースホルダー 6"/>
          <p:cNvSpPr>
            <a:spLocks noGrp="1"/>
          </p:cNvSpPr>
          <p:nvPr>
            <p:ph type="ftr" sz="quarter" idx="12"/>
          </p:nvPr>
        </p:nvSpPr>
        <p:spPr>
          <a:xfrm>
            <a:off x="3124200" y="6248400"/>
            <a:ext cx="2895600" cy="476250"/>
          </a:xfrm>
        </p:spPr>
        <p:txBody>
          <a:bodyPr/>
          <a:lstStyle>
            <a:lvl1pPr>
              <a:defRPr/>
            </a:lvl1pPr>
          </a:lstStyle>
          <a:p>
            <a:endParaRPr lang="en-US" altLang="ja-JP"/>
          </a:p>
        </p:txBody>
      </p:sp>
    </p:spTree>
    <p:extLst>
      <p:ext uri="{BB962C8B-B14F-4D97-AF65-F5344CB8AC3E}">
        <p14:creationId xmlns:p14="http://schemas.microsoft.com/office/powerpoint/2010/main" val="20257726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マスター タイトルの書式設定</a:t>
            </a:r>
          </a:p>
        </p:txBody>
      </p:sp>
      <p:sp>
        <p:nvSpPr>
          <p:cNvPr id="3" name="表プレースホルダー 2"/>
          <p:cNvSpPr>
            <a:spLocks noGrp="1"/>
          </p:cNvSpPr>
          <p:nvPr>
            <p:ph type="tbl" idx="1"/>
          </p:nvPr>
        </p:nvSpPr>
        <p:spPr>
          <a:xfrm>
            <a:off x="457200" y="1600200"/>
            <a:ext cx="8229600" cy="4525963"/>
          </a:xfrm>
        </p:spPr>
        <p:txBody>
          <a:bodyPr/>
          <a:lstStyle/>
          <a:p>
            <a:endParaRPr lang="ja-JP" altLang="en-US"/>
          </a:p>
        </p:txBody>
      </p:sp>
      <p:sp>
        <p:nvSpPr>
          <p:cNvPr id="4" name="日付プレースホルダー 3"/>
          <p:cNvSpPr>
            <a:spLocks noGrp="1"/>
          </p:cNvSpPr>
          <p:nvPr>
            <p:ph type="dt" sz="half" idx="10"/>
          </p:nvPr>
        </p:nvSpPr>
        <p:spPr>
          <a:xfrm>
            <a:off x="457200" y="6251575"/>
            <a:ext cx="2133600" cy="476250"/>
          </a:xfrm>
        </p:spPr>
        <p:txBody>
          <a:bodyPr/>
          <a:lstStyle>
            <a:lvl1pPr>
              <a:defRPr/>
            </a:lvl1pPr>
          </a:lstStyle>
          <a:p>
            <a:endParaRPr lang="en-US" altLang="ja-JP"/>
          </a:p>
        </p:txBody>
      </p:sp>
      <p:sp>
        <p:nvSpPr>
          <p:cNvPr id="5" name="スライド番号プレースホルダー 4"/>
          <p:cNvSpPr>
            <a:spLocks noGrp="1"/>
          </p:cNvSpPr>
          <p:nvPr>
            <p:ph type="sldNum" sz="quarter" idx="11"/>
          </p:nvPr>
        </p:nvSpPr>
        <p:spPr>
          <a:xfrm>
            <a:off x="6553200" y="6248400"/>
            <a:ext cx="2133600" cy="476250"/>
          </a:xfrm>
        </p:spPr>
        <p:txBody>
          <a:bodyPr/>
          <a:lstStyle>
            <a:lvl1pPr>
              <a:defRPr/>
            </a:lvl1pPr>
          </a:lstStyle>
          <a:p>
            <a:fld id="{F69429CD-93C8-46DE-B449-183FB40D0D19}" type="slidenum">
              <a:rPr lang="en-US" altLang="ja-JP"/>
              <a:pPr/>
              <a:t>‹#›</a:t>
            </a:fld>
            <a:endParaRPr lang="en-US" altLang="ja-JP"/>
          </a:p>
        </p:txBody>
      </p:sp>
      <p:sp>
        <p:nvSpPr>
          <p:cNvPr id="6" name="フッター プレースホルダー 5"/>
          <p:cNvSpPr>
            <a:spLocks noGrp="1"/>
          </p:cNvSpPr>
          <p:nvPr>
            <p:ph type="ftr" sz="quarter" idx="12"/>
          </p:nvPr>
        </p:nvSpPr>
        <p:spPr>
          <a:xfrm>
            <a:off x="3124200" y="6248400"/>
            <a:ext cx="2895600" cy="476250"/>
          </a:xfrm>
        </p:spPr>
        <p:txBody>
          <a:bodyPr/>
          <a:lstStyle>
            <a:lvl1pPr>
              <a:defRPr/>
            </a:lvl1pPr>
          </a:lstStyle>
          <a:p>
            <a:endParaRPr lang="en-US" altLang="ja-JP"/>
          </a:p>
        </p:txBody>
      </p:sp>
    </p:spTree>
    <p:extLst>
      <p:ext uri="{BB962C8B-B14F-4D97-AF65-F5344CB8AC3E}">
        <p14:creationId xmlns:p14="http://schemas.microsoft.com/office/powerpoint/2010/main" val="17295502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dgm" preserve="1">
  <p:cSld name="タイトルと、図表または組織図">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マスター タイトルの書式設定</a:t>
            </a:r>
          </a:p>
        </p:txBody>
      </p:sp>
      <p:sp>
        <p:nvSpPr>
          <p:cNvPr id="3" name="SmartArt プレースホルダー 2"/>
          <p:cNvSpPr>
            <a:spLocks noGrp="1"/>
          </p:cNvSpPr>
          <p:nvPr>
            <p:ph type="dgm" idx="1"/>
          </p:nvPr>
        </p:nvSpPr>
        <p:spPr>
          <a:xfrm>
            <a:off x="457200" y="1600200"/>
            <a:ext cx="8229600" cy="4525963"/>
          </a:xfrm>
        </p:spPr>
        <p:txBody>
          <a:bodyPr/>
          <a:lstStyle/>
          <a:p>
            <a:endParaRPr lang="ja-JP" altLang="en-US"/>
          </a:p>
        </p:txBody>
      </p:sp>
      <p:sp>
        <p:nvSpPr>
          <p:cNvPr id="4" name="日付プレースホルダー 3"/>
          <p:cNvSpPr>
            <a:spLocks noGrp="1"/>
          </p:cNvSpPr>
          <p:nvPr>
            <p:ph type="dt" sz="half" idx="10"/>
          </p:nvPr>
        </p:nvSpPr>
        <p:spPr>
          <a:xfrm>
            <a:off x="457200" y="6251575"/>
            <a:ext cx="2133600" cy="476250"/>
          </a:xfrm>
        </p:spPr>
        <p:txBody>
          <a:bodyPr/>
          <a:lstStyle>
            <a:lvl1pPr>
              <a:defRPr/>
            </a:lvl1pPr>
          </a:lstStyle>
          <a:p>
            <a:endParaRPr lang="en-US" altLang="ja-JP"/>
          </a:p>
        </p:txBody>
      </p:sp>
      <p:sp>
        <p:nvSpPr>
          <p:cNvPr id="5" name="スライド番号プレースホルダー 4"/>
          <p:cNvSpPr>
            <a:spLocks noGrp="1"/>
          </p:cNvSpPr>
          <p:nvPr>
            <p:ph type="sldNum" sz="quarter" idx="11"/>
          </p:nvPr>
        </p:nvSpPr>
        <p:spPr>
          <a:xfrm>
            <a:off x="6553200" y="6248400"/>
            <a:ext cx="2133600" cy="476250"/>
          </a:xfrm>
        </p:spPr>
        <p:txBody>
          <a:bodyPr/>
          <a:lstStyle>
            <a:lvl1pPr>
              <a:defRPr/>
            </a:lvl1pPr>
          </a:lstStyle>
          <a:p>
            <a:fld id="{B875E2C9-A1FB-45C2-A8A3-56B6FB1361FA}" type="slidenum">
              <a:rPr lang="en-US" altLang="ja-JP"/>
              <a:pPr/>
              <a:t>‹#›</a:t>
            </a:fld>
            <a:endParaRPr lang="en-US" altLang="ja-JP"/>
          </a:p>
        </p:txBody>
      </p:sp>
      <p:sp>
        <p:nvSpPr>
          <p:cNvPr id="6" name="フッター プレースホルダー 5"/>
          <p:cNvSpPr>
            <a:spLocks noGrp="1"/>
          </p:cNvSpPr>
          <p:nvPr>
            <p:ph type="ftr" sz="quarter" idx="12"/>
          </p:nvPr>
        </p:nvSpPr>
        <p:spPr>
          <a:xfrm>
            <a:off x="3124200" y="6248400"/>
            <a:ext cx="2895600" cy="476250"/>
          </a:xfrm>
        </p:spPr>
        <p:txBody>
          <a:bodyPr/>
          <a:lstStyle>
            <a:lvl1pPr>
              <a:defRPr/>
            </a:lvl1pPr>
          </a:lstStyle>
          <a:p>
            <a:endParaRPr lang="en-US" altLang="ja-JP"/>
          </a:p>
        </p:txBody>
      </p:sp>
    </p:spTree>
    <p:extLst>
      <p:ext uri="{BB962C8B-B14F-4D97-AF65-F5344CB8AC3E}">
        <p14:creationId xmlns:p14="http://schemas.microsoft.com/office/powerpoint/2010/main" val="2334960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スライド番号プレースホルダー 4"/>
          <p:cNvSpPr>
            <a:spLocks noGrp="1"/>
          </p:cNvSpPr>
          <p:nvPr>
            <p:ph type="sldNum" sz="quarter" idx="11"/>
          </p:nvPr>
        </p:nvSpPr>
        <p:spPr/>
        <p:txBody>
          <a:bodyPr/>
          <a:lstStyle>
            <a:lvl1pPr>
              <a:defRPr/>
            </a:lvl1pPr>
          </a:lstStyle>
          <a:p>
            <a:fld id="{57A48BF1-AA2E-471D-8A72-84048B26CDD6}" type="slidenum">
              <a:rPr lang="en-US" altLang="ja-JP"/>
              <a:pPr/>
              <a:t>‹#›</a:t>
            </a:fld>
            <a:endParaRPr lang="en-US" altLang="ja-JP"/>
          </a:p>
        </p:txBody>
      </p:sp>
      <p:sp>
        <p:nvSpPr>
          <p:cNvPr id="6" name="フッター プレースホルダー 5"/>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3672365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スライド番号プレースホルダー 4"/>
          <p:cNvSpPr>
            <a:spLocks noGrp="1"/>
          </p:cNvSpPr>
          <p:nvPr>
            <p:ph type="sldNum" sz="quarter" idx="11"/>
          </p:nvPr>
        </p:nvSpPr>
        <p:spPr/>
        <p:txBody>
          <a:bodyPr/>
          <a:lstStyle>
            <a:lvl1pPr>
              <a:defRPr/>
            </a:lvl1pPr>
          </a:lstStyle>
          <a:p>
            <a:fld id="{CFF48A76-592C-463F-9DF8-50211B02AE95}" type="slidenum">
              <a:rPr lang="en-US" altLang="ja-JP"/>
              <a:pPr/>
              <a:t>‹#›</a:t>
            </a:fld>
            <a:endParaRPr lang="en-US" altLang="ja-JP"/>
          </a:p>
        </p:txBody>
      </p:sp>
      <p:sp>
        <p:nvSpPr>
          <p:cNvPr id="6" name="フッター プレースホルダー 5"/>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4231149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スライド番号プレースホルダー 5"/>
          <p:cNvSpPr>
            <a:spLocks noGrp="1"/>
          </p:cNvSpPr>
          <p:nvPr>
            <p:ph type="sldNum" sz="quarter" idx="11"/>
          </p:nvPr>
        </p:nvSpPr>
        <p:spPr/>
        <p:txBody>
          <a:bodyPr/>
          <a:lstStyle>
            <a:lvl1pPr>
              <a:defRPr/>
            </a:lvl1pPr>
          </a:lstStyle>
          <a:p>
            <a:fld id="{8A06E511-2E1C-4017-AA72-6FF5764CB37D}" type="slidenum">
              <a:rPr lang="en-US" altLang="ja-JP"/>
              <a:pPr/>
              <a:t>‹#›</a:t>
            </a:fld>
            <a:endParaRPr lang="en-US" altLang="ja-JP"/>
          </a:p>
        </p:txBody>
      </p:sp>
      <p:sp>
        <p:nvSpPr>
          <p:cNvPr id="7" name="フッター プレースホルダー 6"/>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2542205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a:defRPr/>
            </a:lvl1pPr>
          </a:lstStyle>
          <a:p>
            <a:endParaRPr lang="en-US" altLang="ja-JP"/>
          </a:p>
        </p:txBody>
      </p:sp>
      <p:sp>
        <p:nvSpPr>
          <p:cNvPr id="8" name="スライド番号プレースホルダー 7"/>
          <p:cNvSpPr>
            <a:spLocks noGrp="1"/>
          </p:cNvSpPr>
          <p:nvPr>
            <p:ph type="sldNum" sz="quarter" idx="11"/>
          </p:nvPr>
        </p:nvSpPr>
        <p:spPr/>
        <p:txBody>
          <a:bodyPr/>
          <a:lstStyle>
            <a:lvl1pPr>
              <a:defRPr/>
            </a:lvl1pPr>
          </a:lstStyle>
          <a:p>
            <a:fld id="{41B25238-1750-48D8-BC8A-39B29DB4F370}" type="slidenum">
              <a:rPr lang="en-US" altLang="ja-JP"/>
              <a:pPr/>
              <a:t>‹#›</a:t>
            </a:fld>
            <a:endParaRPr lang="en-US" altLang="ja-JP"/>
          </a:p>
        </p:txBody>
      </p:sp>
      <p:sp>
        <p:nvSpPr>
          <p:cNvPr id="9" name="フッター プレースホルダー 8"/>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291420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a:defRPr/>
            </a:lvl1pPr>
          </a:lstStyle>
          <a:p>
            <a:endParaRPr lang="en-US" altLang="ja-JP"/>
          </a:p>
        </p:txBody>
      </p:sp>
      <p:sp>
        <p:nvSpPr>
          <p:cNvPr id="4" name="スライド番号プレースホルダー 3"/>
          <p:cNvSpPr>
            <a:spLocks noGrp="1"/>
          </p:cNvSpPr>
          <p:nvPr>
            <p:ph type="sldNum" sz="quarter" idx="11"/>
          </p:nvPr>
        </p:nvSpPr>
        <p:spPr/>
        <p:txBody>
          <a:bodyPr/>
          <a:lstStyle>
            <a:lvl1pPr>
              <a:defRPr/>
            </a:lvl1pPr>
          </a:lstStyle>
          <a:p>
            <a:fld id="{8DCD30CF-7369-4E9B-B461-323BC9607680}" type="slidenum">
              <a:rPr lang="en-US" altLang="ja-JP"/>
              <a:pPr/>
              <a:t>‹#›</a:t>
            </a:fld>
            <a:endParaRPr lang="en-US" altLang="ja-JP"/>
          </a:p>
        </p:txBody>
      </p:sp>
      <p:sp>
        <p:nvSpPr>
          <p:cNvPr id="5" name="フッター プレースホルダー 4"/>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3569350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endParaRPr lang="en-US" altLang="ja-JP"/>
          </a:p>
        </p:txBody>
      </p:sp>
      <p:sp>
        <p:nvSpPr>
          <p:cNvPr id="3" name="スライド番号プレースホルダー 2"/>
          <p:cNvSpPr>
            <a:spLocks noGrp="1"/>
          </p:cNvSpPr>
          <p:nvPr>
            <p:ph type="sldNum" sz="quarter" idx="11"/>
          </p:nvPr>
        </p:nvSpPr>
        <p:spPr/>
        <p:txBody>
          <a:bodyPr/>
          <a:lstStyle>
            <a:lvl1pPr>
              <a:defRPr/>
            </a:lvl1pPr>
          </a:lstStyle>
          <a:p>
            <a:fld id="{6EFF4F76-7123-40C2-AEAF-151AD234FF96}" type="slidenum">
              <a:rPr lang="en-US" altLang="ja-JP"/>
              <a:pPr/>
              <a:t>‹#›</a:t>
            </a:fld>
            <a:endParaRPr lang="en-US" altLang="ja-JP"/>
          </a:p>
        </p:txBody>
      </p:sp>
      <p:sp>
        <p:nvSpPr>
          <p:cNvPr id="4" name="フッター プレースホルダー 3"/>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988200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スライド番号プレースホルダー 5"/>
          <p:cNvSpPr>
            <a:spLocks noGrp="1"/>
          </p:cNvSpPr>
          <p:nvPr>
            <p:ph type="sldNum" sz="quarter" idx="11"/>
          </p:nvPr>
        </p:nvSpPr>
        <p:spPr/>
        <p:txBody>
          <a:bodyPr/>
          <a:lstStyle>
            <a:lvl1pPr>
              <a:defRPr/>
            </a:lvl1pPr>
          </a:lstStyle>
          <a:p>
            <a:fld id="{CF01E9CA-BFBC-4421-8FF6-6A62360415C5}" type="slidenum">
              <a:rPr lang="en-US" altLang="ja-JP"/>
              <a:pPr/>
              <a:t>‹#›</a:t>
            </a:fld>
            <a:endParaRPr lang="en-US" altLang="ja-JP"/>
          </a:p>
        </p:txBody>
      </p:sp>
      <p:sp>
        <p:nvSpPr>
          <p:cNvPr id="7" name="フッター プレースホルダー 6"/>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1343093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スライド番号プレースホルダー 5"/>
          <p:cNvSpPr>
            <a:spLocks noGrp="1"/>
          </p:cNvSpPr>
          <p:nvPr>
            <p:ph type="sldNum" sz="quarter" idx="11"/>
          </p:nvPr>
        </p:nvSpPr>
        <p:spPr/>
        <p:txBody>
          <a:bodyPr/>
          <a:lstStyle>
            <a:lvl1pPr>
              <a:defRPr/>
            </a:lvl1pPr>
          </a:lstStyle>
          <a:p>
            <a:fld id="{1D02CCD1-63CA-4920-91EF-604B6913C50F}" type="slidenum">
              <a:rPr lang="en-US" altLang="ja-JP"/>
              <a:pPr/>
              <a:t>‹#›</a:t>
            </a:fld>
            <a:endParaRPr lang="en-US" altLang="ja-JP"/>
          </a:p>
        </p:txBody>
      </p:sp>
      <p:sp>
        <p:nvSpPr>
          <p:cNvPr id="7" name="フッター プレースホルダー 6"/>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4221753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dt" sz="half" idx="2"/>
          </p:nvPr>
        </p:nvSpPr>
        <p:spPr bwMode="auto">
          <a:xfrm>
            <a:off x="457200" y="625157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spcBef>
                <a:spcPct val="0"/>
              </a:spcBef>
              <a:buSzTx/>
              <a:buFontTx/>
              <a:buNone/>
              <a:defRPr kumimoji="0" sz="1200">
                <a:effectLst/>
                <a:latin typeface="Arial" panose="020B0604020202020204" pitchFamily="34" charset="0"/>
              </a:defRPr>
            </a:lvl1pPr>
          </a:lstStyle>
          <a:p>
            <a:endParaRPr lang="en-US" altLang="ja-JP"/>
          </a:p>
        </p:txBody>
      </p:sp>
      <p:sp>
        <p:nvSpPr>
          <p:cNvPr id="33795" name="Rectangle 3"/>
          <p:cNvSpPr>
            <a:spLocks noGrp="1" noChangeArrowheads="1"/>
          </p:cNvSpPr>
          <p:nvPr>
            <p:ph type="sldNum" sz="quarter" idx="4"/>
          </p:nvPr>
        </p:nvSpPr>
        <p:spPr bwMode="auto">
          <a:xfrm>
            <a:off x="6553200" y="624840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spcBef>
                <a:spcPct val="0"/>
              </a:spcBef>
              <a:buSzTx/>
              <a:buFontTx/>
              <a:buNone/>
              <a:defRPr kumimoji="0" sz="1200">
                <a:effectLst/>
                <a:latin typeface="Arial" panose="020B0604020202020204" pitchFamily="34" charset="0"/>
              </a:defRPr>
            </a:lvl1pPr>
          </a:lstStyle>
          <a:p>
            <a:fld id="{831CFD09-B07C-4DF1-85CC-437CED0CA555}" type="slidenum">
              <a:rPr lang="en-US" altLang="ja-JP"/>
              <a:pPr/>
              <a:t>‹#›</a:t>
            </a:fld>
            <a:endParaRPr lang="en-US" altLang="ja-JP"/>
          </a:p>
        </p:txBody>
      </p:sp>
      <p:grpSp>
        <p:nvGrpSpPr>
          <p:cNvPr id="33796" name="Group 4"/>
          <p:cNvGrpSpPr>
            <a:grpSpLocks/>
          </p:cNvGrpSpPr>
          <p:nvPr/>
        </p:nvGrpSpPr>
        <p:grpSpPr bwMode="auto">
          <a:xfrm>
            <a:off x="0" y="0"/>
            <a:ext cx="9140825" cy="6850063"/>
            <a:chOff x="0" y="0"/>
            <a:chExt cx="5758" cy="4315"/>
          </a:xfrm>
        </p:grpSpPr>
        <p:grpSp>
          <p:nvGrpSpPr>
            <p:cNvPr id="33797" name="Group 5"/>
            <p:cNvGrpSpPr>
              <a:grpSpLocks/>
            </p:cNvGrpSpPr>
            <p:nvPr userDrawn="1"/>
          </p:nvGrpSpPr>
          <p:grpSpPr bwMode="auto">
            <a:xfrm>
              <a:off x="1728" y="2230"/>
              <a:ext cx="4027" cy="2085"/>
              <a:chOff x="1728" y="2230"/>
              <a:chExt cx="4027" cy="2085"/>
            </a:xfrm>
          </p:grpSpPr>
          <p:sp>
            <p:nvSpPr>
              <p:cNvPr id="33798" name="Freeform 6"/>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3799" name="Freeform 7"/>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3800" name="Freeform 8"/>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3801"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3802" name="Freeform 10"/>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
          <p:nvSpPr>
            <p:cNvPr id="33803" name="Freeform 11"/>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3804" name="Freeform 12"/>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Lst>
              <a:ahLst/>
              <a:cxnLst>
                <a:cxn ang="0">
                  <a:pos x="T0" y="T1"/>
                </a:cxn>
                <a:cxn ang="0">
                  <a:pos x="T2" y="T3"/>
                </a:cxn>
                <a:cxn ang="0">
                  <a:pos x="T4" y="T5"/>
                </a:cxn>
                <a:cxn ang="0">
                  <a:pos x="T6" y="T7"/>
                </a:cxn>
                <a:cxn ang="0">
                  <a:pos x="T8" y="T9"/>
                </a:cxn>
                <a:cxn ang="0">
                  <a:pos x="T10" y="T11"/>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
        <p:nvSpPr>
          <p:cNvPr id="33805" name="Rectangle 13"/>
          <p:cNvSpPr>
            <a:spLocks noGrp="1" noRot="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3806" name="Rectangle 14"/>
          <p:cNvSpPr>
            <a:spLocks noGrp="1" noChangeArrowheads="1"/>
          </p:cNvSpPr>
          <p:nvPr>
            <p:ph type="ftr" sz="quarter" idx="3"/>
          </p:nvPr>
        </p:nvSpPr>
        <p:spPr bwMode="auto">
          <a:xfrm>
            <a:off x="3124200" y="624840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spcBef>
                <a:spcPct val="0"/>
              </a:spcBef>
              <a:buSzTx/>
              <a:buFontTx/>
              <a:buNone/>
              <a:defRPr kumimoji="0" sz="1200">
                <a:effectLst/>
                <a:latin typeface="Arial" panose="020B0604020202020204" pitchFamily="34" charset="0"/>
              </a:defRPr>
            </a:lvl1pPr>
          </a:lstStyle>
          <a:p>
            <a:endParaRPr lang="en-US" altLang="ja-JP"/>
          </a:p>
        </p:txBody>
      </p:sp>
      <p:sp>
        <p:nvSpPr>
          <p:cNvPr id="33807" name="Rectangle 15"/>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 bg1="dk2" tx1="lt1" bg2="dk1" tx2="lt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 id="2147483685" r:id="rId14"/>
  </p:sldLayoutIdLst>
  <p:txStyles>
    <p:titleStyle>
      <a:lvl1pPr algn="ctr" rtl="0" fontAlgn="base">
        <a:spcBef>
          <a:spcPct val="0"/>
        </a:spcBef>
        <a:spcAft>
          <a:spcPct val="0"/>
        </a:spcAft>
        <a:defRPr kumimoji="1" sz="4400" b="1"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2pPr>
      <a:lvl3pPr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3pPr>
      <a:lvl4pPr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4pPr>
      <a:lvl5pPr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5pPr>
      <a:lvl6pPr marL="457200"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6pPr>
      <a:lvl7pPr marL="914400"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7pPr>
      <a:lvl8pPr marL="1371600"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8pPr>
      <a:lvl9pPr marL="1828800"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9pPr>
    </p:titleStyle>
    <p:bodyStyle>
      <a:lvl1pPr marL="342900" indent="-342900" algn="l" rtl="0" fontAlgn="base">
        <a:spcBef>
          <a:spcPct val="20000"/>
        </a:spcBef>
        <a:spcAft>
          <a:spcPct val="0"/>
        </a:spcAft>
        <a:buClr>
          <a:schemeClr val="hlink"/>
        </a:buClr>
        <a:buSzPct val="70000"/>
        <a:buFont typeface="Wingdings" panose="05000000000000000000" pitchFamily="2" charset="2"/>
        <a:buChar char="n"/>
        <a:defRPr kumimoji="1"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accent2"/>
        </a:buClr>
        <a:buSzPct val="70000"/>
        <a:buFont typeface="Wingdings" panose="05000000000000000000" pitchFamily="2" charset="2"/>
        <a:buChar char="n"/>
        <a:defRPr kumimoji="1"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tx2"/>
        </a:buClr>
        <a:buSzPct val="70000"/>
        <a:buFont typeface="Wingdings" panose="05000000000000000000" pitchFamily="2" charset="2"/>
        <a:buChar char="n"/>
        <a:defRPr kumimoji="1"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Clr>
          <a:schemeClr val="accent2"/>
        </a:buClr>
        <a:buSzPct val="70000"/>
        <a:buFont typeface="Wingdings" panose="05000000000000000000" pitchFamily="2" charset="2"/>
        <a:buChar char="n"/>
        <a:defRPr kumimoji="1"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hlink"/>
        </a:buClr>
        <a:buSzPct val="70000"/>
        <a:buFont typeface="Wingdings" panose="05000000000000000000" pitchFamily="2" charset="2"/>
        <a:buChar char="n"/>
        <a:defRPr kumimoji="1"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Rectangle 2"/>
          <p:cNvSpPr>
            <a:spLocks noGrp="1" noChangeArrowheads="1"/>
          </p:cNvSpPr>
          <p:nvPr>
            <p:ph type="ctrTitle" sz="quarter"/>
          </p:nvPr>
        </p:nvSpPr>
        <p:spPr>
          <a:xfrm>
            <a:off x="0" y="1557338"/>
            <a:ext cx="4737100" cy="1905000"/>
          </a:xfrm>
        </p:spPr>
        <p:txBody>
          <a:bodyPr/>
          <a:lstStyle/>
          <a:p>
            <a:r>
              <a:rPr lang="ja-JP" altLang="en-US" sz="4000" baseline="0" dirty="0">
                <a:latin typeface="Times New Roman" pitchFamily="18" charset="0"/>
              </a:rPr>
              <a:t>情報論理工学</a:t>
            </a:r>
            <a:br>
              <a:rPr lang="ja-JP" altLang="en-US" sz="4000" baseline="0" dirty="0">
                <a:latin typeface="Times New Roman" pitchFamily="18" charset="0"/>
              </a:rPr>
            </a:br>
            <a:r>
              <a:rPr lang="ja-JP" altLang="en-US" sz="4000" baseline="0" dirty="0">
                <a:latin typeface="Times New Roman" pitchFamily="18" charset="0"/>
              </a:rPr>
              <a:t>研究室</a:t>
            </a:r>
          </a:p>
        </p:txBody>
      </p:sp>
      <p:sp>
        <p:nvSpPr>
          <p:cNvPr id="296963" name="Rectangle 3"/>
          <p:cNvSpPr>
            <a:spLocks noGrp="1" noChangeArrowheads="1"/>
          </p:cNvSpPr>
          <p:nvPr>
            <p:ph type="subTitle" sz="quarter" idx="1"/>
          </p:nvPr>
        </p:nvSpPr>
        <p:spPr>
          <a:xfrm>
            <a:off x="179388" y="3933825"/>
            <a:ext cx="4137025" cy="1679575"/>
          </a:xfrm>
        </p:spPr>
        <p:txBody>
          <a:bodyPr/>
          <a:lstStyle/>
          <a:p>
            <a:pPr>
              <a:lnSpc>
                <a:spcPct val="90000"/>
              </a:lnSpc>
            </a:pPr>
            <a:r>
              <a:rPr lang="ja-JP" altLang="en-US" baseline="0" dirty="0">
                <a:latin typeface="Times New Roman" pitchFamily="18" charset="0"/>
              </a:rPr>
              <a:t>第</a:t>
            </a:r>
            <a:r>
              <a:rPr lang="en-US" altLang="ja-JP" dirty="0">
                <a:latin typeface="Times New Roman" pitchFamily="18" charset="0"/>
              </a:rPr>
              <a:t>6</a:t>
            </a:r>
            <a:r>
              <a:rPr lang="ja-JP" altLang="en-US" baseline="0" dirty="0">
                <a:latin typeface="Times New Roman" pitchFamily="18" charset="0"/>
              </a:rPr>
              <a:t>回：</a:t>
            </a:r>
            <a:endParaRPr lang="en-US" altLang="ja-JP" baseline="0" dirty="0">
              <a:latin typeface="Times New Roman" pitchFamily="18" charset="0"/>
            </a:endParaRPr>
          </a:p>
          <a:p>
            <a:pPr>
              <a:lnSpc>
                <a:spcPct val="90000"/>
              </a:lnSpc>
            </a:pPr>
            <a:r>
              <a:rPr lang="ja-JP" altLang="en-US" baseline="0" dirty="0">
                <a:latin typeface="Times New Roman" pitchFamily="18" charset="0"/>
              </a:rPr>
              <a:t>リバーシの合法手生成</a:t>
            </a:r>
          </a:p>
        </p:txBody>
      </p:sp>
      <p:pic>
        <p:nvPicPr>
          <p:cNvPr id="296964" name="Picture 4" descr="Phantom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50258" y="-19493"/>
            <a:ext cx="4593742"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aseline="0" dirty="0">
                <a:latin typeface="Times New Roman" pitchFamily="18" charset="0"/>
              </a:rPr>
              <a:t>盤面の表現</a:t>
            </a:r>
          </a:p>
        </p:txBody>
      </p:sp>
      <p:sp>
        <p:nvSpPr>
          <p:cNvPr id="3" name="コンテンツ プレースホルダー 2"/>
          <p:cNvSpPr>
            <a:spLocks noGrp="1"/>
          </p:cNvSpPr>
          <p:nvPr>
            <p:ph idx="1"/>
          </p:nvPr>
        </p:nvSpPr>
        <p:spPr/>
        <p:txBody>
          <a:bodyPr/>
          <a:lstStyle/>
          <a:p>
            <a:r>
              <a:rPr kumimoji="1" lang="ja-JP" altLang="en-US" baseline="0" dirty="0">
                <a:latin typeface="Times New Roman" pitchFamily="18" charset="0"/>
              </a:rPr>
              <a:t>盤面の表現</a:t>
            </a:r>
            <a:endParaRPr kumimoji="1" lang="en-US" altLang="ja-JP" baseline="0" dirty="0">
              <a:latin typeface="Times New Roman" pitchFamily="18" charset="0"/>
            </a:endParaRPr>
          </a:p>
          <a:p>
            <a:pPr lvl="1"/>
            <a:r>
              <a:rPr lang="ja-JP" altLang="en-US" baseline="0" dirty="0">
                <a:latin typeface="Times New Roman" pitchFamily="18" charset="0"/>
              </a:rPr>
              <a:t>盤面は</a:t>
            </a:r>
            <a:r>
              <a:rPr lang="en-US" altLang="ja-JP" baseline="0" dirty="0">
                <a:latin typeface="Times New Roman" pitchFamily="18" charset="0"/>
              </a:rPr>
              <a:t>2</a:t>
            </a:r>
            <a:r>
              <a:rPr lang="ja-JP" altLang="en-US" baseline="0" dirty="0">
                <a:latin typeface="Times New Roman" pitchFamily="18" charset="0"/>
              </a:rPr>
              <a:t>次元配列で表現できる</a:t>
            </a:r>
            <a:endParaRPr kumimoji="1" lang="ja-JP" altLang="en-US" baseline="0" dirty="0">
              <a:latin typeface="Times New Roman" pitchFamily="18" charset="0"/>
            </a:endParaRPr>
          </a:p>
        </p:txBody>
      </p:sp>
      <p:sp>
        <p:nvSpPr>
          <p:cNvPr id="4" name="正方形/長方形 3"/>
          <p:cNvSpPr/>
          <p:nvPr/>
        </p:nvSpPr>
        <p:spPr bwMode="auto">
          <a:xfrm>
            <a:off x="1894132" y="35814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正方形/長方形 4"/>
          <p:cNvSpPr/>
          <p:nvPr/>
        </p:nvSpPr>
        <p:spPr bwMode="auto">
          <a:xfrm>
            <a:off x="2547266" y="35814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正方形/長方形 5"/>
          <p:cNvSpPr/>
          <p:nvPr/>
        </p:nvSpPr>
        <p:spPr bwMode="auto">
          <a:xfrm>
            <a:off x="3200400" y="35814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正方形/長方形 6"/>
          <p:cNvSpPr/>
          <p:nvPr/>
        </p:nvSpPr>
        <p:spPr bwMode="auto">
          <a:xfrm>
            <a:off x="1894132" y="4223666"/>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正方形/長方形 7"/>
          <p:cNvSpPr/>
          <p:nvPr/>
        </p:nvSpPr>
        <p:spPr bwMode="auto">
          <a:xfrm>
            <a:off x="2547266" y="4223666"/>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正方形/長方形 8"/>
          <p:cNvSpPr/>
          <p:nvPr/>
        </p:nvSpPr>
        <p:spPr bwMode="auto">
          <a:xfrm>
            <a:off x="3200400" y="4223666"/>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正方形/長方形 9"/>
          <p:cNvSpPr/>
          <p:nvPr/>
        </p:nvSpPr>
        <p:spPr bwMode="auto">
          <a:xfrm>
            <a:off x="1894132" y="4865932"/>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正方形/長方形 10"/>
          <p:cNvSpPr/>
          <p:nvPr/>
        </p:nvSpPr>
        <p:spPr bwMode="auto">
          <a:xfrm>
            <a:off x="2547266" y="4865932"/>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正方形/長方形 11"/>
          <p:cNvSpPr/>
          <p:nvPr/>
        </p:nvSpPr>
        <p:spPr bwMode="auto">
          <a:xfrm>
            <a:off x="3200400" y="4865932"/>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円/楕円 12"/>
          <p:cNvSpPr/>
          <p:nvPr/>
        </p:nvSpPr>
        <p:spPr bwMode="auto">
          <a:xfrm>
            <a:off x="1986665" y="3668071"/>
            <a:ext cx="457200" cy="457200"/>
          </a:xfrm>
          <a:prstGeom prst="ellips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14" name="グループ化 13"/>
          <p:cNvGrpSpPr/>
          <p:nvPr/>
        </p:nvGrpSpPr>
        <p:grpSpPr>
          <a:xfrm>
            <a:off x="2654025" y="3699882"/>
            <a:ext cx="428748" cy="428748"/>
            <a:chOff x="5556278" y="4626401"/>
            <a:chExt cx="428748" cy="428748"/>
          </a:xfrm>
        </p:grpSpPr>
        <p:cxnSp>
          <p:nvCxnSpPr>
            <p:cNvPr id="15" name="直線コネクタ 14"/>
            <p:cNvCxnSpPr/>
            <p:nvPr/>
          </p:nvCxnSpPr>
          <p:spPr bwMode="auto">
            <a:xfrm flipH="1">
              <a:off x="5562601" y="4626401"/>
              <a:ext cx="422425" cy="428748"/>
            </a:xfrm>
            <a:prstGeom prst="lin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直線コネクタ 15"/>
            <p:cNvCxnSpPr/>
            <p:nvPr/>
          </p:nvCxnSpPr>
          <p:spPr bwMode="auto">
            <a:xfrm flipH="1" flipV="1">
              <a:off x="5556278" y="4626401"/>
              <a:ext cx="428748" cy="428748"/>
            </a:xfrm>
            <a:prstGeom prst="lin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7" name="円/楕円 16"/>
          <p:cNvSpPr/>
          <p:nvPr/>
        </p:nvSpPr>
        <p:spPr bwMode="auto">
          <a:xfrm>
            <a:off x="1986665" y="4964327"/>
            <a:ext cx="457200" cy="457200"/>
          </a:xfrm>
          <a:prstGeom prst="ellips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18" name="グループ化 17"/>
          <p:cNvGrpSpPr/>
          <p:nvPr/>
        </p:nvGrpSpPr>
        <p:grpSpPr>
          <a:xfrm>
            <a:off x="2015117" y="4331019"/>
            <a:ext cx="428748" cy="428748"/>
            <a:chOff x="5556278" y="4626401"/>
            <a:chExt cx="428748" cy="428748"/>
          </a:xfrm>
        </p:grpSpPr>
        <p:cxnSp>
          <p:nvCxnSpPr>
            <p:cNvPr id="19" name="直線コネクタ 18"/>
            <p:cNvCxnSpPr/>
            <p:nvPr/>
          </p:nvCxnSpPr>
          <p:spPr bwMode="auto">
            <a:xfrm flipH="1">
              <a:off x="5562601" y="4626401"/>
              <a:ext cx="422425" cy="428748"/>
            </a:xfrm>
            <a:prstGeom prst="lin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flipH="1" flipV="1">
              <a:off x="5556278" y="4626401"/>
              <a:ext cx="428748" cy="428748"/>
            </a:xfrm>
            <a:prstGeom prst="lin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1" name="正方形/長方形 20"/>
          <p:cNvSpPr/>
          <p:nvPr/>
        </p:nvSpPr>
        <p:spPr bwMode="auto">
          <a:xfrm>
            <a:off x="4800600" y="3575538"/>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2" name="正方形/長方形 21"/>
          <p:cNvSpPr/>
          <p:nvPr/>
        </p:nvSpPr>
        <p:spPr bwMode="auto">
          <a:xfrm>
            <a:off x="5453734" y="3575538"/>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3" name="正方形/長方形 22"/>
          <p:cNvSpPr/>
          <p:nvPr/>
        </p:nvSpPr>
        <p:spPr bwMode="auto">
          <a:xfrm>
            <a:off x="6106868" y="3575538"/>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0</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4" name="正方形/長方形 23"/>
          <p:cNvSpPr/>
          <p:nvPr/>
        </p:nvSpPr>
        <p:spPr bwMode="auto">
          <a:xfrm>
            <a:off x="4800600" y="4217804"/>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5" name="正方形/長方形 24"/>
          <p:cNvSpPr/>
          <p:nvPr/>
        </p:nvSpPr>
        <p:spPr bwMode="auto">
          <a:xfrm>
            <a:off x="5453734" y="4217804"/>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0</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6" name="正方形/長方形 25"/>
          <p:cNvSpPr/>
          <p:nvPr/>
        </p:nvSpPr>
        <p:spPr bwMode="auto">
          <a:xfrm>
            <a:off x="6106868" y="4217804"/>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0</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7" name="正方形/長方形 26"/>
          <p:cNvSpPr/>
          <p:nvPr/>
        </p:nvSpPr>
        <p:spPr bwMode="auto">
          <a:xfrm>
            <a:off x="4800600" y="486007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8" name="正方形/長方形 27"/>
          <p:cNvSpPr/>
          <p:nvPr/>
        </p:nvSpPr>
        <p:spPr bwMode="auto">
          <a:xfrm>
            <a:off x="5453734" y="486007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0</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正方形/長方形 28"/>
          <p:cNvSpPr/>
          <p:nvPr/>
        </p:nvSpPr>
        <p:spPr bwMode="auto">
          <a:xfrm>
            <a:off x="6106868" y="486007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0</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0" name="テキスト ボックス 29"/>
          <p:cNvSpPr txBox="1"/>
          <p:nvPr/>
        </p:nvSpPr>
        <p:spPr>
          <a:xfrm>
            <a:off x="3983470" y="2796006"/>
            <a:ext cx="4099200" cy="523220"/>
          </a:xfrm>
          <a:prstGeom prst="rect">
            <a:avLst/>
          </a:prstGeom>
          <a:noFill/>
        </p:spPr>
        <p:txBody>
          <a:bodyPr wrap="none" rtlCol="0">
            <a:spAutoFit/>
          </a:bodyPr>
          <a:lstStyle/>
          <a:p>
            <a:r>
              <a:rPr kumimoji="1" lang="en-US" altLang="ja-JP" dirty="0" err="1"/>
              <a:t>int</a:t>
            </a:r>
            <a:r>
              <a:rPr kumimoji="1" lang="en-US" altLang="ja-JP" dirty="0"/>
              <a:t> </a:t>
            </a:r>
            <a:r>
              <a:rPr lang="en-US" altLang="ja-JP" dirty="0"/>
              <a:t>b</a:t>
            </a:r>
            <a:r>
              <a:rPr kumimoji="1" lang="en-US" altLang="ja-JP" dirty="0"/>
              <a:t>oard[][] = new </a:t>
            </a:r>
            <a:r>
              <a:rPr kumimoji="1" lang="en-US" altLang="ja-JP" dirty="0" err="1"/>
              <a:t>int</a:t>
            </a:r>
            <a:r>
              <a:rPr kumimoji="1" lang="en-US" altLang="ja-JP" dirty="0"/>
              <a:t>[3][3];</a:t>
            </a:r>
            <a:endParaRPr kumimoji="1" lang="ja-JP" altLang="en-US" dirty="0"/>
          </a:p>
        </p:txBody>
      </p:sp>
      <p:sp>
        <p:nvSpPr>
          <p:cNvPr id="31" name="テキスト ボックス 30"/>
          <p:cNvSpPr txBox="1"/>
          <p:nvPr/>
        </p:nvSpPr>
        <p:spPr>
          <a:xfrm>
            <a:off x="6909619" y="3863181"/>
            <a:ext cx="1003800" cy="1557349"/>
          </a:xfrm>
          <a:prstGeom prst="rect">
            <a:avLst/>
          </a:prstGeom>
          <a:noFill/>
        </p:spPr>
        <p:txBody>
          <a:bodyPr wrap="none" rtlCol="0">
            <a:spAutoFit/>
          </a:bodyPr>
          <a:lstStyle/>
          <a:p>
            <a:pPr algn="l"/>
            <a:r>
              <a:rPr lang="ja-JP" altLang="en-US" dirty="0"/>
              <a:t>○：</a:t>
            </a:r>
            <a:r>
              <a:rPr lang="en-US" altLang="ja-JP" dirty="0"/>
              <a:t>1</a:t>
            </a:r>
          </a:p>
          <a:p>
            <a:pPr algn="l"/>
            <a:r>
              <a:rPr kumimoji="1" lang="en-US" altLang="ja-JP" dirty="0"/>
              <a:t>×</a:t>
            </a:r>
            <a:r>
              <a:rPr kumimoji="1" lang="ja-JP" altLang="en-US" dirty="0"/>
              <a:t>：</a:t>
            </a:r>
            <a:r>
              <a:rPr kumimoji="1" lang="en-US" altLang="ja-JP" dirty="0"/>
              <a:t>-1</a:t>
            </a:r>
          </a:p>
          <a:p>
            <a:pPr algn="l"/>
            <a:r>
              <a:rPr lang="ja-JP" altLang="en-US" dirty="0"/>
              <a:t>空：</a:t>
            </a:r>
            <a:r>
              <a:rPr lang="en-US" altLang="ja-JP" dirty="0"/>
              <a:t>0</a:t>
            </a:r>
            <a:endParaRPr kumimoji="1" lang="ja-JP" altLang="en-US" dirty="0"/>
          </a:p>
        </p:txBody>
      </p:sp>
    </p:spTree>
    <p:extLst>
      <p:ext uri="{BB962C8B-B14F-4D97-AF65-F5344CB8AC3E}">
        <p14:creationId xmlns:p14="http://schemas.microsoft.com/office/powerpoint/2010/main" val="18156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305800" cy="857958"/>
          </a:xfrm>
        </p:spPr>
        <p:txBody>
          <a:bodyPr/>
          <a:lstStyle/>
          <a:p>
            <a:r>
              <a:rPr lang="ja-JP" altLang="en-US" baseline="0" dirty="0">
                <a:latin typeface="Times New Roman" pitchFamily="18" charset="0"/>
              </a:rPr>
              <a:t>盤面の表現</a:t>
            </a:r>
            <a:endParaRPr kumimoji="1" lang="ja-JP" altLang="en-US" baseline="0" dirty="0">
              <a:latin typeface="Times New Roman" pitchFamily="18" charset="0"/>
            </a:endParaRPr>
          </a:p>
        </p:txBody>
      </p:sp>
      <p:grpSp>
        <p:nvGrpSpPr>
          <p:cNvPr id="85" name="グループ化 84"/>
          <p:cNvGrpSpPr/>
          <p:nvPr/>
        </p:nvGrpSpPr>
        <p:grpSpPr>
          <a:xfrm>
            <a:off x="109587" y="2396467"/>
            <a:ext cx="4019887" cy="4047793"/>
            <a:chOff x="562304" y="1210007"/>
            <a:chExt cx="5105400" cy="5140842"/>
          </a:xfrm>
        </p:grpSpPr>
        <p:sp>
          <p:nvSpPr>
            <p:cNvPr id="68" name="正方形/長方形 67"/>
            <p:cNvSpPr/>
            <p:nvPr/>
          </p:nvSpPr>
          <p:spPr bwMode="auto">
            <a:xfrm>
              <a:off x="562304" y="1245449"/>
              <a:ext cx="5105400" cy="5105400"/>
            </a:xfrm>
            <a:prstGeom prst="rect">
              <a:avLst/>
            </a:prstGeom>
            <a:solidFill>
              <a:srgbClr val="92D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67" name="グループ化 66"/>
            <p:cNvGrpSpPr/>
            <p:nvPr/>
          </p:nvGrpSpPr>
          <p:grpSpPr>
            <a:xfrm>
              <a:off x="990600" y="1676400"/>
              <a:ext cx="4248807" cy="4280338"/>
              <a:chOff x="1752600" y="1600200"/>
              <a:chExt cx="4248807" cy="4280338"/>
            </a:xfrm>
          </p:grpSpPr>
          <p:sp>
            <p:nvSpPr>
              <p:cNvPr id="3" name="正方形/長方形 2"/>
              <p:cNvSpPr/>
              <p:nvPr/>
            </p:nvSpPr>
            <p:spPr bwMode="auto">
              <a:xfrm>
                <a:off x="17526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 name="正方形/長方形 3"/>
              <p:cNvSpPr/>
              <p:nvPr/>
            </p:nvSpPr>
            <p:spPr bwMode="auto">
              <a:xfrm>
                <a:off x="22860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正方形/長方形 4"/>
              <p:cNvSpPr/>
              <p:nvPr/>
            </p:nvSpPr>
            <p:spPr bwMode="auto">
              <a:xfrm>
                <a:off x="28194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正方形/長方形 5"/>
              <p:cNvSpPr/>
              <p:nvPr/>
            </p:nvSpPr>
            <p:spPr bwMode="auto">
              <a:xfrm>
                <a:off x="33528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正方形/長方形 6"/>
              <p:cNvSpPr/>
              <p:nvPr/>
            </p:nvSpPr>
            <p:spPr bwMode="auto">
              <a:xfrm>
                <a:off x="38678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正方形/長方形 7"/>
              <p:cNvSpPr/>
              <p:nvPr/>
            </p:nvSpPr>
            <p:spPr bwMode="auto">
              <a:xfrm>
                <a:off x="44012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正方形/長方形 8"/>
              <p:cNvSpPr/>
              <p:nvPr/>
            </p:nvSpPr>
            <p:spPr bwMode="auto">
              <a:xfrm>
                <a:off x="49346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正方形/長方形 9"/>
              <p:cNvSpPr/>
              <p:nvPr/>
            </p:nvSpPr>
            <p:spPr bwMode="auto">
              <a:xfrm>
                <a:off x="54680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正方形/長方形 10"/>
              <p:cNvSpPr/>
              <p:nvPr/>
            </p:nvSpPr>
            <p:spPr bwMode="auto">
              <a:xfrm>
                <a:off x="17526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正方形/長方形 11"/>
              <p:cNvSpPr/>
              <p:nvPr/>
            </p:nvSpPr>
            <p:spPr bwMode="auto">
              <a:xfrm>
                <a:off x="22860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正方形/長方形 12"/>
              <p:cNvSpPr/>
              <p:nvPr/>
            </p:nvSpPr>
            <p:spPr bwMode="auto">
              <a:xfrm>
                <a:off x="28194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正方形/長方形 13"/>
              <p:cNvSpPr/>
              <p:nvPr/>
            </p:nvSpPr>
            <p:spPr bwMode="auto">
              <a:xfrm>
                <a:off x="33528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 name="正方形/長方形 14"/>
              <p:cNvSpPr/>
              <p:nvPr/>
            </p:nvSpPr>
            <p:spPr bwMode="auto">
              <a:xfrm>
                <a:off x="38678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正方形/長方形 15"/>
              <p:cNvSpPr/>
              <p:nvPr/>
            </p:nvSpPr>
            <p:spPr bwMode="auto">
              <a:xfrm>
                <a:off x="44012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正方形/長方形 16"/>
              <p:cNvSpPr/>
              <p:nvPr/>
            </p:nvSpPr>
            <p:spPr bwMode="auto">
              <a:xfrm>
                <a:off x="49346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正方形/長方形 17"/>
              <p:cNvSpPr/>
              <p:nvPr/>
            </p:nvSpPr>
            <p:spPr bwMode="auto">
              <a:xfrm>
                <a:off x="54680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 name="正方形/長方形 18"/>
              <p:cNvSpPr/>
              <p:nvPr/>
            </p:nvSpPr>
            <p:spPr bwMode="auto">
              <a:xfrm>
                <a:off x="17526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 name="正方形/長方形 19"/>
              <p:cNvSpPr/>
              <p:nvPr/>
            </p:nvSpPr>
            <p:spPr bwMode="auto">
              <a:xfrm>
                <a:off x="22860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正方形/長方形 20"/>
              <p:cNvSpPr/>
              <p:nvPr/>
            </p:nvSpPr>
            <p:spPr bwMode="auto">
              <a:xfrm>
                <a:off x="28194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正方形/長方形 21"/>
              <p:cNvSpPr/>
              <p:nvPr/>
            </p:nvSpPr>
            <p:spPr bwMode="auto">
              <a:xfrm>
                <a:off x="33528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正方形/長方形 22"/>
              <p:cNvSpPr/>
              <p:nvPr/>
            </p:nvSpPr>
            <p:spPr bwMode="auto">
              <a:xfrm>
                <a:off x="38678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p:cNvSpPr/>
              <p:nvPr/>
            </p:nvSpPr>
            <p:spPr bwMode="auto">
              <a:xfrm>
                <a:off x="44012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 name="正方形/長方形 24"/>
              <p:cNvSpPr/>
              <p:nvPr/>
            </p:nvSpPr>
            <p:spPr bwMode="auto">
              <a:xfrm>
                <a:off x="49346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 name="正方形/長方形 25"/>
              <p:cNvSpPr/>
              <p:nvPr/>
            </p:nvSpPr>
            <p:spPr bwMode="auto">
              <a:xfrm>
                <a:off x="54680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正方形/長方形 26"/>
              <p:cNvSpPr/>
              <p:nvPr/>
            </p:nvSpPr>
            <p:spPr bwMode="auto">
              <a:xfrm>
                <a:off x="17526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p:cNvSpPr/>
              <p:nvPr/>
            </p:nvSpPr>
            <p:spPr bwMode="auto">
              <a:xfrm>
                <a:off x="22860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 name="正方形/長方形 28"/>
              <p:cNvSpPr/>
              <p:nvPr/>
            </p:nvSpPr>
            <p:spPr bwMode="auto">
              <a:xfrm>
                <a:off x="28194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 name="正方形/長方形 29"/>
              <p:cNvSpPr/>
              <p:nvPr/>
            </p:nvSpPr>
            <p:spPr bwMode="auto">
              <a:xfrm>
                <a:off x="33528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正方形/長方形 30"/>
              <p:cNvSpPr/>
              <p:nvPr/>
            </p:nvSpPr>
            <p:spPr bwMode="auto">
              <a:xfrm>
                <a:off x="38678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正方形/長方形 31"/>
              <p:cNvSpPr/>
              <p:nvPr/>
            </p:nvSpPr>
            <p:spPr bwMode="auto">
              <a:xfrm>
                <a:off x="44012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正方形/長方形 32"/>
              <p:cNvSpPr/>
              <p:nvPr/>
            </p:nvSpPr>
            <p:spPr bwMode="auto">
              <a:xfrm>
                <a:off x="49346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正方形/長方形 33"/>
              <p:cNvSpPr/>
              <p:nvPr/>
            </p:nvSpPr>
            <p:spPr bwMode="auto">
              <a:xfrm>
                <a:off x="54680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正方形/長方形 34"/>
              <p:cNvSpPr/>
              <p:nvPr/>
            </p:nvSpPr>
            <p:spPr bwMode="auto">
              <a:xfrm>
                <a:off x="17526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p:cNvSpPr/>
              <p:nvPr/>
            </p:nvSpPr>
            <p:spPr bwMode="auto">
              <a:xfrm>
                <a:off x="22860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 name="正方形/長方形 36"/>
              <p:cNvSpPr/>
              <p:nvPr/>
            </p:nvSpPr>
            <p:spPr bwMode="auto">
              <a:xfrm>
                <a:off x="28194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 name="正方形/長方形 37"/>
              <p:cNvSpPr/>
              <p:nvPr/>
            </p:nvSpPr>
            <p:spPr bwMode="auto">
              <a:xfrm>
                <a:off x="33528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 name="正方形/長方形 38"/>
              <p:cNvSpPr/>
              <p:nvPr/>
            </p:nvSpPr>
            <p:spPr bwMode="auto">
              <a:xfrm>
                <a:off x="38678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0" name="正方形/長方形 39"/>
              <p:cNvSpPr/>
              <p:nvPr/>
            </p:nvSpPr>
            <p:spPr bwMode="auto">
              <a:xfrm>
                <a:off x="44012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 name="正方形/長方形 40"/>
              <p:cNvSpPr/>
              <p:nvPr/>
            </p:nvSpPr>
            <p:spPr bwMode="auto">
              <a:xfrm>
                <a:off x="49346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 name="正方形/長方形 41"/>
              <p:cNvSpPr/>
              <p:nvPr/>
            </p:nvSpPr>
            <p:spPr bwMode="auto">
              <a:xfrm>
                <a:off x="54680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 name="正方形/長方形 42"/>
              <p:cNvSpPr/>
              <p:nvPr/>
            </p:nvSpPr>
            <p:spPr bwMode="auto">
              <a:xfrm>
                <a:off x="17526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 name="正方形/長方形 43"/>
              <p:cNvSpPr/>
              <p:nvPr/>
            </p:nvSpPr>
            <p:spPr bwMode="auto">
              <a:xfrm>
                <a:off x="22860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 name="正方形/長方形 44"/>
              <p:cNvSpPr/>
              <p:nvPr/>
            </p:nvSpPr>
            <p:spPr bwMode="auto">
              <a:xfrm>
                <a:off x="28194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 name="正方形/長方形 45"/>
              <p:cNvSpPr/>
              <p:nvPr/>
            </p:nvSpPr>
            <p:spPr bwMode="auto">
              <a:xfrm>
                <a:off x="33528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 name="正方形/長方形 46"/>
              <p:cNvSpPr/>
              <p:nvPr/>
            </p:nvSpPr>
            <p:spPr bwMode="auto">
              <a:xfrm>
                <a:off x="38678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 name="正方形/長方形 47"/>
              <p:cNvSpPr/>
              <p:nvPr/>
            </p:nvSpPr>
            <p:spPr bwMode="auto">
              <a:xfrm>
                <a:off x="44012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 name="正方形/長方形 48"/>
              <p:cNvSpPr/>
              <p:nvPr/>
            </p:nvSpPr>
            <p:spPr bwMode="auto">
              <a:xfrm>
                <a:off x="49346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 name="正方形/長方形 49"/>
              <p:cNvSpPr/>
              <p:nvPr/>
            </p:nvSpPr>
            <p:spPr bwMode="auto">
              <a:xfrm>
                <a:off x="54680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 name="正方形/長方形 50"/>
              <p:cNvSpPr/>
              <p:nvPr/>
            </p:nvSpPr>
            <p:spPr bwMode="auto">
              <a:xfrm>
                <a:off x="17526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 name="正方形/長方形 51"/>
              <p:cNvSpPr/>
              <p:nvPr/>
            </p:nvSpPr>
            <p:spPr bwMode="auto">
              <a:xfrm>
                <a:off x="22860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 name="正方形/長方形 52"/>
              <p:cNvSpPr/>
              <p:nvPr/>
            </p:nvSpPr>
            <p:spPr bwMode="auto">
              <a:xfrm>
                <a:off x="28194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 name="正方形/長方形 53"/>
              <p:cNvSpPr/>
              <p:nvPr/>
            </p:nvSpPr>
            <p:spPr bwMode="auto">
              <a:xfrm>
                <a:off x="33528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 name="正方形/長方形 54"/>
              <p:cNvSpPr/>
              <p:nvPr/>
            </p:nvSpPr>
            <p:spPr bwMode="auto">
              <a:xfrm>
                <a:off x="38678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 name="正方形/長方形 55"/>
              <p:cNvSpPr/>
              <p:nvPr/>
            </p:nvSpPr>
            <p:spPr bwMode="auto">
              <a:xfrm>
                <a:off x="44012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 name="正方形/長方形 56"/>
              <p:cNvSpPr/>
              <p:nvPr/>
            </p:nvSpPr>
            <p:spPr bwMode="auto">
              <a:xfrm>
                <a:off x="49346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8" name="正方形/長方形 57"/>
              <p:cNvSpPr/>
              <p:nvPr/>
            </p:nvSpPr>
            <p:spPr bwMode="auto">
              <a:xfrm>
                <a:off x="54680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 name="正方形/長方形 58"/>
              <p:cNvSpPr/>
              <p:nvPr/>
            </p:nvSpPr>
            <p:spPr bwMode="auto">
              <a:xfrm>
                <a:off x="17526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 name="正方形/長方形 59"/>
              <p:cNvSpPr/>
              <p:nvPr/>
            </p:nvSpPr>
            <p:spPr bwMode="auto">
              <a:xfrm>
                <a:off x="22860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1" name="正方形/長方形 60"/>
              <p:cNvSpPr/>
              <p:nvPr/>
            </p:nvSpPr>
            <p:spPr bwMode="auto">
              <a:xfrm>
                <a:off x="28194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2" name="正方形/長方形 61"/>
              <p:cNvSpPr/>
              <p:nvPr/>
            </p:nvSpPr>
            <p:spPr bwMode="auto">
              <a:xfrm>
                <a:off x="33528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 name="正方形/長方形 62"/>
              <p:cNvSpPr/>
              <p:nvPr/>
            </p:nvSpPr>
            <p:spPr bwMode="auto">
              <a:xfrm>
                <a:off x="38678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 name="正方形/長方形 63"/>
              <p:cNvSpPr/>
              <p:nvPr/>
            </p:nvSpPr>
            <p:spPr bwMode="auto">
              <a:xfrm>
                <a:off x="44012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 name="正方形/長方形 64"/>
              <p:cNvSpPr/>
              <p:nvPr/>
            </p:nvSpPr>
            <p:spPr bwMode="auto">
              <a:xfrm>
                <a:off x="49346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 name="正方形/長方形 65"/>
              <p:cNvSpPr/>
              <p:nvPr/>
            </p:nvSpPr>
            <p:spPr bwMode="auto">
              <a:xfrm>
                <a:off x="54680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69" name="テキスト ボックス 68"/>
            <p:cNvSpPr txBox="1"/>
            <p:nvPr/>
          </p:nvSpPr>
          <p:spPr>
            <a:xfrm>
              <a:off x="575765" y="5406204"/>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8</a:t>
              </a:r>
              <a:endParaRPr kumimoji="1" lang="ja-JP" altLang="en-US" sz="2000" b="1" dirty="0">
                <a:effectLst/>
                <a:latin typeface="Times New Roman" panose="02020603050405020304" pitchFamily="18" charset="0"/>
              </a:endParaRPr>
            </a:p>
          </p:txBody>
        </p:sp>
        <p:sp>
          <p:nvSpPr>
            <p:cNvPr id="70" name="テキスト ボックス 69"/>
            <p:cNvSpPr txBox="1"/>
            <p:nvPr/>
          </p:nvSpPr>
          <p:spPr>
            <a:xfrm>
              <a:off x="568982" y="4867715"/>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7</a:t>
              </a:r>
              <a:endParaRPr kumimoji="1" lang="ja-JP" altLang="en-US" sz="2000" b="1" dirty="0">
                <a:effectLst/>
                <a:latin typeface="Times New Roman" panose="02020603050405020304" pitchFamily="18" charset="0"/>
              </a:endParaRPr>
            </a:p>
          </p:txBody>
        </p:sp>
        <p:sp>
          <p:nvSpPr>
            <p:cNvPr id="71" name="テキスト ボックス 70"/>
            <p:cNvSpPr txBox="1"/>
            <p:nvPr/>
          </p:nvSpPr>
          <p:spPr>
            <a:xfrm>
              <a:off x="576947" y="434703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6</a:t>
              </a:r>
              <a:endParaRPr kumimoji="1" lang="ja-JP" altLang="en-US" sz="2000" b="1" dirty="0">
                <a:effectLst/>
                <a:latin typeface="Times New Roman" panose="02020603050405020304" pitchFamily="18" charset="0"/>
              </a:endParaRPr>
            </a:p>
          </p:txBody>
        </p:sp>
        <p:sp>
          <p:nvSpPr>
            <p:cNvPr id="72" name="テキスト ボックス 71"/>
            <p:cNvSpPr txBox="1"/>
            <p:nvPr/>
          </p:nvSpPr>
          <p:spPr>
            <a:xfrm>
              <a:off x="570162" y="380854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5</a:t>
              </a:r>
              <a:endParaRPr kumimoji="1" lang="ja-JP" altLang="en-US" sz="2000" b="1" dirty="0">
                <a:effectLst/>
                <a:latin typeface="Times New Roman" panose="02020603050405020304" pitchFamily="18" charset="0"/>
              </a:endParaRPr>
            </a:p>
          </p:txBody>
        </p:sp>
        <p:sp>
          <p:nvSpPr>
            <p:cNvPr id="73" name="テキスト ボックス 72"/>
            <p:cNvSpPr txBox="1"/>
            <p:nvPr/>
          </p:nvSpPr>
          <p:spPr>
            <a:xfrm>
              <a:off x="578448" y="3312784"/>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4</a:t>
              </a:r>
              <a:endParaRPr kumimoji="1" lang="ja-JP" altLang="en-US" sz="2000" b="1" dirty="0">
                <a:effectLst/>
                <a:latin typeface="Times New Roman" panose="02020603050405020304" pitchFamily="18" charset="0"/>
              </a:endParaRPr>
            </a:p>
          </p:txBody>
        </p:sp>
        <p:sp>
          <p:nvSpPr>
            <p:cNvPr id="74" name="テキスト ボックス 73"/>
            <p:cNvSpPr txBox="1"/>
            <p:nvPr/>
          </p:nvSpPr>
          <p:spPr>
            <a:xfrm>
              <a:off x="571664" y="2774294"/>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3</a:t>
              </a:r>
              <a:endParaRPr kumimoji="1" lang="ja-JP" altLang="en-US" sz="2000" b="1" dirty="0">
                <a:effectLst/>
                <a:latin typeface="Times New Roman" panose="02020603050405020304" pitchFamily="18" charset="0"/>
              </a:endParaRPr>
            </a:p>
          </p:txBody>
        </p:sp>
        <p:sp>
          <p:nvSpPr>
            <p:cNvPr id="75" name="テキスト ボックス 74"/>
            <p:cNvSpPr txBox="1"/>
            <p:nvPr/>
          </p:nvSpPr>
          <p:spPr>
            <a:xfrm>
              <a:off x="579629" y="2253618"/>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2</a:t>
              </a:r>
              <a:endParaRPr kumimoji="1" lang="ja-JP" altLang="en-US" sz="2000" b="1" dirty="0">
                <a:effectLst/>
                <a:latin typeface="Times New Roman" panose="02020603050405020304" pitchFamily="18" charset="0"/>
              </a:endParaRPr>
            </a:p>
          </p:txBody>
        </p:sp>
        <p:sp>
          <p:nvSpPr>
            <p:cNvPr id="76" name="テキスト ボックス 75"/>
            <p:cNvSpPr txBox="1"/>
            <p:nvPr/>
          </p:nvSpPr>
          <p:spPr>
            <a:xfrm>
              <a:off x="572846" y="171512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1</a:t>
              </a:r>
              <a:endParaRPr kumimoji="1" lang="ja-JP" altLang="en-US" sz="2000" b="1" dirty="0">
                <a:effectLst/>
                <a:latin typeface="Times New Roman" panose="02020603050405020304" pitchFamily="18" charset="0"/>
              </a:endParaRPr>
            </a:p>
          </p:txBody>
        </p:sp>
        <p:sp>
          <p:nvSpPr>
            <p:cNvPr id="77" name="テキスト ボックス 76"/>
            <p:cNvSpPr txBox="1"/>
            <p:nvPr/>
          </p:nvSpPr>
          <p:spPr>
            <a:xfrm>
              <a:off x="1038608" y="1216133"/>
              <a:ext cx="478468" cy="611810"/>
            </a:xfrm>
            <a:prstGeom prst="rect">
              <a:avLst/>
            </a:prstGeom>
            <a:noFill/>
          </p:spPr>
          <p:txBody>
            <a:bodyPr wrap="none" rtlCol="0">
              <a:spAutoFit/>
            </a:bodyPr>
            <a:lstStyle/>
            <a:p>
              <a:r>
                <a:rPr kumimoji="1" lang="en-US" altLang="ja-JP" sz="2000" b="1" dirty="0">
                  <a:effectLst/>
                  <a:latin typeface="Times New Roman" panose="02020603050405020304" pitchFamily="18" charset="0"/>
                </a:rPr>
                <a:t>a</a:t>
              </a:r>
              <a:endParaRPr kumimoji="1" lang="ja-JP" altLang="en-US" sz="2000" b="1" dirty="0">
                <a:effectLst/>
                <a:latin typeface="Times New Roman" panose="02020603050405020304" pitchFamily="18" charset="0"/>
              </a:endParaRPr>
            </a:p>
          </p:txBody>
        </p:sp>
        <p:sp>
          <p:nvSpPr>
            <p:cNvPr id="78" name="テキスト ボックス 77"/>
            <p:cNvSpPr txBox="1"/>
            <p:nvPr/>
          </p:nvSpPr>
          <p:spPr>
            <a:xfrm>
              <a:off x="1560978" y="1210320"/>
              <a:ext cx="500528" cy="611810"/>
            </a:xfrm>
            <a:prstGeom prst="rect">
              <a:avLst/>
            </a:prstGeom>
            <a:noFill/>
          </p:spPr>
          <p:txBody>
            <a:bodyPr wrap="none" rtlCol="0">
              <a:spAutoFit/>
            </a:bodyPr>
            <a:lstStyle/>
            <a:p>
              <a:r>
                <a:rPr lang="en-US" altLang="ja-JP" sz="2000" b="1" dirty="0">
                  <a:effectLst/>
                  <a:latin typeface="Times New Roman" panose="02020603050405020304" pitchFamily="18" charset="0"/>
                </a:rPr>
                <a:t>b</a:t>
              </a:r>
              <a:endParaRPr kumimoji="1" lang="ja-JP" altLang="en-US" sz="2000" b="1" dirty="0">
                <a:effectLst/>
                <a:latin typeface="Times New Roman" panose="02020603050405020304" pitchFamily="18" charset="0"/>
              </a:endParaRPr>
            </a:p>
          </p:txBody>
        </p:sp>
        <p:sp>
          <p:nvSpPr>
            <p:cNvPr id="79" name="テキスト ボックス 78"/>
            <p:cNvSpPr txBox="1"/>
            <p:nvPr/>
          </p:nvSpPr>
          <p:spPr>
            <a:xfrm>
              <a:off x="2105174" y="1215819"/>
              <a:ext cx="456407" cy="611810"/>
            </a:xfrm>
            <a:prstGeom prst="rect">
              <a:avLst/>
            </a:prstGeom>
            <a:noFill/>
          </p:spPr>
          <p:txBody>
            <a:bodyPr wrap="none" rtlCol="0">
              <a:spAutoFit/>
            </a:bodyPr>
            <a:lstStyle/>
            <a:p>
              <a:r>
                <a:rPr lang="en-US" altLang="ja-JP" sz="2000" b="1" dirty="0">
                  <a:effectLst/>
                  <a:latin typeface="Times New Roman" panose="02020603050405020304" pitchFamily="18" charset="0"/>
                </a:rPr>
                <a:t>c</a:t>
              </a:r>
              <a:endParaRPr kumimoji="1" lang="ja-JP" altLang="en-US" sz="2000" b="1" dirty="0">
                <a:effectLst/>
                <a:latin typeface="Times New Roman" panose="02020603050405020304" pitchFamily="18" charset="0"/>
              </a:endParaRPr>
            </a:p>
          </p:txBody>
        </p:sp>
        <p:sp>
          <p:nvSpPr>
            <p:cNvPr id="80" name="テキスト ボックス 79"/>
            <p:cNvSpPr txBox="1"/>
            <p:nvPr/>
          </p:nvSpPr>
          <p:spPr>
            <a:xfrm>
              <a:off x="2616515" y="1210007"/>
              <a:ext cx="500528" cy="611810"/>
            </a:xfrm>
            <a:prstGeom prst="rect">
              <a:avLst/>
            </a:prstGeom>
            <a:noFill/>
          </p:spPr>
          <p:txBody>
            <a:bodyPr wrap="none" rtlCol="0">
              <a:spAutoFit/>
            </a:bodyPr>
            <a:lstStyle/>
            <a:p>
              <a:r>
                <a:rPr lang="en-US" altLang="ja-JP" sz="2000" b="1" dirty="0">
                  <a:effectLst/>
                  <a:latin typeface="Times New Roman" panose="02020603050405020304" pitchFamily="18" charset="0"/>
                </a:rPr>
                <a:t>d</a:t>
              </a:r>
              <a:endParaRPr kumimoji="1" lang="ja-JP" altLang="en-US" sz="2000" b="1" dirty="0">
                <a:effectLst/>
                <a:latin typeface="Times New Roman" panose="02020603050405020304" pitchFamily="18" charset="0"/>
              </a:endParaRPr>
            </a:p>
          </p:txBody>
        </p:sp>
        <p:sp>
          <p:nvSpPr>
            <p:cNvPr id="81" name="テキスト ボックス 80"/>
            <p:cNvSpPr txBox="1"/>
            <p:nvPr/>
          </p:nvSpPr>
          <p:spPr>
            <a:xfrm>
              <a:off x="3158973" y="1216133"/>
              <a:ext cx="456407" cy="611810"/>
            </a:xfrm>
            <a:prstGeom prst="rect">
              <a:avLst/>
            </a:prstGeom>
            <a:noFill/>
          </p:spPr>
          <p:txBody>
            <a:bodyPr wrap="none" rtlCol="0">
              <a:spAutoFit/>
            </a:bodyPr>
            <a:lstStyle/>
            <a:p>
              <a:r>
                <a:rPr lang="en-US" altLang="ja-JP" sz="2000" b="1" dirty="0">
                  <a:effectLst/>
                  <a:latin typeface="Times New Roman" panose="02020603050405020304" pitchFamily="18" charset="0"/>
                </a:rPr>
                <a:t>e</a:t>
              </a:r>
              <a:endParaRPr kumimoji="1" lang="ja-JP" altLang="en-US" sz="2000" b="1" dirty="0">
                <a:effectLst/>
                <a:latin typeface="Times New Roman" panose="02020603050405020304" pitchFamily="18" charset="0"/>
              </a:endParaRPr>
            </a:p>
          </p:txBody>
        </p:sp>
        <p:sp>
          <p:nvSpPr>
            <p:cNvPr id="82" name="テキスト ボックス 81"/>
            <p:cNvSpPr txBox="1"/>
            <p:nvPr/>
          </p:nvSpPr>
          <p:spPr>
            <a:xfrm>
              <a:off x="3714434" y="1210320"/>
              <a:ext cx="412287" cy="611810"/>
            </a:xfrm>
            <a:prstGeom prst="rect">
              <a:avLst/>
            </a:prstGeom>
            <a:noFill/>
          </p:spPr>
          <p:txBody>
            <a:bodyPr wrap="none" rtlCol="0">
              <a:spAutoFit/>
            </a:bodyPr>
            <a:lstStyle/>
            <a:p>
              <a:r>
                <a:rPr lang="en-US" altLang="ja-JP" sz="2000" b="1" dirty="0">
                  <a:effectLst/>
                  <a:latin typeface="Times New Roman" panose="02020603050405020304" pitchFamily="18" charset="0"/>
                </a:rPr>
                <a:t>f</a:t>
              </a:r>
              <a:endParaRPr kumimoji="1" lang="ja-JP" altLang="en-US" sz="2000" b="1" dirty="0">
                <a:effectLst/>
                <a:latin typeface="Times New Roman" panose="02020603050405020304" pitchFamily="18" charset="0"/>
              </a:endParaRPr>
            </a:p>
          </p:txBody>
        </p:sp>
        <p:sp>
          <p:nvSpPr>
            <p:cNvPr id="83" name="テキスト ボックス 82"/>
            <p:cNvSpPr txBox="1"/>
            <p:nvPr/>
          </p:nvSpPr>
          <p:spPr>
            <a:xfrm>
              <a:off x="4203480" y="121581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g</a:t>
              </a:r>
              <a:endParaRPr kumimoji="1" lang="ja-JP" altLang="en-US" sz="2000" b="1" dirty="0">
                <a:effectLst/>
                <a:latin typeface="Times New Roman" panose="02020603050405020304" pitchFamily="18" charset="0"/>
              </a:endParaRPr>
            </a:p>
          </p:txBody>
        </p:sp>
        <p:sp>
          <p:nvSpPr>
            <p:cNvPr id="84" name="テキスト ボックス 83"/>
            <p:cNvSpPr txBox="1"/>
            <p:nvPr/>
          </p:nvSpPr>
          <p:spPr>
            <a:xfrm>
              <a:off x="4725852" y="1210007"/>
              <a:ext cx="500528" cy="611810"/>
            </a:xfrm>
            <a:prstGeom prst="rect">
              <a:avLst/>
            </a:prstGeom>
            <a:noFill/>
          </p:spPr>
          <p:txBody>
            <a:bodyPr wrap="none" rtlCol="0">
              <a:spAutoFit/>
            </a:bodyPr>
            <a:lstStyle/>
            <a:p>
              <a:r>
                <a:rPr lang="en-US" altLang="ja-JP" sz="2000" b="1" dirty="0">
                  <a:effectLst/>
                  <a:latin typeface="Times New Roman" panose="02020603050405020304" pitchFamily="18" charset="0"/>
                </a:rPr>
                <a:t>h</a:t>
              </a:r>
              <a:endParaRPr kumimoji="1" lang="ja-JP" altLang="en-US" sz="2000" b="1" dirty="0">
                <a:effectLst/>
                <a:latin typeface="Times New Roman" panose="02020603050405020304" pitchFamily="18" charset="0"/>
              </a:endParaRPr>
            </a:p>
          </p:txBody>
        </p:sp>
        <p:sp>
          <p:nvSpPr>
            <p:cNvPr id="86" name="円/楕円 85"/>
            <p:cNvSpPr/>
            <p:nvPr/>
          </p:nvSpPr>
          <p:spPr bwMode="auto">
            <a:xfrm>
              <a:off x="2652432" y="4426169"/>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2" name="円/楕円 91"/>
            <p:cNvSpPr/>
            <p:nvPr/>
          </p:nvSpPr>
          <p:spPr bwMode="auto">
            <a:xfrm>
              <a:off x="2142063" y="3883202"/>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4" name="円/楕円 93"/>
            <p:cNvSpPr/>
            <p:nvPr/>
          </p:nvSpPr>
          <p:spPr bwMode="auto">
            <a:xfrm>
              <a:off x="3719348" y="3368998"/>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9" name="円/楕円 98"/>
            <p:cNvSpPr/>
            <p:nvPr/>
          </p:nvSpPr>
          <p:spPr bwMode="auto">
            <a:xfrm>
              <a:off x="2652432" y="3369517"/>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0" name="円/楕円 99"/>
            <p:cNvSpPr/>
            <p:nvPr/>
          </p:nvSpPr>
          <p:spPr bwMode="auto">
            <a:xfrm>
              <a:off x="3184076" y="2840334"/>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1" name="円/楕円 100"/>
            <p:cNvSpPr/>
            <p:nvPr/>
          </p:nvSpPr>
          <p:spPr bwMode="auto">
            <a:xfrm>
              <a:off x="3711446" y="3879659"/>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1" name="円/楕円 110"/>
            <p:cNvSpPr/>
            <p:nvPr/>
          </p:nvSpPr>
          <p:spPr bwMode="auto">
            <a:xfrm>
              <a:off x="2652568" y="3892769"/>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2" name="円/楕円 111"/>
            <p:cNvSpPr/>
            <p:nvPr/>
          </p:nvSpPr>
          <p:spPr bwMode="auto">
            <a:xfrm>
              <a:off x="3170744" y="3362094"/>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0" name="円/楕円 129"/>
            <p:cNvSpPr/>
            <p:nvPr/>
          </p:nvSpPr>
          <p:spPr bwMode="auto">
            <a:xfrm>
              <a:off x="3182007" y="3883202"/>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1" name="円/楕円 130"/>
            <p:cNvSpPr/>
            <p:nvPr/>
          </p:nvSpPr>
          <p:spPr bwMode="auto">
            <a:xfrm>
              <a:off x="2141846" y="4416231"/>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sp>
        <p:nvSpPr>
          <p:cNvPr id="87" name="テキスト ボックス 86"/>
          <p:cNvSpPr txBox="1"/>
          <p:nvPr/>
        </p:nvSpPr>
        <p:spPr>
          <a:xfrm>
            <a:off x="109587" y="1155914"/>
            <a:ext cx="6897255" cy="904863"/>
          </a:xfrm>
          <a:prstGeom prst="rect">
            <a:avLst/>
          </a:prstGeom>
          <a:noFill/>
        </p:spPr>
        <p:txBody>
          <a:bodyPr wrap="square" rtlCol="0">
            <a:spAutoFit/>
          </a:bodyPr>
          <a:lstStyle/>
          <a:p>
            <a:pPr algn="l"/>
            <a:r>
              <a:rPr lang="ja-JP" altLang="en-US" sz="2400" dirty="0"/>
              <a:t>盤面をサイズ</a:t>
            </a:r>
            <a:r>
              <a:rPr lang="en-US" altLang="ja-JP" sz="2400" dirty="0"/>
              <a:t>10×10</a:t>
            </a:r>
            <a:r>
              <a:rPr lang="ja-JP" altLang="en-US" sz="2400" dirty="0"/>
              <a:t>の</a:t>
            </a:r>
            <a:r>
              <a:rPr lang="en-US" altLang="ja-JP" sz="2400" dirty="0"/>
              <a:t>2</a:t>
            </a:r>
            <a:r>
              <a:rPr lang="ja-JP" altLang="en-US" sz="2400" dirty="0"/>
              <a:t>次元配列 </a:t>
            </a:r>
            <a:r>
              <a:rPr lang="en-US" altLang="ja-JP" sz="2400" dirty="0" err="1"/>
              <a:t>int</a:t>
            </a:r>
            <a:r>
              <a:rPr lang="en-US" altLang="ja-JP" sz="2400" dirty="0"/>
              <a:t>[10][10] </a:t>
            </a:r>
            <a:r>
              <a:rPr lang="ja-JP" altLang="en-US" sz="2400" dirty="0"/>
              <a:t>で表現</a:t>
            </a:r>
            <a:endParaRPr lang="en-US" altLang="ja-JP" sz="2400" dirty="0"/>
          </a:p>
          <a:p>
            <a:pPr algn="l"/>
            <a:r>
              <a:rPr kumimoji="1" lang="ja-JP" altLang="en-US" sz="2400" dirty="0"/>
              <a:t>周囲には「壁」を置く</a:t>
            </a:r>
            <a:endParaRPr kumimoji="1" lang="en-US" altLang="ja-JP" sz="2400" dirty="0"/>
          </a:p>
        </p:txBody>
      </p:sp>
      <p:graphicFrame>
        <p:nvGraphicFramePr>
          <p:cNvPr id="88" name="表 87"/>
          <p:cNvGraphicFramePr>
            <a:graphicFrameLocks noGrp="1"/>
          </p:cNvGraphicFramePr>
          <p:nvPr>
            <p:extLst>
              <p:ext uri="{D42A27DB-BD31-4B8C-83A1-F6EECF244321}">
                <p14:modId xmlns:p14="http://schemas.microsoft.com/office/powerpoint/2010/main" val="2867928349"/>
              </p:ext>
            </p:extLst>
          </p:nvPr>
        </p:nvGraphicFramePr>
        <p:xfrm>
          <a:off x="4167395" y="1625008"/>
          <a:ext cx="4846974" cy="4862848"/>
        </p:xfrm>
        <a:graphic>
          <a:graphicData uri="http://schemas.openxmlformats.org/drawingml/2006/table">
            <a:tbl>
              <a:tblPr firstRow="1" bandRow="1">
                <a:tableStyleId>{5C22544A-7EE6-4342-B048-85BDC9FD1C3A}</a:tableStyleId>
              </a:tblPr>
              <a:tblGrid>
                <a:gridCol w="612874">
                  <a:extLst>
                    <a:ext uri="{9D8B030D-6E8A-4147-A177-3AD203B41FA5}">
                      <a16:colId xmlns:a16="http://schemas.microsoft.com/office/drawing/2014/main" val="20000"/>
                    </a:ext>
                  </a:extLst>
                </a:gridCol>
                <a:gridCol w="423410">
                  <a:extLst>
                    <a:ext uri="{9D8B030D-6E8A-4147-A177-3AD203B41FA5}">
                      <a16:colId xmlns:a16="http://schemas.microsoft.com/office/drawing/2014/main" val="20001"/>
                    </a:ext>
                  </a:extLst>
                </a:gridCol>
                <a:gridCol w="423410">
                  <a:extLst>
                    <a:ext uri="{9D8B030D-6E8A-4147-A177-3AD203B41FA5}">
                      <a16:colId xmlns:a16="http://schemas.microsoft.com/office/drawing/2014/main" val="20002"/>
                    </a:ext>
                  </a:extLst>
                </a:gridCol>
                <a:gridCol w="423410">
                  <a:extLst>
                    <a:ext uri="{9D8B030D-6E8A-4147-A177-3AD203B41FA5}">
                      <a16:colId xmlns:a16="http://schemas.microsoft.com/office/drawing/2014/main" val="20003"/>
                    </a:ext>
                  </a:extLst>
                </a:gridCol>
                <a:gridCol w="423410">
                  <a:extLst>
                    <a:ext uri="{9D8B030D-6E8A-4147-A177-3AD203B41FA5}">
                      <a16:colId xmlns:a16="http://schemas.microsoft.com/office/drawing/2014/main" val="20004"/>
                    </a:ext>
                  </a:extLst>
                </a:gridCol>
                <a:gridCol w="423410">
                  <a:extLst>
                    <a:ext uri="{9D8B030D-6E8A-4147-A177-3AD203B41FA5}">
                      <a16:colId xmlns:a16="http://schemas.microsoft.com/office/drawing/2014/main" val="20005"/>
                    </a:ext>
                  </a:extLst>
                </a:gridCol>
                <a:gridCol w="423410">
                  <a:extLst>
                    <a:ext uri="{9D8B030D-6E8A-4147-A177-3AD203B41FA5}">
                      <a16:colId xmlns:a16="http://schemas.microsoft.com/office/drawing/2014/main" val="20006"/>
                    </a:ext>
                  </a:extLst>
                </a:gridCol>
                <a:gridCol w="423410">
                  <a:extLst>
                    <a:ext uri="{9D8B030D-6E8A-4147-A177-3AD203B41FA5}">
                      <a16:colId xmlns:a16="http://schemas.microsoft.com/office/drawing/2014/main" val="20007"/>
                    </a:ext>
                  </a:extLst>
                </a:gridCol>
                <a:gridCol w="423410">
                  <a:extLst>
                    <a:ext uri="{9D8B030D-6E8A-4147-A177-3AD203B41FA5}">
                      <a16:colId xmlns:a16="http://schemas.microsoft.com/office/drawing/2014/main" val="20008"/>
                    </a:ext>
                  </a:extLst>
                </a:gridCol>
                <a:gridCol w="423410">
                  <a:extLst>
                    <a:ext uri="{9D8B030D-6E8A-4147-A177-3AD203B41FA5}">
                      <a16:colId xmlns:a16="http://schemas.microsoft.com/office/drawing/2014/main" val="20009"/>
                    </a:ext>
                  </a:extLst>
                </a:gridCol>
                <a:gridCol w="423410">
                  <a:extLst>
                    <a:ext uri="{9D8B030D-6E8A-4147-A177-3AD203B41FA5}">
                      <a16:colId xmlns:a16="http://schemas.microsoft.com/office/drawing/2014/main" val="20010"/>
                    </a:ext>
                  </a:extLst>
                </a:gridCol>
              </a:tblGrid>
              <a:tr h="415636">
                <a:tc>
                  <a:txBody>
                    <a:bodyPr/>
                    <a:lstStyle/>
                    <a:p>
                      <a:pPr algn="r"/>
                      <a:r>
                        <a:rPr kumimoji="1" lang="en-US" altLang="ja-JP" sz="2000" baseline="0" dirty="0">
                          <a:solidFill>
                            <a:schemeClr val="tx1"/>
                          </a:solidFill>
                          <a:latin typeface="Times New Roman" panose="02020603050405020304" pitchFamily="18" charset="0"/>
                        </a:rPr>
                        <a:t>x</a:t>
                      </a:r>
                    </a:p>
                    <a:p>
                      <a:pPr algn="l"/>
                      <a:r>
                        <a:rPr kumimoji="1" lang="en-US" altLang="ja-JP" sz="2000" baseline="0" dirty="0">
                          <a:solidFill>
                            <a:schemeClr val="tx1"/>
                          </a:solidFill>
                          <a:latin typeface="Times New Roman" panose="02020603050405020304" pitchFamily="18" charset="0"/>
                        </a:rPr>
                        <a:t>y</a:t>
                      </a:r>
                      <a:endParaRPr kumimoji="1" lang="ja-JP" altLang="en-US" sz="2000" baseline="0" dirty="0">
                        <a:solidFill>
                          <a:schemeClr val="tx1"/>
                        </a:solidFill>
                        <a:latin typeface="Times New Roman" panose="02020603050405020304" pitchFamily="18" charset="0"/>
                      </a:endParaRPr>
                    </a:p>
                  </a:txBody>
                  <a:tcPr marL="96889" marR="96889" marT="48444" marB="48444" anchor="ctr">
                    <a:lnR w="28575" cap="flat" cmpd="sng" algn="ctr">
                      <a:solidFill>
                        <a:schemeClr val="tx1"/>
                      </a:solidFill>
                      <a:prstDash val="solid"/>
                      <a:round/>
                      <a:headEnd type="none" w="med" len="med"/>
                      <a:tailEnd type="none" w="med" len="med"/>
                    </a:lnR>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marL="96889" marR="96889" marT="48444" marB="48444" anchor="ctr">
                    <a:lnL w="28575" cap="flat" cmpd="sng" algn="ctr">
                      <a:solidFill>
                        <a:schemeClr val="tx1"/>
                      </a:solidFill>
                      <a:prstDash val="solid"/>
                      <a:round/>
                      <a:headEnd type="none" w="med" len="med"/>
                      <a:tailEnd type="none" w="med" len="med"/>
                    </a:lnL>
                  </a:tcPr>
                </a:tc>
                <a:tc>
                  <a:txBody>
                    <a:bodyPr/>
                    <a:lstStyle/>
                    <a:p>
                      <a:pPr algn="ctr"/>
                      <a:r>
                        <a:rPr kumimoji="1" lang="en-US" altLang="ja-JP" sz="2000" baseline="0" dirty="0">
                          <a:latin typeface="Times New Roman" panose="02020603050405020304" pitchFamily="18" charset="0"/>
                        </a:rPr>
                        <a:t>1</a:t>
                      </a:r>
                      <a:endParaRPr kumimoji="1" lang="ja-JP" altLang="en-US" sz="2000" baseline="0" dirty="0">
                        <a:latin typeface="Times New Roman" panose="02020603050405020304" pitchFamily="18" charset="0"/>
                      </a:endParaRPr>
                    </a:p>
                  </a:txBody>
                  <a:tcPr marL="96889" marR="96889" marT="48444" marB="48444" anchor="ctr"/>
                </a:tc>
                <a:tc>
                  <a:txBody>
                    <a:bodyPr/>
                    <a:lstStyle/>
                    <a:p>
                      <a:pPr algn="ctr"/>
                      <a:r>
                        <a:rPr kumimoji="1" lang="en-US" altLang="ja-JP" sz="2000" baseline="0" dirty="0">
                          <a:latin typeface="Times New Roman" panose="02020603050405020304" pitchFamily="18" charset="0"/>
                        </a:rPr>
                        <a:t>2</a:t>
                      </a:r>
                      <a:endParaRPr kumimoji="1" lang="ja-JP" altLang="en-US" sz="2000" baseline="0" dirty="0">
                        <a:latin typeface="Times New Roman" panose="02020603050405020304" pitchFamily="18" charset="0"/>
                      </a:endParaRPr>
                    </a:p>
                  </a:txBody>
                  <a:tcPr marL="96889" marR="96889" marT="48444" marB="48444" anchor="ctr"/>
                </a:tc>
                <a:tc>
                  <a:txBody>
                    <a:bodyPr/>
                    <a:lstStyle/>
                    <a:p>
                      <a:pPr algn="ctr"/>
                      <a:r>
                        <a:rPr kumimoji="1" lang="en-US" altLang="ja-JP" sz="2000" baseline="0" dirty="0">
                          <a:latin typeface="Times New Roman" panose="02020603050405020304" pitchFamily="18" charset="0"/>
                        </a:rPr>
                        <a:t>3</a:t>
                      </a:r>
                      <a:endParaRPr kumimoji="1" lang="ja-JP" altLang="en-US" sz="2000" baseline="0" dirty="0">
                        <a:latin typeface="Times New Roman" panose="02020603050405020304" pitchFamily="18" charset="0"/>
                      </a:endParaRPr>
                    </a:p>
                  </a:txBody>
                  <a:tcPr marL="96889" marR="96889" marT="48444" marB="48444" anchor="ctr"/>
                </a:tc>
                <a:tc>
                  <a:txBody>
                    <a:bodyPr/>
                    <a:lstStyle/>
                    <a:p>
                      <a:pPr algn="ctr"/>
                      <a:r>
                        <a:rPr kumimoji="1" lang="en-US" altLang="ja-JP" sz="2000" baseline="0" dirty="0">
                          <a:latin typeface="Times New Roman" panose="02020603050405020304" pitchFamily="18" charset="0"/>
                        </a:rPr>
                        <a:t>4</a:t>
                      </a:r>
                      <a:endParaRPr kumimoji="1" lang="ja-JP" altLang="en-US" sz="2000" baseline="0" dirty="0">
                        <a:latin typeface="Times New Roman" panose="02020603050405020304" pitchFamily="18" charset="0"/>
                      </a:endParaRPr>
                    </a:p>
                  </a:txBody>
                  <a:tcPr marL="96889" marR="96889" marT="48444" marB="48444" anchor="ctr"/>
                </a:tc>
                <a:tc>
                  <a:txBody>
                    <a:bodyPr/>
                    <a:lstStyle/>
                    <a:p>
                      <a:pPr algn="ctr"/>
                      <a:r>
                        <a:rPr kumimoji="1" lang="en-US" altLang="ja-JP" sz="2000" baseline="0" dirty="0">
                          <a:latin typeface="Times New Roman" panose="02020603050405020304" pitchFamily="18" charset="0"/>
                        </a:rPr>
                        <a:t>5</a:t>
                      </a:r>
                      <a:endParaRPr kumimoji="1" lang="ja-JP" altLang="en-US" sz="2000" baseline="0" dirty="0">
                        <a:latin typeface="Times New Roman" panose="02020603050405020304" pitchFamily="18" charset="0"/>
                      </a:endParaRPr>
                    </a:p>
                  </a:txBody>
                  <a:tcPr marL="96889" marR="96889" marT="48444" marB="48444" anchor="ctr"/>
                </a:tc>
                <a:tc>
                  <a:txBody>
                    <a:bodyPr/>
                    <a:lstStyle/>
                    <a:p>
                      <a:pPr algn="ctr"/>
                      <a:r>
                        <a:rPr kumimoji="1" lang="en-US" altLang="ja-JP" sz="2000" baseline="0" dirty="0">
                          <a:latin typeface="Times New Roman" panose="02020603050405020304" pitchFamily="18" charset="0"/>
                        </a:rPr>
                        <a:t>6</a:t>
                      </a:r>
                      <a:endParaRPr kumimoji="1" lang="ja-JP" altLang="en-US" sz="2000" baseline="0" dirty="0">
                        <a:latin typeface="Times New Roman" panose="02020603050405020304" pitchFamily="18" charset="0"/>
                      </a:endParaRPr>
                    </a:p>
                  </a:txBody>
                  <a:tcPr marL="96889" marR="96889" marT="48444" marB="48444" anchor="ctr"/>
                </a:tc>
                <a:tc>
                  <a:txBody>
                    <a:bodyPr/>
                    <a:lstStyle/>
                    <a:p>
                      <a:pPr algn="ctr"/>
                      <a:r>
                        <a:rPr kumimoji="1" lang="en-US" altLang="ja-JP" sz="2000" baseline="0" dirty="0">
                          <a:latin typeface="Times New Roman" panose="02020603050405020304" pitchFamily="18" charset="0"/>
                        </a:rPr>
                        <a:t>7</a:t>
                      </a:r>
                      <a:endParaRPr kumimoji="1" lang="ja-JP" altLang="en-US" sz="2000" baseline="0" dirty="0">
                        <a:latin typeface="Times New Roman" panose="02020603050405020304" pitchFamily="18" charset="0"/>
                      </a:endParaRPr>
                    </a:p>
                  </a:txBody>
                  <a:tcPr marL="96889" marR="96889" marT="48444" marB="48444" anchor="ctr"/>
                </a:tc>
                <a:tc>
                  <a:txBody>
                    <a:bodyPr/>
                    <a:lstStyle/>
                    <a:p>
                      <a:pPr algn="ctr"/>
                      <a:r>
                        <a:rPr kumimoji="1" lang="en-US" altLang="ja-JP" sz="2000" baseline="0" dirty="0">
                          <a:latin typeface="Times New Roman" panose="02020603050405020304" pitchFamily="18" charset="0"/>
                        </a:rPr>
                        <a:t>8</a:t>
                      </a:r>
                      <a:endParaRPr kumimoji="1" lang="ja-JP" altLang="en-US" sz="2000" baseline="0" dirty="0">
                        <a:latin typeface="Times New Roman" panose="02020603050405020304" pitchFamily="18" charset="0"/>
                      </a:endParaRPr>
                    </a:p>
                  </a:txBody>
                  <a:tcPr marL="96889" marR="96889" marT="48444" marB="48444" anchor="ctr"/>
                </a:tc>
                <a:tc>
                  <a:txBody>
                    <a:bodyPr/>
                    <a:lstStyle/>
                    <a:p>
                      <a:pPr algn="ctr"/>
                      <a:r>
                        <a:rPr kumimoji="1" lang="en-US" altLang="ja-JP" sz="2000" baseline="0" dirty="0">
                          <a:latin typeface="Times New Roman" panose="02020603050405020304" pitchFamily="18" charset="0"/>
                        </a:rPr>
                        <a:t>9</a:t>
                      </a:r>
                      <a:endParaRPr kumimoji="1" lang="ja-JP" altLang="en-US" sz="2000" baseline="0" dirty="0">
                        <a:latin typeface="Times New Roman" panose="02020603050405020304" pitchFamily="18" charset="0"/>
                      </a:endParaRPr>
                    </a:p>
                  </a:txBody>
                  <a:tcPr marL="96889" marR="96889" marT="48444" marB="48444" anchor="ctr"/>
                </a:tc>
                <a:extLst>
                  <a:ext uri="{0D108BD9-81ED-4DB2-BD59-A6C34878D82A}">
                    <a16:rowId xmlns:a16="http://schemas.microsoft.com/office/drawing/2014/main" val="10000"/>
                  </a:ext>
                </a:extLst>
              </a:tr>
              <a:tr h="415636">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lnR w="28575" cap="flat" cmpd="sng" algn="ctr">
                      <a:solidFill>
                        <a:schemeClr val="tx1"/>
                      </a:solidFill>
                      <a:prstDash val="solid"/>
                      <a:round/>
                      <a:headEnd type="none" w="med" len="med"/>
                      <a:tailEnd type="none" w="med" len="med"/>
                    </a:lnR>
                    <a:solidFill>
                      <a:schemeClr val="accent1"/>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lnL w="28575" cap="flat" cmpd="sng" algn="ctr">
                      <a:solidFill>
                        <a:schemeClr val="tx1"/>
                      </a:solidFill>
                      <a:prstDash val="solid"/>
                      <a:round/>
                      <a:headEnd type="none" w="med" len="med"/>
                      <a:tailEnd type="none" w="med" len="med"/>
                    </a:lnL>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solidFill>
                      <a:srgbClr val="92D050"/>
                    </a:solidFill>
                  </a:tcPr>
                </a:tc>
                <a:extLst>
                  <a:ext uri="{0D108BD9-81ED-4DB2-BD59-A6C34878D82A}">
                    <a16:rowId xmlns:a16="http://schemas.microsoft.com/office/drawing/2014/main" val="10001"/>
                  </a:ext>
                </a:extLst>
              </a:tr>
              <a:tr h="415636">
                <a:tc>
                  <a:txBody>
                    <a:bodyPr/>
                    <a:lstStyle/>
                    <a:p>
                      <a:pPr algn="ctr"/>
                      <a:r>
                        <a:rPr kumimoji="1" lang="en-US" altLang="ja-JP" sz="2000" baseline="0" dirty="0">
                          <a:solidFill>
                            <a:schemeClr val="tx1"/>
                          </a:solidFill>
                          <a:latin typeface="Times New Roman" panose="02020603050405020304" pitchFamily="18" charset="0"/>
                        </a:rPr>
                        <a:t>1</a:t>
                      </a:r>
                      <a:endParaRPr kumimoji="1" lang="ja-JP" altLang="en-US" sz="2000" baseline="0" dirty="0">
                        <a:solidFill>
                          <a:schemeClr val="tx1"/>
                        </a:solidFill>
                        <a:latin typeface="Times New Roman" panose="02020603050405020304" pitchFamily="18" charset="0"/>
                      </a:endParaRPr>
                    </a:p>
                  </a:txBody>
                  <a:tcPr marL="96889" marR="96889" marT="48444" marB="48444" anchor="ctr">
                    <a:lnR w="28575" cap="flat" cmpd="sng" algn="ctr">
                      <a:solidFill>
                        <a:schemeClr val="tx1"/>
                      </a:solidFill>
                      <a:prstDash val="solid"/>
                      <a:round/>
                      <a:headEnd type="none" w="med" len="med"/>
                      <a:tailEnd type="none" w="med" len="med"/>
                    </a:lnR>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aseline="0" dirty="0">
                          <a:latin typeface="Times New Roman" panose="02020603050405020304" pitchFamily="18" charset="0"/>
                        </a:rPr>
                        <a:t>∞</a:t>
                      </a:r>
                    </a:p>
                  </a:txBody>
                  <a:tcPr marL="96889" marR="96889" marT="48444" marB="48444" anchor="ctr">
                    <a:lnL w="28575" cap="flat" cmpd="sng" algn="ctr">
                      <a:solidFill>
                        <a:schemeClr val="tx1"/>
                      </a:solidFill>
                      <a:prstDash val="solid"/>
                      <a:round/>
                      <a:headEnd type="none" w="med" len="med"/>
                      <a:tailEnd type="none" w="med" len="med"/>
                    </a:lnL>
                    <a:solidFill>
                      <a:srgbClr val="92D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aseline="0" dirty="0">
                          <a:latin typeface="Times New Roman" panose="02020603050405020304" pitchFamily="18" charset="0"/>
                        </a:rPr>
                        <a:t>∞</a:t>
                      </a:r>
                    </a:p>
                  </a:txBody>
                  <a:tcPr marL="96889" marR="96889" marT="48444" marB="48444" anchor="ctr">
                    <a:solidFill>
                      <a:srgbClr val="92D050"/>
                    </a:solidFill>
                  </a:tcPr>
                </a:tc>
                <a:extLst>
                  <a:ext uri="{0D108BD9-81ED-4DB2-BD59-A6C34878D82A}">
                    <a16:rowId xmlns:a16="http://schemas.microsoft.com/office/drawing/2014/main" val="10002"/>
                  </a:ext>
                </a:extLst>
              </a:tr>
              <a:tr h="415636">
                <a:tc>
                  <a:txBody>
                    <a:bodyPr/>
                    <a:lstStyle/>
                    <a:p>
                      <a:pPr algn="ctr"/>
                      <a:r>
                        <a:rPr kumimoji="1" lang="en-US" altLang="ja-JP" sz="2000" baseline="0" dirty="0">
                          <a:solidFill>
                            <a:schemeClr val="tx1"/>
                          </a:solidFill>
                          <a:latin typeface="Times New Roman" panose="02020603050405020304" pitchFamily="18" charset="0"/>
                        </a:rPr>
                        <a:t>2</a:t>
                      </a:r>
                      <a:endParaRPr kumimoji="1" lang="ja-JP" altLang="en-US" sz="2000" baseline="0" dirty="0">
                        <a:solidFill>
                          <a:schemeClr val="tx1"/>
                        </a:solidFill>
                        <a:latin typeface="Times New Roman" panose="02020603050405020304" pitchFamily="18" charset="0"/>
                      </a:endParaRPr>
                    </a:p>
                  </a:txBody>
                  <a:tcPr marL="96889" marR="96889" marT="48444" marB="48444" anchor="ctr">
                    <a:lnR w="28575" cap="flat" cmpd="sng" algn="ctr">
                      <a:solidFill>
                        <a:schemeClr val="tx1"/>
                      </a:solidFill>
                      <a:prstDash val="solid"/>
                      <a:round/>
                      <a:headEnd type="none" w="med" len="med"/>
                      <a:tailEnd type="none" w="med" len="med"/>
                    </a:lnR>
                    <a:solidFill>
                      <a:schemeClr val="accent1"/>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lnL w="28575" cap="flat" cmpd="sng" algn="ctr">
                      <a:solidFill>
                        <a:schemeClr val="tx1"/>
                      </a:solidFill>
                      <a:prstDash val="solid"/>
                      <a:round/>
                      <a:headEnd type="none" w="med" len="med"/>
                      <a:tailEnd type="none" w="med" len="med"/>
                    </a:lnL>
                    <a:solidFill>
                      <a:srgbClr val="92D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solidFill>
                      <a:srgbClr val="92D050"/>
                    </a:solidFill>
                  </a:tcPr>
                </a:tc>
                <a:extLst>
                  <a:ext uri="{0D108BD9-81ED-4DB2-BD59-A6C34878D82A}">
                    <a16:rowId xmlns:a16="http://schemas.microsoft.com/office/drawing/2014/main" val="10003"/>
                  </a:ext>
                </a:extLst>
              </a:tr>
              <a:tr h="415636">
                <a:tc>
                  <a:txBody>
                    <a:bodyPr/>
                    <a:lstStyle/>
                    <a:p>
                      <a:pPr algn="ctr"/>
                      <a:r>
                        <a:rPr kumimoji="1" lang="en-US" altLang="ja-JP" sz="2000" baseline="0" dirty="0">
                          <a:solidFill>
                            <a:schemeClr val="tx1"/>
                          </a:solidFill>
                          <a:latin typeface="Times New Roman" panose="02020603050405020304" pitchFamily="18" charset="0"/>
                        </a:rPr>
                        <a:t>3</a:t>
                      </a:r>
                      <a:endParaRPr kumimoji="1" lang="ja-JP" altLang="en-US" sz="2000" baseline="0" dirty="0">
                        <a:solidFill>
                          <a:schemeClr val="tx1"/>
                        </a:solidFill>
                        <a:latin typeface="Times New Roman" panose="02020603050405020304" pitchFamily="18" charset="0"/>
                      </a:endParaRPr>
                    </a:p>
                  </a:txBody>
                  <a:tcPr marL="96889" marR="96889" marT="48444" marB="48444" anchor="ctr">
                    <a:lnR w="28575" cap="flat" cmpd="sng" algn="ctr">
                      <a:solidFill>
                        <a:schemeClr val="tx1"/>
                      </a:solidFill>
                      <a:prstDash val="solid"/>
                      <a:round/>
                      <a:headEnd type="none" w="med" len="med"/>
                      <a:tailEnd type="none" w="med" len="med"/>
                    </a:lnR>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aseline="0" dirty="0">
                          <a:latin typeface="Times New Roman" panose="02020603050405020304" pitchFamily="18" charset="0"/>
                        </a:rPr>
                        <a:t>∞</a:t>
                      </a:r>
                    </a:p>
                  </a:txBody>
                  <a:tcPr marL="96889" marR="96889" marT="48444" marB="48444" anchor="ctr">
                    <a:lnL w="28575" cap="flat" cmpd="sng" algn="ctr">
                      <a:solidFill>
                        <a:schemeClr val="tx1"/>
                      </a:solidFill>
                      <a:prstDash val="solid"/>
                      <a:round/>
                      <a:headEnd type="none" w="med" len="med"/>
                      <a:tailEnd type="none" w="med" len="med"/>
                    </a:lnL>
                    <a:solidFill>
                      <a:srgbClr val="92D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1</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333333"/>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aseline="0" dirty="0">
                          <a:latin typeface="Times New Roman" panose="02020603050405020304" pitchFamily="18" charset="0"/>
                        </a:rPr>
                        <a:t>∞</a:t>
                      </a:r>
                    </a:p>
                  </a:txBody>
                  <a:tcPr marL="96889" marR="96889" marT="48444" marB="48444" anchor="ctr">
                    <a:solidFill>
                      <a:srgbClr val="92D050"/>
                    </a:solidFill>
                  </a:tcPr>
                </a:tc>
                <a:extLst>
                  <a:ext uri="{0D108BD9-81ED-4DB2-BD59-A6C34878D82A}">
                    <a16:rowId xmlns:a16="http://schemas.microsoft.com/office/drawing/2014/main" val="10004"/>
                  </a:ext>
                </a:extLst>
              </a:tr>
              <a:tr h="415636">
                <a:tc>
                  <a:txBody>
                    <a:bodyPr/>
                    <a:lstStyle/>
                    <a:p>
                      <a:pPr algn="ctr"/>
                      <a:r>
                        <a:rPr kumimoji="1" lang="en-US" altLang="ja-JP" sz="2000" baseline="0" dirty="0">
                          <a:solidFill>
                            <a:schemeClr val="tx1"/>
                          </a:solidFill>
                          <a:latin typeface="Times New Roman" panose="02020603050405020304" pitchFamily="18" charset="0"/>
                        </a:rPr>
                        <a:t>4</a:t>
                      </a:r>
                      <a:endParaRPr kumimoji="1" lang="ja-JP" altLang="en-US" sz="2000" baseline="0" dirty="0">
                        <a:solidFill>
                          <a:schemeClr val="tx1"/>
                        </a:solidFill>
                        <a:latin typeface="Times New Roman" panose="02020603050405020304" pitchFamily="18" charset="0"/>
                      </a:endParaRPr>
                    </a:p>
                  </a:txBody>
                  <a:tcPr marL="96889" marR="96889" marT="48444" marB="48444" anchor="ctr">
                    <a:lnR w="28575" cap="flat" cmpd="sng" algn="ctr">
                      <a:solidFill>
                        <a:schemeClr val="tx1"/>
                      </a:solidFill>
                      <a:prstDash val="solid"/>
                      <a:round/>
                      <a:headEnd type="none" w="med" len="med"/>
                      <a:tailEnd type="none" w="med" len="med"/>
                    </a:lnR>
                    <a:solidFill>
                      <a:schemeClr val="accent1"/>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lnL w="28575" cap="flat" cmpd="sng" algn="ctr">
                      <a:solidFill>
                        <a:schemeClr val="tx1"/>
                      </a:solidFill>
                      <a:prstDash val="solid"/>
                      <a:round/>
                      <a:headEnd type="none" w="med" len="med"/>
                      <a:tailEnd type="none" w="med" len="med"/>
                    </a:lnL>
                    <a:solidFill>
                      <a:srgbClr val="92D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1</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333333"/>
                    </a:solidFill>
                  </a:tcPr>
                </a:tc>
                <a:tc>
                  <a:txBody>
                    <a:bodyPr/>
                    <a:lstStyle/>
                    <a:p>
                      <a:pPr algn="ctr"/>
                      <a:r>
                        <a:rPr kumimoji="1" lang="en-US" altLang="ja-JP" sz="2000" baseline="0" dirty="0">
                          <a:solidFill>
                            <a:schemeClr val="bg2"/>
                          </a:solidFill>
                          <a:latin typeface="Times New Roman" panose="02020603050405020304" pitchFamily="18" charset="0"/>
                        </a:rPr>
                        <a:t>-1</a:t>
                      </a:r>
                      <a:endParaRPr kumimoji="1" lang="ja-JP" altLang="en-US" sz="2000" baseline="0" dirty="0">
                        <a:solidFill>
                          <a:schemeClr val="bg2"/>
                        </a:solidFill>
                        <a:latin typeface="Times New Roman" panose="02020603050405020304" pitchFamily="18" charset="0"/>
                      </a:endParaRPr>
                    </a:p>
                  </a:txBody>
                  <a:tcPr marL="96889" marR="96889" marT="48444" marB="48444" anchor="ctr">
                    <a:solidFill>
                      <a:schemeClr val="tx1">
                        <a:lumMod val="85000"/>
                      </a:schemeClr>
                    </a:solidFill>
                  </a:tcPr>
                </a:tc>
                <a:tc>
                  <a:txBody>
                    <a:bodyPr/>
                    <a:lstStyle/>
                    <a:p>
                      <a:pPr algn="ctr"/>
                      <a:r>
                        <a:rPr kumimoji="1" lang="en-US" altLang="ja-JP" sz="2000" baseline="0" dirty="0">
                          <a:solidFill>
                            <a:schemeClr val="bg2"/>
                          </a:solidFill>
                          <a:latin typeface="Times New Roman" panose="02020603050405020304" pitchFamily="18" charset="0"/>
                        </a:rPr>
                        <a:t>-1</a:t>
                      </a:r>
                      <a:endParaRPr kumimoji="1" lang="ja-JP" altLang="en-US" sz="2000" baseline="0" dirty="0">
                        <a:solidFill>
                          <a:schemeClr val="bg2"/>
                        </a:solidFill>
                        <a:latin typeface="Times New Roman" panose="02020603050405020304" pitchFamily="18" charset="0"/>
                      </a:endParaRPr>
                    </a:p>
                  </a:txBody>
                  <a:tcPr marL="96889" marR="96889" marT="48444" marB="48444" anchor="ctr">
                    <a:solidFill>
                      <a:schemeClr val="tx1">
                        <a:lumMod val="85000"/>
                      </a:schemeClr>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solidFill>
                      <a:srgbClr val="92D050"/>
                    </a:solidFill>
                  </a:tcPr>
                </a:tc>
                <a:extLst>
                  <a:ext uri="{0D108BD9-81ED-4DB2-BD59-A6C34878D82A}">
                    <a16:rowId xmlns:a16="http://schemas.microsoft.com/office/drawing/2014/main" val="10005"/>
                  </a:ext>
                </a:extLst>
              </a:tr>
              <a:tr h="415636">
                <a:tc>
                  <a:txBody>
                    <a:bodyPr/>
                    <a:lstStyle/>
                    <a:p>
                      <a:pPr algn="ctr"/>
                      <a:r>
                        <a:rPr kumimoji="1" lang="en-US" altLang="ja-JP" sz="2000" baseline="0" dirty="0">
                          <a:solidFill>
                            <a:schemeClr val="tx1"/>
                          </a:solidFill>
                          <a:latin typeface="Times New Roman" panose="02020603050405020304" pitchFamily="18" charset="0"/>
                        </a:rPr>
                        <a:t>5</a:t>
                      </a:r>
                      <a:endParaRPr kumimoji="1" lang="ja-JP" altLang="en-US" sz="2000" baseline="0" dirty="0">
                        <a:solidFill>
                          <a:schemeClr val="tx1"/>
                        </a:solidFill>
                        <a:latin typeface="Times New Roman" panose="02020603050405020304" pitchFamily="18" charset="0"/>
                      </a:endParaRPr>
                    </a:p>
                  </a:txBody>
                  <a:tcPr marL="96889" marR="96889" marT="48444" marB="48444" anchor="ctr">
                    <a:lnR w="28575" cap="flat" cmpd="sng" algn="ctr">
                      <a:solidFill>
                        <a:schemeClr val="tx1"/>
                      </a:solidFill>
                      <a:prstDash val="solid"/>
                      <a:round/>
                      <a:headEnd type="none" w="med" len="med"/>
                      <a:tailEnd type="none" w="med" len="med"/>
                    </a:lnR>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aseline="0" dirty="0">
                          <a:latin typeface="Times New Roman" panose="02020603050405020304" pitchFamily="18" charset="0"/>
                        </a:rPr>
                        <a:t>∞</a:t>
                      </a:r>
                    </a:p>
                  </a:txBody>
                  <a:tcPr marL="96889" marR="96889" marT="48444" marB="48444" anchor="ctr">
                    <a:lnL w="28575" cap="flat" cmpd="sng" algn="ctr">
                      <a:solidFill>
                        <a:schemeClr val="tx1"/>
                      </a:solidFill>
                      <a:prstDash val="solid"/>
                      <a:round/>
                      <a:headEnd type="none" w="med" len="med"/>
                      <a:tailEnd type="none" w="med" len="med"/>
                    </a:lnL>
                    <a:solidFill>
                      <a:srgbClr val="92D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1</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333333"/>
                    </a:solidFill>
                  </a:tcPr>
                </a:tc>
                <a:tc>
                  <a:txBody>
                    <a:bodyPr/>
                    <a:lstStyle/>
                    <a:p>
                      <a:pPr algn="ctr"/>
                      <a:r>
                        <a:rPr kumimoji="1" lang="en-US" altLang="ja-JP" sz="2000" baseline="0" dirty="0">
                          <a:solidFill>
                            <a:schemeClr val="bg2"/>
                          </a:solidFill>
                          <a:latin typeface="Times New Roman" panose="02020603050405020304" pitchFamily="18" charset="0"/>
                        </a:rPr>
                        <a:t>-1</a:t>
                      </a:r>
                      <a:endParaRPr kumimoji="1" lang="ja-JP" altLang="en-US" sz="2000" baseline="0" dirty="0">
                        <a:solidFill>
                          <a:schemeClr val="bg2"/>
                        </a:solidFill>
                        <a:latin typeface="Times New Roman" panose="02020603050405020304" pitchFamily="18" charset="0"/>
                      </a:endParaRPr>
                    </a:p>
                  </a:txBody>
                  <a:tcPr marL="96889" marR="96889" marT="48444" marB="48444" anchor="ctr">
                    <a:solidFill>
                      <a:schemeClr val="tx1">
                        <a:lumMod val="85000"/>
                      </a:schemeClr>
                    </a:solidFill>
                  </a:tcPr>
                </a:tc>
                <a:tc>
                  <a:txBody>
                    <a:bodyPr/>
                    <a:lstStyle/>
                    <a:p>
                      <a:pPr algn="ctr"/>
                      <a:r>
                        <a:rPr kumimoji="1" lang="en-US" altLang="ja-JP" sz="2000" baseline="0" dirty="0">
                          <a:solidFill>
                            <a:schemeClr val="bg2"/>
                          </a:solidFill>
                          <a:latin typeface="Times New Roman" panose="02020603050405020304" pitchFamily="18" charset="0"/>
                        </a:rPr>
                        <a:t>-1</a:t>
                      </a:r>
                      <a:endParaRPr kumimoji="1" lang="ja-JP" altLang="en-US" sz="2000" baseline="0" dirty="0">
                        <a:solidFill>
                          <a:schemeClr val="bg2"/>
                        </a:solidFill>
                        <a:latin typeface="Times New Roman" panose="02020603050405020304" pitchFamily="18" charset="0"/>
                      </a:endParaRPr>
                    </a:p>
                  </a:txBody>
                  <a:tcPr marL="96889" marR="96889" marT="48444" marB="48444" anchor="ctr">
                    <a:solidFill>
                      <a:schemeClr val="tx1">
                        <a:lumMod val="85000"/>
                      </a:schemeClr>
                    </a:solidFill>
                  </a:tcPr>
                </a:tc>
                <a:tc>
                  <a:txBody>
                    <a:bodyPr/>
                    <a:lstStyle/>
                    <a:p>
                      <a:pPr algn="ctr"/>
                      <a:r>
                        <a:rPr kumimoji="1" lang="en-US" altLang="ja-JP" sz="2000" baseline="0" dirty="0">
                          <a:solidFill>
                            <a:schemeClr val="tx1"/>
                          </a:solidFill>
                          <a:latin typeface="Times New Roman" panose="02020603050405020304" pitchFamily="18" charset="0"/>
                        </a:rPr>
                        <a:t>1</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333333"/>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aseline="0" dirty="0">
                          <a:latin typeface="Times New Roman" panose="02020603050405020304" pitchFamily="18" charset="0"/>
                        </a:rPr>
                        <a:t>∞</a:t>
                      </a:r>
                    </a:p>
                  </a:txBody>
                  <a:tcPr marL="96889" marR="96889" marT="48444" marB="48444" anchor="ctr">
                    <a:solidFill>
                      <a:srgbClr val="92D050"/>
                    </a:solidFill>
                  </a:tcPr>
                </a:tc>
                <a:extLst>
                  <a:ext uri="{0D108BD9-81ED-4DB2-BD59-A6C34878D82A}">
                    <a16:rowId xmlns:a16="http://schemas.microsoft.com/office/drawing/2014/main" val="10006"/>
                  </a:ext>
                </a:extLst>
              </a:tr>
              <a:tr h="415636">
                <a:tc>
                  <a:txBody>
                    <a:bodyPr/>
                    <a:lstStyle/>
                    <a:p>
                      <a:pPr algn="ctr"/>
                      <a:r>
                        <a:rPr kumimoji="1" lang="en-US" altLang="ja-JP" sz="2000" baseline="0" dirty="0">
                          <a:solidFill>
                            <a:schemeClr val="tx1"/>
                          </a:solidFill>
                          <a:latin typeface="Times New Roman" panose="02020603050405020304" pitchFamily="18" charset="0"/>
                        </a:rPr>
                        <a:t>6</a:t>
                      </a:r>
                      <a:endParaRPr kumimoji="1" lang="ja-JP" altLang="en-US" sz="2000" baseline="0" dirty="0">
                        <a:solidFill>
                          <a:schemeClr val="tx1"/>
                        </a:solidFill>
                        <a:latin typeface="Times New Roman" panose="02020603050405020304" pitchFamily="18" charset="0"/>
                      </a:endParaRPr>
                    </a:p>
                  </a:txBody>
                  <a:tcPr marL="96889" marR="96889" marT="48444" marB="48444" anchor="ctr">
                    <a:lnR w="28575" cap="flat" cmpd="sng" algn="ctr">
                      <a:solidFill>
                        <a:schemeClr val="tx1"/>
                      </a:solidFill>
                      <a:prstDash val="solid"/>
                      <a:round/>
                      <a:headEnd type="none" w="med" len="med"/>
                      <a:tailEnd type="none" w="med" len="med"/>
                    </a:lnR>
                    <a:solidFill>
                      <a:schemeClr val="accent1"/>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lnL w="28575" cap="flat" cmpd="sng" algn="ctr">
                      <a:solidFill>
                        <a:schemeClr val="tx1"/>
                      </a:solidFill>
                      <a:prstDash val="solid"/>
                      <a:round/>
                      <a:headEnd type="none" w="med" len="med"/>
                      <a:tailEnd type="none" w="med" len="med"/>
                    </a:lnL>
                    <a:solidFill>
                      <a:srgbClr val="92D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bg2"/>
                          </a:solidFill>
                          <a:latin typeface="Times New Roman" panose="02020603050405020304" pitchFamily="18" charset="0"/>
                        </a:rPr>
                        <a:t>-1</a:t>
                      </a:r>
                      <a:endParaRPr kumimoji="1" lang="ja-JP" altLang="en-US" sz="2000" baseline="0" dirty="0">
                        <a:solidFill>
                          <a:schemeClr val="bg2"/>
                        </a:solidFill>
                        <a:latin typeface="Times New Roman" panose="02020603050405020304" pitchFamily="18" charset="0"/>
                      </a:endParaRPr>
                    </a:p>
                  </a:txBody>
                  <a:tcPr marL="96889" marR="96889" marT="48444" marB="48444" anchor="ctr">
                    <a:solidFill>
                      <a:schemeClr val="tx1">
                        <a:lumMod val="85000"/>
                      </a:schemeClr>
                    </a:solidFill>
                  </a:tcPr>
                </a:tc>
                <a:tc>
                  <a:txBody>
                    <a:bodyPr/>
                    <a:lstStyle/>
                    <a:p>
                      <a:pPr algn="ctr"/>
                      <a:r>
                        <a:rPr kumimoji="1" lang="en-US" altLang="ja-JP" sz="2000" baseline="0" dirty="0">
                          <a:solidFill>
                            <a:schemeClr val="bg2"/>
                          </a:solidFill>
                          <a:latin typeface="Times New Roman" panose="02020603050405020304" pitchFamily="18" charset="0"/>
                        </a:rPr>
                        <a:t>-1</a:t>
                      </a:r>
                      <a:endParaRPr kumimoji="1" lang="ja-JP" altLang="en-US" sz="2000" baseline="0" dirty="0">
                        <a:solidFill>
                          <a:schemeClr val="bg2"/>
                        </a:solidFill>
                        <a:latin typeface="Times New Roman" panose="02020603050405020304" pitchFamily="18" charset="0"/>
                      </a:endParaRPr>
                    </a:p>
                  </a:txBody>
                  <a:tcPr marL="96889" marR="96889" marT="48444" marB="48444" anchor="ctr">
                    <a:solidFill>
                      <a:schemeClr val="tx1">
                        <a:lumMod val="85000"/>
                      </a:schemeClr>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solidFill>
                      <a:srgbClr val="92D050"/>
                    </a:solidFill>
                  </a:tcPr>
                </a:tc>
                <a:extLst>
                  <a:ext uri="{0D108BD9-81ED-4DB2-BD59-A6C34878D82A}">
                    <a16:rowId xmlns:a16="http://schemas.microsoft.com/office/drawing/2014/main" val="10007"/>
                  </a:ext>
                </a:extLst>
              </a:tr>
              <a:tr h="415636">
                <a:tc>
                  <a:txBody>
                    <a:bodyPr/>
                    <a:lstStyle/>
                    <a:p>
                      <a:pPr algn="ctr"/>
                      <a:r>
                        <a:rPr kumimoji="1" lang="en-US" altLang="ja-JP" sz="2000" baseline="0" dirty="0">
                          <a:solidFill>
                            <a:schemeClr val="tx1"/>
                          </a:solidFill>
                          <a:latin typeface="Times New Roman" panose="02020603050405020304" pitchFamily="18" charset="0"/>
                        </a:rPr>
                        <a:t>7</a:t>
                      </a:r>
                      <a:endParaRPr kumimoji="1" lang="ja-JP" altLang="en-US" sz="2000" baseline="0" dirty="0">
                        <a:solidFill>
                          <a:schemeClr val="tx1"/>
                        </a:solidFill>
                        <a:latin typeface="Times New Roman" panose="02020603050405020304" pitchFamily="18" charset="0"/>
                      </a:endParaRPr>
                    </a:p>
                  </a:txBody>
                  <a:tcPr marL="96889" marR="96889" marT="48444" marB="48444" anchor="ctr">
                    <a:lnR w="28575" cap="flat" cmpd="sng" algn="ctr">
                      <a:solidFill>
                        <a:schemeClr val="tx1"/>
                      </a:solidFill>
                      <a:prstDash val="solid"/>
                      <a:round/>
                      <a:headEnd type="none" w="med" len="med"/>
                      <a:tailEnd type="none" w="med" len="med"/>
                    </a:lnR>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aseline="0" dirty="0">
                          <a:latin typeface="Times New Roman" panose="02020603050405020304" pitchFamily="18" charset="0"/>
                        </a:rPr>
                        <a:t>∞</a:t>
                      </a:r>
                    </a:p>
                  </a:txBody>
                  <a:tcPr marL="96889" marR="96889" marT="48444" marB="48444" anchor="ctr">
                    <a:lnL w="28575" cap="flat" cmpd="sng" algn="ctr">
                      <a:solidFill>
                        <a:schemeClr val="tx1"/>
                      </a:solidFill>
                      <a:prstDash val="solid"/>
                      <a:round/>
                      <a:headEnd type="none" w="med" len="med"/>
                      <a:tailEnd type="none" w="med" len="med"/>
                    </a:lnL>
                    <a:solidFill>
                      <a:srgbClr val="92D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aseline="0" dirty="0">
                          <a:latin typeface="Times New Roman" panose="02020603050405020304" pitchFamily="18" charset="0"/>
                        </a:rPr>
                        <a:t>∞</a:t>
                      </a:r>
                    </a:p>
                  </a:txBody>
                  <a:tcPr marL="96889" marR="96889" marT="48444" marB="48444" anchor="ctr">
                    <a:solidFill>
                      <a:srgbClr val="92D050"/>
                    </a:solidFill>
                  </a:tcPr>
                </a:tc>
                <a:extLst>
                  <a:ext uri="{0D108BD9-81ED-4DB2-BD59-A6C34878D82A}">
                    <a16:rowId xmlns:a16="http://schemas.microsoft.com/office/drawing/2014/main" val="10008"/>
                  </a:ext>
                </a:extLst>
              </a:tr>
              <a:tr h="415636">
                <a:tc>
                  <a:txBody>
                    <a:bodyPr/>
                    <a:lstStyle/>
                    <a:p>
                      <a:pPr algn="ctr"/>
                      <a:r>
                        <a:rPr kumimoji="1" lang="en-US" altLang="ja-JP" sz="2000" baseline="0" dirty="0">
                          <a:solidFill>
                            <a:schemeClr val="tx1"/>
                          </a:solidFill>
                          <a:latin typeface="Times New Roman" panose="02020603050405020304" pitchFamily="18" charset="0"/>
                        </a:rPr>
                        <a:t>8</a:t>
                      </a:r>
                      <a:endParaRPr kumimoji="1" lang="ja-JP" altLang="en-US" sz="2000" baseline="0" dirty="0">
                        <a:solidFill>
                          <a:schemeClr val="tx1"/>
                        </a:solidFill>
                        <a:latin typeface="Times New Roman" panose="02020603050405020304" pitchFamily="18" charset="0"/>
                      </a:endParaRPr>
                    </a:p>
                  </a:txBody>
                  <a:tcPr marL="96889" marR="96889" marT="48444" marB="48444" anchor="ctr">
                    <a:lnR w="28575" cap="flat" cmpd="sng" algn="ctr">
                      <a:solidFill>
                        <a:schemeClr val="tx1"/>
                      </a:solidFill>
                      <a:prstDash val="solid"/>
                      <a:round/>
                      <a:headEnd type="none" w="med" len="med"/>
                      <a:tailEnd type="none" w="med" len="med"/>
                    </a:lnR>
                    <a:solidFill>
                      <a:schemeClr val="accent1"/>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lnL w="28575" cap="flat" cmpd="sng" algn="ctr">
                      <a:solidFill>
                        <a:schemeClr val="tx1"/>
                      </a:solidFill>
                      <a:prstDash val="solid"/>
                      <a:round/>
                      <a:headEnd type="none" w="med" len="med"/>
                      <a:tailEnd type="none" w="med" len="med"/>
                    </a:lnL>
                    <a:solidFill>
                      <a:srgbClr val="92D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solidFill>
                      <a:srgbClr val="92D050"/>
                    </a:solidFill>
                  </a:tcPr>
                </a:tc>
                <a:extLst>
                  <a:ext uri="{0D108BD9-81ED-4DB2-BD59-A6C34878D82A}">
                    <a16:rowId xmlns:a16="http://schemas.microsoft.com/office/drawing/2014/main" val="10009"/>
                  </a:ext>
                </a:extLst>
              </a:tr>
              <a:tr h="415636">
                <a:tc>
                  <a:txBody>
                    <a:bodyPr/>
                    <a:lstStyle/>
                    <a:p>
                      <a:pPr algn="ctr"/>
                      <a:r>
                        <a:rPr kumimoji="1" lang="en-US" altLang="ja-JP" sz="2000" baseline="0" dirty="0">
                          <a:solidFill>
                            <a:schemeClr val="tx1"/>
                          </a:solidFill>
                          <a:latin typeface="Times New Roman" panose="02020603050405020304" pitchFamily="18" charset="0"/>
                        </a:rPr>
                        <a:t>9</a:t>
                      </a:r>
                      <a:endParaRPr kumimoji="1" lang="ja-JP" altLang="en-US" sz="2000" baseline="0" dirty="0">
                        <a:solidFill>
                          <a:schemeClr val="tx1"/>
                        </a:solidFill>
                        <a:latin typeface="Times New Roman" panose="02020603050405020304" pitchFamily="18" charset="0"/>
                      </a:endParaRPr>
                    </a:p>
                  </a:txBody>
                  <a:tcPr marL="96889" marR="96889" marT="48444" marB="48444" anchor="ctr">
                    <a:lnR w="28575" cap="flat" cmpd="sng" algn="ctr">
                      <a:solidFill>
                        <a:schemeClr val="tx1"/>
                      </a:solidFill>
                      <a:prstDash val="solid"/>
                      <a:round/>
                      <a:headEnd type="none" w="med" len="med"/>
                      <a:tailEnd type="none" w="med" len="med"/>
                    </a:lnR>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aseline="0" dirty="0">
                          <a:latin typeface="Times New Roman" panose="02020603050405020304" pitchFamily="18" charset="0"/>
                        </a:rPr>
                        <a:t>∞</a:t>
                      </a:r>
                    </a:p>
                  </a:txBody>
                  <a:tcPr marL="96889" marR="96889" marT="48444" marB="48444" anchor="ctr">
                    <a:lnL w="28575" cap="flat" cmpd="sng" algn="ctr">
                      <a:solidFill>
                        <a:schemeClr val="tx1"/>
                      </a:solidFill>
                      <a:prstDash val="solid"/>
                      <a:round/>
                      <a:headEnd type="none" w="med" len="med"/>
                      <a:tailEnd type="none" w="med" len="med"/>
                    </a:lnL>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solidFill>
                      <a:srgbClr val="92D050"/>
                    </a:solid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0572292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Phase</a:t>
            </a:r>
            <a:r>
              <a:rPr kumimoji="1" lang="en-US" altLang="ja-JP" dirty="0"/>
              <a:t> </a:t>
            </a:r>
            <a:r>
              <a:rPr kumimoji="1" lang="ja-JP" altLang="en-US" dirty="0"/>
              <a:t>クラス</a:t>
            </a:r>
          </a:p>
        </p:txBody>
      </p:sp>
      <p:sp>
        <p:nvSpPr>
          <p:cNvPr id="3" name="テキスト ボックス 2"/>
          <p:cNvSpPr txBox="1"/>
          <p:nvPr/>
        </p:nvSpPr>
        <p:spPr>
          <a:xfrm>
            <a:off x="441542" y="1524000"/>
            <a:ext cx="7848600" cy="4462760"/>
          </a:xfrm>
          <a:prstGeom prst="rect">
            <a:avLst/>
          </a:prstGeom>
          <a:solidFill>
            <a:schemeClr val="bg2"/>
          </a:solidFill>
          <a:ln>
            <a:solidFill>
              <a:schemeClr val="tx1"/>
            </a:solidFill>
          </a:ln>
        </p:spPr>
        <p:txBody>
          <a:bodyPr wrap="square" rtlCol="0">
            <a:spAutoFit/>
          </a:bodyPr>
          <a:lstStyle/>
          <a:p>
            <a:pPr algn="l"/>
            <a:r>
              <a:rPr kumimoji="1" lang="en-US" altLang="ja-JP" sz="2000" dirty="0">
                <a:solidFill>
                  <a:srgbClr val="FFFF00"/>
                </a:solidFill>
                <a:latin typeface="Times New Roman" panose="02020603050405020304" pitchFamily="18" charset="0"/>
              </a:rPr>
              <a:t>/* </a:t>
            </a:r>
            <a:r>
              <a:rPr lang="ja-JP" altLang="en-US" sz="2000" dirty="0">
                <a:solidFill>
                  <a:srgbClr val="FFFF00"/>
                </a:solidFill>
                <a:latin typeface="Times New Roman" panose="02020603050405020304" pitchFamily="18" charset="0"/>
              </a:rPr>
              <a:t>局面</a:t>
            </a:r>
            <a:r>
              <a:rPr kumimoji="1" lang="ja-JP" altLang="en-US" sz="2000" dirty="0">
                <a:solidFill>
                  <a:srgbClr val="FFFF00"/>
                </a:solidFill>
                <a:latin typeface="Times New Roman" panose="02020603050405020304" pitchFamily="18" charset="0"/>
              </a:rPr>
              <a:t>を定義するクラス </a:t>
            </a:r>
            <a:r>
              <a:rPr kumimoji="1" lang="en-US" altLang="ja-JP" sz="2000" dirty="0">
                <a:solidFill>
                  <a:srgbClr val="FFFF00"/>
                </a:solidFill>
                <a:latin typeface="Times New Roman" panose="02020603050405020304" pitchFamily="18" charset="0"/>
              </a:rPr>
              <a:t>*/</a:t>
            </a:r>
          </a:p>
          <a:p>
            <a:pPr algn="l"/>
            <a:r>
              <a:rPr kumimoji="1" lang="en-US" altLang="ja-JP" sz="2400" dirty="0">
                <a:latin typeface="Times New Roman" panose="02020603050405020304" pitchFamily="18" charset="0"/>
              </a:rPr>
              <a:t>class Phase</a:t>
            </a:r>
            <a:r>
              <a:rPr lang="ja-JP" altLang="en-US" sz="2400" dirty="0">
                <a:latin typeface="Times New Roman" panose="02020603050405020304" pitchFamily="18" charset="0"/>
              </a:rPr>
              <a:t> </a:t>
            </a:r>
            <a:r>
              <a:rPr lang="en-US" altLang="ja-JP" sz="2400" dirty="0">
                <a:latin typeface="Times New Roman" panose="02020603050405020304" pitchFamily="18" charset="0"/>
              </a:rPr>
              <a:t>{</a:t>
            </a:r>
          </a:p>
          <a:p>
            <a:pPr algn="l"/>
            <a:r>
              <a:rPr lang="en-US" altLang="ja-JP" sz="2400" dirty="0">
                <a:latin typeface="Times New Roman" panose="02020603050405020304" pitchFamily="18" charset="0"/>
              </a:rPr>
              <a:t>   public static final </a:t>
            </a:r>
            <a:r>
              <a:rPr lang="en-US" altLang="ja-JP" sz="2400" dirty="0" err="1">
                <a:latin typeface="Times New Roman" panose="02020603050405020304" pitchFamily="18" charset="0"/>
              </a:rPr>
              <a:t>int</a:t>
            </a:r>
            <a:r>
              <a:rPr lang="en-US" altLang="ja-JP" sz="2400" dirty="0">
                <a:latin typeface="Times New Roman" panose="02020603050405020304" pitchFamily="18" charset="0"/>
              </a:rPr>
              <a:t> BLACK = 1; </a:t>
            </a:r>
            <a:r>
              <a:rPr lang="en-US" altLang="ja-JP" sz="2000" dirty="0">
                <a:solidFill>
                  <a:srgbClr val="FFFF00"/>
                </a:solidFill>
                <a:latin typeface="Times New Roman" panose="02020603050405020304" pitchFamily="18" charset="0"/>
              </a:rPr>
              <a:t>// </a:t>
            </a:r>
            <a:r>
              <a:rPr lang="ja-JP" altLang="en-US" sz="2000" dirty="0">
                <a:solidFill>
                  <a:srgbClr val="FFFF00"/>
                </a:solidFill>
                <a:latin typeface="Times New Roman" panose="02020603050405020304" pitchFamily="18" charset="0"/>
              </a:rPr>
              <a:t>黒石</a:t>
            </a:r>
            <a:endParaRPr lang="en-US" altLang="ja-JP" sz="2000" dirty="0">
              <a:solidFill>
                <a:srgbClr val="FFFF00"/>
              </a:solidFill>
              <a:latin typeface="Times New Roman" panose="02020603050405020304" pitchFamily="18" charset="0"/>
            </a:endParaRPr>
          </a:p>
          <a:p>
            <a:pPr algn="l"/>
            <a:r>
              <a:rPr lang="en-US" altLang="ja-JP" sz="2400" dirty="0">
                <a:latin typeface="Times New Roman" panose="02020603050405020304" pitchFamily="18" charset="0"/>
              </a:rPr>
              <a:t>   public static final </a:t>
            </a:r>
            <a:r>
              <a:rPr lang="en-US" altLang="ja-JP" sz="2400" dirty="0" err="1">
                <a:latin typeface="Times New Roman" panose="02020603050405020304" pitchFamily="18" charset="0"/>
              </a:rPr>
              <a:t>int</a:t>
            </a:r>
            <a:r>
              <a:rPr lang="en-US" altLang="ja-JP" sz="2400" dirty="0">
                <a:latin typeface="Times New Roman" panose="02020603050405020304" pitchFamily="18" charset="0"/>
              </a:rPr>
              <a:t> WHITE = -1; </a:t>
            </a:r>
            <a:r>
              <a:rPr lang="en-US" altLang="ja-JP" sz="2000" dirty="0">
                <a:solidFill>
                  <a:srgbClr val="FFFF00"/>
                </a:solidFill>
                <a:latin typeface="Times New Roman" panose="02020603050405020304" pitchFamily="18" charset="0"/>
              </a:rPr>
              <a:t>// </a:t>
            </a:r>
            <a:r>
              <a:rPr lang="ja-JP" altLang="en-US" sz="2000" dirty="0">
                <a:solidFill>
                  <a:srgbClr val="FFFF00"/>
                </a:solidFill>
                <a:latin typeface="Times New Roman" panose="02020603050405020304" pitchFamily="18" charset="0"/>
              </a:rPr>
              <a:t>白石</a:t>
            </a:r>
            <a:endParaRPr lang="en-US" altLang="ja-JP" sz="2000" dirty="0">
              <a:solidFill>
                <a:srgbClr val="FFFF00"/>
              </a:solidFill>
              <a:latin typeface="Times New Roman" panose="02020603050405020304" pitchFamily="18" charset="0"/>
            </a:endParaRPr>
          </a:p>
          <a:p>
            <a:pPr algn="l"/>
            <a:r>
              <a:rPr lang="en-US" altLang="ja-JP" sz="2400" dirty="0">
                <a:latin typeface="Times New Roman" panose="02020603050405020304" pitchFamily="18" charset="0"/>
              </a:rPr>
              <a:t>   public static final </a:t>
            </a:r>
            <a:r>
              <a:rPr lang="en-US" altLang="ja-JP" sz="2400" dirty="0" err="1">
                <a:latin typeface="Times New Roman" panose="02020603050405020304" pitchFamily="18" charset="0"/>
              </a:rPr>
              <a:t>int</a:t>
            </a:r>
            <a:r>
              <a:rPr lang="en-US" altLang="ja-JP" sz="2400" dirty="0">
                <a:latin typeface="Times New Roman" panose="02020603050405020304" pitchFamily="18" charset="0"/>
              </a:rPr>
              <a:t> EMPTY = 0;  </a:t>
            </a:r>
            <a:r>
              <a:rPr lang="en-US" altLang="ja-JP" sz="2000" dirty="0">
                <a:solidFill>
                  <a:srgbClr val="FFFF00"/>
                </a:solidFill>
                <a:latin typeface="Times New Roman" panose="02020603050405020304" pitchFamily="18" charset="0"/>
              </a:rPr>
              <a:t>// </a:t>
            </a:r>
            <a:r>
              <a:rPr lang="ja-JP" altLang="en-US" sz="2000" dirty="0">
                <a:solidFill>
                  <a:srgbClr val="FFFF00"/>
                </a:solidFill>
                <a:latin typeface="Times New Roman" panose="02020603050405020304" pitchFamily="18" charset="0"/>
              </a:rPr>
              <a:t>空マス</a:t>
            </a:r>
            <a:endParaRPr lang="en-US" altLang="ja-JP" sz="2000" dirty="0">
              <a:solidFill>
                <a:srgbClr val="FFFF00"/>
              </a:solidFill>
              <a:latin typeface="Times New Roman" panose="02020603050405020304" pitchFamily="18" charset="0"/>
            </a:endParaRPr>
          </a:p>
          <a:p>
            <a:pPr algn="l"/>
            <a:r>
              <a:rPr lang="en-US" altLang="ja-JP" sz="2400" dirty="0">
                <a:latin typeface="Times New Roman" panose="02020603050405020304" pitchFamily="18" charset="0"/>
              </a:rPr>
              <a:t>   public static final </a:t>
            </a:r>
            <a:r>
              <a:rPr lang="en-US" altLang="ja-JP" sz="2400" dirty="0" err="1">
                <a:latin typeface="Times New Roman" panose="02020603050405020304" pitchFamily="18" charset="0"/>
              </a:rPr>
              <a:t>int</a:t>
            </a:r>
            <a:r>
              <a:rPr lang="en-US" altLang="ja-JP" sz="2400" dirty="0">
                <a:latin typeface="Times New Roman" panose="02020603050405020304" pitchFamily="18" charset="0"/>
              </a:rPr>
              <a:t> WALL = </a:t>
            </a:r>
            <a:r>
              <a:rPr lang="en-US" altLang="ja-JP" sz="2400" dirty="0" err="1">
                <a:latin typeface="Times New Roman" panose="02020603050405020304" pitchFamily="18" charset="0"/>
              </a:rPr>
              <a:t>Integer.MAX_VALUE</a:t>
            </a:r>
            <a:r>
              <a:rPr lang="en-US" altLang="ja-JP" sz="2400" dirty="0">
                <a:latin typeface="Times New Roman" panose="02020603050405020304" pitchFamily="18" charset="0"/>
              </a:rPr>
              <a:t>; </a:t>
            </a:r>
            <a:r>
              <a:rPr lang="en-US" altLang="ja-JP" sz="2000" dirty="0">
                <a:solidFill>
                  <a:srgbClr val="FFFF00"/>
                </a:solidFill>
                <a:latin typeface="Times New Roman" panose="02020603050405020304" pitchFamily="18" charset="0"/>
              </a:rPr>
              <a:t>//</a:t>
            </a:r>
            <a:r>
              <a:rPr lang="ja-JP" altLang="en-US" sz="2000" dirty="0">
                <a:solidFill>
                  <a:srgbClr val="FFFF00"/>
                </a:solidFill>
                <a:latin typeface="Times New Roman" panose="02020603050405020304" pitchFamily="18" charset="0"/>
              </a:rPr>
              <a:t>壁</a:t>
            </a:r>
            <a:endParaRPr lang="en-US" altLang="ja-JP" sz="2000" dirty="0">
              <a:solidFill>
                <a:srgbClr val="FFFF00"/>
              </a:solidFill>
              <a:latin typeface="Times New Roman" panose="02020603050405020304" pitchFamily="18" charset="0"/>
            </a:endParaRPr>
          </a:p>
          <a:p>
            <a:pPr algn="l"/>
            <a:endParaRPr lang="en-US" altLang="ja-JP" sz="2400" dirty="0">
              <a:latin typeface="Times New Roman" panose="02020603050405020304" pitchFamily="18" charset="0"/>
            </a:endParaRPr>
          </a:p>
          <a:p>
            <a:pPr algn="l"/>
            <a:r>
              <a:rPr lang="en-US" altLang="ja-JP" sz="2400" dirty="0">
                <a:latin typeface="Times New Roman" panose="02020603050405020304" pitchFamily="18" charset="0"/>
              </a:rPr>
              <a:t>   public </a:t>
            </a:r>
            <a:r>
              <a:rPr lang="en-US" altLang="ja-JP" sz="2400" dirty="0" err="1">
                <a:latin typeface="Times New Roman" panose="02020603050405020304" pitchFamily="18" charset="0"/>
              </a:rPr>
              <a:t>int</a:t>
            </a:r>
            <a:r>
              <a:rPr lang="en-US" altLang="ja-JP" sz="2400" dirty="0">
                <a:latin typeface="Times New Roman" panose="02020603050405020304" pitchFamily="18" charset="0"/>
              </a:rPr>
              <a:t>[][] board; </a:t>
            </a:r>
            <a:r>
              <a:rPr lang="en-US" altLang="ja-JP" sz="2000" dirty="0">
                <a:solidFill>
                  <a:srgbClr val="FFFF00"/>
                </a:solidFill>
                <a:latin typeface="Times New Roman" panose="02020603050405020304" pitchFamily="18" charset="0"/>
              </a:rPr>
              <a:t>// </a:t>
            </a:r>
            <a:r>
              <a:rPr lang="ja-JP" altLang="en-US" sz="2000" dirty="0">
                <a:solidFill>
                  <a:srgbClr val="FFFF00"/>
                </a:solidFill>
                <a:latin typeface="Times New Roman" panose="02020603050405020304" pitchFamily="18" charset="0"/>
              </a:rPr>
              <a:t>盤面</a:t>
            </a:r>
            <a:endParaRPr lang="en-US" altLang="ja-JP" sz="2000" dirty="0">
              <a:solidFill>
                <a:srgbClr val="FFFF00"/>
              </a:solidFill>
              <a:latin typeface="Times New Roman" panose="02020603050405020304" pitchFamily="18" charset="0"/>
            </a:endParaRPr>
          </a:p>
          <a:p>
            <a:pPr algn="l"/>
            <a:r>
              <a:rPr lang="en-US" altLang="ja-JP" sz="2400" dirty="0">
                <a:latin typeface="Times New Roman" panose="02020603050405020304" pitchFamily="18" charset="0"/>
              </a:rPr>
              <a:t>   public </a:t>
            </a:r>
            <a:r>
              <a:rPr lang="en-US" altLang="ja-JP" sz="2400" dirty="0" err="1">
                <a:latin typeface="Times New Roman" panose="02020603050405020304" pitchFamily="18" charset="0"/>
              </a:rPr>
              <a:t>int</a:t>
            </a:r>
            <a:r>
              <a:rPr lang="en-US" altLang="ja-JP" sz="2400" dirty="0">
                <a:latin typeface="Times New Roman" panose="02020603050405020304" pitchFamily="18" charset="0"/>
              </a:rPr>
              <a:t> turn;         </a:t>
            </a:r>
            <a:r>
              <a:rPr lang="en-US" altLang="ja-JP" sz="2000" dirty="0">
                <a:solidFill>
                  <a:srgbClr val="FFFF00"/>
                </a:solidFill>
                <a:latin typeface="Times New Roman" panose="02020603050405020304" pitchFamily="18" charset="0"/>
              </a:rPr>
              <a:t>// </a:t>
            </a:r>
            <a:r>
              <a:rPr lang="ja-JP" altLang="en-US" sz="2000" dirty="0">
                <a:solidFill>
                  <a:srgbClr val="FFFF00"/>
                </a:solidFill>
                <a:latin typeface="Times New Roman" panose="02020603050405020304" pitchFamily="18" charset="0"/>
              </a:rPr>
              <a:t>手番</a:t>
            </a:r>
            <a:endParaRPr lang="en-US" altLang="ja-JP" sz="2000" dirty="0">
              <a:solidFill>
                <a:srgbClr val="FFFF00"/>
              </a:solidFill>
              <a:latin typeface="Times New Roman" panose="02020603050405020304" pitchFamily="18" charset="0"/>
            </a:endParaRPr>
          </a:p>
          <a:p>
            <a:r>
              <a:rPr lang="en-US" altLang="ja-JP" sz="2400" dirty="0">
                <a:latin typeface="Times New Roman" panose="02020603050405020304" pitchFamily="18" charset="0"/>
              </a:rPr>
              <a:t>:</a:t>
            </a:r>
          </a:p>
        </p:txBody>
      </p:sp>
    </p:spTree>
    <p:extLst>
      <p:ext uri="{BB962C8B-B14F-4D97-AF65-F5344CB8AC3E}">
        <p14:creationId xmlns:p14="http://schemas.microsoft.com/office/powerpoint/2010/main" val="9122027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39762"/>
          </a:xfrm>
        </p:spPr>
        <p:txBody>
          <a:bodyPr/>
          <a:lstStyle/>
          <a:p>
            <a:r>
              <a:rPr lang="en-US" altLang="ja-JP" dirty="0"/>
              <a:t>Phase</a:t>
            </a:r>
            <a:r>
              <a:rPr kumimoji="1" lang="en-US" altLang="ja-JP" dirty="0"/>
              <a:t> </a:t>
            </a:r>
            <a:r>
              <a:rPr kumimoji="1" lang="ja-JP" altLang="en-US" dirty="0"/>
              <a:t>クラス</a:t>
            </a:r>
          </a:p>
        </p:txBody>
      </p:sp>
      <p:sp>
        <p:nvSpPr>
          <p:cNvPr id="3" name="テキスト ボックス 2"/>
          <p:cNvSpPr txBox="1"/>
          <p:nvPr/>
        </p:nvSpPr>
        <p:spPr>
          <a:xfrm>
            <a:off x="459288" y="914400"/>
            <a:ext cx="7848600" cy="5780044"/>
          </a:xfrm>
          <a:prstGeom prst="rect">
            <a:avLst/>
          </a:prstGeom>
          <a:solidFill>
            <a:schemeClr val="bg2"/>
          </a:solidFill>
          <a:ln>
            <a:solidFill>
              <a:schemeClr val="tx1"/>
            </a:solidFill>
          </a:ln>
        </p:spPr>
        <p:txBody>
          <a:bodyPr wrap="square" rtlCol="0">
            <a:spAutoFit/>
          </a:bodyPr>
          <a:lstStyle/>
          <a:p>
            <a:pPr algn="l"/>
            <a:r>
              <a:rPr lang="en-US" altLang="ja-JP" sz="2000" dirty="0">
                <a:solidFill>
                  <a:srgbClr val="FFFF00"/>
                </a:solidFill>
                <a:latin typeface="Times New Roman" panose="02020603050405020304" pitchFamily="18" charset="0"/>
              </a:rPr>
              <a:t>   /* </a:t>
            </a:r>
            <a:r>
              <a:rPr lang="ja-JP" altLang="en-US" sz="2000" dirty="0">
                <a:solidFill>
                  <a:srgbClr val="FFFF00"/>
                </a:solidFill>
                <a:latin typeface="Times New Roman" panose="02020603050405020304" pitchFamily="18" charset="0"/>
              </a:rPr>
              <a:t>コンストラクタ</a:t>
            </a:r>
            <a:r>
              <a:rPr lang="en-US" altLang="ja-JP" sz="2000" dirty="0">
                <a:solidFill>
                  <a:srgbClr val="FFFF00"/>
                </a:solidFill>
                <a:latin typeface="Times New Roman" panose="02020603050405020304" pitchFamily="18" charset="0"/>
              </a:rPr>
              <a:t> */</a:t>
            </a:r>
          </a:p>
          <a:p>
            <a:pPr algn="l"/>
            <a:r>
              <a:rPr lang="en-US" altLang="ja-JP" sz="2400" dirty="0">
                <a:latin typeface="Times New Roman" panose="02020603050405020304" pitchFamily="18" charset="0"/>
              </a:rPr>
              <a:t>   public Phase () {</a:t>
            </a:r>
          </a:p>
          <a:p>
            <a:pPr algn="l"/>
            <a:r>
              <a:rPr lang="en-US" altLang="ja-JP" sz="2400" dirty="0">
                <a:latin typeface="Times New Roman" panose="02020603050405020304" pitchFamily="18" charset="0"/>
              </a:rPr>
              <a:t>       board = new </a:t>
            </a:r>
            <a:r>
              <a:rPr lang="en-US" altLang="ja-JP" sz="2400" dirty="0" err="1">
                <a:latin typeface="Times New Roman" panose="02020603050405020304" pitchFamily="18" charset="0"/>
              </a:rPr>
              <a:t>int</a:t>
            </a:r>
            <a:r>
              <a:rPr lang="en-US" altLang="ja-JP" sz="2400" dirty="0">
                <a:latin typeface="Times New Roman" panose="02020603050405020304" pitchFamily="18" charset="0"/>
              </a:rPr>
              <a:t>[10][10]; </a:t>
            </a:r>
            <a:r>
              <a:rPr lang="en-US" altLang="ja-JP" sz="2000" dirty="0">
                <a:solidFill>
                  <a:srgbClr val="FFFF00"/>
                </a:solidFill>
                <a:latin typeface="Times New Roman" panose="02020603050405020304" pitchFamily="18" charset="0"/>
              </a:rPr>
              <a:t>// </a:t>
            </a:r>
            <a:r>
              <a:rPr lang="ja-JP" altLang="en-US" sz="2000" dirty="0">
                <a:solidFill>
                  <a:srgbClr val="FFFF00"/>
                </a:solidFill>
                <a:latin typeface="Times New Roman" panose="02020603050405020304" pitchFamily="18" charset="0"/>
              </a:rPr>
              <a:t>盤面を</a:t>
            </a:r>
            <a:r>
              <a:rPr lang="en-US" altLang="ja-JP" sz="2000" dirty="0">
                <a:solidFill>
                  <a:srgbClr val="FFFF00"/>
                </a:solidFill>
                <a:latin typeface="Times New Roman" panose="02020603050405020304" pitchFamily="18" charset="0"/>
              </a:rPr>
              <a:t>2</a:t>
            </a:r>
            <a:r>
              <a:rPr lang="ja-JP" altLang="en-US" sz="2000" dirty="0">
                <a:solidFill>
                  <a:srgbClr val="FFFF00"/>
                </a:solidFill>
                <a:latin typeface="Times New Roman" panose="02020603050405020304" pitchFamily="18" charset="0"/>
              </a:rPr>
              <a:t>次元配列で表現</a:t>
            </a:r>
            <a:endParaRPr lang="en-US" altLang="ja-JP" sz="2000" dirty="0">
              <a:latin typeface="Times New Roman" panose="02020603050405020304" pitchFamily="18" charset="0"/>
            </a:endParaRPr>
          </a:p>
          <a:p>
            <a:pPr algn="l"/>
            <a:r>
              <a:rPr lang="en-US" altLang="ja-JP" sz="2400" dirty="0">
                <a:solidFill>
                  <a:srgbClr val="FFFF00"/>
                </a:solidFill>
                <a:latin typeface="Times New Roman" panose="02020603050405020304" pitchFamily="18" charset="0"/>
              </a:rPr>
              <a:t>       </a:t>
            </a:r>
            <a:r>
              <a:rPr lang="en-US" altLang="ja-JP" sz="2000" dirty="0">
                <a:solidFill>
                  <a:srgbClr val="FFFF00"/>
                </a:solidFill>
                <a:latin typeface="Times New Roman" panose="02020603050405020304" pitchFamily="18" charset="0"/>
              </a:rPr>
              <a:t>/* </a:t>
            </a:r>
            <a:r>
              <a:rPr lang="ja-JP" altLang="en-US" sz="2000" dirty="0">
                <a:solidFill>
                  <a:srgbClr val="FFFF00"/>
                </a:solidFill>
                <a:latin typeface="Times New Roman" panose="02020603050405020304" pitchFamily="18" charset="0"/>
              </a:rPr>
              <a:t>盤面の周囲を壁で、内側を空マスで埋める </a:t>
            </a:r>
            <a:r>
              <a:rPr lang="en-US" altLang="ja-JP" sz="2000" dirty="0">
                <a:solidFill>
                  <a:srgbClr val="FFFF00"/>
                </a:solidFill>
                <a:latin typeface="Times New Roman" panose="02020603050405020304" pitchFamily="18" charset="0"/>
              </a:rPr>
              <a:t>*/</a:t>
            </a:r>
            <a:endParaRPr lang="en-US" altLang="ja-JP" sz="2400" dirty="0">
              <a:latin typeface="Times New Roman" panose="02020603050405020304" pitchFamily="18" charset="0"/>
            </a:endParaRPr>
          </a:p>
          <a:p>
            <a:pPr algn="l"/>
            <a:r>
              <a:rPr lang="en-US" altLang="ja-JP" sz="2400" dirty="0">
                <a:latin typeface="Times New Roman" panose="02020603050405020304" pitchFamily="18" charset="0"/>
              </a:rPr>
              <a:t>       for (</a:t>
            </a:r>
            <a:r>
              <a:rPr lang="en-US" altLang="ja-JP" sz="2400" dirty="0" err="1">
                <a:latin typeface="Times New Roman" panose="02020603050405020304" pitchFamily="18" charset="0"/>
              </a:rPr>
              <a:t>int</a:t>
            </a:r>
            <a:r>
              <a:rPr lang="en-US" altLang="ja-JP" sz="2400" dirty="0">
                <a:latin typeface="Times New Roman" panose="02020603050405020304" pitchFamily="18" charset="0"/>
              </a:rPr>
              <a:t> x=0; x&lt;10; ++x) board[x][0] = WALL:</a:t>
            </a:r>
          </a:p>
          <a:p>
            <a:pPr algn="l"/>
            <a:r>
              <a:rPr lang="en-US" altLang="ja-JP" sz="2400" dirty="0">
                <a:latin typeface="Times New Roman" panose="02020603050405020304" pitchFamily="18" charset="0"/>
              </a:rPr>
              <a:t>       for (</a:t>
            </a:r>
            <a:r>
              <a:rPr lang="en-US" altLang="ja-JP" sz="2400" dirty="0" err="1">
                <a:latin typeface="Times New Roman" panose="02020603050405020304" pitchFamily="18" charset="0"/>
              </a:rPr>
              <a:t>int</a:t>
            </a:r>
            <a:r>
              <a:rPr lang="en-US" altLang="ja-JP" sz="2400" dirty="0">
                <a:latin typeface="Times New Roman" panose="02020603050405020304" pitchFamily="18" charset="0"/>
              </a:rPr>
              <a:t> y=1; y&lt;9; ++y) {</a:t>
            </a:r>
          </a:p>
          <a:p>
            <a:pPr algn="l"/>
            <a:r>
              <a:rPr lang="en-US" altLang="ja-JP" sz="2400" dirty="0">
                <a:latin typeface="Times New Roman" panose="02020603050405020304" pitchFamily="18" charset="0"/>
              </a:rPr>
              <a:t>            board[0][y] = WALL;</a:t>
            </a:r>
          </a:p>
          <a:p>
            <a:pPr algn="l"/>
            <a:r>
              <a:rPr lang="en-US" altLang="ja-JP" sz="2400" dirty="0">
                <a:latin typeface="Times New Roman" panose="02020603050405020304" pitchFamily="18" charset="0"/>
              </a:rPr>
              <a:t>            for (</a:t>
            </a:r>
            <a:r>
              <a:rPr lang="en-US" altLang="ja-JP" sz="2400" dirty="0" err="1">
                <a:latin typeface="Times New Roman" panose="02020603050405020304" pitchFamily="18" charset="0"/>
              </a:rPr>
              <a:t>int</a:t>
            </a:r>
            <a:r>
              <a:rPr lang="en-US" altLang="ja-JP" sz="2400" dirty="0">
                <a:latin typeface="Times New Roman" panose="02020603050405020304" pitchFamily="18" charset="0"/>
              </a:rPr>
              <a:t> x=1; x&lt;9; ++x) board[x][y] = EMPTY;</a:t>
            </a:r>
          </a:p>
          <a:p>
            <a:pPr algn="l"/>
            <a:r>
              <a:rPr lang="en-US" altLang="ja-JP" sz="2400" dirty="0">
                <a:latin typeface="Times New Roman" panose="02020603050405020304" pitchFamily="18" charset="0"/>
              </a:rPr>
              <a:t>            board[9][y] =WALL;</a:t>
            </a:r>
          </a:p>
          <a:p>
            <a:pPr algn="l"/>
            <a:r>
              <a:rPr lang="en-US" altLang="ja-JP" sz="2400" dirty="0">
                <a:latin typeface="Times New Roman" panose="02020603050405020304" pitchFamily="18" charset="0"/>
              </a:rPr>
              <a:t>       }</a:t>
            </a:r>
          </a:p>
          <a:p>
            <a:pPr algn="l"/>
            <a:r>
              <a:rPr lang="en-US" altLang="ja-JP" sz="2400" dirty="0">
                <a:latin typeface="Times New Roman" panose="02020603050405020304" pitchFamily="18" charset="0"/>
              </a:rPr>
              <a:t>       for (</a:t>
            </a:r>
            <a:r>
              <a:rPr lang="en-US" altLang="ja-JP" sz="2400" dirty="0" err="1">
                <a:latin typeface="Times New Roman" panose="02020603050405020304" pitchFamily="18" charset="0"/>
              </a:rPr>
              <a:t>int</a:t>
            </a:r>
            <a:r>
              <a:rPr lang="en-US" altLang="ja-JP" sz="2400" dirty="0">
                <a:latin typeface="Times New Roman" panose="02020603050405020304" pitchFamily="18" charset="0"/>
              </a:rPr>
              <a:t> x=0; x&lt;10; ++x) board[x][9] = WALL;</a:t>
            </a:r>
          </a:p>
          <a:p>
            <a:pPr algn="l"/>
            <a:r>
              <a:rPr lang="en-US" altLang="ja-JP" sz="2400" dirty="0">
                <a:latin typeface="Times New Roman" panose="02020603050405020304" pitchFamily="18" charset="0"/>
              </a:rPr>
              <a:t>       turn = BLACK; </a:t>
            </a:r>
            <a:r>
              <a:rPr lang="en-US" altLang="ja-JP" sz="2000" dirty="0">
                <a:solidFill>
                  <a:srgbClr val="FFFF00"/>
                </a:solidFill>
                <a:latin typeface="Times New Roman" panose="02020603050405020304" pitchFamily="18" charset="0"/>
              </a:rPr>
              <a:t>// </a:t>
            </a:r>
            <a:r>
              <a:rPr lang="ja-JP" altLang="en-US" sz="2000" dirty="0">
                <a:solidFill>
                  <a:srgbClr val="FFFF00"/>
                </a:solidFill>
                <a:latin typeface="Times New Roman" panose="02020603050405020304" pitchFamily="18" charset="0"/>
              </a:rPr>
              <a:t>先手は黒盤</a:t>
            </a:r>
            <a:endParaRPr lang="en-US" altLang="ja-JP" sz="2000" dirty="0">
              <a:solidFill>
                <a:srgbClr val="FFFF00"/>
              </a:solidFill>
              <a:latin typeface="Times New Roman" panose="02020603050405020304" pitchFamily="18" charset="0"/>
            </a:endParaRPr>
          </a:p>
          <a:p>
            <a:pPr algn="l"/>
            <a:r>
              <a:rPr lang="en-US" altLang="ja-JP" sz="2400" dirty="0">
                <a:latin typeface="Times New Roman" panose="02020603050405020304" pitchFamily="18" charset="0"/>
              </a:rPr>
              <a:t>   }</a:t>
            </a:r>
          </a:p>
        </p:txBody>
      </p:sp>
    </p:spTree>
    <p:extLst>
      <p:ext uri="{BB962C8B-B14F-4D97-AF65-F5344CB8AC3E}">
        <p14:creationId xmlns:p14="http://schemas.microsoft.com/office/powerpoint/2010/main" val="24127988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Point </a:t>
            </a:r>
            <a:r>
              <a:rPr kumimoji="1" lang="ja-JP" altLang="en-US" dirty="0"/>
              <a:t>クラス</a:t>
            </a:r>
          </a:p>
        </p:txBody>
      </p:sp>
      <p:sp>
        <p:nvSpPr>
          <p:cNvPr id="3" name="テキスト ボックス 2"/>
          <p:cNvSpPr txBox="1"/>
          <p:nvPr/>
        </p:nvSpPr>
        <p:spPr>
          <a:xfrm>
            <a:off x="609600" y="1143000"/>
            <a:ext cx="7924800" cy="5570756"/>
          </a:xfrm>
          <a:prstGeom prst="rect">
            <a:avLst/>
          </a:prstGeom>
          <a:solidFill>
            <a:schemeClr val="bg2"/>
          </a:solidFill>
          <a:ln>
            <a:solidFill>
              <a:schemeClr val="tx1"/>
            </a:solidFill>
          </a:ln>
        </p:spPr>
        <p:txBody>
          <a:bodyPr wrap="square" rtlCol="0">
            <a:spAutoFit/>
          </a:bodyPr>
          <a:lstStyle/>
          <a:p>
            <a:pPr algn="l"/>
            <a:r>
              <a:rPr kumimoji="1" lang="en-US" altLang="ja-JP" sz="2000" dirty="0">
                <a:solidFill>
                  <a:srgbClr val="FFFF00"/>
                </a:solidFill>
                <a:latin typeface="Times New Roman" panose="02020603050405020304" pitchFamily="18" charset="0"/>
              </a:rPr>
              <a:t>/* </a:t>
            </a:r>
            <a:r>
              <a:rPr kumimoji="1" lang="ja-JP" altLang="en-US" sz="2000" dirty="0">
                <a:solidFill>
                  <a:srgbClr val="FFFF00"/>
                </a:solidFill>
                <a:latin typeface="Times New Roman" panose="02020603050405020304" pitchFamily="18" charset="0"/>
              </a:rPr>
              <a:t>座標を定義するクラス </a:t>
            </a:r>
            <a:r>
              <a:rPr kumimoji="1" lang="en-US" altLang="ja-JP" sz="2000" dirty="0">
                <a:solidFill>
                  <a:srgbClr val="FFFF00"/>
                </a:solidFill>
                <a:latin typeface="Times New Roman" panose="02020603050405020304" pitchFamily="18" charset="0"/>
              </a:rPr>
              <a:t>*/</a:t>
            </a:r>
          </a:p>
          <a:p>
            <a:pPr algn="l"/>
            <a:r>
              <a:rPr kumimoji="1" lang="en-US" altLang="ja-JP" sz="2400" dirty="0">
                <a:latin typeface="Times New Roman" panose="02020603050405020304" pitchFamily="18" charset="0"/>
              </a:rPr>
              <a:t>class Point</a:t>
            </a:r>
            <a:r>
              <a:rPr lang="ja-JP" altLang="en-US" sz="2400" dirty="0">
                <a:latin typeface="Times New Roman" panose="02020603050405020304" pitchFamily="18" charset="0"/>
              </a:rPr>
              <a:t> </a:t>
            </a:r>
            <a:r>
              <a:rPr lang="en-US" altLang="ja-JP" sz="2400" dirty="0">
                <a:latin typeface="Times New Roman" panose="02020603050405020304" pitchFamily="18" charset="0"/>
              </a:rPr>
              <a:t>{</a:t>
            </a:r>
          </a:p>
          <a:p>
            <a:pPr algn="l"/>
            <a:r>
              <a:rPr lang="en-US" altLang="ja-JP" sz="2400" dirty="0">
                <a:latin typeface="Times New Roman" panose="02020603050405020304" pitchFamily="18" charset="0"/>
              </a:rPr>
              <a:t>   public </a:t>
            </a:r>
            <a:r>
              <a:rPr lang="en-US" altLang="ja-JP" sz="2400" dirty="0" err="1">
                <a:latin typeface="Times New Roman" panose="02020603050405020304" pitchFamily="18" charset="0"/>
              </a:rPr>
              <a:t>int</a:t>
            </a:r>
            <a:r>
              <a:rPr lang="en-US" altLang="ja-JP" sz="2400" dirty="0">
                <a:latin typeface="Times New Roman" panose="02020603050405020304" pitchFamily="18" charset="0"/>
              </a:rPr>
              <a:t> x, y; </a:t>
            </a:r>
            <a:r>
              <a:rPr lang="en-US" altLang="ja-JP" sz="2000" dirty="0">
                <a:solidFill>
                  <a:srgbClr val="FFFF00"/>
                </a:solidFill>
                <a:latin typeface="Times New Roman" panose="02020603050405020304" pitchFamily="18" charset="0"/>
              </a:rPr>
              <a:t>// </a:t>
            </a:r>
            <a:r>
              <a:rPr lang="ja-JP" altLang="en-US" sz="2000" dirty="0">
                <a:solidFill>
                  <a:srgbClr val="FFFF00"/>
                </a:solidFill>
                <a:latin typeface="Times New Roman" panose="02020603050405020304" pitchFamily="18" charset="0"/>
              </a:rPr>
              <a:t>座標</a:t>
            </a:r>
            <a:endParaRPr lang="en-US" altLang="ja-JP" sz="2000" dirty="0">
              <a:solidFill>
                <a:srgbClr val="FFFF00"/>
              </a:solidFill>
              <a:latin typeface="Times New Roman" panose="02020603050405020304" pitchFamily="18" charset="0"/>
            </a:endParaRPr>
          </a:p>
          <a:p>
            <a:pPr algn="l"/>
            <a:endParaRPr lang="en-US" altLang="ja-JP" sz="2400" dirty="0">
              <a:latin typeface="Times New Roman" panose="02020603050405020304" pitchFamily="18" charset="0"/>
            </a:endParaRPr>
          </a:p>
          <a:p>
            <a:pPr algn="l"/>
            <a:r>
              <a:rPr lang="en-US" altLang="ja-JP" sz="2000" dirty="0">
                <a:solidFill>
                  <a:srgbClr val="FFFF00"/>
                </a:solidFill>
                <a:latin typeface="Times New Roman" panose="02020603050405020304" pitchFamily="18" charset="0"/>
              </a:rPr>
              <a:t>   /* </a:t>
            </a:r>
            <a:r>
              <a:rPr lang="ja-JP" altLang="en-US" sz="2000" dirty="0">
                <a:solidFill>
                  <a:srgbClr val="FFFF00"/>
                </a:solidFill>
                <a:latin typeface="Times New Roman" panose="02020603050405020304" pitchFamily="18" charset="0"/>
              </a:rPr>
              <a:t>引数無しのコンストラクタ</a:t>
            </a:r>
            <a:r>
              <a:rPr lang="en-US" altLang="ja-JP" sz="2000" dirty="0">
                <a:solidFill>
                  <a:srgbClr val="FFFF00"/>
                </a:solidFill>
                <a:latin typeface="Times New Roman" panose="02020603050405020304" pitchFamily="18" charset="0"/>
              </a:rPr>
              <a:t> */</a:t>
            </a:r>
          </a:p>
          <a:p>
            <a:pPr algn="l"/>
            <a:r>
              <a:rPr lang="en-US" altLang="ja-JP" sz="2400" dirty="0">
                <a:latin typeface="Times New Roman" panose="02020603050405020304" pitchFamily="18" charset="0"/>
              </a:rPr>
              <a:t>   public Point () {</a:t>
            </a:r>
          </a:p>
          <a:p>
            <a:pPr algn="l"/>
            <a:r>
              <a:rPr lang="en-US" altLang="ja-JP" sz="2400" dirty="0">
                <a:latin typeface="Times New Roman" panose="02020603050405020304" pitchFamily="18" charset="0"/>
              </a:rPr>
              <a:t>       </a:t>
            </a:r>
            <a:r>
              <a:rPr lang="en-US" altLang="ja-JP" sz="2400" dirty="0" err="1">
                <a:latin typeface="Times New Roman" panose="02020603050405020304" pitchFamily="18" charset="0"/>
              </a:rPr>
              <a:t>this.x</a:t>
            </a:r>
            <a:r>
              <a:rPr lang="en-US" altLang="ja-JP" sz="2400" dirty="0">
                <a:latin typeface="Times New Roman" panose="02020603050405020304" pitchFamily="18" charset="0"/>
              </a:rPr>
              <a:t> = 0; </a:t>
            </a:r>
            <a:r>
              <a:rPr lang="en-US" altLang="ja-JP" sz="2400" dirty="0" err="1">
                <a:latin typeface="Times New Roman" panose="02020603050405020304" pitchFamily="18" charset="0"/>
              </a:rPr>
              <a:t>this.y</a:t>
            </a:r>
            <a:r>
              <a:rPr lang="en-US" altLang="ja-JP" sz="2400" dirty="0">
                <a:latin typeface="Times New Roman" panose="02020603050405020304" pitchFamily="18" charset="0"/>
              </a:rPr>
              <a:t> = 0;</a:t>
            </a:r>
          </a:p>
          <a:p>
            <a:pPr algn="l"/>
            <a:r>
              <a:rPr lang="en-US" altLang="ja-JP" sz="2400" dirty="0">
                <a:latin typeface="Times New Roman" panose="02020603050405020304" pitchFamily="18" charset="0"/>
              </a:rPr>
              <a:t>    }</a:t>
            </a:r>
          </a:p>
          <a:p>
            <a:pPr algn="l"/>
            <a:r>
              <a:rPr lang="en-US" altLang="ja-JP" sz="2000" dirty="0">
                <a:solidFill>
                  <a:srgbClr val="FFFF00"/>
                </a:solidFill>
                <a:latin typeface="Times New Roman" panose="02020603050405020304" pitchFamily="18" charset="0"/>
              </a:rPr>
              <a:t>   /* </a:t>
            </a:r>
            <a:r>
              <a:rPr lang="ja-JP" altLang="en-US" sz="2000" dirty="0">
                <a:solidFill>
                  <a:srgbClr val="FFFF00"/>
                </a:solidFill>
                <a:latin typeface="Times New Roman" panose="02020603050405020304" pitchFamily="18" charset="0"/>
              </a:rPr>
              <a:t>引数有りのコンストラクタ</a:t>
            </a:r>
            <a:r>
              <a:rPr lang="en-US" altLang="ja-JP" sz="2000" dirty="0">
                <a:solidFill>
                  <a:srgbClr val="FFFF00"/>
                </a:solidFill>
                <a:latin typeface="Times New Roman" panose="02020603050405020304" pitchFamily="18" charset="0"/>
              </a:rPr>
              <a:t> */</a:t>
            </a:r>
          </a:p>
          <a:p>
            <a:pPr algn="l"/>
            <a:r>
              <a:rPr kumimoji="1" lang="en-US" altLang="ja-JP" sz="2400" dirty="0">
                <a:latin typeface="Times New Roman" panose="02020603050405020304" pitchFamily="18" charset="0"/>
              </a:rPr>
              <a:t>   public Point (</a:t>
            </a:r>
            <a:r>
              <a:rPr kumimoji="1" lang="en-US" altLang="ja-JP" sz="2400" dirty="0" err="1">
                <a:latin typeface="Times New Roman" panose="02020603050405020304" pitchFamily="18" charset="0"/>
              </a:rPr>
              <a:t>int</a:t>
            </a:r>
            <a:r>
              <a:rPr kumimoji="1" lang="en-US" altLang="ja-JP" sz="2400" dirty="0">
                <a:latin typeface="Times New Roman" panose="02020603050405020304" pitchFamily="18" charset="0"/>
              </a:rPr>
              <a:t> x, </a:t>
            </a:r>
            <a:r>
              <a:rPr kumimoji="1" lang="en-US" altLang="ja-JP" sz="2400" dirty="0" err="1">
                <a:latin typeface="Times New Roman" panose="02020603050405020304" pitchFamily="18" charset="0"/>
              </a:rPr>
              <a:t>int</a:t>
            </a:r>
            <a:r>
              <a:rPr kumimoji="1" lang="en-US" altLang="ja-JP" sz="2400" dirty="0">
                <a:latin typeface="Times New Roman" panose="02020603050405020304" pitchFamily="18" charset="0"/>
              </a:rPr>
              <a:t> y) {</a:t>
            </a:r>
          </a:p>
          <a:p>
            <a:pPr algn="l"/>
            <a:r>
              <a:rPr lang="en-US" altLang="ja-JP" sz="2400" dirty="0">
                <a:latin typeface="Times New Roman" panose="02020603050405020304" pitchFamily="18" charset="0"/>
              </a:rPr>
              <a:t>       </a:t>
            </a:r>
            <a:r>
              <a:rPr lang="en-US" altLang="ja-JP" sz="2400" dirty="0" err="1">
                <a:latin typeface="Times New Roman" panose="02020603050405020304" pitchFamily="18" charset="0"/>
              </a:rPr>
              <a:t>this.x</a:t>
            </a:r>
            <a:r>
              <a:rPr lang="en-US" altLang="ja-JP" sz="2400" dirty="0">
                <a:latin typeface="Times New Roman" panose="02020603050405020304" pitchFamily="18" charset="0"/>
              </a:rPr>
              <a:t> = x;  </a:t>
            </a:r>
            <a:r>
              <a:rPr lang="en-US" altLang="ja-JP" sz="2400" dirty="0" err="1">
                <a:latin typeface="Times New Roman" panose="02020603050405020304" pitchFamily="18" charset="0"/>
              </a:rPr>
              <a:t>this.y</a:t>
            </a:r>
            <a:r>
              <a:rPr lang="en-US" altLang="ja-JP" sz="2400" dirty="0">
                <a:latin typeface="Times New Roman" panose="02020603050405020304" pitchFamily="18" charset="0"/>
              </a:rPr>
              <a:t> = y;</a:t>
            </a:r>
          </a:p>
          <a:p>
            <a:pPr algn="l"/>
            <a:r>
              <a:rPr lang="en-US" altLang="ja-JP" sz="2400" dirty="0">
                <a:latin typeface="Times New Roman" panose="02020603050405020304" pitchFamily="18" charset="0"/>
              </a:rPr>
              <a:t>   }</a:t>
            </a:r>
          </a:p>
          <a:p>
            <a:pPr algn="l"/>
            <a:r>
              <a:rPr lang="en-US" altLang="ja-JP" sz="2400" dirty="0">
                <a:latin typeface="Times New Roman" panose="02020603050405020304" pitchFamily="18" charset="0"/>
              </a:rPr>
              <a:t>}   </a:t>
            </a:r>
            <a:endParaRPr kumimoji="1" lang="en-US" altLang="ja-JP" sz="2400" dirty="0">
              <a:latin typeface="Times New Roman" panose="02020603050405020304" pitchFamily="18" charset="0"/>
            </a:endParaRPr>
          </a:p>
        </p:txBody>
      </p:sp>
    </p:spTree>
    <p:extLst>
      <p:ext uri="{BB962C8B-B14F-4D97-AF65-F5344CB8AC3E}">
        <p14:creationId xmlns:p14="http://schemas.microsoft.com/office/powerpoint/2010/main" val="978995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aseline="0" dirty="0">
                <a:latin typeface="Times New Roman" pitchFamily="18" charset="0"/>
              </a:rPr>
              <a:t>1</a:t>
            </a:r>
            <a:r>
              <a:rPr lang="ja-JP" altLang="en-US" baseline="0" dirty="0">
                <a:latin typeface="Times New Roman" pitchFamily="18" charset="0"/>
              </a:rPr>
              <a:t>次元配列での表現</a:t>
            </a:r>
            <a:endParaRPr kumimoji="1" lang="ja-JP" altLang="en-US" baseline="0" dirty="0">
              <a:latin typeface="Times New Roman" pitchFamily="18" charset="0"/>
            </a:endParaRPr>
          </a:p>
        </p:txBody>
      </p:sp>
      <p:sp>
        <p:nvSpPr>
          <p:cNvPr id="4" name="正方形/長方形 3"/>
          <p:cNvSpPr/>
          <p:nvPr/>
        </p:nvSpPr>
        <p:spPr bwMode="auto">
          <a:xfrm>
            <a:off x="1284532" y="28194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正方形/長方形 4"/>
          <p:cNvSpPr/>
          <p:nvPr/>
        </p:nvSpPr>
        <p:spPr bwMode="auto">
          <a:xfrm>
            <a:off x="1937666" y="28194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正方形/長方形 5"/>
          <p:cNvSpPr/>
          <p:nvPr/>
        </p:nvSpPr>
        <p:spPr bwMode="auto">
          <a:xfrm>
            <a:off x="2590800" y="28194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0</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正方形/長方形 6"/>
          <p:cNvSpPr/>
          <p:nvPr/>
        </p:nvSpPr>
        <p:spPr bwMode="auto">
          <a:xfrm>
            <a:off x="1284532" y="3461666"/>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 name="正方形/長方形 7"/>
          <p:cNvSpPr/>
          <p:nvPr/>
        </p:nvSpPr>
        <p:spPr bwMode="auto">
          <a:xfrm>
            <a:off x="1937666" y="3461666"/>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0</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正方形/長方形 8"/>
          <p:cNvSpPr/>
          <p:nvPr/>
        </p:nvSpPr>
        <p:spPr bwMode="auto">
          <a:xfrm>
            <a:off x="2590800" y="3461666"/>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0</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 name="正方形/長方形 9"/>
          <p:cNvSpPr/>
          <p:nvPr/>
        </p:nvSpPr>
        <p:spPr bwMode="auto">
          <a:xfrm>
            <a:off x="1284532" y="4103932"/>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 name="正方形/長方形 10"/>
          <p:cNvSpPr/>
          <p:nvPr/>
        </p:nvSpPr>
        <p:spPr bwMode="auto">
          <a:xfrm>
            <a:off x="1937666" y="4103932"/>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0</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 name="正方形/長方形 11"/>
          <p:cNvSpPr/>
          <p:nvPr/>
        </p:nvSpPr>
        <p:spPr bwMode="auto">
          <a:xfrm>
            <a:off x="2590800" y="4103932"/>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0</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 name="正方形/長方形 12"/>
          <p:cNvSpPr/>
          <p:nvPr/>
        </p:nvSpPr>
        <p:spPr bwMode="auto">
          <a:xfrm>
            <a:off x="4376066" y="26670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4" name="正方形/長方形 13"/>
          <p:cNvSpPr/>
          <p:nvPr/>
        </p:nvSpPr>
        <p:spPr bwMode="auto">
          <a:xfrm>
            <a:off x="5029200" y="26670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5" name="正方形/長方形 14"/>
          <p:cNvSpPr/>
          <p:nvPr/>
        </p:nvSpPr>
        <p:spPr bwMode="auto">
          <a:xfrm>
            <a:off x="5682334" y="26670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0</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6" name="正方形/長方形 15"/>
          <p:cNvSpPr/>
          <p:nvPr/>
        </p:nvSpPr>
        <p:spPr bwMode="auto">
          <a:xfrm>
            <a:off x="4386934" y="36576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 name="正方形/長方形 16"/>
          <p:cNvSpPr/>
          <p:nvPr/>
        </p:nvSpPr>
        <p:spPr bwMode="auto">
          <a:xfrm>
            <a:off x="5040068" y="36576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0</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8" name="正方形/長方形 17"/>
          <p:cNvSpPr/>
          <p:nvPr/>
        </p:nvSpPr>
        <p:spPr bwMode="auto">
          <a:xfrm>
            <a:off x="5693202" y="36576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0</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9" name="正方形/長方形 18"/>
          <p:cNvSpPr/>
          <p:nvPr/>
        </p:nvSpPr>
        <p:spPr bwMode="auto">
          <a:xfrm>
            <a:off x="4343400" y="46482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 name="正方形/長方形 19"/>
          <p:cNvSpPr/>
          <p:nvPr/>
        </p:nvSpPr>
        <p:spPr bwMode="auto">
          <a:xfrm>
            <a:off x="4996534" y="46482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0</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1" name="正方形/長方形 20"/>
          <p:cNvSpPr/>
          <p:nvPr/>
        </p:nvSpPr>
        <p:spPr bwMode="auto">
          <a:xfrm>
            <a:off x="5649668" y="46482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0</a:t>
            </a:r>
            <a:endParaRPr kumimoji="1" lang="ja-JP" altLang="en-US" sz="32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2" name="テキスト ボックス 21"/>
          <p:cNvSpPr txBox="1"/>
          <p:nvPr/>
        </p:nvSpPr>
        <p:spPr>
          <a:xfrm>
            <a:off x="533400" y="1447800"/>
            <a:ext cx="5476179" cy="523220"/>
          </a:xfrm>
          <a:prstGeom prst="rect">
            <a:avLst/>
          </a:prstGeom>
          <a:noFill/>
        </p:spPr>
        <p:txBody>
          <a:bodyPr wrap="none" rtlCol="0">
            <a:spAutoFit/>
          </a:bodyPr>
          <a:lstStyle/>
          <a:p>
            <a:r>
              <a:rPr kumimoji="1" lang="ja-JP" altLang="en-US" dirty="0"/>
              <a:t>盤面は</a:t>
            </a:r>
            <a:r>
              <a:rPr kumimoji="1" lang="en-US" altLang="ja-JP" dirty="0"/>
              <a:t>1</a:t>
            </a:r>
            <a:r>
              <a:rPr kumimoji="1" lang="ja-JP" altLang="en-US" dirty="0"/>
              <a:t>次元配列で表現してもいい</a:t>
            </a:r>
          </a:p>
        </p:txBody>
      </p:sp>
      <p:cxnSp>
        <p:nvCxnSpPr>
          <p:cNvPr id="24" name="直線コネクタ 23"/>
          <p:cNvCxnSpPr/>
          <p:nvPr/>
        </p:nvCxnSpPr>
        <p:spPr bwMode="auto">
          <a:xfrm>
            <a:off x="4201868" y="3505200"/>
            <a:ext cx="0" cy="457200"/>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6520534" y="2971800"/>
            <a:ext cx="0" cy="533400"/>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flipH="1">
            <a:off x="6291934" y="2971800"/>
            <a:ext cx="228600" cy="0"/>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直線コネクタ 35"/>
          <p:cNvCxnSpPr/>
          <p:nvPr/>
        </p:nvCxnSpPr>
        <p:spPr bwMode="auto">
          <a:xfrm flipH="1">
            <a:off x="4201868" y="3505200"/>
            <a:ext cx="2318666" cy="0"/>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直線コネクタ 43"/>
          <p:cNvCxnSpPr/>
          <p:nvPr/>
        </p:nvCxnSpPr>
        <p:spPr bwMode="auto">
          <a:xfrm>
            <a:off x="4158334" y="3962400"/>
            <a:ext cx="228600" cy="0"/>
          </a:xfrm>
          <a:prstGeom prst="line">
            <a:avLst/>
          </a:prstGeom>
          <a:noFill/>
          <a:ln w="19050"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直線コネクタ 52"/>
          <p:cNvCxnSpPr/>
          <p:nvPr/>
        </p:nvCxnSpPr>
        <p:spPr bwMode="auto">
          <a:xfrm>
            <a:off x="4201868" y="4495800"/>
            <a:ext cx="0" cy="457200"/>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直線コネクタ 53"/>
          <p:cNvCxnSpPr/>
          <p:nvPr/>
        </p:nvCxnSpPr>
        <p:spPr bwMode="auto">
          <a:xfrm>
            <a:off x="6553200" y="3962400"/>
            <a:ext cx="0" cy="533400"/>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直線コネクタ 54"/>
          <p:cNvCxnSpPr/>
          <p:nvPr/>
        </p:nvCxnSpPr>
        <p:spPr bwMode="auto">
          <a:xfrm flipH="1">
            <a:off x="6324600" y="3962400"/>
            <a:ext cx="228600" cy="0"/>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直線コネクタ 55"/>
          <p:cNvCxnSpPr/>
          <p:nvPr/>
        </p:nvCxnSpPr>
        <p:spPr bwMode="auto">
          <a:xfrm flipH="1">
            <a:off x="4201868" y="4495800"/>
            <a:ext cx="2318666" cy="0"/>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直線コネクタ 56"/>
          <p:cNvCxnSpPr/>
          <p:nvPr/>
        </p:nvCxnSpPr>
        <p:spPr bwMode="auto">
          <a:xfrm>
            <a:off x="4158334" y="4953000"/>
            <a:ext cx="228600" cy="0"/>
          </a:xfrm>
          <a:prstGeom prst="line">
            <a:avLst/>
          </a:prstGeom>
          <a:noFill/>
          <a:ln w="19050"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テキスト ボックス 57"/>
          <p:cNvSpPr txBox="1"/>
          <p:nvPr/>
        </p:nvSpPr>
        <p:spPr>
          <a:xfrm>
            <a:off x="389189" y="2057400"/>
            <a:ext cx="1811714" cy="523220"/>
          </a:xfrm>
          <a:prstGeom prst="rect">
            <a:avLst/>
          </a:prstGeom>
          <a:noFill/>
        </p:spPr>
        <p:txBody>
          <a:bodyPr wrap="none" rtlCol="0">
            <a:spAutoFit/>
          </a:bodyPr>
          <a:lstStyle/>
          <a:p>
            <a:r>
              <a:rPr kumimoji="1" lang="en-US" altLang="ja-JP" dirty="0" err="1">
                <a:latin typeface="Times New Roman" pitchFamily="18" charset="0"/>
              </a:rPr>
              <a:t>int</a:t>
            </a:r>
            <a:r>
              <a:rPr kumimoji="1" lang="en-US" altLang="ja-JP" dirty="0">
                <a:latin typeface="Times New Roman" pitchFamily="18" charset="0"/>
              </a:rPr>
              <a:t> a[X][</a:t>
            </a:r>
            <a:r>
              <a:rPr lang="en-US" altLang="ja-JP" dirty="0">
                <a:latin typeface="Times New Roman" pitchFamily="18" charset="0"/>
              </a:rPr>
              <a:t>Y</a:t>
            </a:r>
            <a:r>
              <a:rPr kumimoji="1" lang="en-US" altLang="ja-JP" dirty="0">
                <a:latin typeface="Times New Roman" pitchFamily="18" charset="0"/>
              </a:rPr>
              <a:t>]</a:t>
            </a:r>
            <a:endParaRPr kumimoji="1" lang="ja-JP" altLang="en-US" dirty="0">
              <a:latin typeface="Times New Roman" pitchFamily="18" charset="0"/>
            </a:endParaRPr>
          </a:p>
        </p:txBody>
      </p:sp>
      <p:sp>
        <p:nvSpPr>
          <p:cNvPr id="59" name="テキスト ボックス 58"/>
          <p:cNvSpPr txBox="1"/>
          <p:nvPr/>
        </p:nvSpPr>
        <p:spPr>
          <a:xfrm>
            <a:off x="3609624" y="2057400"/>
            <a:ext cx="1771640" cy="523220"/>
          </a:xfrm>
          <a:prstGeom prst="rect">
            <a:avLst/>
          </a:prstGeom>
          <a:noFill/>
        </p:spPr>
        <p:txBody>
          <a:bodyPr wrap="none" rtlCol="0">
            <a:spAutoFit/>
          </a:bodyPr>
          <a:lstStyle/>
          <a:p>
            <a:r>
              <a:rPr kumimoji="1" lang="en-US" altLang="ja-JP" dirty="0" err="1">
                <a:latin typeface="Times New Roman" pitchFamily="18" charset="0"/>
              </a:rPr>
              <a:t>int</a:t>
            </a:r>
            <a:r>
              <a:rPr kumimoji="1" lang="en-US" altLang="ja-JP" dirty="0">
                <a:latin typeface="Times New Roman" pitchFamily="18" charset="0"/>
              </a:rPr>
              <a:t> b[X*Y]</a:t>
            </a:r>
            <a:endParaRPr kumimoji="1" lang="ja-JP" altLang="en-US" dirty="0">
              <a:latin typeface="Times New Roman" pitchFamily="18" charset="0"/>
            </a:endParaRPr>
          </a:p>
        </p:txBody>
      </p:sp>
      <p:sp>
        <p:nvSpPr>
          <p:cNvPr id="60" name="テキスト ボックス 59"/>
          <p:cNvSpPr txBox="1"/>
          <p:nvPr/>
        </p:nvSpPr>
        <p:spPr>
          <a:xfrm>
            <a:off x="958425" y="5410200"/>
            <a:ext cx="4596130" cy="523220"/>
          </a:xfrm>
          <a:prstGeom prst="rect">
            <a:avLst/>
          </a:prstGeom>
          <a:noFill/>
        </p:spPr>
        <p:txBody>
          <a:bodyPr wrap="none" rtlCol="0">
            <a:spAutoFit/>
          </a:bodyPr>
          <a:lstStyle/>
          <a:p>
            <a:r>
              <a:rPr lang="ja-JP" altLang="en-US" dirty="0">
                <a:latin typeface="Times New Roman" pitchFamily="18" charset="0"/>
              </a:rPr>
              <a:t>座標 </a:t>
            </a:r>
            <a:r>
              <a:rPr lang="en-US" altLang="ja-JP" dirty="0">
                <a:latin typeface="Times New Roman" pitchFamily="18" charset="0"/>
              </a:rPr>
              <a:t>(</a:t>
            </a:r>
            <a:r>
              <a:rPr lang="en-US" altLang="ja-JP" dirty="0" err="1">
                <a:latin typeface="Times New Roman" pitchFamily="18" charset="0"/>
              </a:rPr>
              <a:t>i</a:t>
            </a:r>
            <a:r>
              <a:rPr lang="en-US" altLang="ja-JP" dirty="0">
                <a:latin typeface="Times New Roman" pitchFamily="18" charset="0"/>
              </a:rPr>
              <a:t>, j) </a:t>
            </a:r>
            <a:r>
              <a:rPr lang="ja-JP" altLang="en-US" dirty="0">
                <a:latin typeface="Times New Roman" pitchFamily="18" charset="0"/>
              </a:rPr>
              <a:t>は</a:t>
            </a:r>
            <a:r>
              <a:rPr lang="en-US" altLang="ja-JP" dirty="0">
                <a:latin typeface="Times New Roman" pitchFamily="18" charset="0"/>
              </a:rPr>
              <a:t> </a:t>
            </a:r>
            <a:r>
              <a:rPr kumimoji="1" lang="en-US" altLang="ja-JP" dirty="0" err="1">
                <a:latin typeface="Times New Roman" pitchFamily="18" charset="0"/>
              </a:rPr>
              <a:t>i+jX</a:t>
            </a:r>
            <a:r>
              <a:rPr kumimoji="1" lang="en-US" altLang="ja-JP" dirty="0">
                <a:latin typeface="Times New Roman" pitchFamily="18" charset="0"/>
              </a:rPr>
              <a:t> </a:t>
            </a:r>
            <a:r>
              <a:rPr kumimoji="1" lang="ja-JP" altLang="en-US" dirty="0">
                <a:latin typeface="Times New Roman" pitchFamily="18" charset="0"/>
              </a:rPr>
              <a:t>で表現する</a:t>
            </a:r>
          </a:p>
        </p:txBody>
      </p:sp>
      <p:sp>
        <p:nvSpPr>
          <p:cNvPr id="61" name="テキスト ボックス 60"/>
          <p:cNvSpPr txBox="1"/>
          <p:nvPr/>
        </p:nvSpPr>
        <p:spPr>
          <a:xfrm>
            <a:off x="954475" y="6019800"/>
            <a:ext cx="4756431" cy="523220"/>
          </a:xfrm>
          <a:prstGeom prst="rect">
            <a:avLst/>
          </a:prstGeom>
          <a:noFill/>
        </p:spPr>
        <p:txBody>
          <a:bodyPr wrap="none" rtlCol="0">
            <a:spAutoFit/>
          </a:bodyPr>
          <a:lstStyle/>
          <a:p>
            <a:r>
              <a:rPr lang="ja-JP" altLang="en-US" dirty="0">
                <a:latin typeface="Times New Roman" pitchFamily="18" charset="0"/>
              </a:rPr>
              <a:t>方向 </a:t>
            </a:r>
            <a:r>
              <a:rPr lang="en-US" altLang="ja-JP" dirty="0">
                <a:latin typeface="Times New Roman" pitchFamily="18" charset="0"/>
              </a:rPr>
              <a:t>(</a:t>
            </a:r>
            <a:r>
              <a:rPr lang="en-US" altLang="ja-JP" dirty="0" err="1">
                <a:latin typeface="Times New Roman" pitchFamily="18" charset="0"/>
              </a:rPr>
              <a:t>u,v</a:t>
            </a:r>
            <a:r>
              <a:rPr lang="en-US" altLang="ja-JP" dirty="0">
                <a:latin typeface="Times New Roman" pitchFamily="18" charset="0"/>
              </a:rPr>
              <a:t>) </a:t>
            </a:r>
            <a:r>
              <a:rPr lang="ja-JP" altLang="en-US" dirty="0">
                <a:latin typeface="Times New Roman" pitchFamily="18" charset="0"/>
              </a:rPr>
              <a:t>も </a:t>
            </a:r>
            <a:r>
              <a:rPr lang="en-US" altLang="ja-JP" dirty="0" err="1">
                <a:latin typeface="Times New Roman" pitchFamily="18" charset="0"/>
              </a:rPr>
              <a:t>u</a:t>
            </a:r>
            <a:r>
              <a:rPr kumimoji="1" lang="en-US" altLang="ja-JP" dirty="0" err="1">
                <a:latin typeface="Times New Roman" pitchFamily="18" charset="0"/>
              </a:rPr>
              <a:t>+vX</a:t>
            </a:r>
            <a:r>
              <a:rPr kumimoji="1" lang="en-US" altLang="ja-JP" dirty="0">
                <a:latin typeface="Times New Roman" pitchFamily="18" charset="0"/>
              </a:rPr>
              <a:t> </a:t>
            </a:r>
            <a:r>
              <a:rPr kumimoji="1" lang="ja-JP" altLang="en-US" dirty="0">
                <a:latin typeface="Times New Roman" pitchFamily="18" charset="0"/>
              </a:rPr>
              <a:t>で表現する</a:t>
            </a:r>
          </a:p>
        </p:txBody>
      </p:sp>
      <p:sp>
        <p:nvSpPr>
          <p:cNvPr id="62" name="テキスト ボックス 61"/>
          <p:cNvSpPr txBox="1"/>
          <p:nvPr/>
        </p:nvSpPr>
        <p:spPr>
          <a:xfrm>
            <a:off x="6415799" y="5410200"/>
            <a:ext cx="1524776" cy="523220"/>
          </a:xfrm>
          <a:prstGeom prst="rect">
            <a:avLst/>
          </a:prstGeom>
          <a:noFill/>
        </p:spPr>
        <p:txBody>
          <a:bodyPr wrap="none" rtlCol="0">
            <a:spAutoFit/>
          </a:bodyPr>
          <a:lstStyle/>
          <a:p>
            <a:r>
              <a:rPr lang="en-US" altLang="ja-JP" dirty="0">
                <a:latin typeface="Times New Roman" pitchFamily="18" charset="0"/>
              </a:rPr>
              <a:t>(1, 2) = 7</a:t>
            </a:r>
            <a:endParaRPr kumimoji="1" lang="ja-JP" altLang="en-US" dirty="0">
              <a:latin typeface="Times New Roman" pitchFamily="18" charset="0"/>
            </a:endParaRPr>
          </a:p>
        </p:txBody>
      </p:sp>
      <p:sp>
        <p:nvSpPr>
          <p:cNvPr id="63" name="テキスト ボックス 62"/>
          <p:cNvSpPr txBox="1"/>
          <p:nvPr/>
        </p:nvSpPr>
        <p:spPr>
          <a:xfrm>
            <a:off x="6400800" y="5943600"/>
            <a:ext cx="1846979" cy="523220"/>
          </a:xfrm>
          <a:prstGeom prst="rect">
            <a:avLst/>
          </a:prstGeom>
          <a:noFill/>
        </p:spPr>
        <p:txBody>
          <a:bodyPr wrap="none" rtlCol="0">
            <a:spAutoFit/>
          </a:bodyPr>
          <a:lstStyle/>
          <a:p>
            <a:r>
              <a:rPr lang="en-US" altLang="ja-JP" dirty="0">
                <a:latin typeface="Times New Roman" pitchFamily="18" charset="0"/>
              </a:rPr>
              <a:t>(-1, +1) = 2</a:t>
            </a:r>
            <a:endParaRPr kumimoji="1" lang="ja-JP" altLang="en-US" dirty="0">
              <a:latin typeface="Times New Roman" pitchFamily="18" charset="0"/>
            </a:endParaRPr>
          </a:p>
        </p:txBody>
      </p:sp>
    </p:spTree>
    <p:extLst>
      <p:ext uri="{BB962C8B-B14F-4D97-AF65-F5344CB8AC3E}">
        <p14:creationId xmlns:p14="http://schemas.microsoft.com/office/powerpoint/2010/main" val="34629872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baseline="0" dirty="0">
                <a:latin typeface="Times New Roman" pitchFamily="18" charset="0"/>
              </a:rPr>
              <a:t>1</a:t>
            </a:r>
            <a:r>
              <a:rPr kumimoji="1" lang="ja-JP" altLang="en-US" baseline="0" dirty="0">
                <a:latin typeface="Times New Roman" pitchFamily="18" charset="0"/>
              </a:rPr>
              <a:t>次元配列での表現</a:t>
            </a:r>
          </a:p>
        </p:txBody>
      </p:sp>
      <p:sp>
        <p:nvSpPr>
          <p:cNvPr id="4" name="コンテンツ プレースホルダ 3"/>
          <p:cNvSpPr>
            <a:spLocks noGrp="1"/>
          </p:cNvSpPr>
          <p:nvPr>
            <p:ph idx="1"/>
          </p:nvPr>
        </p:nvSpPr>
        <p:spPr>
          <a:xfrm>
            <a:off x="457200" y="1600200"/>
            <a:ext cx="8686800" cy="4525963"/>
          </a:xfrm>
        </p:spPr>
        <p:txBody>
          <a:bodyPr/>
          <a:lstStyle/>
          <a:p>
            <a:r>
              <a:rPr lang="en-US" altLang="ja-JP" baseline="0" dirty="0">
                <a:latin typeface="Times New Roman" pitchFamily="18" charset="0"/>
              </a:rPr>
              <a:t>1</a:t>
            </a:r>
            <a:r>
              <a:rPr lang="ja-JP" altLang="en-US" baseline="0" dirty="0">
                <a:latin typeface="Times New Roman" pitchFamily="18" charset="0"/>
              </a:rPr>
              <a:t>次元配列を使う利点</a:t>
            </a:r>
            <a:endParaRPr lang="en-US" altLang="ja-JP" baseline="0" dirty="0">
              <a:latin typeface="Times New Roman" pitchFamily="18" charset="0"/>
            </a:endParaRPr>
          </a:p>
          <a:p>
            <a:pPr lvl="1"/>
            <a:r>
              <a:rPr kumimoji="1" lang="en-US" altLang="ja-JP" baseline="0" dirty="0">
                <a:latin typeface="Times New Roman" pitchFamily="18" charset="0"/>
              </a:rPr>
              <a:t>2</a:t>
            </a:r>
            <a:r>
              <a:rPr kumimoji="1" lang="ja-JP" altLang="en-US" baseline="0" dirty="0">
                <a:latin typeface="Times New Roman" pitchFamily="18" charset="0"/>
              </a:rPr>
              <a:t>次元配列よりも処理が速い</a:t>
            </a:r>
            <a:endParaRPr kumimoji="1" lang="en-US" altLang="ja-JP" baseline="0" dirty="0">
              <a:latin typeface="Times New Roman" pitchFamily="18" charset="0"/>
            </a:endParaRPr>
          </a:p>
          <a:p>
            <a:pPr lvl="1"/>
            <a:r>
              <a:rPr kumimoji="1" lang="ja-JP" altLang="en-US" baseline="0" dirty="0">
                <a:latin typeface="Times New Roman" pitchFamily="18" charset="0"/>
              </a:rPr>
              <a:t>座標を数値</a:t>
            </a:r>
            <a:r>
              <a:rPr lang="en-US" altLang="ja-JP" baseline="0" dirty="0">
                <a:latin typeface="Times New Roman" pitchFamily="18" charset="0"/>
              </a:rPr>
              <a:t>1</a:t>
            </a:r>
            <a:r>
              <a:rPr lang="ja-JP" altLang="en-US" baseline="0" dirty="0" err="1">
                <a:latin typeface="Times New Roman" pitchFamily="18" charset="0"/>
              </a:rPr>
              <a:t>つで</a:t>
            </a:r>
            <a:r>
              <a:rPr lang="ja-JP" altLang="en-US" baseline="0" dirty="0">
                <a:latin typeface="Times New Roman" pitchFamily="18" charset="0"/>
              </a:rPr>
              <a:t>表現できる </a:t>
            </a:r>
            <a:r>
              <a:rPr lang="en-US" altLang="ja-JP" baseline="0" dirty="0">
                <a:latin typeface="Times New Roman" pitchFamily="18" charset="0"/>
              </a:rPr>
              <a:t>(</a:t>
            </a:r>
            <a:r>
              <a:rPr lang="en-US" altLang="ja-JP" dirty="0">
                <a:latin typeface="Times New Roman" pitchFamily="18" charset="0"/>
              </a:rPr>
              <a:t>Point </a:t>
            </a:r>
            <a:r>
              <a:rPr lang="ja-JP" altLang="en-US" dirty="0">
                <a:latin typeface="Times New Roman" pitchFamily="18" charset="0"/>
              </a:rPr>
              <a:t>クラスが不要</a:t>
            </a:r>
            <a:r>
              <a:rPr lang="en-US" altLang="ja-JP" dirty="0">
                <a:latin typeface="Times New Roman" pitchFamily="18" charset="0"/>
              </a:rPr>
              <a:t>)</a:t>
            </a:r>
            <a:endParaRPr lang="en-US" altLang="ja-JP" baseline="0" dirty="0">
              <a:latin typeface="Times New Roman" pitchFamily="18" charset="0"/>
            </a:endParaRPr>
          </a:p>
          <a:p>
            <a:pPr lvl="1"/>
            <a:r>
              <a:rPr kumimoji="1" lang="ja-JP" altLang="en-US" baseline="0" dirty="0">
                <a:latin typeface="Times New Roman" pitchFamily="18" charset="0"/>
              </a:rPr>
              <a:t>方向も数値</a:t>
            </a:r>
            <a:r>
              <a:rPr kumimoji="1" lang="en-US" altLang="ja-JP" baseline="0" dirty="0">
                <a:latin typeface="Times New Roman" pitchFamily="18" charset="0"/>
              </a:rPr>
              <a:t>1</a:t>
            </a:r>
            <a:r>
              <a:rPr kumimoji="1" lang="ja-JP" altLang="en-US" baseline="0" dirty="0" err="1">
                <a:latin typeface="Times New Roman" pitchFamily="18" charset="0"/>
              </a:rPr>
              <a:t>つで</a:t>
            </a:r>
            <a:r>
              <a:rPr kumimoji="1" lang="ja-JP" altLang="en-US" baseline="0" dirty="0">
                <a:latin typeface="Times New Roman" pitchFamily="18" charset="0"/>
              </a:rPr>
              <a:t>表現できる</a:t>
            </a:r>
            <a:endParaRPr kumimoji="1" lang="en-US" altLang="ja-JP" baseline="0" dirty="0">
              <a:latin typeface="Times New Roman" pitchFamily="18" charset="0"/>
            </a:endParaRPr>
          </a:p>
          <a:p>
            <a:pPr lvl="1"/>
            <a:r>
              <a:rPr kumimoji="1" lang="en-US" altLang="ja-JP" baseline="0" dirty="0">
                <a:latin typeface="Times New Roman" pitchFamily="18" charset="0"/>
              </a:rPr>
              <a:t>clone()</a:t>
            </a:r>
            <a:r>
              <a:rPr kumimoji="1" lang="ja-JP" altLang="en-US" baseline="0" dirty="0">
                <a:latin typeface="Times New Roman" pitchFamily="18" charset="0"/>
              </a:rPr>
              <a:t>メソッドでコピーできる</a:t>
            </a:r>
            <a:endParaRPr kumimoji="1" lang="en-US" altLang="ja-JP" baseline="0" dirty="0">
              <a:latin typeface="Times New Roman" pitchFamily="18" charset="0"/>
            </a:endParaRPr>
          </a:p>
          <a:p>
            <a:r>
              <a:rPr lang="en-US" altLang="ja-JP" baseline="0" dirty="0">
                <a:latin typeface="Times New Roman" pitchFamily="18" charset="0"/>
              </a:rPr>
              <a:t>1</a:t>
            </a:r>
            <a:r>
              <a:rPr lang="ja-JP" altLang="en-US" baseline="0" dirty="0">
                <a:latin typeface="Times New Roman" pitchFamily="18" charset="0"/>
              </a:rPr>
              <a:t>次元配列を使う注意点</a:t>
            </a:r>
            <a:endParaRPr lang="en-US" altLang="ja-JP" baseline="0" dirty="0">
              <a:latin typeface="Times New Roman" pitchFamily="18" charset="0"/>
            </a:endParaRPr>
          </a:p>
          <a:p>
            <a:pPr lvl="1"/>
            <a:r>
              <a:rPr kumimoji="1" lang="ja-JP" altLang="en-US" baseline="0" dirty="0">
                <a:latin typeface="Times New Roman" pitchFamily="18" charset="0"/>
              </a:rPr>
              <a:t>端の処理に注意が必要</a:t>
            </a:r>
            <a:endParaRPr kumimoji="1" lang="en-US" altLang="ja-JP" baseline="0" dirty="0">
              <a:latin typeface="Times New Roman" pitchFamily="18" charset="0"/>
            </a:endParaRPr>
          </a:p>
          <a:p>
            <a:pPr lvl="1"/>
            <a:r>
              <a:rPr lang="ja-JP" altLang="en-US" baseline="0" dirty="0">
                <a:latin typeface="Times New Roman" pitchFamily="18" charset="0"/>
              </a:rPr>
              <a:t>座標・方向の対応に注意が必要</a:t>
            </a:r>
            <a:endParaRPr lang="en-US" altLang="ja-JP" baseline="0" dirty="0">
              <a:latin typeface="Times New Roman" pitchFamily="18" charset="0"/>
            </a:endParaRPr>
          </a:p>
          <a:p>
            <a:pPr lvl="1"/>
            <a:r>
              <a:rPr kumimoji="1" lang="en-US" altLang="ja-JP" baseline="0" dirty="0">
                <a:latin typeface="Times New Roman" pitchFamily="18" charset="0"/>
              </a:rPr>
              <a:t>1</a:t>
            </a:r>
            <a:r>
              <a:rPr kumimoji="1" lang="ja-JP" altLang="en-US" baseline="0" dirty="0">
                <a:latin typeface="Times New Roman" pitchFamily="18" charset="0"/>
              </a:rPr>
              <a:t>次元でもオブジェクト型の配列は</a:t>
            </a:r>
            <a:r>
              <a:rPr kumimoji="1" lang="en-US" altLang="ja-JP" baseline="0" dirty="0">
                <a:latin typeface="Times New Roman" pitchFamily="18" charset="0"/>
              </a:rPr>
              <a:t>clone()</a:t>
            </a:r>
            <a:r>
              <a:rPr kumimoji="1" lang="ja-JP" altLang="en-US" baseline="0" dirty="0">
                <a:latin typeface="Times New Roman" pitchFamily="18" charset="0"/>
              </a:rPr>
              <a:t>では</a:t>
            </a:r>
            <a:r>
              <a:rPr lang="ja-JP" altLang="en-US" baseline="0" dirty="0">
                <a:latin typeface="Times New Roman" pitchFamily="18" charset="0"/>
              </a:rPr>
              <a:t>無理</a:t>
            </a:r>
            <a:endParaRPr kumimoji="1" lang="en-US" altLang="ja-JP" baseline="0" dirty="0">
              <a:latin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81276"/>
          </a:xfrm>
        </p:spPr>
        <p:txBody>
          <a:bodyPr/>
          <a:lstStyle/>
          <a:p>
            <a:r>
              <a:rPr lang="ja-JP" altLang="en-US" baseline="0" dirty="0">
                <a:latin typeface="Times New Roman" pitchFamily="18" charset="0"/>
              </a:rPr>
              <a:t>盤面の表現</a:t>
            </a:r>
            <a:r>
              <a:rPr lang="en-US" altLang="ja-JP" baseline="0" dirty="0">
                <a:latin typeface="Times New Roman" pitchFamily="18" charset="0"/>
              </a:rPr>
              <a:t>(1</a:t>
            </a:r>
            <a:r>
              <a:rPr lang="ja-JP" altLang="en-US" baseline="0" dirty="0">
                <a:latin typeface="Times New Roman" pitchFamily="18" charset="0"/>
              </a:rPr>
              <a:t>次元配列</a:t>
            </a:r>
            <a:r>
              <a:rPr lang="en-US" altLang="ja-JP" baseline="0" dirty="0">
                <a:latin typeface="Times New Roman" pitchFamily="18" charset="0"/>
              </a:rPr>
              <a:t>)</a:t>
            </a:r>
            <a:endParaRPr kumimoji="1" lang="ja-JP" altLang="en-US" baseline="0" dirty="0">
              <a:latin typeface="Times New Roman" pitchFamily="18" charset="0"/>
            </a:endParaRPr>
          </a:p>
        </p:txBody>
      </p:sp>
      <p:grpSp>
        <p:nvGrpSpPr>
          <p:cNvPr id="85" name="グループ化 84"/>
          <p:cNvGrpSpPr/>
          <p:nvPr/>
        </p:nvGrpSpPr>
        <p:grpSpPr>
          <a:xfrm>
            <a:off x="94910" y="2159886"/>
            <a:ext cx="4019887" cy="4047793"/>
            <a:chOff x="562304" y="1210007"/>
            <a:chExt cx="5105400" cy="5140842"/>
          </a:xfrm>
        </p:grpSpPr>
        <p:sp>
          <p:nvSpPr>
            <p:cNvPr id="68" name="正方形/長方形 67"/>
            <p:cNvSpPr/>
            <p:nvPr/>
          </p:nvSpPr>
          <p:spPr bwMode="auto">
            <a:xfrm>
              <a:off x="562304" y="1245449"/>
              <a:ext cx="5105400" cy="5105400"/>
            </a:xfrm>
            <a:prstGeom prst="rect">
              <a:avLst/>
            </a:prstGeom>
            <a:solidFill>
              <a:srgbClr val="92D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67" name="グループ化 66"/>
            <p:cNvGrpSpPr/>
            <p:nvPr/>
          </p:nvGrpSpPr>
          <p:grpSpPr>
            <a:xfrm>
              <a:off x="990600" y="1676400"/>
              <a:ext cx="4248807" cy="4280338"/>
              <a:chOff x="1752600" y="1600200"/>
              <a:chExt cx="4248807" cy="4280338"/>
            </a:xfrm>
          </p:grpSpPr>
          <p:sp>
            <p:nvSpPr>
              <p:cNvPr id="3" name="正方形/長方形 2"/>
              <p:cNvSpPr/>
              <p:nvPr/>
            </p:nvSpPr>
            <p:spPr bwMode="auto">
              <a:xfrm>
                <a:off x="17526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 name="正方形/長方形 3"/>
              <p:cNvSpPr/>
              <p:nvPr/>
            </p:nvSpPr>
            <p:spPr bwMode="auto">
              <a:xfrm>
                <a:off x="22860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正方形/長方形 4"/>
              <p:cNvSpPr/>
              <p:nvPr/>
            </p:nvSpPr>
            <p:spPr bwMode="auto">
              <a:xfrm>
                <a:off x="28194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正方形/長方形 5"/>
              <p:cNvSpPr/>
              <p:nvPr/>
            </p:nvSpPr>
            <p:spPr bwMode="auto">
              <a:xfrm>
                <a:off x="33528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正方形/長方形 6"/>
              <p:cNvSpPr/>
              <p:nvPr/>
            </p:nvSpPr>
            <p:spPr bwMode="auto">
              <a:xfrm>
                <a:off x="38678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正方形/長方形 7"/>
              <p:cNvSpPr/>
              <p:nvPr/>
            </p:nvSpPr>
            <p:spPr bwMode="auto">
              <a:xfrm>
                <a:off x="44012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正方形/長方形 8"/>
              <p:cNvSpPr/>
              <p:nvPr/>
            </p:nvSpPr>
            <p:spPr bwMode="auto">
              <a:xfrm>
                <a:off x="49346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正方形/長方形 9"/>
              <p:cNvSpPr/>
              <p:nvPr/>
            </p:nvSpPr>
            <p:spPr bwMode="auto">
              <a:xfrm>
                <a:off x="54680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正方形/長方形 10"/>
              <p:cNvSpPr/>
              <p:nvPr/>
            </p:nvSpPr>
            <p:spPr bwMode="auto">
              <a:xfrm>
                <a:off x="17526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正方形/長方形 11"/>
              <p:cNvSpPr/>
              <p:nvPr/>
            </p:nvSpPr>
            <p:spPr bwMode="auto">
              <a:xfrm>
                <a:off x="22860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正方形/長方形 12"/>
              <p:cNvSpPr/>
              <p:nvPr/>
            </p:nvSpPr>
            <p:spPr bwMode="auto">
              <a:xfrm>
                <a:off x="28194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正方形/長方形 13"/>
              <p:cNvSpPr/>
              <p:nvPr/>
            </p:nvSpPr>
            <p:spPr bwMode="auto">
              <a:xfrm>
                <a:off x="33528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 name="正方形/長方形 14"/>
              <p:cNvSpPr/>
              <p:nvPr/>
            </p:nvSpPr>
            <p:spPr bwMode="auto">
              <a:xfrm>
                <a:off x="38678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正方形/長方形 15"/>
              <p:cNvSpPr/>
              <p:nvPr/>
            </p:nvSpPr>
            <p:spPr bwMode="auto">
              <a:xfrm>
                <a:off x="44012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正方形/長方形 16"/>
              <p:cNvSpPr/>
              <p:nvPr/>
            </p:nvSpPr>
            <p:spPr bwMode="auto">
              <a:xfrm>
                <a:off x="49346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正方形/長方形 17"/>
              <p:cNvSpPr/>
              <p:nvPr/>
            </p:nvSpPr>
            <p:spPr bwMode="auto">
              <a:xfrm>
                <a:off x="54680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 name="正方形/長方形 18"/>
              <p:cNvSpPr/>
              <p:nvPr/>
            </p:nvSpPr>
            <p:spPr bwMode="auto">
              <a:xfrm>
                <a:off x="17526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 name="正方形/長方形 19"/>
              <p:cNvSpPr/>
              <p:nvPr/>
            </p:nvSpPr>
            <p:spPr bwMode="auto">
              <a:xfrm>
                <a:off x="22860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正方形/長方形 20"/>
              <p:cNvSpPr/>
              <p:nvPr/>
            </p:nvSpPr>
            <p:spPr bwMode="auto">
              <a:xfrm>
                <a:off x="28194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正方形/長方形 21"/>
              <p:cNvSpPr/>
              <p:nvPr/>
            </p:nvSpPr>
            <p:spPr bwMode="auto">
              <a:xfrm>
                <a:off x="33528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正方形/長方形 22"/>
              <p:cNvSpPr/>
              <p:nvPr/>
            </p:nvSpPr>
            <p:spPr bwMode="auto">
              <a:xfrm>
                <a:off x="38678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p:cNvSpPr/>
              <p:nvPr/>
            </p:nvSpPr>
            <p:spPr bwMode="auto">
              <a:xfrm>
                <a:off x="44012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 name="正方形/長方形 24"/>
              <p:cNvSpPr/>
              <p:nvPr/>
            </p:nvSpPr>
            <p:spPr bwMode="auto">
              <a:xfrm>
                <a:off x="49346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 name="正方形/長方形 25"/>
              <p:cNvSpPr/>
              <p:nvPr/>
            </p:nvSpPr>
            <p:spPr bwMode="auto">
              <a:xfrm>
                <a:off x="54680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正方形/長方形 26"/>
              <p:cNvSpPr/>
              <p:nvPr/>
            </p:nvSpPr>
            <p:spPr bwMode="auto">
              <a:xfrm>
                <a:off x="17526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p:cNvSpPr/>
              <p:nvPr/>
            </p:nvSpPr>
            <p:spPr bwMode="auto">
              <a:xfrm>
                <a:off x="22860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 name="正方形/長方形 28"/>
              <p:cNvSpPr/>
              <p:nvPr/>
            </p:nvSpPr>
            <p:spPr bwMode="auto">
              <a:xfrm>
                <a:off x="28194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 name="正方形/長方形 29"/>
              <p:cNvSpPr/>
              <p:nvPr/>
            </p:nvSpPr>
            <p:spPr bwMode="auto">
              <a:xfrm>
                <a:off x="33528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正方形/長方形 30"/>
              <p:cNvSpPr/>
              <p:nvPr/>
            </p:nvSpPr>
            <p:spPr bwMode="auto">
              <a:xfrm>
                <a:off x="38678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正方形/長方形 31"/>
              <p:cNvSpPr/>
              <p:nvPr/>
            </p:nvSpPr>
            <p:spPr bwMode="auto">
              <a:xfrm>
                <a:off x="44012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正方形/長方形 32"/>
              <p:cNvSpPr/>
              <p:nvPr/>
            </p:nvSpPr>
            <p:spPr bwMode="auto">
              <a:xfrm>
                <a:off x="49346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正方形/長方形 33"/>
              <p:cNvSpPr/>
              <p:nvPr/>
            </p:nvSpPr>
            <p:spPr bwMode="auto">
              <a:xfrm>
                <a:off x="54680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正方形/長方形 34"/>
              <p:cNvSpPr/>
              <p:nvPr/>
            </p:nvSpPr>
            <p:spPr bwMode="auto">
              <a:xfrm>
                <a:off x="17526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p:cNvSpPr/>
              <p:nvPr/>
            </p:nvSpPr>
            <p:spPr bwMode="auto">
              <a:xfrm>
                <a:off x="22860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 name="正方形/長方形 36"/>
              <p:cNvSpPr/>
              <p:nvPr/>
            </p:nvSpPr>
            <p:spPr bwMode="auto">
              <a:xfrm>
                <a:off x="28194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 name="正方形/長方形 37"/>
              <p:cNvSpPr/>
              <p:nvPr/>
            </p:nvSpPr>
            <p:spPr bwMode="auto">
              <a:xfrm>
                <a:off x="33528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 name="正方形/長方形 38"/>
              <p:cNvSpPr/>
              <p:nvPr/>
            </p:nvSpPr>
            <p:spPr bwMode="auto">
              <a:xfrm>
                <a:off x="38678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0" name="正方形/長方形 39"/>
              <p:cNvSpPr/>
              <p:nvPr/>
            </p:nvSpPr>
            <p:spPr bwMode="auto">
              <a:xfrm>
                <a:off x="44012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 name="正方形/長方形 40"/>
              <p:cNvSpPr/>
              <p:nvPr/>
            </p:nvSpPr>
            <p:spPr bwMode="auto">
              <a:xfrm>
                <a:off x="49346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 name="正方形/長方形 41"/>
              <p:cNvSpPr/>
              <p:nvPr/>
            </p:nvSpPr>
            <p:spPr bwMode="auto">
              <a:xfrm>
                <a:off x="54680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 name="正方形/長方形 42"/>
              <p:cNvSpPr/>
              <p:nvPr/>
            </p:nvSpPr>
            <p:spPr bwMode="auto">
              <a:xfrm>
                <a:off x="17526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 name="正方形/長方形 43"/>
              <p:cNvSpPr/>
              <p:nvPr/>
            </p:nvSpPr>
            <p:spPr bwMode="auto">
              <a:xfrm>
                <a:off x="22860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 name="正方形/長方形 44"/>
              <p:cNvSpPr/>
              <p:nvPr/>
            </p:nvSpPr>
            <p:spPr bwMode="auto">
              <a:xfrm>
                <a:off x="28194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 name="正方形/長方形 45"/>
              <p:cNvSpPr/>
              <p:nvPr/>
            </p:nvSpPr>
            <p:spPr bwMode="auto">
              <a:xfrm>
                <a:off x="33528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 name="正方形/長方形 46"/>
              <p:cNvSpPr/>
              <p:nvPr/>
            </p:nvSpPr>
            <p:spPr bwMode="auto">
              <a:xfrm>
                <a:off x="38678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 name="正方形/長方形 47"/>
              <p:cNvSpPr/>
              <p:nvPr/>
            </p:nvSpPr>
            <p:spPr bwMode="auto">
              <a:xfrm>
                <a:off x="44012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 name="正方形/長方形 48"/>
              <p:cNvSpPr/>
              <p:nvPr/>
            </p:nvSpPr>
            <p:spPr bwMode="auto">
              <a:xfrm>
                <a:off x="49346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 name="正方形/長方形 49"/>
              <p:cNvSpPr/>
              <p:nvPr/>
            </p:nvSpPr>
            <p:spPr bwMode="auto">
              <a:xfrm>
                <a:off x="54680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 name="正方形/長方形 50"/>
              <p:cNvSpPr/>
              <p:nvPr/>
            </p:nvSpPr>
            <p:spPr bwMode="auto">
              <a:xfrm>
                <a:off x="17526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 name="正方形/長方形 51"/>
              <p:cNvSpPr/>
              <p:nvPr/>
            </p:nvSpPr>
            <p:spPr bwMode="auto">
              <a:xfrm>
                <a:off x="22860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 name="正方形/長方形 52"/>
              <p:cNvSpPr/>
              <p:nvPr/>
            </p:nvSpPr>
            <p:spPr bwMode="auto">
              <a:xfrm>
                <a:off x="28194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 name="正方形/長方形 53"/>
              <p:cNvSpPr/>
              <p:nvPr/>
            </p:nvSpPr>
            <p:spPr bwMode="auto">
              <a:xfrm>
                <a:off x="33528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 name="正方形/長方形 54"/>
              <p:cNvSpPr/>
              <p:nvPr/>
            </p:nvSpPr>
            <p:spPr bwMode="auto">
              <a:xfrm>
                <a:off x="38678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 name="正方形/長方形 55"/>
              <p:cNvSpPr/>
              <p:nvPr/>
            </p:nvSpPr>
            <p:spPr bwMode="auto">
              <a:xfrm>
                <a:off x="44012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 name="正方形/長方形 56"/>
              <p:cNvSpPr/>
              <p:nvPr/>
            </p:nvSpPr>
            <p:spPr bwMode="auto">
              <a:xfrm>
                <a:off x="49346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8" name="正方形/長方形 57"/>
              <p:cNvSpPr/>
              <p:nvPr/>
            </p:nvSpPr>
            <p:spPr bwMode="auto">
              <a:xfrm>
                <a:off x="54680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 name="正方形/長方形 58"/>
              <p:cNvSpPr/>
              <p:nvPr/>
            </p:nvSpPr>
            <p:spPr bwMode="auto">
              <a:xfrm>
                <a:off x="17526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 name="正方形/長方形 59"/>
              <p:cNvSpPr/>
              <p:nvPr/>
            </p:nvSpPr>
            <p:spPr bwMode="auto">
              <a:xfrm>
                <a:off x="22860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1" name="正方形/長方形 60"/>
              <p:cNvSpPr/>
              <p:nvPr/>
            </p:nvSpPr>
            <p:spPr bwMode="auto">
              <a:xfrm>
                <a:off x="28194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2" name="正方形/長方形 61"/>
              <p:cNvSpPr/>
              <p:nvPr/>
            </p:nvSpPr>
            <p:spPr bwMode="auto">
              <a:xfrm>
                <a:off x="33528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 name="正方形/長方形 62"/>
              <p:cNvSpPr/>
              <p:nvPr/>
            </p:nvSpPr>
            <p:spPr bwMode="auto">
              <a:xfrm>
                <a:off x="38678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 name="正方形/長方形 63"/>
              <p:cNvSpPr/>
              <p:nvPr/>
            </p:nvSpPr>
            <p:spPr bwMode="auto">
              <a:xfrm>
                <a:off x="44012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 name="正方形/長方形 64"/>
              <p:cNvSpPr/>
              <p:nvPr/>
            </p:nvSpPr>
            <p:spPr bwMode="auto">
              <a:xfrm>
                <a:off x="49346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 name="正方形/長方形 65"/>
              <p:cNvSpPr/>
              <p:nvPr/>
            </p:nvSpPr>
            <p:spPr bwMode="auto">
              <a:xfrm>
                <a:off x="54680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69" name="テキスト ボックス 68"/>
            <p:cNvSpPr txBox="1"/>
            <p:nvPr/>
          </p:nvSpPr>
          <p:spPr>
            <a:xfrm>
              <a:off x="575765" y="5406204"/>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8</a:t>
              </a:r>
              <a:endParaRPr kumimoji="1" lang="ja-JP" altLang="en-US" sz="2000" b="1" dirty="0">
                <a:effectLst/>
                <a:latin typeface="Times New Roman" panose="02020603050405020304" pitchFamily="18" charset="0"/>
              </a:endParaRPr>
            </a:p>
          </p:txBody>
        </p:sp>
        <p:sp>
          <p:nvSpPr>
            <p:cNvPr id="70" name="テキスト ボックス 69"/>
            <p:cNvSpPr txBox="1"/>
            <p:nvPr/>
          </p:nvSpPr>
          <p:spPr>
            <a:xfrm>
              <a:off x="568982" y="4867715"/>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7</a:t>
              </a:r>
              <a:endParaRPr kumimoji="1" lang="ja-JP" altLang="en-US" sz="2000" b="1" dirty="0">
                <a:effectLst/>
                <a:latin typeface="Times New Roman" panose="02020603050405020304" pitchFamily="18" charset="0"/>
              </a:endParaRPr>
            </a:p>
          </p:txBody>
        </p:sp>
        <p:sp>
          <p:nvSpPr>
            <p:cNvPr id="71" name="テキスト ボックス 70"/>
            <p:cNvSpPr txBox="1"/>
            <p:nvPr/>
          </p:nvSpPr>
          <p:spPr>
            <a:xfrm>
              <a:off x="576947" y="434703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6</a:t>
              </a:r>
              <a:endParaRPr kumimoji="1" lang="ja-JP" altLang="en-US" sz="2000" b="1" dirty="0">
                <a:effectLst/>
                <a:latin typeface="Times New Roman" panose="02020603050405020304" pitchFamily="18" charset="0"/>
              </a:endParaRPr>
            </a:p>
          </p:txBody>
        </p:sp>
        <p:sp>
          <p:nvSpPr>
            <p:cNvPr id="72" name="テキスト ボックス 71"/>
            <p:cNvSpPr txBox="1"/>
            <p:nvPr/>
          </p:nvSpPr>
          <p:spPr>
            <a:xfrm>
              <a:off x="570162" y="380854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5</a:t>
              </a:r>
              <a:endParaRPr kumimoji="1" lang="ja-JP" altLang="en-US" sz="2000" b="1" dirty="0">
                <a:effectLst/>
                <a:latin typeface="Times New Roman" panose="02020603050405020304" pitchFamily="18" charset="0"/>
              </a:endParaRPr>
            </a:p>
          </p:txBody>
        </p:sp>
        <p:sp>
          <p:nvSpPr>
            <p:cNvPr id="73" name="テキスト ボックス 72"/>
            <p:cNvSpPr txBox="1"/>
            <p:nvPr/>
          </p:nvSpPr>
          <p:spPr>
            <a:xfrm>
              <a:off x="578448" y="3312784"/>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4</a:t>
              </a:r>
              <a:endParaRPr kumimoji="1" lang="ja-JP" altLang="en-US" sz="2000" b="1" dirty="0">
                <a:effectLst/>
                <a:latin typeface="Times New Roman" panose="02020603050405020304" pitchFamily="18" charset="0"/>
              </a:endParaRPr>
            </a:p>
          </p:txBody>
        </p:sp>
        <p:sp>
          <p:nvSpPr>
            <p:cNvPr id="74" name="テキスト ボックス 73"/>
            <p:cNvSpPr txBox="1"/>
            <p:nvPr/>
          </p:nvSpPr>
          <p:spPr>
            <a:xfrm>
              <a:off x="571664" y="2774294"/>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3</a:t>
              </a:r>
              <a:endParaRPr kumimoji="1" lang="ja-JP" altLang="en-US" sz="2000" b="1" dirty="0">
                <a:effectLst/>
                <a:latin typeface="Times New Roman" panose="02020603050405020304" pitchFamily="18" charset="0"/>
              </a:endParaRPr>
            </a:p>
          </p:txBody>
        </p:sp>
        <p:sp>
          <p:nvSpPr>
            <p:cNvPr id="75" name="テキスト ボックス 74"/>
            <p:cNvSpPr txBox="1"/>
            <p:nvPr/>
          </p:nvSpPr>
          <p:spPr>
            <a:xfrm>
              <a:off x="579629" y="2253618"/>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2</a:t>
              </a:r>
              <a:endParaRPr kumimoji="1" lang="ja-JP" altLang="en-US" sz="2000" b="1" dirty="0">
                <a:effectLst/>
                <a:latin typeface="Times New Roman" panose="02020603050405020304" pitchFamily="18" charset="0"/>
              </a:endParaRPr>
            </a:p>
          </p:txBody>
        </p:sp>
        <p:sp>
          <p:nvSpPr>
            <p:cNvPr id="76" name="テキスト ボックス 75"/>
            <p:cNvSpPr txBox="1"/>
            <p:nvPr/>
          </p:nvSpPr>
          <p:spPr>
            <a:xfrm>
              <a:off x="572846" y="171512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1</a:t>
              </a:r>
              <a:endParaRPr kumimoji="1" lang="ja-JP" altLang="en-US" sz="2000" b="1" dirty="0">
                <a:effectLst/>
                <a:latin typeface="Times New Roman" panose="02020603050405020304" pitchFamily="18" charset="0"/>
              </a:endParaRPr>
            </a:p>
          </p:txBody>
        </p:sp>
        <p:sp>
          <p:nvSpPr>
            <p:cNvPr id="77" name="テキスト ボックス 76"/>
            <p:cNvSpPr txBox="1"/>
            <p:nvPr/>
          </p:nvSpPr>
          <p:spPr>
            <a:xfrm>
              <a:off x="1038608" y="1216133"/>
              <a:ext cx="478468" cy="611810"/>
            </a:xfrm>
            <a:prstGeom prst="rect">
              <a:avLst/>
            </a:prstGeom>
            <a:noFill/>
          </p:spPr>
          <p:txBody>
            <a:bodyPr wrap="none" rtlCol="0">
              <a:spAutoFit/>
            </a:bodyPr>
            <a:lstStyle/>
            <a:p>
              <a:r>
                <a:rPr kumimoji="1" lang="en-US" altLang="ja-JP" sz="2000" b="1" dirty="0">
                  <a:effectLst/>
                  <a:latin typeface="Times New Roman" panose="02020603050405020304" pitchFamily="18" charset="0"/>
                </a:rPr>
                <a:t>a</a:t>
              </a:r>
              <a:endParaRPr kumimoji="1" lang="ja-JP" altLang="en-US" sz="2000" b="1" dirty="0">
                <a:effectLst/>
                <a:latin typeface="Times New Roman" panose="02020603050405020304" pitchFamily="18" charset="0"/>
              </a:endParaRPr>
            </a:p>
          </p:txBody>
        </p:sp>
        <p:sp>
          <p:nvSpPr>
            <p:cNvPr id="78" name="テキスト ボックス 77"/>
            <p:cNvSpPr txBox="1"/>
            <p:nvPr/>
          </p:nvSpPr>
          <p:spPr>
            <a:xfrm>
              <a:off x="1560978" y="1210320"/>
              <a:ext cx="500528" cy="611810"/>
            </a:xfrm>
            <a:prstGeom prst="rect">
              <a:avLst/>
            </a:prstGeom>
            <a:noFill/>
          </p:spPr>
          <p:txBody>
            <a:bodyPr wrap="none" rtlCol="0">
              <a:spAutoFit/>
            </a:bodyPr>
            <a:lstStyle/>
            <a:p>
              <a:r>
                <a:rPr lang="en-US" altLang="ja-JP" sz="2000" b="1" dirty="0">
                  <a:effectLst/>
                  <a:latin typeface="Times New Roman" panose="02020603050405020304" pitchFamily="18" charset="0"/>
                </a:rPr>
                <a:t>b</a:t>
              </a:r>
              <a:endParaRPr kumimoji="1" lang="ja-JP" altLang="en-US" sz="2000" b="1" dirty="0">
                <a:effectLst/>
                <a:latin typeface="Times New Roman" panose="02020603050405020304" pitchFamily="18" charset="0"/>
              </a:endParaRPr>
            </a:p>
          </p:txBody>
        </p:sp>
        <p:sp>
          <p:nvSpPr>
            <p:cNvPr id="79" name="テキスト ボックス 78"/>
            <p:cNvSpPr txBox="1"/>
            <p:nvPr/>
          </p:nvSpPr>
          <p:spPr>
            <a:xfrm>
              <a:off x="2105174" y="1215819"/>
              <a:ext cx="456407" cy="611810"/>
            </a:xfrm>
            <a:prstGeom prst="rect">
              <a:avLst/>
            </a:prstGeom>
            <a:noFill/>
          </p:spPr>
          <p:txBody>
            <a:bodyPr wrap="none" rtlCol="0">
              <a:spAutoFit/>
            </a:bodyPr>
            <a:lstStyle/>
            <a:p>
              <a:r>
                <a:rPr lang="en-US" altLang="ja-JP" sz="2000" b="1" dirty="0">
                  <a:effectLst/>
                  <a:latin typeface="Times New Roman" panose="02020603050405020304" pitchFamily="18" charset="0"/>
                </a:rPr>
                <a:t>c</a:t>
              </a:r>
              <a:endParaRPr kumimoji="1" lang="ja-JP" altLang="en-US" sz="2000" b="1" dirty="0">
                <a:effectLst/>
                <a:latin typeface="Times New Roman" panose="02020603050405020304" pitchFamily="18" charset="0"/>
              </a:endParaRPr>
            </a:p>
          </p:txBody>
        </p:sp>
        <p:sp>
          <p:nvSpPr>
            <p:cNvPr id="80" name="テキスト ボックス 79"/>
            <p:cNvSpPr txBox="1"/>
            <p:nvPr/>
          </p:nvSpPr>
          <p:spPr>
            <a:xfrm>
              <a:off x="2616515" y="1210007"/>
              <a:ext cx="500528" cy="611810"/>
            </a:xfrm>
            <a:prstGeom prst="rect">
              <a:avLst/>
            </a:prstGeom>
            <a:noFill/>
          </p:spPr>
          <p:txBody>
            <a:bodyPr wrap="none" rtlCol="0">
              <a:spAutoFit/>
            </a:bodyPr>
            <a:lstStyle/>
            <a:p>
              <a:r>
                <a:rPr lang="en-US" altLang="ja-JP" sz="2000" b="1" dirty="0">
                  <a:effectLst/>
                  <a:latin typeface="Times New Roman" panose="02020603050405020304" pitchFamily="18" charset="0"/>
                </a:rPr>
                <a:t>d</a:t>
              </a:r>
              <a:endParaRPr kumimoji="1" lang="ja-JP" altLang="en-US" sz="2000" b="1" dirty="0">
                <a:effectLst/>
                <a:latin typeface="Times New Roman" panose="02020603050405020304" pitchFamily="18" charset="0"/>
              </a:endParaRPr>
            </a:p>
          </p:txBody>
        </p:sp>
        <p:sp>
          <p:nvSpPr>
            <p:cNvPr id="81" name="テキスト ボックス 80"/>
            <p:cNvSpPr txBox="1"/>
            <p:nvPr/>
          </p:nvSpPr>
          <p:spPr>
            <a:xfrm>
              <a:off x="3158973" y="1216133"/>
              <a:ext cx="456407" cy="611810"/>
            </a:xfrm>
            <a:prstGeom prst="rect">
              <a:avLst/>
            </a:prstGeom>
            <a:noFill/>
          </p:spPr>
          <p:txBody>
            <a:bodyPr wrap="none" rtlCol="0">
              <a:spAutoFit/>
            </a:bodyPr>
            <a:lstStyle/>
            <a:p>
              <a:r>
                <a:rPr lang="en-US" altLang="ja-JP" sz="2000" b="1" dirty="0">
                  <a:effectLst/>
                  <a:latin typeface="Times New Roman" panose="02020603050405020304" pitchFamily="18" charset="0"/>
                </a:rPr>
                <a:t>e</a:t>
              </a:r>
              <a:endParaRPr kumimoji="1" lang="ja-JP" altLang="en-US" sz="2000" b="1" dirty="0">
                <a:effectLst/>
                <a:latin typeface="Times New Roman" panose="02020603050405020304" pitchFamily="18" charset="0"/>
              </a:endParaRPr>
            </a:p>
          </p:txBody>
        </p:sp>
        <p:sp>
          <p:nvSpPr>
            <p:cNvPr id="82" name="テキスト ボックス 81"/>
            <p:cNvSpPr txBox="1"/>
            <p:nvPr/>
          </p:nvSpPr>
          <p:spPr>
            <a:xfrm>
              <a:off x="3714434" y="1210320"/>
              <a:ext cx="412287" cy="611810"/>
            </a:xfrm>
            <a:prstGeom prst="rect">
              <a:avLst/>
            </a:prstGeom>
            <a:noFill/>
          </p:spPr>
          <p:txBody>
            <a:bodyPr wrap="none" rtlCol="0">
              <a:spAutoFit/>
            </a:bodyPr>
            <a:lstStyle/>
            <a:p>
              <a:r>
                <a:rPr lang="en-US" altLang="ja-JP" sz="2000" b="1" dirty="0">
                  <a:effectLst/>
                  <a:latin typeface="Times New Roman" panose="02020603050405020304" pitchFamily="18" charset="0"/>
                </a:rPr>
                <a:t>f</a:t>
              </a:r>
              <a:endParaRPr kumimoji="1" lang="ja-JP" altLang="en-US" sz="2000" b="1" dirty="0">
                <a:effectLst/>
                <a:latin typeface="Times New Roman" panose="02020603050405020304" pitchFamily="18" charset="0"/>
              </a:endParaRPr>
            </a:p>
          </p:txBody>
        </p:sp>
        <p:sp>
          <p:nvSpPr>
            <p:cNvPr id="83" name="テキスト ボックス 82"/>
            <p:cNvSpPr txBox="1"/>
            <p:nvPr/>
          </p:nvSpPr>
          <p:spPr>
            <a:xfrm>
              <a:off x="4203480" y="121581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g</a:t>
              </a:r>
              <a:endParaRPr kumimoji="1" lang="ja-JP" altLang="en-US" sz="2000" b="1" dirty="0">
                <a:effectLst/>
                <a:latin typeface="Times New Roman" panose="02020603050405020304" pitchFamily="18" charset="0"/>
              </a:endParaRPr>
            </a:p>
          </p:txBody>
        </p:sp>
        <p:sp>
          <p:nvSpPr>
            <p:cNvPr id="84" name="テキスト ボックス 83"/>
            <p:cNvSpPr txBox="1"/>
            <p:nvPr/>
          </p:nvSpPr>
          <p:spPr>
            <a:xfrm>
              <a:off x="4725852" y="1210007"/>
              <a:ext cx="500528" cy="611810"/>
            </a:xfrm>
            <a:prstGeom prst="rect">
              <a:avLst/>
            </a:prstGeom>
            <a:noFill/>
          </p:spPr>
          <p:txBody>
            <a:bodyPr wrap="none" rtlCol="0">
              <a:spAutoFit/>
            </a:bodyPr>
            <a:lstStyle/>
            <a:p>
              <a:r>
                <a:rPr lang="en-US" altLang="ja-JP" sz="2000" b="1" dirty="0">
                  <a:effectLst/>
                  <a:latin typeface="Times New Roman" panose="02020603050405020304" pitchFamily="18" charset="0"/>
                </a:rPr>
                <a:t>h</a:t>
              </a:r>
              <a:endParaRPr kumimoji="1" lang="ja-JP" altLang="en-US" sz="2000" b="1" dirty="0">
                <a:effectLst/>
                <a:latin typeface="Times New Roman" panose="02020603050405020304" pitchFamily="18" charset="0"/>
              </a:endParaRPr>
            </a:p>
          </p:txBody>
        </p:sp>
        <p:sp>
          <p:nvSpPr>
            <p:cNvPr id="86" name="円/楕円 85"/>
            <p:cNvSpPr/>
            <p:nvPr/>
          </p:nvSpPr>
          <p:spPr bwMode="auto">
            <a:xfrm>
              <a:off x="2652432" y="4426169"/>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2" name="円/楕円 91"/>
            <p:cNvSpPr/>
            <p:nvPr/>
          </p:nvSpPr>
          <p:spPr bwMode="auto">
            <a:xfrm>
              <a:off x="2142063" y="3883202"/>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4" name="円/楕円 93"/>
            <p:cNvSpPr/>
            <p:nvPr/>
          </p:nvSpPr>
          <p:spPr bwMode="auto">
            <a:xfrm>
              <a:off x="3719348" y="3368998"/>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9" name="円/楕円 98"/>
            <p:cNvSpPr/>
            <p:nvPr/>
          </p:nvSpPr>
          <p:spPr bwMode="auto">
            <a:xfrm>
              <a:off x="2652432" y="3369517"/>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0" name="円/楕円 99"/>
            <p:cNvSpPr/>
            <p:nvPr/>
          </p:nvSpPr>
          <p:spPr bwMode="auto">
            <a:xfrm>
              <a:off x="3184076" y="2840334"/>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1" name="円/楕円 100"/>
            <p:cNvSpPr/>
            <p:nvPr/>
          </p:nvSpPr>
          <p:spPr bwMode="auto">
            <a:xfrm>
              <a:off x="3711446" y="3879659"/>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1" name="円/楕円 110"/>
            <p:cNvSpPr/>
            <p:nvPr/>
          </p:nvSpPr>
          <p:spPr bwMode="auto">
            <a:xfrm>
              <a:off x="2652568" y="3892769"/>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2" name="円/楕円 111"/>
            <p:cNvSpPr/>
            <p:nvPr/>
          </p:nvSpPr>
          <p:spPr bwMode="auto">
            <a:xfrm>
              <a:off x="3170744" y="3362094"/>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0" name="円/楕円 129"/>
            <p:cNvSpPr/>
            <p:nvPr/>
          </p:nvSpPr>
          <p:spPr bwMode="auto">
            <a:xfrm>
              <a:off x="3182007" y="3883202"/>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1" name="円/楕円 130"/>
            <p:cNvSpPr/>
            <p:nvPr/>
          </p:nvSpPr>
          <p:spPr bwMode="auto">
            <a:xfrm>
              <a:off x="2141846" y="4416231"/>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sp>
        <p:nvSpPr>
          <p:cNvPr id="87" name="テキスト ボックス 86"/>
          <p:cNvSpPr txBox="1"/>
          <p:nvPr/>
        </p:nvSpPr>
        <p:spPr>
          <a:xfrm>
            <a:off x="109587" y="1155914"/>
            <a:ext cx="7815213" cy="461665"/>
          </a:xfrm>
          <a:prstGeom prst="rect">
            <a:avLst/>
          </a:prstGeom>
          <a:noFill/>
        </p:spPr>
        <p:txBody>
          <a:bodyPr wrap="square" rtlCol="0">
            <a:spAutoFit/>
          </a:bodyPr>
          <a:lstStyle/>
          <a:p>
            <a:pPr algn="l"/>
            <a:r>
              <a:rPr lang="ja-JP" altLang="en-US" sz="2400" dirty="0"/>
              <a:t>盤面はサイズ</a:t>
            </a:r>
            <a:r>
              <a:rPr lang="en-US" altLang="ja-JP" sz="2400" dirty="0"/>
              <a:t>100</a:t>
            </a:r>
            <a:r>
              <a:rPr lang="ja-JP" altLang="en-US" sz="2400" dirty="0"/>
              <a:t>の</a:t>
            </a:r>
            <a:r>
              <a:rPr lang="en-US" altLang="ja-JP" sz="2400" dirty="0"/>
              <a:t>1</a:t>
            </a:r>
            <a:r>
              <a:rPr lang="ja-JP" altLang="en-US" sz="2400" dirty="0"/>
              <a:t>次元配列 </a:t>
            </a:r>
            <a:r>
              <a:rPr lang="en-US" altLang="ja-JP" sz="2400" dirty="0" err="1"/>
              <a:t>int</a:t>
            </a:r>
            <a:r>
              <a:rPr lang="en-US" altLang="ja-JP" sz="2400" dirty="0"/>
              <a:t>[100] </a:t>
            </a:r>
            <a:r>
              <a:rPr lang="ja-JP" altLang="en-US" sz="2400" dirty="0"/>
              <a:t>で表現</a:t>
            </a:r>
            <a:endParaRPr lang="en-US" altLang="ja-JP" sz="2400" dirty="0"/>
          </a:p>
        </p:txBody>
      </p:sp>
      <p:graphicFrame>
        <p:nvGraphicFramePr>
          <p:cNvPr id="88" name="表 87"/>
          <p:cNvGraphicFramePr>
            <a:graphicFrameLocks noGrp="1"/>
          </p:cNvGraphicFramePr>
          <p:nvPr>
            <p:extLst>
              <p:ext uri="{D42A27DB-BD31-4B8C-83A1-F6EECF244321}">
                <p14:modId xmlns:p14="http://schemas.microsoft.com/office/powerpoint/2010/main" val="136435338"/>
              </p:ext>
            </p:extLst>
          </p:nvPr>
        </p:nvGraphicFramePr>
        <p:xfrm>
          <a:off x="4167395" y="1625008"/>
          <a:ext cx="4846974" cy="4571996"/>
        </p:xfrm>
        <a:graphic>
          <a:graphicData uri="http://schemas.openxmlformats.org/drawingml/2006/table">
            <a:tbl>
              <a:tblPr firstRow="1" bandRow="1">
                <a:tableStyleId>{5C22544A-7EE6-4342-B048-85BDC9FD1C3A}</a:tableStyleId>
              </a:tblPr>
              <a:tblGrid>
                <a:gridCol w="612874">
                  <a:extLst>
                    <a:ext uri="{9D8B030D-6E8A-4147-A177-3AD203B41FA5}">
                      <a16:colId xmlns:a16="http://schemas.microsoft.com/office/drawing/2014/main" val="20000"/>
                    </a:ext>
                  </a:extLst>
                </a:gridCol>
                <a:gridCol w="423410">
                  <a:extLst>
                    <a:ext uri="{9D8B030D-6E8A-4147-A177-3AD203B41FA5}">
                      <a16:colId xmlns:a16="http://schemas.microsoft.com/office/drawing/2014/main" val="20001"/>
                    </a:ext>
                  </a:extLst>
                </a:gridCol>
                <a:gridCol w="423410">
                  <a:extLst>
                    <a:ext uri="{9D8B030D-6E8A-4147-A177-3AD203B41FA5}">
                      <a16:colId xmlns:a16="http://schemas.microsoft.com/office/drawing/2014/main" val="20002"/>
                    </a:ext>
                  </a:extLst>
                </a:gridCol>
                <a:gridCol w="423410">
                  <a:extLst>
                    <a:ext uri="{9D8B030D-6E8A-4147-A177-3AD203B41FA5}">
                      <a16:colId xmlns:a16="http://schemas.microsoft.com/office/drawing/2014/main" val="20003"/>
                    </a:ext>
                  </a:extLst>
                </a:gridCol>
                <a:gridCol w="423410">
                  <a:extLst>
                    <a:ext uri="{9D8B030D-6E8A-4147-A177-3AD203B41FA5}">
                      <a16:colId xmlns:a16="http://schemas.microsoft.com/office/drawing/2014/main" val="20004"/>
                    </a:ext>
                  </a:extLst>
                </a:gridCol>
                <a:gridCol w="423410">
                  <a:extLst>
                    <a:ext uri="{9D8B030D-6E8A-4147-A177-3AD203B41FA5}">
                      <a16:colId xmlns:a16="http://schemas.microsoft.com/office/drawing/2014/main" val="20005"/>
                    </a:ext>
                  </a:extLst>
                </a:gridCol>
                <a:gridCol w="423410">
                  <a:extLst>
                    <a:ext uri="{9D8B030D-6E8A-4147-A177-3AD203B41FA5}">
                      <a16:colId xmlns:a16="http://schemas.microsoft.com/office/drawing/2014/main" val="20006"/>
                    </a:ext>
                  </a:extLst>
                </a:gridCol>
                <a:gridCol w="423410">
                  <a:extLst>
                    <a:ext uri="{9D8B030D-6E8A-4147-A177-3AD203B41FA5}">
                      <a16:colId xmlns:a16="http://schemas.microsoft.com/office/drawing/2014/main" val="20007"/>
                    </a:ext>
                  </a:extLst>
                </a:gridCol>
                <a:gridCol w="423410">
                  <a:extLst>
                    <a:ext uri="{9D8B030D-6E8A-4147-A177-3AD203B41FA5}">
                      <a16:colId xmlns:a16="http://schemas.microsoft.com/office/drawing/2014/main" val="20008"/>
                    </a:ext>
                  </a:extLst>
                </a:gridCol>
                <a:gridCol w="423410">
                  <a:extLst>
                    <a:ext uri="{9D8B030D-6E8A-4147-A177-3AD203B41FA5}">
                      <a16:colId xmlns:a16="http://schemas.microsoft.com/office/drawing/2014/main" val="20009"/>
                    </a:ext>
                  </a:extLst>
                </a:gridCol>
                <a:gridCol w="423410">
                  <a:extLst>
                    <a:ext uri="{9D8B030D-6E8A-4147-A177-3AD203B41FA5}">
                      <a16:colId xmlns:a16="http://schemas.microsoft.com/office/drawing/2014/main" val="20010"/>
                    </a:ext>
                  </a:extLst>
                </a:gridCol>
              </a:tblGrid>
              <a:tr h="415636">
                <a:tc>
                  <a:txBody>
                    <a:bodyPr/>
                    <a:lstStyle/>
                    <a:p>
                      <a:pPr algn="ctr"/>
                      <a:endParaRPr kumimoji="1" lang="en-US" altLang="ja-JP" sz="2000" baseline="0" dirty="0">
                        <a:solidFill>
                          <a:schemeClr val="tx1"/>
                        </a:solidFill>
                        <a:latin typeface="Times New Roman" panose="02020603050405020304" pitchFamily="18" charset="0"/>
                      </a:endParaRPr>
                    </a:p>
                  </a:txBody>
                  <a:tcPr marL="96889" marR="96889" marT="48444" marB="48444" anchor="ctr">
                    <a:lnR w="28575" cap="flat" cmpd="sng" algn="ctr">
                      <a:solidFill>
                        <a:schemeClr val="tx1"/>
                      </a:solidFill>
                      <a:prstDash val="solid"/>
                      <a:round/>
                      <a:headEnd type="none" w="med" len="med"/>
                      <a:tailEnd type="none" w="med" len="med"/>
                    </a:lnR>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marL="96889" marR="96889" marT="48444" marB="48444" anchor="ctr">
                    <a:lnL w="28575" cap="flat" cmpd="sng" algn="ctr">
                      <a:solidFill>
                        <a:schemeClr val="tx1"/>
                      </a:solidFill>
                      <a:prstDash val="solid"/>
                      <a:round/>
                      <a:headEnd type="none" w="med" len="med"/>
                      <a:tailEnd type="none" w="med" len="med"/>
                    </a:lnL>
                  </a:tcPr>
                </a:tc>
                <a:tc>
                  <a:txBody>
                    <a:bodyPr/>
                    <a:lstStyle/>
                    <a:p>
                      <a:pPr algn="ctr"/>
                      <a:r>
                        <a:rPr kumimoji="1" lang="en-US" altLang="ja-JP" sz="2000" baseline="0" dirty="0">
                          <a:latin typeface="Times New Roman" panose="02020603050405020304" pitchFamily="18" charset="0"/>
                        </a:rPr>
                        <a:t>1</a:t>
                      </a:r>
                      <a:endParaRPr kumimoji="1" lang="ja-JP" altLang="en-US" sz="2000" baseline="0" dirty="0">
                        <a:latin typeface="Times New Roman" panose="02020603050405020304" pitchFamily="18" charset="0"/>
                      </a:endParaRPr>
                    </a:p>
                  </a:txBody>
                  <a:tcPr marL="96889" marR="96889" marT="48444" marB="48444" anchor="ctr"/>
                </a:tc>
                <a:tc>
                  <a:txBody>
                    <a:bodyPr/>
                    <a:lstStyle/>
                    <a:p>
                      <a:pPr algn="ctr"/>
                      <a:r>
                        <a:rPr kumimoji="1" lang="en-US" altLang="ja-JP" sz="2000" baseline="0" dirty="0">
                          <a:latin typeface="Times New Roman" panose="02020603050405020304" pitchFamily="18" charset="0"/>
                        </a:rPr>
                        <a:t>2</a:t>
                      </a:r>
                      <a:endParaRPr kumimoji="1" lang="ja-JP" altLang="en-US" sz="2000" baseline="0" dirty="0">
                        <a:latin typeface="Times New Roman" panose="02020603050405020304" pitchFamily="18" charset="0"/>
                      </a:endParaRPr>
                    </a:p>
                  </a:txBody>
                  <a:tcPr marL="96889" marR="96889" marT="48444" marB="48444" anchor="ctr"/>
                </a:tc>
                <a:tc>
                  <a:txBody>
                    <a:bodyPr/>
                    <a:lstStyle/>
                    <a:p>
                      <a:pPr algn="ctr"/>
                      <a:r>
                        <a:rPr kumimoji="1" lang="en-US" altLang="ja-JP" sz="2000" baseline="0" dirty="0">
                          <a:latin typeface="Times New Roman" panose="02020603050405020304" pitchFamily="18" charset="0"/>
                        </a:rPr>
                        <a:t>3</a:t>
                      </a:r>
                      <a:endParaRPr kumimoji="1" lang="ja-JP" altLang="en-US" sz="2000" baseline="0" dirty="0">
                        <a:latin typeface="Times New Roman" panose="02020603050405020304" pitchFamily="18" charset="0"/>
                      </a:endParaRPr>
                    </a:p>
                  </a:txBody>
                  <a:tcPr marL="96889" marR="96889" marT="48444" marB="48444" anchor="ctr"/>
                </a:tc>
                <a:tc>
                  <a:txBody>
                    <a:bodyPr/>
                    <a:lstStyle/>
                    <a:p>
                      <a:pPr algn="ctr"/>
                      <a:r>
                        <a:rPr kumimoji="1" lang="en-US" altLang="ja-JP" sz="2000" baseline="0" dirty="0">
                          <a:latin typeface="Times New Roman" panose="02020603050405020304" pitchFamily="18" charset="0"/>
                        </a:rPr>
                        <a:t>4</a:t>
                      </a:r>
                      <a:endParaRPr kumimoji="1" lang="ja-JP" altLang="en-US" sz="2000" baseline="0" dirty="0">
                        <a:latin typeface="Times New Roman" panose="02020603050405020304" pitchFamily="18" charset="0"/>
                      </a:endParaRPr>
                    </a:p>
                  </a:txBody>
                  <a:tcPr marL="96889" marR="96889" marT="48444" marB="48444" anchor="ctr"/>
                </a:tc>
                <a:tc>
                  <a:txBody>
                    <a:bodyPr/>
                    <a:lstStyle/>
                    <a:p>
                      <a:pPr algn="ctr"/>
                      <a:r>
                        <a:rPr kumimoji="1" lang="en-US" altLang="ja-JP" sz="2000" baseline="0" dirty="0">
                          <a:latin typeface="Times New Roman" panose="02020603050405020304" pitchFamily="18" charset="0"/>
                        </a:rPr>
                        <a:t>5</a:t>
                      </a:r>
                      <a:endParaRPr kumimoji="1" lang="ja-JP" altLang="en-US" sz="2000" baseline="0" dirty="0">
                        <a:latin typeface="Times New Roman" panose="02020603050405020304" pitchFamily="18" charset="0"/>
                      </a:endParaRPr>
                    </a:p>
                  </a:txBody>
                  <a:tcPr marL="96889" marR="96889" marT="48444" marB="48444" anchor="ctr"/>
                </a:tc>
                <a:tc>
                  <a:txBody>
                    <a:bodyPr/>
                    <a:lstStyle/>
                    <a:p>
                      <a:pPr algn="ctr"/>
                      <a:r>
                        <a:rPr kumimoji="1" lang="en-US" altLang="ja-JP" sz="2000" baseline="0" dirty="0">
                          <a:latin typeface="Times New Roman" panose="02020603050405020304" pitchFamily="18" charset="0"/>
                        </a:rPr>
                        <a:t>6</a:t>
                      </a:r>
                      <a:endParaRPr kumimoji="1" lang="ja-JP" altLang="en-US" sz="2000" baseline="0" dirty="0">
                        <a:latin typeface="Times New Roman" panose="02020603050405020304" pitchFamily="18" charset="0"/>
                      </a:endParaRPr>
                    </a:p>
                  </a:txBody>
                  <a:tcPr marL="96889" marR="96889" marT="48444" marB="48444" anchor="ctr"/>
                </a:tc>
                <a:tc>
                  <a:txBody>
                    <a:bodyPr/>
                    <a:lstStyle/>
                    <a:p>
                      <a:pPr algn="ctr"/>
                      <a:r>
                        <a:rPr kumimoji="1" lang="en-US" altLang="ja-JP" sz="2000" baseline="0" dirty="0">
                          <a:latin typeface="Times New Roman" panose="02020603050405020304" pitchFamily="18" charset="0"/>
                        </a:rPr>
                        <a:t>7</a:t>
                      </a:r>
                      <a:endParaRPr kumimoji="1" lang="ja-JP" altLang="en-US" sz="2000" baseline="0" dirty="0">
                        <a:latin typeface="Times New Roman" panose="02020603050405020304" pitchFamily="18" charset="0"/>
                      </a:endParaRPr>
                    </a:p>
                  </a:txBody>
                  <a:tcPr marL="96889" marR="96889" marT="48444" marB="48444" anchor="ctr"/>
                </a:tc>
                <a:tc>
                  <a:txBody>
                    <a:bodyPr/>
                    <a:lstStyle/>
                    <a:p>
                      <a:pPr algn="ctr"/>
                      <a:r>
                        <a:rPr kumimoji="1" lang="en-US" altLang="ja-JP" sz="2000" baseline="0" dirty="0">
                          <a:latin typeface="Times New Roman" panose="02020603050405020304" pitchFamily="18" charset="0"/>
                        </a:rPr>
                        <a:t>8</a:t>
                      </a:r>
                      <a:endParaRPr kumimoji="1" lang="ja-JP" altLang="en-US" sz="2000" baseline="0" dirty="0">
                        <a:latin typeface="Times New Roman" panose="02020603050405020304" pitchFamily="18" charset="0"/>
                      </a:endParaRPr>
                    </a:p>
                  </a:txBody>
                  <a:tcPr marL="96889" marR="96889" marT="48444" marB="48444" anchor="ctr"/>
                </a:tc>
                <a:tc>
                  <a:txBody>
                    <a:bodyPr/>
                    <a:lstStyle/>
                    <a:p>
                      <a:pPr algn="ctr"/>
                      <a:r>
                        <a:rPr kumimoji="1" lang="en-US" altLang="ja-JP" sz="2000" baseline="0" dirty="0">
                          <a:latin typeface="Times New Roman" panose="02020603050405020304" pitchFamily="18" charset="0"/>
                        </a:rPr>
                        <a:t>9</a:t>
                      </a:r>
                      <a:endParaRPr kumimoji="1" lang="ja-JP" altLang="en-US" sz="2000" baseline="0" dirty="0">
                        <a:latin typeface="Times New Roman" panose="02020603050405020304" pitchFamily="18" charset="0"/>
                      </a:endParaRPr>
                    </a:p>
                  </a:txBody>
                  <a:tcPr marL="96889" marR="96889" marT="48444" marB="48444" anchor="ctr"/>
                </a:tc>
                <a:extLst>
                  <a:ext uri="{0D108BD9-81ED-4DB2-BD59-A6C34878D82A}">
                    <a16:rowId xmlns:a16="http://schemas.microsoft.com/office/drawing/2014/main" val="10000"/>
                  </a:ext>
                </a:extLst>
              </a:tr>
              <a:tr h="415636">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lnR w="28575" cap="flat" cmpd="sng" algn="ctr">
                      <a:solidFill>
                        <a:schemeClr val="tx1"/>
                      </a:solidFill>
                      <a:prstDash val="solid"/>
                      <a:round/>
                      <a:headEnd type="none" w="med" len="med"/>
                      <a:tailEnd type="none" w="med" len="med"/>
                    </a:lnR>
                    <a:solidFill>
                      <a:schemeClr val="accent1"/>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lnL w="28575" cap="flat" cmpd="sng" algn="ctr">
                      <a:solidFill>
                        <a:schemeClr val="tx1"/>
                      </a:solidFill>
                      <a:prstDash val="solid"/>
                      <a:round/>
                      <a:headEnd type="none" w="med" len="med"/>
                      <a:tailEnd type="none" w="med" len="med"/>
                    </a:lnL>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solidFill>
                      <a:srgbClr val="92D050"/>
                    </a:solidFill>
                  </a:tcPr>
                </a:tc>
                <a:extLst>
                  <a:ext uri="{0D108BD9-81ED-4DB2-BD59-A6C34878D82A}">
                    <a16:rowId xmlns:a16="http://schemas.microsoft.com/office/drawing/2014/main" val="10001"/>
                  </a:ext>
                </a:extLst>
              </a:tr>
              <a:tr h="415636">
                <a:tc>
                  <a:txBody>
                    <a:bodyPr/>
                    <a:lstStyle/>
                    <a:p>
                      <a:pPr algn="ctr"/>
                      <a:r>
                        <a:rPr kumimoji="1" lang="en-US" altLang="ja-JP" sz="2000" baseline="0" dirty="0">
                          <a:solidFill>
                            <a:schemeClr val="tx1"/>
                          </a:solidFill>
                          <a:latin typeface="Times New Roman" panose="02020603050405020304" pitchFamily="18" charset="0"/>
                        </a:rPr>
                        <a:t>10</a:t>
                      </a:r>
                      <a:endParaRPr kumimoji="1" lang="ja-JP" altLang="en-US" sz="2000" baseline="0" dirty="0">
                        <a:solidFill>
                          <a:schemeClr val="tx1"/>
                        </a:solidFill>
                        <a:latin typeface="Times New Roman" panose="02020603050405020304" pitchFamily="18" charset="0"/>
                      </a:endParaRPr>
                    </a:p>
                  </a:txBody>
                  <a:tcPr marL="96889" marR="96889" marT="48444" marB="48444" anchor="ctr">
                    <a:lnR w="28575" cap="flat" cmpd="sng" algn="ctr">
                      <a:solidFill>
                        <a:schemeClr val="tx1"/>
                      </a:solidFill>
                      <a:prstDash val="solid"/>
                      <a:round/>
                      <a:headEnd type="none" w="med" len="med"/>
                      <a:tailEnd type="none" w="med" len="med"/>
                    </a:lnR>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aseline="0" dirty="0">
                          <a:latin typeface="Times New Roman" panose="02020603050405020304" pitchFamily="18" charset="0"/>
                        </a:rPr>
                        <a:t>∞</a:t>
                      </a:r>
                    </a:p>
                  </a:txBody>
                  <a:tcPr marL="96889" marR="96889" marT="48444" marB="48444" anchor="ctr">
                    <a:lnL w="28575" cap="flat" cmpd="sng" algn="ctr">
                      <a:solidFill>
                        <a:schemeClr val="tx1"/>
                      </a:solidFill>
                      <a:prstDash val="solid"/>
                      <a:round/>
                      <a:headEnd type="none" w="med" len="med"/>
                      <a:tailEnd type="none" w="med" len="med"/>
                    </a:lnL>
                    <a:solidFill>
                      <a:srgbClr val="92D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aseline="0" dirty="0">
                          <a:latin typeface="Times New Roman" panose="02020603050405020304" pitchFamily="18" charset="0"/>
                        </a:rPr>
                        <a:t>∞</a:t>
                      </a:r>
                    </a:p>
                  </a:txBody>
                  <a:tcPr marL="96889" marR="96889" marT="48444" marB="48444" anchor="ctr">
                    <a:solidFill>
                      <a:srgbClr val="92D050"/>
                    </a:solidFill>
                  </a:tcPr>
                </a:tc>
                <a:extLst>
                  <a:ext uri="{0D108BD9-81ED-4DB2-BD59-A6C34878D82A}">
                    <a16:rowId xmlns:a16="http://schemas.microsoft.com/office/drawing/2014/main" val="10002"/>
                  </a:ext>
                </a:extLst>
              </a:tr>
              <a:tr h="415636">
                <a:tc>
                  <a:txBody>
                    <a:bodyPr/>
                    <a:lstStyle/>
                    <a:p>
                      <a:pPr algn="ctr"/>
                      <a:r>
                        <a:rPr kumimoji="1" lang="en-US" altLang="ja-JP" sz="2000" baseline="0" dirty="0">
                          <a:solidFill>
                            <a:schemeClr val="tx1"/>
                          </a:solidFill>
                          <a:latin typeface="Times New Roman" panose="02020603050405020304" pitchFamily="18" charset="0"/>
                        </a:rPr>
                        <a:t>20</a:t>
                      </a:r>
                      <a:endParaRPr kumimoji="1" lang="ja-JP" altLang="en-US" sz="2000" baseline="0" dirty="0">
                        <a:solidFill>
                          <a:schemeClr val="tx1"/>
                        </a:solidFill>
                        <a:latin typeface="Times New Roman" panose="02020603050405020304" pitchFamily="18" charset="0"/>
                      </a:endParaRPr>
                    </a:p>
                  </a:txBody>
                  <a:tcPr marL="96889" marR="96889" marT="48444" marB="48444" anchor="ctr">
                    <a:lnR w="28575" cap="flat" cmpd="sng" algn="ctr">
                      <a:solidFill>
                        <a:schemeClr val="tx1"/>
                      </a:solidFill>
                      <a:prstDash val="solid"/>
                      <a:round/>
                      <a:headEnd type="none" w="med" len="med"/>
                      <a:tailEnd type="none" w="med" len="med"/>
                    </a:lnR>
                    <a:solidFill>
                      <a:schemeClr val="accent1"/>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lnL w="28575" cap="flat" cmpd="sng" algn="ctr">
                      <a:solidFill>
                        <a:schemeClr val="tx1"/>
                      </a:solidFill>
                      <a:prstDash val="solid"/>
                      <a:round/>
                      <a:headEnd type="none" w="med" len="med"/>
                      <a:tailEnd type="none" w="med" len="med"/>
                    </a:lnL>
                    <a:solidFill>
                      <a:srgbClr val="92D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solidFill>
                      <a:srgbClr val="92D050"/>
                    </a:solidFill>
                  </a:tcPr>
                </a:tc>
                <a:extLst>
                  <a:ext uri="{0D108BD9-81ED-4DB2-BD59-A6C34878D82A}">
                    <a16:rowId xmlns:a16="http://schemas.microsoft.com/office/drawing/2014/main" val="10003"/>
                  </a:ext>
                </a:extLst>
              </a:tr>
              <a:tr h="415636">
                <a:tc>
                  <a:txBody>
                    <a:bodyPr/>
                    <a:lstStyle/>
                    <a:p>
                      <a:pPr algn="ctr"/>
                      <a:r>
                        <a:rPr kumimoji="1" lang="en-US" altLang="ja-JP" sz="2000" baseline="0" dirty="0">
                          <a:solidFill>
                            <a:schemeClr val="tx1"/>
                          </a:solidFill>
                          <a:latin typeface="Times New Roman" panose="02020603050405020304" pitchFamily="18" charset="0"/>
                        </a:rPr>
                        <a:t>30</a:t>
                      </a:r>
                      <a:endParaRPr kumimoji="1" lang="ja-JP" altLang="en-US" sz="2000" baseline="0" dirty="0">
                        <a:solidFill>
                          <a:schemeClr val="tx1"/>
                        </a:solidFill>
                        <a:latin typeface="Times New Roman" panose="02020603050405020304" pitchFamily="18" charset="0"/>
                      </a:endParaRPr>
                    </a:p>
                  </a:txBody>
                  <a:tcPr marL="96889" marR="96889" marT="48444" marB="48444" anchor="ctr">
                    <a:lnR w="28575" cap="flat" cmpd="sng" algn="ctr">
                      <a:solidFill>
                        <a:schemeClr val="tx1"/>
                      </a:solidFill>
                      <a:prstDash val="solid"/>
                      <a:round/>
                      <a:headEnd type="none" w="med" len="med"/>
                      <a:tailEnd type="none" w="med" len="med"/>
                    </a:lnR>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aseline="0" dirty="0">
                          <a:latin typeface="Times New Roman" panose="02020603050405020304" pitchFamily="18" charset="0"/>
                        </a:rPr>
                        <a:t>∞</a:t>
                      </a:r>
                    </a:p>
                  </a:txBody>
                  <a:tcPr marL="96889" marR="96889" marT="48444" marB="48444" anchor="ctr">
                    <a:lnL w="28575" cap="flat" cmpd="sng" algn="ctr">
                      <a:solidFill>
                        <a:schemeClr val="tx1"/>
                      </a:solidFill>
                      <a:prstDash val="solid"/>
                      <a:round/>
                      <a:headEnd type="none" w="med" len="med"/>
                      <a:tailEnd type="none" w="med" len="med"/>
                    </a:lnL>
                    <a:solidFill>
                      <a:srgbClr val="92D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1</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333333"/>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aseline="0" dirty="0">
                          <a:latin typeface="Times New Roman" panose="02020603050405020304" pitchFamily="18" charset="0"/>
                        </a:rPr>
                        <a:t>∞</a:t>
                      </a:r>
                    </a:p>
                  </a:txBody>
                  <a:tcPr marL="96889" marR="96889" marT="48444" marB="48444" anchor="ctr">
                    <a:solidFill>
                      <a:srgbClr val="92D050"/>
                    </a:solidFill>
                  </a:tcPr>
                </a:tc>
                <a:extLst>
                  <a:ext uri="{0D108BD9-81ED-4DB2-BD59-A6C34878D82A}">
                    <a16:rowId xmlns:a16="http://schemas.microsoft.com/office/drawing/2014/main" val="10004"/>
                  </a:ext>
                </a:extLst>
              </a:tr>
              <a:tr h="415636">
                <a:tc>
                  <a:txBody>
                    <a:bodyPr/>
                    <a:lstStyle/>
                    <a:p>
                      <a:pPr algn="ctr"/>
                      <a:r>
                        <a:rPr kumimoji="1" lang="en-US" altLang="ja-JP" sz="2000" baseline="0" dirty="0">
                          <a:solidFill>
                            <a:schemeClr val="tx1"/>
                          </a:solidFill>
                          <a:latin typeface="Times New Roman" panose="02020603050405020304" pitchFamily="18" charset="0"/>
                        </a:rPr>
                        <a:t>40</a:t>
                      </a:r>
                      <a:endParaRPr kumimoji="1" lang="ja-JP" altLang="en-US" sz="2000" baseline="0" dirty="0">
                        <a:solidFill>
                          <a:schemeClr val="tx1"/>
                        </a:solidFill>
                        <a:latin typeface="Times New Roman" panose="02020603050405020304" pitchFamily="18" charset="0"/>
                      </a:endParaRPr>
                    </a:p>
                  </a:txBody>
                  <a:tcPr marL="96889" marR="96889" marT="48444" marB="48444" anchor="ctr">
                    <a:lnR w="28575" cap="flat" cmpd="sng" algn="ctr">
                      <a:solidFill>
                        <a:schemeClr val="tx1"/>
                      </a:solidFill>
                      <a:prstDash val="solid"/>
                      <a:round/>
                      <a:headEnd type="none" w="med" len="med"/>
                      <a:tailEnd type="none" w="med" len="med"/>
                    </a:lnR>
                    <a:solidFill>
                      <a:schemeClr val="accent1"/>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lnL w="28575" cap="flat" cmpd="sng" algn="ctr">
                      <a:solidFill>
                        <a:schemeClr val="tx1"/>
                      </a:solidFill>
                      <a:prstDash val="solid"/>
                      <a:round/>
                      <a:headEnd type="none" w="med" len="med"/>
                      <a:tailEnd type="none" w="med" len="med"/>
                    </a:lnL>
                    <a:solidFill>
                      <a:srgbClr val="92D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1</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333333"/>
                    </a:solidFill>
                  </a:tcPr>
                </a:tc>
                <a:tc>
                  <a:txBody>
                    <a:bodyPr/>
                    <a:lstStyle/>
                    <a:p>
                      <a:pPr algn="ctr"/>
                      <a:r>
                        <a:rPr kumimoji="1" lang="en-US" altLang="ja-JP" sz="2000" baseline="0" dirty="0">
                          <a:solidFill>
                            <a:schemeClr val="bg2"/>
                          </a:solidFill>
                          <a:latin typeface="Times New Roman" panose="02020603050405020304" pitchFamily="18" charset="0"/>
                        </a:rPr>
                        <a:t>-1</a:t>
                      </a:r>
                      <a:endParaRPr kumimoji="1" lang="ja-JP" altLang="en-US" sz="2000" baseline="0" dirty="0">
                        <a:solidFill>
                          <a:schemeClr val="bg2"/>
                        </a:solidFill>
                        <a:latin typeface="Times New Roman" panose="02020603050405020304" pitchFamily="18" charset="0"/>
                      </a:endParaRPr>
                    </a:p>
                  </a:txBody>
                  <a:tcPr marL="96889" marR="96889" marT="48444" marB="48444" anchor="ctr">
                    <a:solidFill>
                      <a:schemeClr val="tx1">
                        <a:lumMod val="85000"/>
                      </a:schemeClr>
                    </a:solidFill>
                  </a:tcPr>
                </a:tc>
                <a:tc>
                  <a:txBody>
                    <a:bodyPr/>
                    <a:lstStyle/>
                    <a:p>
                      <a:pPr algn="ctr"/>
                      <a:r>
                        <a:rPr kumimoji="1" lang="en-US" altLang="ja-JP" sz="2000" baseline="0" dirty="0">
                          <a:solidFill>
                            <a:schemeClr val="bg2"/>
                          </a:solidFill>
                          <a:latin typeface="Times New Roman" panose="02020603050405020304" pitchFamily="18" charset="0"/>
                        </a:rPr>
                        <a:t>-1</a:t>
                      </a:r>
                      <a:endParaRPr kumimoji="1" lang="ja-JP" altLang="en-US" sz="2000" baseline="0" dirty="0">
                        <a:solidFill>
                          <a:schemeClr val="bg2"/>
                        </a:solidFill>
                        <a:latin typeface="Times New Roman" panose="02020603050405020304" pitchFamily="18" charset="0"/>
                      </a:endParaRPr>
                    </a:p>
                  </a:txBody>
                  <a:tcPr marL="96889" marR="96889" marT="48444" marB="48444" anchor="ctr">
                    <a:solidFill>
                      <a:schemeClr val="tx1">
                        <a:lumMod val="85000"/>
                      </a:schemeClr>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solidFill>
                      <a:srgbClr val="92D050"/>
                    </a:solidFill>
                  </a:tcPr>
                </a:tc>
                <a:extLst>
                  <a:ext uri="{0D108BD9-81ED-4DB2-BD59-A6C34878D82A}">
                    <a16:rowId xmlns:a16="http://schemas.microsoft.com/office/drawing/2014/main" val="10005"/>
                  </a:ext>
                </a:extLst>
              </a:tr>
              <a:tr h="415636">
                <a:tc>
                  <a:txBody>
                    <a:bodyPr/>
                    <a:lstStyle/>
                    <a:p>
                      <a:pPr algn="ctr"/>
                      <a:r>
                        <a:rPr kumimoji="1" lang="en-US" altLang="ja-JP" sz="2000" baseline="0" dirty="0">
                          <a:solidFill>
                            <a:schemeClr val="tx1"/>
                          </a:solidFill>
                          <a:latin typeface="Times New Roman" panose="02020603050405020304" pitchFamily="18" charset="0"/>
                        </a:rPr>
                        <a:t>50</a:t>
                      </a:r>
                      <a:endParaRPr kumimoji="1" lang="ja-JP" altLang="en-US" sz="2000" baseline="0" dirty="0">
                        <a:solidFill>
                          <a:schemeClr val="tx1"/>
                        </a:solidFill>
                        <a:latin typeface="Times New Roman" panose="02020603050405020304" pitchFamily="18" charset="0"/>
                      </a:endParaRPr>
                    </a:p>
                  </a:txBody>
                  <a:tcPr marL="96889" marR="96889" marT="48444" marB="48444" anchor="ctr">
                    <a:lnR w="28575" cap="flat" cmpd="sng" algn="ctr">
                      <a:solidFill>
                        <a:schemeClr val="tx1"/>
                      </a:solidFill>
                      <a:prstDash val="solid"/>
                      <a:round/>
                      <a:headEnd type="none" w="med" len="med"/>
                      <a:tailEnd type="none" w="med" len="med"/>
                    </a:lnR>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aseline="0" dirty="0">
                          <a:latin typeface="Times New Roman" panose="02020603050405020304" pitchFamily="18" charset="0"/>
                        </a:rPr>
                        <a:t>∞</a:t>
                      </a:r>
                    </a:p>
                  </a:txBody>
                  <a:tcPr marL="96889" marR="96889" marT="48444" marB="48444" anchor="ctr">
                    <a:lnL w="28575" cap="flat" cmpd="sng" algn="ctr">
                      <a:solidFill>
                        <a:schemeClr val="tx1"/>
                      </a:solidFill>
                      <a:prstDash val="solid"/>
                      <a:round/>
                      <a:headEnd type="none" w="med" len="med"/>
                      <a:tailEnd type="none" w="med" len="med"/>
                    </a:lnL>
                    <a:solidFill>
                      <a:srgbClr val="92D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1</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333333"/>
                    </a:solidFill>
                  </a:tcPr>
                </a:tc>
                <a:tc>
                  <a:txBody>
                    <a:bodyPr/>
                    <a:lstStyle/>
                    <a:p>
                      <a:pPr algn="ctr"/>
                      <a:r>
                        <a:rPr kumimoji="1" lang="en-US" altLang="ja-JP" sz="2000" baseline="0" dirty="0">
                          <a:solidFill>
                            <a:schemeClr val="bg2"/>
                          </a:solidFill>
                          <a:latin typeface="Times New Roman" panose="02020603050405020304" pitchFamily="18" charset="0"/>
                        </a:rPr>
                        <a:t>-1</a:t>
                      </a:r>
                      <a:endParaRPr kumimoji="1" lang="ja-JP" altLang="en-US" sz="2000" baseline="0" dirty="0">
                        <a:solidFill>
                          <a:schemeClr val="bg2"/>
                        </a:solidFill>
                        <a:latin typeface="Times New Roman" panose="02020603050405020304" pitchFamily="18" charset="0"/>
                      </a:endParaRPr>
                    </a:p>
                  </a:txBody>
                  <a:tcPr marL="96889" marR="96889" marT="48444" marB="48444" anchor="ctr">
                    <a:solidFill>
                      <a:schemeClr val="tx1">
                        <a:lumMod val="85000"/>
                      </a:schemeClr>
                    </a:solidFill>
                  </a:tcPr>
                </a:tc>
                <a:tc>
                  <a:txBody>
                    <a:bodyPr/>
                    <a:lstStyle/>
                    <a:p>
                      <a:pPr algn="ctr"/>
                      <a:r>
                        <a:rPr kumimoji="1" lang="en-US" altLang="ja-JP" sz="2000" baseline="0" dirty="0">
                          <a:solidFill>
                            <a:schemeClr val="bg2"/>
                          </a:solidFill>
                          <a:latin typeface="Times New Roman" panose="02020603050405020304" pitchFamily="18" charset="0"/>
                        </a:rPr>
                        <a:t>-1</a:t>
                      </a:r>
                      <a:endParaRPr kumimoji="1" lang="ja-JP" altLang="en-US" sz="2000" baseline="0" dirty="0">
                        <a:solidFill>
                          <a:schemeClr val="bg2"/>
                        </a:solidFill>
                        <a:latin typeface="Times New Roman" panose="02020603050405020304" pitchFamily="18" charset="0"/>
                      </a:endParaRPr>
                    </a:p>
                  </a:txBody>
                  <a:tcPr marL="96889" marR="96889" marT="48444" marB="48444" anchor="ctr">
                    <a:solidFill>
                      <a:schemeClr val="tx1">
                        <a:lumMod val="85000"/>
                      </a:schemeClr>
                    </a:solidFill>
                  </a:tcPr>
                </a:tc>
                <a:tc>
                  <a:txBody>
                    <a:bodyPr/>
                    <a:lstStyle/>
                    <a:p>
                      <a:pPr algn="ctr"/>
                      <a:r>
                        <a:rPr kumimoji="1" lang="en-US" altLang="ja-JP" sz="2000" baseline="0" dirty="0">
                          <a:solidFill>
                            <a:schemeClr val="tx1"/>
                          </a:solidFill>
                          <a:latin typeface="Times New Roman" panose="02020603050405020304" pitchFamily="18" charset="0"/>
                        </a:rPr>
                        <a:t>1</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333333"/>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aseline="0" dirty="0">
                          <a:latin typeface="Times New Roman" panose="02020603050405020304" pitchFamily="18" charset="0"/>
                        </a:rPr>
                        <a:t>∞</a:t>
                      </a:r>
                    </a:p>
                  </a:txBody>
                  <a:tcPr marL="96889" marR="96889" marT="48444" marB="48444" anchor="ctr">
                    <a:solidFill>
                      <a:srgbClr val="92D050"/>
                    </a:solidFill>
                  </a:tcPr>
                </a:tc>
                <a:extLst>
                  <a:ext uri="{0D108BD9-81ED-4DB2-BD59-A6C34878D82A}">
                    <a16:rowId xmlns:a16="http://schemas.microsoft.com/office/drawing/2014/main" val="10006"/>
                  </a:ext>
                </a:extLst>
              </a:tr>
              <a:tr h="415636">
                <a:tc>
                  <a:txBody>
                    <a:bodyPr/>
                    <a:lstStyle/>
                    <a:p>
                      <a:pPr algn="ctr"/>
                      <a:r>
                        <a:rPr kumimoji="1" lang="en-US" altLang="ja-JP" sz="2000" baseline="0" dirty="0">
                          <a:solidFill>
                            <a:schemeClr val="tx1"/>
                          </a:solidFill>
                          <a:latin typeface="Times New Roman" panose="02020603050405020304" pitchFamily="18" charset="0"/>
                        </a:rPr>
                        <a:t>60</a:t>
                      </a:r>
                      <a:endParaRPr kumimoji="1" lang="ja-JP" altLang="en-US" sz="2000" baseline="0" dirty="0">
                        <a:solidFill>
                          <a:schemeClr val="tx1"/>
                        </a:solidFill>
                        <a:latin typeface="Times New Roman" panose="02020603050405020304" pitchFamily="18" charset="0"/>
                      </a:endParaRPr>
                    </a:p>
                  </a:txBody>
                  <a:tcPr marL="96889" marR="96889" marT="48444" marB="48444" anchor="ctr">
                    <a:lnR w="28575" cap="flat" cmpd="sng" algn="ctr">
                      <a:solidFill>
                        <a:schemeClr val="tx1"/>
                      </a:solidFill>
                      <a:prstDash val="solid"/>
                      <a:round/>
                      <a:headEnd type="none" w="med" len="med"/>
                      <a:tailEnd type="none" w="med" len="med"/>
                    </a:lnR>
                    <a:solidFill>
                      <a:schemeClr val="accent1"/>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lnL w="28575" cap="flat" cmpd="sng" algn="ctr">
                      <a:solidFill>
                        <a:schemeClr val="tx1"/>
                      </a:solidFill>
                      <a:prstDash val="solid"/>
                      <a:round/>
                      <a:headEnd type="none" w="med" len="med"/>
                      <a:tailEnd type="none" w="med" len="med"/>
                    </a:lnL>
                    <a:solidFill>
                      <a:srgbClr val="92D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bg2"/>
                          </a:solidFill>
                          <a:latin typeface="Times New Roman" panose="02020603050405020304" pitchFamily="18" charset="0"/>
                        </a:rPr>
                        <a:t>-1</a:t>
                      </a:r>
                      <a:endParaRPr kumimoji="1" lang="ja-JP" altLang="en-US" sz="2000" baseline="0" dirty="0">
                        <a:solidFill>
                          <a:schemeClr val="bg2"/>
                        </a:solidFill>
                        <a:latin typeface="Times New Roman" panose="02020603050405020304" pitchFamily="18" charset="0"/>
                      </a:endParaRPr>
                    </a:p>
                  </a:txBody>
                  <a:tcPr marL="96889" marR="96889" marT="48444" marB="48444" anchor="ctr">
                    <a:solidFill>
                      <a:schemeClr val="tx1">
                        <a:lumMod val="85000"/>
                      </a:schemeClr>
                    </a:solidFill>
                  </a:tcPr>
                </a:tc>
                <a:tc>
                  <a:txBody>
                    <a:bodyPr/>
                    <a:lstStyle/>
                    <a:p>
                      <a:pPr algn="ctr"/>
                      <a:r>
                        <a:rPr kumimoji="1" lang="en-US" altLang="ja-JP" sz="2000" baseline="0" dirty="0">
                          <a:solidFill>
                            <a:schemeClr val="bg2"/>
                          </a:solidFill>
                          <a:latin typeface="Times New Roman" panose="02020603050405020304" pitchFamily="18" charset="0"/>
                        </a:rPr>
                        <a:t>-1</a:t>
                      </a:r>
                      <a:endParaRPr kumimoji="1" lang="ja-JP" altLang="en-US" sz="2000" baseline="0" dirty="0">
                        <a:solidFill>
                          <a:schemeClr val="bg2"/>
                        </a:solidFill>
                        <a:latin typeface="Times New Roman" panose="02020603050405020304" pitchFamily="18" charset="0"/>
                      </a:endParaRPr>
                    </a:p>
                  </a:txBody>
                  <a:tcPr marL="96889" marR="96889" marT="48444" marB="48444" anchor="ctr">
                    <a:solidFill>
                      <a:schemeClr val="tx1">
                        <a:lumMod val="85000"/>
                      </a:schemeClr>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solidFill>
                      <a:srgbClr val="92D050"/>
                    </a:solidFill>
                  </a:tcPr>
                </a:tc>
                <a:extLst>
                  <a:ext uri="{0D108BD9-81ED-4DB2-BD59-A6C34878D82A}">
                    <a16:rowId xmlns:a16="http://schemas.microsoft.com/office/drawing/2014/main" val="10007"/>
                  </a:ext>
                </a:extLst>
              </a:tr>
              <a:tr h="415636">
                <a:tc>
                  <a:txBody>
                    <a:bodyPr/>
                    <a:lstStyle/>
                    <a:p>
                      <a:pPr algn="ctr"/>
                      <a:r>
                        <a:rPr kumimoji="1" lang="en-US" altLang="ja-JP" sz="2000" baseline="0" dirty="0">
                          <a:solidFill>
                            <a:schemeClr val="tx1"/>
                          </a:solidFill>
                          <a:latin typeface="Times New Roman" panose="02020603050405020304" pitchFamily="18" charset="0"/>
                        </a:rPr>
                        <a:t>70</a:t>
                      </a:r>
                      <a:endParaRPr kumimoji="1" lang="ja-JP" altLang="en-US" sz="2000" baseline="0" dirty="0">
                        <a:solidFill>
                          <a:schemeClr val="tx1"/>
                        </a:solidFill>
                        <a:latin typeface="Times New Roman" panose="02020603050405020304" pitchFamily="18" charset="0"/>
                      </a:endParaRPr>
                    </a:p>
                  </a:txBody>
                  <a:tcPr marL="96889" marR="96889" marT="48444" marB="48444" anchor="ctr">
                    <a:lnR w="28575" cap="flat" cmpd="sng" algn="ctr">
                      <a:solidFill>
                        <a:schemeClr val="tx1"/>
                      </a:solidFill>
                      <a:prstDash val="solid"/>
                      <a:round/>
                      <a:headEnd type="none" w="med" len="med"/>
                      <a:tailEnd type="none" w="med" len="med"/>
                    </a:lnR>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aseline="0" dirty="0">
                          <a:latin typeface="Times New Roman" panose="02020603050405020304" pitchFamily="18" charset="0"/>
                        </a:rPr>
                        <a:t>∞</a:t>
                      </a:r>
                    </a:p>
                  </a:txBody>
                  <a:tcPr marL="96889" marR="96889" marT="48444" marB="48444" anchor="ctr">
                    <a:lnL w="28575" cap="flat" cmpd="sng" algn="ctr">
                      <a:solidFill>
                        <a:schemeClr val="tx1"/>
                      </a:solidFill>
                      <a:prstDash val="solid"/>
                      <a:round/>
                      <a:headEnd type="none" w="med" len="med"/>
                      <a:tailEnd type="none" w="med" len="med"/>
                    </a:lnL>
                    <a:solidFill>
                      <a:srgbClr val="92D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aseline="0" dirty="0">
                          <a:latin typeface="Times New Roman" panose="02020603050405020304" pitchFamily="18" charset="0"/>
                        </a:rPr>
                        <a:t>∞</a:t>
                      </a:r>
                    </a:p>
                  </a:txBody>
                  <a:tcPr marL="96889" marR="96889" marT="48444" marB="48444" anchor="ctr">
                    <a:solidFill>
                      <a:srgbClr val="92D050"/>
                    </a:solidFill>
                  </a:tcPr>
                </a:tc>
                <a:extLst>
                  <a:ext uri="{0D108BD9-81ED-4DB2-BD59-A6C34878D82A}">
                    <a16:rowId xmlns:a16="http://schemas.microsoft.com/office/drawing/2014/main" val="10008"/>
                  </a:ext>
                </a:extLst>
              </a:tr>
              <a:tr h="415636">
                <a:tc>
                  <a:txBody>
                    <a:bodyPr/>
                    <a:lstStyle/>
                    <a:p>
                      <a:pPr algn="ctr"/>
                      <a:r>
                        <a:rPr kumimoji="1" lang="en-US" altLang="ja-JP" sz="2000" baseline="0" dirty="0">
                          <a:solidFill>
                            <a:schemeClr val="tx1"/>
                          </a:solidFill>
                          <a:latin typeface="Times New Roman" panose="02020603050405020304" pitchFamily="18" charset="0"/>
                        </a:rPr>
                        <a:t>80</a:t>
                      </a:r>
                      <a:endParaRPr kumimoji="1" lang="ja-JP" altLang="en-US" sz="2000" baseline="0" dirty="0">
                        <a:solidFill>
                          <a:schemeClr val="tx1"/>
                        </a:solidFill>
                        <a:latin typeface="Times New Roman" panose="02020603050405020304" pitchFamily="18" charset="0"/>
                      </a:endParaRPr>
                    </a:p>
                  </a:txBody>
                  <a:tcPr marL="96889" marR="96889" marT="48444" marB="48444" anchor="ctr">
                    <a:lnR w="28575" cap="flat" cmpd="sng" algn="ctr">
                      <a:solidFill>
                        <a:schemeClr val="tx1"/>
                      </a:solidFill>
                      <a:prstDash val="solid"/>
                      <a:round/>
                      <a:headEnd type="none" w="med" len="med"/>
                      <a:tailEnd type="none" w="med" len="med"/>
                    </a:lnR>
                    <a:solidFill>
                      <a:schemeClr val="accent1"/>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lnL w="28575" cap="flat" cmpd="sng" algn="ctr">
                      <a:solidFill>
                        <a:schemeClr val="tx1"/>
                      </a:solidFill>
                      <a:prstDash val="solid"/>
                      <a:round/>
                      <a:headEnd type="none" w="med" len="med"/>
                      <a:tailEnd type="none" w="med" len="med"/>
                    </a:lnL>
                    <a:solidFill>
                      <a:srgbClr val="92D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nchor="ctr">
                    <a:solidFill>
                      <a:srgbClr val="00B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solidFill>
                      <a:srgbClr val="92D050"/>
                    </a:solidFill>
                  </a:tcPr>
                </a:tc>
                <a:extLst>
                  <a:ext uri="{0D108BD9-81ED-4DB2-BD59-A6C34878D82A}">
                    <a16:rowId xmlns:a16="http://schemas.microsoft.com/office/drawing/2014/main" val="10009"/>
                  </a:ext>
                </a:extLst>
              </a:tr>
              <a:tr h="415636">
                <a:tc>
                  <a:txBody>
                    <a:bodyPr/>
                    <a:lstStyle/>
                    <a:p>
                      <a:pPr algn="ctr"/>
                      <a:r>
                        <a:rPr kumimoji="1" lang="en-US" altLang="ja-JP" sz="2000" baseline="0" dirty="0">
                          <a:solidFill>
                            <a:schemeClr val="tx1"/>
                          </a:solidFill>
                          <a:latin typeface="Times New Roman" panose="02020603050405020304" pitchFamily="18" charset="0"/>
                        </a:rPr>
                        <a:t>90</a:t>
                      </a:r>
                      <a:endParaRPr kumimoji="1" lang="ja-JP" altLang="en-US" sz="2000" baseline="0" dirty="0">
                        <a:solidFill>
                          <a:schemeClr val="tx1"/>
                        </a:solidFill>
                        <a:latin typeface="Times New Roman" panose="02020603050405020304" pitchFamily="18" charset="0"/>
                      </a:endParaRPr>
                    </a:p>
                  </a:txBody>
                  <a:tcPr marL="96889" marR="96889" marT="48444" marB="48444" anchor="ctr">
                    <a:lnR w="28575" cap="flat" cmpd="sng" algn="ctr">
                      <a:solidFill>
                        <a:schemeClr val="tx1"/>
                      </a:solidFill>
                      <a:prstDash val="solid"/>
                      <a:round/>
                      <a:headEnd type="none" w="med" len="med"/>
                      <a:tailEnd type="none" w="med" len="med"/>
                    </a:lnR>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aseline="0" dirty="0">
                          <a:latin typeface="Times New Roman" panose="02020603050405020304" pitchFamily="18" charset="0"/>
                        </a:rPr>
                        <a:t>∞</a:t>
                      </a:r>
                    </a:p>
                  </a:txBody>
                  <a:tcPr marL="96889" marR="96889" marT="48444" marB="48444" anchor="ctr">
                    <a:lnL w="28575" cap="flat" cmpd="sng" algn="ctr">
                      <a:solidFill>
                        <a:schemeClr val="tx1"/>
                      </a:solidFill>
                      <a:prstDash val="solid"/>
                      <a:round/>
                      <a:headEnd type="none" w="med" len="med"/>
                      <a:tailEnd type="none" w="med" len="med"/>
                    </a:lnL>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nchor="ctr">
                    <a:solidFill>
                      <a:srgbClr val="92D050"/>
                    </a:solidFill>
                  </a:tcPr>
                </a:tc>
                <a:extLst>
                  <a:ext uri="{0D108BD9-81ED-4DB2-BD59-A6C34878D82A}">
                    <a16:rowId xmlns:a16="http://schemas.microsoft.com/office/drawing/2014/main" val="10010"/>
                  </a:ext>
                </a:extLst>
              </a:tr>
            </a:tbl>
          </a:graphicData>
        </a:graphic>
      </p:graphicFrame>
      <p:sp>
        <p:nvSpPr>
          <p:cNvPr id="89" name="テキスト ボックス 88"/>
          <p:cNvSpPr txBox="1"/>
          <p:nvPr/>
        </p:nvSpPr>
        <p:spPr>
          <a:xfrm>
            <a:off x="5382033" y="6213579"/>
            <a:ext cx="3082895" cy="461665"/>
          </a:xfrm>
          <a:prstGeom prst="rect">
            <a:avLst/>
          </a:prstGeom>
          <a:noFill/>
        </p:spPr>
        <p:txBody>
          <a:bodyPr wrap="none" rtlCol="0">
            <a:spAutoFit/>
          </a:bodyPr>
          <a:lstStyle/>
          <a:p>
            <a:r>
              <a:rPr lang="ja-JP" altLang="en-US" sz="2400" dirty="0">
                <a:latin typeface="Times New Roman" panose="02020603050405020304" pitchFamily="18" charset="0"/>
              </a:rPr>
              <a:t>こちらの方が多分速い</a:t>
            </a:r>
            <a:endParaRPr kumimoji="1" lang="ja-JP" altLang="en-US" sz="2400" dirty="0">
              <a:latin typeface="Times New Roman" panose="02020603050405020304" pitchFamily="18" charset="0"/>
            </a:endParaRPr>
          </a:p>
        </p:txBody>
      </p:sp>
    </p:spTree>
    <p:extLst>
      <p:ext uri="{BB962C8B-B14F-4D97-AF65-F5344CB8AC3E}">
        <p14:creationId xmlns:p14="http://schemas.microsoft.com/office/powerpoint/2010/main" val="37843607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39762"/>
          </a:xfrm>
        </p:spPr>
        <p:txBody>
          <a:bodyPr/>
          <a:lstStyle/>
          <a:p>
            <a:r>
              <a:rPr lang="en-US" altLang="ja-JP" dirty="0"/>
              <a:t>Phase</a:t>
            </a:r>
            <a:r>
              <a:rPr kumimoji="1" lang="en-US" altLang="ja-JP" dirty="0"/>
              <a:t> </a:t>
            </a:r>
            <a:r>
              <a:rPr kumimoji="1" lang="ja-JP" altLang="en-US" dirty="0"/>
              <a:t>クラス</a:t>
            </a:r>
            <a:r>
              <a:rPr kumimoji="1" lang="en-US" altLang="ja-JP" dirty="0"/>
              <a:t>(1</a:t>
            </a:r>
            <a:r>
              <a:rPr kumimoji="1" lang="ja-JP" altLang="en-US" dirty="0"/>
              <a:t>次元配列の場合</a:t>
            </a:r>
            <a:r>
              <a:rPr kumimoji="1" lang="en-US" altLang="ja-JP" dirty="0"/>
              <a:t>)</a:t>
            </a:r>
            <a:endParaRPr kumimoji="1" lang="ja-JP" altLang="en-US" dirty="0"/>
          </a:p>
        </p:txBody>
      </p:sp>
      <p:sp>
        <p:nvSpPr>
          <p:cNvPr id="3" name="テキスト ボックス 2"/>
          <p:cNvSpPr txBox="1"/>
          <p:nvPr/>
        </p:nvSpPr>
        <p:spPr>
          <a:xfrm>
            <a:off x="459288" y="914400"/>
            <a:ext cx="7848600" cy="5780044"/>
          </a:xfrm>
          <a:prstGeom prst="rect">
            <a:avLst/>
          </a:prstGeom>
          <a:solidFill>
            <a:schemeClr val="bg2"/>
          </a:solidFill>
          <a:ln>
            <a:solidFill>
              <a:schemeClr val="tx1"/>
            </a:solidFill>
          </a:ln>
        </p:spPr>
        <p:txBody>
          <a:bodyPr wrap="square" rtlCol="0">
            <a:spAutoFit/>
          </a:bodyPr>
          <a:lstStyle/>
          <a:p>
            <a:pPr algn="l"/>
            <a:r>
              <a:rPr lang="en-US" altLang="ja-JP" sz="2000" dirty="0">
                <a:solidFill>
                  <a:srgbClr val="FFFF00"/>
                </a:solidFill>
                <a:latin typeface="Times New Roman" panose="02020603050405020304" pitchFamily="18" charset="0"/>
              </a:rPr>
              <a:t>   /* </a:t>
            </a:r>
            <a:r>
              <a:rPr lang="ja-JP" altLang="en-US" sz="2000" dirty="0">
                <a:solidFill>
                  <a:srgbClr val="FFFF00"/>
                </a:solidFill>
                <a:latin typeface="Times New Roman" panose="02020603050405020304" pitchFamily="18" charset="0"/>
              </a:rPr>
              <a:t>コンストラクタ</a:t>
            </a:r>
            <a:r>
              <a:rPr lang="en-US" altLang="ja-JP" sz="2000" dirty="0">
                <a:solidFill>
                  <a:srgbClr val="FFFF00"/>
                </a:solidFill>
                <a:latin typeface="Times New Roman" panose="02020603050405020304" pitchFamily="18" charset="0"/>
              </a:rPr>
              <a:t> */</a:t>
            </a:r>
          </a:p>
          <a:p>
            <a:pPr algn="l"/>
            <a:r>
              <a:rPr lang="en-US" altLang="ja-JP" sz="2400" dirty="0">
                <a:latin typeface="Times New Roman" panose="02020603050405020304" pitchFamily="18" charset="0"/>
              </a:rPr>
              <a:t>   public Phase () {</a:t>
            </a:r>
          </a:p>
          <a:p>
            <a:pPr algn="l"/>
            <a:r>
              <a:rPr lang="en-US" altLang="ja-JP" sz="2400" dirty="0">
                <a:latin typeface="Times New Roman" panose="02020603050405020304" pitchFamily="18" charset="0"/>
              </a:rPr>
              <a:t>       board = new </a:t>
            </a:r>
            <a:r>
              <a:rPr lang="en-US" altLang="ja-JP" sz="2400" dirty="0" err="1">
                <a:latin typeface="Times New Roman" panose="02020603050405020304" pitchFamily="18" charset="0"/>
              </a:rPr>
              <a:t>int</a:t>
            </a:r>
            <a:r>
              <a:rPr lang="en-US" altLang="ja-JP" sz="2400" dirty="0">
                <a:latin typeface="Times New Roman" panose="02020603050405020304" pitchFamily="18" charset="0"/>
              </a:rPr>
              <a:t>[100]; </a:t>
            </a:r>
            <a:r>
              <a:rPr lang="en-US" altLang="ja-JP" sz="2000" dirty="0">
                <a:solidFill>
                  <a:srgbClr val="FFFF00"/>
                </a:solidFill>
                <a:latin typeface="Times New Roman" panose="02020603050405020304" pitchFamily="18" charset="0"/>
              </a:rPr>
              <a:t>// </a:t>
            </a:r>
            <a:r>
              <a:rPr lang="ja-JP" altLang="en-US" sz="2000" dirty="0">
                <a:solidFill>
                  <a:srgbClr val="FFFF00"/>
                </a:solidFill>
                <a:latin typeface="Times New Roman" panose="02020603050405020304" pitchFamily="18" charset="0"/>
              </a:rPr>
              <a:t>盤面を</a:t>
            </a:r>
            <a:r>
              <a:rPr lang="en-US" altLang="ja-JP" sz="2000" dirty="0">
                <a:solidFill>
                  <a:srgbClr val="FFFF00"/>
                </a:solidFill>
                <a:latin typeface="Times New Roman" panose="02020603050405020304" pitchFamily="18" charset="0"/>
              </a:rPr>
              <a:t>1</a:t>
            </a:r>
            <a:r>
              <a:rPr lang="ja-JP" altLang="en-US" sz="2000" dirty="0">
                <a:solidFill>
                  <a:srgbClr val="FFFF00"/>
                </a:solidFill>
                <a:latin typeface="Times New Roman" panose="02020603050405020304" pitchFamily="18" charset="0"/>
              </a:rPr>
              <a:t>次元配列で表現</a:t>
            </a:r>
            <a:endParaRPr lang="en-US" altLang="ja-JP" sz="2000" dirty="0">
              <a:solidFill>
                <a:srgbClr val="FFFF00"/>
              </a:solidFill>
              <a:latin typeface="Times New Roman" panose="02020603050405020304" pitchFamily="18" charset="0"/>
            </a:endParaRPr>
          </a:p>
          <a:p>
            <a:pPr algn="l"/>
            <a:r>
              <a:rPr lang="en-US" altLang="ja-JP" sz="2400" dirty="0">
                <a:solidFill>
                  <a:srgbClr val="FFFF00"/>
                </a:solidFill>
                <a:latin typeface="Times New Roman" panose="02020603050405020304" pitchFamily="18" charset="0"/>
              </a:rPr>
              <a:t>       </a:t>
            </a:r>
            <a:r>
              <a:rPr lang="en-US" altLang="ja-JP" sz="2000" dirty="0">
                <a:solidFill>
                  <a:srgbClr val="FFFF00"/>
                </a:solidFill>
                <a:latin typeface="Times New Roman" panose="02020603050405020304" pitchFamily="18" charset="0"/>
              </a:rPr>
              <a:t>/* </a:t>
            </a:r>
            <a:r>
              <a:rPr lang="ja-JP" altLang="en-US" sz="2000" dirty="0">
                <a:solidFill>
                  <a:srgbClr val="FFFF00"/>
                </a:solidFill>
                <a:latin typeface="Times New Roman" panose="02020603050405020304" pitchFamily="18" charset="0"/>
              </a:rPr>
              <a:t>盤面の周囲を壁で、内側を空マスで埋める </a:t>
            </a:r>
            <a:r>
              <a:rPr lang="en-US" altLang="ja-JP" sz="2000" dirty="0">
                <a:solidFill>
                  <a:srgbClr val="FFFF00"/>
                </a:solidFill>
                <a:latin typeface="Times New Roman" panose="02020603050405020304" pitchFamily="18" charset="0"/>
              </a:rPr>
              <a:t>*/</a:t>
            </a:r>
            <a:endParaRPr lang="en-US" altLang="ja-JP" sz="2400" dirty="0">
              <a:latin typeface="Times New Roman" panose="02020603050405020304" pitchFamily="18" charset="0"/>
            </a:endParaRPr>
          </a:p>
          <a:p>
            <a:pPr algn="l"/>
            <a:r>
              <a:rPr lang="en-US" altLang="ja-JP" sz="2400" dirty="0">
                <a:latin typeface="Times New Roman" panose="02020603050405020304" pitchFamily="18" charset="0"/>
              </a:rPr>
              <a:t>       for (</a:t>
            </a:r>
            <a:r>
              <a:rPr lang="en-US" altLang="ja-JP" sz="2400" dirty="0" err="1">
                <a:latin typeface="Times New Roman" panose="02020603050405020304" pitchFamily="18" charset="0"/>
              </a:rPr>
              <a:t>int</a:t>
            </a:r>
            <a:r>
              <a:rPr lang="en-US" altLang="ja-JP" sz="2400" dirty="0">
                <a:latin typeface="Times New Roman" panose="02020603050405020304" pitchFamily="18" charset="0"/>
              </a:rPr>
              <a:t> x=0; x&lt;10; ++x) board[x] = WALL:</a:t>
            </a:r>
          </a:p>
          <a:p>
            <a:pPr algn="l"/>
            <a:r>
              <a:rPr lang="en-US" altLang="ja-JP" sz="2400" dirty="0">
                <a:latin typeface="Times New Roman" panose="02020603050405020304" pitchFamily="18" charset="0"/>
              </a:rPr>
              <a:t>       for (</a:t>
            </a:r>
            <a:r>
              <a:rPr lang="en-US" altLang="ja-JP" sz="2400" dirty="0" err="1">
                <a:latin typeface="Times New Roman" panose="02020603050405020304" pitchFamily="18" charset="0"/>
              </a:rPr>
              <a:t>int</a:t>
            </a:r>
            <a:r>
              <a:rPr lang="en-US" altLang="ja-JP" sz="2400" dirty="0">
                <a:latin typeface="Times New Roman" panose="02020603050405020304" pitchFamily="18" charset="0"/>
              </a:rPr>
              <a:t> y=10; y&lt;90; y+=10) {</a:t>
            </a:r>
          </a:p>
          <a:p>
            <a:pPr algn="l"/>
            <a:r>
              <a:rPr lang="en-US" altLang="ja-JP" sz="2400" dirty="0">
                <a:latin typeface="Times New Roman" panose="02020603050405020304" pitchFamily="18" charset="0"/>
              </a:rPr>
              <a:t>            board[y] = WALL;</a:t>
            </a:r>
          </a:p>
          <a:p>
            <a:pPr algn="l"/>
            <a:r>
              <a:rPr lang="en-US" altLang="ja-JP" sz="2400" dirty="0">
                <a:latin typeface="Times New Roman" panose="02020603050405020304" pitchFamily="18" charset="0"/>
              </a:rPr>
              <a:t>            for (</a:t>
            </a:r>
            <a:r>
              <a:rPr lang="en-US" altLang="ja-JP" sz="2400" dirty="0" err="1">
                <a:latin typeface="Times New Roman" panose="02020603050405020304" pitchFamily="18" charset="0"/>
              </a:rPr>
              <a:t>int</a:t>
            </a:r>
            <a:r>
              <a:rPr lang="en-US" altLang="ja-JP" sz="2400" dirty="0">
                <a:latin typeface="Times New Roman" panose="02020603050405020304" pitchFamily="18" charset="0"/>
              </a:rPr>
              <a:t> x=1; x&lt;9; ++x) board[</a:t>
            </a:r>
            <a:r>
              <a:rPr lang="en-US" altLang="ja-JP" sz="2400" dirty="0" err="1">
                <a:latin typeface="Times New Roman" panose="02020603050405020304" pitchFamily="18" charset="0"/>
              </a:rPr>
              <a:t>x+y</a:t>
            </a:r>
            <a:r>
              <a:rPr lang="en-US" altLang="ja-JP" sz="2400" dirty="0">
                <a:latin typeface="Times New Roman" panose="02020603050405020304" pitchFamily="18" charset="0"/>
              </a:rPr>
              <a:t>] = EMPTY;</a:t>
            </a:r>
          </a:p>
          <a:p>
            <a:pPr algn="l"/>
            <a:r>
              <a:rPr lang="en-US" altLang="ja-JP" sz="2400" dirty="0">
                <a:latin typeface="Times New Roman" panose="02020603050405020304" pitchFamily="18" charset="0"/>
              </a:rPr>
              <a:t>            board[9+y] =WALL;</a:t>
            </a:r>
          </a:p>
          <a:p>
            <a:pPr algn="l"/>
            <a:r>
              <a:rPr lang="en-US" altLang="ja-JP" sz="2400" dirty="0">
                <a:latin typeface="Times New Roman" panose="02020603050405020304" pitchFamily="18" charset="0"/>
              </a:rPr>
              <a:t>       }</a:t>
            </a:r>
          </a:p>
          <a:p>
            <a:pPr algn="l"/>
            <a:r>
              <a:rPr lang="en-US" altLang="ja-JP" sz="2400" dirty="0">
                <a:latin typeface="Times New Roman" panose="02020603050405020304" pitchFamily="18" charset="0"/>
              </a:rPr>
              <a:t>       for (</a:t>
            </a:r>
            <a:r>
              <a:rPr lang="en-US" altLang="ja-JP" sz="2400" dirty="0" err="1">
                <a:latin typeface="Times New Roman" panose="02020603050405020304" pitchFamily="18" charset="0"/>
              </a:rPr>
              <a:t>int</a:t>
            </a:r>
            <a:r>
              <a:rPr lang="en-US" altLang="ja-JP" sz="2400" dirty="0">
                <a:latin typeface="Times New Roman" panose="02020603050405020304" pitchFamily="18" charset="0"/>
              </a:rPr>
              <a:t> x=0; x&lt;10; ++x) board[x+90] = WALL;</a:t>
            </a:r>
          </a:p>
          <a:p>
            <a:pPr algn="l"/>
            <a:r>
              <a:rPr lang="en-US" altLang="ja-JP" sz="2400" dirty="0">
                <a:latin typeface="Times New Roman" panose="02020603050405020304" pitchFamily="18" charset="0"/>
              </a:rPr>
              <a:t>       turn = BLACK; </a:t>
            </a:r>
            <a:r>
              <a:rPr lang="en-US" altLang="ja-JP" sz="2000" dirty="0">
                <a:solidFill>
                  <a:srgbClr val="FFFF00"/>
                </a:solidFill>
                <a:latin typeface="Times New Roman" panose="02020603050405020304" pitchFamily="18" charset="0"/>
              </a:rPr>
              <a:t>// </a:t>
            </a:r>
            <a:r>
              <a:rPr lang="ja-JP" altLang="en-US" sz="2000" dirty="0">
                <a:solidFill>
                  <a:srgbClr val="FFFF00"/>
                </a:solidFill>
                <a:latin typeface="Times New Roman" panose="02020603050405020304" pitchFamily="18" charset="0"/>
              </a:rPr>
              <a:t>先手は黒盤</a:t>
            </a:r>
            <a:endParaRPr lang="en-US" altLang="ja-JP" sz="2000" dirty="0">
              <a:solidFill>
                <a:srgbClr val="FFFF00"/>
              </a:solidFill>
              <a:latin typeface="Times New Roman" panose="02020603050405020304" pitchFamily="18" charset="0"/>
            </a:endParaRPr>
          </a:p>
          <a:p>
            <a:pPr algn="l"/>
            <a:r>
              <a:rPr lang="en-US" altLang="ja-JP" sz="2400" dirty="0">
                <a:latin typeface="Times New Roman" panose="02020603050405020304" pitchFamily="18" charset="0"/>
              </a:rPr>
              <a:t>   }</a:t>
            </a:r>
          </a:p>
        </p:txBody>
      </p:sp>
    </p:spTree>
    <p:extLst>
      <p:ext uri="{BB962C8B-B14F-4D97-AF65-F5344CB8AC3E}">
        <p14:creationId xmlns:p14="http://schemas.microsoft.com/office/powerpoint/2010/main" val="31113086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aseline="0" dirty="0">
                <a:latin typeface="Times New Roman" pitchFamily="18" charset="0"/>
              </a:rPr>
              <a:t>盤面</a:t>
            </a:r>
            <a:r>
              <a:rPr lang="ja-JP" altLang="en-US" dirty="0">
                <a:latin typeface="Times New Roman" pitchFamily="18" charset="0"/>
              </a:rPr>
              <a:t>の</a:t>
            </a:r>
            <a:r>
              <a:rPr lang="ja-JP" altLang="en-US" baseline="0" dirty="0">
                <a:latin typeface="Times New Roman" pitchFamily="18" charset="0"/>
              </a:rPr>
              <a:t>表現</a:t>
            </a:r>
            <a:r>
              <a:rPr lang="en-US" altLang="ja-JP" baseline="0" dirty="0">
                <a:latin typeface="Times New Roman" pitchFamily="18" charset="0"/>
              </a:rPr>
              <a:t>(1</a:t>
            </a:r>
            <a:r>
              <a:rPr lang="ja-JP" altLang="en-US" baseline="0" dirty="0">
                <a:latin typeface="Times New Roman" pitchFamily="18" charset="0"/>
              </a:rPr>
              <a:t>次元配列</a:t>
            </a:r>
            <a:r>
              <a:rPr lang="en-US" altLang="ja-JP" baseline="0" dirty="0">
                <a:latin typeface="Times New Roman" pitchFamily="18" charset="0"/>
              </a:rPr>
              <a:t>)</a:t>
            </a:r>
            <a:endParaRPr kumimoji="1" lang="ja-JP" altLang="en-US" baseline="0" dirty="0">
              <a:latin typeface="Times New Roman" pitchFamily="18" charset="0"/>
            </a:endParaRPr>
          </a:p>
        </p:txBody>
      </p:sp>
      <p:sp>
        <p:nvSpPr>
          <p:cNvPr id="87" name="テキスト ボックス 86"/>
          <p:cNvSpPr txBox="1"/>
          <p:nvPr/>
        </p:nvSpPr>
        <p:spPr>
          <a:xfrm>
            <a:off x="317831" y="1255023"/>
            <a:ext cx="6768769" cy="461665"/>
          </a:xfrm>
          <a:prstGeom prst="rect">
            <a:avLst/>
          </a:prstGeom>
          <a:noFill/>
        </p:spPr>
        <p:txBody>
          <a:bodyPr wrap="square" rtlCol="0">
            <a:spAutoFit/>
          </a:bodyPr>
          <a:lstStyle/>
          <a:p>
            <a:pPr algn="l"/>
            <a:r>
              <a:rPr lang="ja-JP" altLang="en-US" sz="2400" dirty="0"/>
              <a:t>サイズ</a:t>
            </a:r>
            <a:r>
              <a:rPr lang="en-US" altLang="ja-JP" sz="2400" dirty="0"/>
              <a:t>160</a:t>
            </a:r>
            <a:r>
              <a:rPr lang="ja-JP" altLang="en-US" sz="2400" dirty="0"/>
              <a:t>の</a:t>
            </a:r>
            <a:r>
              <a:rPr lang="en-US" altLang="ja-JP" sz="2400" dirty="0"/>
              <a:t>1</a:t>
            </a:r>
            <a:r>
              <a:rPr lang="ja-JP" altLang="en-US" sz="2400" dirty="0"/>
              <a:t>次元配列</a:t>
            </a:r>
            <a:r>
              <a:rPr lang="en-US" altLang="ja-JP" sz="2400" dirty="0"/>
              <a:t> </a:t>
            </a:r>
            <a:r>
              <a:rPr lang="en-US" altLang="ja-JP" sz="2400" dirty="0" err="1"/>
              <a:t>int</a:t>
            </a:r>
            <a:r>
              <a:rPr lang="en-US" altLang="ja-JP" sz="2400" dirty="0"/>
              <a:t> [160] </a:t>
            </a:r>
            <a:r>
              <a:rPr lang="ja-JP" altLang="en-US" sz="2400" dirty="0"/>
              <a:t>の方が高速かも</a:t>
            </a:r>
            <a:r>
              <a:rPr lang="en-US" altLang="ja-JP" sz="2400" dirty="0"/>
              <a:t>…</a:t>
            </a:r>
          </a:p>
        </p:txBody>
      </p:sp>
      <p:graphicFrame>
        <p:nvGraphicFramePr>
          <p:cNvPr id="88" name="表 87"/>
          <p:cNvGraphicFramePr>
            <a:graphicFrameLocks noGrp="1"/>
          </p:cNvGraphicFramePr>
          <p:nvPr>
            <p:extLst>
              <p:ext uri="{D42A27DB-BD31-4B8C-83A1-F6EECF244321}">
                <p14:modId xmlns:p14="http://schemas.microsoft.com/office/powerpoint/2010/main" val="1570084316"/>
              </p:ext>
            </p:extLst>
          </p:nvPr>
        </p:nvGraphicFramePr>
        <p:xfrm>
          <a:off x="762000" y="1905000"/>
          <a:ext cx="7315202" cy="4571996"/>
        </p:xfrm>
        <a:graphic>
          <a:graphicData uri="http://schemas.openxmlformats.org/drawingml/2006/table">
            <a:tbl>
              <a:tblPr firstRow="1" bandRow="1">
                <a:tableStyleId>{5C22544A-7EE6-4342-B048-85BDC9FD1C3A}</a:tableStyleId>
              </a:tblPr>
              <a:tblGrid>
                <a:gridCol w="430306">
                  <a:extLst>
                    <a:ext uri="{9D8B030D-6E8A-4147-A177-3AD203B41FA5}">
                      <a16:colId xmlns:a16="http://schemas.microsoft.com/office/drawing/2014/main" val="20000"/>
                    </a:ext>
                  </a:extLst>
                </a:gridCol>
                <a:gridCol w="430306">
                  <a:extLst>
                    <a:ext uri="{9D8B030D-6E8A-4147-A177-3AD203B41FA5}">
                      <a16:colId xmlns:a16="http://schemas.microsoft.com/office/drawing/2014/main" val="20001"/>
                    </a:ext>
                  </a:extLst>
                </a:gridCol>
                <a:gridCol w="430306">
                  <a:extLst>
                    <a:ext uri="{9D8B030D-6E8A-4147-A177-3AD203B41FA5}">
                      <a16:colId xmlns:a16="http://schemas.microsoft.com/office/drawing/2014/main" val="20002"/>
                    </a:ext>
                  </a:extLst>
                </a:gridCol>
                <a:gridCol w="430306">
                  <a:extLst>
                    <a:ext uri="{9D8B030D-6E8A-4147-A177-3AD203B41FA5}">
                      <a16:colId xmlns:a16="http://schemas.microsoft.com/office/drawing/2014/main" val="20003"/>
                    </a:ext>
                  </a:extLst>
                </a:gridCol>
                <a:gridCol w="430306">
                  <a:extLst>
                    <a:ext uri="{9D8B030D-6E8A-4147-A177-3AD203B41FA5}">
                      <a16:colId xmlns:a16="http://schemas.microsoft.com/office/drawing/2014/main" val="20004"/>
                    </a:ext>
                  </a:extLst>
                </a:gridCol>
                <a:gridCol w="430306">
                  <a:extLst>
                    <a:ext uri="{9D8B030D-6E8A-4147-A177-3AD203B41FA5}">
                      <a16:colId xmlns:a16="http://schemas.microsoft.com/office/drawing/2014/main" val="20005"/>
                    </a:ext>
                  </a:extLst>
                </a:gridCol>
                <a:gridCol w="430306">
                  <a:extLst>
                    <a:ext uri="{9D8B030D-6E8A-4147-A177-3AD203B41FA5}">
                      <a16:colId xmlns:a16="http://schemas.microsoft.com/office/drawing/2014/main" val="20006"/>
                    </a:ext>
                  </a:extLst>
                </a:gridCol>
                <a:gridCol w="430306">
                  <a:extLst>
                    <a:ext uri="{9D8B030D-6E8A-4147-A177-3AD203B41FA5}">
                      <a16:colId xmlns:a16="http://schemas.microsoft.com/office/drawing/2014/main" val="20007"/>
                    </a:ext>
                  </a:extLst>
                </a:gridCol>
                <a:gridCol w="430306">
                  <a:extLst>
                    <a:ext uri="{9D8B030D-6E8A-4147-A177-3AD203B41FA5}">
                      <a16:colId xmlns:a16="http://schemas.microsoft.com/office/drawing/2014/main" val="20008"/>
                    </a:ext>
                  </a:extLst>
                </a:gridCol>
                <a:gridCol w="430306">
                  <a:extLst>
                    <a:ext uri="{9D8B030D-6E8A-4147-A177-3AD203B41FA5}">
                      <a16:colId xmlns:a16="http://schemas.microsoft.com/office/drawing/2014/main" val="20009"/>
                    </a:ext>
                  </a:extLst>
                </a:gridCol>
                <a:gridCol w="430306">
                  <a:extLst>
                    <a:ext uri="{9D8B030D-6E8A-4147-A177-3AD203B41FA5}">
                      <a16:colId xmlns:a16="http://schemas.microsoft.com/office/drawing/2014/main" val="20010"/>
                    </a:ext>
                  </a:extLst>
                </a:gridCol>
                <a:gridCol w="430306">
                  <a:extLst>
                    <a:ext uri="{9D8B030D-6E8A-4147-A177-3AD203B41FA5}">
                      <a16:colId xmlns:a16="http://schemas.microsoft.com/office/drawing/2014/main" val="20011"/>
                    </a:ext>
                  </a:extLst>
                </a:gridCol>
                <a:gridCol w="430306">
                  <a:extLst>
                    <a:ext uri="{9D8B030D-6E8A-4147-A177-3AD203B41FA5}">
                      <a16:colId xmlns:a16="http://schemas.microsoft.com/office/drawing/2014/main" val="20012"/>
                    </a:ext>
                  </a:extLst>
                </a:gridCol>
                <a:gridCol w="430306">
                  <a:extLst>
                    <a:ext uri="{9D8B030D-6E8A-4147-A177-3AD203B41FA5}">
                      <a16:colId xmlns:a16="http://schemas.microsoft.com/office/drawing/2014/main" val="20013"/>
                    </a:ext>
                  </a:extLst>
                </a:gridCol>
                <a:gridCol w="430306">
                  <a:extLst>
                    <a:ext uri="{9D8B030D-6E8A-4147-A177-3AD203B41FA5}">
                      <a16:colId xmlns:a16="http://schemas.microsoft.com/office/drawing/2014/main" val="20014"/>
                    </a:ext>
                  </a:extLst>
                </a:gridCol>
                <a:gridCol w="430306">
                  <a:extLst>
                    <a:ext uri="{9D8B030D-6E8A-4147-A177-3AD203B41FA5}">
                      <a16:colId xmlns:a16="http://schemas.microsoft.com/office/drawing/2014/main" val="20015"/>
                    </a:ext>
                  </a:extLst>
                </a:gridCol>
                <a:gridCol w="430306">
                  <a:extLst>
                    <a:ext uri="{9D8B030D-6E8A-4147-A177-3AD203B41FA5}">
                      <a16:colId xmlns:a16="http://schemas.microsoft.com/office/drawing/2014/main" val="20016"/>
                    </a:ext>
                  </a:extLst>
                </a:gridCol>
              </a:tblGrid>
              <a:tr h="415636">
                <a:tc>
                  <a:txBody>
                    <a:bodyPr/>
                    <a:lstStyle/>
                    <a:p>
                      <a:pPr algn="ctr"/>
                      <a:endParaRPr kumimoji="1" lang="ja-JP" altLang="en-US" sz="2000" baseline="0" dirty="0">
                        <a:solidFill>
                          <a:schemeClr val="tx1"/>
                        </a:solidFill>
                        <a:latin typeface="Times New Roman" panose="02020603050405020304" pitchFamily="18" charset="0"/>
                      </a:endParaRPr>
                    </a:p>
                  </a:txBody>
                  <a:tcPr marL="96889" marR="96889" marT="48444" marB="48444">
                    <a:lnR w="28575" cap="flat" cmpd="sng" algn="ctr">
                      <a:solidFill>
                        <a:schemeClr val="tx1"/>
                      </a:solidFill>
                      <a:prstDash val="solid"/>
                      <a:round/>
                      <a:headEnd type="none" w="med" len="med"/>
                      <a:tailEnd type="none" w="med" len="med"/>
                    </a:lnR>
                  </a:tcPr>
                </a:tc>
                <a:tc>
                  <a:txBody>
                    <a:bodyPr/>
                    <a:lstStyle/>
                    <a:p>
                      <a:pPr algn="ctr"/>
                      <a:r>
                        <a:rPr kumimoji="1" lang="en-US" altLang="ja-JP" sz="2000" baseline="0" dirty="0">
                          <a:latin typeface="Times New Roman" panose="02020603050405020304" pitchFamily="18" charset="0"/>
                        </a:rPr>
                        <a:t>0</a:t>
                      </a:r>
                      <a:endParaRPr kumimoji="1" lang="ja-JP" altLang="en-US" sz="2000" baseline="0" dirty="0">
                        <a:latin typeface="Times New Roman" panose="02020603050405020304" pitchFamily="18" charset="0"/>
                      </a:endParaRPr>
                    </a:p>
                  </a:txBody>
                  <a:tcPr marL="96889" marR="96889" marT="48444" marB="48444">
                    <a:lnL w="28575" cap="flat" cmpd="sng" algn="ctr">
                      <a:solidFill>
                        <a:schemeClr val="tx1"/>
                      </a:solidFill>
                      <a:prstDash val="solid"/>
                      <a:round/>
                      <a:headEnd type="none" w="med" len="med"/>
                      <a:tailEnd type="none" w="med" len="med"/>
                    </a:lnL>
                  </a:tcPr>
                </a:tc>
                <a:tc>
                  <a:txBody>
                    <a:bodyPr/>
                    <a:lstStyle/>
                    <a:p>
                      <a:pPr algn="ctr"/>
                      <a:r>
                        <a:rPr kumimoji="1" lang="en-US" altLang="ja-JP" sz="2000" baseline="0" dirty="0">
                          <a:latin typeface="Times New Roman" panose="02020603050405020304" pitchFamily="18" charset="0"/>
                        </a:rPr>
                        <a:t>1</a:t>
                      </a:r>
                      <a:endParaRPr kumimoji="1" lang="ja-JP" altLang="en-US" sz="2000" baseline="0" dirty="0">
                        <a:latin typeface="Times New Roman" panose="02020603050405020304" pitchFamily="18" charset="0"/>
                      </a:endParaRPr>
                    </a:p>
                  </a:txBody>
                  <a:tcPr marL="96889" marR="96889" marT="48444" marB="48444"/>
                </a:tc>
                <a:tc>
                  <a:txBody>
                    <a:bodyPr/>
                    <a:lstStyle/>
                    <a:p>
                      <a:pPr algn="ctr"/>
                      <a:r>
                        <a:rPr kumimoji="1" lang="en-US" altLang="ja-JP" sz="2000" baseline="0" dirty="0">
                          <a:latin typeface="Times New Roman" panose="02020603050405020304" pitchFamily="18" charset="0"/>
                        </a:rPr>
                        <a:t>2</a:t>
                      </a:r>
                      <a:endParaRPr kumimoji="1" lang="ja-JP" altLang="en-US" sz="2000" baseline="0" dirty="0">
                        <a:latin typeface="Times New Roman" panose="02020603050405020304" pitchFamily="18" charset="0"/>
                      </a:endParaRPr>
                    </a:p>
                  </a:txBody>
                  <a:tcPr marL="96889" marR="96889" marT="48444" marB="48444"/>
                </a:tc>
                <a:tc>
                  <a:txBody>
                    <a:bodyPr/>
                    <a:lstStyle/>
                    <a:p>
                      <a:pPr algn="ctr"/>
                      <a:r>
                        <a:rPr kumimoji="1" lang="en-US" altLang="ja-JP" sz="2000" baseline="0" dirty="0">
                          <a:latin typeface="Times New Roman" panose="02020603050405020304" pitchFamily="18" charset="0"/>
                        </a:rPr>
                        <a:t>3</a:t>
                      </a:r>
                      <a:endParaRPr kumimoji="1" lang="ja-JP" altLang="en-US" sz="2000" baseline="0" dirty="0">
                        <a:latin typeface="Times New Roman" panose="02020603050405020304" pitchFamily="18" charset="0"/>
                      </a:endParaRPr>
                    </a:p>
                  </a:txBody>
                  <a:tcPr marL="96889" marR="96889" marT="48444" marB="48444"/>
                </a:tc>
                <a:tc>
                  <a:txBody>
                    <a:bodyPr/>
                    <a:lstStyle/>
                    <a:p>
                      <a:pPr algn="ctr"/>
                      <a:r>
                        <a:rPr kumimoji="1" lang="en-US" altLang="ja-JP" sz="2000" baseline="0" dirty="0">
                          <a:latin typeface="Times New Roman" panose="02020603050405020304" pitchFamily="18" charset="0"/>
                        </a:rPr>
                        <a:t>4</a:t>
                      </a:r>
                      <a:endParaRPr kumimoji="1" lang="ja-JP" altLang="en-US" sz="2000" baseline="0" dirty="0">
                        <a:latin typeface="Times New Roman" panose="02020603050405020304" pitchFamily="18" charset="0"/>
                      </a:endParaRPr>
                    </a:p>
                  </a:txBody>
                  <a:tcPr marL="96889" marR="96889" marT="48444" marB="48444"/>
                </a:tc>
                <a:tc>
                  <a:txBody>
                    <a:bodyPr/>
                    <a:lstStyle/>
                    <a:p>
                      <a:pPr algn="ctr"/>
                      <a:r>
                        <a:rPr kumimoji="1" lang="en-US" altLang="ja-JP" sz="2000" baseline="0" dirty="0">
                          <a:latin typeface="Times New Roman" panose="02020603050405020304" pitchFamily="18" charset="0"/>
                        </a:rPr>
                        <a:t>5</a:t>
                      </a:r>
                      <a:endParaRPr kumimoji="1" lang="ja-JP" altLang="en-US" sz="2000" baseline="0" dirty="0">
                        <a:latin typeface="Times New Roman" panose="02020603050405020304" pitchFamily="18" charset="0"/>
                      </a:endParaRPr>
                    </a:p>
                  </a:txBody>
                  <a:tcPr marL="96889" marR="96889" marT="48444" marB="48444"/>
                </a:tc>
                <a:tc>
                  <a:txBody>
                    <a:bodyPr/>
                    <a:lstStyle/>
                    <a:p>
                      <a:pPr algn="ctr"/>
                      <a:r>
                        <a:rPr kumimoji="1" lang="en-US" altLang="ja-JP" sz="2000" baseline="0" dirty="0">
                          <a:latin typeface="Times New Roman" panose="02020603050405020304" pitchFamily="18" charset="0"/>
                        </a:rPr>
                        <a:t>6</a:t>
                      </a:r>
                      <a:endParaRPr kumimoji="1" lang="ja-JP" altLang="en-US" sz="2000" baseline="0" dirty="0">
                        <a:latin typeface="Times New Roman" panose="02020603050405020304" pitchFamily="18" charset="0"/>
                      </a:endParaRPr>
                    </a:p>
                  </a:txBody>
                  <a:tcPr marL="96889" marR="96889" marT="48444" marB="48444"/>
                </a:tc>
                <a:tc>
                  <a:txBody>
                    <a:bodyPr/>
                    <a:lstStyle/>
                    <a:p>
                      <a:pPr algn="ctr"/>
                      <a:r>
                        <a:rPr kumimoji="1" lang="en-US" altLang="ja-JP" sz="2000" baseline="0" dirty="0">
                          <a:latin typeface="Times New Roman" panose="02020603050405020304" pitchFamily="18" charset="0"/>
                        </a:rPr>
                        <a:t>7</a:t>
                      </a:r>
                      <a:endParaRPr kumimoji="1" lang="ja-JP" altLang="en-US" sz="2000" baseline="0" dirty="0">
                        <a:latin typeface="Times New Roman" panose="02020603050405020304" pitchFamily="18" charset="0"/>
                      </a:endParaRPr>
                    </a:p>
                  </a:txBody>
                  <a:tcPr marL="96889" marR="96889" marT="48444" marB="48444"/>
                </a:tc>
                <a:tc>
                  <a:txBody>
                    <a:bodyPr/>
                    <a:lstStyle/>
                    <a:p>
                      <a:pPr algn="ctr"/>
                      <a:r>
                        <a:rPr kumimoji="1" lang="en-US" altLang="ja-JP" sz="2000" baseline="0" dirty="0">
                          <a:latin typeface="Times New Roman" panose="02020603050405020304" pitchFamily="18" charset="0"/>
                        </a:rPr>
                        <a:t>8</a:t>
                      </a:r>
                      <a:endParaRPr kumimoji="1" lang="ja-JP" altLang="en-US" sz="2000" baseline="0" dirty="0">
                        <a:latin typeface="Times New Roman" panose="02020603050405020304" pitchFamily="18" charset="0"/>
                      </a:endParaRPr>
                    </a:p>
                  </a:txBody>
                  <a:tcPr marL="96889" marR="96889" marT="48444" marB="48444"/>
                </a:tc>
                <a:tc>
                  <a:txBody>
                    <a:bodyPr/>
                    <a:lstStyle/>
                    <a:p>
                      <a:pPr algn="ctr"/>
                      <a:r>
                        <a:rPr kumimoji="1" lang="en-US" altLang="ja-JP" sz="2000" baseline="0" dirty="0">
                          <a:latin typeface="Times New Roman" panose="02020603050405020304" pitchFamily="18" charset="0"/>
                        </a:rPr>
                        <a:t>9</a:t>
                      </a:r>
                      <a:endParaRPr kumimoji="1" lang="ja-JP" altLang="en-US" sz="2000" baseline="0" dirty="0">
                        <a:latin typeface="Times New Roman" panose="02020603050405020304" pitchFamily="18" charset="0"/>
                      </a:endParaRPr>
                    </a:p>
                  </a:txBody>
                  <a:tcPr marL="96889" marR="96889" marT="48444" marB="48444"/>
                </a:tc>
                <a:tc>
                  <a:txBody>
                    <a:bodyPr/>
                    <a:lstStyle/>
                    <a:p>
                      <a:pPr algn="ctr"/>
                      <a:r>
                        <a:rPr kumimoji="1" lang="en-US" altLang="ja-JP" sz="2000" baseline="0" dirty="0">
                          <a:latin typeface="Times New Roman" panose="02020603050405020304" pitchFamily="18" charset="0"/>
                        </a:rPr>
                        <a:t>A</a:t>
                      </a:r>
                      <a:endParaRPr kumimoji="1" lang="ja-JP" altLang="en-US" sz="2000" baseline="0" dirty="0">
                        <a:latin typeface="Times New Roman" panose="02020603050405020304" pitchFamily="18" charset="0"/>
                      </a:endParaRPr>
                    </a:p>
                  </a:txBody>
                  <a:tcPr marL="96889" marR="96889" marT="48444" marB="48444"/>
                </a:tc>
                <a:tc>
                  <a:txBody>
                    <a:bodyPr/>
                    <a:lstStyle/>
                    <a:p>
                      <a:pPr algn="ctr"/>
                      <a:r>
                        <a:rPr kumimoji="1" lang="en-US" altLang="ja-JP" sz="2000" baseline="0" dirty="0">
                          <a:latin typeface="Times New Roman" panose="02020603050405020304" pitchFamily="18" charset="0"/>
                        </a:rPr>
                        <a:t>B</a:t>
                      </a:r>
                      <a:endParaRPr kumimoji="1" lang="ja-JP" altLang="en-US" sz="2000" baseline="0" dirty="0">
                        <a:latin typeface="Times New Roman" panose="02020603050405020304" pitchFamily="18" charset="0"/>
                      </a:endParaRPr>
                    </a:p>
                  </a:txBody>
                  <a:tcPr marL="96889" marR="96889" marT="48444" marB="48444"/>
                </a:tc>
                <a:tc>
                  <a:txBody>
                    <a:bodyPr/>
                    <a:lstStyle/>
                    <a:p>
                      <a:pPr algn="ctr"/>
                      <a:r>
                        <a:rPr kumimoji="1" lang="en-US" altLang="ja-JP" sz="2000" baseline="0" dirty="0">
                          <a:latin typeface="Times New Roman" panose="02020603050405020304" pitchFamily="18" charset="0"/>
                        </a:rPr>
                        <a:t>C</a:t>
                      </a:r>
                      <a:endParaRPr kumimoji="1" lang="ja-JP" altLang="en-US" sz="2000" baseline="0" dirty="0">
                        <a:latin typeface="Times New Roman" panose="02020603050405020304" pitchFamily="18" charset="0"/>
                      </a:endParaRPr>
                    </a:p>
                  </a:txBody>
                  <a:tcPr marL="96889" marR="96889" marT="48444" marB="48444"/>
                </a:tc>
                <a:tc>
                  <a:txBody>
                    <a:bodyPr/>
                    <a:lstStyle/>
                    <a:p>
                      <a:pPr algn="ctr"/>
                      <a:r>
                        <a:rPr kumimoji="1" lang="en-US" altLang="ja-JP" sz="2000" baseline="0" dirty="0">
                          <a:latin typeface="Times New Roman" panose="02020603050405020304" pitchFamily="18" charset="0"/>
                        </a:rPr>
                        <a:t>D</a:t>
                      </a:r>
                      <a:endParaRPr kumimoji="1" lang="ja-JP" altLang="en-US" sz="2000" baseline="0" dirty="0">
                        <a:latin typeface="Times New Roman" panose="02020603050405020304" pitchFamily="18" charset="0"/>
                      </a:endParaRPr>
                    </a:p>
                  </a:txBody>
                  <a:tcPr marL="96889" marR="96889" marT="48444" marB="48444"/>
                </a:tc>
                <a:tc>
                  <a:txBody>
                    <a:bodyPr/>
                    <a:lstStyle/>
                    <a:p>
                      <a:pPr algn="ctr"/>
                      <a:r>
                        <a:rPr kumimoji="1" lang="en-US" altLang="ja-JP" sz="2000" baseline="0" dirty="0">
                          <a:latin typeface="Times New Roman" panose="02020603050405020304" pitchFamily="18" charset="0"/>
                        </a:rPr>
                        <a:t>E</a:t>
                      </a:r>
                      <a:endParaRPr kumimoji="1" lang="ja-JP" altLang="en-US" sz="2000" baseline="0" dirty="0">
                        <a:latin typeface="Times New Roman" panose="02020603050405020304" pitchFamily="18" charset="0"/>
                      </a:endParaRPr>
                    </a:p>
                  </a:txBody>
                  <a:tcPr marL="96889" marR="96889" marT="48444" marB="48444"/>
                </a:tc>
                <a:tc>
                  <a:txBody>
                    <a:bodyPr/>
                    <a:lstStyle/>
                    <a:p>
                      <a:pPr algn="ctr"/>
                      <a:r>
                        <a:rPr kumimoji="1" lang="en-US" altLang="ja-JP" sz="2000" baseline="0" dirty="0">
                          <a:latin typeface="Times New Roman" panose="02020603050405020304" pitchFamily="18" charset="0"/>
                        </a:rPr>
                        <a:t>F</a:t>
                      </a:r>
                      <a:endParaRPr kumimoji="1" lang="ja-JP" altLang="en-US" sz="2000" baseline="0" dirty="0">
                        <a:latin typeface="Times New Roman" panose="02020603050405020304" pitchFamily="18" charset="0"/>
                      </a:endParaRPr>
                    </a:p>
                  </a:txBody>
                  <a:tcPr marL="96889" marR="96889" marT="48444" marB="48444"/>
                </a:tc>
                <a:extLst>
                  <a:ext uri="{0D108BD9-81ED-4DB2-BD59-A6C34878D82A}">
                    <a16:rowId xmlns:a16="http://schemas.microsoft.com/office/drawing/2014/main" val="10000"/>
                  </a:ext>
                </a:extLst>
              </a:tr>
              <a:tr h="415636">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lnR w="28575" cap="flat" cmpd="sng" algn="ctr">
                      <a:solidFill>
                        <a:schemeClr val="tx1"/>
                      </a:solidFill>
                      <a:prstDash val="solid"/>
                      <a:round/>
                      <a:headEnd type="none" w="med" len="med"/>
                      <a:tailEnd type="none" w="med" len="med"/>
                    </a:lnR>
                    <a:solidFill>
                      <a:schemeClr val="accent1"/>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lnL w="28575" cap="flat" cmpd="sng" algn="ctr">
                      <a:solidFill>
                        <a:schemeClr val="tx1"/>
                      </a:solidFill>
                      <a:prstDash val="solid"/>
                      <a:round/>
                      <a:headEnd type="none" w="med" len="med"/>
                      <a:tailEnd type="none" w="med" len="med"/>
                    </a:lnL>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extLst>
                  <a:ext uri="{0D108BD9-81ED-4DB2-BD59-A6C34878D82A}">
                    <a16:rowId xmlns:a16="http://schemas.microsoft.com/office/drawing/2014/main" val="10001"/>
                  </a:ext>
                </a:extLst>
              </a:tr>
              <a:tr h="415636">
                <a:tc>
                  <a:txBody>
                    <a:bodyPr/>
                    <a:lstStyle/>
                    <a:p>
                      <a:pPr algn="ctr"/>
                      <a:r>
                        <a:rPr kumimoji="1" lang="en-US" altLang="ja-JP" sz="2000" baseline="0" dirty="0">
                          <a:solidFill>
                            <a:schemeClr val="tx1"/>
                          </a:solidFill>
                          <a:latin typeface="Times New Roman" panose="02020603050405020304" pitchFamily="18" charset="0"/>
                        </a:rPr>
                        <a:t>1</a:t>
                      </a:r>
                      <a:endParaRPr kumimoji="1" lang="ja-JP" altLang="en-US" sz="2000" baseline="0" dirty="0">
                        <a:solidFill>
                          <a:schemeClr val="tx1"/>
                        </a:solidFill>
                        <a:latin typeface="Times New Roman" panose="02020603050405020304" pitchFamily="18" charset="0"/>
                      </a:endParaRPr>
                    </a:p>
                  </a:txBody>
                  <a:tcPr marL="96889" marR="96889" marT="48444" marB="48444">
                    <a:lnR w="28575" cap="flat" cmpd="sng" algn="ctr">
                      <a:solidFill>
                        <a:schemeClr val="tx1"/>
                      </a:solidFill>
                      <a:prstDash val="solid"/>
                      <a:round/>
                      <a:headEnd type="none" w="med" len="med"/>
                      <a:tailEnd type="none" w="med" len="med"/>
                    </a:lnR>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aseline="0" dirty="0">
                          <a:latin typeface="Times New Roman" panose="02020603050405020304" pitchFamily="18" charset="0"/>
                        </a:rPr>
                        <a:t>∞</a:t>
                      </a:r>
                    </a:p>
                  </a:txBody>
                  <a:tcPr marL="96889" marR="96889" marT="48444" marB="48444">
                    <a:lnL w="28575" cap="flat" cmpd="sng" algn="ctr">
                      <a:solidFill>
                        <a:schemeClr val="tx1"/>
                      </a:solidFill>
                      <a:prstDash val="solid"/>
                      <a:round/>
                      <a:headEnd type="none" w="med" len="med"/>
                      <a:tailEnd type="none" w="med" len="med"/>
                    </a:lnL>
                    <a:solidFill>
                      <a:srgbClr val="92D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aseline="0" dirty="0">
                          <a:latin typeface="Times New Roman" panose="02020603050405020304" pitchFamily="18" charset="0"/>
                        </a:rPr>
                        <a:t>∞</a:t>
                      </a:r>
                    </a:p>
                  </a:txBody>
                  <a:tcPr marL="96889" marR="96889" marT="48444" marB="48444">
                    <a:solidFill>
                      <a:srgbClr val="92D050"/>
                    </a:solidFill>
                  </a:tcPr>
                </a:tc>
                <a:extLst>
                  <a:ext uri="{0D108BD9-81ED-4DB2-BD59-A6C34878D82A}">
                    <a16:rowId xmlns:a16="http://schemas.microsoft.com/office/drawing/2014/main" val="10002"/>
                  </a:ext>
                </a:extLst>
              </a:tr>
              <a:tr h="415636">
                <a:tc>
                  <a:txBody>
                    <a:bodyPr/>
                    <a:lstStyle/>
                    <a:p>
                      <a:pPr algn="ctr"/>
                      <a:r>
                        <a:rPr kumimoji="1" lang="en-US" altLang="ja-JP" sz="2000" baseline="0" dirty="0">
                          <a:solidFill>
                            <a:schemeClr val="tx1"/>
                          </a:solidFill>
                          <a:latin typeface="Times New Roman" panose="02020603050405020304" pitchFamily="18" charset="0"/>
                        </a:rPr>
                        <a:t>2</a:t>
                      </a:r>
                      <a:endParaRPr kumimoji="1" lang="ja-JP" altLang="en-US" sz="2000" baseline="0" dirty="0">
                        <a:solidFill>
                          <a:schemeClr val="tx1"/>
                        </a:solidFill>
                        <a:latin typeface="Times New Roman" panose="02020603050405020304" pitchFamily="18" charset="0"/>
                      </a:endParaRPr>
                    </a:p>
                  </a:txBody>
                  <a:tcPr marL="96889" marR="96889" marT="48444" marB="48444">
                    <a:lnR w="28575" cap="flat" cmpd="sng" algn="ctr">
                      <a:solidFill>
                        <a:schemeClr val="tx1"/>
                      </a:solidFill>
                      <a:prstDash val="solid"/>
                      <a:round/>
                      <a:headEnd type="none" w="med" len="med"/>
                      <a:tailEnd type="none" w="med" len="med"/>
                    </a:lnR>
                    <a:solidFill>
                      <a:schemeClr val="accent1"/>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lnL w="28575" cap="flat" cmpd="sng" algn="ctr">
                      <a:solidFill>
                        <a:schemeClr val="tx1"/>
                      </a:solidFill>
                      <a:prstDash val="solid"/>
                      <a:round/>
                      <a:headEnd type="none" w="med" len="med"/>
                      <a:tailEnd type="none" w="med" len="med"/>
                    </a:lnL>
                    <a:solidFill>
                      <a:srgbClr val="92D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extLst>
                  <a:ext uri="{0D108BD9-81ED-4DB2-BD59-A6C34878D82A}">
                    <a16:rowId xmlns:a16="http://schemas.microsoft.com/office/drawing/2014/main" val="10003"/>
                  </a:ext>
                </a:extLst>
              </a:tr>
              <a:tr h="415636">
                <a:tc>
                  <a:txBody>
                    <a:bodyPr/>
                    <a:lstStyle/>
                    <a:p>
                      <a:pPr algn="ctr"/>
                      <a:r>
                        <a:rPr kumimoji="1" lang="en-US" altLang="ja-JP" sz="2000" baseline="0" dirty="0">
                          <a:solidFill>
                            <a:schemeClr val="tx1"/>
                          </a:solidFill>
                          <a:latin typeface="Times New Roman" panose="02020603050405020304" pitchFamily="18" charset="0"/>
                        </a:rPr>
                        <a:t>3</a:t>
                      </a:r>
                      <a:endParaRPr kumimoji="1" lang="ja-JP" altLang="en-US" sz="2000" baseline="0" dirty="0">
                        <a:solidFill>
                          <a:schemeClr val="tx1"/>
                        </a:solidFill>
                        <a:latin typeface="Times New Roman" panose="02020603050405020304" pitchFamily="18" charset="0"/>
                      </a:endParaRPr>
                    </a:p>
                  </a:txBody>
                  <a:tcPr marL="96889" marR="96889" marT="48444" marB="48444">
                    <a:lnR w="28575" cap="flat" cmpd="sng" algn="ctr">
                      <a:solidFill>
                        <a:schemeClr val="tx1"/>
                      </a:solidFill>
                      <a:prstDash val="solid"/>
                      <a:round/>
                      <a:headEnd type="none" w="med" len="med"/>
                      <a:tailEnd type="none" w="med" len="med"/>
                    </a:lnR>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aseline="0" dirty="0">
                          <a:latin typeface="Times New Roman" panose="02020603050405020304" pitchFamily="18" charset="0"/>
                        </a:rPr>
                        <a:t>∞</a:t>
                      </a:r>
                    </a:p>
                  </a:txBody>
                  <a:tcPr marL="96889" marR="96889" marT="48444" marB="48444">
                    <a:lnL w="28575" cap="flat" cmpd="sng" algn="ctr">
                      <a:solidFill>
                        <a:schemeClr val="tx1"/>
                      </a:solidFill>
                      <a:prstDash val="solid"/>
                      <a:round/>
                      <a:headEnd type="none" w="med" len="med"/>
                      <a:tailEnd type="none" w="med" len="med"/>
                    </a:lnL>
                    <a:solidFill>
                      <a:srgbClr val="92D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1</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333333"/>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aseline="0" dirty="0">
                          <a:latin typeface="Times New Roman" panose="02020603050405020304" pitchFamily="18" charset="0"/>
                        </a:rPr>
                        <a:t>∞</a:t>
                      </a:r>
                    </a:p>
                  </a:txBody>
                  <a:tcPr marL="96889" marR="96889" marT="48444" marB="48444">
                    <a:solidFill>
                      <a:srgbClr val="92D050"/>
                    </a:solidFill>
                  </a:tcPr>
                </a:tc>
                <a:extLst>
                  <a:ext uri="{0D108BD9-81ED-4DB2-BD59-A6C34878D82A}">
                    <a16:rowId xmlns:a16="http://schemas.microsoft.com/office/drawing/2014/main" val="10004"/>
                  </a:ext>
                </a:extLst>
              </a:tr>
              <a:tr h="415636">
                <a:tc>
                  <a:txBody>
                    <a:bodyPr/>
                    <a:lstStyle/>
                    <a:p>
                      <a:pPr algn="ctr"/>
                      <a:r>
                        <a:rPr kumimoji="1" lang="en-US" altLang="ja-JP" sz="2000" baseline="0" dirty="0">
                          <a:solidFill>
                            <a:schemeClr val="tx1"/>
                          </a:solidFill>
                          <a:latin typeface="Times New Roman" panose="02020603050405020304" pitchFamily="18" charset="0"/>
                        </a:rPr>
                        <a:t>4</a:t>
                      </a:r>
                      <a:endParaRPr kumimoji="1" lang="ja-JP" altLang="en-US" sz="2000" baseline="0" dirty="0">
                        <a:solidFill>
                          <a:schemeClr val="tx1"/>
                        </a:solidFill>
                        <a:latin typeface="Times New Roman" panose="02020603050405020304" pitchFamily="18" charset="0"/>
                      </a:endParaRPr>
                    </a:p>
                  </a:txBody>
                  <a:tcPr marL="96889" marR="96889" marT="48444" marB="48444">
                    <a:lnR w="28575" cap="flat" cmpd="sng" algn="ctr">
                      <a:solidFill>
                        <a:schemeClr val="tx1"/>
                      </a:solidFill>
                      <a:prstDash val="solid"/>
                      <a:round/>
                      <a:headEnd type="none" w="med" len="med"/>
                      <a:tailEnd type="none" w="med" len="med"/>
                    </a:lnR>
                    <a:solidFill>
                      <a:schemeClr val="accent1"/>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lnL w="28575" cap="flat" cmpd="sng" algn="ctr">
                      <a:solidFill>
                        <a:schemeClr val="tx1"/>
                      </a:solidFill>
                      <a:prstDash val="solid"/>
                      <a:round/>
                      <a:headEnd type="none" w="med" len="med"/>
                      <a:tailEnd type="none" w="med" len="med"/>
                    </a:lnL>
                    <a:solidFill>
                      <a:srgbClr val="92D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1</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333333"/>
                    </a:solidFill>
                  </a:tcPr>
                </a:tc>
                <a:tc>
                  <a:txBody>
                    <a:bodyPr/>
                    <a:lstStyle/>
                    <a:p>
                      <a:pPr algn="ctr"/>
                      <a:r>
                        <a:rPr kumimoji="1" lang="en-US" altLang="ja-JP" sz="2000" baseline="0" dirty="0">
                          <a:solidFill>
                            <a:schemeClr val="bg2"/>
                          </a:solidFill>
                          <a:latin typeface="Times New Roman" panose="02020603050405020304" pitchFamily="18" charset="0"/>
                        </a:rPr>
                        <a:t>-1</a:t>
                      </a:r>
                      <a:endParaRPr kumimoji="1" lang="ja-JP" altLang="en-US" sz="2000" baseline="0" dirty="0">
                        <a:solidFill>
                          <a:schemeClr val="bg2"/>
                        </a:solidFill>
                        <a:latin typeface="Times New Roman" panose="02020603050405020304" pitchFamily="18" charset="0"/>
                      </a:endParaRPr>
                    </a:p>
                  </a:txBody>
                  <a:tcPr marL="96889" marR="96889" marT="48444" marB="48444">
                    <a:solidFill>
                      <a:schemeClr val="tx1">
                        <a:lumMod val="85000"/>
                      </a:schemeClr>
                    </a:solidFill>
                  </a:tcPr>
                </a:tc>
                <a:tc>
                  <a:txBody>
                    <a:bodyPr/>
                    <a:lstStyle/>
                    <a:p>
                      <a:pPr algn="ctr"/>
                      <a:r>
                        <a:rPr kumimoji="1" lang="en-US" altLang="ja-JP" sz="2000" baseline="0" dirty="0">
                          <a:solidFill>
                            <a:schemeClr val="bg2"/>
                          </a:solidFill>
                          <a:latin typeface="Times New Roman" panose="02020603050405020304" pitchFamily="18" charset="0"/>
                        </a:rPr>
                        <a:t>-1</a:t>
                      </a:r>
                      <a:endParaRPr kumimoji="1" lang="ja-JP" altLang="en-US" sz="2000" baseline="0" dirty="0">
                        <a:solidFill>
                          <a:schemeClr val="bg2"/>
                        </a:solidFill>
                        <a:latin typeface="Times New Roman" panose="02020603050405020304" pitchFamily="18" charset="0"/>
                      </a:endParaRPr>
                    </a:p>
                  </a:txBody>
                  <a:tcPr marL="96889" marR="96889" marT="48444" marB="48444">
                    <a:solidFill>
                      <a:schemeClr val="tx1">
                        <a:lumMod val="85000"/>
                      </a:schemeClr>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extLst>
                  <a:ext uri="{0D108BD9-81ED-4DB2-BD59-A6C34878D82A}">
                    <a16:rowId xmlns:a16="http://schemas.microsoft.com/office/drawing/2014/main" val="10005"/>
                  </a:ext>
                </a:extLst>
              </a:tr>
              <a:tr h="415636">
                <a:tc>
                  <a:txBody>
                    <a:bodyPr/>
                    <a:lstStyle/>
                    <a:p>
                      <a:pPr algn="ctr"/>
                      <a:r>
                        <a:rPr kumimoji="1" lang="en-US" altLang="ja-JP" sz="2000" baseline="0" dirty="0">
                          <a:solidFill>
                            <a:schemeClr val="tx1"/>
                          </a:solidFill>
                          <a:latin typeface="Times New Roman" panose="02020603050405020304" pitchFamily="18" charset="0"/>
                        </a:rPr>
                        <a:t>5</a:t>
                      </a:r>
                      <a:endParaRPr kumimoji="1" lang="ja-JP" altLang="en-US" sz="2000" baseline="0" dirty="0">
                        <a:solidFill>
                          <a:schemeClr val="tx1"/>
                        </a:solidFill>
                        <a:latin typeface="Times New Roman" panose="02020603050405020304" pitchFamily="18" charset="0"/>
                      </a:endParaRPr>
                    </a:p>
                  </a:txBody>
                  <a:tcPr marL="96889" marR="96889" marT="48444" marB="48444">
                    <a:lnR w="28575" cap="flat" cmpd="sng" algn="ctr">
                      <a:solidFill>
                        <a:schemeClr val="tx1"/>
                      </a:solidFill>
                      <a:prstDash val="solid"/>
                      <a:round/>
                      <a:headEnd type="none" w="med" len="med"/>
                      <a:tailEnd type="none" w="med" len="med"/>
                    </a:lnR>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aseline="0" dirty="0">
                          <a:latin typeface="Times New Roman" panose="02020603050405020304" pitchFamily="18" charset="0"/>
                        </a:rPr>
                        <a:t>∞</a:t>
                      </a:r>
                    </a:p>
                  </a:txBody>
                  <a:tcPr marL="96889" marR="96889" marT="48444" marB="48444">
                    <a:lnL w="28575" cap="flat" cmpd="sng" algn="ctr">
                      <a:solidFill>
                        <a:schemeClr val="tx1"/>
                      </a:solidFill>
                      <a:prstDash val="solid"/>
                      <a:round/>
                      <a:headEnd type="none" w="med" len="med"/>
                      <a:tailEnd type="none" w="med" len="med"/>
                    </a:lnL>
                    <a:solidFill>
                      <a:srgbClr val="92D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1</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333333"/>
                    </a:solidFill>
                  </a:tcPr>
                </a:tc>
                <a:tc>
                  <a:txBody>
                    <a:bodyPr/>
                    <a:lstStyle/>
                    <a:p>
                      <a:pPr algn="ctr"/>
                      <a:r>
                        <a:rPr kumimoji="1" lang="en-US" altLang="ja-JP" sz="2000" baseline="0" dirty="0">
                          <a:solidFill>
                            <a:schemeClr val="bg2"/>
                          </a:solidFill>
                          <a:latin typeface="Times New Roman" panose="02020603050405020304" pitchFamily="18" charset="0"/>
                        </a:rPr>
                        <a:t>-1</a:t>
                      </a:r>
                      <a:endParaRPr kumimoji="1" lang="ja-JP" altLang="en-US" sz="2000" baseline="0" dirty="0">
                        <a:solidFill>
                          <a:schemeClr val="bg2"/>
                        </a:solidFill>
                        <a:latin typeface="Times New Roman" panose="02020603050405020304" pitchFamily="18" charset="0"/>
                      </a:endParaRPr>
                    </a:p>
                  </a:txBody>
                  <a:tcPr marL="96889" marR="96889" marT="48444" marB="48444">
                    <a:solidFill>
                      <a:schemeClr val="tx1">
                        <a:lumMod val="85000"/>
                      </a:schemeClr>
                    </a:solidFill>
                  </a:tcPr>
                </a:tc>
                <a:tc>
                  <a:txBody>
                    <a:bodyPr/>
                    <a:lstStyle/>
                    <a:p>
                      <a:pPr algn="ctr"/>
                      <a:r>
                        <a:rPr kumimoji="1" lang="en-US" altLang="ja-JP" sz="2000" baseline="0" dirty="0">
                          <a:solidFill>
                            <a:schemeClr val="bg2"/>
                          </a:solidFill>
                          <a:latin typeface="Times New Roman" panose="02020603050405020304" pitchFamily="18" charset="0"/>
                        </a:rPr>
                        <a:t>-1</a:t>
                      </a:r>
                      <a:endParaRPr kumimoji="1" lang="ja-JP" altLang="en-US" sz="2000" baseline="0" dirty="0">
                        <a:solidFill>
                          <a:schemeClr val="bg2"/>
                        </a:solidFill>
                        <a:latin typeface="Times New Roman" panose="02020603050405020304" pitchFamily="18" charset="0"/>
                      </a:endParaRPr>
                    </a:p>
                  </a:txBody>
                  <a:tcPr marL="96889" marR="96889" marT="48444" marB="48444">
                    <a:solidFill>
                      <a:schemeClr val="tx1">
                        <a:lumMod val="85000"/>
                      </a:schemeClr>
                    </a:solidFill>
                  </a:tcPr>
                </a:tc>
                <a:tc>
                  <a:txBody>
                    <a:bodyPr/>
                    <a:lstStyle/>
                    <a:p>
                      <a:pPr algn="ctr"/>
                      <a:r>
                        <a:rPr kumimoji="1" lang="en-US" altLang="ja-JP" sz="2000" baseline="0" dirty="0">
                          <a:solidFill>
                            <a:schemeClr val="tx1"/>
                          </a:solidFill>
                          <a:latin typeface="Times New Roman" panose="02020603050405020304" pitchFamily="18" charset="0"/>
                        </a:rPr>
                        <a:t>1</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333333"/>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aseline="0" dirty="0">
                          <a:latin typeface="Times New Roman" panose="02020603050405020304" pitchFamily="18" charset="0"/>
                        </a:rPr>
                        <a:t>∞</a:t>
                      </a:r>
                    </a:p>
                  </a:txBody>
                  <a:tcPr marL="96889" marR="96889" marT="48444" marB="48444">
                    <a:solidFill>
                      <a:srgbClr val="92D050"/>
                    </a:solidFill>
                  </a:tcPr>
                </a:tc>
                <a:extLst>
                  <a:ext uri="{0D108BD9-81ED-4DB2-BD59-A6C34878D82A}">
                    <a16:rowId xmlns:a16="http://schemas.microsoft.com/office/drawing/2014/main" val="10006"/>
                  </a:ext>
                </a:extLst>
              </a:tr>
              <a:tr h="415636">
                <a:tc>
                  <a:txBody>
                    <a:bodyPr/>
                    <a:lstStyle/>
                    <a:p>
                      <a:pPr algn="ctr"/>
                      <a:r>
                        <a:rPr kumimoji="1" lang="en-US" altLang="ja-JP" sz="2000" baseline="0" dirty="0">
                          <a:solidFill>
                            <a:schemeClr val="tx1"/>
                          </a:solidFill>
                          <a:latin typeface="Times New Roman" panose="02020603050405020304" pitchFamily="18" charset="0"/>
                        </a:rPr>
                        <a:t>6</a:t>
                      </a:r>
                      <a:endParaRPr kumimoji="1" lang="ja-JP" altLang="en-US" sz="2000" baseline="0" dirty="0">
                        <a:solidFill>
                          <a:schemeClr val="tx1"/>
                        </a:solidFill>
                        <a:latin typeface="Times New Roman" panose="02020603050405020304" pitchFamily="18" charset="0"/>
                      </a:endParaRPr>
                    </a:p>
                  </a:txBody>
                  <a:tcPr marL="96889" marR="96889" marT="48444" marB="48444">
                    <a:lnR w="28575" cap="flat" cmpd="sng" algn="ctr">
                      <a:solidFill>
                        <a:schemeClr val="tx1"/>
                      </a:solidFill>
                      <a:prstDash val="solid"/>
                      <a:round/>
                      <a:headEnd type="none" w="med" len="med"/>
                      <a:tailEnd type="none" w="med" len="med"/>
                    </a:lnR>
                    <a:solidFill>
                      <a:schemeClr val="accent1"/>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lnL w="28575" cap="flat" cmpd="sng" algn="ctr">
                      <a:solidFill>
                        <a:schemeClr val="tx1"/>
                      </a:solidFill>
                      <a:prstDash val="solid"/>
                      <a:round/>
                      <a:headEnd type="none" w="med" len="med"/>
                      <a:tailEnd type="none" w="med" len="med"/>
                    </a:lnL>
                    <a:solidFill>
                      <a:srgbClr val="92D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algn="ctr"/>
                      <a:r>
                        <a:rPr kumimoji="1" lang="en-US" altLang="ja-JP" sz="2000" baseline="0" dirty="0">
                          <a:solidFill>
                            <a:schemeClr val="bg2"/>
                          </a:solidFill>
                          <a:latin typeface="Times New Roman" panose="02020603050405020304" pitchFamily="18" charset="0"/>
                        </a:rPr>
                        <a:t>-1</a:t>
                      </a:r>
                      <a:endParaRPr kumimoji="1" lang="ja-JP" altLang="en-US" sz="2000" baseline="0" dirty="0">
                        <a:solidFill>
                          <a:schemeClr val="bg2"/>
                        </a:solidFill>
                        <a:latin typeface="Times New Roman" panose="02020603050405020304" pitchFamily="18" charset="0"/>
                      </a:endParaRPr>
                    </a:p>
                  </a:txBody>
                  <a:tcPr marL="96889" marR="96889" marT="48444" marB="48444">
                    <a:solidFill>
                      <a:schemeClr val="tx1">
                        <a:lumMod val="85000"/>
                      </a:schemeClr>
                    </a:solidFill>
                  </a:tcPr>
                </a:tc>
                <a:tc>
                  <a:txBody>
                    <a:bodyPr/>
                    <a:lstStyle/>
                    <a:p>
                      <a:pPr algn="ctr"/>
                      <a:r>
                        <a:rPr kumimoji="1" lang="en-US" altLang="ja-JP" sz="2000" baseline="0" dirty="0">
                          <a:solidFill>
                            <a:schemeClr val="bg2"/>
                          </a:solidFill>
                          <a:latin typeface="Times New Roman" panose="02020603050405020304" pitchFamily="18" charset="0"/>
                        </a:rPr>
                        <a:t>-1</a:t>
                      </a:r>
                      <a:endParaRPr kumimoji="1" lang="ja-JP" altLang="en-US" sz="2000" baseline="0" dirty="0">
                        <a:solidFill>
                          <a:schemeClr val="bg2"/>
                        </a:solidFill>
                        <a:latin typeface="Times New Roman" panose="02020603050405020304" pitchFamily="18" charset="0"/>
                      </a:endParaRPr>
                    </a:p>
                  </a:txBody>
                  <a:tcPr marL="96889" marR="96889" marT="48444" marB="48444">
                    <a:solidFill>
                      <a:schemeClr val="tx1">
                        <a:lumMod val="85000"/>
                      </a:schemeClr>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extLst>
                  <a:ext uri="{0D108BD9-81ED-4DB2-BD59-A6C34878D82A}">
                    <a16:rowId xmlns:a16="http://schemas.microsoft.com/office/drawing/2014/main" val="10007"/>
                  </a:ext>
                </a:extLst>
              </a:tr>
              <a:tr h="415636">
                <a:tc>
                  <a:txBody>
                    <a:bodyPr/>
                    <a:lstStyle/>
                    <a:p>
                      <a:pPr algn="ctr"/>
                      <a:r>
                        <a:rPr kumimoji="1" lang="en-US" altLang="ja-JP" sz="2000" baseline="0" dirty="0">
                          <a:solidFill>
                            <a:schemeClr val="tx1"/>
                          </a:solidFill>
                          <a:latin typeface="Times New Roman" panose="02020603050405020304" pitchFamily="18" charset="0"/>
                        </a:rPr>
                        <a:t>7</a:t>
                      </a:r>
                      <a:endParaRPr kumimoji="1" lang="ja-JP" altLang="en-US" sz="2000" baseline="0" dirty="0">
                        <a:solidFill>
                          <a:schemeClr val="tx1"/>
                        </a:solidFill>
                        <a:latin typeface="Times New Roman" panose="02020603050405020304" pitchFamily="18" charset="0"/>
                      </a:endParaRPr>
                    </a:p>
                  </a:txBody>
                  <a:tcPr marL="96889" marR="96889" marT="48444" marB="48444">
                    <a:lnR w="28575" cap="flat" cmpd="sng" algn="ctr">
                      <a:solidFill>
                        <a:schemeClr val="tx1"/>
                      </a:solidFill>
                      <a:prstDash val="solid"/>
                      <a:round/>
                      <a:headEnd type="none" w="med" len="med"/>
                      <a:tailEnd type="none" w="med" len="med"/>
                    </a:lnR>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aseline="0" dirty="0">
                          <a:latin typeface="Times New Roman" panose="02020603050405020304" pitchFamily="18" charset="0"/>
                        </a:rPr>
                        <a:t>∞</a:t>
                      </a:r>
                    </a:p>
                  </a:txBody>
                  <a:tcPr marL="96889" marR="96889" marT="48444" marB="48444">
                    <a:lnL w="28575" cap="flat" cmpd="sng" algn="ctr">
                      <a:solidFill>
                        <a:schemeClr val="tx1"/>
                      </a:solidFill>
                      <a:prstDash val="solid"/>
                      <a:round/>
                      <a:headEnd type="none" w="med" len="med"/>
                      <a:tailEnd type="none" w="med" len="med"/>
                    </a:lnL>
                    <a:solidFill>
                      <a:srgbClr val="92D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aseline="0" dirty="0">
                          <a:latin typeface="Times New Roman" panose="02020603050405020304" pitchFamily="18" charset="0"/>
                        </a:rPr>
                        <a:t>∞</a:t>
                      </a:r>
                    </a:p>
                  </a:txBody>
                  <a:tcPr marL="96889" marR="96889" marT="48444" marB="48444">
                    <a:solidFill>
                      <a:srgbClr val="92D050"/>
                    </a:solidFill>
                  </a:tcPr>
                </a:tc>
                <a:extLst>
                  <a:ext uri="{0D108BD9-81ED-4DB2-BD59-A6C34878D82A}">
                    <a16:rowId xmlns:a16="http://schemas.microsoft.com/office/drawing/2014/main" val="10008"/>
                  </a:ext>
                </a:extLst>
              </a:tr>
              <a:tr h="415636">
                <a:tc>
                  <a:txBody>
                    <a:bodyPr/>
                    <a:lstStyle/>
                    <a:p>
                      <a:pPr algn="ctr"/>
                      <a:r>
                        <a:rPr kumimoji="1" lang="en-US" altLang="ja-JP" sz="2000" baseline="0" dirty="0">
                          <a:solidFill>
                            <a:schemeClr val="tx1"/>
                          </a:solidFill>
                          <a:latin typeface="Times New Roman" panose="02020603050405020304" pitchFamily="18" charset="0"/>
                        </a:rPr>
                        <a:t>8</a:t>
                      </a:r>
                      <a:endParaRPr kumimoji="1" lang="ja-JP" altLang="en-US" sz="2000" baseline="0" dirty="0">
                        <a:solidFill>
                          <a:schemeClr val="tx1"/>
                        </a:solidFill>
                        <a:latin typeface="Times New Roman" panose="02020603050405020304" pitchFamily="18" charset="0"/>
                      </a:endParaRPr>
                    </a:p>
                  </a:txBody>
                  <a:tcPr marL="96889" marR="96889" marT="48444" marB="48444">
                    <a:lnR w="28575" cap="flat" cmpd="sng" algn="ctr">
                      <a:solidFill>
                        <a:schemeClr val="tx1"/>
                      </a:solidFill>
                      <a:prstDash val="solid"/>
                      <a:round/>
                      <a:headEnd type="none" w="med" len="med"/>
                      <a:tailEnd type="none" w="med" len="med"/>
                    </a:lnR>
                    <a:solidFill>
                      <a:schemeClr val="accent1"/>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lnL w="28575" cap="flat" cmpd="sng" algn="ctr">
                      <a:solidFill>
                        <a:schemeClr val="tx1"/>
                      </a:solidFill>
                      <a:prstDash val="solid"/>
                      <a:round/>
                      <a:headEnd type="none" w="med" len="med"/>
                      <a:tailEnd type="none" w="med" len="med"/>
                    </a:lnL>
                    <a:solidFill>
                      <a:srgbClr val="92D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algn="ctr"/>
                      <a:r>
                        <a:rPr kumimoji="1" lang="en-US" altLang="ja-JP" sz="2000" baseline="0" dirty="0">
                          <a:solidFill>
                            <a:schemeClr val="tx1"/>
                          </a:solidFill>
                          <a:latin typeface="Times New Roman" panose="02020603050405020304" pitchFamily="18" charset="0"/>
                        </a:rPr>
                        <a:t>0</a:t>
                      </a:r>
                      <a:endParaRPr kumimoji="1" lang="ja-JP" altLang="en-US" sz="2000" baseline="0" dirty="0">
                        <a:solidFill>
                          <a:schemeClr val="tx1"/>
                        </a:solidFill>
                        <a:latin typeface="Times New Roman" panose="02020603050405020304" pitchFamily="18" charset="0"/>
                      </a:endParaRPr>
                    </a:p>
                  </a:txBody>
                  <a:tcPr marL="96889" marR="96889" marT="48444" marB="48444">
                    <a:solidFill>
                      <a:srgbClr val="00B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extLst>
                  <a:ext uri="{0D108BD9-81ED-4DB2-BD59-A6C34878D82A}">
                    <a16:rowId xmlns:a16="http://schemas.microsoft.com/office/drawing/2014/main" val="10009"/>
                  </a:ext>
                </a:extLst>
              </a:tr>
              <a:tr h="415636">
                <a:tc>
                  <a:txBody>
                    <a:bodyPr/>
                    <a:lstStyle/>
                    <a:p>
                      <a:pPr algn="ctr"/>
                      <a:r>
                        <a:rPr kumimoji="1" lang="en-US" altLang="ja-JP" sz="2000" baseline="0" dirty="0">
                          <a:solidFill>
                            <a:schemeClr val="tx1"/>
                          </a:solidFill>
                          <a:latin typeface="Times New Roman" panose="02020603050405020304" pitchFamily="18" charset="0"/>
                        </a:rPr>
                        <a:t>9</a:t>
                      </a:r>
                      <a:endParaRPr kumimoji="1" lang="ja-JP" altLang="en-US" sz="2000" baseline="0" dirty="0">
                        <a:solidFill>
                          <a:schemeClr val="tx1"/>
                        </a:solidFill>
                        <a:latin typeface="Times New Roman" panose="02020603050405020304" pitchFamily="18" charset="0"/>
                      </a:endParaRPr>
                    </a:p>
                  </a:txBody>
                  <a:tcPr marL="96889" marR="96889" marT="48444" marB="48444">
                    <a:lnR w="28575" cap="flat" cmpd="sng" algn="ctr">
                      <a:solidFill>
                        <a:schemeClr val="tx1"/>
                      </a:solidFill>
                      <a:prstDash val="solid"/>
                      <a:round/>
                      <a:headEnd type="none" w="med" len="med"/>
                      <a:tailEnd type="none" w="med" len="med"/>
                    </a:lnR>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baseline="0" dirty="0">
                          <a:latin typeface="Times New Roman" panose="02020603050405020304" pitchFamily="18" charset="0"/>
                        </a:rPr>
                        <a:t>∞</a:t>
                      </a:r>
                    </a:p>
                  </a:txBody>
                  <a:tcPr marL="96889" marR="96889" marT="48444" marB="48444">
                    <a:lnL w="28575" cap="flat" cmpd="sng" algn="ctr">
                      <a:solidFill>
                        <a:schemeClr val="tx1"/>
                      </a:solidFill>
                      <a:prstDash val="solid"/>
                      <a:round/>
                      <a:headEnd type="none" w="med" len="med"/>
                      <a:tailEnd type="none" w="med" len="med"/>
                    </a:lnL>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tc>
                  <a:txBody>
                    <a:bodyPr/>
                    <a:lstStyle/>
                    <a:p>
                      <a:pPr algn="ctr"/>
                      <a:r>
                        <a:rPr kumimoji="1" lang="ja-JP" altLang="en-US" sz="2000" baseline="0" dirty="0">
                          <a:latin typeface="Times New Roman" panose="02020603050405020304" pitchFamily="18" charset="0"/>
                        </a:rPr>
                        <a:t>∞</a:t>
                      </a:r>
                    </a:p>
                  </a:txBody>
                  <a:tcPr marL="96889" marR="96889" marT="48444" marB="48444">
                    <a:solidFill>
                      <a:srgbClr val="92D050"/>
                    </a:solid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571661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baseline="0" dirty="0">
                <a:latin typeface="Times New Roman" pitchFamily="18" charset="0"/>
              </a:rPr>
              <a:t>ゲームプログラムの作成</a:t>
            </a:r>
          </a:p>
        </p:txBody>
      </p:sp>
      <p:sp>
        <p:nvSpPr>
          <p:cNvPr id="4" name="コンテンツ プレースホルダー 3"/>
          <p:cNvSpPr>
            <a:spLocks noGrp="1"/>
          </p:cNvSpPr>
          <p:nvPr>
            <p:ph idx="1"/>
          </p:nvPr>
        </p:nvSpPr>
        <p:spPr/>
        <p:txBody>
          <a:bodyPr/>
          <a:lstStyle/>
          <a:p>
            <a:r>
              <a:rPr lang="ja-JP" altLang="en-US" baseline="0" dirty="0">
                <a:latin typeface="Times New Roman" pitchFamily="18" charset="0"/>
              </a:rPr>
              <a:t>ルール通りに動くゲームプログラムの作成</a:t>
            </a:r>
            <a:endParaRPr lang="en-US" altLang="ja-JP" baseline="0" dirty="0">
              <a:latin typeface="Times New Roman" pitchFamily="18" charset="0"/>
            </a:endParaRPr>
          </a:p>
          <a:p>
            <a:pPr lvl="1"/>
            <a:r>
              <a:rPr kumimoji="1" lang="ja-JP" altLang="en-US" baseline="0" dirty="0">
                <a:latin typeface="Times New Roman" pitchFamily="18" charset="0"/>
              </a:rPr>
              <a:t>必要なクラスを決める</a:t>
            </a:r>
            <a:endParaRPr kumimoji="1" lang="en-US" altLang="ja-JP" baseline="0" dirty="0">
              <a:latin typeface="Times New Roman" pitchFamily="18" charset="0"/>
            </a:endParaRPr>
          </a:p>
          <a:p>
            <a:pPr lvl="1"/>
            <a:r>
              <a:rPr lang="ja-JP" altLang="en-US" baseline="0" dirty="0">
                <a:latin typeface="Times New Roman" pitchFamily="18" charset="0"/>
              </a:rPr>
              <a:t>各クラスで必要なメソッドを決める</a:t>
            </a:r>
            <a:endParaRPr kumimoji="1" lang="ja-JP" altLang="en-US" baseline="0" dirty="0">
              <a:latin typeface="Times New Roman" pitchFamily="18" charset="0"/>
            </a:endParaRPr>
          </a:p>
        </p:txBody>
      </p:sp>
    </p:spTree>
    <p:extLst>
      <p:ext uri="{BB962C8B-B14F-4D97-AF65-F5344CB8AC3E}">
        <p14:creationId xmlns:p14="http://schemas.microsoft.com/office/powerpoint/2010/main" val="1476193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latin typeface="Times New Roman" panose="02020603050405020304" pitchFamily="18" charset="0"/>
              </a:rPr>
              <a:t>サイズ</a:t>
            </a:r>
            <a:r>
              <a:rPr kumimoji="1" lang="en-US" altLang="ja-JP" dirty="0">
                <a:latin typeface="Times New Roman" panose="02020603050405020304" pitchFamily="18" charset="0"/>
              </a:rPr>
              <a:t>2</a:t>
            </a:r>
            <a:r>
              <a:rPr kumimoji="1" lang="en-US" altLang="ja-JP" baseline="30000" dirty="0">
                <a:latin typeface="Times New Roman" panose="02020603050405020304" pitchFamily="18" charset="0"/>
              </a:rPr>
              <a:t>n</a:t>
            </a:r>
            <a:r>
              <a:rPr kumimoji="1" lang="ja-JP" altLang="en-US" dirty="0">
                <a:latin typeface="Times New Roman" panose="02020603050405020304" pitchFamily="18" charset="0"/>
              </a:rPr>
              <a:t>の一次元配列での表現</a:t>
            </a:r>
          </a:p>
        </p:txBody>
      </p:sp>
      <p:sp>
        <p:nvSpPr>
          <p:cNvPr id="3" name="コンテンツ プレースホルダー 2"/>
          <p:cNvSpPr>
            <a:spLocks noGrp="1"/>
          </p:cNvSpPr>
          <p:nvPr>
            <p:ph idx="1"/>
          </p:nvPr>
        </p:nvSpPr>
        <p:spPr>
          <a:xfrm>
            <a:off x="457200" y="1295400"/>
            <a:ext cx="8229600" cy="5334000"/>
          </a:xfrm>
        </p:spPr>
        <p:txBody>
          <a:bodyPr/>
          <a:lstStyle/>
          <a:p>
            <a:r>
              <a:rPr lang="ja-JP" altLang="en-US" dirty="0"/>
              <a:t>サイズ</a:t>
            </a:r>
            <a:r>
              <a:rPr lang="en-US" altLang="ja-JP" dirty="0"/>
              <a:t>2</a:t>
            </a:r>
            <a:r>
              <a:rPr lang="en-US" altLang="ja-JP" baseline="30000" dirty="0"/>
              <a:t>n</a:t>
            </a:r>
            <a:r>
              <a:rPr lang="ja-JP" altLang="en-US" dirty="0"/>
              <a:t>を使う利点</a:t>
            </a:r>
            <a:endParaRPr kumimoji="1" lang="en-US" altLang="ja-JP" dirty="0"/>
          </a:p>
          <a:p>
            <a:pPr lvl="1"/>
            <a:r>
              <a:rPr kumimoji="1" lang="ja-JP" altLang="en-US" dirty="0"/>
              <a:t>ビット計算が利用可能</a:t>
            </a:r>
            <a:r>
              <a:rPr kumimoji="1" lang="en-US" altLang="ja-JP" dirty="0"/>
              <a:t>(</a:t>
            </a:r>
            <a:r>
              <a:rPr kumimoji="1" lang="ja-JP" altLang="en-US" dirty="0"/>
              <a:t>かもしれない</a:t>
            </a:r>
            <a:r>
              <a:rPr kumimoji="1" lang="en-US" altLang="ja-JP" dirty="0"/>
              <a:t>)</a:t>
            </a:r>
          </a:p>
          <a:p>
            <a:pPr lvl="1"/>
            <a:endParaRPr lang="en-US" altLang="ja-JP" dirty="0"/>
          </a:p>
          <a:p>
            <a:pPr lvl="1"/>
            <a:endParaRPr kumimoji="1" lang="en-US" altLang="ja-JP" dirty="0"/>
          </a:p>
          <a:p>
            <a:pPr lvl="1"/>
            <a:endParaRPr lang="en-US" altLang="ja-JP" dirty="0"/>
          </a:p>
          <a:p>
            <a:pPr lvl="1"/>
            <a:endParaRPr kumimoji="1" lang="en-US" altLang="ja-JP" dirty="0"/>
          </a:p>
          <a:p>
            <a:r>
              <a:rPr kumimoji="1" lang="ja-JP" altLang="en-US" dirty="0"/>
              <a:t>サイズ</a:t>
            </a:r>
            <a:r>
              <a:rPr lang="en-US" altLang="ja-JP" dirty="0"/>
              <a:t>2</a:t>
            </a:r>
            <a:r>
              <a:rPr lang="en-US" altLang="ja-JP" baseline="30000" dirty="0"/>
              <a:t>n</a:t>
            </a:r>
            <a:r>
              <a:rPr lang="ja-JP" altLang="en-US" dirty="0"/>
              <a:t>を使う欠点</a:t>
            </a:r>
            <a:endParaRPr lang="en-US" altLang="ja-JP" dirty="0"/>
          </a:p>
          <a:p>
            <a:pPr lvl="1"/>
            <a:r>
              <a:rPr lang="ja-JP" altLang="en-US" dirty="0"/>
              <a:t>メモリが余分に必要</a:t>
            </a:r>
            <a:endParaRPr lang="en-US" altLang="ja-JP" dirty="0"/>
          </a:p>
          <a:p>
            <a:pPr lvl="2"/>
            <a:r>
              <a:rPr lang="ja-JP" altLang="en-US" dirty="0"/>
              <a:t>でもサイズ</a:t>
            </a:r>
            <a:r>
              <a:rPr lang="en-US" altLang="ja-JP" dirty="0"/>
              <a:t>100</a:t>
            </a:r>
            <a:r>
              <a:rPr lang="ja-JP" altLang="en-US" dirty="0"/>
              <a:t>も</a:t>
            </a:r>
            <a:r>
              <a:rPr lang="en-US" altLang="ja-JP" dirty="0"/>
              <a:t>160</a:t>
            </a:r>
            <a:r>
              <a:rPr lang="ja-JP" altLang="en-US" dirty="0"/>
              <a:t>もメモリ使用量は同じかも</a:t>
            </a:r>
            <a:r>
              <a:rPr lang="en-US" altLang="ja-JP" dirty="0"/>
              <a:t>…</a:t>
            </a:r>
          </a:p>
          <a:p>
            <a:pPr lvl="3">
              <a:buNone/>
            </a:pPr>
            <a:r>
              <a:rPr lang="en-US" altLang="ja-JP" dirty="0"/>
              <a:t>(</a:t>
            </a:r>
            <a:r>
              <a:rPr lang="ja-JP" altLang="en-US" dirty="0"/>
              <a:t>どちらも</a:t>
            </a:r>
            <a:r>
              <a:rPr lang="en-US" altLang="ja-JP" dirty="0"/>
              <a:t>256</a:t>
            </a:r>
            <a:r>
              <a:rPr lang="ja-JP" altLang="en-US" dirty="0"/>
              <a:t>割り当てになるかも</a:t>
            </a:r>
            <a:r>
              <a:rPr lang="en-US" altLang="ja-JP" dirty="0"/>
              <a:t>)</a:t>
            </a:r>
          </a:p>
        </p:txBody>
      </p:sp>
      <p:graphicFrame>
        <p:nvGraphicFramePr>
          <p:cNvPr id="4" name="表 3"/>
          <p:cNvGraphicFramePr>
            <a:graphicFrameLocks noGrp="1"/>
          </p:cNvGraphicFramePr>
          <p:nvPr>
            <p:extLst>
              <p:ext uri="{D42A27DB-BD31-4B8C-83A1-F6EECF244321}">
                <p14:modId xmlns:p14="http://schemas.microsoft.com/office/powerpoint/2010/main" val="974057339"/>
              </p:ext>
            </p:extLst>
          </p:nvPr>
        </p:nvGraphicFramePr>
        <p:xfrm>
          <a:off x="1600200" y="2900065"/>
          <a:ext cx="1828800" cy="1193799"/>
        </p:xfrm>
        <a:graphic>
          <a:graphicData uri="http://schemas.openxmlformats.org/drawingml/2006/table">
            <a:tbl>
              <a:tblPr firstRow="1" bandRow="1">
                <a:tableStyleId>{5C22544A-7EE6-4342-B048-85BDC9FD1C3A}</a:tableStyleId>
              </a:tblPr>
              <a:tblGrid>
                <a:gridCol w="6096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609600">
                  <a:extLst>
                    <a:ext uri="{9D8B030D-6E8A-4147-A177-3AD203B41FA5}">
                      <a16:colId xmlns:a16="http://schemas.microsoft.com/office/drawing/2014/main" val="20002"/>
                    </a:ext>
                  </a:extLst>
                </a:gridCol>
              </a:tblGrid>
              <a:tr h="397933">
                <a:tc>
                  <a:txBody>
                    <a:bodyPr/>
                    <a:lstStyle/>
                    <a:p>
                      <a:pPr algn="ctr"/>
                      <a:r>
                        <a:rPr kumimoji="1" lang="en-US" altLang="ja-JP" sz="2000" b="0" baseline="0" dirty="0">
                          <a:solidFill>
                            <a:schemeClr val="tx1"/>
                          </a:solidFill>
                          <a:latin typeface="Times New Roman" panose="02020603050405020304" pitchFamily="18" charset="0"/>
                        </a:rPr>
                        <a:t>-17</a:t>
                      </a:r>
                      <a:endParaRPr kumimoji="1" lang="ja-JP" altLang="en-US" sz="2000" b="0" baseline="0" dirty="0">
                        <a:solidFill>
                          <a:schemeClr val="tx1"/>
                        </a:solidFill>
                        <a:latin typeface="Times New Roman" panose="02020603050405020304" pitchFamily="18" charset="0"/>
                      </a:endParaRPr>
                    </a:p>
                  </a:txBody>
                  <a:tcPr>
                    <a:lnB w="12700" cap="flat" cmpd="sng" algn="ctr">
                      <a:solidFill>
                        <a:schemeClr val="tx1"/>
                      </a:solidFill>
                      <a:prstDash val="solid"/>
                      <a:round/>
                      <a:headEnd type="none" w="med" len="med"/>
                      <a:tailEnd type="none" w="med" len="med"/>
                    </a:lnB>
                    <a:solidFill>
                      <a:srgbClr val="0070C0"/>
                    </a:solidFill>
                  </a:tcPr>
                </a:tc>
                <a:tc>
                  <a:txBody>
                    <a:bodyPr/>
                    <a:lstStyle/>
                    <a:p>
                      <a:pPr algn="ctr"/>
                      <a:r>
                        <a:rPr kumimoji="1" lang="en-US" altLang="ja-JP" sz="2000" b="0" baseline="0" dirty="0">
                          <a:solidFill>
                            <a:schemeClr val="tx1"/>
                          </a:solidFill>
                          <a:latin typeface="Times New Roman" panose="02020603050405020304" pitchFamily="18" charset="0"/>
                        </a:rPr>
                        <a:t>-16</a:t>
                      </a:r>
                      <a:endParaRPr kumimoji="1" lang="ja-JP" altLang="en-US" sz="2000" b="0" baseline="0" dirty="0">
                        <a:solidFill>
                          <a:schemeClr val="tx1"/>
                        </a:solidFill>
                        <a:latin typeface="Times New Roman" panose="02020603050405020304" pitchFamily="18" charset="0"/>
                      </a:endParaRPr>
                    </a:p>
                  </a:txBody>
                  <a:tcPr>
                    <a:lnB w="12700" cap="flat" cmpd="sng" algn="ctr">
                      <a:solidFill>
                        <a:schemeClr val="tx1"/>
                      </a:solidFill>
                      <a:prstDash val="solid"/>
                      <a:round/>
                      <a:headEnd type="none" w="med" len="med"/>
                      <a:tailEnd type="none" w="med" len="med"/>
                    </a:lnB>
                    <a:solidFill>
                      <a:srgbClr val="0070C0"/>
                    </a:solidFill>
                  </a:tcPr>
                </a:tc>
                <a:tc>
                  <a:txBody>
                    <a:bodyPr/>
                    <a:lstStyle/>
                    <a:p>
                      <a:pPr algn="ctr"/>
                      <a:r>
                        <a:rPr kumimoji="1" lang="en-US" altLang="ja-JP" sz="2000" b="0" baseline="0" dirty="0">
                          <a:solidFill>
                            <a:schemeClr val="tx1"/>
                          </a:solidFill>
                          <a:latin typeface="Times New Roman" panose="02020603050405020304" pitchFamily="18" charset="0"/>
                        </a:rPr>
                        <a:t>-15</a:t>
                      </a:r>
                      <a:endParaRPr kumimoji="1" lang="ja-JP" altLang="en-US" sz="2000" b="0" baseline="0" dirty="0">
                        <a:solidFill>
                          <a:schemeClr val="tx1"/>
                        </a:solidFill>
                        <a:latin typeface="Times New Roman" panose="02020603050405020304" pitchFamily="18" charset="0"/>
                      </a:endParaRPr>
                    </a:p>
                  </a:txBody>
                  <a:tcP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397933">
                <a:tc>
                  <a:txBody>
                    <a:bodyPr/>
                    <a:lstStyle/>
                    <a:p>
                      <a:pPr algn="ctr"/>
                      <a:r>
                        <a:rPr kumimoji="1" lang="en-US" altLang="ja-JP" sz="2000" b="0" baseline="0" dirty="0">
                          <a:solidFill>
                            <a:schemeClr val="tx1"/>
                          </a:solidFill>
                          <a:latin typeface="Times New Roman" panose="02020603050405020304" pitchFamily="18" charset="0"/>
                        </a:rPr>
                        <a:t>-1</a:t>
                      </a:r>
                      <a:endParaRPr kumimoji="1" lang="ja-JP" altLang="en-US" sz="2000" b="0" baseline="0" dirty="0">
                        <a:solidFill>
                          <a:schemeClr val="tx1"/>
                        </a:solidFill>
                        <a:latin typeface="Times New Roman" panose="02020603050405020304" pitchFamily="18" charset="0"/>
                      </a:endParaRPr>
                    </a:p>
                  </a:txBody>
                  <a:tcPr>
                    <a:lnT w="12700" cap="flat" cmpd="sng" algn="ctr">
                      <a:solidFill>
                        <a:schemeClr val="tx1"/>
                      </a:solidFill>
                      <a:prstDash val="solid"/>
                      <a:round/>
                      <a:headEnd type="none" w="med" len="med"/>
                      <a:tailEnd type="none" w="med" len="med"/>
                    </a:lnT>
                    <a:solidFill>
                      <a:srgbClr val="0070C0"/>
                    </a:solidFill>
                  </a:tcPr>
                </a:tc>
                <a:tc>
                  <a:txBody>
                    <a:bodyPr/>
                    <a:lstStyle/>
                    <a:p>
                      <a:pPr algn="ctr"/>
                      <a:r>
                        <a:rPr kumimoji="1" lang="en-US" altLang="ja-JP" sz="2000" b="0" baseline="0" dirty="0">
                          <a:solidFill>
                            <a:schemeClr val="tx1"/>
                          </a:solidFill>
                          <a:latin typeface="Times New Roman" panose="02020603050405020304" pitchFamily="18" charset="0"/>
                        </a:rPr>
                        <a:t>0</a:t>
                      </a:r>
                      <a:endParaRPr kumimoji="1" lang="ja-JP" altLang="en-US" sz="2000" b="0" baseline="0" dirty="0">
                        <a:solidFill>
                          <a:schemeClr val="tx1"/>
                        </a:solidFill>
                        <a:latin typeface="Times New Roman" panose="02020603050405020304" pitchFamily="18" charset="0"/>
                      </a:endParaRPr>
                    </a:p>
                  </a:txBody>
                  <a:tcPr>
                    <a:lnT w="12700" cap="flat" cmpd="sng" algn="ctr">
                      <a:solidFill>
                        <a:schemeClr val="tx1"/>
                      </a:solidFill>
                      <a:prstDash val="solid"/>
                      <a:round/>
                      <a:headEnd type="none" w="med" len="med"/>
                      <a:tailEnd type="none" w="med" len="med"/>
                    </a:lnT>
                    <a:solidFill>
                      <a:srgbClr val="0070C0"/>
                    </a:solidFill>
                  </a:tcPr>
                </a:tc>
                <a:tc>
                  <a:txBody>
                    <a:bodyPr/>
                    <a:lstStyle/>
                    <a:p>
                      <a:pPr algn="ctr"/>
                      <a:r>
                        <a:rPr kumimoji="1" lang="en-US" altLang="ja-JP" sz="2000" b="0" baseline="0" dirty="0">
                          <a:solidFill>
                            <a:schemeClr val="tx1"/>
                          </a:solidFill>
                          <a:latin typeface="Times New Roman" panose="02020603050405020304" pitchFamily="18" charset="0"/>
                        </a:rPr>
                        <a:t>+1</a:t>
                      </a:r>
                      <a:endParaRPr kumimoji="1" lang="ja-JP" altLang="en-US" sz="2000" b="0" baseline="0" dirty="0">
                        <a:solidFill>
                          <a:schemeClr val="tx1"/>
                        </a:solidFill>
                        <a:latin typeface="Times New Roman" panose="02020603050405020304" pitchFamily="18" charset="0"/>
                      </a:endParaRPr>
                    </a:p>
                  </a:txBody>
                  <a:tcPr>
                    <a:lnT w="12700" cap="flat" cmpd="sng" algn="ctr">
                      <a:solidFill>
                        <a:schemeClr val="tx1"/>
                      </a:solidFill>
                      <a:prstDash val="solid"/>
                      <a:round/>
                      <a:headEnd type="none" w="med" len="med"/>
                      <a:tailEnd type="none" w="med" len="med"/>
                    </a:lnT>
                    <a:solidFill>
                      <a:srgbClr val="0070C0"/>
                    </a:solidFill>
                  </a:tcPr>
                </a:tc>
                <a:extLst>
                  <a:ext uri="{0D108BD9-81ED-4DB2-BD59-A6C34878D82A}">
                    <a16:rowId xmlns:a16="http://schemas.microsoft.com/office/drawing/2014/main" val="10001"/>
                  </a:ext>
                </a:extLst>
              </a:tr>
              <a:tr h="397933">
                <a:tc>
                  <a:txBody>
                    <a:bodyPr/>
                    <a:lstStyle/>
                    <a:p>
                      <a:pPr algn="ctr"/>
                      <a:r>
                        <a:rPr kumimoji="1" lang="en-US" altLang="ja-JP" sz="2000" b="0" baseline="0" dirty="0">
                          <a:solidFill>
                            <a:schemeClr val="tx1"/>
                          </a:solidFill>
                          <a:latin typeface="Times New Roman" panose="02020603050405020304" pitchFamily="18" charset="0"/>
                        </a:rPr>
                        <a:t>+15</a:t>
                      </a:r>
                      <a:endParaRPr kumimoji="1" lang="ja-JP" altLang="en-US" sz="2000" b="0" baseline="0" dirty="0">
                        <a:solidFill>
                          <a:schemeClr val="tx1"/>
                        </a:solidFill>
                        <a:latin typeface="Times New Roman" panose="02020603050405020304" pitchFamily="18" charset="0"/>
                      </a:endParaRPr>
                    </a:p>
                  </a:txBody>
                  <a:tcPr>
                    <a:solidFill>
                      <a:srgbClr val="0070C0"/>
                    </a:solidFill>
                  </a:tcPr>
                </a:tc>
                <a:tc>
                  <a:txBody>
                    <a:bodyPr/>
                    <a:lstStyle/>
                    <a:p>
                      <a:pPr algn="ctr"/>
                      <a:r>
                        <a:rPr kumimoji="1" lang="en-US" altLang="ja-JP" sz="2000" b="0" baseline="0" dirty="0">
                          <a:solidFill>
                            <a:schemeClr val="tx1"/>
                          </a:solidFill>
                          <a:latin typeface="Times New Roman" panose="02020603050405020304" pitchFamily="18" charset="0"/>
                        </a:rPr>
                        <a:t>+16</a:t>
                      </a:r>
                      <a:endParaRPr kumimoji="1" lang="ja-JP" altLang="en-US" sz="2000" b="0" baseline="0" dirty="0">
                        <a:solidFill>
                          <a:schemeClr val="tx1"/>
                        </a:solidFill>
                        <a:latin typeface="Times New Roman" panose="02020603050405020304" pitchFamily="18" charset="0"/>
                      </a:endParaRPr>
                    </a:p>
                  </a:txBody>
                  <a:tcPr>
                    <a:solidFill>
                      <a:srgbClr val="0070C0"/>
                    </a:solidFill>
                  </a:tcPr>
                </a:tc>
                <a:tc>
                  <a:txBody>
                    <a:bodyPr/>
                    <a:lstStyle/>
                    <a:p>
                      <a:pPr algn="ctr"/>
                      <a:r>
                        <a:rPr kumimoji="1" lang="en-US" altLang="ja-JP" sz="2000" b="0" baseline="0" dirty="0">
                          <a:solidFill>
                            <a:schemeClr val="tx1"/>
                          </a:solidFill>
                          <a:latin typeface="Times New Roman" panose="02020603050405020304" pitchFamily="18" charset="0"/>
                        </a:rPr>
                        <a:t>+17</a:t>
                      </a:r>
                      <a:endParaRPr kumimoji="1" lang="ja-JP" altLang="en-US" sz="2000" b="0" baseline="0" dirty="0">
                        <a:solidFill>
                          <a:schemeClr val="tx1"/>
                        </a:solidFill>
                        <a:latin typeface="Times New Roman" panose="02020603050405020304" pitchFamily="18" charset="0"/>
                      </a:endParaRPr>
                    </a:p>
                  </a:txBody>
                  <a:tcPr>
                    <a:solidFill>
                      <a:srgbClr val="0070C0"/>
                    </a:solidFill>
                  </a:tcPr>
                </a:tc>
                <a:extLst>
                  <a:ext uri="{0D108BD9-81ED-4DB2-BD59-A6C34878D82A}">
                    <a16:rowId xmlns:a16="http://schemas.microsoft.com/office/drawing/2014/main" val="10002"/>
                  </a:ext>
                </a:extLst>
              </a:tr>
            </a:tbl>
          </a:graphicData>
        </a:graphic>
      </p:graphicFrame>
      <p:sp>
        <p:nvSpPr>
          <p:cNvPr id="5" name="テキスト ボックス 4"/>
          <p:cNvSpPr txBox="1"/>
          <p:nvPr/>
        </p:nvSpPr>
        <p:spPr>
          <a:xfrm>
            <a:off x="1605419" y="2389340"/>
            <a:ext cx="1848583" cy="461665"/>
          </a:xfrm>
          <a:prstGeom prst="rect">
            <a:avLst/>
          </a:prstGeom>
          <a:solidFill>
            <a:schemeClr val="bg1"/>
          </a:solidFill>
        </p:spPr>
        <p:txBody>
          <a:bodyPr wrap="none" rtlCol="0">
            <a:spAutoFit/>
          </a:bodyPr>
          <a:lstStyle/>
          <a:p>
            <a:r>
              <a:rPr lang="ja-JP" altLang="en-US" sz="2400" dirty="0"/>
              <a:t>方向ベクトル</a:t>
            </a:r>
            <a:endParaRPr kumimoji="1" lang="ja-JP" altLang="en-US" sz="2400" dirty="0"/>
          </a:p>
        </p:txBody>
      </p:sp>
      <p:sp>
        <p:nvSpPr>
          <p:cNvPr id="6" name="テキスト ボックス 5"/>
          <p:cNvSpPr txBox="1"/>
          <p:nvPr/>
        </p:nvSpPr>
        <p:spPr>
          <a:xfrm>
            <a:off x="3581400" y="2880232"/>
            <a:ext cx="4493538" cy="904863"/>
          </a:xfrm>
          <a:prstGeom prst="rect">
            <a:avLst/>
          </a:prstGeom>
          <a:noFill/>
        </p:spPr>
        <p:txBody>
          <a:bodyPr wrap="none" rtlCol="0">
            <a:spAutoFit/>
          </a:bodyPr>
          <a:lstStyle/>
          <a:p>
            <a:pPr algn="l"/>
            <a:r>
              <a:rPr lang="ja-JP" altLang="en-US" sz="2400" dirty="0">
                <a:latin typeface="Times New Roman" panose="02020603050405020304" pitchFamily="18" charset="0"/>
              </a:rPr>
              <a:t>上下方向の計算が</a:t>
            </a:r>
            <a:r>
              <a:rPr lang="en-US" altLang="ja-JP" sz="2400" dirty="0">
                <a:latin typeface="Times New Roman" panose="02020603050405020304" pitchFamily="18" charset="0"/>
              </a:rPr>
              <a:t>±16</a:t>
            </a:r>
            <a:r>
              <a:rPr lang="ja-JP" altLang="en-US" sz="2400" dirty="0">
                <a:latin typeface="Times New Roman" panose="02020603050405020304" pitchFamily="18" charset="0"/>
              </a:rPr>
              <a:t>の加減算</a:t>
            </a:r>
            <a:endParaRPr lang="en-US" altLang="ja-JP" sz="2400" dirty="0">
              <a:latin typeface="Times New Roman" panose="02020603050405020304" pitchFamily="18" charset="0"/>
            </a:endParaRPr>
          </a:p>
          <a:p>
            <a:pPr algn="l"/>
            <a:r>
              <a:rPr lang="en-US" altLang="ja-JP" sz="2400" dirty="0">
                <a:latin typeface="Times New Roman" panose="02020603050405020304" pitchFamily="18" charset="0"/>
              </a:rPr>
              <a:t>±10</a:t>
            </a:r>
            <a:r>
              <a:rPr lang="ja-JP" altLang="en-US" sz="2400" dirty="0">
                <a:latin typeface="Times New Roman" panose="02020603050405020304" pitchFamily="18" charset="0"/>
              </a:rPr>
              <a:t>より速い</a:t>
            </a:r>
            <a:r>
              <a:rPr lang="en-US" altLang="ja-JP" sz="2400" dirty="0">
                <a:latin typeface="Times New Roman" panose="02020603050405020304" pitchFamily="18" charset="0"/>
              </a:rPr>
              <a:t>(</a:t>
            </a:r>
            <a:r>
              <a:rPr lang="ja-JP" altLang="en-US" sz="2400" dirty="0">
                <a:latin typeface="Times New Roman" panose="02020603050405020304" pitchFamily="18" charset="0"/>
              </a:rPr>
              <a:t>かもしれない</a:t>
            </a:r>
            <a:r>
              <a:rPr lang="en-US" altLang="ja-JP" sz="2400" dirty="0">
                <a:latin typeface="Times New Roman" panose="02020603050405020304" pitchFamily="18" charset="0"/>
              </a:rPr>
              <a:t>)</a:t>
            </a:r>
          </a:p>
        </p:txBody>
      </p:sp>
      <p:sp>
        <p:nvSpPr>
          <p:cNvPr id="7" name="テキスト ボックス 6"/>
          <p:cNvSpPr txBox="1"/>
          <p:nvPr/>
        </p:nvSpPr>
        <p:spPr>
          <a:xfrm>
            <a:off x="6368537" y="6125199"/>
            <a:ext cx="2318263" cy="523220"/>
          </a:xfrm>
          <a:prstGeom prst="rect">
            <a:avLst/>
          </a:prstGeom>
          <a:noFill/>
        </p:spPr>
        <p:txBody>
          <a:bodyPr wrap="none" rtlCol="0">
            <a:spAutoFit/>
          </a:bodyPr>
          <a:lstStyle/>
          <a:p>
            <a:r>
              <a:rPr kumimoji="1" lang="ja-JP" altLang="en-US" dirty="0">
                <a:latin typeface="Times New Roman" panose="02020603050405020304" pitchFamily="18" charset="0"/>
              </a:rPr>
              <a:t>処理系に依存</a:t>
            </a:r>
          </a:p>
        </p:txBody>
      </p:sp>
    </p:spTree>
    <p:extLst>
      <p:ext uri="{BB962C8B-B14F-4D97-AF65-F5344CB8AC3E}">
        <p14:creationId xmlns:p14="http://schemas.microsoft.com/office/powerpoint/2010/main" val="1934405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15962"/>
          </a:xfrm>
        </p:spPr>
        <p:txBody>
          <a:bodyPr/>
          <a:lstStyle/>
          <a:p>
            <a:r>
              <a:rPr lang="ja-JP" altLang="en-US" dirty="0"/>
              <a:t>盤面表示メソッド</a:t>
            </a:r>
            <a:endParaRPr kumimoji="1" lang="ja-JP" altLang="en-US" dirty="0"/>
          </a:p>
        </p:txBody>
      </p:sp>
      <p:sp>
        <p:nvSpPr>
          <p:cNvPr id="3" name="テキスト ボックス 2"/>
          <p:cNvSpPr txBox="1"/>
          <p:nvPr/>
        </p:nvSpPr>
        <p:spPr>
          <a:xfrm>
            <a:off x="479121" y="990600"/>
            <a:ext cx="7848600" cy="5718489"/>
          </a:xfrm>
          <a:prstGeom prst="rect">
            <a:avLst/>
          </a:prstGeom>
          <a:solidFill>
            <a:schemeClr val="bg2"/>
          </a:solidFill>
          <a:ln>
            <a:solidFill>
              <a:schemeClr val="tx1"/>
            </a:solidFill>
          </a:ln>
        </p:spPr>
        <p:txBody>
          <a:bodyPr wrap="square" rtlCol="0">
            <a:spAutoFit/>
          </a:bodyPr>
          <a:lstStyle/>
          <a:p>
            <a:pPr algn="l"/>
            <a:r>
              <a:rPr lang="en-US" altLang="ja-JP" sz="2000" dirty="0">
                <a:solidFill>
                  <a:srgbClr val="FFFF00"/>
                </a:solidFill>
                <a:latin typeface="Times New Roman" panose="02020603050405020304" pitchFamily="18" charset="0"/>
              </a:rPr>
              <a:t>   /* </a:t>
            </a:r>
            <a:r>
              <a:rPr lang="ja-JP" altLang="en-US" sz="2000" dirty="0">
                <a:solidFill>
                  <a:srgbClr val="FFFF00"/>
                </a:solidFill>
                <a:latin typeface="Times New Roman" panose="02020603050405020304" pitchFamily="18" charset="0"/>
              </a:rPr>
              <a:t>盤面表示</a:t>
            </a:r>
            <a:r>
              <a:rPr lang="en-US" altLang="ja-JP" sz="2000" dirty="0">
                <a:solidFill>
                  <a:srgbClr val="FFFF00"/>
                </a:solidFill>
                <a:latin typeface="Times New Roman" panose="02020603050405020304" pitchFamily="18" charset="0"/>
              </a:rPr>
              <a:t> */</a:t>
            </a:r>
          </a:p>
          <a:p>
            <a:pPr algn="l"/>
            <a:r>
              <a:rPr lang="en-US" altLang="ja-JP" sz="2400" dirty="0">
                <a:latin typeface="Times New Roman" panose="02020603050405020304" pitchFamily="18" charset="0"/>
              </a:rPr>
              <a:t>   public void </a:t>
            </a:r>
            <a:r>
              <a:rPr lang="en-US" altLang="ja-JP" sz="2400" dirty="0" err="1">
                <a:latin typeface="Times New Roman" panose="02020603050405020304" pitchFamily="18" charset="0"/>
              </a:rPr>
              <a:t>showBoard</a:t>
            </a:r>
            <a:r>
              <a:rPr lang="en-US" altLang="ja-JP" sz="2400" dirty="0">
                <a:latin typeface="Times New Roman" panose="02020603050405020304" pitchFamily="18" charset="0"/>
              </a:rPr>
              <a:t> () {</a:t>
            </a:r>
          </a:p>
          <a:p>
            <a:pPr algn="l"/>
            <a:r>
              <a:rPr lang="en-US" altLang="ja-JP" sz="2400" dirty="0">
                <a:latin typeface="Times New Roman" panose="02020603050405020304" pitchFamily="18" charset="0"/>
              </a:rPr>
              <a:t>       for (</a:t>
            </a:r>
            <a:r>
              <a:rPr lang="en-US" altLang="ja-JP" sz="2400" dirty="0" err="1">
                <a:latin typeface="Times New Roman" panose="02020603050405020304" pitchFamily="18" charset="0"/>
              </a:rPr>
              <a:t>int</a:t>
            </a:r>
            <a:r>
              <a:rPr lang="en-US" altLang="ja-JP" sz="2400" dirty="0">
                <a:latin typeface="Times New Roman" panose="02020603050405020304" pitchFamily="18" charset="0"/>
              </a:rPr>
              <a:t> y=0; y&lt;10; ++y)</a:t>
            </a:r>
          </a:p>
          <a:p>
            <a:pPr algn="l"/>
            <a:r>
              <a:rPr lang="en-US" altLang="ja-JP" sz="2400" dirty="0">
                <a:latin typeface="Times New Roman" panose="02020603050405020304" pitchFamily="18" charset="0"/>
              </a:rPr>
              <a:t>            for (</a:t>
            </a:r>
            <a:r>
              <a:rPr lang="en-US" altLang="ja-JP" sz="2400" dirty="0" err="1">
                <a:latin typeface="Times New Roman" panose="02020603050405020304" pitchFamily="18" charset="0"/>
              </a:rPr>
              <a:t>int</a:t>
            </a:r>
            <a:r>
              <a:rPr lang="en-US" altLang="ja-JP" sz="2400" dirty="0">
                <a:latin typeface="Times New Roman" panose="02020603050405020304" pitchFamily="18" charset="0"/>
              </a:rPr>
              <a:t> x=0; x&lt;10; ++x) {</a:t>
            </a:r>
          </a:p>
          <a:p>
            <a:pPr algn="l"/>
            <a:r>
              <a:rPr lang="en-US" altLang="ja-JP" sz="2400" dirty="0">
                <a:latin typeface="Times New Roman" panose="02020603050405020304" pitchFamily="18" charset="0"/>
              </a:rPr>
              <a:t>                switch (board[x][y] {</a:t>
            </a:r>
          </a:p>
          <a:p>
            <a:pPr algn="l"/>
            <a:r>
              <a:rPr lang="en-US" altLang="ja-JP" sz="2400" dirty="0">
                <a:latin typeface="Times New Roman" panose="02020603050405020304" pitchFamily="18" charset="0"/>
              </a:rPr>
              <a:t>                   case BLACK : System.out.print (“</a:t>
            </a:r>
            <a:r>
              <a:rPr lang="ja-JP" altLang="en-US" sz="2400" dirty="0">
                <a:latin typeface="Times New Roman" panose="02020603050405020304" pitchFamily="18" charset="0"/>
              </a:rPr>
              <a:t>●</a:t>
            </a:r>
            <a:r>
              <a:rPr lang="en-US" altLang="ja-JP" sz="2400" dirty="0">
                <a:latin typeface="Times New Roman" panose="02020603050405020304" pitchFamily="18" charset="0"/>
              </a:rPr>
              <a:t>”); break;</a:t>
            </a:r>
          </a:p>
          <a:p>
            <a:pPr algn="l"/>
            <a:r>
              <a:rPr lang="en-US" altLang="ja-JP" sz="2400" dirty="0">
                <a:latin typeface="Times New Roman" panose="02020603050405020304" pitchFamily="18" charset="0"/>
              </a:rPr>
              <a:t>                   case WHITE : System.out.print (“</a:t>
            </a:r>
            <a:r>
              <a:rPr lang="ja-JP" altLang="en-US" sz="2400" dirty="0">
                <a:latin typeface="Times New Roman" panose="02020603050405020304" pitchFamily="18" charset="0"/>
              </a:rPr>
              <a:t>○</a:t>
            </a:r>
            <a:r>
              <a:rPr lang="en-US" altLang="ja-JP" sz="2400" dirty="0">
                <a:latin typeface="Times New Roman" panose="02020603050405020304" pitchFamily="18" charset="0"/>
              </a:rPr>
              <a:t>”); break;</a:t>
            </a:r>
          </a:p>
          <a:p>
            <a:pPr algn="l"/>
            <a:r>
              <a:rPr lang="en-US" altLang="ja-JP" sz="2400" dirty="0">
                <a:latin typeface="Times New Roman" panose="02020603050405020304" pitchFamily="18" charset="0"/>
              </a:rPr>
              <a:t> </a:t>
            </a:r>
            <a:r>
              <a:rPr lang="ja-JP" altLang="en-US" sz="2400" dirty="0">
                <a:latin typeface="Times New Roman" panose="02020603050405020304" pitchFamily="18" charset="0"/>
              </a:rPr>
              <a:t>                  </a:t>
            </a:r>
            <a:r>
              <a:rPr lang="en-US" altLang="ja-JP" sz="2400" dirty="0">
                <a:latin typeface="Times New Roman" panose="02020603050405020304" pitchFamily="18" charset="0"/>
              </a:rPr>
              <a:t>case EMPTY : System.out.print (“</a:t>
            </a:r>
            <a:r>
              <a:rPr lang="ja-JP" altLang="en-US" sz="2400" dirty="0">
                <a:latin typeface="Times New Roman" panose="02020603050405020304" pitchFamily="18" charset="0"/>
              </a:rPr>
              <a:t>　</a:t>
            </a:r>
            <a:r>
              <a:rPr lang="en-US" altLang="ja-JP" sz="2400" dirty="0">
                <a:latin typeface="Times New Roman" panose="02020603050405020304" pitchFamily="18" charset="0"/>
              </a:rPr>
              <a:t>”); break;</a:t>
            </a:r>
          </a:p>
          <a:p>
            <a:pPr algn="l"/>
            <a:r>
              <a:rPr lang="en-US" altLang="ja-JP" sz="2400" dirty="0">
                <a:latin typeface="Times New Roman" panose="02020603050405020304" pitchFamily="18" charset="0"/>
              </a:rPr>
              <a:t>                   case WALL : System.out.print (“</a:t>
            </a:r>
            <a:r>
              <a:rPr lang="ja-JP" altLang="en-US" sz="2400" dirty="0">
                <a:latin typeface="Times New Roman" panose="02020603050405020304" pitchFamily="18" charset="0"/>
              </a:rPr>
              <a:t>■</a:t>
            </a:r>
            <a:r>
              <a:rPr lang="en-US" altLang="ja-JP" sz="2400" dirty="0">
                <a:latin typeface="Times New Roman" panose="02020603050405020304" pitchFamily="18" charset="0"/>
              </a:rPr>
              <a:t>”); break;</a:t>
            </a:r>
          </a:p>
          <a:p>
            <a:pPr algn="l"/>
            <a:r>
              <a:rPr lang="en-US" altLang="ja-JP" sz="2400" dirty="0">
                <a:latin typeface="Times New Roman" panose="02020603050405020304" pitchFamily="18" charset="0"/>
              </a:rPr>
              <a:t>                }</a:t>
            </a:r>
          </a:p>
          <a:p>
            <a:pPr algn="l"/>
            <a:r>
              <a:rPr lang="en-US" altLang="ja-JP" sz="2400" dirty="0">
                <a:latin typeface="Times New Roman" panose="02020603050405020304" pitchFamily="18" charset="0"/>
              </a:rPr>
              <a:t>                </a:t>
            </a:r>
            <a:r>
              <a:rPr lang="en-US" altLang="ja-JP" sz="2400" dirty="0" err="1">
                <a:latin typeface="Times New Roman" panose="02020603050405020304" pitchFamily="18" charset="0"/>
              </a:rPr>
              <a:t>System.out.println</a:t>
            </a:r>
            <a:r>
              <a:rPr lang="en-US" altLang="ja-JP" sz="2400" dirty="0">
                <a:latin typeface="Times New Roman" panose="02020603050405020304" pitchFamily="18" charset="0"/>
              </a:rPr>
              <a:t>();</a:t>
            </a:r>
          </a:p>
          <a:p>
            <a:pPr algn="l"/>
            <a:r>
              <a:rPr lang="en-US" altLang="ja-JP" sz="2400" dirty="0">
                <a:latin typeface="Times New Roman" panose="02020603050405020304" pitchFamily="18" charset="0"/>
              </a:rPr>
              <a:t>            }</a:t>
            </a:r>
          </a:p>
          <a:p>
            <a:pPr algn="l"/>
            <a:r>
              <a:rPr lang="en-US" altLang="ja-JP" sz="2400" dirty="0">
                <a:latin typeface="Times New Roman" panose="02020603050405020304" pitchFamily="18" charset="0"/>
              </a:rPr>
              <a:t>   }</a:t>
            </a:r>
          </a:p>
        </p:txBody>
      </p:sp>
    </p:spTree>
    <p:extLst>
      <p:ext uri="{BB962C8B-B14F-4D97-AF65-F5344CB8AC3E}">
        <p14:creationId xmlns:p14="http://schemas.microsoft.com/office/powerpoint/2010/main" val="41265240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itchFamily="18" charset="0"/>
              </a:rPr>
              <a:t>合法手の生成</a:t>
            </a:r>
            <a:endParaRPr kumimoji="1" lang="ja-JP" altLang="en-US" baseline="0" dirty="0">
              <a:latin typeface="Times New Roman" pitchFamily="18" charset="0"/>
            </a:endParaRPr>
          </a:p>
        </p:txBody>
      </p:sp>
      <p:grpSp>
        <p:nvGrpSpPr>
          <p:cNvPr id="85" name="グループ化 84"/>
          <p:cNvGrpSpPr/>
          <p:nvPr/>
        </p:nvGrpSpPr>
        <p:grpSpPr>
          <a:xfrm>
            <a:off x="1371600" y="2256604"/>
            <a:ext cx="4019887" cy="4047793"/>
            <a:chOff x="562304" y="1210007"/>
            <a:chExt cx="5105400" cy="5140842"/>
          </a:xfrm>
        </p:grpSpPr>
        <p:sp>
          <p:nvSpPr>
            <p:cNvPr id="68" name="正方形/長方形 67"/>
            <p:cNvSpPr/>
            <p:nvPr/>
          </p:nvSpPr>
          <p:spPr bwMode="auto">
            <a:xfrm>
              <a:off x="562304" y="1245449"/>
              <a:ext cx="5105400" cy="5105400"/>
            </a:xfrm>
            <a:prstGeom prst="rect">
              <a:avLst/>
            </a:prstGeom>
            <a:solidFill>
              <a:srgbClr val="92D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67" name="グループ化 66"/>
            <p:cNvGrpSpPr/>
            <p:nvPr/>
          </p:nvGrpSpPr>
          <p:grpSpPr>
            <a:xfrm>
              <a:off x="990600" y="1676400"/>
              <a:ext cx="4248807" cy="4280338"/>
              <a:chOff x="1752600" y="1600200"/>
              <a:chExt cx="4248807" cy="4280338"/>
            </a:xfrm>
          </p:grpSpPr>
          <p:sp>
            <p:nvSpPr>
              <p:cNvPr id="3" name="正方形/長方形 2"/>
              <p:cNvSpPr/>
              <p:nvPr/>
            </p:nvSpPr>
            <p:spPr bwMode="auto">
              <a:xfrm>
                <a:off x="17526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 name="正方形/長方形 3"/>
              <p:cNvSpPr/>
              <p:nvPr/>
            </p:nvSpPr>
            <p:spPr bwMode="auto">
              <a:xfrm>
                <a:off x="22860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正方形/長方形 4"/>
              <p:cNvSpPr/>
              <p:nvPr/>
            </p:nvSpPr>
            <p:spPr bwMode="auto">
              <a:xfrm>
                <a:off x="28194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正方形/長方形 5"/>
              <p:cNvSpPr/>
              <p:nvPr/>
            </p:nvSpPr>
            <p:spPr bwMode="auto">
              <a:xfrm>
                <a:off x="33528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正方形/長方形 6"/>
              <p:cNvSpPr/>
              <p:nvPr/>
            </p:nvSpPr>
            <p:spPr bwMode="auto">
              <a:xfrm>
                <a:off x="38678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正方形/長方形 7"/>
              <p:cNvSpPr/>
              <p:nvPr/>
            </p:nvSpPr>
            <p:spPr bwMode="auto">
              <a:xfrm>
                <a:off x="44012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正方形/長方形 8"/>
              <p:cNvSpPr/>
              <p:nvPr/>
            </p:nvSpPr>
            <p:spPr bwMode="auto">
              <a:xfrm>
                <a:off x="49346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正方形/長方形 9"/>
              <p:cNvSpPr/>
              <p:nvPr/>
            </p:nvSpPr>
            <p:spPr bwMode="auto">
              <a:xfrm>
                <a:off x="54680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正方形/長方形 10"/>
              <p:cNvSpPr/>
              <p:nvPr/>
            </p:nvSpPr>
            <p:spPr bwMode="auto">
              <a:xfrm>
                <a:off x="17526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正方形/長方形 11"/>
              <p:cNvSpPr/>
              <p:nvPr/>
            </p:nvSpPr>
            <p:spPr bwMode="auto">
              <a:xfrm>
                <a:off x="22860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正方形/長方形 12"/>
              <p:cNvSpPr/>
              <p:nvPr/>
            </p:nvSpPr>
            <p:spPr bwMode="auto">
              <a:xfrm>
                <a:off x="28194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正方形/長方形 13"/>
              <p:cNvSpPr/>
              <p:nvPr/>
            </p:nvSpPr>
            <p:spPr bwMode="auto">
              <a:xfrm>
                <a:off x="33528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 name="正方形/長方形 14"/>
              <p:cNvSpPr/>
              <p:nvPr/>
            </p:nvSpPr>
            <p:spPr bwMode="auto">
              <a:xfrm>
                <a:off x="38678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正方形/長方形 15"/>
              <p:cNvSpPr/>
              <p:nvPr/>
            </p:nvSpPr>
            <p:spPr bwMode="auto">
              <a:xfrm>
                <a:off x="44012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正方形/長方形 16"/>
              <p:cNvSpPr/>
              <p:nvPr/>
            </p:nvSpPr>
            <p:spPr bwMode="auto">
              <a:xfrm>
                <a:off x="49346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正方形/長方形 17"/>
              <p:cNvSpPr/>
              <p:nvPr/>
            </p:nvSpPr>
            <p:spPr bwMode="auto">
              <a:xfrm>
                <a:off x="54680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 name="正方形/長方形 18"/>
              <p:cNvSpPr/>
              <p:nvPr/>
            </p:nvSpPr>
            <p:spPr bwMode="auto">
              <a:xfrm>
                <a:off x="17526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 name="正方形/長方形 19"/>
              <p:cNvSpPr/>
              <p:nvPr/>
            </p:nvSpPr>
            <p:spPr bwMode="auto">
              <a:xfrm>
                <a:off x="22860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正方形/長方形 20"/>
              <p:cNvSpPr/>
              <p:nvPr/>
            </p:nvSpPr>
            <p:spPr bwMode="auto">
              <a:xfrm>
                <a:off x="28194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正方形/長方形 21"/>
              <p:cNvSpPr/>
              <p:nvPr/>
            </p:nvSpPr>
            <p:spPr bwMode="auto">
              <a:xfrm>
                <a:off x="33528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正方形/長方形 22"/>
              <p:cNvSpPr/>
              <p:nvPr/>
            </p:nvSpPr>
            <p:spPr bwMode="auto">
              <a:xfrm>
                <a:off x="38678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p:cNvSpPr/>
              <p:nvPr/>
            </p:nvSpPr>
            <p:spPr bwMode="auto">
              <a:xfrm>
                <a:off x="44012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 name="正方形/長方形 24"/>
              <p:cNvSpPr/>
              <p:nvPr/>
            </p:nvSpPr>
            <p:spPr bwMode="auto">
              <a:xfrm>
                <a:off x="49346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 name="正方形/長方形 25"/>
              <p:cNvSpPr/>
              <p:nvPr/>
            </p:nvSpPr>
            <p:spPr bwMode="auto">
              <a:xfrm>
                <a:off x="54680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正方形/長方形 26"/>
              <p:cNvSpPr/>
              <p:nvPr/>
            </p:nvSpPr>
            <p:spPr bwMode="auto">
              <a:xfrm>
                <a:off x="17526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p:cNvSpPr/>
              <p:nvPr/>
            </p:nvSpPr>
            <p:spPr bwMode="auto">
              <a:xfrm>
                <a:off x="22860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 name="正方形/長方形 28"/>
              <p:cNvSpPr/>
              <p:nvPr/>
            </p:nvSpPr>
            <p:spPr bwMode="auto">
              <a:xfrm>
                <a:off x="28194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 name="正方形/長方形 29"/>
              <p:cNvSpPr/>
              <p:nvPr/>
            </p:nvSpPr>
            <p:spPr bwMode="auto">
              <a:xfrm>
                <a:off x="33528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正方形/長方形 30"/>
              <p:cNvSpPr/>
              <p:nvPr/>
            </p:nvSpPr>
            <p:spPr bwMode="auto">
              <a:xfrm>
                <a:off x="38678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正方形/長方形 31"/>
              <p:cNvSpPr/>
              <p:nvPr/>
            </p:nvSpPr>
            <p:spPr bwMode="auto">
              <a:xfrm>
                <a:off x="44012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正方形/長方形 32"/>
              <p:cNvSpPr/>
              <p:nvPr/>
            </p:nvSpPr>
            <p:spPr bwMode="auto">
              <a:xfrm>
                <a:off x="49346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正方形/長方形 33"/>
              <p:cNvSpPr/>
              <p:nvPr/>
            </p:nvSpPr>
            <p:spPr bwMode="auto">
              <a:xfrm>
                <a:off x="54680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正方形/長方形 34"/>
              <p:cNvSpPr/>
              <p:nvPr/>
            </p:nvSpPr>
            <p:spPr bwMode="auto">
              <a:xfrm>
                <a:off x="17526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p:cNvSpPr/>
              <p:nvPr/>
            </p:nvSpPr>
            <p:spPr bwMode="auto">
              <a:xfrm>
                <a:off x="22860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 name="正方形/長方形 36"/>
              <p:cNvSpPr/>
              <p:nvPr/>
            </p:nvSpPr>
            <p:spPr bwMode="auto">
              <a:xfrm>
                <a:off x="28194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 name="正方形/長方形 37"/>
              <p:cNvSpPr/>
              <p:nvPr/>
            </p:nvSpPr>
            <p:spPr bwMode="auto">
              <a:xfrm>
                <a:off x="33528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 name="正方形/長方形 38"/>
              <p:cNvSpPr/>
              <p:nvPr/>
            </p:nvSpPr>
            <p:spPr bwMode="auto">
              <a:xfrm>
                <a:off x="38678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0" name="正方形/長方形 39"/>
              <p:cNvSpPr/>
              <p:nvPr/>
            </p:nvSpPr>
            <p:spPr bwMode="auto">
              <a:xfrm>
                <a:off x="44012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 name="正方形/長方形 40"/>
              <p:cNvSpPr/>
              <p:nvPr/>
            </p:nvSpPr>
            <p:spPr bwMode="auto">
              <a:xfrm>
                <a:off x="49346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 name="正方形/長方形 41"/>
              <p:cNvSpPr/>
              <p:nvPr/>
            </p:nvSpPr>
            <p:spPr bwMode="auto">
              <a:xfrm>
                <a:off x="54680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 name="正方形/長方形 42"/>
              <p:cNvSpPr/>
              <p:nvPr/>
            </p:nvSpPr>
            <p:spPr bwMode="auto">
              <a:xfrm>
                <a:off x="17526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 name="正方形/長方形 43"/>
              <p:cNvSpPr/>
              <p:nvPr/>
            </p:nvSpPr>
            <p:spPr bwMode="auto">
              <a:xfrm>
                <a:off x="22860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 name="正方形/長方形 44"/>
              <p:cNvSpPr/>
              <p:nvPr/>
            </p:nvSpPr>
            <p:spPr bwMode="auto">
              <a:xfrm>
                <a:off x="28194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 name="正方形/長方形 45"/>
              <p:cNvSpPr/>
              <p:nvPr/>
            </p:nvSpPr>
            <p:spPr bwMode="auto">
              <a:xfrm>
                <a:off x="33528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 name="正方形/長方形 46"/>
              <p:cNvSpPr/>
              <p:nvPr/>
            </p:nvSpPr>
            <p:spPr bwMode="auto">
              <a:xfrm>
                <a:off x="38678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 name="正方形/長方形 47"/>
              <p:cNvSpPr/>
              <p:nvPr/>
            </p:nvSpPr>
            <p:spPr bwMode="auto">
              <a:xfrm>
                <a:off x="44012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 name="正方形/長方形 48"/>
              <p:cNvSpPr/>
              <p:nvPr/>
            </p:nvSpPr>
            <p:spPr bwMode="auto">
              <a:xfrm>
                <a:off x="49346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 name="正方形/長方形 49"/>
              <p:cNvSpPr/>
              <p:nvPr/>
            </p:nvSpPr>
            <p:spPr bwMode="auto">
              <a:xfrm>
                <a:off x="54680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 name="正方形/長方形 50"/>
              <p:cNvSpPr/>
              <p:nvPr/>
            </p:nvSpPr>
            <p:spPr bwMode="auto">
              <a:xfrm>
                <a:off x="17526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 name="正方形/長方形 51"/>
              <p:cNvSpPr/>
              <p:nvPr/>
            </p:nvSpPr>
            <p:spPr bwMode="auto">
              <a:xfrm>
                <a:off x="22860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 name="正方形/長方形 52"/>
              <p:cNvSpPr/>
              <p:nvPr/>
            </p:nvSpPr>
            <p:spPr bwMode="auto">
              <a:xfrm>
                <a:off x="28194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 name="正方形/長方形 53"/>
              <p:cNvSpPr/>
              <p:nvPr/>
            </p:nvSpPr>
            <p:spPr bwMode="auto">
              <a:xfrm>
                <a:off x="33528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 name="正方形/長方形 54"/>
              <p:cNvSpPr/>
              <p:nvPr/>
            </p:nvSpPr>
            <p:spPr bwMode="auto">
              <a:xfrm>
                <a:off x="38678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 name="正方形/長方形 55"/>
              <p:cNvSpPr/>
              <p:nvPr/>
            </p:nvSpPr>
            <p:spPr bwMode="auto">
              <a:xfrm>
                <a:off x="44012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 name="正方形/長方形 56"/>
              <p:cNvSpPr/>
              <p:nvPr/>
            </p:nvSpPr>
            <p:spPr bwMode="auto">
              <a:xfrm>
                <a:off x="49346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8" name="正方形/長方形 57"/>
              <p:cNvSpPr/>
              <p:nvPr/>
            </p:nvSpPr>
            <p:spPr bwMode="auto">
              <a:xfrm>
                <a:off x="54680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 name="正方形/長方形 58"/>
              <p:cNvSpPr/>
              <p:nvPr/>
            </p:nvSpPr>
            <p:spPr bwMode="auto">
              <a:xfrm>
                <a:off x="17526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 name="正方形/長方形 59"/>
              <p:cNvSpPr/>
              <p:nvPr/>
            </p:nvSpPr>
            <p:spPr bwMode="auto">
              <a:xfrm>
                <a:off x="22860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1" name="正方形/長方形 60"/>
              <p:cNvSpPr/>
              <p:nvPr/>
            </p:nvSpPr>
            <p:spPr bwMode="auto">
              <a:xfrm>
                <a:off x="28194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2" name="正方形/長方形 61"/>
              <p:cNvSpPr/>
              <p:nvPr/>
            </p:nvSpPr>
            <p:spPr bwMode="auto">
              <a:xfrm>
                <a:off x="33528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 name="正方形/長方形 62"/>
              <p:cNvSpPr/>
              <p:nvPr/>
            </p:nvSpPr>
            <p:spPr bwMode="auto">
              <a:xfrm>
                <a:off x="38678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 name="正方形/長方形 63"/>
              <p:cNvSpPr/>
              <p:nvPr/>
            </p:nvSpPr>
            <p:spPr bwMode="auto">
              <a:xfrm>
                <a:off x="44012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 name="正方形/長方形 64"/>
              <p:cNvSpPr/>
              <p:nvPr/>
            </p:nvSpPr>
            <p:spPr bwMode="auto">
              <a:xfrm>
                <a:off x="49346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 name="正方形/長方形 65"/>
              <p:cNvSpPr/>
              <p:nvPr/>
            </p:nvSpPr>
            <p:spPr bwMode="auto">
              <a:xfrm>
                <a:off x="54680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69" name="テキスト ボックス 68"/>
            <p:cNvSpPr txBox="1"/>
            <p:nvPr/>
          </p:nvSpPr>
          <p:spPr>
            <a:xfrm>
              <a:off x="575765" y="5406204"/>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8</a:t>
              </a:r>
              <a:endParaRPr kumimoji="1" lang="ja-JP" altLang="en-US" sz="2000" b="1" dirty="0">
                <a:effectLst/>
                <a:latin typeface="Times New Roman" panose="02020603050405020304" pitchFamily="18" charset="0"/>
              </a:endParaRPr>
            </a:p>
          </p:txBody>
        </p:sp>
        <p:sp>
          <p:nvSpPr>
            <p:cNvPr id="70" name="テキスト ボックス 69"/>
            <p:cNvSpPr txBox="1"/>
            <p:nvPr/>
          </p:nvSpPr>
          <p:spPr>
            <a:xfrm>
              <a:off x="568982" y="4867715"/>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7</a:t>
              </a:r>
              <a:endParaRPr kumimoji="1" lang="ja-JP" altLang="en-US" sz="2000" b="1" dirty="0">
                <a:effectLst/>
                <a:latin typeface="Times New Roman" panose="02020603050405020304" pitchFamily="18" charset="0"/>
              </a:endParaRPr>
            </a:p>
          </p:txBody>
        </p:sp>
        <p:sp>
          <p:nvSpPr>
            <p:cNvPr id="71" name="テキスト ボックス 70"/>
            <p:cNvSpPr txBox="1"/>
            <p:nvPr/>
          </p:nvSpPr>
          <p:spPr>
            <a:xfrm>
              <a:off x="576947" y="434703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6</a:t>
              </a:r>
              <a:endParaRPr kumimoji="1" lang="ja-JP" altLang="en-US" sz="2000" b="1" dirty="0">
                <a:effectLst/>
                <a:latin typeface="Times New Roman" panose="02020603050405020304" pitchFamily="18" charset="0"/>
              </a:endParaRPr>
            </a:p>
          </p:txBody>
        </p:sp>
        <p:sp>
          <p:nvSpPr>
            <p:cNvPr id="72" name="テキスト ボックス 71"/>
            <p:cNvSpPr txBox="1"/>
            <p:nvPr/>
          </p:nvSpPr>
          <p:spPr>
            <a:xfrm>
              <a:off x="570162" y="380854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5</a:t>
              </a:r>
              <a:endParaRPr kumimoji="1" lang="ja-JP" altLang="en-US" sz="2000" b="1" dirty="0">
                <a:effectLst/>
                <a:latin typeface="Times New Roman" panose="02020603050405020304" pitchFamily="18" charset="0"/>
              </a:endParaRPr>
            </a:p>
          </p:txBody>
        </p:sp>
        <p:sp>
          <p:nvSpPr>
            <p:cNvPr id="73" name="テキスト ボックス 72"/>
            <p:cNvSpPr txBox="1"/>
            <p:nvPr/>
          </p:nvSpPr>
          <p:spPr>
            <a:xfrm>
              <a:off x="578448" y="3312784"/>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4</a:t>
              </a:r>
              <a:endParaRPr kumimoji="1" lang="ja-JP" altLang="en-US" sz="2000" b="1" dirty="0">
                <a:effectLst/>
                <a:latin typeface="Times New Roman" panose="02020603050405020304" pitchFamily="18" charset="0"/>
              </a:endParaRPr>
            </a:p>
          </p:txBody>
        </p:sp>
        <p:sp>
          <p:nvSpPr>
            <p:cNvPr id="74" name="テキスト ボックス 73"/>
            <p:cNvSpPr txBox="1"/>
            <p:nvPr/>
          </p:nvSpPr>
          <p:spPr>
            <a:xfrm>
              <a:off x="571664" y="2774294"/>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3</a:t>
              </a:r>
              <a:endParaRPr kumimoji="1" lang="ja-JP" altLang="en-US" sz="2000" b="1" dirty="0">
                <a:effectLst/>
                <a:latin typeface="Times New Roman" panose="02020603050405020304" pitchFamily="18" charset="0"/>
              </a:endParaRPr>
            </a:p>
          </p:txBody>
        </p:sp>
        <p:sp>
          <p:nvSpPr>
            <p:cNvPr id="75" name="テキスト ボックス 74"/>
            <p:cNvSpPr txBox="1"/>
            <p:nvPr/>
          </p:nvSpPr>
          <p:spPr>
            <a:xfrm>
              <a:off x="579629" y="2253618"/>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2</a:t>
              </a:r>
              <a:endParaRPr kumimoji="1" lang="ja-JP" altLang="en-US" sz="2000" b="1" dirty="0">
                <a:effectLst/>
                <a:latin typeface="Times New Roman" panose="02020603050405020304" pitchFamily="18" charset="0"/>
              </a:endParaRPr>
            </a:p>
          </p:txBody>
        </p:sp>
        <p:sp>
          <p:nvSpPr>
            <p:cNvPr id="76" name="テキスト ボックス 75"/>
            <p:cNvSpPr txBox="1"/>
            <p:nvPr/>
          </p:nvSpPr>
          <p:spPr>
            <a:xfrm>
              <a:off x="572846" y="171512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1</a:t>
              </a:r>
              <a:endParaRPr kumimoji="1" lang="ja-JP" altLang="en-US" sz="2000" b="1" dirty="0">
                <a:effectLst/>
                <a:latin typeface="Times New Roman" panose="02020603050405020304" pitchFamily="18" charset="0"/>
              </a:endParaRPr>
            </a:p>
          </p:txBody>
        </p:sp>
        <p:sp>
          <p:nvSpPr>
            <p:cNvPr id="77" name="テキスト ボックス 76"/>
            <p:cNvSpPr txBox="1"/>
            <p:nvPr/>
          </p:nvSpPr>
          <p:spPr>
            <a:xfrm>
              <a:off x="1038608" y="1216133"/>
              <a:ext cx="478468" cy="611810"/>
            </a:xfrm>
            <a:prstGeom prst="rect">
              <a:avLst/>
            </a:prstGeom>
            <a:noFill/>
          </p:spPr>
          <p:txBody>
            <a:bodyPr wrap="none" rtlCol="0">
              <a:spAutoFit/>
            </a:bodyPr>
            <a:lstStyle/>
            <a:p>
              <a:r>
                <a:rPr kumimoji="1" lang="en-US" altLang="ja-JP" sz="2000" b="1" dirty="0">
                  <a:effectLst/>
                  <a:latin typeface="Times New Roman" panose="02020603050405020304" pitchFamily="18" charset="0"/>
                </a:rPr>
                <a:t>a</a:t>
              </a:r>
              <a:endParaRPr kumimoji="1" lang="ja-JP" altLang="en-US" sz="2000" b="1" dirty="0">
                <a:effectLst/>
                <a:latin typeface="Times New Roman" panose="02020603050405020304" pitchFamily="18" charset="0"/>
              </a:endParaRPr>
            </a:p>
          </p:txBody>
        </p:sp>
        <p:sp>
          <p:nvSpPr>
            <p:cNvPr id="78" name="テキスト ボックス 77"/>
            <p:cNvSpPr txBox="1"/>
            <p:nvPr/>
          </p:nvSpPr>
          <p:spPr>
            <a:xfrm>
              <a:off x="1560978" y="1210320"/>
              <a:ext cx="500528" cy="611810"/>
            </a:xfrm>
            <a:prstGeom prst="rect">
              <a:avLst/>
            </a:prstGeom>
            <a:noFill/>
          </p:spPr>
          <p:txBody>
            <a:bodyPr wrap="none" rtlCol="0">
              <a:spAutoFit/>
            </a:bodyPr>
            <a:lstStyle/>
            <a:p>
              <a:r>
                <a:rPr lang="en-US" altLang="ja-JP" sz="2000" b="1" dirty="0">
                  <a:effectLst/>
                  <a:latin typeface="Times New Roman" panose="02020603050405020304" pitchFamily="18" charset="0"/>
                </a:rPr>
                <a:t>b</a:t>
              </a:r>
              <a:endParaRPr kumimoji="1" lang="ja-JP" altLang="en-US" sz="2000" b="1" dirty="0">
                <a:effectLst/>
                <a:latin typeface="Times New Roman" panose="02020603050405020304" pitchFamily="18" charset="0"/>
              </a:endParaRPr>
            </a:p>
          </p:txBody>
        </p:sp>
        <p:sp>
          <p:nvSpPr>
            <p:cNvPr id="79" name="テキスト ボックス 78"/>
            <p:cNvSpPr txBox="1"/>
            <p:nvPr/>
          </p:nvSpPr>
          <p:spPr>
            <a:xfrm>
              <a:off x="2105174" y="1215819"/>
              <a:ext cx="456407" cy="611810"/>
            </a:xfrm>
            <a:prstGeom prst="rect">
              <a:avLst/>
            </a:prstGeom>
            <a:noFill/>
          </p:spPr>
          <p:txBody>
            <a:bodyPr wrap="none" rtlCol="0">
              <a:spAutoFit/>
            </a:bodyPr>
            <a:lstStyle/>
            <a:p>
              <a:r>
                <a:rPr lang="en-US" altLang="ja-JP" sz="2000" b="1" dirty="0">
                  <a:effectLst/>
                  <a:latin typeface="Times New Roman" panose="02020603050405020304" pitchFamily="18" charset="0"/>
                </a:rPr>
                <a:t>c</a:t>
              </a:r>
              <a:endParaRPr kumimoji="1" lang="ja-JP" altLang="en-US" sz="2000" b="1" dirty="0">
                <a:effectLst/>
                <a:latin typeface="Times New Roman" panose="02020603050405020304" pitchFamily="18" charset="0"/>
              </a:endParaRPr>
            </a:p>
          </p:txBody>
        </p:sp>
        <p:sp>
          <p:nvSpPr>
            <p:cNvPr id="80" name="テキスト ボックス 79"/>
            <p:cNvSpPr txBox="1"/>
            <p:nvPr/>
          </p:nvSpPr>
          <p:spPr>
            <a:xfrm>
              <a:off x="2616515" y="1210007"/>
              <a:ext cx="500528" cy="611810"/>
            </a:xfrm>
            <a:prstGeom prst="rect">
              <a:avLst/>
            </a:prstGeom>
            <a:noFill/>
          </p:spPr>
          <p:txBody>
            <a:bodyPr wrap="none" rtlCol="0">
              <a:spAutoFit/>
            </a:bodyPr>
            <a:lstStyle/>
            <a:p>
              <a:r>
                <a:rPr lang="en-US" altLang="ja-JP" sz="2000" b="1" dirty="0">
                  <a:effectLst/>
                  <a:latin typeface="Times New Roman" panose="02020603050405020304" pitchFamily="18" charset="0"/>
                </a:rPr>
                <a:t>d</a:t>
              </a:r>
              <a:endParaRPr kumimoji="1" lang="ja-JP" altLang="en-US" sz="2000" b="1" dirty="0">
                <a:effectLst/>
                <a:latin typeface="Times New Roman" panose="02020603050405020304" pitchFamily="18" charset="0"/>
              </a:endParaRPr>
            </a:p>
          </p:txBody>
        </p:sp>
        <p:sp>
          <p:nvSpPr>
            <p:cNvPr id="81" name="テキスト ボックス 80"/>
            <p:cNvSpPr txBox="1"/>
            <p:nvPr/>
          </p:nvSpPr>
          <p:spPr>
            <a:xfrm>
              <a:off x="3158973" y="1216133"/>
              <a:ext cx="456407" cy="611810"/>
            </a:xfrm>
            <a:prstGeom prst="rect">
              <a:avLst/>
            </a:prstGeom>
            <a:noFill/>
          </p:spPr>
          <p:txBody>
            <a:bodyPr wrap="none" rtlCol="0">
              <a:spAutoFit/>
            </a:bodyPr>
            <a:lstStyle/>
            <a:p>
              <a:r>
                <a:rPr lang="en-US" altLang="ja-JP" sz="2000" b="1" dirty="0">
                  <a:effectLst/>
                  <a:latin typeface="Times New Roman" panose="02020603050405020304" pitchFamily="18" charset="0"/>
                </a:rPr>
                <a:t>e</a:t>
              </a:r>
              <a:endParaRPr kumimoji="1" lang="ja-JP" altLang="en-US" sz="2000" b="1" dirty="0">
                <a:effectLst/>
                <a:latin typeface="Times New Roman" panose="02020603050405020304" pitchFamily="18" charset="0"/>
              </a:endParaRPr>
            </a:p>
          </p:txBody>
        </p:sp>
        <p:sp>
          <p:nvSpPr>
            <p:cNvPr id="82" name="テキスト ボックス 81"/>
            <p:cNvSpPr txBox="1"/>
            <p:nvPr/>
          </p:nvSpPr>
          <p:spPr>
            <a:xfrm>
              <a:off x="3714434" y="1210320"/>
              <a:ext cx="412287" cy="611810"/>
            </a:xfrm>
            <a:prstGeom prst="rect">
              <a:avLst/>
            </a:prstGeom>
            <a:noFill/>
          </p:spPr>
          <p:txBody>
            <a:bodyPr wrap="none" rtlCol="0">
              <a:spAutoFit/>
            </a:bodyPr>
            <a:lstStyle/>
            <a:p>
              <a:r>
                <a:rPr lang="en-US" altLang="ja-JP" sz="2000" b="1" dirty="0">
                  <a:effectLst/>
                  <a:latin typeface="Times New Roman" panose="02020603050405020304" pitchFamily="18" charset="0"/>
                </a:rPr>
                <a:t>f</a:t>
              </a:r>
              <a:endParaRPr kumimoji="1" lang="ja-JP" altLang="en-US" sz="2000" b="1" dirty="0">
                <a:effectLst/>
                <a:latin typeface="Times New Roman" panose="02020603050405020304" pitchFamily="18" charset="0"/>
              </a:endParaRPr>
            </a:p>
          </p:txBody>
        </p:sp>
        <p:sp>
          <p:nvSpPr>
            <p:cNvPr id="83" name="テキスト ボックス 82"/>
            <p:cNvSpPr txBox="1"/>
            <p:nvPr/>
          </p:nvSpPr>
          <p:spPr>
            <a:xfrm>
              <a:off x="4203480" y="121581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g</a:t>
              </a:r>
              <a:endParaRPr kumimoji="1" lang="ja-JP" altLang="en-US" sz="2000" b="1" dirty="0">
                <a:effectLst/>
                <a:latin typeface="Times New Roman" panose="02020603050405020304" pitchFamily="18" charset="0"/>
              </a:endParaRPr>
            </a:p>
          </p:txBody>
        </p:sp>
        <p:sp>
          <p:nvSpPr>
            <p:cNvPr id="84" name="テキスト ボックス 83"/>
            <p:cNvSpPr txBox="1"/>
            <p:nvPr/>
          </p:nvSpPr>
          <p:spPr>
            <a:xfrm>
              <a:off x="4725852" y="1210007"/>
              <a:ext cx="500528" cy="611810"/>
            </a:xfrm>
            <a:prstGeom prst="rect">
              <a:avLst/>
            </a:prstGeom>
            <a:noFill/>
          </p:spPr>
          <p:txBody>
            <a:bodyPr wrap="none" rtlCol="0">
              <a:spAutoFit/>
            </a:bodyPr>
            <a:lstStyle/>
            <a:p>
              <a:r>
                <a:rPr lang="en-US" altLang="ja-JP" sz="2000" b="1" dirty="0">
                  <a:effectLst/>
                  <a:latin typeface="Times New Roman" panose="02020603050405020304" pitchFamily="18" charset="0"/>
                </a:rPr>
                <a:t>h</a:t>
              </a:r>
              <a:endParaRPr kumimoji="1" lang="ja-JP" altLang="en-US" sz="2000" b="1" dirty="0">
                <a:effectLst/>
                <a:latin typeface="Times New Roman" panose="02020603050405020304" pitchFamily="18" charset="0"/>
              </a:endParaRPr>
            </a:p>
          </p:txBody>
        </p:sp>
        <p:sp>
          <p:nvSpPr>
            <p:cNvPr id="86" name="円/楕円 85"/>
            <p:cNvSpPr/>
            <p:nvPr/>
          </p:nvSpPr>
          <p:spPr bwMode="auto">
            <a:xfrm>
              <a:off x="2652432" y="4426169"/>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2" name="円/楕円 91"/>
            <p:cNvSpPr/>
            <p:nvPr/>
          </p:nvSpPr>
          <p:spPr bwMode="auto">
            <a:xfrm>
              <a:off x="2142063" y="3883202"/>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4" name="円/楕円 93"/>
            <p:cNvSpPr/>
            <p:nvPr/>
          </p:nvSpPr>
          <p:spPr bwMode="auto">
            <a:xfrm>
              <a:off x="3719348" y="3368998"/>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9" name="円/楕円 98"/>
            <p:cNvSpPr/>
            <p:nvPr/>
          </p:nvSpPr>
          <p:spPr bwMode="auto">
            <a:xfrm>
              <a:off x="2652432" y="3369517"/>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0" name="円/楕円 99"/>
            <p:cNvSpPr/>
            <p:nvPr/>
          </p:nvSpPr>
          <p:spPr bwMode="auto">
            <a:xfrm>
              <a:off x="3184076" y="2840334"/>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1" name="円/楕円 100"/>
            <p:cNvSpPr/>
            <p:nvPr/>
          </p:nvSpPr>
          <p:spPr bwMode="auto">
            <a:xfrm>
              <a:off x="3711446" y="3879659"/>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1" name="円/楕円 110"/>
            <p:cNvSpPr/>
            <p:nvPr/>
          </p:nvSpPr>
          <p:spPr bwMode="auto">
            <a:xfrm>
              <a:off x="2652568" y="3892769"/>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2" name="円/楕円 111"/>
            <p:cNvSpPr/>
            <p:nvPr/>
          </p:nvSpPr>
          <p:spPr bwMode="auto">
            <a:xfrm>
              <a:off x="3170744" y="3362094"/>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0" name="円/楕円 129"/>
            <p:cNvSpPr/>
            <p:nvPr/>
          </p:nvSpPr>
          <p:spPr bwMode="auto">
            <a:xfrm>
              <a:off x="3182007" y="3883202"/>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1" name="円/楕円 130"/>
            <p:cNvSpPr/>
            <p:nvPr/>
          </p:nvSpPr>
          <p:spPr bwMode="auto">
            <a:xfrm>
              <a:off x="2141846" y="4416231"/>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sp>
        <p:nvSpPr>
          <p:cNvPr id="98" name="円/楕円 97"/>
          <p:cNvSpPr/>
          <p:nvPr/>
        </p:nvSpPr>
        <p:spPr bwMode="auto">
          <a:xfrm>
            <a:off x="3434300" y="4781119"/>
            <a:ext cx="299992" cy="299992"/>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cxnSp>
        <p:nvCxnSpPr>
          <p:cNvPr id="88" name="直線矢印コネクタ 87"/>
          <p:cNvCxnSpPr>
            <a:stCxn id="47" idx="0"/>
          </p:cNvCxnSpPr>
          <p:nvPr/>
        </p:nvCxnSpPr>
        <p:spPr bwMode="auto">
          <a:xfrm flipH="1" flipV="1">
            <a:off x="3583365" y="2556010"/>
            <a:ext cx="930" cy="2172935"/>
          </a:xfrm>
          <a:prstGeom prst="straightConnector1">
            <a:avLst/>
          </a:prstGeom>
          <a:noFill/>
          <a:ln w="50800" cap="flat" cmpd="sng" algn="ctr">
            <a:solidFill>
              <a:srgbClr val="FF99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直線矢印コネクタ 101"/>
          <p:cNvCxnSpPr/>
          <p:nvPr/>
        </p:nvCxnSpPr>
        <p:spPr bwMode="auto">
          <a:xfrm flipV="1">
            <a:off x="3812709" y="3463808"/>
            <a:ext cx="1205416" cy="1265137"/>
          </a:xfrm>
          <a:prstGeom prst="straightConnector1">
            <a:avLst/>
          </a:prstGeom>
          <a:noFill/>
          <a:ln w="50800" cap="flat" cmpd="sng" algn="ctr">
            <a:solidFill>
              <a:srgbClr val="FF99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直線矢印コネクタ 102"/>
          <p:cNvCxnSpPr>
            <a:stCxn id="48" idx="1"/>
            <a:endCxn id="50" idx="3"/>
          </p:cNvCxnSpPr>
          <p:nvPr/>
        </p:nvCxnSpPr>
        <p:spPr bwMode="auto">
          <a:xfrm>
            <a:off x="3794290" y="4938939"/>
            <a:ext cx="1259964" cy="0"/>
          </a:xfrm>
          <a:prstGeom prst="straightConnector1">
            <a:avLst/>
          </a:prstGeom>
          <a:noFill/>
          <a:ln w="50800" cap="flat" cmpd="sng" algn="ctr">
            <a:solidFill>
              <a:srgbClr val="FF99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8" name="直線矢印コネクタ 107"/>
          <p:cNvCxnSpPr/>
          <p:nvPr/>
        </p:nvCxnSpPr>
        <p:spPr bwMode="auto">
          <a:xfrm>
            <a:off x="3775529" y="5166120"/>
            <a:ext cx="839794" cy="827962"/>
          </a:xfrm>
          <a:prstGeom prst="straightConnector1">
            <a:avLst/>
          </a:prstGeom>
          <a:noFill/>
          <a:ln w="50800" cap="flat" cmpd="sng" algn="ctr">
            <a:solidFill>
              <a:srgbClr val="FF99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直線矢印コネクタ 109"/>
          <p:cNvCxnSpPr>
            <a:stCxn id="55" idx="0"/>
            <a:endCxn id="63" idx="2"/>
          </p:cNvCxnSpPr>
          <p:nvPr/>
        </p:nvCxnSpPr>
        <p:spPr bwMode="auto">
          <a:xfrm>
            <a:off x="3584295" y="5154106"/>
            <a:ext cx="0" cy="839976"/>
          </a:xfrm>
          <a:prstGeom prst="straightConnector1">
            <a:avLst/>
          </a:prstGeom>
          <a:noFill/>
          <a:ln w="50800" cap="flat" cmpd="sng" algn="ctr">
            <a:solidFill>
              <a:srgbClr val="FF99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3" name="直線矢印コネクタ 112"/>
          <p:cNvCxnSpPr/>
          <p:nvPr/>
        </p:nvCxnSpPr>
        <p:spPr bwMode="auto">
          <a:xfrm flipH="1">
            <a:off x="2548807" y="5133285"/>
            <a:ext cx="815311" cy="860797"/>
          </a:xfrm>
          <a:prstGeom prst="straightConnector1">
            <a:avLst/>
          </a:prstGeom>
          <a:noFill/>
          <a:ln w="50800" cap="flat" cmpd="sng" algn="ctr">
            <a:solidFill>
              <a:srgbClr val="FF99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 name="直線矢印コネクタ 115"/>
          <p:cNvCxnSpPr>
            <a:stCxn id="47" idx="1"/>
            <a:endCxn id="43" idx="1"/>
          </p:cNvCxnSpPr>
          <p:nvPr/>
        </p:nvCxnSpPr>
        <p:spPr bwMode="auto">
          <a:xfrm flipH="1">
            <a:off x="1708831" y="4938939"/>
            <a:ext cx="1665470" cy="0"/>
          </a:xfrm>
          <a:prstGeom prst="straightConnector1">
            <a:avLst/>
          </a:prstGeom>
          <a:noFill/>
          <a:ln w="50800" cap="flat" cmpd="sng" algn="ctr">
            <a:solidFill>
              <a:srgbClr val="FF99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0" name="直線矢印コネクタ 119"/>
          <p:cNvCxnSpPr/>
          <p:nvPr/>
        </p:nvCxnSpPr>
        <p:spPr bwMode="auto">
          <a:xfrm flipH="1" flipV="1">
            <a:off x="1746632" y="3043820"/>
            <a:ext cx="1626739" cy="1640884"/>
          </a:xfrm>
          <a:prstGeom prst="straightConnector1">
            <a:avLst/>
          </a:prstGeom>
          <a:noFill/>
          <a:ln w="50800" cap="flat" cmpd="sng" algn="ctr">
            <a:solidFill>
              <a:srgbClr val="FF99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7" name="テキスト ボックス 126"/>
          <p:cNvSpPr txBox="1"/>
          <p:nvPr/>
        </p:nvSpPr>
        <p:spPr>
          <a:xfrm>
            <a:off x="914313" y="1479230"/>
            <a:ext cx="7092006" cy="523220"/>
          </a:xfrm>
          <a:prstGeom prst="rect">
            <a:avLst/>
          </a:prstGeom>
          <a:noFill/>
        </p:spPr>
        <p:txBody>
          <a:bodyPr wrap="none" rtlCol="0">
            <a:spAutoFit/>
          </a:bodyPr>
          <a:lstStyle/>
          <a:p>
            <a:pPr algn="l"/>
            <a:r>
              <a:rPr kumimoji="1" lang="ja-JP" altLang="en-US" dirty="0"/>
              <a:t>置いた石から</a:t>
            </a:r>
            <a:r>
              <a:rPr kumimoji="1" lang="en-US" altLang="ja-JP" dirty="0"/>
              <a:t>8</a:t>
            </a:r>
            <a:r>
              <a:rPr kumimoji="1" lang="ja-JP" altLang="en-US" dirty="0"/>
              <a:t>方向に</a:t>
            </a:r>
            <a:r>
              <a:rPr lang="ja-JP" altLang="en-US" dirty="0"/>
              <a:t>ひっくり返せるかチェック</a:t>
            </a:r>
            <a:endParaRPr kumimoji="1" lang="ja-JP" altLang="en-US" dirty="0"/>
          </a:p>
        </p:txBody>
      </p:sp>
      <p:sp>
        <p:nvSpPr>
          <p:cNvPr id="128" name="テキスト ボックス 127"/>
          <p:cNvSpPr txBox="1"/>
          <p:nvPr/>
        </p:nvSpPr>
        <p:spPr>
          <a:xfrm>
            <a:off x="5867400" y="2489241"/>
            <a:ext cx="2430473" cy="1791260"/>
          </a:xfrm>
          <a:prstGeom prst="rect">
            <a:avLst/>
          </a:prstGeom>
          <a:noFill/>
        </p:spPr>
        <p:txBody>
          <a:bodyPr wrap="none" rtlCol="0">
            <a:spAutoFit/>
          </a:bodyPr>
          <a:lstStyle/>
          <a:p>
            <a:r>
              <a:rPr kumimoji="1" lang="ja-JP" altLang="en-US" sz="2400" dirty="0">
                <a:latin typeface="Times New Roman" panose="02020603050405020304" pitchFamily="18" charset="0"/>
              </a:rPr>
              <a:t>隣に敵石があり、</a:t>
            </a:r>
            <a:endParaRPr kumimoji="1" lang="en-US" altLang="ja-JP" sz="2400" dirty="0">
              <a:latin typeface="Times New Roman" panose="02020603050405020304" pitchFamily="18" charset="0"/>
            </a:endParaRPr>
          </a:p>
          <a:p>
            <a:r>
              <a:rPr lang="ja-JP" altLang="en-US" sz="2400" dirty="0">
                <a:latin typeface="Times New Roman" panose="02020603050405020304" pitchFamily="18" charset="0"/>
              </a:rPr>
              <a:t>かつその方向に</a:t>
            </a:r>
            <a:endParaRPr lang="en-US" altLang="ja-JP" sz="2400" dirty="0">
              <a:latin typeface="Times New Roman" panose="02020603050405020304" pitchFamily="18" charset="0"/>
            </a:endParaRPr>
          </a:p>
          <a:p>
            <a:r>
              <a:rPr kumimoji="1" lang="ja-JP" altLang="en-US" sz="2400" dirty="0">
                <a:latin typeface="Times New Roman" panose="02020603050405020304" pitchFamily="18" charset="0"/>
              </a:rPr>
              <a:t>自石があれば</a:t>
            </a:r>
            <a:endParaRPr kumimoji="1" lang="en-US" altLang="ja-JP" sz="2400" dirty="0">
              <a:latin typeface="Times New Roman" panose="02020603050405020304" pitchFamily="18" charset="0"/>
            </a:endParaRPr>
          </a:p>
          <a:p>
            <a:r>
              <a:rPr kumimoji="1" lang="ja-JP" altLang="en-US" sz="2400" dirty="0">
                <a:latin typeface="Times New Roman" panose="02020603050405020304" pitchFamily="18" charset="0"/>
              </a:rPr>
              <a:t>ひっくり返せる</a:t>
            </a:r>
          </a:p>
        </p:txBody>
      </p:sp>
      <p:grpSp>
        <p:nvGrpSpPr>
          <p:cNvPr id="129" name="グループ化 128"/>
          <p:cNvGrpSpPr/>
          <p:nvPr/>
        </p:nvGrpSpPr>
        <p:grpSpPr>
          <a:xfrm>
            <a:off x="3425432" y="3946760"/>
            <a:ext cx="310002" cy="714363"/>
            <a:chOff x="3425432" y="3946760"/>
            <a:chExt cx="310002" cy="714363"/>
          </a:xfrm>
        </p:grpSpPr>
        <p:sp>
          <p:nvSpPr>
            <p:cNvPr id="132" name="円/楕円 131"/>
            <p:cNvSpPr/>
            <p:nvPr/>
          </p:nvSpPr>
          <p:spPr bwMode="auto">
            <a:xfrm>
              <a:off x="3425432" y="3946760"/>
              <a:ext cx="299992" cy="299992"/>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latin typeface="Times New Roman" panose="02020603050405020304" pitchFamily="18" charset="0"/>
                </a:rPr>
                <a:t>△</a:t>
              </a:r>
              <a:endParaRPr kumimoji="1" lang="ja-JP" altLang="en-US" sz="2000" b="0" i="0" u="none" strike="noStrike" cap="none" normalizeH="0" dirty="0">
                <a:ln>
                  <a:noFill/>
                </a:ln>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3" name="円/楕円 132"/>
            <p:cNvSpPr/>
            <p:nvPr/>
          </p:nvSpPr>
          <p:spPr bwMode="auto">
            <a:xfrm>
              <a:off x="3435442" y="4361131"/>
              <a:ext cx="299992" cy="299992"/>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latin typeface="Times New Roman" panose="02020603050405020304" pitchFamily="18" charset="0"/>
                </a:rPr>
                <a:t>△</a:t>
              </a:r>
              <a:endParaRPr kumimoji="1" lang="ja-JP" altLang="en-US" sz="2000" b="0" i="0" u="none" strike="noStrike" cap="none" normalizeH="0" dirty="0">
                <a:ln>
                  <a:noFill/>
                </a:ln>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sp>
        <p:nvSpPr>
          <p:cNvPr id="134" name="テキスト ボックス 133"/>
          <p:cNvSpPr txBox="1"/>
          <p:nvPr/>
        </p:nvSpPr>
        <p:spPr>
          <a:xfrm>
            <a:off x="5821461" y="4534334"/>
            <a:ext cx="2470549" cy="1348061"/>
          </a:xfrm>
          <a:prstGeom prst="rect">
            <a:avLst/>
          </a:prstGeom>
          <a:noFill/>
        </p:spPr>
        <p:txBody>
          <a:bodyPr wrap="none" rtlCol="0">
            <a:spAutoFit/>
          </a:bodyPr>
          <a:lstStyle/>
          <a:p>
            <a:r>
              <a:rPr kumimoji="1" lang="ja-JP" altLang="en-US" sz="2400" dirty="0">
                <a:latin typeface="Times New Roman" panose="02020603050405020304" pitchFamily="18" charset="0"/>
              </a:rPr>
              <a:t>ひっくり返せる</a:t>
            </a:r>
            <a:endParaRPr kumimoji="1" lang="en-US" altLang="ja-JP" sz="2400" dirty="0">
              <a:latin typeface="Times New Roman" panose="02020603050405020304" pitchFamily="18" charset="0"/>
            </a:endParaRPr>
          </a:p>
          <a:p>
            <a:r>
              <a:rPr lang="ja-JP" altLang="en-US" sz="2400" dirty="0">
                <a:latin typeface="Times New Roman" panose="02020603050405020304" pitchFamily="18" charset="0"/>
              </a:rPr>
              <a:t>石があるならば</a:t>
            </a:r>
            <a:endParaRPr lang="en-US" altLang="ja-JP" sz="2400" dirty="0">
              <a:latin typeface="Times New Roman" panose="02020603050405020304" pitchFamily="18" charset="0"/>
            </a:endParaRPr>
          </a:p>
          <a:p>
            <a:r>
              <a:rPr kumimoji="1" lang="ja-JP" altLang="en-US" sz="2400" dirty="0">
                <a:latin typeface="Times New Roman" panose="02020603050405020304" pitchFamily="18" charset="0"/>
              </a:rPr>
              <a:t>そのマスに置ける</a:t>
            </a:r>
          </a:p>
        </p:txBody>
      </p:sp>
    </p:spTree>
    <p:extLst>
      <p:ext uri="{BB962C8B-B14F-4D97-AF65-F5344CB8AC3E}">
        <p14:creationId xmlns:p14="http://schemas.microsoft.com/office/powerpoint/2010/main" val="2377748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98"/>
                                        </p:tgtEl>
                                        <p:attrNameLst>
                                          <p:attrName>style.visibility</p:attrName>
                                        </p:attrNameLst>
                                      </p:cBhvr>
                                      <p:to>
                                        <p:strVal val="visible"/>
                                      </p:to>
                                    </p:set>
                                    <p:anim calcmode="lin" valueType="num">
                                      <p:cBhvr additive="base">
                                        <p:cTn id="7" dur="500" fill="hold"/>
                                        <p:tgtEl>
                                          <p:spTgt spid="98"/>
                                        </p:tgtEl>
                                        <p:attrNameLst>
                                          <p:attrName>ppt_x</p:attrName>
                                        </p:attrNameLst>
                                      </p:cBhvr>
                                      <p:tavLst>
                                        <p:tav tm="0">
                                          <p:val>
                                            <p:strVal val="#ppt_x"/>
                                          </p:val>
                                        </p:tav>
                                        <p:tav tm="100000">
                                          <p:val>
                                            <p:strVal val="#ppt_x"/>
                                          </p:val>
                                        </p:tav>
                                      </p:tavLst>
                                    </p:anim>
                                    <p:anim calcmode="lin" valueType="num">
                                      <p:cBhvr additive="base">
                                        <p:cTn id="8" dur="500" fill="hold"/>
                                        <p:tgtEl>
                                          <p:spTgt spid="98"/>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88"/>
                                        </p:tgtEl>
                                        <p:attrNameLst>
                                          <p:attrName>style.visibility</p:attrName>
                                        </p:attrNameLst>
                                      </p:cBhvr>
                                      <p:to>
                                        <p:strVal val="visible"/>
                                      </p:to>
                                    </p:set>
                                    <p:animEffect transition="in" filter="wipe(down)">
                                      <p:cBhvr>
                                        <p:cTn id="13" dur="500"/>
                                        <p:tgtEl>
                                          <p:spTgt spid="88"/>
                                        </p:tgtEl>
                                      </p:cBhvr>
                                    </p:animEffect>
                                  </p:childTnLst>
                                </p:cTn>
                              </p:par>
                              <p:par>
                                <p:cTn id="14" presetID="22" presetClass="entr" presetSubtype="4" fill="hold" nodeType="withEffect">
                                  <p:stCondLst>
                                    <p:cond delay="0"/>
                                  </p:stCondLst>
                                  <p:childTnLst>
                                    <p:set>
                                      <p:cBhvr>
                                        <p:cTn id="15" dur="1" fill="hold">
                                          <p:stCondLst>
                                            <p:cond delay="0"/>
                                          </p:stCondLst>
                                        </p:cTn>
                                        <p:tgtEl>
                                          <p:spTgt spid="102"/>
                                        </p:tgtEl>
                                        <p:attrNameLst>
                                          <p:attrName>style.visibility</p:attrName>
                                        </p:attrNameLst>
                                      </p:cBhvr>
                                      <p:to>
                                        <p:strVal val="visible"/>
                                      </p:to>
                                    </p:set>
                                    <p:animEffect transition="in" filter="wipe(down)">
                                      <p:cBhvr>
                                        <p:cTn id="16" dur="500"/>
                                        <p:tgtEl>
                                          <p:spTgt spid="102"/>
                                        </p:tgtEl>
                                      </p:cBhvr>
                                    </p:animEffect>
                                  </p:childTnLst>
                                </p:cTn>
                              </p:par>
                              <p:par>
                                <p:cTn id="17" presetID="22" presetClass="entr" presetSubtype="8" fill="hold" nodeType="withEffect">
                                  <p:stCondLst>
                                    <p:cond delay="0"/>
                                  </p:stCondLst>
                                  <p:childTnLst>
                                    <p:set>
                                      <p:cBhvr>
                                        <p:cTn id="18" dur="1" fill="hold">
                                          <p:stCondLst>
                                            <p:cond delay="0"/>
                                          </p:stCondLst>
                                        </p:cTn>
                                        <p:tgtEl>
                                          <p:spTgt spid="103"/>
                                        </p:tgtEl>
                                        <p:attrNameLst>
                                          <p:attrName>style.visibility</p:attrName>
                                        </p:attrNameLst>
                                      </p:cBhvr>
                                      <p:to>
                                        <p:strVal val="visible"/>
                                      </p:to>
                                    </p:set>
                                    <p:animEffect transition="in" filter="wipe(left)">
                                      <p:cBhvr>
                                        <p:cTn id="19" dur="500"/>
                                        <p:tgtEl>
                                          <p:spTgt spid="103"/>
                                        </p:tgtEl>
                                      </p:cBhvr>
                                    </p:animEffect>
                                  </p:childTnLst>
                                </p:cTn>
                              </p:par>
                              <p:par>
                                <p:cTn id="20" presetID="22" presetClass="entr" presetSubtype="1" fill="hold" nodeType="withEffect">
                                  <p:stCondLst>
                                    <p:cond delay="0"/>
                                  </p:stCondLst>
                                  <p:childTnLst>
                                    <p:set>
                                      <p:cBhvr>
                                        <p:cTn id="21" dur="1" fill="hold">
                                          <p:stCondLst>
                                            <p:cond delay="0"/>
                                          </p:stCondLst>
                                        </p:cTn>
                                        <p:tgtEl>
                                          <p:spTgt spid="108"/>
                                        </p:tgtEl>
                                        <p:attrNameLst>
                                          <p:attrName>style.visibility</p:attrName>
                                        </p:attrNameLst>
                                      </p:cBhvr>
                                      <p:to>
                                        <p:strVal val="visible"/>
                                      </p:to>
                                    </p:set>
                                    <p:animEffect transition="in" filter="wipe(up)">
                                      <p:cBhvr>
                                        <p:cTn id="22" dur="500"/>
                                        <p:tgtEl>
                                          <p:spTgt spid="108"/>
                                        </p:tgtEl>
                                      </p:cBhvr>
                                    </p:animEffect>
                                  </p:childTnLst>
                                </p:cTn>
                              </p:par>
                              <p:par>
                                <p:cTn id="23" presetID="22" presetClass="entr" presetSubtype="1" fill="hold" nodeType="withEffect">
                                  <p:stCondLst>
                                    <p:cond delay="0"/>
                                  </p:stCondLst>
                                  <p:childTnLst>
                                    <p:set>
                                      <p:cBhvr>
                                        <p:cTn id="24" dur="1" fill="hold">
                                          <p:stCondLst>
                                            <p:cond delay="0"/>
                                          </p:stCondLst>
                                        </p:cTn>
                                        <p:tgtEl>
                                          <p:spTgt spid="110"/>
                                        </p:tgtEl>
                                        <p:attrNameLst>
                                          <p:attrName>style.visibility</p:attrName>
                                        </p:attrNameLst>
                                      </p:cBhvr>
                                      <p:to>
                                        <p:strVal val="visible"/>
                                      </p:to>
                                    </p:set>
                                    <p:animEffect transition="in" filter="wipe(up)">
                                      <p:cBhvr>
                                        <p:cTn id="25" dur="500"/>
                                        <p:tgtEl>
                                          <p:spTgt spid="110"/>
                                        </p:tgtEl>
                                      </p:cBhvr>
                                    </p:animEffect>
                                  </p:childTnLst>
                                </p:cTn>
                              </p:par>
                              <p:par>
                                <p:cTn id="26" presetID="22" presetClass="entr" presetSubtype="1" fill="hold" nodeType="withEffect">
                                  <p:stCondLst>
                                    <p:cond delay="0"/>
                                  </p:stCondLst>
                                  <p:childTnLst>
                                    <p:set>
                                      <p:cBhvr>
                                        <p:cTn id="27" dur="1" fill="hold">
                                          <p:stCondLst>
                                            <p:cond delay="0"/>
                                          </p:stCondLst>
                                        </p:cTn>
                                        <p:tgtEl>
                                          <p:spTgt spid="113"/>
                                        </p:tgtEl>
                                        <p:attrNameLst>
                                          <p:attrName>style.visibility</p:attrName>
                                        </p:attrNameLst>
                                      </p:cBhvr>
                                      <p:to>
                                        <p:strVal val="visible"/>
                                      </p:to>
                                    </p:set>
                                    <p:animEffect transition="in" filter="wipe(up)">
                                      <p:cBhvr>
                                        <p:cTn id="28" dur="500"/>
                                        <p:tgtEl>
                                          <p:spTgt spid="113"/>
                                        </p:tgtEl>
                                      </p:cBhvr>
                                    </p:animEffect>
                                  </p:childTnLst>
                                </p:cTn>
                              </p:par>
                              <p:par>
                                <p:cTn id="29" presetID="22" presetClass="entr" presetSubtype="2" fill="hold" nodeType="withEffect">
                                  <p:stCondLst>
                                    <p:cond delay="0"/>
                                  </p:stCondLst>
                                  <p:childTnLst>
                                    <p:set>
                                      <p:cBhvr>
                                        <p:cTn id="30" dur="1" fill="hold">
                                          <p:stCondLst>
                                            <p:cond delay="0"/>
                                          </p:stCondLst>
                                        </p:cTn>
                                        <p:tgtEl>
                                          <p:spTgt spid="116"/>
                                        </p:tgtEl>
                                        <p:attrNameLst>
                                          <p:attrName>style.visibility</p:attrName>
                                        </p:attrNameLst>
                                      </p:cBhvr>
                                      <p:to>
                                        <p:strVal val="visible"/>
                                      </p:to>
                                    </p:set>
                                    <p:animEffect transition="in" filter="wipe(right)">
                                      <p:cBhvr>
                                        <p:cTn id="31" dur="500"/>
                                        <p:tgtEl>
                                          <p:spTgt spid="116"/>
                                        </p:tgtEl>
                                      </p:cBhvr>
                                    </p:animEffect>
                                  </p:childTnLst>
                                </p:cTn>
                              </p:par>
                              <p:par>
                                <p:cTn id="32" presetID="22" presetClass="entr" presetSubtype="4" fill="hold" nodeType="withEffect">
                                  <p:stCondLst>
                                    <p:cond delay="0"/>
                                  </p:stCondLst>
                                  <p:childTnLst>
                                    <p:set>
                                      <p:cBhvr>
                                        <p:cTn id="33" dur="1" fill="hold">
                                          <p:stCondLst>
                                            <p:cond delay="0"/>
                                          </p:stCondLst>
                                        </p:cTn>
                                        <p:tgtEl>
                                          <p:spTgt spid="120"/>
                                        </p:tgtEl>
                                        <p:attrNameLst>
                                          <p:attrName>style.visibility</p:attrName>
                                        </p:attrNameLst>
                                      </p:cBhvr>
                                      <p:to>
                                        <p:strVal val="visible"/>
                                      </p:to>
                                    </p:set>
                                    <p:animEffect transition="in" filter="wipe(down)">
                                      <p:cBhvr>
                                        <p:cTn id="34" dur="500"/>
                                        <p:tgtEl>
                                          <p:spTgt spid="120"/>
                                        </p:tgtEl>
                                      </p:cBhvr>
                                    </p:animEffect>
                                  </p:childTnLst>
                                </p:cTn>
                              </p:par>
                            </p:childTnLst>
                          </p:cTn>
                        </p:par>
                      </p:childTnLst>
                    </p:cTn>
                  </p:par>
                  <p:par>
                    <p:cTn id="35" fill="hold">
                      <p:stCondLst>
                        <p:cond delay="indefinite"/>
                      </p:stCondLst>
                      <p:childTnLst>
                        <p:par>
                          <p:cTn id="36" fill="hold">
                            <p:stCondLst>
                              <p:cond delay="0"/>
                            </p:stCondLst>
                            <p:childTnLst>
                              <p:par>
                                <p:cTn id="37" presetID="5" presetClass="entr" presetSubtype="10" fill="hold" nodeType="clickEffect">
                                  <p:stCondLst>
                                    <p:cond delay="0"/>
                                  </p:stCondLst>
                                  <p:childTnLst>
                                    <p:set>
                                      <p:cBhvr>
                                        <p:cTn id="38" dur="1" fill="hold">
                                          <p:stCondLst>
                                            <p:cond delay="0"/>
                                          </p:stCondLst>
                                        </p:cTn>
                                        <p:tgtEl>
                                          <p:spTgt spid="129"/>
                                        </p:tgtEl>
                                        <p:attrNameLst>
                                          <p:attrName>style.visibility</p:attrName>
                                        </p:attrNameLst>
                                      </p:cBhvr>
                                      <p:to>
                                        <p:strVal val="visible"/>
                                      </p:to>
                                    </p:set>
                                    <p:animEffect transition="in" filter="checkerboard(across)">
                                      <p:cBhvr>
                                        <p:cTn id="39" dur="500"/>
                                        <p:tgtEl>
                                          <p:spTgt spid="129"/>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128"/>
                                        </p:tgtEl>
                                        <p:attrNameLst>
                                          <p:attrName>style.visibility</p:attrName>
                                        </p:attrNameLst>
                                      </p:cBhvr>
                                      <p:to>
                                        <p:strVal val="visible"/>
                                      </p:to>
                                    </p:set>
                                    <p:anim calcmode="lin" valueType="num">
                                      <p:cBhvr additive="base">
                                        <p:cTn id="44" dur="500" fill="hold"/>
                                        <p:tgtEl>
                                          <p:spTgt spid="128"/>
                                        </p:tgtEl>
                                        <p:attrNameLst>
                                          <p:attrName>ppt_x</p:attrName>
                                        </p:attrNameLst>
                                      </p:cBhvr>
                                      <p:tavLst>
                                        <p:tav tm="0">
                                          <p:val>
                                            <p:strVal val="#ppt_x"/>
                                          </p:val>
                                        </p:tav>
                                        <p:tav tm="100000">
                                          <p:val>
                                            <p:strVal val="#ppt_x"/>
                                          </p:val>
                                        </p:tav>
                                      </p:tavLst>
                                    </p:anim>
                                    <p:anim calcmode="lin" valueType="num">
                                      <p:cBhvr additive="base">
                                        <p:cTn id="45" dur="500" fill="hold"/>
                                        <p:tgtEl>
                                          <p:spTgt spid="128"/>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134"/>
                                        </p:tgtEl>
                                        <p:attrNameLst>
                                          <p:attrName>style.visibility</p:attrName>
                                        </p:attrNameLst>
                                      </p:cBhvr>
                                      <p:to>
                                        <p:strVal val="visible"/>
                                      </p:to>
                                    </p:set>
                                    <p:anim calcmode="lin" valueType="num">
                                      <p:cBhvr additive="base">
                                        <p:cTn id="50" dur="500" fill="hold"/>
                                        <p:tgtEl>
                                          <p:spTgt spid="134"/>
                                        </p:tgtEl>
                                        <p:attrNameLst>
                                          <p:attrName>ppt_x</p:attrName>
                                        </p:attrNameLst>
                                      </p:cBhvr>
                                      <p:tavLst>
                                        <p:tav tm="0">
                                          <p:val>
                                            <p:strVal val="#ppt_x"/>
                                          </p:val>
                                        </p:tav>
                                        <p:tav tm="100000">
                                          <p:val>
                                            <p:strVal val="#ppt_x"/>
                                          </p:val>
                                        </p:tav>
                                      </p:tavLst>
                                    </p:anim>
                                    <p:anim calcmode="lin" valueType="num">
                                      <p:cBhvr additive="base">
                                        <p:cTn id="51"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 grpId="0" animBg="1"/>
      <p:bldP spid="128" grpId="0"/>
      <p:bldP spid="13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a:t>合法手の生成</a:t>
            </a:r>
          </a:p>
        </p:txBody>
      </p:sp>
      <p:sp>
        <p:nvSpPr>
          <p:cNvPr id="6" name="フローチャート: 判断 5"/>
          <p:cNvSpPr/>
          <p:nvPr/>
        </p:nvSpPr>
        <p:spPr bwMode="auto">
          <a:xfrm>
            <a:off x="633031" y="1944114"/>
            <a:ext cx="2590800" cy="914400"/>
          </a:xfrm>
          <a:prstGeom prst="flowChartDecision">
            <a:avLst/>
          </a:prstGeo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空マスか？</a:t>
            </a:r>
            <a:endParaRPr kumimoji="1" lang="ja-JP" altLang="en-US" sz="2000" dirty="0">
              <a:effectLst/>
              <a:latin typeface="Times New Roman" panose="02020603050405020304" pitchFamily="18" charset="0"/>
            </a:endParaRPr>
          </a:p>
        </p:txBody>
      </p:sp>
      <p:sp>
        <p:nvSpPr>
          <p:cNvPr id="7" name="フローチャート: 判断 6"/>
          <p:cNvSpPr/>
          <p:nvPr/>
        </p:nvSpPr>
        <p:spPr bwMode="auto">
          <a:xfrm>
            <a:off x="633031" y="3163314"/>
            <a:ext cx="2590800" cy="914400"/>
          </a:xfrm>
          <a:prstGeom prst="flowChartDecision">
            <a:avLst/>
          </a:prstGeo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周囲</a:t>
            </a:r>
            <a:r>
              <a:rPr lang="en-US" altLang="ja-JP" sz="2000" dirty="0">
                <a:effectLst/>
                <a:latin typeface="Times New Roman" panose="02020603050405020304" pitchFamily="18" charset="0"/>
              </a:rPr>
              <a:t>8</a:t>
            </a:r>
            <a:r>
              <a:rPr lang="ja-JP" altLang="en-US" sz="2000" dirty="0">
                <a:effectLst/>
                <a:latin typeface="Times New Roman" panose="02020603050405020304" pitchFamily="18" charset="0"/>
              </a:rPr>
              <a:t>マスに</a:t>
            </a:r>
            <a:endParaRPr lang="en-US" altLang="ja-JP" sz="2000" dirty="0">
              <a:effectLst/>
              <a:latin typeface="Times New Roman" panose="02020603050405020304" pitchFamily="18" charset="0"/>
            </a:endParaRPr>
          </a:p>
          <a:p>
            <a:pPr marL="0" marR="0" indent="0"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000" dirty="0">
                <a:effectLst/>
                <a:latin typeface="Times New Roman" panose="02020603050405020304" pitchFamily="18" charset="0"/>
              </a:rPr>
              <a:t>敵石はあるか？</a:t>
            </a:r>
          </a:p>
        </p:txBody>
      </p:sp>
      <p:cxnSp>
        <p:nvCxnSpPr>
          <p:cNvPr id="9" name="直線矢印コネクタ 8"/>
          <p:cNvCxnSpPr>
            <a:stCxn id="6" idx="2"/>
            <a:endCxn id="7" idx="0"/>
          </p:cNvCxnSpPr>
          <p:nvPr/>
        </p:nvCxnSpPr>
        <p:spPr bwMode="auto">
          <a:xfrm>
            <a:off x="1928431" y="2858514"/>
            <a:ext cx="0" cy="3048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テキスト ボックス 9"/>
          <p:cNvSpPr txBox="1"/>
          <p:nvPr/>
        </p:nvSpPr>
        <p:spPr>
          <a:xfrm>
            <a:off x="1217814" y="2737333"/>
            <a:ext cx="706540" cy="523220"/>
          </a:xfrm>
          <a:prstGeom prst="rect">
            <a:avLst/>
          </a:prstGeom>
          <a:noFill/>
        </p:spPr>
        <p:txBody>
          <a:bodyPr wrap="none" rtlCol="0">
            <a:spAutoFit/>
          </a:bodyPr>
          <a:lstStyle/>
          <a:p>
            <a:r>
              <a:rPr kumimoji="1" lang="en-US" altLang="ja-JP" dirty="0">
                <a:latin typeface="Times New Roman" panose="02020603050405020304" pitchFamily="18" charset="0"/>
              </a:rPr>
              <a:t>Yes</a:t>
            </a:r>
            <a:endParaRPr kumimoji="1" lang="ja-JP" altLang="en-US" dirty="0">
              <a:latin typeface="Times New Roman" panose="02020603050405020304" pitchFamily="18" charset="0"/>
            </a:endParaRPr>
          </a:p>
        </p:txBody>
      </p:sp>
      <p:cxnSp>
        <p:nvCxnSpPr>
          <p:cNvPr id="11" name="直線矢印コネクタ 10"/>
          <p:cNvCxnSpPr/>
          <p:nvPr/>
        </p:nvCxnSpPr>
        <p:spPr bwMode="auto">
          <a:xfrm>
            <a:off x="1928431" y="4105180"/>
            <a:ext cx="0" cy="3048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テキスト ボックス 11"/>
          <p:cNvSpPr txBox="1"/>
          <p:nvPr/>
        </p:nvSpPr>
        <p:spPr>
          <a:xfrm>
            <a:off x="1229818" y="3953874"/>
            <a:ext cx="706540" cy="523220"/>
          </a:xfrm>
          <a:prstGeom prst="rect">
            <a:avLst/>
          </a:prstGeom>
          <a:noFill/>
        </p:spPr>
        <p:txBody>
          <a:bodyPr wrap="none" rtlCol="0">
            <a:spAutoFit/>
          </a:bodyPr>
          <a:lstStyle/>
          <a:p>
            <a:r>
              <a:rPr kumimoji="1" lang="en-US" altLang="ja-JP" dirty="0">
                <a:latin typeface="Times New Roman" panose="02020603050405020304" pitchFamily="18" charset="0"/>
              </a:rPr>
              <a:t>Yes</a:t>
            </a:r>
            <a:endParaRPr kumimoji="1" lang="ja-JP" altLang="en-US" dirty="0">
              <a:latin typeface="Times New Roman" panose="02020603050405020304" pitchFamily="18" charset="0"/>
            </a:endParaRPr>
          </a:p>
        </p:txBody>
      </p:sp>
      <p:sp>
        <p:nvSpPr>
          <p:cNvPr id="13" name="フローチャート: 処理 12"/>
          <p:cNvSpPr/>
          <p:nvPr/>
        </p:nvSpPr>
        <p:spPr bwMode="auto">
          <a:xfrm>
            <a:off x="442531" y="4406457"/>
            <a:ext cx="2971800" cy="630869"/>
          </a:xfrm>
          <a:prstGeom prst="flowChartProcess">
            <a:avLst/>
          </a:prstGeo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その石の方向に</a:t>
            </a:r>
            <a:endParaRPr lang="en-US" altLang="ja-JP" sz="2000" dirty="0">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敵石以外に当るまで探索</a:t>
            </a:r>
            <a:endParaRPr kumimoji="1" lang="ja-JP" altLang="en-US" sz="2000" dirty="0">
              <a:effectLst/>
              <a:latin typeface="Times New Roman" panose="02020603050405020304" pitchFamily="18" charset="0"/>
            </a:endParaRPr>
          </a:p>
        </p:txBody>
      </p:sp>
      <p:sp>
        <p:nvSpPr>
          <p:cNvPr id="16" name="テキスト ボックス 15"/>
          <p:cNvSpPr txBox="1"/>
          <p:nvPr/>
        </p:nvSpPr>
        <p:spPr>
          <a:xfrm>
            <a:off x="1217814" y="6159842"/>
            <a:ext cx="706540" cy="523220"/>
          </a:xfrm>
          <a:prstGeom prst="rect">
            <a:avLst/>
          </a:prstGeom>
          <a:noFill/>
        </p:spPr>
        <p:txBody>
          <a:bodyPr wrap="none" rtlCol="0">
            <a:spAutoFit/>
          </a:bodyPr>
          <a:lstStyle/>
          <a:p>
            <a:r>
              <a:rPr kumimoji="1" lang="en-US" altLang="ja-JP" dirty="0">
                <a:latin typeface="Times New Roman" panose="02020603050405020304" pitchFamily="18" charset="0"/>
              </a:rPr>
              <a:t>Yes</a:t>
            </a:r>
            <a:endParaRPr kumimoji="1" lang="ja-JP" altLang="en-US" dirty="0">
              <a:latin typeface="Times New Roman" panose="02020603050405020304" pitchFamily="18" charset="0"/>
            </a:endParaRPr>
          </a:p>
        </p:txBody>
      </p:sp>
      <p:sp>
        <p:nvSpPr>
          <p:cNvPr id="17" name="フローチャート: 処理 16"/>
          <p:cNvSpPr/>
          <p:nvPr/>
        </p:nvSpPr>
        <p:spPr bwMode="auto">
          <a:xfrm>
            <a:off x="5638800" y="1664428"/>
            <a:ext cx="2667001" cy="630869"/>
          </a:xfrm>
          <a:prstGeom prst="flowChartProcess">
            <a:avLst/>
          </a:prstGeo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その方向の石は</a:t>
            </a:r>
            <a:endParaRPr lang="en-US" altLang="ja-JP" sz="2000" dirty="0">
              <a:effectLst/>
              <a:latin typeface="Times New Roman" panose="02020603050405020304" pitchFamily="18" charset="0"/>
            </a:endParaRPr>
          </a:p>
          <a:p>
            <a:pPr marL="0" marR="0" indent="0"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ひっくり返せる</a:t>
            </a:r>
            <a:endParaRPr lang="en-US" altLang="ja-JP" sz="2000" dirty="0">
              <a:effectLst/>
              <a:latin typeface="Times New Roman" panose="02020603050405020304" pitchFamily="18" charset="0"/>
            </a:endParaRPr>
          </a:p>
        </p:txBody>
      </p:sp>
      <p:sp>
        <p:nvSpPr>
          <p:cNvPr id="18" name="フローチャート: 判断 17"/>
          <p:cNvSpPr/>
          <p:nvPr/>
        </p:nvSpPr>
        <p:spPr bwMode="auto">
          <a:xfrm>
            <a:off x="5520189" y="2633500"/>
            <a:ext cx="2590800" cy="914400"/>
          </a:xfrm>
          <a:prstGeom prst="flowChartDecision">
            <a:avLst/>
          </a:prstGeo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全ての方向を</a:t>
            </a:r>
            <a:endParaRPr lang="en-US" altLang="ja-JP" sz="2000" dirty="0">
              <a:effectLst/>
              <a:latin typeface="Times New Roman" panose="02020603050405020304" pitchFamily="18" charset="0"/>
            </a:endParaRPr>
          </a:p>
          <a:p>
            <a:pPr marL="0" marR="0" indent="0"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000" dirty="0">
                <a:effectLst/>
                <a:latin typeface="Times New Roman" panose="02020603050405020304" pitchFamily="18" charset="0"/>
              </a:rPr>
              <a:t>チェックしたか？</a:t>
            </a:r>
          </a:p>
        </p:txBody>
      </p:sp>
      <p:cxnSp>
        <p:nvCxnSpPr>
          <p:cNvPr id="19" name="直線矢印コネクタ 18"/>
          <p:cNvCxnSpPr/>
          <p:nvPr/>
        </p:nvCxnSpPr>
        <p:spPr bwMode="auto">
          <a:xfrm>
            <a:off x="6815589" y="3575366"/>
            <a:ext cx="0" cy="3048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テキスト ボックス 19"/>
          <p:cNvSpPr txBox="1"/>
          <p:nvPr/>
        </p:nvSpPr>
        <p:spPr>
          <a:xfrm>
            <a:off x="6815589" y="3466156"/>
            <a:ext cx="706540" cy="523220"/>
          </a:xfrm>
          <a:prstGeom prst="rect">
            <a:avLst/>
          </a:prstGeom>
          <a:noFill/>
        </p:spPr>
        <p:txBody>
          <a:bodyPr wrap="none" rtlCol="0">
            <a:spAutoFit/>
          </a:bodyPr>
          <a:lstStyle/>
          <a:p>
            <a:r>
              <a:rPr kumimoji="1" lang="en-US" altLang="ja-JP" dirty="0">
                <a:latin typeface="Times New Roman" panose="02020603050405020304" pitchFamily="18" charset="0"/>
              </a:rPr>
              <a:t>Yes</a:t>
            </a:r>
            <a:endParaRPr kumimoji="1" lang="ja-JP" altLang="en-US" dirty="0">
              <a:latin typeface="Times New Roman" panose="02020603050405020304" pitchFamily="18" charset="0"/>
            </a:endParaRPr>
          </a:p>
        </p:txBody>
      </p:sp>
      <p:cxnSp>
        <p:nvCxnSpPr>
          <p:cNvPr id="22" name="直線矢印コネクタ 21"/>
          <p:cNvCxnSpPr>
            <a:endCxn id="18" idx="0"/>
          </p:cNvCxnSpPr>
          <p:nvPr/>
        </p:nvCxnSpPr>
        <p:spPr bwMode="auto">
          <a:xfrm>
            <a:off x="6815589" y="2295297"/>
            <a:ext cx="0" cy="338203"/>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フローチャート: 判断 22"/>
          <p:cNvSpPr/>
          <p:nvPr/>
        </p:nvSpPr>
        <p:spPr bwMode="auto">
          <a:xfrm>
            <a:off x="5508185" y="3864508"/>
            <a:ext cx="2590800" cy="914400"/>
          </a:xfrm>
          <a:prstGeom prst="flowChartDecision">
            <a:avLst/>
          </a:prstGeo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ひっくり返せる</a:t>
            </a:r>
            <a:endParaRPr lang="en-US" altLang="ja-JP" sz="2000" dirty="0">
              <a:effectLst/>
              <a:latin typeface="Times New Roman" panose="02020603050405020304" pitchFamily="18" charset="0"/>
            </a:endParaRPr>
          </a:p>
          <a:p>
            <a:pPr marL="0" marR="0" indent="0"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石があったか</a:t>
            </a:r>
            <a:r>
              <a:rPr kumimoji="1" lang="ja-JP" altLang="en-US" sz="2000" dirty="0">
                <a:effectLst/>
                <a:latin typeface="Times New Roman" panose="02020603050405020304" pitchFamily="18" charset="0"/>
              </a:rPr>
              <a:t>？</a:t>
            </a:r>
          </a:p>
        </p:txBody>
      </p:sp>
      <p:cxnSp>
        <p:nvCxnSpPr>
          <p:cNvPr id="24" name="直線矢印コネクタ 23"/>
          <p:cNvCxnSpPr/>
          <p:nvPr/>
        </p:nvCxnSpPr>
        <p:spPr bwMode="auto">
          <a:xfrm>
            <a:off x="6803585" y="4806374"/>
            <a:ext cx="0" cy="3048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テキスト ボックス 24"/>
          <p:cNvSpPr txBox="1"/>
          <p:nvPr/>
        </p:nvSpPr>
        <p:spPr>
          <a:xfrm>
            <a:off x="6803585" y="4697164"/>
            <a:ext cx="706540" cy="523220"/>
          </a:xfrm>
          <a:prstGeom prst="rect">
            <a:avLst/>
          </a:prstGeom>
          <a:noFill/>
        </p:spPr>
        <p:txBody>
          <a:bodyPr wrap="none" rtlCol="0">
            <a:spAutoFit/>
          </a:bodyPr>
          <a:lstStyle/>
          <a:p>
            <a:r>
              <a:rPr kumimoji="1" lang="en-US" altLang="ja-JP" dirty="0">
                <a:latin typeface="Times New Roman" panose="02020603050405020304" pitchFamily="18" charset="0"/>
              </a:rPr>
              <a:t>Yes</a:t>
            </a:r>
            <a:endParaRPr kumimoji="1" lang="ja-JP" altLang="en-US" dirty="0">
              <a:latin typeface="Times New Roman" panose="02020603050405020304" pitchFamily="18" charset="0"/>
            </a:endParaRPr>
          </a:p>
        </p:txBody>
      </p:sp>
      <p:sp>
        <p:nvSpPr>
          <p:cNvPr id="26" name="テキスト ボックス 25"/>
          <p:cNvSpPr txBox="1"/>
          <p:nvPr/>
        </p:nvSpPr>
        <p:spPr>
          <a:xfrm>
            <a:off x="271838" y="1202763"/>
            <a:ext cx="4485523" cy="461665"/>
          </a:xfrm>
          <a:prstGeom prst="rect">
            <a:avLst/>
          </a:prstGeom>
          <a:noFill/>
        </p:spPr>
        <p:txBody>
          <a:bodyPr wrap="none" rtlCol="0">
            <a:spAutoFit/>
          </a:bodyPr>
          <a:lstStyle/>
          <a:p>
            <a:pPr algn="l"/>
            <a:r>
              <a:rPr kumimoji="1" lang="ja-JP" altLang="en-US" sz="2400" dirty="0">
                <a:latin typeface="Times New Roman" panose="02020603050405020304" pitchFamily="18" charset="0"/>
              </a:rPr>
              <a:t>各マスに対して以下の処理を行う</a:t>
            </a:r>
          </a:p>
        </p:txBody>
      </p:sp>
      <p:cxnSp>
        <p:nvCxnSpPr>
          <p:cNvPr id="27" name="直線矢印コネクタ 26"/>
          <p:cNvCxnSpPr/>
          <p:nvPr/>
        </p:nvCxnSpPr>
        <p:spPr bwMode="auto">
          <a:xfrm>
            <a:off x="1898719" y="5064791"/>
            <a:ext cx="0" cy="338203"/>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フローチャート: 判断 27"/>
          <p:cNvSpPr/>
          <p:nvPr/>
        </p:nvSpPr>
        <p:spPr bwMode="auto">
          <a:xfrm>
            <a:off x="603319" y="5402994"/>
            <a:ext cx="2590800" cy="914400"/>
          </a:xfrm>
          <a:prstGeom prst="flowChartDecision">
            <a:avLst/>
          </a:prstGeo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自石に当ったか</a:t>
            </a:r>
            <a:r>
              <a:rPr kumimoji="1" lang="ja-JP" altLang="en-US" sz="2000" dirty="0">
                <a:effectLst/>
                <a:latin typeface="Times New Roman" panose="02020603050405020304" pitchFamily="18" charset="0"/>
              </a:rPr>
              <a:t>？</a:t>
            </a:r>
          </a:p>
        </p:txBody>
      </p:sp>
      <p:sp>
        <p:nvSpPr>
          <p:cNvPr id="29" name="フローチャート: 処理 28"/>
          <p:cNvSpPr/>
          <p:nvPr/>
        </p:nvSpPr>
        <p:spPr bwMode="auto">
          <a:xfrm>
            <a:off x="5638800" y="5111174"/>
            <a:ext cx="2590800" cy="630869"/>
          </a:xfrm>
          <a:prstGeom prst="flowChartProcess">
            <a:avLst/>
          </a:prstGeo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合法手リストに加える</a:t>
            </a:r>
            <a:endParaRPr lang="en-US" altLang="ja-JP" sz="2000" dirty="0">
              <a:effectLst/>
              <a:latin typeface="Times New Roman" panose="02020603050405020304" pitchFamily="18" charset="0"/>
            </a:endParaRPr>
          </a:p>
        </p:txBody>
      </p:sp>
      <p:sp>
        <p:nvSpPr>
          <p:cNvPr id="32" name="フローチャート: 端子 31"/>
          <p:cNvSpPr/>
          <p:nvPr/>
        </p:nvSpPr>
        <p:spPr bwMode="auto">
          <a:xfrm>
            <a:off x="6049336" y="6327036"/>
            <a:ext cx="1583771" cy="326492"/>
          </a:xfrm>
          <a:prstGeom prst="flowChartTerminator">
            <a:avLst/>
          </a:prstGeo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次のマスへ</a:t>
            </a:r>
            <a:endParaRPr kumimoji="1" lang="ja-JP" altLang="en-US" sz="2000" dirty="0">
              <a:effectLst/>
              <a:latin typeface="Times New Roman" panose="02020603050405020304" pitchFamily="18" charset="0"/>
            </a:endParaRPr>
          </a:p>
        </p:txBody>
      </p:sp>
      <p:cxnSp>
        <p:nvCxnSpPr>
          <p:cNvPr id="34" name="直線コネクタ 33"/>
          <p:cNvCxnSpPr>
            <a:stCxn id="28" idx="2"/>
          </p:cNvCxnSpPr>
          <p:nvPr/>
        </p:nvCxnSpPr>
        <p:spPr bwMode="auto">
          <a:xfrm>
            <a:off x="1898719" y="6317394"/>
            <a:ext cx="0" cy="174694"/>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直線矢印コネクタ 35"/>
          <p:cNvCxnSpPr/>
          <p:nvPr/>
        </p:nvCxnSpPr>
        <p:spPr bwMode="auto">
          <a:xfrm>
            <a:off x="1898719" y="6492088"/>
            <a:ext cx="2089267" cy="0"/>
          </a:xfrm>
          <a:prstGeom prst="straightConnector1">
            <a:avLst/>
          </a:prstGeom>
          <a:noFill/>
          <a:ln w="19050" cap="flat" cmpd="sng" algn="ctr">
            <a:solidFill>
              <a:schemeClr val="tx1"/>
            </a:solidFill>
            <a:prstDash val="solid"/>
            <a:round/>
            <a:headEnd type="none" w="med" len="med"/>
            <a:tailEnd type="non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直線コネクタ 37"/>
          <p:cNvCxnSpPr/>
          <p:nvPr/>
        </p:nvCxnSpPr>
        <p:spPr bwMode="auto">
          <a:xfrm flipV="1">
            <a:off x="3987986" y="1960274"/>
            <a:ext cx="0" cy="4510420"/>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直線矢印コネクタ 39"/>
          <p:cNvCxnSpPr>
            <a:endCxn id="17" idx="1"/>
          </p:cNvCxnSpPr>
          <p:nvPr/>
        </p:nvCxnSpPr>
        <p:spPr bwMode="auto">
          <a:xfrm>
            <a:off x="3962586" y="1979862"/>
            <a:ext cx="1676214" cy="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直線コネクタ 41"/>
          <p:cNvCxnSpPr>
            <a:stCxn id="18" idx="1"/>
          </p:cNvCxnSpPr>
          <p:nvPr/>
        </p:nvCxnSpPr>
        <p:spPr bwMode="auto">
          <a:xfrm flipH="1">
            <a:off x="4350515" y="3090700"/>
            <a:ext cx="1169674" cy="12457"/>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直線コネクタ 43"/>
          <p:cNvCxnSpPr/>
          <p:nvPr/>
        </p:nvCxnSpPr>
        <p:spPr bwMode="auto">
          <a:xfrm>
            <a:off x="4353303" y="3092506"/>
            <a:ext cx="0" cy="1629385"/>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直線矢印コネクタ 45"/>
          <p:cNvCxnSpPr>
            <a:endCxn id="13" idx="3"/>
          </p:cNvCxnSpPr>
          <p:nvPr/>
        </p:nvCxnSpPr>
        <p:spPr bwMode="auto">
          <a:xfrm flipH="1">
            <a:off x="3414331" y="4720918"/>
            <a:ext cx="936184" cy="974"/>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直線コネクタ 49"/>
          <p:cNvCxnSpPr>
            <a:endCxn id="23" idx="3"/>
          </p:cNvCxnSpPr>
          <p:nvPr/>
        </p:nvCxnSpPr>
        <p:spPr bwMode="auto">
          <a:xfrm flipH="1">
            <a:off x="8098985" y="4321708"/>
            <a:ext cx="359216" cy="0"/>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直線コネクタ 52"/>
          <p:cNvCxnSpPr/>
          <p:nvPr/>
        </p:nvCxnSpPr>
        <p:spPr bwMode="auto">
          <a:xfrm>
            <a:off x="8458201" y="4318285"/>
            <a:ext cx="0" cy="2171997"/>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直線矢印コネクタ 54"/>
          <p:cNvCxnSpPr>
            <a:endCxn id="32" idx="3"/>
          </p:cNvCxnSpPr>
          <p:nvPr/>
        </p:nvCxnSpPr>
        <p:spPr bwMode="auto">
          <a:xfrm flipH="1">
            <a:off x="7633107" y="6490282"/>
            <a:ext cx="825094" cy="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直線矢印コネクタ 56"/>
          <p:cNvCxnSpPr/>
          <p:nvPr/>
        </p:nvCxnSpPr>
        <p:spPr bwMode="auto">
          <a:xfrm>
            <a:off x="6803585" y="5742043"/>
            <a:ext cx="1" cy="584993"/>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直線コネクタ 60"/>
          <p:cNvCxnSpPr>
            <a:endCxn id="7" idx="3"/>
          </p:cNvCxnSpPr>
          <p:nvPr/>
        </p:nvCxnSpPr>
        <p:spPr bwMode="auto">
          <a:xfrm flipH="1">
            <a:off x="3223831" y="3610815"/>
            <a:ext cx="1477511" cy="9699"/>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直線コネクタ 63"/>
          <p:cNvCxnSpPr/>
          <p:nvPr/>
        </p:nvCxnSpPr>
        <p:spPr bwMode="auto">
          <a:xfrm flipH="1">
            <a:off x="3212474" y="2391615"/>
            <a:ext cx="1477511" cy="9699"/>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直線コネクタ 64"/>
          <p:cNvCxnSpPr/>
          <p:nvPr/>
        </p:nvCxnSpPr>
        <p:spPr bwMode="auto">
          <a:xfrm flipH="1" flipV="1">
            <a:off x="4689986" y="2401314"/>
            <a:ext cx="22534" cy="4090774"/>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直線矢印コネクタ 67"/>
          <p:cNvCxnSpPr/>
          <p:nvPr/>
        </p:nvCxnSpPr>
        <p:spPr bwMode="auto">
          <a:xfrm>
            <a:off x="4712520" y="6470694"/>
            <a:ext cx="1336816" cy="19588"/>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 name="テキスト ボックス 72"/>
          <p:cNvSpPr txBox="1"/>
          <p:nvPr/>
        </p:nvSpPr>
        <p:spPr>
          <a:xfrm>
            <a:off x="3087647" y="1916648"/>
            <a:ext cx="623890" cy="523220"/>
          </a:xfrm>
          <a:prstGeom prst="rect">
            <a:avLst/>
          </a:prstGeom>
          <a:noFill/>
        </p:spPr>
        <p:txBody>
          <a:bodyPr wrap="none" rtlCol="0">
            <a:spAutoFit/>
          </a:bodyPr>
          <a:lstStyle/>
          <a:p>
            <a:r>
              <a:rPr kumimoji="1" lang="en-US" altLang="ja-JP" dirty="0">
                <a:latin typeface="Times New Roman" panose="02020603050405020304" pitchFamily="18" charset="0"/>
              </a:rPr>
              <a:t>No</a:t>
            </a:r>
            <a:endParaRPr kumimoji="1" lang="ja-JP" altLang="en-US" dirty="0">
              <a:latin typeface="Times New Roman" panose="02020603050405020304" pitchFamily="18" charset="0"/>
            </a:endParaRPr>
          </a:p>
        </p:txBody>
      </p:sp>
      <p:sp>
        <p:nvSpPr>
          <p:cNvPr id="74" name="テキスト ボックス 73"/>
          <p:cNvSpPr txBox="1"/>
          <p:nvPr/>
        </p:nvSpPr>
        <p:spPr>
          <a:xfrm>
            <a:off x="3129222" y="3121237"/>
            <a:ext cx="623890" cy="523220"/>
          </a:xfrm>
          <a:prstGeom prst="rect">
            <a:avLst/>
          </a:prstGeom>
          <a:noFill/>
        </p:spPr>
        <p:txBody>
          <a:bodyPr wrap="none" rtlCol="0">
            <a:spAutoFit/>
          </a:bodyPr>
          <a:lstStyle/>
          <a:p>
            <a:r>
              <a:rPr kumimoji="1" lang="en-US" altLang="ja-JP" dirty="0">
                <a:latin typeface="Times New Roman" panose="02020603050405020304" pitchFamily="18" charset="0"/>
              </a:rPr>
              <a:t>No</a:t>
            </a:r>
            <a:endParaRPr kumimoji="1" lang="ja-JP" altLang="en-US" dirty="0">
              <a:latin typeface="Times New Roman" panose="02020603050405020304" pitchFamily="18" charset="0"/>
            </a:endParaRPr>
          </a:p>
        </p:txBody>
      </p:sp>
      <p:sp>
        <p:nvSpPr>
          <p:cNvPr id="75" name="テキスト ボックス 74"/>
          <p:cNvSpPr txBox="1"/>
          <p:nvPr/>
        </p:nvSpPr>
        <p:spPr>
          <a:xfrm>
            <a:off x="8045503" y="3773969"/>
            <a:ext cx="623890" cy="523220"/>
          </a:xfrm>
          <a:prstGeom prst="rect">
            <a:avLst/>
          </a:prstGeom>
          <a:noFill/>
        </p:spPr>
        <p:txBody>
          <a:bodyPr wrap="none" rtlCol="0">
            <a:spAutoFit/>
          </a:bodyPr>
          <a:lstStyle/>
          <a:p>
            <a:r>
              <a:rPr kumimoji="1" lang="en-US" altLang="ja-JP" dirty="0">
                <a:latin typeface="Times New Roman" panose="02020603050405020304" pitchFamily="18" charset="0"/>
              </a:rPr>
              <a:t>No</a:t>
            </a:r>
            <a:endParaRPr kumimoji="1" lang="ja-JP" altLang="en-US" dirty="0">
              <a:latin typeface="Times New Roman" panose="02020603050405020304" pitchFamily="18" charset="0"/>
            </a:endParaRPr>
          </a:p>
        </p:txBody>
      </p:sp>
      <p:sp>
        <p:nvSpPr>
          <p:cNvPr id="76" name="テキスト ボックス 75"/>
          <p:cNvSpPr txBox="1"/>
          <p:nvPr/>
        </p:nvSpPr>
        <p:spPr>
          <a:xfrm>
            <a:off x="5140387" y="2579937"/>
            <a:ext cx="623890" cy="523220"/>
          </a:xfrm>
          <a:prstGeom prst="rect">
            <a:avLst/>
          </a:prstGeom>
          <a:noFill/>
        </p:spPr>
        <p:txBody>
          <a:bodyPr wrap="none" rtlCol="0">
            <a:spAutoFit/>
          </a:bodyPr>
          <a:lstStyle/>
          <a:p>
            <a:r>
              <a:rPr kumimoji="1" lang="en-US" altLang="ja-JP" dirty="0">
                <a:latin typeface="Times New Roman" panose="02020603050405020304" pitchFamily="18" charset="0"/>
              </a:rPr>
              <a:t>No</a:t>
            </a:r>
            <a:endParaRPr kumimoji="1" lang="ja-JP" altLang="en-US" dirty="0">
              <a:latin typeface="Times New Roman" panose="02020603050405020304" pitchFamily="18" charset="0"/>
            </a:endParaRPr>
          </a:p>
        </p:txBody>
      </p:sp>
      <p:cxnSp>
        <p:nvCxnSpPr>
          <p:cNvPr id="77" name="直線コネクタ 76"/>
          <p:cNvCxnSpPr/>
          <p:nvPr/>
        </p:nvCxnSpPr>
        <p:spPr bwMode="auto">
          <a:xfrm flipH="1">
            <a:off x="3143562" y="5860194"/>
            <a:ext cx="1925776" cy="6992"/>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直線コネクタ 78"/>
          <p:cNvCxnSpPr/>
          <p:nvPr/>
        </p:nvCxnSpPr>
        <p:spPr bwMode="auto">
          <a:xfrm flipH="1" flipV="1">
            <a:off x="5079952" y="2491763"/>
            <a:ext cx="1192" cy="3368431"/>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直線コネクタ 82"/>
          <p:cNvCxnSpPr/>
          <p:nvPr/>
        </p:nvCxnSpPr>
        <p:spPr bwMode="auto">
          <a:xfrm flipH="1">
            <a:off x="5069338" y="2491763"/>
            <a:ext cx="1771884" cy="8323"/>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テキスト ボックス 89"/>
          <p:cNvSpPr txBox="1"/>
          <p:nvPr/>
        </p:nvSpPr>
        <p:spPr>
          <a:xfrm>
            <a:off x="3077269" y="5375529"/>
            <a:ext cx="623890" cy="523220"/>
          </a:xfrm>
          <a:prstGeom prst="rect">
            <a:avLst/>
          </a:prstGeom>
          <a:noFill/>
        </p:spPr>
        <p:txBody>
          <a:bodyPr wrap="none" rtlCol="0">
            <a:spAutoFit/>
          </a:bodyPr>
          <a:lstStyle/>
          <a:p>
            <a:r>
              <a:rPr kumimoji="1" lang="en-US" altLang="ja-JP" dirty="0">
                <a:latin typeface="Times New Roman" panose="02020603050405020304" pitchFamily="18" charset="0"/>
              </a:rPr>
              <a:t>No</a:t>
            </a:r>
            <a:endParaRPr kumimoji="1" lang="ja-JP" altLang="en-US" dirty="0">
              <a:latin typeface="Times New Roman" panose="02020603050405020304" pitchFamily="18" charset="0"/>
            </a:endParaRPr>
          </a:p>
        </p:txBody>
      </p:sp>
    </p:spTree>
    <p:extLst>
      <p:ext uri="{BB962C8B-B14F-4D97-AF65-F5344CB8AC3E}">
        <p14:creationId xmlns:p14="http://schemas.microsoft.com/office/powerpoint/2010/main" val="37818138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itchFamily="18" charset="0"/>
              </a:rPr>
              <a:t>合法手の判定</a:t>
            </a:r>
            <a:endParaRPr kumimoji="1" lang="ja-JP" altLang="en-US" baseline="0" dirty="0">
              <a:latin typeface="Times New Roman" pitchFamily="18" charset="0"/>
            </a:endParaRPr>
          </a:p>
        </p:txBody>
      </p:sp>
      <p:sp>
        <p:nvSpPr>
          <p:cNvPr id="3" name="コンテンツ プレースホルダー 2"/>
          <p:cNvSpPr>
            <a:spLocks noGrp="1"/>
          </p:cNvSpPr>
          <p:nvPr>
            <p:ph idx="1"/>
          </p:nvPr>
        </p:nvSpPr>
        <p:spPr/>
        <p:txBody>
          <a:bodyPr/>
          <a:lstStyle/>
          <a:p>
            <a:r>
              <a:rPr kumimoji="1" lang="en-US" altLang="ja-JP" dirty="0" err="1"/>
              <a:t>isLegalMoves</a:t>
            </a:r>
            <a:r>
              <a:rPr kumimoji="1" lang="en-US" altLang="ja-JP" dirty="0"/>
              <a:t>()</a:t>
            </a:r>
            <a:r>
              <a:rPr kumimoji="1" lang="ja-JP" altLang="en-US" dirty="0"/>
              <a:t>メソッド</a:t>
            </a:r>
            <a:endParaRPr kumimoji="1" lang="en-US" altLang="ja-JP" dirty="0"/>
          </a:p>
          <a:p>
            <a:pPr lvl="1"/>
            <a:r>
              <a:rPr lang="ja-JP" altLang="en-US" dirty="0"/>
              <a:t>合法手かどうか判定する</a:t>
            </a:r>
            <a:endParaRPr kumimoji="1" lang="ja-JP" altLang="en-US" dirty="0"/>
          </a:p>
        </p:txBody>
      </p:sp>
      <p:sp>
        <p:nvSpPr>
          <p:cNvPr id="4" name="正方形/長方形 3"/>
          <p:cNvSpPr/>
          <p:nvPr/>
        </p:nvSpPr>
        <p:spPr bwMode="auto">
          <a:xfrm>
            <a:off x="533400" y="3352799"/>
            <a:ext cx="8458200" cy="2979933"/>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err="1">
                <a:latin typeface="Times New Roman" panose="02020603050405020304" pitchFamily="18" charset="0"/>
              </a:rPr>
              <a:t>boolean</a:t>
            </a:r>
            <a:r>
              <a:rPr lang="en-US" altLang="ja-JP" sz="2400" dirty="0">
                <a:latin typeface="Times New Roman" panose="02020603050405020304" pitchFamily="18" charset="0"/>
              </a:rPr>
              <a:t> </a:t>
            </a:r>
            <a:r>
              <a:rPr lang="en-US" altLang="ja-JP" sz="2400" dirty="0" err="1">
                <a:latin typeface="Times New Roman" panose="02020603050405020304" pitchFamily="18" charset="0"/>
              </a:rPr>
              <a:t>isLegalMoves</a:t>
            </a:r>
            <a:r>
              <a:rPr lang="en-US" altLang="ja-JP" sz="2400" dirty="0">
                <a:latin typeface="Times New Roman" panose="02020603050405020304" pitchFamily="18" charset="0"/>
              </a:rPr>
              <a:t> ()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a:t>
            </a:r>
            <a:r>
              <a:rPr lang="ja-JP" altLang="en-US" sz="2400" dirty="0">
                <a:latin typeface="Times New Roman" panose="02020603050405020304" pitchFamily="18" charset="0"/>
              </a:rPr>
              <a:t>ルール上認められる手かを返す</a:t>
            </a:r>
            <a:endParaRPr lang="en-US" altLang="ja-JP" sz="2400" dirty="0">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a:t>
            </a:r>
            <a:r>
              <a:rPr lang="ja-JP" altLang="en-US" sz="2400" dirty="0">
                <a:latin typeface="Times New Roman" panose="02020603050405020304" pitchFamily="18" charset="0"/>
              </a:rPr>
              <a:t>動かせない駒を動かす、動かせない位置に動かす、</a:t>
            </a:r>
            <a:endParaRPr lang="en-US" altLang="ja-JP" sz="2400" dirty="0">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a:t>
            </a:r>
            <a:r>
              <a:rPr lang="ja-JP" altLang="en-US" sz="2400" dirty="0">
                <a:latin typeface="Times New Roman" panose="02020603050405020304" pitchFamily="18" charset="0"/>
              </a:rPr>
              <a:t>王手を放置している、等の場合は</a:t>
            </a:r>
            <a:r>
              <a:rPr lang="en-US" altLang="ja-JP" sz="2400" dirty="0">
                <a:latin typeface="Times New Roman" panose="02020603050405020304" pitchFamily="18" charset="0"/>
              </a:rPr>
              <a:t>false</a:t>
            </a:r>
            <a:r>
              <a:rPr lang="ja-JP" altLang="en-US" sz="2400" dirty="0">
                <a:latin typeface="Times New Roman" panose="02020603050405020304" pitchFamily="18" charset="0"/>
              </a:rPr>
              <a:t>を返す</a:t>
            </a:r>
            <a:endParaRPr lang="en-US" altLang="ja-JP" sz="2400" dirty="0">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a:t>
            </a:r>
            <a:endPar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Tree>
    <p:extLst>
      <p:ext uri="{BB962C8B-B14F-4D97-AF65-F5344CB8AC3E}">
        <p14:creationId xmlns:p14="http://schemas.microsoft.com/office/powerpoint/2010/main" val="7009244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itchFamily="18" charset="0"/>
              </a:rPr>
              <a:t>合法手の判定</a:t>
            </a:r>
            <a:endParaRPr kumimoji="1" lang="ja-JP" altLang="en-US" baseline="0" dirty="0">
              <a:latin typeface="Times New Roman" pitchFamily="18" charset="0"/>
            </a:endParaRPr>
          </a:p>
        </p:txBody>
      </p:sp>
      <p:grpSp>
        <p:nvGrpSpPr>
          <p:cNvPr id="103" name="グループ化 102"/>
          <p:cNvGrpSpPr/>
          <p:nvPr/>
        </p:nvGrpSpPr>
        <p:grpSpPr>
          <a:xfrm>
            <a:off x="138716" y="1879511"/>
            <a:ext cx="4019887" cy="4047793"/>
            <a:chOff x="562304" y="1210007"/>
            <a:chExt cx="5105400" cy="5140842"/>
          </a:xfrm>
        </p:grpSpPr>
        <p:sp>
          <p:nvSpPr>
            <p:cNvPr id="104" name="正方形/長方形 103"/>
            <p:cNvSpPr/>
            <p:nvPr/>
          </p:nvSpPr>
          <p:spPr bwMode="auto">
            <a:xfrm>
              <a:off x="562304" y="1245449"/>
              <a:ext cx="5105400" cy="5105400"/>
            </a:xfrm>
            <a:prstGeom prst="rect">
              <a:avLst/>
            </a:prstGeom>
            <a:solidFill>
              <a:srgbClr val="92D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105" name="グループ化 104"/>
            <p:cNvGrpSpPr/>
            <p:nvPr/>
          </p:nvGrpSpPr>
          <p:grpSpPr>
            <a:xfrm>
              <a:off x="990600" y="1676400"/>
              <a:ext cx="4248807" cy="4280338"/>
              <a:chOff x="1752600" y="1600200"/>
              <a:chExt cx="4248807" cy="4280338"/>
            </a:xfrm>
          </p:grpSpPr>
          <p:sp>
            <p:nvSpPr>
              <p:cNvPr id="137" name="正方形/長方形 136"/>
              <p:cNvSpPr/>
              <p:nvPr/>
            </p:nvSpPr>
            <p:spPr bwMode="auto">
              <a:xfrm>
                <a:off x="17526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8" name="正方形/長方形 137"/>
              <p:cNvSpPr/>
              <p:nvPr/>
            </p:nvSpPr>
            <p:spPr bwMode="auto">
              <a:xfrm>
                <a:off x="22860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9" name="正方形/長方形 138"/>
              <p:cNvSpPr/>
              <p:nvPr/>
            </p:nvSpPr>
            <p:spPr bwMode="auto">
              <a:xfrm>
                <a:off x="28194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0" name="正方形/長方形 139"/>
              <p:cNvSpPr/>
              <p:nvPr/>
            </p:nvSpPr>
            <p:spPr bwMode="auto">
              <a:xfrm>
                <a:off x="33528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1" name="正方形/長方形 140"/>
              <p:cNvSpPr/>
              <p:nvPr/>
            </p:nvSpPr>
            <p:spPr bwMode="auto">
              <a:xfrm>
                <a:off x="38678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2" name="正方形/長方形 141"/>
              <p:cNvSpPr/>
              <p:nvPr/>
            </p:nvSpPr>
            <p:spPr bwMode="auto">
              <a:xfrm>
                <a:off x="44012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3" name="正方形/長方形 142"/>
              <p:cNvSpPr/>
              <p:nvPr/>
            </p:nvSpPr>
            <p:spPr bwMode="auto">
              <a:xfrm>
                <a:off x="49346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4" name="正方形/長方形 143"/>
              <p:cNvSpPr/>
              <p:nvPr/>
            </p:nvSpPr>
            <p:spPr bwMode="auto">
              <a:xfrm>
                <a:off x="54680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5" name="正方形/長方形 144"/>
              <p:cNvSpPr/>
              <p:nvPr/>
            </p:nvSpPr>
            <p:spPr bwMode="auto">
              <a:xfrm>
                <a:off x="17526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p:cNvSpPr/>
              <p:nvPr/>
            </p:nvSpPr>
            <p:spPr bwMode="auto">
              <a:xfrm>
                <a:off x="22860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p:cNvSpPr/>
              <p:nvPr/>
            </p:nvSpPr>
            <p:spPr bwMode="auto">
              <a:xfrm>
                <a:off x="28194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p:cNvSpPr/>
              <p:nvPr/>
            </p:nvSpPr>
            <p:spPr bwMode="auto">
              <a:xfrm>
                <a:off x="33528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38678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p:cNvSpPr/>
              <p:nvPr/>
            </p:nvSpPr>
            <p:spPr bwMode="auto">
              <a:xfrm>
                <a:off x="44012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p:cNvSpPr/>
              <p:nvPr/>
            </p:nvSpPr>
            <p:spPr bwMode="auto">
              <a:xfrm>
                <a:off x="49346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p:cNvSpPr/>
              <p:nvPr/>
            </p:nvSpPr>
            <p:spPr bwMode="auto">
              <a:xfrm>
                <a:off x="54680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p:cNvSpPr/>
              <p:nvPr/>
            </p:nvSpPr>
            <p:spPr bwMode="auto">
              <a:xfrm>
                <a:off x="17526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p:cNvSpPr/>
              <p:nvPr/>
            </p:nvSpPr>
            <p:spPr bwMode="auto">
              <a:xfrm>
                <a:off x="22860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p:cNvSpPr/>
              <p:nvPr/>
            </p:nvSpPr>
            <p:spPr bwMode="auto">
              <a:xfrm>
                <a:off x="28194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p:cNvSpPr/>
              <p:nvPr/>
            </p:nvSpPr>
            <p:spPr bwMode="auto">
              <a:xfrm>
                <a:off x="33528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p:cNvSpPr/>
              <p:nvPr/>
            </p:nvSpPr>
            <p:spPr bwMode="auto">
              <a:xfrm>
                <a:off x="38678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44012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p:cNvSpPr/>
              <p:nvPr/>
            </p:nvSpPr>
            <p:spPr bwMode="auto">
              <a:xfrm>
                <a:off x="49346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p:cNvSpPr/>
              <p:nvPr/>
            </p:nvSpPr>
            <p:spPr bwMode="auto">
              <a:xfrm>
                <a:off x="54680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p:cNvSpPr/>
              <p:nvPr/>
            </p:nvSpPr>
            <p:spPr bwMode="auto">
              <a:xfrm>
                <a:off x="17526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22860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28194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33528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38678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p:cNvSpPr/>
              <p:nvPr/>
            </p:nvSpPr>
            <p:spPr bwMode="auto">
              <a:xfrm>
                <a:off x="44012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p:cNvSpPr/>
              <p:nvPr/>
            </p:nvSpPr>
            <p:spPr bwMode="auto">
              <a:xfrm>
                <a:off x="49346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p:cNvSpPr/>
              <p:nvPr/>
            </p:nvSpPr>
            <p:spPr bwMode="auto">
              <a:xfrm>
                <a:off x="54680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p:cNvSpPr/>
              <p:nvPr/>
            </p:nvSpPr>
            <p:spPr bwMode="auto">
              <a:xfrm>
                <a:off x="17526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p:cNvSpPr/>
              <p:nvPr/>
            </p:nvSpPr>
            <p:spPr bwMode="auto">
              <a:xfrm>
                <a:off x="22860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p:cNvSpPr/>
              <p:nvPr/>
            </p:nvSpPr>
            <p:spPr bwMode="auto">
              <a:xfrm>
                <a:off x="28194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p:cNvSpPr/>
              <p:nvPr/>
            </p:nvSpPr>
            <p:spPr bwMode="auto">
              <a:xfrm>
                <a:off x="33528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p:cNvSpPr/>
              <p:nvPr/>
            </p:nvSpPr>
            <p:spPr bwMode="auto">
              <a:xfrm>
                <a:off x="38678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p:cNvSpPr/>
              <p:nvPr/>
            </p:nvSpPr>
            <p:spPr bwMode="auto">
              <a:xfrm>
                <a:off x="44012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p:cNvSpPr/>
              <p:nvPr/>
            </p:nvSpPr>
            <p:spPr bwMode="auto">
              <a:xfrm>
                <a:off x="49346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p:cNvSpPr/>
              <p:nvPr/>
            </p:nvSpPr>
            <p:spPr bwMode="auto">
              <a:xfrm>
                <a:off x="54680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p:cNvSpPr/>
              <p:nvPr/>
            </p:nvSpPr>
            <p:spPr bwMode="auto">
              <a:xfrm>
                <a:off x="17526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p:cNvSpPr/>
              <p:nvPr/>
            </p:nvSpPr>
            <p:spPr bwMode="auto">
              <a:xfrm>
                <a:off x="22860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p:cNvSpPr/>
              <p:nvPr/>
            </p:nvSpPr>
            <p:spPr bwMode="auto">
              <a:xfrm>
                <a:off x="28194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p:cNvSpPr/>
              <p:nvPr/>
            </p:nvSpPr>
            <p:spPr bwMode="auto">
              <a:xfrm>
                <a:off x="33528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p:cNvSpPr/>
              <p:nvPr/>
            </p:nvSpPr>
            <p:spPr bwMode="auto">
              <a:xfrm>
                <a:off x="38678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p:cNvSpPr/>
              <p:nvPr/>
            </p:nvSpPr>
            <p:spPr bwMode="auto">
              <a:xfrm>
                <a:off x="44012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p:cNvSpPr/>
              <p:nvPr/>
            </p:nvSpPr>
            <p:spPr bwMode="auto">
              <a:xfrm>
                <a:off x="49346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p:cNvSpPr/>
              <p:nvPr/>
            </p:nvSpPr>
            <p:spPr bwMode="auto">
              <a:xfrm>
                <a:off x="54680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p:cNvSpPr/>
              <p:nvPr/>
            </p:nvSpPr>
            <p:spPr bwMode="auto">
              <a:xfrm>
                <a:off x="17526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p:cNvSpPr/>
              <p:nvPr/>
            </p:nvSpPr>
            <p:spPr bwMode="auto">
              <a:xfrm>
                <a:off x="22860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p:cNvSpPr/>
              <p:nvPr/>
            </p:nvSpPr>
            <p:spPr bwMode="auto">
              <a:xfrm>
                <a:off x="28194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p:cNvSpPr/>
              <p:nvPr/>
            </p:nvSpPr>
            <p:spPr bwMode="auto">
              <a:xfrm>
                <a:off x="33528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p:cNvSpPr/>
              <p:nvPr/>
            </p:nvSpPr>
            <p:spPr bwMode="auto">
              <a:xfrm>
                <a:off x="38678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p:cNvSpPr/>
              <p:nvPr/>
            </p:nvSpPr>
            <p:spPr bwMode="auto">
              <a:xfrm>
                <a:off x="44012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p:cNvSpPr/>
              <p:nvPr/>
            </p:nvSpPr>
            <p:spPr bwMode="auto">
              <a:xfrm>
                <a:off x="49346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54680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p:cNvSpPr/>
              <p:nvPr/>
            </p:nvSpPr>
            <p:spPr bwMode="auto">
              <a:xfrm>
                <a:off x="17526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p:cNvSpPr/>
              <p:nvPr/>
            </p:nvSpPr>
            <p:spPr bwMode="auto">
              <a:xfrm>
                <a:off x="22860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28194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p:cNvSpPr/>
              <p:nvPr/>
            </p:nvSpPr>
            <p:spPr bwMode="auto">
              <a:xfrm>
                <a:off x="33528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p:cNvSpPr/>
              <p:nvPr/>
            </p:nvSpPr>
            <p:spPr bwMode="auto">
              <a:xfrm>
                <a:off x="38678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44012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正方形/長方形 198"/>
              <p:cNvSpPr/>
              <p:nvPr/>
            </p:nvSpPr>
            <p:spPr bwMode="auto">
              <a:xfrm>
                <a:off x="49346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正方形/長方形 199"/>
              <p:cNvSpPr/>
              <p:nvPr/>
            </p:nvSpPr>
            <p:spPr bwMode="auto">
              <a:xfrm>
                <a:off x="54680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106" name="テキスト ボックス 105"/>
            <p:cNvSpPr txBox="1"/>
            <p:nvPr/>
          </p:nvSpPr>
          <p:spPr>
            <a:xfrm>
              <a:off x="575765" y="5406204"/>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8</a:t>
              </a:r>
              <a:endParaRPr kumimoji="1" lang="ja-JP" altLang="en-US" sz="2000" b="1" dirty="0">
                <a:effectLst/>
                <a:latin typeface="Times New Roman" panose="02020603050405020304" pitchFamily="18" charset="0"/>
              </a:endParaRPr>
            </a:p>
          </p:txBody>
        </p:sp>
        <p:sp>
          <p:nvSpPr>
            <p:cNvPr id="107" name="テキスト ボックス 106"/>
            <p:cNvSpPr txBox="1"/>
            <p:nvPr/>
          </p:nvSpPr>
          <p:spPr>
            <a:xfrm>
              <a:off x="568982" y="4867715"/>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7</a:t>
              </a:r>
              <a:endParaRPr kumimoji="1" lang="ja-JP" altLang="en-US" sz="2000" b="1" dirty="0">
                <a:effectLst/>
                <a:latin typeface="Times New Roman" panose="02020603050405020304" pitchFamily="18" charset="0"/>
              </a:endParaRPr>
            </a:p>
          </p:txBody>
        </p:sp>
        <p:sp>
          <p:nvSpPr>
            <p:cNvPr id="108" name="テキスト ボックス 107"/>
            <p:cNvSpPr txBox="1"/>
            <p:nvPr/>
          </p:nvSpPr>
          <p:spPr>
            <a:xfrm>
              <a:off x="576947" y="434703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6</a:t>
              </a:r>
              <a:endParaRPr kumimoji="1" lang="ja-JP" altLang="en-US" sz="2000" b="1" dirty="0">
                <a:effectLst/>
                <a:latin typeface="Times New Roman" panose="02020603050405020304" pitchFamily="18" charset="0"/>
              </a:endParaRPr>
            </a:p>
          </p:txBody>
        </p:sp>
        <p:sp>
          <p:nvSpPr>
            <p:cNvPr id="109" name="テキスト ボックス 108"/>
            <p:cNvSpPr txBox="1"/>
            <p:nvPr/>
          </p:nvSpPr>
          <p:spPr>
            <a:xfrm>
              <a:off x="570162" y="380854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5</a:t>
              </a:r>
              <a:endParaRPr kumimoji="1" lang="ja-JP" altLang="en-US" sz="2000" b="1" dirty="0">
                <a:effectLst/>
                <a:latin typeface="Times New Roman" panose="02020603050405020304" pitchFamily="18" charset="0"/>
              </a:endParaRPr>
            </a:p>
          </p:txBody>
        </p:sp>
        <p:sp>
          <p:nvSpPr>
            <p:cNvPr id="110" name="テキスト ボックス 109"/>
            <p:cNvSpPr txBox="1"/>
            <p:nvPr/>
          </p:nvSpPr>
          <p:spPr>
            <a:xfrm>
              <a:off x="578448" y="3312784"/>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4</a:t>
              </a:r>
              <a:endParaRPr kumimoji="1" lang="ja-JP" altLang="en-US" sz="2000" b="1" dirty="0">
                <a:effectLst/>
                <a:latin typeface="Times New Roman" panose="02020603050405020304" pitchFamily="18" charset="0"/>
              </a:endParaRPr>
            </a:p>
          </p:txBody>
        </p:sp>
        <p:sp>
          <p:nvSpPr>
            <p:cNvPr id="113" name="テキスト ボックス 112"/>
            <p:cNvSpPr txBox="1"/>
            <p:nvPr/>
          </p:nvSpPr>
          <p:spPr>
            <a:xfrm>
              <a:off x="571664" y="2774294"/>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3</a:t>
              </a:r>
              <a:endParaRPr kumimoji="1" lang="ja-JP" altLang="en-US" sz="2000" b="1" dirty="0">
                <a:effectLst/>
                <a:latin typeface="Times New Roman" panose="02020603050405020304" pitchFamily="18" charset="0"/>
              </a:endParaRPr>
            </a:p>
          </p:txBody>
        </p:sp>
        <p:sp>
          <p:nvSpPr>
            <p:cNvPr id="115" name="テキスト ボックス 114"/>
            <p:cNvSpPr txBox="1"/>
            <p:nvPr/>
          </p:nvSpPr>
          <p:spPr>
            <a:xfrm>
              <a:off x="579629" y="2253618"/>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2</a:t>
              </a:r>
              <a:endParaRPr kumimoji="1" lang="ja-JP" altLang="en-US" sz="2000" b="1" dirty="0">
                <a:effectLst/>
                <a:latin typeface="Times New Roman" panose="02020603050405020304" pitchFamily="18" charset="0"/>
              </a:endParaRPr>
            </a:p>
          </p:txBody>
        </p:sp>
        <p:sp>
          <p:nvSpPr>
            <p:cNvPr id="116" name="テキスト ボックス 115"/>
            <p:cNvSpPr txBox="1"/>
            <p:nvPr/>
          </p:nvSpPr>
          <p:spPr>
            <a:xfrm>
              <a:off x="572846" y="171512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1</a:t>
              </a:r>
              <a:endParaRPr kumimoji="1" lang="ja-JP" altLang="en-US" sz="2000" b="1" dirty="0">
                <a:effectLst/>
                <a:latin typeface="Times New Roman" panose="02020603050405020304" pitchFamily="18" charset="0"/>
              </a:endParaRPr>
            </a:p>
          </p:txBody>
        </p:sp>
        <p:sp>
          <p:nvSpPr>
            <p:cNvPr id="117" name="テキスト ボックス 116"/>
            <p:cNvSpPr txBox="1"/>
            <p:nvPr/>
          </p:nvSpPr>
          <p:spPr>
            <a:xfrm>
              <a:off x="1038608" y="1216133"/>
              <a:ext cx="478468" cy="611810"/>
            </a:xfrm>
            <a:prstGeom prst="rect">
              <a:avLst/>
            </a:prstGeom>
            <a:noFill/>
          </p:spPr>
          <p:txBody>
            <a:bodyPr wrap="none" rtlCol="0">
              <a:spAutoFit/>
            </a:bodyPr>
            <a:lstStyle/>
            <a:p>
              <a:r>
                <a:rPr kumimoji="1" lang="en-US" altLang="ja-JP" sz="2000" b="1" dirty="0">
                  <a:effectLst/>
                  <a:latin typeface="Times New Roman" panose="02020603050405020304" pitchFamily="18" charset="0"/>
                </a:rPr>
                <a:t>a</a:t>
              </a:r>
              <a:endParaRPr kumimoji="1" lang="ja-JP" altLang="en-US" sz="2000" b="1" dirty="0">
                <a:effectLst/>
                <a:latin typeface="Times New Roman" panose="02020603050405020304" pitchFamily="18" charset="0"/>
              </a:endParaRPr>
            </a:p>
          </p:txBody>
        </p:sp>
        <p:sp>
          <p:nvSpPr>
            <p:cNvPr id="118" name="テキスト ボックス 117"/>
            <p:cNvSpPr txBox="1"/>
            <p:nvPr/>
          </p:nvSpPr>
          <p:spPr>
            <a:xfrm>
              <a:off x="1560978" y="1210320"/>
              <a:ext cx="500528" cy="611810"/>
            </a:xfrm>
            <a:prstGeom prst="rect">
              <a:avLst/>
            </a:prstGeom>
            <a:noFill/>
          </p:spPr>
          <p:txBody>
            <a:bodyPr wrap="none" rtlCol="0">
              <a:spAutoFit/>
            </a:bodyPr>
            <a:lstStyle/>
            <a:p>
              <a:r>
                <a:rPr lang="en-US" altLang="ja-JP" sz="2000" b="1" dirty="0">
                  <a:effectLst/>
                  <a:latin typeface="Times New Roman" panose="02020603050405020304" pitchFamily="18" charset="0"/>
                </a:rPr>
                <a:t>b</a:t>
              </a:r>
              <a:endParaRPr kumimoji="1" lang="ja-JP" altLang="en-US" sz="2000" b="1" dirty="0">
                <a:effectLst/>
                <a:latin typeface="Times New Roman" panose="02020603050405020304" pitchFamily="18" charset="0"/>
              </a:endParaRPr>
            </a:p>
          </p:txBody>
        </p:sp>
        <p:sp>
          <p:nvSpPr>
            <p:cNvPr id="119" name="テキスト ボックス 118"/>
            <p:cNvSpPr txBox="1"/>
            <p:nvPr/>
          </p:nvSpPr>
          <p:spPr>
            <a:xfrm>
              <a:off x="2105174" y="1215819"/>
              <a:ext cx="456407" cy="611810"/>
            </a:xfrm>
            <a:prstGeom prst="rect">
              <a:avLst/>
            </a:prstGeom>
            <a:noFill/>
          </p:spPr>
          <p:txBody>
            <a:bodyPr wrap="none" rtlCol="0">
              <a:spAutoFit/>
            </a:bodyPr>
            <a:lstStyle/>
            <a:p>
              <a:r>
                <a:rPr lang="en-US" altLang="ja-JP" sz="2000" b="1" dirty="0">
                  <a:effectLst/>
                  <a:latin typeface="Times New Roman" panose="02020603050405020304" pitchFamily="18" charset="0"/>
                </a:rPr>
                <a:t>c</a:t>
              </a:r>
              <a:endParaRPr kumimoji="1" lang="ja-JP" altLang="en-US" sz="2000" b="1" dirty="0">
                <a:effectLst/>
                <a:latin typeface="Times New Roman" panose="02020603050405020304" pitchFamily="18" charset="0"/>
              </a:endParaRPr>
            </a:p>
          </p:txBody>
        </p:sp>
        <p:sp>
          <p:nvSpPr>
            <p:cNvPr id="120" name="テキスト ボックス 119"/>
            <p:cNvSpPr txBox="1"/>
            <p:nvPr/>
          </p:nvSpPr>
          <p:spPr>
            <a:xfrm>
              <a:off x="2616515" y="1210007"/>
              <a:ext cx="500528" cy="611810"/>
            </a:xfrm>
            <a:prstGeom prst="rect">
              <a:avLst/>
            </a:prstGeom>
            <a:noFill/>
          </p:spPr>
          <p:txBody>
            <a:bodyPr wrap="none" rtlCol="0">
              <a:spAutoFit/>
            </a:bodyPr>
            <a:lstStyle/>
            <a:p>
              <a:r>
                <a:rPr lang="en-US" altLang="ja-JP" sz="2000" b="1" dirty="0">
                  <a:effectLst/>
                  <a:latin typeface="Times New Roman" panose="02020603050405020304" pitchFamily="18" charset="0"/>
                </a:rPr>
                <a:t>d</a:t>
              </a:r>
              <a:endParaRPr kumimoji="1" lang="ja-JP" altLang="en-US" sz="2000" b="1" dirty="0">
                <a:effectLst/>
                <a:latin typeface="Times New Roman" panose="02020603050405020304" pitchFamily="18" charset="0"/>
              </a:endParaRPr>
            </a:p>
          </p:txBody>
        </p:sp>
        <p:sp>
          <p:nvSpPr>
            <p:cNvPr id="121" name="テキスト ボックス 120"/>
            <p:cNvSpPr txBox="1"/>
            <p:nvPr/>
          </p:nvSpPr>
          <p:spPr>
            <a:xfrm>
              <a:off x="3158973" y="1216133"/>
              <a:ext cx="456407" cy="611810"/>
            </a:xfrm>
            <a:prstGeom prst="rect">
              <a:avLst/>
            </a:prstGeom>
            <a:noFill/>
          </p:spPr>
          <p:txBody>
            <a:bodyPr wrap="none" rtlCol="0">
              <a:spAutoFit/>
            </a:bodyPr>
            <a:lstStyle/>
            <a:p>
              <a:r>
                <a:rPr lang="en-US" altLang="ja-JP" sz="2000" b="1" dirty="0">
                  <a:effectLst/>
                  <a:latin typeface="Times New Roman" panose="02020603050405020304" pitchFamily="18" charset="0"/>
                </a:rPr>
                <a:t>e</a:t>
              </a:r>
              <a:endParaRPr kumimoji="1" lang="ja-JP" altLang="en-US" sz="2000" b="1" dirty="0">
                <a:effectLst/>
                <a:latin typeface="Times New Roman" panose="02020603050405020304" pitchFamily="18" charset="0"/>
              </a:endParaRPr>
            </a:p>
          </p:txBody>
        </p:sp>
        <p:sp>
          <p:nvSpPr>
            <p:cNvPr id="122" name="テキスト ボックス 121"/>
            <p:cNvSpPr txBox="1"/>
            <p:nvPr/>
          </p:nvSpPr>
          <p:spPr>
            <a:xfrm>
              <a:off x="3714434" y="1210320"/>
              <a:ext cx="412287" cy="611810"/>
            </a:xfrm>
            <a:prstGeom prst="rect">
              <a:avLst/>
            </a:prstGeom>
            <a:noFill/>
          </p:spPr>
          <p:txBody>
            <a:bodyPr wrap="none" rtlCol="0">
              <a:spAutoFit/>
            </a:bodyPr>
            <a:lstStyle/>
            <a:p>
              <a:r>
                <a:rPr lang="en-US" altLang="ja-JP" sz="2000" b="1" dirty="0">
                  <a:effectLst/>
                  <a:latin typeface="Times New Roman" panose="02020603050405020304" pitchFamily="18" charset="0"/>
                </a:rPr>
                <a:t>f</a:t>
              </a:r>
              <a:endParaRPr kumimoji="1" lang="ja-JP" altLang="en-US" sz="2000" b="1" dirty="0">
                <a:effectLst/>
                <a:latin typeface="Times New Roman" panose="02020603050405020304" pitchFamily="18" charset="0"/>
              </a:endParaRPr>
            </a:p>
          </p:txBody>
        </p:sp>
        <p:sp>
          <p:nvSpPr>
            <p:cNvPr id="123" name="テキスト ボックス 122"/>
            <p:cNvSpPr txBox="1"/>
            <p:nvPr/>
          </p:nvSpPr>
          <p:spPr>
            <a:xfrm>
              <a:off x="4203480" y="121581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g</a:t>
              </a:r>
              <a:endParaRPr kumimoji="1" lang="ja-JP" altLang="en-US" sz="2000" b="1" dirty="0">
                <a:effectLst/>
                <a:latin typeface="Times New Roman" panose="02020603050405020304" pitchFamily="18" charset="0"/>
              </a:endParaRPr>
            </a:p>
          </p:txBody>
        </p:sp>
        <p:sp>
          <p:nvSpPr>
            <p:cNvPr id="124" name="テキスト ボックス 123"/>
            <p:cNvSpPr txBox="1"/>
            <p:nvPr/>
          </p:nvSpPr>
          <p:spPr>
            <a:xfrm>
              <a:off x="4725852" y="1210007"/>
              <a:ext cx="500528" cy="611810"/>
            </a:xfrm>
            <a:prstGeom prst="rect">
              <a:avLst/>
            </a:prstGeom>
            <a:noFill/>
          </p:spPr>
          <p:txBody>
            <a:bodyPr wrap="none" rtlCol="0">
              <a:spAutoFit/>
            </a:bodyPr>
            <a:lstStyle/>
            <a:p>
              <a:r>
                <a:rPr lang="en-US" altLang="ja-JP" sz="2000" b="1" dirty="0">
                  <a:effectLst/>
                  <a:latin typeface="Times New Roman" panose="02020603050405020304" pitchFamily="18" charset="0"/>
                </a:rPr>
                <a:t>h</a:t>
              </a:r>
              <a:endParaRPr kumimoji="1" lang="ja-JP" altLang="en-US" sz="2000" b="1" dirty="0">
                <a:effectLst/>
                <a:latin typeface="Times New Roman" panose="02020603050405020304" pitchFamily="18" charset="0"/>
              </a:endParaRPr>
            </a:p>
          </p:txBody>
        </p:sp>
        <p:sp>
          <p:nvSpPr>
            <p:cNvPr id="125" name="円/楕円 124"/>
            <p:cNvSpPr/>
            <p:nvPr/>
          </p:nvSpPr>
          <p:spPr bwMode="auto">
            <a:xfrm>
              <a:off x="2652432" y="4426169"/>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6" name="円/楕円 125"/>
            <p:cNvSpPr/>
            <p:nvPr/>
          </p:nvSpPr>
          <p:spPr bwMode="auto">
            <a:xfrm>
              <a:off x="2142063" y="3883202"/>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7" name="円/楕円 126"/>
            <p:cNvSpPr/>
            <p:nvPr/>
          </p:nvSpPr>
          <p:spPr bwMode="auto">
            <a:xfrm>
              <a:off x="3719348" y="3368998"/>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8" name="円/楕円 127"/>
            <p:cNvSpPr/>
            <p:nvPr/>
          </p:nvSpPr>
          <p:spPr bwMode="auto">
            <a:xfrm>
              <a:off x="2652432" y="3369517"/>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9" name="円/楕円 128"/>
            <p:cNvSpPr/>
            <p:nvPr/>
          </p:nvSpPr>
          <p:spPr bwMode="auto">
            <a:xfrm>
              <a:off x="3184076" y="2840334"/>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2" name="円/楕円 131"/>
            <p:cNvSpPr/>
            <p:nvPr/>
          </p:nvSpPr>
          <p:spPr bwMode="auto">
            <a:xfrm>
              <a:off x="3711446" y="3879659"/>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3" name="円/楕円 132"/>
            <p:cNvSpPr/>
            <p:nvPr/>
          </p:nvSpPr>
          <p:spPr bwMode="auto">
            <a:xfrm>
              <a:off x="2652568" y="3892769"/>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4" name="円/楕円 133"/>
            <p:cNvSpPr/>
            <p:nvPr/>
          </p:nvSpPr>
          <p:spPr bwMode="auto">
            <a:xfrm>
              <a:off x="3170744" y="3362094"/>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5" name="円/楕円 134"/>
            <p:cNvSpPr/>
            <p:nvPr/>
          </p:nvSpPr>
          <p:spPr bwMode="auto">
            <a:xfrm>
              <a:off x="3182007" y="3883202"/>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6" name="円/楕円 135"/>
            <p:cNvSpPr/>
            <p:nvPr/>
          </p:nvSpPr>
          <p:spPr bwMode="auto">
            <a:xfrm>
              <a:off x="2141846" y="4416231"/>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sp>
        <p:nvSpPr>
          <p:cNvPr id="201" name="円/楕円 200"/>
          <p:cNvSpPr/>
          <p:nvPr/>
        </p:nvSpPr>
        <p:spPr bwMode="auto">
          <a:xfrm>
            <a:off x="2201416" y="4404026"/>
            <a:ext cx="299992" cy="299992"/>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cxnSp>
        <p:nvCxnSpPr>
          <p:cNvPr id="202" name="直線矢印コネクタ 201"/>
          <p:cNvCxnSpPr>
            <a:stCxn id="181" idx="0"/>
            <a:endCxn id="121" idx="2"/>
          </p:cNvCxnSpPr>
          <p:nvPr/>
        </p:nvCxnSpPr>
        <p:spPr bwMode="auto">
          <a:xfrm flipV="1">
            <a:off x="2351411" y="2366061"/>
            <a:ext cx="11552" cy="1985791"/>
          </a:xfrm>
          <a:prstGeom prst="straightConnector1">
            <a:avLst/>
          </a:prstGeom>
          <a:noFill/>
          <a:ln w="50800" cap="flat" cmpd="sng" algn="ctr">
            <a:solidFill>
              <a:srgbClr val="FF99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3" name="テキスト ボックス 202"/>
          <p:cNvSpPr txBox="1"/>
          <p:nvPr/>
        </p:nvSpPr>
        <p:spPr>
          <a:xfrm>
            <a:off x="464832" y="1292248"/>
            <a:ext cx="2698175" cy="523220"/>
          </a:xfrm>
          <a:prstGeom prst="rect">
            <a:avLst/>
          </a:prstGeom>
          <a:noFill/>
        </p:spPr>
        <p:txBody>
          <a:bodyPr wrap="none" rtlCol="0">
            <a:spAutoFit/>
          </a:bodyPr>
          <a:lstStyle/>
          <a:p>
            <a:r>
              <a:rPr kumimoji="1" lang="ja-JP" altLang="en-US" dirty="0"/>
              <a:t>上方向への探索</a:t>
            </a:r>
          </a:p>
        </p:txBody>
      </p:sp>
      <p:sp>
        <p:nvSpPr>
          <p:cNvPr id="91" name="正方形/長方形 90"/>
          <p:cNvSpPr/>
          <p:nvPr/>
        </p:nvSpPr>
        <p:spPr bwMode="auto">
          <a:xfrm>
            <a:off x="3854183" y="2112178"/>
            <a:ext cx="5111138" cy="4304905"/>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if (</a:t>
            </a:r>
            <a:r>
              <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盤</a:t>
            </a: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[x][y-1]==</a:t>
            </a:r>
            <a:r>
              <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白</a:t>
            </a: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a:t>
            </a:r>
          </a:p>
          <a:p>
            <a:pPr algn="l"/>
            <a:r>
              <a:rPr lang="en-US" altLang="ja-JP" sz="2400" dirty="0">
                <a:latin typeface="Times New Roman" panose="02020603050405020304" pitchFamily="18" charset="0"/>
              </a:rPr>
              <a:t> </a:t>
            </a:r>
            <a:r>
              <a:rPr lang="en-US" altLang="ja-JP" sz="2000" dirty="0">
                <a:latin typeface="Times New Roman" panose="02020603050405020304" pitchFamily="18" charset="0"/>
              </a:rPr>
              <a:t> </a:t>
            </a:r>
            <a:r>
              <a:rPr lang="en-US" altLang="ja-JP" sz="2000" dirty="0">
                <a:solidFill>
                  <a:srgbClr val="FFFF00"/>
                </a:solidFill>
                <a:latin typeface="Times New Roman" panose="02020603050405020304" pitchFamily="18" charset="0"/>
              </a:rPr>
              <a:t>/* </a:t>
            </a:r>
            <a:r>
              <a:rPr lang="ja-JP" altLang="en-US" sz="2000" dirty="0">
                <a:solidFill>
                  <a:srgbClr val="FFFF00"/>
                </a:solidFill>
                <a:latin typeface="Times New Roman" panose="02020603050405020304" pitchFamily="18" charset="0"/>
              </a:rPr>
              <a:t>上方向に白石が続く限り探索 </a:t>
            </a:r>
            <a:r>
              <a:rPr lang="en-US" altLang="ja-JP" sz="2000" dirty="0">
                <a:solidFill>
                  <a:srgbClr val="FFFF00"/>
                </a:solidFill>
                <a:latin typeface="Times New Roman" panose="02020603050405020304" pitchFamily="18" charset="0"/>
              </a:rPr>
              <a:t>*/</a:t>
            </a:r>
            <a:r>
              <a:rPr lang="en-US" altLang="ja-JP" sz="2400" dirty="0">
                <a:solidFill>
                  <a:srgbClr val="FFFF00"/>
                </a:solidFill>
                <a:latin typeface="Times New Roman" panose="02020603050405020304" pitchFamily="18" charset="0"/>
              </a:rPr>
              <a:t> </a:t>
            </a:r>
          </a:p>
          <a:p>
            <a:pPr algn="l"/>
            <a:r>
              <a:rPr lang="en-US" altLang="ja-JP" sz="2400" dirty="0">
                <a:solidFill>
                  <a:srgbClr val="FFFF00"/>
                </a:solidFill>
                <a:latin typeface="Times New Roman" panose="02020603050405020304" pitchFamily="18" charset="0"/>
              </a:rPr>
              <a:t>  </a:t>
            </a:r>
            <a:r>
              <a:rPr lang="en-US" altLang="ja-JP" sz="2400" dirty="0">
                <a:latin typeface="Times New Roman" panose="02020603050405020304" pitchFamily="18" charset="0"/>
              </a:rPr>
              <a:t>for (v=-2; </a:t>
            </a:r>
            <a:r>
              <a:rPr lang="ja-JP" altLang="en-US" sz="2400" dirty="0">
                <a:latin typeface="Times New Roman" panose="02020603050405020304" pitchFamily="18" charset="0"/>
              </a:rPr>
              <a:t>盤</a:t>
            </a:r>
            <a:r>
              <a:rPr lang="en-US" altLang="ja-JP" sz="2400" dirty="0">
                <a:latin typeface="Times New Roman" panose="02020603050405020304" pitchFamily="18" charset="0"/>
              </a:rPr>
              <a:t>[x][</a:t>
            </a:r>
            <a:r>
              <a:rPr lang="en-US" altLang="ja-JP" sz="2400" dirty="0" err="1">
                <a:latin typeface="Times New Roman" panose="02020603050405020304" pitchFamily="18" charset="0"/>
              </a:rPr>
              <a:t>y+v</a:t>
            </a:r>
            <a:r>
              <a:rPr lang="en-US" altLang="ja-JP" sz="2400" dirty="0">
                <a:latin typeface="Times New Roman" panose="02020603050405020304" pitchFamily="18" charset="0"/>
              </a:rPr>
              <a:t>]==</a:t>
            </a:r>
            <a:r>
              <a:rPr lang="ja-JP" altLang="en-US" sz="2400" dirty="0">
                <a:latin typeface="Times New Roman" panose="02020603050405020304" pitchFamily="18" charset="0"/>
              </a:rPr>
              <a:t>白</a:t>
            </a:r>
            <a:r>
              <a:rPr lang="en-US" altLang="ja-JP" sz="2400" dirty="0">
                <a:latin typeface="Times New Roman" panose="02020603050405020304" pitchFamily="18" charset="0"/>
              </a:rPr>
              <a:t>; --v));</a:t>
            </a:r>
            <a:endParaRPr lang="en-US" altLang="ja-JP" sz="2000" dirty="0">
              <a:solidFill>
                <a:srgbClr val="FFFF00"/>
              </a:solidFill>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if (</a:t>
            </a:r>
            <a:r>
              <a:rPr lang="ja-JP" altLang="en-US" sz="2400" dirty="0">
                <a:latin typeface="Times New Roman" panose="02020603050405020304" pitchFamily="18" charset="0"/>
              </a:rPr>
              <a:t>盤</a:t>
            </a:r>
            <a:r>
              <a:rPr lang="en-US" altLang="ja-JP" sz="2400" dirty="0">
                <a:latin typeface="Times New Roman" panose="02020603050405020304" pitchFamily="18" charset="0"/>
              </a:rPr>
              <a:t>[x][</a:t>
            </a:r>
            <a:r>
              <a:rPr lang="en-US" altLang="ja-JP" sz="2400" dirty="0" err="1">
                <a:latin typeface="Times New Roman" panose="02020603050405020304" pitchFamily="18" charset="0"/>
              </a:rPr>
              <a:t>y+v</a:t>
            </a:r>
            <a:r>
              <a:rPr lang="en-US" altLang="ja-JP" sz="2400" dirty="0">
                <a:latin typeface="Times New Roman" panose="02020603050405020304" pitchFamily="18" charset="0"/>
              </a:rPr>
              <a:t>]==</a:t>
            </a:r>
            <a:r>
              <a:rPr lang="ja-JP" altLang="en-US" sz="2400" dirty="0">
                <a:latin typeface="Times New Roman" panose="02020603050405020304" pitchFamily="18" charset="0"/>
              </a:rPr>
              <a:t>黒</a:t>
            </a:r>
            <a:r>
              <a:rPr lang="en-US" altLang="ja-JP" sz="2400" dirty="0">
                <a:latin typeface="Times New Roman" panose="02020603050405020304"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a:t>
            </a:r>
            <a:r>
              <a:rPr lang="ja-JP" altLang="en-US" sz="2400" dirty="0">
                <a:latin typeface="Times New Roman" panose="02020603050405020304" pitchFamily="18" charset="0"/>
              </a:rPr>
              <a:t>間の石をひっくり返せる</a:t>
            </a:r>
            <a:endParaRPr lang="en-US" altLang="ja-JP" sz="2400" dirty="0">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a:t>
            </a:r>
            <a:r>
              <a:rPr lang="ja-JP" altLang="en-US" sz="2400" dirty="0">
                <a:latin typeface="Times New Roman" panose="02020603050405020304" pitchFamily="18" charset="0"/>
              </a:rPr>
              <a:t> </a:t>
            </a:r>
            <a:r>
              <a:rPr lang="en-US" altLang="ja-JP" sz="2400" dirty="0">
                <a:latin typeface="Times New Roman" panose="02020603050405020304" pitchFamily="18" charset="0"/>
              </a:rPr>
              <a:t>else { </a:t>
            </a:r>
            <a:r>
              <a:rPr lang="en-US" altLang="ja-JP" sz="2000" dirty="0">
                <a:solidFill>
                  <a:srgbClr val="FFFF00"/>
                </a:solidFill>
                <a:latin typeface="Times New Roman" panose="02020603050405020304" pitchFamily="18" charset="0"/>
              </a:rPr>
              <a:t>/* </a:t>
            </a:r>
            <a:r>
              <a:rPr lang="ja-JP" altLang="en-US" sz="2000" dirty="0">
                <a:solidFill>
                  <a:srgbClr val="FFFF00"/>
                </a:solidFill>
                <a:latin typeface="Times New Roman" panose="02020603050405020304" pitchFamily="18" charset="0"/>
              </a:rPr>
              <a:t>空マスまた壁の場合 </a:t>
            </a:r>
            <a:r>
              <a:rPr lang="en-US" altLang="ja-JP" sz="2000" dirty="0">
                <a:solidFill>
                  <a:srgbClr val="FFFF00"/>
                </a:solidFill>
                <a:latin typeface="Times New Roman" panose="02020603050405020304"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a:t>
            </a:r>
            <a:r>
              <a:rPr lang="ja-JP" altLang="en-US" sz="2400" dirty="0">
                <a:latin typeface="Times New Roman" panose="02020603050405020304" pitchFamily="18" charset="0"/>
              </a:rPr>
              <a:t>上方向の石はひっくり返せない</a:t>
            </a:r>
            <a:endParaRPr lang="en-US" altLang="ja-JP" sz="2400" dirty="0">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a:t>
            </a:r>
          </a:p>
        </p:txBody>
      </p:sp>
      <p:sp>
        <p:nvSpPr>
          <p:cNvPr id="3" name="テキスト ボックス 2">
            <a:extLst>
              <a:ext uri="{FF2B5EF4-FFF2-40B4-BE49-F238E27FC236}">
                <a16:creationId xmlns:a16="http://schemas.microsoft.com/office/drawing/2014/main" id="{C822AA3C-60F0-414D-8696-1487435AFE47}"/>
              </a:ext>
            </a:extLst>
          </p:cNvPr>
          <p:cNvSpPr txBox="1"/>
          <p:nvPr/>
        </p:nvSpPr>
        <p:spPr>
          <a:xfrm>
            <a:off x="4236596" y="1567674"/>
            <a:ext cx="4166525" cy="523220"/>
          </a:xfrm>
          <a:prstGeom prst="rect">
            <a:avLst/>
          </a:prstGeom>
          <a:noFill/>
        </p:spPr>
        <p:txBody>
          <a:bodyPr wrap="none" rtlCol="0">
            <a:spAutoFit/>
          </a:bodyPr>
          <a:lstStyle/>
          <a:p>
            <a:r>
              <a:rPr kumimoji="1" lang="en-US" altLang="ja-JP" dirty="0">
                <a:latin typeface="Times New Roman" panose="02020603050405020304" pitchFamily="18" charset="0"/>
              </a:rPr>
              <a:t>(x, y) </a:t>
            </a:r>
            <a:r>
              <a:rPr kumimoji="1" lang="ja-JP" altLang="en-US" dirty="0">
                <a:latin typeface="Times New Roman" panose="02020603050405020304" pitchFamily="18" charset="0"/>
              </a:rPr>
              <a:t>に黒石を置いた場合</a:t>
            </a:r>
          </a:p>
        </p:txBody>
      </p:sp>
    </p:spTree>
    <p:extLst>
      <p:ext uri="{BB962C8B-B14F-4D97-AF65-F5344CB8AC3E}">
        <p14:creationId xmlns:p14="http://schemas.microsoft.com/office/powerpoint/2010/main" val="3263351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91"/>
                                        </p:tgtEl>
                                        <p:attrNameLst>
                                          <p:attrName>style.visibility</p:attrName>
                                        </p:attrNameLst>
                                      </p:cBhvr>
                                      <p:to>
                                        <p:strVal val="visible"/>
                                      </p:to>
                                    </p:set>
                                    <p:animEffect transition="in" filter="checkerboard(across)">
                                      <p:cBhvr>
                                        <p:cTn id="10" dur="500"/>
                                        <p:tgtEl>
                                          <p:spTgt spid="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 grpId="0" animBg="1"/>
      <p:bldP spid="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8</a:t>
            </a:r>
            <a:r>
              <a:rPr lang="ja-JP" altLang="en-US" dirty="0"/>
              <a:t>方向の表現</a:t>
            </a:r>
            <a:endParaRPr kumimoji="1" lang="ja-JP" altLang="en-US" dirty="0"/>
          </a:p>
        </p:txBody>
      </p:sp>
      <p:graphicFrame>
        <p:nvGraphicFramePr>
          <p:cNvPr id="3" name="表 2"/>
          <p:cNvGraphicFramePr>
            <a:graphicFrameLocks noGrp="1"/>
          </p:cNvGraphicFramePr>
          <p:nvPr>
            <p:extLst>
              <p:ext uri="{D42A27DB-BD31-4B8C-83A1-F6EECF244321}">
                <p14:modId xmlns:p14="http://schemas.microsoft.com/office/powerpoint/2010/main" val="3674496043"/>
              </p:ext>
            </p:extLst>
          </p:nvPr>
        </p:nvGraphicFramePr>
        <p:xfrm>
          <a:off x="4191000" y="1202369"/>
          <a:ext cx="4114800" cy="1371600"/>
        </p:xfrm>
        <a:graphic>
          <a:graphicData uri="http://schemas.openxmlformats.org/drawingml/2006/table">
            <a:tbl>
              <a:tblPr firstRow="1" bandRow="1">
                <a:tableStyleId>{5C22544A-7EE6-4342-B048-85BDC9FD1C3A}</a:tableStyleId>
              </a:tblPr>
              <a:tblGrid>
                <a:gridCol w="13716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tblGrid>
              <a:tr h="397933">
                <a:tc>
                  <a:txBody>
                    <a:bodyPr/>
                    <a:lstStyle/>
                    <a:p>
                      <a:pPr algn="ctr"/>
                      <a:r>
                        <a:rPr kumimoji="1" lang="en-US" altLang="ja-JP" sz="2400" b="0" baseline="0" dirty="0">
                          <a:solidFill>
                            <a:schemeClr val="tx1"/>
                          </a:solidFill>
                          <a:latin typeface="Times New Roman" panose="02020603050405020304" pitchFamily="18" charset="0"/>
                        </a:rPr>
                        <a:t>(-1,-1)</a:t>
                      </a:r>
                      <a:endParaRPr kumimoji="1" lang="ja-JP" altLang="en-US" sz="2400" b="0" baseline="0" dirty="0">
                        <a:solidFill>
                          <a:schemeClr val="tx1"/>
                        </a:solidFill>
                        <a:latin typeface="Times New Roman" panose="02020603050405020304" pitchFamily="18" charset="0"/>
                      </a:endParaRPr>
                    </a:p>
                  </a:txBody>
                  <a:tcPr>
                    <a:lnB w="12700" cap="flat" cmpd="sng" algn="ctr">
                      <a:solidFill>
                        <a:schemeClr val="tx1"/>
                      </a:solidFill>
                      <a:prstDash val="solid"/>
                      <a:round/>
                      <a:headEnd type="none" w="med" len="med"/>
                      <a:tailEnd type="none" w="med" len="med"/>
                    </a:lnB>
                    <a:solidFill>
                      <a:srgbClr val="0070C0"/>
                    </a:solidFill>
                  </a:tcPr>
                </a:tc>
                <a:tc>
                  <a:txBody>
                    <a:bodyPr/>
                    <a:lstStyle/>
                    <a:p>
                      <a:pPr algn="ctr"/>
                      <a:r>
                        <a:rPr kumimoji="1" lang="en-US" altLang="ja-JP" sz="2400" b="0" baseline="0" dirty="0">
                          <a:solidFill>
                            <a:schemeClr val="tx1"/>
                          </a:solidFill>
                          <a:latin typeface="Times New Roman" panose="02020603050405020304" pitchFamily="18" charset="0"/>
                        </a:rPr>
                        <a:t>(0, -1)</a:t>
                      </a:r>
                      <a:endParaRPr kumimoji="1" lang="ja-JP" altLang="en-US" sz="2400" b="0" baseline="0" dirty="0">
                        <a:solidFill>
                          <a:schemeClr val="tx1"/>
                        </a:solidFill>
                        <a:latin typeface="Times New Roman" panose="02020603050405020304" pitchFamily="18" charset="0"/>
                      </a:endParaRPr>
                    </a:p>
                  </a:txBody>
                  <a:tcPr>
                    <a:lnB w="12700" cap="flat" cmpd="sng" algn="ctr">
                      <a:solidFill>
                        <a:schemeClr val="tx1"/>
                      </a:solidFill>
                      <a:prstDash val="solid"/>
                      <a:round/>
                      <a:headEnd type="none" w="med" len="med"/>
                      <a:tailEnd type="none" w="med" len="med"/>
                    </a:lnB>
                    <a:solidFill>
                      <a:srgbClr val="0070C0"/>
                    </a:solidFill>
                  </a:tcPr>
                </a:tc>
                <a:tc>
                  <a:txBody>
                    <a:bodyPr/>
                    <a:lstStyle/>
                    <a:p>
                      <a:pPr algn="ctr"/>
                      <a:r>
                        <a:rPr kumimoji="1" lang="en-US" altLang="ja-JP" sz="2400" b="0" baseline="0" dirty="0">
                          <a:solidFill>
                            <a:schemeClr val="tx1"/>
                          </a:solidFill>
                          <a:latin typeface="Times New Roman" panose="02020603050405020304" pitchFamily="18" charset="0"/>
                        </a:rPr>
                        <a:t>(+1,-1)</a:t>
                      </a:r>
                      <a:endParaRPr kumimoji="1" lang="ja-JP" altLang="en-US" sz="2400" b="0" baseline="0" dirty="0">
                        <a:solidFill>
                          <a:schemeClr val="tx1"/>
                        </a:solidFill>
                        <a:latin typeface="Times New Roman" panose="02020603050405020304" pitchFamily="18" charset="0"/>
                      </a:endParaRPr>
                    </a:p>
                  </a:txBody>
                  <a:tcP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397933">
                <a:tc>
                  <a:txBody>
                    <a:bodyPr/>
                    <a:lstStyle/>
                    <a:p>
                      <a:pPr algn="ctr"/>
                      <a:r>
                        <a:rPr kumimoji="1" lang="en-US" altLang="ja-JP" sz="2400" b="0" baseline="0" dirty="0">
                          <a:solidFill>
                            <a:schemeClr val="tx1"/>
                          </a:solidFill>
                          <a:latin typeface="Times New Roman" panose="02020603050405020304" pitchFamily="18" charset="0"/>
                        </a:rPr>
                        <a:t>(-1,0)</a:t>
                      </a:r>
                      <a:endParaRPr kumimoji="1" lang="ja-JP" altLang="en-US" sz="2400" b="0" baseline="0" dirty="0">
                        <a:solidFill>
                          <a:schemeClr val="tx1"/>
                        </a:solidFill>
                        <a:latin typeface="Times New Roman" panose="02020603050405020304" pitchFamily="18" charset="0"/>
                      </a:endParaRPr>
                    </a:p>
                  </a:txBody>
                  <a:tcPr>
                    <a:lnT w="12700" cap="flat" cmpd="sng" algn="ctr">
                      <a:solidFill>
                        <a:schemeClr val="tx1"/>
                      </a:solidFill>
                      <a:prstDash val="solid"/>
                      <a:round/>
                      <a:headEnd type="none" w="med" len="med"/>
                      <a:tailEnd type="none" w="med" len="med"/>
                    </a:lnT>
                    <a:solidFill>
                      <a:srgbClr val="0070C0"/>
                    </a:solidFill>
                  </a:tcPr>
                </a:tc>
                <a:tc>
                  <a:txBody>
                    <a:bodyPr/>
                    <a:lstStyle/>
                    <a:p>
                      <a:pPr algn="ctr"/>
                      <a:endParaRPr kumimoji="1" lang="ja-JP" altLang="en-US" sz="2400" b="0" baseline="0" dirty="0">
                        <a:solidFill>
                          <a:schemeClr val="tx1"/>
                        </a:solidFill>
                        <a:latin typeface="Times New Roman" panose="02020603050405020304" pitchFamily="18" charset="0"/>
                      </a:endParaRPr>
                    </a:p>
                  </a:txBody>
                  <a:tcPr>
                    <a:lnT w="12700" cap="flat" cmpd="sng" algn="ctr">
                      <a:solidFill>
                        <a:schemeClr val="tx1"/>
                      </a:solidFill>
                      <a:prstDash val="solid"/>
                      <a:round/>
                      <a:headEnd type="none" w="med" len="med"/>
                      <a:tailEnd type="none" w="med" len="med"/>
                    </a:lnT>
                    <a:solidFill>
                      <a:srgbClr val="0070C0"/>
                    </a:solidFill>
                  </a:tcPr>
                </a:tc>
                <a:tc>
                  <a:txBody>
                    <a:bodyPr/>
                    <a:lstStyle/>
                    <a:p>
                      <a:pPr algn="ctr"/>
                      <a:r>
                        <a:rPr kumimoji="1" lang="en-US" altLang="ja-JP" sz="2400" b="0" baseline="0" dirty="0">
                          <a:solidFill>
                            <a:schemeClr val="tx1"/>
                          </a:solidFill>
                          <a:latin typeface="Times New Roman" panose="02020603050405020304" pitchFamily="18" charset="0"/>
                        </a:rPr>
                        <a:t>(1, 0)</a:t>
                      </a:r>
                      <a:endParaRPr kumimoji="1" lang="ja-JP" altLang="en-US" sz="2400" b="0" baseline="0" dirty="0">
                        <a:solidFill>
                          <a:schemeClr val="tx1"/>
                        </a:solidFill>
                        <a:latin typeface="Times New Roman" panose="02020603050405020304" pitchFamily="18" charset="0"/>
                      </a:endParaRPr>
                    </a:p>
                  </a:txBody>
                  <a:tcPr>
                    <a:lnT w="12700" cap="flat" cmpd="sng" algn="ctr">
                      <a:solidFill>
                        <a:schemeClr val="tx1"/>
                      </a:solidFill>
                      <a:prstDash val="solid"/>
                      <a:round/>
                      <a:headEnd type="none" w="med" len="med"/>
                      <a:tailEnd type="none" w="med" len="med"/>
                    </a:lnT>
                    <a:solidFill>
                      <a:srgbClr val="0070C0"/>
                    </a:solidFill>
                  </a:tcPr>
                </a:tc>
                <a:extLst>
                  <a:ext uri="{0D108BD9-81ED-4DB2-BD59-A6C34878D82A}">
                    <a16:rowId xmlns:a16="http://schemas.microsoft.com/office/drawing/2014/main" val="10001"/>
                  </a:ext>
                </a:extLst>
              </a:tr>
              <a:tr h="397933">
                <a:tc>
                  <a:txBody>
                    <a:bodyPr/>
                    <a:lstStyle/>
                    <a:p>
                      <a:pPr algn="ctr"/>
                      <a:r>
                        <a:rPr kumimoji="1" lang="en-US" altLang="ja-JP" sz="2400" b="0" baseline="0" dirty="0">
                          <a:solidFill>
                            <a:schemeClr val="tx1"/>
                          </a:solidFill>
                          <a:latin typeface="Times New Roman" panose="02020603050405020304" pitchFamily="18" charset="0"/>
                        </a:rPr>
                        <a:t>(-1, +1)</a:t>
                      </a:r>
                      <a:endParaRPr kumimoji="1" lang="ja-JP" altLang="en-US" sz="2400" b="0" baseline="0" dirty="0">
                        <a:solidFill>
                          <a:schemeClr val="tx1"/>
                        </a:solidFill>
                        <a:latin typeface="Times New Roman" panose="02020603050405020304" pitchFamily="18" charset="0"/>
                      </a:endParaRPr>
                    </a:p>
                  </a:txBody>
                  <a:tcPr>
                    <a:solidFill>
                      <a:srgbClr val="0070C0"/>
                    </a:solidFill>
                  </a:tcPr>
                </a:tc>
                <a:tc>
                  <a:txBody>
                    <a:bodyPr/>
                    <a:lstStyle/>
                    <a:p>
                      <a:pPr algn="ctr"/>
                      <a:r>
                        <a:rPr kumimoji="1" lang="en-US" altLang="ja-JP" sz="2400" b="0" baseline="0" dirty="0">
                          <a:solidFill>
                            <a:schemeClr val="tx1"/>
                          </a:solidFill>
                          <a:latin typeface="Times New Roman" panose="02020603050405020304" pitchFamily="18" charset="0"/>
                        </a:rPr>
                        <a:t>(0, +1)</a:t>
                      </a:r>
                      <a:endParaRPr kumimoji="1" lang="ja-JP" altLang="en-US" sz="2400" b="0" baseline="0" dirty="0">
                        <a:solidFill>
                          <a:schemeClr val="tx1"/>
                        </a:solidFill>
                        <a:latin typeface="Times New Roman" panose="02020603050405020304" pitchFamily="18" charset="0"/>
                      </a:endParaRPr>
                    </a:p>
                  </a:txBody>
                  <a:tcPr>
                    <a:solidFill>
                      <a:srgbClr val="0070C0"/>
                    </a:solidFill>
                  </a:tcPr>
                </a:tc>
                <a:tc>
                  <a:txBody>
                    <a:bodyPr/>
                    <a:lstStyle/>
                    <a:p>
                      <a:pPr algn="ctr"/>
                      <a:r>
                        <a:rPr kumimoji="1" lang="en-US" altLang="ja-JP" sz="2400" b="0" baseline="0" dirty="0">
                          <a:solidFill>
                            <a:schemeClr val="tx1"/>
                          </a:solidFill>
                          <a:latin typeface="Times New Roman" panose="02020603050405020304" pitchFamily="18" charset="0"/>
                        </a:rPr>
                        <a:t>(+1, +1)</a:t>
                      </a:r>
                      <a:endParaRPr kumimoji="1" lang="ja-JP" altLang="en-US" sz="2400" b="0" baseline="0" dirty="0">
                        <a:solidFill>
                          <a:schemeClr val="tx1"/>
                        </a:solidFill>
                        <a:latin typeface="Times New Roman" panose="02020603050405020304" pitchFamily="18" charset="0"/>
                      </a:endParaRPr>
                    </a:p>
                  </a:txBody>
                  <a:tcPr>
                    <a:solidFill>
                      <a:srgbClr val="0070C0"/>
                    </a:solidFill>
                  </a:tcPr>
                </a:tc>
                <a:extLst>
                  <a:ext uri="{0D108BD9-81ED-4DB2-BD59-A6C34878D82A}">
                    <a16:rowId xmlns:a16="http://schemas.microsoft.com/office/drawing/2014/main" val="10002"/>
                  </a:ext>
                </a:extLst>
              </a:tr>
            </a:tbl>
          </a:graphicData>
        </a:graphic>
      </p:graphicFrame>
      <p:sp>
        <p:nvSpPr>
          <p:cNvPr id="4" name="テキスト ボックス 3"/>
          <p:cNvSpPr txBox="1"/>
          <p:nvPr/>
        </p:nvSpPr>
        <p:spPr>
          <a:xfrm>
            <a:off x="668038" y="1235877"/>
            <a:ext cx="3312124" cy="1040285"/>
          </a:xfrm>
          <a:prstGeom prst="rect">
            <a:avLst/>
          </a:prstGeom>
          <a:noFill/>
        </p:spPr>
        <p:txBody>
          <a:bodyPr wrap="none" rtlCol="0">
            <a:spAutoFit/>
          </a:bodyPr>
          <a:lstStyle/>
          <a:p>
            <a:r>
              <a:rPr kumimoji="1" lang="en-US" altLang="ja-JP" dirty="0">
                <a:latin typeface="Times New Roman" panose="02020603050405020304" pitchFamily="18" charset="0"/>
              </a:rPr>
              <a:t>8</a:t>
            </a:r>
            <a:r>
              <a:rPr lang="ja-JP" altLang="en-US" dirty="0" err="1">
                <a:latin typeface="Times New Roman" panose="02020603050405020304" pitchFamily="18" charset="0"/>
              </a:rPr>
              <a:t>つの</a:t>
            </a:r>
            <a:r>
              <a:rPr lang="ja-JP" altLang="en-US" dirty="0">
                <a:latin typeface="Times New Roman" panose="02020603050405020304" pitchFamily="18" charset="0"/>
              </a:rPr>
              <a:t>方向ベクトルを</a:t>
            </a:r>
            <a:endParaRPr lang="en-US" altLang="ja-JP" dirty="0">
              <a:latin typeface="Times New Roman" panose="02020603050405020304" pitchFamily="18" charset="0"/>
            </a:endParaRPr>
          </a:p>
          <a:p>
            <a:pPr algn="l"/>
            <a:r>
              <a:rPr lang="ja-JP" altLang="en-US" dirty="0">
                <a:latin typeface="Times New Roman" panose="02020603050405020304" pitchFamily="18" charset="0"/>
              </a:rPr>
              <a:t>表す配列を用意</a:t>
            </a:r>
            <a:endParaRPr kumimoji="1" lang="ja-JP" altLang="en-US" dirty="0">
              <a:latin typeface="Times New Roman" panose="02020603050405020304" pitchFamily="18" charset="0"/>
            </a:endParaRPr>
          </a:p>
        </p:txBody>
      </p:sp>
      <p:graphicFrame>
        <p:nvGraphicFramePr>
          <p:cNvPr id="5" name="表 4"/>
          <p:cNvGraphicFramePr>
            <a:graphicFrameLocks noGrp="1"/>
          </p:cNvGraphicFramePr>
          <p:nvPr>
            <p:extLst>
              <p:ext uri="{D42A27DB-BD31-4B8C-83A1-F6EECF244321}">
                <p14:modId xmlns:p14="http://schemas.microsoft.com/office/powerpoint/2010/main" val="3184018748"/>
              </p:ext>
            </p:extLst>
          </p:nvPr>
        </p:nvGraphicFramePr>
        <p:xfrm>
          <a:off x="1295400" y="2756730"/>
          <a:ext cx="6095997" cy="1742440"/>
        </p:xfrm>
        <a:graphic>
          <a:graphicData uri="http://schemas.openxmlformats.org/drawingml/2006/table">
            <a:tbl>
              <a:tblPr firstRow="1" bandRow="1">
                <a:tableStyleId>{5C22544A-7EE6-4342-B048-85BDC9FD1C3A}</a:tableStyleId>
              </a:tblPr>
              <a:tblGrid>
                <a:gridCol w="677333">
                  <a:extLst>
                    <a:ext uri="{9D8B030D-6E8A-4147-A177-3AD203B41FA5}">
                      <a16:colId xmlns:a16="http://schemas.microsoft.com/office/drawing/2014/main" val="20000"/>
                    </a:ext>
                  </a:extLst>
                </a:gridCol>
                <a:gridCol w="677333">
                  <a:extLst>
                    <a:ext uri="{9D8B030D-6E8A-4147-A177-3AD203B41FA5}">
                      <a16:colId xmlns:a16="http://schemas.microsoft.com/office/drawing/2014/main" val="20001"/>
                    </a:ext>
                  </a:extLst>
                </a:gridCol>
                <a:gridCol w="677333">
                  <a:extLst>
                    <a:ext uri="{9D8B030D-6E8A-4147-A177-3AD203B41FA5}">
                      <a16:colId xmlns:a16="http://schemas.microsoft.com/office/drawing/2014/main" val="20002"/>
                    </a:ext>
                  </a:extLst>
                </a:gridCol>
                <a:gridCol w="677333">
                  <a:extLst>
                    <a:ext uri="{9D8B030D-6E8A-4147-A177-3AD203B41FA5}">
                      <a16:colId xmlns:a16="http://schemas.microsoft.com/office/drawing/2014/main" val="20003"/>
                    </a:ext>
                  </a:extLst>
                </a:gridCol>
                <a:gridCol w="677333">
                  <a:extLst>
                    <a:ext uri="{9D8B030D-6E8A-4147-A177-3AD203B41FA5}">
                      <a16:colId xmlns:a16="http://schemas.microsoft.com/office/drawing/2014/main" val="20004"/>
                    </a:ext>
                  </a:extLst>
                </a:gridCol>
                <a:gridCol w="677333">
                  <a:extLst>
                    <a:ext uri="{9D8B030D-6E8A-4147-A177-3AD203B41FA5}">
                      <a16:colId xmlns:a16="http://schemas.microsoft.com/office/drawing/2014/main" val="20005"/>
                    </a:ext>
                  </a:extLst>
                </a:gridCol>
                <a:gridCol w="677333">
                  <a:extLst>
                    <a:ext uri="{9D8B030D-6E8A-4147-A177-3AD203B41FA5}">
                      <a16:colId xmlns:a16="http://schemas.microsoft.com/office/drawing/2014/main" val="20006"/>
                    </a:ext>
                  </a:extLst>
                </a:gridCol>
                <a:gridCol w="677333">
                  <a:extLst>
                    <a:ext uri="{9D8B030D-6E8A-4147-A177-3AD203B41FA5}">
                      <a16:colId xmlns:a16="http://schemas.microsoft.com/office/drawing/2014/main" val="20007"/>
                    </a:ext>
                  </a:extLst>
                </a:gridCol>
                <a:gridCol w="677333">
                  <a:extLst>
                    <a:ext uri="{9D8B030D-6E8A-4147-A177-3AD203B41FA5}">
                      <a16:colId xmlns:a16="http://schemas.microsoft.com/office/drawing/2014/main" val="20008"/>
                    </a:ext>
                  </a:extLst>
                </a:gridCol>
              </a:tblGrid>
              <a:tr h="370840">
                <a:tc>
                  <a:txBody>
                    <a:bodyPr/>
                    <a:lstStyle/>
                    <a:p>
                      <a:pPr algn="ctr"/>
                      <a:endParaRPr kumimoji="1" lang="ja-JP" altLang="en-US" dirty="0"/>
                    </a:p>
                  </a:txBody>
                  <a:tcPr/>
                </a:tc>
                <a:tc>
                  <a:txBody>
                    <a:bodyPr/>
                    <a:lstStyle/>
                    <a:p>
                      <a:pPr algn="ctr"/>
                      <a:r>
                        <a:rPr kumimoji="1" lang="ja-JP" altLang="en-US" dirty="0"/>
                        <a:t>左上</a:t>
                      </a:r>
                    </a:p>
                  </a:txBody>
                  <a:tcPr/>
                </a:tc>
                <a:tc>
                  <a:txBody>
                    <a:bodyPr/>
                    <a:lstStyle/>
                    <a:p>
                      <a:pPr algn="ctr"/>
                      <a:r>
                        <a:rPr kumimoji="1" lang="ja-JP" altLang="en-US" dirty="0"/>
                        <a:t>上</a:t>
                      </a:r>
                    </a:p>
                  </a:txBody>
                  <a:tcPr/>
                </a:tc>
                <a:tc>
                  <a:txBody>
                    <a:bodyPr/>
                    <a:lstStyle/>
                    <a:p>
                      <a:pPr algn="ctr"/>
                      <a:r>
                        <a:rPr kumimoji="1" lang="ja-JP" altLang="en-US" dirty="0"/>
                        <a:t>右上</a:t>
                      </a:r>
                    </a:p>
                  </a:txBody>
                  <a:tcPr/>
                </a:tc>
                <a:tc>
                  <a:txBody>
                    <a:bodyPr/>
                    <a:lstStyle/>
                    <a:p>
                      <a:pPr algn="ctr"/>
                      <a:r>
                        <a:rPr kumimoji="1" lang="ja-JP" altLang="en-US" dirty="0"/>
                        <a:t>左</a:t>
                      </a:r>
                    </a:p>
                  </a:txBody>
                  <a:tcPr/>
                </a:tc>
                <a:tc>
                  <a:txBody>
                    <a:bodyPr/>
                    <a:lstStyle/>
                    <a:p>
                      <a:pPr algn="ctr"/>
                      <a:r>
                        <a:rPr kumimoji="1" lang="ja-JP" altLang="en-US" dirty="0"/>
                        <a:t>右</a:t>
                      </a:r>
                    </a:p>
                  </a:txBody>
                  <a:tcPr/>
                </a:tc>
                <a:tc>
                  <a:txBody>
                    <a:bodyPr/>
                    <a:lstStyle/>
                    <a:p>
                      <a:pPr algn="ctr"/>
                      <a:r>
                        <a:rPr kumimoji="1" lang="ja-JP" altLang="en-US" dirty="0"/>
                        <a:t>左下</a:t>
                      </a:r>
                    </a:p>
                  </a:txBody>
                  <a:tcPr/>
                </a:tc>
                <a:tc>
                  <a:txBody>
                    <a:bodyPr/>
                    <a:lstStyle/>
                    <a:p>
                      <a:pPr algn="ctr"/>
                      <a:r>
                        <a:rPr kumimoji="1" lang="ja-JP" altLang="en-US" dirty="0"/>
                        <a:t>下</a:t>
                      </a:r>
                    </a:p>
                  </a:txBody>
                  <a:tcPr/>
                </a:tc>
                <a:tc>
                  <a:txBody>
                    <a:bodyPr/>
                    <a:lstStyle/>
                    <a:p>
                      <a:pPr algn="ctr"/>
                      <a:r>
                        <a:rPr kumimoji="1" lang="ja-JP" altLang="en-US" dirty="0"/>
                        <a:t>右下</a:t>
                      </a:r>
                    </a:p>
                  </a:txBody>
                  <a:tcPr/>
                </a:tc>
                <a:extLst>
                  <a:ext uri="{0D108BD9-81ED-4DB2-BD59-A6C34878D82A}">
                    <a16:rowId xmlns:a16="http://schemas.microsoft.com/office/drawing/2014/main" val="10000"/>
                  </a:ext>
                </a:extLst>
              </a:tr>
              <a:tr h="370840">
                <a:tc>
                  <a:txBody>
                    <a:bodyPr/>
                    <a:lstStyle/>
                    <a:p>
                      <a:pPr algn="ctr"/>
                      <a:endParaRPr kumimoji="1" lang="ja-JP" altLang="en-US" sz="2400" baseline="0" dirty="0">
                        <a:solidFill>
                          <a:schemeClr val="tx1"/>
                        </a:solidFill>
                      </a:endParaRPr>
                    </a:p>
                  </a:txBody>
                  <a:tcPr>
                    <a:lnB w="28575" cap="flat" cmpd="sng" algn="ctr">
                      <a:solidFill>
                        <a:schemeClr val="tx1"/>
                      </a:solidFill>
                      <a:prstDash val="solid"/>
                      <a:round/>
                      <a:headEnd type="none" w="med" len="med"/>
                      <a:tailEnd type="none" w="med" len="med"/>
                    </a:lnB>
                    <a:solidFill>
                      <a:srgbClr val="0099CC"/>
                    </a:solidFill>
                  </a:tcPr>
                </a:tc>
                <a:tc>
                  <a:txBody>
                    <a:bodyPr/>
                    <a:lstStyle/>
                    <a:p>
                      <a:pPr algn="ctr"/>
                      <a:r>
                        <a:rPr kumimoji="1" lang="en-US" altLang="ja-JP" sz="2400" baseline="0" dirty="0">
                          <a:solidFill>
                            <a:schemeClr val="tx1"/>
                          </a:solidFill>
                        </a:rPr>
                        <a:t>0</a:t>
                      </a:r>
                      <a:endParaRPr kumimoji="1" lang="ja-JP" altLang="en-US" sz="2400" baseline="0" dirty="0">
                        <a:solidFill>
                          <a:schemeClr val="tx1"/>
                        </a:solidFill>
                      </a:endParaRPr>
                    </a:p>
                  </a:txBody>
                  <a:tcPr>
                    <a:lnB w="28575" cap="flat" cmpd="sng" algn="ctr">
                      <a:solidFill>
                        <a:schemeClr val="tx1"/>
                      </a:solidFill>
                      <a:prstDash val="solid"/>
                      <a:round/>
                      <a:headEnd type="none" w="med" len="med"/>
                      <a:tailEnd type="none" w="med" len="med"/>
                    </a:lnB>
                    <a:solidFill>
                      <a:srgbClr val="0099CC"/>
                    </a:solidFill>
                  </a:tcPr>
                </a:tc>
                <a:tc>
                  <a:txBody>
                    <a:bodyPr/>
                    <a:lstStyle/>
                    <a:p>
                      <a:pPr algn="ctr"/>
                      <a:r>
                        <a:rPr kumimoji="1" lang="en-US" altLang="ja-JP" sz="2400" baseline="0" dirty="0">
                          <a:solidFill>
                            <a:schemeClr val="tx1"/>
                          </a:solidFill>
                        </a:rPr>
                        <a:t>1</a:t>
                      </a:r>
                      <a:endParaRPr kumimoji="1" lang="ja-JP" altLang="en-US" sz="2400" baseline="0" dirty="0">
                        <a:solidFill>
                          <a:schemeClr val="tx1"/>
                        </a:solidFill>
                      </a:endParaRPr>
                    </a:p>
                  </a:txBody>
                  <a:tcPr>
                    <a:lnB w="28575" cap="flat" cmpd="sng" algn="ctr">
                      <a:solidFill>
                        <a:schemeClr val="tx1"/>
                      </a:solidFill>
                      <a:prstDash val="solid"/>
                      <a:round/>
                      <a:headEnd type="none" w="med" len="med"/>
                      <a:tailEnd type="none" w="med" len="med"/>
                    </a:lnB>
                    <a:solidFill>
                      <a:srgbClr val="0099CC"/>
                    </a:solidFill>
                  </a:tcPr>
                </a:tc>
                <a:tc>
                  <a:txBody>
                    <a:bodyPr/>
                    <a:lstStyle/>
                    <a:p>
                      <a:pPr algn="ctr"/>
                      <a:r>
                        <a:rPr kumimoji="1" lang="en-US" altLang="ja-JP" sz="2400" baseline="0" dirty="0">
                          <a:solidFill>
                            <a:schemeClr val="tx1"/>
                          </a:solidFill>
                        </a:rPr>
                        <a:t>2</a:t>
                      </a:r>
                      <a:endParaRPr kumimoji="1" lang="ja-JP" altLang="en-US" sz="2400" baseline="0" dirty="0">
                        <a:solidFill>
                          <a:schemeClr val="tx1"/>
                        </a:solidFill>
                      </a:endParaRPr>
                    </a:p>
                  </a:txBody>
                  <a:tcPr>
                    <a:lnB w="28575" cap="flat" cmpd="sng" algn="ctr">
                      <a:solidFill>
                        <a:schemeClr val="tx1"/>
                      </a:solidFill>
                      <a:prstDash val="solid"/>
                      <a:round/>
                      <a:headEnd type="none" w="med" len="med"/>
                      <a:tailEnd type="none" w="med" len="med"/>
                    </a:lnB>
                    <a:solidFill>
                      <a:srgbClr val="0099CC"/>
                    </a:solidFill>
                  </a:tcPr>
                </a:tc>
                <a:tc>
                  <a:txBody>
                    <a:bodyPr/>
                    <a:lstStyle/>
                    <a:p>
                      <a:pPr algn="ctr"/>
                      <a:r>
                        <a:rPr kumimoji="1" lang="en-US" altLang="ja-JP" sz="2400" baseline="0" dirty="0">
                          <a:solidFill>
                            <a:schemeClr val="tx1"/>
                          </a:solidFill>
                        </a:rPr>
                        <a:t>3</a:t>
                      </a:r>
                      <a:endParaRPr kumimoji="1" lang="ja-JP" altLang="en-US" sz="2400" baseline="0" dirty="0">
                        <a:solidFill>
                          <a:schemeClr val="tx1"/>
                        </a:solidFill>
                      </a:endParaRPr>
                    </a:p>
                  </a:txBody>
                  <a:tcPr>
                    <a:lnB w="28575" cap="flat" cmpd="sng" algn="ctr">
                      <a:solidFill>
                        <a:schemeClr val="tx1"/>
                      </a:solidFill>
                      <a:prstDash val="solid"/>
                      <a:round/>
                      <a:headEnd type="none" w="med" len="med"/>
                      <a:tailEnd type="none" w="med" len="med"/>
                    </a:lnB>
                    <a:solidFill>
                      <a:srgbClr val="0099CC"/>
                    </a:solidFill>
                  </a:tcPr>
                </a:tc>
                <a:tc>
                  <a:txBody>
                    <a:bodyPr/>
                    <a:lstStyle/>
                    <a:p>
                      <a:pPr algn="ctr"/>
                      <a:r>
                        <a:rPr kumimoji="1" lang="en-US" altLang="ja-JP" sz="2400" baseline="0" dirty="0">
                          <a:solidFill>
                            <a:schemeClr val="tx1"/>
                          </a:solidFill>
                        </a:rPr>
                        <a:t>4</a:t>
                      </a:r>
                      <a:endParaRPr kumimoji="1" lang="ja-JP" altLang="en-US" sz="2400" baseline="0" dirty="0">
                        <a:solidFill>
                          <a:schemeClr val="tx1"/>
                        </a:solidFill>
                      </a:endParaRPr>
                    </a:p>
                  </a:txBody>
                  <a:tcPr>
                    <a:lnB w="28575" cap="flat" cmpd="sng" algn="ctr">
                      <a:solidFill>
                        <a:schemeClr val="tx1"/>
                      </a:solidFill>
                      <a:prstDash val="solid"/>
                      <a:round/>
                      <a:headEnd type="none" w="med" len="med"/>
                      <a:tailEnd type="none" w="med" len="med"/>
                    </a:lnB>
                    <a:solidFill>
                      <a:srgbClr val="0099CC"/>
                    </a:solidFill>
                  </a:tcPr>
                </a:tc>
                <a:tc>
                  <a:txBody>
                    <a:bodyPr/>
                    <a:lstStyle/>
                    <a:p>
                      <a:pPr algn="ctr"/>
                      <a:r>
                        <a:rPr kumimoji="1" lang="en-US" altLang="ja-JP" sz="2400" baseline="0" dirty="0">
                          <a:solidFill>
                            <a:schemeClr val="tx1"/>
                          </a:solidFill>
                        </a:rPr>
                        <a:t>5</a:t>
                      </a:r>
                      <a:endParaRPr kumimoji="1" lang="ja-JP" altLang="en-US" sz="2400" baseline="0" dirty="0">
                        <a:solidFill>
                          <a:schemeClr val="tx1"/>
                        </a:solidFill>
                      </a:endParaRPr>
                    </a:p>
                  </a:txBody>
                  <a:tcPr>
                    <a:lnB w="28575" cap="flat" cmpd="sng" algn="ctr">
                      <a:solidFill>
                        <a:schemeClr val="tx1"/>
                      </a:solidFill>
                      <a:prstDash val="solid"/>
                      <a:round/>
                      <a:headEnd type="none" w="med" len="med"/>
                      <a:tailEnd type="none" w="med" len="med"/>
                    </a:lnB>
                    <a:solidFill>
                      <a:srgbClr val="0099CC"/>
                    </a:solidFill>
                  </a:tcPr>
                </a:tc>
                <a:tc>
                  <a:txBody>
                    <a:bodyPr/>
                    <a:lstStyle/>
                    <a:p>
                      <a:pPr algn="ctr"/>
                      <a:r>
                        <a:rPr kumimoji="1" lang="en-US" altLang="ja-JP" sz="2400" baseline="0" dirty="0">
                          <a:solidFill>
                            <a:schemeClr val="tx1"/>
                          </a:solidFill>
                        </a:rPr>
                        <a:t>6</a:t>
                      </a:r>
                      <a:endParaRPr kumimoji="1" lang="ja-JP" altLang="en-US" sz="2400" baseline="0" dirty="0">
                        <a:solidFill>
                          <a:schemeClr val="tx1"/>
                        </a:solidFill>
                      </a:endParaRPr>
                    </a:p>
                  </a:txBody>
                  <a:tcPr>
                    <a:lnB w="28575" cap="flat" cmpd="sng" algn="ctr">
                      <a:solidFill>
                        <a:schemeClr val="tx1"/>
                      </a:solidFill>
                      <a:prstDash val="solid"/>
                      <a:round/>
                      <a:headEnd type="none" w="med" len="med"/>
                      <a:tailEnd type="none" w="med" len="med"/>
                    </a:lnB>
                    <a:solidFill>
                      <a:srgbClr val="0099CC"/>
                    </a:solidFill>
                  </a:tcPr>
                </a:tc>
                <a:tc>
                  <a:txBody>
                    <a:bodyPr/>
                    <a:lstStyle/>
                    <a:p>
                      <a:pPr algn="ctr"/>
                      <a:r>
                        <a:rPr kumimoji="1" lang="en-US" altLang="ja-JP" sz="2400" baseline="0" dirty="0">
                          <a:solidFill>
                            <a:schemeClr val="tx1"/>
                          </a:solidFill>
                        </a:rPr>
                        <a:t>7</a:t>
                      </a:r>
                      <a:endParaRPr kumimoji="1" lang="ja-JP" altLang="en-US" sz="2400" baseline="0" dirty="0">
                        <a:solidFill>
                          <a:schemeClr val="tx1"/>
                        </a:solidFill>
                      </a:endParaRPr>
                    </a:p>
                  </a:txBody>
                  <a:tcPr>
                    <a:lnB w="28575" cap="flat" cmpd="sng" algn="ctr">
                      <a:solidFill>
                        <a:schemeClr val="tx1"/>
                      </a:solidFill>
                      <a:prstDash val="solid"/>
                      <a:round/>
                      <a:headEnd type="none" w="med" len="med"/>
                      <a:tailEnd type="none" w="med" len="med"/>
                    </a:lnB>
                    <a:solidFill>
                      <a:srgbClr val="0099CC"/>
                    </a:solidFill>
                  </a:tcPr>
                </a:tc>
                <a:extLst>
                  <a:ext uri="{0D108BD9-81ED-4DB2-BD59-A6C34878D82A}">
                    <a16:rowId xmlns:a16="http://schemas.microsoft.com/office/drawing/2014/main" val="10001"/>
                  </a:ext>
                </a:extLst>
              </a:tr>
              <a:tr h="370840">
                <a:tc>
                  <a:txBody>
                    <a:bodyPr/>
                    <a:lstStyle/>
                    <a:p>
                      <a:pPr algn="ctr"/>
                      <a:r>
                        <a:rPr kumimoji="1" lang="en-US" altLang="ja-JP" sz="2400" dirty="0" err="1"/>
                        <a:t>vx</a:t>
                      </a:r>
                      <a:r>
                        <a:rPr kumimoji="1" lang="en-US" altLang="ja-JP" sz="2400" dirty="0"/>
                        <a:t>[]</a:t>
                      </a:r>
                      <a:endParaRPr kumimoji="1" lang="ja-JP" altLang="en-US" sz="2400" dirty="0"/>
                    </a:p>
                  </a:txBody>
                  <a:tcPr>
                    <a:lnT w="28575" cap="flat" cmpd="sng" algn="ctr">
                      <a:solidFill>
                        <a:schemeClr val="tx1"/>
                      </a:solidFill>
                      <a:prstDash val="solid"/>
                      <a:round/>
                      <a:headEnd type="none" w="med" len="med"/>
                      <a:tailEnd type="none" w="med" len="med"/>
                    </a:lnT>
                  </a:tcPr>
                </a:tc>
                <a:tc>
                  <a:txBody>
                    <a:bodyPr/>
                    <a:lstStyle/>
                    <a:p>
                      <a:pPr algn="ctr"/>
                      <a:r>
                        <a:rPr kumimoji="1" lang="en-US" altLang="ja-JP" sz="2400" dirty="0"/>
                        <a:t>-1</a:t>
                      </a:r>
                      <a:endParaRPr kumimoji="1" lang="ja-JP" altLang="en-US" sz="2400" dirty="0"/>
                    </a:p>
                  </a:txBody>
                  <a:tcPr>
                    <a:lnT w="28575" cap="flat" cmpd="sng" algn="ctr">
                      <a:solidFill>
                        <a:schemeClr val="tx1"/>
                      </a:solidFill>
                      <a:prstDash val="solid"/>
                      <a:round/>
                      <a:headEnd type="none" w="med" len="med"/>
                      <a:tailEnd type="none" w="med" len="med"/>
                    </a:lnT>
                  </a:tcPr>
                </a:tc>
                <a:tc>
                  <a:txBody>
                    <a:bodyPr/>
                    <a:lstStyle/>
                    <a:p>
                      <a:pPr algn="ctr"/>
                      <a:r>
                        <a:rPr kumimoji="1" lang="en-US" altLang="ja-JP" sz="2400" dirty="0"/>
                        <a:t>0</a:t>
                      </a:r>
                      <a:endParaRPr kumimoji="1" lang="ja-JP" altLang="en-US" sz="2400" dirty="0"/>
                    </a:p>
                  </a:txBody>
                  <a:tcPr>
                    <a:lnT w="28575" cap="flat" cmpd="sng" algn="ctr">
                      <a:solidFill>
                        <a:schemeClr val="tx1"/>
                      </a:solidFill>
                      <a:prstDash val="solid"/>
                      <a:round/>
                      <a:headEnd type="none" w="med" len="med"/>
                      <a:tailEnd type="none" w="med" len="med"/>
                    </a:lnT>
                  </a:tcPr>
                </a:tc>
                <a:tc>
                  <a:txBody>
                    <a:bodyPr/>
                    <a:lstStyle/>
                    <a:p>
                      <a:pPr algn="ctr"/>
                      <a:r>
                        <a:rPr kumimoji="1" lang="en-US" altLang="ja-JP" sz="2400" dirty="0"/>
                        <a:t>+1</a:t>
                      </a:r>
                      <a:endParaRPr kumimoji="1" lang="ja-JP" altLang="en-US" sz="2400" dirty="0"/>
                    </a:p>
                  </a:txBody>
                  <a:tcPr>
                    <a:lnT w="28575" cap="flat" cmpd="sng" algn="ctr">
                      <a:solidFill>
                        <a:schemeClr val="tx1"/>
                      </a:solidFill>
                      <a:prstDash val="solid"/>
                      <a:round/>
                      <a:headEnd type="none" w="med" len="med"/>
                      <a:tailEnd type="none" w="med" len="med"/>
                    </a:lnT>
                  </a:tcPr>
                </a:tc>
                <a:tc>
                  <a:txBody>
                    <a:bodyPr/>
                    <a:lstStyle/>
                    <a:p>
                      <a:pPr algn="ctr"/>
                      <a:r>
                        <a:rPr kumimoji="1" lang="en-US" altLang="ja-JP" sz="2400" dirty="0"/>
                        <a:t>-1</a:t>
                      </a:r>
                      <a:endParaRPr kumimoji="1" lang="ja-JP" altLang="en-US" sz="2400" dirty="0"/>
                    </a:p>
                  </a:txBody>
                  <a:tcPr>
                    <a:lnT w="28575" cap="flat" cmpd="sng" algn="ctr">
                      <a:solidFill>
                        <a:schemeClr val="tx1"/>
                      </a:solidFill>
                      <a:prstDash val="solid"/>
                      <a:round/>
                      <a:headEnd type="none" w="med" len="med"/>
                      <a:tailEnd type="none" w="med" len="med"/>
                    </a:lnT>
                  </a:tcPr>
                </a:tc>
                <a:tc>
                  <a:txBody>
                    <a:bodyPr/>
                    <a:lstStyle/>
                    <a:p>
                      <a:pPr algn="ctr"/>
                      <a:r>
                        <a:rPr kumimoji="1" lang="en-US" altLang="ja-JP" sz="2400" dirty="0"/>
                        <a:t>+1</a:t>
                      </a:r>
                      <a:endParaRPr kumimoji="1" lang="ja-JP" altLang="en-US" sz="2400" dirty="0"/>
                    </a:p>
                  </a:txBody>
                  <a:tcPr>
                    <a:lnT w="28575" cap="flat" cmpd="sng" algn="ctr">
                      <a:solidFill>
                        <a:schemeClr val="tx1"/>
                      </a:solidFill>
                      <a:prstDash val="solid"/>
                      <a:round/>
                      <a:headEnd type="none" w="med" len="med"/>
                      <a:tailEnd type="none" w="med" len="med"/>
                    </a:lnT>
                  </a:tcPr>
                </a:tc>
                <a:tc>
                  <a:txBody>
                    <a:bodyPr/>
                    <a:lstStyle/>
                    <a:p>
                      <a:pPr algn="ctr"/>
                      <a:r>
                        <a:rPr kumimoji="1" lang="en-US" altLang="ja-JP" sz="2400" dirty="0"/>
                        <a:t>-1</a:t>
                      </a:r>
                      <a:endParaRPr kumimoji="1" lang="ja-JP" altLang="en-US" sz="2400" dirty="0"/>
                    </a:p>
                  </a:txBody>
                  <a:tcPr>
                    <a:lnT w="28575" cap="flat" cmpd="sng" algn="ctr">
                      <a:solidFill>
                        <a:schemeClr val="tx1"/>
                      </a:solidFill>
                      <a:prstDash val="solid"/>
                      <a:round/>
                      <a:headEnd type="none" w="med" len="med"/>
                      <a:tailEnd type="none" w="med" len="med"/>
                    </a:lnT>
                  </a:tcPr>
                </a:tc>
                <a:tc>
                  <a:txBody>
                    <a:bodyPr/>
                    <a:lstStyle/>
                    <a:p>
                      <a:pPr algn="ctr"/>
                      <a:r>
                        <a:rPr kumimoji="1" lang="en-US" altLang="ja-JP" sz="2400" dirty="0"/>
                        <a:t>0</a:t>
                      </a:r>
                      <a:endParaRPr kumimoji="1" lang="ja-JP" altLang="en-US" sz="2400" dirty="0"/>
                    </a:p>
                  </a:txBody>
                  <a:tcPr>
                    <a:lnT w="28575" cap="flat" cmpd="sng" algn="ctr">
                      <a:solidFill>
                        <a:schemeClr val="tx1"/>
                      </a:solidFill>
                      <a:prstDash val="solid"/>
                      <a:round/>
                      <a:headEnd type="none" w="med" len="med"/>
                      <a:tailEnd type="none" w="med" len="med"/>
                    </a:lnT>
                  </a:tcPr>
                </a:tc>
                <a:tc>
                  <a:txBody>
                    <a:bodyPr/>
                    <a:lstStyle/>
                    <a:p>
                      <a:pPr algn="ctr"/>
                      <a:r>
                        <a:rPr kumimoji="1" lang="en-US" altLang="ja-JP" sz="2400" dirty="0"/>
                        <a:t>+1</a:t>
                      </a:r>
                      <a:endParaRPr kumimoji="1" lang="ja-JP" altLang="en-US" sz="2400" dirty="0"/>
                    </a:p>
                  </a:txBody>
                  <a:tcPr>
                    <a:lnT w="2857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2"/>
                  </a:ext>
                </a:extLst>
              </a:tr>
              <a:tr h="370840">
                <a:tc>
                  <a:txBody>
                    <a:bodyPr/>
                    <a:lstStyle/>
                    <a:p>
                      <a:pPr algn="ctr"/>
                      <a:r>
                        <a:rPr kumimoji="1" lang="en-US" altLang="ja-JP" sz="2400" dirty="0" err="1"/>
                        <a:t>vy</a:t>
                      </a:r>
                      <a:r>
                        <a:rPr kumimoji="1" lang="en-US" altLang="ja-JP" sz="2400" dirty="0"/>
                        <a:t>[]</a:t>
                      </a:r>
                      <a:endParaRPr kumimoji="1" lang="ja-JP" altLang="en-US" sz="2400" dirty="0"/>
                    </a:p>
                  </a:txBody>
                  <a:tcPr/>
                </a:tc>
                <a:tc>
                  <a:txBody>
                    <a:bodyPr/>
                    <a:lstStyle/>
                    <a:p>
                      <a:pPr algn="ctr"/>
                      <a:r>
                        <a:rPr kumimoji="1" lang="en-US" altLang="ja-JP" sz="2400" dirty="0"/>
                        <a:t>-1</a:t>
                      </a:r>
                      <a:endParaRPr kumimoji="1" lang="ja-JP" altLang="en-US" sz="2400" dirty="0"/>
                    </a:p>
                  </a:txBody>
                  <a:tcPr/>
                </a:tc>
                <a:tc>
                  <a:txBody>
                    <a:bodyPr/>
                    <a:lstStyle/>
                    <a:p>
                      <a:pPr algn="ctr"/>
                      <a:r>
                        <a:rPr kumimoji="1" lang="en-US" altLang="ja-JP" sz="2400" dirty="0"/>
                        <a:t>-1</a:t>
                      </a:r>
                      <a:endParaRPr kumimoji="1" lang="ja-JP" altLang="en-US" sz="2400" dirty="0"/>
                    </a:p>
                  </a:txBody>
                  <a:tcPr/>
                </a:tc>
                <a:tc>
                  <a:txBody>
                    <a:bodyPr/>
                    <a:lstStyle/>
                    <a:p>
                      <a:pPr algn="ctr"/>
                      <a:r>
                        <a:rPr kumimoji="1" lang="en-US" altLang="ja-JP" sz="2400" dirty="0"/>
                        <a:t>-1</a:t>
                      </a:r>
                      <a:endParaRPr kumimoji="1" lang="ja-JP" altLang="en-US" sz="2400" dirty="0"/>
                    </a:p>
                  </a:txBody>
                  <a:tcPr/>
                </a:tc>
                <a:tc>
                  <a:txBody>
                    <a:bodyPr/>
                    <a:lstStyle/>
                    <a:p>
                      <a:pPr algn="ctr"/>
                      <a:r>
                        <a:rPr kumimoji="1" lang="en-US" altLang="ja-JP" sz="2400" dirty="0"/>
                        <a:t>0</a:t>
                      </a:r>
                      <a:endParaRPr kumimoji="1" lang="ja-JP" altLang="en-US" sz="2400" dirty="0"/>
                    </a:p>
                  </a:txBody>
                  <a:tcPr/>
                </a:tc>
                <a:tc>
                  <a:txBody>
                    <a:bodyPr/>
                    <a:lstStyle/>
                    <a:p>
                      <a:pPr algn="ctr"/>
                      <a:r>
                        <a:rPr kumimoji="1" lang="en-US" altLang="ja-JP" sz="2400" dirty="0"/>
                        <a:t>0</a:t>
                      </a:r>
                      <a:endParaRPr kumimoji="1" lang="ja-JP" altLang="en-US" sz="2400" dirty="0"/>
                    </a:p>
                  </a:txBody>
                  <a:tcPr/>
                </a:tc>
                <a:tc>
                  <a:txBody>
                    <a:bodyPr/>
                    <a:lstStyle/>
                    <a:p>
                      <a:pPr algn="ctr"/>
                      <a:r>
                        <a:rPr kumimoji="1" lang="en-US" altLang="ja-JP" sz="2400" dirty="0"/>
                        <a:t>+1</a:t>
                      </a:r>
                      <a:endParaRPr kumimoji="1" lang="ja-JP" altLang="en-US" sz="2400" dirty="0"/>
                    </a:p>
                  </a:txBody>
                  <a:tcPr/>
                </a:tc>
                <a:tc>
                  <a:txBody>
                    <a:bodyPr/>
                    <a:lstStyle/>
                    <a:p>
                      <a:pPr algn="ctr"/>
                      <a:r>
                        <a:rPr kumimoji="1" lang="en-US" altLang="ja-JP" sz="2400" dirty="0"/>
                        <a:t>+1</a:t>
                      </a:r>
                      <a:endParaRPr kumimoji="1" lang="ja-JP" altLang="en-US" sz="2400" dirty="0"/>
                    </a:p>
                  </a:txBody>
                  <a:tcPr/>
                </a:tc>
                <a:tc>
                  <a:txBody>
                    <a:bodyPr/>
                    <a:lstStyle/>
                    <a:p>
                      <a:pPr algn="ctr"/>
                      <a:r>
                        <a:rPr kumimoji="1" lang="en-US" altLang="ja-JP" sz="2400" dirty="0"/>
                        <a:t>+1</a:t>
                      </a:r>
                      <a:endParaRPr kumimoji="1" lang="ja-JP" altLang="en-US" sz="2400" dirty="0"/>
                    </a:p>
                  </a:txBody>
                  <a:tcPr/>
                </a:tc>
                <a:extLst>
                  <a:ext uri="{0D108BD9-81ED-4DB2-BD59-A6C34878D82A}">
                    <a16:rowId xmlns:a16="http://schemas.microsoft.com/office/drawing/2014/main" val="10003"/>
                  </a:ext>
                </a:extLst>
              </a:tr>
            </a:tbl>
          </a:graphicData>
        </a:graphic>
      </p:graphicFrame>
      <p:sp>
        <p:nvSpPr>
          <p:cNvPr id="6" name="テキスト ボックス 5"/>
          <p:cNvSpPr txBox="1"/>
          <p:nvPr/>
        </p:nvSpPr>
        <p:spPr>
          <a:xfrm>
            <a:off x="472858" y="5835221"/>
            <a:ext cx="8279832" cy="523220"/>
          </a:xfrm>
          <a:prstGeom prst="rect">
            <a:avLst/>
          </a:prstGeom>
          <a:noFill/>
        </p:spPr>
        <p:txBody>
          <a:bodyPr wrap="none" rtlCol="0">
            <a:spAutoFit/>
          </a:bodyPr>
          <a:lstStyle/>
          <a:p>
            <a:r>
              <a:rPr kumimoji="1" lang="ja-JP" altLang="en-US" dirty="0">
                <a:latin typeface="Times New Roman" panose="02020603050405020304" pitchFamily="18" charset="0"/>
              </a:rPr>
              <a:t>マス </a:t>
            </a:r>
            <a:r>
              <a:rPr kumimoji="1" lang="en-US" altLang="ja-JP" dirty="0">
                <a:latin typeface="Times New Roman" panose="02020603050405020304" pitchFamily="18" charset="0"/>
              </a:rPr>
              <a:t>(</a:t>
            </a:r>
            <a:r>
              <a:rPr kumimoji="1" lang="en-US" altLang="ja-JP" dirty="0" err="1">
                <a:latin typeface="Times New Roman" panose="02020603050405020304" pitchFamily="18" charset="0"/>
              </a:rPr>
              <a:t>x,y</a:t>
            </a:r>
            <a:r>
              <a:rPr kumimoji="1" lang="en-US" altLang="ja-JP" dirty="0">
                <a:latin typeface="Times New Roman" panose="02020603050405020304" pitchFamily="18" charset="0"/>
              </a:rPr>
              <a:t>) </a:t>
            </a:r>
            <a:r>
              <a:rPr kumimoji="1" lang="ja-JP" altLang="en-US" dirty="0">
                <a:latin typeface="Times New Roman" panose="02020603050405020304" pitchFamily="18" charset="0"/>
              </a:rPr>
              <a:t>の周囲</a:t>
            </a:r>
            <a:r>
              <a:rPr kumimoji="1" lang="en-US" altLang="ja-JP" dirty="0">
                <a:latin typeface="Times New Roman" panose="02020603050405020304" pitchFamily="18" charset="0"/>
              </a:rPr>
              <a:t>8</a:t>
            </a:r>
            <a:r>
              <a:rPr kumimoji="1" lang="ja-JP" altLang="en-US" dirty="0">
                <a:latin typeface="Times New Roman" panose="02020603050405020304" pitchFamily="18" charset="0"/>
              </a:rPr>
              <a:t>マスは </a:t>
            </a:r>
            <a:r>
              <a:rPr kumimoji="1" lang="en-US" altLang="ja-JP" dirty="0">
                <a:latin typeface="Times New Roman" panose="02020603050405020304" pitchFamily="18" charset="0"/>
              </a:rPr>
              <a:t>(</a:t>
            </a:r>
            <a:r>
              <a:rPr kumimoji="1" lang="en-US" altLang="ja-JP" dirty="0" err="1">
                <a:latin typeface="Times New Roman" panose="02020603050405020304" pitchFamily="18" charset="0"/>
              </a:rPr>
              <a:t>x+vx</a:t>
            </a:r>
            <a:r>
              <a:rPr kumimoji="1" lang="en-US" altLang="ja-JP" dirty="0">
                <a:latin typeface="Times New Roman" panose="02020603050405020304" pitchFamily="18" charset="0"/>
              </a:rPr>
              <a:t>[</a:t>
            </a:r>
            <a:r>
              <a:rPr kumimoji="1" lang="en-US" altLang="ja-JP" dirty="0" err="1">
                <a:latin typeface="Times New Roman" panose="02020603050405020304" pitchFamily="18" charset="0"/>
              </a:rPr>
              <a:t>i</a:t>
            </a:r>
            <a:r>
              <a:rPr kumimoji="1" lang="en-US" altLang="ja-JP" dirty="0">
                <a:latin typeface="Times New Roman" panose="02020603050405020304" pitchFamily="18" charset="0"/>
              </a:rPr>
              <a:t>], </a:t>
            </a:r>
            <a:r>
              <a:rPr kumimoji="1" lang="en-US" altLang="ja-JP" dirty="0" err="1">
                <a:latin typeface="Times New Roman" panose="02020603050405020304" pitchFamily="18" charset="0"/>
              </a:rPr>
              <a:t>y+vy</a:t>
            </a:r>
            <a:r>
              <a:rPr kumimoji="1" lang="en-US" altLang="ja-JP" dirty="0">
                <a:latin typeface="Times New Roman" panose="02020603050405020304" pitchFamily="18" charset="0"/>
              </a:rPr>
              <a:t>[</a:t>
            </a:r>
            <a:r>
              <a:rPr kumimoji="1" lang="en-US" altLang="ja-JP" dirty="0" err="1">
                <a:latin typeface="Times New Roman" panose="02020603050405020304" pitchFamily="18" charset="0"/>
              </a:rPr>
              <a:t>i</a:t>
            </a:r>
            <a:r>
              <a:rPr kumimoji="1" lang="en-US" altLang="ja-JP" dirty="0">
                <a:latin typeface="Times New Roman" panose="02020603050405020304" pitchFamily="18" charset="0"/>
              </a:rPr>
              <a:t>]) </a:t>
            </a:r>
            <a:r>
              <a:rPr kumimoji="1" lang="ja-JP" altLang="en-US" dirty="0">
                <a:latin typeface="Times New Roman" panose="02020603050405020304" pitchFamily="18" charset="0"/>
              </a:rPr>
              <a:t>で表される</a:t>
            </a:r>
          </a:p>
        </p:txBody>
      </p:sp>
      <p:sp>
        <p:nvSpPr>
          <p:cNvPr id="7" name="フローチャート: 処理 6"/>
          <p:cNvSpPr/>
          <p:nvPr/>
        </p:nvSpPr>
        <p:spPr bwMode="auto">
          <a:xfrm>
            <a:off x="800098" y="4744323"/>
            <a:ext cx="7086600" cy="1066800"/>
          </a:xfrm>
          <a:prstGeom prst="flowChartProcess">
            <a:avLst/>
          </a:prstGeom>
          <a:solidFill>
            <a:schemeClr val="bg2"/>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static final </a:t>
            </a:r>
            <a:r>
              <a:rPr kumimoji="1" lang="en-US" altLang="ja-JP" sz="2400" dirty="0" err="1">
                <a:effectLst/>
                <a:latin typeface="Times New Roman" panose="02020603050405020304" pitchFamily="18" charset="0"/>
              </a:rPr>
              <a:t>int</a:t>
            </a:r>
            <a:r>
              <a:rPr kumimoji="1" lang="en-US" altLang="ja-JP" sz="2400" dirty="0">
                <a:effectLst/>
                <a:latin typeface="Times New Roman" panose="02020603050405020304" pitchFamily="18" charset="0"/>
              </a:rPr>
              <a:t>[] </a:t>
            </a:r>
            <a:r>
              <a:rPr kumimoji="1" lang="en-US" altLang="ja-JP" sz="2400" dirty="0" err="1">
                <a:effectLst/>
                <a:latin typeface="Times New Roman" panose="02020603050405020304" pitchFamily="18" charset="0"/>
              </a:rPr>
              <a:t>vx</a:t>
            </a:r>
            <a:r>
              <a:rPr kumimoji="1" lang="en-US" altLang="ja-JP" sz="2400" dirty="0">
                <a:effectLst/>
                <a:latin typeface="Times New Roman" panose="02020603050405020304" pitchFamily="18" charset="0"/>
              </a:rPr>
              <a:t> = {-1, 0, 1, -1, 1, -1, 0, 1};</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static final </a:t>
            </a:r>
            <a:r>
              <a:rPr lang="en-US" altLang="ja-JP" sz="2400" dirty="0" err="1">
                <a:effectLst/>
                <a:latin typeface="Times New Roman" panose="02020603050405020304" pitchFamily="18" charset="0"/>
              </a:rPr>
              <a:t>int</a:t>
            </a:r>
            <a:r>
              <a:rPr lang="en-US" altLang="ja-JP" sz="2400" dirty="0">
                <a:effectLst/>
                <a:latin typeface="Times New Roman" panose="02020603050405020304" pitchFamily="18" charset="0"/>
              </a:rPr>
              <a:t>[] </a:t>
            </a:r>
            <a:r>
              <a:rPr lang="en-US" altLang="ja-JP" sz="2400" dirty="0" err="1">
                <a:effectLst/>
                <a:latin typeface="Times New Roman" panose="02020603050405020304" pitchFamily="18" charset="0"/>
              </a:rPr>
              <a:t>vy</a:t>
            </a:r>
            <a:r>
              <a:rPr lang="en-US" altLang="ja-JP" sz="2400" dirty="0">
                <a:effectLst/>
                <a:latin typeface="Times New Roman" panose="02020603050405020304" pitchFamily="18" charset="0"/>
              </a:rPr>
              <a:t> = {-1, -1, -1, 0, 0, 1, ,1, 1};</a:t>
            </a:r>
            <a:endParaRPr kumimoji="1" lang="ja-JP" altLang="en-US" sz="2400" dirty="0">
              <a:effectLst/>
              <a:latin typeface="Times New Roman" panose="02020603050405020304" pitchFamily="18" charset="0"/>
            </a:endParaRPr>
          </a:p>
        </p:txBody>
      </p:sp>
    </p:spTree>
    <p:extLst>
      <p:ext uri="{BB962C8B-B14F-4D97-AF65-F5344CB8AC3E}">
        <p14:creationId xmlns:p14="http://schemas.microsoft.com/office/powerpoint/2010/main" val="40037477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52400"/>
            <a:ext cx="8458200" cy="609600"/>
          </a:xfrm>
        </p:spPr>
        <p:txBody>
          <a:bodyPr/>
          <a:lstStyle/>
          <a:p>
            <a:r>
              <a:rPr lang="ja-JP" altLang="en-US" dirty="0">
                <a:latin typeface="Times New Roman" pitchFamily="18" charset="0"/>
              </a:rPr>
              <a:t>合法手の判定</a:t>
            </a:r>
            <a:endParaRPr kumimoji="1" lang="ja-JP" altLang="en-US" baseline="0" dirty="0">
              <a:latin typeface="Times New Roman" pitchFamily="18" charset="0"/>
            </a:endParaRPr>
          </a:p>
        </p:txBody>
      </p:sp>
      <p:sp>
        <p:nvSpPr>
          <p:cNvPr id="87" name="フローチャート: 処理 86"/>
          <p:cNvSpPr/>
          <p:nvPr/>
        </p:nvSpPr>
        <p:spPr bwMode="auto">
          <a:xfrm>
            <a:off x="152400" y="762000"/>
            <a:ext cx="8915400" cy="6096000"/>
          </a:xfrm>
          <a:prstGeom prst="flowChartProcess">
            <a:avLst/>
          </a:prstGeom>
          <a:solidFill>
            <a:schemeClr val="bg2"/>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solidFill>
                  <a:srgbClr val="FFFF00"/>
                </a:solidFill>
                <a:effectLst/>
                <a:latin typeface="Times New Roman" panose="02020603050405020304" pitchFamily="18" charset="0"/>
              </a:rPr>
              <a:t>/*</a:t>
            </a:r>
            <a:r>
              <a:rPr lang="ja-JP" altLang="en-US" sz="2000" dirty="0">
                <a:solidFill>
                  <a:srgbClr val="FFFF00"/>
                </a:solidFill>
                <a:effectLst/>
                <a:latin typeface="Times New Roman" panose="02020603050405020304" pitchFamily="18" charset="0"/>
              </a:rPr>
              <a:t> マス</a:t>
            </a:r>
            <a:r>
              <a:rPr lang="en-US" altLang="ja-JP" sz="2000" dirty="0">
                <a:solidFill>
                  <a:srgbClr val="FFFF00"/>
                </a:solidFill>
                <a:effectLst/>
                <a:latin typeface="Times New Roman" panose="02020603050405020304" pitchFamily="18" charset="0"/>
              </a:rPr>
              <a:t>(</a:t>
            </a:r>
            <a:r>
              <a:rPr lang="en-US" altLang="ja-JP" sz="2000" dirty="0" err="1">
                <a:solidFill>
                  <a:srgbClr val="FFFF00"/>
                </a:solidFill>
                <a:effectLst/>
                <a:latin typeface="Times New Roman" panose="02020603050405020304" pitchFamily="18" charset="0"/>
              </a:rPr>
              <a:t>x,y</a:t>
            </a:r>
            <a:r>
              <a:rPr lang="en-US" altLang="ja-JP" sz="2000" dirty="0">
                <a:solidFill>
                  <a:srgbClr val="FFFF00"/>
                </a:solidFill>
                <a:effectLst/>
                <a:latin typeface="Times New Roman" panose="02020603050405020304" pitchFamily="18" charset="0"/>
              </a:rPr>
              <a:t>)</a:t>
            </a:r>
            <a:r>
              <a:rPr lang="ja-JP" altLang="en-US" sz="2000" dirty="0">
                <a:solidFill>
                  <a:srgbClr val="FFFF00"/>
                </a:solidFill>
                <a:effectLst/>
                <a:latin typeface="Times New Roman" panose="02020603050405020304" pitchFamily="18" charset="0"/>
              </a:rPr>
              <a:t>に石を置けるか判定するメソッド </a:t>
            </a:r>
            <a:r>
              <a:rPr lang="en-US" altLang="ja-JP" sz="2000" dirty="0">
                <a:solidFill>
                  <a:srgbClr val="FFFF00"/>
                </a:solidFill>
                <a:effectLst/>
                <a:latin typeface="Times New Roman" panose="02020603050405020304" pitchFamily="18" charset="0"/>
              </a:rPr>
              <a:t>*/</a:t>
            </a:r>
            <a:endParaRPr kumimoji="1"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err="1">
                <a:effectLst/>
                <a:latin typeface="Times New Roman" panose="02020603050405020304" pitchFamily="18" charset="0"/>
              </a:rPr>
              <a:t>b</a:t>
            </a:r>
            <a:r>
              <a:rPr kumimoji="1" lang="en-US" altLang="ja-JP" sz="2400" dirty="0" err="1">
                <a:effectLst/>
                <a:latin typeface="Times New Roman" panose="02020603050405020304" pitchFamily="18" charset="0"/>
              </a:rPr>
              <a:t>oolean</a:t>
            </a:r>
            <a:r>
              <a:rPr kumimoji="1" lang="en-US" altLang="ja-JP" sz="2400" dirty="0">
                <a:effectLst/>
                <a:latin typeface="Times New Roman" panose="02020603050405020304" pitchFamily="18" charset="0"/>
              </a:rPr>
              <a:t> </a:t>
            </a:r>
            <a:r>
              <a:rPr kumimoji="1" lang="en-US" altLang="ja-JP" sz="2400" dirty="0" err="1">
                <a:effectLst/>
                <a:latin typeface="Times New Roman" panose="02020603050405020304" pitchFamily="18" charset="0"/>
              </a:rPr>
              <a:t>isLegalMove</a:t>
            </a:r>
            <a:r>
              <a:rPr kumimoji="1" lang="en-US" altLang="ja-JP" sz="2400" dirty="0">
                <a:effectLst/>
                <a:latin typeface="Times New Roman" panose="02020603050405020304" pitchFamily="18" charset="0"/>
              </a:rPr>
              <a:t> (Point </a:t>
            </a:r>
            <a:r>
              <a:rPr kumimoji="1" lang="en-US" altLang="ja-JP" sz="2400" dirty="0" err="1">
                <a:effectLst/>
                <a:latin typeface="Times New Roman" panose="02020603050405020304" pitchFamily="18" charset="0"/>
              </a:rPr>
              <a:t>point</a:t>
            </a:r>
            <a:r>
              <a:rPr kumimoji="1" lang="en-US" altLang="ja-JP" sz="2400" dirty="0">
                <a:effectLst/>
                <a:latin typeface="Times New Roman" panose="02020603050405020304" pitchFamily="18" charset="0"/>
              </a:rPr>
              <a:t>, </a:t>
            </a:r>
            <a:r>
              <a:rPr kumimoji="1" lang="en-US" altLang="ja-JP" sz="2400" dirty="0" err="1">
                <a:effectLst/>
                <a:latin typeface="Times New Roman" panose="02020603050405020304" pitchFamily="18" charset="0"/>
              </a:rPr>
              <a:t>int</a:t>
            </a:r>
            <a:r>
              <a:rPr kumimoji="1" lang="en-US" altLang="ja-JP" sz="2400" dirty="0">
                <a:effectLst/>
                <a:latin typeface="Times New Roman" panose="02020603050405020304" pitchFamily="18" charset="0"/>
              </a:rPr>
              <a:t> color)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   </a:t>
            </a:r>
            <a:r>
              <a:rPr lang="en-US" altLang="ja-JP" sz="2400" dirty="0" err="1">
                <a:effectLst/>
                <a:latin typeface="Times New Roman" panose="02020603050405020304" pitchFamily="18" charset="0"/>
              </a:rPr>
              <a:t>int</a:t>
            </a:r>
            <a:r>
              <a:rPr lang="en-US" altLang="ja-JP" sz="2400" dirty="0">
                <a:effectLst/>
                <a:latin typeface="Times New Roman" panose="02020603050405020304" pitchFamily="18" charset="0"/>
              </a:rPr>
              <a:t> x = </a:t>
            </a:r>
            <a:r>
              <a:rPr lang="en-US" altLang="ja-JP" sz="2400" dirty="0" err="1">
                <a:effectLst/>
                <a:latin typeface="Times New Roman" panose="02020603050405020304" pitchFamily="18" charset="0"/>
              </a:rPr>
              <a:t>point.x</a:t>
            </a:r>
            <a:r>
              <a:rPr lang="en-US" altLang="ja-JP" sz="2400" dirty="0">
                <a:effectLst/>
                <a:latin typeface="Times New Roman" panose="02020603050405020304" pitchFamily="18" charset="0"/>
              </a:rPr>
              <a:t>, y=</a:t>
            </a:r>
            <a:r>
              <a:rPr lang="en-US" altLang="ja-JP" sz="2400" dirty="0" err="1">
                <a:effectLst/>
                <a:latin typeface="Times New Roman" panose="02020603050405020304" pitchFamily="18" charset="0"/>
              </a:rPr>
              <a:t>point.y</a:t>
            </a:r>
            <a:r>
              <a:rPr lang="en-US" altLang="ja-JP" sz="2400" dirty="0">
                <a:effectLst/>
                <a:latin typeface="Times New Roman" panose="02020603050405020304" pitchFamily="18" charset="0"/>
              </a:rPr>
              <a:t>;</a:t>
            </a:r>
            <a:endParaRPr kumimoji="1" lang="en-US" altLang="ja-JP" sz="2400" dirty="0">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   if (</a:t>
            </a:r>
            <a:r>
              <a:rPr lang="en-US" altLang="ja-JP" sz="2400" dirty="0" err="1">
                <a:effectLst/>
                <a:latin typeface="Times New Roman" panose="02020603050405020304" pitchFamily="18" charset="0"/>
              </a:rPr>
              <a:t>borad</a:t>
            </a:r>
            <a:r>
              <a:rPr lang="en-US" altLang="ja-JP" sz="2400" dirty="0">
                <a:effectLst/>
                <a:latin typeface="Times New Roman" panose="02020603050405020304" pitchFamily="18" charset="0"/>
              </a:rPr>
              <a:t> [x][y] != EMPTY) return false;</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   for (</a:t>
            </a:r>
            <a:r>
              <a:rPr kumimoji="1" lang="en-US" altLang="ja-JP" sz="2400" dirty="0" err="1">
                <a:effectLst/>
                <a:latin typeface="Times New Roman" panose="02020603050405020304" pitchFamily="18" charset="0"/>
              </a:rPr>
              <a:t>int</a:t>
            </a:r>
            <a:r>
              <a:rPr kumimoji="1" lang="en-US" altLang="ja-JP" sz="2400" dirty="0">
                <a:effectLst/>
                <a:latin typeface="Times New Roman" panose="02020603050405020304" pitchFamily="18" charset="0"/>
              </a:rPr>
              <a:t> </a:t>
            </a:r>
            <a:r>
              <a:rPr kumimoji="1" lang="en-US" altLang="ja-JP" sz="2400" dirty="0" err="1">
                <a:effectLst/>
                <a:latin typeface="Times New Roman" panose="02020603050405020304" pitchFamily="18" charset="0"/>
              </a:rPr>
              <a:t>i</a:t>
            </a:r>
            <a:r>
              <a:rPr kumimoji="1" lang="en-US" altLang="ja-JP" sz="2400" dirty="0">
                <a:effectLst/>
                <a:latin typeface="Times New Roman" panose="02020603050405020304" pitchFamily="18" charset="0"/>
              </a:rPr>
              <a:t>=0; </a:t>
            </a:r>
            <a:r>
              <a:rPr kumimoji="1" lang="en-US" altLang="ja-JP" sz="2400" dirty="0" err="1">
                <a:effectLst/>
                <a:latin typeface="Times New Roman" panose="02020603050405020304" pitchFamily="18" charset="0"/>
              </a:rPr>
              <a:t>i</a:t>
            </a:r>
            <a:r>
              <a:rPr kumimoji="1" lang="en-US" altLang="ja-JP" sz="2400" dirty="0">
                <a:effectLst/>
                <a:latin typeface="Times New Roman" panose="02020603050405020304" pitchFamily="18" charset="0"/>
              </a:rPr>
              <a:t>&lt;8; ++</a:t>
            </a:r>
            <a:r>
              <a:rPr kumimoji="1" lang="en-US" altLang="ja-JP" sz="2400" dirty="0" err="1">
                <a:effectLst/>
                <a:latin typeface="Times New Roman" panose="02020603050405020304" pitchFamily="18" charset="0"/>
              </a:rPr>
              <a:t>i</a:t>
            </a:r>
            <a:r>
              <a:rPr kumimoji="1" lang="en-US" altLang="ja-JP" sz="2400" dirty="0">
                <a:effectLst/>
                <a:latin typeface="Times New Roman" panose="02020603050405020304" pitchFamily="18" charset="0"/>
              </a:rPr>
              <a:t>)</a:t>
            </a:r>
            <a:endParaRPr lang="en-US" altLang="ja-JP" sz="2400" dirty="0">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        if (board</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x+vx</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i</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y+vy</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i</a:t>
            </a:r>
            <a:r>
              <a:rPr lang="en-US" altLang="ja-JP" sz="2400" dirty="0">
                <a:effectLst/>
                <a:latin typeface="Times New Roman" panose="02020603050405020304" pitchFamily="18" charset="0"/>
              </a:rPr>
              <a:t>]] == -color)</a:t>
            </a:r>
            <a:r>
              <a:rPr lang="ja-JP" altLang="en-US" sz="2400" dirty="0">
                <a:effectLst/>
                <a:latin typeface="Times New Roman" panose="02020603050405020304" pitchFamily="18" charset="0"/>
              </a:rPr>
              <a:t> </a:t>
            </a:r>
            <a:r>
              <a:rPr lang="en-US" altLang="ja-JP" sz="2400" dirty="0">
                <a:effectLst/>
                <a:latin typeface="Times New Roman" panose="02020603050405020304" pitchFamily="18" charset="0"/>
              </a:rPr>
              <a:t>{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隣の石が敵石の場合</a:t>
            </a:r>
            <a:endParaRPr lang="en-US" altLang="ja-JP" sz="2000" dirty="0">
              <a:solidFill>
                <a:srgbClr val="FFFF00"/>
              </a:solidFill>
              <a:effectLst/>
              <a:latin typeface="Times New Roman" panose="02020603050405020304" pitchFamily="18" charset="0"/>
            </a:endParaRPr>
          </a:p>
          <a:p>
            <a:pPr algn="l"/>
            <a:r>
              <a:rPr lang="en-US" altLang="ja-JP" sz="2400" dirty="0">
                <a:effectLst/>
                <a:latin typeface="Times New Roman" panose="02020603050405020304" pitchFamily="18" charset="0"/>
              </a:rPr>
              <a:t>            </a:t>
            </a:r>
            <a:r>
              <a:rPr lang="en-US" altLang="ja-JP" sz="2400" dirty="0" err="1">
                <a:effectLst/>
                <a:latin typeface="Times New Roman" panose="02020603050405020304" pitchFamily="18" charset="0"/>
              </a:rPr>
              <a:t>int</a:t>
            </a:r>
            <a:r>
              <a:rPr lang="en-US" altLang="ja-JP" sz="2400" dirty="0">
                <a:effectLst/>
                <a:latin typeface="Times New Roman" panose="02020603050405020304" pitchFamily="18" charset="0"/>
              </a:rPr>
              <a:t> k=2;</a:t>
            </a:r>
            <a:r>
              <a:rPr lang="en-US" altLang="ja-JP" sz="2400" dirty="0">
                <a:solidFill>
                  <a:srgbClr val="FFFF00"/>
                </a:solidFill>
                <a:effectLst/>
                <a:latin typeface="Times New Roman" panose="02020603050405020304" pitchFamily="18" charset="0"/>
              </a:rPr>
              <a:t> </a:t>
            </a:r>
          </a:p>
          <a:p>
            <a:pPr algn="l"/>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　</a:t>
            </a:r>
            <a:r>
              <a:rPr lang="en-US" altLang="ja-JP" sz="2000" dirty="0">
                <a:solidFill>
                  <a:srgbClr val="FFFF00"/>
                </a:solidFill>
                <a:effectLst/>
                <a:latin typeface="Times New Roman" panose="02020603050405020304" pitchFamily="18" charset="0"/>
              </a:rPr>
              <a:t>      // </a:t>
            </a:r>
            <a:r>
              <a:rPr lang="ja-JP" altLang="en-US" sz="2000" dirty="0">
                <a:solidFill>
                  <a:srgbClr val="FFFF00"/>
                </a:solidFill>
                <a:effectLst/>
                <a:latin typeface="Times New Roman" panose="02020603050405020304" pitchFamily="18" charset="0"/>
              </a:rPr>
              <a:t>敵石以外に当るまで探索</a:t>
            </a:r>
            <a:endParaRPr lang="en-US" altLang="ja-JP" sz="2000" dirty="0">
              <a:effectLst/>
              <a:latin typeface="Times New Roman" panose="02020603050405020304" pitchFamily="18" charset="0"/>
            </a:endParaRPr>
          </a:p>
          <a:p>
            <a:pPr algn="l"/>
            <a:r>
              <a:rPr kumimoji="1" lang="en-US" altLang="ja-JP" sz="2400" dirty="0">
                <a:effectLst/>
                <a:latin typeface="Times New Roman" panose="02020603050405020304" pitchFamily="18" charset="0"/>
              </a:rPr>
              <a:t>            while (</a:t>
            </a:r>
            <a:r>
              <a:rPr lang="en-US" altLang="ja-JP" sz="2400" dirty="0">
                <a:effectLst/>
                <a:latin typeface="Times New Roman" panose="02020603050405020304" pitchFamily="18" charset="0"/>
              </a:rPr>
              <a:t>board[</a:t>
            </a:r>
            <a:r>
              <a:rPr lang="en-US" altLang="ja-JP" sz="2400" dirty="0" err="1">
                <a:effectLst/>
                <a:latin typeface="Times New Roman" panose="02020603050405020304" pitchFamily="18" charset="0"/>
              </a:rPr>
              <a:t>x+k</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vx</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i</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y+k</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vy</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i</a:t>
            </a:r>
            <a:r>
              <a:rPr lang="en-US" altLang="ja-JP" sz="2400" dirty="0">
                <a:effectLst/>
                <a:latin typeface="Times New Roman" panose="02020603050405020304" pitchFamily="18" charset="0"/>
              </a:rPr>
              <a:t>]] == -color) ++k;</a:t>
            </a:r>
          </a:p>
          <a:p>
            <a:pPr algn="l"/>
            <a:r>
              <a:rPr lang="en-US" altLang="ja-JP" sz="2400" dirty="0">
                <a:effectLst/>
                <a:latin typeface="Times New Roman" panose="02020603050405020304" pitchFamily="18" charset="0"/>
              </a:rPr>
              <a:t>            if (board[</a:t>
            </a:r>
            <a:r>
              <a:rPr lang="en-US" altLang="ja-JP" sz="2400" dirty="0" err="1">
                <a:effectLst/>
                <a:latin typeface="Times New Roman" panose="02020603050405020304" pitchFamily="18" charset="0"/>
              </a:rPr>
              <a:t>x+k</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vx</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i</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x+k</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vy</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i</a:t>
            </a:r>
            <a:r>
              <a:rPr lang="en-US" altLang="ja-JP" sz="2400" dirty="0">
                <a:effectLst/>
                <a:latin typeface="Times New Roman" panose="02020603050405020304" pitchFamily="18" charset="0"/>
              </a:rPr>
              <a:t>]] == color)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自石に当った場合</a:t>
            </a:r>
            <a:endParaRPr lang="en-US" altLang="ja-JP" sz="2000" dirty="0">
              <a:solidFill>
                <a:srgbClr val="FFFF00"/>
              </a:solidFill>
              <a:effectLst/>
              <a:latin typeface="Times New Roman" panose="02020603050405020304" pitchFamily="18" charset="0"/>
            </a:endParaRPr>
          </a:p>
          <a:p>
            <a:pPr algn="l"/>
            <a:r>
              <a:rPr lang="en-US" altLang="ja-JP" sz="2400" dirty="0">
                <a:effectLst/>
                <a:latin typeface="Times New Roman" panose="02020603050405020304" pitchFamily="18" charset="0"/>
              </a:rPr>
              <a:t>                 return true;</a:t>
            </a:r>
            <a:endParaRPr kumimoji="1" lang="en-US" altLang="ja-JP" sz="2000" dirty="0">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   return false: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a:t>
            </a:r>
            <a:endParaRPr kumimoji="1" lang="en-US" altLang="ja-JP" sz="2400" dirty="0">
              <a:effectLst/>
              <a:latin typeface="Times New Roman" panose="02020603050405020304" pitchFamily="18" charset="0"/>
            </a:endParaRPr>
          </a:p>
        </p:txBody>
      </p:sp>
    </p:spTree>
    <p:extLst>
      <p:ext uri="{BB962C8B-B14F-4D97-AF65-F5344CB8AC3E}">
        <p14:creationId xmlns:p14="http://schemas.microsoft.com/office/powerpoint/2010/main" val="16540462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8</a:t>
            </a:r>
            <a:r>
              <a:rPr lang="ja-JP" altLang="en-US" dirty="0"/>
              <a:t>方向の表現</a:t>
            </a:r>
            <a:r>
              <a:rPr lang="en-US" altLang="ja-JP" dirty="0"/>
              <a:t>(1</a:t>
            </a:r>
            <a:r>
              <a:rPr lang="ja-JP" altLang="en-US" dirty="0"/>
              <a:t>次元配列の場合</a:t>
            </a:r>
            <a:r>
              <a:rPr lang="en-US" altLang="ja-JP" dirty="0"/>
              <a:t>)</a:t>
            </a:r>
            <a:endParaRPr kumimoji="1" lang="ja-JP" altLang="en-US" dirty="0"/>
          </a:p>
        </p:txBody>
      </p:sp>
      <p:graphicFrame>
        <p:nvGraphicFramePr>
          <p:cNvPr id="3" name="表 2"/>
          <p:cNvGraphicFramePr>
            <a:graphicFrameLocks noGrp="1"/>
          </p:cNvGraphicFramePr>
          <p:nvPr>
            <p:extLst>
              <p:ext uri="{D42A27DB-BD31-4B8C-83A1-F6EECF244321}">
                <p14:modId xmlns:p14="http://schemas.microsoft.com/office/powerpoint/2010/main" val="2780786376"/>
              </p:ext>
            </p:extLst>
          </p:nvPr>
        </p:nvGraphicFramePr>
        <p:xfrm>
          <a:off x="4191000" y="1202369"/>
          <a:ext cx="4114800" cy="1371600"/>
        </p:xfrm>
        <a:graphic>
          <a:graphicData uri="http://schemas.openxmlformats.org/drawingml/2006/table">
            <a:tbl>
              <a:tblPr firstRow="1" bandRow="1">
                <a:tableStyleId>{5C22544A-7EE6-4342-B048-85BDC9FD1C3A}</a:tableStyleId>
              </a:tblPr>
              <a:tblGrid>
                <a:gridCol w="13716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tblGrid>
              <a:tr h="397933">
                <a:tc>
                  <a:txBody>
                    <a:bodyPr/>
                    <a:lstStyle/>
                    <a:p>
                      <a:pPr algn="ctr"/>
                      <a:r>
                        <a:rPr kumimoji="1" lang="en-US" altLang="ja-JP" sz="2400" b="0" baseline="0" dirty="0">
                          <a:solidFill>
                            <a:schemeClr val="tx1"/>
                          </a:solidFill>
                          <a:latin typeface="Times New Roman" panose="02020603050405020304" pitchFamily="18" charset="0"/>
                        </a:rPr>
                        <a:t>-11</a:t>
                      </a:r>
                      <a:endParaRPr kumimoji="1" lang="ja-JP" altLang="en-US" sz="2400" b="0" baseline="0" dirty="0">
                        <a:solidFill>
                          <a:schemeClr val="tx1"/>
                        </a:solidFill>
                        <a:latin typeface="Times New Roman" panose="02020603050405020304" pitchFamily="18" charset="0"/>
                      </a:endParaRPr>
                    </a:p>
                  </a:txBody>
                  <a:tcPr>
                    <a:lnB w="12700" cap="flat" cmpd="sng" algn="ctr">
                      <a:solidFill>
                        <a:schemeClr val="tx1"/>
                      </a:solidFill>
                      <a:prstDash val="solid"/>
                      <a:round/>
                      <a:headEnd type="none" w="med" len="med"/>
                      <a:tailEnd type="none" w="med" len="med"/>
                    </a:lnB>
                    <a:solidFill>
                      <a:srgbClr val="0070C0"/>
                    </a:solidFill>
                  </a:tcPr>
                </a:tc>
                <a:tc>
                  <a:txBody>
                    <a:bodyPr/>
                    <a:lstStyle/>
                    <a:p>
                      <a:pPr algn="ctr"/>
                      <a:r>
                        <a:rPr kumimoji="1" lang="en-US" altLang="ja-JP" sz="2400" b="0" baseline="0" dirty="0">
                          <a:solidFill>
                            <a:schemeClr val="tx1"/>
                          </a:solidFill>
                          <a:latin typeface="Times New Roman" panose="02020603050405020304" pitchFamily="18" charset="0"/>
                        </a:rPr>
                        <a:t>-10</a:t>
                      </a:r>
                      <a:endParaRPr kumimoji="1" lang="ja-JP" altLang="en-US" sz="2400" b="0" baseline="0" dirty="0">
                        <a:solidFill>
                          <a:schemeClr val="tx1"/>
                        </a:solidFill>
                        <a:latin typeface="Times New Roman" panose="02020603050405020304" pitchFamily="18" charset="0"/>
                      </a:endParaRPr>
                    </a:p>
                  </a:txBody>
                  <a:tcPr>
                    <a:lnB w="12700" cap="flat" cmpd="sng" algn="ctr">
                      <a:solidFill>
                        <a:schemeClr val="tx1"/>
                      </a:solidFill>
                      <a:prstDash val="solid"/>
                      <a:round/>
                      <a:headEnd type="none" w="med" len="med"/>
                      <a:tailEnd type="none" w="med" len="med"/>
                    </a:lnB>
                    <a:solidFill>
                      <a:srgbClr val="0070C0"/>
                    </a:solidFill>
                  </a:tcPr>
                </a:tc>
                <a:tc>
                  <a:txBody>
                    <a:bodyPr/>
                    <a:lstStyle/>
                    <a:p>
                      <a:pPr algn="ctr"/>
                      <a:r>
                        <a:rPr kumimoji="1" lang="en-US" altLang="ja-JP" sz="2400" b="0" baseline="0" dirty="0">
                          <a:solidFill>
                            <a:schemeClr val="tx1"/>
                          </a:solidFill>
                          <a:latin typeface="Times New Roman" panose="02020603050405020304" pitchFamily="18" charset="0"/>
                        </a:rPr>
                        <a:t>-9</a:t>
                      </a:r>
                      <a:endParaRPr kumimoji="1" lang="ja-JP" altLang="en-US" sz="2400" b="0" baseline="0" dirty="0">
                        <a:solidFill>
                          <a:schemeClr val="tx1"/>
                        </a:solidFill>
                        <a:latin typeface="Times New Roman" panose="02020603050405020304" pitchFamily="18" charset="0"/>
                      </a:endParaRPr>
                    </a:p>
                  </a:txBody>
                  <a:tcP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397933">
                <a:tc>
                  <a:txBody>
                    <a:bodyPr/>
                    <a:lstStyle/>
                    <a:p>
                      <a:pPr algn="ctr"/>
                      <a:r>
                        <a:rPr kumimoji="1" lang="en-US" altLang="ja-JP" sz="2400" b="0" baseline="0" dirty="0">
                          <a:solidFill>
                            <a:schemeClr val="tx1"/>
                          </a:solidFill>
                          <a:latin typeface="Times New Roman" panose="02020603050405020304" pitchFamily="18" charset="0"/>
                        </a:rPr>
                        <a:t>-1</a:t>
                      </a:r>
                      <a:endParaRPr kumimoji="1" lang="ja-JP" altLang="en-US" sz="2400" b="0" baseline="0" dirty="0">
                        <a:solidFill>
                          <a:schemeClr val="tx1"/>
                        </a:solidFill>
                        <a:latin typeface="Times New Roman" panose="02020603050405020304" pitchFamily="18" charset="0"/>
                      </a:endParaRPr>
                    </a:p>
                  </a:txBody>
                  <a:tcPr>
                    <a:lnT w="12700" cap="flat" cmpd="sng" algn="ctr">
                      <a:solidFill>
                        <a:schemeClr val="tx1"/>
                      </a:solidFill>
                      <a:prstDash val="solid"/>
                      <a:round/>
                      <a:headEnd type="none" w="med" len="med"/>
                      <a:tailEnd type="none" w="med" len="med"/>
                    </a:lnT>
                    <a:solidFill>
                      <a:srgbClr val="0070C0"/>
                    </a:solidFill>
                  </a:tcPr>
                </a:tc>
                <a:tc>
                  <a:txBody>
                    <a:bodyPr/>
                    <a:lstStyle/>
                    <a:p>
                      <a:pPr algn="ctr"/>
                      <a:endParaRPr kumimoji="1" lang="ja-JP" altLang="en-US" sz="2400" b="0" baseline="0" dirty="0">
                        <a:solidFill>
                          <a:schemeClr val="tx1"/>
                        </a:solidFill>
                        <a:latin typeface="Times New Roman" panose="02020603050405020304" pitchFamily="18" charset="0"/>
                      </a:endParaRPr>
                    </a:p>
                  </a:txBody>
                  <a:tcPr>
                    <a:lnT w="12700" cap="flat" cmpd="sng" algn="ctr">
                      <a:solidFill>
                        <a:schemeClr val="tx1"/>
                      </a:solidFill>
                      <a:prstDash val="solid"/>
                      <a:round/>
                      <a:headEnd type="none" w="med" len="med"/>
                      <a:tailEnd type="none" w="med" len="med"/>
                    </a:lnT>
                    <a:solidFill>
                      <a:srgbClr val="0070C0"/>
                    </a:solidFill>
                  </a:tcPr>
                </a:tc>
                <a:tc>
                  <a:txBody>
                    <a:bodyPr/>
                    <a:lstStyle/>
                    <a:p>
                      <a:pPr algn="ctr"/>
                      <a:r>
                        <a:rPr kumimoji="1" lang="en-US" altLang="ja-JP" sz="2400" b="0" baseline="0" dirty="0">
                          <a:solidFill>
                            <a:schemeClr val="tx1"/>
                          </a:solidFill>
                          <a:latin typeface="Times New Roman" panose="02020603050405020304" pitchFamily="18" charset="0"/>
                        </a:rPr>
                        <a:t>+1</a:t>
                      </a:r>
                      <a:endParaRPr kumimoji="1" lang="ja-JP" altLang="en-US" sz="2400" b="0" baseline="0" dirty="0">
                        <a:solidFill>
                          <a:schemeClr val="tx1"/>
                        </a:solidFill>
                        <a:latin typeface="Times New Roman" panose="02020603050405020304" pitchFamily="18" charset="0"/>
                      </a:endParaRPr>
                    </a:p>
                  </a:txBody>
                  <a:tcPr>
                    <a:lnT w="12700" cap="flat" cmpd="sng" algn="ctr">
                      <a:solidFill>
                        <a:schemeClr val="tx1"/>
                      </a:solidFill>
                      <a:prstDash val="solid"/>
                      <a:round/>
                      <a:headEnd type="none" w="med" len="med"/>
                      <a:tailEnd type="none" w="med" len="med"/>
                    </a:lnT>
                    <a:solidFill>
                      <a:srgbClr val="0070C0"/>
                    </a:solidFill>
                  </a:tcPr>
                </a:tc>
                <a:extLst>
                  <a:ext uri="{0D108BD9-81ED-4DB2-BD59-A6C34878D82A}">
                    <a16:rowId xmlns:a16="http://schemas.microsoft.com/office/drawing/2014/main" val="10001"/>
                  </a:ext>
                </a:extLst>
              </a:tr>
              <a:tr h="397933">
                <a:tc>
                  <a:txBody>
                    <a:bodyPr/>
                    <a:lstStyle/>
                    <a:p>
                      <a:pPr algn="ctr"/>
                      <a:r>
                        <a:rPr kumimoji="1" lang="en-US" altLang="ja-JP" sz="2400" b="0" baseline="0" dirty="0">
                          <a:solidFill>
                            <a:schemeClr val="tx1"/>
                          </a:solidFill>
                          <a:latin typeface="Times New Roman" panose="02020603050405020304" pitchFamily="18" charset="0"/>
                        </a:rPr>
                        <a:t>+9</a:t>
                      </a:r>
                      <a:endParaRPr kumimoji="1" lang="ja-JP" altLang="en-US" sz="2400" b="0" baseline="0" dirty="0">
                        <a:solidFill>
                          <a:schemeClr val="tx1"/>
                        </a:solidFill>
                        <a:latin typeface="Times New Roman" panose="02020603050405020304" pitchFamily="18" charset="0"/>
                      </a:endParaRPr>
                    </a:p>
                  </a:txBody>
                  <a:tcPr>
                    <a:solidFill>
                      <a:srgbClr val="0070C0"/>
                    </a:solidFill>
                  </a:tcPr>
                </a:tc>
                <a:tc>
                  <a:txBody>
                    <a:bodyPr/>
                    <a:lstStyle/>
                    <a:p>
                      <a:pPr algn="ctr"/>
                      <a:r>
                        <a:rPr kumimoji="1" lang="en-US" altLang="ja-JP" sz="2400" b="0" baseline="0" dirty="0">
                          <a:solidFill>
                            <a:schemeClr val="tx1"/>
                          </a:solidFill>
                          <a:latin typeface="Times New Roman" panose="02020603050405020304" pitchFamily="18" charset="0"/>
                        </a:rPr>
                        <a:t>+10</a:t>
                      </a:r>
                      <a:endParaRPr kumimoji="1" lang="ja-JP" altLang="en-US" sz="2400" b="0" baseline="0" dirty="0">
                        <a:solidFill>
                          <a:schemeClr val="tx1"/>
                        </a:solidFill>
                        <a:latin typeface="Times New Roman" panose="02020603050405020304" pitchFamily="18" charset="0"/>
                      </a:endParaRPr>
                    </a:p>
                  </a:txBody>
                  <a:tcPr>
                    <a:solidFill>
                      <a:srgbClr val="0070C0"/>
                    </a:solidFill>
                  </a:tcPr>
                </a:tc>
                <a:tc>
                  <a:txBody>
                    <a:bodyPr/>
                    <a:lstStyle/>
                    <a:p>
                      <a:pPr algn="ctr"/>
                      <a:r>
                        <a:rPr kumimoji="1" lang="en-US" altLang="ja-JP" sz="2400" b="0" baseline="0" dirty="0">
                          <a:solidFill>
                            <a:schemeClr val="tx1"/>
                          </a:solidFill>
                          <a:latin typeface="Times New Roman" panose="02020603050405020304" pitchFamily="18" charset="0"/>
                        </a:rPr>
                        <a:t>+11</a:t>
                      </a:r>
                      <a:endParaRPr kumimoji="1" lang="ja-JP" altLang="en-US" sz="2400" b="0" baseline="0" dirty="0">
                        <a:solidFill>
                          <a:schemeClr val="tx1"/>
                        </a:solidFill>
                        <a:latin typeface="Times New Roman" panose="02020603050405020304" pitchFamily="18" charset="0"/>
                      </a:endParaRPr>
                    </a:p>
                  </a:txBody>
                  <a:tcPr>
                    <a:solidFill>
                      <a:srgbClr val="0070C0"/>
                    </a:solidFill>
                  </a:tcPr>
                </a:tc>
                <a:extLst>
                  <a:ext uri="{0D108BD9-81ED-4DB2-BD59-A6C34878D82A}">
                    <a16:rowId xmlns:a16="http://schemas.microsoft.com/office/drawing/2014/main" val="10002"/>
                  </a:ext>
                </a:extLst>
              </a:tr>
            </a:tbl>
          </a:graphicData>
        </a:graphic>
      </p:graphicFrame>
      <p:sp>
        <p:nvSpPr>
          <p:cNvPr id="4" name="テキスト ボックス 3"/>
          <p:cNvSpPr txBox="1"/>
          <p:nvPr/>
        </p:nvSpPr>
        <p:spPr>
          <a:xfrm>
            <a:off x="765020" y="1235877"/>
            <a:ext cx="3118161" cy="1040285"/>
          </a:xfrm>
          <a:prstGeom prst="rect">
            <a:avLst/>
          </a:prstGeom>
          <a:noFill/>
        </p:spPr>
        <p:txBody>
          <a:bodyPr wrap="none" rtlCol="0">
            <a:spAutoFit/>
          </a:bodyPr>
          <a:lstStyle/>
          <a:p>
            <a:r>
              <a:rPr kumimoji="1" lang="en-US" altLang="ja-JP" dirty="0">
                <a:latin typeface="Times New Roman" panose="02020603050405020304" pitchFamily="18" charset="0"/>
              </a:rPr>
              <a:t>8</a:t>
            </a:r>
            <a:r>
              <a:rPr lang="ja-JP" altLang="en-US" dirty="0" err="1">
                <a:latin typeface="Times New Roman" panose="02020603050405020304" pitchFamily="18" charset="0"/>
              </a:rPr>
              <a:t>つの</a:t>
            </a:r>
            <a:r>
              <a:rPr lang="ja-JP" altLang="en-US" dirty="0">
                <a:latin typeface="Times New Roman" panose="02020603050405020304" pitchFamily="18" charset="0"/>
              </a:rPr>
              <a:t>方向ベクトル</a:t>
            </a:r>
            <a:endParaRPr lang="en-US" altLang="ja-JP" dirty="0">
              <a:latin typeface="Times New Roman" panose="02020603050405020304" pitchFamily="18" charset="0"/>
            </a:endParaRPr>
          </a:p>
          <a:p>
            <a:r>
              <a:rPr lang="en-US" altLang="ja-JP" dirty="0">
                <a:latin typeface="Times New Roman" panose="02020603050405020304" pitchFamily="18" charset="0"/>
              </a:rPr>
              <a:t>(1</a:t>
            </a:r>
            <a:r>
              <a:rPr lang="ja-JP" altLang="en-US" dirty="0">
                <a:latin typeface="Times New Roman" panose="02020603050405020304" pitchFamily="18" charset="0"/>
              </a:rPr>
              <a:t>次元配列の場合</a:t>
            </a:r>
            <a:r>
              <a:rPr lang="en-US" altLang="ja-JP" dirty="0">
                <a:latin typeface="Times New Roman" panose="02020603050405020304" pitchFamily="18" charset="0"/>
              </a:rPr>
              <a:t>)</a:t>
            </a:r>
          </a:p>
        </p:txBody>
      </p:sp>
      <p:graphicFrame>
        <p:nvGraphicFramePr>
          <p:cNvPr id="5" name="表 4"/>
          <p:cNvGraphicFramePr>
            <a:graphicFrameLocks noGrp="1"/>
          </p:cNvGraphicFramePr>
          <p:nvPr>
            <p:extLst>
              <p:ext uri="{D42A27DB-BD31-4B8C-83A1-F6EECF244321}">
                <p14:modId xmlns:p14="http://schemas.microsoft.com/office/powerpoint/2010/main" val="684740509"/>
              </p:ext>
            </p:extLst>
          </p:nvPr>
        </p:nvGraphicFramePr>
        <p:xfrm>
          <a:off x="1295400" y="2756730"/>
          <a:ext cx="6095997" cy="1285240"/>
        </p:xfrm>
        <a:graphic>
          <a:graphicData uri="http://schemas.openxmlformats.org/drawingml/2006/table">
            <a:tbl>
              <a:tblPr firstRow="1" bandRow="1">
                <a:tableStyleId>{5C22544A-7EE6-4342-B048-85BDC9FD1C3A}</a:tableStyleId>
              </a:tblPr>
              <a:tblGrid>
                <a:gridCol w="677333">
                  <a:extLst>
                    <a:ext uri="{9D8B030D-6E8A-4147-A177-3AD203B41FA5}">
                      <a16:colId xmlns:a16="http://schemas.microsoft.com/office/drawing/2014/main" val="20000"/>
                    </a:ext>
                  </a:extLst>
                </a:gridCol>
                <a:gridCol w="677333">
                  <a:extLst>
                    <a:ext uri="{9D8B030D-6E8A-4147-A177-3AD203B41FA5}">
                      <a16:colId xmlns:a16="http://schemas.microsoft.com/office/drawing/2014/main" val="20001"/>
                    </a:ext>
                  </a:extLst>
                </a:gridCol>
                <a:gridCol w="677333">
                  <a:extLst>
                    <a:ext uri="{9D8B030D-6E8A-4147-A177-3AD203B41FA5}">
                      <a16:colId xmlns:a16="http://schemas.microsoft.com/office/drawing/2014/main" val="20002"/>
                    </a:ext>
                  </a:extLst>
                </a:gridCol>
                <a:gridCol w="677333">
                  <a:extLst>
                    <a:ext uri="{9D8B030D-6E8A-4147-A177-3AD203B41FA5}">
                      <a16:colId xmlns:a16="http://schemas.microsoft.com/office/drawing/2014/main" val="20003"/>
                    </a:ext>
                  </a:extLst>
                </a:gridCol>
                <a:gridCol w="677333">
                  <a:extLst>
                    <a:ext uri="{9D8B030D-6E8A-4147-A177-3AD203B41FA5}">
                      <a16:colId xmlns:a16="http://schemas.microsoft.com/office/drawing/2014/main" val="20004"/>
                    </a:ext>
                  </a:extLst>
                </a:gridCol>
                <a:gridCol w="677333">
                  <a:extLst>
                    <a:ext uri="{9D8B030D-6E8A-4147-A177-3AD203B41FA5}">
                      <a16:colId xmlns:a16="http://schemas.microsoft.com/office/drawing/2014/main" val="20005"/>
                    </a:ext>
                  </a:extLst>
                </a:gridCol>
                <a:gridCol w="677333">
                  <a:extLst>
                    <a:ext uri="{9D8B030D-6E8A-4147-A177-3AD203B41FA5}">
                      <a16:colId xmlns:a16="http://schemas.microsoft.com/office/drawing/2014/main" val="20006"/>
                    </a:ext>
                  </a:extLst>
                </a:gridCol>
                <a:gridCol w="677333">
                  <a:extLst>
                    <a:ext uri="{9D8B030D-6E8A-4147-A177-3AD203B41FA5}">
                      <a16:colId xmlns:a16="http://schemas.microsoft.com/office/drawing/2014/main" val="20007"/>
                    </a:ext>
                  </a:extLst>
                </a:gridCol>
                <a:gridCol w="677333">
                  <a:extLst>
                    <a:ext uri="{9D8B030D-6E8A-4147-A177-3AD203B41FA5}">
                      <a16:colId xmlns:a16="http://schemas.microsoft.com/office/drawing/2014/main" val="20008"/>
                    </a:ext>
                  </a:extLst>
                </a:gridCol>
              </a:tblGrid>
              <a:tr h="370840">
                <a:tc>
                  <a:txBody>
                    <a:bodyPr/>
                    <a:lstStyle/>
                    <a:p>
                      <a:pPr algn="ctr"/>
                      <a:endParaRPr kumimoji="1" lang="ja-JP" altLang="en-US" dirty="0"/>
                    </a:p>
                  </a:txBody>
                  <a:tcPr/>
                </a:tc>
                <a:tc>
                  <a:txBody>
                    <a:bodyPr/>
                    <a:lstStyle/>
                    <a:p>
                      <a:pPr algn="ctr"/>
                      <a:r>
                        <a:rPr kumimoji="1" lang="ja-JP" altLang="en-US" dirty="0"/>
                        <a:t>左上</a:t>
                      </a:r>
                    </a:p>
                  </a:txBody>
                  <a:tcPr/>
                </a:tc>
                <a:tc>
                  <a:txBody>
                    <a:bodyPr/>
                    <a:lstStyle/>
                    <a:p>
                      <a:pPr algn="ctr"/>
                      <a:r>
                        <a:rPr kumimoji="1" lang="ja-JP" altLang="en-US" dirty="0"/>
                        <a:t>上</a:t>
                      </a:r>
                    </a:p>
                  </a:txBody>
                  <a:tcPr/>
                </a:tc>
                <a:tc>
                  <a:txBody>
                    <a:bodyPr/>
                    <a:lstStyle/>
                    <a:p>
                      <a:pPr algn="ctr"/>
                      <a:r>
                        <a:rPr kumimoji="1" lang="ja-JP" altLang="en-US" dirty="0"/>
                        <a:t>右上</a:t>
                      </a:r>
                    </a:p>
                  </a:txBody>
                  <a:tcPr/>
                </a:tc>
                <a:tc>
                  <a:txBody>
                    <a:bodyPr/>
                    <a:lstStyle/>
                    <a:p>
                      <a:pPr algn="ctr"/>
                      <a:r>
                        <a:rPr kumimoji="1" lang="ja-JP" altLang="en-US" dirty="0"/>
                        <a:t>左</a:t>
                      </a:r>
                    </a:p>
                  </a:txBody>
                  <a:tcPr/>
                </a:tc>
                <a:tc>
                  <a:txBody>
                    <a:bodyPr/>
                    <a:lstStyle/>
                    <a:p>
                      <a:pPr algn="ctr"/>
                      <a:r>
                        <a:rPr kumimoji="1" lang="ja-JP" altLang="en-US" dirty="0"/>
                        <a:t>右</a:t>
                      </a:r>
                    </a:p>
                  </a:txBody>
                  <a:tcPr/>
                </a:tc>
                <a:tc>
                  <a:txBody>
                    <a:bodyPr/>
                    <a:lstStyle/>
                    <a:p>
                      <a:pPr algn="ctr"/>
                      <a:r>
                        <a:rPr kumimoji="1" lang="ja-JP" altLang="en-US" dirty="0"/>
                        <a:t>左下</a:t>
                      </a:r>
                    </a:p>
                  </a:txBody>
                  <a:tcPr/>
                </a:tc>
                <a:tc>
                  <a:txBody>
                    <a:bodyPr/>
                    <a:lstStyle/>
                    <a:p>
                      <a:pPr algn="ctr"/>
                      <a:r>
                        <a:rPr kumimoji="1" lang="ja-JP" altLang="en-US" dirty="0"/>
                        <a:t>下</a:t>
                      </a:r>
                    </a:p>
                  </a:txBody>
                  <a:tcPr/>
                </a:tc>
                <a:tc>
                  <a:txBody>
                    <a:bodyPr/>
                    <a:lstStyle/>
                    <a:p>
                      <a:pPr algn="ctr"/>
                      <a:r>
                        <a:rPr kumimoji="1" lang="ja-JP" altLang="en-US" dirty="0"/>
                        <a:t>右下</a:t>
                      </a:r>
                    </a:p>
                  </a:txBody>
                  <a:tcPr/>
                </a:tc>
                <a:extLst>
                  <a:ext uri="{0D108BD9-81ED-4DB2-BD59-A6C34878D82A}">
                    <a16:rowId xmlns:a16="http://schemas.microsoft.com/office/drawing/2014/main" val="10000"/>
                  </a:ext>
                </a:extLst>
              </a:tr>
              <a:tr h="370840">
                <a:tc>
                  <a:txBody>
                    <a:bodyPr/>
                    <a:lstStyle/>
                    <a:p>
                      <a:pPr algn="ctr"/>
                      <a:endParaRPr kumimoji="1" lang="ja-JP" altLang="en-US" sz="2400" baseline="0" dirty="0">
                        <a:solidFill>
                          <a:schemeClr val="tx1"/>
                        </a:solidFill>
                      </a:endParaRPr>
                    </a:p>
                  </a:txBody>
                  <a:tcPr>
                    <a:lnB w="28575" cap="flat" cmpd="sng" algn="ctr">
                      <a:solidFill>
                        <a:schemeClr val="tx1"/>
                      </a:solidFill>
                      <a:prstDash val="solid"/>
                      <a:round/>
                      <a:headEnd type="none" w="med" len="med"/>
                      <a:tailEnd type="none" w="med" len="med"/>
                    </a:lnB>
                    <a:solidFill>
                      <a:srgbClr val="0099CC"/>
                    </a:solidFill>
                  </a:tcPr>
                </a:tc>
                <a:tc>
                  <a:txBody>
                    <a:bodyPr/>
                    <a:lstStyle/>
                    <a:p>
                      <a:pPr algn="ctr"/>
                      <a:r>
                        <a:rPr kumimoji="1" lang="en-US" altLang="ja-JP" sz="2400" baseline="0" dirty="0">
                          <a:solidFill>
                            <a:schemeClr val="tx1"/>
                          </a:solidFill>
                        </a:rPr>
                        <a:t>0</a:t>
                      </a:r>
                      <a:endParaRPr kumimoji="1" lang="ja-JP" altLang="en-US" sz="2400" baseline="0" dirty="0">
                        <a:solidFill>
                          <a:schemeClr val="tx1"/>
                        </a:solidFill>
                      </a:endParaRPr>
                    </a:p>
                  </a:txBody>
                  <a:tcPr>
                    <a:lnB w="28575" cap="flat" cmpd="sng" algn="ctr">
                      <a:solidFill>
                        <a:schemeClr val="tx1"/>
                      </a:solidFill>
                      <a:prstDash val="solid"/>
                      <a:round/>
                      <a:headEnd type="none" w="med" len="med"/>
                      <a:tailEnd type="none" w="med" len="med"/>
                    </a:lnB>
                    <a:solidFill>
                      <a:srgbClr val="0099CC"/>
                    </a:solidFill>
                  </a:tcPr>
                </a:tc>
                <a:tc>
                  <a:txBody>
                    <a:bodyPr/>
                    <a:lstStyle/>
                    <a:p>
                      <a:pPr algn="ctr"/>
                      <a:r>
                        <a:rPr kumimoji="1" lang="en-US" altLang="ja-JP" sz="2400" baseline="0" dirty="0">
                          <a:solidFill>
                            <a:schemeClr val="tx1"/>
                          </a:solidFill>
                        </a:rPr>
                        <a:t>1</a:t>
                      </a:r>
                      <a:endParaRPr kumimoji="1" lang="ja-JP" altLang="en-US" sz="2400" baseline="0" dirty="0">
                        <a:solidFill>
                          <a:schemeClr val="tx1"/>
                        </a:solidFill>
                      </a:endParaRPr>
                    </a:p>
                  </a:txBody>
                  <a:tcPr>
                    <a:lnB w="28575" cap="flat" cmpd="sng" algn="ctr">
                      <a:solidFill>
                        <a:schemeClr val="tx1"/>
                      </a:solidFill>
                      <a:prstDash val="solid"/>
                      <a:round/>
                      <a:headEnd type="none" w="med" len="med"/>
                      <a:tailEnd type="none" w="med" len="med"/>
                    </a:lnB>
                    <a:solidFill>
                      <a:srgbClr val="0099CC"/>
                    </a:solidFill>
                  </a:tcPr>
                </a:tc>
                <a:tc>
                  <a:txBody>
                    <a:bodyPr/>
                    <a:lstStyle/>
                    <a:p>
                      <a:pPr algn="ctr"/>
                      <a:r>
                        <a:rPr kumimoji="1" lang="en-US" altLang="ja-JP" sz="2400" baseline="0" dirty="0">
                          <a:solidFill>
                            <a:schemeClr val="tx1"/>
                          </a:solidFill>
                        </a:rPr>
                        <a:t>2</a:t>
                      </a:r>
                      <a:endParaRPr kumimoji="1" lang="ja-JP" altLang="en-US" sz="2400" baseline="0" dirty="0">
                        <a:solidFill>
                          <a:schemeClr val="tx1"/>
                        </a:solidFill>
                      </a:endParaRPr>
                    </a:p>
                  </a:txBody>
                  <a:tcPr>
                    <a:lnB w="28575" cap="flat" cmpd="sng" algn="ctr">
                      <a:solidFill>
                        <a:schemeClr val="tx1"/>
                      </a:solidFill>
                      <a:prstDash val="solid"/>
                      <a:round/>
                      <a:headEnd type="none" w="med" len="med"/>
                      <a:tailEnd type="none" w="med" len="med"/>
                    </a:lnB>
                    <a:solidFill>
                      <a:srgbClr val="0099CC"/>
                    </a:solidFill>
                  </a:tcPr>
                </a:tc>
                <a:tc>
                  <a:txBody>
                    <a:bodyPr/>
                    <a:lstStyle/>
                    <a:p>
                      <a:pPr algn="ctr"/>
                      <a:r>
                        <a:rPr kumimoji="1" lang="en-US" altLang="ja-JP" sz="2400" baseline="0" dirty="0">
                          <a:solidFill>
                            <a:schemeClr val="tx1"/>
                          </a:solidFill>
                        </a:rPr>
                        <a:t>3</a:t>
                      </a:r>
                      <a:endParaRPr kumimoji="1" lang="ja-JP" altLang="en-US" sz="2400" baseline="0" dirty="0">
                        <a:solidFill>
                          <a:schemeClr val="tx1"/>
                        </a:solidFill>
                      </a:endParaRPr>
                    </a:p>
                  </a:txBody>
                  <a:tcPr>
                    <a:lnB w="28575" cap="flat" cmpd="sng" algn="ctr">
                      <a:solidFill>
                        <a:schemeClr val="tx1"/>
                      </a:solidFill>
                      <a:prstDash val="solid"/>
                      <a:round/>
                      <a:headEnd type="none" w="med" len="med"/>
                      <a:tailEnd type="none" w="med" len="med"/>
                    </a:lnB>
                    <a:solidFill>
                      <a:srgbClr val="0099CC"/>
                    </a:solidFill>
                  </a:tcPr>
                </a:tc>
                <a:tc>
                  <a:txBody>
                    <a:bodyPr/>
                    <a:lstStyle/>
                    <a:p>
                      <a:pPr algn="ctr"/>
                      <a:r>
                        <a:rPr kumimoji="1" lang="en-US" altLang="ja-JP" sz="2400" baseline="0" dirty="0">
                          <a:solidFill>
                            <a:schemeClr val="tx1"/>
                          </a:solidFill>
                        </a:rPr>
                        <a:t>4</a:t>
                      </a:r>
                      <a:endParaRPr kumimoji="1" lang="ja-JP" altLang="en-US" sz="2400" baseline="0" dirty="0">
                        <a:solidFill>
                          <a:schemeClr val="tx1"/>
                        </a:solidFill>
                      </a:endParaRPr>
                    </a:p>
                  </a:txBody>
                  <a:tcPr>
                    <a:lnB w="28575" cap="flat" cmpd="sng" algn="ctr">
                      <a:solidFill>
                        <a:schemeClr val="tx1"/>
                      </a:solidFill>
                      <a:prstDash val="solid"/>
                      <a:round/>
                      <a:headEnd type="none" w="med" len="med"/>
                      <a:tailEnd type="none" w="med" len="med"/>
                    </a:lnB>
                    <a:solidFill>
                      <a:srgbClr val="0099CC"/>
                    </a:solidFill>
                  </a:tcPr>
                </a:tc>
                <a:tc>
                  <a:txBody>
                    <a:bodyPr/>
                    <a:lstStyle/>
                    <a:p>
                      <a:pPr algn="ctr"/>
                      <a:r>
                        <a:rPr kumimoji="1" lang="en-US" altLang="ja-JP" sz="2400" baseline="0" dirty="0">
                          <a:solidFill>
                            <a:schemeClr val="tx1"/>
                          </a:solidFill>
                        </a:rPr>
                        <a:t>5</a:t>
                      </a:r>
                      <a:endParaRPr kumimoji="1" lang="ja-JP" altLang="en-US" sz="2400" baseline="0" dirty="0">
                        <a:solidFill>
                          <a:schemeClr val="tx1"/>
                        </a:solidFill>
                      </a:endParaRPr>
                    </a:p>
                  </a:txBody>
                  <a:tcPr>
                    <a:lnB w="28575" cap="flat" cmpd="sng" algn="ctr">
                      <a:solidFill>
                        <a:schemeClr val="tx1"/>
                      </a:solidFill>
                      <a:prstDash val="solid"/>
                      <a:round/>
                      <a:headEnd type="none" w="med" len="med"/>
                      <a:tailEnd type="none" w="med" len="med"/>
                    </a:lnB>
                    <a:solidFill>
                      <a:srgbClr val="0099CC"/>
                    </a:solidFill>
                  </a:tcPr>
                </a:tc>
                <a:tc>
                  <a:txBody>
                    <a:bodyPr/>
                    <a:lstStyle/>
                    <a:p>
                      <a:pPr algn="ctr"/>
                      <a:r>
                        <a:rPr kumimoji="1" lang="en-US" altLang="ja-JP" sz="2400" baseline="0" dirty="0">
                          <a:solidFill>
                            <a:schemeClr val="tx1"/>
                          </a:solidFill>
                        </a:rPr>
                        <a:t>6</a:t>
                      </a:r>
                      <a:endParaRPr kumimoji="1" lang="ja-JP" altLang="en-US" sz="2400" baseline="0" dirty="0">
                        <a:solidFill>
                          <a:schemeClr val="tx1"/>
                        </a:solidFill>
                      </a:endParaRPr>
                    </a:p>
                  </a:txBody>
                  <a:tcPr>
                    <a:lnB w="28575" cap="flat" cmpd="sng" algn="ctr">
                      <a:solidFill>
                        <a:schemeClr val="tx1"/>
                      </a:solidFill>
                      <a:prstDash val="solid"/>
                      <a:round/>
                      <a:headEnd type="none" w="med" len="med"/>
                      <a:tailEnd type="none" w="med" len="med"/>
                    </a:lnB>
                    <a:solidFill>
                      <a:srgbClr val="0099CC"/>
                    </a:solidFill>
                  </a:tcPr>
                </a:tc>
                <a:tc>
                  <a:txBody>
                    <a:bodyPr/>
                    <a:lstStyle/>
                    <a:p>
                      <a:pPr algn="ctr"/>
                      <a:r>
                        <a:rPr kumimoji="1" lang="en-US" altLang="ja-JP" sz="2400" baseline="0" dirty="0">
                          <a:solidFill>
                            <a:schemeClr val="tx1"/>
                          </a:solidFill>
                        </a:rPr>
                        <a:t>7</a:t>
                      </a:r>
                      <a:endParaRPr kumimoji="1" lang="ja-JP" altLang="en-US" sz="2400" baseline="0" dirty="0">
                        <a:solidFill>
                          <a:schemeClr val="tx1"/>
                        </a:solidFill>
                      </a:endParaRPr>
                    </a:p>
                  </a:txBody>
                  <a:tcPr>
                    <a:lnB w="28575" cap="flat" cmpd="sng" algn="ctr">
                      <a:solidFill>
                        <a:schemeClr val="tx1"/>
                      </a:solidFill>
                      <a:prstDash val="solid"/>
                      <a:round/>
                      <a:headEnd type="none" w="med" len="med"/>
                      <a:tailEnd type="none" w="med" len="med"/>
                    </a:lnB>
                    <a:solidFill>
                      <a:srgbClr val="0099CC"/>
                    </a:solidFill>
                  </a:tcPr>
                </a:tc>
                <a:extLst>
                  <a:ext uri="{0D108BD9-81ED-4DB2-BD59-A6C34878D82A}">
                    <a16:rowId xmlns:a16="http://schemas.microsoft.com/office/drawing/2014/main" val="10001"/>
                  </a:ext>
                </a:extLst>
              </a:tr>
              <a:tr h="370840">
                <a:tc>
                  <a:txBody>
                    <a:bodyPr/>
                    <a:lstStyle/>
                    <a:p>
                      <a:pPr algn="ctr"/>
                      <a:r>
                        <a:rPr kumimoji="1" lang="en-US" altLang="ja-JP" sz="2400" dirty="0"/>
                        <a:t>v[]</a:t>
                      </a:r>
                      <a:endParaRPr kumimoji="1" lang="ja-JP" altLang="en-US" sz="2400" dirty="0"/>
                    </a:p>
                  </a:txBody>
                  <a:tcPr>
                    <a:lnT w="28575" cap="flat" cmpd="sng" algn="ctr">
                      <a:solidFill>
                        <a:schemeClr val="tx1"/>
                      </a:solidFill>
                      <a:prstDash val="solid"/>
                      <a:round/>
                      <a:headEnd type="none" w="med" len="med"/>
                      <a:tailEnd type="none" w="med" len="med"/>
                    </a:lnT>
                  </a:tcPr>
                </a:tc>
                <a:tc>
                  <a:txBody>
                    <a:bodyPr/>
                    <a:lstStyle/>
                    <a:p>
                      <a:pPr algn="ctr"/>
                      <a:r>
                        <a:rPr kumimoji="1" lang="en-US" altLang="ja-JP" sz="2400" dirty="0"/>
                        <a:t>-11</a:t>
                      </a:r>
                      <a:endParaRPr kumimoji="1" lang="ja-JP" altLang="en-US" sz="2400" dirty="0"/>
                    </a:p>
                  </a:txBody>
                  <a:tcPr>
                    <a:lnT w="28575" cap="flat" cmpd="sng" algn="ctr">
                      <a:solidFill>
                        <a:schemeClr val="tx1"/>
                      </a:solidFill>
                      <a:prstDash val="solid"/>
                      <a:round/>
                      <a:headEnd type="none" w="med" len="med"/>
                      <a:tailEnd type="none" w="med" len="med"/>
                    </a:lnT>
                  </a:tcPr>
                </a:tc>
                <a:tc>
                  <a:txBody>
                    <a:bodyPr/>
                    <a:lstStyle/>
                    <a:p>
                      <a:pPr algn="ctr"/>
                      <a:r>
                        <a:rPr kumimoji="1" lang="en-US" altLang="ja-JP" sz="2400" dirty="0"/>
                        <a:t>-10</a:t>
                      </a:r>
                      <a:endParaRPr kumimoji="1" lang="ja-JP" altLang="en-US" sz="2400" dirty="0"/>
                    </a:p>
                  </a:txBody>
                  <a:tcPr>
                    <a:lnT w="28575" cap="flat" cmpd="sng" algn="ctr">
                      <a:solidFill>
                        <a:schemeClr val="tx1"/>
                      </a:solidFill>
                      <a:prstDash val="solid"/>
                      <a:round/>
                      <a:headEnd type="none" w="med" len="med"/>
                      <a:tailEnd type="none" w="med" len="med"/>
                    </a:lnT>
                  </a:tcPr>
                </a:tc>
                <a:tc>
                  <a:txBody>
                    <a:bodyPr/>
                    <a:lstStyle/>
                    <a:p>
                      <a:pPr algn="ctr"/>
                      <a:r>
                        <a:rPr kumimoji="1" lang="en-US" altLang="ja-JP" sz="2400" dirty="0"/>
                        <a:t>-9</a:t>
                      </a:r>
                      <a:endParaRPr kumimoji="1" lang="ja-JP" altLang="en-US" sz="2400" dirty="0"/>
                    </a:p>
                  </a:txBody>
                  <a:tcPr>
                    <a:lnT w="28575" cap="flat" cmpd="sng" algn="ctr">
                      <a:solidFill>
                        <a:schemeClr val="tx1"/>
                      </a:solidFill>
                      <a:prstDash val="solid"/>
                      <a:round/>
                      <a:headEnd type="none" w="med" len="med"/>
                      <a:tailEnd type="none" w="med" len="med"/>
                    </a:lnT>
                  </a:tcPr>
                </a:tc>
                <a:tc>
                  <a:txBody>
                    <a:bodyPr/>
                    <a:lstStyle/>
                    <a:p>
                      <a:pPr algn="ctr"/>
                      <a:r>
                        <a:rPr kumimoji="1" lang="en-US" altLang="ja-JP" sz="2400" dirty="0"/>
                        <a:t>-1</a:t>
                      </a:r>
                      <a:endParaRPr kumimoji="1" lang="ja-JP" altLang="en-US" sz="2400" dirty="0"/>
                    </a:p>
                  </a:txBody>
                  <a:tcPr>
                    <a:lnT w="28575" cap="flat" cmpd="sng" algn="ctr">
                      <a:solidFill>
                        <a:schemeClr val="tx1"/>
                      </a:solidFill>
                      <a:prstDash val="solid"/>
                      <a:round/>
                      <a:headEnd type="none" w="med" len="med"/>
                      <a:tailEnd type="none" w="med" len="med"/>
                    </a:lnT>
                  </a:tcPr>
                </a:tc>
                <a:tc>
                  <a:txBody>
                    <a:bodyPr/>
                    <a:lstStyle/>
                    <a:p>
                      <a:pPr algn="ctr"/>
                      <a:r>
                        <a:rPr kumimoji="1" lang="en-US" altLang="ja-JP" sz="2400" dirty="0"/>
                        <a:t>+1</a:t>
                      </a:r>
                      <a:endParaRPr kumimoji="1" lang="ja-JP" altLang="en-US" sz="2400" dirty="0"/>
                    </a:p>
                  </a:txBody>
                  <a:tcPr>
                    <a:lnT w="28575" cap="flat" cmpd="sng" algn="ctr">
                      <a:solidFill>
                        <a:schemeClr val="tx1"/>
                      </a:solidFill>
                      <a:prstDash val="solid"/>
                      <a:round/>
                      <a:headEnd type="none" w="med" len="med"/>
                      <a:tailEnd type="none" w="med" len="med"/>
                    </a:lnT>
                  </a:tcPr>
                </a:tc>
                <a:tc>
                  <a:txBody>
                    <a:bodyPr/>
                    <a:lstStyle/>
                    <a:p>
                      <a:pPr algn="ctr"/>
                      <a:r>
                        <a:rPr kumimoji="1" lang="en-US" altLang="ja-JP" sz="2400" dirty="0"/>
                        <a:t>+9</a:t>
                      </a:r>
                      <a:endParaRPr kumimoji="1" lang="ja-JP" altLang="en-US" sz="2400" dirty="0"/>
                    </a:p>
                  </a:txBody>
                  <a:tcPr>
                    <a:lnT w="28575" cap="flat" cmpd="sng" algn="ctr">
                      <a:solidFill>
                        <a:schemeClr val="tx1"/>
                      </a:solidFill>
                      <a:prstDash val="solid"/>
                      <a:round/>
                      <a:headEnd type="none" w="med" len="med"/>
                      <a:tailEnd type="none" w="med" len="med"/>
                    </a:lnT>
                  </a:tcPr>
                </a:tc>
                <a:tc>
                  <a:txBody>
                    <a:bodyPr/>
                    <a:lstStyle/>
                    <a:p>
                      <a:pPr algn="ctr"/>
                      <a:r>
                        <a:rPr kumimoji="1" lang="en-US" altLang="ja-JP" sz="2400" dirty="0"/>
                        <a:t>+10</a:t>
                      </a:r>
                      <a:endParaRPr kumimoji="1" lang="ja-JP" altLang="en-US" sz="2400" dirty="0"/>
                    </a:p>
                  </a:txBody>
                  <a:tcPr>
                    <a:lnT w="28575" cap="flat" cmpd="sng" algn="ctr">
                      <a:solidFill>
                        <a:schemeClr val="tx1"/>
                      </a:solidFill>
                      <a:prstDash val="solid"/>
                      <a:round/>
                      <a:headEnd type="none" w="med" len="med"/>
                      <a:tailEnd type="none" w="med" len="med"/>
                    </a:lnT>
                  </a:tcPr>
                </a:tc>
                <a:tc>
                  <a:txBody>
                    <a:bodyPr/>
                    <a:lstStyle/>
                    <a:p>
                      <a:pPr algn="ctr"/>
                      <a:r>
                        <a:rPr kumimoji="1" lang="en-US" altLang="ja-JP" sz="2400" dirty="0"/>
                        <a:t>+11</a:t>
                      </a:r>
                      <a:endParaRPr kumimoji="1" lang="ja-JP" altLang="en-US" sz="2400" dirty="0"/>
                    </a:p>
                  </a:txBody>
                  <a:tcPr>
                    <a:lnT w="2857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2"/>
                  </a:ext>
                </a:extLst>
              </a:tr>
            </a:tbl>
          </a:graphicData>
        </a:graphic>
      </p:graphicFrame>
      <p:sp>
        <p:nvSpPr>
          <p:cNvPr id="6" name="テキスト ボックス 5"/>
          <p:cNvSpPr txBox="1"/>
          <p:nvPr/>
        </p:nvSpPr>
        <p:spPr>
          <a:xfrm>
            <a:off x="1557926" y="5811123"/>
            <a:ext cx="6643165" cy="523220"/>
          </a:xfrm>
          <a:prstGeom prst="rect">
            <a:avLst/>
          </a:prstGeom>
          <a:noFill/>
        </p:spPr>
        <p:txBody>
          <a:bodyPr wrap="none" rtlCol="0">
            <a:spAutoFit/>
          </a:bodyPr>
          <a:lstStyle/>
          <a:p>
            <a:r>
              <a:rPr lang="ja-JP" altLang="en-US" dirty="0">
                <a:latin typeface="Times New Roman" panose="02020603050405020304" pitchFamily="18" charset="0"/>
              </a:rPr>
              <a:t>マス </a:t>
            </a:r>
            <a:r>
              <a:rPr kumimoji="1" lang="en-US" altLang="ja-JP" dirty="0">
                <a:latin typeface="Times New Roman" panose="02020603050405020304" pitchFamily="18" charset="0"/>
              </a:rPr>
              <a:t>(p) </a:t>
            </a:r>
            <a:r>
              <a:rPr kumimoji="1" lang="ja-JP" altLang="en-US" dirty="0">
                <a:latin typeface="Times New Roman" panose="02020603050405020304" pitchFamily="18" charset="0"/>
              </a:rPr>
              <a:t>の周囲</a:t>
            </a:r>
            <a:r>
              <a:rPr kumimoji="1" lang="en-US" altLang="ja-JP" dirty="0">
                <a:latin typeface="Times New Roman" panose="02020603050405020304" pitchFamily="18" charset="0"/>
              </a:rPr>
              <a:t>8</a:t>
            </a:r>
            <a:r>
              <a:rPr kumimoji="1" lang="ja-JP" altLang="en-US" dirty="0">
                <a:latin typeface="Times New Roman" panose="02020603050405020304" pitchFamily="18" charset="0"/>
              </a:rPr>
              <a:t>マスは </a:t>
            </a:r>
            <a:r>
              <a:rPr kumimoji="1" lang="en-US" altLang="ja-JP" dirty="0">
                <a:latin typeface="Times New Roman" panose="02020603050405020304" pitchFamily="18" charset="0"/>
              </a:rPr>
              <a:t>(</a:t>
            </a:r>
            <a:r>
              <a:rPr lang="en-US" altLang="ja-JP" dirty="0" err="1">
                <a:latin typeface="Times New Roman" panose="02020603050405020304" pitchFamily="18" charset="0"/>
              </a:rPr>
              <a:t>p</a:t>
            </a:r>
            <a:r>
              <a:rPr kumimoji="1" lang="en-US" altLang="ja-JP" dirty="0" err="1">
                <a:latin typeface="Times New Roman" panose="02020603050405020304" pitchFamily="18" charset="0"/>
              </a:rPr>
              <a:t>+v</a:t>
            </a:r>
            <a:r>
              <a:rPr kumimoji="1" lang="en-US" altLang="ja-JP" dirty="0">
                <a:latin typeface="Times New Roman" panose="02020603050405020304" pitchFamily="18" charset="0"/>
              </a:rPr>
              <a:t>[</a:t>
            </a:r>
            <a:r>
              <a:rPr kumimoji="1" lang="en-US" altLang="ja-JP" dirty="0" err="1">
                <a:latin typeface="Times New Roman" panose="02020603050405020304" pitchFamily="18" charset="0"/>
              </a:rPr>
              <a:t>i</a:t>
            </a:r>
            <a:r>
              <a:rPr kumimoji="1" lang="en-US" altLang="ja-JP" dirty="0">
                <a:latin typeface="Times New Roman" panose="02020603050405020304" pitchFamily="18" charset="0"/>
              </a:rPr>
              <a:t>]) </a:t>
            </a:r>
            <a:r>
              <a:rPr kumimoji="1" lang="ja-JP" altLang="en-US" dirty="0">
                <a:latin typeface="Times New Roman" panose="02020603050405020304" pitchFamily="18" charset="0"/>
              </a:rPr>
              <a:t>で表される</a:t>
            </a:r>
          </a:p>
        </p:txBody>
      </p:sp>
      <p:sp>
        <p:nvSpPr>
          <p:cNvPr id="7" name="フローチャート: 処理 6"/>
          <p:cNvSpPr/>
          <p:nvPr/>
        </p:nvSpPr>
        <p:spPr bwMode="auto">
          <a:xfrm>
            <a:off x="800098" y="4744323"/>
            <a:ext cx="7124702" cy="768993"/>
          </a:xfrm>
          <a:prstGeom prst="flowChartProcess">
            <a:avLst/>
          </a:prstGeom>
          <a:solidFill>
            <a:schemeClr val="bg2"/>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static final </a:t>
            </a:r>
            <a:r>
              <a:rPr kumimoji="1" lang="en-US" altLang="ja-JP" sz="2400" dirty="0" err="1">
                <a:effectLst/>
                <a:latin typeface="Times New Roman" panose="02020603050405020304" pitchFamily="18" charset="0"/>
              </a:rPr>
              <a:t>int</a:t>
            </a:r>
            <a:r>
              <a:rPr kumimoji="1" lang="en-US" altLang="ja-JP" sz="2400" dirty="0">
                <a:effectLst/>
                <a:latin typeface="Times New Roman" panose="02020603050405020304" pitchFamily="18" charset="0"/>
              </a:rPr>
              <a:t>[] v = {-11, -10, -9, -1, 1, 9, 10, 11};</a:t>
            </a:r>
          </a:p>
        </p:txBody>
      </p:sp>
    </p:spTree>
    <p:extLst>
      <p:ext uri="{BB962C8B-B14F-4D97-AF65-F5344CB8AC3E}">
        <p14:creationId xmlns:p14="http://schemas.microsoft.com/office/powerpoint/2010/main" val="14199885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52400"/>
            <a:ext cx="8458200" cy="609600"/>
          </a:xfrm>
        </p:spPr>
        <p:txBody>
          <a:bodyPr/>
          <a:lstStyle/>
          <a:p>
            <a:r>
              <a:rPr lang="ja-JP" altLang="en-US" dirty="0">
                <a:latin typeface="Times New Roman" pitchFamily="18" charset="0"/>
              </a:rPr>
              <a:t>合法手の判定</a:t>
            </a:r>
            <a:r>
              <a:rPr lang="en-US" altLang="ja-JP" dirty="0">
                <a:latin typeface="Times New Roman" pitchFamily="18" charset="0"/>
              </a:rPr>
              <a:t>(1</a:t>
            </a:r>
            <a:r>
              <a:rPr lang="ja-JP" altLang="en-US" dirty="0">
                <a:latin typeface="Times New Roman" pitchFamily="18" charset="0"/>
              </a:rPr>
              <a:t>次元配列の場合</a:t>
            </a:r>
            <a:r>
              <a:rPr lang="en-US" altLang="ja-JP" dirty="0">
                <a:latin typeface="Times New Roman" pitchFamily="18" charset="0"/>
              </a:rPr>
              <a:t>)</a:t>
            </a:r>
            <a:endParaRPr kumimoji="1" lang="ja-JP" altLang="en-US" baseline="0" dirty="0">
              <a:latin typeface="Times New Roman" pitchFamily="18" charset="0"/>
            </a:endParaRPr>
          </a:p>
        </p:txBody>
      </p:sp>
      <p:sp>
        <p:nvSpPr>
          <p:cNvPr id="3" name="フローチャート: 処理 2">
            <a:extLst>
              <a:ext uri="{FF2B5EF4-FFF2-40B4-BE49-F238E27FC236}">
                <a16:creationId xmlns:a16="http://schemas.microsoft.com/office/drawing/2014/main" id="{F4DC931D-F6CA-4925-ACF8-084AEE6B9658}"/>
              </a:ext>
            </a:extLst>
          </p:cNvPr>
          <p:cNvSpPr/>
          <p:nvPr/>
        </p:nvSpPr>
        <p:spPr bwMode="auto">
          <a:xfrm>
            <a:off x="152400" y="762000"/>
            <a:ext cx="8915400" cy="6096000"/>
          </a:xfrm>
          <a:prstGeom prst="flowChartProcess">
            <a:avLst/>
          </a:prstGeom>
          <a:solidFill>
            <a:schemeClr val="bg2"/>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solidFill>
                  <a:srgbClr val="FFFF00"/>
                </a:solidFill>
                <a:effectLst/>
                <a:latin typeface="Times New Roman" panose="02020603050405020304" pitchFamily="18" charset="0"/>
              </a:rPr>
              <a:t>/*</a:t>
            </a:r>
            <a:r>
              <a:rPr lang="ja-JP" altLang="en-US" sz="2000" dirty="0">
                <a:solidFill>
                  <a:srgbClr val="FFFF00"/>
                </a:solidFill>
                <a:effectLst/>
                <a:latin typeface="Times New Roman" panose="02020603050405020304" pitchFamily="18" charset="0"/>
              </a:rPr>
              <a:t> マス</a:t>
            </a:r>
            <a:r>
              <a:rPr lang="en-US" altLang="ja-JP" sz="2000" dirty="0">
                <a:solidFill>
                  <a:srgbClr val="FFFF00"/>
                </a:solidFill>
                <a:effectLst/>
                <a:latin typeface="Times New Roman" panose="02020603050405020304" pitchFamily="18" charset="0"/>
              </a:rPr>
              <a:t>(</a:t>
            </a:r>
            <a:r>
              <a:rPr lang="en-US" altLang="ja-JP" sz="2000" dirty="0" err="1">
                <a:solidFill>
                  <a:srgbClr val="FFFF00"/>
                </a:solidFill>
                <a:effectLst/>
                <a:latin typeface="Times New Roman" panose="02020603050405020304" pitchFamily="18" charset="0"/>
              </a:rPr>
              <a:t>x,y</a:t>
            </a:r>
            <a:r>
              <a:rPr lang="en-US" altLang="ja-JP" sz="2000" dirty="0">
                <a:solidFill>
                  <a:srgbClr val="FFFF00"/>
                </a:solidFill>
                <a:effectLst/>
                <a:latin typeface="Times New Roman" panose="02020603050405020304" pitchFamily="18" charset="0"/>
              </a:rPr>
              <a:t>)</a:t>
            </a:r>
            <a:r>
              <a:rPr lang="ja-JP" altLang="en-US" sz="2000" dirty="0">
                <a:solidFill>
                  <a:srgbClr val="FFFF00"/>
                </a:solidFill>
                <a:effectLst/>
                <a:latin typeface="Times New Roman" panose="02020603050405020304" pitchFamily="18" charset="0"/>
              </a:rPr>
              <a:t>に石を置けるか判定するメソッド </a:t>
            </a:r>
            <a:r>
              <a:rPr lang="en-US" altLang="ja-JP" sz="2000" dirty="0">
                <a:solidFill>
                  <a:srgbClr val="FFFF00"/>
                </a:solidFill>
                <a:effectLst/>
                <a:latin typeface="Times New Roman" panose="02020603050405020304" pitchFamily="18" charset="0"/>
              </a:rPr>
              <a:t>*/</a:t>
            </a:r>
            <a:endParaRPr kumimoji="1"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err="1">
                <a:effectLst/>
                <a:latin typeface="Times New Roman" panose="02020603050405020304" pitchFamily="18" charset="0"/>
              </a:rPr>
              <a:t>b</a:t>
            </a:r>
            <a:r>
              <a:rPr kumimoji="1" lang="en-US" altLang="ja-JP" sz="2400" dirty="0" err="1">
                <a:effectLst/>
                <a:latin typeface="Times New Roman" panose="02020603050405020304" pitchFamily="18" charset="0"/>
              </a:rPr>
              <a:t>oolean</a:t>
            </a:r>
            <a:r>
              <a:rPr kumimoji="1" lang="en-US" altLang="ja-JP" sz="2400" dirty="0">
                <a:effectLst/>
                <a:latin typeface="Times New Roman" panose="02020603050405020304" pitchFamily="18" charset="0"/>
              </a:rPr>
              <a:t> </a:t>
            </a:r>
            <a:r>
              <a:rPr kumimoji="1" lang="en-US" altLang="ja-JP" sz="2400" dirty="0" err="1">
                <a:effectLst/>
                <a:latin typeface="Times New Roman" panose="02020603050405020304" pitchFamily="18" charset="0"/>
              </a:rPr>
              <a:t>isLegalMove</a:t>
            </a:r>
            <a:r>
              <a:rPr kumimoji="1" lang="en-US" altLang="ja-JP" sz="2400" dirty="0">
                <a:effectLst/>
                <a:latin typeface="Times New Roman" panose="02020603050405020304" pitchFamily="18" charset="0"/>
              </a:rPr>
              <a:t> (</a:t>
            </a:r>
            <a:r>
              <a:rPr kumimoji="1" lang="en-US" altLang="ja-JP" sz="2400" dirty="0" err="1">
                <a:effectLst/>
                <a:latin typeface="Times New Roman" panose="02020603050405020304" pitchFamily="18" charset="0"/>
              </a:rPr>
              <a:t>int</a:t>
            </a:r>
            <a:r>
              <a:rPr kumimoji="1" lang="en-US" altLang="ja-JP" sz="2400" dirty="0">
                <a:effectLst/>
                <a:latin typeface="Times New Roman" panose="02020603050405020304" pitchFamily="18" charset="0"/>
              </a:rPr>
              <a:t> p, </a:t>
            </a:r>
            <a:r>
              <a:rPr kumimoji="1" lang="en-US" altLang="ja-JP" sz="2400" dirty="0" err="1">
                <a:effectLst/>
                <a:latin typeface="Times New Roman" panose="02020603050405020304" pitchFamily="18" charset="0"/>
              </a:rPr>
              <a:t>int</a:t>
            </a:r>
            <a:r>
              <a:rPr kumimoji="1" lang="en-US" altLang="ja-JP" sz="2400" dirty="0">
                <a:effectLst/>
                <a:latin typeface="Times New Roman" panose="02020603050405020304" pitchFamily="18" charset="0"/>
              </a:rPr>
              <a:t> color)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   if (</a:t>
            </a:r>
            <a:r>
              <a:rPr lang="en-US" altLang="ja-JP" sz="2400" dirty="0" err="1">
                <a:effectLst/>
                <a:latin typeface="Times New Roman" panose="02020603050405020304" pitchFamily="18" charset="0"/>
              </a:rPr>
              <a:t>borad</a:t>
            </a:r>
            <a:r>
              <a:rPr lang="en-US" altLang="ja-JP" sz="2400" dirty="0">
                <a:effectLst/>
                <a:latin typeface="Times New Roman" panose="02020603050405020304" pitchFamily="18" charset="0"/>
              </a:rPr>
              <a:t> [p] != EMPTY) return false;</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   for (</a:t>
            </a:r>
            <a:r>
              <a:rPr kumimoji="1" lang="en-US" altLang="ja-JP" sz="2400" dirty="0" err="1">
                <a:effectLst/>
                <a:latin typeface="Times New Roman" panose="02020603050405020304" pitchFamily="18" charset="0"/>
              </a:rPr>
              <a:t>int</a:t>
            </a:r>
            <a:r>
              <a:rPr kumimoji="1" lang="en-US" altLang="ja-JP" sz="2400" dirty="0">
                <a:effectLst/>
                <a:latin typeface="Times New Roman" panose="02020603050405020304" pitchFamily="18" charset="0"/>
              </a:rPr>
              <a:t> </a:t>
            </a:r>
            <a:r>
              <a:rPr kumimoji="1" lang="en-US" altLang="ja-JP" sz="2400" dirty="0" err="1">
                <a:effectLst/>
                <a:latin typeface="Times New Roman" panose="02020603050405020304" pitchFamily="18" charset="0"/>
              </a:rPr>
              <a:t>i</a:t>
            </a:r>
            <a:r>
              <a:rPr kumimoji="1" lang="en-US" altLang="ja-JP" sz="2400" dirty="0">
                <a:effectLst/>
                <a:latin typeface="Times New Roman" panose="02020603050405020304" pitchFamily="18" charset="0"/>
              </a:rPr>
              <a:t>=0; </a:t>
            </a:r>
            <a:r>
              <a:rPr kumimoji="1" lang="en-US" altLang="ja-JP" sz="2400" dirty="0" err="1">
                <a:effectLst/>
                <a:latin typeface="Times New Roman" panose="02020603050405020304" pitchFamily="18" charset="0"/>
              </a:rPr>
              <a:t>i</a:t>
            </a:r>
            <a:r>
              <a:rPr kumimoji="1" lang="en-US" altLang="ja-JP" sz="2400" dirty="0">
                <a:effectLst/>
                <a:latin typeface="Times New Roman" panose="02020603050405020304" pitchFamily="18" charset="0"/>
              </a:rPr>
              <a:t>&lt;8; ++</a:t>
            </a:r>
            <a:r>
              <a:rPr kumimoji="1" lang="en-US" altLang="ja-JP" sz="2400" dirty="0" err="1">
                <a:effectLst/>
                <a:latin typeface="Times New Roman" panose="02020603050405020304" pitchFamily="18" charset="0"/>
              </a:rPr>
              <a:t>i</a:t>
            </a:r>
            <a:r>
              <a:rPr kumimoji="1" lang="en-US" altLang="ja-JP" sz="2400" dirty="0">
                <a:effectLst/>
                <a:latin typeface="Times New Roman" panose="02020603050405020304" pitchFamily="18" charset="0"/>
              </a:rPr>
              <a:t>)</a:t>
            </a:r>
            <a:endParaRPr lang="en-US" altLang="ja-JP" sz="2400" dirty="0">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        if (board</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p+v</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i</a:t>
            </a:r>
            <a:r>
              <a:rPr lang="en-US" altLang="ja-JP" sz="2400" dirty="0">
                <a:effectLst/>
                <a:latin typeface="Times New Roman" panose="02020603050405020304" pitchFamily="18" charset="0"/>
              </a:rPr>
              <a:t>]] == -color)</a:t>
            </a:r>
            <a:r>
              <a:rPr lang="ja-JP" altLang="en-US" sz="2400" dirty="0">
                <a:effectLst/>
                <a:latin typeface="Times New Roman" panose="02020603050405020304" pitchFamily="18" charset="0"/>
              </a:rPr>
              <a:t> </a:t>
            </a:r>
            <a:r>
              <a:rPr lang="en-US" altLang="ja-JP" sz="2400" dirty="0">
                <a:effectLst/>
                <a:latin typeface="Times New Roman" panose="02020603050405020304" pitchFamily="18" charset="0"/>
              </a:rPr>
              <a:t>{</a:t>
            </a:r>
          </a:p>
          <a:p>
            <a:pPr algn="l"/>
            <a:r>
              <a:rPr lang="en-US" altLang="ja-JP" sz="2400" dirty="0">
                <a:effectLst/>
                <a:latin typeface="Times New Roman" panose="02020603050405020304" pitchFamily="18" charset="0"/>
              </a:rPr>
              <a:t>            </a:t>
            </a:r>
            <a:r>
              <a:rPr lang="en-US" altLang="ja-JP" sz="2400" dirty="0" err="1">
                <a:effectLst/>
                <a:latin typeface="Times New Roman" panose="02020603050405020304" pitchFamily="18" charset="0"/>
              </a:rPr>
              <a:t>int</a:t>
            </a:r>
            <a:r>
              <a:rPr lang="en-US" altLang="ja-JP" sz="2400" dirty="0">
                <a:effectLst/>
                <a:latin typeface="Times New Roman" panose="02020603050405020304" pitchFamily="18" charset="0"/>
              </a:rPr>
              <a:t> k=2;</a:t>
            </a:r>
            <a:r>
              <a:rPr lang="en-US" altLang="ja-JP" sz="2400" dirty="0">
                <a:solidFill>
                  <a:srgbClr val="FFFF00"/>
                </a:solidFill>
                <a:effectLst/>
                <a:latin typeface="Times New Roman" panose="02020603050405020304" pitchFamily="18" charset="0"/>
              </a:rPr>
              <a:t> </a:t>
            </a:r>
          </a:p>
          <a:p>
            <a:pPr algn="l"/>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　</a:t>
            </a:r>
            <a:r>
              <a:rPr lang="en-US" altLang="ja-JP" sz="2000" dirty="0">
                <a:solidFill>
                  <a:srgbClr val="FFFF00"/>
                </a:solidFill>
                <a:effectLst/>
                <a:latin typeface="Times New Roman" panose="02020603050405020304" pitchFamily="18" charset="0"/>
              </a:rPr>
              <a:t>     // </a:t>
            </a:r>
            <a:r>
              <a:rPr lang="ja-JP" altLang="en-US" sz="2000" dirty="0">
                <a:solidFill>
                  <a:srgbClr val="FFFF00"/>
                </a:solidFill>
                <a:effectLst/>
                <a:latin typeface="Times New Roman" panose="02020603050405020304" pitchFamily="18" charset="0"/>
              </a:rPr>
              <a:t>敵石以外に当るまで探索</a:t>
            </a:r>
            <a:endParaRPr lang="en-US" altLang="ja-JP" sz="2000" dirty="0">
              <a:effectLst/>
              <a:latin typeface="Times New Roman" panose="02020603050405020304" pitchFamily="18" charset="0"/>
            </a:endParaRPr>
          </a:p>
          <a:p>
            <a:pPr algn="l"/>
            <a:r>
              <a:rPr kumimoji="1" lang="en-US" altLang="ja-JP" sz="2400" dirty="0">
                <a:effectLst/>
                <a:latin typeface="Times New Roman" panose="02020603050405020304" pitchFamily="18" charset="0"/>
              </a:rPr>
              <a:t>            while (</a:t>
            </a:r>
            <a:r>
              <a:rPr lang="en-US" altLang="ja-JP" sz="2400" dirty="0">
                <a:effectLst/>
                <a:latin typeface="Times New Roman" panose="02020603050405020304" pitchFamily="18" charset="0"/>
              </a:rPr>
              <a:t>board[</a:t>
            </a:r>
            <a:r>
              <a:rPr lang="en-US" altLang="ja-JP" sz="2400" dirty="0" err="1">
                <a:effectLst/>
                <a:latin typeface="Times New Roman" panose="02020603050405020304" pitchFamily="18" charset="0"/>
              </a:rPr>
              <a:t>p+k</a:t>
            </a:r>
            <a:r>
              <a:rPr lang="en-US" altLang="ja-JP" sz="2400" dirty="0">
                <a:effectLst/>
                <a:latin typeface="Times New Roman" panose="02020603050405020304" pitchFamily="18" charset="0"/>
              </a:rPr>
              <a:t>*v[</a:t>
            </a:r>
            <a:r>
              <a:rPr lang="en-US" altLang="ja-JP" sz="2400" dirty="0" err="1">
                <a:effectLst/>
                <a:latin typeface="Times New Roman" panose="02020603050405020304" pitchFamily="18" charset="0"/>
              </a:rPr>
              <a:t>i</a:t>
            </a:r>
            <a:r>
              <a:rPr lang="en-US" altLang="ja-JP" sz="2400" dirty="0">
                <a:effectLst/>
                <a:latin typeface="Times New Roman" panose="02020603050405020304" pitchFamily="18" charset="0"/>
              </a:rPr>
              <a:t>]] == -color) ++k;</a:t>
            </a:r>
          </a:p>
          <a:p>
            <a:pPr algn="l"/>
            <a:r>
              <a:rPr lang="en-US" altLang="ja-JP" sz="2400" dirty="0">
                <a:effectLst/>
                <a:latin typeface="Times New Roman" panose="02020603050405020304" pitchFamily="18" charset="0"/>
              </a:rPr>
              <a:t>            if (board[</a:t>
            </a:r>
            <a:r>
              <a:rPr lang="en-US" altLang="ja-JP" sz="2400" dirty="0" err="1">
                <a:effectLst/>
                <a:latin typeface="Times New Roman" panose="02020603050405020304" pitchFamily="18" charset="0"/>
              </a:rPr>
              <a:t>p+k</a:t>
            </a:r>
            <a:r>
              <a:rPr lang="en-US" altLang="ja-JP" sz="2400" dirty="0">
                <a:effectLst/>
                <a:latin typeface="Times New Roman" panose="02020603050405020304" pitchFamily="18" charset="0"/>
              </a:rPr>
              <a:t>*v[</a:t>
            </a:r>
            <a:r>
              <a:rPr lang="en-US" altLang="ja-JP" sz="2400" dirty="0" err="1">
                <a:effectLst/>
                <a:latin typeface="Times New Roman" panose="02020603050405020304" pitchFamily="18" charset="0"/>
              </a:rPr>
              <a:t>i</a:t>
            </a:r>
            <a:r>
              <a:rPr lang="en-US" altLang="ja-JP" sz="2400" dirty="0">
                <a:effectLst/>
                <a:latin typeface="Times New Roman" panose="02020603050405020304" pitchFamily="18" charset="0"/>
              </a:rPr>
              <a:t>]] == color) </a:t>
            </a:r>
          </a:p>
          <a:p>
            <a:pPr algn="l"/>
            <a:r>
              <a:rPr lang="en-US" altLang="ja-JP" sz="2400" dirty="0">
                <a:effectLst/>
                <a:latin typeface="Times New Roman" panose="02020603050405020304" pitchFamily="18" charset="0"/>
              </a:rPr>
              <a:t>                 return true;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自石なら</a:t>
            </a:r>
            <a:r>
              <a:rPr lang="en-US" altLang="ja-JP" sz="2000" dirty="0">
                <a:solidFill>
                  <a:srgbClr val="FFFF00"/>
                </a:solidFill>
                <a:effectLst/>
                <a:latin typeface="Times New Roman" panose="02020603050405020304" pitchFamily="18" charset="0"/>
              </a:rPr>
              <a:t>true</a:t>
            </a:r>
            <a:endParaRPr kumimoji="1" lang="en-US" altLang="ja-JP" sz="2000" dirty="0">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   return false: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a:t>
            </a:r>
            <a:endParaRPr kumimoji="1" lang="en-US" altLang="ja-JP" sz="2400" dirty="0">
              <a:effectLst/>
              <a:latin typeface="Times New Roman" panose="02020603050405020304" pitchFamily="18" charset="0"/>
            </a:endParaRPr>
          </a:p>
        </p:txBody>
      </p:sp>
    </p:spTree>
    <p:extLst>
      <p:ext uri="{BB962C8B-B14F-4D97-AF65-F5344CB8AC3E}">
        <p14:creationId xmlns:p14="http://schemas.microsoft.com/office/powerpoint/2010/main" val="744725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aseline="0" dirty="0">
                <a:latin typeface="Times New Roman" pitchFamily="18" charset="0"/>
              </a:rPr>
              <a:t>ゲームに必要なクラス</a:t>
            </a:r>
          </a:p>
        </p:txBody>
      </p:sp>
      <p:sp>
        <p:nvSpPr>
          <p:cNvPr id="3" name="コンテンツ プレースホルダー 2"/>
          <p:cNvSpPr>
            <a:spLocks noGrp="1"/>
          </p:cNvSpPr>
          <p:nvPr>
            <p:ph idx="1"/>
          </p:nvPr>
        </p:nvSpPr>
        <p:spPr/>
        <p:txBody>
          <a:bodyPr/>
          <a:lstStyle/>
          <a:p>
            <a:r>
              <a:rPr kumimoji="1" lang="ja-JP" altLang="en-US" baseline="0" dirty="0">
                <a:latin typeface="Times New Roman" pitchFamily="18" charset="0"/>
              </a:rPr>
              <a:t>どんなクラスが必要か？</a:t>
            </a:r>
            <a:endParaRPr kumimoji="1" lang="en-US" altLang="ja-JP" baseline="0" dirty="0">
              <a:latin typeface="Times New Roman" pitchFamily="18" charset="0"/>
            </a:endParaRPr>
          </a:p>
          <a:p>
            <a:pPr lvl="1"/>
            <a:r>
              <a:rPr lang="ja-JP" altLang="en-US" baseline="0" dirty="0">
                <a:latin typeface="Times New Roman" pitchFamily="18" charset="0"/>
              </a:rPr>
              <a:t>局面を表現するクラス</a:t>
            </a:r>
            <a:endParaRPr lang="en-US" altLang="ja-JP" baseline="0" dirty="0">
              <a:latin typeface="Times New Roman" pitchFamily="18" charset="0"/>
            </a:endParaRPr>
          </a:p>
          <a:p>
            <a:pPr lvl="1"/>
            <a:r>
              <a:rPr kumimoji="1" lang="ja-JP" altLang="en-US" baseline="0" dirty="0">
                <a:latin typeface="Times New Roman" pitchFamily="18" charset="0"/>
              </a:rPr>
              <a:t>駒・石を表現するクラス</a:t>
            </a:r>
            <a:endParaRPr kumimoji="1" lang="en-US" altLang="ja-JP" baseline="0" dirty="0">
              <a:latin typeface="Times New Roman" pitchFamily="18" charset="0"/>
            </a:endParaRPr>
          </a:p>
          <a:p>
            <a:pPr lvl="1"/>
            <a:r>
              <a:rPr lang="ja-JP" altLang="en-US" baseline="0" dirty="0">
                <a:latin typeface="Times New Roman" pitchFamily="18" charset="0"/>
              </a:rPr>
              <a:t>入出力を行うクラス</a:t>
            </a:r>
            <a:endParaRPr lang="en-US" altLang="ja-JP" baseline="0" dirty="0">
              <a:latin typeface="Times New Roman" pitchFamily="18" charset="0"/>
            </a:endParaRPr>
          </a:p>
          <a:p>
            <a:pPr lvl="1"/>
            <a:r>
              <a:rPr lang="ja-JP" altLang="en-US" baseline="0" dirty="0">
                <a:latin typeface="Times New Roman" pitchFamily="18" charset="0"/>
              </a:rPr>
              <a:t>手を表現するクラス</a:t>
            </a:r>
            <a:endParaRPr lang="en-US" altLang="ja-JP" baseline="0" dirty="0">
              <a:latin typeface="Times New Roman" pitchFamily="18" charset="0"/>
            </a:endParaRPr>
          </a:p>
          <a:p>
            <a:pPr lvl="1"/>
            <a:r>
              <a:rPr lang="ja-JP" altLang="en-US" baseline="0" dirty="0">
                <a:latin typeface="Times New Roman" pitchFamily="18" charset="0"/>
              </a:rPr>
              <a:t>手を指した・打った後の局面を生成するクラス</a:t>
            </a:r>
            <a:endParaRPr lang="en-US" altLang="ja-JP" baseline="0" dirty="0">
              <a:latin typeface="Times New Roman" pitchFamily="18" charset="0"/>
            </a:endParaRPr>
          </a:p>
          <a:p>
            <a:pPr lvl="1"/>
            <a:r>
              <a:rPr lang="ja-JP" altLang="en-US" baseline="0" dirty="0">
                <a:latin typeface="Times New Roman" pitchFamily="18" charset="0"/>
              </a:rPr>
              <a:t>盤面の評価値を計算するクラス</a:t>
            </a:r>
            <a:endParaRPr lang="en-US" altLang="ja-JP" baseline="0" dirty="0">
              <a:latin typeface="Times New Roman" pitchFamily="18" charset="0"/>
            </a:endParaRPr>
          </a:p>
          <a:p>
            <a:pPr lvl="1"/>
            <a:r>
              <a:rPr kumimoji="1" lang="ja-JP" altLang="en-US" baseline="0" dirty="0">
                <a:latin typeface="Times New Roman" pitchFamily="18" charset="0"/>
              </a:rPr>
              <a:t>勝敗判定を行うクラス</a:t>
            </a:r>
            <a:endParaRPr kumimoji="1" lang="en-US" altLang="ja-JP" baseline="0" dirty="0">
              <a:latin typeface="Times New Roman" pitchFamily="18" charset="0"/>
            </a:endParaRPr>
          </a:p>
          <a:p>
            <a:pPr lvl="1"/>
            <a:r>
              <a:rPr lang="ja-JP" altLang="en-US" baseline="0" dirty="0">
                <a:latin typeface="Times New Roman" pitchFamily="18" charset="0"/>
              </a:rPr>
              <a:t>様々な定義を行うクラス</a:t>
            </a:r>
            <a:endParaRPr kumimoji="1" lang="en-US" altLang="ja-JP" baseline="0" dirty="0">
              <a:latin typeface="Times New Roman" pitchFamily="18" charset="0"/>
            </a:endParaRPr>
          </a:p>
          <a:p>
            <a:pPr marL="457200" lvl="1" indent="0">
              <a:buNone/>
            </a:pPr>
            <a:r>
              <a:rPr lang="ja-JP" altLang="en-US" baseline="0" dirty="0">
                <a:latin typeface="Times New Roman" pitchFamily="18" charset="0"/>
              </a:rPr>
              <a:t>　　　　　　　　　　　　　　：</a:t>
            </a:r>
            <a:endParaRPr kumimoji="1" lang="ja-JP" altLang="en-US" baseline="0" dirty="0">
              <a:latin typeface="Times New Roman" pitchFamily="18" charset="0"/>
            </a:endParaRPr>
          </a:p>
        </p:txBody>
      </p:sp>
    </p:spTree>
    <p:extLst>
      <p:ext uri="{BB962C8B-B14F-4D97-AF65-F5344CB8AC3E}">
        <p14:creationId xmlns:p14="http://schemas.microsoft.com/office/powerpoint/2010/main" val="35176084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anose="02020603050405020304" pitchFamily="18" charset="0"/>
              </a:rPr>
              <a:t>合法手リストの生成</a:t>
            </a:r>
            <a:endParaRPr kumimoji="1" lang="ja-JP" altLang="en-US" dirty="0">
              <a:latin typeface="Times New Roman" panose="02020603050405020304" pitchFamily="18" charset="0"/>
            </a:endParaRPr>
          </a:p>
        </p:txBody>
      </p:sp>
      <p:grpSp>
        <p:nvGrpSpPr>
          <p:cNvPr id="67" name="グループ化 84"/>
          <p:cNvGrpSpPr/>
          <p:nvPr/>
        </p:nvGrpSpPr>
        <p:grpSpPr>
          <a:xfrm>
            <a:off x="562304" y="1210007"/>
            <a:ext cx="5105400" cy="5140842"/>
            <a:chOff x="562304" y="1210007"/>
            <a:chExt cx="5105400" cy="5140842"/>
          </a:xfrm>
        </p:grpSpPr>
        <p:sp>
          <p:nvSpPr>
            <p:cNvPr id="68" name="正方形/長方形 67"/>
            <p:cNvSpPr/>
            <p:nvPr/>
          </p:nvSpPr>
          <p:spPr bwMode="auto">
            <a:xfrm>
              <a:off x="562304" y="1245449"/>
              <a:ext cx="5105400" cy="5105400"/>
            </a:xfrm>
            <a:prstGeom prst="rect">
              <a:avLst/>
            </a:prstGeom>
            <a:solidFill>
              <a:srgbClr val="92D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85" name="グループ化 66"/>
            <p:cNvGrpSpPr/>
            <p:nvPr/>
          </p:nvGrpSpPr>
          <p:grpSpPr>
            <a:xfrm>
              <a:off x="990600" y="1676400"/>
              <a:ext cx="4248807" cy="4280338"/>
              <a:chOff x="1752600" y="1600200"/>
              <a:chExt cx="4248807" cy="4280338"/>
            </a:xfrm>
          </p:grpSpPr>
          <p:sp>
            <p:nvSpPr>
              <p:cNvPr id="3" name="正方形/長方形 2"/>
              <p:cNvSpPr/>
              <p:nvPr/>
            </p:nvSpPr>
            <p:spPr bwMode="auto">
              <a:xfrm>
                <a:off x="17526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 name="正方形/長方形 3"/>
              <p:cNvSpPr/>
              <p:nvPr/>
            </p:nvSpPr>
            <p:spPr bwMode="auto">
              <a:xfrm>
                <a:off x="22860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正方形/長方形 4"/>
              <p:cNvSpPr/>
              <p:nvPr/>
            </p:nvSpPr>
            <p:spPr bwMode="auto">
              <a:xfrm>
                <a:off x="28194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正方形/長方形 5"/>
              <p:cNvSpPr/>
              <p:nvPr/>
            </p:nvSpPr>
            <p:spPr bwMode="auto">
              <a:xfrm>
                <a:off x="33528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正方形/長方形 6"/>
              <p:cNvSpPr/>
              <p:nvPr/>
            </p:nvSpPr>
            <p:spPr bwMode="auto">
              <a:xfrm>
                <a:off x="38678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正方形/長方形 7"/>
              <p:cNvSpPr/>
              <p:nvPr/>
            </p:nvSpPr>
            <p:spPr bwMode="auto">
              <a:xfrm>
                <a:off x="44012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正方形/長方形 8"/>
              <p:cNvSpPr/>
              <p:nvPr/>
            </p:nvSpPr>
            <p:spPr bwMode="auto">
              <a:xfrm>
                <a:off x="49346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正方形/長方形 9"/>
              <p:cNvSpPr/>
              <p:nvPr/>
            </p:nvSpPr>
            <p:spPr bwMode="auto">
              <a:xfrm>
                <a:off x="54680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正方形/長方形 10"/>
              <p:cNvSpPr/>
              <p:nvPr/>
            </p:nvSpPr>
            <p:spPr bwMode="auto">
              <a:xfrm>
                <a:off x="17526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正方形/長方形 11"/>
              <p:cNvSpPr/>
              <p:nvPr/>
            </p:nvSpPr>
            <p:spPr bwMode="auto">
              <a:xfrm>
                <a:off x="22860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正方形/長方形 12"/>
              <p:cNvSpPr/>
              <p:nvPr/>
            </p:nvSpPr>
            <p:spPr bwMode="auto">
              <a:xfrm>
                <a:off x="28194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正方形/長方形 13"/>
              <p:cNvSpPr/>
              <p:nvPr/>
            </p:nvSpPr>
            <p:spPr bwMode="auto">
              <a:xfrm>
                <a:off x="33528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 name="正方形/長方形 14"/>
              <p:cNvSpPr/>
              <p:nvPr/>
            </p:nvSpPr>
            <p:spPr bwMode="auto">
              <a:xfrm>
                <a:off x="38678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正方形/長方形 15"/>
              <p:cNvSpPr/>
              <p:nvPr/>
            </p:nvSpPr>
            <p:spPr bwMode="auto">
              <a:xfrm>
                <a:off x="44012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正方形/長方形 16"/>
              <p:cNvSpPr/>
              <p:nvPr/>
            </p:nvSpPr>
            <p:spPr bwMode="auto">
              <a:xfrm>
                <a:off x="49346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正方形/長方形 17"/>
              <p:cNvSpPr/>
              <p:nvPr/>
            </p:nvSpPr>
            <p:spPr bwMode="auto">
              <a:xfrm>
                <a:off x="54680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 name="正方形/長方形 18"/>
              <p:cNvSpPr/>
              <p:nvPr/>
            </p:nvSpPr>
            <p:spPr bwMode="auto">
              <a:xfrm>
                <a:off x="17526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 name="正方形/長方形 19"/>
              <p:cNvSpPr/>
              <p:nvPr/>
            </p:nvSpPr>
            <p:spPr bwMode="auto">
              <a:xfrm>
                <a:off x="22860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正方形/長方形 20"/>
              <p:cNvSpPr/>
              <p:nvPr/>
            </p:nvSpPr>
            <p:spPr bwMode="auto">
              <a:xfrm>
                <a:off x="28194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正方形/長方形 21"/>
              <p:cNvSpPr/>
              <p:nvPr/>
            </p:nvSpPr>
            <p:spPr bwMode="auto">
              <a:xfrm>
                <a:off x="33528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正方形/長方形 22"/>
              <p:cNvSpPr/>
              <p:nvPr/>
            </p:nvSpPr>
            <p:spPr bwMode="auto">
              <a:xfrm>
                <a:off x="38678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p:cNvSpPr/>
              <p:nvPr/>
            </p:nvSpPr>
            <p:spPr bwMode="auto">
              <a:xfrm>
                <a:off x="44012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 name="正方形/長方形 24"/>
              <p:cNvSpPr/>
              <p:nvPr/>
            </p:nvSpPr>
            <p:spPr bwMode="auto">
              <a:xfrm>
                <a:off x="49346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 name="正方形/長方形 25"/>
              <p:cNvSpPr/>
              <p:nvPr/>
            </p:nvSpPr>
            <p:spPr bwMode="auto">
              <a:xfrm>
                <a:off x="54680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正方形/長方形 26"/>
              <p:cNvSpPr/>
              <p:nvPr/>
            </p:nvSpPr>
            <p:spPr bwMode="auto">
              <a:xfrm>
                <a:off x="17526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p:cNvSpPr/>
              <p:nvPr/>
            </p:nvSpPr>
            <p:spPr bwMode="auto">
              <a:xfrm>
                <a:off x="22860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 name="正方形/長方形 28"/>
              <p:cNvSpPr/>
              <p:nvPr/>
            </p:nvSpPr>
            <p:spPr bwMode="auto">
              <a:xfrm>
                <a:off x="28194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 name="正方形/長方形 29"/>
              <p:cNvSpPr/>
              <p:nvPr/>
            </p:nvSpPr>
            <p:spPr bwMode="auto">
              <a:xfrm>
                <a:off x="33528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正方形/長方形 30"/>
              <p:cNvSpPr/>
              <p:nvPr/>
            </p:nvSpPr>
            <p:spPr bwMode="auto">
              <a:xfrm>
                <a:off x="38678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正方形/長方形 31"/>
              <p:cNvSpPr/>
              <p:nvPr/>
            </p:nvSpPr>
            <p:spPr bwMode="auto">
              <a:xfrm>
                <a:off x="44012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正方形/長方形 32"/>
              <p:cNvSpPr/>
              <p:nvPr/>
            </p:nvSpPr>
            <p:spPr bwMode="auto">
              <a:xfrm>
                <a:off x="49346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正方形/長方形 33"/>
              <p:cNvSpPr/>
              <p:nvPr/>
            </p:nvSpPr>
            <p:spPr bwMode="auto">
              <a:xfrm>
                <a:off x="54680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正方形/長方形 34"/>
              <p:cNvSpPr/>
              <p:nvPr/>
            </p:nvSpPr>
            <p:spPr bwMode="auto">
              <a:xfrm>
                <a:off x="17526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p:cNvSpPr/>
              <p:nvPr/>
            </p:nvSpPr>
            <p:spPr bwMode="auto">
              <a:xfrm>
                <a:off x="22860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 name="正方形/長方形 36"/>
              <p:cNvSpPr/>
              <p:nvPr/>
            </p:nvSpPr>
            <p:spPr bwMode="auto">
              <a:xfrm>
                <a:off x="28194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 name="正方形/長方形 37"/>
              <p:cNvSpPr/>
              <p:nvPr/>
            </p:nvSpPr>
            <p:spPr bwMode="auto">
              <a:xfrm>
                <a:off x="33528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 name="正方形/長方形 38"/>
              <p:cNvSpPr/>
              <p:nvPr/>
            </p:nvSpPr>
            <p:spPr bwMode="auto">
              <a:xfrm>
                <a:off x="38678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0" name="正方形/長方形 39"/>
              <p:cNvSpPr/>
              <p:nvPr/>
            </p:nvSpPr>
            <p:spPr bwMode="auto">
              <a:xfrm>
                <a:off x="44012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 name="正方形/長方形 40"/>
              <p:cNvSpPr/>
              <p:nvPr/>
            </p:nvSpPr>
            <p:spPr bwMode="auto">
              <a:xfrm>
                <a:off x="49346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 name="正方形/長方形 41"/>
              <p:cNvSpPr/>
              <p:nvPr/>
            </p:nvSpPr>
            <p:spPr bwMode="auto">
              <a:xfrm>
                <a:off x="54680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 name="正方形/長方形 42"/>
              <p:cNvSpPr/>
              <p:nvPr/>
            </p:nvSpPr>
            <p:spPr bwMode="auto">
              <a:xfrm>
                <a:off x="17526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 name="正方形/長方形 43"/>
              <p:cNvSpPr/>
              <p:nvPr/>
            </p:nvSpPr>
            <p:spPr bwMode="auto">
              <a:xfrm>
                <a:off x="22860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 name="正方形/長方形 44"/>
              <p:cNvSpPr/>
              <p:nvPr/>
            </p:nvSpPr>
            <p:spPr bwMode="auto">
              <a:xfrm>
                <a:off x="28194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 name="正方形/長方形 45"/>
              <p:cNvSpPr/>
              <p:nvPr/>
            </p:nvSpPr>
            <p:spPr bwMode="auto">
              <a:xfrm>
                <a:off x="33528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 name="正方形/長方形 46"/>
              <p:cNvSpPr/>
              <p:nvPr/>
            </p:nvSpPr>
            <p:spPr bwMode="auto">
              <a:xfrm>
                <a:off x="38678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 name="正方形/長方形 47"/>
              <p:cNvSpPr/>
              <p:nvPr/>
            </p:nvSpPr>
            <p:spPr bwMode="auto">
              <a:xfrm>
                <a:off x="44012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 name="正方形/長方形 48"/>
              <p:cNvSpPr/>
              <p:nvPr/>
            </p:nvSpPr>
            <p:spPr bwMode="auto">
              <a:xfrm>
                <a:off x="49346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 name="正方形/長方形 49"/>
              <p:cNvSpPr/>
              <p:nvPr/>
            </p:nvSpPr>
            <p:spPr bwMode="auto">
              <a:xfrm>
                <a:off x="54680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 name="正方形/長方形 50"/>
              <p:cNvSpPr/>
              <p:nvPr/>
            </p:nvSpPr>
            <p:spPr bwMode="auto">
              <a:xfrm>
                <a:off x="17526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 name="正方形/長方形 51"/>
              <p:cNvSpPr/>
              <p:nvPr/>
            </p:nvSpPr>
            <p:spPr bwMode="auto">
              <a:xfrm>
                <a:off x="22860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 name="正方形/長方形 52"/>
              <p:cNvSpPr/>
              <p:nvPr/>
            </p:nvSpPr>
            <p:spPr bwMode="auto">
              <a:xfrm>
                <a:off x="28194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 name="正方形/長方形 53"/>
              <p:cNvSpPr/>
              <p:nvPr/>
            </p:nvSpPr>
            <p:spPr bwMode="auto">
              <a:xfrm>
                <a:off x="33528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 name="正方形/長方形 54"/>
              <p:cNvSpPr/>
              <p:nvPr/>
            </p:nvSpPr>
            <p:spPr bwMode="auto">
              <a:xfrm>
                <a:off x="38678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 name="正方形/長方形 55"/>
              <p:cNvSpPr/>
              <p:nvPr/>
            </p:nvSpPr>
            <p:spPr bwMode="auto">
              <a:xfrm>
                <a:off x="44012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 name="正方形/長方形 56"/>
              <p:cNvSpPr/>
              <p:nvPr/>
            </p:nvSpPr>
            <p:spPr bwMode="auto">
              <a:xfrm>
                <a:off x="49346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8" name="正方形/長方形 57"/>
              <p:cNvSpPr/>
              <p:nvPr/>
            </p:nvSpPr>
            <p:spPr bwMode="auto">
              <a:xfrm>
                <a:off x="54680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 name="正方形/長方形 58"/>
              <p:cNvSpPr/>
              <p:nvPr/>
            </p:nvSpPr>
            <p:spPr bwMode="auto">
              <a:xfrm>
                <a:off x="17526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 name="正方形/長方形 59"/>
              <p:cNvSpPr/>
              <p:nvPr/>
            </p:nvSpPr>
            <p:spPr bwMode="auto">
              <a:xfrm>
                <a:off x="22860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1" name="正方形/長方形 60"/>
              <p:cNvSpPr/>
              <p:nvPr/>
            </p:nvSpPr>
            <p:spPr bwMode="auto">
              <a:xfrm>
                <a:off x="28194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2" name="正方形/長方形 61"/>
              <p:cNvSpPr/>
              <p:nvPr/>
            </p:nvSpPr>
            <p:spPr bwMode="auto">
              <a:xfrm>
                <a:off x="33528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 name="正方形/長方形 62"/>
              <p:cNvSpPr/>
              <p:nvPr/>
            </p:nvSpPr>
            <p:spPr bwMode="auto">
              <a:xfrm>
                <a:off x="38678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 name="正方形/長方形 63"/>
              <p:cNvSpPr/>
              <p:nvPr/>
            </p:nvSpPr>
            <p:spPr bwMode="auto">
              <a:xfrm>
                <a:off x="44012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 name="正方形/長方形 64"/>
              <p:cNvSpPr/>
              <p:nvPr/>
            </p:nvSpPr>
            <p:spPr bwMode="auto">
              <a:xfrm>
                <a:off x="49346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 name="正方形/長方形 65"/>
              <p:cNvSpPr/>
              <p:nvPr/>
            </p:nvSpPr>
            <p:spPr bwMode="auto">
              <a:xfrm>
                <a:off x="54680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69" name="テキスト ボックス 68"/>
            <p:cNvSpPr txBox="1"/>
            <p:nvPr/>
          </p:nvSpPr>
          <p:spPr>
            <a:xfrm>
              <a:off x="632897" y="540620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8</a:t>
              </a:r>
              <a:endParaRPr kumimoji="1" lang="ja-JP" altLang="en-US" b="1" dirty="0">
                <a:effectLst/>
                <a:latin typeface="Times New Roman" panose="02020603050405020304" pitchFamily="18" charset="0"/>
              </a:endParaRPr>
            </a:p>
          </p:txBody>
        </p:sp>
        <p:sp>
          <p:nvSpPr>
            <p:cNvPr id="70" name="テキスト ボックス 69"/>
            <p:cNvSpPr txBox="1"/>
            <p:nvPr/>
          </p:nvSpPr>
          <p:spPr>
            <a:xfrm>
              <a:off x="626113" y="486771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7</a:t>
              </a:r>
              <a:endParaRPr kumimoji="1" lang="ja-JP" altLang="en-US" b="1" dirty="0">
                <a:effectLst/>
                <a:latin typeface="Times New Roman" panose="02020603050405020304" pitchFamily="18" charset="0"/>
              </a:endParaRPr>
            </a:p>
          </p:txBody>
        </p:sp>
        <p:sp>
          <p:nvSpPr>
            <p:cNvPr id="71" name="テキスト ボックス 70"/>
            <p:cNvSpPr txBox="1"/>
            <p:nvPr/>
          </p:nvSpPr>
          <p:spPr>
            <a:xfrm>
              <a:off x="634078" y="434703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6</a:t>
              </a:r>
              <a:endParaRPr kumimoji="1" lang="ja-JP" altLang="en-US" b="1" dirty="0">
                <a:effectLst/>
                <a:latin typeface="Times New Roman" panose="02020603050405020304" pitchFamily="18" charset="0"/>
              </a:endParaRPr>
            </a:p>
          </p:txBody>
        </p:sp>
        <p:sp>
          <p:nvSpPr>
            <p:cNvPr id="72" name="テキスト ボックス 71"/>
            <p:cNvSpPr txBox="1"/>
            <p:nvPr/>
          </p:nvSpPr>
          <p:spPr>
            <a:xfrm>
              <a:off x="627294" y="380854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5</a:t>
              </a:r>
              <a:endParaRPr kumimoji="1" lang="ja-JP" altLang="en-US" b="1" dirty="0">
                <a:effectLst/>
                <a:latin typeface="Times New Roman" panose="02020603050405020304" pitchFamily="18" charset="0"/>
              </a:endParaRPr>
            </a:p>
          </p:txBody>
        </p:sp>
        <p:sp>
          <p:nvSpPr>
            <p:cNvPr id="73" name="テキスト ボックス 72"/>
            <p:cNvSpPr txBox="1"/>
            <p:nvPr/>
          </p:nvSpPr>
          <p:spPr>
            <a:xfrm>
              <a:off x="635580" y="331278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4</a:t>
              </a:r>
              <a:endParaRPr kumimoji="1" lang="ja-JP" altLang="en-US" b="1" dirty="0">
                <a:effectLst/>
                <a:latin typeface="Times New Roman" panose="02020603050405020304" pitchFamily="18" charset="0"/>
              </a:endParaRPr>
            </a:p>
          </p:txBody>
        </p:sp>
        <p:sp>
          <p:nvSpPr>
            <p:cNvPr id="74" name="テキスト ボックス 73"/>
            <p:cNvSpPr txBox="1"/>
            <p:nvPr/>
          </p:nvSpPr>
          <p:spPr>
            <a:xfrm>
              <a:off x="628796" y="277429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3</a:t>
              </a:r>
              <a:endParaRPr kumimoji="1" lang="ja-JP" altLang="en-US" b="1" dirty="0">
                <a:effectLst/>
                <a:latin typeface="Times New Roman" panose="02020603050405020304" pitchFamily="18" charset="0"/>
              </a:endParaRPr>
            </a:p>
          </p:txBody>
        </p:sp>
        <p:sp>
          <p:nvSpPr>
            <p:cNvPr id="75" name="テキスト ボックス 74"/>
            <p:cNvSpPr txBox="1"/>
            <p:nvPr/>
          </p:nvSpPr>
          <p:spPr>
            <a:xfrm>
              <a:off x="636761" y="22536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2</a:t>
              </a:r>
              <a:endParaRPr kumimoji="1" lang="ja-JP" altLang="en-US" b="1" dirty="0">
                <a:effectLst/>
                <a:latin typeface="Times New Roman" panose="02020603050405020304" pitchFamily="18" charset="0"/>
              </a:endParaRPr>
            </a:p>
          </p:txBody>
        </p:sp>
        <p:sp>
          <p:nvSpPr>
            <p:cNvPr id="76" name="テキスト ボックス 75"/>
            <p:cNvSpPr txBox="1"/>
            <p:nvPr/>
          </p:nvSpPr>
          <p:spPr>
            <a:xfrm>
              <a:off x="629977" y="171512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1</a:t>
              </a:r>
              <a:endParaRPr kumimoji="1" lang="ja-JP" altLang="en-US" b="1" dirty="0">
                <a:effectLst/>
                <a:latin typeface="Times New Roman" panose="02020603050405020304" pitchFamily="18" charset="0"/>
              </a:endParaRPr>
            </a:p>
          </p:txBody>
        </p:sp>
        <p:sp>
          <p:nvSpPr>
            <p:cNvPr id="77" name="テキスト ボックス 76"/>
            <p:cNvSpPr txBox="1"/>
            <p:nvPr/>
          </p:nvSpPr>
          <p:spPr>
            <a:xfrm>
              <a:off x="1095740" y="1216133"/>
              <a:ext cx="364203" cy="523220"/>
            </a:xfrm>
            <a:prstGeom prst="rect">
              <a:avLst/>
            </a:prstGeom>
            <a:noFill/>
          </p:spPr>
          <p:txBody>
            <a:bodyPr wrap="none" rtlCol="0">
              <a:spAutoFit/>
            </a:bodyPr>
            <a:lstStyle/>
            <a:p>
              <a:r>
                <a:rPr kumimoji="1" lang="en-US" altLang="ja-JP" b="1" dirty="0">
                  <a:effectLst/>
                  <a:latin typeface="Times New Roman" panose="02020603050405020304" pitchFamily="18" charset="0"/>
                </a:rPr>
                <a:t>a</a:t>
              </a:r>
              <a:endParaRPr kumimoji="1" lang="ja-JP" altLang="en-US" b="1" dirty="0">
                <a:effectLst/>
                <a:latin typeface="Times New Roman" panose="02020603050405020304" pitchFamily="18" charset="0"/>
              </a:endParaRPr>
            </a:p>
          </p:txBody>
        </p:sp>
        <p:sp>
          <p:nvSpPr>
            <p:cNvPr id="78" name="テキスト ボックス 77"/>
            <p:cNvSpPr txBox="1"/>
            <p:nvPr/>
          </p:nvSpPr>
          <p:spPr>
            <a:xfrm>
              <a:off x="1618720" y="1210321"/>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b</a:t>
              </a:r>
              <a:endParaRPr kumimoji="1" lang="ja-JP" altLang="en-US" b="1" dirty="0">
                <a:effectLst/>
                <a:latin typeface="Times New Roman" panose="02020603050405020304" pitchFamily="18" charset="0"/>
              </a:endParaRPr>
            </a:p>
          </p:txBody>
        </p:sp>
        <p:sp>
          <p:nvSpPr>
            <p:cNvPr id="79" name="テキスト ボックス 78"/>
            <p:cNvSpPr txBox="1"/>
            <p:nvPr/>
          </p:nvSpPr>
          <p:spPr>
            <a:xfrm>
              <a:off x="2161696" y="1215819"/>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c</a:t>
              </a:r>
              <a:endParaRPr kumimoji="1" lang="ja-JP" altLang="en-US" b="1" dirty="0">
                <a:effectLst/>
                <a:latin typeface="Times New Roman" panose="02020603050405020304" pitchFamily="18" charset="0"/>
              </a:endParaRPr>
            </a:p>
          </p:txBody>
        </p:sp>
        <p:sp>
          <p:nvSpPr>
            <p:cNvPr id="80" name="テキスト ボックス 79"/>
            <p:cNvSpPr txBox="1"/>
            <p:nvPr/>
          </p:nvSpPr>
          <p:spPr>
            <a:xfrm>
              <a:off x="2674257" y="12100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d</a:t>
              </a:r>
              <a:endParaRPr kumimoji="1" lang="ja-JP" altLang="en-US" b="1" dirty="0">
                <a:effectLst/>
                <a:latin typeface="Times New Roman" panose="02020603050405020304" pitchFamily="18" charset="0"/>
              </a:endParaRPr>
            </a:p>
          </p:txBody>
        </p:sp>
        <p:sp>
          <p:nvSpPr>
            <p:cNvPr id="81" name="テキスト ボックス 80"/>
            <p:cNvSpPr txBox="1"/>
            <p:nvPr/>
          </p:nvSpPr>
          <p:spPr>
            <a:xfrm>
              <a:off x="3215495" y="1216133"/>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e</a:t>
              </a:r>
              <a:endParaRPr kumimoji="1" lang="ja-JP" altLang="en-US" b="1" dirty="0">
                <a:effectLst/>
                <a:latin typeface="Times New Roman" panose="02020603050405020304" pitchFamily="18" charset="0"/>
              </a:endParaRPr>
            </a:p>
          </p:txBody>
        </p:sp>
        <p:sp>
          <p:nvSpPr>
            <p:cNvPr id="82" name="テキスト ボックス 81"/>
            <p:cNvSpPr txBox="1"/>
            <p:nvPr/>
          </p:nvSpPr>
          <p:spPr>
            <a:xfrm>
              <a:off x="3768131" y="1210321"/>
              <a:ext cx="304892" cy="523220"/>
            </a:xfrm>
            <a:prstGeom prst="rect">
              <a:avLst/>
            </a:prstGeom>
            <a:noFill/>
          </p:spPr>
          <p:txBody>
            <a:bodyPr wrap="none" rtlCol="0">
              <a:spAutoFit/>
            </a:bodyPr>
            <a:lstStyle/>
            <a:p>
              <a:r>
                <a:rPr lang="en-US" altLang="ja-JP" b="1" dirty="0">
                  <a:effectLst/>
                  <a:latin typeface="Times New Roman" panose="02020603050405020304" pitchFamily="18" charset="0"/>
                </a:rPr>
                <a:t>f</a:t>
              </a:r>
              <a:endParaRPr kumimoji="1" lang="ja-JP" altLang="en-US" b="1" dirty="0">
                <a:effectLst/>
                <a:latin typeface="Times New Roman" panose="02020603050405020304" pitchFamily="18" charset="0"/>
              </a:endParaRPr>
            </a:p>
          </p:txBody>
        </p:sp>
        <p:sp>
          <p:nvSpPr>
            <p:cNvPr id="83" name="テキスト ボックス 82"/>
            <p:cNvSpPr txBox="1"/>
            <p:nvPr/>
          </p:nvSpPr>
          <p:spPr>
            <a:xfrm>
              <a:off x="4260612" y="12158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g</a:t>
              </a:r>
              <a:endParaRPr kumimoji="1" lang="ja-JP" altLang="en-US" b="1" dirty="0">
                <a:effectLst/>
                <a:latin typeface="Times New Roman" panose="02020603050405020304" pitchFamily="18" charset="0"/>
              </a:endParaRPr>
            </a:p>
          </p:txBody>
        </p:sp>
        <p:sp>
          <p:nvSpPr>
            <p:cNvPr id="84" name="テキスト ボックス 83"/>
            <p:cNvSpPr txBox="1"/>
            <p:nvPr/>
          </p:nvSpPr>
          <p:spPr>
            <a:xfrm>
              <a:off x="4783593" y="12100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h</a:t>
              </a:r>
              <a:endParaRPr kumimoji="1" lang="ja-JP" altLang="en-US" b="1" dirty="0">
                <a:effectLst/>
                <a:latin typeface="Times New Roman" panose="02020603050405020304" pitchFamily="18" charset="0"/>
              </a:endParaRPr>
            </a:p>
          </p:txBody>
        </p:sp>
        <p:sp>
          <p:nvSpPr>
            <p:cNvPr id="86" name="円/楕円 85"/>
            <p:cNvSpPr/>
            <p:nvPr/>
          </p:nvSpPr>
          <p:spPr bwMode="auto">
            <a:xfrm>
              <a:off x="2652432" y="4426169"/>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2" name="円/楕円 91"/>
            <p:cNvSpPr/>
            <p:nvPr/>
          </p:nvSpPr>
          <p:spPr bwMode="auto">
            <a:xfrm>
              <a:off x="2142063" y="3883202"/>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3</a:t>
              </a:r>
              <a:endParaRPr kumimoji="1" lang="ja-JP" altLang="en-US" sz="28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4" name="円/楕円 93"/>
            <p:cNvSpPr/>
            <p:nvPr/>
          </p:nvSpPr>
          <p:spPr bwMode="auto">
            <a:xfrm>
              <a:off x="3719348" y="3368998"/>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4</a:t>
              </a:r>
              <a:endParaRPr kumimoji="1" lang="ja-JP" altLang="en-US" sz="28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9" name="円/楕円 98"/>
            <p:cNvSpPr/>
            <p:nvPr/>
          </p:nvSpPr>
          <p:spPr bwMode="auto">
            <a:xfrm>
              <a:off x="2652432" y="3369517"/>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0" name="円/楕円 99"/>
            <p:cNvSpPr/>
            <p:nvPr/>
          </p:nvSpPr>
          <p:spPr bwMode="auto">
            <a:xfrm>
              <a:off x="3184076" y="2840334"/>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5</a:t>
              </a:r>
              <a:endParaRPr kumimoji="1" lang="ja-JP" altLang="en-US" sz="28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1" name="円/楕円 100"/>
            <p:cNvSpPr/>
            <p:nvPr/>
          </p:nvSpPr>
          <p:spPr bwMode="auto">
            <a:xfrm>
              <a:off x="3711446" y="3879659"/>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8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1" name="円/楕円 110"/>
            <p:cNvSpPr/>
            <p:nvPr/>
          </p:nvSpPr>
          <p:spPr bwMode="auto">
            <a:xfrm>
              <a:off x="2652568" y="3892769"/>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2" name="円/楕円 111"/>
            <p:cNvSpPr/>
            <p:nvPr/>
          </p:nvSpPr>
          <p:spPr bwMode="auto">
            <a:xfrm>
              <a:off x="3170744" y="3362094"/>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0" name="円/楕円 129"/>
            <p:cNvSpPr/>
            <p:nvPr/>
          </p:nvSpPr>
          <p:spPr bwMode="auto">
            <a:xfrm>
              <a:off x="3182007" y="3883202"/>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1" name="円/楕円 130"/>
            <p:cNvSpPr/>
            <p:nvPr/>
          </p:nvSpPr>
          <p:spPr bwMode="auto">
            <a:xfrm>
              <a:off x="2141846" y="4416231"/>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6</a:t>
              </a:r>
              <a:endParaRPr kumimoji="1" lang="ja-JP" altLang="en-US" sz="28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grpSp>
        <p:nvGrpSpPr>
          <p:cNvPr id="87" name="グループ化 117"/>
          <p:cNvGrpSpPr/>
          <p:nvPr/>
        </p:nvGrpSpPr>
        <p:grpSpPr>
          <a:xfrm>
            <a:off x="6096000" y="1676400"/>
            <a:ext cx="2544286" cy="904863"/>
            <a:chOff x="6201104" y="5512769"/>
            <a:chExt cx="2544286" cy="904863"/>
          </a:xfrm>
        </p:grpSpPr>
        <p:sp>
          <p:nvSpPr>
            <p:cNvPr id="167" name="星 5 166"/>
            <p:cNvSpPr/>
            <p:nvPr/>
          </p:nvSpPr>
          <p:spPr bwMode="auto">
            <a:xfrm>
              <a:off x="6326781" y="6026324"/>
              <a:ext cx="282330" cy="282330"/>
            </a:xfrm>
            <a:prstGeom prst="star5">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7" name="テキスト ボックス 116"/>
            <p:cNvSpPr txBox="1"/>
            <p:nvPr/>
          </p:nvSpPr>
          <p:spPr>
            <a:xfrm>
              <a:off x="6201104" y="5512769"/>
              <a:ext cx="2544286" cy="904863"/>
            </a:xfrm>
            <a:prstGeom prst="rect">
              <a:avLst/>
            </a:prstGeom>
            <a:noFill/>
          </p:spPr>
          <p:txBody>
            <a:bodyPr wrap="none" rtlCol="0">
              <a:spAutoFit/>
            </a:bodyPr>
            <a:lstStyle/>
            <a:p>
              <a:pPr algn="l"/>
              <a:r>
                <a:rPr kumimoji="1" lang="ja-JP" altLang="en-US" sz="2400" dirty="0"/>
                <a:t>黒石を置けるのは</a:t>
              </a:r>
              <a:endParaRPr kumimoji="1" lang="en-US" altLang="ja-JP" sz="2400" dirty="0"/>
            </a:p>
            <a:p>
              <a:pPr algn="l"/>
              <a:r>
                <a:rPr lang="ja-JP" altLang="en-US" sz="2400" dirty="0"/>
                <a:t>　　の</a:t>
              </a:r>
              <a:r>
                <a:rPr lang="en-US" altLang="ja-JP" sz="2400" dirty="0"/>
                <a:t>9</a:t>
              </a:r>
              <a:r>
                <a:rPr lang="ja-JP" altLang="en-US" sz="2400" dirty="0"/>
                <a:t>か所</a:t>
              </a:r>
              <a:endParaRPr kumimoji="1" lang="ja-JP" altLang="en-US" sz="2400" dirty="0"/>
            </a:p>
          </p:txBody>
        </p:sp>
      </p:grpSp>
      <p:grpSp>
        <p:nvGrpSpPr>
          <p:cNvPr id="88" name="グループ化 118"/>
          <p:cNvGrpSpPr/>
          <p:nvPr/>
        </p:nvGrpSpPr>
        <p:grpSpPr>
          <a:xfrm>
            <a:off x="2182935" y="2856390"/>
            <a:ext cx="2404787" cy="2449977"/>
            <a:chOff x="2182935" y="2856390"/>
            <a:chExt cx="2404787" cy="2449977"/>
          </a:xfrm>
        </p:grpSpPr>
        <p:sp>
          <p:nvSpPr>
            <p:cNvPr id="161" name="星 5 160"/>
            <p:cNvSpPr/>
            <p:nvPr/>
          </p:nvSpPr>
          <p:spPr bwMode="auto">
            <a:xfrm>
              <a:off x="2716409" y="2856390"/>
              <a:ext cx="282330" cy="282330"/>
            </a:xfrm>
            <a:prstGeom prst="star5">
              <a:avLst/>
            </a:prstGeom>
            <a:solidFill>
              <a:schemeClr val="bg2"/>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星 5 161"/>
            <p:cNvSpPr/>
            <p:nvPr/>
          </p:nvSpPr>
          <p:spPr bwMode="auto">
            <a:xfrm>
              <a:off x="3764742" y="4446774"/>
              <a:ext cx="282330" cy="282330"/>
            </a:xfrm>
            <a:prstGeom prst="star5">
              <a:avLst/>
            </a:prstGeom>
            <a:solidFill>
              <a:schemeClr val="bg2"/>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星 5 162"/>
            <p:cNvSpPr/>
            <p:nvPr/>
          </p:nvSpPr>
          <p:spPr bwMode="auto">
            <a:xfrm>
              <a:off x="3231342" y="4456940"/>
              <a:ext cx="282330" cy="282330"/>
            </a:xfrm>
            <a:prstGeom prst="star5">
              <a:avLst/>
            </a:prstGeom>
            <a:solidFill>
              <a:schemeClr val="bg2"/>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星 5 163"/>
            <p:cNvSpPr/>
            <p:nvPr/>
          </p:nvSpPr>
          <p:spPr bwMode="auto">
            <a:xfrm>
              <a:off x="2707368" y="5008904"/>
              <a:ext cx="282330" cy="282330"/>
            </a:xfrm>
            <a:prstGeom prst="star5">
              <a:avLst/>
            </a:prstGeom>
            <a:solidFill>
              <a:schemeClr val="bg2"/>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星 5 164"/>
            <p:cNvSpPr/>
            <p:nvPr/>
          </p:nvSpPr>
          <p:spPr bwMode="auto">
            <a:xfrm>
              <a:off x="2182935" y="5024037"/>
              <a:ext cx="282330" cy="282330"/>
            </a:xfrm>
            <a:prstGeom prst="star5">
              <a:avLst/>
            </a:prstGeom>
            <a:solidFill>
              <a:schemeClr val="bg2"/>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星 5 165"/>
            <p:cNvSpPr/>
            <p:nvPr/>
          </p:nvSpPr>
          <p:spPr bwMode="auto">
            <a:xfrm>
              <a:off x="3221737" y="5015473"/>
              <a:ext cx="282330" cy="282330"/>
            </a:xfrm>
            <a:prstGeom prst="star5">
              <a:avLst/>
            </a:prstGeom>
            <a:solidFill>
              <a:schemeClr val="bg2"/>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星 5 167"/>
            <p:cNvSpPr/>
            <p:nvPr/>
          </p:nvSpPr>
          <p:spPr bwMode="auto">
            <a:xfrm>
              <a:off x="4298142" y="3389790"/>
              <a:ext cx="282330" cy="282330"/>
            </a:xfrm>
            <a:prstGeom prst="star5">
              <a:avLst/>
            </a:prstGeom>
            <a:solidFill>
              <a:schemeClr val="bg2"/>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星 5 168"/>
            <p:cNvSpPr/>
            <p:nvPr/>
          </p:nvSpPr>
          <p:spPr bwMode="auto">
            <a:xfrm>
              <a:off x="3744310" y="2867799"/>
              <a:ext cx="282330" cy="282330"/>
            </a:xfrm>
            <a:prstGeom prst="star5">
              <a:avLst/>
            </a:prstGeom>
            <a:solidFill>
              <a:schemeClr val="bg2"/>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星 5 169"/>
            <p:cNvSpPr/>
            <p:nvPr/>
          </p:nvSpPr>
          <p:spPr bwMode="auto">
            <a:xfrm>
              <a:off x="4305392" y="3917980"/>
              <a:ext cx="282330" cy="282330"/>
            </a:xfrm>
            <a:prstGeom prst="star5">
              <a:avLst/>
            </a:prstGeom>
            <a:solidFill>
              <a:schemeClr val="bg2"/>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120" name="テキスト ボックス 119"/>
          <p:cNvSpPr txBox="1"/>
          <p:nvPr/>
        </p:nvSpPr>
        <p:spPr>
          <a:xfrm>
            <a:off x="2270242" y="6298076"/>
            <a:ext cx="1526380" cy="523220"/>
          </a:xfrm>
          <a:prstGeom prst="rect">
            <a:avLst/>
          </a:prstGeom>
          <a:noFill/>
        </p:spPr>
        <p:txBody>
          <a:bodyPr wrap="none" rtlCol="0">
            <a:spAutoFit/>
          </a:bodyPr>
          <a:lstStyle/>
          <a:p>
            <a:r>
              <a:rPr kumimoji="1" lang="ja-JP" altLang="en-US" dirty="0">
                <a:latin typeface="Times New Roman" panose="02020603050405020304" pitchFamily="18" charset="0"/>
              </a:rPr>
              <a:t>白</a:t>
            </a:r>
            <a:r>
              <a:rPr kumimoji="1" lang="en-US" altLang="ja-JP" dirty="0">
                <a:latin typeface="Times New Roman" panose="02020603050405020304" pitchFamily="18" charset="0"/>
              </a:rPr>
              <a:t>c6</a:t>
            </a:r>
            <a:r>
              <a:rPr kumimoji="1" lang="ja-JP" altLang="en-US" dirty="0">
                <a:latin typeface="Times New Roman" panose="02020603050405020304" pitchFamily="18" charset="0"/>
              </a:rPr>
              <a:t>まで</a:t>
            </a:r>
          </a:p>
        </p:txBody>
      </p:sp>
      <p:sp>
        <p:nvSpPr>
          <p:cNvPr id="113" name="テキスト ボックス 112"/>
          <p:cNvSpPr txBox="1"/>
          <p:nvPr/>
        </p:nvSpPr>
        <p:spPr>
          <a:xfrm>
            <a:off x="6096000" y="3352800"/>
            <a:ext cx="2390398" cy="2074414"/>
          </a:xfrm>
          <a:prstGeom prst="rect">
            <a:avLst/>
          </a:prstGeom>
          <a:noFill/>
        </p:spPr>
        <p:txBody>
          <a:bodyPr wrap="none" rtlCol="0">
            <a:spAutoFit/>
          </a:bodyPr>
          <a:lstStyle/>
          <a:p>
            <a:r>
              <a:rPr kumimoji="1" lang="ja-JP" altLang="en-US" dirty="0">
                <a:latin typeface="Times New Roman" panose="02020603050405020304" pitchFamily="18" charset="0"/>
              </a:rPr>
              <a:t>合法手</a:t>
            </a:r>
            <a:endParaRPr kumimoji="1" lang="en-US" altLang="ja-JP" dirty="0">
              <a:latin typeface="Times New Roman" panose="02020603050405020304" pitchFamily="18" charset="0"/>
            </a:endParaRPr>
          </a:p>
          <a:p>
            <a:r>
              <a:rPr kumimoji="1" lang="en-US" altLang="ja-JP" dirty="0">
                <a:latin typeface="Times New Roman" panose="02020603050405020304" pitchFamily="18" charset="0"/>
              </a:rPr>
              <a:t>(d,3) (f,3) </a:t>
            </a:r>
            <a:r>
              <a:rPr lang="en-US" altLang="ja-JP" dirty="0">
                <a:latin typeface="Times New Roman" panose="02020603050405020304" pitchFamily="18" charset="0"/>
              </a:rPr>
              <a:t>(g,4)</a:t>
            </a:r>
          </a:p>
          <a:p>
            <a:r>
              <a:rPr lang="en-US" altLang="ja-JP" dirty="0">
                <a:latin typeface="Times New Roman" panose="02020603050405020304" pitchFamily="18" charset="0"/>
              </a:rPr>
              <a:t>(g,5) </a:t>
            </a:r>
            <a:r>
              <a:rPr kumimoji="1" lang="en-US" altLang="ja-JP" dirty="0">
                <a:latin typeface="Times New Roman" panose="02020603050405020304" pitchFamily="18" charset="0"/>
              </a:rPr>
              <a:t>(e,6) (f,6)</a:t>
            </a:r>
          </a:p>
          <a:p>
            <a:r>
              <a:rPr lang="en-US" altLang="ja-JP" dirty="0">
                <a:latin typeface="Times New Roman" panose="02020603050405020304" pitchFamily="18" charset="0"/>
              </a:rPr>
              <a:t>(c,7) (d,7) (e,7)</a:t>
            </a:r>
            <a:endParaRPr kumimoji="1" lang="ja-JP" altLang="en-US" dirty="0">
              <a:latin typeface="Times New Roman" panose="02020603050405020304" pitchFamily="18" charset="0"/>
            </a:endParaRPr>
          </a:p>
        </p:txBody>
      </p:sp>
    </p:spTree>
    <p:extLst>
      <p:ext uri="{BB962C8B-B14F-4D97-AF65-F5344CB8AC3E}">
        <p14:creationId xmlns:p14="http://schemas.microsoft.com/office/powerpoint/2010/main" val="3859914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88"/>
                                        </p:tgtEl>
                                        <p:attrNameLst>
                                          <p:attrName>style.visibility</p:attrName>
                                        </p:attrNameLst>
                                      </p:cBhvr>
                                      <p:to>
                                        <p:strVal val="visible"/>
                                      </p:to>
                                    </p:set>
                                    <p:animEffect transition="in" filter="checkerboard(across)">
                                      <p:cBhvr>
                                        <p:cTn id="7" dur="500"/>
                                        <p:tgtEl>
                                          <p:spTgt spid="8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87"/>
                                        </p:tgtEl>
                                        <p:attrNameLst>
                                          <p:attrName>style.visibility</p:attrName>
                                        </p:attrNameLst>
                                      </p:cBhvr>
                                      <p:to>
                                        <p:strVal val="visible"/>
                                      </p:to>
                                    </p:set>
                                    <p:anim calcmode="lin" valueType="num">
                                      <p:cBhvr additive="base">
                                        <p:cTn id="12" dur="500" fill="hold"/>
                                        <p:tgtEl>
                                          <p:spTgt spid="87"/>
                                        </p:tgtEl>
                                        <p:attrNameLst>
                                          <p:attrName>ppt_x</p:attrName>
                                        </p:attrNameLst>
                                      </p:cBhvr>
                                      <p:tavLst>
                                        <p:tav tm="0">
                                          <p:val>
                                            <p:strVal val="#ppt_x"/>
                                          </p:val>
                                        </p:tav>
                                        <p:tav tm="100000">
                                          <p:val>
                                            <p:strVal val="#ppt_x"/>
                                          </p:val>
                                        </p:tav>
                                      </p:tavLst>
                                    </p:anim>
                                    <p:anim calcmode="lin" valueType="num">
                                      <p:cBhvr additive="base">
                                        <p:cTn id="13" dur="500" fill="hold"/>
                                        <p:tgtEl>
                                          <p:spTgt spid="8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13"/>
                                        </p:tgtEl>
                                        <p:attrNameLst>
                                          <p:attrName>style.visibility</p:attrName>
                                        </p:attrNameLst>
                                      </p:cBhvr>
                                      <p:to>
                                        <p:strVal val="visible"/>
                                      </p:to>
                                    </p:set>
                                    <p:anim calcmode="lin" valueType="num">
                                      <p:cBhvr additive="base">
                                        <p:cTn id="18" dur="500" fill="hold"/>
                                        <p:tgtEl>
                                          <p:spTgt spid="113"/>
                                        </p:tgtEl>
                                        <p:attrNameLst>
                                          <p:attrName>ppt_x</p:attrName>
                                        </p:attrNameLst>
                                      </p:cBhvr>
                                      <p:tavLst>
                                        <p:tav tm="0">
                                          <p:val>
                                            <p:strVal val="#ppt_x"/>
                                          </p:val>
                                        </p:tav>
                                        <p:tav tm="100000">
                                          <p:val>
                                            <p:strVal val="#ppt_x"/>
                                          </p:val>
                                        </p:tav>
                                      </p:tavLst>
                                    </p:anim>
                                    <p:anim calcmode="lin" valueType="num">
                                      <p:cBhvr additive="base">
                                        <p:cTn id="19" dur="500" fill="hold"/>
                                        <p:tgtEl>
                                          <p:spTgt spid="1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合法手リストの生成</a:t>
            </a:r>
          </a:p>
        </p:txBody>
      </p:sp>
      <p:sp>
        <p:nvSpPr>
          <p:cNvPr id="3" name="フローチャート: 処理 2"/>
          <p:cNvSpPr/>
          <p:nvPr/>
        </p:nvSpPr>
        <p:spPr bwMode="auto">
          <a:xfrm>
            <a:off x="457200" y="1219200"/>
            <a:ext cx="8382000" cy="5334000"/>
          </a:xfrm>
          <a:prstGeom prst="flowChartProcess">
            <a:avLst/>
          </a:prstGeom>
          <a:solidFill>
            <a:schemeClr val="bg2"/>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solidFill>
                  <a:srgbClr val="FFFF00"/>
                </a:solidFill>
                <a:effectLst/>
                <a:latin typeface="Times New Roman" panose="02020603050405020304" pitchFamily="18" charset="0"/>
              </a:rPr>
              <a:t>/* </a:t>
            </a:r>
            <a:r>
              <a:rPr kumimoji="1" lang="ja-JP" altLang="en-US" sz="2000" dirty="0">
                <a:solidFill>
                  <a:srgbClr val="FFFF00"/>
                </a:solidFill>
                <a:effectLst/>
                <a:latin typeface="Times New Roman" panose="02020603050405020304" pitchFamily="18" charset="0"/>
              </a:rPr>
              <a:t>合法手</a:t>
            </a:r>
            <a:r>
              <a:rPr lang="ja-JP" altLang="en-US" sz="2000" dirty="0">
                <a:solidFill>
                  <a:srgbClr val="FFFF00"/>
                </a:solidFill>
                <a:effectLst/>
                <a:latin typeface="Times New Roman" panose="02020603050405020304" pitchFamily="18" charset="0"/>
              </a:rPr>
              <a:t>リスト</a:t>
            </a:r>
            <a:r>
              <a:rPr kumimoji="1" lang="ja-JP" altLang="en-US" sz="2000" dirty="0">
                <a:solidFill>
                  <a:srgbClr val="FFFF00"/>
                </a:solidFill>
                <a:effectLst/>
                <a:latin typeface="Times New Roman" panose="02020603050405020304" pitchFamily="18" charset="0"/>
              </a:rPr>
              <a:t>を生成する </a:t>
            </a:r>
            <a:r>
              <a:rPr kumimoji="1" lang="en-US" altLang="ja-JP" sz="2000" dirty="0">
                <a:solidFill>
                  <a:srgbClr val="FFFF00"/>
                </a:solidFill>
                <a:effectLst/>
                <a:latin typeface="Times New Roman" panose="02020603050405020304"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ArrayList&lt;Point&gt;</a:t>
            </a:r>
            <a:r>
              <a:rPr kumimoji="1" lang="en-US" altLang="ja-JP" sz="2400" dirty="0">
                <a:effectLst/>
                <a:latin typeface="Times New Roman" panose="02020603050405020304" pitchFamily="18" charset="0"/>
              </a:rPr>
              <a:t> </a:t>
            </a:r>
            <a:r>
              <a:rPr kumimoji="1" lang="en-US" altLang="ja-JP" sz="2400" dirty="0" err="1">
                <a:effectLst/>
                <a:latin typeface="Times New Roman" panose="02020603050405020304" pitchFamily="18" charset="0"/>
              </a:rPr>
              <a:t>GenerateMoveList</a:t>
            </a:r>
            <a:r>
              <a:rPr kumimoji="1" lang="en-US" altLang="ja-JP" sz="2400" dirty="0">
                <a:effectLst/>
                <a:latin typeface="Times New Roman" panose="02020603050405020304" pitchFamily="18" charset="0"/>
              </a:rPr>
              <a:t> (</a:t>
            </a:r>
            <a:r>
              <a:rPr kumimoji="1" lang="en-US" altLang="ja-JP" sz="2400" dirty="0" err="1">
                <a:effectLst/>
                <a:latin typeface="Times New Roman" panose="02020603050405020304" pitchFamily="18" charset="0"/>
              </a:rPr>
              <a:t>int</a:t>
            </a:r>
            <a:r>
              <a:rPr kumimoji="1" lang="en-US" altLang="ja-JP" sz="2400" dirty="0">
                <a:effectLst/>
                <a:latin typeface="Times New Roman" panose="02020603050405020304" pitchFamily="18" charset="0"/>
              </a:rPr>
              <a:t> color)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    ArrayList&lt;Point&gt; </a:t>
            </a:r>
            <a:r>
              <a:rPr lang="en-US" altLang="ja-JP" sz="2400" dirty="0" err="1">
                <a:effectLst/>
                <a:latin typeface="Times New Roman" panose="02020603050405020304" pitchFamily="18" charset="0"/>
              </a:rPr>
              <a:t>moveList</a:t>
            </a:r>
            <a:r>
              <a:rPr lang="en-US" altLang="ja-JP" sz="2400" dirty="0">
                <a:effectLst/>
                <a:latin typeface="Times New Roman" panose="02020603050405020304" pitchFamily="18" charset="0"/>
              </a:rPr>
              <a:t> = new ArrayList&lt;Point&gt;;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   for (</a:t>
            </a:r>
            <a:r>
              <a:rPr kumimoji="1" lang="en-US" altLang="ja-JP" sz="2400" dirty="0" err="1">
                <a:effectLst/>
                <a:latin typeface="Times New Roman" panose="02020603050405020304" pitchFamily="18" charset="0"/>
              </a:rPr>
              <a:t>int</a:t>
            </a:r>
            <a:r>
              <a:rPr lang="en-US" altLang="ja-JP" sz="2400" dirty="0">
                <a:effectLst/>
                <a:latin typeface="Times New Roman" panose="02020603050405020304" pitchFamily="18" charset="0"/>
              </a:rPr>
              <a:t> y=1; y&lt;9; ++y)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       for (</a:t>
            </a:r>
            <a:r>
              <a:rPr kumimoji="1" lang="en-US" altLang="ja-JP" sz="2400" dirty="0" err="1">
                <a:effectLst/>
                <a:latin typeface="Times New Roman" panose="02020603050405020304" pitchFamily="18" charset="0"/>
              </a:rPr>
              <a:t>int</a:t>
            </a:r>
            <a:r>
              <a:rPr kumimoji="1" lang="en-US" altLang="ja-JP" sz="2400" dirty="0">
                <a:effectLst/>
                <a:latin typeface="Times New Roman" panose="02020603050405020304" pitchFamily="18" charset="0"/>
              </a:rPr>
              <a:t> x=1; x&lt;9; ++x)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           Point </a:t>
            </a:r>
            <a:r>
              <a:rPr lang="en-US" altLang="ja-JP" sz="2400" dirty="0" err="1">
                <a:effectLst/>
                <a:latin typeface="Times New Roman" panose="02020603050405020304" pitchFamily="18" charset="0"/>
              </a:rPr>
              <a:t>point</a:t>
            </a:r>
            <a:r>
              <a:rPr lang="en-US" altLang="ja-JP" sz="2400" dirty="0">
                <a:effectLst/>
                <a:latin typeface="Times New Roman" panose="02020603050405020304" pitchFamily="18" charset="0"/>
              </a:rPr>
              <a:t> = new Point (x, y);</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           </a:t>
            </a:r>
            <a:r>
              <a:rPr kumimoji="1" lang="en-US" altLang="ja-JP" sz="2400" dirty="0" err="1">
                <a:effectLst/>
                <a:latin typeface="Times New Roman" panose="02020603050405020304" pitchFamily="18" charset="0"/>
              </a:rPr>
              <a:t>boolean</a:t>
            </a:r>
            <a:r>
              <a:rPr lang="en-US" altLang="ja-JP" sz="2400" dirty="0">
                <a:effectLst/>
                <a:latin typeface="Times New Roman" panose="02020603050405020304" pitchFamily="18" charset="0"/>
              </a:rPr>
              <a:t> </a:t>
            </a:r>
            <a:r>
              <a:rPr lang="en-US" altLang="ja-JP" sz="2400" dirty="0" err="1">
                <a:effectLst/>
                <a:latin typeface="Times New Roman" panose="02020603050405020304" pitchFamily="18" charset="0"/>
              </a:rPr>
              <a:t>canMove</a:t>
            </a:r>
            <a:r>
              <a:rPr kumimoji="1" lang="en-US" altLang="ja-JP" sz="2400" dirty="0">
                <a:effectLst/>
                <a:latin typeface="Times New Roman" panose="02020603050405020304" pitchFamily="18" charset="0"/>
              </a:rPr>
              <a:t> = </a:t>
            </a:r>
            <a:r>
              <a:rPr kumimoji="1" lang="en-US" altLang="ja-JP" sz="2400" dirty="0" err="1">
                <a:effectLst/>
                <a:latin typeface="Times New Roman" panose="02020603050405020304" pitchFamily="18" charset="0"/>
              </a:rPr>
              <a:t>isLegalMove</a:t>
            </a:r>
            <a:r>
              <a:rPr kumimoji="1" lang="en-US" altLang="ja-JP" sz="2400" dirty="0">
                <a:effectLst/>
                <a:latin typeface="Times New Roman" panose="02020603050405020304" pitchFamily="18" charset="0"/>
              </a:rPr>
              <a:t> (point, color);</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           if (</a:t>
            </a:r>
            <a:r>
              <a:rPr lang="en-US" altLang="ja-JP" sz="2400" dirty="0" err="1">
                <a:effectLst/>
                <a:latin typeface="Times New Roman" panose="02020603050405020304" pitchFamily="18" charset="0"/>
              </a:rPr>
              <a:t>canMove</a:t>
            </a:r>
            <a:r>
              <a:rPr lang="en-US" altLang="ja-JP" sz="2400" dirty="0">
                <a:effectLst/>
                <a:latin typeface="Times New Roman" panose="02020603050405020304" pitchFamily="18" charset="0"/>
              </a:rPr>
              <a:t>) </a:t>
            </a:r>
            <a:r>
              <a:rPr lang="en-US" altLang="ja-JP" sz="2400" dirty="0" err="1">
                <a:effectLst/>
                <a:latin typeface="Times New Roman" panose="02020603050405020304" pitchFamily="18" charset="0"/>
              </a:rPr>
              <a:t>moveList.add</a:t>
            </a:r>
            <a:r>
              <a:rPr lang="en-US" altLang="ja-JP" sz="2400" dirty="0">
                <a:effectLst/>
                <a:latin typeface="Times New Roman" panose="02020603050405020304" pitchFamily="18" charset="0"/>
              </a:rPr>
              <a:t> (point);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リストに加える</a:t>
            </a:r>
            <a:endParaRPr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   return </a:t>
            </a:r>
            <a:r>
              <a:rPr kumimoji="1" lang="en-US" altLang="ja-JP" sz="2400" dirty="0" err="1">
                <a:effectLst/>
                <a:latin typeface="Times New Roman" panose="02020603050405020304" pitchFamily="18" charset="0"/>
              </a:rPr>
              <a:t>moveList</a:t>
            </a:r>
            <a:r>
              <a:rPr lang="en-US" altLang="ja-JP" sz="2400" dirty="0">
                <a:effectLst/>
                <a:latin typeface="Times New Roman" panose="02020603050405020304" pitchFamily="18" charset="0"/>
              </a:rPr>
              <a:t>;</a:t>
            </a:r>
            <a:endParaRPr kumimoji="1" lang="en-US" altLang="ja-JP" sz="2400" dirty="0">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a:t>
            </a:r>
            <a:endParaRPr kumimoji="1" lang="ja-JP" altLang="en-US" sz="2400" dirty="0">
              <a:effectLst/>
              <a:latin typeface="Times New Roman" panose="02020603050405020304" pitchFamily="18" charset="0"/>
            </a:endParaRPr>
          </a:p>
        </p:txBody>
      </p:sp>
    </p:spTree>
    <p:extLst>
      <p:ext uri="{BB962C8B-B14F-4D97-AF65-F5344CB8AC3E}">
        <p14:creationId xmlns:p14="http://schemas.microsoft.com/office/powerpoint/2010/main" val="19234682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92162"/>
          </a:xfrm>
        </p:spPr>
        <p:txBody>
          <a:bodyPr/>
          <a:lstStyle/>
          <a:p>
            <a:r>
              <a:rPr kumimoji="1" lang="ja-JP" altLang="en-US" dirty="0"/>
              <a:t>パスの判定</a:t>
            </a:r>
          </a:p>
        </p:txBody>
      </p:sp>
      <p:sp>
        <p:nvSpPr>
          <p:cNvPr id="3" name="コンテンツ プレースホルダ 2"/>
          <p:cNvSpPr>
            <a:spLocks noGrp="1"/>
          </p:cNvSpPr>
          <p:nvPr>
            <p:ph idx="1"/>
          </p:nvPr>
        </p:nvSpPr>
        <p:spPr>
          <a:xfrm>
            <a:off x="381000" y="838201"/>
            <a:ext cx="8382000" cy="1828800"/>
          </a:xfrm>
        </p:spPr>
        <p:txBody>
          <a:bodyPr/>
          <a:lstStyle/>
          <a:p>
            <a:r>
              <a:rPr kumimoji="1" lang="ja-JP" altLang="en-US" dirty="0"/>
              <a:t>パスの判定</a:t>
            </a:r>
            <a:endParaRPr kumimoji="1" lang="en-US" altLang="ja-JP" dirty="0"/>
          </a:p>
          <a:p>
            <a:pPr lvl="1"/>
            <a:r>
              <a:rPr lang="ja-JP" altLang="en-US" dirty="0"/>
              <a:t>打てる手が無い場合はパス</a:t>
            </a:r>
            <a:endParaRPr lang="en-US" altLang="ja-JP" dirty="0"/>
          </a:p>
          <a:p>
            <a:pPr lvl="1"/>
            <a:r>
              <a:rPr kumimoji="1" lang="ja-JP" altLang="en-US" dirty="0"/>
              <a:t>双方パスするとゲーム終了</a:t>
            </a:r>
          </a:p>
        </p:txBody>
      </p:sp>
      <p:sp>
        <p:nvSpPr>
          <p:cNvPr id="4" name="正方形/長方形 3"/>
          <p:cNvSpPr/>
          <p:nvPr/>
        </p:nvSpPr>
        <p:spPr bwMode="auto">
          <a:xfrm>
            <a:off x="381000" y="2438400"/>
            <a:ext cx="8458200" cy="4191000"/>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r>
              <a:rPr lang="ja-JP" altLang="en-US" sz="2400" dirty="0">
                <a:effectLst/>
                <a:latin typeface="Times New Roman" panose="02020603050405020304" pitchFamily="18" charset="0"/>
              </a:rPr>
              <a:t>   </a:t>
            </a:r>
            <a:r>
              <a:rPr lang="en-US" altLang="ja-JP" sz="2400" dirty="0">
                <a:effectLst/>
                <a:latin typeface="Times New Roman" panose="02020603050405020304" pitchFamily="18" charset="0"/>
              </a:rPr>
              <a:t>:</a:t>
            </a:r>
            <a:r>
              <a:rPr lang="ja-JP" altLang="en-US" sz="2400" dirty="0">
                <a:effectLst/>
                <a:latin typeface="Times New Roman" panose="02020603050405020304" pitchFamily="18" charset="0"/>
              </a:rPr>
              <a:t> </a:t>
            </a:r>
            <a:endParaRPr lang="en-US" altLang="ja-JP" sz="2400" dirty="0">
              <a:effectLst/>
              <a:latin typeface="Times New Roman" panose="02020603050405020304" pitchFamily="18" charset="0"/>
            </a:endParaRPr>
          </a:p>
          <a:p>
            <a:pPr algn="l"/>
            <a:r>
              <a:rPr lang="en-US" altLang="ja-JP" sz="2400" dirty="0">
                <a:effectLst/>
                <a:latin typeface="Times New Roman" panose="02020603050405020304" pitchFamily="18" charset="0"/>
              </a:rPr>
              <a:t>   </a:t>
            </a:r>
            <a:r>
              <a:rPr lang="en-US" altLang="ja-JP" sz="2400" dirty="0" err="1">
                <a:effectLst/>
                <a:latin typeface="Times New Roman" panose="02020603050405020304" pitchFamily="18" charset="0"/>
              </a:rPr>
              <a:t>ArrayList</a:t>
            </a:r>
            <a:r>
              <a:rPr lang="en-US" altLang="ja-JP" sz="2400" dirty="0">
                <a:effectLst/>
                <a:latin typeface="Times New Roman" panose="02020603050405020304" pitchFamily="18" charset="0"/>
              </a:rPr>
              <a:t>&lt;Point&gt; </a:t>
            </a:r>
            <a:r>
              <a:rPr lang="en-US" altLang="ja-JP" sz="2400" dirty="0" err="1">
                <a:effectLst/>
                <a:latin typeface="Times New Roman" panose="02020603050405020304" pitchFamily="18" charset="0"/>
              </a:rPr>
              <a:t>moveList</a:t>
            </a:r>
            <a:r>
              <a:rPr lang="en-US" altLang="ja-JP" sz="2400" dirty="0">
                <a:effectLst/>
                <a:latin typeface="Times New Roman" panose="02020603050405020304" pitchFamily="18" charset="0"/>
              </a:rPr>
              <a:t> = </a:t>
            </a:r>
            <a:r>
              <a:rPr lang="en-US" altLang="ja-JP" sz="2400" dirty="0" err="1">
                <a:effectLst/>
                <a:latin typeface="Times New Roman" panose="02020603050405020304" pitchFamily="18" charset="0"/>
              </a:rPr>
              <a:t>generateMoveList</a:t>
            </a:r>
            <a:r>
              <a:rPr lang="en-US" altLang="ja-JP" sz="2400" dirty="0">
                <a:effectLst/>
                <a:latin typeface="Times New Roman" panose="02020603050405020304" pitchFamily="18" charset="0"/>
              </a:rPr>
              <a:t> (color);</a:t>
            </a:r>
          </a:p>
          <a:p>
            <a:pPr algn="l"/>
            <a:r>
              <a:rPr kumimoji="1" lang="en-US" altLang="ja-JP" sz="2400" dirty="0">
                <a:effectLst/>
                <a:latin typeface="Times New Roman" panose="02020603050405020304" pitchFamily="18" charset="0"/>
              </a:rPr>
              <a:t>    if (</a:t>
            </a:r>
            <a:r>
              <a:rPr kumimoji="1" lang="en-US" altLang="ja-JP" sz="2400" dirty="0" err="1">
                <a:effectLst/>
                <a:latin typeface="Times New Roman" panose="02020603050405020304" pitchFamily="18" charset="0"/>
              </a:rPr>
              <a:t>moveList.isEmpty</a:t>
            </a:r>
            <a:r>
              <a:rPr kumimoji="1" lang="en-US" altLang="ja-JP" sz="2400">
                <a:effectLst/>
                <a:latin typeface="Times New Roman" panose="02020603050405020304" pitchFamily="18" charset="0"/>
              </a:rPr>
              <a:t>()) </a:t>
            </a:r>
            <a:r>
              <a:rPr kumimoji="1" lang="en-US" altLang="ja-JP" sz="2000" dirty="0">
                <a:solidFill>
                  <a:srgbClr val="FFFF00"/>
                </a:solidFill>
                <a:effectLst/>
                <a:latin typeface="Times New Roman" panose="02020603050405020304" pitchFamily="18" charset="0"/>
              </a:rPr>
              <a:t>{ // </a:t>
            </a:r>
            <a:r>
              <a:rPr kumimoji="1" lang="ja-JP" altLang="en-US" sz="2000" dirty="0">
                <a:solidFill>
                  <a:srgbClr val="FFFF00"/>
                </a:solidFill>
                <a:effectLst/>
                <a:latin typeface="Times New Roman" panose="02020603050405020304" pitchFamily="18" charset="0"/>
              </a:rPr>
              <a:t>合法手が無い場合</a:t>
            </a:r>
            <a:endParaRPr lang="en-US" altLang="ja-JP" sz="2000" dirty="0">
              <a:solidFill>
                <a:srgbClr val="FFFF00"/>
              </a:solidFill>
              <a:effectLst/>
              <a:latin typeface="Times New Roman" panose="02020603050405020304" pitchFamily="18" charset="0"/>
            </a:endParaRPr>
          </a:p>
          <a:p>
            <a:pPr algn="l"/>
            <a:r>
              <a:rPr kumimoji="1" lang="en-US" altLang="ja-JP" sz="2400" dirty="0">
                <a:effectLst/>
                <a:latin typeface="Times New Roman" panose="02020603050405020304" pitchFamily="18" charset="0"/>
              </a:rPr>
              <a:t>       </a:t>
            </a:r>
            <a:r>
              <a:rPr kumimoji="1" lang="en-US" altLang="ja-JP" sz="2400" dirty="0" err="1">
                <a:effectLst/>
                <a:latin typeface="Times New Roman" panose="02020603050405020304" pitchFamily="18" charset="0"/>
              </a:rPr>
              <a:t>moveList</a:t>
            </a:r>
            <a:r>
              <a:rPr kumimoji="1" lang="en-US" altLang="ja-JP" sz="2400" dirty="0">
                <a:effectLst/>
                <a:latin typeface="Times New Roman" panose="02020603050405020304" pitchFamily="18" charset="0"/>
              </a:rPr>
              <a:t> = </a:t>
            </a:r>
            <a:r>
              <a:rPr lang="en-US" altLang="ja-JP" sz="2400" dirty="0" err="1">
                <a:effectLst/>
                <a:latin typeface="Times New Roman" panose="02020603050405020304" pitchFamily="18" charset="0"/>
              </a:rPr>
              <a:t>generateMoveList</a:t>
            </a:r>
            <a:r>
              <a:rPr lang="en-US" altLang="ja-JP" sz="2400" dirty="0">
                <a:effectLst/>
                <a:latin typeface="Times New Roman" panose="02020603050405020304" pitchFamily="18" charset="0"/>
              </a:rPr>
              <a:t> (-color);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相手の合法手をチェック</a:t>
            </a:r>
            <a:endParaRPr lang="en-US" altLang="ja-JP" sz="2000" dirty="0">
              <a:solidFill>
                <a:srgbClr val="FFFF00"/>
              </a:solidFill>
              <a:effectLst/>
              <a:latin typeface="Times New Roman" panose="02020603050405020304" pitchFamily="18" charset="0"/>
            </a:endParaRPr>
          </a:p>
          <a:p>
            <a:pPr algn="l"/>
            <a:r>
              <a:rPr kumimoji="1" lang="en-US" altLang="ja-JP" sz="2400" dirty="0">
                <a:effectLst/>
                <a:latin typeface="Times New Roman" panose="02020603050405020304" pitchFamily="18" charset="0"/>
              </a:rPr>
              <a:t>       if (</a:t>
            </a:r>
            <a:r>
              <a:rPr kumimoji="1" lang="en-US" altLang="ja-JP" sz="2400" dirty="0" err="1">
                <a:effectLst/>
                <a:latin typeface="Times New Roman" panose="02020603050405020304" pitchFamily="18" charset="0"/>
              </a:rPr>
              <a:t>moveList.isEmpty</a:t>
            </a:r>
            <a:r>
              <a:rPr kumimoji="1" lang="en-US" altLang="ja-JP" sz="2400" dirty="0">
                <a:effectLst/>
                <a:latin typeface="Times New Roman" panose="02020603050405020304" pitchFamily="18" charset="0"/>
              </a:rPr>
              <a:t>()) { </a:t>
            </a:r>
            <a:r>
              <a:rPr kumimoji="1" lang="en-US" altLang="ja-JP" sz="2000" dirty="0">
                <a:solidFill>
                  <a:srgbClr val="FFFF00"/>
                </a:solidFill>
                <a:effectLst/>
                <a:latin typeface="Times New Roman" panose="02020603050405020304" pitchFamily="18" charset="0"/>
              </a:rPr>
              <a:t>// </a:t>
            </a:r>
            <a:r>
              <a:rPr kumimoji="1" lang="ja-JP" altLang="en-US" sz="2000" dirty="0">
                <a:solidFill>
                  <a:srgbClr val="FFFF00"/>
                </a:solidFill>
                <a:effectLst/>
                <a:latin typeface="Times New Roman" panose="02020603050405020304" pitchFamily="18" charset="0"/>
              </a:rPr>
              <a:t>相手も合法手が無い</a:t>
            </a:r>
            <a:endParaRPr kumimoji="1" lang="en-US" altLang="ja-JP" sz="2000" dirty="0">
              <a:solidFill>
                <a:srgbClr val="FFFF00"/>
              </a:solidFill>
              <a:effectLst/>
              <a:latin typeface="Times New Roman" panose="02020603050405020304" pitchFamily="18" charset="0"/>
            </a:endParaRPr>
          </a:p>
          <a:p>
            <a:pPr algn="l"/>
            <a:r>
              <a:rPr lang="en-US" altLang="ja-JP" sz="2400" dirty="0">
                <a:effectLst/>
                <a:latin typeface="Times New Roman" panose="02020603050405020304" pitchFamily="18" charset="0"/>
              </a:rPr>
              <a:t>          </a:t>
            </a:r>
            <a:r>
              <a:rPr lang="en-US" altLang="ja-JP" sz="2400" dirty="0" err="1">
                <a:effectLst/>
                <a:latin typeface="Times New Roman" panose="02020603050405020304" pitchFamily="18" charset="0"/>
              </a:rPr>
              <a:t>gemeSet</a:t>
            </a:r>
            <a:r>
              <a:rPr lang="en-US" altLang="ja-JP" sz="2400" dirty="0">
                <a:effectLst/>
                <a:latin typeface="Times New Roman" panose="02020603050405020304" pitchFamily="18" charset="0"/>
              </a:rPr>
              <a:t>();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ゲーム終了</a:t>
            </a:r>
            <a:endParaRPr lang="en-US" altLang="ja-JP" sz="2000" dirty="0">
              <a:solidFill>
                <a:srgbClr val="FFFF00"/>
              </a:solidFill>
              <a:effectLst/>
              <a:latin typeface="Times New Roman" panose="02020603050405020304" pitchFamily="18" charset="0"/>
            </a:endParaRPr>
          </a:p>
          <a:p>
            <a:pPr algn="l"/>
            <a:r>
              <a:rPr kumimoji="1" lang="en-US" altLang="ja-JP" sz="2400" dirty="0">
                <a:effectLst/>
                <a:latin typeface="Times New Roman" panose="02020603050405020304" pitchFamily="18" charset="0"/>
              </a:rPr>
              <a:t>       } else </a:t>
            </a:r>
            <a:r>
              <a:rPr lang="en-US" altLang="ja-JP" sz="2400" dirty="0">
                <a:effectLst/>
                <a:latin typeface="Times New Roman" panose="02020603050405020304" pitchFamily="18" charset="0"/>
              </a:rPr>
              <a:t>pass();</a:t>
            </a:r>
            <a:r>
              <a:rPr lang="ja-JP" altLang="en-US" sz="2400" dirty="0">
                <a:effectLst/>
                <a:latin typeface="Times New Roman" panose="02020603050405020304" pitchFamily="18" charset="0"/>
              </a:rPr>
              <a:t>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パス</a:t>
            </a:r>
            <a:endParaRPr lang="en-US" altLang="ja-JP" sz="2000" dirty="0">
              <a:solidFill>
                <a:srgbClr val="FFFF00"/>
              </a:solidFill>
              <a:effectLst/>
              <a:latin typeface="Times New Roman" panose="02020603050405020304" pitchFamily="18" charset="0"/>
            </a:endParaRPr>
          </a:p>
          <a:p>
            <a:pPr algn="l"/>
            <a:r>
              <a:rPr kumimoji="1" lang="en-US" altLang="ja-JP" sz="2400" dirty="0">
                <a:effectLst/>
                <a:latin typeface="Times New Roman" panose="02020603050405020304" pitchFamily="18" charset="0"/>
              </a:rPr>
              <a:t>    }</a:t>
            </a:r>
          </a:p>
          <a:p>
            <a:r>
              <a:rPr lang="en-US" altLang="ja-JP" sz="2400" dirty="0">
                <a:effectLst/>
                <a:latin typeface="Times New Roman" panose="02020603050405020304" pitchFamily="18" charset="0"/>
              </a:rPr>
              <a:t> :</a:t>
            </a:r>
            <a:endParaRPr kumimoji="1" lang="ja-JP" altLang="en-US" sz="2400" dirty="0">
              <a:effectLst/>
              <a:latin typeface="Times New Roman" panose="02020603050405020304"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手の入力</a:t>
            </a:r>
          </a:p>
        </p:txBody>
      </p:sp>
      <p:sp>
        <p:nvSpPr>
          <p:cNvPr id="3" name="正方形/長方形 2"/>
          <p:cNvSpPr/>
          <p:nvPr/>
        </p:nvSpPr>
        <p:spPr bwMode="auto">
          <a:xfrm>
            <a:off x="307932" y="1143000"/>
            <a:ext cx="8458200" cy="5410200"/>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solidFill>
                  <a:srgbClr val="FFFF00"/>
                </a:solidFill>
                <a:effectLst/>
                <a:latin typeface="Times New Roman" panose="02020603050405020304" pitchFamily="18" charset="0"/>
              </a:rPr>
              <a:t>/* </a:t>
            </a:r>
            <a:r>
              <a:rPr kumimoji="1" lang="ja-JP" altLang="en-US" sz="2000" dirty="0">
                <a:solidFill>
                  <a:srgbClr val="FFFF00"/>
                </a:solidFill>
                <a:effectLst/>
                <a:latin typeface="Times New Roman" panose="02020603050405020304" pitchFamily="18" charset="0"/>
              </a:rPr>
              <a:t>キーボードから</a:t>
            </a:r>
            <a:r>
              <a:rPr lang="ja-JP" altLang="en-US" sz="2000" dirty="0">
                <a:solidFill>
                  <a:srgbClr val="FFFF00"/>
                </a:solidFill>
                <a:effectLst/>
                <a:latin typeface="Times New Roman" panose="02020603050405020304" pitchFamily="18" charset="0"/>
              </a:rPr>
              <a:t>石を打つ</a:t>
            </a:r>
            <a:r>
              <a:rPr kumimoji="1" lang="ja-JP" altLang="en-US" sz="2000" dirty="0">
                <a:solidFill>
                  <a:srgbClr val="FFFF00"/>
                </a:solidFill>
                <a:effectLst/>
                <a:latin typeface="Times New Roman" panose="02020603050405020304" pitchFamily="18" charset="0"/>
              </a:rPr>
              <a:t>座標を入力する </a:t>
            </a:r>
            <a:r>
              <a:rPr kumimoji="1" lang="en-US" altLang="ja-JP" sz="2000" dirty="0">
                <a:solidFill>
                  <a:srgbClr val="FFFF00"/>
                </a:solidFill>
                <a:effectLst/>
                <a:latin typeface="Times New Roman" panose="02020603050405020304"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Point </a:t>
            </a:r>
            <a:r>
              <a:rPr lang="en-US" altLang="ja-JP" sz="2400" dirty="0" err="1">
                <a:effectLst/>
                <a:latin typeface="Times New Roman" panose="02020603050405020304" pitchFamily="18" charset="0"/>
              </a:rPr>
              <a:t>readMove</a:t>
            </a:r>
            <a:r>
              <a:rPr lang="en-US" altLang="ja-JP" sz="2400" dirty="0">
                <a:effectLst/>
                <a:latin typeface="Times New Roman" panose="02020603050405020304" pitchFamily="18" charset="0"/>
              </a:rPr>
              <a:t> (</a:t>
            </a:r>
            <a:r>
              <a:rPr lang="en-US" altLang="ja-JP" sz="2400" dirty="0" err="1">
                <a:effectLst/>
                <a:latin typeface="Times New Roman" panose="02020603050405020304" pitchFamily="18" charset="0"/>
              </a:rPr>
              <a:t>int</a:t>
            </a:r>
            <a:r>
              <a:rPr lang="en-US" altLang="ja-JP" sz="2400" dirty="0">
                <a:effectLst/>
                <a:latin typeface="Times New Roman" panose="02020603050405020304" pitchFamily="18" charset="0"/>
              </a:rPr>
              <a:t> color)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   </a:t>
            </a:r>
            <a:r>
              <a:rPr kumimoji="1" lang="en-US" altLang="ja-JP" sz="2400" dirty="0" err="1">
                <a:effectLst/>
                <a:latin typeface="Times New Roman" panose="02020603050405020304" pitchFamily="18" charset="0"/>
              </a:rPr>
              <a:t>int</a:t>
            </a:r>
            <a:r>
              <a:rPr kumimoji="1" lang="en-US" altLang="ja-JP" sz="2400" dirty="0">
                <a:effectLst/>
                <a:latin typeface="Times New Roman" panose="02020603050405020304" pitchFamily="18" charset="0"/>
              </a:rPr>
              <a:t> x, y;</a:t>
            </a:r>
            <a:endParaRPr lang="en-US" altLang="ja-JP" sz="2400" dirty="0">
              <a:effectLst/>
              <a:latin typeface="Times New Roman" panose="02020603050405020304" pitchFamily="18" charset="0"/>
            </a:endParaRPr>
          </a:p>
          <a:p>
            <a:pPr algn="l"/>
            <a:r>
              <a:rPr kumimoji="1" lang="en-US" altLang="ja-JP" sz="2400" dirty="0">
                <a:effectLst/>
                <a:latin typeface="Times New Roman" panose="02020603050405020304" pitchFamily="18" charset="0"/>
              </a:rPr>
              <a:t>   while (true) {</a:t>
            </a:r>
            <a:r>
              <a:rPr lang="en-US" altLang="ja-JP" sz="2400" dirty="0">
                <a:latin typeface="Times New Roman" pitchFamily="18" charset="0"/>
              </a:rPr>
              <a:t> </a:t>
            </a:r>
            <a:r>
              <a:rPr lang="en-US" altLang="ja-JP" sz="2000" dirty="0">
                <a:solidFill>
                  <a:srgbClr val="FFFF00"/>
                </a:solidFill>
                <a:latin typeface="Times New Roman" pitchFamily="18" charset="0"/>
              </a:rPr>
              <a:t>// </a:t>
            </a:r>
            <a:r>
              <a:rPr lang="ja-JP" altLang="en-US" sz="2000" dirty="0">
                <a:solidFill>
                  <a:srgbClr val="FFFF00"/>
                </a:solidFill>
                <a:latin typeface="Times New Roman" pitchFamily="18" charset="0"/>
              </a:rPr>
              <a:t>適切な位置が選択されるまでループ</a:t>
            </a:r>
            <a:endParaRPr lang="en-US" altLang="ja-JP" sz="2000" dirty="0">
              <a:solidFill>
                <a:srgbClr val="FFFF00"/>
              </a:solidFill>
              <a:latin typeface="Times New Roman" pitchFamily="18" charset="0"/>
            </a:endParaRPr>
          </a:p>
          <a:p>
            <a:pPr algn="l"/>
            <a:r>
              <a:rPr lang="en-US" altLang="ja-JP" sz="2400" dirty="0">
                <a:latin typeface="Times New Roman" pitchFamily="18" charset="0"/>
              </a:rPr>
              <a:t>     System.out.print (“x?”); </a:t>
            </a:r>
          </a:p>
          <a:p>
            <a:pPr algn="l"/>
            <a:r>
              <a:rPr lang="en-US" altLang="ja-JP" sz="2400" dirty="0">
                <a:latin typeface="Times New Roman" pitchFamily="18" charset="0"/>
              </a:rPr>
              <a:t>     String </a:t>
            </a:r>
            <a:r>
              <a:rPr lang="en-US" altLang="ja-JP" sz="2400" dirty="0" err="1">
                <a:latin typeface="Times New Roman" pitchFamily="18" charset="0"/>
              </a:rPr>
              <a:t>inputString</a:t>
            </a:r>
            <a:r>
              <a:rPr lang="en-US" altLang="ja-JP" sz="2400" dirty="0">
                <a:latin typeface="Times New Roman" pitchFamily="18" charset="0"/>
              </a:rPr>
              <a:t> = </a:t>
            </a:r>
            <a:r>
              <a:rPr lang="en-US" altLang="ja-JP" sz="2400" dirty="0" err="1">
                <a:latin typeface="Times New Roman" pitchFamily="18" charset="0"/>
              </a:rPr>
              <a:t>keyBoardScanner.next</a:t>
            </a:r>
            <a:r>
              <a:rPr lang="en-US" altLang="ja-JP" sz="2400" dirty="0">
                <a:latin typeface="Times New Roman" pitchFamily="18" charset="0"/>
              </a:rPr>
              <a:t>();</a:t>
            </a:r>
          </a:p>
          <a:p>
            <a:pPr algn="l"/>
            <a:r>
              <a:rPr lang="en-US" altLang="ja-JP" sz="2400" dirty="0">
                <a:latin typeface="Times New Roman" pitchFamily="18" charset="0"/>
              </a:rPr>
              <a:t>     try {</a:t>
            </a:r>
          </a:p>
          <a:p>
            <a:pPr algn="l"/>
            <a:r>
              <a:rPr lang="en-US" altLang="ja-JP" sz="2400" dirty="0">
                <a:latin typeface="Times New Roman" pitchFamily="18" charset="0"/>
              </a:rPr>
              <a:t>        x = </a:t>
            </a:r>
            <a:r>
              <a:rPr lang="en-US" altLang="ja-JP" sz="2400" dirty="0" err="1">
                <a:latin typeface="Times New Roman" pitchFamily="18" charset="0"/>
              </a:rPr>
              <a:t>Integer.parseInt</a:t>
            </a:r>
            <a:r>
              <a:rPr lang="en-US" altLang="ja-JP" sz="2400" dirty="0">
                <a:latin typeface="Times New Roman" pitchFamily="18" charset="0"/>
              </a:rPr>
              <a:t> (</a:t>
            </a:r>
            <a:r>
              <a:rPr lang="en-US" altLang="ja-JP" sz="2400" dirty="0" err="1">
                <a:latin typeface="Times New Roman" pitchFamily="18" charset="0"/>
              </a:rPr>
              <a:t>inputString</a:t>
            </a:r>
            <a:r>
              <a:rPr lang="en-US" altLang="ja-JP" sz="2400" dirty="0">
                <a:latin typeface="Times New Roman" pitchFamily="18" charset="0"/>
              </a:rPr>
              <a:t>);</a:t>
            </a:r>
          </a:p>
          <a:p>
            <a:pPr algn="l"/>
            <a:r>
              <a:rPr lang="en-US" altLang="ja-JP" sz="2400" dirty="0">
                <a:latin typeface="Times New Roman" pitchFamily="18" charset="0"/>
              </a:rPr>
              <a:t>     } catch (</a:t>
            </a:r>
            <a:r>
              <a:rPr lang="en-US" altLang="ja-JP" sz="2400" dirty="0" err="1">
                <a:latin typeface="Times New Roman" pitchFamily="18" charset="0"/>
              </a:rPr>
              <a:t>NumberFormatException</a:t>
            </a:r>
            <a:r>
              <a:rPr lang="en-US" altLang="ja-JP" sz="2400" dirty="0">
                <a:latin typeface="Times New Roman" pitchFamily="18" charset="0"/>
              </a:rPr>
              <a:t> e) {  continue;</a:t>
            </a:r>
            <a:r>
              <a:rPr lang="en-US" altLang="ja-JP" sz="2400" dirty="0">
                <a:solidFill>
                  <a:srgbClr val="FFFF00"/>
                </a:solidFill>
                <a:latin typeface="Times New Roman" pitchFamily="18" charset="0"/>
              </a:rPr>
              <a:t> </a:t>
            </a:r>
            <a:r>
              <a:rPr lang="en-US" altLang="ja-JP" sz="2000" dirty="0">
                <a:solidFill>
                  <a:srgbClr val="FFFF00"/>
                </a:solidFill>
                <a:latin typeface="Times New Roman" pitchFamily="18" charset="0"/>
              </a:rPr>
              <a:t>// </a:t>
            </a:r>
            <a:r>
              <a:rPr lang="ja-JP" altLang="en-US" sz="2000" dirty="0">
                <a:solidFill>
                  <a:srgbClr val="FFFF00"/>
                </a:solidFill>
                <a:latin typeface="Times New Roman" pitchFamily="18" charset="0"/>
              </a:rPr>
              <a:t>整数以外</a:t>
            </a:r>
            <a:r>
              <a:rPr lang="en-US" altLang="ja-JP" sz="2400" dirty="0">
                <a:latin typeface="Times New Roman" pitchFamily="18" charset="0"/>
              </a:rPr>
              <a:t> }</a:t>
            </a:r>
          </a:p>
          <a:p>
            <a:pPr algn="l"/>
            <a:r>
              <a:rPr lang="en-US" altLang="ja-JP" sz="2400" dirty="0">
                <a:latin typeface="Times New Roman" pitchFamily="18" charset="0"/>
              </a:rPr>
              <a:t>     if (place &lt;1 || 8&lt;place)  continue; </a:t>
            </a:r>
            <a:r>
              <a:rPr lang="en-US" altLang="ja-JP" sz="2000" dirty="0">
                <a:solidFill>
                  <a:srgbClr val="FFFF00"/>
                </a:solidFill>
                <a:latin typeface="Times New Roman" pitchFamily="18" charset="0"/>
              </a:rPr>
              <a:t>// </a:t>
            </a:r>
            <a:r>
              <a:rPr lang="ja-JP" altLang="en-US" sz="2000" dirty="0">
                <a:solidFill>
                  <a:srgbClr val="FFFF00"/>
                </a:solidFill>
                <a:latin typeface="Times New Roman" pitchFamily="18" charset="0"/>
              </a:rPr>
              <a:t>範囲外</a:t>
            </a:r>
            <a:endParaRPr lang="en-US" altLang="ja-JP" sz="2400" dirty="0">
              <a:latin typeface="Times New Roman" pitchFamily="18" charset="0"/>
            </a:endParaRPr>
          </a:p>
          <a:p>
            <a:r>
              <a:rPr lang="en-US" altLang="ja-JP" sz="2400" dirty="0">
                <a:latin typeface="Times New Roman" pitchFamily="18" charset="0"/>
              </a:rPr>
              <a:t>:</a:t>
            </a:r>
            <a:endParaRPr lang="ja-JP" altLang="en-US" sz="2400" dirty="0">
              <a:latin typeface="Times New Roman" pitchFamily="18" charset="0"/>
            </a:endParaRPr>
          </a:p>
        </p:txBody>
      </p:sp>
    </p:spTree>
    <p:extLst>
      <p:ext uri="{BB962C8B-B14F-4D97-AF65-F5344CB8AC3E}">
        <p14:creationId xmlns:p14="http://schemas.microsoft.com/office/powerpoint/2010/main" val="3965384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手の入力</a:t>
            </a:r>
          </a:p>
        </p:txBody>
      </p:sp>
      <p:sp>
        <p:nvSpPr>
          <p:cNvPr id="3" name="正方形/長方形 2"/>
          <p:cNvSpPr/>
          <p:nvPr/>
        </p:nvSpPr>
        <p:spPr bwMode="auto">
          <a:xfrm>
            <a:off x="295405" y="1066800"/>
            <a:ext cx="8467595" cy="5562600"/>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itchFamily="18" charset="0"/>
              </a:rPr>
              <a:t>     System.out.print (“y?”);</a:t>
            </a:r>
          </a:p>
          <a:p>
            <a:pPr algn="l"/>
            <a:r>
              <a:rPr lang="en-US" altLang="ja-JP" sz="2400" dirty="0">
                <a:latin typeface="Times New Roman" pitchFamily="18" charset="0"/>
              </a:rPr>
              <a:t>     try {</a:t>
            </a:r>
          </a:p>
          <a:p>
            <a:pPr algn="l"/>
            <a:r>
              <a:rPr lang="en-US" altLang="ja-JP" sz="2400" dirty="0">
                <a:latin typeface="Times New Roman" pitchFamily="18" charset="0"/>
              </a:rPr>
              <a:t>        y = </a:t>
            </a:r>
            <a:r>
              <a:rPr lang="en-US" altLang="ja-JP" sz="2400" dirty="0" err="1">
                <a:latin typeface="Times New Roman" pitchFamily="18" charset="0"/>
              </a:rPr>
              <a:t>Integer.parseInt</a:t>
            </a:r>
            <a:r>
              <a:rPr lang="en-US" altLang="ja-JP" sz="2400" dirty="0">
                <a:latin typeface="Times New Roman" pitchFamily="18" charset="0"/>
              </a:rPr>
              <a:t> (</a:t>
            </a:r>
            <a:r>
              <a:rPr lang="en-US" altLang="ja-JP" sz="2400" dirty="0" err="1">
                <a:latin typeface="Times New Roman" pitchFamily="18" charset="0"/>
              </a:rPr>
              <a:t>inputString</a:t>
            </a:r>
            <a:r>
              <a:rPr lang="en-US" altLang="ja-JP" sz="2400" dirty="0">
                <a:latin typeface="Times New Roman" pitchFamily="18" charset="0"/>
              </a:rPr>
              <a:t>);</a:t>
            </a:r>
          </a:p>
          <a:p>
            <a:pPr algn="l"/>
            <a:r>
              <a:rPr lang="en-US" altLang="ja-JP" sz="2400" dirty="0">
                <a:latin typeface="Times New Roman" pitchFamily="18" charset="0"/>
              </a:rPr>
              <a:t>     } catch (</a:t>
            </a:r>
            <a:r>
              <a:rPr lang="en-US" altLang="ja-JP" sz="2400" dirty="0" err="1">
                <a:latin typeface="Times New Roman" pitchFamily="18" charset="0"/>
              </a:rPr>
              <a:t>NumberFormatException</a:t>
            </a:r>
            <a:r>
              <a:rPr lang="en-US" altLang="ja-JP" sz="2400" dirty="0">
                <a:latin typeface="Times New Roman" pitchFamily="18" charset="0"/>
              </a:rPr>
              <a:t> e) {  continue;</a:t>
            </a:r>
            <a:r>
              <a:rPr lang="en-US" altLang="ja-JP" sz="2400" dirty="0">
                <a:solidFill>
                  <a:srgbClr val="FFFF00"/>
                </a:solidFill>
                <a:latin typeface="Times New Roman" pitchFamily="18" charset="0"/>
              </a:rPr>
              <a:t> </a:t>
            </a:r>
            <a:r>
              <a:rPr lang="en-US" altLang="ja-JP" sz="2000" dirty="0">
                <a:solidFill>
                  <a:srgbClr val="FFFF00"/>
                </a:solidFill>
                <a:latin typeface="Times New Roman" pitchFamily="18" charset="0"/>
              </a:rPr>
              <a:t>// </a:t>
            </a:r>
            <a:r>
              <a:rPr lang="ja-JP" altLang="en-US" sz="2000" dirty="0">
                <a:solidFill>
                  <a:srgbClr val="FFFF00"/>
                </a:solidFill>
                <a:latin typeface="Times New Roman" pitchFamily="18" charset="0"/>
              </a:rPr>
              <a:t>整数以外</a:t>
            </a:r>
            <a:r>
              <a:rPr lang="en-US" altLang="ja-JP" sz="2400" dirty="0">
                <a:latin typeface="Times New Roman" pitchFamily="18" charset="0"/>
              </a:rPr>
              <a:t> }</a:t>
            </a:r>
          </a:p>
          <a:p>
            <a:pPr algn="l"/>
            <a:r>
              <a:rPr lang="en-US" altLang="ja-JP" sz="2400" dirty="0">
                <a:latin typeface="Times New Roman" pitchFamily="18" charset="0"/>
              </a:rPr>
              <a:t>     if (place &lt;1 || 8&lt;place)  continue; </a:t>
            </a:r>
            <a:r>
              <a:rPr lang="en-US" altLang="ja-JP" sz="2000" dirty="0">
                <a:solidFill>
                  <a:srgbClr val="FFFF00"/>
                </a:solidFill>
                <a:latin typeface="Times New Roman" pitchFamily="18" charset="0"/>
              </a:rPr>
              <a:t>// </a:t>
            </a:r>
            <a:r>
              <a:rPr lang="ja-JP" altLang="en-US" sz="2000" dirty="0">
                <a:solidFill>
                  <a:srgbClr val="FFFF00"/>
                </a:solidFill>
                <a:latin typeface="Times New Roman" pitchFamily="18" charset="0"/>
              </a:rPr>
              <a:t>範囲外</a:t>
            </a:r>
            <a:endParaRPr lang="en-US" altLang="ja-JP" sz="2000" dirty="0">
              <a:solidFill>
                <a:srgbClr val="FFFF00"/>
              </a:solidFill>
              <a:latin typeface="Times New Roman" pitchFamily="18" charset="0"/>
            </a:endParaRPr>
          </a:p>
          <a:p>
            <a:pPr algn="l"/>
            <a:r>
              <a:rPr lang="en-US" altLang="ja-JP" sz="2000" dirty="0">
                <a:solidFill>
                  <a:srgbClr val="FFFF00"/>
                </a:solidFill>
                <a:latin typeface="Times New Roman" pitchFamily="18" charset="0"/>
              </a:rPr>
              <a:t>      </a:t>
            </a:r>
            <a:r>
              <a:rPr lang="en-US" altLang="ja-JP" sz="2400" dirty="0">
                <a:latin typeface="Times New Roman" pitchFamily="18" charset="0"/>
              </a:rPr>
              <a:t>Point </a:t>
            </a:r>
            <a:r>
              <a:rPr lang="en-US" altLang="ja-JP" sz="2400" dirty="0" err="1">
                <a:latin typeface="Times New Roman" pitchFamily="18" charset="0"/>
              </a:rPr>
              <a:t>point</a:t>
            </a:r>
            <a:r>
              <a:rPr lang="en-US" altLang="ja-JP" sz="2400" dirty="0">
                <a:latin typeface="Times New Roman" pitchFamily="18" charset="0"/>
              </a:rPr>
              <a:t> = new Point (x, y);</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itchFamily="18" charset="0"/>
              </a:rPr>
              <a:t>     if (!</a:t>
            </a:r>
            <a:r>
              <a:rPr lang="en-US" altLang="ja-JP" sz="2400" dirty="0" err="1">
                <a:latin typeface="Times New Roman" pitchFamily="18" charset="0"/>
              </a:rPr>
              <a:t>isLegalMove</a:t>
            </a:r>
            <a:r>
              <a:rPr lang="en-US" altLang="ja-JP" sz="2400" dirty="0">
                <a:latin typeface="Times New Roman" pitchFamily="18" charset="0"/>
              </a:rPr>
              <a:t> (point, color)) continue;</a:t>
            </a:r>
            <a:r>
              <a:rPr lang="en-US" altLang="ja-JP" sz="2000" dirty="0">
                <a:solidFill>
                  <a:srgbClr val="FFFF00"/>
                </a:solidFill>
                <a:latin typeface="Times New Roman" pitchFamily="18" charset="0"/>
              </a:rPr>
              <a:t> // </a:t>
            </a:r>
            <a:r>
              <a:rPr lang="ja-JP" altLang="en-US" sz="2000" dirty="0">
                <a:solidFill>
                  <a:srgbClr val="FFFF00"/>
                </a:solidFill>
                <a:latin typeface="Times New Roman" pitchFamily="18" charset="0"/>
              </a:rPr>
              <a:t>合法手ではない</a:t>
            </a:r>
            <a:endParaRPr lang="en-US" altLang="ja-JP" sz="2000" dirty="0">
              <a:solidFill>
                <a:srgbClr val="FFFF00"/>
              </a:solidFill>
              <a:latin typeface="Times New Roman"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itchFamily="18" charset="0"/>
              </a:rPr>
              <a:t>     break;</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itchFamily="18" charset="0"/>
              </a:rPr>
              <a:t>   return point;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itchFamily="18" charset="0"/>
              </a:rPr>
              <a:t>}</a:t>
            </a:r>
            <a:endParaRPr lang="ja-JP" altLang="en-US" sz="2400" dirty="0">
              <a:latin typeface="Times New Roman" pitchFamily="18" charset="0"/>
            </a:endParaRPr>
          </a:p>
        </p:txBody>
      </p:sp>
    </p:spTree>
    <p:extLst>
      <p:ext uri="{BB962C8B-B14F-4D97-AF65-F5344CB8AC3E}">
        <p14:creationId xmlns:p14="http://schemas.microsoft.com/office/powerpoint/2010/main" val="17856374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手のランダム</a:t>
            </a:r>
            <a:r>
              <a:rPr lang="ja-JP" altLang="en-US" dirty="0"/>
              <a:t>選択</a:t>
            </a:r>
            <a:endParaRPr kumimoji="1" lang="ja-JP" altLang="en-US" dirty="0"/>
          </a:p>
        </p:txBody>
      </p:sp>
      <p:sp>
        <p:nvSpPr>
          <p:cNvPr id="3" name="正方形/長方形 2"/>
          <p:cNvSpPr/>
          <p:nvPr/>
        </p:nvSpPr>
        <p:spPr bwMode="auto">
          <a:xfrm>
            <a:off x="307932" y="1143000"/>
            <a:ext cx="8458200" cy="5410200"/>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import </a:t>
            </a:r>
            <a:r>
              <a:rPr kumimoji="1" lang="en-US" altLang="ja-JP" sz="2400" dirty="0" err="1">
                <a:effectLst/>
                <a:latin typeface="Times New Roman" panose="02020603050405020304" pitchFamily="18" charset="0"/>
              </a:rPr>
              <a:t>java.util</a:t>
            </a:r>
            <a:r>
              <a:rPr lang="en-US" altLang="ja-JP" sz="2400" dirty="0" err="1">
                <a:effectLst/>
                <a:latin typeface="Times New Roman" panose="02020603050405020304" pitchFamily="18" charset="0"/>
              </a:rPr>
              <a:t>.Random</a:t>
            </a:r>
            <a:r>
              <a:rPr lang="en-US" altLang="ja-JP" sz="2400" dirty="0">
                <a:effectLst/>
                <a:latin typeface="Times New Roman" panose="02020603050405020304"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solidFill>
                  <a:srgbClr val="FFFF00"/>
                </a:solidFill>
                <a:effectLst/>
                <a:latin typeface="Times New Roman" panose="02020603050405020304" pitchFamily="18" charset="0"/>
              </a:rPr>
              <a:t>/* </a:t>
            </a:r>
            <a:r>
              <a:rPr kumimoji="1" lang="ja-JP" altLang="en-US" sz="2000" dirty="0">
                <a:solidFill>
                  <a:srgbClr val="FFFF00"/>
                </a:solidFill>
                <a:effectLst/>
                <a:latin typeface="Times New Roman" panose="02020603050405020304" pitchFamily="18" charset="0"/>
              </a:rPr>
              <a:t>合法手からランダムに１つ選ぶ </a:t>
            </a:r>
            <a:r>
              <a:rPr kumimoji="1" lang="en-US" altLang="ja-JP" sz="2000" dirty="0">
                <a:solidFill>
                  <a:srgbClr val="FFFF00"/>
                </a:solidFill>
                <a:effectLst/>
                <a:latin typeface="Times New Roman" panose="02020603050405020304"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Point </a:t>
            </a:r>
            <a:r>
              <a:rPr lang="en-US" altLang="ja-JP" sz="2400" dirty="0" err="1">
                <a:effectLst/>
                <a:latin typeface="Times New Roman" panose="02020603050405020304" pitchFamily="18" charset="0"/>
              </a:rPr>
              <a:t>randomSelectMove</a:t>
            </a:r>
            <a:r>
              <a:rPr lang="en-US" altLang="ja-JP" sz="2400" dirty="0">
                <a:effectLst/>
                <a:latin typeface="Times New Roman" panose="02020603050405020304" pitchFamily="18" charset="0"/>
              </a:rPr>
              <a:t> (</a:t>
            </a:r>
            <a:r>
              <a:rPr lang="en-US" altLang="ja-JP" sz="2400" dirty="0" err="1">
                <a:effectLst/>
                <a:latin typeface="Times New Roman" panose="02020603050405020304" pitchFamily="18" charset="0"/>
              </a:rPr>
              <a:t>int</a:t>
            </a:r>
            <a:r>
              <a:rPr lang="en-US" altLang="ja-JP" sz="2400" dirty="0">
                <a:effectLst/>
                <a:latin typeface="Times New Roman" panose="02020603050405020304" pitchFamily="18" charset="0"/>
              </a:rPr>
              <a:t> color)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   long seed = </a:t>
            </a:r>
            <a:r>
              <a:rPr lang="en-US" altLang="ja-JP" sz="2400" dirty="0" err="1">
                <a:effectLst/>
                <a:latin typeface="Times New Roman" panose="02020603050405020304" pitchFamily="18" charset="0"/>
              </a:rPr>
              <a:t>System.currentTimeMillis</a:t>
            </a:r>
            <a:r>
              <a:rPr lang="en-US" altLang="ja-JP" sz="2400" dirty="0">
                <a:effectLst/>
                <a:latin typeface="Times New Roman" panose="02020603050405020304" pitchFamily="18" charset="0"/>
              </a:rPr>
              <a:t>();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現在時刻を得る</a:t>
            </a:r>
            <a:endParaRPr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   Random </a:t>
            </a:r>
            <a:r>
              <a:rPr lang="en-US" altLang="ja-JP" sz="2400" dirty="0" err="1">
                <a:effectLst/>
                <a:latin typeface="Times New Roman" panose="02020603050405020304" pitchFamily="18" charset="0"/>
              </a:rPr>
              <a:t>rnd</a:t>
            </a:r>
            <a:r>
              <a:rPr lang="en-US" altLang="ja-JP" sz="2400" dirty="0">
                <a:effectLst/>
                <a:latin typeface="Times New Roman" panose="02020603050405020304" pitchFamily="18" charset="0"/>
              </a:rPr>
              <a:t> = new Random (seed);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乱数生成</a:t>
            </a:r>
            <a:endParaRPr lang="en-US" altLang="ja-JP" sz="2000" dirty="0">
              <a:solidFill>
                <a:srgbClr val="FFFF00"/>
              </a:solidFill>
              <a:effectLst/>
              <a:latin typeface="Times New Roman" panose="02020603050405020304" pitchFamily="18" charset="0"/>
            </a:endParaRPr>
          </a:p>
          <a:p>
            <a:pPr algn="l"/>
            <a:r>
              <a:rPr lang="en-US" altLang="ja-JP" sz="2400" dirty="0">
                <a:effectLst/>
                <a:latin typeface="Times New Roman" panose="02020603050405020304" pitchFamily="18" charset="0"/>
              </a:rPr>
              <a:t>   ArrayList&lt;Point&gt; </a:t>
            </a:r>
            <a:r>
              <a:rPr lang="en-US" altLang="ja-JP" sz="2400" dirty="0" err="1">
                <a:effectLst/>
                <a:latin typeface="Times New Roman" panose="02020603050405020304" pitchFamily="18" charset="0"/>
              </a:rPr>
              <a:t>moveList</a:t>
            </a:r>
            <a:r>
              <a:rPr lang="en-US" altLang="ja-JP" sz="2400" dirty="0">
                <a:effectLst/>
                <a:latin typeface="Times New Roman" panose="02020603050405020304" pitchFamily="18" charset="0"/>
              </a:rPr>
              <a:t> = </a:t>
            </a:r>
            <a:r>
              <a:rPr lang="en-US" altLang="ja-JP" sz="2400" dirty="0" err="1">
                <a:effectLst/>
                <a:latin typeface="Times New Roman" panose="02020603050405020304" pitchFamily="18" charset="0"/>
              </a:rPr>
              <a:t>generateMoveList</a:t>
            </a:r>
            <a:r>
              <a:rPr lang="en-US" altLang="ja-JP" sz="2400" dirty="0">
                <a:effectLst/>
                <a:latin typeface="Times New Roman" panose="02020603050405020304" pitchFamily="18" charset="0"/>
              </a:rPr>
              <a:t> (color);</a:t>
            </a:r>
          </a:p>
          <a:p>
            <a:pPr algn="l"/>
            <a:r>
              <a:rPr lang="en-US" altLang="ja-JP" sz="2400" dirty="0">
                <a:effectLst/>
                <a:latin typeface="Times New Roman" panose="02020603050405020304" pitchFamily="18" charset="0"/>
              </a:rPr>
              <a:t>   </a:t>
            </a:r>
            <a:r>
              <a:rPr lang="en-US" altLang="ja-JP" sz="2400" dirty="0" err="1">
                <a:effectLst/>
                <a:latin typeface="Times New Roman" panose="02020603050405020304" pitchFamily="18" charset="0"/>
              </a:rPr>
              <a:t>int</a:t>
            </a:r>
            <a:r>
              <a:rPr lang="en-US" altLang="ja-JP" sz="2400" dirty="0">
                <a:effectLst/>
                <a:latin typeface="Times New Roman" panose="02020603050405020304" pitchFamily="18" charset="0"/>
              </a:rPr>
              <a:t> r = </a:t>
            </a:r>
            <a:r>
              <a:rPr lang="en-US" altLang="ja-JP" sz="2400" dirty="0" err="1">
                <a:effectLst/>
                <a:latin typeface="Times New Roman" panose="02020603050405020304" pitchFamily="18" charset="0"/>
              </a:rPr>
              <a:t>rnd.nextInt</a:t>
            </a:r>
            <a:r>
              <a:rPr lang="en-US" altLang="ja-JP" sz="2400" dirty="0">
                <a:effectLst/>
                <a:latin typeface="Times New Roman" panose="02020603050405020304" pitchFamily="18" charset="0"/>
              </a:rPr>
              <a:t> (</a:t>
            </a:r>
            <a:r>
              <a:rPr lang="en-US" altLang="ja-JP" sz="2400" dirty="0" err="1">
                <a:effectLst/>
                <a:latin typeface="Times New Roman" panose="02020603050405020304" pitchFamily="18" charset="0"/>
              </a:rPr>
              <a:t>moveList.size</a:t>
            </a:r>
            <a:r>
              <a:rPr lang="en-US" altLang="ja-JP" sz="2400" dirty="0">
                <a:effectLst/>
                <a:latin typeface="Times New Roman" panose="02020603050405020304" pitchFamily="18" charset="0"/>
              </a:rPr>
              <a:t>());</a:t>
            </a:r>
            <a:r>
              <a:rPr lang="ja-JP" altLang="en-US" sz="2400" dirty="0">
                <a:effectLst/>
                <a:latin typeface="Times New Roman" panose="02020603050405020304" pitchFamily="18" charset="0"/>
              </a:rPr>
              <a:t>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合法手の数以下の乱数を得る</a:t>
            </a:r>
            <a:endParaRPr lang="en-US" altLang="ja-JP" sz="2000" dirty="0">
              <a:solidFill>
                <a:srgbClr val="FFFF00"/>
              </a:solidFill>
              <a:effectLst/>
              <a:latin typeface="Times New Roman" panose="02020603050405020304" pitchFamily="18" charset="0"/>
            </a:endParaRPr>
          </a:p>
          <a:p>
            <a:pPr algn="l"/>
            <a:r>
              <a:rPr kumimoji="1" lang="en-US" altLang="ja-JP" sz="2400" dirty="0">
                <a:effectLst/>
                <a:latin typeface="Times New Roman" panose="02020603050405020304" pitchFamily="18" charset="0"/>
              </a:rPr>
              <a:t>   Point </a:t>
            </a:r>
            <a:r>
              <a:rPr kumimoji="1" lang="en-US" altLang="ja-JP" sz="2400" dirty="0" err="1">
                <a:effectLst/>
                <a:latin typeface="Times New Roman" panose="02020603050405020304" pitchFamily="18" charset="0"/>
              </a:rPr>
              <a:t>point</a:t>
            </a:r>
            <a:r>
              <a:rPr kumimoji="1" lang="en-US" altLang="ja-JP" sz="2400" dirty="0">
                <a:effectLst/>
                <a:latin typeface="Times New Roman" panose="02020603050405020304" pitchFamily="18" charset="0"/>
              </a:rPr>
              <a:t> = </a:t>
            </a:r>
            <a:r>
              <a:rPr kumimoji="1" lang="en-US" altLang="ja-JP" sz="2400" dirty="0" err="1">
                <a:effectLst/>
                <a:latin typeface="Times New Roman" panose="02020603050405020304" pitchFamily="18" charset="0"/>
              </a:rPr>
              <a:t>moveList.get</a:t>
            </a:r>
            <a:r>
              <a:rPr kumimoji="1" lang="en-US" altLang="ja-JP" sz="2400" dirty="0">
                <a:effectLst/>
                <a:latin typeface="Times New Roman" panose="02020603050405020304" pitchFamily="18" charset="0"/>
              </a:rPr>
              <a:t> (r);</a:t>
            </a:r>
          </a:p>
          <a:p>
            <a:pPr algn="l"/>
            <a:r>
              <a:rPr lang="en-US" altLang="ja-JP" sz="2400" dirty="0">
                <a:effectLst/>
                <a:latin typeface="Times New Roman" panose="02020603050405020304" pitchFamily="18" charset="0"/>
              </a:rPr>
              <a:t>   return point;</a:t>
            </a:r>
          </a:p>
          <a:p>
            <a:pPr algn="l"/>
            <a:r>
              <a:rPr lang="en-US" altLang="ja-JP" sz="2400" dirty="0">
                <a:effectLst/>
                <a:latin typeface="Times New Roman" panose="02020603050405020304" pitchFamily="18" charset="0"/>
              </a:rPr>
              <a:t>}</a:t>
            </a:r>
            <a:endParaRPr lang="en-US" altLang="ja-JP" sz="2000" dirty="0">
              <a:latin typeface="Times New Roman" pitchFamily="18" charset="0"/>
            </a:endParaRPr>
          </a:p>
        </p:txBody>
      </p:sp>
    </p:spTree>
    <p:extLst>
      <p:ext uri="{BB962C8B-B14F-4D97-AF65-F5344CB8AC3E}">
        <p14:creationId xmlns:p14="http://schemas.microsoft.com/office/powerpoint/2010/main" val="38865072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dirty="0"/>
              <a:t>着手の処理</a:t>
            </a:r>
            <a:endParaRPr kumimoji="1" lang="ja-JP" altLang="en-US" dirty="0"/>
          </a:p>
        </p:txBody>
      </p:sp>
      <p:sp>
        <p:nvSpPr>
          <p:cNvPr id="6" name="フローチャート: 判断 5"/>
          <p:cNvSpPr/>
          <p:nvPr/>
        </p:nvSpPr>
        <p:spPr bwMode="auto">
          <a:xfrm>
            <a:off x="983921" y="1942308"/>
            <a:ext cx="2590800" cy="914400"/>
          </a:xfrm>
          <a:prstGeom prst="flowChartDecision">
            <a:avLst/>
          </a:prstGeo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合法手か？</a:t>
            </a:r>
            <a:endParaRPr kumimoji="1" lang="ja-JP" altLang="en-US" sz="2000" dirty="0">
              <a:effectLst/>
              <a:latin typeface="Times New Roman" panose="02020603050405020304" pitchFamily="18" charset="0"/>
            </a:endParaRPr>
          </a:p>
        </p:txBody>
      </p:sp>
      <p:cxnSp>
        <p:nvCxnSpPr>
          <p:cNvPr id="11" name="直線矢印コネクタ 10"/>
          <p:cNvCxnSpPr>
            <a:stCxn id="6" idx="2"/>
          </p:cNvCxnSpPr>
          <p:nvPr/>
        </p:nvCxnSpPr>
        <p:spPr bwMode="auto">
          <a:xfrm>
            <a:off x="2279321" y="2856708"/>
            <a:ext cx="0" cy="15514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テキスト ボックス 11"/>
          <p:cNvSpPr txBox="1"/>
          <p:nvPr/>
        </p:nvSpPr>
        <p:spPr>
          <a:xfrm>
            <a:off x="1588959" y="2790688"/>
            <a:ext cx="706540" cy="523220"/>
          </a:xfrm>
          <a:prstGeom prst="rect">
            <a:avLst/>
          </a:prstGeom>
          <a:noFill/>
        </p:spPr>
        <p:txBody>
          <a:bodyPr wrap="none" rtlCol="0">
            <a:spAutoFit/>
          </a:bodyPr>
          <a:lstStyle/>
          <a:p>
            <a:r>
              <a:rPr kumimoji="1" lang="en-US" altLang="ja-JP" dirty="0">
                <a:latin typeface="Times New Roman" panose="02020603050405020304" pitchFamily="18" charset="0"/>
              </a:rPr>
              <a:t>Yes</a:t>
            </a:r>
            <a:endParaRPr kumimoji="1" lang="ja-JP" altLang="en-US" dirty="0">
              <a:latin typeface="Times New Roman" panose="02020603050405020304" pitchFamily="18" charset="0"/>
            </a:endParaRPr>
          </a:p>
        </p:txBody>
      </p:sp>
      <p:sp>
        <p:nvSpPr>
          <p:cNvPr id="13" name="フローチャート: 処理 12"/>
          <p:cNvSpPr/>
          <p:nvPr/>
        </p:nvSpPr>
        <p:spPr bwMode="auto">
          <a:xfrm>
            <a:off x="793421" y="4404651"/>
            <a:ext cx="2971800" cy="630869"/>
          </a:xfrm>
          <a:prstGeom prst="flowChartProcess">
            <a:avLst/>
          </a:prstGeo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敵石のある方向に</a:t>
            </a:r>
            <a:endParaRPr lang="en-US" altLang="ja-JP" sz="2000" dirty="0">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敵石以外に当るまで探索</a:t>
            </a:r>
            <a:endParaRPr kumimoji="1" lang="ja-JP" altLang="en-US" sz="2000" dirty="0">
              <a:effectLst/>
              <a:latin typeface="Times New Roman" panose="02020603050405020304" pitchFamily="18" charset="0"/>
            </a:endParaRPr>
          </a:p>
        </p:txBody>
      </p:sp>
      <p:sp>
        <p:nvSpPr>
          <p:cNvPr id="16" name="テキスト ボックス 15"/>
          <p:cNvSpPr txBox="1"/>
          <p:nvPr/>
        </p:nvSpPr>
        <p:spPr>
          <a:xfrm>
            <a:off x="1519148" y="6158036"/>
            <a:ext cx="706540" cy="523220"/>
          </a:xfrm>
          <a:prstGeom prst="rect">
            <a:avLst/>
          </a:prstGeom>
          <a:noFill/>
        </p:spPr>
        <p:txBody>
          <a:bodyPr wrap="none" rtlCol="0">
            <a:spAutoFit/>
          </a:bodyPr>
          <a:lstStyle/>
          <a:p>
            <a:r>
              <a:rPr kumimoji="1" lang="en-US" altLang="ja-JP" dirty="0">
                <a:latin typeface="Times New Roman" panose="02020603050405020304" pitchFamily="18" charset="0"/>
              </a:rPr>
              <a:t>Yes</a:t>
            </a:r>
            <a:endParaRPr kumimoji="1" lang="ja-JP" altLang="en-US" dirty="0">
              <a:latin typeface="Times New Roman" panose="02020603050405020304" pitchFamily="18" charset="0"/>
            </a:endParaRPr>
          </a:p>
        </p:txBody>
      </p:sp>
      <p:sp>
        <p:nvSpPr>
          <p:cNvPr id="17" name="フローチャート: 処理 16"/>
          <p:cNvSpPr/>
          <p:nvPr/>
        </p:nvSpPr>
        <p:spPr bwMode="auto">
          <a:xfrm>
            <a:off x="5638800" y="1664428"/>
            <a:ext cx="2667001" cy="630869"/>
          </a:xfrm>
          <a:prstGeom prst="flowChartProcess">
            <a:avLst/>
          </a:prstGeo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その方向の石を</a:t>
            </a:r>
            <a:endParaRPr lang="en-US" altLang="ja-JP" sz="2000" dirty="0">
              <a:effectLst/>
              <a:latin typeface="Times New Roman" panose="02020603050405020304" pitchFamily="18" charset="0"/>
            </a:endParaRPr>
          </a:p>
          <a:p>
            <a:pPr marL="0" marR="0" indent="0"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ひっくり返す</a:t>
            </a:r>
            <a:endParaRPr lang="en-US" altLang="ja-JP" sz="2000" dirty="0">
              <a:effectLst/>
              <a:latin typeface="Times New Roman" panose="02020603050405020304" pitchFamily="18" charset="0"/>
            </a:endParaRPr>
          </a:p>
        </p:txBody>
      </p:sp>
      <p:sp>
        <p:nvSpPr>
          <p:cNvPr id="18" name="フローチャート: 判断 17"/>
          <p:cNvSpPr/>
          <p:nvPr/>
        </p:nvSpPr>
        <p:spPr bwMode="auto">
          <a:xfrm>
            <a:off x="5520189" y="2633500"/>
            <a:ext cx="2590800" cy="914400"/>
          </a:xfrm>
          <a:prstGeom prst="flowChartDecision">
            <a:avLst/>
          </a:prstGeo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全ての方向を</a:t>
            </a:r>
            <a:endParaRPr lang="en-US" altLang="ja-JP" sz="2000" dirty="0">
              <a:effectLst/>
              <a:latin typeface="Times New Roman" panose="02020603050405020304" pitchFamily="18" charset="0"/>
            </a:endParaRPr>
          </a:p>
          <a:p>
            <a:pPr marL="0" marR="0" indent="0"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000" dirty="0">
                <a:effectLst/>
                <a:latin typeface="Times New Roman" panose="02020603050405020304" pitchFamily="18" charset="0"/>
              </a:rPr>
              <a:t>チェックしたか？</a:t>
            </a:r>
          </a:p>
        </p:txBody>
      </p:sp>
      <p:cxnSp>
        <p:nvCxnSpPr>
          <p:cNvPr id="19" name="直線矢印コネクタ 18"/>
          <p:cNvCxnSpPr/>
          <p:nvPr/>
        </p:nvCxnSpPr>
        <p:spPr bwMode="auto">
          <a:xfrm>
            <a:off x="6815589" y="4463482"/>
            <a:ext cx="0" cy="3048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テキスト ボックス 19"/>
          <p:cNvSpPr txBox="1"/>
          <p:nvPr/>
        </p:nvSpPr>
        <p:spPr>
          <a:xfrm>
            <a:off x="6774334" y="3419704"/>
            <a:ext cx="706540" cy="523220"/>
          </a:xfrm>
          <a:prstGeom prst="rect">
            <a:avLst/>
          </a:prstGeom>
          <a:noFill/>
        </p:spPr>
        <p:txBody>
          <a:bodyPr wrap="none" rtlCol="0">
            <a:spAutoFit/>
          </a:bodyPr>
          <a:lstStyle/>
          <a:p>
            <a:r>
              <a:rPr kumimoji="1" lang="en-US" altLang="ja-JP" dirty="0">
                <a:latin typeface="Times New Roman" panose="02020603050405020304" pitchFamily="18" charset="0"/>
              </a:rPr>
              <a:t>Yes</a:t>
            </a:r>
            <a:endParaRPr kumimoji="1" lang="ja-JP" altLang="en-US" dirty="0">
              <a:latin typeface="Times New Roman" panose="02020603050405020304" pitchFamily="18" charset="0"/>
            </a:endParaRPr>
          </a:p>
        </p:txBody>
      </p:sp>
      <p:cxnSp>
        <p:nvCxnSpPr>
          <p:cNvPr id="22" name="直線矢印コネクタ 21"/>
          <p:cNvCxnSpPr>
            <a:endCxn id="18" idx="0"/>
          </p:cNvCxnSpPr>
          <p:nvPr/>
        </p:nvCxnSpPr>
        <p:spPr bwMode="auto">
          <a:xfrm>
            <a:off x="6815589" y="2295297"/>
            <a:ext cx="0" cy="338203"/>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テキスト ボックス 25"/>
          <p:cNvSpPr txBox="1"/>
          <p:nvPr/>
        </p:nvSpPr>
        <p:spPr>
          <a:xfrm>
            <a:off x="271838" y="1202763"/>
            <a:ext cx="5328703" cy="461665"/>
          </a:xfrm>
          <a:prstGeom prst="rect">
            <a:avLst/>
          </a:prstGeom>
          <a:noFill/>
        </p:spPr>
        <p:txBody>
          <a:bodyPr wrap="none" rtlCol="0">
            <a:spAutoFit/>
          </a:bodyPr>
          <a:lstStyle/>
          <a:p>
            <a:pPr algn="l"/>
            <a:r>
              <a:rPr lang="ja-JP" altLang="en-US" sz="2400" dirty="0">
                <a:latin typeface="Times New Roman" panose="02020603050405020304" pitchFamily="18" charset="0"/>
              </a:rPr>
              <a:t>選択したマス</a:t>
            </a:r>
            <a:r>
              <a:rPr kumimoji="1" lang="ja-JP" altLang="en-US" sz="2400" dirty="0">
                <a:latin typeface="Times New Roman" panose="02020603050405020304" pitchFamily="18" charset="0"/>
              </a:rPr>
              <a:t>に対して以下の処理を行う</a:t>
            </a:r>
          </a:p>
        </p:txBody>
      </p:sp>
      <p:cxnSp>
        <p:nvCxnSpPr>
          <p:cNvPr id="27" name="直線矢印コネクタ 26"/>
          <p:cNvCxnSpPr/>
          <p:nvPr/>
        </p:nvCxnSpPr>
        <p:spPr bwMode="auto">
          <a:xfrm>
            <a:off x="2249609" y="5062985"/>
            <a:ext cx="0" cy="338203"/>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フローチャート: 判断 27"/>
          <p:cNvSpPr/>
          <p:nvPr/>
        </p:nvSpPr>
        <p:spPr bwMode="auto">
          <a:xfrm>
            <a:off x="954209" y="5401188"/>
            <a:ext cx="2590800" cy="914400"/>
          </a:xfrm>
          <a:prstGeom prst="flowChartDecision">
            <a:avLst/>
          </a:prstGeo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自石に当ったか</a:t>
            </a:r>
            <a:r>
              <a:rPr kumimoji="1" lang="ja-JP" altLang="en-US" sz="2000" dirty="0">
                <a:effectLst/>
                <a:latin typeface="Times New Roman" panose="02020603050405020304" pitchFamily="18" charset="0"/>
              </a:rPr>
              <a:t>？</a:t>
            </a:r>
          </a:p>
        </p:txBody>
      </p:sp>
      <p:sp>
        <p:nvSpPr>
          <p:cNvPr id="32" name="フローチャート: 端子 31"/>
          <p:cNvSpPr/>
          <p:nvPr/>
        </p:nvSpPr>
        <p:spPr bwMode="auto">
          <a:xfrm>
            <a:off x="6007501" y="4741712"/>
            <a:ext cx="1583771" cy="326492"/>
          </a:xfrm>
          <a:prstGeom prst="flowChartTerminator">
            <a:avLst/>
          </a:prstGeo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着手完了</a:t>
            </a:r>
            <a:endParaRPr kumimoji="1" lang="ja-JP" altLang="en-US" sz="2000" dirty="0">
              <a:effectLst/>
              <a:latin typeface="Times New Roman" panose="02020603050405020304" pitchFamily="18" charset="0"/>
            </a:endParaRPr>
          </a:p>
        </p:txBody>
      </p:sp>
      <p:cxnSp>
        <p:nvCxnSpPr>
          <p:cNvPr id="34" name="直線コネクタ 33"/>
          <p:cNvCxnSpPr>
            <a:stCxn id="28" idx="2"/>
          </p:cNvCxnSpPr>
          <p:nvPr/>
        </p:nvCxnSpPr>
        <p:spPr bwMode="auto">
          <a:xfrm>
            <a:off x="2249609" y="6315588"/>
            <a:ext cx="0" cy="174694"/>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直線矢印コネクタ 35"/>
          <p:cNvCxnSpPr/>
          <p:nvPr/>
        </p:nvCxnSpPr>
        <p:spPr bwMode="auto">
          <a:xfrm>
            <a:off x="2249609" y="6490282"/>
            <a:ext cx="2089267" cy="0"/>
          </a:xfrm>
          <a:prstGeom prst="straightConnector1">
            <a:avLst/>
          </a:prstGeom>
          <a:noFill/>
          <a:ln w="19050" cap="flat" cmpd="sng" algn="ctr">
            <a:solidFill>
              <a:schemeClr val="tx1"/>
            </a:solidFill>
            <a:prstDash val="solid"/>
            <a:round/>
            <a:headEnd type="none" w="med" len="med"/>
            <a:tailEnd type="non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直線コネクタ 37"/>
          <p:cNvCxnSpPr/>
          <p:nvPr/>
        </p:nvCxnSpPr>
        <p:spPr bwMode="auto">
          <a:xfrm flipV="1">
            <a:off x="4338876" y="1958468"/>
            <a:ext cx="0" cy="4510420"/>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直線矢印コネクタ 39"/>
          <p:cNvCxnSpPr>
            <a:endCxn id="17" idx="1"/>
          </p:cNvCxnSpPr>
          <p:nvPr/>
        </p:nvCxnSpPr>
        <p:spPr bwMode="auto">
          <a:xfrm>
            <a:off x="4338876" y="1965278"/>
            <a:ext cx="1299924" cy="1458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直線コネクタ 41"/>
          <p:cNvCxnSpPr>
            <a:stCxn id="18" idx="1"/>
          </p:cNvCxnSpPr>
          <p:nvPr/>
        </p:nvCxnSpPr>
        <p:spPr bwMode="auto">
          <a:xfrm flipH="1" flipV="1">
            <a:off x="4701405" y="3090699"/>
            <a:ext cx="818784" cy="1"/>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直線コネクタ 43"/>
          <p:cNvCxnSpPr/>
          <p:nvPr/>
        </p:nvCxnSpPr>
        <p:spPr bwMode="auto">
          <a:xfrm>
            <a:off x="4704193" y="3090700"/>
            <a:ext cx="0" cy="1629385"/>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直線矢印コネクタ 45"/>
          <p:cNvCxnSpPr>
            <a:endCxn id="13" idx="3"/>
          </p:cNvCxnSpPr>
          <p:nvPr/>
        </p:nvCxnSpPr>
        <p:spPr bwMode="auto">
          <a:xfrm flipH="1">
            <a:off x="3765221" y="4719112"/>
            <a:ext cx="936184" cy="974"/>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直線コネクタ 63"/>
          <p:cNvCxnSpPr>
            <a:stCxn id="6" idx="1"/>
          </p:cNvCxnSpPr>
          <p:nvPr/>
        </p:nvCxnSpPr>
        <p:spPr bwMode="auto">
          <a:xfrm flipH="1">
            <a:off x="689414" y="2399508"/>
            <a:ext cx="294507" cy="4508"/>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 name="テキスト ボックス 72"/>
          <p:cNvSpPr txBox="1"/>
          <p:nvPr/>
        </p:nvSpPr>
        <p:spPr>
          <a:xfrm>
            <a:off x="481476" y="1867539"/>
            <a:ext cx="623890" cy="523220"/>
          </a:xfrm>
          <a:prstGeom prst="rect">
            <a:avLst/>
          </a:prstGeom>
          <a:noFill/>
        </p:spPr>
        <p:txBody>
          <a:bodyPr wrap="none" rtlCol="0">
            <a:spAutoFit/>
          </a:bodyPr>
          <a:lstStyle/>
          <a:p>
            <a:r>
              <a:rPr kumimoji="1" lang="en-US" altLang="ja-JP" dirty="0">
                <a:latin typeface="Times New Roman" panose="02020603050405020304" pitchFamily="18" charset="0"/>
              </a:rPr>
              <a:t>No</a:t>
            </a:r>
            <a:endParaRPr kumimoji="1" lang="ja-JP" altLang="en-US" dirty="0">
              <a:latin typeface="Times New Roman" panose="02020603050405020304" pitchFamily="18" charset="0"/>
            </a:endParaRPr>
          </a:p>
        </p:txBody>
      </p:sp>
      <p:sp>
        <p:nvSpPr>
          <p:cNvPr id="76" name="テキスト ボックス 75"/>
          <p:cNvSpPr txBox="1"/>
          <p:nvPr/>
        </p:nvSpPr>
        <p:spPr>
          <a:xfrm>
            <a:off x="5140387" y="2579937"/>
            <a:ext cx="623890" cy="523220"/>
          </a:xfrm>
          <a:prstGeom prst="rect">
            <a:avLst/>
          </a:prstGeom>
          <a:noFill/>
        </p:spPr>
        <p:txBody>
          <a:bodyPr wrap="none" rtlCol="0">
            <a:spAutoFit/>
          </a:bodyPr>
          <a:lstStyle/>
          <a:p>
            <a:r>
              <a:rPr kumimoji="1" lang="en-US" altLang="ja-JP" dirty="0">
                <a:latin typeface="Times New Roman" panose="02020603050405020304" pitchFamily="18" charset="0"/>
              </a:rPr>
              <a:t>No</a:t>
            </a:r>
            <a:endParaRPr kumimoji="1" lang="ja-JP" altLang="en-US" dirty="0">
              <a:latin typeface="Times New Roman" panose="02020603050405020304" pitchFamily="18" charset="0"/>
            </a:endParaRPr>
          </a:p>
        </p:txBody>
      </p:sp>
      <p:cxnSp>
        <p:nvCxnSpPr>
          <p:cNvPr id="77" name="直線コネクタ 76"/>
          <p:cNvCxnSpPr/>
          <p:nvPr/>
        </p:nvCxnSpPr>
        <p:spPr bwMode="auto">
          <a:xfrm flipH="1" flipV="1">
            <a:off x="3574721" y="5858388"/>
            <a:ext cx="1494617" cy="1806"/>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直線コネクタ 78"/>
          <p:cNvCxnSpPr/>
          <p:nvPr/>
        </p:nvCxnSpPr>
        <p:spPr bwMode="auto">
          <a:xfrm flipH="1" flipV="1">
            <a:off x="5079952" y="2491763"/>
            <a:ext cx="1192" cy="3368431"/>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直線コネクタ 82"/>
          <p:cNvCxnSpPr/>
          <p:nvPr/>
        </p:nvCxnSpPr>
        <p:spPr bwMode="auto">
          <a:xfrm flipH="1">
            <a:off x="5069338" y="2491763"/>
            <a:ext cx="1771884" cy="8323"/>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テキスト ボックス 89"/>
          <p:cNvSpPr txBox="1"/>
          <p:nvPr/>
        </p:nvSpPr>
        <p:spPr>
          <a:xfrm>
            <a:off x="3428159" y="5373723"/>
            <a:ext cx="623890" cy="523220"/>
          </a:xfrm>
          <a:prstGeom prst="rect">
            <a:avLst/>
          </a:prstGeom>
          <a:noFill/>
        </p:spPr>
        <p:txBody>
          <a:bodyPr wrap="none" rtlCol="0">
            <a:spAutoFit/>
          </a:bodyPr>
          <a:lstStyle/>
          <a:p>
            <a:r>
              <a:rPr kumimoji="1" lang="en-US" altLang="ja-JP" dirty="0">
                <a:latin typeface="Times New Roman" panose="02020603050405020304" pitchFamily="18" charset="0"/>
              </a:rPr>
              <a:t>No</a:t>
            </a:r>
            <a:endParaRPr kumimoji="1" lang="ja-JP" altLang="en-US" dirty="0">
              <a:latin typeface="Times New Roman" panose="02020603050405020304" pitchFamily="18" charset="0"/>
            </a:endParaRPr>
          </a:p>
        </p:txBody>
      </p:sp>
      <p:cxnSp>
        <p:nvCxnSpPr>
          <p:cNvPr id="51" name="直線矢印コネクタ 50"/>
          <p:cNvCxnSpPr/>
          <p:nvPr/>
        </p:nvCxnSpPr>
        <p:spPr bwMode="auto">
          <a:xfrm>
            <a:off x="689414" y="2399508"/>
            <a:ext cx="0" cy="967779"/>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4" name="フローチャート: 端子 53"/>
          <p:cNvSpPr/>
          <p:nvPr/>
        </p:nvSpPr>
        <p:spPr bwMode="auto">
          <a:xfrm>
            <a:off x="162323" y="3367287"/>
            <a:ext cx="1583771" cy="326492"/>
          </a:xfrm>
          <a:prstGeom prst="flowChartTerminator">
            <a:avLst/>
          </a:prstGeo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エラー</a:t>
            </a:r>
            <a:endParaRPr kumimoji="1" lang="ja-JP" altLang="en-US" sz="2000" dirty="0">
              <a:effectLst/>
              <a:latin typeface="Times New Roman" panose="02020603050405020304" pitchFamily="18" charset="0"/>
            </a:endParaRPr>
          </a:p>
        </p:txBody>
      </p:sp>
      <p:sp>
        <p:nvSpPr>
          <p:cNvPr id="56" name="フローチャート: 処理 55"/>
          <p:cNvSpPr/>
          <p:nvPr/>
        </p:nvSpPr>
        <p:spPr bwMode="auto">
          <a:xfrm>
            <a:off x="5882265" y="3829942"/>
            <a:ext cx="1917913" cy="630869"/>
          </a:xfrm>
          <a:prstGeom prst="flowChartProcess">
            <a:avLst/>
          </a:prstGeo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手番交代</a:t>
            </a:r>
            <a:endParaRPr lang="en-US" altLang="ja-JP" sz="2000" dirty="0">
              <a:effectLst/>
              <a:latin typeface="Times New Roman" panose="02020603050405020304" pitchFamily="18" charset="0"/>
            </a:endParaRPr>
          </a:p>
        </p:txBody>
      </p:sp>
      <p:cxnSp>
        <p:nvCxnSpPr>
          <p:cNvPr id="58" name="直線矢印コネクタ 57"/>
          <p:cNvCxnSpPr/>
          <p:nvPr/>
        </p:nvCxnSpPr>
        <p:spPr bwMode="auto">
          <a:xfrm>
            <a:off x="6815589" y="3547900"/>
            <a:ext cx="0" cy="338203"/>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416271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フローチャート: 処理 86"/>
          <p:cNvSpPr/>
          <p:nvPr/>
        </p:nvSpPr>
        <p:spPr bwMode="auto">
          <a:xfrm>
            <a:off x="152400" y="190500"/>
            <a:ext cx="8839200" cy="6477000"/>
          </a:xfrm>
          <a:prstGeom prst="flowChartProcess">
            <a:avLst/>
          </a:prstGeom>
          <a:solidFill>
            <a:schemeClr val="bg2"/>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solidFill>
                  <a:srgbClr val="FFFF00"/>
                </a:solidFill>
                <a:effectLst/>
                <a:latin typeface="Times New Roman" panose="02020603050405020304" pitchFamily="18" charset="0"/>
              </a:rPr>
              <a:t>/*</a:t>
            </a:r>
            <a:r>
              <a:rPr lang="ja-JP" altLang="en-US" sz="2000" dirty="0">
                <a:solidFill>
                  <a:srgbClr val="FFFF00"/>
                </a:solidFill>
                <a:effectLst/>
                <a:latin typeface="Times New Roman" panose="02020603050405020304" pitchFamily="18" charset="0"/>
              </a:rPr>
              <a:t> マス</a:t>
            </a:r>
            <a:r>
              <a:rPr lang="en-US" altLang="ja-JP" sz="2000" dirty="0">
                <a:solidFill>
                  <a:srgbClr val="FFFF00"/>
                </a:solidFill>
                <a:effectLst/>
                <a:latin typeface="Times New Roman" panose="02020603050405020304" pitchFamily="18" charset="0"/>
              </a:rPr>
              <a:t>(</a:t>
            </a:r>
            <a:r>
              <a:rPr lang="en-US" altLang="ja-JP" sz="2000" dirty="0" err="1">
                <a:solidFill>
                  <a:srgbClr val="FFFF00"/>
                </a:solidFill>
                <a:effectLst/>
                <a:latin typeface="Times New Roman" panose="02020603050405020304" pitchFamily="18" charset="0"/>
              </a:rPr>
              <a:t>x,y</a:t>
            </a:r>
            <a:r>
              <a:rPr lang="en-US" altLang="ja-JP" sz="2000" dirty="0">
                <a:solidFill>
                  <a:srgbClr val="FFFF00"/>
                </a:solidFill>
                <a:effectLst/>
                <a:latin typeface="Times New Roman" panose="02020603050405020304" pitchFamily="18" charset="0"/>
              </a:rPr>
              <a:t>)</a:t>
            </a:r>
            <a:r>
              <a:rPr lang="ja-JP" altLang="en-US" sz="2000" dirty="0">
                <a:solidFill>
                  <a:srgbClr val="FFFF00"/>
                </a:solidFill>
                <a:effectLst/>
                <a:latin typeface="Times New Roman" panose="02020603050405020304" pitchFamily="18" charset="0"/>
              </a:rPr>
              <a:t>に石を置くメソッド </a:t>
            </a:r>
            <a:r>
              <a:rPr lang="en-US" altLang="ja-JP" sz="2000" dirty="0">
                <a:solidFill>
                  <a:srgbClr val="FFFF00"/>
                </a:solidFill>
                <a:effectLst/>
                <a:latin typeface="Times New Roman" panose="02020603050405020304" pitchFamily="18" charset="0"/>
              </a:rPr>
              <a:t>*/</a:t>
            </a:r>
            <a:endParaRPr kumimoji="1"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void </a:t>
            </a:r>
            <a:r>
              <a:rPr lang="en-US" altLang="ja-JP" sz="2400" dirty="0">
                <a:effectLst/>
                <a:latin typeface="Times New Roman" panose="02020603050405020304" pitchFamily="18" charset="0"/>
              </a:rPr>
              <a:t>m</a:t>
            </a:r>
            <a:r>
              <a:rPr kumimoji="1" lang="en-US" altLang="ja-JP" sz="2400" dirty="0">
                <a:effectLst/>
                <a:latin typeface="Times New Roman" panose="02020603050405020304" pitchFamily="18" charset="0"/>
              </a:rPr>
              <a:t>ove (Point </a:t>
            </a:r>
            <a:r>
              <a:rPr kumimoji="1" lang="en-US" altLang="ja-JP" sz="2400" dirty="0" err="1">
                <a:effectLst/>
                <a:latin typeface="Times New Roman" panose="02020603050405020304" pitchFamily="18" charset="0"/>
              </a:rPr>
              <a:t>point</a:t>
            </a:r>
            <a:r>
              <a:rPr kumimoji="1" lang="en-US" altLang="ja-JP" sz="2400" dirty="0">
                <a:effectLst/>
                <a:latin typeface="Times New Roman" panose="02020603050405020304" pitchFamily="18" charset="0"/>
              </a:rPr>
              <a:t>, </a:t>
            </a:r>
            <a:r>
              <a:rPr kumimoji="1" lang="en-US" altLang="ja-JP" sz="2400" dirty="0" err="1">
                <a:effectLst/>
                <a:latin typeface="Times New Roman" panose="02020603050405020304" pitchFamily="18" charset="0"/>
              </a:rPr>
              <a:t>int</a:t>
            </a:r>
            <a:r>
              <a:rPr kumimoji="1" lang="en-US" altLang="ja-JP" sz="2400" dirty="0">
                <a:effectLst/>
                <a:latin typeface="Times New Roman" panose="02020603050405020304" pitchFamily="18" charset="0"/>
              </a:rPr>
              <a:t> color)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   </a:t>
            </a:r>
            <a:r>
              <a:rPr lang="en-US" altLang="ja-JP" sz="2400" dirty="0" err="1">
                <a:effectLst/>
                <a:latin typeface="Times New Roman" panose="02020603050405020304" pitchFamily="18" charset="0"/>
              </a:rPr>
              <a:t>int</a:t>
            </a:r>
            <a:r>
              <a:rPr lang="en-US" altLang="ja-JP" sz="2400" dirty="0">
                <a:effectLst/>
                <a:latin typeface="Times New Roman" panose="02020603050405020304" pitchFamily="18" charset="0"/>
              </a:rPr>
              <a:t> x = </a:t>
            </a:r>
            <a:r>
              <a:rPr lang="en-US" altLang="ja-JP" sz="2400" dirty="0" err="1">
                <a:effectLst/>
                <a:latin typeface="Times New Roman" panose="02020603050405020304" pitchFamily="18" charset="0"/>
              </a:rPr>
              <a:t>point.x</a:t>
            </a:r>
            <a:r>
              <a:rPr lang="en-US" altLang="ja-JP" sz="2400" dirty="0">
                <a:effectLst/>
                <a:latin typeface="Times New Roman" panose="02020603050405020304" pitchFamily="18" charset="0"/>
              </a:rPr>
              <a:t>, y=</a:t>
            </a:r>
            <a:r>
              <a:rPr lang="en-US" altLang="ja-JP" sz="2400" dirty="0" err="1">
                <a:effectLst/>
                <a:latin typeface="Times New Roman" panose="02020603050405020304" pitchFamily="18" charset="0"/>
              </a:rPr>
              <a:t>point.y</a:t>
            </a:r>
            <a:r>
              <a:rPr lang="en-US" altLang="ja-JP" sz="2400" dirty="0">
                <a:effectLst/>
                <a:latin typeface="Times New Roman" panose="02020603050405020304" pitchFamily="18" charset="0"/>
              </a:rPr>
              <a:t>;</a:t>
            </a:r>
            <a:endParaRPr kumimoji="1" lang="en-US" altLang="ja-JP" sz="2400" dirty="0">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   if (</a:t>
            </a:r>
            <a:r>
              <a:rPr lang="en-US" altLang="ja-JP" sz="2400" dirty="0" err="1">
                <a:effectLst/>
                <a:latin typeface="Times New Roman" panose="02020603050405020304" pitchFamily="18" charset="0"/>
              </a:rPr>
              <a:t>isLegalMove</a:t>
            </a:r>
            <a:r>
              <a:rPr lang="en-US" altLang="ja-JP" sz="2400" dirty="0">
                <a:effectLst/>
                <a:latin typeface="Times New Roman" panose="02020603050405020304" pitchFamily="18" charset="0"/>
              </a:rPr>
              <a:t> (x, y, color)) error();</a:t>
            </a:r>
            <a:r>
              <a:rPr lang="ja-JP" altLang="en-US" sz="2400" dirty="0">
                <a:effectLst/>
                <a:latin typeface="Times New Roman" panose="02020603050405020304" pitchFamily="18" charset="0"/>
              </a:rPr>
              <a:t>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合法手で無ければエラー</a:t>
            </a:r>
            <a:endParaRPr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rgbClr val="FFFF00"/>
                </a:solidFill>
                <a:effectLst/>
                <a:latin typeface="Times New Roman" panose="02020603050405020304" pitchFamily="18" charset="0"/>
              </a:rPr>
              <a:t>    </a:t>
            </a:r>
            <a:r>
              <a:rPr lang="en-US" altLang="ja-JP" sz="2400" dirty="0">
                <a:effectLst/>
                <a:latin typeface="Times New Roman" panose="02020603050405020304" pitchFamily="18" charset="0"/>
              </a:rPr>
              <a:t>board[x][y] = color;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石を置く</a:t>
            </a:r>
            <a:endParaRPr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   for (</a:t>
            </a:r>
            <a:r>
              <a:rPr kumimoji="1" lang="en-US" altLang="ja-JP" sz="2400" dirty="0" err="1">
                <a:effectLst/>
                <a:latin typeface="Times New Roman" panose="02020603050405020304" pitchFamily="18" charset="0"/>
              </a:rPr>
              <a:t>int</a:t>
            </a:r>
            <a:r>
              <a:rPr kumimoji="1" lang="en-US" altLang="ja-JP" sz="2400" dirty="0">
                <a:effectLst/>
                <a:latin typeface="Times New Roman" panose="02020603050405020304" pitchFamily="18" charset="0"/>
              </a:rPr>
              <a:t> </a:t>
            </a:r>
            <a:r>
              <a:rPr kumimoji="1" lang="en-US" altLang="ja-JP" sz="2400" dirty="0" err="1">
                <a:effectLst/>
                <a:latin typeface="Times New Roman" panose="02020603050405020304" pitchFamily="18" charset="0"/>
              </a:rPr>
              <a:t>i</a:t>
            </a:r>
            <a:r>
              <a:rPr kumimoji="1" lang="en-US" altLang="ja-JP" sz="2400" dirty="0">
                <a:effectLst/>
                <a:latin typeface="Times New Roman" panose="02020603050405020304" pitchFamily="18" charset="0"/>
              </a:rPr>
              <a:t>=0; </a:t>
            </a:r>
            <a:r>
              <a:rPr kumimoji="1" lang="en-US" altLang="ja-JP" sz="2400" dirty="0" err="1">
                <a:effectLst/>
                <a:latin typeface="Times New Roman" panose="02020603050405020304" pitchFamily="18" charset="0"/>
              </a:rPr>
              <a:t>i</a:t>
            </a:r>
            <a:r>
              <a:rPr kumimoji="1" lang="en-US" altLang="ja-JP" sz="2400" dirty="0">
                <a:effectLst/>
                <a:latin typeface="Times New Roman" panose="02020603050405020304" pitchFamily="18" charset="0"/>
              </a:rPr>
              <a:t>&lt;8; ++</a:t>
            </a:r>
            <a:r>
              <a:rPr kumimoji="1" lang="en-US" altLang="ja-JP" sz="2400" dirty="0" err="1">
                <a:effectLst/>
                <a:latin typeface="Times New Roman" panose="02020603050405020304" pitchFamily="18" charset="0"/>
              </a:rPr>
              <a:t>i</a:t>
            </a:r>
            <a:r>
              <a:rPr kumimoji="1" lang="en-US" altLang="ja-JP" sz="2400" dirty="0">
                <a:effectLst/>
                <a:latin typeface="Times New Roman" panose="02020603050405020304" pitchFamily="18" charset="0"/>
              </a:rPr>
              <a:t>)</a:t>
            </a:r>
            <a:endParaRPr lang="en-US" altLang="ja-JP" sz="2400" dirty="0">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        if (board</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x+vx</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i</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y+vy</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i</a:t>
            </a:r>
            <a:r>
              <a:rPr lang="en-US" altLang="ja-JP" sz="2400" dirty="0">
                <a:effectLst/>
                <a:latin typeface="Times New Roman" panose="02020603050405020304" pitchFamily="18" charset="0"/>
              </a:rPr>
              <a:t>]] == -color)</a:t>
            </a:r>
            <a:r>
              <a:rPr lang="ja-JP" altLang="en-US" sz="2400" dirty="0">
                <a:effectLst/>
                <a:latin typeface="Times New Roman" panose="02020603050405020304" pitchFamily="18" charset="0"/>
              </a:rPr>
              <a:t> </a:t>
            </a:r>
            <a:r>
              <a:rPr lang="en-US" altLang="ja-JP" sz="2400" dirty="0">
                <a:effectLst/>
                <a:latin typeface="Times New Roman" panose="02020603050405020304" pitchFamily="18" charset="0"/>
              </a:rPr>
              <a:t>{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隣の石が敵石の場合</a:t>
            </a:r>
            <a:endParaRPr lang="en-US" altLang="ja-JP" sz="2000" dirty="0">
              <a:solidFill>
                <a:srgbClr val="FFFF00"/>
              </a:solidFill>
              <a:effectLst/>
              <a:latin typeface="Times New Roman" panose="02020603050405020304" pitchFamily="18" charset="0"/>
            </a:endParaRPr>
          </a:p>
          <a:p>
            <a:pPr algn="l"/>
            <a:r>
              <a:rPr lang="en-US" altLang="ja-JP" sz="2400" dirty="0">
                <a:effectLst/>
                <a:latin typeface="Times New Roman" panose="02020603050405020304" pitchFamily="18" charset="0"/>
              </a:rPr>
              <a:t>            </a:t>
            </a:r>
            <a:r>
              <a:rPr lang="en-US" altLang="ja-JP" sz="2400" dirty="0" err="1">
                <a:effectLst/>
                <a:latin typeface="Times New Roman" panose="02020603050405020304" pitchFamily="18" charset="0"/>
              </a:rPr>
              <a:t>int</a:t>
            </a:r>
            <a:r>
              <a:rPr lang="en-US" altLang="ja-JP" sz="2400" dirty="0">
                <a:effectLst/>
                <a:latin typeface="Times New Roman" panose="02020603050405020304" pitchFamily="18" charset="0"/>
              </a:rPr>
              <a:t> k=2;</a:t>
            </a:r>
            <a:r>
              <a:rPr lang="en-US" altLang="ja-JP" sz="2400" dirty="0">
                <a:solidFill>
                  <a:srgbClr val="FFFF00"/>
                </a:solidFill>
                <a:effectLst/>
                <a:latin typeface="Times New Roman" panose="02020603050405020304" pitchFamily="18" charset="0"/>
              </a:rPr>
              <a:t> </a:t>
            </a:r>
          </a:p>
          <a:p>
            <a:pPr algn="l"/>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　</a:t>
            </a:r>
            <a:r>
              <a:rPr lang="en-US" altLang="ja-JP" sz="2000" dirty="0">
                <a:solidFill>
                  <a:srgbClr val="FFFF00"/>
                </a:solidFill>
                <a:effectLst/>
                <a:latin typeface="Times New Roman" panose="02020603050405020304" pitchFamily="18" charset="0"/>
              </a:rPr>
              <a:t>    // </a:t>
            </a:r>
            <a:r>
              <a:rPr lang="ja-JP" altLang="en-US" sz="2000" dirty="0">
                <a:solidFill>
                  <a:srgbClr val="FFFF00"/>
                </a:solidFill>
                <a:effectLst/>
                <a:latin typeface="Times New Roman" panose="02020603050405020304" pitchFamily="18" charset="0"/>
              </a:rPr>
              <a:t>敵石以外に当るまで探索</a:t>
            </a:r>
            <a:endParaRPr lang="en-US" altLang="ja-JP" sz="2000" dirty="0">
              <a:effectLst/>
              <a:latin typeface="Times New Roman" panose="02020603050405020304" pitchFamily="18" charset="0"/>
            </a:endParaRPr>
          </a:p>
          <a:p>
            <a:pPr algn="l"/>
            <a:r>
              <a:rPr kumimoji="1" lang="en-US" altLang="ja-JP" sz="2400" dirty="0">
                <a:effectLst/>
                <a:latin typeface="Times New Roman" panose="02020603050405020304" pitchFamily="18" charset="0"/>
              </a:rPr>
              <a:t>            while (</a:t>
            </a:r>
            <a:r>
              <a:rPr lang="en-US" altLang="ja-JP" sz="2400" dirty="0">
                <a:effectLst/>
                <a:latin typeface="Times New Roman" panose="02020603050405020304" pitchFamily="18" charset="0"/>
              </a:rPr>
              <a:t>board[</a:t>
            </a:r>
            <a:r>
              <a:rPr lang="en-US" altLang="ja-JP" sz="2400" dirty="0" err="1">
                <a:effectLst/>
                <a:latin typeface="Times New Roman" panose="02020603050405020304" pitchFamily="18" charset="0"/>
              </a:rPr>
              <a:t>x+k</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vx</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i</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y+k</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vy</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i</a:t>
            </a:r>
            <a:r>
              <a:rPr lang="en-US" altLang="ja-JP" sz="2400" dirty="0">
                <a:effectLst/>
                <a:latin typeface="Times New Roman" panose="02020603050405020304" pitchFamily="18" charset="0"/>
              </a:rPr>
              <a:t>]] == -color) ++k;</a:t>
            </a:r>
          </a:p>
          <a:p>
            <a:pPr algn="l"/>
            <a:r>
              <a:rPr lang="en-US" altLang="ja-JP" sz="2400" dirty="0">
                <a:effectLst/>
                <a:latin typeface="Times New Roman" panose="02020603050405020304" pitchFamily="18" charset="0"/>
              </a:rPr>
              <a:t>            if (board[</a:t>
            </a:r>
            <a:r>
              <a:rPr lang="en-US" altLang="ja-JP" sz="2400" dirty="0" err="1">
                <a:effectLst/>
                <a:latin typeface="Times New Roman" panose="02020603050405020304" pitchFamily="18" charset="0"/>
              </a:rPr>
              <a:t>x+k</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vx</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i</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x+k</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vy</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i</a:t>
            </a:r>
            <a:r>
              <a:rPr lang="en-US" altLang="ja-JP" sz="2400" dirty="0">
                <a:effectLst/>
                <a:latin typeface="Times New Roman" panose="02020603050405020304" pitchFamily="18" charset="0"/>
              </a:rPr>
              <a:t>]] == color)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自石に当った場合</a:t>
            </a:r>
            <a:endParaRPr lang="en-US" altLang="ja-JP" sz="2000" dirty="0">
              <a:solidFill>
                <a:srgbClr val="FFFF00"/>
              </a:solidFill>
              <a:effectLst/>
              <a:latin typeface="Times New Roman" panose="02020603050405020304" pitchFamily="18" charset="0"/>
            </a:endParaRPr>
          </a:p>
          <a:p>
            <a:pPr algn="l"/>
            <a:r>
              <a:rPr lang="en-US" altLang="ja-JP" sz="2400" dirty="0">
                <a:effectLst/>
                <a:latin typeface="Times New Roman" panose="02020603050405020304" pitchFamily="18" charset="0"/>
              </a:rPr>
              <a:t>                 for (</a:t>
            </a:r>
            <a:r>
              <a:rPr lang="en-US" altLang="ja-JP" sz="2400" dirty="0" err="1">
                <a:effectLst/>
                <a:latin typeface="Times New Roman" panose="02020603050405020304" pitchFamily="18" charset="0"/>
              </a:rPr>
              <a:t>int</a:t>
            </a:r>
            <a:r>
              <a:rPr lang="en-US" altLang="ja-JP" sz="2400" dirty="0">
                <a:effectLst/>
                <a:latin typeface="Times New Roman" panose="02020603050405020304" pitchFamily="18" charset="0"/>
              </a:rPr>
              <a:t> m=1; m&lt;k; ++m)</a:t>
            </a:r>
          </a:p>
          <a:p>
            <a:pPr algn="l"/>
            <a:r>
              <a:rPr kumimoji="1" lang="en-US" altLang="ja-JP" sz="2400" dirty="0">
                <a:effectLst/>
                <a:latin typeface="Times New Roman" panose="02020603050405020304" pitchFamily="18" charset="0"/>
              </a:rPr>
              <a:t>                    board[</a:t>
            </a:r>
            <a:r>
              <a:rPr kumimoji="1" lang="en-US" altLang="ja-JP" sz="2400" dirty="0" err="1">
                <a:effectLst/>
                <a:latin typeface="Times New Roman" panose="02020603050405020304" pitchFamily="18" charset="0"/>
              </a:rPr>
              <a:t>x+m</a:t>
            </a:r>
            <a:r>
              <a:rPr kumimoji="1" lang="en-US" altLang="ja-JP" sz="2400" dirty="0">
                <a:effectLst/>
                <a:latin typeface="Times New Roman" panose="02020603050405020304" pitchFamily="18" charset="0"/>
              </a:rPr>
              <a:t>*</a:t>
            </a:r>
            <a:r>
              <a:rPr kumimoji="1" lang="en-US" altLang="ja-JP" sz="2400" dirty="0" err="1">
                <a:effectLst/>
                <a:latin typeface="Times New Roman" panose="02020603050405020304" pitchFamily="18" charset="0"/>
              </a:rPr>
              <a:t>vx</a:t>
            </a:r>
            <a:r>
              <a:rPr kumimoji="1" lang="en-US" altLang="ja-JP" sz="2400" dirty="0">
                <a:effectLst/>
                <a:latin typeface="Times New Roman" panose="02020603050405020304" pitchFamily="18" charset="0"/>
              </a:rPr>
              <a:t>[</a:t>
            </a:r>
            <a:r>
              <a:rPr kumimoji="1" lang="en-US" altLang="ja-JP" sz="2400" dirty="0" err="1">
                <a:effectLst/>
                <a:latin typeface="Times New Roman" panose="02020603050405020304" pitchFamily="18" charset="0"/>
              </a:rPr>
              <a:t>i</a:t>
            </a:r>
            <a:r>
              <a:rPr kumimoji="1" lang="en-US" altLang="ja-JP" sz="2400" dirty="0">
                <a:effectLst/>
                <a:latin typeface="Times New Roman" panose="02020603050405020304" pitchFamily="18" charset="0"/>
              </a:rPr>
              <a:t>]][</a:t>
            </a:r>
            <a:r>
              <a:rPr kumimoji="1" lang="en-US" altLang="ja-JP" sz="2400" dirty="0" err="1">
                <a:effectLst/>
                <a:latin typeface="Times New Roman" panose="02020603050405020304" pitchFamily="18" charset="0"/>
              </a:rPr>
              <a:t>y+m</a:t>
            </a:r>
            <a:r>
              <a:rPr kumimoji="1" lang="en-US" altLang="ja-JP" sz="2400" dirty="0">
                <a:effectLst/>
                <a:latin typeface="Times New Roman" panose="02020603050405020304" pitchFamily="18" charset="0"/>
              </a:rPr>
              <a:t>*</a:t>
            </a:r>
            <a:r>
              <a:rPr kumimoji="1" lang="en-US" altLang="ja-JP" sz="2400" dirty="0" err="1">
                <a:effectLst/>
                <a:latin typeface="Times New Roman" panose="02020603050405020304" pitchFamily="18" charset="0"/>
              </a:rPr>
              <a:t>vy</a:t>
            </a:r>
            <a:r>
              <a:rPr kumimoji="1" lang="en-US" altLang="ja-JP" sz="2400" dirty="0">
                <a:effectLst/>
                <a:latin typeface="Times New Roman" panose="02020603050405020304" pitchFamily="18" charset="0"/>
              </a:rPr>
              <a:t>[</a:t>
            </a:r>
            <a:r>
              <a:rPr kumimoji="1" lang="en-US" altLang="ja-JP" sz="2400" dirty="0" err="1">
                <a:effectLst/>
                <a:latin typeface="Times New Roman" panose="02020603050405020304" pitchFamily="18" charset="0"/>
              </a:rPr>
              <a:t>i</a:t>
            </a:r>
            <a:r>
              <a:rPr kumimoji="1" lang="en-US" altLang="ja-JP" sz="2400" dirty="0">
                <a:effectLst/>
                <a:latin typeface="Times New Roman" panose="02020603050405020304" pitchFamily="18" charset="0"/>
              </a:rPr>
              <a:t>]] = color; </a:t>
            </a:r>
            <a:r>
              <a:rPr kumimoji="1" lang="en-US" altLang="ja-JP" sz="2000" dirty="0">
                <a:solidFill>
                  <a:srgbClr val="FFFF00"/>
                </a:solidFill>
                <a:effectLst/>
                <a:latin typeface="Times New Roman" panose="02020603050405020304" pitchFamily="18" charset="0"/>
              </a:rPr>
              <a:t>// </a:t>
            </a:r>
            <a:r>
              <a:rPr kumimoji="1" lang="ja-JP" altLang="en-US" sz="2000" dirty="0">
                <a:solidFill>
                  <a:srgbClr val="FFFF00"/>
                </a:solidFill>
                <a:effectLst/>
                <a:latin typeface="Times New Roman" panose="02020603050405020304" pitchFamily="18" charset="0"/>
              </a:rPr>
              <a:t>間の石を反転</a:t>
            </a:r>
            <a:endParaRPr kumimoji="1"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       }</a:t>
            </a:r>
            <a:endParaRPr kumimoji="1" lang="en-US" altLang="ja-JP" sz="2400" dirty="0">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a:t>
            </a:r>
            <a:endParaRPr kumimoji="1" lang="en-US" altLang="ja-JP" sz="2400" dirty="0">
              <a:effectLst/>
              <a:latin typeface="Times New Roman" panose="02020603050405020304" pitchFamily="18" charset="0"/>
            </a:endParaRPr>
          </a:p>
        </p:txBody>
      </p:sp>
    </p:spTree>
    <p:extLst>
      <p:ext uri="{BB962C8B-B14F-4D97-AF65-F5344CB8AC3E}">
        <p14:creationId xmlns:p14="http://schemas.microsoft.com/office/powerpoint/2010/main" val="19580230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a:t>合法手の生成</a:t>
            </a:r>
            <a:r>
              <a:rPr kumimoji="1" lang="en-US" altLang="ja-JP" dirty="0"/>
              <a:t>(</a:t>
            </a:r>
            <a:r>
              <a:rPr kumimoji="1" lang="ja-JP" altLang="en-US" dirty="0"/>
              <a:t>再掲</a:t>
            </a:r>
            <a:r>
              <a:rPr kumimoji="1" lang="en-US" altLang="ja-JP" dirty="0"/>
              <a:t>)</a:t>
            </a:r>
            <a:endParaRPr kumimoji="1" lang="ja-JP" altLang="en-US" dirty="0"/>
          </a:p>
        </p:txBody>
      </p:sp>
      <p:sp>
        <p:nvSpPr>
          <p:cNvPr id="6" name="フローチャート: 判断 5"/>
          <p:cNvSpPr/>
          <p:nvPr/>
        </p:nvSpPr>
        <p:spPr bwMode="auto">
          <a:xfrm>
            <a:off x="633031" y="1944114"/>
            <a:ext cx="2590800" cy="914400"/>
          </a:xfrm>
          <a:prstGeom prst="flowChartDecision">
            <a:avLst/>
          </a:prstGeo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空マスか？</a:t>
            </a:r>
            <a:endParaRPr kumimoji="1" lang="ja-JP" altLang="en-US" sz="2000" dirty="0">
              <a:effectLst/>
              <a:latin typeface="Times New Roman" panose="02020603050405020304" pitchFamily="18" charset="0"/>
            </a:endParaRPr>
          </a:p>
        </p:txBody>
      </p:sp>
      <p:sp>
        <p:nvSpPr>
          <p:cNvPr id="7" name="フローチャート: 判断 6"/>
          <p:cNvSpPr/>
          <p:nvPr/>
        </p:nvSpPr>
        <p:spPr bwMode="auto">
          <a:xfrm>
            <a:off x="633031" y="3163314"/>
            <a:ext cx="2590800" cy="914400"/>
          </a:xfrm>
          <a:prstGeom prst="flowChartDecision">
            <a:avLst/>
          </a:prstGeo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周囲</a:t>
            </a:r>
            <a:r>
              <a:rPr lang="en-US" altLang="ja-JP" sz="2000" dirty="0">
                <a:effectLst/>
                <a:latin typeface="Times New Roman" panose="02020603050405020304" pitchFamily="18" charset="0"/>
              </a:rPr>
              <a:t>8</a:t>
            </a:r>
            <a:r>
              <a:rPr lang="ja-JP" altLang="en-US" sz="2000" dirty="0">
                <a:effectLst/>
                <a:latin typeface="Times New Roman" panose="02020603050405020304" pitchFamily="18" charset="0"/>
              </a:rPr>
              <a:t>マスに</a:t>
            </a:r>
            <a:endParaRPr lang="en-US" altLang="ja-JP" sz="2000" dirty="0">
              <a:effectLst/>
              <a:latin typeface="Times New Roman" panose="02020603050405020304" pitchFamily="18" charset="0"/>
            </a:endParaRPr>
          </a:p>
          <a:p>
            <a:pPr marL="0" marR="0" indent="0"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000" dirty="0">
                <a:effectLst/>
                <a:latin typeface="Times New Roman" panose="02020603050405020304" pitchFamily="18" charset="0"/>
              </a:rPr>
              <a:t>敵石はあるか？</a:t>
            </a:r>
          </a:p>
        </p:txBody>
      </p:sp>
      <p:cxnSp>
        <p:nvCxnSpPr>
          <p:cNvPr id="9" name="直線矢印コネクタ 8"/>
          <p:cNvCxnSpPr>
            <a:stCxn id="6" idx="2"/>
            <a:endCxn id="7" idx="0"/>
          </p:cNvCxnSpPr>
          <p:nvPr/>
        </p:nvCxnSpPr>
        <p:spPr bwMode="auto">
          <a:xfrm>
            <a:off x="1928431" y="2858514"/>
            <a:ext cx="0" cy="3048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テキスト ボックス 9"/>
          <p:cNvSpPr txBox="1"/>
          <p:nvPr/>
        </p:nvSpPr>
        <p:spPr>
          <a:xfrm>
            <a:off x="1217814" y="2737333"/>
            <a:ext cx="706540" cy="523220"/>
          </a:xfrm>
          <a:prstGeom prst="rect">
            <a:avLst/>
          </a:prstGeom>
          <a:noFill/>
        </p:spPr>
        <p:txBody>
          <a:bodyPr wrap="none" rtlCol="0">
            <a:spAutoFit/>
          </a:bodyPr>
          <a:lstStyle/>
          <a:p>
            <a:r>
              <a:rPr kumimoji="1" lang="en-US" altLang="ja-JP" dirty="0">
                <a:latin typeface="Times New Roman" panose="02020603050405020304" pitchFamily="18" charset="0"/>
              </a:rPr>
              <a:t>Yes</a:t>
            </a:r>
            <a:endParaRPr kumimoji="1" lang="ja-JP" altLang="en-US" dirty="0">
              <a:latin typeface="Times New Roman" panose="02020603050405020304" pitchFamily="18" charset="0"/>
            </a:endParaRPr>
          </a:p>
        </p:txBody>
      </p:sp>
      <p:cxnSp>
        <p:nvCxnSpPr>
          <p:cNvPr id="11" name="直線矢印コネクタ 10"/>
          <p:cNvCxnSpPr/>
          <p:nvPr/>
        </p:nvCxnSpPr>
        <p:spPr bwMode="auto">
          <a:xfrm>
            <a:off x="1928431" y="4105180"/>
            <a:ext cx="0" cy="3048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テキスト ボックス 11"/>
          <p:cNvSpPr txBox="1"/>
          <p:nvPr/>
        </p:nvSpPr>
        <p:spPr>
          <a:xfrm>
            <a:off x="1229818" y="3953874"/>
            <a:ext cx="706540" cy="523220"/>
          </a:xfrm>
          <a:prstGeom prst="rect">
            <a:avLst/>
          </a:prstGeom>
          <a:noFill/>
        </p:spPr>
        <p:txBody>
          <a:bodyPr wrap="none" rtlCol="0">
            <a:spAutoFit/>
          </a:bodyPr>
          <a:lstStyle/>
          <a:p>
            <a:r>
              <a:rPr kumimoji="1" lang="en-US" altLang="ja-JP" dirty="0">
                <a:latin typeface="Times New Roman" panose="02020603050405020304" pitchFamily="18" charset="0"/>
              </a:rPr>
              <a:t>Yes</a:t>
            </a:r>
            <a:endParaRPr kumimoji="1" lang="ja-JP" altLang="en-US" dirty="0">
              <a:latin typeface="Times New Roman" panose="02020603050405020304" pitchFamily="18" charset="0"/>
            </a:endParaRPr>
          </a:p>
        </p:txBody>
      </p:sp>
      <p:sp>
        <p:nvSpPr>
          <p:cNvPr id="13" name="フローチャート: 処理 12"/>
          <p:cNvSpPr/>
          <p:nvPr/>
        </p:nvSpPr>
        <p:spPr bwMode="auto">
          <a:xfrm>
            <a:off x="442531" y="4406457"/>
            <a:ext cx="2971800" cy="630869"/>
          </a:xfrm>
          <a:prstGeom prst="flowChartProcess">
            <a:avLst/>
          </a:prstGeo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その石の方向に</a:t>
            </a:r>
            <a:endParaRPr lang="en-US" altLang="ja-JP" sz="2000" dirty="0">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敵石以外に当るまで探索</a:t>
            </a:r>
            <a:endParaRPr kumimoji="1" lang="ja-JP" altLang="en-US" sz="2000" dirty="0">
              <a:effectLst/>
              <a:latin typeface="Times New Roman" panose="02020603050405020304" pitchFamily="18" charset="0"/>
            </a:endParaRPr>
          </a:p>
        </p:txBody>
      </p:sp>
      <p:sp>
        <p:nvSpPr>
          <p:cNvPr id="16" name="テキスト ボックス 15"/>
          <p:cNvSpPr txBox="1"/>
          <p:nvPr/>
        </p:nvSpPr>
        <p:spPr>
          <a:xfrm>
            <a:off x="1217814" y="6159842"/>
            <a:ext cx="706540" cy="523220"/>
          </a:xfrm>
          <a:prstGeom prst="rect">
            <a:avLst/>
          </a:prstGeom>
          <a:noFill/>
        </p:spPr>
        <p:txBody>
          <a:bodyPr wrap="none" rtlCol="0">
            <a:spAutoFit/>
          </a:bodyPr>
          <a:lstStyle/>
          <a:p>
            <a:r>
              <a:rPr kumimoji="1" lang="en-US" altLang="ja-JP" dirty="0">
                <a:latin typeface="Times New Roman" panose="02020603050405020304" pitchFamily="18" charset="0"/>
              </a:rPr>
              <a:t>Yes</a:t>
            </a:r>
            <a:endParaRPr kumimoji="1" lang="ja-JP" altLang="en-US" dirty="0">
              <a:latin typeface="Times New Roman" panose="02020603050405020304" pitchFamily="18" charset="0"/>
            </a:endParaRPr>
          </a:p>
        </p:txBody>
      </p:sp>
      <p:sp>
        <p:nvSpPr>
          <p:cNvPr id="17" name="フローチャート: 処理 16"/>
          <p:cNvSpPr/>
          <p:nvPr/>
        </p:nvSpPr>
        <p:spPr bwMode="auto">
          <a:xfrm>
            <a:off x="5638800" y="1664428"/>
            <a:ext cx="2667001" cy="630869"/>
          </a:xfrm>
          <a:prstGeom prst="flowChartProcess">
            <a:avLst/>
          </a:prstGeo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その方向の石は</a:t>
            </a:r>
            <a:endParaRPr lang="en-US" altLang="ja-JP" sz="2000" dirty="0">
              <a:effectLst/>
              <a:latin typeface="Times New Roman" panose="02020603050405020304" pitchFamily="18" charset="0"/>
            </a:endParaRPr>
          </a:p>
          <a:p>
            <a:pPr marL="0" marR="0" indent="0"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ひっくり返せる</a:t>
            </a:r>
            <a:endParaRPr lang="en-US" altLang="ja-JP" sz="2000" dirty="0">
              <a:effectLst/>
              <a:latin typeface="Times New Roman" panose="02020603050405020304" pitchFamily="18" charset="0"/>
            </a:endParaRPr>
          </a:p>
        </p:txBody>
      </p:sp>
      <p:sp>
        <p:nvSpPr>
          <p:cNvPr id="18" name="フローチャート: 判断 17"/>
          <p:cNvSpPr/>
          <p:nvPr/>
        </p:nvSpPr>
        <p:spPr bwMode="auto">
          <a:xfrm>
            <a:off x="5520189" y="2633500"/>
            <a:ext cx="2590800" cy="914400"/>
          </a:xfrm>
          <a:prstGeom prst="flowChartDecision">
            <a:avLst/>
          </a:prstGeo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全ての方向を</a:t>
            </a:r>
            <a:endParaRPr lang="en-US" altLang="ja-JP" sz="2000" dirty="0">
              <a:effectLst/>
              <a:latin typeface="Times New Roman" panose="02020603050405020304" pitchFamily="18" charset="0"/>
            </a:endParaRPr>
          </a:p>
          <a:p>
            <a:pPr marL="0" marR="0" indent="0"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000" dirty="0">
                <a:effectLst/>
                <a:latin typeface="Times New Roman" panose="02020603050405020304" pitchFamily="18" charset="0"/>
              </a:rPr>
              <a:t>チェックしたか？</a:t>
            </a:r>
          </a:p>
        </p:txBody>
      </p:sp>
      <p:cxnSp>
        <p:nvCxnSpPr>
          <p:cNvPr id="19" name="直線矢印コネクタ 18"/>
          <p:cNvCxnSpPr/>
          <p:nvPr/>
        </p:nvCxnSpPr>
        <p:spPr bwMode="auto">
          <a:xfrm>
            <a:off x="6815589" y="3575366"/>
            <a:ext cx="0" cy="3048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テキスト ボックス 19"/>
          <p:cNvSpPr txBox="1"/>
          <p:nvPr/>
        </p:nvSpPr>
        <p:spPr>
          <a:xfrm>
            <a:off x="6815589" y="3466156"/>
            <a:ext cx="706540" cy="523220"/>
          </a:xfrm>
          <a:prstGeom prst="rect">
            <a:avLst/>
          </a:prstGeom>
          <a:noFill/>
        </p:spPr>
        <p:txBody>
          <a:bodyPr wrap="none" rtlCol="0">
            <a:spAutoFit/>
          </a:bodyPr>
          <a:lstStyle/>
          <a:p>
            <a:r>
              <a:rPr kumimoji="1" lang="en-US" altLang="ja-JP" dirty="0">
                <a:latin typeface="Times New Roman" panose="02020603050405020304" pitchFamily="18" charset="0"/>
              </a:rPr>
              <a:t>Yes</a:t>
            </a:r>
            <a:endParaRPr kumimoji="1" lang="ja-JP" altLang="en-US" dirty="0">
              <a:latin typeface="Times New Roman" panose="02020603050405020304" pitchFamily="18" charset="0"/>
            </a:endParaRPr>
          </a:p>
        </p:txBody>
      </p:sp>
      <p:cxnSp>
        <p:nvCxnSpPr>
          <p:cNvPr id="22" name="直線矢印コネクタ 21"/>
          <p:cNvCxnSpPr>
            <a:endCxn id="18" idx="0"/>
          </p:cNvCxnSpPr>
          <p:nvPr/>
        </p:nvCxnSpPr>
        <p:spPr bwMode="auto">
          <a:xfrm>
            <a:off x="6815589" y="2295297"/>
            <a:ext cx="0" cy="338203"/>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フローチャート: 判断 22"/>
          <p:cNvSpPr/>
          <p:nvPr/>
        </p:nvSpPr>
        <p:spPr bwMode="auto">
          <a:xfrm>
            <a:off x="5508185" y="3864508"/>
            <a:ext cx="2590800" cy="914400"/>
          </a:xfrm>
          <a:prstGeom prst="flowChartDecision">
            <a:avLst/>
          </a:prstGeo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ひっくり返せる</a:t>
            </a:r>
            <a:endParaRPr lang="en-US" altLang="ja-JP" sz="2000" dirty="0">
              <a:effectLst/>
              <a:latin typeface="Times New Roman" panose="02020603050405020304" pitchFamily="18" charset="0"/>
            </a:endParaRPr>
          </a:p>
          <a:p>
            <a:pPr marL="0" marR="0" indent="0"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石があったか</a:t>
            </a:r>
            <a:r>
              <a:rPr kumimoji="1" lang="ja-JP" altLang="en-US" sz="2000" dirty="0">
                <a:effectLst/>
                <a:latin typeface="Times New Roman" panose="02020603050405020304" pitchFamily="18" charset="0"/>
              </a:rPr>
              <a:t>？</a:t>
            </a:r>
          </a:p>
        </p:txBody>
      </p:sp>
      <p:cxnSp>
        <p:nvCxnSpPr>
          <p:cNvPr id="24" name="直線矢印コネクタ 23"/>
          <p:cNvCxnSpPr/>
          <p:nvPr/>
        </p:nvCxnSpPr>
        <p:spPr bwMode="auto">
          <a:xfrm>
            <a:off x="6803585" y="4806374"/>
            <a:ext cx="0" cy="3048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テキスト ボックス 24"/>
          <p:cNvSpPr txBox="1"/>
          <p:nvPr/>
        </p:nvSpPr>
        <p:spPr>
          <a:xfrm>
            <a:off x="6803585" y="4697164"/>
            <a:ext cx="706540" cy="523220"/>
          </a:xfrm>
          <a:prstGeom prst="rect">
            <a:avLst/>
          </a:prstGeom>
          <a:noFill/>
        </p:spPr>
        <p:txBody>
          <a:bodyPr wrap="none" rtlCol="0">
            <a:spAutoFit/>
          </a:bodyPr>
          <a:lstStyle/>
          <a:p>
            <a:r>
              <a:rPr kumimoji="1" lang="en-US" altLang="ja-JP" dirty="0">
                <a:latin typeface="Times New Roman" panose="02020603050405020304" pitchFamily="18" charset="0"/>
              </a:rPr>
              <a:t>Yes</a:t>
            </a:r>
            <a:endParaRPr kumimoji="1" lang="ja-JP" altLang="en-US" dirty="0">
              <a:latin typeface="Times New Roman" panose="02020603050405020304" pitchFamily="18" charset="0"/>
            </a:endParaRPr>
          </a:p>
        </p:txBody>
      </p:sp>
      <p:sp>
        <p:nvSpPr>
          <p:cNvPr id="26" name="テキスト ボックス 25"/>
          <p:cNvSpPr txBox="1"/>
          <p:nvPr/>
        </p:nvSpPr>
        <p:spPr>
          <a:xfrm>
            <a:off x="271838" y="1202763"/>
            <a:ext cx="4485523" cy="461665"/>
          </a:xfrm>
          <a:prstGeom prst="rect">
            <a:avLst/>
          </a:prstGeom>
          <a:noFill/>
        </p:spPr>
        <p:txBody>
          <a:bodyPr wrap="none" rtlCol="0">
            <a:spAutoFit/>
          </a:bodyPr>
          <a:lstStyle/>
          <a:p>
            <a:pPr algn="l"/>
            <a:r>
              <a:rPr kumimoji="1" lang="ja-JP" altLang="en-US" sz="2400" dirty="0">
                <a:latin typeface="Times New Roman" panose="02020603050405020304" pitchFamily="18" charset="0"/>
              </a:rPr>
              <a:t>各マスに対して以下の処理を行う</a:t>
            </a:r>
          </a:p>
        </p:txBody>
      </p:sp>
      <p:cxnSp>
        <p:nvCxnSpPr>
          <p:cNvPr id="27" name="直線矢印コネクタ 26"/>
          <p:cNvCxnSpPr/>
          <p:nvPr/>
        </p:nvCxnSpPr>
        <p:spPr bwMode="auto">
          <a:xfrm>
            <a:off x="1898719" y="5064791"/>
            <a:ext cx="0" cy="338203"/>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フローチャート: 判断 27"/>
          <p:cNvSpPr/>
          <p:nvPr/>
        </p:nvSpPr>
        <p:spPr bwMode="auto">
          <a:xfrm>
            <a:off x="603319" y="5402994"/>
            <a:ext cx="2590800" cy="914400"/>
          </a:xfrm>
          <a:prstGeom prst="flowChartDecision">
            <a:avLst/>
          </a:prstGeo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自石に当ったか</a:t>
            </a:r>
            <a:r>
              <a:rPr kumimoji="1" lang="ja-JP" altLang="en-US" sz="2000" dirty="0">
                <a:effectLst/>
                <a:latin typeface="Times New Roman" panose="02020603050405020304" pitchFamily="18" charset="0"/>
              </a:rPr>
              <a:t>？</a:t>
            </a:r>
          </a:p>
        </p:txBody>
      </p:sp>
      <p:sp>
        <p:nvSpPr>
          <p:cNvPr id="29" name="フローチャート: 処理 28"/>
          <p:cNvSpPr/>
          <p:nvPr/>
        </p:nvSpPr>
        <p:spPr bwMode="auto">
          <a:xfrm>
            <a:off x="5638800" y="5111174"/>
            <a:ext cx="2590800" cy="630869"/>
          </a:xfrm>
          <a:prstGeom prst="flowChartProcess">
            <a:avLst/>
          </a:prstGeo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合法手リストに加える</a:t>
            </a:r>
            <a:endParaRPr lang="en-US" altLang="ja-JP" sz="2000" dirty="0">
              <a:effectLst/>
              <a:latin typeface="Times New Roman" panose="02020603050405020304" pitchFamily="18" charset="0"/>
            </a:endParaRPr>
          </a:p>
        </p:txBody>
      </p:sp>
      <p:sp>
        <p:nvSpPr>
          <p:cNvPr id="32" name="フローチャート: 端子 31"/>
          <p:cNvSpPr/>
          <p:nvPr/>
        </p:nvSpPr>
        <p:spPr bwMode="auto">
          <a:xfrm>
            <a:off x="6049336" y="6327036"/>
            <a:ext cx="1583771" cy="326492"/>
          </a:xfrm>
          <a:prstGeom prst="flowChartTerminator">
            <a:avLst/>
          </a:prstGeo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次のマスへ</a:t>
            </a:r>
            <a:endParaRPr kumimoji="1" lang="ja-JP" altLang="en-US" sz="2000" dirty="0">
              <a:effectLst/>
              <a:latin typeface="Times New Roman" panose="02020603050405020304" pitchFamily="18" charset="0"/>
            </a:endParaRPr>
          </a:p>
        </p:txBody>
      </p:sp>
      <p:cxnSp>
        <p:nvCxnSpPr>
          <p:cNvPr id="34" name="直線コネクタ 33"/>
          <p:cNvCxnSpPr>
            <a:stCxn id="28" idx="2"/>
          </p:cNvCxnSpPr>
          <p:nvPr/>
        </p:nvCxnSpPr>
        <p:spPr bwMode="auto">
          <a:xfrm>
            <a:off x="1898719" y="6317394"/>
            <a:ext cx="0" cy="174694"/>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直線矢印コネクタ 35"/>
          <p:cNvCxnSpPr/>
          <p:nvPr/>
        </p:nvCxnSpPr>
        <p:spPr bwMode="auto">
          <a:xfrm>
            <a:off x="1898719" y="6492088"/>
            <a:ext cx="2089267" cy="0"/>
          </a:xfrm>
          <a:prstGeom prst="straightConnector1">
            <a:avLst/>
          </a:prstGeom>
          <a:noFill/>
          <a:ln w="19050" cap="flat" cmpd="sng" algn="ctr">
            <a:solidFill>
              <a:schemeClr val="tx1"/>
            </a:solidFill>
            <a:prstDash val="solid"/>
            <a:round/>
            <a:headEnd type="none" w="med" len="med"/>
            <a:tailEnd type="non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直線コネクタ 37"/>
          <p:cNvCxnSpPr/>
          <p:nvPr/>
        </p:nvCxnSpPr>
        <p:spPr bwMode="auto">
          <a:xfrm flipV="1">
            <a:off x="3987986" y="1960274"/>
            <a:ext cx="0" cy="4510420"/>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直線矢印コネクタ 39"/>
          <p:cNvCxnSpPr>
            <a:endCxn id="17" idx="1"/>
          </p:cNvCxnSpPr>
          <p:nvPr/>
        </p:nvCxnSpPr>
        <p:spPr bwMode="auto">
          <a:xfrm>
            <a:off x="3962586" y="1979862"/>
            <a:ext cx="1676214" cy="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直線コネクタ 41"/>
          <p:cNvCxnSpPr>
            <a:stCxn id="18" idx="1"/>
          </p:cNvCxnSpPr>
          <p:nvPr/>
        </p:nvCxnSpPr>
        <p:spPr bwMode="auto">
          <a:xfrm flipH="1">
            <a:off x="4350515" y="3090700"/>
            <a:ext cx="1169674" cy="12457"/>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直線コネクタ 43"/>
          <p:cNvCxnSpPr/>
          <p:nvPr/>
        </p:nvCxnSpPr>
        <p:spPr bwMode="auto">
          <a:xfrm>
            <a:off x="4353303" y="3092506"/>
            <a:ext cx="0" cy="1629385"/>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直線矢印コネクタ 45"/>
          <p:cNvCxnSpPr>
            <a:endCxn id="13" idx="3"/>
          </p:cNvCxnSpPr>
          <p:nvPr/>
        </p:nvCxnSpPr>
        <p:spPr bwMode="auto">
          <a:xfrm flipH="1">
            <a:off x="3414331" y="4720918"/>
            <a:ext cx="936184" cy="974"/>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直線コネクタ 49"/>
          <p:cNvCxnSpPr>
            <a:endCxn id="23" idx="3"/>
          </p:cNvCxnSpPr>
          <p:nvPr/>
        </p:nvCxnSpPr>
        <p:spPr bwMode="auto">
          <a:xfrm flipH="1">
            <a:off x="8098985" y="4321708"/>
            <a:ext cx="359216" cy="0"/>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直線コネクタ 52"/>
          <p:cNvCxnSpPr/>
          <p:nvPr/>
        </p:nvCxnSpPr>
        <p:spPr bwMode="auto">
          <a:xfrm>
            <a:off x="8458201" y="4318285"/>
            <a:ext cx="0" cy="2171997"/>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直線矢印コネクタ 54"/>
          <p:cNvCxnSpPr>
            <a:endCxn id="32" idx="3"/>
          </p:cNvCxnSpPr>
          <p:nvPr/>
        </p:nvCxnSpPr>
        <p:spPr bwMode="auto">
          <a:xfrm flipH="1">
            <a:off x="7633107" y="6490282"/>
            <a:ext cx="825094" cy="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直線矢印コネクタ 56"/>
          <p:cNvCxnSpPr/>
          <p:nvPr/>
        </p:nvCxnSpPr>
        <p:spPr bwMode="auto">
          <a:xfrm>
            <a:off x="6803585" y="5742043"/>
            <a:ext cx="1" cy="584993"/>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直線コネクタ 60"/>
          <p:cNvCxnSpPr>
            <a:endCxn id="7" idx="3"/>
          </p:cNvCxnSpPr>
          <p:nvPr/>
        </p:nvCxnSpPr>
        <p:spPr bwMode="auto">
          <a:xfrm flipH="1">
            <a:off x="3223831" y="3610815"/>
            <a:ext cx="1477511" cy="9699"/>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直線コネクタ 63"/>
          <p:cNvCxnSpPr/>
          <p:nvPr/>
        </p:nvCxnSpPr>
        <p:spPr bwMode="auto">
          <a:xfrm flipH="1">
            <a:off x="3212474" y="2391615"/>
            <a:ext cx="1477511" cy="9699"/>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直線コネクタ 64"/>
          <p:cNvCxnSpPr/>
          <p:nvPr/>
        </p:nvCxnSpPr>
        <p:spPr bwMode="auto">
          <a:xfrm flipH="1" flipV="1">
            <a:off x="4689986" y="2401314"/>
            <a:ext cx="22534" cy="4090774"/>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直線矢印コネクタ 67"/>
          <p:cNvCxnSpPr/>
          <p:nvPr/>
        </p:nvCxnSpPr>
        <p:spPr bwMode="auto">
          <a:xfrm>
            <a:off x="4712520" y="6470694"/>
            <a:ext cx="1336816" cy="19588"/>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 name="テキスト ボックス 72"/>
          <p:cNvSpPr txBox="1"/>
          <p:nvPr/>
        </p:nvSpPr>
        <p:spPr>
          <a:xfrm>
            <a:off x="3087647" y="1916648"/>
            <a:ext cx="623890" cy="523220"/>
          </a:xfrm>
          <a:prstGeom prst="rect">
            <a:avLst/>
          </a:prstGeom>
          <a:noFill/>
        </p:spPr>
        <p:txBody>
          <a:bodyPr wrap="none" rtlCol="0">
            <a:spAutoFit/>
          </a:bodyPr>
          <a:lstStyle/>
          <a:p>
            <a:r>
              <a:rPr kumimoji="1" lang="en-US" altLang="ja-JP" dirty="0">
                <a:latin typeface="Times New Roman" panose="02020603050405020304" pitchFamily="18" charset="0"/>
              </a:rPr>
              <a:t>No</a:t>
            </a:r>
            <a:endParaRPr kumimoji="1" lang="ja-JP" altLang="en-US" dirty="0">
              <a:latin typeface="Times New Roman" panose="02020603050405020304" pitchFamily="18" charset="0"/>
            </a:endParaRPr>
          </a:p>
        </p:txBody>
      </p:sp>
      <p:sp>
        <p:nvSpPr>
          <p:cNvPr id="74" name="テキスト ボックス 73"/>
          <p:cNvSpPr txBox="1"/>
          <p:nvPr/>
        </p:nvSpPr>
        <p:spPr>
          <a:xfrm>
            <a:off x="3129222" y="3121237"/>
            <a:ext cx="623890" cy="523220"/>
          </a:xfrm>
          <a:prstGeom prst="rect">
            <a:avLst/>
          </a:prstGeom>
          <a:noFill/>
        </p:spPr>
        <p:txBody>
          <a:bodyPr wrap="none" rtlCol="0">
            <a:spAutoFit/>
          </a:bodyPr>
          <a:lstStyle/>
          <a:p>
            <a:r>
              <a:rPr kumimoji="1" lang="en-US" altLang="ja-JP" dirty="0">
                <a:latin typeface="Times New Roman" panose="02020603050405020304" pitchFamily="18" charset="0"/>
              </a:rPr>
              <a:t>No</a:t>
            </a:r>
            <a:endParaRPr kumimoji="1" lang="ja-JP" altLang="en-US" dirty="0">
              <a:latin typeface="Times New Roman" panose="02020603050405020304" pitchFamily="18" charset="0"/>
            </a:endParaRPr>
          </a:p>
        </p:txBody>
      </p:sp>
      <p:sp>
        <p:nvSpPr>
          <p:cNvPr id="75" name="テキスト ボックス 74"/>
          <p:cNvSpPr txBox="1"/>
          <p:nvPr/>
        </p:nvSpPr>
        <p:spPr>
          <a:xfrm>
            <a:off x="8045503" y="3773969"/>
            <a:ext cx="623890" cy="523220"/>
          </a:xfrm>
          <a:prstGeom prst="rect">
            <a:avLst/>
          </a:prstGeom>
          <a:noFill/>
        </p:spPr>
        <p:txBody>
          <a:bodyPr wrap="none" rtlCol="0">
            <a:spAutoFit/>
          </a:bodyPr>
          <a:lstStyle/>
          <a:p>
            <a:r>
              <a:rPr kumimoji="1" lang="en-US" altLang="ja-JP" dirty="0">
                <a:latin typeface="Times New Roman" panose="02020603050405020304" pitchFamily="18" charset="0"/>
              </a:rPr>
              <a:t>No</a:t>
            </a:r>
            <a:endParaRPr kumimoji="1" lang="ja-JP" altLang="en-US" dirty="0">
              <a:latin typeface="Times New Roman" panose="02020603050405020304" pitchFamily="18" charset="0"/>
            </a:endParaRPr>
          </a:p>
        </p:txBody>
      </p:sp>
      <p:sp>
        <p:nvSpPr>
          <p:cNvPr id="76" name="テキスト ボックス 75"/>
          <p:cNvSpPr txBox="1"/>
          <p:nvPr/>
        </p:nvSpPr>
        <p:spPr>
          <a:xfrm>
            <a:off x="5140387" y="2579937"/>
            <a:ext cx="623890" cy="523220"/>
          </a:xfrm>
          <a:prstGeom prst="rect">
            <a:avLst/>
          </a:prstGeom>
          <a:noFill/>
        </p:spPr>
        <p:txBody>
          <a:bodyPr wrap="none" rtlCol="0">
            <a:spAutoFit/>
          </a:bodyPr>
          <a:lstStyle/>
          <a:p>
            <a:r>
              <a:rPr kumimoji="1" lang="en-US" altLang="ja-JP" dirty="0">
                <a:latin typeface="Times New Roman" panose="02020603050405020304" pitchFamily="18" charset="0"/>
              </a:rPr>
              <a:t>No</a:t>
            </a:r>
            <a:endParaRPr kumimoji="1" lang="ja-JP" altLang="en-US" dirty="0">
              <a:latin typeface="Times New Roman" panose="02020603050405020304" pitchFamily="18" charset="0"/>
            </a:endParaRPr>
          </a:p>
        </p:txBody>
      </p:sp>
      <p:cxnSp>
        <p:nvCxnSpPr>
          <p:cNvPr id="77" name="直線コネクタ 76"/>
          <p:cNvCxnSpPr/>
          <p:nvPr/>
        </p:nvCxnSpPr>
        <p:spPr bwMode="auto">
          <a:xfrm flipH="1">
            <a:off x="3143562" y="5860194"/>
            <a:ext cx="1925776" cy="6992"/>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直線コネクタ 78"/>
          <p:cNvCxnSpPr/>
          <p:nvPr/>
        </p:nvCxnSpPr>
        <p:spPr bwMode="auto">
          <a:xfrm flipH="1" flipV="1">
            <a:off x="5079952" y="2491763"/>
            <a:ext cx="1192" cy="3368431"/>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直線コネクタ 82"/>
          <p:cNvCxnSpPr/>
          <p:nvPr/>
        </p:nvCxnSpPr>
        <p:spPr bwMode="auto">
          <a:xfrm flipH="1">
            <a:off x="5069338" y="2491763"/>
            <a:ext cx="1771884" cy="8323"/>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テキスト ボックス 89"/>
          <p:cNvSpPr txBox="1"/>
          <p:nvPr/>
        </p:nvSpPr>
        <p:spPr>
          <a:xfrm>
            <a:off x="3077269" y="5375529"/>
            <a:ext cx="623890" cy="523220"/>
          </a:xfrm>
          <a:prstGeom prst="rect">
            <a:avLst/>
          </a:prstGeom>
          <a:noFill/>
        </p:spPr>
        <p:txBody>
          <a:bodyPr wrap="none" rtlCol="0">
            <a:spAutoFit/>
          </a:bodyPr>
          <a:lstStyle/>
          <a:p>
            <a:r>
              <a:rPr kumimoji="1" lang="en-US" altLang="ja-JP" dirty="0">
                <a:latin typeface="Times New Roman" panose="02020603050405020304" pitchFamily="18" charset="0"/>
              </a:rPr>
              <a:t>No</a:t>
            </a:r>
            <a:endParaRPr kumimoji="1" lang="ja-JP" altLang="en-US" dirty="0">
              <a:latin typeface="Times New Roman" panose="02020603050405020304" pitchFamily="18" charset="0"/>
            </a:endParaRPr>
          </a:p>
        </p:txBody>
      </p:sp>
    </p:spTree>
    <p:extLst>
      <p:ext uri="{BB962C8B-B14F-4D97-AF65-F5344CB8AC3E}">
        <p14:creationId xmlns:p14="http://schemas.microsoft.com/office/powerpoint/2010/main" val="7416056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dirty="0"/>
              <a:t>着手の処理</a:t>
            </a:r>
            <a:r>
              <a:rPr lang="en-US" altLang="ja-JP" dirty="0"/>
              <a:t>(</a:t>
            </a:r>
            <a:r>
              <a:rPr lang="ja-JP" altLang="en-US" dirty="0"/>
              <a:t>再掲</a:t>
            </a:r>
            <a:r>
              <a:rPr lang="en-US" altLang="ja-JP" dirty="0"/>
              <a:t>)</a:t>
            </a:r>
            <a:endParaRPr kumimoji="1" lang="ja-JP" altLang="en-US" dirty="0"/>
          </a:p>
        </p:txBody>
      </p:sp>
      <p:sp>
        <p:nvSpPr>
          <p:cNvPr id="6" name="フローチャート: 判断 5"/>
          <p:cNvSpPr/>
          <p:nvPr/>
        </p:nvSpPr>
        <p:spPr bwMode="auto">
          <a:xfrm>
            <a:off x="983921" y="1942308"/>
            <a:ext cx="2590800" cy="914400"/>
          </a:xfrm>
          <a:prstGeom prst="flowChartDecision">
            <a:avLst/>
          </a:prstGeo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合法手か？</a:t>
            </a:r>
            <a:endParaRPr kumimoji="1" lang="ja-JP" altLang="en-US" sz="2000" dirty="0">
              <a:effectLst/>
              <a:latin typeface="Times New Roman" panose="02020603050405020304" pitchFamily="18" charset="0"/>
            </a:endParaRPr>
          </a:p>
        </p:txBody>
      </p:sp>
      <p:cxnSp>
        <p:nvCxnSpPr>
          <p:cNvPr id="11" name="直線矢印コネクタ 10"/>
          <p:cNvCxnSpPr>
            <a:stCxn id="6" idx="2"/>
          </p:cNvCxnSpPr>
          <p:nvPr/>
        </p:nvCxnSpPr>
        <p:spPr bwMode="auto">
          <a:xfrm>
            <a:off x="2279321" y="2856708"/>
            <a:ext cx="0" cy="15514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テキスト ボックス 11"/>
          <p:cNvSpPr txBox="1"/>
          <p:nvPr/>
        </p:nvSpPr>
        <p:spPr>
          <a:xfrm>
            <a:off x="1588959" y="2790688"/>
            <a:ext cx="706540" cy="523220"/>
          </a:xfrm>
          <a:prstGeom prst="rect">
            <a:avLst/>
          </a:prstGeom>
          <a:noFill/>
        </p:spPr>
        <p:txBody>
          <a:bodyPr wrap="none" rtlCol="0">
            <a:spAutoFit/>
          </a:bodyPr>
          <a:lstStyle/>
          <a:p>
            <a:r>
              <a:rPr kumimoji="1" lang="en-US" altLang="ja-JP" dirty="0">
                <a:latin typeface="Times New Roman" panose="02020603050405020304" pitchFamily="18" charset="0"/>
              </a:rPr>
              <a:t>Yes</a:t>
            </a:r>
            <a:endParaRPr kumimoji="1" lang="ja-JP" altLang="en-US" dirty="0">
              <a:latin typeface="Times New Roman" panose="02020603050405020304" pitchFamily="18" charset="0"/>
            </a:endParaRPr>
          </a:p>
        </p:txBody>
      </p:sp>
      <p:sp>
        <p:nvSpPr>
          <p:cNvPr id="13" name="フローチャート: 処理 12"/>
          <p:cNvSpPr/>
          <p:nvPr/>
        </p:nvSpPr>
        <p:spPr bwMode="auto">
          <a:xfrm>
            <a:off x="793421" y="4404651"/>
            <a:ext cx="2971800" cy="630869"/>
          </a:xfrm>
          <a:prstGeom prst="flowChartProcess">
            <a:avLst/>
          </a:prstGeo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敵石のある方向に</a:t>
            </a:r>
            <a:endParaRPr lang="en-US" altLang="ja-JP" sz="2000" dirty="0">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敵石以外に当るまで探索</a:t>
            </a:r>
            <a:endParaRPr kumimoji="1" lang="ja-JP" altLang="en-US" sz="2000" dirty="0">
              <a:effectLst/>
              <a:latin typeface="Times New Roman" panose="02020603050405020304" pitchFamily="18" charset="0"/>
            </a:endParaRPr>
          </a:p>
        </p:txBody>
      </p:sp>
      <p:sp>
        <p:nvSpPr>
          <p:cNvPr id="16" name="テキスト ボックス 15"/>
          <p:cNvSpPr txBox="1"/>
          <p:nvPr/>
        </p:nvSpPr>
        <p:spPr>
          <a:xfrm>
            <a:off x="1519148" y="6158036"/>
            <a:ext cx="706540" cy="523220"/>
          </a:xfrm>
          <a:prstGeom prst="rect">
            <a:avLst/>
          </a:prstGeom>
          <a:noFill/>
        </p:spPr>
        <p:txBody>
          <a:bodyPr wrap="none" rtlCol="0">
            <a:spAutoFit/>
          </a:bodyPr>
          <a:lstStyle/>
          <a:p>
            <a:r>
              <a:rPr kumimoji="1" lang="en-US" altLang="ja-JP" dirty="0">
                <a:latin typeface="Times New Roman" panose="02020603050405020304" pitchFamily="18" charset="0"/>
              </a:rPr>
              <a:t>Yes</a:t>
            </a:r>
            <a:endParaRPr kumimoji="1" lang="ja-JP" altLang="en-US" dirty="0">
              <a:latin typeface="Times New Roman" panose="02020603050405020304" pitchFamily="18" charset="0"/>
            </a:endParaRPr>
          </a:p>
        </p:txBody>
      </p:sp>
      <p:sp>
        <p:nvSpPr>
          <p:cNvPr id="17" name="フローチャート: 処理 16"/>
          <p:cNvSpPr/>
          <p:nvPr/>
        </p:nvSpPr>
        <p:spPr bwMode="auto">
          <a:xfrm>
            <a:off x="5638800" y="1664428"/>
            <a:ext cx="2667001" cy="630869"/>
          </a:xfrm>
          <a:prstGeom prst="flowChartProcess">
            <a:avLst/>
          </a:prstGeo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その方向の石を</a:t>
            </a:r>
            <a:endParaRPr lang="en-US" altLang="ja-JP" sz="2000" dirty="0">
              <a:effectLst/>
              <a:latin typeface="Times New Roman" panose="02020603050405020304" pitchFamily="18" charset="0"/>
            </a:endParaRPr>
          </a:p>
          <a:p>
            <a:pPr marL="0" marR="0" indent="0"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ひっくり返す</a:t>
            </a:r>
            <a:endParaRPr lang="en-US" altLang="ja-JP" sz="2000" dirty="0">
              <a:effectLst/>
              <a:latin typeface="Times New Roman" panose="02020603050405020304" pitchFamily="18" charset="0"/>
            </a:endParaRPr>
          </a:p>
        </p:txBody>
      </p:sp>
      <p:sp>
        <p:nvSpPr>
          <p:cNvPr id="18" name="フローチャート: 判断 17"/>
          <p:cNvSpPr/>
          <p:nvPr/>
        </p:nvSpPr>
        <p:spPr bwMode="auto">
          <a:xfrm>
            <a:off x="5520189" y="2633500"/>
            <a:ext cx="2590800" cy="914400"/>
          </a:xfrm>
          <a:prstGeom prst="flowChartDecision">
            <a:avLst/>
          </a:prstGeo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全ての方向を</a:t>
            </a:r>
            <a:endParaRPr lang="en-US" altLang="ja-JP" sz="2000" dirty="0">
              <a:effectLst/>
              <a:latin typeface="Times New Roman" panose="02020603050405020304" pitchFamily="18" charset="0"/>
            </a:endParaRPr>
          </a:p>
          <a:p>
            <a:pPr marL="0" marR="0" indent="0"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000" dirty="0">
                <a:effectLst/>
                <a:latin typeface="Times New Roman" panose="02020603050405020304" pitchFamily="18" charset="0"/>
              </a:rPr>
              <a:t>チェックしたか？</a:t>
            </a:r>
          </a:p>
        </p:txBody>
      </p:sp>
      <p:cxnSp>
        <p:nvCxnSpPr>
          <p:cNvPr id="19" name="直線矢印コネクタ 18"/>
          <p:cNvCxnSpPr/>
          <p:nvPr/>
        </p:nvCxnSpPr>
        <p:spPr bwMode="auto">
          <a:xfrm>
            <a:off x="6815589" y="4463482"/>
            <a:ext cx="0" cy="3048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テキスト ボックス 19"/>
          <p:cNvSpPr txBox="1"/>
          <p:nvPr/>
        </p:nvSpPr>
        <p:spPr>
          <a:xfrm>
            <a:off x="6774334" y="3419704"/>
            <a:ext cx="706540" cy="523220"/>
          </a:xfrm>
          <a:prstGeom prst="rect">
            <a:avLst/>
          </a:prstGeom>
          <a:noFill/>
        </p:spPr>
        <p:txBody>
          <a:bodyPr wrap="none" rtlCol="0">
            <a:spAutoFit/>
          </a:bodyPr>
          <a:lstStyle/>
          <a:p>
            <a:r>
              <a:rPr kumimoji="1" lang="en-US" altLang="ja-JP" dirty="0">
                <a:latin typeface="Times New Roman" panose="02020603050405020304" pitchFamily="18" charset="0"/>
              </a:rPr>
              <a:t>Yes</a:t>
            </a:r>
            <a:endParaRPr kumimoji="1" lang="ja-JP" altLang="en-US" dirty="0">
              <a:latin typeface="Times New Roman" panose="02020603050405020304" pitchFamily="18" charset="0"/>
            </a:endParaRPr>
          </a:p>
        </p:txBody>
      </p:sp>
      <p:cxnSp>
        <p:nvCxnSpPr>
          <p:cNvPr id="22" name="直線矢印コネクタ 21"/>
          <p:cNvCxnSpPr>
            <a:endCxn id="18" idx="0"/>
          </p:cNvCxnSpPr>
          <p:nvPr/>
        </p:nvCxnSpPr>
        <p:spPr bwMode="auto">
          <a:xfrm>
            <a:off x="6815589" y="2295297"/>
            <a:ext cx="0" cy="338203"/>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テキスト ボックス 25"/>
          <p:cNvSpPr txBox="1"/>
          <p:nvPr/>
        </p:nvSpPr>
        <p:spPr>
          <a:xfrm>
            <a:off x="271838" y="1202763"/>
            <a:ext cx="5328703" cy="461665"/>
          </a:xfrm>
          <a:prstGeom prst="rect">
            <a:avLst/>
          </a:prstGeom>
          <a:noFill/>
        </p:spPr>
        <p:txBody>
          <a:bodyPr wrap="none" rtlCol="0">
            <a:spAutoFit/>
          </a:bodyPr>
          <a:lstStyle/>
          <a:p>
            <a:pPr algn="l"/>
            <a:r>
              <a:rPr lang="ja-JP" altLang="en-US" sz="2400" dirty="0">
                <a:latin typeface="Times New Roman" panose="02020603050405020304" pitchFamily="18" charset="0"/>
              </a:rPr>
              <a:t>選択したマス</a:t>
            </a:r>
            <a:r>
              <a:rPr kumimoji="1" lang="ja-JP" altLang="en-US" sz="2400" dirty="0">
                <a:latin typeface="Times New Roman" panose="02020603050405020304" pitchFamily="18" charset="0"/>
              </a:rPr>
              <a:t>に対して以下の処理を行う</a:t>
            </a:r>
          </a:p>
        </p:txBody>
      </p:sp>
      <p:cxnSp>
        <p:nvCxnSpPr>
          <p:cNvPr id="27" name="直線矢印コネクタ 26"/>
          <p:cNvCxnSpPr/>
          <p:nvPr/>
        </p:nvCxnSpPr>
        <p:spPr bwMode="auto">
          <a:xfrm>
            <a:off x="2249609" y="5062985"/>
            <a:ext cx="0" cy="338203"/>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フローチャート: 判断 27"/>
          <p:cNvSpPr/>
          <p:nvPr/>
        </p:nvSpPr>
        <p:spPr bwMode="auto">
          <a:xfrm>
            <a:off x="954209" y="5401188"/>
            <a:ext cx="2590800" cy="914400"/>
          </a:xfrm>
          <a:prstGeom prst="flowChartDecision">
            <a:avLst/>
          </a:prstGeo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自石に当ったか</a:t>
            </a:r>
            <a:r>
              <a:rPr kumimoji="1" lang="ja-JP" altLang="en-US" sz="2000" dirty="0">
                <a:effectLst/>
                <a:latin typeface="Times New Roman" panose="02020603050405020304" pitchFamily="18" charset="0"/>
              </a:rPr>
              <a:t>？</a:t>
            </a:r>
          </a:p>
        </p:txBody>
      </p:sp>
      <p:sp>
        <p:nvSpPr>
          <p:cNvPr id="32" name="フローチャート: 端子 31"/>
          <p:cNvSpPr/>
          <p:nvPr/>
        </p:nvSpPr>
        <p:spPr bwMode="auto">
          <a:xfrm>
            <a:off x="6007501" y="4741712"/>
            <a:ext cx="1583771" cy="326492"/>
          </a:xfrm>
          <a:prstGeom prst="flowChartTerminator">
            <a:avLst/>
          </a:prstGeo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着手完了</a:t>
            </a:r>
            <a:endParaRPr kumimoji="1" lang="ja-JP" altLang="en-US" sz="2000" dirty="0">
              <a:effectLst/>
              <a:latin typeface="Times New Roman" panose="02020603050405020304" pitchFamily="18" charset="0"/>
            </a:endParaRPr>
          </a:p>
        </p:txBody>
      </p:sp>
      <p:cxnSp>
        <p:nvCxnSpPr>
          <p:cNvPr id="34" name="直線コネクタ 33"/>
          <p:cNvCxnSpPr>
            <a:stCxn id="28" idx="2"/>
          </p:cNvCxnSpPr>
          <p:nvPr/>
        </p:nvCxnSpPr>
        <p:spPr bwMode="auto">
          <a:xfrm>
            <a:off x="2249609" y="6315588"/>
            <a:ext cx="0" cy="174694"/>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直線矢印コネクタ 35"/>
          <p:cNvCxnSpPr/>
          <p:nvPr/>
        </p:nvCxnSpPr>
        <p:spPr bwMode="auto">
          <a:xfrm>
            <a:off x="2249609" y="6490282"/>
            <a:ext cx="2089267" cy="0"/>
          </a:xfrm>
          <a:prstGeom prst="straightConnector1">
            <a:avLst/>
          </a:prstGeom>
          <a:noFill/>
          <a:ln w="19050" cap="flat" cmpd="sng" algn="ctr">
            <a:solidFill>
              <a:schemeClr val="tx1"/>
            </a:solidFill>
            <a:prstDash val="solid"/>
            <a:round/>
            <a:headEnd type="none" w="med" len="med"/>
            <a:tailEnd type="non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直線コネクタ 37"/>
          <p:cNvCxnSpPr/>
          <p:nvPr/>
        </p:nvCxnSpPr>
        <p:spPr bwMode="auto">
          <a:xfrm flipV="1">
            <a:off x="4338876" y="1958468"/>
            <a:ext cx="0" cy="4510420"/>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直線矢印コネクタ 39"/>
          <p:cNvCxnSpPr>
            <a:endCxn id="17" idx="1"/>
          </p:cNvCxnSpPr>
          <p:nvPr/>
        </p:nvCxnSpPr>
        <p:spPr bwMode="auto">
          <a:xfrm>
            <a:off x="4338876" y="1965278"/>
            <a:ext cx="1299924" cy="1458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直線コネクタ 41"/>
          <p:cNvCxnSpPr>
            <a:stCxn id="18" idx="1"/>
          </p:cNvCxnSpPr>
          <p:nvPr/>
        </p:nvCxnSpPr>
        <p:spPr bwMode="auto">
          <a:xfrm flipH="1" flipV="1">
            <a:off x="4701405" y="3090699"/>
            <a:ext cx="818784" cy="1"/>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直線コネクタ 43"/>
          <p:cNvCxnSpPr/>
          <p:nvPr/>
        </p:nvCxnSpPr>
        <p:spPr bwMode="auto">
          <a:xfrm>
            <a:off x="4704193" y="3090700"/>
            <a:ext cx="0" cy="1629385"/>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直線矢印コネクタ 45"/>
          <p:cNvCxnSpPr>
            <a:endCxn id="13" idx="3"/>
          </p:cNvCxnSpPr>
          <p:nvPr/>
        </p:nvCxnSpPr>
        <p:spPr bwMode="auto">
          <a:xfrm flipH="1">
            <a:off x="3765221" y="4719112"/>
            <a:ext cx="936184" cy="974"/>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直線コネクタ 63"/>
          <p:cNvCxnSpPr>
            <a:stCxn id="6" idx="1"/>
          </p:cNvCxnSpPr>
          <p:nvPr/>
        </p:nvCxnSpPr>
        <p:spPr bwMode="auto">
          <a:xfrm flipH="1">
            <a:off x="689414" y="2399508"/>
            <a:ext cx="294507" cy="4508"/>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 name="テキスト ボックス 72"/>
          <p:cNvSpPr txBox="1"/>
          <p:nvPr/>
        </p:nvSpPr>
        <p:spPr>
          <a:xfrm>
            <a:off x="481476" y="1867539"/>
            <a:ext cx="623890" cy="523220"/>
          </a:xfrm>
          <a:prstGeom prst="rect">
            <a:avLst/>
          </a:prstGeom>
          <a:noFill/>
        </p:spPr>
        <p:txBody>
          <a:bodyPr wrap="none" rtlCol="0">
            <a:spAutoFit/>
          </a:bodyPr>
          <a:lstStyle/>
          <a:p>
            <a:r>
              <a:rPr kumimoji="1" lang="en-US" altLang="ja-JP" dirty="0">
                <a:latin typeface="Times New Roman" panose="02020603050405020304" pitchFamily="18" charset="0"/>
              </a:rPr>
              <a:t>No</a:t>
            </a:r>
            <a:endParaRPr kumimoji="1" lang="ja-JP" altLang="en-US" dirty="0">
              <a:latin typeface="Times New Roman" panose="02020603050405020304" pitchFamily="18" charset="0"/>
            </a:endParaRPr>
          </a:p>
        </p:txBody>
      </p:sp>
      <p:sp>
        <p:nvSpPr>
          <p:cNvPr id="76" name="テキスト ボックス 75"/>
          <p:cNvSpPr txBox="1"/>
          <p:nvPr/>
        </p:nvSpPr>
        <p:spPr>
          <a:xfrm>
            <a:off x="5140387" y="2579937"/>
            <a:ext cx="623890" cy="523220"/>
          </a:xfrm>
          <a:prstGeom prst="rect">
            <a:avLst/>
          </a:prstGeom>
          <a:noFill/>
        </p:spPr>
        <p:txBody>
          <a:bodyPr wrap="none" rtlCol="0">
            <a:spAutoFit/>
          </a:bodyPr>
          <a:lstStyle/>
          <a:p>
            <a:r>
              <a:rPr kumimoji="1" lang="en-US" altLang="ja-JP" dirty="0">
                <a:latin typeface="Times New Roman" panose="02020603050405020304" pitchFamily="18" charset="0"/>
              </a:rPr>
              <a:t>No</a:t>
            </a:r>
            <a:endParaRPr kumimoji="1" lang="ja-JP" altLang="en-US" dirty="0">
              <a:latin typeface="Times New Roman" panose="02020603050405020304" pitchFamily="18" charset="0"/>
            </a:endParaRPr>
          </a:p>
        </p:txBody>
      </p:sp>
      <p:cxnSp>
        <p:nvCxnSpPr>
          <p:cNvPr id="77" name="直線コネクタ 76"/>
          <p:cNvCxnSpPr/>
          <p:nvPr/>
        </p:nvCxnSpPr>
        <p:spPr bwMode="auto">
          <a:xfrm flipH="1" flipV="1">
            <a:off x="3574721" y="5858388"/>
            <a:ext cx="1494617" cy="1806"/>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直線コネクタ 78"/>
          <p:cNvCxnSpPr/>
          <p:nvPr/>
        </p:nvCxnSpPr>
        <p:spPr bwMode="auto">
          <a:xfrm flipH="1" flipV="1">
            <a:off x="5079952" y="2491763"/>
            <a:ext cx="1192" cy="3368431"/>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直線コネクタ 82"/>
          <p:cNvCxnSpPr/>
          <p:nvPr/>
        </p:nvCxnSpPr>
        <p:spPr bwMode="auto">
          <a:xfrm flipH="1">
            <a:off x="5069338" y="2491763"/>
            <a:ext cx="1771884" cy="8323"/>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テキスト ボックス 89"/>
          <p:cNvSpPr txBox="1"/>
          <p:nvPr/>
        </p:nvSpPr>
        <p:spPr>
          <a:xfrm>
            <a:off x="3428159" y="5373723"/>
            <a:ext cx="623890" cy="523220"/>
          </a:xfrm>
          <a:prstGeom prst="rect">
            <a:avLst/>
          </a:prstGeom>
          <a:noFill/>
        </p:spPr>
        <p:txBody>
          <a:bodyPr wrap="none" rtlCol="0">
            <a:spAutoFit/>
          </a:bodyPr>
          <a:lstStyle/>
          <a:p>
            <a:r>
              <a:rPr kumimoji="1" lang="en-US" altLang="ja-JP" dirty="0">
                <a:latin typeface="Times New Roman" panose="02020603050405020304" pitchFamily="18" charset="0"/>
              </a:rPr>
              <a:t>No</a:t>
            </a:r>
            <a:endParaRPr kumimoji="1" lang="ja-JP" altLang="en-US" dirty="0">
              <a:latin typeface="Times New Roman" panose="02020603050405020304" pitchFamily="18" charset="0"/>
            </a:endParaRPr>
          </a:p>
        </p:txBody>
      </p:sp>
      <p:cxnSp>
        <p:nvCxnSpPr>
          <p:cNvPr id="51" name="直線矢印コネクタ 50"/>
          <p:cNvCxnSpPr/>
          <p:nvPr/>
        </p:nvCxnSpPr>
        <p:spPr bwMode="auto">
          <a:xfrm>
            <a:off x="689414" y="2399508"/>
            <a:ext cx="0" cy="967779"/>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4" name="フローチャート: 端子 53"/>
          <p:cNvSpPr/>
          <p:nvPr/>
        </p:nvSpPr>
        <p:spPr bwMode="auto">
          <a:xfrm>
            <a:off x="162323" y="3367287"/>
            <a:ext cx="1583771" cy="326492"/>
          </a:xfrm>
          <a:prstGeom prst="flowChartTerminator">
            <a:avLst/>
          </a:prstGeo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エラー</a:t>
            </a:r>
            <a:endParaRPr kumimoji="1" lang="ja-JP" altLang="en-US" sz="2000" dirty="0">
              <a:effectLst/>
              <a:latin typeface="Times New Roman" panose="02020603050405020304" pitchFamily="18" charset="0"/>
            </a:endParaRPr>
          </a:p>
        </p:txBody>
      </p:sp>
      <p:sp>
        <p:nvSpPr>
          <p:cNvPr id="56" name="フローチャート: 処理 55"/>
          <p:cNvSpPr/>
          <p:nvPr/>
        </p:nvSpPr>
        <p:spPr bwMode="auto">
          <a:xfrm>
            <a:off x="5882265" y="3829942"/>
            <a:ext cx="1917913" cy="630869"/>
          </a:xfrm>
          <a:prstGeom prst="flowChartProcess">
            <a:avLst/>
          </a:prstGeo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手番交代</a:t>
            </a:r>
            <a:endParaRPr lang="en-US" altLang="ja-JP" sz="2000" dirty="0">
              <a:effectLst/>
              <a:latin typeface="Times New Roman" panose="02020603050405020304" pitchFamily="18" charset="0"/>
            </a:endParaRPr>
          </a:p>
        </p:txBody>
      </p:sp>
      <p:cxnSp>
        <p:nvCxnSpPr>
          <p:cNvPr id="58" name="直線矢印コネクタ 57"/>
          <p:cNvCxnSpPr/>
          <p:nvPr/>
        </p:nvCxnSpPr>
        <p:spPr bwMode="auto">
          <a:xfrm>
            <a:off x="6815589" y="3547900"/>
            <a:ext cx="0" cy="338203"/>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066247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aseline="0" dirty="0">
                <a:latin typeface="Times New Roman" pitchFamily="18" charset="0"/>
              </a:rPr>
              <a:t>駒・石を表現するクラス</a:t>
            </a:r>
            <a:endParaRPr kumimoji="1" lang="ja-JP" altLang="en-US" baseline="0" dirty="0">
              <a:latin typeface="Times New Roman" pitchFamily="18" charset="0"/>
            </a:endParaRPr>
          </a:p>
        </p:txBody>
      </p:sp>
      <p:sp>
        <p:nvSpPr>
          <p:cNvPr id="3" name="コンテンツ プレースホルダー 2"/>
          <p:cNvSpPr>
            <a:spLocks noGrp="1"/>
          </p:cNvSpPr>
          <p:nvPr>
            <p:ph idx="1"/>
          </p:nvPr>
        </p:nvSpPr>
        <p:spPr/>
        <p:txBody>
          <a:bodyPr/>
          <a:lstStyle/>
          <a:p>
            <a:r>
              <a:rPr kumimoji="1" lang="ja-JP" altLang="en-US" baseline="0" dirty="0">
                <a:latin typeface="Times New Roman" pitchFamily="18" charset="0"/>
              </a:rPr>
              <a:t>駒</a:t>
            </a:r>
            <a:endParaRPr kumimoji="1" lang="en-US" altLang="ja-JP" baseline="0" dirty="0">
              <a:latin typeface="Times New Roman" pitchFamily="18" charset="0"/>
            </a:endParaRPr>
          </a:p>
          <a:p>
            <a:pPr lvl="1"/>
            <a:r>
              <a:rPr lang="ja-JP" altLang="en-US" baseline="0" dirty="0">
                <a:latin typeface="Times New Roman" pitchFamily="18" charset="0"/>
              </a:rPr>
              <a:t>駒の種類</a:t>
            </a:r>
            <a:endParaRPr lang="en-US" altLang="ja-JP" baseline="0" dirty="0">
              <a:latin typeface="Times New Roman" pitchFamily="18" charset="0"/>
            </a:endParaRPr>
          </a:p>
          <a:p>
            <a:pPr lvl="1"/>
            <a:r>
              <a:rPr kumimoji="1" lang="ja-JP" altLang="en-US" baseline="0" dirty="0">
                <a:latin typeface="Times New Roman" pitchFamily="18" charset="0"/>
              </a:rPr>
              <a:t>誰の駒か</a:t>
            </a:r>
            <a:endParaRPr kumimoji="1" lang="en-US" altLang="ja-JP" baseline="0" dirty="0">
              <a:latin typeface="Times New Roman" pitchFamily="18" charset="0"/>
            </a:endParaRPr>
          </a:p>
          <a:p>
            <a:pPr lvl="1"/>
            <a:r>
              <a:rPr lang="ja-JP" altLang="en-US" baseline="0" dirty="0">
                <a:latin typeface="Times New Roman" pitchFamily="18" charset="0"/>
              </a:rPr>
              <a:t>駒の位置</a:t>
            </a:r>
            <a:endParaRPr lang="en-US" altLang="ja-JP" baseline="0" dirty="0">
              <a:latin typeface="Times New Roman" pitchFamily="18" charset="0"/>
            </a:endParaRPr>
          </a:p>
          <a:p>
            <a:pPr lvl="1"/>
            <a:r>
              <a:rPr kumimoji="1" lang="ja-JP" altLang="en-US" baseline="0" dirty="0">
                <a:latin typeface="Times New Roman" pitchFamily="18" charset="0"/>
              </a:rPr>
              <a:t>駒の移動範囲</a:t>
            </a:r>
          </a:p>
        </p:txBody>
      </p:sp>
    </p:spTree>
    <p:extLst>
      <p:ext uri="{BB962C8B-B14F-4D97-AF65-F5344CB8AC3E}">
        <p14:creationId xmlns:p14="http://schemas.microsoft.com/office/powerpoint/2010/main" val="40220723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合法手の判定と着手</a:t>
            </a:r>
          </a:p>
        </p:txBody>
      </p:sp>
      <p:sp>
        <p:nvSpPr>
          <p:cNvPr id="6" name="コンテンツ プレースホルダー 5"/>
          <p:cNvSpPr>
            <a:spLocks noGrp="1"/>
          </p:cNvSpPr>
          <p:nvPr>
            <p:ph idx="1"/>
          </p:nvPr>
        </p:nvSpPr>
        <p:spPr/>
        <p:txBody>
          <a:bodyPr/>
          <a:lstStyle/>
          <a:p>
            <a:r>
              <a:rPr kumimoji="1" lang="ja-JP" altLang="en-US" dirty="0"/>
              <a:t>合法手の判定と着手</a:t>
            </a:r>
            <a:endParaRPr lang="en-US" altLang="ja-JP" dirty="0"/>
          </a:p>
          <a:p>
            <a:pPr marL="857250" lvl="1" indent="-457200"/>
            <a:r>
              <a:rPr lang="ja-JP" altLang="en-US" dirty="0">
                <a:latin typeface="Times New Roman" panose="02020603050405020304" pitchFamily="18" charset="0"/>
              </a:rPr>
              <a:t>合法手の判定と着手は重なる部分が多い</a:t>
            </a:r>
            <a:endParaRPr lang="en-US" altLang="ja-JP" dirty="0">
              <a:latin typeface="Times New Roman" panose="02020603050405020304" pitchFamily="18" charset="0"/>
            </a:endParaRPr>
          </a:p>
          <a:p>
            <a:pPr marL="857250" lvl="1" indent="-457200"/>
            <a:r>
              <a:rPr lang="ja-JP" altLang="en-US" dirty="0">
                <a:latin typeface="Times New Roman" panose="02020603050405020304" pitchFamily="18" charset="0"/>
              </a:rPr>
              <a:t>着手の前には必ず合法手の判定をしている</a:t>
            </a:r>
          </a:p>
          <a:p>
            <a:pPr lvl="1"/>
            <a:endParaRPr kumimoji="1" lang="ja-JP" altLang="en-US" dirty="0"/>
          </a:p>
        </p:txBody>
      </p:sp>
      <p:grpSp>
        <p:nvGrpSpPr>
          <p:cNvPr id="8" name="グループ化 7"/>
          <p:cNvGrpSpPr/>
          <p:nvPr/>
        </p:nvGrpSpPr>
        <p:grpSpPr>
          <a:xfrm>
            <a:off x="1295400" y="3276600"/>
            <a:ext cx="6059672" cy="1588766"/>
            <a:chOff x="1295400" y="3276600"/>
            <a:chExt cx="6059672" cy="1588766"/>
          </a:xfrm>
        </p:grpSpPr>
        <p:sp>
          <p:nvSpPr>
            <p:cNvPr id="5" name="テキスト ボックス 4"/>
            <p:cNvSpPr txBox="1"/>
            <p:nvPr/>
          </p:nvSpPr>
          <p:spPr>
            <a:xfrm>
              <a:off x="1295400" y="3825081"/>
              <a:ext cx="6059672" cy="1040285"/>
            </a:xfrm>
            <a:prstGeom prst="rect">
              <a:avLst/>
            </a:prstGeom>
            <a:noFill/>
          </p:spPr>
          <p:txBody>
            <a:bodyPr wrap="none" rtlCol="0">
              <a:spAutoFit/>
            </a:bodyPr>
            <a:lstStyle/>
            <a:p>
              <a:pPr algn="l"/>
              <a:r>
                <a:rPr kumimoji="1" lang="ja-JP" altLang="en-US" dirty="0">
                  <a:latin typeface="Times New Roman" panose="02020603050405020304" pitchFamily="18" charset="0"/>
                </a:rPr>
                <a:t>合法手</a:t>
              </a:r>
              <a:r>
                <a:rPr lang="ja-JP" altLang="en-US" dirty="0">
                  <a:latin typeface="Times New Roman" panose="02020603050405020304" pitchFamily="18" charset="0"/>
                </a:rPr>
                <a:t>の</a:t>
              </a:r>
              <a:r>
                <a:rPr kumimoji="1" lang="ja-JP" altLang="en-US" dirty="0">
                  <a:latin typeface="Times New Roman" panose="02020603050405020304" pitchFamily="18" charset="0"/>
                </a:rPr>
                <a:t>判定時に情報を残しておけば</a:t>
              </a:r>
              <a:endParaRPr kumimoji="1" lang="en-US" altLang="ja-JP" dirty="0">
                <a:latin typeface="Times New Roman" panose="02020603050405020304" pitchFamily="18" charset="0"/>
              </a:endParaRPr>
            </a:p>
            <a:p>
              <a:pPr algn="l"/>
              <a:r>
                <a:rPr lang="ja-JP" altLang="en-US" dirty="0">
                  <a:latin typeface="Times New Roman" panose="02020603050405020304" pitchFamily="18" charset="0"/>
                </a:rPr>
                <a:t>着手時に利用できる</a:t>
              </a:r>
              <a:endParaRPr kumimoji="1" lang="en-US" altLang="ja-JP" dirty="0">
                <a:latin typeface="Times New Roman" panose="02020603050405020304" pitchFamily="18" charset="0"/>
              </a:endParaRPr>
            </a:p>
          </p:txBody>
        </p:sp>
        <p:sp>
          <p:nvSpPr>
            <p:cNvPr id="7" name="下矢印 6"/>
            <p:cNvSpPr/>
            <p:nvPr/>
          </p:nvSpPr>
          <p:spPr bwMode="auto">
            <a:xfrm>
              <a:off x="4114800" y="3276600"/>
              <a:ext cx="609600" cy="457200"/>
            </a:xfrm>
            <a:prstGeom prst="downArrow">
              <a:avLst/>
            </a:prstGeo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grpSp>
      <p:sp>
        <p:nvSpPr>
          <p:cNvPr id="9" name="テキスト ボックス 8"/>
          <p:cNvSpPr txBox="1"/>
          <p:nvPr/>
        </p:nvSpPr>
        <p:spPr>
          <a:xfrm>
            <a:off x="302241" y="5268440"/>
            <a:ext cx="8552341" cy="1040285"/>
          </a:xfrm>
          <a:prstGeom prst="rect">
            <a:avLst/>
          </a:prstGeom>
          <a:noFill/>
        </p:spPr>
        <p:txBody>
          <a:bodyPr wrap="none" rtlCol="0">
            <a:spAutoFit/>
          </a:bodyPr>
          <a:lstStyle/>
          <a:p>
            <a:pPr algn="l"/>
            <a:r>
              <a:rPr kumimoji="1" lang="ja-JP" altLang="en-US" dirty="0">
                <a:latin typeface="Times New Roman" panose="02020603050405020304" pitchFamily="18" charset="0"/>
              </a:rPr>
              <a:t>判定時に、合法手か否かだけではなく、</a:t>
            </a:r>
            <a:endParaRPr kumimoji="1" lang="en-US" altLang="ja-JP" dirty="0">
              <a:latin typeface="Times New Roman" panose="02020603050405020304" pitchFamily="18" charset="0"/>
            </a:endParaRPr>
          </a:p>
          <a:p>
            <a:pPr algn="l"/>
            <a:r>
              <a:rPr lang="ja-JP" altLang="en-US" dirty="0">
                <a:latin typeface="Times New Roman" panose="02020603050405020304" pitchFamily="18" charset="0"/>
              </a:rPr>
              <a:t>どちらの方向に引っくり返せる石があるかも判定しておく</a:t>
            </a:r>
            <a:endParaRPr kumimoji="1" lang="ja-JP" altLang="en-US" dirty="0">
              <a:latin typeface="Times New Roman" panose="02020603050405020304" pitchFamily="18" charset="0"/>
            </a:endParaRPr>
          </a:p>
        </p:txBody>
      </p:sp>
    </p:spTree>
    <p:extLst>
      <p:ext uri="{BB962C8B-B14F-4D97-AF65-F5344CB8AC3E}">
        <p14:creationId xmlns:p14="http://schemas.microsoft.com/office/powerpoint/2010/main" val="453945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ppt_x"/>
                                          </p:val>
                                        </p:tav>
                                        <p:tav tm="100000">
                                          <p:val>
                                            <p:strVal val="#ppt_x"/>
                                          </p:val>
                                        </p:tav>
                                      </p:tavLst>
                                    </p:anim>
                                    <p:anim calcmode="lin" valueType="num">
                                      <p:cBhvr additive="base">
                                        <p:cTn id="1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itchFamily="18" charset="0"/>
              </a:rPr>
              <a:t>合法手の判定と着手</a:t>
            </a:r>
            <a:endParaRPr kumimoji="1" lang="ja-JP" altLang="en-US" baseline="0" dirty="0">
              <a:latin typeface="Times New Roman" pitchFamily="18" charset="0"/>
            </a:endParaRPr>
          </a:p>
        </p:txBody>
      </p:sp>
      <p:grpSp>
        <p:nvGrpSpPr>
          <p:cNvPr id="3" name="グループ化 102"/>
          <p:cNvGrpSpPr/>
          <p:nvPr/>
        </p:nvGrpSpPr>
        <p:grpSpPr>
          <a:xfrm>
            <a:off x="138716" y="1879511"/>
            <a:ext cx="4019887" cy="4047793"/>
            <a:chOff x="562304" y="1210007"/>
            <a:chExt cx="5105400" cy="5140842"/>
          </a:xfrm>
        </p:grpSpPr>
        <p:sp>
          <p:nvSpPr>
            <p:cNvPr id="104" name="正方形/長方形 103"/>
            <p:cNvSpPr/>
            <p:nvPr/>
          </p:nvSpPr>
          <p:spPr bwMode="auto">
            <a:xfrm>
              <a:off x="562304" y="1245449"/>
              <a:ext cx="5105400" cy="5105400"/>
            </a:xfrm>
            <a:prstGeom prst="rect">
              <a:avLst/>
            </a:prstGeom>
            <a:solidFill>
              <a:srgbClr val="92D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4" name="グループ化 104"/>
            <p:cNvGrpSpPr/>
            <p:nvPr/>
          </p:nvGrpSpPr>
          <p:grpSpPr>
            <a:xfrm>
              <a:off x="990600" y="1676400"/>
              <a:ext cx="4248807" cy="4280338"/>
              <a:chOff x="1752600" y="1600200"/>
              <a:chExt cx="4248807" cy="4280338"/>
            </a:xfrm>
          </p:grpSpPr>
          <p:sp>
            <p:nvSpPr>
              <p:cNvPr id="137" name="正方形/長方形 136"/>
              <p:cNvSpPr/>
              <p:nvPr/>
            </p:nvSpPr>
            <p:spPr bwMode="auto">
              <a:xfrm>
                <a:off x="17526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8" name="正方形/長方形 137"/>
              <p:cNvSpPr/>
              <p:nvPr/>
            </p:nvSpPr>
            <p:spPr bwMode="auto">
              <a:xfrm>
                <a:off x="22860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9" name="正方形/長方形 138"/>
              <p:cNvSpPr/>
              <p:nvPr/>
            </p:nvSpPr>
            <p:spPr bwMode="auto">
              <a:xfrm>
                <a:off x="28194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0" name="正方形/長方形 139"/>
              <p:cNvSpPr/>
              <p:nvPr/>
            </p:nvSpPr>
            <p:spPr bwMode="auto">
              <a:xfrm>
                <a:off x="33528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1" name="正方形/長方形 140"/>
              <p:cNvSpPr/>
              <p:nvPr/>
            </p:nvSpPr>
            <p:spPr bwMode="auto">
              <a:xfrm>
                <a:off x="38678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2" name="正方形/長方形 141"/>
              <p:cNvSpPr/>
              <p:nvPr/>
            </p:nvSpPr>
            <p:spPr bwMode="auto">
              <a:xfrm>
                <a:off x="44012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3" name="正方形/長方形 142"/>
              <p:cNvSpPr/>
              <p:nvPr/>
            </p:nvSpPr>
            <p:spPr bwMode="auto">
              <a:xfrm>
                <a:off x="49346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4" name="正方形/長方形 143"/>
              <p:cNvSpPr/>
              <p:nvPr/>
            </p:nvSpPr>
            <p:spPr bwMode="auto">
              <a:xfrm>
                <a:off x="54680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5" name="正方形/長方形 144"/>
              <p:cNvSpPr/>
              <p:nvPr/>
            </p:nvSpPr>
            <p:spPr bwMode="auto">
              <a:xfrm>
                <a:off x="17526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p:cNvSpPr/>
              <p:nvPr/>
            </p:nvSpPr>
            <p:spPr bwMode="auto">
              <a:xfrm>
                <a:off x="22860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p:cNvSpPr/>
              <p:nvPr/>
            </p:nvSpPr>
            <p:spPr bwMode="auto">
              <a:xfrm>
                <a:off x="28194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p:cNvSpPr/>
              <p:nvPr/>
            </p:nvSpPr>
            <p:spPr bwMode="auto">
              <a:xfrm>
                <a:off x="33528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38678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p:cNvSpPr/>
              <p:nvPr/>
            </p:nvSpPr>
            <p:spPr bwMode="auto">
              <a:xfrm>
                <a:off x="44012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p:cNvSpPr/>
              <p:nvPr/>
            </p:nvSpPr>
            <p:spPr bwMode="auto">
              <a:xfrm>
                <a:off x="49346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p:cNvSpPr/>
              <p:nvPr/>
            </p:nvSpPr>
            <p:spPr bwMode="auto">
              <a:xfrm>
                <a:off x="54680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p:cNvSpPr/>
              <p:nvPr/>
            </p:nvSpPr>
            <p:spPr bwMode="auto">
              <a:xfrm>
                <a:off x="17526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p:cNvSpPr/>
              <p:nvPr/>
            </p:nvSpPr>
            <p:spPr bwMode="auto">
              <a:xfrm>
                <a:off x="22860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p:cNvSpPr/>
              <p:nvPr/>
            </p:nvSpPr>
            <p:spPr bwMode="auto">
              <a:xfrm>
                <a:off x="28194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p:cNvSpPr/>
              <p:nvPr/>
            </p:nvSpPr>
            <p:spPr bwMode="auto">
              <a:xfrm>
                <a:off x="33528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p:cNvSpPr/>
              <p:nvPr/>
            </p:nvSpPr>
            <p:spPr bwMode="auto">
              <a:xfrm>
                <a:off x="38678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44012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p:cNvSpPr/>
              <p:nvPr/>
            </p:nvSpPr>
            <p:spPr bwMode="auto">
              <a:xfrm>
                <a:off x="49346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p:cNvSpPr/>
              <p:nvPr/>
            </p:nvSpPr>
            <p:spPr bwMode="auto">
              <a:xfrm>
                <a:off x="54680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p:cNvSpPr/>
              <p:nvPr/>
            </p:nvSpPr>
            <p:spPr bwMode="auto">
              <a:xfrm>
                <a:off x="17526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22860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28194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33528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38678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p:cNvSpPr/>
              <p:nvPr/>
            </p:nvSpPr>
            <p:spPr bwMode="auto">
              <a:xfrm>
                <a:off x="44012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p:cNvSpPr/>
              <p:nvPr/>
            </p:nvSpPr>
            <p:spPr bwMode="auto">
              <a:xfrm>
                <a:off x="49346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p:cNvSpPr/>
              <p:nvPr/>
            </p:nvSpPr>
            <p:spPr bwMode="auto">
              <a:xfrm>
                <a:off x="54680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p:cNvSpPr/>
              <p:nvPr/>
            </p:nvSpPr>
            <p:spPr bwMode="auto">
              <a:xfrm>
                <a:off x="17526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p:cNvSpPr/>
              <p:nvPr/>
            </p:nvSpPr>
            <p:spPr bwMode="auto">
              <a:xfrm>
                <a:off x="22860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p:cNvSpPr/>
              <p:nvPr/>
            </p:nvSpPr>
            <p:spPr bwMode="auto">
              <a:xfrm>
                <a:off x="28194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p:cNvSpPr/>
              <p:nvPr/>
            </p:nvSpPr>
            <p:spPr bwMode="auto">
              <a:xfrm>
                <a:off x="33528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p:cNvSpPr/>
              <p:nvPr/>
            </p:nvSpPr>
            <p:spPr bwMode="auto">
              <a:xfrm>
                <a:off x="38678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p:cNvSpPr/>
              <p:nvPr/>
            </p:nvSpPr>
            <p:spPr bwMode="auto">
              <a:xfrm>
                <a:off x="44012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p:cNvSpPr/>
              <p:nvPr/>
            </p:nvSpPr>
            <p:spPr bwMode="auto">
              <a:xfrm>
                <a:off x="49346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p:cNvSpPr/>
              <p:nvPr/>
            </p:nvSpPr>
            <p:spPr bwMode="auto">
              <a:xfrm>
                <a:off x="54680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p:cNvSpPr/>
              <p:nvPr/>
            </p:nvSpPr>
            <p:spPr bwMode="auto">
              <a:xfrm>
                <a:off x="17526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p:cNvSpPr/>
              <p:nvPr/>
            </p:nvSpPr>
            <p:spPr bwMode="auto">
              <a:xfrm>
                <a:off x="22860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p:cNvSpPr/>
              <p:nvPr/>
            </p:nvSpPr>
            <p:spPr bwMode="auto">
              <a:xfrm>
                <a:off x="28194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p:cNvSpPr/>
              <p:nvPr/>
            </p:nvSpPr>
            <p:spPr bwMode="auto">
              <a:xfrm>
                <a:off x="33528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p:cNvSpPr/>
              <p:nvPr/>
            </p:nvSpPr>
            <p:spPr bwMode="auto">
              <a:xfrm>
                <a:off x="38678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p:cNvSpPr/>
              <p:nvPr/>
            </p:nvSpPr>
            <p:spPr bwMode="auto">
              <a:xfrm>
                <a:off x="44012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p:cNvSpPr/>
              <p:nvPr/>
            </p:nvSpPr>
            <p:spPr bwMode="auto">
              <a:xfrm>
                <a:off x="49346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p:cNvSpPr/>
              <p:nvPr/>
            </p:nvSpPr>
            <p:spPr bwMode="auto">
              <a:xfrm>
                <a:off x="54680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p:cNvSpPr/>
              <p:nvPr/>
            </p:nvSpPr>
            <p:spPr bwMode="auto">
              <a:xfrm>
                <a:off x="17526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p:cNvSpPr/>
              <p:nvPr/>
            </p:nvSpPr>
            <p:spPr bwMode="auto">
              <a:xfrm>
                <a:off x="22860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p:cNvSpPr/>
              <p:nvPr/>
            </p:nvSpPr>
            <p:spPr bwMode="auto">
              <a:xfrm>
                <a:off x="28194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p:cNvSpPr/>
              <p:nvPr/>
            </p:nvSpPr>
            <p:spPr bwMode="auto">
              <a:xfrm>
                <a:off x="33528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p:cNvSpPr/>
              <p:nvPr/>
            </p:nvSpPr>
            <p:spPr bwMode="auto">
              <a:xfrm>
                <a:off x="38678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p:cNvSpPr/>
              <p:nvPr/>
            </p:nvSpPr>
            <p:spPr bwMode="auto">
              <a:xfrm>
                <a:off x="44012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p:cNvSpPr/>
              <p:nvPr/>
            </p:nvSpPr>
            <p:spPr bwMode="auto">
              <a:xfrm>
                <a:off x="49346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54680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p:cNvSpPr/>
              <p:nvPr/>
            </p:nvSpPr>
            <p:spPr bwMode="auto">
              <a:xfrm>
                <a:off x="17526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p:cNvSpPr/>
              <p:nvPr/>
            </p:nvSpPr>
            <p:spPr bwMode="auto">
              <a:xfrm>
                <a:off x="22860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28194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p:cNvSpPr/>
              <p:nvPr/>
            </p:nvSpPr>
            <p:spPr bwMode="auto">
              <a:xfrm>
                <a:off x="33528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p:cNvSpPr/>
              <p:nvPr/>
            </p:nvSpPr>
            <p:spPr bwMode="auto">
              <a:xfrm>
                <a:off x="38678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44012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正方形/長方形 198"/>
              <p:cNvSpPr/>
              <p:nvPr/>
            </p:nvSpPr>
            <p:spPr bwMode="auto">
              <a:xfrm>
                <a:off x="49346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正方形/長方形 199"/>
              <p:cNvSpPr/>
              <p:nvPr/>
            </p:nvSpPr>
            <p:spPr bwMode="auto">
              <a:xfrm>
                <a:off x="54680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106" name="テキスト ボックス 105"/>
            <p:cNvSpPr txBox="1"/>
            <p:nvPr/>
          </p:nvSpPr>
          <p:spPr>
            <a:xfrm>
              <a:off x="575765" y="5406204"/>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8</a:t>
              </a:r>
              <a:endParaRPr kumimoji="1" lang="ja-JP" altLang="en-US" sz="2000" b="1" dirty="0">
                <a:effectLst/>
                <a:latin typeface="Times New Roman" panose="02020603050405020304" pitchFamily="18" charset="0"/>
              </a:endParaRPr>
            </a:p>
          </p:txBody>
        </p:sp>
        <p:sp>
          <p:nvSpPr>
            <p:cNvPr id="107" name="テキスト ボックス 106"/>
            <p:cNvSpPr txBox="1"/>
            <p:nvPr/>
          </p:nvSpPr>
          <p:spPr>
            <a:xfrm>
              <a:off x="568982" y="4867715"/>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7</a:t>
              </a:r>
              <a:endParaRPr kumimoji="1" lang="ja-JP" altLang="en-US" sz="2000" b="1" dirty="0">
                <a:effectLst/>
                <a:latin typeface="Times New Roman" panose="02020603050405020304" pitchFamily="18" charset="0"/>
              </a:endParaRPr>
            </a:p>
          </p:txBody>
        </p:sp>
        <p:sp>
          <p:nvSpPr>
            <p:cNvPr id="108" name="テキスト ボックス 107"/>
            <p:cNvSpPr txBox="1"/>
            <p:nvPr/>
          </p:nvSpPr>
          <p:spPr>
            <a:xfrm>
              <a:off x="576947" y="434703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6</a:t>
              </a:r>
              <a:endParaRPr kumimoji="1" lang="ja-JP" altLang="en-US" sz="2000" b="1" dirty="0">
                <a:effectLst/>
                <a:latin typeface="Times New Roman" panose="02020603050405020304" pitchFamily="18" charset="0"/>
              </a:endParaRPr>
            </a:p>
          </p:txBody>
        </p:sp>
        <p:sp>
          <p:nvSpPr>
            <p:cNvPr id="109" name="テキスト ボックス 108"/>
            <p:cNvSpPr txBox="1"/>
            <p:nvPr/>
          </p:nvSpPr>
          <p:spPr>
            <a:xfrm>
              <a:off x="570162" y="380854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5</a:t>
              </a:r>
              <a:endParaRPr kumimoji="1" lang="ja-JP" altLang="en-US" sz="2000" b="1" dirty="0">
                <a:effectLst/>
                <a:latin typeface="Times New Roman" panose="02020603050405020304" pitchFamily="18" charset="0"/>
              </a:endParaRPr>
            </a:p>
          </p:txBody>
        </p:sp>
        <p:sp>
          <p:nvSpPr>
            <p:cNvPr id="110" name="テキスト ボックス 109"/>
            <p:cNvSpPr txBox="1"/>
            <p:nvPr/>
          </p:nvSpPr>
          <p:spPr>
            <a:xfrm>
              <a:off x="578448" y="3312784"/>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4</a:t>
              </a:r>
              <a:endParaRPr kumimoji="1" lang="ja-JP" altLang="en-US" sz="2000" b="1" dirty="0">
                <a:effectLst/>
                <a:latin typeface="Times New Roman" panose="02020603050405020304" pitchFamily="18" charset="0"/>
              </a:endParaRPr>
            </a:p>
          </p:txBody>
        </p:sp>
        <p:sp>
          <p:nvSpPr>
            <p:cNvPr id="113" name="テキスト ボックス 112"/>
            <p:cNvSpPr txBox="1"/>
            <p:nvPr/>
          </p:nvSpPr>
          <p:spPr>
            <a:xfrm>
              <a:off x="571664" y="2774294"/>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3</a:t>
              </a:r>
              <a:endParaRPr kumimoji="1" lang="ja-JP" altLang="en-US" sz="2000" b="1" dirty="0">
                <a:effectLst/>
                <a:latin typeface="Times New Roman" panose="02020603050405020304" pitchFamily="18" charset="0"/>
              </a:endParaRPr>
            </a:p>
          </p:txBody>
        </p:sp>
        <p:sp>
          <p:nvSpPr>
            <p:cNvPr id="115" name="テキスト ボックス 114"/>
            <p:cNvSpPr txBox="1"/>
            <p:nvPr/>
          </p:nvSpPr>
          <p:spPr>
            <a:xfrm>
              <a:off x="579629" y="2253618"/>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2</a:t>
              </a:r>
              <a:endParaRPr kumimoji="1" lang="ja-JP" altLang="en-US" sz="2000" b="1" dirty="0">
                <a:effectLst/>
                <a:latin typeface="Times New Roman" panose="02020603050405020304" pitchFamily="18" charset="0"/>
              </a:endParaRPr>
            </a:p>
          </p:txBody>
        </p:sp>
        <p:sp>
          <p:nvSpPr>
            <p:cNvPr id="116" name="テキスト ボックス 115"/>
            <p:cNvSpPr txBox="1"/>
            <p:nvPr/>
          </p:nvSpPr>
          <p:spPr>
            <a:xfrm>
              <a:off x="572846" y="171512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1</a:t>
              </a:r>
              <a:endParaRPr kumimoji="1" lang="ja-JP" altLang="en-US" sz="2000" b="1" dirty="0">
                <a:effectLst/>
                <a:latin typeface="Times New Roman" panose="02020603050405020304" pitchFamily="18" charset="0"/>
              </a:endParaRPr>
            </a:p>
          </p:txBody>
        </p:sp>
        <p:sp>
          <p:nvSpPr>
            <p:cNvPr id="117" name="テキスト ボックス 116"/>
            <p:cNvSpPr txBox="1"/>
            <p:nvPr/>
          </p:nvSpPr>
          <p:spPr>
            <a:xfrm>
              <a:off x="1038608" y="1216133"/>
              <a:ext cx="478468" cy="611810"/>
            </a:xfrm>
            <a:prstGeom prst="rect">
              <a:avLst/>
            </a:prstGeom>
            <a:noFill/>
          </p:spPr>
          <p:txBody>
            <a:bodyPr wrap="none" rtlCol="0">
              <a:spAutoFit/>
            </a:bodyPr>
            <a:lstStyle/>
            <a:p>
              <a:r>
                <a:rPr kumimoji="1" lang="en-US" altLang="ja-JP" sz="2000" b="1" dirty="0">
                  <a:effectLst/>
                  <a:latin typeface="Times New Roman" panose="02020603050405020304" pitchFamily="18" charset="0"/>
                </a:rPr>
                <a:t>a</a:t>
              </a:r>
              <a:endParaRPr kumimoji="1" lang="ja-JP" altLang="en-US" sz="2000" b="1" dirty="0">
                <a:effectLst/>
                <a:latin typeface="Times New Roman" panose="02020603050405020304" pitchFamily="18" charset="0"/>
              </a:endParaRPr>
            </a:p>
          </p:txBody>
        </p:sp>
        <p:sp>
          <p:nvSpPr>
            <p:cNvPr id="118" name="テキスト ボックス 117"/>
            <p:cNvSpPr txBox="1"/>
            <p:nvPr/>
          </p:nvSpPr>
          <p:spPr>
            <a:xfrm>
              <a:off x="1560978" y="1210320"/>
              <a:ext cx="500528" cy="611810"/>
            </a:xfrm>
            <a:prstGeom prst="rect">
              <a:avLst/>
            </a:prstGeom>
            <a:noFill/>
          </p:spPr>
          <p:txBody>
            <a:bodyPr wrap="none" rtlCol="0">
              <a:spAutoFit/>
            </a:bodyPr>
            <a:lstStyle/>
            <a:p>
              <a:r>
                <a:rPr lang="en-US" altLang="ja-JP" sz="2000" b="1" dirty="0">
                  <a:effectLst/>
                  <a:latin typeface="Times New Roman" panose="02020603050405020304" pitchFamily="18" charset="0"/>
                </a:rPr>
                <a:t>b</a:t>
              </a:r>
              <a:endParaRPr kumimoji="1" lang="ja-JP" altLang="en-US" sz="2000" b="1" dirty="0">
                <a:effectLst/>
                <a:latin typeface="Times New Roman" panose="02020603050405020304" pitchFamily="18" charset="0"/>
              </a:endParaRPr>
            </a:p>
          </p:txBody>
        </p:sp>
        <p:sp>
          <p:nvSpPr>
            <p:cNvPr id="119" name="テキスト ボックス 118"/>
            <p:cNvSpPr txBox="1"/>
            <p:nvPr/>
          </p:nvSpPr>
          <p:spPr>
            <a:xfrm>
              <a:off x="2105174" y="1215819"/>
              <a:ext cx="456407" cy="611810"/>
            </a:xfrm>
            <a:prstGeom prst="rect">
              <a:avLst/>
            </a:prstGeom>
            <a:noFill/>
          </p:spPr>
          <p:txBody>
            <a:bodyPr wrap="none" rtlCol="0">
              <a:spAutoFit/>
            </a:bodyPr>
            <a:lstStyle/>
            <a:p>
              <a:r>
                <a:rPr lang="en-US" altLang="ja-JP" sz="2000" b="1" dirty="0">
                  <a:effectLst/>
                  <a:latin typeface="Times New Roman" panose="02020603050405020304" pitchFamily="18" charset="0"/>
                </a:rPr>
                <a:t>c</a:t>
              </a:r>
              <a:endParaRPr kumimoji="1" lang="ja-JP" altLang="en-US" sz="2000" b="1" dirty="0">
                <a:effectLst/>
                <a:latin typeface="Times New Roman" panose="02020603050405020304" pitchFamily="18" charset="0"/>
              </a:endParaRPr>
            </a:p>
          </p:txBody>
        </p:sp>
        <p:sp>
          <p:nvSpPr>
            <p:cNvPr id="120" name="テキスト ボックス 119"/>
            <p:cNvSpPr txBox="1"/>
            <p:nvPr/>
          </p:nvSpPr>
          <p:spPr>
            <a:xfrm>
              <a:off x="2616515" y="1210007"/>
              <a:ext cx="500528" cy="611810"/>
            </a:xfrm>
            <a:prstGeom prst="rect">
              <a:avLst/>
            </a:prstGeom>
            <a:noFill/>
          </p:spPr>
          <p:txBody>
            <a:bodyPr wrap="none" rtlCol="0">
              <a:spAutoFit/>
            </a:bodyPr>
            <a:lstStyle/>
            <a:p>
              <a:r>
                <a:rPr lang="en-US" altLang="ja-JP" sz="2000" b="1" dirty="0">
                  <a:effectLst/>
                  <a:latin typeface="Times New Roman" panose="02020603050405020304" pitchFamily="18" charset="0"/>
                </a:rPr>
                <a:t>d</a:t>
              </a:r>
              <a:endParaRPr kumimoji="1" lang="ja-JP" altLang="en-US" sz="2000" b="1" dirty="0">
                <a:effectLst/>
                <a:latin typeface="Times New Roman" panose="02020603050405020304" pitchFamily="18" charset="0"/>
              </a:endParaRPr>
            </a:p>
          </p:txBody>
        </p:sp>
        <p:sp>
          <p:nvSpPr>
            <p:cNvPr id="121" name="テキスト ボックス 120"/>
            <p:cNvSpPr txBox="1"/>
            <p:nvPr/>
          </p:nvSpPr>
          <p:spPr>
            <a:xfrm>
              <a:off x="3158973" y="1216133"/>
              <a:ext cx="456407" cy="611810"/>
            </a:xfrm>
            <a:prstGeom prst="rect">
              <a:avLst/>
            </a:prstGeom>
            <a:noFill/>
          </p:spPr>
          <p:txBody>
            <a:bodyPr wrap="none" rtlCol="0">
              <a:spAutoFit/>
            </a:bodyPr>
            <a:lstStyle/>
            <a:p>
              <a:r>
                <a:rPr lang="en-US" altLang="ja-JP" sz="2000" b="1" dirty="0">
                  <a:effectLst/>
                  <a:latin typeface="Times New Roman" panose="02020603050405020304" pitchFamily="18" charset="0"/>
                </a:rPr>
                <a:t>e</a:t>
              </a:r>
              <a:endParaRPr kumimoji="1" lang="ja-JP" altLang="en-US" sz="2000" b="1" dirty="0">
                <a:effectLst/>
                <a:latin typeface="Times New Roman" panose="02020603050405020304" pitchFamily="18" charset="0"/>
              </a:endParaRPr>
            </a:p>
          </p:txBody>
        </p:sp>
        <p:sp>
          <p:nvSpPr>
            <p:cNvPr id="122" name="テキスト ボックス 121"/>
            <p:cNvSpPr txBox="1"/>
            <p:nvPr/>
          </p:nvSpPr>
          <p:spPr>
            <a:xfrm>
              <a:off x="3714434" y="1210320"/>
              <a:ext cx="412287" cy="611810"/>
            </a:xfrm>
            <a:prstGeom prst="rect">
              <a:avLst/>
            </a:prstGeom>
            <a:noFill/>
          </p:spPr>
          <p:txBody>
            <a:bodyPr wrap="none" rtlCol="0">
              <a:spAutoFit/>
            </a:bodyPr>
            <a:lstStyle/>
            <a:p>
              <a:r>
                <a:rPr lang="en-US" altLang="ja-JP" sz="2000" b="1" dirty="0">
                  <a:effectLst/>
                  <a:latin typeface="Times New Roman" panose="02020603050405020304" pitchFamily="18" charset="0"/>
                </a:rPr>
                <a:t>f</a:t>
              </a:r>
              <a:endParaRPr kumimoji="1" lang="ja-JP" altLang="en-US" sz="2000" b="1" dirty="0">
                <a:effectLst/>
                <a:latin typeface="Times New Roman" panose="02020603050405020304" pitchFamily="18" charset="0"/>
              </a:endParaRPr>
            </a:p>
          </p:txBody>
        </p:sp>
        <p:sp>
          <p:nvSpPr>
            <p:cNvPr id="123" name="テキスト ボックス 122"/>
            <p:cNvSpPr txBox="1"/>
            <p:nvPr/>
          </p:nvSpPr>
          <p:spPr>
            <a:xfrm>
              <a:off x="4203480" y="1215819"/>
              <a:ext cx="478468" cy="611810"/>
            </a:xfrm>
            <a:prstGeom prst="rect">
              <a:avLst/>
            </a:prstGeom>
            <a:noFill/>
          </p:spPr>
          <p:txBody>
            <a:bodyPr wrap="none" rtlCol="0">
              <a:spAutoFit/>
            </a:bodyPr>
            <a:lstStyle/>
            <a:p>
              <a:r>
                <a:rPr lang="en-US" altLang="ja-JP" sz="2000" b="1" dirty="0">
                  <a:effectLst/>
                  <a:latin typeface="Times New Roman" panose="02020603050405020304" pitchFamily="18" charset="0"/>
                </a:rPr>
                <a:t>g</a:t>
              </a:r>
              <a:endParaRPr kumimoji="1" lang="ja-JP" altLang="en-US" sz="2000" b="1" dirty="0">
                <a:effectLst/>
                <a:latin typeface="Times New Roman" panose="02020603050405020304" pitchFamily="18" charset="0"/>
              </a:endParaRPr>
            </a:p>
          </p:txBody>
        </p:sp>
        <p:sp>
          <p:nvSpPr>
            <p:cNvPr id="124" name="テキスト ボックス 123"/>
            <p:cNvSpPr txBox="1"/>
            <p:nvPr/>
          </p:nvSpPr>
          <p:spPr>
            <a:xfrm>
              <a:off x="4725852" y="1210007"/>
              <a:ext cx="500528" cy="611810"/>
            </a:xfrm>
            <a:prstGeom prst="rect">
              <a:avLst/>
            </a:prstGeom>
            <a:noFill/>
          </p:spPr>
          <p:txBody>
            <a:bodyPr wrap="none" rtlCol="0">
              <a:spAutoFit/>
            </a:bodyPr>
            <a:lstStyle/>
            <a:p>
              <a:r>
                <a:rPr lang="en-US" altLang="ja-JP" sz="2000" b="1" dirty="0">
                  <a:effectLst/>
                  <a:latin typeface="Times New Roman" panose="02020603050405020304" pitchFamily="18" charset="0"/>
                </a:rPr>
                <a:t>h</a:t>
              </a:r>
              <a:endParaRPr kumimoji="1" lang="ja-JP" altLang="en-US" sz="2000" b="1" dirty="0">
                <a:effectLst/>
                <a:latin typeface="Times New Roman" panose="02020603050405020304" pitchFamily="18" charset="0"/>
              </a:endParaRPr>
            </a:p>
          </p:txBody>
        </p:sp>
        <p:sp>
          <p:nvSpPr>
            <p:cNvPr id="125" name="円/楕円 124"/>
            <p:cNvSpPr/>
            <p:nvPr/>
          </p:nvSpPr>
          <p:spPr bwMode="auto">
            <a:xfrm>
              <a:off x="2652432" y="4426169"/>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6" name="円/楕円 125"/>
            <p:cNvSpPr/>
            <p:nvPr/>
          </p:nvSpPr>
          <p:spPr bwMode="auto">
            <a:xfrm>
              <a:off x="2142063" y="3883202"/>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7" name="円/楕円 126"/>
            <p:cNvSpPr/>
            <p:nvPr/>
          </p:nvSpPr>
          <p:spPr bwMode="auto">
            <a:xfrm>
              <a:off x="3719348" y="3368998"/>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8" name="円/楕円 127"/>
            <p:cNvSpPr/>
            <p:nvPr/>
          </p:nvSpPr>
          <p:spPr bwMode="auto">
            <a:xfrm>
              <a:off x="2652432" y="3369517"/>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9" name="円/楕円 128"/>
            <p:cNvSpPr/>
            <p:nvPr/>
          </p:nvSpPr>
          <p:spPr bwMode="auto">
            <a:xfrm>
              <a:off x="3184076" y="2840334"/>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2" name="円/楕円 131"/>
            <p:cNvSpPr/>
            <p:nvPr/>
          </p:nvSpPr>
          <p:spPr bwMode="auto">
            <a:xfrm>
              <a:off x="3711446" y="3879659"/>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3" name="円/楕円 132"/>
            <p:cNvSpPr/>
            <p:nvPr/>
          </p:nvSpPr>
          <p:spPr bwMode="auto">
            <a:xfrm>
              <a:off x="2652568" y="3892769"/>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4" name="円/楕円 133"/>
            <p:cNvSpPr/>
            <p:nvPr/>
          </p:nvSpPr>
          <p:spPr bwMode="auto">
            <a:xfrm>
              <a:off x="3170744" y="3362094"/>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5" name="円/楕円 134"/>
            <p:cNvSpPr/>
            <p:nvPr/>
          </p:nvSpPr>
          <p:spPr bwMode="auto">
            <a:xfrm>
              <a:off x="3182007" y="3883202"/>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6" name="円/楕円 135"/>
            <p:cNvSpPr/>
            <p:nvPr/>
          </p:nvSpPr>
          <p:spPr bwMode="auto">
            <a:xfrm>
              <a:off x="2141846" y="4416231"/>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sp>
        <p:nvSpPr>
          <p:cNvPr id="201" name="円/楕円 200"/>
          <p:cNvSpPr/>
          <p:nvPr/>
        </p:nvSpPr>
        <p:spPr bwMode="auto">
          <a:xfrm>
            <a:off x="2201416" y="4404026"/>
            <a:ext cx="299992" cy="299992"/>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cxnSp>
        <p:nvCxnSpPr>
          <p:cNvPr id="202" name="直線矢印コネクタ 201"/>
          <p:cNvCxnSpPr>
            <a:stCxn id="181" idx="0"/>
            <a:endCxn id="121" idx="2"/>
          </p:cNvCxnSpPr>
          <p:nvPr/>
        </p:nvCxnSpPr>
        <p:spPr bwMode="auto">
          <a:xfrm flipV="1">
            <a:off x="2351411" y="2366061"/>
            <a:ext cx="11552" cy="1985791"/>
          </a:xfrm>
          <a:prstGeom prst="straightConnector1">
            <a:avLst/>
          </a:prstGeom>
          <a:noFill/>
          <a:ln w="50800" cap="flat" cmpd="sng" algn="ctr">
            <a:solidFill>
              <a:srgbClr val="FF99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3" name="テキスト ボックス 202"/>
          <p:cNvSpPr txBox="1"/>
          <p:nvPr/>
        </p:nvSpPr>
        <p:spPr>
          <a:xfrm>
            <a:off x="464832" y="1292248"/>
            <a:ext cx="2698175" cy="523220"/>
          </a:xfrm>
          <a:prstGeom prst="rect">
            <a:avLst/>
          </a:prstGeom>
          <a:noFill/>
        </p:spPr>
        <p:txBody>
          <a:bodyPr wrap="none" rtlCol="0">
            <a:spAutoFit/>
          </a:bodyPr>
          <a:lstStyle/>
          <a:p>
            <a:r>
              <a:rPr kumimoji="1" lang="ja-JP" altLang="en-US" dirty="0"/>
              <a:t>上方向への探索</a:t>
            </a:r>
          </a:p>
        </p:txBody>
      </p:sp>
      <p:sp>
        <p:nvSpPr>
          <p:cNvPr id="91" name="正方形/長方形 90"/>
          <p:cNvSpPr/>
          <p:nvPr/>
        </p:nvSpPr>
        <p:spPr bwMode="auto">
          <a:xfrm>
            <a:off x="3880462" y="1486295"/>
            <a:ext cx="5263538" cy="4838305"/>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if (</a:t>
            </a:r>
            <a:r>
              <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盤</a:t>
            </a: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[x][y-1]==</a:t>
            </a:r>
            <a:r>
              <a:rPr kumimoji="1" lang="ja-JP" alt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白</a:t>
            </a:r>
            <a:r>
              <a:rPr kumimoji="1" lang="en-US" altLang="ja-JP"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a:t>
            </a:r>
          </a:p>
          <a:p>
            <a:pPr algn="l"/>
            <a:r>
              <a:rPr lang="en-US" altLang="ja-JP" sz="2400" dirty="0">
                <a:latin typeface="Times New Roman" panose="02020603050405020304" pitchFamily="18" charset="0"/>
              </a:rPr>
              <a:t> </a:t>
            </a:r>
            <a:r>
              <a:rPr lang="en-US" altLang="ja-JP" sz="2000" dirty="0">
                <a:latin typeface="Times New Roman" panose="02020603050405020304" pitchFamily="18" charset="0"/>
              </a:rPr>
              <a:t> </a:t>
            </a:r>
            <a:r>
              <a:rPr lang="en-US" altLang="ja-JP" sz="2000" dirty="0">
                <a:solidFill>
                  <a:srgbClr val="FFFF00"/>
                </a:solidFill>
                <a:latin typeface="Times New Roman" panose="02020603050405020304" pitchFamily="18" charset="0"/>
              </a:rPr>
              <a:t>/* </a:t>
            </a:r>
            <a:r>
              <a:rPr lang="ja-JP" altLang="en-US" sz="2000" dirty="0">
                <a:solidFill>
                  <a:srgbClr val="FFFF00"/>
                </a:solidFill>
                <a:latin typeface="Times New Roman" panose="02020603050405020304" pitchFamily="18" charset="0"/>
              </a:rPr>
              <a:t>上方向に白石が続く限り探索 </a:t>
            </a:r>
            <a:r>
              <a:rPr lang="en-US" altLang="ja-JP" sz="2000" dirty="0">
                <a:solidFill>
                  <a:srgbClr val="FFFF00"/>
                </a:solidFill>
                <a:latin typeface="Times New Roman" panose="02020603050405020304" pitchFamily="18" charset="0"/>
              </a:rPr>
              <a:t>*/</a:t>
            </a:r>
            <a:r>
              <a:rPr lang="en-US" altLang="ja-JP" sz="2400" dirty="0">
                <a:solidFill>
                  <a:srgbClr val="FFFF00"/>
                </a:solidFill>
                <a:latin typeface="Times New Roman" panose="02020603050405020304" pitchFamily="18" charset="0"/>
              </a:rPr>
              <a:t> </a:t>
            </a:r>
          </a:p>
          <a:p>
            <a:pPr algn="l"/>
            <a:r>
              <a:rPr lang="en-US" altLang="ja-JP" sz="2400" dirty="0">
                <a:solidFill>
                  <a:srgbClr val="FFFF00"/>
                </a:solidFill>
                <a:latin typeface="Times New Roman" panose="02020603050405020304" pitchFamily="18" charset="0"/>
              </a:rPr>
              <a:t>  </a:t>
            </a:r>
            <a:r>
              <a:rPr lang="en-US" altLang="ja-JP" sz="2400" dirty="0">
                <a:latin typeface="Times New Roman" panose="02020603050405020304" pitchFamily="18" charset="0"/>
              </a:rPr>
              <a:t>for (v=-2; </a:t>
            </a:r>
            <a:r>
              <a:rPr lang="ja-JP" altLang="en-US" sz="2400" dirty="0">
                <a:latin typeface="Times New Roman" panose="02020603050405020304" pitchFamily="18" charset="0"/>
              </a:rPr>
              <a:t>盤</a:t>
            </a:r>
            <a:r>
              <a:rPr lang="en-US" altLang="ja-JP" sz="2400" dirty="0">
                <a:latin typeface="Times New Roman" panose="02020603050405020304" pitchFamily="18" charset="0"/>
              </a:rPr>
              <a:t>[x][</a:t>
            </a:r>
            <a:r>
              <a:rPr lang="en-US" altLang="ja-JP" sz="2400" dirty="0" err="1">
                <a:latin typeface="Times New Roman" panose="02020603050405020304" pitchFamily="18" charset="0"/>
              </a:rPr>
              <a:t>y+v</a:t>
            </a:r>
            <a:r>
              <a:rPr lang="en-US" altLang="ja-JP" sz="2400" dirty="0">
                <a:latin typeface="Times New Roman" panose="02020603050405020304" pitchFamily="18" charset="0"/>
              </a:rPr>
              <a:t>]==</a:t>
            </a:r>
            <a:r>
              <a:rPr lang="ja-JP" altLang="en-US" sz="2400" dirty="0">
                <a:latin typeface="Times New Roman" panose="02020603050405020304" pitchFamily="18" charset="0"/>
              </a:rPr>
              <a:t>白</a:t>
            </a:r>
            <a:r>
              <a:rPr lang="en-US" altLang="ja-JP" sz="2400" dirty="0">
                <a:latin typeface="Times New Roman" panose="02020603050405020304" pitchFamily="18" charset="0"/>
              </a:rPr>
              <a:t>; --v));</a:t>
            </a:r>
            <a:endParaRPr lang="en-US" altLang="ja-JP" sz="2000" dirty="0">
              <a:solidFill>
                <a:srgbClr val="FFFF00"/>
              </a:solidFill>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if (</a:t>
            </a:r>
            <a:r>
              <a:rPr lang="ja-JP" altLang="en-US" sz="2400" dirty="0">
                <a:latin typeface="Times New Roman" panose="02020603050405020304" pitchFamily="18" charset="0"/>
              </a:rPr>
              <a:t>盤</a:t>
            </a:r>
            <a:r>
              <a:rPr lang="en-US" altLang="ja-JP" sz="2400" dirty="0">
                <a:latin typeface="Times New Roman" panose="02020603050405020304" pitchFamily="18" charset="0"/>
              </a:rPr>
              <a:t>[x][</a:t>
            </a:r>
            <a:r>
              <a:rPr lang="en-US" altLang="ja-JP" sz="2400" dirty="0" err="1">
                <a:latin typeface="Times New Roman" panose="02020603050405020304" pitchFamily="18" charset="0"/>
              </a:rPr>
              <a:t>y+v</a:t>
            </a:r>
            <a:r>
              <a:rPr lang="en-US" altLang="ja-JP" sz="2400" dirty="0">
                <a:latin typeface="Times New Roman" panose="02020603050405020304" pitchFamily="18" charset="0"/>
              </a:rPr>
              <a:t>]==</a:t>
            </a:r>
            <a:r>
              <a:rPr lang="ja-JP" altLang="en-US" sz="2400" dirty="0">
                <a:latin typeface="Times New Roman" panose="02020603050405020304" pitchFamily="18" charset="0"/>
              </a:rPr>
              <a:t>黒</a:t>
            </a:r>
            <a:r>
              <a:rPr lang="en-US" altLang="ja-JP" sz="2400" dirty="0">
                <a:latin typeface="Times New Roman" panose="02020603050405020304"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a:t>
            </a:r>
            <a:r>
              <a:rPr lang="ja-JP" altLang="en-US" sz="2400" dirty="0">
                <a:latin typeface="Times New Roman" panose="02020603050405020304" pitchFamily="18" charset="0"/>
              </a:rPr>
              <a:t>間の石をひっくり返せる</a:t>
            </a:r>
            <a:endParaRPr lang="en-US" altLang="ja-JP" sz="2400" dirty="0">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a:t>
            </a:r>
            <a:r>
              <a:rPr lang="ja-JP" altLang="en-US" sz="2400" dirty="0">
                <a:latin typeface="Times New Roman" panose="02020603050405020304" pitchFamily="18" charset="0"/>
              </a:rPr>
              <a:t>上方向 </a:t>
            </a:r>
            <a:r>
              <a:rPr lang="en-US" altLang="ja-JP" sz="2400" dirty="0">
                <a:latin typeface="Times New Roman" panose="02020603050405020304" pitchFamily="18" charset="0"/>
              </a:rPr>
              <a:t>= 1;</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a:t>
            </a:r>
            <a:r>
              <a:rPr lang="ja-JP" altLang="en-US" sz="2400" dirty="0">
                <a:latin typeface="Times New Roman" panose="02020603050405020304" pitchFamily="18" charset="0"/>
              </a:rPr>
              <a:t> </a:t>
            </a:r>
            <a:r>
              <a:rPr lang="en-US" altLang="ja-JP" sz="2400" dirty="0">
                <a:latin typeface="Times New Roman" panose="02020603050405020304" pitchFamily="18" charset="0"/>
              </a:rPr>
              <a:t>else { </a:t>
            </a:r>
            <a:r>
              <a:rPr lang="en-US" altLang="ja-JP" sz="2000" dirty="0">
                <a:solidFill>
                  <a:srgbClr val="FFFF00"/>
                </a:solidFill>
                <a:latin typeface="Times New Roman" panose="02020603050405020304" pitchFamily="18" charset="0"/>
              </a:rPr>
              <a:t>/* </a:t>
            </a:r>
            <a:r>
              <a:rPr lang="ja-JP" altLang="en-US" sz="2000" dirty="0">
                <a:solidFill>
                  <a:srgbClr val="FFFF00"/>
                </a:solidFill>
                <a:latin typeface="Times New Roman" panose="02020603050405020304" pitchFamily="18" charset="0"/>
              </a:rPr>
              <a:t>空マスまた壁の場合 </a:t>
            </a:r>
            <a:r>
              <a:rPr lang="en-US" altLang="ja-JP" sz="2000" dirty="0">
                <a:solidFill>
                  <a:srgbClr val="FFFF00"/>
                </a:solidFill>
                <a:latin typeface="Times New Roman" panose="02020603050405020304"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a:t>
            </a:r>
            <a:r>
              <a:rPr lang="ja-JP" altLang="en-US" sz="2400" dirty="0">
                <a:latin typeface="Times New Roman" panose="02020603050405020304" pitchFamily="18" charset="0"/>
              </a:rPr>
              <a:t>上方向の石はひっくり返せない</a:t>
            </a:r>
            <a:endParaRPr lang="en-US" altLang="ja-JP" sz="2400" dirty="0">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a:t>
            </a:r>
            <a:r>
              <a:rPr lang="ja-JP" altLang="en-US" sz="2400" dirty="0">
                <a:latin typeface="Times New Roman" panose="02020603050405020304" pitchFamily="18" charset="0"/>
              </a:rPr>
              <a:t>上方向 </a:t>
            </a:r>
            <a:r>
              <a:rPr lang="en-US" altLang="ja-JP" sz="2400" dirty="0">
                <a:latin typeface="Times New Roman" panose="02020603050405020304" pitchFamily="18" charset="0"/>
              </a:rPr>
              <a:t>= 0</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a:t>
            </a:r>
          </a:p>
        </p:txBody>
      </p:sp>
      <p:sp>
        <p:nvSpPr>
          <p:cNvPr id="100" name="角丸四角形吹き出し 99"/>
          <p:cNvSpPr/>
          <p:nvPr/>
        </p:nvSpPr>
        <p:spPr bwMode="auto">
          <a:xfrm>
            <a:off x="6172200" y="5181600"/>
            <a:ext cx="2667000" cy="1219200"/>
          </a:xfrm>
          <a:prstGeom prst="wedgeRoundRectCallout">
            <a:avLst>
              <a:gd name="adj1" fmla="val -61484"/>
              <a:gd name="adj2" fmla="val -143380"/>
              <a:gd name="adj3" fmla="val 16667"/>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000" dirty="0">
                <a:effectLst/>
                <a:latin typeface="Times New Roman" panose="02020603050405020304" pitchFamily="18" charset="0"/>
              </a:rPr>
              <a:t>どちらの方向に</a:t>
            </a:r>
            <a:endParaRPr kumimoji="1" lang="en-US" altLang="ja-JP" sz="2000" dirty="0">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石を引っ繰り返せるか</a:t>
            </a:r>
            <a:endParaRPr lang="en-US" altLang="ja-JP" sz="2000" dirty="0">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000" dirty="0">
                <a:effectLst/>
                <a:latin typeface="Times New Roman" panose="02020603050405020304" pitchFamily="18" charset="0"/>
              </a:rPr>
              <a:t>記憶</a:t>
            </a:r>
          </a:p>
        </p:txBody>
      </p:sp>
    </p:spTree>
    <p:extLst>
      <p:ext uri="{BB962C8B-B14F-4D97-AF65-F5344CB8AC3E}">
        <p14:creationId xmlns:p14="http://schemas.microsoft.com/office/powerpoint/2010/main" val="3263351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00"/>
                                        </p:tgtEl>
                                        <p:attrNameLst>
                                          <p:attrName>style.visibility</p:attrName>
                                        </p:attrNameLst>
                                      </p:cBhvr>
                                      <p:to>
                                        <p:strVal val="visible"/>
                                      </p:to>
                                    </p:set>
                                    <p:animEffect transition="in" filter="checkerboard(across)">
                                      <p:cBhvr>
                                        <p:cTn id="7" dur="500"/>
                                        <p:tgtEl>
                                          <p:spTgt spid="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合法手の判定と着手</a:t>
            </a:r>
          </a:p>
        </p:txBody>
      </p:sp>
      <p:sp>
        <p:nvSpPr>
          <p:cNvPr id="3" name="コンテンツ プレースホルダ 2"/>
          <p:cNvSpPr>
            <a:spLocks noGrp="1"/>
          </p:cNvSpPr>
          <p:nvPr>
            <p:ph idx="1"/>
          </p:nvPr>
        </p:nvSpPr>
        <p:spPr/>
        <p:txBody>
          <a:bodyPr/>
          <a:lstStyle/>
          <a:p>
            <a:r>
              <a:rPr lang="en-US" altLang="ja-JP" dirty="0"/>
              <a:t>8</a:t>
            </a:r>
            <a:r>
              <a:rPr lang="ja-JP" altLang="en-US" dirty="0"/>
              <a:t>方向それぞれで石を引っくり返せるか記憶</a:t>
            </a:r>
            <a:endParaRPr lang="en-US" altLang="ja-JP" dirty="0"/>
          </a:p>
          <a:p>
            <a:pPr lvl="1">
              <a:buNone/>
            </a:pPr>
            <a:r>
              <a:rPr kumimoji="1" lang="ja-JP" altLang="en-US" dirty="0"/>
              <a:t>⇒</a:t>
            </a:r>
            <a:r>
              <a:rPr kumimoji="1" lang="en-US" altLang="ja-JP" dirty="0"/>
              <a:t>8</a:t>
            </a:r>
            <a:r>
              <a:rPr kumimoji="1" lang="ja-JP" altLang="en-US" dirty="0"/>
              <a:t>ビットで表現できる</a:t>
            </a:r>
          </a:p>
        </p:txBody>
      </p:sp>
      <p:graphicFrame>
        <p:nvGraphicFramePr>
          <p:cNvPr id="4" name="表 3"/>
          <p:cNvGraphicFramePr>
            <a:graphicFrameLocks noGrp="1"/>
          </p:cNvGraphicFramePr>
          <p:nvPr/>
        </p:nvGraphicFramePr>
        <p:xfrm>
          <a:off x="457200" y="2971800"/>
          <a:ext cx="8305803" cy="1447800"/>
        </p:xfrm>
        <a:graphic>
          <a:graphicData uri="http://schemas.openxmlformats.org/drawingml/2006/table">
            <a:tbl>
              <a:tblPr firstRow="1" bandRow="1">
                <a:tableStyleId>{5C22544A-7EE6-4342-B048-85BDC9FD1C3A}</a:tableStyleId>
              </a:tblPr>
              <a:tblGrid>
                <a:gridCol w="922867">
                  <a:extLst>
                    <a:ext uri="{9D8B030D-6E8A-4147-A177-3AD203B41FA5}">
                      <a16:colId xmlns:a16="http://schemas.microsoft.com/office/drawing/2014/main" val="20000"/>
                    </a:ext>
                  </a:extLst>
                </a:gridCol>
                <a:gridCol w="922867">
                  <a:extLst>
                    <a:ext uri="{9D8B030D-6E8A-4147-A177-3AD203B41FA5}">
                      <a16:colId xmlns:a16="http://schemas.microsoft.com/office/drawing/2014/main" val="20001"/>
                    </a:ext>
                  </a:extLst>
                </a:gridCol>
                <a:gridCol w="922867">
                  <a:extLst>
                    <a:ext uri="{9D8B030D-6E8A-4147-A177-3AD203B41FA5}">
                      <a16:colId xmlns:a16="http://schemas.microsoft.com/office/drawing/2014/main" val="20002"/>
                    </a:ext>
                  </a:extLst>
                </a:gridCol>
                <a:gridCol w="922867">
                  <a:extLst>
                    <a:ext uri="{9D8B030D-6E8A-4147-A177-3AD203B41FA5}">
                      <a16:colId xmlns:a16="http://schemas.microsoft.com/office/drawing/2014/main" val="20003"/>
                    </a:ext>
                  </a:extLst>
                </a:gridCol>
                <a:gridCol w="922867">
                  <a:extLst>
                    <a:ext uri="{9D8B030D-6E8A-4147-A177-3AD203B41FA5}">
                      <a16:colId xmlns:a16="http://schemas.microsoft.com/office/drawing/2014/main" val="20004"/>
                    </a:ext>
                  </a:extLst>
                </a:gridCol>
                <a:gridCol w="922867">
                  <a:extLst>
                    <a:ext uri="{9D8B030D-6E8A-4147-A177-3AD203B41FA5}">
                      <a16:colId xmlns:a16="http://schemas.microsoft.com/office/drawing/2014/main" val="20005"/>
                    </a:ext>
                  </a:extLst>
                </a:gridCol>
                <a:gridCol w="922867">
                  <a:extLst>
                    <a:ext uri="{9D8B030D-6E8A-4147-A177-3AD203B41FA5}">
                      <a16:colId xmlns:a16="http://schemas.microsoft.com/office/drawing/2014/main" val="20006"/>
                    </a:ext>
                  </a:extLst>
                </a:gridCol>
                <a:gridCol w="922867">
                  <a:extLst>
                    <a:ext uri="{9D8B030D-6E8A-4147-A177-3AD203B41FA5}">
                      <a16:colId xmlns:a16="http://schemas.microsoft.com/office/drawing/2014/main" val="20007"/>
                    </a:ext>
                  </a:extLst>
                </a:gridCol>
                <a:gridCol w="922867">
                  <a:extLst>
                    <a:ext uri="{9D8B030D-6E8A-4147-A177-3AD203B41FA5}">
                      <a16:colId xmlns:a16="http://schemas.microsoft.com/office/drawing/2014/main" val="20008"/>
                    </a:ext>
                  </a:extLst>
                </a:gridCol>
              </a:tblGrid>
              <a:tr h="556846">
                <a:tc>
                  <a:txBody>
                    <a:bodyPr/>
                    <a:lstStyle/>
                    <a:p>
                      <a:pPr algn="ctr"/>
                      <a:r>
                        <a:rPr kumimoji="1" lang="ja-JP" altLang="en-US" sz="2400" baseline="0" dirty="0">
                          <a:latin typeface="Times New Roman" pitchFamily="18" charset="0"/>
                        </a:rPr>
                        <a:t>方向</a:t>
                      </a:r>
                    </a:p>
                  </a:txBody>
                  <a:tcPr anchor="ctr"/>
                </a:tc>
                <a:tc>
                  <a:txBody>
                    <a:bodyPr/>
                    <a:lstStyle/>
                    <a:p>
                      <a:pPr algn="ctr"/>
                      <a:r>
                        <a:rPr kumimoji="1" lang="ja-JP" altLang="en-US" sz="2400" baseline="0" dirty="0">
                          <a:latin typeface="Times New Roman" pitchFamily="18" charset="0"/>
                        </a:rPr>
                        <a:t>左上</a:t>
                      </a:r>
                    </a:p>
                  </a:txBody>
                  <a:tcPr anchor="ctr"/>
                </a:tc>
                <a:tc>
                  <a:txBody>
                    <a:bodyPr/>
                    <a:lstStyle/>
                    <a:p>
                      <a:pPr algn="ctr"/>
                      <a:r>
                        <a:rPr kumimoji="1" lang="ja-JP" altLang="en-US" sz="2400" baseline="0" dirty="0">
                          <a:latin typeface="Times New Roman" pitchFamily="18" charset="0"/>
                        </a:rPr>
                        <a:t>上</a:t>
                      </a:r>
                    </a:p>
                  </a:txBody>
                  <a:tcPr anchor="ctr"/>
                </a:tc>
                <a:tc>
                  <a:txBody>
                    <a:bodyPr/>
                    <a:lstStyle/>
                    <a:p>
                      <a:pPr algn="ctr"/>
                      <a:r>
                        <a:rPr kumimoji="1" lang="ja-JP" altLang="en-US" sz="2400" baseline="0" dirty="0">
                          <a:latin typeface="Times New Roman" pitchFamily="18" charset="0"/>
                        </a:rPr>
                        <a:t>右上</a:t>
                      </a:r>
                    </a:p>
                  </a:txBody>
                  <a:tcPr anchor="ctr"/>
                </a:tc>
                <a:tc>
                  <a:txBody>
                    <a:bodyPr/>
                    <a:lstStyle/>
                    <a:p>
                      <a:pPr algn="ctr"/>
                      <a:r>
                        <a:rPr kumimoji="1" lang="ja-JP" altLang="en-US" sz="2400" baseline="0" dirty="0">
                          <a:latin typeface="Times New Roman" pitchFamily="18" charset="0"/>
                        </a:rPr>
                        <a:t>左</a:t>
                      </a:r>
                    </a:p>
                  </a:txBody>
                  <a:tcPr anchor="ctr"/>
                </a:tc>
                <a:tc>
                  <a:txBody>
                    <a:bodyPr/>
                    <a:lstStyle/>
                    <a:p>
                      <a:pPr algn="ctr"/>
                      <a:r>
                        <a:rPr kumimoji="1" lang="ja-JP" altLang="en-US" sz="2400" baseline="0" dirty="0">
                          <a:latin typeface="Times New Roman" pitchFamily="18" charset="0"/>
                        </a:rPr>
                        <a:t>右</a:t>
                      </a:r>
                    </a:p>
                  </a:txBody>
                  <a:tcPr anchor="ctr"/>
                </a:tc>
                <a:tc>
                  <a:txBody>
                    <a:bodyPr/>
                    <a:lstStyle/>
                    <a:p>
                      <a:pPr algn="ctr"/>
                      <a:r>
                        <a:rPr kumimoji="1" lang="ja-JP" altLang="en-US" sz="2400" baseline="0" dirty="0">
                          <a:latin typeface="Times New Roman" pitchFamily="18" charset="0"/>
                        </a:rPr>
                        <a:t>左下</a:t>
                      </a:r>
                    </a:p>
                  </a:txBody>
                  <a:tcPr anchor="ctr"/>
                </a:tc>
                <a:tc>
                  <a:txBody>
                    <a:bodyPr/>
                    <a:lstStyle/>
                    <a:p>
                      <a:pPr algn="ctr"/>
                      <a:r>
                        <a:rPr kumimoji="1" lang="ja-JP" altLang="en-US" sz="2400" baseline="0" dirty="0">
                          <a:latin typeface="Times New Roman" pitchFamily="18" charset="0"/>
                        </a:rPr>
                        <a:t>下</a:t>
                      </a:r>
                    </a:p>
                  </a:txBody>
                  <a:tcPr anchor="ctr"/>
                </a:tc>
                <a:tc>
                  <a:txBody>
                    <a:bodyPr/>
                    <a:lstStyle/>
                    <a:p>
                      <a:pPr algn="ctr"/>
                      <a:r>
                        <a:rPr kumimoji="1" lang="ja-JP" altLang="en-US" sz="2400" baseline="0" dirty="0">
                          <a:latin typeface="Times New Roman" pitchFamily="18" charset="0"/>
                        </a:rPr>
                        <a:t>右下</a:t>
                      </a:r>
                    </a:p>
                  </a:txBody>
                  <a:tcPr anchor="ctr"/>
                </a:tc>
                <a:extLst>
                  <a:ext uri="{0D108BD9-81ED-4DB2-BD59-A6C34878D82A}">
                    <a16:rowId xmlns:a16="http://schemas.microsoft.com/office/drawing/2014/main" val="10000"/>
                  </a:ext>
                </a:extLst>
              </a:tr>
              <a:tr h="890954">
                <a:tc>
                  <a:txBody>
                    <a:bodyPr/>
                    <a:lstStyle/>
                    <a:p>
                      <a:pPr algn="ctr"/>
                      <a:r>
                        <a:rPr kumimoji="1" lang="ja-JP" altLang="en-US" sz="2400" baseline="0" dirty="0">
                          <a:latin typeface="Times New Roman" pitchFamily="18" charset="0"/>
                        </a:rPr>
                        <a:t>ビット</a:t>
                      </a:r>
                    </a:p>
                  </a:txBody>
                  <a:tcPr anchor="ctr"/>
                </a:tc>
                <a:tc>
                  <a:txBody>
                    <a:bodyPr/>
                    <a:lstStyle/>
                    <a:p>
                      <a:pPr algn="ctr"/>
                      <a:r>
                        <a:rPr kumimoji="1" lang="en-US" altLang="ja-JP" sz="3200" baseline="0" dirty="0">
                          <a:latin typeface="Times New Roman" pitchFamily="18" charset="0"/>
                        </a:rPr>
                        <a:t>01</a:t>
                      </a:r>
                    </a:p>
                    <a:p>
                      <a:pPr algn="ctr"/>
                      <a:r>
                        <a:rPr kumimoji="1" lang="en-US" altLang="ja-JP" sz="1400" baseline="0" dirty="0">
                          <a:latin typeface="Times New Roman" pitchFamily="18" charset="0"/>
                        </a:rPr>
                        <a:t>00000001</a:t>
                      </a:r>
                      <a:endParaRPr kumimoji="1" lang="ja-JP" altLang="en-US" sz="1400" baseline="0" dirty="0">
                        <a:latin typeface="Times New Roman" pitchFamily="18" charset="0"/>
                      </a:endParaRPr>
                    </a:p>
                  </a:txBody>
                  <a:tcPr anchor="ctr"/>
                </a:tc>
                <a:tc>
                  <a:txBody>
                    <a:bodyPr/>
                    <a:lstStyle/>
                    <a:p>
                      <a:pPr algn="ctr"/>
                      <a:r>
                        <a:rPr kumimoji="1" lang="en-US" altLang="ja-JP" sz="3200" baseline="0" dirty="0">
                          <a:latin typeface="Times New Roman" pitchFamily="18" charset="0"/>
                        </a:rPr>
                        <a:t>02</a:t>
                      </a:r>
                    </a:p>
                    <a:p>
                      <a:pPr algn="ctr"/>
                      <a:r>
                        <a:rPr kumimoji="1" lang="en-US" altLang="ja-JP" sz="1400" baseline="0" dirty="0">
                          <a:latin typeface="Times New Roman" pitchFamily="18" charset="0"/>
                        </a:rPr>
                        <a:t>00000010</a:t>
                      </a:r>
                      <a:endParaRPr kumimoji="1" lang="ja-JP" altLang="en-US" sz="1400" baseline="0" dirty="0">
                        <a:latin typeface="Times New Roman" pitchFamily="18" charset="0"/>
                      </a:endParaRPr>
                    </a:p>
                  </a:txBody>
                  <a:tcPr anchor="ctr"/>
                </a:tc>
                <a:tc>
                  <a:txBody>
                    <a:bodyPr/>
                    <a:lstStyle/>
                    <a:p>
                      <a:pPr algn="ctr"/>
                      <a:r>
                        <a:rPr kumimoji="1" lang="en-US" altLang="ja-JP" sz="3200" baseline="0" dirty="0">
                          <a:latin typeface="Times New Roman" pitchFamily="18" charset="0"/>
                        </a:rPr>
                        <a:t>04</a:t>
                      </a:r>
                    </a:p>
                    <a:p>
                      <a:pPr algn="ctr"/>
                      <a:r>
                        <a:rPr kumimoji="1" lang="en-US" altLang="ja-JP" sz="1400" baseline="0" dirty="0">
                          <a:latin typeface="Times New Roman" pitchFamily="18" charset="0"/>
                        </a:rPr>
                        <a:t>00000100</a:t>
                      </a:r>
                      <a:endParaRPr kumimoji="1" lang="ja-JP" altLang="en-US" sz="1400" baseline="0" dirty="0">
                        <a:latin typeface="Times New Roman" pitchFamily="18" charset="0"/>
                      </a:endParaRPr>
                    </a:p>
                  </a:txBody>
                  <a:tcPr anchor="ctr"/>
                </a:tc>
                <a:tc>
                  <a:txBody>
                    <a:bodyPr/>
                    <a:lstStyle/>
                    <a:p>
                      <a:pPr algn="ctr"/>
                      <a:r>
                        <a:rPr kumimoji="1" lang="en-US" altLang="ja-JP" sz="3200" baseline="0" dirty="0">
                          <a:latin typeface="Times New Roman" pitchFamily="18" charset="0"/>
                        </a:rPr>
                        <a:t>08</a:t>
                      </a:r>
                    </a:p>
                    <a:p>
                      <a:pPr algn="ctr"/>
                      <a:r>
                        <a:rPr kumimoji="1" lang="en-US" altLang="ja-JP" sz="1400" baseline="0" dirty="0">
                          <a:latin typeface="Times New Roman" pitchFamily="18" charset="0"/>
                        </a:rPr>
                        <a:t>00001000</a:t>
                      </a:r>
                      <a:endParaRPr kumimoji="1" lang="ja-JP" altLang="en-US" sz="1400" baseline="0" dirty="0">
                        <a:latin typeface="Times New Roman" pitchFamily="18" charset="0"/>
                      </a:endParaRPr>
                    </a:p>
                  </a:txBody>
                  <a:tcPr anchor="ctr"/>
                </a:tc>
                <a:tc>
                  <a:txBody>
                    <a:bodyPr/>
                    <a:lstStyle/>
                    <a:p>
                      <a:pPr algn="ctr"/>
                      <a:r>
                        <a:rPr kumimoji="1" lang="en-US" altLang="ja-JP" sz="3200" baseline="0" dirty="0">
                          <a:latin typeface="Times New Roman" pitchFamily="18" charset="0"/>
                        </a:rPr>
                        <a:t>10</a:t>
                      </a:r>
                    </a:p>
                    <a:p>
                      <a:pPr algn="ctr"/>
                      <a:r>
                        <a:rPr kumimoji="1" lang="en-US" altLang="ja-JP" sz="1400" baseline="0" dirty="0">
                          <a:latin typeface="Times New Roman" pitchFamily="18" charset="0"/>
                        </a:rPr>
                        <a:t>00010000</a:t>
                      </a:r>
                      <a:endParaRPr kumimoji="1" lang="ja-JP" altLang="en-US" sz="1400" baseline="0" dirty="0">
                        <a:latin typeface="Times New Roman" pitchFamily="18" charset="0"/>
                      </a:endParaRPr>
                    </a:p>
                  </a:txBody>
                  <a:tcPr anchor="ctr"/>
                </a:tc>
                <a:tc>
                  <a:txBody>
                    <a:bodyPr/>
                    <a:lstStyle/>
                    <a:p>
                      <a:pPr algn="ctr"/>
                      <a:r>
                        <a:rPr kumimoji="1" lang="en-US" altLang="ja-JP" sz="3200" baseline="0" dirty="0">
                          <a:latin typeface="Times New Roman" pitchFamily="18" charset="0"/>
                        </a:rPr>
                        <a:t>20</a:t>
                      </a:r>
                    </a:p>
                    <a:p>
                      <a:pPr algn="ctr"/>
                      <a:r>
                        <a:rPr kumimoji="1" lang="en-US" altLang="ja-JP" sz="1400" baseline="0" dirty="0">
                          <a:latin typeface="Times New Roman" pitchFamily="18" charset="0"/>
                        </a:rPr>
                        <a:t>00100000</a:t>
                      </a:r>
                      <a:endParaRPr kumimoji="1" lang="ja-JP" altLang="en-US" sz="1400" baseline="0" dirty="0">
                        <a:latin typeface="Times New Roman" pitchFamily="18" charset="0"/>
                      </a:endParaRPr>
                    </a:p>
                  </a:txBody>
                  <a:tcPr anchor="ctr"/>
                </a:tc>
                <a:tc>
                  <a:txBody>
                    <a:bodyPr/>
                    <a:lstStyle/>
                    <a:p>
                      <a:pPr algn="ctr"/>
                      <a:r>
                        <a:rPr kumimoji="1" lang="en-US" altLang="ja-JP" sz="3200" baseline="0" dirty="0">
                          <a:latin typeface="Times New Roman" pitchFamily="18" charset="0"/>
                        </a:rPr>
                        <a:t>40</a:t>
                      </a:r>
                    </a:p>
                    <a:p>
                      <a:pPr algn="ctr"/>
                      <a:r>
                        <a:rPr kumimoji="1" lang="en-US" altLang="ja-JP" sz="1400" baseline="0" dirty="0">
                          <a:latin typeface="Times New Roman" pitchFamily="18" charset="0"/>
                        </a:rPr>
                        <a:t>01000000</a:t>
                      </a:r>
                      <a:endParaRPr kumimoji="1" lang="ja-JP" altLang="en-US" sz="1400" baseline="0" dirty="0">
                        <a:latin typeface="Times New Roman" pitchFamily="18" charset="0"/>
                      </a:endParaRPr>
                    </a:p>
                  </a:txBody>
                  <a:tcPr anchor="ctr"/>
                </a:tc>
                <a:tc>
                  <a:txBody>
                    <a:bodyPr/>
                    <a:lstStyle/>
                    <a:p>
                      <a:pPr algn="ctr"/>
                      <a:r>
                        <a:rPr kumimoji="1" lang="en-US" altLang="ja-JP" sz="3200" baseline="0" dirty="0">
                          <a:latin typeface="Times New Roman" pitchFamily="18" charset="0"/>
                        </a:rPr>
                        <a:t>80</a:t>
                      </a:r>
                    </a:p>
                    <a:p>
                      <a:pPr algn="ctr"/>
                      <a:r>
                        <a:rPr kumimoji="1" lang="en-US" altLang="ja-JP" sz="1400" baseline="0" dirty="0">
                          <a:latin typeface="Times New Roman" pitchFamily="18" charset="0"/>
                        </a:rPr>
                        <a:t>10000000</a:t>
                      </a:r>
                      <a:endParaRPr kumimoji="1" lang="ja-JP" altLang="en-US" sz="1400" baseline="0" dirty="0">
                        <a:latin typeface="Times New Roman" pitchFamily="18" charset="0"/>
                      </a:endParaRPr>
                    </a:p>
                  </a:txBody>
                  <a:tcPr anchor="ctr"/>
                </a:tc>
                <a:extLst>
                  <a:ext uri="{0D108BD9-81ED-4DB2-BD59-A6C34878D82A}">
                    <a16:rowId xmlns:a16="http://schemas.microsoft.com/office/drawing/2014/main" val="10001"/>
                  </a:ext>
                </a:extLst>
              </a:tr>
            </a:tbl>
          </a:graphicData>
        </a:graphic>
      </p:graphicFrame>
      <p:sp>
        <p:nvSpPr>
          <p:cNvPr id="5" name="テキスト ボックス 4"/>
          <p:cNvSpPr txBox="1"/>
          <p:nvPr/>
        </p:nvSpPr>
        <p:spPr>
          <a:xfrm>
            <a:off x="834936" y="4572000"/>
            <a:ext cx="7465505" cy="1114151"/>
          </a:xfrm>
          <a:prstGeom prst="rect">
            <a:avLst/>
          </a:prstGeom>
          <a:noFill/>
        </p:spPr>
        <p:txBody>
          <a:bodyPr wrap="none" rtlCol="0">
            <a:spAutoFit/>
          </a:bodyPr>
          <a:lstStyle/>
          <a:p>
            <a:r>
              <a:rPr lang="ja-JP" altLang="en-US" dirty="0">
                <a:latin typeface="Times New Roman" panose="02020603050405020304" pitchFamily="18" charset="0"/>
              </a:rPr>
              <a:t>例：上、左下、右下の</a:t>
            </a:r>
            <a:r>
              <a:rPr lang="en-US" altLang="ja-JP" dirty="0">
                <a:latin typeface="Times New Roman" panose="02020603050405020304" pitchFamily="18" charset="0"/>
              </a:rPr>
              <a:t>3</a:t>
            </a:r>
            <a:r>
              <a:rPr lang="ja-JP" altLang="en-US" dirty="0">
                <a:latin typeface="Times New Roman" panose="02020603050405020304" pitchFamily="18" charset="0"/>
              </a:rPr>
              <a:t>方向に引っくり返せる場合</a:t>
            </a:r>
            <a:endParaRPr lang="en-US" altLang="ja-JP" dirty="0">
              <a:latin typeface="Times New Roman" panose="02020603050405020304" pitchFamily="18" charset="0"/>
            </a:endParaRPr>
          </a:p>
          <a:p>
            <a:r>
              <a:rPr kumimoji="1" lang="en-US" altLang="ja-JP" sz="3200" dirty="0">
                <a:latin typeface="Times New Roman" panose="02020603050405020304" pitchFamily="18" charset="0"/>
              </a:rPr>
              <a:t>02 + 20 + 80 = A2 </a:t>
            </a:r>
            <a:r>
              <a:rPr kumimoji="1" lang="en-US" altLang="ja-JP" dirty="0">
                <a:latin typeface="Times New Roman" panose="02020603050405020304" pitchFamily="18" charset="0"/>
              </a:rPr>
              <a:t>(10100010)</a:t>
            </a:r>
            <a:endParaRPr kumimoji="1" lang="ja-JP" altLang="en-US" dirty="0">
              <a:latin typeface="Times New Roman" panose="02020603050405020304" pitchFamily="18" charset="0"/>
            </a:endParaRPr>
          </a:p>
        </p:txBody>
      </p:sp>
      <p:sp>
        <p:nvSpPr>
          <p:cNvPr id="6" name="テキスト ボックス 5"/>
          <p:cNvSpPr txBox="1"/>
          <p:nvPr/>
        </p:nvSpPr>
        <p:spPr>
          <a:xfrm>
            <a:off x="583952" y="5867400"/>
            <a:ext cx="8206093" cy="584775"/>
          </a:xfrm>
          <a:prstGeom prst="rect">
            <a:avLst/>
          </a:prstGeom>
          <a:noFill/>
        </p:spPr>
        <p:txBody>
          <a:bodyPr wrap="none" rtlCol="0">
            <a:spAutoFit/>
          </a:bodyPr>
          <a:lstStyle/>
          <a:p>
            <a:r>
              <a:rPr lang="ja-JP" altLang="en-US" dirty="0">
                <a:latin typeface="Times New Roman" panose="02020603050405020304" pitchFamily="18" charset="0"/>
              </a:rPr>
              <a:t>どの方向にも引っ繰り返せない場合は </a:t>
            </a:r>
            <a:r>
              <a:rPr lang="en-US" altLang="ja-JP" sz="3200" dirty="0">
                <a:latin typeface="Times New Roman" panose="02020603050405020304" pitchFamily="18" charset="0"/>
              </a:rPr>
              <a:t>00</a:t>
            </a:r>
            <a:r>
              <a:rPr lang="ja-JP" altLang="en-US" dirty="0">
                <a:latin typeface="Times New Roman" panose="02020603050405020304" pitchFamily="18" charset="0"/>
              </a:rPr>
              <a:t> </a:t>
            </a:r>
            <a:r>
              <a:rPr lang="en-US" altLang="ja-JP" dirty="0">
                <a:latin typeface="Times New Roman" panose="02020603050405020304" pitchFamily="18" charset="0"/>
              </a:rPr>
              <a:t>(00000000)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anose="02020603050405020304" pitchFamily="18" charset="0"/>
              </a:rPr>
              <a:t>合法手リストの生成</a:t>
            </a:r>
            <a:endParaRPr kumimoji="1" lang="ja-JP" altLang="en-US" dirty="0">
              <a:latin typeface="Times New Roman" panose="02020603050405020304" pitchFamily="18" charset="0"/>
            </a:endParaRPr>
          </a:p>
        </p:txBody>
      </p:sp>
      <p:grpSp>
        <p:nvGrpSpPr>
          <p:cNvPr id="114" name="グループ化 113"/>
          <p:cNvGrpSpPr/>
          <p:nvPr/>
        </p:nvGrpSpPr>
        <p:grpSpPr>
          <a:xfrm>
            <a:off x="381000" y="1828800"/>
            <a:ext cx="3944212" cy="3971593"/>
            <a:chOff x="562304" y="1210007"/>
            <a:chExt cx="5105400" cy="5140842"/>
          </a:xfrm>
        </p:grpSpPr>
        <p:grpSp>
          <p:nvGrpSpPr>
            <p:cNvPr id="67" name="グループ化 84"/>
            <p:cNvGrpSpPr/>
            <p:nvPr/>
          </p:nvGrpSpPr>
          <p:grpSpPr>
            <a:xfrm>
              <a:off x="562304" y="1210007"/>
              <a:ext cx="5105400" cy="5140842"/>
              <a:chOff x="562304" y="1210007"/>
              <a:chExt cx="5105400" cy="5140842"/>
            </a:xfrm>
          </p:grpSpPr>
          <p:sp>
            <p:nvSpPr>
              <p:cNvPr id="68" name="正方形/長方形 67"/>
              <p:cNvSpPr/>
              <p:nvPr/>
            </p:nvSpPr>
            <p:spPr bwMode="auto">
              <a:xfrm>
                <a:off x="562304" y="1245449"/>
                <a:ext cx="5105400" cy="5105400"/>
              </a:xfrm>
              <a:prstGeom prst="rect">
                <a:avLst/>
              </a:prstGeom>
              <a:solidFill>
                <a:srgbClr val="92D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grpSp>
            <p:nvGrpSpPr>
              <p:cNvPr id="85" name="グループ化 66"/>
              <p:cNvGrpSpPr/>
              <p:nvPr/>
            </p:nvGrpSpPr>
            <p:grpSpPr>
              <a:xfrm>
                <a:off x="990600" y="1676400"/>
                <a:ext cx="4248807" cy="4280338"/>
                <a:chOff x="1752600" y="1600200"/>
                <a:chExt cx="4248807" cy="4280338"/>
              </a:xfrm>
            </p:grpSpPr>
            <p:sp>
              <p:nvSpPr>
                <p:cNvPr id="3" name="正方形/長方形 2"/>
                <p:cNvSpPr/>
                <p:nvPr/>
              </p:nvSpPr>
              <p:spPr bwMode="auto">
                <a:xfrm>
                  <a:off x="17526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4" name="正方形/長方形 3"/>
                <p:cNvSpPr/>
                <p:nvPr/>
              </p:nvSpPr>
              <p:spPr bwMode="auto">
                <a:xfrm>
                  <a:off x="22860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5" name="正方形/長方形 4"/>
                <p:cNvSpPr/>
                <p:nvPr/>
              </p:nvSpPr>
              <p:spPr bwMode="auto">
                <a:xfrm>
                  <a:off x="28194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6" name="正方形/長方形 5"/>
                <p:cNvSpPr/>
                <p:nvPr/>
              </p:nvSpPr>
              <p:spPr bwMode="auto">
                <a:xfrm>
                  <a:off x="33528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7" name="正方形/長方形 6"/>
                <p:cNvSpPr/>
                <p:nvPr/>
              </p:nvSpPr>
              <p:spPr bwMode="auto">
                <a:xfrm>
                  <a:off x="38678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8" name="正方形/長方形 7"/>
                <p:cNvSpPr/>
                <p:nvPr/>
              </p:nvSpPr>
              <p:spPr bwMode="auto">
                <a:xfrm>
                  <a:off x="44012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9" name="正方形/長方形 8"/>
                <p:cNvSpPr/>
                <p:nvPr/>
              </p:nvSpPr>
              <p:spPr bwMode="auto">
                <a:xfrm>
                  <a:off x="49346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0" name="正方形/長方形 9"/>
                <p:cNvSpPr/>
                <p:nvPr/>
              </p:nvSpPr>
              <p:spPr bwMode="auto">
                <a:xfrm>
                  <a:off x="54680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1" name="正方形/長方形 10"/>
                <p:cNvSpPr/>
                <p:nvPr/>
              </p:nvSpPr>
              <p:spPr bwMode="auto">
                <a:xfrm>
                  <a:off x="17526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2" name="正方形/長方形 11"/>
                <p:cNvSpPr/>
                <p:nvPr/>
              </p:nvSpPr>
              <p:spPr bwMode="auto">
                <a:xfrm>
                  <a:off x="22860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3" name="正方形/長方形 12"/>
                <p:cNvSpPr/>
                <p:nvPr/>
              </p:nvSpPr>
              <p:spPr bwMode="auto">
                <a:xfrm>
                  <a:off x="28194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4" name="正方形/長方形 13"/>
                <p:cNvSpPr/>
                <p:nvPr/>
              </p:nvSpPr>
              <p:spPr bwMode="auto">
                <a:xfrm>
                  <a:off x="33528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5" name="正方形/長方形 14"/>
                <p:cNvSpPr/>
                <p:nvPr/>
              </p:nvSpPr>
              <p:spPr bwMode="auto">
                <a:xfrm>
                  <a:off x="38678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6" name="正方形/長方形 15"/>
                <p:cNvSpPr/>
                <p:nvPr/>
              </p:nvSpPr>
              <p:spPr bwMode="auto">
                <a:xfrm>
                  <a:off x="44012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7" name="正方形/長方形 16"/>
                <p:cNvSpPr/>
                <p:nvPr/>
              </p:nvSpPr>
              <p:spPr bwMode="auto">
                <a:xfrm>
                  <a:off x="49346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8" name="正方形/長方形 17"/>
                <p:cNvSpPr/>
                <p:nvPr/>
              </p:nvSpPr>
              <p:spPr bwMode="auto">
                <a:xfrm>
                  <a:off x="54680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9" name="正方形/長方形 18"/>
                <p:cNvSpPr/>
                <p:nvPr/>
              </p:nvSpPr>
              <p:spPr bwMode="auto">
                <a:xfrm>
                  <a:off x="17526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20" name="正方形/長方形 19"/>
                <p:cNvSpPr/>
                <p:nvPr/>
              </p:nvSpPr>
              <p:spPr bwMode="auto">
                <a:xfrm>
                  <a:off x="22860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21" name="正方形/長方形 20"/>
                <p:cNvSpPr/>
                <p:nvPr/>
              </p:nvSpPr>
              <p:spPr bwMode="auto">
                <a:xfrm>
                  <a:off x="28194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22" name="正方形/長方形 21"/>
                <p:cNvSpPr/>
                <p:nvPr/>
              </p:nvSpPr>
              <p:spPr bwMode="auto">
                <a:xfrm>
                  <a:off x="33528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23" name="正方形/長方形 22"/>
                <p:cNvSpPr/>
                <p:nvPr/>
              </p:nvSpPr>
              <p:spPr bwMode="auto">
                <a:xfrm>
                  <a:off x="38678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24" name="正方形/長方形 23"/>
                <p:cNvSpPr/>
                <p:nvPr/>
              </p:nvSpPr>
              <p:spPr bwMode="auto">
                <a:xfrm>
                  <a:off x="44012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25" name="正方形/長方形 24"/>
                <p:cNvSpPr/>
                <p:nvPr/>
              </p:nvSpPr>
              <p:spPr bwMode="auto">
                <a:xfrm>
                  <a:off x="49346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26" name="正方形/長方形 25"/>
                <p:cNvSpPr/>
                <p:nvPr/>
              </p:nvSpPr>
              <p:spPr bwMode="auto">
                <a:xfrm>
                  <a:off x="54680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27" name="正方形/長方形 26"/>
                <p:cNvSpPr/>
                <p:nvPr/>
              </p:nvSpPr>
              <p:spPr bwMode="auto">
                <a:xfrm>
                  <a:off x="17526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28" name="正方形/長方形 27"/>
                <p:cNvSpPr/>
                <p:nvPr/>
              </p:nvSpPr>
              <p:spPr bwMode="auto">
                <a:xfrm>
                  <a:off x="22860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29" name="正方形/長方形 28"/>
                <p:cNvSpPr/>
                <p:nvPr/>
              </p:nvSpPr>
              <p:spPr bwMode="auto">
                <a:xfrm>
                  <a:off x="28194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30" name="正方形/長方形 29"/>
                <p:cNvSpPr/>
                <p:nvPr/>
              </p:nvSpPr>
              <p:spPr bwMode="auto">
                <a:xfrm>
                  <a:off x="33528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31" name="正方形/長方形 30"/>
                <p:cNvSpPr/>
                <p:nvPr/>
              </p:nvSpPr>
              <p:spPr bwMode="auto">
                <a:xfrm>
                  <a:off x="38678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32" name="正方形/長方形 31"/>
                <p:cNvSpPr/>
                <p:nvPr/>
              </p:nvSpPr>
              <p:spPr bwMode="auto">
                <a:xfrm>
                  <a:off x="44012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33" name="正方形/長方形 32"/>
                <p:cNvSpPr/>
                <p:nvPr/>
              </p:nvSpPr>
              <p:spPr bwMode="auto">
                <a:xfrm>
                  <a:off x="49346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34" name="正方形/長方形 33"/>
                <p:cNvSpPr/>
                <p:nvPr/>
              </p:nvSpPr>
              <p:spPr bwMode="auto">
                <a:xfrm>
                  <a:off x="54680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35" name="正方形/長方形 34"/>
                <p:cNvSpPr/>
                <p:nvPr/>
              </p:nvSpPr>
              <p:spPr bwMode="auto">
                <a:xfrm>
                  <a:off x="17526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36" name="正方形/長方形 35"/>
                <p:cNvSpPr/>
                <p:nvPr/>
              </p:nvSpPr>
              <p:spPr bwMode="auto">
                <a:xfrm>
                  <a:off x="22860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37" name="正方形/長方形 36"/>
                <p:cNvSpPr/>
                <p:nvPr/>
              </p:nvSpPr>
              <p:spPr bwMode="auto">
                <a:xfrm>
                  <a:off x="28194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38" name="正方形/長方形 37"/>
                <p:cNvSpPr/>
                <p:nvPr/>
              </p:nvSpPr>
              <p:spPr bwMode="auto">
                <a:xfrm>
                  <a:off x="33528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39" name="正方形/長方形 38"/>
                <p:cNvSpPr/>
                <p:nvPr/>
              </p:nvSpPr>
              <p:spPr bwMode="auto">
                <a:xfrm>
                  <a:off x="38678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40" name="正方形/長方形 39"/>
                <p:cNvSpPr/>
                <p:nvPr/>
              </p:nvSpPr>
              <p:spPr bwMode="auto">
                <a:xfrm>
                  <a:off x="44012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41" name="正方形/長方形 40"/>
                <p:cNvSpPr/>
                <p:nvPr/>
              </p:nvSpPr>
              <p:spPr bwMode="auto">
                <a:xfrm>
                  <a:off x="49346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42" name="正方形/長方形 41"/>
                <p:cNvSpPr/>
                <p:nvPr/>
              </p:nvSpPr>
              <p:spPr bwMode="auto">
                <a:xfrm>
                  <a:off x="54680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43" name="正方形/長方形 42"/>
                <p:cNvSpPr/>
                <p:nvPr/>
              </p:nvSpPr>
              <p:spPr bwMode="auto">
                <a:xfrm>
                  <a:off x="17526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44" name="正方形/長方形 43"/>
                <p:cNvSpPr/>
                <p:nvPr/>
              </p:nvSpPr>
              <p:spPr bwMode="auto">
                <a:xfrm>
                  <a:off x="22860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45" name="正方形/長方形 44"/>
                <p:cNvSpPr/>
                <p:nvPr/>
              </p:nvSpPr>
              <p:spPr bwMode="auto">
                <a:xfrm>
                  <a:off x="28194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46" name="正方形/長方形 45"/>
                <p:cNvSpPr/>
                <p:nvPr/>
              </p:nvSpPr>
              <p:spPr bwMode="auto">
                <a:xfrm>
                  <a:off x="33528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47" name="正方形/長方形 46"/>
                <p:cNvSpPr/>
                <p:nvPr/>
              </p:nvSpPr>
              <p:spPr bwMode="auto">
                <a:xfrm>
                  <a:off x="38678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48" name="正方形/長方形 47"/>
                <p:cNvSpPr/>
                <p:nvPr/>
              </p:nvSpPr>
              <p:spPr bwMode="auto">
                <a:xfrm>
                  <a:off x="44012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49" name="正方形/長方形 48"/>
                <p:cNvSpPr/>
                <p:nvPr/>
              </p:nvSpPr>
              <p:spPr bwMode="auto">
                <a:xfrm>
                  <a:off x="49346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50" name="正方形/長方形 49"/>
                <p:cNvSpPr/>
                <p:nvPr/>
              </p:nvSpPr>
              <p:spPr bwMode="auto">
                <a:xfrm>
                  <a:off x="54680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51" name="正方形/長方形 50"/>
                <p:cNvSpPr/>
                <p:nvPr/>
              </p:nvSpPr>
              <p:spPr bwMode="auto">
                <a:xfrm>
                  <a:off x="17526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52" name="正方形/長方形 51"/>
                <p:cNvSpPr/>
                <p:nvPr/>
              </p:nvSpPr>
              <p:spPr bwMode="auto">
                <a:xfrm>
                  <a:off x="22860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53" name="正方形/長方形 52"/>
                <p:cNvSpPr/>
                <p:nvPr/>
              </p:nvSpPr>
              <p:spPr bwMode="auto">
                <a:xfrm>
                  <a:off x="28194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54" name="正方形/長方形 53"/>
                <p:cNvSpPr/>
                <p:nvPr/>
              </p:nvSpPr>
              <p:spPr bwMode="auto">
                <a:xfrm>
                  <a:off x="33528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55" name="正方形/長方形 54"/>
                <p:cNvSpPr/>
                <p:nvPr/>
              </p:nvSpPr>
              <p:spPr bwMode="auto">
                <a:xfrm>
                  <a:off x="38678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56" name="正方形/長方形 55"/>
                <p:cNvSpPr/>
                <p:nvPr/>
              </p:nvSpPr>
              <p:spPr bwMode="auto">
                <a:xfrm>
                  <a:off x="44012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57" name="正方形/長方形 56"/>
                <p:cNvSpPr/>
                <p:nvPr/>
              </p:nvSpPr>
              <p:spPr bwMode="auto">
                <a:xfrm>
                  <a:off x="49346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58" name="正方形/長方形 57"/>
                <p:cNvSpPr/>
                <p:nvPr/>
              </p:nvSpPr>
              <p:spPr bwMode="auto">
                <a:xfrm>
                  <a:off x="54680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59" name="正方形/長方形 58"/>
                <p:cNvSpPr/>
                <p:nvPr/>
              </p:nvSpPr>
              <p:spPr bwMode="auto">
                <a:xfrm>
                  <a:off x="17526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60" name="正方形/長方形 59"/>
                <p:cNvSpPr/>
                <p:nvPr/>
              </p:nvSpPr>
              <p:spPr bwMode="auto">
                <a:xfrm>
                  <a:off x="22860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61" name="正方形/長方形 60"/>
                <p:cNvSpPr/>
                <p:nvPr/>
              </p:nvSpPr>
              <p:spPr bwMode="auto">
                <a:xfrm>
                  <a:off x="28194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62" name="正方形/長方形 61"/>
                <p:cNvSpPr/>
                <p:nvPr/>
              </p:nvSpPr>
              <p:spPr bwMode="auto">
                <a:xfrm>
                  <a:off x="33528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63" name="正方形/長方形 62"/>
                <p:cNvSpPr/>
                <p:nvPr/>
              </p:nvSpPr>
              <p:spPr bwMode="auto">
                <a:xfrm>
                  <a:off x="38678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64" name="正方形/長方形 63"/>
                <p:cNvSpPr/>
                <p:nvPr/>
              </p:nvSpPr>
              <p:spPr bwMode="auto">
                <a:xfrm>
                  <a:off x="44012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65" name="正方形/長方形 64"/>
                <p:cNvSpPr/>
                <p:nvPr/>
              </p:nvSpPr>
              <p:spPr bwMode="auto">
                <a:xfrm>
                  <a:off x="49346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66" name="正方形/長方形 65"/>
                <p:cNvSpPr/>
                <p:nvPr/>
              </p:nvSpPr>
              <p:spPr bwMode="auto">
                <a:xfrm>
                  <a:off x="54680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grpSp>
          <p:sp>
            <p:nvSpPr>
              <p:cNvPr id="69" name="テキスト ボックス 68"/>
              <p:cNvSpPr txBox="1"/>
              <p:nvPr/>
            </p:nvSpPr>
            <p:spPr>
              <a:xfrm>
                <a:off x="595886" y="5406204"/>
                <a:ext cx="438227" cy="597581"/>
              </a:xfrm>
              <a:prstGeom prst="rect">
                <a:avLst/>
              </a:prstGeom>
              <a:noFill/>
            </p:spPr>
            <p:txBody>
              <a:bodyPr wrap="none" rtlCol="0">
                <a:spAutoFit/>
              </a:bodyPr>
              <a:lstStyle/>
              <a:p>
                <a:r>
                  <a:rPr lang="en-US" altLang="ja-JP" sz="2400" b="1" dirty="0">
                    <a:effectLst/>
                    <a:latin typeface="Times New Roman" pitchFamily="18" charset="0"/>
                  </a:rPr>
                  <a:t>8</a:t>
                </a:r>
                <a:endParaRPr kumimoji="1" lang="ja-JP" altLang="en-US" sz="2400" b="1" dirty="0">
                  <a:effectLst/>
                  <a:latin typeface="Times New Roman" pitchFamily="18" charset="0"/>
                </a:endParaRPr>
              </a:p>
            </p:txBody>
          </p:sp>
          <p:sp>
            <p:nvSpPr>
              <p:cNvPr id="70" name="テキスト ボックス 69"/>
              <p:cNvSpPr txBox="1"/>
              <p:nvPr/>
            </p:nvSpPr>
            <p:spPr>
              <a:xfrm>
                <a:off x="589102" y="4867714"/>
                <a:ext cx="438227" cy="597581"/>
              </a:xfrm>
              <a:prstGeom prst="rect">
                <a:avLst/>
              </a:prstGeom>
              <a:noFill/>
            </p:spPr>
            <p:txBody>
              <a:bodyPr wrap="none" rtlCol="0">
                <a:spAutoFit/>
              </a:bodyPr>
              <a:lstStyle/>
              <a:p>
                <a:r>
                  <a:rPr lang="en-US" altLang="ja-JP" sz="2400" b="1" dirty="0">
                    <a:effectLst/>
                    <a:latin typeface="Times New Roman" pitchFamily="18" charset="0"/>
                  </a:rPr>
                  <a:t>7</a:t>
                </a:r>
                <a:endParaRPr kumimoji="1" lang="ja-JP" altLang="en-US" sz="2400" b="1" dirty="0">
                  <a:effectLst/>
                  <a:latin typeface="Times New Roman" pitchFamily="18" charset="0"/>
                </a:endParaRPr>
              </a:p>
            </p:txBody>
          </p:sp>
          <p:sp>
            <p:nvSpPr>
              <p:cNvPr id="71" name="テキスト ボックス 70"/>
              <p:cNvSpPr txBox="1"/>
              <p:nvPr/>
            </p:nvSpPr>
            <p:spPr>
              <a:xfrm>
                <a:off x="597066" y="4347039"/>
                <a:ext cx="438227" cy="597581"/>
              </a:xfrm>
              <a:prstGeom prst="rect">
                <a:avLst/>
              </a:prstGeom>
              <a:noFill/>
            </p:spPr>
            <p:txBody>
              <a:bodyPr wrap="none" rtlCol="0">
                <a:spAutoFit/>
              </a:bodyPr>
              <a:lstStyle/>
              <a:p>
                <a:r>
                  <a:rPr lang="en-US" altLang="ja-JP" sz="2400" b="1" dirty="0">
                    <a:effectLst/>
                    <a:latin typeface="Times New Roman" pitchFamily="18" charset="0"/>
                  </a:rPr>
                  <a:t>6</a:t>
                </a:r>
                <a:endParaRPr kumimoji="1" lang="ja-JP" altLang="en-US" sz="2400" b="1" dirty="0">
                  <a:effectLst/>
                  <a:latin typeface="Times New Roman" pitchFamily="18" charset="0"/>
                </a:endParaRPr>
              </a:p>
            </p:txBody>
          </p:sp>
          <p:sp>
            <p:nvSpPr>
              <p:cNvPr id="72" name="テキスト ボックス 71"/>
              <p:cNvSpPr txBox="1"/>
              <p:nvPr/>
            </p:nvSpPr>
            <p:spPr>
              <a:xfrm>
                <a:off x="590283" y="3808550"/>
                <a:ext cx="438227" cy="597581"/>
              </a:xfrm>
              <a:prstGeom prst="rect">
                <a:avLst/>
              </a:prstGeom>
              <a:noFill/>
            </p:spPr>
            <p:txBody>
              <a:bodyPr wrap="none" rtlCol="0">
                <a:spAutoFit/>
              </a:bodyPr>
              <a:lstStyle/>
              <a:p>
                <a:r>
                  <a:rPr lang="en-US" altLang="ja-JP" sz="2400" b="1" dirty="0">
                    <a:effectLst/>
                    <a:latin typeface="Times New Roman" pitchFamily="18" charset="0"/>
                  </a:rPr>
                  <a:t>5</a:t>
                </a:r>
                <a:endParaRPr kumimoji="1" lang="ja-JP" altLang="en-US" sz="2400" b="1" dirty="0">
                  <a:effectLst/>
                  <a:latin typeface="Times New Roman" pitchFamily="18" charset="0"/>
                </a:endParaRPr>
              </a:p>
            </p:txBody>
          </p:sp>
          <p:sp>
            <p:nvSpPr>
              <p:cNvPr id="73" name="テキスト ボックス 72"/>
              <p:cNvSpPr txBox="1"/>
              <p:nvPr/>
            </p:nvSpPr>
            <p:spPr>
              <a:xfrm>
                <a:off x="598569" y="3312784"/>
                <a:ext cx="438227" cy="597581"/>
              </a:xfrm>
              <a:prstGeom prst="rect">
                <a:avLst/>
              </a:prstGeom>
              <a:noFill/>
            </p:spPr>
            <p:txBody>
              <a:bodyPr wrap="none" rtlCol="0">
                <a:spAutoFit/>
              </a:bodyPr>
              <a:lstStyle/>
              <a:p>
                <a:r>
                  <a:rPr lang="en-US" altLang="ja-JP" sz="2400" b="1" dirty="0">
                    <a:effectLst/>
                    <a:latin typeface="Times New Roman" pitchFamily="18" charset="0"/>
                  </a:rPr>
                  <a:t>4</a:t>
                </a:r>
                <a:endParaRPr kumimoji="1" lang="ja-JP" altLang="en-US" sz="2400" b="1" dirty="0">
                  <a:effectLst/>
                  <a:latin typeface="Times New Roman" pitchFamily="18" charset="0"/>
                </a:endParaRPr>
              </a:p>
            </p:txBody>
          </p:sp>
          <p:sp>
            <p:nvSpPr>
              <p:cNvPr id="74" name="テキスト ボックス 73"/>
              <p:cNvSpPr txBox="1"/>
              <p:nvPr/>
            </p:nvSpPr>
            <p:spPr>
              <a:xfrm>
                <a:off x="591785" y="2774294"/>
                <a:ext cx="438227" cy="597581"/>
              </a:xfrm>
              <a:prstGeom prst="rect">
                <a:avLst/>
              </a:prstGeom>
              <a:noFill/>
            </p:spPr>
            <p:txBody>
              <a:bodyPr wrap="none" rtlCol="0">
                <a:spAutoFit/>
              </a:bodyPr>
              <a:lstStyle/>
              <a:p>
                <a:r>
                  <a:rPr lang="en-US" altLang="ja-JP" sz="2400" b="1" dirty="0">
                    <a:effectLst/>
                    <a:latin typeface="Times New Roman" pitchFamily="18" charset="0"/>
                  </a:rPr>
                  <a:t>3</a:t>
                </a:r>
                <a:endParaRPr kumimoji="1" lang="ja-JP" altLang="en-US" sz="2400" b="1" dirty="0">
                  <a:effectLst/>
                  <a:latin typeface="Times New Roman" pitchFamily="18" charset="0"/>
                </a:endParaRPr>
              </a:p>
            </p:txBody>
          </p:sp>
          <p:sp>
            <p:nvSpPr>
              <p:cNvPr id="75" name="テキスト ボックス 74"/>
              <p:cNvSpPr txBox="1"/>
              <p:nvPr/>
            </p:nvSpPr>
            <p:spPr>
              <a:xfrm>
                <a:off x="599750" y="2253619"/>
                <a:ext cx="438227" cy="597581"/>
              </a:xfrm>
              <a:prstGeom prst="rect">
                <a:avLst/>
              </a:prstGeom>
              <a:noFill/>
            </p:spPr>
            <p:txBody>
              <a:bodyPr wrap="none" rtlCol="0">
                <a:spAutoFit/>
              </a:bodyPr>
              <a:lstStyle/>
              <a:p>
                <a:r>
                  <a:rPr lang="en-US" altLang="ja-JP" sz="2400" b="1" dirty="0">
                    <a:effectLst/>
                    <a:latin typeface="Times New Roman" pitchFamily="18" charset="0"/>
                  </a:rPr>
                  <a:t>2</a:t>
                </a:r>
                <a:endParaRPr kumimoji="1" lang="ja-JP" altLang="en-US" sz="2400" b="1" dirty="0">
                  <a:effectLst/>
                  <a:latin typeface="Times New Roman" pitchFamily="18" charset="0"/>
                </a:endParaRPr>
              </a:p>
            </p:txBody>
          </p:sp>
          <p:sp>
            <p:nvSpPr>
              <p:cNvPr id="76" name="テキスト ボックス 75"/>
              <p:cNvSpPr txBox="1"/>
              <p:nvPr/>
            </p:nvSpPr>
            <p:spPr>
              <a:xfrm>
                <a:off x="592966" y="1715128"/>
                <a:ext cx="438227" cy="597581"/>
              </a:xfrm>
              <a:prstGeom prst="rect">
                <a:avLst/>
              </a:prstGeom>
              <a:noFill/>
            </p:spPr>
            <p:txBody>
              <a:bodyPr wrap="none" rtlCol="0">
                <a:spAutoFit/>
              </a:bodyPr>
              <a:lstStyle/>
              <a:p>
                <a:r>
                  <a:rPr lang="en-US" altLang="ja-JP" sz="2400" b="1" dirty="0">
                    <a:effectLst/>
                    <a:latin typeface="Times New Roman" pitchFamily="18" charset="0"/>
                  </a:rPr>
                  <a:t>1</a:t>
                </a:r>
                <a:endParaRPr kumimoji="1" lang="ja-JP" altLang="en-US" sz="2400" b="1" dirty="0">
                  <a:effectLst/>
                  <a:latin typeface="Times New Roman" pitchFamily="18" charset="0"/>
                </a:endParaRPr>
              </a:p>
            </p:txBody>
          </p:sp>
          <p:sp>
            <p:nvSpPr>
              <p:cNvPr id="77" name="テキスト ボックス 76"/>
              <p:cNvSpPr txBox="1"/>
              <p:nvPr/>
            </p:nvSpPr>
            <p:spPr>
              <a:xfrm>
                <a:off x="1058730" y="1216133"/>
                <a:ext cx="438227" cy="597581"/>
              </a:xfrm>
              <a:prstGeom prst="rect">
                <a:avLst/>
              </a:prstGeom>
              <a:noFill/>
            </p:spPr>
            <p:txBody>
              <a:bodyPr wrap="none" rtlCol="0">
                <a:spAutoFit/>
              </a:bodyPr>
              <a:lstStyle/>
              <a:p>
                <a:r>
                  <a:rPr kumimoji="1" lang="en-US" altLang="ja-JP" sz="2400" b="1" dirty="0">
                    <a:effectLst/>
                    <a:latin typeface="Times New Roman" pitchFamily="18" charset="0"/>
                  </a:rPr>
                  <a:t>a</a:t>
                </a:r>
                <a:endParaRPr kumimoji="1" lang="ja-JP" altLang="en-US" sz="2400" b="1" dirty="0">
                  <a:effectLst/>
                  <a:latin typeface="Times New Roman" pitchFamily="18" charset="0"/>
                </a:endParaRPr>
              </a:p>
            </p:txBody>
          </p:sp>
          <p:sp>
            <p:nvSpPr>
              <p:cNvPr id="78" name="テキスト ボックス 77"/>
              <p:cNvSpPr txBox="1"/>
              <p:nvPr/>
            </p:nvSpPr>
            <p:spPr>
              <a:xfrm>
                <a:off x="1580716" y="1210322"/>
                <a:ext cx="461051" cy="597581"/>
              </a:xfrm>
              <a:prstGeom prst="rect">
                <a:avLst/>
              </a:prstGeom>
              <a:noFill/>
            </p:spPr>
            <p:txBody>
              <a:bodyPr wrap="none" rtlCol="0">
                <a:spAutoFit/>
              </a:bodyPr>
              <a:lstStyle/>
              <a:p>
                <a:r>
                  <a:rPr lang="en-US" altLang="ja-JP" sz="2400" b="1" dirty="0">
                    <a:effectLst/>
                    <a:latin typeface="Times New Roman" pitchFamily="18" charset="0"/>
                  </a:rPr>
                  <a:t>b</a:t>
                </a:r>
                <a:endParaRPr kumimoji="1" lang="ja-JP" altLang="en-US" sz="2400" b="1" dirty="0">
                  <a:effectLst/>
                  <a:latin typeface="Times New Roman" pitchFamily="18" charset="0"/>
                </a:endParaRPr>
              </a:p>
            </p:txBody>
          </p:sp>
          <p:sp>
            <p:nvSpPr>
              <p:cNvPr id="79" name="テキスト ボックス 78"/>
              <p:cNvSpPr txBox="1"/>
              <p:nvPr/>
            </p:nvSpPr>
            <p:spPr>
              <a:xfrm>
                <a:off x="2125676" y="1215819"/>
                <a:ext cx="415402" cy="597581"/>
              </a:xfrm>
              <a:prstGeom prst="rect">
                <a:avLst/>
              </a:prstGeom>
              <a:noFill/>
            </p:spPr>
            <p:txBody>
              <a:bodyPr wrap="none" rtlCol="0">
                <a:spAutoFit/>
              </a:bodyPr>
              <a:lstStyle/>
              <a:p>
                <a:r>
                  <a:rPr lang="en-US" altLang="ja-JP" sz="2400" b="1" dirty="0">
                    <a:effectLst/>
                    <a:latin typeface="Times New Roman" pitchFamily="18" charset="0"/>
                  </a:rPr>
                  <a:t>c</a:t>
                </a:r>
                <a:endParaRPr kumimoji="1" lang="ja-JP" altLang="en-US" sz="2400" b="1" dirty="0">
                  <a:effectLst/>
                  <a:latin typeface="Times New Roman" pitchFamily="18" charset="0"/>
                </a:endParaRPr>
              </a:p>
            </p:txBody>
          </p:sp>
          <p:sp>
            <p:nvSpPr>
              <p:cNvPr id="80" name="テキスト ボックス 79"/>
              <p:cNvSpPr txBox="1"/>
              <p:nvPr/>
            </p:nvSpPr>
            <p:spPr>
              <a:xfrm>
                <a:off x="2636254" y="1210007"/>
                <a:ext cx="461051" cy="597581"/>
              </a:xfrm>
              <a:prstGeom prst="rect">
                <a:avLst/>
              </a:prstGeom>
              <a:noFill/>
            </p:spPr>
            <p:txBody>
              <a:bodyPr wrap="none" rtlCol="0">
                <a:spAutoFit/>
              </a:bodyPr>
              <a:lstStyle/>
              <a:p>
                <a:r>
                  <a:rPr lang="en-US" altLang="ja-JP" sz="2400" b="1" dirty="0">
                    <a:effectLst/>
                    <a:latin typeface="Times New Roman" pitchFamily="18" charset="0"/>
                  </a:rPr>
                  <a:t>d</a:t>
                </a:r>
                <a:endParaRPr kumimoji="1" lang="ja-JP" altLang="en-US" sz="2400" b="1" dirty="0">
                  <a:effectLst/>
                  <a:latin typeface="Times New Roman" pitchFamily="18" charset="0"/>
                </a:endParaRPr>
              </a:p>
            </p:txBody>
          </p:sp>
          <p:sp>
            <p:nvSpPr>
              <p:cNvPr id="81" name="テキスト ボックス 80"/>
              <p:cNvSpPr txBox="1"/>
              <p:nvPr/>
            </p:nvSpPr>
            <p:spPr>
              <a:xfrm>
                <a:off x="3179476" y="1216133"/>
                <a:ext cx="415402" cy="597581"/>
              </a:xfrm>
              <a:prstGeom prst="rect">
                <a:avLst/>
              </a:prstGeom>
              <a:noFill/>
            </p:spPr>
            <p:txBody>
              <a:bodyPr wrap="none" rtlCol="0">
                <a:spAutoFit/>
              </a:bodyPr>
              <a:lstStyle/>
              <a:p>
                <a:r>
                  <a:rPr lang="en-US" altLang="ja-JP" sz="2400" b="1" dirty="0">
                    <a:effectLst/>
                    <a:latin typeface="Times New Roman" pitchFamily="18" charset="0"/>
                  </a:rPr>
                  <a:t>e</a:t>
                </a:r>
                <a:endParaRPr kumimoji="1" lang="ja-JP" altLang="en-US" sz="2400" b="1" dirty="0">
                  <a:effectLst/>
                  <a:latin typeface="Times New Roman" pitchFamily="18" charset="0"/>
                </a:endParaRPr>
              </a:p>
            </p:txBody>
          </p:sp>
          <p:sp>
            <p:nvSpPr>
              <p:cNvPr id="82" name="テキスト ボックス 81"/>
              <p:cNvSpPr txBox="1"/>
              <p:nvPr/>
            </p:nvSpPr>
            <p:spPr>
              <a:xfrm>
                <a:off x="3734663" y="1210322"/>
                <a:ext cx="371829" cy="597581"/>
              </a:xfrm>
              <a:prstGeom prst="rect">
                <a:avLst/>
              </a:prstGeom>
              <a:noFill/>
            </p:spPr>
            <p:txBody>
              <a:bodyPr wrap="none" rtlCol="0">
                <a:spAutoFit/>
              </a:bodyPr>
              <a:lstStyle/>
              <a:p>
                <a:r>
                  <a:rPr lang="en-US" altLang="ja-JP" sz="2400" b="1" dirty="0">
                    <a:effectLst/>
                    <a:latin typeface="Times New Roman" pitchFamily="18" charset="0"/>
                  </a:rPr>
                  <a:t>f</a:t>
                </a:r>
                <a:endParaRPr kumimoji="1" lang="ja-JP" altLang="en-US" sz="2400" b="1" dirty="0">
                  <a:effectLst/>
                  <a:latin typeface="Times New Roman" pitchFamily="18" charset="0"/>
                </a:endParaRPr>
              </a:p>
            </p:txBody>
          </p:sp>
          <p:sp>
            <p:nvSpPr>
              <p:cNvPr id="83" name="テキスト ボックス 82"/>
              <p:cNvSpPr txBox="1"/>
              <p:nvPr/>
            </p:nvSpPr>
            <p:spPr>
              <a:xfrm>
                <a:off x="4223601" y="1215819"/>
                <a:ext cx="438227" cy="597581"/>
              </a:xfrm>
              <a:prstGeom prst="rect">
                <a:avLst/>
              </a:prstGeom>
              <a:noFill/>
            </p:spPr>
            <p:txBody>
              <a:bodyPr wrap="none" rtlCol="0">
                <a:spAutoFit/>
              </a:bodyPr>
              <a:lstStyle/>
              <a:p>
                <a:r>
                  <a:rPr lang="en-US" altLang="ja-JP" sz="2400" b="1" dirty="0">
                    <a:effectLst/>
                    <a:latin typeface="Times New Roman" pitchFamily="18" charset="0"/>
                  </a:rPr>
                  <a:t>g</a:t>
                </a:r>
                <a:endParaRPr kumimoji="1" lang="ja-JP" altLang="en-US" sz="2400" b="1" dirty="0">
                  <a:effectLst/>
                  <a:latin typeface="Times New Roman" pitchFamily="18" charset="0"/>
                </a:endParaRPr>
              </a:p>
            </p:txBody>
          </p:sp>
          <p:sp>
            <p:nvSpPr>
              <p:cNvPr id="84" name="テキスト ボックス 83"/>
              <p:cNvSpPr txBox="1"/>
              <p:nvPr/>
            </p:nvSpPr>
            <p:spPr>
              <a:xfrm>
                <a:off x="4745589" y="1210007"/>
                <a:ext cx="461051" cy="597581"/>
              </a:xfrm>
              <a:prstGeom prst="rect">
                <a:avLst/>
              </a:prstGeom>
              <a:noFill/>
            </p:spPr>
            <p:txBody>
              <a:bodyPr wrap="none" rtlCol="0">
                <a:spAutoFit/>
              </a:bodyPr>
              <a:lstStyle/>
              <a:p>
                <a:r>
                  <a:rPr lang="en-US" altLang="ja-JP" sz="2400" b="1" dirty="0">
                    <a:effectLst/>
                    <a:latin typeface="Times New Roman" pitchFamily="18" charset="0"/>
                  </a:rPr>
                  <a:t>h</a:t>
                </a:r>
                <a:endParaRPr kumimoji="1" lang="ja-JP" altLang="en-US" sz="2400" b="1" dirty="0">
                  <a:effectLst/>
                  <a:latin typeface="Times New Roman" pitchFamily="18" charset="0"/>
                </a:endParaRPr>
              </a:p>
            </p:txBody>
          </p:sp>
          <p:sp>
            <p:nvSpPr>
              <p:cNvPr id="86" name="円/楕円 85"/>
              <p:cNvSpPr/>
              <p:nvPr/>
            </p:nvSpPr>
            <p:spPr bwMode="auto">
              <a:xfrm>
                <a:off x="2652432" y="4426169"/>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92" name="円/楕円 91"/>
              <p:cNvSpPr/>
              <p:nvPr/>
            </p:nvSpPr>
            <p:spPr bwMode="auto">
              <a:xfrm>
                <a:off x="2142063" y="3883202"/>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94" name="円/楕円 93"/>
              <p:cNvSpPr/>
              <p:nvPr/>
            </p:nvSpPr>
            <p:spPr bwMode="auto">
              <a:xfrm>
                <a:off x="3719348" y="3368998"/>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99" name="円/楕円 98"/>
              <p:cNvSpPr/>
              <p:nvPr/>
            </p:nvSpPr>
            <p:spPr bwMode="auto">
              <a:xfrm>
                <a:off x="2652432" y="3369517"/>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00" name="円/楕円 99"/>
              <p:cNvSpPr/>
              <p:nvPr/>
            </p:nvSpPr>
            <p:spPr bwMode="auto">
              <a:xfrm>
                <a:off x="3184076" y="2840334"/>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01" name="円/楕円 100"/>
              <p:cNvSpPr/>
              <p:nvPr/>
            </p:nvSpPr>
            <p:spPr bwMode="auto">
              <a:xfrm>
                <a:off x="3711446" y="3879659"/>
                <a:ext cx="381000" cy="3810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11" name="円/楕円 110"/>
              <p:cNvSpPr/>
              <p:nvPr/>
            </p:nvSpPr>
            <p:spPr bwMode="auto">
              <a:xfrm>
                <a:off x="2652568" y="3892769"/>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12" name="円/楕円 111"/>
              <p:cNvSpPr/>
              <p:nvPr/>
            </p:nvSpPr>
            <p:spPr bwMode="auto">
              <a:xfrm>
                <a:off x="3170744" y="3362094"/>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30" name="円/楕円 129"/>
              <p:cNvSpPr/>
              <p:nvPr/>
            </p:nvSpPr>
            <p:spPr bwMode="auto">
              <a:xfrm>
                <a:off x="3182007" y="3883202"/>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31" name="円/楕円 130"/>
              <p:cNvSpPr/>
              <p:nvPr/>
            </p:nvSpPr>
            <p:spPr bwMode="auto">
              <a:xfrm>
                <a:off x="2141846" y="4416231"/>
                <a:ext cx="381000" cy="381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grpSp>
        <p:grpSp>
          <p:nvGrpSpPr>
            <p:cNvPr id="88" name="グループ化 118"/>
            <p:cNvGrpSpPr/>
            <p:nvPr/>
          </p:nvGrpSpPr>
          <p:grpSpPr>
            <a:xfrm>
              <a:off x="2182935" y="2856390"/>
              <a:ext cx="2404787" cy="2449977"/>
              <a:chOff x="2182935" y="2856390"/>
              <a:chExt cx="2404787" cy="2449977"/>
            </a:xfrm>
          </p:grpSpPr>
          <p:sp>
            <p:nvSpPr>
              <p:cNvPr id="161" name="星 5 160"/>
              <p:cNvSpPr/>
              <p:nvPr/>
            </p:nvSpPr>
            <p:spPr bwMode="auto">
              <a:xfrm>
                <a:off x="2716409" y="2856390"/>
                <a:ext cx="282330" cy="282330"/>
              </a:xfrm>
              <a:prstGeom prst="star5">
                <a:avLst/>
              </a:prstGeom>
              <a:solidFill>
                <a:schemeClr val="bg2"/>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62" name="星 5 161"/>
              <p:cNvSpPr/>
              <p:nvPr/>
            </p:nvSpPr>
            <p:spPr bwMode="auto">
              <a:xfrm>
                <a:off x="3764742" y="4446774"/>
                <a:ext cx="282330" cy="282330"/>
              </a:xfrm>
              <a:prstGeom prst="star5">
                <a:avLst/>
              </a:prstGeom>
              <a:solidFill>
                <a:schemeClr val="bg2"/>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63" name="星 5 162"/>
              <p:cNvSpPr/>
              <p:nvPr/>
            </p:nvSpPr>
            <p:spPr bwMode="auto">
              <a:xfrm>
                <a:off x="3231342" y="4456940"/>
                <a:ext cx="282330" cy="282330"/>
              </a:xfrm>
              <a:prstGeom prst="star5">
                <a:avLst/>
              </a:prstGeom>
              <a:solidFill>
                <a:schemeClr val="bg2"/>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64" name="星 5 163"/>
              <p:cNvSpPr/>
              <p:nvPr/>
            </p:nvSpPr>
            <p:spPr bwMode="auto">
              <a:xfrm>
                <a:off x="2707368" y="5008904"/>
                <a:ext cx="282330" cy="282330"/>
              </a:xfrm>
              <a:prstGeom prst="star5">
                <a:avLst/>
              </a:prstGeom>
              <a:solidFill>
                <a:schemeClr val="bg2"/>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65" name="星 5 164"/>
              <p:cNvSpPr/>
              <p:nvPr/>
            </p:nvSpPr>
            <p:spPr bwMode="auto">
              <a:xfrm>
                <a:off x="2182935" y="5024037"/>
                <a:ext cx="282330" cy="282330"/>
              </a:xfrm>
              <a:prstGeom prst="star5">
                <a:avLst/>
              </a:prstGeom>
              <a:solidFill>
                <a:schemeClr val="bg2"/>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66" name="星 5 165"/>
              <p:cNvSpPr/>
              <p:nvPr/>
            </p:nvSpPr>
            <p:spPr bwMode="auto">
              <a:xfrm>
                <a:off x="3221737" y="5015473"/>
                <a:ext cx="282330" cy="282330"/>
              </a:xfrm>
              <a:prstGeom prst="star5">
                <a:avLst/>
              </a:prstGeom>
              <a:solidFill>
                <a:schemeClr val="bg2"/>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68" name="星 5 167"/>
              <p:cNvSpPr/>
              <p:nvPr/>
            </p:nvSpPr>
            <p:spPr bwMode="auto">
              <a:xfrm>
                <a:off x="4298142" y="3389790"/>
                <a:ext cx="282330" cy="282330"/>
              </a:xfrm>
              <a:prstGeom prst="star5">
                <a:avLst/>
              </a:prstGeom>
              <a:solidFill>
                <a:schemeClr val="bg2"/>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69" name="星 5 168"/>
              <p:cNvSpPr/>
              <p:nvPr/>
            </p:nvSpPr>
            <p:spPr bwMode="auto">
              <a:xfrm>
                <a:off x="3744310" y="2867799"/>
                <a:ext cx="282330" cy="282330"/>
              </a:xfrm>
              <a:prstGeom prst="star5">
                <a:avLst/>
              </a:prstGeom>
              <a:solidFill>
                <a:schemeClr val="bg2"/>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70" name="星 5 169"/>
              <p:cNvSpPr/>
              <p:nvPr/>
            </p:nvSpPr>
            <p:spPr bwMode="auto">
              <a:xfrm>
                <a:off x="4305392" y="3917980"/>
                <a:ext cx="282330" cy="282330"/>
              </a:xfrm>
              <a:prstGeom prst="star5">
                <a:avLst/>
              </a:prstGeom>
              <a:solidFill>
                <a:schemeClr val="bg2"/>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grpSp>
      </p:grpSp>
      <p:grpSp>
        <p:nvGrpSpPr>
          <p:cNvPr id="233" name="グループ化 232"/>
          <p:cNvGrpSpPr/>
          <p:nvPr/>
        </p:nvGrpSpPr>
        <p:grpSpPr>
          <a:xfrm>
            <a:off x="4648200" y="1828800"/>
            <a:ext cx="3944212" cy="3971593"/>
            <a:chOff x="4648200" y="1828800"/>
            <a:chExt cx="3944212" cy="3971593"/>
          </a:xfrm>
        </p:grpSpPr>
        <p:sp>
          <p:nvSpPr>
            <p:cNvPr id="129" name="正方形/長方形 128"/>
            <p:cNvSpPr/>
            <p:nvPr/>
          </p:nvSpPr>
          <p:spPr bwMode="auto">
            <a:xfrm>
              <a:off x="4648200" y="1856181"/>
              <a:ext cx="3944212" cy="3944212"/>
            </a:xfrm>
            <a:prstGeom prst="rect">
              <a:avLst/>
            </a:prstGeom>
            <a:solidFill>
              <a:srgbClr val="92D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grpSp>
          <p:nvGrpSpPr>
            <p:cNvPr id="132" name="グループ化 66"/>
            <p:cNvGrpSpPr/>
            <p:nvPr/>
          </p:nvGrpSpPr>
          <p:grpSpPr>
            <a:xfrm>
              <a:off x="4979083" y="2189115"/>
              <a:ext cx="3282445" cy="3306805"/>
              <a:chOff x="1752600" y="1600200"/>
              <a:chExt cx="4248807" cy="4280338"/>
            </a:xfrm>
          </p:grpSpPr>
          <p:sp>
            <p:nvSpPr>
              <p:cNvPr id="159" name="正方形/長方形 2"/>
              <p:cNvSpPr/>
              <p:nvPr/>
            </p:nvSpPr>
            <p:spPr bwMode="auto">
              <a:xfrm>
                <a:off x="17526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60" name="正方形/長方形 3"/>
              <p:cNvSpPr/>
              <p:nvPr/>
            </p:nvSpPr>
            <p:spPr bwMode="auto">
              <a:xfrm>
                <a:off x="22860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71" name="正方形/長方形 4"/>
              <p:cNvSpPr/>
              <p:nvPr/>
            </p:nvSpPr>
            <p:spPr bwMode="auto">
              <a:xfrm>
                <a:off x="28194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72" name="正方形/長方形 5"/>
              <p:cNvSpPr/>
              <p:nvPr/>
            </p:nvSpPr>
            <p:spPr bwMode="auto">
              <a:xfrm>
                <a:off x="33528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73" name="正方形/長方形 6"/>
              <p:cNvSpPr/>
              <p:nvPr/>
            </p:nvSpPr>
            <p:spPr bwMode="auto">
              <a:xfrm>
                <a:off x="38678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74" name="正方形/長方形 7"/>
              <p:cNvSpPr/>
              <p:nvPr/>
            </p:nvSpPr>
            <p:spPr bwMode="auto">
              <a:xfrm>
                <a:off x="44012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75" name="正方形/長方形 8"/>
              <p:cNvSpPr/>
              <p:nvPr/>
            </p:nvSpPr>
            <p:spPr bwMode="auto">
              <a:xfrm>
                <a:off x="49346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76" name="正方形/長方形 9"/>
              <p:cNvSpPr/>
              <p:nvPr/>
            </p:nvSpPr>
            <p:spPr bwMode="auto">
              <a:xfrm>
                <a:off x="54680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77" name="正方形/長方形 10"/>
              <p:cNvSpPr/>
              <p:nvPr/>
            </p:nvSpPr>
            <p:spPr bwMode="auto">
              <a:xfrm>
                <a:off x="17526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78" name="正方形/長方形 11"/>
              <p:cNvSpPr/>
              <p:nvPr/>
            </p:nvSpPr>
            <p:spPr bwMode="auto">
              <a:xfrm>
                <a:off x="22860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79" name="正方形/長方形 12"/>
              <p:cNvSpPr/>
              <p:nvPr/>
            </p:nvSpPr>
            <p:spPr bwMode="auto">
              <a:xfrm>
                <a:off x="28194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80" name="正方形/長方形 13"/>
              <p:cNvSpPr/>
              <p:nvPr/>
            </p:nvSpPr>
            <p:spPr bwMode="auto">
              <a:xfrm>
                <a:off x="33528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81" name="正方形/長方形 14"/>
              <p:cNvSpPr/>
              <p:nvPr/>
            </p:nvSpPr>
            <p:spPr bwMode="auto">
              <a:xfrm>
                <a:off x="38678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82" name="正方形/長方形 15"/>
              <p:cNvSpPr/>
              <p:nvPr/>
            </p:nvSpPr>
            <p:spPr bwMode="auto">
              <a:xfrm>
                <a:off x="44012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83" name="正方形/長方形 16"/>
              <p:cNvSpPr/>
              <p:nvPr/>
            </p:nvSpPr>
            <p:spPr bwMode="auto">
              <a:xfrm>
                <a:off x="49346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84" name="正方形/長方形 17"/>
              <p:cNvSpPr/>
              <p:nvPr/>
            </p:nvSpPr>
            <p:spPr bwMode="auto">
              <a:xfrm>
                <a:off x="54680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85" name="正方形/長方形 18"/>
              <p:cNvSpPr/>
              <p:nvPr/>
            </p:nvSpPr>
            <p:spPr bwMode="auto">
              <a:xfrm>
                <a:off x="17526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86" name="正方形/長方形 19"/>
              <p:cNvSpPr/>
              <p:nvPr/>
            </p:nvSpPr>
            <p:spPr bwMode="auto">
              <a:xfrm>
                <a:off x="22860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87" name="正方形/長方形 20"/>
              <p:cNvSpPr/>
              <p:nvPr/>
            </p:nvSpPr>
            <p:spPr bwMode="auto">
              <a:xfrm>
                <a:off x="28194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88" name="正方形/長方形 21"/>
              <p:cNvSpPr/>
              <p:nvPr/>
            </p:nvSpPr>
            <p:spPr bwMode="auto">
              <a:xfrm>
                <a:off x="3352800" y="2673569"/>
                <a:ext cx="533400" cy="533400"/>
              </a:xfrm>
              <a:prstGeom prst="rect">
                <a:avLst/>
              </a:prstGeom>
              <a:solidFill>
                <a:srgbClr val="FF99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bg2"/>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80</a:t>
                </a: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89" name="正方形/長方形 22"/>
              <p:cNvSpPr/>
              <p:nvPr/>
            </p:nvSpPr>
            <p:spPr bwMode="auto">
              <a:xfrm>
                <a:off x="3867807" y="2673569"/>
                <a:ext cx="533400" cy="533400"/>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90" name="正方形/長方形 23"/>
              <p:cNvSpPr/>
              <p:nvPr/>
            </p:nvSpPr>
            <p:spPr bwMode="auto">
              <a:xfrm>
                <a:off x="4401207" y="2673569"/>
                <a:ext cx="533400" cy="533400"/>
              </a:xfrm>
              <a:prstGeom prst="rect">
                <a:avLst/>
              </a:prstGeom>
              <a:solidFill>
                <a:srgbClr val="FF99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bg2"/>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40</a:t>
                </a: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91" name="正方形/長方形 24"/>
              <p:cNvSpPr/>
              <p:nvPr/>
            </p:nvSpPr>
            <p:spPr bwMode="auto">
              <a:xfrm>
                <a:off x="49346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92" name="正方形/長方形 25"/>
              <p:cNvSpPr/>
              <p:nvPr/>
            </p:nvSpPr>
            <p:spPr bwMode="auto">
              <a:xfrm>
                <a:off x="54680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93" name="正方形/長方形 26"/>
              <p:cNvSpPr/>
              <p:nvPr/>
            </p:nvSpPr>
            <p:spPr bwMode="auto">
              <a:xfrm>
                <a:off x="17526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94" name="正方形/長方形 27"/>
              <p:cNvSpPr/>
              <p:nvPr/>
            </p:nvSpPr>
            <p:spPr bwMode="auto">
              <a:xfrm>
                <a:off x="22860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95" name="正方形/長方形 28"/>
              <p:cNvSpPr/>
              <p:nvPr/>
            </p:nvSpPr>
            <p:spPr bwMode="auto">
              <a:xfrm>
                <a:off x="28194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96" name="正方形/長方形 29"/>
              <p:cNvSpPr/>
              <p:nvPr/>
            </p:nvSpPr>
            <p:spPr bwMode="auto">
              <a:xfrm>
                <a:off x="3352800" y="3206969"/>
                <a:ext cx="533400" cy="533400"/>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97" name="正方形/長方形 30"/>
              <p:cNvSpPr/>
              <p:nvPr/>
            </p:nvSpPr>
            <p:spPr bwMode="auto">
              <a:xfrm>
                <a:off x="3867807" y="3206969"/>
                <a:ext cx="533400" cy="533400"/>
              </a:xfrm>
              <a:prstGeom prst="rect">
                <a:avLst/>
              </a:prstGeom>
              <a:solidFill>
                <a:schemeClr val="tx1">
                  <a:lumMod val="95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bg2"/>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98" name="正方形/長方形 197"/>
              <p:cNvSpPr/>
              <p:nvPr/>
            </p:nvSpPr>
            <p:spPr bwMode="auto">
              <a:xfrm>
                <a:off x="4401207" y="3206969"/>
                <a:ext cx="533400" cy="533400"/>
              </a:xfrm>
              <a:prstGeom prst="rect">
                <a:avLst/>
              </a:prstGeom>
              <a:solidFill>
                <a:schemeClr val="tx1">
                  <a:lumMod val="95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bg2"/>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199" name="正方形/長方形 198"/>
              <p:cNvSpPr/>
              <p:nvPr/>
            </p:nvSpPr>
            <p:spPr bwMode="auto">
              <a:xfrm>
                <a:off x="4934607" y="3206969"/>
                <a:ext cx="533400" cy="533400"/>
              </a:xfrm>
              <a:prstGeom prst="rect">
                <a:avLst/>
              </a:prstGeom>
              <a:solidFill>
                <a:srgbClr val="FF99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bg2"/>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08</a:t>
                </a: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200" name="正方形/長方形 199"/>
              <p:cNvSpPr/>
              <p:nvPr/>
            </p:nvSpPr>
            <p:spPr bwMode="auto">
              <a:xfrm>
                <a:off x="54680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201" name="正方形/長方形 200"/>
              <p:cNvSpPr/>
              <p:nvPr/>
            </p:nvSpPr>
            <p:spPr bwMode="auto">
              <a:xfrm>
                <a:off x="17526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202" name="正方形/長方形 201"/>
              <p:cNvSpPr/>
              <p:nvPr/>
            </p:nvSpPr>
            <p:spPr bwMode="auto">
              <a:xfrm>
                <a:off x="22860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203" name="正方形/長方形 202"/>
              <p:cNvSpPr/>
              <p:nvPr/>
            </p:nvSpPr>
            <p:spPr bwMode="auto">
              <a:xfrm>
                <a:off x="2819400" y="3740369"/>
                <a:ext cx="533400" cy="533400"/>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204" name="正方形/長方形 203"/>
              <p:cNvSpPr/>
              <p:nvPr/>
            </p:nvSpPr>
            <p:spPr bwMode="auto">
              <a:xfrm>
                <a:off x="3352799" y="3740370"/>
                <a:ext cx="533400" cy="533400"/>
              </a:xfrm>
              <a:prstGeom prst="rect">
                <a:avLst/>
              </a:prstGeom>
              <a:solidFill>
                <a:schemeClr val="tx1">
                  <a:lumMod val="95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bg2"/>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205" name="正方形/長方形 204"/>
              <p:cNvSpPr/>
              <p:nvPr/>
            </p:nvSpPr>
            <p:spPr bwMode="auto">
              <a:xfrm>
                <a:off x="3867807" y="3740369"/>
                <a:ext cx="533400" cy="533400"/>
              </a:xfrm>
              <a:prstGeom prst="rect">
                <a:avLst/>
              </a:prstGeom>
              <a:solidFill>
                <a:schemeClr val="tx1">
                  <a:lumMod val="95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bg2"/>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206" name="正方形/長方形 205"/>
              <p:cNvSpPr/>
              <p:nvPr/>
            </p:nvSpPr>
            <p:spPr bwMode="auto">
              <a:xfrm>
                <a:off x="4401207" y="3740369"/>
                <a:ext cx="533400" cy="533400"/>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207" name="正方形/長方形 206"/>
              <p:cNvSpPr/>
              <p:nvPr/>
            </p:nvSpPr>
            <p:spPr bwMode="auto">
              <a:xfrm>
                <a:off x="4934607" y="3740369"/>
                <a:ext cx="533400" cy="533400"/>
              </a:xfrm>
              <a:prstGeom prst="rect">
                <a:avLst/>
              </a:prstGeom>
              <a:solidFill>
                <a:srgbClr val="FF99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bg2"/>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01</a:t>
                </a: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208" name="正方形/長方形 207"/>
              <p:cNvSpPr/>
              <p:nvPr/>
            </p:nvSpPr>
            <p:spPr bwMode="auto">
              <a:xfrm>
                <a:off x="54680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209" name="正方形/長方形 208"/>
              <p:cNvSpPr/>
              <p:nvPr/>
            </p:nvSpPr>
            <p:spPr bwMode="auto">
              <a:xfrm>
                <a:off x="17526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210" name="正方形/長方形 209"/>
              <p:cNvSpPr/>
              <p:nvPr/>
            </p:nvSpPr>
            <p:spPr bwMode="auto">
              <a:xfrm>
                <a:off x="22860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211" name="正方形/長方形 210"/>
              <p:cNvSpPr/>
              <p:nvPr/>
            </p:nvSpPr>
            <p:spPr bwMode="auto">
              <a:xfrm>
                <a:off x="2819400" y="4273769"/>
                <a:ext cx="533400" cy="533400"/>
              </a:xfrm>
              <a:prstGeom prst="rect">
                <a:avLst/>
              </a:prstGeom>
              <a:solidFill>
                <a:schemeClr val="tx1">
                  <a:lumMod val="95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bg2"/>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212" name="正方形/長方形 211"/>
              <p:cNvSpPr/>
              <p:nvPr/>
            </p:nvSpPr>
            <p:spPr bwMode="auto">
              <a:xfrm>
                <a:off x="3352800" y="4273769"/>
                <a:ext cx="533400" cy="533400"/>
              </a:xfrm>
              <a:prstGeom prst="rect">
                <a:avLst/>
              </a:prstGeom>
              <a:solidFill>
                <a:schemeClr val="tx1">
                  <a:lumMod val="95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bg2"/>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213" name="正方形/長方形 212"/>
              <p:cNvSpPr/>
              <p:nvPr/>
            </p:nvSpPr>
            <p:spPr bwMode="auto">
              <a:xfrm>
                <a:off x="3867807" y="4273769"/>
                <a:ext cx="533400" cy="533400"/>
              </a:xfrm>
              <a:prstGeom prst="rect">
                <a:avLst/>
              </a:prstGeom>
              <a:solidFill>
                <a:srgbClr val="FF99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bg2"/>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02</a:t>
                </a: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214" name="正方形/長方形 213"/>
              <p:cNvSpPr/>
              <p:nvPr/>
            </p:nvSpPr>
            <p:spPr bwMode="auto">
              <a:xfrm>
                <a:off x="4401207" y="4273769"/>
                <a:ext cx="533400" cy="533400"/>
              </a:xfrm>
              <a:prstGeom prst="rect">
                <a:avLst/>
              </a:prstGeom>
              <a:solidFill>
                <a:srgbClr val="FF99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bg2"/>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01</a:t>
                </a: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215" name="正方形/長方形 214"/>
              <p:cNvSpPr/>
              <p:nvPr/>
            </p:nvSpPr>
            <p:spPr bwMode="auto">
              <a:xfrm>
                <a:off x="49346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216" name="正方形/長方形 215"/>
              <p:cNvSpPr/>
              <p:nvPr/>
            </p:nvSpPr>
            <p:spPr bwMode="auto">
              <a:xfrm>
                <a:off x="54680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217" name="正方形/長方形 216"/>
              <p:cNvSpPr/>
              <p:nvPr/>
            </p:nvSpPr>
            <p:spPr bwMode="auto">
              <a:xfrm>
                <a:off x="17526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218" name="正方形/長方形 217"/>
              <p:cNvSpPr/>
              <p:nvPr/>
            </p:nvSpPr>
            <p:spPr bwMode="auto">
              <a:xfrm>
                <a:off x="22860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219" name="正方形/長方形 218"/>
              <p:cNvSpPr/>
              <p:nvPr/>
            </p:nvSpPr>
            <p:spPr bwMode="auto">
              <a:xfrm>
                <a:off x="2819400" y="4813738"/>
                <a:ext cx="533400" cy="533400"/>
              </a:xfrm>
              <a:prstGeom prst="rect">
                <a:avLst/>
              </a:prstGeom>
              <a:solidFill>
                <a:srgbClr val="FF99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bg2"/>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02</a:t>
                </a: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220" name="正方形/長方形 219"/>
              <p:cNvSpPr/>
              <p:nvPr/>
            </p:nvSpPr>
            <p:spPr bwMode="auto">
              <a:xfrm>
                <a:off x="3352800" y="4813738"/>
                <a:ext cx="533400" cy="533400"/>
              </a:xfrm>
              <a:prstGeom prst="rect">
                <a:avLst/>
              </a:prstGeom>
              <a:solidFill>
                <a:srgbClr val="FF99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bg2"/>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02</a:t>
                </a: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221" name="正方形/長方形 220"/>
              <p:cNvSpPr/>
              <p:nvPr/>
            </p:nvSpPr>
            <p:spPr bwMode="auto">
              <a:xfrm>
                <a:off x="3867807" y="4813738"/>
                <a:ext cx="533400" cy="533400"/>
              </a:xfrm>
              <a:prstGeom prst="rect">
                <a:avLst/>
              </a:prstGeom>
              <a:solidFill>
                <a:srgbClr val="FF99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bg2"/>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01</a:t>
                </a:r>
                <a:endParaRPr kumimoji="1" lang="ja-JP" altLang="en-US" sz="2000" b="0" i="0" u="none" strike="noStrike" cap="none" normalizeH="0" dirty="0">
                  <a:ln>
                    <a:noFill/>
                  </a:ln>
                  <a:solidFill>
                    <a:schemeClr val="bg2"/>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222" name="正方形/長方形 221"/>
              <p:cNvSpPr/>
              <p:nvPr/>
            </p:nvSpPr>
            <p:spPr bwMode="auto">
              <a:xfrm>
                <a:off x="44012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223" name="正方形/長方形 222"/>
              <p:cNvSpPr/>
              <p:nvPr/>
            </p:nvSpPr>
            <p:spPr bwMode="auto">
              <a:xfrm>
                <a:off x="49346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224" name="正方形/長方形 223"/>
              <p:cNvSpPr/>
              <p:nvPr/>
            </p:nvSpPr>
            <p:spPr bwMode="auto">
              <a:xfrm>
                <a:off x="54680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225" name="正方形/長方形 224"/>
              <p:cNvSpPr/>
              <p:nvPr/>
            </p:nvSpPr>
            <p:spPr bwMode="auto">
              <a:xfrm>
                <a:off x="17526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226" name="正方形/長方形 225"/>
              <p:cNvSpPr/>
              <p:nvPr/>
            </p:nvSpPr>
            <p:spPr bwMode="auto">
              <a:xfrm>
                <a:off x="22860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227" name="正方形/長方形 226"/>
              <p:cNvSpPr/>
              <p:nvPr/>
            </p:nvSpPr>
            <p:spPr bwMode="auto">
              <a:xfrm>
                <a:off x="28194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228" name="正方形/長方形 227"/>
              <p:cNvSpPr/>
              <p:nvPr/>
            </p:nvSpPr>
            <p:spPr bwMode="auto">
              <a:xfrm>
                <a:off x="33528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229" name="正方形/長方形 228"/>
              <p:cNvSpPr/>
              <p:nvPr/>
            </p:nvSpPr>
            <p:spPr bwMode="auto">
              <a:xfrm>
                <a:off x="38678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230" name="正方形/長方形 63"/>
              <p:cNvSpPr/>
              <p:nvPr/>
            </p:nvSpPr>
            <p:spPr bwMode="auto">
              <a:xfrm>
                <a:off x="44012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231" name="正方形/長方形 64"/>
              <p:cNvSpPr/>
              <p:nvPr/>
            </p:nvSpPr>
            <p:spPr bwMode="auto">
              <a:xfrm>
                <a:off x="49346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232" name="正方形/長方形 65"/>
              <p:cNvSpPr/>
              <p:nvPr/>
            </p:nvSpPr>
            <p:spPr bwMode="auto">
              <a:xfrm>
                <a:off x="54680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00</a:t>
                </a:r>
                <a:endParaRPr kumimoji="1" lang="ja-JP" altLang="en-US" sz="20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grpSp>
        <p:sp>
          <p:nvSpPr>
            <p:cNvPr id="133" name="テキスト ボックス 132"/>
            <p:cNvSpPr txBox="1"/>
            <p:nvPr/>
          </p:nvSpPr>
          <p:spPr>
            <a:xfrm>
              <a:off x="4674144" y="5070601"/>
              <a:ext cx="338555" cy="461665"/>
            </a:xfrm>
            <a:prstGeom prst="rect">
              <a:avLst/>
            </a:prstGeom>
            <a:noFill/>
          </p:spPr>
          <p:txBody>
            <a:bodyPr wrap="none" rtlCol="0">
              <a:spAutoFit/>
            </a:bodyPr>
            <a:lstStyle/>
            <a:p>
              <a:r>
                <a:rPr lang="en-US" altLang="ja-JP" sz="2400" b="1" dirty="0">
                  <a:effectLst/>
                  <a:latin typeface="Times New Roman" pitchFamily="18" charset="0"/>
                </a:rPr>
                <a:t>8</a:t>
              </a:r>
              <a:endParaRPr kumimoji="1" lang="ja-JP" altLang="en-US" sz="2400" b="1" dirty="0">
                <a:effectLst/>
                <a:latin typeface="Times New Roman" pitchFamily="18" charset="0"/>
              </a:endParaRPr>
            </a:p>
          </p:txBody>
        </p:sp>
        <p:sp>
          <p:nvSpPr>
            <p:cNvPr id="134" name="テキスト ボックス 133"/>
            <p:cNvSpPr txBox="1"/>
            <p:nvPr/>
          </p:nvSpPr>
          <p:spPr>
            <a:xfrm>
              <a:off x="4668903" y="4654587"/>
              <a:ext cx="338555" cy="461665"/>
            </a:xfrm>
            <a:prstGeom prst="rect">
              <a:avLst/>
            </a:prstGeom>
            <a:noFill/>
          </p:spPr>
          <p:txBody>
            <a:bodyPr wrap="none" rtlCol="0">
              <a:spAutoFit/>
            </a:bodyPr>
            <a:lstStyle/>
            <a:p>
              <a:r>
                <a:rPr lang="en-US" altLang="ja-JP" sz="2400" b="1" dirty="0">
                  <a:effectLst/>
                  <a:latin typeface="Times New Roman" pitchFamily="18" charset="0"/>
                </a:rPr>
                <a:t>7</a:t>
              </a:r>
              <a:endParaRPr kumimoji="1" lang="ja-JP" altLang="en-US" sz="2400" b="1" dirty="0">
                <a:effectLst/>
                <a:latin typeface="Times New Roman" pitchFamily="18" charset="0"/>
              </a:endParaRPr>
            </a:p>
          </p:txBody>
        </p:sp>
        <p:sp>
          <p:nvSpPr>
            <p:cNvPr id="135" name="テキスト ボックス 134"/>
            <p:cNvSpPr txBox="1"/>
            <p:nvPr/>
          </p:nvSpPr>
          <p:spPr>
            <a:xfrm>
              <a:off x="4675056" y="4252336"/>
              <a:ext cx="338555" cy="461665"/>
            </a:xfrm>
            <a:prstGeom prst="rect">
              <a:avLst/>
            </a:prstGeom>
            <a:noFill/>
          </p:spPr>
          <p:txBody>
            <a:bodyPr wrap="none" rtlCol="0">
              <a:spAutoFit/>
            </a:bodyPr>
            <a:lstStyle/>
            <a:p>
              <a:r>
                <a:rPr lang="en-US" altLang="ja-JP" sz="2400" b="1" dirty="0">
                  <a:effectLst/>
                  <a:latin typeface="Times New Roman" pitchFamily="18" charset="0"/>
                </a:rPr>
                <a:t>6</a:t>
              </a:r>
              <a:endParaRPr kumimoji="1" lang="ja-JP" altLang="en-US" sz="2400" b="1" dirty="0">
                <a:effectLst/>
                <a:latin typeface="Times New Roman" pitchFamily="18" charset="0"/>
              </a:endParaRPr>
            </a:p>
          </p:txBody>
        </p:sp>
        <p:sp>
          <p:nvSpPr>
            <p:cNvPr id="136" name="テキスト ボックス 135"/>
            <p:cNvSpPr txBox="1"/>
            <p:nvPr/>
          </p:nvSpPr>
          <p:spPr>
            <a:xfrm>
              <a:off x="4669815" y="3836322"/>
              <a:ext cx="338555" cy="461665"/>
            </a:xfrm>
            <a:prstGeom prst="rect">
              <a:avLst/>
            </a:prstGeom>
            <a:noFill/>
          </p:spPr>
          <p:txBody>
            <a:bodyPr wrap="none" rtlCol="0">
              <a:spAutoFit/>
            </a:bodyPr>
            <a:lstStyle/>
            <a:p>
              <a:r>
                <a:rPr lang="en-US" altLang="ja-JP" sz="2400" b="1" dirty="0">
                  <a:effectLst/>
                  <a:latin typeface="Times New Roman" pitchFamily="18" charset="0"/>
                </a:rPr>
                <a:t>5</a:t>
              </a:r>
              <a:endParaRPr kumimoji="1" lang="ja-JP" altLang="en-US" sz="2400" b="1" dirty="0">
                <a:effectLst/>
                <a:latin typeface="Times New Roman" pitchFamily="18" charset="0"/>
              </a:endParaRPr>
            </a:p>
          </p:txBody>
        </p:sp>
        <p:sp>
          <p:nvSpPr>
            <p:cNvPr id="137" name="テキスト ボックス 136"/>
            <p:cNvSpPr txBox="1"/>
            <p:nvPr/>
          </p:nvSpPr>
          <p:spPr>
            <a:xfrm>
              <a:off x="4676217" y="3453315"/>
              <a:ext cx="338555" cy="461665"/>
            </a:xfrm>
            <a:prstGeom prst="rect">
              <a:avLst/>
            </a:prstGeom>
            <a:noFill/>
          </p:spPr>
          <p:txBody>
            <a:bodyPr wrap="none" rtlCol="0">
              <a:spAutoFit/>
            </a:bodyPr>
            <a:lstStyle/>
            <a:p>
              <a:r>
                <a:rPr lang="en-US" altLang="ja-JP" sz="2400" b="1" dirty="0">
                  <a:effectLst/>
                  <a:latin typeface="Times New Roman" pitchFamily="18" charset="0"/>
                </a:rPr>
                <a:t>4</a:t>
              </a:r>
              <a:endParaRPr kumimoji="1" lang="ja-JP" altLang="en-US" sz="2400" b="1" dirty="0">
                <a:effectLst/>
                <a:latin typeface="Times New Roman" pitchFamily="18" charset="0"/>
              </a:endParaRPr>
            </a:p>
          </p:txBody>
        </p:sp>
        <p:sp>
          <p:nvSpPr>
            <p:cNvPr id="138" name="テキスト ボックス 137"/>
            <p:cNvSpPr txBox="1"/>
            <p:nvPr/>
          </p:nvSpPr>
          <p:spPr>
            <a:xfrm>
              <a:off x="4670976" y="3037301"/>
              <a:ext cx="338555" cy="461665"/>
            </a:xfrm>
            <a:prstGeom prst="rect">
              <a:avLst/>
            </a:prstGeom>
            <a:noFill/>
          </p:spPr>
          <p:txBody>
            <a:bodyPr wrap="none" rtlCol="0">
              <a:spAutoFit/>
            </a:bodyPr>
            <a:lstStyle/>
            <a:p>
              <a:r>
                <a:rPr lang="en-US" altLang="ja-JP" sz="2400" b="1" dirty="0">
                  <a:effectLst/>
                  <a:latin typeface="Times New Roman" pitchFamily="18" charset="0"/>
                </a:rPr>
                <a:t>3</a:t>
              </a:r>
              <a:endParaRPr kumimoji="1" lang="ja-JP" altLang="en-US" sz="2400" b="1" dirty="0">
                <a:effectLst/>
                <a:latin typeface="Times New Roman" pitchFamily="18" charset="0"/>
              </a:endParaRPr>
            </a:p>
          </p:txBody>
        </p:sp>
        <p:sp>
          <p:nvSpPr>
            <p:cNvPr id="139" name="テキスト ボックス 138"/>
            <p:cNvSpPr txBox="1"/>
            <p:nvPr/>
          </p:nvSpPr>
          <p:spPr>
            <a:xfrm>
              <a:off x="4677129" y="2635050"/>
              <a:ext cx="338555" cy="461665"/>
            </a:xfrm>
            <a:prstGeom prst="rect">
              <a:avLst/>
            </a:prstGeom>
            <a:noFill/>
          </p:spPr>
          <p:txBody>
            <a:bodyPr wrap="none" rtlCol="0">
              <a:spAutoFit/>
            </a:bodyPr>
            <a:lstStyle/>
            <a:p>
              <a:r>
                <a:rPr lang="en-US" altLang="ja-JP" sz="2400" b="1" dirty="0">
                  <a:effectLst/>
                  <a:latin typeface="Times New Roman" pitchFamily="18" charset="0"/>
                </a:rPr>
                <a:t>2</a:t>
              </a:r>
              <a:endParaRPr kumimoji="1" lang="ja-JP" altLang="en-US" sz="2400" b="1" dirty="0">
                <a:effectLst/>
                <a:latin typeface="Times New Roman" pitchFamily="18" charset="0"/>
              </a:endParaRPr>
            </a:p>
          </p:txBody>
        </p:sp>
        <p:sp>
          <p:nvSpPr>
            <p:cNvPr id="140" name="テキスト ボックス 139"/>
            <p:cNvSpPr txBox="1"/>
            <p:nvPr/>
          </p:nvSpPr>
          <p:spPr>
            <a:xfrm>
              <a:off x="4671888" y="2219035"/>
              <a:ext cx="338555" cy="461665"/>
            </a:xfrm>
            <a:prstGeom prst="rect">
              <a:avLst/>
            </a:prstGeom>
            <a:noFill/>
          </p:spPr>
          <p:txBody>
            <a:bodyPr wrap="none" rtlCol="0">
              <a:spAutoFit/>
            </a:bodyPr>
            <a:lstStyle/>
            <a:p>
              <a:r>
                <a:rPr lang="en-US" altLang="ja-JP" sz="2400" b="1" dirty="0">
                  <a:effectLst/>
                  <a:latin typeface="Times New Roman" pitchFamily="18" charset="0"/>
                </a:rPr>
                <a:t>1</a:t>
              </a:r>
              <a:endParaRPr kumimoji="1" lang="ja-JP" altLang="en-US" sz="2400" b="1" dirty="0">
                <a:effectLst/>
                <a:latin typeface="Times New Roman" pitchFamily="18" charset="0"/>
              </a:endParaRPr>
            </a:p>
          </p:txBody>
        </p:sp>
        <p:sp>
          <p:nvSpPr>
            <p:cNvPr id="141" name="テキスト ボックス 140"/>
            <p:cNvSpPr txBox="1"/>
            <p:nvPr/>
          </p:nvSpPr>
          <p:spPr>
            <a:xfrm>
              <a:off x="5031717" y="1833533"/>
              <a:ext cx="338555" cy="461665"/>
            </a:xfrm>
            <a:prstGeom prst="rect">
              <a:avLst/>
            </a:prstGeom>
            <a:noFill/>
          </p:spPr>
          <p:txBody>
            <a:bodyPr wrap="none" rtlCol="0">
              <a:spAutoFit/>
            </a:bodyPr>
            <a:lstStyle/>
            <a:p>
              <a:r>
                <a:rPr kumimoji="1" lang="en-US" altLang="ja-JP" sz="2400" b="1" dirty="0">
                  <a:effectLst/>
                  <a:latin typeface="Times New Roman" pitchFamily="18" charset="0"/>
                </a:rPr>
                <a:t>a</a:t>
              </a:r>
              <a:endParaRPr kumimoji="1" lang="ja-JP" altLang="en-US" sz="2400" b="1" dirty="0">
                <a:effectLst/>
                <a:latin typeface="Times New Roman" pitchFamily="18" charset="0"/>
              </a:endParaRPr>
            </a:p>
          </p:txBody>
        </p:sp>
        <p:sp>
          <p:nvSpPr>
            <p:cNvPr id="142" name="テキスト ボックス 141"/>
            <p:cNvSpPr txBox="1"/>
            <p:nvPr/>
          </p:nvSpPr>
          <p:spPr>
            <a:xfrm>
              <a:off x="5434981" y="1829043"/>
              <a:ext cx="356188" cy="461665"/>
            </a:xfrm>
            <a:prstGeom prst="rect">
              <a:avLst/>
            </a:prstGeom>
            <a:noFill/>
          </p:spPr>
          <p:txBody>
            <a:bodyPr wrap="none" rtlCol="0">
              <a:spAutoFit/>
            </a:bodyPr>
            <a:lstStyle/>
            <a:p>
              <a:r>
                <a:rPr lang="en-US" altLang="ja-JP" sz="2400" b="1" dirty="0">
                  <a:effectLst/>
                  <a:latin typeface="Times New Roman" pitchFamily="18" charset="0"/>
                </a:rPr>
                <a:t>b</a:t>
              </a:r>
              <a:endParaRPr kumimoji="1" lang="ja-JP" altLang="en-US" sz="2400" b="1" dirty="0">
                <a:effectLst/>
                <a:latin typeface="Times New Roman" pitchFamily="18" charset="0"/>
              </a:endParaRPr>
            </a:p>
          </p:txBody>
        </p:sp>
        <p:sp>
          <p:nvSpPr>
            <p:cNvPr id="143" name="テキスト ボックス 142"/>
            <p:cNvSpPr txBox="1"/>
            <p:nvPr/>
          </p:nvSpPr>
          <p:spPr>
            <a:xfrm>
              <a:off x="5855994" y="1833290"/>
              <a:ext cx="320922" cy="461665"/>
            </a:xfrm>
            <a:prstGeom prst="rect">
              <a:avLst/>
            </a:prstGeom>
            <a:noFill/>
          </p:spPr>
          <p:txBody>
            <a:bodyPr wrap="none" rtlCol="0">
              <a:spAutoFit/>
            </a:bodyPr>
            <a:lstStyle/>
            <a:p>
              <a:r>
                <a:rPr lang="en-US" altLang="ja-JP" sz="2400" b="1" dirty="0">
                  <a:effectLst/>
                  <a:latin typeface="Times New Roman" pitchFamily="18" charset="0"/>
                </a:rPr>
                <a:t>c</a:t>
              </a:r>
              <a:endParaRPr kumimoji="1" lang="ja-JP" altLang="en-US" sz="2400" b="1" dirty="0">
                <a:effectLst/>
                <a:latin typeface="Times New Roman" pitchFamily="18" charset="0"/>
              </a:endParaRPr>
            </a:p>
          </p:txBody>
        </p:sp>
        <p:sp>
          <p:nvSpPr>
            <p:cNvPr id="144" name="テキスト ボックス 143"/>
            <p:cNvSpPr txBox="1"/>
            <p:nvPr/>
          </p:nvSpPr>
          <p:spPr>
            <a:xfrm>
              <a:off x="6250444" y="1828800"/>
              <a:ext cx="356188" cy="461665"/>
            </a:xfrm>
            <a:prstGeom prst="rect">
              <a:avLst/>
            </a:prstGeom>
            <a:noFill/>
          </p:spPr>
          <p:txBody>
            <a:bodyPr wrap="none" rtlCol="0">
              <a:spAutoFit/>
            </a:bodyPr>
            <a:lstStyle/>
            <a:p>
              <a:r>
                <a:rPr lang="en-US" altLang="ja-JP" sz="2400" b="1" dirty="0">
                  <a:effectLst/>
                  <a:latin typeface="Times New Roman" pitchFamily="18" charset="0"/>
                </a:rPr>
                <a:t>d</a:t>
              </a:r>
              <a:endParaRPr kumimoji="1" lang="ja-JP" altLang="en-US" sz="2400" b="1" dirty="0">
                <a:effectLst/>
                <a:latin typeface="Times New Roman" pitchFamily="18" charset="0"/>
              </a:endParaRPr>
            </a:p>
          </p:txBody>
        </p:sp>
        <p:sp>
          <p:nvSpPr>
            <p:cNvPr id="145" name="テキスト ボックス 144"/>
            <p:cNvSpPr txBox="1"/>
            <p:nvPr/>
          </p:nvSpPr>
          <p:spPr>
            <a:xfrm>
              <a:off x="6670114" y="1833533"/>
              <a:ext cx="320922" cy="461665"/>
            </a:xfrm>
            <a:prstGeom prst="rect">
              <a:avLst/>
            </a:prstGeom>
            <a:noFill/>
          </p:spPr>
          <p:txBody>
            <a:bodyPr wrap="none" rtlCol="0">
              <a:spAutoFit/>
            </a:bodyPr>
            <a:lstStyle/>
            <a:p>
              <a:r>
                <a:rPr lang="en-US" altLang="ja-JP" sz="2400" b="1" dirty="0">
                  <a:effectLst/>
                  <a:latin typeface="Times New Roman" pitchFamily="18" charset="0"/>
                </a:rPr>
                <a:t>e</a:t>
              </a:r>
              <a:endParaRPr kumimoji="1" lang="ja-JP" altLang="en-US" sz="2400" b="1" dirty="0">
                <a:effectLst/>
                <a:latin typeface="Times New Roman" pitchFamily="18" charset="0"/>
              </a:endParaRPr>
            </a:p>
          </p:txBody>
        </p:sp>
        <p:sp>
          <p:nvSpPr>
            <p:cNvPr id="146" name="テキスト ボックス 145"/>
            <p:cNvSpPr txBox="1"/>
            <p:nvPr/>
          </p:nvSpPr>
          <p:spPr>
            <a:xfrm>
              <a:off x="7099028" y="1829043"/>
              <a:ext cx="287259" cy="461665"/>
            </a:xfrm>
            <a:prstGeom prst="rect">
              <a:avLst/>
            </a:prstGeom>
            <a:noFill/>
          </p:spPr>
          <p:txBody>
            <a:bodyPr wrap="none" rtlCol="0">
              <a:spAutoFit/>
            </a:bodyPr>
            <a:lstStyle/>
            <a:p>
              <a:r>
                <a:rPr lang="en-US" altLang="ja-JP" sz="2400" b="1" dirty="0">
                  <a:effectLst/>
                  <a:latin typeface="Times New Roman" pitchFamily="18" charset="0"/>
                </a:rPr>
                <a:t>f</a:t>
              </a:r>
              <a:endParaRPr kumimoji="1" lang="ja-JP" altLang="en-US" sz="2400" b="1" dirty="0">
                <a:effectLst/>
                <a:latin typeface="Times New Roman" pitchFamily="18" charset="0"/>
              </a:endParaRPr>
            </a:p>
          </p:txBody>
        </p:sp>
        <p:sp>
          <p:nvSpPr>
            <p:cNvPr id="147" name="テキスト ボックス 146"/>
            <p:cNvSpPr txBox="1"/>
            <p:nvPr/>
          </p:nvSpPr>
          <p:spPr>
            <a:xfrm>
              <a:off x="7476760" y="1833290"/>
              <a:ext cx="338555" cy="461665"/>
            </a:xfrm>
            <a:prstGeom prst="rect">
              <a:avLst/>
            </a:prstGeom>
            <a:noFill/>
          </p:spPr>
          <p:txBody>
            <a:bodyPr wrap="none" rtlCol="0">
              <a:spAutoFit/>
            </a:bodyPr>
            <a:lstStyle/>
            <a:p>
              <a:r>
                <a:rPr lang="en-US" altLang="ja-JP" sz="2400" b="1" dirty="0">
                  <a:effectLst/>
                  <a:latin typeface="Times New Roman" pitchFamily="18" charset="0"/>
                </a:rPr>
                <a:t>g</a:t>
              </a:r>
              <a:endParaRPr kumimoji="1" lang="ja-JP" altLang="en-US" sz="2400" b="1" dirty="0">
                <a:effectLst/>
                <a:latin typeface="Times New Roman" pitchFamily="18" charset="0"/>
              </a:endParaRPr>
            </a:p>
          </p:txBody>
        </p:sp>
        <p:sp>
          <p:nvSpPr>
            <p:cNvPr id="148" name="テキスト ボックス 147"/>
            <p:cNvSpPr txBox="1"/>
            <p:nvPr/>
          </p:nvSpPr>
          <p:spPr>
            <a:xfrm>
              <a:off x="7880026" y="1828800"/>
              <a:ext cx="356188" cy="461665"/>
            </a:xfrm>
            <a:prstGeom prst="rect">
              <a:avLst/>
            </a:prstGeom>
            <a:noFill/>
          </p:spPr>
          <p:txBody>
            <a:bodyPr wrap="none" rtlCol="0">
              <a:spAutoFit/>
            </a:bodyPr>
            <a:lstStyle/>
            <a:p>
              <a:r>
                <a:rPr lang="en-US" altLang="ja-JP" sz="2400" b="1" dirty="0">
                  <a:effectLst/>
                  <a:latin typeface="Times New Roman" pitchFamily="18" charset="0"/>
                </a:rPr>
                <a:t>h</a:t>
              </a:r>
              <a:endParaRPr kumimoji="1" lang="ja-JP" altLang="en-US" sz="2400" b="1" dirty="0">
                <a:effectLst/>
                <a:latin typeface="Times New Roman" pitchFamily="18" charset="0"/>
              </a:endParaRPr>
            </a:p>
          </p:txBody>
        </p:sp>
      </p:grpSp>
      <p:sp>
        <p:nvSpPr>
          <p:cNvPr id="234" name="テキスト ボックス 233"/>
          <p:cNvSpPr txBox="1"/>
          <p:nvPr/>
        </p:nvSpPr>
        <p:spPr>
          <a:xfrm>
            <a:off x="2131139" y="6019800"/>
            <a:ext cx="5413661" cy="523220"/>
          </a:xfrm>
          <a:prstGeom prst="rect">
            <a:avLst/>
          </a:prstGeom>
          <a:noFill/>
        </p:spPr>
        <p:txBody>
          <a:bodyPr wrap="none" rtlCol="0">
            <a:spAutoFit/>
          </a:bodyPr>
          <a:lstStyle/>
          <a:p>
            <a:r>
              <a:rPr lang="ja-JP" altLang="en-US" dirty="0">
                <a:latin typeface="Times New Roman" panose="02020603050405020304" pitchFamily="18" charset="0"/>
              </a:rPr>
              <a:t>各マスで引っくり返せる方向を記憶</a:t>
            </a:r>
            <a:endParaRPr kumimoji="1" lang="ja-JP" altLang="en-US" dirty="0">
              <a:latin typeface="Times New Roman" panose="02020603050405020304" pitchFamily="18" charset="0"/>
            </a:endParaRPr>
          </a:p>
        </p:txBody>
      </p:sp>
    </p:spTree>
    <p:extLst>
      <p:ext uri="{BB962C8B-B14F-4D97-AF65-F5344CB8AC3E}">
        <p14:creationId xmlns:p14="http://schemas.microsoft.com/office/powerpoint/2010/main" val="3859914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33"/>
                                        </p:tgtEl>
                                        <p:attrNameLst>
                                          <p:attrName>style.visibility</p:attrName>
                                        </p:attrNameLst>
                                      </p:cBhvr>
                                      <p:to>
                                        <p:strVal val="visible"/>
                                      </p:to>
                                    </p:set>
                                    <p:animEffect transition="in" filter="checkerboard(across)">
                                      <p:cBhvr>
                                        <p:cTn id="7" dur="500"/>
                                        <p:tgtEl>
                                          <p:spTgt spid="23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34"/>
                                        </p:tgtEl>
                                        <p:attrNameLst>
                                          <p:attrName>style.visibility</p:attrName>
                                        </p:attrNameLst>
                                      </p:cBhvr>
                                      <p:to>
                                        <p:strVal val="visible"/>
                                      </p:to>
                                    </p:set>
                                    <p:anim calcmode="lin" valueType="num">
                                      <p:cBhvr additive="base">
                                        <p:cTn id="12" dur="500" fill="hold"/>
                                        <p:tgtEl>
                                          <p:spTgt spid="234"/>
                                        </p:tgtEl>
                                        <p:attrNameLst>
                                          <p:attrName>ppt_x</p:attrName>
                                        </p:attrNameLst>
                                      </p:cBhvr>
                                      <p:tavLst>
                                        <p:tav tm="0">
                                          <p:val>
                                            <p:strVal val="#ppt_x"/>
                                          </p:val>
                                        </p:tav>
                                        <p:tav tm="100000">
                                          <p:val>
                                            <p:strVal val="#ppt_x"/>
                                          </p:val>
                                        </p:tav>
                                      </p:tavLst>
                                    </p:anim>
                                    <p:anim calcmode="lin" valueType="num">
                                      <p:cBhvr additive="base">
                                        <p:cTn id="13" dur="500" fill="hold"/>
                                        <p:tgtEl>
                                          <p:spTgt spid="2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4"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フローチャート: 処理 86"/>
          <p:cNvSpPr/>
          <p:nvPr/>
        </p:nvSpPr>
        <p:spPr bwMode="auto">
          <a:xfrm>
            <a:off x="152400" y="0"/>
            <a:ext cx="8763000" cy="6858000"/>
          </a:xfrm>
          <a:prstGeom prst="flowChartProcess">
            <a:avLst/>
          </a:prstGeom>
          <a:solidFill>
            <a:schemeClr val="bg2"/>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solidFill>
                  <a:srgbClr val="FFFF00"/>
                </a:solidFill>
                <a:effectLst/>
                <a:latin typeface="Times New Roman" panose="02020603050405020304" pitchFamily="18" charset="0"/>
              </a:rPr>
              <a:t>/*</a:t>
            </a:r>
            <a:r>
              <a:rPr lang="ja-JP" altLang="en-US" sz="2000" dirty="0">
                <a:solidFill>
                  <a:srgbClr val="FFFF00"/>
                </a:solidFill>
                <a:effectLst/>
                <a:latin typeface="Times New Roman" panose="02020603050405020304" pitchFamily="18" charset="0"/>
              </a:rPr>
              <a:t> マス</a:t>
            </a:r>
            <a:r>
              <a:rPr lang="en-US" altLang="ja-JP" sz="2000" dirty="0">
                <a:solidFill>
                  <a:srgbClr val="FFFF00"/>
                </a:solidFill>
                <a:effectLst/>
                <a:latin typeface="Times New Roman" panose="02020603050405020304" pitchFamily="18" charset="0"/>
              </a:rPr>
              <a:t>(</a:t>
            </a:r>
            <a:r>
              <a:rPr lang="en-US" altLang="ja-JP" sz="2000" dirty="0" err="1">
                <a:solidFill>
                  <a:srgbClr val="FFFF00"/>
                </a:solidFill>
                <a:effectLst/>
                <a:latin typeface="Times New Roman" panose="02020603050405020304" pitchFamily="18" charset="0"/>
              </a:rPr>
              <a:t>x,y</a:t>
            </a:r>
            <a:r>
              <a:rPr lang="en-US" altLang="ja-JP" sz="2000" dirty="0">
                <a:solidFill>
                  <a:srgbClr val="FFFF00"/>
                </a:solidFill>
                <a:effectLst/>
                <a:latin typeface="Times New Roman" panose="02020603050405020304" pitchFamily="18" charset="0"/>
              </a:rPr>
              <a:t>)</a:t>
            </a:r>
            <a:r>
              <a:rPr lang="ja-JP" altLang="en-US" sz="2000" dirty="0">
                <a:solidFill>
                  <a:srgbClr val="FFFF00"/>
                </a:solidFill>
                <a:effectLst/>
                <a:latin typeface="Times New Roman" panose="02020603050405020304" pitchFamily="18" charset="0"/>
              </a:rPr>
              <a:t>に石を置けるか判定するメソッド </a:t>
            </a:r>
            <a:r>
              <a:rPr lang="en-US" altLang="ja-JP" sz="2000" dirty="0">
                <a:solidFill>
                  <a:srgbClr val="FFFF00"/>
                </a:solidFill>
                <a:effectLst/>
                <a:latin typeface="Times New Roman" panose="02020603050405020304" pitchFamily="18" charset="0"/>
              </a:rPr>
              <a:t>*/</a:t>
            </a:r>
            <a:endParaRPr kumimoji="1"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err="1">
                <a:effectLst/>
                <a:latin typeface="Times New Roman" panose="02020603050405020304" pitchFamily="18" charset="0"/>
              </a:rPr>
              <a:t>int</a:t>
            </a:r>
            <a:r>
              <a:rPr kumimoji="1" lang="en-US" altLang="ja-JP" sz="2400" dirty="0">
                <a:effectLst/>
                <a:latin typeface="Times New Roman" panose="02020603050405020304" pitchFamily="18" charset="0"/>
              </a:rPr>
              <a:t> </a:t>
            </a:r>
            <a:r>
              <a:rPr kumimoji="1" lang="en-US" altLang="ja-JP" sz="2400" dirty="0" err="1">
                <a:effectLst/>
                <a:latin typeface="Times New Roman" panose="02020603050405020304" pitchFamily="18" charset="0"/>
              </a:rPr>
              <a:t>isLegalMove</a:t>
            </a:r>
            <a:r>
              <a:rPr kumimoji="1" lang="en-US" altLang="ja-JP" sz="2400" dirty="0">
                <a:effectLst/>
                <a:latin typeface="Times New Roman" panose="02020603050405020304" pitchFamily="18" charset="0"/>
              </a:rPr>
              <a:t> (Point </a:t>
            </a:r>
            <a:r>
              <a:rPr kumimoji="1" lang="en-US" altLang="ja-JP" sz="2400" dirty="0" err="1">
                <a:effectLst/>
                <a:latin typeface="Times New Roman" panose="02020603050405020304" pitchFamily="18" charset="0"/>
              </a:rPr>
              <a:t>point</a:t>
            </a:r>
            <a:r>
              <a:rPr kumimoji="1" lang="en-US" altLang="ja-JP" sz="2400" dirty="0">
                <a:effectLst/>
                <a:latin typeface="Times New Roman" panose="02020603050405020304" pitchFamily="18" charset="0"/>
              </a:rPr>
              <a:t>, </a:t>
            </a:r>
            <a:r>
              <a:rPr kumimoji="1" lang="en-US" altLang="ja-JP" sz="2400" dirty="0" err="1">
                <a:effectLst/>
                <a:latin typeface="Times New Roman" panose="02020603050405020304" pitchFamily="18" charset="0"/>
              </a:rPr>
              <a:t>int</a:t>
            </a:r>
            <a:r>
              <a:rPr kumimoji="1" lang="en-US" altLang="ja-JP" sz="2400" dirty="0">
                <a:effectLst/>
                <a:latin typeface="Times New Roman" panose="02020603050405020304" pitchFamily="18" charset="0"/>
              </a:rPr>
              <a:t> color)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   </a:t>
            </a:r>
            <a:r>
              <a:rPr lang="en-US" altLang="ja-JP" sz="2400" dirty="0" err="1">
                <a:effectLst/>
                <a:latin typeface="Times New Roman" panose="02020603050405020304" pitchFamily="18" charset="0"/>
              </a:rPr>
              <a:t>int</a:t>
            </a:r>
            <a:r>
              <a:rPr lang="en-US" altLang="ja-JP" sz="2400" dirty="0">
                <a:effectLst/>
                <a:latin typeface="Times New Roman" panose="02020603050405020304" pitchFamily="18" charset="0"/>
              </a:rPr>
              <a:t> x = </a:t>
            </a:r>
            <a:r>
              <a:rPr lang="en-US" altLang="ja-JP" sz="2400" dirty="0" err="1">
                <a:effectLst/>
                <a:latin typeface="Times New Roman" panose="02020603050405020304" pitchFamily="18" charset="0"/>
              </a:rPr>
              <a:t>point.x</a:t>
            </a:r>
            <a:r>
              <a:rPr lang="en-US" altLang="ja-JP" sz="2400" dirty="0">
                <a:effectLst/>
                <a:latin typeface="Times New Roman" panose="02020603050405020304" pitchFamily="18" charset="0"/>
              </a:rPr>
              <a:t>, y=</a:t>
            </a:r>
            <a:r>
              <a:rPr lang="en-US" altLang="ja-JP" sz="2400" dirty="0" err="1">
                <a:effectLst/>
                <a:latin typeface="Times New Roman" panose="02020603050405020304" pitchFamily="18" charset="0"/>
              </a:rPr>
              <a:t>point.y</a:t>
            </a:r>
            <a:r>
              <a:rPr lang="en-US" altLang="ja-JP" sz="2400" dirty="0">
                <a:effectLst/>
                <a:latin typeface="Times New Roman" panose="02020603050405020304"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   dir = 0; </a:t>
            </a:r>
            <a:r>
              <a:rPr kumimoji="1" lang="en-US" altLang="ja-JP" sz="2400" dirty="0">
                <a:solidFill>
                  <a:srgbClr val="FFFF00"/>
                </a:solidFill>
                <a:effectLst/>
                <a:latin typeface="Times New Roman" panose="02020603050405020304" pitchFamily="18" charset="0"/>
              </a:rPr>
              <a:t>// </a:t>
            </a:r>
            <a:r>
              <a:rPr kumimoji="1" lang="ja-JP" altLang="en-US" sz="2400" dirty="0">
                <a:solidFill>
                  <a:srgbClr val="FFFF00"/>
                </a:solidFill>
                <a:effectLst/>
                <a:latin typeface="Times New Roman" panose="02020603050405020304" pitchFamily="18" charset="0"/>
              </a:rPr>
              <a:t>方向ビット</a:t>
            </a:r>
            <a:endParaRPr kumimoji="1" lang="en-US" altLang="ja-JP" sz="24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   if (</a:t>
            </a:r>
            <a:r>
              <a:rPr lang="en-US" altLang="ja-JP" sz="2400" dirty="0" err="1">
                <a:effectLst/>
                <a:latin typeface="Times New Roman" panose="02020603050405020304" pitchFamily="18" charset="0"/>
              </a:rPr>
              <a:t>borad</a:t>
            </a:r>
            <a:r>
              <a:rPr lang="en-US" altLang="ja-JP" sz="2400" dirty="0">
                <a:effectLst/>
                <a:latin typeface="Times New Roman" panose="02020603050405020304" pitchFamily="18" charset="0"/>
              </a:rPr>
              <a:t> [x][y] != EMPTY) return false;</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   for (</a:t>
            </a:r>
            <a:r>
              <a:rPr kumimoji="1" lang="en-US" altLang="ja-JP" sz="2400" dirty="0" err="1">
                <a:effectLst/>
                <a:latin typeface="Times New Roman" panose="02020603050405020304" pitchFamily="18" charset="0"/>
              </a:rPr>
              <a:t>int</a:t>
            </a:r>
            <a:r>
              <a:rPr kumimoji="1" lang="en-US" altLang="ja-JP" sz="2400" dirty="0">
                <a:effectLst/>
                <a:latin typeface="Times New Roman" panose="02020603050405020304" pitchFamily="18" charset="0"/>
              </a:rPr>
              <a:t> </a:t>
            </a:r>
            <a:r>
              <a:rPr kumimoji="1" lang="en-US" altLang="ja-JP" sz="2400" dirty="0" err="1">
                <a:effectLst/>
                <a:latin typeface="Times New Roman" panose="02020603050405020304" pitchFamily="18" charset="0"/>
              </a:rPr>
              <a:t>i</a:t>
            </a:r>
            <a:r>
              <a:rPr kumimoji="1" lang="en-US" altLang="ja-JP" sz="2400" dirty="0">
                <a:effectLst/>
                <a:latin typeface="Times New Roman" panose="02020603050405020304" pitchFamily="18" charset="0"/>
              </a:rPr>
              <a:t>=0; </a:t>
            </a:r>
            <a:r>
              <a:rPr kumimoji="1" lang="en-US" altLang="ja-JP" sz="2400" dirty="0" err="1">
                <a:effectLst/>
                <a:latin typeface="Times New Roman" panose="02020603050405020304" pitchFamily="18" charset="0"/>
              </a:rPr>
              <a:t>i</a:t>
            </a:r>
            <a:r>
              <a:rPr kumimoji="1" lang="en-US" altLang="ja-JP" sz="2400" dirty="0">
                <a:effectLst/>
                <a:latin typeface="Times New Roman" panose="02020603050405020304" pitchFamily="18" charset="0"/>
              </a:rPr>
              <a:t>&lt;8; ++</a:t>
            </a:r>
            <a:r>
              <a:rPr kumimoji="1" lang="en-US" altLang="ja-JP" sz="2400" dirty="0" err="1">
                <a:effectLst/>
                <a:latin typeface="Times New Roman" panose="02020603050405020304" pitchFamily="18" charset="0"/>
              </a:rPr>
              <a:t>i</a:t>
            </a:r>
            <a:r>
              <a:rPr kumimoji="1" lang="en-US" altLang="ja-JP" sz="2400" dirty="0">
                <a:effectLst/>
                <a:latin typeface="Times New Roman" panose="02020603050405020304" pitchFamily="18" charset="0"/>
              </a:rPr>
              <a:t>)</a:t>
            </a:r>
            <a:endParaRPr lang="en-US" altLang="ja-JP" sz="2400" dirty="0">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        if (board</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x+vx</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i</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y+vy</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i</a:t>
            </a:r>
            <a:r>
              <a:rPr lang="en-US" altLang="ja-JP" sz="2400" dirty="0">
                <a:effectLst/>
                <a:latin typeface="Times New Roman" panose="02020603050405020304" pitchFamily="18" charset="0"/>
              </a:rPr>
              <a:t>]] == -color)</a:t>
            </a:r>
            <a:r>
              <a:rPr lang="ja-JP" altLang="en-US" sz="2400" dirty="0">
                <a:effectLst/>
                <a:latin typeface="Times New Roman" panose="02020603050405020304" pitchFamily="18" charset="0"/>
              </a:rPr>
              <a:t> </a:t>
            </a:r>
            <a:r>
              <a:rPr lang="en-US" altLang="ja-JP" sz="2400" dirty="0">
                <a:effectLst/>
                <a:latin typeface="Times New Roman" panose="02020603050405020304" pitchFamily="18" charset="0"/>
              </a:rPr>
              <a:t>{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隣の石が敵石の場合</a:t>
            </a:r>
            <a:endParaRPr lang="en-US" altLang="ja-JP" sz="2000" dirty="0">
              <a:solidFill>
                <a:srgbClr val="FFFF00"/>
              </a:solidFill>
              <a:effectLst/>
              <a:latin typeface="Times New Roman" panose="02020603050405020304" pitchFamily="18" charset="0"/>
            </a:endParaRPr>
          </a:p>
          <a:p>
            <a:pPr algn="l"/>
            <a:r>
              <a:rPr lang="en-US" altLang="ja-JP" sz="2400" dirty="0">
                <a:effectLst/>
                <a:latin typeface="Times New Roman" panose="02020603050405020304" pitchFamily="18" charset="0"/>
              </a:rPr>
              <a:t>            </a:t>
            </a:r>
            <a:r>
              <a:rPr lang="en-US" altLang="ja-JP" sz="2400" dirty="0" err="1">
                <a:effectLst/>
                <a:latin typeface="Times New Roman" panose="02020603050405020304" pitchFamily="18" charset="0"/>
              </a:rPr>
              <a:t>int</a:t>
            </a:r>
            <a:r>
              <a:rPr lang="en-US" altLang="ja-JP" sz="2400" dirty="0">
                <a:effectLst/>
                <a:latin typeface="Times New Roman" panose="02020603050405020304" pitchFamily="18" charset="0"/>
              </a:rPr>
              <a:t> k=2;</a:t>
            </a:r>
            <a:r>
              <a:rPr lang="en-US" altLang="ja-JP" sz="2400" dirty="0">
                <a:solidFill>
                  <a:srgbClr val="FFFF00"/>
                </a:solidFill>
                <a:effectLst/>
                <a:latin typeface="Times New Roman" panose="02020603050405020304" pitchFamily="18" charset="0"/>
              </a:rPr>
              <a:t> </a:t>
            </a:r>
          </a:p>
          <a:p>
            <a:pPr algn="l"/>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　</a:t>
            </a:r>
            <a:r>
              <a:rPr lang="en-US" altLang="ja-JP" sz="2000" dirty="0">
                <a:solidFill>
                  <a:srgbClr val="FFFF00"/>
                </a:solidFill>
                <a:effectLst/>
                <a:latin typeface="Times New Roman" panose="02020603050405020304" pitchFamily="18" charset="0"/>
              </a:rPr>
              <a:t>      // </a:t>
            </a:r>
            <a:r>
              <a:rPr lang="ja-JP" altLang="en-US" sz="2000" dirty="0">
                <a:solidFill>
                  <a:srgbClr val="FFFF00"/>
                </a:solidFill>
                <a:effectLst/>
                <a:latin typeface="Times New Roman" panose="02020603050405020304" pitchFamily="18" charset="0"/>
              </a:rPr>
              <a:t>敵石以外に当るまで探索</a:t>
            </a:r>
            <a:endParaRPr lang="en-US" altLang="ja-JP" sz="2000" dirty="0">
              <a:effectLst/>
              <a:latin typeface="Times New Roman" panose="02020603050405020304" pitchFamily="18" charset="0"/>
            </a:endParaRPr>
          </a:p>
          <a:p>
            <a:pPr algn="l"/>
            <a:r>
              <a:rPr kumimoji="1" lang="en-US" altLang="ja-JP" sz="2400" dirty="0">
                <a:effectLst/>
                <a:latin typeface="Times New Roman" panose="02020603050405020304" pitchFamily="18" charset="0"/>
              </a:rPr>
              <a:t>            while (</a:t>
            </a:r>
            <a:r>
              <a:rPr lang="en-US" altLang="ja-JP" sz="2400" dirty="0">
                <a:effectLst/>
                <a:latin typeface="Times New Roman" panose="02020603050405020304" pitchFamily="18" charset="0"/>
              </a:rPr>
              <a:t>board[</a:t>
            </a:r>
            <a:r>
              <a:rPr lang="en-US" altLang="ja-JP" sz="2400" dirty="0" err="1">
                <a:effectLst/>
                <a:latin typeface="Times New Roman" panose="02020603050405020304" pitchFamily="18" charset="0"/>
              </a:rPr>
              <a:t>x+k</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vx</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i</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y+k</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vy</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i</a:t>
            </a:r>
            <a:r>
              <a:rPr lang="en-US" altLang="ja-JP" sz="2400" dirty="0">
                <a:effectLst/>
                <a:latin typeface="Times New Roman" panose="02020603050405020304" pitchFamily="18" charset="0"/>
              </a:rPr>
              <a:t>]] == -color) ++k;</a:t>
            </a:r>
          </a:p>
          <a:p>
            <a:pPr algn="l"/>
            <a:r>
              <a:rPr lang="en-US" altLang="ja-JP" sz="2400" dirty="0">
                <a:effectLst/>
                <a:latin typeface="Times New Roman" panose="02020603050405020304" pitchFamily="18" charset="0"/>
              </a:rPr>
              <a:t>            if (board[</a:t>
            </a:r>
            <a:r>
              <a:rPr lang="en-US" altLang="ja-JP" sz="2400" dirty="0" err="1">
                <a:effectLst/>
                <a:latin typeface="Times New Roman" panose="02020603050405020304" pitchFamily="18" charset="0"/>
              </a:rPr>
              <a:t>x+k</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vx</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i</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x+k</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vy</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i</a:t>
            </a:r>
            <a:r>
              <a:rPr lang="en-US" altLang="ja-JP" sz="2400" dirty="0">
                <a:effectLst/>
                <a:latin typeface="Times New Roman" panose="02020603050405020304" pitchFamily="18" charset="0"/>
              </a:rPr>
              <a:t>]] == color) {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自石に当った場合</a:t>
            </a:r>
            <a:endParaRPr lang="en-US" altLang="ja-JP" sz="2000" dirty="0">
              <a:solidFill>
                <a:srgbClr val="FFFF00"/>
              </a:solidFill>
              <a:effectLst/>
              <a:latin typeface="Times New Roman" panose="02020603050405020304" pitchFamily="18" charset="0"/>
            </a:endParaRPr>
          </a:p>
          <a:p>
            <a:pPr algn="l"/>
            <a:r>
              <a:rPr lang="en-US" altLang="ja-JP" sz="2400" dirty="0">
                <a:effectLst/>
                <a:latin typeface="Times New Roman" panose="02020603050405020304" pitchFamily="18" charset="0"/>
              </a:rPr>
              <a:t>                 dir |= (1 &lt;&lt; </a:t>
            </a:r>
            <a:r>
              <a:rPr lang="en-US" altLang="ja-JP" sz="2400" dirty="0" err="1">
                <a:effectLst/>
                <a:latin typeface="Times New Roman" panose="02020603050405020304" pitchFamily="18" charset="0"/>
              </a:rPr>
              <a:t>i</a:t>
            </a:r>
            <a:r>
              <a:rPr lang="en-US" altLang="ja-JP" sz="2400" dirty="0">
                <a:effectLst/>
                <a:latin typeface="Times New Roman" panose="02020603050405020304" pitchFamily="18" charset="0"/>
              </a:rPr>
              <a:t>);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対応する方向ビットを</a:t>
            </a:r>
            <a:r>
              <a:rPr lang="en-US" altLang="ja-JP" sz="2000" dirty="0">
                <a:solidFill>
                  <a:srgbClr val="FFFF00"/>
                </a:solidFill>
                <a:effectLst/>
                <a:latin typeface="Times New Roman" panose="02020603050405020304" pitchFamily="18" charset="0"/>
              </a:rPr>
              <a:t>1</a:t>
            </a:r>
            <a:r>
              <a:rPr lang="ja-JP" altLang="en-US" sz="2000" dirty="0">
                <a:solidFill>
                  <a:srgbClr val="FFFF00"/>
                </a:solidFill>
                <a:effectLst/>
                <a:latin typeface="Times New Roman" panose="02020603050405020304" pitchFamily="18" charset="0"/>
              </a:rPr>
              <a:t>にする</a:t>
            </a:r>
            <a:endParaRPr lang="en-US" altLang="ja-JP" sz="2000" dirty="0">
              <a:solidFill>
                <a:srgbClr val="FFFF00"/>
              </a:solidFill>
              <a:effectLst/>
              <a:latin typeface="Times New Roman" panose="02020603050405020304" pitchFamily="18" charset="0"/>
            </a:endParaRPr>
          </a:p>
          <a:p>
            <a:pPr algn="l"/>
            <a:r>
              <a:rPr lang="en-US" altLang="ja-JP" sz="2400" dirty="0">
                <a:effectLst/>
                <a:latin typeface="Times New Roman" panose="02020603050405020304" pitchFamily="18" charset="0"/>
              </a:rPr>
              <a:t>            }</a:t>
            </a:r>
            <a:endParaRPr kumimoji="1" lang="en-US" altLang="ja-JP" sz="2000" dirty="0">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   return </a:t>
            </a:r>
            <a:r>
              <a:rPr lang="en-US" altLang="ja-JP" sz="2400" dirty="0">
                <a:effectLst/>
                <a:latin typeface="Times New Roman" panose="02020603050405020304" pitchFamily="18" charset="0"/>
              </a:rPr>
              <a:t>dir</a:t>
            </a:r>
            <a:r>
              <a:rPr kumimoji="1" lang="en-US" altLang="ja-JP" sz="2400" dirty="0">
                <a:effectLst/>
                <a:latin typeface="Times New Roman" panose="02020603050405020304"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a:t>
            </a:r>
            <a:endParaRPr kumimoji="1" lang="en-US" altLang="ja-JP" sz="2400" dirty="0">
              <a:effectLst/>
              <a:latin typeface="Times New Roman" panose="02020603050405020304" pitchFamily="18" charset="0"/>
            </a:endParaRPr>
          </a:p>
        </p:txBody>
      </p:sp>
    </p:spTree>
    <p:extLst>
      <p:ext uri="{BB962C8B-B14F-4D97-AF65-F5344CB8AC3E}">
        <p14:creationId xmlns:p14="http://schemas.microsoft.com/office/powerpoint/2010/main" val="165404627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フローチャート: 処理 86"/>
          <p:cNvSpPr/>
          <p:nvPr/>
        </p:nvSpPr>
        <p:spPr bwMode="auto">
          <a:xfrm>
            <a:off x="152400" y="0"/>
            <a:ext cx="8763000" cy="6858000"/>
          </a:xfrm>
          <a:prstGeom prst="flowChartProcess">
            <a:avLst/>
          </a:prstGeom>
          <a:solidFill>
            <a:schemeClr val="bg2"/>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solidFill>
                  <a:srgbClr val="FFFF00"/>
                </a:solidFill>
                <a:effectLst/>
                <a:latin typeface="Times New Roman" panose="02020603050405020304" pitchFamily="18" charset="0"/>
              </a:rPr>
              <a:t>/*</a:t>
            </a:r>
            <a:r>
              <a:rPr lang="ja-JP" altLang="en-US" sz="2000" dirty="0">
                <a:solidFill>
                  <a:srgbClr val="FFFF00"/>
                </a:solidFill>
                <a:effectLst/>
                <a:latin typeface="Times New Roman" panose="02020603050405020304" pitchFamily="18" charset="0"/>
              </a:rPr>
              <a:t> マス</a:t>
            </a:r>
            <a:r>
              <a:rPr lang="en-US" altLang="ja-JP" sz="2000" dirty="0">
                <a:solidFill>
                  <a:srgbClr val="FFFF00"/>
                </a:solidFill>
                <a:effectLst/>
                <a:latin typeface="Times New Roman" panose="02020603050405020304" pitchFamily="18" charset="0"/>
              </a:rPr>
              <a:t>(</a:t>
            </a:r>
            <a:r>
              <a:rPr lang="en-US" altLang="ja-JP" sz="2000" dirty="0" err="1">
                <a:solidFill>
                  <a:srgbClr val="FFFF00"/>
                </a:solidFill>
                <a:effectLst/>
                <a:latin typeface="Times New Roman" panose="02020603050405020304" pitchFamily="18" charset="0"/>
              </a:rPr>
              <a:t>x,y</a:t>
            </a:r>
            <a:r>
              <a:rPr lang="en-US" altLang="ja-JP" sz="2000" dirty="0">
                <a:solidFill>
                  <a:srgbClr val="FFFF00"/>
                </a:solidFill>
                <a:effectLst/>
                <a:latin typeface="Times New Roman" panose="02020603050405020304" pitchFamily="18" charset="0"/>
              </a:rPr>
              <a:t>)</a:t>
            </a:r>
            <a:r>
              <a:rPr lang="ja-JP" altLang="en-US" sz="2000" dirty="0">
                <a:solidFill>
                  <a:srgbClr val="FFFF00"/>
                </a:solidFill>
                <a:effectLst/>
                <a:latin typeface="Times New Roman" panose="02020603050405020304" pitchFamily="18" charset="0"/>
              </a:rPr>
              <a:t>に石を置くメソッド </a:t>
            </a:r>
            <a:r>
              <a:rPr lang="en-US" altLang="ja-JP" sz="2000" dirty="0">
                <a:solidFill>
                  <a:srgbClr val="FFFF00"/>
                </a:solidFill>
                <a:effectLst/>
                <a:latin typeface="Times New Roman" panose="02020603050405020304" pitchFamily="18" charset="0"/>
              </a:rPr>
              <a:t>*/</a:t>
            </a:r>
            <a:endParaRPr kumimoji="1"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void </a:t>
            </a:r>
            <a:r>
              <a:rPr lang="en-US" altLang="ja-JP" sz="2400" dirty="0">
                <a:effectLst/>
                <a:latin typeface="Times New Roman" panose="02020603050405020304" pitchFamily="18" charset="0"/>
              </a:rPr>
              <a:t>m</a:t>
            </a:r>
            <a:r>
              <a:rPr kumimoji="1" lang="en-US" altLang="ja-JP" sz="2400" dirty="0">
                <a:effectLst/>
                <a:latin typeface="Times New Roman" panose="02020603050405020304" pitchFamily="18" charset="0"/>
              </a:rPr>
              <a:t>ove (Point </a:t>
            </a:r>
            <a:r>
              <a:rPr kumimoji="1" lang="en-US" altLang="ja-JP" sz="2400" dirty="0" err="1">
                <a:effectLst/>
                <a:latin typeface="Times New Roman" panose="02020603050405020304" pitchFamily="18" charset="0"/>
              </a:rPr>
              <a:t>point</a:t>
            </a:r>
            <a:r>
              <a:rPr kumimoji="1" lang="en-US" altLang="ja-JP" sz="2400" dirty="0">
                <a:effectLst/>
                <a:latin typeface="Times New Roman" panose="02020603050405020304" pitchFamily="18" charset="0"/>
              </a:rPr>
              <a:t>, </a:t>
            </a:r>
            <a:r>
              <a:rPr kumimoji="1" lang="en-US" altLang="ja-JP" sz="2400" dirty="0" err="1">
                <a:effectLst/>
                <a:latin typeface="Times New Roman" panose="02020603050405020304" pitchFamily="18" charset="0"/>
              </a:rPr>
              <a:t>int</a:t>
            </a:r>
            <a:r>
              <a:rPr kumimoji="1" lang="en-US" altLang="ja-JP" sz="2400" dirty="0">
                <a:effectLst/>
                <a:latin typeface="Times New Roman" panose="02020603050405020304" pitchFamily="18" charset="0"/>
              </a:rPr>
              <a:t> color)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   </a:t>
            </a:r>
            <a:r>
              <a:rPr lang="en-US" altLang="ja-JP" sz="2400" dirty="0" err="1">
                <a:effectLst/>
                <a:latin typeface="Times New Roman" panose="02020603050405020304" pitchFamily="18" charset="0"/>
              </a:rPr>
              <a:t>int</a:t>
            </a:r>
            <a:r>
              <a:rPr lang="en-US" altLang="ja-JP" sz="2400" dirty="0">
                <a:effectLst/>
                <a:latin typeface="Times New Roman" panose="02020603050405020304" pitchFamily="18" charset="0"/>
              </a:rPr>
              <a:t> x = </a:t>
            </a:r>
            <a:r>
              <a:rPr lang="en-US" altLang="ja-JP" sz="2400" dirty="0" err="1">
                <a:effectLst/>
                <a:latin typeface="Times New Roman" panose="02020603050405020304" pitchFamily="18" charset="0"/>
              </a:rPr>
              <a:t>point.x</a:t>
            </a:r>
            <a:r>
              <a:rPr lang="en-US" altLang="ja-JP" sz="2400" dirty="0">
                <a:effectLst/>
                <a:latin typeface="Times New Roman" panose="02020603050405020304" pitchFamily="18" charset="0"/>
              </a:rPr>
              <a:t>, y=</a:t>
            </a:r>
            <a:r>
              <a:rPr lang="en-US" altLang="ja-JP" sz="2400" dirty="0" err="1">
                <a:effectLst/>
                <a:latin typeface="Times New Roman" panose="02020603050405020304" pitchFamily="18" charset="0"/>
              </a:rPr>
              <a:t>point.y</a:t>
            </a:r>
            <a:r>
              <a:rPr lang="en-US" altLang="ja-JP" sz="2400" dirty="0">
                <a:effectLst/>
                <a:latin typeface="Times New Roman" panose="02020603050405020304"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   </a:t>
            </a:r>
            <a:r>
              <a:rPr lang="en-US" altLang="ja-JP" sz="2400" dirty="0" err="1">
                <a:effectLst/>
                <a:latin typeface="Times New Roman" panose="02020603050405020304" pitchFamily="18" charset="0"/>
              </a:rPr>
              <a:t>int</a:t>
            </a:r>
            <a:r>
              <a:rPr lang="en-US" altLang="ja-JP" sz="2400" dirty="0">
                <a:effectLst/>
                <a:latin typeface="Times New Roman" panose="02020603050405020304" pitchFamily="18" charset="0"/>
              </a:rPr>
              <a:t> dir = </a:t>
            </a:r>
            <a:r>
              <a:rPr lang="en-US" altLang="ja-JP" sz="2400" dirty="0" err="1">
                <a:effectLst/>
                <a:latin typeface="Times New Roman" panose="02020603050405020304" pitchFamily="18" charset="0"/>
              </a:rPr>
              <a:t>isLegalMove</a:t>
            </a:r>
            <a:r>
              <a:rPr lang="en-US" altLang="ja-JP" sz="2400" dirty="0">
                <a:effectLst/>
                <a:latin typeface="Times New Roman" panose="02020603050405020304" pitchFamily="18" charset="0"/>
              </a:rPr>
              <a:t> (x, y, color);</a:t>
            </a:r>
            <a:endParaRPr kumimoji="1" lang="en-US" altLang="ja-JP" sz="2400" dirty="0">
              <a:effectLst/>
              <a:latin typeface="Times New Roman" panose="02020603050405020304" pitchFamily="18" charset="0"/>
            </a:endParaRPr>
          </a:p>
          <a:p>
            <a:pPr algn="l"/>
            <a:r>
              <a:rPr lang="en-US" altLang="ja-JP" sz="2400" dirty="0">
                <a:effectLst/>
                <a:latin typeface="Times New Roman" panose="02020603050405020304" pitchFamily="18" charset="0"/>
              </a:rPr>
              <a:t>   if (dir == 0) error();</a:t>
            </a:r>
            <a:r>
              <a:rPr lang="en-US" altLang="ja-JP" sz="2400" dirty="0">
                <a:solidFill>
                  <a:srgbClr val="FFFF00"/>
                </a:solidFill>
                <a:effectLst/>
                <a:latin typeface="Times New Roman" panose="02020603050405020304" pitchFamily="18" charset="0"/>
              </a:rPr>
              <a:t>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合法手が無ければエラー</a:t>
            </a:r>
            <a:endParaRPr lang="en-US" altLang="ja-JP" sz="2000" dirty="0">
              <a:solidFill>
                <a:srgbClr val="FFFF00"/>
              </a:solidFill>
              <a:effectLst/>
              <a:latin typeface="Times New Roman" panose="02020603050405020304" pitchFamily="18" charset="0"/>
            </a:endParaRPr>
          </a:p>
          <a:p>
            <a:pPr algn="l"/>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 </a:t>
            </a:r>
            <a:r>
              <a:rPr lang="en-US" altLang="ja-JP" sz="2400" dirty="0">
                <a:effectLst/>
                <a:latin typeface="Times New Roman" panose="02020603050405020304" pitchFamily="18" charset="0"/>
              </a:rPr>
              <a:t>board[x][y] = color;</a:t>
            </a:r>
            <a:r>
              <a:rPr lang="en-US" altLang="ja-JP" sz="2000" dirty="0">
                <a:solidFill>
                  <a:srgbClr val="FFFF00"/>
                </a:solidFill>
                <a:effectLst/>
                <a:latin typeface="Times New Roman" panose="02020603050405020304" pitchFamily="18" charset="0"/>
              </a:rPr>
              <a:t> // </a:t>
            </a:r>
            <a:r>
              <a:rPr lang="ja-JP" altLang="en-US" sz="2000" dirty="0">
                <a:solidFill>
                  <a:srgbClr val="FFFF00"/>
                </a:solidFill>
                <a:effectLst/>
                <a:latin typeface="Times New Roman" panose="02020603050405020304" pitchFamily="18" charset="0"/>
              </a:rPr>
              <a:t>石を置く</a:t>
            </a:r>
            <a:endParaRPr lang="en-US" altLang="ja-JP" sz="2000" dirty="0">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   for (</a:t>
            </a:r>
            <a:r>
              <a:rPr kumimoji="1" lang="en-US" altLang="ja-JP" sz="2400" dirty="0" err="1">
                <a:effectLst/>
                <a:latin typeface="Times New Roman" panose="02020603050405020304" pitchFamily="18" charset="0"/>
              </a:rPr>
              <a:t>int</a:t>
            </a:r>
            <a:r>
              <a:rPr kumimoji="1" lang="en-US" altLang="ja-JP" sz="2400" dirty="0">
                <a:effectLst/>
                <a:latin typeface="Times New Roman" panose="02020603050405020304" pitchFamily="18" charset="0"/>
              </a:rPr>
              <a:t> </a:t>
            </a:r>
            <a:r>
              <a:rPr kumimoji="1" lang="en-US" altLang="ja-JP" sz="2400" dirty="0" err="1">
                <a:effectLst/>
                <a:latin typeface="Times New Roman" panose="02020603050405020304" pitchFamily="18" charset="0"/>
              </a:rPr>
              <a:t>i</a:t>
            </a:r>
            <a:r>
              <a:rPr kumimoji="1" lang="en-US" altLang="ja-JP" sz="2400" dirty="0">
                <a:effectLst/>
                <a:latin typeface="Times New Roman" panose="02020603050405020304" pitchFamily="18" charset="0"/>
              </a:rPr>
              <a:t>=0; </a:t>
            </a:r>
            <a:r>
              <a:rPr kumimoji="1" lang="en-US" altLang="ja-JP" sz="2400" dirty="0" err="1">
                <a:effectLst/>
                <a:latin typeface="Times New Roman" panose="02020603050405020304" pitchFamily="18" charset="0"/>
              </a:rPr>
              <a:t>i</a:t>
            </a:r>
            <a:r>
              <a:rPr kumimoji="1" lang="en-US" altLang="ja-JP" sz="2400" dirty="0">
                <a:effectLst/>
                <a:latin typeface="Times New Roman" panose="02020603050405020304" pitchFamily="18" charset="0"/>
              </a:rPr>
              <a:t>&lt;8; ++</a:t>
            </a:r>
            <a:r>
              <a:rPr kumimoji="1" lang="en-US" altLang="ja-JP" sz="2400" dirty="0" err="1">
                <a:effectLst/>
                <a:latin typeface="Times New Roman" panose="02020603050405020304" pitchFamily="18" charset="0"/>
              </a:rPr>
              <a:t>i</a:t>
            </a:r>
            <a:r>
              <a:rPr kumimoji="1" lang="en-US" altLang="ja-JP" sz="2400" dirty="0">
                <a:effectLst/>
                <a:latin typeface="Times New Roman" panose="02020603050405020304" pitchFamily="18" charset="0"/>
              </a:rPr>
              <a:t>)</a:t>
            </a:r>
            <a:endParaRPr lang="en-US" altLang="ja-JP" sz="2400" dirty="0">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        if ((dir  &amp; (1 &lt;&lt; </a:t>
            </a:r>
            <a:r>
              <a:rPr kumimoji="1" lang="en-US" altLang="ja-JP" sz="2400" dirty="0" err="1">
                <a:effectLst/>
                <a:latin typeface="Times New Roman" panose="02020603050405020304" pitchFamily="18" charset="0"/>
              </a:rPr>
              <a:t>i</a:t>
            </a:r>
            <a:r>
              <a:rPr kumimoji="1" lang="en-US" altLang="ja-JP" sz="2400">
                <a:effectLst/>
                <a:latin typeface="Times New Roman" panose="02020603050405020304" pitchFamily="18" charset="0"/>
              </a:rPr>
              <a:t>)) </a:t>
            </a:r>
            <a:r>
              <a:rPr kumimoji="1" lang="en-US" altLang="ja-JP" sz="2400" dirty="0">
                <a:effectLst/>
                <a:latin typeface="Times New Roman" panose="02020603050405020304" pitchFamily="18" charset="0"/>
              </a:rPr>
              <a:t>!= 0</a:t>
            </a:r>
            <a:r>
              <a:rPr lang="en-US" altLang="ja-JP" sz="2400" dirty="0">
                <a:effectLst/>
                <a:latin typeface="Times New Roman" panose="02020603050405020304" pitchFamily="18" charset="0"/>
              </a:rPr>
              <a:t>)</a:t>
            </a:r>
            <a:r>
              <a:rPr lang="ja-JP" altLang="en-US" sz="2400" dirty="0">
                <a:effectLst/>
                <a:latin typeface="Times New Roman" panose="02020603050405020304" pitchFamily="18" charset="0"/>
              </a:rPr>
              <a:t> </a:t>
            </a:r>
            <a:r>
              <a:rPr lang="en-US" altLang="ja-JP" sz="2400" dirty="0">
                <a:effectLst/>
                <a:latin typeface="Times New Roman" panose="02020603050405020304" pitchFamily="18" charset="0"/>
              </a:rPr>
              <a:t>{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引っくり返せる方向の場合</a:t>
            </a:r>
            <a:endParaRPr lang="en-US" altLang="ja-JP" sz="2000" dirty="0">
              <a:solidFill>
                <a:srgbClr val="FFFF00"/>
              </a:solidFill>
              <a:effectLst/>
              <a:latin typeface="Times New Roman" panose="02020603050405020304" pitchFamily="18" charset="0"/>
            </a:endParaRPr>
          </a:p>
          <a:p>
            <a:pPr algn="l"/>
            <a:r>
              <a:rPr lang="en-US" altLang="ja-JP" sz="2400" dirty="0">
                <a:effectLst/>
                <a:latin typeface="Times New Roman" panose="02020603050405020304" pitchFamily="18" charset="0"/>
              </a:rPr>
              <a:t>            </a:t>
            </a:r>
            <a:r>
              <a:rPr lang="en-US" altLang="ja-JP" sz="2400" dirty="0" err="1">
                <a:effectLst/>
                <a:latin typeface="Times New Roman" panose="02020603050405020304" pitchFamily="18" charset="0"/>
              </a:rPr>
              <a:t>int</a:t>
            </a:r>
            <a:r>
              <a:rPr lang="en-US" altLang="ja-JP" sz="2400" dirty="0">
                <a:effectLst/>
                <a:latin typeface="Times New Roman" panose="02020603050405020304" pitchFamily="18" charset="0"/>
              </a:rPr>
              <a:t> k=1;</a:t>
            </a:r>
            <a:r>
              <a:rPr lang="en-US" altLang="ja-JP" sz="2400" dirty="0">
                <a:solidFill>
                  <a:srgbClr val="FFFF00"/>
                </a:solidFill>
                <a:effectLst/>
                <a:latin typeface="Times New Roman" panose="02020603050405020304" pitchFamily="18" charset="0"/>
              </a:rPr>
              <a:t> </a:t>
            </a:r>
          </a:p>
          <a:p>
            <a:pPr algn="l"/>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　</a:t>
            </a:r>
            <a:r>
              <a:rPr lang="en-US" altLang="ja-JP" sz="2000" dirty="0">
                <a:solidFill>
                  <a:srgbClr val="FFFF00"/>
                </a:solidFill>
                <a:effectLst/>
                <a:latin typeface="Times New Roman" panose="02020603050405020304" pitchFamily="18" charset="0"/>
              </a:rPr>
              <a:t>    // </a:t>
            </a:r>
            <a:r>
              <a:rPr lang="ja-JP" altLang="en-US" sz="2000" dirty="0">
                <a:solidFill>
                  <a:srgbClr val="FFFF00"/>
                </a:solidFill>
                <a:effectLst/>
                <a:latin typeface="Times New Roman" panose="02020603050405020304" pitchFamily="18" charset="0"/>
              </a:rPr>
              <a:t>敵石以外</a:t>
            </a:r>
            <a:r>
              <a:rPr lang="en-US" altLang="ja-JP" sz="2000" dirty="0">
                <a:solidFill>
                  <a:srgbClr val="FFFF00"/>
                </a:solidFill>
                <a:effectLst/>
                <a:latin typeface="Times New Roman" panose="02020603050405020304" pitchFamily="18" charset="0"/>
              </a:rPr>
              <a:t>(=</a:t>
            </a:r>
            <a:r>
              <a:rPr lang="ja-JP" altLang="en-US" sz="2000" dirty="0">
                <a:solidFill>
                  <a:srgbClr val="FFFF00"/>
                </a:solidFill>
                <a:effectLst/>
                <a:latin typeface="Times New Roman" panose="02020603050405020304" pitchFamily="18" charset="0"/>
              </a:rPr>
              <a:t>自石</a:t>
            </a:r>
            <a:r>
              <a:rPr lang="en-US" altLang="ja-JP" sz="2000" dirty="0">
                <a:solidFill>
                  <a:srgbClr val="FFFF00"/>
                </a:solidFill>
                <a:effectLst/>
                <a:latin typeface="Times New Roman" panose="02020603050405020304" pitchFamily="18" charset="0"/>
              </a:rPr>
              <a:t>)</a:t>
            </a:r>
            <a:r>
              <a:rPr lang="ja-JP" altLang="en-US" sz="2000" dirty="0">
                <a:solidFill>
                  <a:srgbClr val="FFFF00"/>
                </a:solidFill>
                <a:effectLst/>
                <a:latin typeface="Times New Roman" panose="02020603050405020304" pitchFamily="18" charset="0"/>
              </a:rPr>
              <a:t>に当るまで探索</a:t>
            </a:r>
            <a:endParaRPr lang="en-US" altLang="ja-JP" sz="2000" dirty="0">
              <a:effectLst/>
              <a:latin typeface="Times New Roman" panose="02020603050405020304" pitchFamily="18" charset="0"/>
            </a:endParaRPr>
          </a:p>
          <a:p>
            <a:pPr algn="l"/>
            <a:r>
              <a:rPr kumimoji="1" lang="en-US" altLang="ja-JP" sz="2400" dirty="0">
                <a:effectLst/>
                <a:latin typeface="Times New Roman" panose="02020603050405020304" pitchFamily="18" charset="0"/>
              </a:rPr>
              <a:t>            while (</a:t>
            </a:r>
            <a:r>
              <a:rPr lang="en-US" altLang="ja-JP" sz="2400" dirty="0">
                <a:effectLst/>
                <a:latin typeface="Times New Roman" panose="02020603050405020304" pitchFamily="18" charset="0"/>
              </a:rPr>
              <a:t>board[</a:t>
            </a:r>
            <a:r>
              <a:rPr lang="en-US" altLang="ja-JP" sz="2400" dirty="0" err="1">
                <a:effectLst/>
                <a:latin typeface="Times New Roman" panose="02020603050405020304" pitchFamily="18" charset="0"/>
              </a:rPr>
              <a:t>x+k</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vx</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i</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y+k</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vy</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i</a:t>
            </a:r>
            <a:r>
              <a:rPr lang="en-US" altLang="ja-JP" sz="2400" dirty="0">
                <a:effectLst/>
                <a:latin typeface="Times New Roman" panose="02020603050405020304" pitchFamily="18" charset="0"/>
              </a:rPr>
              <a:t>]] == -color) {</a:t>
            </a:r>
          </a:p>
          <a:p>
            <a:pPr algn="l"/>
            <a:r>
              <a:rPr lang="en-US" altLang="ja-JP" sz="2400" dirty="0">
                <a:effectLst/>
                <a:latin typeface="Times New Roman" panose="02020603050405020304" pitchFamily="18" charset="0"/>
              </a:rPr>
              <a:t>               board[</a:t>
            </a:r>
            <a:r>
              <a:rPr lang="en-US" altLang="ja-JP" sz="2400" dirty="0" err="1">
                <a:effectLst/>
                <a:latin typeface="Times New Roman" panose="02020603050405020304" pitchFamily="18" charset="0"/>
              </a:rPr>
              <a:t>x+k</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vx</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i</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y+k</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vy</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i</a:t>
            </a:r>
            <a:r>
              <a:rPr lang="en-US" altLang="ja-JP" sz="2400" dirty="0">
                <a:effectLst/>
                <a:latin typeface="Times New Roman" panose="02020603050405020304" pitchFamily="18" charset="0"/>
              </a:rPr>
              <a:t>]] = color;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敵石を反転</a:t>
            </a:r>
            <a:endParaRPr lang="en-US" altLang="ja-JP" sz="2000" dirty="0">
              <a:solidFill>
                <a:srgbClr val="FFFF00"/>
              </a:solidFill>
              <a:effectLst/>
              <a:latin typeface="Times New Roman" panose="02020603050405020304" pitchFamily="18" charset="0"/>
            </a:endParaRPr>
          </a:p>
          <a:p>
            <a:pPr algn="l"/>
            <a:r>
              <a:rPr lang="en-US" altLang="ja-JP" sz="2400" dirty="0">
                <a:effectLst/>
                <a:latin typeface="Times New Roman" panose="02020603050405020304" pitchFamily="18" charset="0"/>
              </a:rPr>
              <a:t>               ++k;</a:t>
            </a:r>
          </a:p>
          <a:p>
            <a:pPr algn="l"/>
            <a:r>
              <a:rPr lang="ja-JP" altLang="en-US" sz="2400" dirty="0">
                <a:effectLst/>
                <a:latin typeface="Times New Roman" panose="02020603050405020304" pitchFamily="18" charset="0"/>
              </a:rPr>
              <a:t>           </a:t>
            </a:r>
            <a:r>
              <a:rPr lang="en-US" altLang="ja-JP" sz="2400" dirty="0">
                <a:effectLst/>
                <a:latin typeface="Times New Roman" panose="02020603050405020304" pitchFamily="18" charset="0"/>
              </a:rPr>
              <a:t>}</a:t>
            </a:r>
          </a:p>
          <a:p>
            <a:pPr algn="l"/>
            <a:r>
              <a:rPr kumimoji="1" lang="en-US" altLang="ja-JP" sz="2400" dirty="0">
                <a:effectLst/>
                <a:latin typeface="Times New Roman" panose="02020603050405020304"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a:t>
            </a:r>
            <a:endParaRPr kumimoji="1" lang="en-US" altLang="ja-JP" sz="2400" dirty="0">
              <a:effectLst/>
              <a:latin typeface="Times New Roman" panose="02020603050405020304" pitchFamily="18" charset="0"/>
            </a:endParaRPr>
          </a:p>
        </p:txBody>
      </p:sp>
    </p:spTree>
    <p:extLst>
      <p:ext uri="{BB962C8B-B14F-4D97-AF65-F5344CB8AC3E}">
        <p14:creationId xmlns:p14="http://schemas.microsoft.com/office/powerpoint/2010/main" val="195802300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aseline="0" dirty="0">
                <a:latin typeface="Times New Roman" pitchFamily="18" charset="0"/>
              </a:rPr>
              <a:t>宿題：</a:t>
            </a:r>
            <a:r>
              <a:rPr kumimoji="1" lang="en-US" altLang="ja-JP" baseline="0" dirty="0">
                <a:latin typeface="Times New Roman" pitchFamily="18" charset="0"/>
              </a:rPr>
              <a:t>3</a:t>
            </a:r>
            <a:r>
              <a:rPr kumimoji="1" lang="ja-JP" altLang="en-US" baseline="0" dirty="0">
                <a:latin typeface="Times New Roman" pitchFamily="18" charset="0"/>
              </a:rPr>
              <a:t>目並べ</a:t>
            </a:r>
            <a:r>
              <a:rPr lang="ja-JP" altLang="en-US" dirty="0">
                <a:latin typeface="Times New Roman" pitchFamily="18" charset="0"/>
              </a:rPr>
              <a:t>の着手選択</a:t>
            </a:r>
            <a:endParaRPr kumimoji="1" lang="ja-JP" altLang="en-US" baseline="0" dirty="0">
              <a:latin typeface="Times New Roman" pitchFamily="18" charset="0"/>
            </a:endParaRPr>
          </a:p>
        </p:txBody>
      </p:sp>
      <p:sp>
        <p:nvSpPr>
          <p:cNvPr id="3" name="コンテンツ プレースホルダー 2"/>
          <p:cNvSpPr>
            <a:spLocks noGrp="1"/>
          </p:cNvSpPr>
          <p:nvPr>
            <p:ph idx="1"/>
          </p:nvPr>
        </p:nvSpPr>
        <p:spPr/>
        <p:txBody>
          <a:bodyPr/>
          <a:lstStyle/>
          <a:p>
            <a:r>
              <a:rPr lang="en-US" altLang="ja-JP" dirty="0">
                <a:latin typeface="Times New Roman" pitchFamily="18" charset="0"/>
              </a:rPr>
              <a:t>3</a:t>
            </a:r>
            <a:r>
              <a:rPr lang="ja-JP" altLang="en-US" dirty="0">
                <a:latin typeface="Times New Roman" pitchFamily="18" charset="0"/>
              </a:rPr>
              <a:t>目並べ着手選択</a:t>
            </a:r>
            <a:endParaRPr lang="en-US" altLang="ja-JP" dirty="0">
              <a:latin typeface="Times New Roman" pitchFamily="18" charset="0"/>
            </a:endParaRPr>
          </a:p>
          <a:p>
            <a:pPr lvl="1"/>
            <a:r>
              <a:rPr lang="ja-JP" altLang="en-US" dirty="0">
                <a:latin typeface="Times New Roman" pitchFamily="18" charset="0"/>
              </a:rPr>
              <a:t>先手後手それぞれを人間か</a:t>
            </a:r>
            <a:r>
              <a:rPr lang="en-US" altLang="ja-JP" dirty="0">
                <a:latin typeface="Times New Roman" pitchFamily="18" charset="0"/>
              </a:rPr>
              <a:t>CPU</a:t>
            </a:r>
            <a:r>
              <a:rPr lang="ja-JP" altLang="en-US" dirty="0">
                <a:latin typeface="Times New Roman" pitchFamily="18" charset="0"/>
              </a:rPr>
              <a:t>のどちらが受け持つかを選べるようにせよ</a:t>
            </a:r>
            <a:endParaRPr lang="en-US" altLang="ja-JP" dirty="0">
              <a:latin typeface="Times New Roman" pitchFamily="18" charset="0"/>
            </a:endParaRPr>
          </a:p>
          <a:p>
            <a:pPr lvl="2"/>
            <a:r>
              <a:rPr kumimoji="1" lang="en-US" altLang="ja-JP" baseline="0" dirty="0">
                <a:latin typeface="Times New Roman" pitchFamily="18" charset="0"/>
              </a:rPr>
              <a:t>CPU</a:t>
            </a:r>
            <a:r>
              <a:rPr kumimoji="1" lang="ja-JP" altLang="en-US" baseline="0" dirty="0">
                <a:latin typeface="Times New Roman" pitchFamily="18" charset="0"/>
              </a:rPr>
              <a:t>は合法手からランダムに選択する</a:t>
            </a:r>
            <a:endParaRPr kumimoji="1" lang="en-US" altLang="ja-JP" baseline="0" dirty="0">
              <a:latin typeface="Times New Roman" pitchFamily="18" charset="0"/>
            </a:endParaRPr>
          </a:p>
        </p:txBody>
      </p:sp>
      <p:sp>
        <p:nvSpPr>
          <p:cNvPr id="16" name="正方形/長方形 15"/>
          <p:cNvSpPr/>
          <p:nvPr/>
        </p:nvSpPr>
        <p:spPr bwMode="auto">
          <a:xfrm>
            <a:off x="2209800" y="39624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正方形/長方形 16"/>
          <p:cNvSpPr/>
          <p:nvPr/>
        </p:nvSpPr>
        <p:spPr bwMode="auto">
          <a:xfrm>
            <a:off x="2862934" y="39624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正方形/長方形 17"/>
          <p:cNvSpPr/>
          <p:nvPr/>
        </p:nvSpPr>
        <p:spPr bwMode="auto">
          <a:xfrm>
            <a:off x="3516068" y="39624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 name="正方形/長方形 18"/>
          <p:cNvSpPr/>
          <p:nvPr/>
        </p:nvSpPr>
        <p:spPr bwMode="auto">
          <a:xfrm>
            <a:off x="2209800" y="4604666"/>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 name="正方形/長方形 19"/>
          <p:cNvSpPr/>
          <p:nvPr/>
        </p:nvSpPr>
        <p:spPr bwMode="auto">
          <a:xfrm>
            <a:off x="2862934" y="4604666"/>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正方形/長方形 20"/>
          <p:cNvSpPr/>
          <p:nvPr/>
        </p:nvSpPr>
        <p:spPr bwMode="auto">
          <a:xfrm>
            <a:off x="3516068" y="4604666"/>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正方形/長方形 21"/>
          <p:cNvSpPr/>
          <p:nvPr/>
        </p:nvSpPr>
        <p:spPr bwMode="auto">
          <a:xfrm>
            <a:off x="2209800" y="5246932"/>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正方形/長方形 22"/>
          <p:cNvSpPr/>
          <p:nvPr/>
        </p:nvSpPr>
        <p:spPr bwMode="auto">
          <a:xfrm>
            <a:off x="2862934" y="5246932"/>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p:cNvSpPr/>
          <p:nvPr/>
        </p:nvSpPr>
        <p:spPr bwMode="auto">
          <a:xfrm>
            <a:off x="3516068" y="5246932"/>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円/楕円 13"/>
          <p:cNvSpPr/>
          <p:nvPr/>
        </p:nvSpPr>
        <p:spPr bwMode="auto">
          <a:xfrm>
            <a:off x="2302333" y="4049071"/>
            <a:ext cx="457200" cy="457200"/>
          </a:xfrm>
          <a:prstGeom prst="ellips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31" name="グループ化 30"/>
          <p:cNvGrpSpPr/>
          <p:nvPr/>
        </p:nvGrpSpPr>
        <p:grpSpPr>
          <a:xfrm>
            <a:off x="2969693" y="4080882"/>
            <a:ext cx="428748" cy="428748"/>
            <a:chOff x="5556278" y="4626401"/>
            <a:chExt cx="428748" cy="428748"/>
          </a:xfrm>
        </p:grpSpPr>
        <p:cxnSp>
          <p:nvCxnSpPr>
            <p:cNvPr id="26" name="直線コネクタ 25"/>
            <p:cNvCxnSpPr/>
            <p:nvPr/>
          </p:nvCxnSpPr>
          <p:spPr bwMode="auto">
            <a:xfrm flipH="1">
              <a:off x="5562601" y="4626401"/>
              <a:ext cx="422425" cy="428748"/>
            </a:xfrm>
            <a:prstGeom prst="lin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flipH="1" flipV="1">
              <a:off x="5556278" y="4626401"/>
              <a:ext cx="428748" cy="428748"/>
            </a:xfrm>
            <a:prstGeom prst="lin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32" name="円/楕円 31"/>
          <p:cNvSpPr/>
          <p:nvPr/>
        </p:nvSpPr>
        <p:spPr bwMode="auto">
          <a:xfrm>
            <a:off x="2302333" y="5345327"/>
            <a:ext cx="457200" cy="457200"/>
          </a:xfrm>
          <a:prstGeom prst="ellips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33" name="グループ化 32"/>
          <p:cNvGrpSpPr/>
          <p:nvPr/>
        </p:nvGrpSpPr>
        <p:grpSpPr>
          <a:xfrm>
            <a:off x="2330785" y="4712019"/>
            <a:ext cx="428748" cy="428748"/>
            <a:chOff x="5556278" y="4626401"/>
            <a:chExt cx="428748" cy="428748"/>
          </a:xfrm>
        </p:grpSpPr>
        <p:cxnSp>
          <p:nvCxnSpPr>
            <p:cNvPr id="34" name="直線コネクタ 33"/>
            <p:cNvCxnSpPr/>
            <p:nvPr/>
          </p:nvCxnSpPr>
          <p:spPr bwMode="auto">
            <a:xfrm flipH="1">
              <a:off x="5562601" y="4626401"/>
              <a:ext cx="422425" cy="428748"/>
            </a:xfrm>
            <a:prstGeom prst="lin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直線コネクタ 34"/>
            <p:cNvCxnSpPr/>
            <p:nvPr/>
          </p:nvCxnSpPr>
          <p:spPr bwMode="auto">
            <a:xfrm flipH="1" flipV="1">
              <a:off x="5556278" y="4626401"/>
              <a:ext cx="428748" cy="428748"/>
            </a:xfrm>
            <a:prstGeom prst="lin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40" name="円/楕円 39"/>
          <p:cNvSpPr/>
          <p:nvPr/>
        </p:nvSpPr>
        <p:spPr bwMode="auto">
          <a:xfrm>
            <a:off x="2972197" y="4712019"/>
            <a:ext cx="457200" cy="457200"/>
          </a:xfrm>
          <a:prstGeom prst="ellips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 name="テキスト ボックス 3"/>
          <p:cNvSpPr txBox="1"/>
          <p:nvPr/>
        </p:nvSpPr>
        <p:spPr>
          <a:xfrm>
            <a:off x="4659905" y="4220004"/>
            <a:ext cx="3525324" cy="1348061"/>
          </a:xfrm>
          <a:prstGeom prst="rect">
            <a:avLst/>
          </a:prstGeom>
          <a:noFill/>
        </p:spPr>
        <p:txBody>
          <a:bodyPr wrap="none" rtlCol="0">
            <a:spAutoFit/>
          </a:bodyPr>
          <a:lstStyle/>
          <a:p>
            <a:pPr algn="l"/>
            <a:r>
              <a:rPr kumimoji="1" lang="ja-JP" altLang="en-US" sz="2400" dirty="0">
                <a:latin typeface="Times New Roman" panose="02020603050405020304" pitchFamily="18" charset="0"/>
              </a:rPr>
              <a:t>空きマスが</a:t>
            </a:r>
            <a:r>
              <a:rPr lang="en-US" altLang="ja-JP" sz="2400" dirty="0">
                <a:latin typeface="Times New Roman" panose="02020603050405020304" pitchFamily="18" charset="0"/>
              </a:rPr>
              <a:t>4</a:t>
            </a:r>
            <a:r>
              <a:rPr lang="ja-JP" altLang="en-US" sz="2400" dirty="0">
                <a:latin typeface="Times New Roman" panose="02020603050405020304" pitchFamily="18" charset="0"/>
              </a:rPr>
              <a:t>箇所あるので</a:t>
            </a:r>
            <a:endParaRPr lang="en-US" altLang="ja-JP" sz="2400" dirty="0">
              <a:latin typeface="Times New Roman" panose="02020603050405020304" pitchFamily="18" charset="0"/>
            </a:endParaRPr>
          </a:p>
          <a:p>
            <a:pPr algn="l"/>
            <a:r>
              <a:rPr kumimoji="1" lang="en-US" altLang="ja-JP" sz="2400" dirty="0">
                <a:latin typeface="Times New Roman" panose="02020603050405020304" pitchFamily="18" charset="0"/>
              </a:rPr>
              <a:t>0</a:t>
            </a:r>
            <a:r>
              <a:rPr kumimoji="1" lang="ja-JP" altLang="en-US" sz="2400" dirty="0">
                <a:latin typeface="Times New Roman" panose="02020603050405020304" pitchFamily="18" charset="0"/>
              </a:rPr>
              <a:t>～</a:t>
            </a:r>
            <a:r>
              <a:rPr kumimoji="1" lang="en-US" altLang="ja-JP" sz="2400" dirty="0">
                <a:latin typeface="Times New Roman" panose="02020603050405020304" pitchFamily="18" charset="0"/>
              </a:rPr>
              <a:t>3</a:t>
            </a:r>
            <a:r>
              <a:rPr kumimoji="1" lang="ja-JP" altLang="en-US" sz="2400" dirty="0">
                <a:latin typeface="Times New Roman" panose="02020603050405020304" pitchFamily="18" charset="0"/>
              </a:rPr>
              <a:t>の乱数を発生させて</a:t>
            </a:r>
            <a:endParaRPr lang="en-US" altLang="ja-JP" sz="2400" dirty="0">
              <a:latin typeface="Times New Roman" panose="02020603050405020304" pitchFamily="18" charset="0"/>
            </a:endParaRPr>
          </a:p>
          <a:p>
            <a:pPr algn="l"/>
            <a:r>
              <a:rPr kumimoji="1" lang="ja-JP" altLang="en-US" sz="2400" dirty="0">
                <a:latin typeface="Times New Roman" panose="02020603050405020304" pitchFamily="18" charset="0"/>
              </a:rPr>
              <a:t>着手選択</a:t>
            </a:r>
          </a:p>
        </p:txBody>
      </p:sp>
    </p:spTree>
    <p:extLst>
      <p:ext uri="{BB962C8B-B14F-4D97-AF65-F5344CB8AC3E}">
        <p14:creationId xmlns:p14="http://schemas.microsoft.com/office/powerpoint/2010/main" val="217126002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1066800"/>
          </a:xfrm>
        </p:spPr>
        <p:txBody>
          <a:bodyPr/>
          <a:lstStyle/>
          <a:p>
            <a:r>
              <a:rPr kumimoji="1" lang="en-US" altLang="ja-JP" dirty="0"/>
              <a:t>3</a:t>
            </a:r>
            <a:r>
              <a:rPr lang="ja-JP" altLang="en-US" dirty="0"/>
              <a:t>目</a:t>
            </a:r>
            <a:r>
              <a:rPr kumimoji="1" lang="ja-JP" altLang="en-US" dirty="0"/>
              <a:t>並べの実行例</a:t>
            </a:r>
          </a:p>
        </p:txBody>
      </p:sp>
      <p:sp>
        <p:nvSpPr>
          <p:cNvPr id="3" name="正方形/長方形 2"/>
          <p:cNvSpPr/>
          <p:nvPr/>
        </p:nvSpPr>
        <p:spPr bwMode="auto">
          <a:xfrm>
            <a:off x="304800" y="914400"/>
            <a:ext cx="8534400" cy="5715000"/>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0" rIns="91440" bIns="0" numCol="1" spcCol="0" rtlCol="0" fromWordArt="0" anchor="ctr" anchorCtr="0" forceAA="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 java </a:t>
            </a:r>
            <a:r>
              <a:rPr kumimoji="1" lang="en-US" altLang="ja-JP" sz="2400" dirty="0" err="1">
                <a:effectLst/>
                <a:latin typeface="Times New Roman" panose="02020603050405020304" pitchFamily="18" charset="0"/>
              </a:rPr>
              <a:t>tictactoe</a:t>
            </a:r>
            <a:endParaRPr kumimoji="1" lang="en-US" altLang="ja-JP" sz="2400" dirty="0">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effectLst/>
                <a:latin typeface="Times New Roman" panose="02020603050405020304" pitchFamily="18" charset="0"/>
              </a:rPr>
              <a:t>○は</a:t>
            </a:r>
            <a:r>
              <a:rPr lang="en-US" altLang="ja-JP" sz="2400" dirty="0">
                <a:effectLst/>
                <a:latin typeface="Times New Roman" panose="02020603050405020304" pitchFamily="18" charset="0"/>
              </a:rPr>
              <a:t>COM</a:t>
            </a:r>
            <a:r>
              <a:rPr lang="ja-JP" altLang="en-US" sz="2400" dirty="0">
                <a:effectLst/>
                <a:latin typeface="Times New Roman" panose="02020603050405020304" pitchFamily="18" charset="0"/>
              </a:rPr>
              <a:t>が持ちますか？ </a:t>
            </a:r>
            <a:r>
              <a:rPr lang="en-US" altLang="ja-JP" sz="2400" dirty="0">
                <a:effectLst/>
                <a:latin typeface="Times New Roman" panose="02020603050405020304" pitchFamily="18" charset="0"/>
              </a:rPr>
              <a:t>(Y/N) : n</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a:t>
            </a:r>
            <a:r>
              <a:rPr kumimoji="1" lang="ja-JP" altLang="en-US" sz="2400" dirty="0">
                <a:effectLst/>
                <a:latin typeface="Times New Roman" panose="02020603050405020304" pitchFamily="18" charset="0"/>
              </a:rPr>
              <a:t>は</a:t>
            </a:r>
            <a:r>
              <a:rPr kumimoji="1" lang="en-US" altLang="ja-JP" sz="2400" dirty="0">
                <a:effectLst/>
                <a:latin typeface="Times New Roman" panose="02020603050405020304" pitchFamily="18" charset="0"/>
              </a:rPr>
              <a:t>COM</a:t>
            </a:r>
            <a:r>
              <a:rPr kumimoji="1" lang="ja-JP" altLang="en-US" sz="2400" dirty="0">
                <a:effectLst/>
                <a:latin typeface="Times New Roman" panose="02020603050405020304" pitchFamily="18" charset="0"/>
              </a:rPr>
              <a:t>が持ちますか？ </a:t>
            </a:r>
            <a:r>
              <a:rPr kumimoji="1" lang="en-US" altLang="ja-JP" sz="2400" dirty="0">
                <a:effectLst/>
                <a:latin typeface="Times New Roman" panose="02020603050405020304" pitchFamily="18" charset="0"/>
              </a:rPr>
              <a:t>(Y/N) : y</a:t>
            </a:r>
          </a:p>
          <a:p>
            <a:pPr algn="l"/>
            <a:r>
              <a:rPr lang="ja-JP" altLang="en-US" sz="2400" dirty="0">
                <a:effectLst/>
                <a:latin typeface="Times New Roman" panose="02020603050405020304" pitchFamily="18" charset="0"/>
              </a:rPr>
              <a:t>┌─┬─┬─┐</a:t>
            </a:r>
            <a:endParaRPr lang="en-US" altLang="ja-JP" sz="2400" dirty="0">
              <a:effectLst/>
              <a:latin typeface="Times New Roman" panose="02020603050405020304" pitchFamily="18" charset="0"/>
            </a:endParaRPr>
          </a:p>
          <a:p>
            <a:pPr algn="l"/>
            <a:r>
              <a:rPr kumimoji="1" lang="ja-JP" altLang="en-US" sz="2400" dirty="0">
                <a:effectLst/>
                <a:latin typeface="Times New Roman" panose="02020603050405020304" pitchFamily="18" charset="0"/>
              </a:rPr>
              <a:t>│７│</a:t>
            </a:r>
            <a:r>
              <a:rPr lang="ja-JP" altLang="en-US" sz="2400" dirty="0">
                <a:effectLst/>
                <a:latin typeface="Times New Roman" panose="02020603050405020304" pitchFamily="18" charset="0"/>
              </a:rPr>
              <a:t>８</a:t>
            </a:r>
            <a:r>
              <a:rPr kumimoji="1" lang="ja-JP" altLang="en-US" sz="2400" dirty="0">
                <a:effectLst/>
                <a:latin typeface="Times New Roman" panose="02020603050405020304" pitchFamily="18" charset="0"/>
              </a:rPr>
              <a:t>│</a:t>
            </a:r>
            <a:r>
              <a:rPr lang="ja-JP" altLang="en-US" sz="2400" dirty="0">
                <a:effectLst/>
                <a:latin typeface="Times New Roman" panose="02020603050405020304" pitchFamily="18" charset="0"/>
              </a:rPr>
              <a:t>９</a:t>
            </a:r>
            <a:r>
              <a:rPr kumimoji="1" lang="ja-JP" altLang="en-US" sz="2400" dirty="0">
                <a:effectLst/>
                <a:latin typeface="Times New Roman" panose="02020603050405020304" pitchFamily="18" charset="0"/>
              </a:rPr>
              <a:t>│</a:t>
            </a:r>
            <a:endParaRPr kumimoji="1" lang="en-US" altLang="ja-JP" sz="2400" dirty="0">
              <a:effectLst/>
              <a:latin typeface="Times New Roman" panose="02020603050405020304" pitchFamily="18" charset="0"/>
            </a:endParaRPr>
          </a:p>
          <a:p>
            <a:pPr algn="l"/>
            <a:r>
              <a:rPr lang="ja-JP" altLang="en-US" sz="2400" dirty="0">
                <a:effectLst/>
                <a:latin typeface="Times New Roman" panose="02020603050405020304" pitchFamily="18" charset="0"/>
              </a:rPr>
              <a:t>├─┼─┼─┤</a:t>
            </a:r>
            <a:endParaRPr lang="en-US" altLang="ja-JP" sz="2400" dirty="0">
              <a:effectLst/>
              <a:latin typeface="Times New Roman" panose="02020603050405020304" pitchFamily="18" charset="0"/>
            </a:endParaRPr>
          </a:p>
          <a:p>
            <a:pPr algn="l"/>
            <a:r>
              <a:rPr lang="ja-JP" altLang="en-US" sz="2400" dirty="0">
                <a:effectLst/>
                <a:latin typeface="Times New Roman" panose="02020603050405020304" pitchFamily="18" charset="0"/>
              </a:rPr>
              <a:t>│４│５│６│</a:t>
            </a:r>
            <a:endParaRPr lang="en-US" altLang="ja-JP" sz="2400" dirty="0">
              <a:effectLst/>
              <a:latin typeface="Times New Roman" panose="02020603050405020304" pitchFamily="18" charset="0"/>
            </a:endParaRPr>
          </a:p>
          <a:p>
            <a:pPr algn="l"/>
            <a:r>
              <a:rPr lang="ja-JP" altLang="en-US" sz="2400" dirty="0">
                <a:effectLst/>
                <a:latin typeface="Times New Roman" panose="02020603050405020304" pitchFamily="18" charset="0"/>
              </a:rPr>
              <a:t>├─┼─┼─┤</a:t>
            </a:r>
            <a:endParaRPr lang="en-US" altLang="ja-JP" sz="2400" dirty="0">
              <a:effectLst/>
              <a:latin typeface="Times New Roman" panose="02020603050405020304" pitchFamily="18" charset="0"/>
            </a:endParaRPr>
          </a:p>
          <a:p>
            <a:pPr algn="l"/>
            <a:r>
              <a:rPr lang="ja-JP" altLang="en-US" sz="2400" dirty="0">
                <a:effectLst/>
                <a:latin typeface="Times New Roman" panose="02020603050405020304" pitchFamily="18" charset="0"/>
              </a:rPr>
              <a:t>│１│２│３│</a:t>
            </a:r>
            <a:endParaRPr lang="en-US" altLang="ja-JP" sz="2400" dirty="0">
              <a:effectLst/>
              <a:latin typeface="Times New Roman" panose="02020603050405020304" pitchFamily="18" charset="0"/>
            </a:endParaRPr>
          </a:p>
          <a:p>
            <a:pPr algn="l"/>
            <a:r>
              <a:rPr lang="ja-JP" altLang="en-US" sz="2400" dirty="0">
                <a:effectLst/>
                <a:latin typeface="Times New Roman" panose="02020603050405020304" pitchFamily="18" charset="0"/>
              </a:rPr>
              <a:t>└─┴─┴─┘</a:t>
            </a:r>
            <a:endParaRPr lang="en-US" altLang="ja-JP" sz="2400" dirty="0">
              <a:effectLst/>
              <a:latin typeface="Times New Roman" panose="02020603050405020304" pitchFamily="18" charset="0"/>
            </a:endParaRPr>
          </a:p>
          <a:p>
            <a:pPr algn="l"/>
            <a:r>
              <a:rPr lang="ja-JP" altLang="en-US" sz="2400" dirty="0">
                <a:effectLst/>
                <a:latin typeface="Times New Roman" panose="02020603050405020304" pitchFamily="18" charset="0"/>
              </a:rPr>
              <a:t>○の番です</a:t>
            </a:r>
            <a:endParaRPr lang="en-US" altLang="ja-JP" sz="2400" dirty="0">
              <a:effectLst/>
              <a:latin typeface="Times New Roman" panose="02020603050405020304" pitchFamily="18" charset="0"/>
            </a:endParaRPr>
          </a:p>
          <a:p>
            <a:pPr algn="l"/>
            <a:r>
              <a:rPr lang="ja-JP" altLang="en-US" sz="2400" dirty="0">
                <a:effectLst/>
                <a:latin typeface="Times New Roman" panose="02020603050405020304" pitchFamily="18" charset="0"/>
              </a:rPr>
              <a:t>打つ位置</a:t>
            </a:r>
            <a:r>
              <a:rPr lang="en-US" altLang="ja-JP" sz="2400" dirty="0">
                <a:effectLst/>
                <a:latin typeface="Times New Roman" panose="02020603050405020304" pitchFamily="18" charset="0"/>
              </a:rPr>
              <a:t>(1-9)</a:t>
            </a:r>
            <a:r>
              <a:rPr lang="ja-JP" altLang="en-US" sz="2400" dirty="0">
                <a:effectLst/>
                <a:latin typeface="Times New Roman" panose="02020603050405020304" pitchFamily="18" charset="0"/>
              </a:rPr>
              <a:t>を選んでください </a:t>
            </a:r>
            <a:r>
              <a:rPr lang="en-US" altLang="ja-JP" sz="2400" dirty="0">
                <a:effectLst/>
                <a:latin typeface="Times New Roman" panose="02020603050405020304" pitchFamily="18" charset="0"/>
              </a:rPr>
              <a:t>: </a:t>
            </a:r>
          </a:p>
          <a:p>
            <a:pPr algn="l"/>
            <a:endParaRPr kumimoji="1" lang="en-US" altLang="ja-JP" sz="2000" dirty="0">
              <a:effectLst/>
              <a:latin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aseline="0" dirty="0">
                <a:latin typeface="Times New Roman" pitchFamily="18" charset="0"/>
              </a:rPr>
              <a:t>駒・石の表現</a:t>
            </a:r>
          </a:p>
        </p:txBody>
      </p:sp>
      <p:sp>
        <p:nvSpPr>
          <p:cNvPr id="3" name="コンテンツ プレースホルダ 2"/>
          <p:cNvSpPr>
            <a:spLocks noGrp="1"/>
          </p:cNvSpPr>
          <p:nvPr>
            <p:ph idx="1"/>
          </p:nvPr>
        </p:nvSpPr>
        <p:spPr/>
        <p:txBody>
          <a:bodyPr/>
          <a:lstStyle/>
          <a:p>
            <a:r>
              <a:rPr kumimoji="1" lang="ja-JP" altLang="en-US" baseline="0" dirty="0">
                <a:latin typeface="Times New Roman" pitchFamily="18" charset="0"/>
              </a:rPr>
              <a:t>石の表現</a:t>
            </a:r>
            <a:endParaRPr kumimoji="1" lang="en-US" altLang="ja-JP" baseline="0" dirty="0">
              <a:latin typeface="Times New Roman" pitchFamily="18" charset="0"/>
            </a:endParaRPr>
          </a:p>
          <a:p>
            <a:pPr lvl="1"/>
            <a:r>
              <a:rPr lang="ja-JP" altLang="en-US" baseline="0" dirty="0">
                <a:latin typeface="Times New Roman" pitchFamily="18" charset="0"/>
              </a:rPr>
              <a:t>通常は打った位置から動かない</a:t>
            </a:r>
            <a:endParaRPr lang="en-US" altLang="ja-JP" baseline="0" dirty="0">
              <a:latin typeface="Times New Roman" pitchFamily="18" charset="0"/>
            </a:endParaRPr>
          </a:p>
          <a:p>
            <a:pPr lvl="1"/>
            <a:r>
              <a:rPr kumimoji="1" lang="ja-JP" altLang="en-US" baseline="0" dirty="0">
                <a:latin typeface="Times New Roman" pitchFamily="18" charset="0"/>
              </a:rPr>
              <a:t>多くの場合、種類のみで表せる</a:t>
            </a:r>
            <a:endParaRPr lang="en-US" altLang="ja-JP" baseline="0" dirty="0">
              <a:latin typeface="Times New Roman" pitchFamily="18" charset="0"/>
            </a:endParaRPr>
          </a:p>
          <a:p>
            <a:pPr lvl="2">
              <a:buNone/>
            </a:pPr>
            <a:r>
              <a:rPr lang="ja-JP" altLang="en-US" baseline="0" dirty="0">
                <a:latin typeface="Times New Roman" pitchFamily="18" charset="0"/>
              </a:rPr>
              <a:t>⇒ </a:t>
            </a:r>
            <a:r>
              <a:rPr lang="en-US" altLang="ja-JP" baseline="0" dirty="0" err="1">
                <a:latin typeface="Times New Roman" pitchFamily="18" charset="0"/>
              </a:rPr>
              <a:t>int</a:t>
            </a:r>
            <a:r>
              <a:rPr lang="ja-JP" altLang="en-US" baseline="0" dirty="0">
                <a:latin typeface="Times New Roman" pitchFamily="18" charset="0"/>
              </a:rPr>
              <a:t>型のみで十分な場合が多い</a:t>
            </a:r>
            <a:endParaRPr lang="en-US" altLang="ja-JP" baseline="0" dirty="0">
              <a:latin typeface="Times New Roman" pitchFamily="18" charset="0"/>
            </a:endParaRPr>
          </a:p>
          <a:p>
            <a:r>
              <a:rPr kumimoji="1" lang="ja-JP" altLang="en-US" baseline="0" dirty="0">
                <a:latin typeface="Times New Roman" pitchFamily="18" charset="0"/>
              </a:rPr>
              <a:t>駒の表現</a:t>
            </a:r>
            <a:endParaRPr lang="en-US" altLang="ja-JP" baseline="0" dirty="0">
              <a:latin typeface="Times New Roman" pitchFamily="18" charset="0"/>
            </a:endParaRPr>
          </a:p>
          <a:p>
            <a:pPr lvl="1"/>
            <a:r>
              <a:rPr kumimoji="1" lang="ja-JP" altLang="en-US" baseline="0" dirty="0">
                <a:latin typeface="Times New Roman" pitchFamily="18" charset="0"/>
              </a:rPr>
              <a:t>駒ごとに動ける範囲が違うことが多い</a:t>
            </a:r>
            <a:endParaRPr kumimoji="1" lang="en-US" altLang="ja-JP" baseline="0" dirty="0">
              <a:latin typeface="Times New Roman" pitchFamily="18" charset="0"/>
            </a:endParaRPr>
          </a:p>
          <a:p>
            <a:pPr lvl="2"/>
            <a:r>
              <a:rPr lang="ja-JP" altLang="en-US" baseline="0" dirty="0">
                <a:latin typeface="Times New Roman" pitchFamily="18" charset="0"/>
              </a:rPr>
              <a:t>駒の動ける範囲を表すデータが必要</a:t>
            </a:r>
            <a:endParaRPr lang="en-US" altLang="ja-JP" baseline="0" dirty="0">
              <a:latin typeface="Times New Roman" pitchFamily="18" charset="0"/>
            </a:endParaRPr>
          </a:p>
          <a:p>
            <a:pPr lvl="2">
              <a:buNone/>
            </a:pPr>
            <a:r>
              <a:rPr lang="ja-JP" altLang="en-US" baseline="0" dirty="0">
                <a:latin typeface="Times New Roman" pitchFamily="18" charset="0"/>
              </a:rPr>
              <a:t>⇒ 駒を表すオブジェクト型が必要な場合がある</a:t>
            </a:r>
            <a:endParaRPr kumimoji="1" lang="ja-JP" altLang="en-US" baseline="0" dirty="0">
              <a:latin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aseline="0" dirty="0">
                <a:latin typeface="Times New Roman" pitchFamily="18" charset="0"/>
              </a:rPr>
              <a:t>石の表現：リバーシ</a:t>
            </a:r>
            <a:endParaRPr kumimoji="1" lang="ja-JP" altLang="en-US" baseline="0" dirty="0">
              <a:latin typeface="Times New Roman" pitchFamily="18" charset="0"/>
            </a:endParaRPr>
          </a:p>
        </p:txBody>
      </p:sp>
      <p:sp>
        <p:nvSpPr>
          <p:cNvPr id="3" name="コンテンツ プレースホルダ 2"/>
          <p:cNvSpPr>
            <a:spLocks noGrp="1"/>
          </p:cNvSpPr>
          <p:nvPr>
            <p:ph idx="1"/>
          </p:nvPr>
        </p:nvSpPr>
        <p:spPr/>
        <p:txBody>
          <a:bodyPr/>
          <a:lstStyle/>
          <a:p>
            <a:r>
              <a:rPr kumimoji="1" lang="ja-JP" altLang="en-US" baseline="0" dirty="0">
                <a:latin typeface="Times New Roman" pitchFamily="18" charset="0"/>
              </a:rPr>
              <a:t>リバーシの石</a:t>
            </a:r>
            <a:endParaRPr kumimoji="1" lang="en-US" altLang="ja-JP" baseline="0" dirty="0">
              <a:latin typeface="Times New Roman" pitchFamily="18" charset="0"/>
            </a:endParaRPr>
          </a:p>
          <a:p>
            <a:pPr lvl="1"/>
            <a:r>
              <a:rPr lang="ja-JP" altLang="en-US" baseline="0" dirty="0">
                <a:latin typeface="Times New Roman" pitchFamily="18" charset="0"/>
              </a:rPr>
              <a:t>白か黒かのみ</a:t>
            </a:r>
            <a:endParaRPr kumimoji="1" lang="ja-JP" altLang="en-US" baseline="0" dirty="0">
              <a:latin typeface="Times New Roman" pitchFamily="18" charset="0"/>
            </a:endParaRPr>
          </a:p>
        </p:txBody>
      </p:sp>
      <p:sp>
        <p:nvSpPr>
          <p:cNvPr id="4" name="テキスト ボックス 3"/>
          <p:cNvSpPr txBox="1"/>
          <p:nvPr/>
        </p:nvSpPr>
        <p:spPr>
          <a:xfrm>
            <a:off x="1371600" y="2895600"/>
            <a:ext cx="2222083" cy="2591479"/>
          </a:xfrm>
          <a:prstGeom prst="rect">
            <a:avLst/>
          </a:prstGeom>
          <a:noFill/>
        </p:spPr>
        <p:txBody>
          <a:bodyPr wrap="none" rtlCol="0">
            <a:spAutoFit/>
          </a:bodyPr>
          <a:lstStyle/>
          <a:p>
            <a:pPr algn="l"/>
            <a:r>
              <a:rPr kumimoji="1" lang="en-US" altLang="ja-JP" dirty="0" err="1">
                <a:latin typeface="Times New Roman" pitchFamily="18" charset="0"/>
              </a:rPr>
              <a:t>int</a:t>
            </a:r>
            <a:r>
              <a:rPr kumimoji="1" lang="en-US" altLang="ja-JP" dirty="0">
                <a:latin typeface="Times New Roman" pitchFamily="18" charset="0"/>
              </a:rPr>
              <a:t> </a:t>
            </a:r>
            <a:r>
              <a:rPr kumimoji="1" lang="ja-JP" altLang="en-US" dirty="0">
                <a:latin typeface="Times New Roman" pitchFamily="18" charset="0"/>
              </a:rPr>
              <a:t>型で表現</a:t>
            </a:r>
            <a:endParaRPr kumimoji="1" lang="en-US" altLang="ja-JP" dirty="0">
              <a:latin typeface="Times New Roman" pitchFamily="18" charset="0"/>
            </a:endParaRPr>
          </a:p>
          <a:p>
            <a:pPr algn="l"/>
            <a:r>
              <a:rPr lang="ja-JP" altLang="en-US" dirty="0">
                <a:latin typeface="Times New Roman" pitchFamily="18" charset="0"/>
              </a:rPr>
              <a:t>   </a:t>
            </a:r>
            <a:r>
              <a:rPr kumimoji="1" lang="en-US" altLang="ja-JP" dirty="0">
                <a:latin typeface="Times New Roman" pitchFamily="18" charset="0"/>
              </a:rPr>
              <a:t>1 : </a:t>
            </a:r>
            <a:r>
              <a:rPr kumimoji="1" lang="ja-JP" altLang="en-US" dirty="0">
                <a:latin typeface="Times New Roman" pitchFamily="18" charset="0"/>
              </a:rPr>
              <a:t>黒石</a:t>
            </a:r>
            <a:endParaRPr kumimoji="1" lang="en-US" altLang="ja-JP" dirty="0">
              <a:latin typeface="Times New Roman" pitchFamily="18" charset="0"/>
            </a:endParaRPr>
          </a:p>
          <a:p>
            <a:pPr algn="l"/>
            <a:r>
              <a:rPr lang="en-US" altLang="ja-JP" dirty="0">
                <a:latin typeface="Times New Roman" pitchFamily="18" charset="0"/>
              </a:rPr>
              <a:t>  -1 : </a:t>
            </a:r>
            <a:r>
              <a:rPr lang="ja-JP" altLang="en-US" dirty="0">
                <a:latin typeface="Times New Roman" pitchFamily="18" charset="0"/>
              </a:rPr>
              <a:t>白石</a:t>
            </a:r>
            <a:endParaRPr lang="en-US" altLang="ja-JP" dirty="0">
              <a:latin typeface="Times New Roman" pitchFamily="18" charset="0"/>
            </a:endParaRPr>
          </a:p>
          <a:p>
            <a:pPr algn="l"/>
            <a:r>
              <a:rPr kumimoji="1" lang="en-US" altLang="ja-JP" dirty="0">
                <a:latin typeface="Times New Roman" pitchFamily="18" charset="0"/>
              </a:rPr>
              <a:t>   0 : </a:t>
            </a:r>
            <a:r>
              <a:rPr kumimoji="1" lang="ja-JP" altLang="en-US" dirty="0">
                <a:latin typeface="Times New Roman" pitchFamily="18" charset="0"/>
              </a:rPr>
              <a:t>空きマス</a:t>
            </a:r>
            <a:endParaRPr kumimoji="1" lang="en-US" altLang="ja-JP" dirty="0">
              <a:latin typeface="Times New Roman" pitchFamily="18" charset="0"/>
            </a:endParaRPr>
          </a:p>
          <a:p>
            <a:pPr algn="l"/>
            <a:r>
              <a:rPr lang="ja-JP" altLang="en-US" dirty="0">
                <a:latin typeface="Times New Roman" pitchFamily="18" charset="0"/>
              </a:rPr>
              <a:t>  ∞ </a:t>
            </a:r>
            <a:r>
              <a:rPr lang="en-US" altLang="ja-JP" dirty="0">
                <a:latin typeface="Times New Roman" pitchFamily="18" charset="0"/>
              </a:rPr>
              <a:t>: </a:t>
            </a:r>
            <a:r>
              <a:rPr lang="ja-JP" altLang="en-US" dirty="0">
                <a:latin typeface="Times New Roman" pitchFamily="18" charset="0"/>
              </a:rPr>
              <a:t>壁</a:t>
            </a:r>
            <a:endParaRPr kumimoji="1" lang="ja-JP" altLang="en-US" dirty="0">
              <a:latin typeface="Times New Roman" pitchFamily="18" charset="0"/>
            </a:endParaRPr>
          </a:p>
        </p:txBody>
      </p:sp>
      <p:sp>
        <p:nvSpPr>
          <p:cNvPr id="5" name="テキスト ボックス 4"/>
          <p:cNvSpPr txBox="1"/>
          <p:nvPr/>
        </p:nvSpPr>
        <p:spPr>
          <a:xfrm>
            <a:off x="4191000" y="1752600"/>
            <a:ext cx="4235454" cy="1040285"/>
          </a:xfrm>
          <a:prstGeom prst="rect">
            <a:avLst/>
          </a:prstGeom>
          <a:noFill/>
        </p:spPr>
        <p:txBody>
          <a:bodyPr wrap="none" rtlCol="0">
            <a:spAutoFit/>
          </a:bodyPr>
          <a:lstStyle/>
          <a:p>
            <a:r>
              <a:rPr lang="ja-JP" altLang="en-US" dirty="0"/>
              <a:t>石を表すクラスは作らずに</a:t>
            </a:r>
            <a:endParaRPr lang="en-US" altLang="ja-JP" dirty="0"/>
          </a:p>
          <a:p>
            <a:r>
              <a:rPr lang="ja-JP" altLang="en-US" dirty="0"/>
              <a:t>局面クラスに直接書き込む</a:t>
            </a:r>
            <a:endParaRPr kumimoji="1" lang="ja-JP" altLang="en-US" dirty="0"/>
          </a:p>
        </p:txBody>
      </p:sp>
      <p:sp>
        <p:nvSpPr>
          <p:cNvPr id="6" name="正方形/長方形 5"/>
          <p:cNvSpPr/>
          <p:nvPr/>
        </p:nvSpPr>
        <p:spPr bwMode="auto">
          <a:xfrm>
            <a:off x="4114800" y="3124200"/>
            <a:ext cx="4648200" cy="3200400"/>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class</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a:t>
            </a:r>
            <a:r>
              <a:rPr kumimoji="1" lang="en-US" altLang="ja-JP" sz="28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Phase {</a:t>
            </a:r>
            <a:r>
              <a:rPr lang="ja-JP" altLang="en-US" dirty="0">
                <a:latin typeface="Times New Roman" panose="02020603050405020304" pitchFamily="18" charset="0"/>
              </a:rPr>
              <a:t> </a:t>
            </a:r>
            <a:r>
              <a:rPr lang="en-US" altLang="ja-JP" sz="2000" dirty="0">
                <a:solidFill>
                  <a:srgbClr val="FFFF00"/>
                </a:solidFill>
                <a:latin typeface="Times New Roman" panose="02020603050405020304" pitchFamily="18" charset="0"/>
              </a:rPr>
              <a:t>// </a:t>
            </a:r>
            <a:r>
              <a:rPr lang="ja-JP" altLang="en-US" sz="2000" dirty="0">
                <a:solidFill>
                  <a:srgbClr val="FFFF00"/>
                </a:solidFill>
                <a:latin typeface="Times New Roman" panose="02020603050405020304" pitchFamily="18" charset="0"/>
              </a:rPr>
              <a:t>局面を表現するクラス</a:t>
            </a:r>
            <a:endParaRPr kumimoji="1" lang="en-US" altLang="ja-JP" sz="2000" b="0" i="0" u="none" strike="noStrike" cap="none" normalizeH="0" dirty="0">
              <a:ln>
                <a:noFill/>
              </a:ln>
              <a:solidFill>
                <a:srgbClr val="FFFF00"/>
              </a:solidFill>
              <a:effectLst>
                <a:outerShdw blurRad="38100" dist="38100" dir="2700000" algn="tl">
                  <a:srgbClr val="000000">
                    <a:alpha val="43137"/>
                  </a:srgbClr>
                </a:outerShdw>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anose="02020603050405020304" pitchFamily="18" charset="0"/>
              </a:rPr>
              <a:t>     </a:t>
            </a:r>
            <a:r>
              <a:rPr kumimoji="1" lang="en-US" altLang="ja-JP" sz="2800" b="0" i="0" u="none" strike="noStrike" cap="none" normalizeH="0" baseline="0" dirty="0" err="1">
                <a:ln>
                  <a:noFill/>
                </a:ln>
                <a:solidFill>
                  <a:schemeClr val="tx1"/>
                </a:solidFill>
                <a:effectLst>
                  <a:outerShdw blurRad="38100" dist="38100" dir="2700000" algn="tl">
                    <a:srgbClr val="000000">
                      <a:alpha val="43137"/>
                    </a:srgbClr>
                  </a:outerShdw>
                </a:effectLst>
                <a:latin typeface="Times New Roman" panose="02020603050405020304" pitchFamily="18" charset="0"/>
              </a:rPr>
              <a:t>int</a:t>
            </a:r>
            <a:r>
              <a:rPr kumimoji="1" lang="en-US" altLang="ja-JP" sz="28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board</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baseline="0" dirty="0">
                <a:latin typeface="Times New Roman" panose="02020603050405020304"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board = new int [10</a:t>
            </a:r>
            <a:r>
              <a:rPr lang="en-US" altLang="ja-JP" dirty="0">
                <a:latin typeface="Times New Roman" panose="02020603050405020304" pitchFamily="18" charset="0"/>
              </a:rPr>
              <a:t>][10];</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anose="02020603050405020304" pitchFamily="18" charset="0"/>
              </a:rPr>
              <a:t>}</a:t>
            </a:r>
            <a:endPar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コラム：石の表現</a:t>
            </a:r>
            <a:endParaRPr kumimoji="1" lang="ja-JP" altLang="en-US" dirty="0"/>
          </a:p>
        </p:txBody>
      </p:sp>
      <p:sp>
        <p:nvSpPr>
          <p:cNvPr id="3" name="コンテンツ プレースホルダー 2"/>
          <p:cNvSpPr>
            <a:spLocks noGrp="1"/>
          </p:cNvSpPr>
          <p:nvPr>
            <p:ph idx="1"/>
          </p:nvPr>
        </p:nvSpPr>
        <p:spPr>
          <a:xfrm>
            <a:off x="457200" y="1219200"/>
            <a:ext cx="8229600" cy="4929981"/>
          </a:xfrm>
        </p:spPr>
        <p:txBody>
          <a:bodyPr/>
          <a:lstStyle/>
          <a:p>
            <a:r>
              <a:rPr kumimoji="1" lang="ja-JP" altLang="en-US" dirty="0"/>
              <a:t>何故黒</a:t>
            </a:r>
            <a:r>
              <a:rPr lang="en-US" altLang="ja-JP" dirty="0"/>
              <a:t>=1,</a:t>
            </a:r>
            <a:r>
              <a:rPr lang="ja-JP" altLang="en-US" dirty="0"/>
              <a:t>白</a:t>
            </a:r>
            <a:r>
              <a:rPr lang="en-US" altLang="ja-JP" dirty="0"/>
              <a:t>=-1</a:t>
            </a:r>
            <a:r>
              <a:rPr lang="ja-JP" altLang="en-US" dirty="0"/>
              <a:t>にする？</a:t>
            </a:r>
            <a:endParaRPr lang="en-US" altLang="ja-JP" dirty="0"/>
          </a:p>
          <a:p>
            <a:pPr lvl="1"/>
            <a:r>
              <a:rPr kumimoji="1" lang="ja-JP" altLang="en-US" dirty="0"/>
              <a:t>石をひっくり返す処理が以下の命令でできる</a:t>
            </a:r>
            <a:endParaRPr kumimoji="1" lang="en-US" altLang="ja-JP" dirty="0"/>
          </a:p>
          <a:p>
            <a:pPr lvl="1"/>
            <a:endParaRPr lang="en-US" altLang="ja-JP" dirty="0"/>
          </a:p>
          <a:p>
            <a:pPr lvl="1"/>
            <a:endParaRPr kumimoji="1" lang="en-US" altLang="ja-JP" dirty="0"/>
          </a:p>
          <a:p>
            <a:pPr lvl="2"/>
            <a:r>
              <a:rPr lang="ja-JP" altLang="en-US" dirty="0"/>
              <a:t>符号を反転すればいい</a:t>
            </a:r>
            <a:endParaRPr lang="en-US" altLang="ja-JP" dirty="0"/>
          </a:p>
          <a:p>
            <a:pPr marL="914400" lvl="2" indent="0">
              <a:buNone/>
            </a:pPr>
            <a:r>
              <a:rPr lang="ja-JP" altLang="en-US" dirty="0"/>
              <a:t>＝直観的にひっくり返すイメージ通り</a:t>
            </a:r>
            <a:endParaRPr lang="en-US" altLang="ja-JP" dirty="0"/>
          </a:p>
          <a:p>
            <a:r>
              <a:rPr kumimoji="1" lang="ja-JP" altLang="en-US" dirty="0"/>
              <a:t>何故壁＝∞にする？</a:t>
            </a:r>
            <a:endParaRPr kumimoji="1" lang="en-US" altLang="ja-JP" dirty="0"/>
          </a:p>
          <a:p>
            <a:pPr lvl="1"/>
            <a:r>
              <a:rPr kumimoji="1" lang="ja-JP" altLang="en-US" dirty="0"/>
              <a:t>処理の都合上設けた値</a:t>
            </a:r>
            <a:endParaRPr kumimoji="1" lang="en-US" altLang="ja-JP" dirty="0"/>
          </a:p>
          <a:p>
            <a:pPr marL="914400" lvl="2" indent="0">
              <a:buNone/>
            </a:pPr>
            <a:r>
              <a:rPr lang="en-US" altLang="ja-JP" dirty="0"/>
              <a:t>(</a:t>
            </a:r>
            <a:r>
              <a:rPr lang="ja-JP" altLang="en-US" dirty="0"/>
              <a:t>ゲームに必要な値である黒、白、空マスとは異なる</a:t>
            </a:r>
            <a:r>
              <a:rPr lang="en-US" altLang="ja-JP" dirty="0"/>
              <a:t>)</a:t>
            </a:r>
            <a:endParaRPr kumimoji="1" lang="en-US" altLang="ja-JP" dirty="0"/>
          </a:p>
          <a:p>
            <a:pPr marL="914400" lvl="2" indent="0">
              <a:buNone/>
            </a:pPr>
            <a:r>
              <a:rPr kumimoji="1" lang="ja-JP" altLang="en-US" dirty="0"/>
              <a:t>⇒明らかに</a:t>
            </a:r>
            <a:r>
              <a:rPr lang="ja-JP" altLang="en-US" dirty="0"/>
              <a:t>“異常な”値にしておいた方が分かり易い</a:t>
            </a:r>
            <a:endParaRPr lang="en-US" altLang="ja-JP" dirty="0"/>
          </a:p>
        </p:txBody>
      </p:sp>
      <p:sp>
        <p:nvSpPr>
          <p:cNvPr id="5" name="正方形/長方形 4"/>
          <p:cNvSpPr/>
          <p:nvPr/>
        </p:nvSpPr>
        <p:spPr bwMode="auto">
          <a:xfrm>
            <a:off x="1981200" y="2390761"/>
            <a:ext cx="4267200" cy="762000"/>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  </a:t>
            </a:r>
            <a:r>
              <a:rPr kumimoji="1" lang="en-US" altLang="ja-JP" sz="2400" dirty="0">
                <a:effectLst/>
                <a:latin typeface="Times New Roman" panose="02020603050405020304" pitchFamily="18" charset="0"/>
              </a:rPr>
              <a:t>board[</a:t>
            </a:r>
            <a:r>
              <a:rPr lang="en-US" altLang="ja-JP" sz="2400" dirty="0">
                <a:effectLst/>
                <a:latin typeface="Times New Roman" panose="02020603050405020304" pitchFamily="18" charset="0"/>
              </a:rPr>
              <a:t>x</a:t>
            </a:r>
            <a:r>
              <a:rPr kumimoji="1" lang="en-US" altLang="ja-JP" sz="2400" dirty="0">
                <a:effectLst/>
                <a:latin typeface="Times New Roman" panose="02020603050405020304" pitchFamily="18" charset="0"/>
              </a:rPr>
              <a:t>][</a:t>
            </a:r>
            <a:r>
              <a:rPr lang="en-US" altLang="ja-JP" sz="2400" dirty="0">
                <a:effectLst/>
                <a:latin typeface="Times New Roman" panose="02020603050405020304" pitchFamily="18" charset="0"/>
              </a:rPr>
              <a:t>y</a:t>
            </a:r>
            <a:r>
              <a:rPr kumimoji="1" lang="en-US" altLang="ja-JP" sz="2400" dirty="0">
                <a:effectLst/>
                <a:latin typeface="Times New Roman" panose="02020603050405020304" pitchFamily="18" charset="0"/>
              </a:rPr>
              <a:t>] = -board[</a:t>
            </a:r>
            <a:r>
              <a:rPr lang="en-US" altLang="ja-JP" sz="2400" dirty="0">
                <a:effectLst/>
                <a:latin typeface="Times New Roman" panose="02020603050405020304" pitchFamily="18" charset="0"/>
              </a:rPr>
              <a:t>x</a:t>
            </a:r>
            <a:r>
              <a:rPr kumimoji="1" lang="en-US" altLang="ja-JP" sz="2400" dirty="0">
                <a:effectLst/>
                <a:latin typeface="Times New Roman" panose="02020603050405020304" pitchFamily="18" charset="0"/>
              </a:rPr>
              <a:t>][</a:t>
            </a:r>
            <a:r>
              <a:rPr lang="en-US" altLang="ja-JP" sz="2400" dirty="0">
                <a:effectLst/>
                <a:latin typeface="Times New Roman" panose="02020603050405020304" pitchFamily="18" charset="0"/>
              </a:rPr>
              <a:t>y</a:t>
            </a:r>
            <a:r>
              <a:rPr kumimoji="1" lang="en-US" altLang="ja-JP" sz="2400" dirty="0">
                <a:effectLst/>
                <a:latin typeface="Times New Roman" panose="02020603050405020304" pitchFamily="18" charset="0"/>
              </a:rPr>
              <a:t>];</a:t>
            </a:r>
            <a:endParaRPr kumimoji="1" lang="ja-JP" altLang="en-US" sz="2400" dirty="0">
              <a:effectLst/>
              <a:latin typeface="Times New Roman" panose="02020603050405020304" pitchFamily="18" charset="0"/>
            </a:endParaRPr>
          </a:p>
        </p:txBody>
      </p:sp>
    </p:spTree>
    <p:extLst>
      <p:ext uri="{BB962C8B-B14F-4D97-AF65-F5344CB8AC3E}">
        <p14:creationId xmlns:p14="http://schemas.microsoft.com/office/powerpoint/2010/main" val="1205553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baseline="0" dirty="0">
                <a:latin typeface="Times New Roman" pitchFamily="18" charset="0"/>
              </a:rPr>
              <a:t>局面を表現するクラス</a:t>
            </a:r>
          </a:p>
        </p:txBody>
      </p:sp>
      <p:sp>
        <p:nvSpPr>
          <p:cNvPr id="4" name="コンテンツ プレースホルダー 3"/>
          <p:cNvSpPr>
            <a:spLocks noGrp="1"/>
          </p:cNvSpPr>
          <p:nvPr>
            <p:ph idx="1"/>
          </p:nvPr>
        </p:nvSpPr>
        <p:spPr/>
        <p:txBody>
          <a:bodyPr/>
          <a:lstStyle/>
          <a:p>
            <a:r>
              <a:rPr lang="ja-JP" altLang="en-US" baseline="0" dirty="0">
                <a:latin typeface="Times New Roman" pitchFamily="18" charset="0"/>
              </a:rPr>
              <a:t>局面</a:t>
            </a:r>
            <a:endParaRPr kumimoji="1" lang="en-US" altLang="ja-JP" baseline="0" dirty="0">
              <a:latin typeface="Times New Roman" pitchFamily="18" charset="0"/>
            </a:endParaRPr>
          </a:p>
          <a:p>
            <a:pPr lvl="1"/>
            <a:r>
              <a:rPr kumimoji="1" lang="ja-JP" altLang="en-US" baseline="0" dirty="0">
                <a:latin typeface="Times New Roman" pitchFamily="18" charset="0"/>
              </a:rPr>
              <a:t>変数</a:t>
            </a:r>
            <a:endParaRPr kumimoji="1" lang="en-US" altLang="ja-JP" baseline="0" dirty="0">
              <a:latin typeface="Times New Roman" pitchFamily="18" charset="0"/>
            </a:endParaRPr>
          </a:p>
          <a:p>
            <a:pPr lvl="2"/>
            <a:r>
              <a:rPr kumimoji="1" lang="ja-JP" altLang="en-US" baseline="0" dirty="0">
                <a:latin typeface="Times New Roman" pitchFamily="18" charset="0"/>
              </a:rPr>
              <a:t>盤上にある駒・石の種類と位置</a:t>
            </a:r>
            <a:endParaRPr kumimoji="1" lang="en-US" altLang="ja-JP" baseline="0" dirty="0">
              <a:latin typeface="Times New Roman" pitchFamily="18" charset="0"/>
            </a:endParaRPr>
          </a:p>
          <a:p>
            <a:pPr lvl="2"/>
            <a:r>
              <a:rPr lang="ja-JP" altLang="en-US" baseline="0" dirty="0">
                <a:latin typeface="Times New Roman" pitchFamily="18" charset="0"/>
              </a:rPr>
              <a:t>持ち駒</a:t>
            </a:r>
            <a:endParaRPr lang="en-US" altLang="ja-JP" baseline="0" dirty="0">
              <a:latin typeface="Times New Roman" pitchFamily="18" charset="0"/>
            </a:endParaRPr>
          </a:p>
          <a:p>
            <a:pPr lvl="2"/>
            <a:r>
              <a:rPr kumimoji="1" lang="ja-JP" altLang="en-US" baseline="0" dirty="0">
                <a:latin typeface="Times New Roman" pitchFamily="18" charset="0"/>
              </a:rPr>
              <a:t>先手・後手</a:t>
            </a:r>
            <a:endParaRPr lang="en-US" altLang="ja-JP" baseline="0" dirty="0">
              <a:latin typeface="Times New Roman" pitchFamily="18" charset="0"/>
            </a:endParaRPr>
          </a:p>
          <a:p>
            <a:pPr lvl="2"/>
            <a:r>
              <a:rPr kumimoji="1" lang="ja-JP" altLang="en-US" baseline="0" dirty="0">
                <a:latin typeface="Times New Roman" pitchFamily="18" charset="0"/>
              </a:rPr>
              <a:t>同一局面になった回数</a:t>
            </a:r>
            <a:endParaRPr kumimoji="1" lang="en-US" altLang="ja-JP" baseline="0" dirty="0">
              <a:latin typeface="Times New Roman" pitchFamily="18" charset="0"/>
            </a:endParaRPr>
          </a:p>
          <a:p>
            <a:pPr lvl="1"/>
            <a:r>
              <a:rPr lang="ja-JP" altLang="en-US" baseline="0" dirty="0">
                <a:latin typeface="Times New Roman" pitchFamily="18" charset="0"/>
              </a:rPr>
              <a:t>メソッド</a:t>
            </a:r>
            <a:endParaRPr lang="en-US" altLang="ja-JP" baseline="0" dirty="0">
              <a:latin typeface="Times New Roman" pitchFamily="18" charset="0"/>
            </a:endParaRPr>
          </a:p>
          <a:p>
            <a:pPr lvl="2"/>
            <a:r>
              <a:rPr kumimoji="1" lang="ja-JP" altLang="en-US" baseline="0" dirty="0">
                <a:latin typeface="Times New Roman" pitchFamily="18" charset="0"/>
              </a:rPr>
              <a:t>表示</a:t>
            </a:r>
            <a:endParaRPr kumimoji="1" lang="en-US" altLang="ja-JP" baseline="0" dirty="0">
              <a:latin typeface="Times New Roman" pitchFamily="18" charset="0"/>
            </a:endParaRPr>
          </a:p>
          <a:p>
            <a:pPr lvl="2"/>
            <a:r>
              <a:rPr kumimoji="1" lang="ja-JP" altLang="en-US" baseline="0" dirty="0">
                <a:latin typeface="Times New Roman" pitchFamily="18" charset="0"/>
              </a:rPr>
              <a:t>コピー</a:t>
            </a:r>
            <a:endParaRPr kumimoji="1" lang="en-US" altLang="ja-JP" baseline="0" dirty="0">
              <a:latin typeface="Times New Roman" pitchFamily="18" charset="0"/>
            </a:endParaRPr>
          </a:p>
          <a:p>
            <a:pPr lvl="2"/>
            <a:r>
              <a:rPr lang="ja-JP" altLang="en-US" baseline="0" dirty="0">
                <a:latin typeface="Times New Roman" pitchFamily="18" charset="0"/>
              </a:rPr>
              <a:t>駒・石の初期配置</a:t>
            </a:r>
            <a:endParaRPr kumimoji="1" lang="en-US" altLang="ja-JP" baseline="0" dirty="0">
              <a:latin typeface="Times New Roman" pitchFamily="18" charset="0"/>
            </a:endParaRPr>
          </a:p>
          <a:p>
            <a:pPr lvl="2"/>
            <a:r>
              <a:rPr lang="ja-JP" altLang="en-US" baseline="0" dirty="0">
                <a:latin typeface="Times New Roman" pitchFamily="18" charset="0"/>
              </a:rPr>
              <a:t>同一局面か？</a:t>
            </a:r>
            <a:endParaRPr kumimoji="1" lang="en-US" altLang="ja-JP" baseline="0" dirty="0">
              <a:latin typeface="Times New Roman" pitchFamily="18" charset="0"/>
            </a:endParaRPr>
          </a:p>
        </p:txBody>
      </p:sp>
    </p:spTree>
    <p:extLst>
      <p:ext uri="{BB962C8B-B14F-4D97-AF65-F5344CB8AC3E}">
        <p14:creationId xmlns:p14="http://schemas.microsoft.com/office/powerpoint/2010/main" val="8324997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oup 2"/>
          <p:cNvGraphicFramePr>
            <a:graphicFrameLocks noGrp="1"/>
          </p:cNvGraphicFramePr>
          <p:nvPr>
            <p:extLst>
              <p:ext uri="{D42A27DB-BD31-4B8C-83A1-F6EECF244321}">
                <p14:modId xmlns:p14="http://schemas.microsoft.com/office/powerpoint/2010/main" val="2023186524"/>
              </p:ext>
            </p:extLst>
          </p:nvPr>
        </p:nvGraphicFramePr>
        <p:xfrm>
          <a:off x="152400" y="152400"/>
          <a:ext cx="8763000" cy="6399597"/>
        </p:xfrm>
        <a:graphic>
          <a:graphicData uri="http://schemas.openxmlformats.org/drawingml/2006/table">
            <a:tbl>
              <a:tblPr/>
              <a:tblGrid>
                <a:gridCol w="304800">
                  <a:extLst>
                    <a:ext uri="{9D8B030D-6E8A-4147-A177-3AD203B41FA5}">
                      <a16:colId xmlns:a16="http://schemas.microsoft.com/office/drawing/2014/main" val="20000"/>
                    </a:ext>
                  </a:extLst>
                </a:gridCol>
                <a:gridCol w="39624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3124200">
                  <a:extLst>
                    <a:ext uri="{9D8B030D-6E8A-4147-A177-3AD203B41FA5}">
                      <a16:colId xmlns:a16="http://schemas.microsoft.com/office/drawing/2014/main" val="20003"/>
                    </a:ext>
                  </a:extLst>
                </a:gridCol>
              </a:tblGrid>
              <a:tr h="4562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2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Phase</a:t>
                      </a:r>
                    </a:p>
                  </a:txBody>
                  <a:tcPr marL="0" marR="0" marT="45709" marB="45709" anchor="ctr" horzOverflow="overflow">
                    <a:lnL>
                      <a:noFill/>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局面表現部</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09" marB="45709" anchor="ct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005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board</a:t>
                      </a:r>
                    </a:p>
                  </a:txBody>
                  <a:tcPr marL="0" marR="0" marT="45709" marB="45709"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0" marR="0" marT="45709" marB="45709"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盤面</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09" marB="45709"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43005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turn</a:t>
                      </a:r>
                    </a:p>
                  </a:txBody>
                  <a:tcPr marL="0" marR="0" marT="45709" marB="45709"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marL="0" marR="0" marT="45709" marB="45709"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手番</a:t>
                      </a:r>
                    </a:p>
                  </a:txBody>
                  <a:tcPr marL="0" marR="0" marT="45709" marB="45709"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2"/>
                  </a:ext>
                </a:extLst>
              </a:tr>
              <a:tr h="43005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T="45709" marB="45709"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value</a:t>
                      </a:r>
                    </a:p>
                  </a:txBody>
                  <a:tcPr marL="0" marR="0" marT="45709" marB="45709"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09" marB="45709"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局面の評価値</a:t>
                      </a:r>
                    </a:p>
                  </a:txBody>
                  <a:tcPr marL="0" marR="0" marT="45709" marB="45709"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3"/>
                  </a:ext>
                </a:extLst>
              </a:tr>
              <a:tr h="43005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T="45709" marB="45709" anchor="ctr" horzOverflow="overflow">
                    <a:lnL w="28575"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lastMove</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09" marB="45709"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Move</a:t>
                      </a:r>
                    </a:p>
                  </a:txBody>
                  <a:tcPr marL="0" marR="0" marT="45709" marB="45709"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直前の手</a:t>
                      </a:r>
                    </a:p>
                  </a:txBody>
                  <a:tcPr marL="0" marR="0" marT="45709" marB="45709" anchor="ctr" horzOverflow="overflow">
                    <a:lnL>
                      <a:noFill/>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3005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Phase ()</a:t>
                      </a:r>
                    </a:p>
                  </a:txBody>
                  <a:tcPr marL="0" marR="0" marT="45709" marB="45709"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コンストラクタ</a:t>
                      </a:r>
                    </a:p>
                  </a:txBody>
                  <a:tcPr marL="0" marR="0" marT="45709" marB="45709"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30051">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show()</a:t>
                      </a:r>
                    </a:p>
                  </a:txBody>
                  <a:tcPr marL="0" marR="0" marT="45709" marB="45709" anchor="ctr" horzOverflow="overflow">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void</a:t>
                      </a:r>
                    </a:p>
                  </a:txBody>
                  <a:tcPr marL="0" marR="0" marT="45709" marB="45709" anchor="ctr" horzOverflow="overflow">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盤面表示</a:t>
                      </a:r>
                    </a:p>
                  </a:txBody>
                  <a:tcPr marL="0" marR="0" marT="45709" marB="45709"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3005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copy()</a:t>
                      </a:r>
                    </a:p>
                  </a:txBody>
                  <a:tcPr marL="0" marR="0" marT="45709" marB="45709" anchor="ctr" horzOverflow="overflow">
                    <a:lnL>
                      <a:noFill/>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Phase</a:t>
                      </a:r>
                    </a:p>
                  </a:txBody>
                  <a:tcPr marL="0" marR="0" marT="45709" marB="45709" anchor="ctr" horzOverflow="overflow">
                    <a:lnL>
                      <a:noFill/>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局面のコピーを生成</a:t>
                      </a:r>
                    </a:p>
                  </a:txBody>
                  <a:tcPr marL="0" marR="0" marT="45709" marB="45709" anchor="ctr" horzOverflow="overflow">
                    <a:lnL>
                      <a:noFill/>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7"/>
                  </a:ext>
                </a:extLst>
              </a:tr>
              <a:tr h="430051">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set (disc :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position: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0" marR="0" marT="45709" marB="45709" anchor="ctr" horzOverflow="overflow">
                    <a:lnL>
                      <a:noFill/>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void</a:t>
                      </a:r>
                    </a:p>
                  </a:txBody>
                  <a:tcPr marL="0" marR="0" marT="45709" marB="45709" anchor="ctr" horzOverflow="overflow">
                    <a:lnL>
                      <a:noFill/>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指定した石を配置</a:t>
                      </a:r>
                    </a:p>
                  </a:txBody>
                  <a:tcPr marL="0" marR="0" marT="45709" marB="45709" anchor="ctr" horzOverflow="overflow">
                    <a:lnL>
                      <a:noFill/>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8"/>
                  </a:ext>
                </a:extLst>
              </a:tr>
              <a:tr h="430051">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initiallySet</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0" marR="0" marT="45709" marB="45709" anchor="ctr" horzOverflow="overflow">
                    <a:lnL>
                      <a:noFill/>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void</a:t>
                      </a:r>
                    </a:p>
                  </a:txBody>
                  <a:tcPr marL="0" marR="0" marT="45709" marB="45709" anchor="ctr" horzOverflow="overflow">
                    <a:lnL>
                      <a:noFill/>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石を初期配置</a:t>
                      </a:r>
                    </a:p>
                  </a:txBody>
                  <a:tcPr marL="0" marR="0" marT="45709" marB="45709" anchor="ctr" horzOverflow="overflow">
                    <a:lnL>
                      <a:noFill/>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9"/>
                  </a:ext>
                </a:extLst>
              </a:tr>
              <a:tr h="43005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equals (phase : Phase)</a:t>
                      </a:r>
                    </a:p>
                  </a:txBody>
                  <a:tcPr marL="0" marR="0" marT="45709" marB="45709"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Boolean</a:t>
                      </a:r>
                    </a:p>
                  </a:txBody>
                  <a:tcPr marL="0" marR="0" marT="45709" marB="45709"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局面の同一判定</a:t>
                      </a:r>
                    </a:p>
                  </a:txBody>
                  <a:tcPr marL="0" marR="0" marT="45709" marB="45709"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10"/>
                  </a:ext>
                </a:extLst>
              </a:tr>
              <a:tr h="43005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nextPhase</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(move : Move)</a:t>
                      </a:r>
                    </a:p>
                  </a:txBody>
                  <a:tcPr marL="0" marR="0" marT="45709" marB="45709"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Phase</a:t>
                      </a:r>
                    </a:p>
                  </a:txBody>
                  <a:tcPr marL="0" marR="0" marT="45709" marB="45709"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手後の局面を生成</a:t>
                      </a:r>
                    </a:p>
                  </a:txBody>
                  <a:tcPr marL="0" marR="0" marT="45709" marB="45709"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11"/>
                  </a:ext>
                </a:extLst>
              </a:tr>
              <a:tr h="43005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isWin</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0" marR="0" marT="45709" marB="45709"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09" marB="45709"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勝敗判定</a:t>
                      </a:r>
                    </a:p>
                  </a:txBody>
                  <a:tcPr marL="0" marR="0" marT="45709" marB="45709"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12"/>
                  </a:ext>
                </a:extLst>
              </a:tr>
              <a:tr h="43005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09" marB="45709"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getValue</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0" marR="0" marT="45709" marB="45709"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a:t>
                      </a:r>
                      <a:endPar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09" marB="45709"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局面の評価値</a:t>
                      </a:r>
                    </a:p>
                  </a:txBody>
                  <a:tcPr marL="0" marR="0" marT="45709" marB="45709"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3431296570"/>
      </p:ext>
    </p:extLst>
  </p:cSld>
  <p:clrMapOvr>
    <a:masterClrMapping/>
  </p:clrMapOvr>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ＭＳ Ｐゴシック"/>
        <a:cs typeface=""/>
      </a:majorFont>
      <a:minorFont>
        <a:latin typeface="Garamond"/>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noFill/>
        <a:ln w="9525" cap="flat" cmpd="sng" algn="ctr">
          <a:solidFill>
            <a:schemeClr val="tx1"/>
          </a:solidFill>
          <a:prstDash val="solid"/>
          <a:round/>
          <a:headEnd type="none" w="med" len="med"/>
          <a:tailEnd type="none" w="med" len="med"/>
        </a:ln>
        <a:effectLst/>
      </a:spPr>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def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kumimoji="1" sz="2000" dirty="0">
            <a:effectLst/>
            <a:latin typeface="Times New Roman" panose="02020603050405020304" pitchFamily="18"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kumimoji="1" lang="ja-JP" altLang="en-US" sz="2800" b="0" i="0" u="none" strike="noStrike" cap="none" normalizeH="0" baseline="0" smtClean="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defRPr>
        </a:defPPr>
      </a:lstStyle>
    </a:lnDef>
    <a:txDef>
      <a:spPr>
        <a:noFill/>
      </a:spPr>
      <a:bodyPr wrap="none" rtlCol="0">
        <a:spAutoFit/>
      </a:bodyPr>
      <a:lstStyle>
        <a:defPPr>
          <a:defRPr kumimoji="1" dirty="0" smtClean="0">
            <a:latin typeface="Times New Roman" panose="02020603050405020304" pitchFamily="18" charset="0"/>
          </a:defRPr>
        </a:defPPr>
      </a:lstStyle>
    </a:tx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22547</TotalTime>
  <Words>8900</Words>
  <Application>Microsoft Office PowerPoint</Application>
  <PresentationFormat>画面に合わせる (4:3)</PresentationFormat>
  <Paragraphs>1684</Paragraphs>
  <Slides>47</Slides>
  <Notes>47</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47</vt:i4>
      </vt:variant>
    </vt:vector>
  </HeadingPairs>
  <TitlesOfParts>
    <vt:vector size="52" baseType="lpstr">
      <vt:lpstr>Arial</vt:lpstr>
      <vt:lpstr>Garamond</vt:lpstr>
      <vt:lpstr>Times New Roman</vt:lpstr>
      <vt:lpstr>Wingdings</vt:lpstr>
      <vt:lpstr>Stream</vt:lpstr>
      <vt:lpstr>情報論理工学 研究室</vt:lpstr>
      <vt:lpstr>ゲームプログラムの作成</vt:lpstr>
      <vt:lpstr>ゲームに必要なクラス</vt:lpstr>
      <vt:lpstr>駒・石を表現するクラス</vt:lpstr>
      <vt:lpstr>駒・石の表現</vt:lpstr>
      <vt:lpstr>石の表現：リバーシ</vt:lpstr>
      <vt:lpstr>コラム：石の表現</vt:lpstr>
      <vt:lpstr>局面を表現するクラス</vt:lpstr>
      <vt:lpstr>PowerPoint プレゼンテーション</vt:lpstr>
      <vt:lpstr>盤面の表現</vt:lpstr>
      <vt:lpstr>盤面の表現</vt:lpstr>
      <vt:lpstr>Phase クラス</vt:lpstr>
      <vt:lpstr>Phase クラス</vt:lpstr>
      <vt:lpstr>Point クラス</vt:lpstr>
      <vt:lpstr>1次元配列での表現</vt:lpstr>
      <vt:lpstr>1次元配列での表現</vt:lpstr>
      <vt:lpstr>盤面の表現(1次元配列)</vt:lpstr>
      <vt:lpstr>Phase クラス(1次元配列の場合)</vt:lpstr>
      <vt:lpstr>盤面の表現(1次元配列)</vt:lpstr>
      <vt:lpstr>サイズ2nの一次元配列での表現</vt:lpstr>
      <vt:lpstr>盤面表示メソッド</vt:lpstr>
      <vt:lpstr>合法手の生成</vt:lpstr>
      <vt:lpstr>合法手の生成</vt:lpstr>
      <vt:lpstr>合法手の判定</vt:lpstr>
      <vt:lpstr>合法手の判定</vt:lpstr>
      <vt:lpstr>8方向の表現</vt:lpstr>
      <vt:lpstr>合法手の判定</vt:lpstr>
      <vt:lpstr>8方向の表現(1次元配列の場合)</vt:lpstr>
      <vt:lpstr>合法手の判定(1次元配列の場合)</vt:lpstr>
      <vt:lpstr>合法手リストの生成</vt:lpstr>
      <vt:lpstr>合法手リストの生成</vt:lpstr>
      <vt:lpstr>パスの判定</vt:lpstr>
      <vt:lpstr>手の入力</vt:lpstr>
      <vt:lpstr>手の入力</vt:lpstr>
      <vt:lpstr>手のランダム選択</vt:lpstr>
      <vt:lpstr>着手の処理</vt:lpstr>
      <vt:lpstr>PowerPoint プレゼンテーション</vt:lpstr>
      <vt:lpstr>合法手の生成(再掲)</vt:lpstr>
      <vt:lpstr>着手の処理(再掲)</vt:lpstr>
      <vt:lpstr>合法手の判定と着手</vt:lpstr>
      <vt:lpstr>合法手の判定と着手</vt:lpstr>
      <vt:lpstr>合法手の判定と着手</vt:lpstr>
      <vt:lpstr>合法手リストの生成</vt:lpstr>
      <vt:lpstr>PowerPoint プレゼンテーション</vt:lpstr>
      <vt:lpstr>PowerPoint プレゼンテーション</vt:lpstr>
      <vt:lpstr>宿題：3目並べの着手選択</vt:lpstr>
      <vt:lpstr>3目並べの実行例</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Takashi</dc:creator>
  <cp:lastModifiedBy>石水隆</cp:lastModifiedBy>
  <cp:revision>709</cp:revision>
  <cp:lastPrinted>2020-10-11T10:08:26Z</cp:lastPrinted>
  <dcterms:created xsi:type="dcterms:W3CDTF">1601-01-01T00:00:00Z</dcterms:created>
  <dcterms:modified xsi:type="dcterms:W3CDTF">2020-10-11T10:56:52Z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