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76"/>
  </p:notesMasterIdLst>
  <p:handoutMasterIdLst>
    <p:handoutMasterId r:id="rId77"/>
  </p:handoutMasterIdLst>
  <p:sldIdLst>
    <p:sldId id="460" r:id="rId2"/>
    <p:sldId id="547" r:id="rId3"/>
    <p:sldId id="591" r:id="rId4"/>
    <p:sldId id="623" r:id="rId5"/>
    <p:sldId id="624" r:id="rId6"/>
    <p:sldId id="676" r:id="rId7"/>
    <p:sldId id="677" r:id="rId8"/>
    <p:sldId id="678" r:id="rId9"/>
    <p:sldId id="679" r:id="rId10"/>
    <p:sldId id="680" r:id="rId11"/>
    <p:sldId id="681" r:id="rId12"/>
    <p:sldId id="682" r:id="rId13"/>
    <p:sldId id="683" r:id="rId14"/>
    <p:sldId id="684" r:id="rId15"/>
    <p:sldId id="685" r:id="rId16"/>
    <p:sldId id="686" r:id="rId17"/>
    <p:sldId id="687" r:id="rId18"/>
    <p:sldId id="688" r:id="rId19"/>
    <p:sldId id="689" r:id="rId20"/>
    <p:sldId id="690" r:id="rId21"/>
    <p:sldId id="691" r:id="rId22"/>
    <p:sldId id="697" r:id="rId23"/>
    <p:sldId id="692" r:id="rId24"/>
    <p:sldId id="625" r:id="rId25"/>
    <p:sldId id="645" r:id="rId26"/>
    <p:sldId id="634" r:id="rId27"/>
    <p:sldId id="636" r:id="rId28"/>
    <p:sldId id="637" r:id="rId29"/>
    <p:sldId id="593" r:id="rId30"/>
    <p:sldId id="626" r:id="rId31"/>
    <p:sldId id="628" r:id="rId32"/>
    <p:sldId id="627" r:id="rId33"/>
    <p:sldId id="629" r:id="rId34"/>
    <p:sldId id="633" r:id="rId35"/>
    <p:sldId id="631" r:id="rId36"/>
    <p:sldId id="653" r:id="rId37"/>
    <p:sldId id="705" r:id="rId38"/>
    <p:sldId id="706" r:id="rId39"/>
    <p:sldId id="635" r:id="rId40"/>
    <p:sldId id="647" r:id="rId41"/>
    <p:sldId id="648" r:id="rId42"/>
    <p:sldId id="655" r:id="rId43"/>
    <p:sldId id="656" r:id="rId44"/>
    <p:sldId id="658" r:id="rId45"/>
    <p:sldId id="657" r:id="rId46"/>
    <p:sldId id="646" r:id="rId47"/>
    <p:sldId id="659" r:id="rId48"/>
    <p:sldId id="660" r:id="rId49"/>
    <p:sldId id="665" r:id="rId50"/>
    <p:sldId id="666" r:id="rId51"/>
    <p:sldId id="667" r:id="rId52"/>
    <p:sldId id="669" r:id="rId53"/>
    <p:sldId id="668" r:id="rId54"/>
    <p:sldId id="674" r:id="rId55"/>
    <p:sldId id="675" r:id="rId56"/>
    <p:sldId id="694" r:id="rId57"/>
    <p:sldId id="703" r:id="rId58"/>
    <p:sldId id="695" r:id="rId59"/>
    <p:sldId id="696" r:id="rId60"/>
    <p:sldId id="649" r:id="rId61"/>
    <p:sldId id="672" r:id="rId62"/>
    <p:sldId id="662" r:id="rId63"/>
    <p:sldId id="673" r:id="rId64"/>
    <p:sldId id="641" r:id="rId65"/>
    <p:sldId id="639" r:id="rId66"/>
    <p:sldId id="632" r:id="rId67"/>
    <p:sldId id="698" r:id="rId68"/>
    <p:sldId id="700" r:id="rId69"/>
    <p:sldId id="701" r:id="rId70"/>
    <p:sldId id="702" r:id="rId71"/>
    <p:sldId id="699" r:id="rId72"/>
    <p:sldId id="704" r:id="rId73"/>
    <p:sldId id="612" r:id="rId74"/>
    <p:sldId id="622" r:id="rId75"/>
  </p:sldIdLst>
  <p:sldSz cx="9144000" cy="6858000" type="screen4x3"/>
  <p:notesSz cx="7099300" cy="10234613"/>
  <p:defaultTextStyle>
    <a:defPPr>
      <a:defRPr lang="ja-JP"/>
    </a:defPPr>
    <a:lvl1pPr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1pPr>
    <a:lvl2pPr marL="4572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2pPr>
    <a:lvl3pPr marL="9144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3pPr>
    <a:lvl4pPr marL="13716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4pPr>
    <a:lvl5pPr marL="18288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800000"/>
    <a:srgbClr val="000066"/>
    <a:srgbClr val="003300"/>
    <a:srgbClr val="008000"/>
    <a:srgbClr val="000000"/>
    <a:srgbClr val="FF9933"/>
    <a:srgbClr val="FF99FF"/>
    <a:srgbClr val="0099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9" autoAdjust="0"/>
    <p:restoredTop sz="65408" autoAdjust="0"/>
  </p:normalViewPr>
  <p:slideViewPr>
    <p:cSldViewPr>
      <p:cViewPr varScale="1">
        <p:scale>
          <a:sx n="43" d="100"/>
          <a:sy n="43" d="100"/>
        </p:scale>
        <p:origin x="1476" y="42"/>
      </p:cViewPr>
      <p:guideLst>
        <p:guide orient="horz" pos="4319"/>
        <p:guide pos="5759"/>
      </p:guideLst>
    </p:cSldViewPr>
  </p:slideViewPr>
  <p:outlineViewPr>
    <p:cViewPr>
      <p:scale>
        <a:sx n="33" d="100"/>
        <a:sy n="33" d="100"/>
      </p:scale>
      <p:origin x="0" y="-290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310" y="-66"/>
      </p:cViewPr>
      <p:guideLst>
        <p:guide orient="horz" pos="3223"/>
        <p:guide pos="2237"/>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1"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l"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39" name="Rectangle 3"/>
          <p:cNvSpPr>
            <a:spLocks noGrp="1" noChangeArrowheads="1"/>
          </p:cNvSpPr>
          <p:nvPr>
            <p:ph type="dt" sz="quarter" idx="1"/>
          </p:nvPr>
        </p:nvSpPr>
        <p:spPr bwMode="auto">
          <a:xfrm>
            <a:off x="4022726"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r"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0" name="Rectangle 4"/>
          <p:cNvSpPr>
            <a:spLocks noGrp="1" noChangeArrowheads="1"/>
          </p:cNvSpPr>
          <p:nvPr>
            <p:ph type="ftr" sz="quarter" idx="2"/>
          </p:nvPr>
        </p:nvSpPr>
        <p:spPr bwMode="auto">
          <a:xfrm>
            <a:off x="1" y="9723439"/>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l"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1" name="Rectangle 5"/>
          <p:cNvSpPr>
            <a:spLocks noGrp="1" noChangeArrowheads="1"/>
          </p:cNvSpPr>
          <p:nvPr>
            <p:ph type="sldNum" sz="quarter" idx="3"/>
          </p:nvPr>
        </p:nvSpPr>
        <p:spPr bwMode="auto">
          <a:xfrm>
            <a:off x="4022726" y="9723439"/>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r" defTabSz="990508">
              <a:buFont typeface="Wingdings" panose="05000000000000000000" pitchFamily="2" charset="2"/>
              <a:buChar char="n"/>
              <a:defRPr sz="1300">
                <a:effectLst>
                  <a:outerShdw blurRad="38100" dist="38100" dir="2700000" algn="tl">
                    <a:srgbClr val="C0C0C0"/>
                  </a:outerShdw>
                </a:effectLst>
              </a:defRPr>
            </a:lvl1pPr>
          </a:lstStyle>
          <a:p>
            <a:fld id="{569704E0-87E2-42FD-B679-5863E0A64064}" type="slidenum">
              <a:rPr lang="en-US" altLang="ja-JP"/>
              <a:pPr/>
              <a:t>‹#›</a:t>
            </a:fld>
            <a:endParaRPr lang="en-US" altLang="ja-JP"/>
          </a:p>
        </p:txBody>
      </p:sp>
    </p:spTree>
    <p:extLst>
      <p:ext uri="{BB962C8B-B14F-4D97-AF65-F5344CB8AC3E}">
        <p14:creationId xmlns:p14="http://schemas.microsoft.com/office/powerpoint/2010/main" val="381982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l" defTabSz="990508">
              <a:spcBef>
                <a:spcPct val="0"/>
              </a:spcBef>
              <a:buSzTx/>
              <a:buFontTx/>
              <a:buNone/>
              <a:defRPr sz="1300">
                <a:effectLst/>
                <a:latin typeface="Arial" panose="020B0604020202020204" pitchFamily="34" charset="0"/>
              </a:defRPr>
            </a:lvl1pPr>
          </a:lstStyle>
          <a:p>
            <a:endParaRPr lang="en-US" altLang="ja-JP"/>
          </a:p>
        </p:txBody>
      </p:sp>
      <p:sp>
        <p:nvSpPr>
          <p:cNvPr id="39939" name="Rectangle 3"/>
          <p:cNvSpPr>
            <a:spLocks noGrp="1" noChangeArrowheads="1"/>
          </p:cNvSpPr>
          <p:nvPr>
            <p:ph type="dt" idx="1"/>
          </p:nvPr>
        </p:nvSpPr>
        <p:spPr bwMode="auto">
          <a:xfrm>
            <a:off x="4021139"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r" defTabSz="990508">
              <a:spcBef>
                <a:spcPct val="0"/>
              </a:spcBef>
              <a:buSzTx/>
              <a:buFontTx/>
              <a:buNone/>
              <a:defRPr sz="1300">
                <a:effectLst/>
                <a:latin typeface="Arial" panose="020B0604020202020204" pitchFamily="34" charset="0"/>
              </a:defRPr>
            </a:lvl1pPr>
          </a:lstStyle>
          <a:p>
            <a:endParaRPr lang="en-US" altLang="ja-JP"/>
          </a:p>
        </p:txBody>
      </p:sp>
      <p:sp>
        <p:nvSpPr>
          <p:cNvPr id="3994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709614" y="4860926"/>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9942" name="Rectangle 6"/>
          <p:cNvSpPr>
            <a:spLocks noGrp="1" noChangeArrowheads="1"/>
          </p:cNvSpPr>
          <p:nvPr>
            <p:ph type="ftr" sz="quarter" idx="4"/>
          </p:nvPr>
        </p:nvSpPr>
        <p:spPr bwMode="auto">
          <a:xfrm>
            <a:off x="1" y="972185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l" defTabSz="990508">
              <a:spcBef>
                <a:spcPct val="0"/>
              </a:spcBef>
              <a:buSzTx/>
              <a:buFontTx/>
              <a:buNone/>
              <a:defRPr sz="1300">
                <a:effectLst/>
                <a:latin typeface="Arial" panose="020B0604020202020204" pitchFamily="34" charset="0"/>
              </a:defRPr>
            </a:lvl1pPr>
          </a:lstStyle>
          <a:p>
            <a:endParaRPr lang="en-US" altLang="ja-JP"/>
          </a:p>
        </p:txBody>
      </p:sp>
      <p:sp>
        <p:nvSpPr>
          <p:cNvPr id="39943" name="Rectangle 7"/>
          <p:cNvSpPr>
            <a:spLocks noGrp="1" noChangeArrowheads="1"/>
          </p:cNvSpPr>
          <p:nvPr>
            <p:ph type="sldNum" sz="quarter" idx="5"/>
          </p:nvPr>
        </p:nvSpPr>
        <p:spPr bwMode="auto">
          <a:xfrm>
            <a:off x="4021139" y="972185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r" defTabSz="990508">
              <a:spcBef>
                <a:spcPct val="0"/>
              </a:spcBef>
              <a:buSzTx/>
              <a:buFontTx/>
              <a:buNone/>
              <a:defRPr sz="1300">
                <a:effectLst/>
                <a:latin typeface="Arial" panose="020B0604020202020204" pitchFamily="34" charset="0"/>
              </a:defRPr>
            </a:lvl1pPr>
          </a:lstStyle>
          <a:p>
            <a:fld id="{C2F47182-C851-4DBC-B380-0E7E4F0BE1CD}" type="slidenum">
              <a:rPr lang="en-US" altLang="ja-JP"/>
              <a:pPr/>
              <a:t>‹#›</a:t>
            </a:fld>
            <a:endParaRPr lang="en-US" altLang="ja-JP"/>
          </a:p>
        </p:txBody>
      </p:sp>
    </p:spTree>
    <p:extLst>
      <p:ext uri="{BB962C8B-B14F-4D97-AF65-F5344CB8AC3E}">
        <p14:creationId xmlns:p14="http://schemas.microsoft.com/office/powerpoint/2010/main" val="16732613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これから石水研の卒研ゼミの第</a:t>
            </a:r>
            <a:r>
              <a:rPr kumimoji="1" lang="en-US" altLang="ja-JP" dirty="0"/>
              <a:t>5</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a:t>
            </a:r>
            <a:r>
              <a:rPr kumimoji="1" lang="en-US" altLang="ja-JP" dirty="0" err="1"/>
              <a:t>GoogleClassroom</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a:t>
            </a:fld>
            <a:endParaRPr lang="en-US" altLang="ja-JP" dirty="0"/>
          </a:p>
        </p:txBody>
      </p:sp>
    </p:spTree>
    <p:extLst>
      <p:ext uri="{BB962C8B-B14F-4D97-AF65-F5344CB8AC3E}">
        <p14:creationId xmlns:p14="http://schemas.microsoft.com/office/powerpoint/2010/main" val="299468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リバーシの場合を考えてみましょう。</a:t>
            </a:r>
            <a:endParaRPr kumimoji="1" lang="en-US" altLang="ja-JP" dirty="0"/>
          </a:p>
          <a:p>
            <a:r>
              <a:rPr kumimoji="1" lang="ja-JP" altLang="en-US" dirty="0"/>
              <a:t>リバーシの石は黒か白かのみです。</a:t>
            </a:r>
            <a:endParaRPr kumimoji="1" lang="en-US" altLang="ja-JP" dirty="0"/>
          </a:p>
          <a:p>
            <a:r>
              <a:rPr kumimoji="1" lang="ja-JP" altLang="en-US" dirty="0"/>
              <a:t>そのため、リバーシは </a:t>
            </a:r>
            <a:r>
              <a:rPr kumimoji="1" lang="en-US" altLang="ja-JP" dirty="0"/>
              <a:t>int </a:t>
            </a:r>
            <a:r>
              <a:rPr kumimoji="1" lang="ja-JP" altLang="en-US" dirty="0"/>
              <a:t>型で表現できます。</a:t>
            </a:r>
            <a:endParaRPr kumimoji="1" lang="en-US" altLang="ja-JP" dirty="0"/>
          </a:p>
          <a:p>
            <a:pPr defTabSz="953902"/>
            <a:r>
              <a:rPr kumimoji="1" lang="ja-JP" altLang="en-US" dirty="0"/>
              <a:t>リバーシのゲーム盤をサイズ</a:t>
            </a:r>
            <a:r>
              <a:rPr kumimoji="1" lang="en-US" altLang="ja-JP" dirty="0"/>
              <a:t>8×8</a:t>
            </a:r>
            <a:r>
              <a:rPr kumimoji="1" lang="ja-JP" altLang="en-US" dirty="0"/>
              <a:t>の </a:t>
            </a:r>
            <a:r>
              <a:rPr kumimoji="1" lang="en-US" altLang="ja-JP" dirty="0"/>
              <a:t>int </a:t>
            </a:r>
            <a:r>
              <a:rPr kumimoji="1" lang="ja-JP" altLang="en-US" dirty="0"/>
              <a:t>型の</a:t>
            </a:r>
            <a:r>
              <a:rPr kumimoji="1" lang="en-US" altLang="ja-JP" dirty="0"/>
              <a:t>2</a:t>
            </a:r>
            <a:r>
              <a:rPr kumimoji="1" lang="ja-JP" altLang="en-US" dirty="0"/>
              <a:t>次元配列で表現し、</a:t>
            </a:r>
            <a:endParaRPr kumimoji="1" lang="en-US" altLang="ja-JP" dirty="0"/>
          </a:p>
          <a:p>
            <a:r>
              <a:rPr kumimoji="1" lang="en-US" altLang="ja-JP" dirty="0"/>
              <a:t>1 </a:t>
            </a:r>
            <a:r>
              <a:rPr kumimoji="1" lang="ja-JP" altLang="en-US" dirty="0"/>
              <a:t>を黒石、</a:t>
            </a:r>
            <a:r>
              <a:rPr kumimoji="1" lang="en-US" altLang="ja-JP" dirty="0"/>
              <a:t>-1 </a:t>
            </a:r>
            <a:r>
              <a:rPr kumimoji="1" lang="ja-JP" altLang="en-US" dirty="0"/>
              <a:t>を白石、空きマスを </a:t>
            </a:r>
            <a:r>
              <a:rPr kumimoji="1" lang="en-US" altLang="ja-JP" dirty="0"/>
              <a:t>0 </a:t>
            </a:r>
            <a:r>
              <a:rPr kumimoji="1" lang="ja-JP" altLang="en-US" dirty="0"/>
              <a:t>として、</a:t>
            </a:r>
            <a:endParaRPr kumimoji="1" lang="en-US" altLang="ja-JP" dirty="0"/>
          </a:p>
          <a:p>
            <a:r>
              <a:rPr kumimoji="1" lang="ja-JP" altLang="en-US" dirty="0"/>
              <a:t>ゲーム盤に直接書き込みます。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10</a:t>
            </a:fld>
            <a:endParaRPr lang="en-US" altLang="ja-JP"/>
          </a:p>
        </p:txBody>
      </p:sp>
    </p:spTree>
    <p:extLst>
      <p:ext uri="{BB962C8B-B14F-4D97-AF65-F5344CB8AC3E}">
        <p14:creationId xmlns:p14="http://schemas.microsoft.com/office/powerpoint/2010/main" val="3656253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次は将棋の場合を考えてみましょう。</a:t>
            </a:r>
            <a:endParaRPr kumimoji="1" lang="en-US" altLang="ja-JP" dirty="0"/>
          </a:p>
          <a:p>
            <a:r>
              <a:rPr kumimoji="1" lang="ja-JP" altLang="en-US" dirty="0"/>
              <a:t>将棋の駒は、駒ごとに様々な属性を持ちます。</a:t>
            </a:r>
            <a:endParaRPr kumimoji="1" lang="en-US" altLang="ja-JP" dirty="0"/>
          </a:p>
          <a:p>
            <a:r>
              <a:rPr kumimoji="1" lang="ja-JP" altLang="en-US" dirty="0"/>
              <a:t>駒の種類、どちらの駒か、成駒か生駒か、</a:t>
            </a:r>
            <a:endParaRPr kumimoji="1" lang="en-US" altLang="ja-JP" dirty="0"/>
          </a:p>
          <a:p>
            <a:r>
              <a:rPr kumimoji="1" lang="ja-JP" altLang="en-US" dirty="0"/>
              <a:t>盤上の駒か持ち駒か、</a:t>
            </a:r>
            <a:endParaRPr kumimoji="1" lang="en-US" altLang="ja-JP" dirty="0"/>
          </a:p>
          <a:p>
            <a:r>
              <a:rPr kumimoji="1" lang="ja-JP" altLang="en-US" dirty="0"/>
              <a:t>成れる駒か、などです。</a:t>
            </a:r>
            <a:endParaRPr kumimoji="1" lang="en-US" altLang="ja-JP" dirty="0"/>
          </a:p>
          <a:p>
            <a:r>
              <a:rPr kumimoji="1" lang="ja-JP" altLang="en-US" dirty="0"/>
              <a:t>このように、様々な属性をもつものは、</a:t>
            </a:r>
            <a:endParaRPr kumimoji="1" lang="en-US" altLang="ja-JP" dirty="0"/>
          </a:p>
          <a:p>
            <a:r>
              <a:rPr kumimoji="1" lang="ja-JP" altLang="en-US" dirty="0"/>
              <a:t>単純な </a:t>
            </a:r>
            <a:r>
              <a:rPr kumimoji="1" lang="en-US" altLang="ja-JP" dirty="0"/>
              <a:t>int </a:t>
            </a:r>
            <a:r>
              <a:rPr kumimoji="1" lang="ja-JP" altLang="en-US" dirty="0"/>
              <a:t>型では表しにくい場合があります。</a:t>
            </a:r>
            <a:endParaRPr kumimoji="1" lang="en-US" altLang="ja-JP" dirty="0"/>
          </a:p>
          <a:p>
            <a:r>
              <a:rPr kumimoji="1" lang="ja-JP" altLang="en-US" dirty="0"/>
              <a:t>そのような場合は、オブジェクトで表現します。</a:t>
            </a:r>
            <a:endParaRPr kumimoji="1" lang="en-US" altLang="ja-JP" dirty="0"/>
          </a:p>
          <a:p>
            <a:r>
              <a:rPr kumimoji="1" lang="ja-JP" altLang="en-US" dirty="0"/>
              <a:t>将棋の駒を表すオブジェクト </a:t>
            </a:r>
            <a:r>
              <a:rPr kumimoji="1" lang="en-US" altLang="ja-JP" dirty="0"/>
              <a:t>Piece </a:t>
            </a:r>
            <a:r>
              <a:rPr kumimoji="1" lang="ja-JP" altLang="en-US" dirty="0"/>
              <a:t>を作り、</a:t>
            </a:r>
            <a:endParaRPr kumimoji="1" lang="en-US" altLang="ja-JP" dirty="0"/>
          </a:p>
          <a:p>
            <a:r>
              <a:rPr kumimoji="1" lang="ja-JP" altLang="en-US" dirty="0"/>
              <a:t>ゲーム盤は駒のオブジェクトの配列で表現します。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11</a:t>
            </a:fld>
            <a:endParaRPr lang="en-US" altLang="ja-JP"/>
          </a:p>
        </p:txBody>
      </p:sp>
    </p:spTree>
    <p:extLst>
      <p:ext uri="{BB962C8B-B14F-4D97-AF65-F5344CB8AC3E}">
        <p14:creationId xmlns:p14="http://schemas.microsoft.com/office/powerpoint/2010/main" val="2809442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例えば、駒を表現する場合、このようなクラスを作ります。</a:t>
            </a:r>
            <a:endParaRPr kumimoji="1" lang="en-US" altLang="ja-JP" dirty="0"/>
          </a:p>
          <a:p>
            <a:r>
              <a:rPr kumimoji="1" lang="ja-JP" altLang="en-US" dirty="0"/>
              <a:t>まず、駒の種類を表すフィールドが必要です。</a:t>
            </a:r>
            <a:endParaRPr kumimoji="1" lang="en-US" altLang="ja-JP" dirty="0"/>
          </a:p>
          <a:p>
            <a:r>
              <a:rPr kumimoji="1" lang="ja-JP" altLang="en-US" dirty="0"/>
              <a:t>駒ごとに動ける位置が異なりますので、移動可能位置も必要になるでしょう。</a:t>
            </a:r>
            <a:endParaRPr kumimoji="1" lang="en-US" altLang="ja-JP" dirty="0"/>
          </a:p>
          <a:p>
            <a:r>
              <a:rPr kumimoji="1" lang="ja-JP" altLang="en-US" dirty="0"/>
              <a:t>盤上にあるなら、駒のある座標が必要になります。</a:t>
            </a:r>
            <a:endParaRPr kumimoji="1" lang="en-US" altLang="ja-JP" dirty="0"/>
          </a:p>
          <a:p>
            <a:r>
              <a:rPr kumimoji="1" lang="ja-JP" altLang="en-US" dirty="0"/>
              <a:t>先手後手どちらの駒なのかも要るでしょう。</a:t>
            </a:r>
            <a:endParaRPr kumimoji="1" lang="en-US" altLang="ja-JP" dirty="0"/>
          </a:p>
          <a:p>
            <a:r>
              <a:rPr kumimoji="1" lang="ja-JP" altLang="en-US" dirty="0"/>
              <a:t>また、将棋の駒には、強い駒と弱い駒がありますので、駒の価値を表すフィールドがあれば便利かもしれません。</a:t>
            </a:r>
            <a:endParaRPr kumimoji="1" lang="en-US" altLang="ja-JP" dirty="0"/>
          </a:p>
          <a:p>
            <a:r>
              <a:rPr kumimoji="1" lang="ja-JP" altLang="en-US" dirty="0"/>
              <a:t>メソッドとしては、各フィールドのゲッターや成駒か生駒か、などが必要でしょう。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12</a:t>
            </a:fld>
            <a:endParaRPr lang="en-US" altLang="ja-JP"/>
          </a:p>
        </p:txBody>
      </p:sp>
    </p:spTree>
    <p:extLst>
      <p:ext uri="{BB962C8B-B14F-4D97-AF65-F5344CB8AC3E}">
        <p14:creationId xmlns:p14="http://schemas.microsoft.com/office/powerpoint/2010/main" val="127771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駒を表すクラスは、例えばこのように、</a:t>
            </a:r>
            <a:endParaRPr kumimoji="1" lang="en-US" altLang="ja-JP" dirty="0"/>
          </a:p>
          <a:p>
            <a:r>
              <a:rPr kumimoji="1" lang="ja-JP" altLang="en-US" dirty="0"/>
              <a:t>駒の種類や各駒が動ける方向を定義します。</a:t>
            </a:r>
            <a:endParaRPr kumimoji="1" lang="en-US" altLang="ja-JP" dirty="0"/>
          </a:p>
          <a:p>
            <a:r>
              <a:rPr kumimoji="1" lang="ja-JP" altLang="en-US" dirty="0"/>
              <a:t>駒の種類、先手の駒か後手の駒か、</a:t>
            </a:r>
            <a:endParaRPr kumimoji="1" lang="en-US" altLang="ja-JP" dirty="0"/>
          </a:p>
          <a:p>
            <a:r>
              <a:rPr kumimoji="1" lang="ja-JP" altLang="en-US" dirty="0"/>
              <a:t>成駒か生駒か、などの情報が必要です。</a:t>
            </a:r>
            <a:endParaRPr kumimoji="1" lang="en-US" altLang="ja-JP" dirty="0"/>
          </a:p>
          <a:p>
            <a:r>
              <a:rPr kumimoji="1" lang="ja-JP" altLang="en-US" dirty="0"/>
              <a:t>駒の種類により動ける方向が異なりますから、</a:t>
            </a:r>
            <a:endParaRPr kumimoji="1" lang="en-US" altLang="ja-JP" dirty="0"/>
          </a:p>
          <a:p>
            <a:r>
              <a:rPr kumimoji="1" lang="ja-JP" altLang="en-US" dirty="0"/>
              <a:t>その定義も必要です。</a:t>
            </a:r>
            <a:endParaRPr kumimoji="1" lang="en-US" altLang="ja-JP" dirty="0"/>
          </a:p>
          <a:p>
            <a:r>
              <a:rPr kumimoji="1" lang="ja-JP" altLang="en-US" dirty="0"/>
              <a:t>飛車や角のように、その方向にいくらでも動ける駒もありますので、</a:t>
            </a:r>
            <a:endParaRPr kumimoji="1" lang="en-US" altLang="ja-JP" dirty="0"/>
          </a:p>
          <a:p>
            <a:r>
              <a:rPr kumimoji="1" lang="ja-JP" altLang="en-US" dirty="0"/>
              <a:t>その区別も必要です。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13</a:t>
            </a:fld>
            <a:endParaRPr lang="en-US" altLang="ja-JP"/>
          </a:p>
        </p:txBody>
      </p:sp>
    </p:spTree>
    <p:extLst>
      <p:ext uri="{BB962C8B-B14F-4D97-AF65-F5344CB8AC3E}">
        <p14:creationId xmlns:p14="http://schemas.microsoft.com/office/powerpoint/2010/main" val="603577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将棋の場合、駒は</a:t>
            </a:r>
            <a:r>
              <a:rPr kumimoji="1" lang="en-US" altLang="ja-JP" dirty="0"/>
              <a:t>8</a:t>
            </a:r>
            <a:r>
              <a:rPr kumimoji="1" lang="ja-JP" altLang="en-US" dirty="0"/>
              <a:t>種類で、駒の中には成れる駒もありますので、</a:t>
            </a:r>
            <a:endParaRPr kumimoji="1" lang="en-US" altLang="ja-JP" dirty="0"/>
          </a:p>
          <a:p>
            <a:r>
              <a:rPr kumimoji="1" lang="ja-JP" altLang="en-US" dirty="0"/>
              <a:t>うまい具合に</a:t>
            </a:r>
            <a:r>
              <a:rPr kumimoji="1" lang="en-US" altLang="ja-JP" dirty="0"/>
              <a:t>16</a:t>
            </a:r>
            <a:r>
              <a:rPr kumimoji="1" lang="ja-JP" altLang="en-US" dirty="0"/>
              <a:t>進数で表現できます。</a:t>
            </a:r>
            <a:endParaRPr kumimoji="1" lang="en-US" altLang="ja-JP" dirty="0"/>
          </a:p>
          <a:p>
            <a:r>
              <a:rPr kumimoji="1" lang="ja-JP" altLang="en-US" dirty="0"/>
              <a:t>歩から玉の</a:t>
            </a:r>
            <a:r>
              <a:rPr kumimoji="1" lang="en-US" altLang="ja-JP" dirty="0"/>
              <a:t>8</a:t>
            </a:r>
            <a:r>
              <a:rPr kumimoji="1" lang="ja-JP" altLang="en-US" dirty="0"/>
              <a:t>つの駒に</a:t>
            </a:r>
            <a:r>
              <a:rPr kumimoji="1" lang="en-US" altLang="ja-JP" dirty="0"/>
              <a:t>1</a:t>
            </a:r>
            <a:r>
              <a:rPr kumimoji="1" lang="ja-JP" altLang="en-US" dirty="0"/>
              <a:t>～</a:t>
            </a:r>
            <a:r>
              <a:rPr kumimoji="1" lang="en-US" altLang="ja-JP" dirty="0"/>
              <a:t>8</a:t>
            </a:r>
            <a:r>
              <a:rPr kumimoji="1" lang="ja-JP" altLang="en-US" dirty="0"/>
              <a:t>の値を割り当て、</a:t>
            </a:r>
            <a:endParaRPr kumimoji="1" lang="en-US" altLang="ja-JP" dirty="0"/>
          </a:p>
          <a:p>
            <a:r>
              <a:rPr kumimoji="1" lang="ja-JP" altLang="en-US" dirty="0"/>
              <a:t>後手駒なら</a:t>
            </a:r>
            <a:r>
              <a:rPr kumimoji="1" lang="en-US" altLang="ja-JP" dirty="0"/>
              <a:t>16</a:t>
            </a:r>
            <a:r>
              <a:rPr kumimoji="1" lang="ja-JP" altLang="en-US" dirty="0"/>
              <a:t>を足し、</a:t>
            </a:r>
            <a:endParaRPr kumimoji="1" lang="en-US" altLang="ja-JP" dirty="0"/>
          </a:p>
          <a:p>
            <a:r>
              <a:rPr kumimoji="1" lang="ja-JP" altLang="en-US" dirty="0"/>
              <a:t>成り駒なら</a:t>
            </a:r>
            <a:r>
              <a:rPr kumimoji="1" lang="en-US" altLang="ja-JP" dirty="0"/>
              <a:t>8</a:t>
            </a:r>
            <a:r>
              <a:rPr kumimoji="1" lang="ja-JP" altLang="en-US" dirty="0"/>
              <a:t>を足す、とすると</a:t>
            </a:r>
            <a:endParaRPr kumimoji="1" lang="en-US" altLang="ja-JP" dirty="0"/>
          </a:p>
          <a:p>
            <a:r>
              <a:rPr kumimoji="1" lang="ja-JP" altLang="en-US" dirty="0"/>
              <a:t>うまく表現できます。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14</a:t>
            </a:fld>
            <a:endParaRPr lang="en-US" altLang="ja-JP"/>
          </a:p>
        </p:txBody>
      </p:sp>
    </p:spTree>
    <p:extLst>
      <p:ext uri="{BB962C8B-B14F-4D97-AF65-F5344CB8AC3E}">
        <p14:creationId xmlns:p14="http://schemas.microsoft.com/office/powerpoint/2010/main" val="2357941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将棋の駒の動ける位置は、</a:t>
            </a:r>
            <a:endParaRPr kumimoji="1" lang="en-US" altLang="ja-JP" dirty="0"/>
          </a:p>
          <a:p>
            <a:r>
              <a:rPr kumimoji="1" lang="ja-JP" altLang="en-US" dirty="0"/>
              <a:t>その方向に</a:t>
            </a:r>
            <a:r>
              <a:rPr kumimoji="1" lang="en-US" altLang="ja-JP" dirty="0"/>
              <a:t>1</a:t>
            </a:r>
            <a:r>
              <a:rPr kumimoji="1" lang="ja-JP" altLang="en-US" dirty="0"/>
              <a:t>マスだけ動けるのか、</a:t>
            </a:r>
            <a:endParaRPr kumimoji="1" lang="en-US" altLang="ja-JP" dirty="0"/>
          </a:p>
          <a:p>
            <a:r>
              <a:rPr kumimoji="1" lang="ja-JP" altLang="en-US" dirty="0"/>
              <a:t>その方向にいくらでも動けるのか、で表現できます。</a:t>
            </a:r>
            <a:endParaRPr kumimoji="1" lang="en-US" altLang="ja-JP" dirty="0"/>
          </a:p>
          <a:p>
            <a:r>
              <a:rPr kumimoji="1" lang="ja-JP" altLang="en-US" dirty="0"/>
              <a:t>例えば、</a:t>
            </a:r>
            <a:r>
              <a:rPr kumimoji="1" lang="en-US" altLang="ja-JP" dirty="0"/>
              <a:t>8</a:t>
            </a:r>
            <a:r>
              <a:rPr kumimoji="1" lang="ja-JP" altLang="en-US" dirty="0"/>
              <a:t>つの方向に数値を割り当て、その方向に</a:t>
            </a:r>
            <a:r>
              <a:rPr kumimoji="1" lang="en-US" altLang="ja-JP" dirty="0"/>
              <a:t>1</a:t>
            </a:r>
            <a:r>
              <a:rPr kumimoji="1" lang="ja-JP" altLang="en-US" dirty="0"/>
              <a:t>マスだけ進めるなら</a:t>
            </a:r>
            <a:r>
              <a:rPr kumimoji="1" lang="en-US" altLang="ja-JP" dirty="0"/>
              <a:t>1</a:t>
            </a:r>
            <a:r>
              <a:rPr kumimoji="1" lang="ja-JP" altLang="en-US" dirty="0"/>
              <a:t>、</a:t>
            </a:r>
            <a:endParaRPr kumimoji="1" lang="en-US" altLang="ja-JP" dirty="0"/>
          </a:p>
          <a:p>
            <a:r>
              <a:rPr kumimoji="1" lang="ja-JP" altLang="en-US" dirty="0"/>
              <a:t>その方向にいくらでも進めるなら</a:t>
            </a:r>
            <a:r>
              <a:rPr kumimoji="1" lang="en-US" altLang="ja-JP" dirty="0"/>
              <a:t>2</a:t>
            </a:r>
            <a:r>
              <a:rPr kumimoji="1" lang="ja-JP" altLang="en-US" dirty="0"/>
              <a:t>、という感じで定義します。</a:t>
            </a:r>
            <a:endParaRPr kumimoji="1" lang="en-US" altLang="ja-JP" dirty="0"/>
          </a:p>
          <a:p>
            <a:r>
              <a:rPr kumimoji="1" lang="ja-JP" altLang="en-US" dirty="0"/>
              <a:t>桂馬のみ特殊な動きをしますので、</a:t>
            </a:r>
            <a:r>
              <a:rPr kumimoji="1" lang="en-US" altLang="ja-JP" dirty="0"/>
              <a:t>8</a:t>
            </a:r>
            <a:r>
              <a:rPr kumimoji="1" lang="ja-JP" altLang="en-US" dirty="0"/>
              <a:t>つの方向に加えて桂馬用の位置も必要です。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15</a:t>
            </a:fld>
            <a:endParaRPr lang="en-US" altLang="ja-JP"/>
          </a:p>
        </p:txBody>
      </p:sp>
    </p:spTree>
    <p:extLst>
      <p:ext uri="{BB962C8B-B14F-4D97-AF65-F5344CB8AC3E}">
        <p14:creationId xmlns:p14="http://schemas.microsoft.com/office/powerpoint/2010/main" val="3353649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各駒の移動可能な方向がわかると、</a:t>
            </a:r>
            <a:endParaRPr kumimoji="1" lang="en-US" altLang="ja-JP" dirty="0"/>
          </a:p>
          <a:p>
            <a:r>
              <a:rPr kumimoji="1" lang="ja-JP" altLang="en-US" dirty="0"/>
              <a:t>盤上に駒があるとき、</a:t>
            </a:r>
            <a:endParaRPr kumimoji="1" lang="en-US" altLang="ja-JP" dirty="0"/>
          </a:p>
          <a:p>
            <a:r>
              <a:rPr kumimoji="1" lang="ja-JP" altLang="en-US" dirty="0"/>
              <a:t>各駒が動けるマス目は</a:t>
            </a:r>
            <a:endParaRPr kumimoji="1" lang="en-US" altLang="ja-JP" dirty="0"/>
          </a:p>
          <a:p>
            <a:r>
              <a:rPr kumimoji="1" lang="ja-JP" altLang="en-US" dirty="0"/>
              <a:t>こちらプログラムで求めることができます。</a:t>
            </a:r>
            <a:endParaRPr kumimoji="1" lang="en-US" altLang="ja-JP" dirty="0"/>
          </a:p>
          <a:p>
            <a:r>
              <a:rPr kumimoji="1" lang="ja-JP" altLang="en-US" dirty="0"/>
              <a:t>例えば、歩であれば、前に</a:t>
            </a:r>
            <a:r>
              <a:rPr kumimoji="1" lang="en-US" altLang="ja-JP" dirty="0"/>
              <a:t>1</a:t>
            </a:r>
            <a:r>
              <a:rPr kumimoji="1" lang="ja-JP" altLang="en-US" dirty="0"/>
              <a:t>マス進めます。</a:t>
            </a:r>
            <a:endParaRPr kumimoji="1" lang="en-US" altLang="ja-JP" dirty="0"/>
          </a:p>
          <a:p>
            <a:r>
              <a:rPr kumimoji="1" lang="ja-JP" altLang="en-US" dirty="0"/>
              <a:t>この場合、前への移動可能は</a:t>
            </a:r>
            <a:r>
              <a:rPr kumimoji="1" lang="en-US" altLang="ja-JP" dirty="0"/>
              <a:t>1</a:t>
            </a:r>
            <a:r>
              <a:rPr kumimoji="1" lang="ja-JP" altLang="en-US" dirty="0"/>
              <a:t>、と表されています。</a:t>
            </a:r>
            <a:endParaRPr kumimoji="1" lang="en-US" altLang="ja-JP" dirty="0"/>
          </a:p>
          <a:p>
            <a:r>
              <a:rPr kumimoji="1" lang="ja-JP" altLang="en-US" dirty="0"/>
              <a:t>ことのき、歩が進める条件は、</a:t>
            </a:r>
            <a:endParaRPr kumimoji="1" lang="en-US" altLang="ja-JP" dirty="0"/>
          </a:p>
          <a:p>
            <a:r>
              <a:rPr kumimoji="1" lang="ja-JP" altLang="en-US" dirty="0"/>
              <a:t>前のマスが空きマスであるか、敵駒があるか、です。</a:t>
            </a:r>
            <a:endParaRPr kumimoji="1" lang="en-US" altLang="ja-JP" dirty="0"/>
          </a:p>
          <a:p>
            <a:r>
              <a:rPr kumimoji="1" lang="ja-JP" altLang="en-US" dirty="0"/>
              <a:t>空きマスならばそのまま先に進めます。</a:t>
            </a:r>
            <a:endParaRPr kumimoji="1" lang="en-US" altLang="ja-JP" dirty="0"/>
          </a:p>
          <a:p>
            <a:r>
              <a:rPr kumimoji="1" lang="ja-JP" altLang="en-US" dirty="0"/>
              <a:t>敵駒があれば、その駒を取って先に進めます。</a:t>
            </a:r>
            <a:endParaRPr kumimoji="1" lang="en-US" altLang="ja-JP" dirty="0"/>
          </a:p>
          <a:p>
            <a:r>
              <a:rPr kumimoji="1" lang="ja-JP" altLang="en-US" dirty="0"/>
              <a:t>香車は前にいくらでも進めます。</a:t>
            </a:r>
            <a:endParaRPr kumimoji="1" lang="en-US" altLang="ja-JP" dirty="0"/>
          </a:p>
          <a:p>
            <a:r>
              <a:rPr kumimoji="1" lang="ja-JP" altLang="en-US" dirty="0"/>
              <a:t>この場合、前への移動可能は</a:t>
            </a:r>
            <a:r>
              <a:rPr kumimoji="1" lang="en-US" altLang="ja-JP" dirty="0"/>
              <a:t>2</a:t>
            </a:r>
            <a:r>
              <a:rPr kumimoji="1" lang="ja-JP" altLang="en-US" dirty="0"/>
              <a:t>、と表されます。</a:t>
            </a:r>
            <a:endParaRPr kumimoji="1" lang="en-US" altLang="ja-JP" dirty="0"/>
          </a:p>
          <a:p>
            <a:r>
              <a:rPr kumimoji="1" lang="ja-JP" altLang="en-US" dirty="0"/>
              <a:t>このとき、香車が進めるマスは、</a:t>
            </a:r>
            <a:endParaRPr kumimoji="1" lang="en-US" altLang="ja-JP" dirty="0"/>
          </a:p>
          <a:p>
            <a:r>
              <a:rPr kumimoji="1" lang="ja-JP" altLang="en-US" dirty="0"/>
              <a:t>手前から順に空きマスである限り探索していき、</a:t>
            </a:r>
            <a:endParaRPr kumimoji="1" lang="en-US" altLang="ja-JP" dirty="0"/>
          </a:p>
          <a:p>
            <a:r>
              <a:rPr kumimoji="1" lang="ja-JP" altLang="en-US" dirty="0"/>
              <a:t>空きマス以外のマスにぶつかったときに、</a:t>
            </a:r>
            <a:endParaRPr kumimoji="1" lang="en-US" altLang="ja-JP" dirty="0"/>
          </a:p>
          <a:p>
            <a:r>
              <a:rPr kumimoji="1" lang="ja-JP" altLang="en-US" dirty="0"/>
              <a:t>そのマスに敵駒があれば、その駒を取って進む、とすればできます。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16</a:t>
            </a:fld>
            <a:endParaRPr lang="en-US" altLang="ja-JP"/>
          </a:p>
        </p:txBody>
      </p:sp>
    </p:spTree>
    <p:extLst>
      <p:ext uri="{BB962C8B-B14F-4D97-AF65-F5344CB8AC3E}">
        <p14:creationId xmlns:p14="http://schemas.microsoft.com/office/powerpoint/2010/main" val="36953777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チェスも将棋と同じようにできますが、</a:t>
            </a:r>
            <a:endParaRPr kumimoji="1" lang="en-US" altLang="ja-JP" dirty="0"/>
          </a:p>
          <a:p>
            <a:r>
              <a:rPr kumimoji="1" lang="ja-JP" altLang="en-US" dirty="0"/>
              <a:t>チェスの場合、将棋の歩にあたるポーンが特殊な動き方をします。</a:t>
            </a:r>
            <a:endParaRPr kumimoji="1" lang="en-US" altLang="ja-JP" dirty="0"/>
          </a:p>
          <a:p>
            <a:r>
              <a:rPr kumimoji="1" lang="ja-JP" altLang="en-US" dirty="0"/>
              <a:t>ポーンは、前のマスが空いていれば</a:t>
            </a:r>
            <a:r>
              <a:rPr kumimoji="1" lang="en-US" altLang="ja-JP" dirty="0"/>
              <a:t>1</a:t>
            </a:r>
            <a:r>
              <a:rPr kumimoji="1" lang="ja-JP" altLang="en-US" dirty="0"/>
              <a:t>マス進めます。</a:t>
            </a:r>
            <a:endParaRPr kumimoji="1" lang="en-US" altLang="ja-JP" dirty="0"/>
          </a:p>
          <a:p>
            <a:r>
              <a:rPr kumimoji="1" lang="ja-JP" altLang="en-US" dirty="0"/>
              <a:t>また、斜め前に敵駒がある場合は、その駒を取ってすすめます。</a:t>
            </a:r>
            <a:endParaRPr kumimoji="1" lang="en-US" altLang="ja-JP" dirty="0"/>
          </a:p>
          <a:p>
            <a:r>
              <a:rPr kumimoji="1" lang="ja-JP" altLang="en-US" dirty="0"/>
              <a:t>加えて、初期位置にあるポーンは、前方</a:t>
            </a:r>
            <a:r>
              <a:rPr kumimoji="1" lang="en-US" altLang="ja-JP" dirty="0"/>
              <a:t>2</a:t>
            </a:r>
            <a:r>
              <a:rPr kumimoji="1" lang="ja-JP" altLang="en-US" dirty="0"/>
              <a:t>マスが空いていれば、</a:t>
            </a:r>
            <a:r>
              <a:rPr kumimoji="1" lang="en-US" altLang="ja-JP" dirty="0"/>
              <a:t>2</a:t>
            </a:r>
            <a:r>
              <a:rPr kumimoji="1" lang="ja-JP" altLang="en-US" dirty="0"/>
              <a:t>マス動くことができます。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17</a:t>
            </a:fld>
            <a:endParaRPr lang="en-US" altLang="ja-JP"/>
          </a:p>
        </p:txBody>
      </p:sp>
    </p:spTree>
    <p:extLst>
      <p:ext uri="{BB962C8B-B14F-4D97-AF65-F5344CB8AC3E}">
        <p14:creationId xmlns:p14="http://schemas.microsoft.com/office/powerpoint/2010/main" val="2061490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チェスにはポーンが特殊な動きをしますので、</a:t>
            </a:r>
            <a:endParaRPr kumimoji="1" lang="en-US" altLang="ja-JP" dirty="0"/>
          </a:p>
          <a:p>
            <a:r>
              <a:rPr kumimoji="1" lang="ja-JP" altLang="en-US" dirty="0"/>
              <a:t>その方向に</a:t>
            </a:r>
            <a:r>
              <a:rPr kumimoji="1" lang="en-US" altLang="ja-JP" dirty="0"/>
              <a:t>1</a:t>
            </a:r>
            <a:r>
              <a:rPr kumimoji="1" lang="ja-JP" altLang="en-US" dirty="0"/>
              <a:t>マス動ける、</a:t>
            </a:r>
            <a:endParaRPr kumimoji="1" lang="en-US" altLang="ja-JP" dirty="0"/>
          </a:p>
          <a:p>
            <a:r>
              <a:rPr kumimoji="1" lang="ja-JP" altLang="en-US" dirty="0"/>
              <a:t>その方向にいくらでも動ける、に加えて、</a:t>
            </a:r>
            <a:endParaRPr kumimoji="1" lang="en-US" altLang="ja-JP" dirty="0"/>
          </a:p>
          <a:p>
            <a:r>
              <a:rPr kumimoji="1" lang="ja-JP" altLang="en-US" dirty="0"/>
              <a:t>ポーンの特殊な動きを表現する必要があります。</a:t>
            </a:r>
            <a:endParaRPr kumimoji="1" lang="en-US" altLang="ja-JP" dirty="0"/>
          </a:p>
          <a:p>
            <a:r>
              <a:rPr kumimoji="1" lang="ja-JP" altLang="en-US" dirty="0"/>
              <a:t>また、チェスでは、将棋の桂馬にあたるナイトが</a:t>
            </a:r>
            <a:r>
              <a:rPr kumimoji="1" lang="en-US" altLang="ja-JP" dirty="0"/>
              <a:t>8</a:t>
            </a:r>
            <a:r>
              <a:rPr kumimoji="1" lang="ja-JP" altLang="en-US" dirty="0"/>
              <a:t>方向に跳べますので、</a:t>
            </a:r>
            <a:endParaRPr kumimoji="1" lang="en-US" altLang="ja-JP" dirty="0"/>
          </a:p>
          <a:p>
            <a:r>
              <a:rPr kumimoji="1" lang="ja-JP" altLang="en-US" dirty="0"/>
              <a:t>ナイトの動きに対応うした方向が</a:t>
            </a:r>
            <a:r>
              <a:rPr kumimoji="1" lang="en-US" altLang="ja-JP" dirty="0"/>
              <a:t>8</a:t>
            </a:r>
            <a:r>
              <a:rPr kumimoji="1" lang="ja-JP" altLang="en-US" dirty="0"/>
              <a:t>個必要になります。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18</a:t>
            </a:fld>
            <a:endParaRPr lang="en-US" altLang="ja-JP"/>
          </a:p>
        </p:txBody>
      </p:sp>
    </p:spTree>
    <p:extLst>
      <p:ext uri="{BB962C8B-B14F-4D97-AF65-F5344CB8AC3E}">
        <p14:creationId xmlns:p14="http://schemas.microsoft.com/office/powerpoint/2010/main" val="3481369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駒の文字列表現を返すメソッドは作っておくと便利です。</a:t>
            </a:r>
            <a:endParaRPr kumimoji="1" lang="en-US" altLang="ja-JP" dirty="0"/>
          </a:p>
          <a:p>
            <a:r>
              <a:rPr kumimoji="1" lang="ja-JP" altLang="en-US" dirty="0"/>
              <a:t>駒の文字列表現があれば、盤面を表示するときなどに使えます。</a:t>
            </a:r>
            <a:endParaRPr kumimoji="1" lang="en-US" altLang="ja-JP" dirty="0"/>
          </a:p>
          <a:p>
            <a:r>
              <a:rPr kumimoji="1" lang="ja-JP" altLang="en-US" dirty="0"/>
              <a:t>将棋では、後手の駒を表すために文字を逆さまに表示したいところですが、</a:t>
            </a:r>
            <a:endParaRPr kumimoji="1" lang="en-US" altLang="ja-JP" dirty="0"/>
          </a:p>
          <a:p>
            <a:r>
              <a:rPr kumimoji="1" lang="ja-JP" altLang="en-US" dirty="0"/>
              <a:t>通常の文字コードでは無理ですので、</a:t>
            </a:r>
            <a:endParaRPr kumimoji="1" lang="en-US" altLang="ja-JP" dirty="0"/>
          </a:p>
          <a:p>
            <a:r>
              <a:rPr kumimoji="1" lang="ja-JP" altLang="en-US" dirty="0"/>
              <a:t>駒の横に記号を付けて後手の駒を表すことにします。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19</a:t>
            </a:fld>
            <a:endParaRPr lang="en-US" altLang="ja-JP"/>
          </a:p>
        </p:txBody>
      </p:sp>
    </p:spTree>
    <p:extLst>
      <p:ext uri="{BB962C8B-B14F-4D97-AF65-F5344CB8AC3E}">
        <p14:creationId xmlns:p14="http://schemas.microsoft.com/office/powerpoint/2010/main" val="1657438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まず、ゲーム</a:t>
            </a:r>
            <a:r>
              <a:rPr kumimoji="1" lang="en-US" altLang="ja-JP" dirty="0"/>
              <a:t>AI</a:t>
            </a:r>
            <a:r>
              <a:rPr kumimoji="1" lang="ja-JP" altLang="en-US" dirty="0"/>
              <a:t>を作るには何が必要かをもう一度おさらいしておきましょう。</a:t>
            </a:r>
            <a:endParaRPr kumimoji="1" lang="en-US" altLang="ja-JP" dirty="0"/>
          </a:p>
          <a:p>
            <a:r>
              <a:rPr kumimoji="1" lang="ja-JP" altLang="en-US" dirty="0"/>
              <a:t>まず、ゲームのルール通りに指せる、打てることです。</a:t>
            </a:r>
            <a:endParaRPr kumimoji="1" lang="en-US" altLang="ja-JP" dirty="0"/>
          </a:p>
          <a:p>
            <a:r>
              <a:rPr kumimoji="1" lang="ja-JP" altLang="en-US" dirty="0"/>
              <a:t>当たり前ですが、ゲームのルールに従わないと、ゲームそのものができません。</a:t>
            </a:r>
            <a:endParaRPr kumimoji="1" lang="en-US" altLang="ja-JP" dirty="0"/>
          </a:p>
          <a:p>
            <a:r>
              <a:rPr kumimoji="1" lang="ja-JP" altLang="en-US" dirty="0"/>
              <a:t>ルールに従った上で、強い手を選択する必要があります。</a:t>
            </a:r>
            <a:endParaRPr kumimoji="1" lang="en-US" altLang="ja-JP" dirty="0"/>
          </a:p>
          <a:p>
            <a:r>
              <a:rPr kumimoji="1" lang="ja-JP" altLang="en-US" dirty="0"/>
              <a:t>また、プレイヤーの手が、ルール上合法な手か判定できなければなりません。</a:t>
            </a:r>
            <a:endParaRPr kumimoji="1" lang="en-US" altLang="ja-JP" dirty="0"/>
          </a:p>
          <a:p>
            <a:r>
              <a:rPr kumimoji="1" lang="ja-JP" altLang="en-US" dirty="0"/>
              <a:t>合法手を指した場合は、その後の局面を生成できる必要があります。</a:t>
            </a:r>
            <a:endParaRPr kumimoji="1" lang="en-US" altLang="ja-JP" dirty="0"/>
          </a:p>
          <a:p>
            <a:r>
              <a:rPr kumimoji="1" lang="ja-JP" altLang="en-US" dirty="0"/>
              <a:t>ゲームが終ったかの判定も要りますし、</a:t>
            </a:r>
            <a:endParaRPr kumimoji="1" lang="en-US" altLang="ja-JP" dirty="0"/>
          </a:p>
          <a:p>
            <a:r>
              <a:rPr kumimoji="1" lang="ja-JP" altLang="en-US" dirty="0"/>
              <a:t>得点計算や勝敗判定も必要です。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a:t>
            </a:fld>
            <a:endParaRPr lang="en-US" altLang="ja-JP"/>
          </a:p>
        </p:txBody>
      </p:sp>
    </p:spTree>
    <p:extLst>
      <p:ext uri="{BB962C8B-B14F-4D97-AF65-F5344CB8AC3E}">
        <p14:creationId xmlns:p14="http://schemas.microsoft.com/office/powerpoint/2010/main" val="813354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将棋の駒には成れるものがありますので、</a:t>
            </a:r>
            <a:endParaRPr kumimoji="1" lang="en-US" altLang="ja-JP" dirty="0"/>
          </a:p>
          <a:p>
            <a:r>
              <a:rPr kumimoji="1" lang="ja-JP" altLang="en-US" dirty="0"/>
              <a:t>その駒が成れるかどうかを返すメソッドも作っておくといいでしょう。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20</a:t>
            </a:fld>
            <a:endParaRPr lang="en-US" altLang="ja-JP"/>
          </a:p>
        </p:txBody>
      </p:sp>
    </p:spTree>
    <p:extLst>
      <p:ext uri="{BB962C8B-B14F-4D97-AF65-F5344CB8AC3E}">
        <p14:creationId xmlns:p14="http://schemas.microsoft.com/office/powerpoint/2010/main" val="9305841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敵陣に駒が成れる場合に、</a:t>
            </a:r>
            <a:endParaRPr kumimoji="1" lang="en-US" altLang="ja-JP" dirty="0"/>
          </a:p>
          <a:p>
            <a:r>
              <a:rPr kumimoji="1" lang="ja-JP" altLang="en-US" dirty="0"/>
              <a:t>成った後の駒を返すメソッドも必要です。</a:t>
            </a:r>
            <a:endParaRPr kumimoji="1" lang="en-US" altLang="ja-JP" dirty="0"/>
          </a:p>
          <a:p>
            <a:r>
              <a:rPr kumimoji="1" lang="ja-JP" altLang="en-US" dirty="0"/>
              <a:t>将棋の場合は、元の駒の種類によりどの駒に成るかは決まっていますので、</a:t>
            </a:r>
            <a:endParaRPr kumimoji="1" lang="en-US" altLang="ja-JP" dirty="0"/>
          </a:p>
          <a:p>
            <a:r>
              <a:rPr kumimoji="1" lang="ja-JP" altLang="en-US" dirty="0"/>
              <a:t>元の駒の種類で分岐すればいいでしょう。</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21</a:t>
            </a:fld>
            <a:endParaRPr lang="en-US" altLang="ja-JP"/>
          </a:p>
        </p:txBody>
      </p:sp>
    </p:spTree>
    <p:extLst>
      <p:ext uri="{BB962C8B-B14F-4D97-AF65-F5344CB8AC3E}">
        <p14:creationId xmlns:p14="http://schemas.microsoft.com/office/powerpoint/2010/main" val="38726409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チェスの場合は、最前列に到達したポーンは、キング以外の任意の駒になれますので、</a:t>
            </a:r>
            <a:endParaRPr kumimoji="1" lang="en-US" altLang="ja-JP" dirty="0"/>
          </a:p>
          <a:p>
            <a:r>
              <a:rPr kumimoji="1" lang="ja-JP" altLang="en-US" dirty="0"/>
              <a:t>成るときはどの駒になるかを指定する必要があります。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22</a:t>
            </a:fld>
            <a:endParaRPr lang="en-US" altLang="ja-JP"/>
          </a:p>
        </p:txBody>
      </p:sp>
    </p:spTree>
    <p:extLst>
      <p:ext uri="{BB962C8B-B14F-4D97-AF65-F5344CB8AC3E}">
        <p14:creationId xmlns:p14="http://schemas.microsoft.com/office/powerpoint/2010/main" val="5871694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チェスの場合の駒が成るメソッドでは、</a:t>
            </a:r>
            <a:endParaRPr kumimoji="1" lang="en-US" altLang="ja-JP" dirty="0"/>
          </a:p>
          <a:p>
            <a:r>
              <a:rPr kumimoji="1" lang="ja-JP" altLang="en-US" dirty="0"/>
              <a:t>このように、成る先の駒の種類を指定します。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23</a:t>
            </a:fld>
            <a:endParaRPr lang="en-US" altLang="ja-JP"/>
          </a:p>
        </p:txBody>
      </p:sp>
    </p:spTree>
    <p:extLst>
      <p:ext uri="{BB962C8B-B14F-4D97-AF65-F5344CB8AC3E}">
        <p14:creationId xmlns:p14="http://schemas.microsoft.com/office/powerpoint/2010/main" val="1140035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次は局面を表現するクラスです。</a:t>
            </a:r>
            <a:endParaRPr kumimoji="1" lang="en-US" altLang="ja-JP" dirty="0"/>
          </a:p>
          <a:p>
            <a:r>
              <a:rPr kumimoji="1" lang="ja-JP" altLang="en-US" dirty="0"/>
              <a:t>局面は、ゲーム盤上にある駒・石の種類と位置、</a:t>
            </a:r>
            <a:endParaRPr kumimoji="1" lang="en-US" altLang="ja-JP" dirty="0"/>
          </a:p>
          <a:p>
            <a:r>
              <a:rPr kumimoji="1" lang="ja-JP" altLang="en-US" dirty="0"/>
              <a:t>双方の持ち駒の種類と数、</a:t>
            </a:r>
            <a:endParaRPr kumimoji="1" lang="en-US" altLang="ja-JP" dirty="0"/>
          </a:p>
          <a:p>
            <a:r>
              <a:rPr kumimoji="1" lang="ja-JP" altLang="en-US" dirty="0"/>
              <a:t>先手番か後手番か、</a:t>
            </a:r>
            <a:endParaRPr kumimoji="1" lang="en-US" altLang="ja-JP" dirty="0"/>
          </a:p>
          <a:p>
            <a:r>
              <a:rPr kumimoji="1" lang="ja-JP" altLang="en-US" dirty="0"/>
              <a:t>同一局面になった回数などを表す変数が必要です。</a:t>
            </a:r>
            <a:endParaRPr kumimoji="1" lang="en-US" altLang="ja-JP" dirty="0"/>
          </a:p>
          <a:p>
            <a:r>
              <a:rPr kumimoji="1" lang="ja-JP" altLang="en-US" dirty="0"/>
              <a:t>また、メソッドでは、ゲーム盤を表示する、</a:t>
            </a:r>
            <a:endParaRPr kumimoji="1" lang="en-US" altLang="ja-JP" dirty="0"/>
          </a:p>
          <a:p>
            <a:r>
              <a:rPr kumimoji="1" lang="ja-JP" altLang="en-US" dirty="0"/>
              <a:t>局面をコピーする、</a:t>
            </a:r>
            <a:endParaRPr kumimoji="1" lang="en-US" altLang="ja-JP" dirty="0"/>
          </a:p>
          <a:p>
            <a:r>
              <a:rPr kumimoji="1" lang="ja-JP" altLang="en-US" dirty="0"/>
              <a:t>初期配置する、</a:t>
            </a:r>
            <a:endParaRPr kumimoji="1" lang="en-US" altLang="ja-JP" dirty="0"/>
          </a:p>
          <a:p>
            <a:r>
              <a:rPr kumimoji="1" lang="ja-JP" altLang="en-US" dirty="0"/>
              <a:t>同一局面か判定する、といったメソッドが必要になります。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24</a:t>
            </a:fld>
            <a:endParaRPr lang="en-US" altLang="ja-JP"/>
          </a:p>
        </p:txBody>
      </p:sp>
    </p:spTree>
    <p:extLst>
      <p:ext uri="{BB962C8B-B14F-4D97-AF65-F5344CB8AC3E}">
        <p14:creationId xmlns:p14="http://schemas.microsoft.com/office/powerpoint/2010/main" val="2000100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こちらは局面のクラス図の例です。</a:t>
            </a:r>
            <a:endParaRPr kumimoji="1" lang="en-US" altLang="ja-JP" dirty="0"/>
          </a:p>
          <a:p>
            <a:r>
              <a:rPr kumimoji="1" lang="ja-JP" altLang="en-US" dirty="0"/>
              <a:t>将棋であれば、</a:t>
            </a:r>
            <a:endParaRPr kumimoji="1" lang="en-US" altLang="ja-JP" dirty="0"/>
          </a:p>
          <a:p>
            <a:r>
              <a:rPr kumimoji="1" lang="ja-JP" altLang="en-US" dirty="0"/>
              <a:t>盤面を表す配列、</a:t>
            </a:r>
            <a:endParaRPr kumimoji="1" lang="en-US" altLang="ja-JP" dirty="0"/>
          </a:p>
          <a:p>
            <a:r>
              <a:rPr kumimoji="1" lang="ja-JP" altLang="en-US" dirty="0"/>
              <a:t>先手番か後手番か、</a:t>
            </a:r>
            <a:endParaRPr kumimoji="1" lang="en-US" altLang="ja-JP" dirty="0"/>
          </a:p>
          <a:p>
            <a:r>
              <a:rPr kumimoji="1" lang="ja-JP" altLang="en-US" dirty="0"/>
              <a:t>その局面が先手後手どちらに有利なのか、</a:t>
            </a:r>
            <a:endParaRPr kumimoji="1" lang="en-US" altLang="ja-JP" dirty="0"/>
          </a:p>
          <a:p>
            <a:r>
              <a:rPr kumimoji="1" lang="ja-JP" altLang="en-US" dirty="0"/>
              <a:t>双方の持ち駒は何か、</a:t>
            </a:r>
            <a:endParaRPr kumimoji="1" lang="en-US" altLang="ja-JP" dirty="0"/>
          </a:p>
          <a:p>
            <a:r>
              <a:rPr kumimoji="1" lang="ja-JP" altLang="en-US" dirty="0"/>
              <a:t>その局面の直前の手は何か、などが必要です。</a:t>
            </a:r>
            <a:endParaRPr kumimoji="1" lang="en-US" altLang="ja-JP" dirty="0"/>
          </a:p>
          <a:p>
            <a:r>
              <a:rPr kumimoji="1" lang="ja-JP" altLang="en-US" dirty="0"/>
              <a:t>また、メソッドは、盤面を表示する、</a:t>
            </a:r>
            <a:endParaRPr kumimoji="1" lang="en-US" altLang="ja-JP" dirty="0"/>
          </a:p>
          <a:p>
            <a:r>
              <a:rPr kumimoji="1" lang="ja-JP" altLang="en-US" dirty="0"/>
              <a:t>局面のコピーを作る、</a:t>
            </a:r>
            <a:endParaRPr kumimoji="1" lang="en-US" altLang="ja-JP" dirty="0"/>
          </a:p>
          <a:p>
            <a:r>
              <a:rPr kumimoji="1" lang="ja-JP" altLang="en-US" dirty="0"/>
              <a:t>指定した駒を配置する、</a:t>
            </a:r>
            <a:endParaRPr kumimoji="1" lang="en-US" altLang="ja-JP" dirty="0"/>
          </a:p>
          <a:p>
            <a:r>
              <a:rPr kumimoji="1" lang="ja-JP" altLang="en-US" dirty="0"/>
              <a:t>駒を初期配置、</a:t>
            </a:r>
            <a:endParaRPr kumimoji="1" lang="en-US" altLang="ja-JP" dirty="0"/>
          </a:p>
          <a:p>
            <a:r>
              <a:rPr kumimoji="1" lang="ja-JP" altLang="en-US" dirty="0"/>
              <a:t>局面の同一判定をする、</a:t>
            </a:r>
            <a:endParaRPr kumimoji="1" lang="en-US" altLang="ja-JP" dirty="0"/>
          </a:p>
          <a:p>
            <a:r>
              <a:rPr kumimoji="1" lang="ja-JP" altLang="en-US" dirty="0"/>
              <a:t>指定した手を指した後の局面を生成する、</a:t>
            </a:r>
            <a:endParaRPr kumimoji="1" lang="en-US" altLang="ja-JP" dirty="0"/>
          </a:p>
          <a:p>
            <a:r>
              <a:rPr kumimoji="1" lang="ja-JP" altLang="en-US" dirty="0"/>
              <a:t>勝敗判定する、</a:t>
            </a:r>
            <a:endParaRPr kumimoji="1" lang="en-US" altLang="ja-JP" dirty="0"/>
          </a:p>
          <a:p>
            <a:r>
              <a:rPr kumimoji="1" lang="ja-JP" altLang="en-US" dirty="0"/>
              <a:t>局面の評価値を返す、といったメソッドが必要になります。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25</a:t>
            </a:fld>
            <a:endParaRPr lang="en-US" altLang="ja-JP"/>
          </a:p>
        </p:txBody>
      </p:sp>
    </p:spTree>
    <p:extLst>
      <p:ext uri="{BB962C8B-B14F-4D97-AF65-F5344CB8AC3E}">
        <p14:creationId xmlns:p14="http://schemas.microsoft.com/office/powerpoint/2010/main" val="30739402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多くのゲームでは、ゲーム盤は</a:t>
            </a:r>
            <a:r>
              <a:rPr kumimoji="1" lang="en-US" altLang="ja-JP" dirty="0"/>
              <a:t>2</a:t>
            </a:r>
            <a:r>
              <a:rPr kumimoji="1" lang="ja-JP" altLang="en-US" dirty="0"/>
              <a:t>次元のマス目で表されますので、</a:t>
            </a:r>
            <a:endParaRPr kumimoji="1" lang="en-US" altLang="ja-JP" dirty="0"/>
          </a:p>
          <a:p>
            <a:r>
              <a:rPr kumimoji="1" lang="en-US" altLang="ja-JP" dirty="0"/>
              <a:t>2</a:t>
            </a:r>
            <a:r>
              <a:rPr kumimoji="1" lang="ja-JP" altLang="en-US" dirty="0"/>
              <a:t>次元配列で表現できます。</a:t>
            </a:r>
            <a:endParaRPr kumimoji="1" lang="en-US" altLang="ja-JP" dirty="0"/>
          </a:p>
          <a:p>
            <a:r>
              <a:rPr kumimoji="1" lang="ja-JP" altLang="en-US" dirty="0"/>
              <a:t>例えば、</a:t>
            </a:r>
            <a:r>
              <a:rPr kumimoji="1" lang="en-US" altLang="ja-JP" dirty="0"/>
              <a:t>3</a:t>
            </a:r>
            <a:r>
              <a:rPr kumimoji="1" lang="ja-JP" altLang="en-US" dirty="0"/>
              <a:t>目並べなら、縦</a:t>
            </a:r>
            <a:r>
              <a:rPr kumimoji="1" lang="en-US" altLang="ja-JP" dirty="0"/>
              <a:t>3</a:t>
            </a:r>
            <a:r>
              <a:rPr kumimoji="1" lang="ja-JP" altLang="en-US" dirty="0"/>
              <a:t>横</a:t>
            </a:r>
            <a:r>
              <a:rPr kumimoji="1" lang="en-US" altLang="ja-JP" dirty="0"/>
              <a:t>3</a:t>
            </a:r>
            <a:r>
              <a:rPr kumimoji="1" lang="ja-JP" altLang="en-US" dirty="0"/>
              <a:t>のマスを使いますので、</a:t>
            </a:r>
            <a:endParaRPr kumimoji="1" lang="en-US" altLang="ja-JP" dirty="0"/>
          </a:p>
          <a:p>
            <a:r>
              <a:rPr kumimoji="1" lang="en-US" altLang="ja-JP" dirty="0"/>
              <a:t>3×3</a:t>
            </a:r>
            <a:r>
              <a:rPr kumimoji="1" lang="ja-JP" altLang="en-US" dirty="0"/>
              <a:t>の</a:t>
            </a:r>
            <a:r>
              <a:rPr kumimoji="1" lang="en-US" altLang="ja-JP" dirty="0"/>
              <a:t>2</a:t>
            </a:r>
            <a:r>
              <a:rPr kumimoji="1" lang="ja-JP" altLang="en-US" dirty="0"/>
              <a:t>次元配列で表せます。</a:t>
            </a:r>
            <a:endParaRPr kumimoji="1" lang="en-US" altLang="ja-JP" dirty="0"/>
          </a:p>
          <a:p>
            <a:r>
              <a:rPr kumimoji="1" lang="en-US" altLang="ja-JP" dirty="0"/>
              <a:t>3</a:t>
            </a:r>
            <a:r>
              <a:rPr kumimoji="1" lang="ja-JP" altLang="en-US" dirty="0"/>
              <a:t>目並べでは、各マスは丸かバツか空きマスかのどれかですから、</a:t>
            </a:r>
            <a:endParaRPr kumimoji="1" lang="en-US" altLang="ja-JP" dirty="0"/>
          </a:p>
          <a:p>
            <a:r>
              <a:rPr kumimoji="1" lang="en-US" altLang="ja-JP" dirty="0"/>
              <a:t>int </a:t>
            </a:r>
            <a:r>
              <a:rPr kumimoji="1" lang="ja-JP" altLang="en-US" dirty="0"/>
              <a:t>型の</a:t>
            </a:r>
            <a:r>
              <a:rPr kumimoji="1" lang="en-US" altLang="ja-JP" dirty="0"/>
              <a:t>2</a:t>
            </a:r>
            <a:r>
              <a:rPr kumimoji="1" lang="ja-JP" altLang="en-US" dirty="0"/>
              <a:t>次元配列として表せばいいでしょう。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26</a:t>
            </a:fld>
            <a:endParaRPr lang="en-US" altLang="ja-JP"/>
          </a:p>
        </p:txBody>
      </p:sp>
    </p:spTree>
    <p:extLst>
      <p:ext uri="{BB962C8B-B14F-4D97-AF65-F5344CB8AC3E}">
        <p14:creationId xmlns:p14="http://schemas.microsoft.com/office/powerpoint/2010/main" val="42202293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盤面は、使用する駒や石が単純なものであれば、</a:t>
            </a:r>
            <a:endParaRPr kumimoji="1" lang="en-US" altLang="ja-JP" dirty="0"/>
          </a:p>
          <a:p>
            <a:r>
              <a:rPr kumimoji="1" lang="en-US" altLang="ja-JP" dirty="0"/>
              <a:t>int </a:t>
            </a:r>
            <a:r>
              <a:rPr kumimoji="1" lang="ja-JP" altLang="en-US" dirty="0"/>
              <a:t>型の配列として表現するのが簡単です。</a:t>
            </a:r>
            <a:endParaRPr kumimoji="1" lang="en-US" altLang="ja-JP" dirty="0"/>
          </a:p>
          <a:p>
            <a:r>
              <a:rPr kumimoji="1" lang="ja-JP" altLang="en-US" dirty="0"/>
              <a:t>将棋でも、駒の種類が多いだけですので、</a:t>
            </a:r>
            <a:endParaRPr kumimoji="1" lang="en-US" altLang="ja-JP" dirty="0"/>
          </a:p>
          <a:p>
            <a:r>
              <a:rPr kumimoji="1" lang="en-US" altLang="ja-JP" dirty="0"/>
              <a:t>int </a:t>
            </a:r>
            <a:r>
              <a:rPr kumimoji="1" lang="ja-JP" altLang="en-US" dirty="0"/>
              <a:t>型配列として表すのがいいでしょう。</a:t>
            </a:r>
            <a:endParaRPr kumimoji="1" lang="en-US" altLang="ja-JP" dirty="0"/>
          </a:p>
          <a:p>
            <a:r>
              <a:rPr kumimoji="1" lang="ja-JP" altLang="en-US" dirty="0"/>
              <a:t>ゲーム開始時の初期配置が決まっている場合は、</a:t>
            </a:r>
            <a:endParaRPr kumimoji="1" lang="en-US" altLang="ja-JP" dirty="0"/>
          </a:p>
          <a:p>
            <a:r>
              <a:rPr kumimoji="1" lang="ja-JP" altLang="en-US" dirty="0"/>
              <a:t>初期値付きで配列を定義しておくとべんりです、</a:t>
            </a:r>
            <a:endParaRPr kumimoji="1" lang="en-US" altLang="ja-JP" dirty="0"/>
          </a:p>
          <a:p>
            <a:r>
              <a:rPr kumimoji="1" lang="ja-JP" altLang="en-US" dirty="0"/>
              <a:t>例えば、将棋なら、各マスに初期配置される駒の種類を定義しておきます。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27</a:t>
            </a:fld>
            <a:endParaRPr lang="en-US" altLang="ja-JP"/>
          </a:p>
        </p:txBody>
      </p:sp>
    </p:spTree>
    <p:extLst>
      <p:ext uri="{BB962C8B-B14F-4D97-AF65-F5344CB8AC3E}">
        <p14:creationId xmlns:p14="http://schemas.microsoft.com/office/powerpoint/2010/main" val="6596919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複雑な駒・石を使うゲームであれば、</a:t>
            </a:r>
            <a:endParaRPr kumimoji="1" lang="en-US" altLang="ja-JP" dirty="0"/>
          </a:p>
          <a:p>
            <a:r>
              <a:rPr kumimoji="1" lang="ja-JP" altLang="en-US" dirty="0"/>
              <a:t>駒を表すオブジェクト型の配列にします。</a:t>
            </a:r>
            <a:endParaRPr kumimoji="1" lang="en-US" altLang="ja-JP" dirty="0"/>
          </a:p>
          <a:p>
            <a:r>
              <a:rPr kumimoji="1" lang="ja-JP" altLang="en-US" dirty="0"/>
              <a:t>例えば将棋なら、駒のオブジェクトの</a:t>
            </a:r>
            <a:r>
              <a:rPr kumimoji="1" lang="en-US" altLang="ja-JP" dirty="0"/>
              <a:t>2</a:t>
            </a:r>
            <a:r>
              <a:rPr kumimoji="1" lang="ja-JP" altLang="en-US" dirty="0"/>
              <a:t>次元配列にします。</a:t>
            </a:r>
            <a:endParaRPr kumimoji="1" lang="en-US" altLang="ja-JP" dirty="0"/>
          </a:p>
          <a:p>
            <a:r>
              <a:rPr kumimoji="1" lang="ja-JP" altLang="en-US" dirty="0"/>
              <a:t>最も、将棋は駒の種類が多いだけで、各駒の特性は</a:t>
            </a:r>
            <a:endParaRPr kumimoji="1" lang="en-US" altLang="ja-JP" dirty="0"/>
          </a:p>
          <a:p>
            <a:r>
              <a:rPr kumimoji="1" lang="ja-JP" altLang="en-US" dirty="0"/>
              <a:t>駒の種類だけで決まりますので、</a:t>
            </a:r>
            <a:endParaRPr kumimoji="1" lang="en-US" altLang="ja-JP" dirty="0"/>
          </a:p>
          <a:p>
            <a:r>
              <a:rPr kumimoji="1" lang="ja-JP" altLang="en-US" dirty="0"/>
              <a:t>駒を表すのは</a:t>
            </a:r>
            <a:r>
              <a:rPr kumimoji="1" lang="en-US" altLang="ja-JP" dirty="0"/>
              <a:t>int </a:t>
            </a:r>
            <a:r>
              <a:rPr kumimoji="1" lang="ja-JP" altLang="en-US" dirty="0"/>
              <a:t>型で充分でしょう。</a:t>
            </a:r>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28</a:t>
            </a:fld>
            <a:endParaRPr lang="en-US" altLang="ja-JP"/>
          </a:p>
        </p:txBody>
      </p:sp>
    </p:spTree>
    <p:extLst>
      <p:ext uri="{BB962C8B-B14F-4D97-AF65-F5344CB8AC3E}">
        <p14:creationId xmlns:p14="http://schemas.microsoft.com/office/powerpoint/2010/main" val="2231465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リバーシの場合を例に考えてみましょう。</a:t>
            </a:r>
            <a:endParaRPr kumimoji="1" lang="en-US" altLang="ja-JP" dirty="0"/>
          </a:p>
          <a:p>
            <a:r>
              <a:rPr kumimoji="1" lang="ja-JP" altLang="en-US" dirty="0"/>
              <a:t>リバーシは各マスに黒石、白石、空きマスどれがあるかが</a:t>
            </a:r>
            <a:endParaRPr kumimoji="1" lang="en-US" altLang="ja-JP" dirty="0"/>
          </a:p>
          <a:p>
            <a:r>
              <a:rPr kumimoji="1" lang="ja-JP" altLang="en-US" dirty="0"/>
              <a:t>決まれば局面が決定できますので、</a:t>
            </a:r>
            <a:endParaRPr kumimoji="1" lang="en-US" altLang="ja-JP" dirty="0"/>
          </a:p>
          <a:p>
            <a:r>
              <a:rPr kumimoji="1" lang="en-US" altLang="ja-JP" dirty="0"/>
              <a:t>int </a:t>
            </a:r>
            <a:r>
              <a:rPr kumimoji="1" lang="ja-JP" altLang="en-US" dirty="0"/>
              <a:t>型での配列で表現できます。</a:t>
            </a:r>
            <a:endParaRPr kumimoji="1" lang="en-US" altLang="ja-JP" dirty="0"/>
          </a:p>
          <a:p>
            <a:r>
              <a:rPr kumimoji="1" lang="ja-JP" altLang="en-US" dirty="0"/>
              <a:t>リバーシは</a:t>
            </a:r>
            <a:r>
              <a:rPr kumimoji="1" lang="en-US" altLang="ja-JP" dirty="0"/>
              <a:t>8×8</a:t>
            </a:r>
            <a:r>
              <a:rPr kumimoji="1" lang="ja-JP" altLang="en-US" dirty="0"/>
              <a:t>のゲーム盤を使いますので、</a:t>
            </a:r>
            <a:endParaRPr kumimoji="1" lang="en-US" altLang="ja-JP" dirty="0"/>
          </a:p>
          <a:p>
            <a:r>
              <a:rPr kumimoji="1" lang="ja-JP" altLang="en-US" dirty="0"/>
              <a:t>サイズ</a:t>
            </a:r>
            <a:r>
              <a:rPr kumimoji="1" lang="en-US" altLang="ja-JP" dirty="0"/>
              <a:t>8×8</a:t>
            </a:r>
            <a:r>
              <a:rPr kumimoji="1" lang="ja-JP" altLang="en-US" dirty="0"/>
              <a:t>の </a:t>
            </a:r>
            <a:r>
              <a:rPr kumimoji="1" lang="en-US" altLang="ja-JP" dirty="0"/>
              <a:t>int </a:t>
            </a:r>
            <a:r>
              <a:rPr kumimoji="1" lang="ja-JP" altLang="en-US" dirty="0"/>
              <a:t>型配列を使うと、</a:t>
            </a:r>
            <a:endParaRPr kumimoji="1" lang="en-US" altLang="ja-JP" dirty="0"/>
          </a:p>
          <a:p>
            <a:r>
              <a:rPr kumimoji="1" lang="ja-JP" altLang="en-US" dirty="0"/>
              <a:t>左の局面は、右の配列で表現できます。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29</a:t>
            </a:fld>
            <a:endParaRPr lang="en-US" altLang="ja-JP"/>
          </a:p>
        </p:txBody>
      </p:sp>
    </p:spTree>
    <p:extLst>
      <p:ext uri="{BB962C8B-B14F-4D97-AF65-F5344CB8AC3E}">
        <p14:creationId xmlns:p14="http://schemas.microsoft.com/office/powerpoint/2010/main" val="4269683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まず必要なのは、ルール通りに指せる、打てることです。</a:t>
            </a:r>
            <a:endParaRPr kumimoji="1" lang="en-US" altLang="ja-JP" dirty="0"/>
          </a:p>
          <a:p>
            <a:r>
              <a:rPr kumimoji="1" lang="ja-JP" altLang="en-US" dirty="0"/>
              <a:t>これができないとそもそもゲームになりません。</a:t>
            </a:r>
            <a:endParaRPr kumimoji="1" lang="en-US" altLang="ja-JP" dirty="0"/>
          </a:p>
          <a:p>
            <a:r>
              <a:rPr kumimoji="1" lang="ja-JP" altLang="en-US" dirty="0"/>
              <a:t>動かせない場所に駒を動かしたり、</a:t>
            </a:r>
            <a:endParaRPr kumimoji="1" lang="en-US" altLang="ja-JP" dirty="0"/>
          </a:p>
          <a:p>
            <a:r>
              <a:rPr kumimoji="1" lang="ja-JP" altLang="en-US" dirty="0"/>
              <a:t>打てない場所に石を打ったり、</a:t>
            </a:r>
            <a:endParaRPr kumimoji="1" lang="en-US" altLang="ja-JP" dirty="0"/>
          </a:p>
          <a:p>
            <a:r>
              <a:rPr kumimoji="1" lang="ja-JP" altLang="en-US" dirty="0"/>
              <a:t>打てない駒、石を打ったり</a:t>
            </a:r>
            <a:endParaRPr kumimoji="1" lang="en-US" altLang="ja-JP" dirty="0"/>
          </a:p>
          <a:p>
            <a:r>
              <a:rPr kumimoji="1" lang="ja-JP" altLang="en-US" dirty="0"/>
              <a:t>取れない駒、石を取ったり</a:t>
            </a:r>
            <a:endParaRPr kumimoji="1" lang="en-US" altLang="ja-JP" dirty="0"/>
          </a:p>
          <a:p>
            <a:r>
              <a:rPr kumimoji="1" lang="ja-JP" altLang="en-US" dirty="0"/>
              <a:t>手番ではないのに動いたり、</a:t>
            </a:r>
            <a:endParaRPr kumimoji="1" lang="en-US" altLang="ja-JP" dirty="0"/>
          </a:p>
          <a:p>
            <a:r>
              <a:rPr kumimoji="1" lang="ja-JP" altLang="en-US" dirty="0"/>
              <a:t>手番なのに動かなかったり、といった</a:t>
            </a:r>
            <a:endParaRPr kumimoji="1" lang="en-US" altLang="ja-JP" dirty="0"/>
          </a:p>
          <a:p>
            <a:r>
              <a:rPr kumimoji="1" lang="ja-JP" altLang="en-US" dirty="0"/>
              <a:t>ルール上許されない行動をとってはいけません。</a:t>
            </a:r>
            <a:endParaRPr kumimoji="1" lang="en-US" altLang="ja-JP" dirty="0"/>
          </a:p>
          <a:p>
            <a:r>
              <a:rPr kumimoji="1" lang="ja-JP" altLang="en-US" dirty="0"/>
              <a:t>しかし、ルール通り動く、というだけでも結構難しいものがあります。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a:t>
            </a:fld>
            <a:endParaRPr lang="en-US" altLang="ja-JP"/>
          </a:p>
        </p:txBody>
      </p:sp>
    </p:spTree>
    <p:extLst>
      <p:ext uri="{BB962C8B-B14F-4D97-AF65-F5344CB8AC3E}">
        <p14:creationId xmlns:p14="http://schemas.microsoft.com/office/powerpoint/2010/main" val="11516215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なお、リバーシは</a:t>
            </a:r>
            <a:r>
              <a:rPr kumimoji="1" lang="en-US" altLang="ja-JP" dirty="0"/>
              <a:t>8×8</a:t>
            </a:r>
            <a:r>
              <a:rPr kumimoji="1" lang="ja-JP" altLang="en-US" dirty="0"/>
              <a:t>ですが、</a:t>
            </a:r>
            <a:endParaRPr kumimoji="1" lang="en-US" altLang="ja-JP" dirty="0"/>
          </a:p>
          <a:p>
            <a:r>
              <a:rPr kumimoji="1" lang="ja-JP" altLang="en-US" dirty="0"/>
              <a:t>配列で表現するときは、</a:t>
            </a:r>
            <a:endParaRPr kumimoji="1" lang="en-US" altLang="ja-JP" dirty="0"/>
          </a:p>
          <a:p>
            <a:r>
              <a:rPr kumimoji="1" lang="ja-JP" altLang="en-US" dirty="0"/>
              <a:t>サイズを一回り大きい</a:t>
            </a:r>
            <a:r>
              <a:rPr kumimoji="1" lang="en-US" altLang="ja-JP" dirty="0"/>
              <a:t>10x10</a:t>
            </a:r>
            <a:r>
              <a:rPr kumimoji="1" lang="ja-JP" altLang="en-US" dirty="0"/>
              <a:t>とし、</a:t>
            </a:r>
            <a:endParaRPr kumimoji="1" lang="en-US" altLang="ja-JP" dirty="0"/>
          </a:p>
          <a:p>
            <a:r>
              <a:rPr kumimoji="1" lang="ja-JP" altLang="en-US" dirty="0"/>
              <a:t>周囲を壁を表す値を入れておくと</a:t>
            </a:r>
            <a:endParaRPr kumimoji="1" lang="en-US" altLang="ja-JP" dirty="0"/>
          </a:p>
          <a:p>
            <a:r>
              <a:rPr kumimoji="1" lang="ja-JP" altLang="en-US" dirty="0"/>
              <a:t>何かと便利です。</a:t>
            </a:r>
            <a:endParaRPr kumimoji="1" lang="en-US" altLang="ja-JP" dirty="0"/>
          </a:p>
          <a:p>
            <a:r>
              <a:rPr kumimoji="1" lang="ja-JP" altLang="en-US" dirty="0"/>
              <a:t>例えば、壁を無限大として表し、</a:t>
            </a:r>
            <a:endParaRPr kumimoji="1" lang="en-US" altLang="ja-JP" dirty="0"/>
          </a:p>
          <a:p>
            <a:r>
              <a:rPr kumimoji="1" lang="ja-JP" altLang="en-US" dirty="0"/>
              <a:t>盤の外側を無限大で囲みます。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30</a:t>
            </a:fld>
            <a:endParaRPr lang="en-US" altLang="ja-JP"/>
          </a:p>
        </p:txBody>
      </p:sp>
    </p:spTree>
    <p:extLst>
      <p:ext uri="{BB962C8B-B14F-4D97-AF65-F5344CB8AC3E}">
        <p14:creationId xmlns:p14="http://schemas.microsoft.com/office/powerpoint/2010/main" val="5495956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例えばリバーシの場合、石をひっくり返せるかの判定は、</a:t>
            </a:r>
            <a:endParaRPr kumimoji="1" lang="en-US" altLang="ja-JP" dirty="0"/>
          </a:p>
          <a:p>
            <a:r>
              <a:rPr kumimoji="1" lang="ja-JP" altLang="en-US" dirty="0"/>
              <a:t>打った石から</a:t>
            </a:r>
            <a:r>
              <a:rPr kumimoji="1" lang="en-US" altLang="ja-JP" dirty="0"/>
              <a:t>8</a:t>
            </a:r>
            <a:r>
              <a:rPr kumimoji="1" lang="ja-JP" altLang="en-US" dirty="0"/>
              <a:t>方向に、敵石が続く限り探索します。</a:t>
            </a:r>
            <a:endParaRPr kumimoji="1" lang="en-US" altLang="ja-JP" dirty="0"/>
          </a:p>
          <a:p>
            <a:r>
              <a:rPr kumimoji="1" lang="ja-JP" altLang="en-US" dirty="0"/>
              <a:t>このとき、壁が無いと、探索範囲がゲーム盤のに</a:t>
            </a:r>
            <a:endParaRPr kumimoji="1" lang="en-US" altLang="ja-JP" dirty="0"/>
          </a:p>
          <a:p>
            <a:r>
              <a:rPr kumimoji="1" lang="ja-JP" altLang="en-US" dirty="0"/>
              <a:t>外に出たかどうかの判定が必要になります。</a:t>
            </a:r>
            <a:endParaRPr kumimoji="1" lang="en-US" altLang="ja-JP" dirty="0"/>
          </a:p>
          <a:p>
            <a:r>
              <a:rPr kumimoji="1" lang="ja-JP" altLang="en-US" dirty="0"/>
              <a:t>右のプログラムですと、真ん中辺りの </a:t>
            </a:r>
            <a:r>
              <a:rPr kumimoji="1" lang="en-US" altLang="ja-JP" dirty="0"/>
              <a:t>v&lt;0 </a:t>
            </a:r>
            <a:r>
              <a:rPr kumimoji="1" lang="ja-JP" altLang="en-US" dirty="0"/>
              <a:t>の判定が</a:t>
            </a:r>
            <a:endParaRPr kumimoji="1" lang="en-US" altLang="ja-JP" dirty="0"/>
          </a:p>
          <a:p>
            <a:r>
              <a:rPr kumimoji="1" lang="ja-JP" altLang="en-US" dirty="0"/>
              <a:t>番外に出たかどうかの判定です。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31</a:t>
            </a:fld>
            <a:endParaRPr lang="en-US" altLang="ja-JP"/>
          </a:p>
        </p:txBody>
      </p:sp>
    </p:spTree>
    <p:extLst>
      <p:ext uri="{BB962C8B-B14F-4D97-AF65-F5344CB8AC3E}">
        <p14:creationId xmlns:p14="http://schemas.microsoft.com/office/powerpoint/2010/main" val="42915774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周囲を壁を表す値で囲んでおくと、</a:t>
            </a:r>
            <a:endParaRPr kumimoji="1" lang="en-US" altLang="ja-JP" dirty="0"/>
          </a:p>
          <a:p>
            <a:r>
              <a:rPr kumimoji="1" lang="ja-JP" altLang="en-US" dirty="0"/>
              <a:t>探索位置が盤外に出たかどうかの判定が不要になります。</a:t>
            </a:r>
            <a:endParaRPr kumimoji="1" lang="en-US" altLang="ja-JP" dirty="0"/>
          </a:p>
          <a:p>
            <a:r>
              <a:rPr kumimoji="1" lang="ja-JP" altLang="en-US" dirty="0"/>
              <a:t>打った石から</a:t>
            </a:r>
            <a:r>
              <a:rPr kumimoji="1" lang="en-US" altLang="ja-JP" dirty="0"/>
              <a:t>8</a:t>
            </a:r>
            <a:r>
              <a:rPr kumimoji="1" lang="ja-JP" altLang="en-US" dirty="0"/>
              <a:t>方向に、敵石が続く限り探索し、</a:t>
            </a:r>
            <a:endParaRPr kumimoji="1" lang="en-US" altLang="ja-JP" dirty="0"/>
          </a:p>
          <a:p>
            <a:r>
              <a:rPr kumimoji="1" lang="ja-JP" altLang="en-US" dirty="0"/>
              <a:t>敵石以外が現れたときに、それが自石ならひっくり返す、とすれば</a:t>
            </a:r>
            <a:endParaRPr kumimoji="1" lang="en-US" altLang="ja-JP" dirty="0"/>
          </a:p>
          <a:p>
            <a:r>
              <a:rPr kumimoji="1" lang="ja-JP" altLang="en-US" dirty="0"/>
              <a:t>石をひっくり返す判定ができます。</a:t>
            </a:r>
            <a:endParaRPr kumimoji="1" lang="en-US" altLang="ja-JP" dirty="0"/>
          </a:p>
          <a:p>
            <a:r>
              <a:rPr kumimoji="1" lang="ja-JP" altLang="en-US" dirty="0"/>
              <a:t>自石以外が来たらひっくり返しません。</a:t>
            </a:r>
            <a:endParaRPr kumimoji="1" lang="en-US" altLang="ja-JP" dirty="0"/>
          </a:p>
          <a:p>
            <a:r>
              <a:rPr kumimoji="1" lang="ja-JP" altLang="en-US" dirty="0"/>
              <a:t>自石以外ということは、空きマスか、壁です。</a:t>
            </a:r>
            <a:endParaRPr kumimoji="1" lang="en-US" altLang="ja-JP" dirty="0"/>
          </a:p>
          <a:p>
            <a:r>
              <a:rPr kumimoji="1" lang="ja-JP" altLang="en-US" dirty="0"/>
              <a:t>つまり、壁は空きますと同様に処理できます。</a:t>
            </a:r>
            <a:endParaRPr kumimoji="1" lang="en-US" altLang="ja-JP" dirty="0"/>
          </a:p>
          <a:p>
            <a:r>
              <a:rPr kumimoji="1" lang="ja-JP" altLang="en-US" dirty="0"/>
              <a:t>こうすることで、</a:t>
            </a:r>
            <a:r>
              <a:rPr kumimoji="1" lang="en-US" altLang="ja-JP" dirty="0"/>
              <a:t>if </a:t>
            </a:r>
            <a:r>
              <a:rPr kumimoji="1" lang="ja-JP" altLang="en-US" dirty="0"/>
              <a:t>文を一つ減らせます。</a:t>
            </a:r>
            <a:endParaRPr kumimoji="1" lang="en-US" altLang="ja-JP" dirty="0"/>
          </a:p>
          <a:p>
            <a:r>
              <a:rPr kumimoji="1" lang="ja-JP" altLang="en-US" dirty="0"/>
              <a:t>たった一つの </a:t>
            </a:r>
            <a:r>
              <a:rPr kumimoji="1" lang="en-US" altLang="ja-JP" dirty="0"/>
              <a:t>if </a:t>
            </a:r>
            <a:r>
              <a:rPr kumimoji="1" lang="ja-JP" altLang="en-US" dirty="0"/>
              <a:t>であありますが、</a:t>
            </a:r>
            <a:endParaRPr kumimoji="1" lang="en-US" altLang="ja-JP" dirty="0"/>
          </a:p>
          <a:p>
            <a:r>
              <a:rPr kumimoji="1" lang="ja-JP" altLang="en-US" dirty="0"/>
              <a:t>多くの局面を先読みする場合、</a:t>
            </a:r>
            <a:endParaRPr kumimoji="1" lang="en-US" altLang="ja-JP" dirty="0"/>
          </a:p>
          <a:p>
            <a:r>
              <a:rPr kumimoji="1" lang="ja-JP" altLang="en-US" dirty="0"/>
              <a:t>判定を減らすことが計算時間の短縮につながりますので、</a:t>
            </a:r>
            <a:endParaRPr kumimoji="1" lang="en-US" altLang="ja-JP" dirty="0"/>
          </a:p>
          <a:p>
            <a:r>
              <a:rPr kumimoji="1" lang="ja-JP" altLang="en-US" dirty="0"/>
              <a:t>たとえ一つでも判定を減らせるのは重要です。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32</a:t>
            </a:fld>
            <a:endParaRPr lang="en-US" altLang="ja-JP"/>
          </a:p>
        </p:txBody>
      </p:sp>
    </p:spTree>
    <p:extLst>
      <p:ext uri="{BB962C8B-B14F-4D97-AF65-F5344CB8AC3E}">
        <p14:creationId xmlns:p14="http://schemas.microsoft.com/office/powerpoint/2010/main" val="251610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将棋でも同様に、周囲に壁を設定しておくのは有効です。</a:t>
            </a:r>
            <a:endParaRPr kumimoji="1" lang="en-US" altLang="ja-JP" dirty="0"/>
          </a:p>
          <a:p>
            <a:r>
              <a:rPr kumimoji="1" lang="ja-JP" altLang="en-US" dirty="0"/>
              <a:t>壁を用いない場合、駒の移動範囲が盤外に出たかどうかの判定が必要になります。</a:t>
            </a:r>
            <a:endParaRPr kumimoji="1" lang="en-US" altLang="ja-JP" dirty="0"/>
          </a:p>
          <a:p>
            <a:r>
              <a:rPr kumimoji="1" lang="ja-JP" altLang="en-US" dirty="0"/>
              <a:t>右のプログラムでは、 </a:t>
            </a:r>
            <a:r>
              <a:rPr kumimoji="1" lang="en-US" altLang="ja-JP" dirty="0"/>
              <a:t>v&lt;0 </a:t>
            </a:r>
            <a:r>
              <a:rPr kumimoji="1" lang="ja-JP" altLang="en-US" dirty="0"/>
              <a:t>が盤外に出たかどうかの判定です。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33</a:t>
            </a:fld>
            <a:endParaRPr lang="en-US" altLang="ja-JP"/>
          </a:p>
        </p:txBody>
      </p:sp>
    </p:spTree>
    <p:extLst>
      <p:ext uri="{BB962C8B-B14F-4D97-AF65-F5344CB8AC3E}">
        <p14:creationId xmlns:p14="http://schemas.microsoft.com/office/powerpoint/2010/main" val="2936175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壁を用いれば、盤外に出たかどうかの判定が不要になります。</a:t>
            </a:r>
            <a:endParaRPr kumimoji="1" lang="en-US" altLang="ja-JP" dirty="0"/>
          </a:p>
          <a:p>
            <a:r>
              <a:rPr kumimoji="1" lang="ja-JP" altLang="en-US" dirty="0"/>
              <a:t>駒は自駒のあるマスには動けませんから、</a:t>
            </a:r>
            <a:endParaRPr kumimoji="1" lang="en-US" altLang="ja-JP" dirty="0"/>
          </a:p>
          <a:p>
            <a:r>
              <a:rPr kumimoji="1" lang="ja-JP" altLang="en-US" dirty="0"/>
              <a:t>壁を自駒と同様に扱えば、盤外に出たかどうかの判定を無くせます。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34</a:t>
            </a:fld>
            <a:endParaRPr lang="en-US" altLang="ja-JP"/>
          </a:p>
        </p:txBody>
      </p:sp>
    </p:spTree>
    <p:extLst>
      <p:ext uri="{BB962C8B-B14F-4D97-AF65-F5344CB8AC3E}">
        <p14:creationId xmlns:p14="http://schemas.microsoft.com/office/powerpoint/2010/main" val="32212628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チェスでは、ナイトは離れたマスに跳べます。</a:t>
            </a:r>
            <a:endParaRPr kumimoji="1" lang="en-US" altLang="ja-JP" dirty="0"/>
          </a:p>
          <a:p>
            <a:r>
              <a:rPr kumimoji="1" lang="ja-JP" altLang="en-US" dirty="0"/>
              <a:t>壁が一重ですと、端にあるナイトは、盤外に出られてしまいます。</a:t>
            </a:r>
            <a:endParaRPr kumimoji="1" lang="en-US" altLang="ja-JP" dirty="0"/>
          </a:p>
          <a:p>
            <a:r>
              <a:rPr kumimoji="1" lang="ja-JP" altLang="en-US" dirty="0"/>
              <a:t>そこで、チェスでは壁を二重にしておけばナイトが盤外にでることを防げます。</a:t>
            </a:r>
            <a:endParaRPr kumimoji="1" lang="en-US" altLang="ja-JP" dirty="0"/>
          </a:p>
          <a:p>
            <a:r>
              <a:rPr kumimoji="1" lang="ja-JP" altLang="en-US" dirty="0"/>
              <a:t>なお、将棋では、桂馬は一段目には打てませんし、</a:t>
            </a:r>
            <a:endParaRPr kumimoji="1" lang="en-US" altLang="ja-JP" dirty="0"/>
          </a:p>
          <a:p>
            <a:r>
              <a:rPr kumimoji="1" lang="ja-JP" altLang="en-US" dirty="0"/>
              <a:t>桂馬が一段目に移動した場合は必ず成らなければなりませんので、</a:t>
            </a:r>
            <a:endParaRPr kumimoji="1" lang="en-US" altLang="ja-JP" dirty="0"/>
          </a:p>
          <a:p>
            <a:r>
              <a:rPr kumimoji="1" lang="ja-JP" altLang="en-US" dirty="0"/>
              <a:t>将棋は壁が一重でも大丈夫です。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35</a:t>
            </a:fld>
            <a:endParaRPr lang="en-US" altLang="ja-JP"/>
          </a:p>
        </p:txBody>
      </p:sp>
    </p:spTree>
    <p:extLst>
      <p:ext uri="{BB962C8B-B14F-4D97-AF65-F5344CB8AC3E}">
        <p14:creationId xmlns:p14="http://schemas.microsoft.com/office/powerpoint/2010/main" val="20162649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ゲームによっては、へクスマップと呼ばれる六角形のマスを使うものもあります。</a:t>
            </a:r>
            <a:endParaRPr kumimoji="1" lang="en-US" altLang="ja-JP" dirty="0"/>
          </a:p>
          <a:p>
            <a:r>
              <a:rPr kumimoji="1" lang="ja-JP" altLang="en-US" dirty="0"/>
              <a:t>六角形のマス目を上下に引き延ばすと、このように長方形になりますので、</a:t>
            </a:r>
            <a:endParaRPr kumimoji="1" lang="en-US" altLang="ja-JP" dirty="0"/>
          </a:p>
          <a:p>
            <a:r>
              <a:rPr kumimoji="1" lang="ja-JP" altLang="en-US" dirty="0"/>
              <a:t>六角形のマス目を使うゲームは、</a:t>
            </a:r>
            <a:endParaRPr kumimoji="1" lang="en-US" altLang="ja-JP" dirty="0"/>
          </a:p>
          <a:p>
            <a:r>
              <a:rPr kumimoji="1" lang="ja-JP" altLang="en-US" dirty="0"/>
              <a:t>プログラム上は、長方形のゲーム盤としてすればマス目の座標を指定できます。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36</a:t>
            </a:fld>
            <a:endParaRPr lang="en-US" altLang="ja-JP"/>
          </a:p>
        </p:txBody>
      </p:sp>
    </p:spTree>
    <p:extLst>
      <p:ext uri="{BB962C8B-B14F-4D97-AF65-F5344CB8AC3E}">
        <p14:creationId xmlns:p14="http://schemas.microsoft.com/office/powerpoint/2010/main" val="42849270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へクスマップを使うゲームの例としてバトルテックというゲームがあります。</a:t>
            </a:r>
            <a:endParaRPr kumimoji="1" lang="en-US" altLang="ja-JP" dirty="0"/>
          </a:p>
          <a:p>
            <a:r>
              <a:rPr kumimoji="1" lang="ja-JP" altLang="en-US" dirty="0"/>
              <a:t>バトルテックは、巨大ロボット同士で戦闘をするゲームです。</a:t>
            </a:r>
            <a:endParaRPr kumimoji="1" lang="en-US" altLang="ja-JP" dirty="0"/>
          </a:p>
          <a:p>
            <a:r>
              <a:rPr kumimoji="1" lang="ja-JP" altLang="en-US" dirty="0"/>
              <a:t>各ロボットは、種類に応じて異なる武装、装甲等を持ちます。</a:t>
            </a:r>
            <a:endParaRPr kumimoji="1" lang="en-US" altLang="ja-JP" dirty="0"/>
          </a:p>
          <a:p>
            <a:r>
              <a:rPr kumimoji="1" lang="ja-JP" altLang="en-US" dirty="0"/>
              <a:t>また、戦闘でロボットは破損していきますので、</a:t>
            </a:r>
            <a:endParaRPr kumimoji="1" lang="en-US" altLang="ja-JP" dirty="0"/>
          </a:p>
          <a:p>
            <a:r>
              <a:rPr kumimoji="1" lang="ja-JP" altLang="en-US" dirty="0"/>
              <a:t>武装、装甲の状態はゲーム中に変化します。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37</a:t>
            </a:fld>
            <a:endParaRPr lang="en-US" altLang="ja-JP"/>
          </a:p>
        </p:txBody>
      </p:sp>
    </p:spTree>
    <p:extLst>
      <p:ext uri="{BB962C8B-B14F-4D97-AF65-F5344CB8AC3E}">
        <p14:creationId xmlns:p14="http://schemas.microsoft.com/office/powerpoint/2010/main" val="10666273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例えば、こちらのロボットなら</a:t>
            </a:r>
            <a:endParaRPr kumimoji="1" lang="en-US" altLang="ja-JP" dirty="0"/>
          </a:p>
          <a:p>
            <a:r>
              <a:rPr kumimoji="1" lang="ja-JP" altLang="en-US" dirty="0"/>
              <a:t>積んでいる武器や装甲は</a:t>
            </a:r>
            <a:endParaRPr kumimoji="1" lang="en-US" altLang="ja-JP" dirty="0"/>
          </a:p>
          <a:p>
            <a:r>
              <a:rPr kumimoji="1" lang="ja-JP" altLang="en-US" dirty="0"/>
              <a:t>表で管理されています。</a:t>
            </a:r>
            <a:endParaRPr kumimoji="1" lang="en-US" altLang="ja-JP" dirty="0"/>
          </a:p>
          <a:p>
            <a:r>
              <a:rPr kumimoji="1" lang="ja-JP" altLang="en-US" dirty="0"/>
              <a:t>このロボット、敵の攻撃により右腕にダメージを受けています。</a:t>
            </a:r>
            <a:endParaRPr kumimoji="1" lang="en-US" altLang="ja-JP" dirty="0"/>
          </a:p>
          <a:p>
            <a:r>
              <a:rPr kumimoji="1" lang="ja-JP" altLang="en-US" dirty="0"/>
              <a:t>そのため、右腕の装甲が無くなり、</a:t>
            </a:r>
            <a:endParaRPr kumimoji="1" lang="en-US" altLang="ja-JP" dirty="0"/>
          </a:p>
          <a:p>
            <a:r>
              <a:rPr kumimoji="1" lang="ja-JP" altLang="en-US" dirty="0"/>
              <a:t>また、右腕に積んでいた中型レーザーが破損しています。</a:t>
            </a:r>
            <a:endParaRPr kumimoji="1" lang="en-US" altLang="ja-JP" dirty="0"/>
          </a:p>
          <a:p>
            <a:r>
              <a:rPr kumimoji="1" lang="ja-JP" altLang="en-US" dirty="0"/>
              <a:t>このように、各駒、つまりロボットは、</a:t>
            </a:r>
            <a:endParaRPr kumimoji="1" lang="en-US" altLang="ja-JP" dirty="0"/>
          </a:p>
          <a:p>
            <a:r>
              <a:rPr kumimoji="1" lang="ja-JP" altLang="en-US" dirty="0"/>
              <a:t>それぞれ様々なデータを持っていますので、</a:t>
            </a:r>
            <a:endParaRPr kumimoji="1" lang="en-US" altLang="ja-JP" dirty="0"/>
          </a:p>
          <a:p>
            <a:r>
              <a:rPr kumimoji="1" lang="ja-JP" altLang="en-US" dirty="0"/>
              <a:t>将棋等のように単純な </a:t>
            </a:r>
            <a:r>
              <a:rPr kumimoji="1" lang="en-US" altLang="ja-JP" dirty="0"/>
              <a:t>int </a:t>
            </a:r>
            <a:r>
              <a:rPr kumimoji="1" lang="ja-JP" altLang="en-US" dirty="0"/>
              <a:t>型で駒を表すことはできません。</a:t>
            </a:r>
            <a:endParaRPr kumimoji="1" lang="en-US" altLang="ja-JP" dirty="0"/>
          </a:p>
          <a:p>
            <a:r>
              <a:rPr kumimoji="1" lang="ja-JP" altLang="en-US" dirty="0"/>
              <a:t>このように複雑なデータを持つものは、</a:t>
            </a:r>
            <a:endParaRPr kumimoji="1" lang="en-US" altLang="ja-JP" dirty="0"/>
          </a:p>
          <a:p>
            <a:r>
              <a:rPr kumimoji="1" lang="ja-JP" altLang="en-US" dirty="0"/>
              <a:t>オブジェクトで表現することになります。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38</a:t>
            </a:fld>
            <a:endParaRPr lang="en-US" altLang="ja-JP"/>
          </a:p>
        </p:txBody>
      </p:sp>
    </p:spTree>
    <p:extLst>
      <p:ext uri="{BB962C8B-B14F-4D97-AF65-F5344CB8AC3E}">
        <p14:creationId xmlns:p14="http://schemas.microsoft.com/office/powerpoint/2010/main" val="5122673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多くのゲームでは、駒は石の初期配置は決まっています。</a:t>
            </a:r>
            <a:endParaRPr kumimoji="1" lang="en-US" altLang="ja-JP" dirty="0"/>
          </a:p>
          <a:p>
            <a:r>
              <a:rPr kumimoji="1" lang="ja-JP" altLang="en-US" dirty="0"/>
              <a:t>そこで、局面を表すクラスのコンストラクタは</a:t>
            </a:r>
            <a:r>
              <a:rPr kumimoji="1" lang="en-US" altLang="ja-JP" dirty="0"/>
              <a:t>2</a:t>
            </a:r>
            <a:r>
              <a:rPr kumimoji="1" lang="ja-JP" altLang="en-US" dirty="0"/>
              <a:t>種類作っておくとべんりです。</a:t>
            </a:r>
            <a:endParaRPr kumimoji="1" lang="en-US" altLang="ja-JP" dirty="0"/>
          </a:p>
          <a:p>
            <a:r>
              <a:rPr kumimoji="1" lang="ja-JP" altLang="en-US" dirty="0"/>
              <a:t>一つは、空マスのみの盤面を生成するクラスです。</a:t>
            </a:r>
            <a:endParaRPr kumimoji="1" lang="en-US" altLang="ja-JP" dirty="0"/>
          </a:p>
          <a:p>
            <a:r>
              <a:rPr kumimoji="1" lang="ja-JP" altLang="en-US" dirty="0"/>
              <a:t>ゲーム途中の局面を生成する場合は、</a:t>
            </a:r>
            <a:endParaRPr kumimoji="1" lang="en-US" altLang="ja-JP" dirty="0"/>
          </a:p>
          <a:p>
            <a:r>
              <a:rPr kumimoji="1" lang="ja-JP" altLang="en-US" dirty="0"/>
              <a:t>一旦空マスのみの局面を生成し、そこに駒を配置していきます。</a:t>
            </a:r>
            <a:endParaRPr kumimoji="1" lang="en-US" altLang="ja-JP" dirty="0"/>
          </a:p>
          <a:p>
            <a:r>
              <a:rPr kumimoji="1" lang="ja-JP" altLang="en-US" dirty="0"/>
              <a:t>もう一つは、初期配置の局面です。</a:t>
            </a:r>
            <a:endParaRPr kumimoji="1" lang="en-US" altLang="ja-JP" dirty="0"/>
          </a:p>
          <a:p>
            <a:r>
              <a:rPr kumimoji="1" lang="ja-JP" altLang="en-US" dirty="0"/>
              <a:t>初期配置は頻繁に使いますので、</a:t>
            </a:r>
            <a:endParaRPr kumimoji="1" lang="en-US" altLang="ja-JP" dirty="0"/>
          </a:p>
          <a:p>
            <a:r>
              <a:rPr kumimoji="1" lang="ja-JP" altLang="en-US" dirty="0"/>
              <a:t>空マスの盤面とは別に、初期配置の盤面を準備しておくと便利です。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39</a:t>
            </a:fld>
            <a:endParaRPr lang="en-US" altLang="ja-JP"/>
          </a:p>
        </p:txBody>
      </p:sp>
    </p:spTree>
    <p:extLst>
      <p:ext uri="{BB962C8B-B14F-4D97-AF65-F5344CB8AC3E}">
        <p14:creationId xmlns:p14="http://schemas.microsoft.com/office/powerpoint/2010/main" val="1037223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それでは、まずはルール通りに動くことを目指して</a:t>
            </a:r>
            <a:endParaRPr kumimoji="1" lang="en-US" altLang="ja-JP" dirty="0"/>
          </a:p>
          <a:p>
            <a:r>
              <a:rPr kumimoji="1" lang="ja-JP" altLang="en-US" dirty="0"/>
              <a:t>プログラムを作成しましょう。</a:t>
            </a:r>
            <a:endParaRPr kumimoji="1" lang="en-US" altLang="ja-JP" dirty="0"/>
          </a:p>
          <a:p>
            <a:r>
              <a:rPr kumimoji="1" lang="ja-JP" altLang="en-US" dirty="0"/>
              <a:t>ゲームプログラムでも、必要なクラスを決め</a:t>
            </a:r>
            <a:endParaRPr kumimoji="1" lang="en-US" altLang="ja-JP" dirty="0"/>
          </a:p>
          <a:p>
            <a:r>
              <a:rPr kumimoji="1" lang="ja-JP" altLang="en-US" dirty="0"/>
              <a:t>各クラスで必要なメソッドを決めるのは同じです。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a:t>
            </a:fld>
            <a:endParaRPr lang="en-US" altLang="ja-JP"/>
          </a:p>
        </p:txBody>
      </p:sp>
    </p:spTree>
    <p:extLst>
      <p:ext uri="{BB962C8B-B14F-4D97-AF65-F5344CB8AC3E}">
        <p14:creationId xmlns:p14="http://schemas.microsoft.com/office/powerpoint/2010/main" val="5034945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チェスの局面のコンストラクタの例がこちらのプログラムです。</a:t>
            </a:r>
            <a:endParaRPr kumimoji="1" lang="en-US" altLang="ja-JP" dirty="0"/>
          </a:p>
          <a:p>
            <a:r>
              <a:rPr kumimoji="1" lang="ja-JP" altLang="en-US" dirty="0"/>
              <a:t>フィールドとして、盤面、手番、局面の評価値、直前の手などを用意しておきます。</a:t>
            </a:r>
            <a:endParaRPr kumimoji="1" lang="en-US" altLang="ja-JP" dirty="0"/>
          </a:p>
          <a:p>
            <a:r>
              <a:rPr kumimoji="1" lang="ja-JP" altLang="en-US" dirty="0"/>
              <a:t>こちらのコンストラクタは、空のマスの盤面を作る場合です。</a:t>
            </a:r>
            <a:endParaRPr kumimoji="1" lang="en-US" altLang="ja-JP" dirty="0"/>
          </a:p>
          <a:p>
            <a:r>
              <a:rPr kumimoji="1" lang="ja-JP" altLang="en-US" dirty="0"/>
              <a:t>マス目を全て空白にします。</a:t>
            </a:r>
            <a:endParaRPr kumimoji="1" lang="en-US" altLang="ja-JP" dirty="0"/>
          </a:p>
          <a:p>
            <a:r>
              <a:rPr kumimoji="1" lang="ja-JP" altLang="en-US" dirty="0"/>
              <a:t>チェスは白先手ですので手番は白とします。</a:t>
            </a:r>
            <a:endParaRPr kumimoji="1" lang="en-US" altLang="ja-JP" dirty="0"/>
          </a:p>
          <a:p>
            <a:r>
              <a:rPr kumimoji="1" lang="ja-JP" altLang="en-US" dirty="0"/>
              <a:t>初期状態では先手後手の有利不利は無いので評価値はとりあえず</a:t>
            </a:r>
            <a:r>
              <a:rPr kumimoji="1" lang="en-US" altLang="ja-JP" dirty="0"/>
              <a:t>0</a:t>
            </a:r>
            <a:r>
              <a:rPr kumimoji="1" lang="ja-JP" altLang="en-US" dirty="0"/>
              <a:t>、</a:t>
            </a:r>
            <a:endParaRPr kumimoji="1" lang="en-US" altLang="ja-JP" dirty="0"/>
          </a:p>
          <a:p>
            <a:r>
              <a:rPr kumimoji="1" lang="ja-JP" altLang="en-US" dirty="0"/>
              <a:t>直前の手はありません。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40</a:t>
            </a:fld>
            <a:endParaRPr lang="en-US" altLang="ja-JP"/>
          </a:p>
        </p:txBody>
      </p:sp>
    </p:spTree>
    <p:extLst>
      <p:ext uri="{BB962C8B-B14F-4D97-AF65-F5344CB8AC3E}">
        <p14:creationId xmlns:p14="http://schemas.microsoft.com/office/powerpoint/2010/main" val="40976442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初期配置付きのコンストラクタがこちらです。</a:t>
            </a:r>
            <a:endParaRPr kumimoji="1" lang="en-US" altLang="ja-JP" dirty="0"/>
          </a:p>
          <a:p>
            <a:r>
              <a:rPr kumimoji="1" lang="ja-JP" altLang="en-US" dirty="0"/>
              <a:t>引数の値により、</a:t>
            </a:r>
            <a:endParaRPr kumimoji="1" lang="en-US" altLang="ja-JP" dirty="0"/>
          </a:p>
          <a:p>
            <a:r>
              <a:rPr kumimoji="1" lang="ja-JP" altLang="en-US" dirty="0"/>
              <a:t>空白の盤面を作成するか、初期配置の盤面を作成するかが決まります。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41</a:t>
            </a:fld>
            <a:endParaRPr lang="en-US" altLang="ja-JP"/>
          </a:p>
        </p:txBody>
      </p:sp>
    </p:spTree>
    <p:extLst>
      <p:ext uri="{BB962C8B-B14F-4D97-AF65-F5344CB8AC3E}">
        <p14:creationId xmlns:p14="http://schemas.microsoft.com/office/powerpoint/2010/main" val="14035155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ここまでは、盤面は</a:t>
            </a:r>
            <a:r>
              <a:rPr kumimoji="1" lang="en-US" altLang="ja-JP" dirty="0"/>
              <a:t>2</a:t>
            </a:r>
            <a:r>
              <a:rPr kumimoji="1" lang="ja-JP" altLang="en-US" dirty="0"/>
              <a:t>次元配列を使って表現してきました。</a:t>
            </a:r>
            <a:endParaRPr kumimoji="1" lang="en-US" altLang="ja-JP" dirty="0"/>
          </a:p>
          <a:p>
            <a:r>
              <a:rPr kumimoji="1" lang="ja-JP" altLang="en-US" dirty="0"/>
              <a:t>しかし、場合によっては、盤面を</a:t>
            </a:r>
            <a:r>
              <a:rPr kumimoji="1" lang="en-US" altLang="ja-JP" dirty="0"/>
              <a:t>1</a:t>
            </a:r>
            <a:r>
              <a:rPr kumimoji="1" lang="ja-JP" altLang="en-US" dirty="0"/>
              <a:t>次元配列で表現することもできます。</a:t>
            </a:r>
            <a:endParaRPr kumimoji="1" lang="en-US" altLang="ja-JP" dirty="0"/>
          </a:p>
          <a:p>
            <a:r>
              <a:rPr kumimoji="1" lang="ja-JP" altLang="en-US" dirty="0"/>
              <a:t>サイズ </a:t>
            </a:r>
            <a:r>
              <a:rPr kumimoji="1" lang="en-US" altLang="ja-JP" dirty="0"/>
              <a:t>x </a:t>
            </a:r>
            <a:r>
              <a:rPr kumimoji="1" lang="ja-JP" altLang="en-US" dirty="0"/>
              <a:t>掛ける </a:t>
            </a:r>
            <a:r>
              <a:rPr kumimoji="1" lang="en-US" altLang="ja-JP" dirty="0"/>
              <a:t>y </a:t>
            </a:r>
            <a:r>
              <a:rPr kumimoji="1" lang="ja-JP" altLang="en-US" dirty="0"/>
              <a:t>の</a:t>
            </a:r>
            <a:r>
              <a:rPr kumimoji="1" lang="en-US" altLang="ja-JP" dirty="0"/>
              <a:t>2</a:t>
            </a:r>
            <a:r>
              <a:rPr kumimoji="1" lang="ja-JP" altLang="en-US" dirty="0"/>
              <a:t>次元配列であれば、</a:t>
            </a:r>
            <a:endParaRPr kumimoji="1" lang="en-US" altLang="ja-JP" dirty="0"/>
          </a:p>
          <a:p>
            <a:r>
              <a:rPr kumimoji="1" lang="ja-JP" altLang="en-US" dirty="0"/>
              <a:t>サイズ </a:t>
            </a:r>
            <a:r>
              <a:rPr kumimoji="1" lang="en-US" altLang="ja-JP" dirty="0" err="1"/>
              <a:t>xy</a:t>
            </a:r>
            <a:r>
              <a:rPr kumimoji="1" lang="en-US" altLang="ja-JP" dirty="0"/>
              <a:t> </a:t>
            </a:r>
            <a:r>
              <a:rPr kumimoji="1" lang="ja-JP" altLang="en-US" dirty="0"/>
              <a:t>の</a:t>
            </a:r>
            <a:r>
              <a:rPr kumimoji="1" lang="en-US" altLang="ja-JP" dirty="0"/>
              <a:t>1</a:t>
            </a:r>
            <a:r>
              <a:rPr kumimoji="1" lang="ja-JP" altLang="en-US" dirty="0"/>
              <a:t>次元配列で表現できます。</a:t>
            </a:r>
            <a:endParaRPr kumimoji="1" lang="en-US" altLang="ja-JP" dirty="0"/>
          </a:p>
          <a:p>
            <a:r>
              <a:rPr kumimoji="1" lang="en-US" altLang="ja-JP" dirty="0"/>
              <a:t>1</a:t>
            </a:r>
            <a:r>
              <a:rPr kumimoji="1" lang="ja-JP" altLang="en-US" dirty="0"/>
              <a:t>次元配列を使うことのメリットは、</a:t>
            </a:r>
            <a:endParaRPr kumimoji="1" lang="en-US" altLang="ja-JP" dirty="0"/>
          </a:p>
          <a:p>
            <a:r>
              <a:rPr kumimoji="1" lang="ja-JP" altLang="en-US" dirty="0"/>
              <a:t>マスの座標や方向を </a:t>
            </a:r>
            <a:r>
              <a:rPr kumimoji="1" lang="en-US" altLang="ja-JP" dirty="0"/>
              <a:t>int </a:t>
            </a:r>
            <a:r>
              <a:rPr kumimoji="1" lang="ja-JP" altLang="en-US" dirty="0"/>
              <a:t>型一つで</a:t>
            </a:r>
            <a:endParaRPr kumimoji="1" lang="en-US" altLang="ja-JP" dirty="0"/>
          </a:p>
          <a:p>
            <a:r>
              <a:rPr kumimoji="1" lang="ja-JP" altLang="en-US" dirty="0"/>
              <a:t>表せることです。</a:t>
            </a:r>
            <a:endParaRPr kumimoji="1" lang="en-US" altLang="ja-JP" dirty="0"/>
          </a:p>
          <a:p>
            <a:r>
              <a:rPr kumimoji="1" lang="ja-JP" altLang="en-US" dirty="0"/>
              <a:t>座標 </a:t>
            </a:r>
            <a:r>
              <a:rPr kumimoji="1" lang="en-US" altLang="ja-JP" dirty="0" err="1"/>
              <a:t>i</a:t>
            </a:r>
            <a:r>
              <a:rPr kumimoji="1" lang="en-US" altLang="ja-JP" dirty="0"/>
              <a:t>, j </a:t>
            </a:r>
            <a:r>
              <a:rPr kumimoji="1" lang="ja-JP" altLang="en-US" dirty="0"/>
              <a:t>なら </a:t>
            </a:r>
            <a:r>
              <a:rPr kumimoji="1" lang="en-US" altLang="ja-JP" dirty="0" err="1"/>
              <a:t>i</a:t>
            </a:r>
            <a:r>
              <a:rPr kumimoji="1" lang="en-US" altLang="ja-JP" dirty="0"/>
              <a:t> + </a:t>
            </a:r>
            <a:r>
              <a:rPr kumimoji="1" lang="en-US" altLang="ja-JP" dirty="0" err="1"/>
              <a:t>jX</a:t>
            </a:r>
            <a:r>
              <a:rPr kumimoji="1" lang="en-US" altLang="ja-JP" dirty="0"/>
              <a:t> </a:t>
            </a:r>
            <a:r>
              <a:rPr kumimoji="1" lang="ja-JP" altLang="en-US" dirty="0"/>
              <a:t>と表せます。</a:t>
            </a:r>
            <a:endParaRPr kumimoji="1" lang="en-US" altLang="ja-JP" dirty="0"/>
          </a:p>
          <a:p>
            <a:r>
              <a:rPr kumimoji="1" lang="ja-JP" altLang="en-US" dirty="0"/>
              <a:t>例えば、座標 </a:t>
            </a:r>
            <a:r>
              <a:rPr kumimoji="1" lang="en-US" altLang="ja-JP" dirty="0"/>
              <a:t>1,2 </a:t>
            </a:r>
            <a:r>
              <a:rPr kumimoji="1" lang="ja-JP" altLang="en-US" dirty="0"/>
              <a:t>なら</a:t>
            </a:r>
            <a:r>
              <a:rPr kumimoji="1" lang="en-US" altLang="ja-JP" dirty="0"/>
              <a:t>7 </a:t>
            </a:r>
            <a:r>
              <a:rPr kumimoji="1" lang="ja-JP" altLang="en-US" dirty="0"/>
              <a:t>です。</a:t>
            </a:r>
            <a:endParaRPr kumimoji="1" lang="en-US" altLang="ja-JP" dirty="0"/>
          </a:p>
          <a:p>
            <a:r>
              <a:rPr kumimoji="1" lang="ja-JP" altLang="en-US" dirty="0"/>
              <a:t>また、方向 </a:t>
            </a:r>
            <a:r>
              <a:rPr kumimoji="1" lang="en-US" altLang="ja-JP" dirty="0" err="1"/>
              <a:t>u,v</a:t>
            </a:r>
            <a:r>
              <a:rPr kumimoji="1" lang="en-US" altLang="ja-JP" dirty="0"/>
              <a:t> </a:t>
            </a:r>
            <a:r>
              <a:rPr kumimoji="1" lang="ja-JP" altLang="en-US" dirty="0"/>
              <a:t>も </a:t>
            </a:r>
            <a:r>
              <a:rPr kumimoji="1" lang="en-US" altLang="ja-JP" dirty="0" err="1"/>
              <a:t>u+vX</a:t>
            </a:r>
            <a:r>
              <a:rPr kumimoji="1" lang="en-US" altLang="ja-JP" dirty="0"/>
              <a:t> </a:t>
            </a:r>
            <a:r>
              <a:rPr kumimoji="1" lang="ja-JP" altLang="en-US" dirty="0"/>
              <a:t>で表せます。</a:t>
            </a:r>
            <a:endParaRPr kumimoji="1" lang="en-US" altLang="ja-JP" dirty="0"/>
          </a:p>
          <a:p>
            <a:r>
              <a:rPr kumimoji="1" lang="ja-JP" altLang="en-US" dirty="0"/>
              <a:t>例えば </a:t>
            </a:r>
            <a:r>
              <a:rPr kumimoji="1" lang="en-US" altLang="ja-JP" dirty="0"/>
              <a:t>-1, +1 </a:t>
            </a:r>
            <a:r>
              <a:rPr kumimoji="1" lang="ja-JP" altLang="en-US" dirty="0"/>
              <a:t>なら</a:t>
            </a:r>
            <a:r>
              <a:rPr kumimoji="1" lang="en-US" altLang="ja-JP" dirty="0"/>
              <a:t>2</a:t>
            </a:r>
            <a:r>
              <a:rPr kumimoji="1" lang="ja-JP" altLang="en-US" dirty="0"/>
              <a:t>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42</a:t>
            </a:fld>
            <a:endParaRPr lang="en-US" altLang="ja-JP"/>
          </a:p>
        </p:txBody>
      </p:sp>
    </p:spTree>
    <p:extLst>
      <p:ext uri="{BB962C8B-B14F-4D97-AF65-F5344CB8AC3E}">
        <p14:creationId xmlns:p14="http://schemas.microsoft.com/office/powerpoint/2010/main" val="35750261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次元配列を使う利点はいくつかあります。</a:t>
            </a:r>
            <a:endParaRPr kumimoji="1" lang="en-US" altLang="ja-JP" dirty="0"/>
          </a:p>
          <a:p>
            <a:r>
              <a:rPr kumimoji="1" lang="ja-JP" altLang="en-US" dirty="0"/>
              <a:t>多くの処理系では、</a:t>
            </a:r>
            <a:r>
              <a:rPr kumimoji="1" lang="en-US" altLang="ja-JP" dirty="0"/>
              <a:t>1</a:t>
            </a:r>
            <a:r>
              <a:rPr kumimoji="1" lang="ja-JP" altLang="en-US" dirty="0"/>
              <a:t>次元配列は</a:t>
            </a:r>
            <a:r>
              <a:rPr kumimoji="1" lang="en-US" altLang="ja-JP" dirty="0"/>
              <a:t>2</a:t>
            </a:r>
            <a:r>
              <a:rPr kumimoji="1" lang="ja-JP" altLang="en-US" dirty="0"/>
              <a:t>次元配列よりも高速に処理ができます。</a:t>
            </a:r>
            <a:endParaRPr kumimoji="1" lang="en-US" altLang="ja-JP" dirty="0"/>
          </a:p>
          <a:p>
            <a:r>
              <a:rPr kumimoji="1" lang="ja-JP" altLang="en-US" dirty="0"/>
              <a:t>また、座標や方向を数値</a:t>
            </a:r>
            <a:r>
              <a:rPr kumimoji="1" lang="en-US" altLang="ja-JP" dirty="0"/>
              <a:t>1</a:t>
            </a:r>
            <a:r>
              <a:rPr kumimoji="1" lang="ja-JP" altLang="en-US" dirty="0"/>
              <a:t>つで表せます。</a:t>
            </a:r>
            <a:endParaRPr kumimoji="1" lang="en-US" altLang="ja-JP" dirty="0"/>
          </a:p>
          <a:p>
            <a:r>
              <a:rPr kumimoji="1" lang="ja-JP" altLang="en-US" dirty="0"/>
              <a:t>盤面をコピーする場合も</a:t>
            </a:r>
            <a:endParaRPr kumimoji="1" lang="en-US" altLang="ja-JP" dirty="0"/>
          </a:p>
          <a:p>
            <a:r>
              <a:rPr kumimoji="1" lang="en-US" altLang="ja-JP" dirty="0"/>
              <a:t>1</a:t>
            </a:r>
            <a:r>
              <a:rPr kumimoji="1" lang="ja-JP" altLang="en-US" dirty="0"/>
              <a:t>次元配列であれば </a:t>
            </a:r>
            <a:r>
              <a:rPr kumimoji="1" lang="en-US" altLang="ja-JP" dirty="0"/>
              <a:t>clone() </a:t>
            </a:r>
            <a:r>
              <a:rPr kumimoji="1" lang="ja-JP" altLang="en-US" dirty="0"/>
              <a:t>メソッドでコピーできます。</a:t>
            </a:r>
            <a:endParaRPr kumimoji="1" lang="en-US" altLang="ja-JP" dirty="0"/>
          </a:p>
          <a:p>
            <a:r>
              <a:rPr kumimoji="1" lang="ja-JP" altLang="en-US" dirty="0"/>
              <a:t>一方、</a:t>
            </a:r>
            <a:r>
              <a:rPr kumimoji="1" lang="en-US" altLang="ja-JP" dirty="0"/>
              <a:t>1</a:t>
            </a:r>
            <a:r>
              <a:rPr kumimoji="1" lang="ja-JP" altLang="en-US" dirty="0"/>
              <a:t>次元配列を使う場合の注意点は、</a:t>
            </a:r>
            <a:endParaRPr kumimoji="1" lang="en-US" altLang="ja-JP" dirty="0"/>
          </a:p>
          <a:p>
            <a:r>
              <a:rPr kumimoji="1" lang="ja-JP" altLang="en-US" dirty="0"/>
              <a:t>端の処理に気を付けなければなりません。</a:t>
            </a:r>
            <a:endParaRPr kumimoji="1" lang="en-US" altLang="ja-JP" dirty="0"/>
          </a:p>
          <a:p>
            <a:r>
              <a:rPr kumimoji="1" lang="en-US" altLang="ja-JP" dirty="0"/>
              <a:t>2</a:t>
            </a:r>
            <a:r>
              <a:rPr kumimoji="1" lang="ja-JP" altLang="en-US" dirty="0"/>
              <a:t>次元だったものを</a:t>
            </a:r>
            <a:r>
              <a:rPr kumimoji="1" lang="en-US" altLang="ja-JP" dirty="0"/>
              <a:t>1</a:t>
            </a:r>
            <a:r>
              <a:rPr kumimoji="1" lang="ja-JP" altLang="en-US" dirty="0"/>
              <a:t>次元にしていますので、</a:t>
            </a:r>
            <a:endParaRPr kumimoji="1" lang="en-US" altLang="ja-JP" dirty="0"/>
          </a:p>
          <a:p>
            <a:r>
              <a:rPr kumimoji="1" lang="ja-JP" altLang="en-US" dirty="0"/>
              <a:t>本来あった壁が消えてしまっていますので、注意が必要です。</a:t>
            </a:r>
            <a:endParaRPr kumimoji="1" lang="en-US" altLang="ja-JP" dirty="0"/>
          </a:p>
          <a:p>
            <a:r>
              <a:rPr kumimoji="1" lang="ja-JP" altLang="en-US" dirty="0"/>
              <a:t>座標や方向の対応の注意しなければなりません。</a:t>
            </a:r>
            <a:endParaRPr kumimoji="1" lang="en-US" altLang="ja-JP" dirty="0"/>
          </a:p>
          <a:p>
            <a:r>
              <a:rPr kumimoji="1" lang="ja-JP" altLang="en-US" dirty="0"/>
              <a:t>また、</a:t>
            </a:r>
            <a:r>
              <a:rPr kumimoji="1" lang="en-US" altLang="ja-JP" dirty="0"/>
              <a:t>1</a:t>
            </a:r>
            <a:r>
              <a:rPr kumimoji="1" lang="ja-JP" altLang="en-US" dirty="0"/>
              <a:t>次元配列であっても、オブジェクト型の配列は、</a:t>
            </a:r>
            <a:endParaRPr kumimoji="1" lang="en-US" altLang="ja-JP" dirty="0"/>
          </a:p>
          <a:p>
            <a:r>
              <a:rPr kumimoji="1" lang="en-US" altLang="ja-JP" dirty="0"/>
              <a:t>clone() </a:t>
            </a:r>
            <a:r>
              <a:rPr kumimoji="1" lang="ja-JP" altLang="en-US" dirty="0"/>
              <a:t>メソッドではコピーできません。</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43</a:t>
            </a:fld>
            <a:endParaRPr lang="en-US" altLang="ja-JP"/>
          </a:p>
        </p:txBody>
      </p:sp>
    </p:spTree>
    <p:extLst>
      <p:ext uri="{BB962C8B-B14F-4D97-AF65-F5344CB8AC3E}">
        <p14:creationId xmlns:p14="http://schemas.microsoft.com/office/powerpoint/2010/main" val="24047519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目並べを</a:t>
            </a:r>
            <a:r>
              <a:rPr kumimoji="1" lang="en-US" altLang="ja-JP" dirty="0"/>
              <a:t>1</a:t>
            </a:r>
            <a:r>
              <a:rPr kumimoji="1" lang="ja-JP" altLang="en-US" dirty="0"/>
              <a:t>次元配列にした場合の例を見てみましょう。</a:t>
            </a:r>
            <a:endParaRPr kumimoji="1" lang="en-US" altLang="ja-JP" dirty="0"/>
          </a:p>
          <a:p>
            <a:r>
              <a:rPr kumimoji="1" lang="en-US" altLang="ja-JP" dirty="0"/>
              <a:t>1</a:t>
            </a:r>
            <a:r>
              <a:rPr kumimoji="1" lang="ja-JP" altLang="en-US" dirty="0"/>
              <a:t>次元配列にする場合、各マスに</a:t>
            </a:r>
            <a:r>
              <a:rPr kumimoji="1" lang="en-US" altLang="ja-JP" dirty="0"/>
              <a:t>1</a:t>
            </a:r>
            <a:r>
              <a:rPr kumimoji="1" lang="ja-JP" altLang="en-US" dirty="0"/>
              <a:t>から</a:t>
            </a:r>
            <a:r>
              <a:rPr kumimoji="1" lang="en-US" altLang="ja-JP" dirty="0"/>
              <a:t>9</a:t>
            </a:r>
            <a:r>
              <a:rPr kumimoji="1" lang="ja-JP" altLang="en-US" dirty="0"/>
              <a:t>の値を対応させます。</a:t>
            </a:r>
            <a:endParaRPr kumimoji="1" lang="en-US" altLang="ja-JP" dirty="0"/>
          </a:p>
          <a:p>
            <a:r>
              <a:rPr kumimoji="1" lang="ja-JP" altLang="en-US" dirty="0"/>
              <a:t>こうすれば、数値一つでマスを表せますので、</a:t>
            </a:r>
            <a:endParaRPr kumimoji="1" lang="en-US" altLang="ja-JP" dirty="0"/>
          </a:p>
          <a:p>
            <a:r>
              <a:rPr kumimoji="1" lang="ja-JP" altLang="en-US" dirty="0"/>
              <a:t>プレイヤーが座標を入力するときに、</a:t>
            </a:r>
            <a:endParaRPr kumimoji="1" lang="en-US" altLang="ja-JP" dirty="0"/>
          </a:p>
          <a:p>
            <a:r>
              <a:rPr kumimoji="1" lang="ja-JP" altLang="en-US" dirty="0"/>
              <a:t>座標の入力が</a:t>
            </a:r>
            <a:r>
              <a:rPr kumimoji="1" lang="en-US" altLang="ja-JP" dirty="0"/>
              <a:t>1</a:t>
            </a:r>
            <a:r>
              <a:rPr kumimoji="1" lang="ja-JP" altLang="en-US" dirty="0"/>
              <a:t>回ですみます。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44</a:t>
            </a:fld>
            <a:endParaRPr lang="en-US" altLang="ja-JP"/>
          </a:p>
        </p:txBody>
      </p:sp>
    </p:spTree>
    <p:extLst>
      <p:ext uri="{BB962C8B-B14F-4D97-AF65-F5344CB8AC3E}">
        <p14:creationId xmlns:p14="http://schemas.microsoft.com/office/powerpoint/2010/main" val="37264469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局面の表示をするメソッドも必要なメソッドです。</a:t>
            </a:r>
            <a:endParaRPr kumimoji="1" lang="en-US" altLang="ja-JP" dirty="0"/>
          </a:p>
          <a:p>
            <a:r>
              <a:rPr kumimoji="1" lang="ja-JP" altLang="en-US" dirty="0"/>
              <a:t>一番簡単なのは、</a:t>
            </a:r>
            <a:r>
              <a:rPr kumimoji="1" lang="en-US" altLang="ja-JP" dirty="0" err="1"/>
              <a:t>System.out.print</a:t>
            </a:r>
            <a:r>
              <a:rPr kumimoji="1" lang="en-US" altLang="ja-JP" dirty="0"/>
              <a:t> </a:t>
            </a:r>
            <a:r>
              <a:rPr kumimoji="1" lang="ja-JP" altLang="en-US" dirty="0"/>
              <a:t>で</a:t>
            </a:r>
            <a:endParaRPr kumimoji="1" lang="en-US" altLang="ja-JP" dirty="0"/>
          </a:p>
          <a:p>
            <a:r>
              <a:rPr kumimoji="1" lang="ja-JP" altLang="en-US" dirty="0"/>
              <a:t>各マスの内容を表示することですが、</a:t>
            </a:r>
            <a:endParaRPr kumimoji="1" lang="en-US" altLang="ja-JP" dirty="0"/>
          </a:p>
          <a:p>
            <a:r>
              <a:rPr kumimoji="1" lang="ja-JP" altLang="en-US" dirty="0"/>
              <a:t>より複雑なデータを表示したい場合は、</a:t>
            </a:r>
            <a:endParaRPr kumimoji="1" lang="en-US" altLang="ja-JP" dirty="0"/>
          </a:p>
          <a:p>
            <a:r>
              <a:rPr kumimoji="1" lang="ja-JP" altLang="en-US" dirty="0"/>
              <a:t>どの位置にどのデータを表示するか、</a:t>
            </a:r>
            <a:endParaRPr kumimoji="1" lang="en-US" altLang="ja-JP" dirty="0"/>
          </a:p>
          <a:p>
            <a:r>
              <a:rPr kumimoji="1" lang="ja-JP" altLang="en-US" dirty="0"/>
              <a:t>駒や石をどのような記号で表すか、等を</a:t>
            </a:r>
            <a:endParaRPr kumimoji="1" lang="en-US" altLang="ja-JP" dirty="0"/>
          </a:p>
          <a:p>
            <a:r>
              <a:rPr kumimoji="1" lang="ja-JP" altLang="en-US" dirty="0"/>
              <a:t>考えなければなりません。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45</a:t>
            </a:fld>
            <a:endParaRPr lang="en-US" altLang="ja-JP"/>
          </a:p>
        </p:txBody>
      </p:sp>
    </p:spTree>
    <p:extLst>
      <p:ext uri="{BB962C8B-B14F-4D97-AF65-F5344CB8AC3E}">
        <p14:creationId xmlns:p14="http://schemas.microsoft.com/office/powerpoint/2010/main" val="4748677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局面のコピーをするメソッドも必要です。</a:t>
            </a:r>
            <a:endParaRPr kumimoji="1" lang="en-US" altLang="ja-JP" dirty="0"/>
          </a:p>
          <a:p>
            <a:r>
              <a:rPr kumimoji="1" lang="ja-JP" altLang="en-US" dirty="0"/>
              <a:t>計算機で次の手を求める場合、</a:t>
            </a:r>
            <a:endParaRPr kumimoji="1" lang="en-US" altLang="ja-JP" dirty="0"/>
          </a:p>
          <a:p>
            <a:r>
              <a:rPr kumimoji="1" lang="ja-JP" altLang="en-US" dirty="0"/>
              <a:t>コピーした盤面で手を進めてみると、</a:t>
            </a:r>
            <a:endParaRPr kumimoji="1" lang="en-US" altLang="ja-JP" dirty="0"/>
          </a:p>
          <a:p>
            <a:r>
              <a:rPr kumimoji="1" lang="ja-JP" altLang="en-US" dirty="0"/>
              <a:t>数手先にはどううなるか、を見て</a:t>
            </a:r>
            <a:endParaRPr kumimoji="1" lang="en-US" altLang="ja-JP" dirty="0"/>
          </a:p>
          <a:p>
            <a:r>
              <a:rPr kumimoji="1" lang="ja-JP" altLang="en-US" dirty="0"/>
              <a:t>いい手判断しますので、</a:t>
            </a:r>
            <a:endParaRPr kumimoji="1" lang="en-US" altLang="ja-JP" dirty="0"/>
          </a:p>
          <a:p>
            <a:r>
              <a:rPr kumimoji="1" lang="ja-JP" altLang="en-US" dirty="0"/>
              <a:t>局面のコピーは頻繁に行われます。</a:t>
            </a:r>
            <a:endParaRPr kumimoji="1" lang="en-US" altLang="ja-JP" dirty="0"/>
          </a:p>
          <a:p>
            <a:r>
              <a:rPr kumimoji="1" lang="ja-JP" altLang="en-US" dirty="0"/>
              <a:t>盤面をコピーするときは</a:t>
            </a:r>
            <a:endParaRPr kumimoji="1" lang="en-US" altLang="ja-JP" dirty="0"/>
          </a:p>
          <a:p>
            <a:r>
              <a:rPr kumimoji="1" lang="en-US" altLang="ja-JP" dirty="0"/>
              <a:t>2</a:t>
            </a:r>
            <a:r>
              <a:rPr kumimoji="1" lang="ja-JP" altLang="en-US" dirty="0"/>
              <a:t>次元配列を用いている場合は</a:t>
            </a:r>
            <a:endParaRPr kumimoji="1" lang="en-US" altLang="ja-JP" dirty="0"/>
          </a:p>
          <a:p>
            <a:r>
              <a:rPr kumimoji="1" lang="ja-JP" altLang="en-US" dirty="0"/>
              <a:t>要素ごとにコピーする必要があります。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46</a:t>
            </a:fld>
            <a:endParaRPr lang="en-US" altLang="ja-JP"/>
          </a:p>
        </p:txBody>
      </p:sp>
    </p:spTree>
    <p:extLst>
      <p:ext uri="{BB962C8B-B14F-4D97-AF65-F5344CB8AC3E}">
        <p14:creationId xmlns:p14="http://schemas.microsoft.com/office/powerpoint/2010/main" val="36211825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次元配列を使っている場合の</a:t>
            </a:r>
            <a:endParaRPr kumimoji="1" lang="en-US" altLang="ja-JP" dirty="0"/>
          </a:p>
          <a:p>
            <a:r>
              <a:rPr kumimoji="1" lang="ja-JP" altLang="en-US" dirty="0"/>
              <a:t>局面のコピーの例がこちらのプログラムです。</a:t>
            </a:r>
            <a:endParaRPr kumimoji="1" lang="en-US" altLang="ja-JP" dirty="0"/>
          </a:p>
          <a:p>
            <a:r>
              <a:rPr kumimoji="1" lang="en-US" altLang="ja-JP" dirty="0"/>
              <a:t>2</a:t>
            </a:r>
            <a:r>
              <a:rPr kumimoji="1" lang="ja-JP" altLang="en-US" dirty="0"/>
              <a:t>次元配列を使う場合は、</a:t>
            </a:r>
            <a:endParaRPr kumimoji="1" lang="en-US" altLang="ja-JP" dirty="0"/>
          </a:p>
          <a:p>
            <a:r>
              <a:rPr kumimoji="1" lang="en-US" altLang="ja-JP" dirty="0"/>
              <a:t>2</a:t>
            </a:r>
            <a:r>
              <a:rPr kumimoji="1" lang="ja-JP" altLang="en-US" dirty="0"/>
              <a:t>重の</a:t>
            </a:r>
            <a:r>
              <a:rPr kumimoji="1" lang="en-US" altLang="ja-JP" dirty="0"/>
              <a:t>for </a:t>
            </a:r>
            <a:r>
              <a:rPr kumimoji="1" lang="ja-JP" altLang="en-US" dirty="0"/>
              <a:t>文を使って</a:t>
            </a:r>
            <a:endParaRPr kumimoji="1" lang="en-US" altLang="ja-JP" dirty="0"/>
          </a:p>
          <a:p>
            <a:r>
              <a:rPr kumimoji="1" lang="ja-JP" altLang="en-US" dirty="0"/>
              <a:t>各要素ごとコピーします。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47</a:t>
            </a:fld>
            <a:endParaRPr lang="en-US" altLang="ja-JP"/>
          </a:p>
        </p:txBody>
      </p:sp>
    </p:spTree>
    <p:extLst>
      <p:ext uri="{BB962C8B-B14F-4D97-AF65-F5344CB8AC3E}">
        <p14:creationId xmlns:p14="http://schemas.microsoft.com/office/powerpoint/2010/main" val="10203222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盤面が</a:t>
            </a:r>
            <a:r>
              <a:rPr kumimoji="1" lang="en-US" altLang="ja-JP" dirty="0"/>
              <a:t>1</a:t>
            </a:r>
            <a:r>
              <a:rPr kumimoji="1" lang="ja-JP" altLang="en-US" dirty="0"/>
              <a:t>次元配列で表現されている場合の例が</a:t>
            </a:r>
            <a:endParaRPr kumimoji="1" lang="en-US" altLang="ja-JP" dirty="0"/>
          </a:p>
          <a:p>
            <a:r>
              <a:rPr kumimoji="1" lang="ja-JP" altLang="en-US" dirty="0"/>
              <a:t>こちらのプログラムです。</a:t>
            </a:r>
            <a:endParaRPr kumimoji="1" lang="en-US" altLang="ja-JP" dirty="0"/>
          </a:p>
          <a:p>
            <a:r>
              <a:rPr kumimoji="1" lang="ja-JP" altLang="en-US" dirty="0"/>
              <a:t>盤面が</a:t>
            </a:r>
            <a:r>
              <a:rPr kumimoji="1" lang="en-US" altLang="ja-JP" dirty="0"/>
              <a:t>1</a:t>
            </a:r>
            <a:r>
              <a:rPr kumimoji="1" lang="ja-JP" altLang="en-US" dirty="0"/>
              <a:t>次元配列で表現されている場合は</a:t>
            </a:r>
            <a:endParaRPr kumimoji="1" lang="en-US" altLang="ja-JP" dirty="0"/>
          </a:p>
          <a:p>
            <a:r>
              <a:rPr kumimoji="1" lang="ja-JP" altLang="en-US" dirty="0"/>
              <a:t>盤面のコピーは </a:t>
            </a:r>
            <a:r>
              <a:rPr kumimoji="1" lang="en-US" altLang="ja-JP" dirty="0"/>
              <a:t>clone() </a:t>
            </a:r>
            <a:r>
              <a:rPr kumimoji="1" lang="ja-JP" altLang="en-US" dirty="0"/>
              <a:t>メソッドを使うだけでできます。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48</a:t>
            </a:fld>
            <a:endParaRPr lang="en-US" altLang="ja-JP"/>
          </a:p>
        </p:txBody>
      </p:sp>
    </p:spTree>
    <p:extLst>
      <p:ext uri="{BB962C8B-B14F-4D97-AF65-F5344CB8AC3E}">
        <p14:creationId xmlns:p14="http://schemas.microsoft.com/office/powerpoint/2010/main" val="371033492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次は指定した駒や石を、指定した位置に置くメソッドです。</a:t>
            </a:r>
            <a:endParaRPr kumimoji="1" lang="en-US" altLang="ja-JP" dirty="0"/>
          </a:p>
          <a:p>
            <a:r>
              <a:rPr kumimoji="1" lang="ja-JP" altLang="en-US" dirty="0"/>
              <a:t>置く駒の種類と駒を置く位置を引数で渡すと</a:t>
            </a:r>
            <a:endParaRPr kumimoji="1" lang="en-US" altLang="ja-JP" dirty="0"/>
          </a:p>
          <a:p>
            <a:r>
              <a:rPr kumimoji="1" lang="ja-JP" altLang="en-US" dirty="0"/>
              <a:t>ゲーム盤にその駒を置きます。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49</a:t>
            </a:fld>
            <a:endParaRPr lang="en-US" altLang="ja-JP"/>
          </a:p>
        </p:txBody>
      </p:sp>
    </p:spTree>
    <p:extLst>
      <p:ext uri="{BB962C8B-B14F-4D97-AF65-F5344CB8AC3E}">
        <p14:creationId xmlns:p14="http://schemas.microsoft.com/office/powerpoint/2010/main" val="608033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それでは、ゲームを表現するためには、どのようなクラスが必要でしょうか。</a:t>
            </a:r>
            <a:endParaRPr kumimoji="1" lang="en-US" altLang="ja-JP" dirty="0"/>
          </a:p>
          <a:p>
            <a:r>
              <a:rPr kumimoji="1" lang="ja-JP" altLang="en-US" dirty="0"/>
              <a:t>局面を表現するクラス</a:t>
            </a:r>
            <a:endParaRPr kumimoji="1" lang="en-US" altLang="ja-JP" dirty="0"/>
          </a:p>
          <a:p>
            <a:r>
              <a:rPr kumimoji="1" lang="ja-JP" altLang="en-US" dirty="0"/>
              <a:t>駒・石を表現するクラス</a:t>
            </a:r>
            <a:endParaRPr kumimoji="1" lang="en-US" altLang="ja-JP" dirty="0"/>
          </a:p>
          <a:p>
            <a:r>
              <a:rPr kumimoji="1" lang="ja-JP" altLang="en-US" dirty="0"/>
              <a:t>入出力を行うクラス</a:t>
            </a:r>
            <a:endParaRPr kumimoji="1" lang="en-US" altLang="ja-JP" dirty="0"/>
          </a:p>
          <a:p>
            <a:r>
              <a:rPr kumimoji="1" lang="ja-JP" altLang="en-US" dirty="0"/>
              <a:t>手を表現するクラス、</a:t>
            </a:r>
            <a:endParaRPr kumimoji="1" lang="en-US" altLang="ja-JP" dirty="0"/>
          </a:p>
          <a:p>
            <a:r>
              <a:rPr kumimoji="1" lang="ja-JP" altLang="en-US" dirty="0"/>
              <a:t>手を指した・打った後の局面を生成するクラス</a:t>
            </a:r>
            <a:endParaRPr kumimoji="1" lang="en-US" altLang="ja-JP" dirty="0"/>
          </a:p>
          <a:p>
            <a:r>
              <a:rPr kumimoji="1" lang="ja-JP" altLang="en-US" dirty="0"/>
              <a:t>盤面の評価値を計算するクラス</a:t>
            </a:r>
            <a:endParaRPr kumimoji="1" lang="en-US" altLang="ja-JP" dirty="0"/>
          </a:p>
          <a:p>
            <a:r>
              <a:rPr kumimoji="1" lang="ja-JP" altLang="en-US" dirty="0"/>
              <a:t>勝敗判定を行うクラス</a:t>
            </a:r>
            <a:endParaRPr kumimoji="1" lang="en-US" altLang="ja-JP" dirty="0"/>
          </a:p>
          <a:p>
            <a:r>
              <a:rPr kumimoji="1" lang="ja-JP" altLang="en-US" dirty="0"/>
              <a:t>様々な定義を行うクラス、</a:t>
            </a:r>
            <a:endParaRPr kumimoji="1" lang="en-US" altLang="ja-JP" dirty="0"/>
          </a:p>
          <a:p>
            <a:r>
              <a:rPr kumimoji="1" lang="ja-JP" altLang="en-US" dirty="0"/>
              <a:t>などゲームにより様々なクラスが必要になります。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a:t>
            </a:fld>
            <a:endParaRPr lang="en-US" altLang="ja-JP"/>
          </a:p>
        </p:txBody>
      </p:sp>
    </p:spTree>
    <p:extLst>
      <p:ext uri="{BB962C8B-B14F-4D97-AF65-F5344CB8AC3E}">
        <p14:creationId xmlns:p14="http://schemas.microsoft.com/office/powerpoint/2010/main" val="319156080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ゲームによっては駒・石が盤上から取り除かれることもありますので、</a:t>
            </a:r>
            <a:endParaRPr kumimoji="1" lang="en-US" altLang="ja-JP" dirty="0"/>
          </a:p>
          <a:p>
            <a:r>
              <a:rPr kumimoji="1" lang="ja-JP" altLang="en-US" dirty="0"/>
              <a:t>そのメソッドも必要です。</a:t>
            </a:r>
            <a:endParaRPr kumimoji="1" lang="en-US" altLang="ja-JP" dirty="0"/>
          </a:p>
          <a:p>
            <a:r>
              <a:rPr kumimoji="1" lang="ja-JP" altLang="en-US" dirty="0"/>
              <a:t>指定した位置にある駒を消し、空きマスで埋めます。</a:t>
            </a:r>
            <a:endParaRPr kumimoji="1" lang="en-US" altLang="ja-JP" dirty="0"/>
          </a:p>
          <a:p>
            <a:r>
              <a:rPr kumimoji="1" lang="ja-JP" altLang="en-US" dirty="0"/>
              <a:t>将棋では、取った駒を持ち駒に加える処理も必要になります。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50</a:t>
            </a:fld>
            <a:endParaRPr lang="en-US" altLang="ja-JP"/>
          </a:p>
        </p:txBody>
      </p:sp>
    </p:spTree>
    <p:extLst>
      <p:ext uri="{BB962C8B-B14F-4D97-AF65-F5344CB8AC3E}">
        <p14:creationId xmlns:p14="http://schemas.microsoft.com/office/powerpoint/2010/main" val="399512214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盤上で駒を動かすゲームでは、</a:t>
            </a:r>
            <a:endParaRPr kumimoji="1" lang="en-US" altLang="ja-JP" dirty="0"/>
          </a:p>
          <a:p>
            <a:r>
              <a:rPr kumimoji="1" lang="ja-JP" altLang="en-US" dirty="0"/>
              <a:t>動かすためのメソッドも必要になります。</a:t>
            </a:r>
            <a:endParaRPr kumimoji="1" lang="en-US" altLang="ja-JP" dirty="0"/>
          </a:p>
          <a:p>
            <a:r>
              <a:rPr kumimoji="1" lang="ja-JP" altLang="en-US" dirty="0"/>
              <a:t>動かす前の座標と、動かした後の座標を引数として与えると、</a:t>
            </a:r>
            <a:endParaRPr kumimoji="1" lang="en-US" altLang="ja-JP" dirty="0"/>
          </a:p>
          <a:p>
            <a:r>
              <a:rPr kumimoji="1" lang="ja-JP" altLang="en-US" dirty="0"/>
              <a:t>駒を動かします。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51</a:t>
            </a:fld>
            <a:endParaRPr lang="en-US" altLang="ja-JP"/>
          </a:p>
        </p:txBody>
      </p:sp>
    </p:spTree>
    <p:extLst>
      <p:ext uri="{BB962C8B-B14F-4D97-AF65-F5344CB8AC3E}">
        <p14:creationId xmlns:p14="http://schemas.microsoft.com/office/powerpoint/2010/main" val="266728620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盤上の全ての駒・石を消してしまうメソッドもあると便利かもしれません。</a:t>
            </a:r>
            <a:endParaRPr kumimoji="1" lang="en-US" altLang="ja-JP" dirty="0"/>
          </a:p>
          <a:p>
            <a:r>
              <a:rPr kumimoji="1" lang="ja-JP" altLang="en-US" dirty="0"/>
              <a:t>盤上の全ての駒・石を削除し、</a:t>
            </a:r>
            <a:endParaRPr kumimoji="1" lang="en-US" altLang="ja-JP" dirty="0"/>
          </a:p>
          <a:p>
            <a:r>
              <a:rPr kumimoji="1" lang="ja-JP" altLang="en-US" dirty="0"/>
              <a:t>全てのマスを空きマスで埋めます。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52</a:t>
            </a:fld>
            <a:endParaRPr lang="en-US" altLang="ja-JP"/>
          </a:p>
        </p:txBody>
      </p:sp>
    </p:spTree>
    <p:extLst>
      <p:ext uri="{BB962C8B-B14F-4D97-AF65-F5344CB8AC3E}">
        <p14:creationId xmlns:p14="http://schemas.microsoft.com/office/powerpoint/2010/main" val="385269092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駒・石を初期配置するメソッドもあると便利です。</a:t>
            </a:r>
            <a:endParaRPr kumimoji="1" lang="en-US" altLang="ja-JP" dirty="0"/>
          </a:p>
          <a:p>
            <a:r>
              <a:rPr kumimoji="1" lang="en-US" altLang="ja-JP" dirty="0"/>
              <a:t>clean(); </a:t>
            </a:r>
            <a:r>
              <a:rPr kumimoji="1" lang="ja-JP" altLang="en-US" dirty="0"/>
              <a:t>メソッドで一旦全ての駒を削除し、</a:t>
            </a:r>
            <a:endParaRPr kumimoji="1" lang="en-US" altLang="ja-JP" dirty="0"/>
          </a:p>
          <a:p>
            <a:r>
              <a:rPr kumimoji="1" lang="ja-JP" altLang="en-US" dirty="0"/>
              <a:t>その後各駒を初期位置に配置していきます。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53</a:t>
            </a:fld>
            <a:endParaRPr lang="en-US" altLang="ja-JP"/>
          </a:p>
        </p:txBody>
      </p:sp>
    </p:spTree>
    <p:extLst>
      <p:ext uri="{BB962C8B-B14F-4D97-AF65-F5344CB8AC3E}">
        <p14:creationId xmlns:p14="http://schemas.microsoft.com/office/powerpoint/2010/main" val="338246821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ゲームによっては、同一局面が繰り返される</a:t>
            </a:r>
            <a:endParaRPr kumimoji="1" lang="en-US" altLang="ja-JP" dirty="0"/>
          </a:p>
          <a:p>
            <a:r>
              <a:rPr kumimoji="1" lang="ja-JP" altLang="en-US" dirty="0"/>
              <a:t>千日手が起きるものもあります。</a:t>
            </a:r>
            <a:endParaRPr kumimoji="1" lang="en-US" altLang="ja-JP" dirty="0"/>
          </a:p>
          <a:p>
            <a:r>
              <a:rPr kumimoji="1" lang="ja-JP" altLang="en-US" dirty="0"/>
              <a:t>そのようなゲームでは、局面の同一判定が必要です。</a:t>
            </a:r>
            <a:endParaRPr kumimoji="1" lang="en-US" altLang="ja-JP" dirty="0"/>
          </a:p>
          <a:p>
            <a:r>
              <a:rPr kumimoji="1" lang="ja-JP" altLang="en-US" dirty="0"/>
              <a:t>盤上の全ての駒の種類と位置が同じなら、同一の局面となります。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54</a:t>
            </a:fld>
            <a:endParaRPr lang="en-US" altLang="ja-JP"/>
          </a:p>
        </p:txBody>
      </p:sp>
    </p:spTree>
    <p:extLst>
      <p:ext uri="{BB962C8B-B14F-4D97-AF65-F5344CB8AC3E}">
        <p14:creationId xmlns:p14="http://schemas.microsoft.com/office/powerpoint/2010/main" val="41557731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ゲームを進めるためには、指定した手を指した後の局面が</a:t>
            </a:r>
            <a:endParaRPr kumimoji="1" lang="en-US" altLang="ja-JP" dirty="0"/>
          </a:p>
          <a:p>
            <a:r>
              <a:rPr kumimoji="1" lang="ja-JP" altLang="en-US" dirty="0"/>
              <a:t>生成できなければなりません。</a:t>
            </a:r>
            <a:endParaRPr kumimoji="1" lang="en-US" altLang="ja-JP" dirty="0"/>
          </a:p>
          <a:p>
            <a:r>
              <a:rPr kumimoji="1" lang="ja-JP" altLang="en-US" dirty="0"/>
              <a:t>現在の局面をコピーし、</a:t>
            </a:r>
            <a:endParaRPr kumimoji="1" lang="en-US" altLang="ja-JP" dirty="0"/>
          </a:p>
          <a:p>
            <a:r>
              <a:rPr kumimoji="1" lang="ja-JP" altLang="en-US" dirty="0"/>
              <a:t>指定した手を指します。</a:t>
            </a:r>
            <a:endParaRPr kumimoji="1" lang="en-US" altLang="ja-JP" dirty="0"/>
          </a:p>
          <a:p>
            <a:r>
              <a:rPr kumimoji="1" lang="ja-JP" altLang="en-US" dirty="0"/>
              <a:t>その後、手番を次のプレイヤーに交代します。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55</a:t>
            </a:fld>
            <a:endParaRPr lang="en-US" altLang="ja-JP"/>
          </a:p>
        </p:txBody>
      </p:sp>
    </p:spTree>
    <p:extLst>
      <p:ext uri="{BB962C8B-B14F-4D97-AF65-F5344CB8AC3E}">
        <p14:creationId xmlns:p14="http://schemas.microsoft.com/office/powerpoint/2010/main" val="412353930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ゲームが終わった場合、どちらが勝ったの判定も必要です。</a:t>
            </a:r>
            <a:endParaRPr kumimoji="1" lang="en-US" altLang="ja-JP" dirty="0"/>
          </a:p>
          <a:p>
            <a:r>
              <a:rPr kumimoji="1" lang="ja-JP" altLang="en-US" dirty="0"/>
              <a:t>どうすれば勝つかはゲームにより異なりますので、</a:t>
            </a:r>
            <a:endParaRPr kumimoji="1" lang="en-US" altLang="ja-JP" dirty="0"/>
          </a:p>
          <a:p>
            <a:r>
              <a:rPr kumimoji="1" lang="ja-JP" altLang="en-US" dirty="0"/>
              <a:t>ゲームに応じた判定が必要になります。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56</a:t>
            </a:fld>
            <a:endParaRPr lang="en-US" altLang="ja-JP"/>
          </a:p>
        </p:txBody>
      </p:sp>
    </p:spTree>
    <p:extLst>
      <p:ext uri="{BB962C8B-B14F-4D97-AF65-F5344CB8AC3E}">
        <p14:creationId xmlns:p14="http://schemas.microsoft.com/office/powerpoint/2010/main" val="278511806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3</a:t>
            </a:r>
            <a:r>
              <a:rPr kumimoji="1" lang="ja-JP" altLang="en-US" dirty="0"/>
              <a:t>目並べであれば、</a:t>
            </a:r>
            <a:endParaRPr kumimoji="1" lang="en-US" altLang="ja-JP" dirty="0"/>
          </a:p>
          <a:p>
            <a:r>
              <a:rPr kumimoji="1" lang="ja-JP" altLang="en-US" dirty="0"/>
              <a:t>縦横斜めに丸かバツが</a:t>
            </a:r>
            <a:r>
              <a:rPr kumimoji="1" lang="en-US" altLang="ja-JP" dirty="0"/>
              <a:t>3</a:t>
            </a:r>
            <a:r>
              <a:rPr kumimoji="1" lang="ja-JP" altLang="en-US" dirty="0"/>
              <a:t>つ並べばゲーム終了になります。</a:t>
            </a:r>
            <a:endParaRPr kumimoji="1" lang="en-US" altLang="ja-JP" dirty="0"/>
          </a:p>
          <a:p>
            <a:r>
              <a:rPr kumimoji="1" lang="en-US" altLang="ja-JP" dirty="0"/>
              <a:t>3</a:t>
            </a:r>
            <a:r>
              <a:rPr kumimoji="1" lang="ja-JP" altLang="en-US" dirty="0"/>
              <a:t>目並べの勝利判定は、</a:t>
            </a:r>
            <a:endParaRPr kumimoji="1" lang="en-US" altLang="ja-JP" dirty="0"/>
          </a:p>
          <a:p>
            <a:r>
              <a:rPr kumimoji="1" lang="ja-JP" altLang="en-US" dirty="0"/>
              <a:t>縦横斜めの各マスの和を求めればできます。</a:t>
            </a:r>
            <a:endParaRPr kumimoji="1" lang="en-US" altLang="ja-JP" dirty="0"/>
          </a:p>
          <a:p>
            <a:r>
              <a:rPr kumimoji="1" lang="ja-JP" altLang="en-US" dirty="0"/>
              <a:t>丸のマスを</a:t>
            </a:r>
            <a:r>
              <a:rPr kumimoji="1" lang="en-US" altLang="ja-JP" dirty="0"/>
              <a:t>+1</a:t>
            </a:r>
            <a:r>
              <a:rPr kumimoji="1" lang="ja-JP" altLang="en-US" dirty="0"/>
              <a:t>、バツのマスを</a:t>
            </a:r>
            <a:r>
              <a:rPr kumimoji="1" lang="en-US" altLang="ja-JP" dirty="0"/>
              <a:t>-1 </a:t>
            </a:r>
            <a:r>
              <a:rPr kumimoji="1" lang="ja-JP" altLang="en-US" dirty="0"/>
              <a:t>とすると</a:t>
            </a:r>
            <a:endParaRPr kumimoji="1" lang="en-US" altLang="ja-JP" dirty="0"/>
          </a:p>
          <a:p>
            <a:r>
              <a:rPr kumimoji="1" lang="ja-JP" altLang="en-US" dirty="0"/>
              <a:t>各列の和が </a:t>
            </a:r>
            <a:r>
              <a:rPr kumimoji="1" lang="en-US" altLang="ja-JP" dirty="0"/>
              <a:t>+3 </a:t>
            </a:r>
            <a:r>
              <a:rPr kumimoji="1" lang="ja-JP" altLang="en-US" dirty="0"/>
              <a:t>になれば丸の勝ち、</a:t>
            </a:r>
            <a:r>
              <a:rPr kumimoji="1" lang="en-US" altLang="ja-JP" dirty="0"/>
              <a:t>-3 </a:t>
            </a:r>
            <a:r>
              <a:rPr kumimoji="1" lang="ja-JP" altLang="en-US" dirty="0"/>
              <a:t>になればバツの勝ちになります。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57</a:t>
            </a:fld>
            <a:endParaRPr lang="en-US" altLang="ja-JP"/>
          </a:p>
        </p:txBody>
      </p:sp>
    </p:spTree>
    <p:extLst>
      <p:ext uri="{BB962C8B-B14F-4D97-AF65-F5344CB8AC3E}">
        <p14:creationId xmlns:p14="http://schemas.microsoft.com/office/powerpoint/2010/main" val="297290751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次の手を決定するときは、</a:t>
            </a:r>
            <a:endParaRPr kumimoji="1" lang="en-US" altLang="ja-JP" dirty="0"/>
          </a:p>
          <a:p>
            <a:r>
              <a:rPr kumimoji="1" lang="ja-JP" altLang="en-US" dirty="0"/>
              <a:t>数手先の局面を先読みして、</a:t>
            </a:r>
            <a:endParaRPr kumimoji="1" lang="en-US" altLang="ja-JP" dirty="0"/>
          </a:p>
          <a:p>
            <a:r>
              <a:rPr kumimoji="1" lang="ja-JP" altLang="en-US" dirty="0"/>
              <a:t>優勢な局面になる手を選択します。</a:t>
            </a:r>
            <a:endParaRPr kumimoji="1" lang="en-US" altLang="ja-JP" dirty="0"/>
          </a:p>
          <a:p>
            <a:r>
              <a:rPr kumimoji="1" lang="ja-JP" altLang="en-US" dirty="0"/>
              <a:t>そのためには、ある局面が先手後手のどちらが有利なのかが</a:t>
            </a:r>
            <a:endParaRPr kumimoji="1" lang="en-US" altLang="ja-JP" dirty="0"/>
          </a:p>
          <a:p>
            <a:r>
              <a:rPr kumimoji="1" lang="ja-JP" altLang="en-US" dirty="0"/>
              <a:t>評価できなければなりません。</a:t>
            </a:r>
            <a:endParaRPr kumimoji="1" lang="en-US" altLang="ja-JP" dirty="0"/>
          </a:p>
          <a:p>
            <a:r>
              <a:rPr kumimoji="1" lang="ja-JP" altLang="en-US" dirty="0"/>
              <a:t>このとき、</a:t>
            </a:r>
            <a:endParaRPr kumimoji="1" lang="en-US" altLang="ja-JP" dirty="0"/>
          </a:p>
          <a:p>
            <a:r>
              <a:rPr kumimoji="1" lang="ja-JP" altLang="en-US" dirty="0"/>
              <a:t>各局面の有利不利を数値ににて返すメソッドが必要になります。</a:t>
            </a:r>
            <a:endParaRPr kumimoji="1" lang="en-US" altLang="ja-JP" dirty="0"/>
          </a:p>
          <a:p>
            <a:r>
              <a:rPr kumimoji="1" lang="ja-JP" altLang="en-US" dirty="0"/>
              <a:t>勝敗が決着した局面は先手勝ちならプラス無限大、</a:t>
            </a:r>
            <a:endParaRPr kumimoji="1" lang="en-US" altLang="ja-JP" dirty="0"/>
          </a:p>
          <a:p>
            <a:r>
              <a:rPr kumimoji="1" lang="ja-JP" altLang="en-US" dirty="0"/>
              <a:t>後手勝ちならマイナス無限大とし、</a:t>
            </a:r>
            <a:endParaRPr kumimoji="1" lang="en-US" altLang="ja-JP" dirty="0"/>
          </a:p>
          <a:p>
            <a:r>
              <a:rPr kumimoji="1" lang="ja-JP" altLang="en-US" dirty="0"/>
              <a:t>盤上の駒の位置や種類から、どちらが有利かを数値化します。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58</a:t>
            </a:fld>
            <a:endParaRPr lang="en-US" altLang="ja-JP"/>
          </a:p>
        </p:txBody>
      </p:sp>
    </p:spTree>
    <p:extLst>
      <p:ext uri="{BB962C8B-B14F-4D97-AF65-F5344CB8AC3E}">
        <p14:creationId xmlns:p14="http://schemas.microsoft.com/office/powerpoint/2010/main" val="330936854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ある局面で一見有利そうでも、</a:t>
            </a:r>
            <a:endParaRPr kumimoji="1" lang="en-US" altLang="ja-JP" dirty="0"/>
          </a:p>
          <a:p>
            <a:r>
              <a:rPr kumimoji="1" lang="ja-JP" altLang="en-US" dirty="0"/>
              <a:t>数手先で不利になる局面もあります。</a:t>
            </a:r>
            <a:endParaRPr kumimoji="1" lang="en-US" altLang="ja-JP" dirty="0"/>
          </a:p>
          <a:p>
            <a:r>
              <a:rPr kumimoji="1" lang="ja-JP" altLang="en-US" dirty="0"/>
              <a:t>そんな局面で正しく評価値を計算するためには、</a:t>
            </a:r>
            <a:endParaRPr kumimoji="1" lang="en-US" altLang="ja-JP" dirty="0"/>
          </a:p>
          <a:p>
            <a:r>
              <a:rPr kumimoji="1" lang="ja-JP" altLang="en-US" dirty="0"/>
              <a:t>数手先の局面を生成し、そこでの評価値を元に</a:t>
            </a:r>
            <a:endParaRPr kumimoji="1" lang="en-US" altLang="ja-JP" dirty="0"/>
          </a:p>
          <a:p>
            <a:r>
              <a:rPr kumimoji="1" lang="ja-JP" altLang="en-US" dirty="0"/>
              <a:t>現時点での評価値を計算します。</a:t>
            </a:r>
            <a:endParaRPr kumimoji="1" lang="en-US" altLang="ja-JP" dirty="0"/>
          </a:p>
          <a:p>
            <a:r>
              <a:rPr kumimoji="1" lang="ja-JP" altLang="en-US" dirty="0"/>
              <a:t>勝負が付く局面まで読むことができれば、</a:t>
            </a:r>
            <a:endParaRPr kumimoji="1" lang="en-US" altLang="ja-JP" dirty="0"/>
          </a:p>
          <a:p>
            <a:r>
              <a:rPr kumimoji="1" lang="ja-JP" altLang="en-US" dirty="0"/>
              <a:t>勝敗は確定しますが、</a:t>
            </a:r>
            <a:endParaRPr kumimoji="1" lang="en-US" altLang="ja-JP" dirty="0"/>
          </a:p>
          <a:p>
            <a:r>
              <a:rPr kumimoji="1" lang="ja-JP" altLang="en-US" dirty="0"/>
              <a:t>手数が増えると、先読みする局面の数は指数的に増えますので、</a:t>
            </a:r>
            <a:endParaRPr kumimoji="1" lang="en-US" altLang="ja-JP" dirty="0"/>
          </a:p>
          <a:p>
            <a:r>
              <a:rPr kumimoji="1" lang="ja-JP" altLang="en-US" dirty="0"/>
              <a:t>現実には不可能です。</a:t>
            </a:r>
            <a:endParaRPr kumimoji="1" lang="en-US" altLang="ja-JP" dirty="0"/>
          </a:p>
          <a:p>
            <a:r>
              <a:rPr kumimoji="1" lang="ja-JP" altLang="en-US" dirty="0"/>
              <a:t>多くの場合は、先読みする手数を指定し、</a:t>
            </a:r>
            <a:endParaRPr kumimoji="1" lang="en-US" altLang="ja-JP" dirty="0"/>
          </a:p>
          <a:p>
            <a:r>
              <a:rPr kumimoji="1" lang="ja-JP" altLang="en-US" dirty="0"/>
              <a:t>指定した手数先まで読んで評価値を決めます。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59</a:t>
            </a:fld>
            <a:endParaRPr lang="en-US" altLang="ja-JP"/>
          </a:p>
        </p:txBody>
      </p:sp>
    </p:spTree>
    <p:extLst>
      <p:ext uri="{BB962C8B-B14F-4D97-AF65-F5344CB8AC3E}">
        <p14:creationId xmlns:p14="http://schemas.microsoft.com/office/powerpoint/2010/main" val="1005207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まずは駒・石を表現するクラスです。</a:t>
            </a:r>
            <a:endParaRPr kumimoji="1" lang="en-US" altLang="ja-JP" dirty="0"/>
          </a:p>
          <a:p>
            <a:r>
              <a:rPr kumimoji="1" lang="ja-JP" altLang="en-US" dirty="0"/>
              <a:t>多くのゲームでは、使用する駒にはいくつか種類がありますので、</a:t>
            </a:r>
            <a:endParaRPr kumimoji="1" lang="en-US" altLang="ja-JP" dirty="0"/>
          </a:p>
          <a:p>
            <a:r>
              <a:rPr kumimoji="1" lang="ja-JP" altLang="en-US" dirty="0"/>
              <a:t>駒の種類を表せる必要があります。</a:t>
            </a:r>
            <a:endParaRPr kumimoji="1" lang="en-US" altLang="ja-JP" dirty="0"/>
          </a:p>
          <a:p>
            <a:r>
              <a:rPr kumimoji="1" lang="ja-JP" altLang="en-US" dirty="0"/>
              <a:t>また、その駒がどのプレイヤーの駒なのかも必要です。</a:t>
            </a:r>
            <a:endParaRPr kumimoji="1" lang="en-US" altLang="ja-JP" dirty="0"/>
          </a:p>
          <a:p>
            <a:r>
              <a:rPr kumimoji="1" lang="ja-JP" altLang="en-US" dirty="0"/>
              <a:t>盤面上に駒があるなら駒の位置も必要ですし、</a:t>
            </a:r>
            <a:endParaRPr kumimoji="1" lang="en-US" altLang="ja-JP" dirty="0"/>
          </a:p>
          <a:p>
            <a:r>
              <a:rPr kumimoji="1" lang="ja-JP" altLang="en-US" dirty="0"/>
              <a:t>その駒が移動できる範囲も必要になります。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291365788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各局面でプレイヤーは手を指したり打ったりします。</a:t>
            </a:r>
            <a:endParaRPr kumimoji="1" lang="en-US" altLang="ja-JP" dirty="0"/>
          </a:p>
          <a:p>
            <a:r>
              <a:rPr kumimoji="1" lang="ja-JP" altLang="en-US" dirty="0"/>
              <a:t>これらの手を表すクラスも必要です。</a:t>
            </a:r>
            <a:endParaRPr kumimoji="1" lang="en-US" altLang="ja-JP" dirty="0"/>
          </a:p>
          <a:p>
            <a:r>
              <a:rPr kumimoji="1" lang="ja-JP" altLang="en-US" dirty="0"/>
              <a:t>例えば、</a:t>
            </a:r>
            <a:r>
              <a:rPr kumimoji="1" lang="en-US" altLang="ja-JP" dirty="0"/>
              <a:t>3</a:t>
            </a:r>
            <a:r>
              <a:rPr kumimoji="1" lang="ja-JP" altLang="en-US" dirty="0"/>
              <a:t>目並べなら、丸バツを描く位置と、丸とバツのどちらかのか、で</a:t>
            </a:r>
            <a:endParaRPr kumimoji="1" lang="en-US" altLang="ja-JP" dirty="0"/>
          </a:p>
          <a:p>
            <a:r>
              <a:rPr kumimoji="1" lang="ja-JP" altLang="en-US" dirty="0"/>
              <a:t>手が表現できます。</a:t>
            </a:r>
            <a:endParaRPr kumimoji="1" lang="en-US" altLang="ja-JP" dirty="0"/>
          </a:p>
          <a:p>
            <a:r>
              <a:rPr kumimoji="1" lang="en-US" altLang="ja-JP" dirty="0"/>
              <a:t>1,2 </a:t>
            </a:r>
            <a:r>
              <a:rPr kumimoji="1" lang="ja-JP" altLang="en-US" dirty="0"/>
              <a:t>のマスに丸を描くなら、</a:t>
            </a:r>
            <a:endParaRPr kumimoji="1" lang="en-US" altLang="ja-JP" dirty="0"/>
          </a:p>
          <a:p>
            <a:r>
              <a:rPr kumimoji="1" lang="ja-JP" altLang="en-US" dirty="0"/>
              <a:t>位置は</a:t>
            </a:r>
            <a:r>
              <a:rPr kumimoji="1" lang="en-US" altLang="ja-JP" dirty="0"/>
              <a:t>1,2 </a:t>
            </a:r>
            <a:r>
              <a:rPr kumimoji="1" lang="ja-JP" altLang="en-US" dirty="0"/>
              <a:t>、種類は丸、です。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60</a:t>
            </a:fld>
            <a:endParaRPr lang="en-US" altLang="ja-JP"/>
          </a:p>
        </p:txBody>
      </p:sp>
    </p:spTree>
    <p:extLst>
      <p:ext uri="{BB962C8B-B14F-4D97-AF65-F5344CB8AC3E}">
        <p14:creationId xmlns:p14="http://schemas.microsoft.com/office/powerpoint/2010/main" val="326423098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石を置くタイプのゲームの次の手を表すクラスは、このように</a:t>
            </a:r>
            <a:endParaRPr kumimoji="1" lang="en-US" altLang="ja-JP" dirty="0"/>
          </a:p>
          <a:p>
            <a:r>
              <a:rPr kumimoji="1" lang="ja-JP" altLang="en-US" dirty="0"/>
              <a:t>石を置く位置と、石の種類で表せます。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61</a:t>
            </a:fld>
            <a:endParaRPr lang="en-US" altLang="ja-JP"/>
          </a:p>
        </p:txBody>
      </p:sp>
    </p:spTree>
    <p:extLst>
      <p:ext uri="{BB962C8B-B14F-4D97-AF65-F5344CB8AC3E}">
        <p14:creationId xmlns:p14="http://schemas.microsoft.com/office/powerpoint/2010/main" val="38289811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盤上で駒を動かすゲームであれば、</a:t>
            </a:r>
            <a:endParaRPr kumimoji="1" lang="en-US" altLang="ja-JP" dirty="0"/>
          </a:p>
          <a:p>
            <a:r>
              <a:rPr kumimoji="1" lang="ja-JP" altLang="en-US" dirty="0"/>
              <a:t>動かす前の座標と動かした後の座標で手を表せます。</a:t>
            </a:r>
            <a:endParaRPr kumimoji="1" lang="en-US" altLang="ja-JP" dirty="0"/>
          </a:p>
          <a:p>
            <a:r>
              <a:rPr kumimoji="1" lang="ja-JP" altLang="en-US" dirty="0"/>
              <a:t>例えば、将棋で８六の桂馬を７四に動かすのであれば、</a:t>
            </a:r>
            <a:endParaRPr kumimoji="1" lang="en-US" altLang="ja-JP" dirty="0"/>
          </a:p>
          <a:p>
            <a:r>
              <a:rPr kumimoji="1" lang="ja-JP" altLang="en-US" dirty="0"/>
              <a:t>駒の移動は</a:t>
            </a:r>
            <a:r>
              <a:rPr kumimoji="1" lang="en-US" altLang="ja-JP" dirty="0"/>
              <a:t>8,6 </a:t>
            </a:r>
            <a:r>
              <a:rPr kumimoji="1" lang="ja-JP" altLang="en-US" dirty="0"/>
              <a:t>から </a:t>
            </a:r>
            <a:r>
              <a:rPr kumimoji="1" lang="en-US" altLang="ja-JP" dirty="0"/>
              <a:t>7, 4</a:t>
            </a:r>
            <a:r>
              <a:rPr kumimoji="1" lang="ja-JP" altLang="en-US" dirty="0"/>
              <a:t>、駒の種類は桂馬、として手を表せます。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62</a:t>
            </a:fld>
            <a:endParaRPr lang="en-US" altLang="ja-JP"/>
          </a:p>
        </p:txBody>
      </p:sp>
    </p:spTree>
    <p:extLst>
      <p:ext uri="{BB962C8B-B14F-4D97-AF65-F5344CB8AC3E}">
        <p14:creationId xmlns:p14="http://schemas.microsoft.com/office/powerpoint/2010/main" val="23524630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駒を動かすタイプのゲームの</a:t>
            </a:r>
            <a:endParaRPr kumimoji="1" lang="en-US" altLang="ja-JP" dirty="0"/>
          </a:p>
          <a:p>
            <a:r>
              <a:rPr kumimoji="1" lang="ja-JP" altLang="en-US" dirty="0"/>
              <a:t>次の手を表すクラスは、</a:t>
            </a:r>
            <a:endParaRPr kumimoji="1" lang="en-US" altLang="ja-JP" dirty="0"/>
          </a:p>
          <a:p>
            <a:r>
              <a:rPr kumimoji="1" lang="ja-JP" altLang="en-US" dirty="0"/>
              <a:t>このように駒を動かす前の座標と駒を動かした後の座標で表せます。</a:t>
            </a:r>
            <a:endParaRPr kumimoji="1" lang="en-US" altLang="ja-JP" dirty="0"/>
          </a:p>
          <a:p>
            <a:r>
              <a:rPr kumimoji="1" lang="ja-JP" altLang="en-US" dirty="0"/>
              <a:t>駒の種類は、動かす前の座標にある駒を見ればわかります。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63</a:t>
            </a:fld>
            <a:endParaRPr lang="en-US" altLang="ja-JP"/>
          </a:p>
        </p:txBody>
      </p:sp>
    </p:spTree>
    <p:extLst>
      <p:ext uri="{BB962C8B-B14F-4D97-AF65-F5344CB8AC3E}">
        <p14:creationId xmlns:p14="http://schemas.microsoft.com/office/powerpoint/2010/main" val="6338130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手の同一判定をするメソッドも必要かもしれません。</a:t>
            </a:r>
            <a:endParaRPr kumimoji="1" lang="en-US" altLang="ja-JP" dirty="0"/>
          </a:p>
          <a:p>
            <a:r>
              <a:rPr kumimoji="1" lang="ja-JP" altLang="en-US" dirty="0"/>
              <a:t>駒を動かすゲームであれば、</a:t>
            </a:r>
            <a:endParaRPr kumimoji="1" lang="en-US" altLang="ja-JP" dirty="0"/>
          </a:p>
          <a:p>
            <a:r>
              <a:rPr kumimoji="1" lang="ja-JP" altLang="en-US" dirty="0"/>
              <a:t>手の同一判定は、</a:t>
            </a:r>
            <a:endParaRPr kumimoji="1" lang="en-US" altLang="ja-JP" dirty="0"/>
          </a:p>
          <a:p>
            <a:r>
              <a:rPr kumimoji="1" lang="ja-JP" altLang="en-US" dirty="0"/>
              <a:t>動かす前の座標、動かした後の座標、動かす駒の種類が全て一致すれば</a:t>
            </a:r>
            <a:endParaRPr kumimoji="1" lang="en-US" altLang="ja-JP" dirty="0"/>
          </a:p>
          <a:p>
            <a:r>
              <a:rPr kumimoji="1" lang="ja-JP" altLang="en-US" dirty="0"/>
              <a:t>同じ手になります。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64</a:t>
            </a:fld>
            <a:endParaRPr lang="en-US" altLang="ja-JP"/>
          </a:p>
        </p:txBody>
      </p:sp>
    </p:spTree>
    <p:extLst>
      <p:ext uri="{BB962C8B-B14F-4D97-AF65-F5344CB8AC3E}">
        <p14:creationId xmlns:p14="http://schemas.microsoft.com/office/powerpoint/2010/main" val="323504365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プレイヤーが指定する手はルール上認められない手かもしれません。</a:t>
            </a:r>
            <a:endParaRPr kumimoji="1" lang="en-US" altLang="ja-JP" dirty="0"/>
          </a:p>
          <a:p>
            <a:r>
              <a:rPr kumimoji="1" lang="ja-JP" altLang="en-US" dirty="0"/>
              <a:t>そこで、ある手がルール上認められる手なのか判定するメソッドも必要になります。</a:t>
            </a:r>
            <a:endParaRPr kumimoji="1" lang="en-US" altLang="ja-JP" dirty="0"/>
          </a:p>
          <a:p>
            <a:r>
              <a:rPr kumimoji="1" lang="ja-JP" altLang="en-US" dirty="0"/>
              <a:t>動かせない駒を動かしていないか、</a:t>
            </a:r>
            <a:endParaRPr kumimoji="1" lang="en-US" altLang="ja-JP" dirty="0"/>
          </a:p>
          <a:p>
            <a:r>
              <a:rPr kumimoji="1" lang="ja-JP" altLang="en-US" dirty="0"/>
              <a:t>動かせない場所に駒を動かしていないか、</a:t>
            </a:r>
            <a:endParaRPr kumimoji="1" lang="en-US" altLang="ja-JP" dirty="0"/>
          </a:p>
          <a:p>
            <a:r>
              <a:rPr kumimoji="1" lang="ja-JP" altLang="en-US" dirty="0"/>
              <a:t>将棋であれば、王手を放置していないか、などを判定して、</a:t>
            </a:r>
            <a:endParaRPr kumimoji="1" lang="en-US" altLang="ja-JP" dirty="0"/>
          </a:p>
          <a:p>
            <a:r>
              <a:rPr kumimoji="1" lang="ja-JP" altLang="en-US" dirty="0"/>
              <a:t>ルール上認められない手であれば </a:t>
            </a:r>
            <a:r>
              <a:rPr kumimoji="1" lang="en-US" altLang="ja-JP" dirty="0"/>
              <a:t>false </a:t>
            </a:r>
            <a:r>
              <a:rPr kumimoji="1" lang="ja-JP" altLang="en-US" dirty="0"/>
              <a:t>を返します。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65</a:t>
            </a:fld>
            <a:endParaRPr lang="en-US" altLang="ja-JP"/>
          </a:p>
        </p:txBody>
      </p:sp>
    </p:spTree>
    <p:extLst>
      <p:ext uri="{BB962C8B-B14F-4D97-AF65-F5344CB8AC3E}">
        <p14:creationId xmlns:p14="http://schemas.microsoft.com/office/powerpoint/2010/main" val="34663501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ある局面で合法手を生成するクラスも必要です。</a:t>
            </a:r>
            <a:endParaRPr kumimoji="1" lang="en-US" altLang="ja-JP" dirty="0"/>
          </a:p>
          <a:p>
            <a:r>
              <a:rPr kumimoji="1" lang="ja-JP" altLang="en-US" dirty="0"/>
              <a:t>合法手を生成するクラスでは、</a:t>
            </a:r>
            <a:endParaRPr kumimoji="1" lang="en-US" altLang="ja-JP" dirty="0"/>
          </a:p>
          <a:p>
            <a:r>
              <a:rPr kumimoji="1" lang="ja-JP" altLang="en-US" dirty="0"/>
              <a:t>合法手のリストを返す、</a:t>
            </a:r>
            <a:endParaRPr kumimoji="1" lang="en-US" altLang="ja-JP" dirty="0"/>
          </a:p>
          <a:p>
            <a:r>
              <a:rPr kumimoji="1" lang="ja-JP" altLang="en-US" dirty="0"/>
              <a:t>合法手リストに指定した手を加える、</a:t>
            </a:r>
            <a:endParaRPr kumimoji="1" lang="en-US" altLang="ja-JP" dirty="0"/>
          </a:p>
          <a:p>
            <a:r>
              <a:rPr kumimoji="1" lang="ja-JP" altLang="en-US" dirty="0"/>
              <a:t>合法手リストから指定した手を取り除くといったメソッドが必要になります。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66</a:t>
            </a:fld>
            <a:endParaRPr lang="en-US" altLang="ja-JP"/>
          </a:p>
        </p:txBody>
      </p:sp>
    </p:spTree>
    <p:extLst>
      <p:ext uri="{BB962C8B-B14F-4D97-AF65-F5344CB8AC3E}">
        <p14:creationId xmlns:p14="http://schemas.microsoft.com/office/powerpoint/2010/main" val="329847770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こちらは、合法手を生成するクラスのクラス図の例です。</a:t>
            </a:r>
            <a:endParaRPr kumimoji="1" lang="en-US" altLang="ja-JP" dirty="0"/>
          </a:p>
          <a:p>
            <a:r>
              <a:rPr kumimoji="1" lang="ja-JP" altLang="en-US" dirty="0"/>
              <a:t>フィールドとして、現在の局面と、合法手リストを持ちます。</a:t>
            </a:r>
            <a:endParaRPr kumimoji="1" lang="en-US" altLang="ja-JP" dirty="0"/>
          </a:p>
          <a:p>
            <a:r>
              <a:rPr kumimoji="1" lang="ja-JP" altLang="en-US" dirty="0"/>
              <a:t>メソッドとして、</a:t>
            </a:r>
            <a:endParaRPr kumimoji="1" lang="en-US" altLang="ja-JP" dirty="0"/>
          </a:p>
          <a:p>
            <a:r>
              <a:rPr kumimoji="1" lang="ja-JP" altLang="en-US" dirty="0"/>
              <a:t>合法手リストに手を加える、</a:t>
            </a:r>
            <a:endParaRPr kumimoji="1" lang="en-US" altLang="ja-JP" dirty="0"/>
          </a:p>
          <a:p>
            <a:r>
              <a:rPr kumimoji="1" lang="ja-JP" altLang="en-US" dirty="0"/>
              <a:t>リストから手を取り除く、</a:t>
            </a:r>
            <a:endParaRPr kumimoji="1" lang="en-US" altLang="ja-JP" dirty="0"/>
          </a:p>
          <a:p>
            <a:r>
              <a:rPr kumimoji="1" lang="ja-JP" altLang="en-US" dirty="0"/>
              <a:t>リストから自殺手を取り除く、といったメソッドが必要になります。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67</a:t>
            </a:fld>
            <a:endParaRPr lang="en-US" altLang="ja-JP"/>
          </a:p>
        </p:txBody>
      </p:sp>
    </p:spTree>
    <p:extLst>
      <p:ext uri="{BB962C8B-B14F-4D97-AF65-F5344CB8AC3E}">
        <p14:creationId xmlns:p14="http://schemas.microsoft.com/office/powerpoint/2010/main" val="58924010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例えば、将棋でこの局面の合法手を生成する場合を考えましょう。</a:t>
            </a:r>
            <a:endParaRPr kumimoji="1" lang="en-US" altLang="ja-JP" dirty="0"/>
          </a:p>
          <a:p>
            <a:r>
              <a:rPr kumimoji="1" lang="ja-JP" altLang="en-US" dirty="0"/>
              <a:t>まず、盤上にある自分の駒を動かす手を合法手リストに加えます。</a:t>
            </a:r>
            <a:endParaRPr kumimoji="1" lang="en-US" altLang="ja-JP" dirty="0"/>
          </a:p>
          <a:p>
            <a:r>
              <a:rPr kumimoji="1" lang="ja-JP" altLang="en-US" dirty="0"/>
              <a:t>例えば、２四の銀は、緑の丸で示すマスに動けます。</a:t>
            </a:r>
            <a:endParaRPr kumimoji="1" lang="en-US" altLang="ja-JP" dirty="0"/>
          </a:p>
          <a:p>
            <a:r>
              <a:rPr kumimoji="1" lang="ja-JP" altLang="en-US" dirty="0"/>
              <a:t>また、敵陣に入る場合は成りを選択することもできます。</a:t>
            </a:r>
            <a:endParaRPr kumimoji="1" lang="en-US" altLang="ja-JP" dirty="0"/>
          </a:p>
          <a:p>
            <a:r>
              <a:rPr kumimoji="1" lang="ja-JP" altLang="en-US" dirty="0"/>
              <a:t>よって、銀を動かすては、</a:t>
            </a:r>
            <a:endParaRPr kumimoji="1" lang="en-US" altLang="ja-JP" dirty="0"/>
          </a:p>
          <a:p>
            <a:r>
              <a:rPr kumimoji="1" lang="ja-JP" altLang="en-US" dirty="0"/>
              <a:t>３三銀成、３三銀不成、２三銀成、２三銀不成、</a:t>
            </a:r>
            <a:endParaRPr kumimoji="1" lang="en-US" altLang="ja-JP" dirty="0"/>
          </a:p>
          <a:p>
            <a:r>
              <a:rPr kumimoji="1" lang="ja-JP" altLang="en-US" dirty="0"/>
              <a:t>１三銀成、１三銀不成、２五銀、の</a:t>
            </a:r>
            <a:r>
              <a:rPr kumimoji="1" lang="en-US" altLang="ja-JP" dirty="0"/>
              <a:t>7</a:t>
            </a:r>
            <a:r>
              <a:rPr kumimoji="1" lang="ja-JP" altLang="en-US" dirty="0"/>
              <a:t>通りです。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68</a:t>
            </a:fld>
            <a:endParaRPr lang="en-US" altLang="ja-JP"/>
          </a:p>
        </p:txBody>
      </p:sp>
    </p:spTree>
    <p:extLst>
      <p:ext uri="{BB962C8B-B14F-4D97-AF65-F5344CB8AC3E}">
        <p14:creationId xmlns:p14="http://schemas.microsoft.com/office/powerpoint/2010/main" val="50368407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将棋では、持ち駒を打つ手もあります。</a:t>
            </a:r>
            <a:endParaRPr kumimoji="1" lang="en-US" altLang="ja-JP" dirty="0"/>
          </a:p>
          <a:p>
            <a:r>
              <a:rPr kumimoji="1" lang="ja-JP" altLang="en-US" dirty="0"/>
              <a:t>現在持ち駒に歩がありますので、</a:t>
            </a:r>
            <a:endParaRPr kumimoji="1" lang="en-US" altLang="ja-JP" dirty="0"/>
          </a:p>
          <a:p>
            <a:r>
              <a:rPr kumimoji="1" lang="ja-JP" altLang="en-US" dirty="0"/>
              <a:t>歩を打つ手を合法手リストに加えます。</a:t>
            </a:r>
            <a:endParaRPr kumimoji="1" lang="en-US" altLang="ja-JP" dirty="0"/>
          </a:p>
          <a:p>
            <a:r>
              <a:rPr kumimoji="1" lang="ja-JP" altLang="en-US" dirty="0"/>
              <a:t>この局面で、歩を打てるのはこちらの緑のマスですので、</a:t>
            </a:r>
            <a:endParaRPr kumimoji="1" lang="en-US" altLang="ja-JP" dirty="0"/>
          </a:p>
          <a:p>
            <a:r>
              <a:rPr kumimoji="1" lang="ja-JP" altLang="en-US" dirty="0"/>
              <a:t>そこに歩を打つ手を合法手リストに加えます。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69</a:t>
            </a:fld>
            <a:endParaRPr lang="en-US" altLang="ja-JP"/>
          </a:p>
        </p:txBody>
      </p:sp>
    </p:spTree>
    <p:extLst>
      <p:ext uri="{BB962C8B-B14F-4D97-AF65-F5344CB8AC3E}">
        <p14:creationId xmlns:p14="http://schemas.microsoft.com/office/powerpoint/2010/main" val="2435195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少し脱線します。</a:t>
            </a:r>
            <a:endParaRPr kumimoji="1" lang="en-US" altLang="ja-JP" dirty="0"/>
          </a:p>
          <a:p>
            <a:r>
              <a:rPr kumimoji="1" lang="ja-JP" altLang="en-US" dirty="0"/>
              <a:t>ゲームで使うものに、駒と石があります。</a:t>
            </a:r>
            <a:endParaRPr kumimoji="1" lang="en-US" altLang="ja-JP" dirty="0"/>
          </a:p>
          <a:p>
            <a:r>
              <a:rPr kumimoji="1" lang="ja-JP" altLang="en-US" dirty="0"/>
              <a:t>駒と石の違いは何でしょう？</a:t>
            </a:r>
            <a:endParaRPr kumimoji="1" lang="en-US" altLang="ja-JP" dirty="0"/>
          </a:p>
          <a:p>
            <a:r>
              <a:rPr kumimoji="1" lang="ja-JP" altLang="en-US" dirty="0"/>
              <a:t>多くのゲームでは、駒は盤上を動かすものです。</a:t>
            </a:r>
            <a:endParaRPr kumimoji="1" lang="en-US" altLang="ja-JP" dirty="0"/>
          </a:p>
          <a:p>
            <a:r>
              <a:rPr kumimoji="1" lang="ja-JP" altLang="en-US" dirty="0"/>
              <a:t>駒を動かすことを、指す、と言います。</a:t>
            </a:r>
            <a:endParaRPr kumimoji="1" lang="en-US" altLang="ja-JP" dirty="0"/>
          </a:p>
          <a:p>
            <a:r>
              <a:rPr kumimoji="1" lang="ja-JP" altLang="en-US" dirty="0"/>
              <a:t>将棋、チェス、チェッカ、バックギャモンなどは、盤上を動かしますので駒です。</a:t>
            </a:r>
            <a:endParaRPr kumimoji="1" lang="en-US" altLang="ja-JP" dirty="0"/>
          </a:p>
          <a:p>
            <a:r>
              <a:rPr kumimoji="1" lang="ja-JP" altLang="en-US" dirty="0"/>
              <a:t>なお、駒なのに打つこともある将棋は実は特殊な例です。</a:t>
            </a:r>
            <a:endParaRPr kumimoji="1" lang="en-US" altLang="ja-JP" dirty="0"/>
          </a:p>
          <a:p>
            <a:r>
              <a:rPr kumimoji="1" lang="ja-JP" altLang="en-US" dirty="0"/>
              <a:t>石は、手持ちから盤上に置くものです。</a:t>
            </a:r>
            <a:endParaRPr kumimoji="1" lang="en-US" altLang="ja-JP" dirty="0"/>
          </a:p>
          <a:p>
            <a:r>
              <a:rPr kumimoji="1" lang="ja-JP" altLang="en-US" dirty="0"/>
              <a:t>駒を置くことを、打つ、と言います。</a:t>
            </a:r>
            <a:endParaRPr kumimoji="1" lang="en-US" altLang="ja-JP" dirty="0"/>
          </a:p>
          <a:p>
            <a:r>
              <a:rPr kumimoji="1" lang="ja-JP" altLang="en-US" dirty="0"/>
              <a:t>囲碁、リバーシ、連珠などは手持ちから盤上に置きますので、石です。</a:t>
            </a:r>
            <a:endParaRPr kumimoji="1" lang="en-US" altLang="ja-JP" dirty="0"/>
          </a:p>
          <a:p>
            <a:r>
              <a:rPr kumimoji="1" lang="ja-JP" altLang="en-US" dirty="0"/>
              <a:t>三目並べの丸とバツも石になります。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299226469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将棋では、王手を掛けられた場合は王手から逃れる手しかさせません。</a:t>
            </a:r>
            <a:endParaRPr kumimoji="1" lang="en-US" altLang="ja-JP" dirty="0"/>
          </a:p>
          <a:p>
            <a:r>
              <a:rPr kumimoji="1" lang="ja-JP" altLang="en-US" dirty="0"/>
              <a:t>それ以外の手は自殺手として、合法手から取り除きます。</a:t>
            </a:r>
            <a:endParaRPr kumimoji="1" lang="en-US" altLang="ja-JP" dirty="0"/>
          </a:p>
          <a:p>
            <a:r>
              <a:rPr kumimoji="1" lang="ja-JP" altLang="en-US" dirty="0"/>
              <a:t>例えば、こちらの局面では、後手は</a:t>
            </a:r>
            <a:endParaRPr kumimoji="1" lang="en-US" altLang="ja-JP" dirty="0"/>
          </a:p>
          <a:p>
            <a:r>
              <a:rPr kumimoji="1" lang="ja-JP" altLang="en-US" dirty="0"/>
              <a:t>２三同金以外の手は王手から逃れられませんので、</a:t>
            </a:r>
            <a:endParaRPr kumimoji="1" lang="en-US" altLang="ja-JP" dirty="0"/>
          </a:p>
          <a:p>
            <a:r>
              <a:rPr kumimoji="1" lang="ja-JP" altLang="en-US" dirty="0"/>
              <a:t>２三同金以外の手は合法手から取り除きます。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70</a:t>
            </a:fld>
            <a:endParaRPr lang="en-US" altLang="ja-JP"/>
          </a:p>
        </p:txBody>
      </p:sp>
    </p:spTree>
    <p:extLst>
      <p:ext uri="{BB962C8B-B14F-4D97-AF65-F5344CB8AC3E}">
        <p14:creationId xmlns:p14="http://schemas.microsoft.com/office/powerpoint/2010/main" val="72802666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こちらが合法手を生成するプログラムの例です。</a:t>
            </a:r>
            <a:endParaRPr kumimoji="1" lang="en-US" altLang="ja-JP" dirty="0"/>
          </a:p>
          <a:p>
            <a:r>
              <a:rPr kumimoji="1" lang="ja-JP" altLang="en-US" dirty="0"/>
              <a:t>まず盤上にある自分の駒を動かす手、持ち駒を打つ手を合法手リストに加えます。</a:t>
            </a:r>
            <a:endParaRPr kumimoji="1" lang="en-US" altLang="ja-JP" dirty="0"/>
          </a:p>
          <a:p>
            <a:r>
              <a:rPr kumimoji="1" lang="ja-JP" altLang="en-US" dirty="0"/>
              <a:t>その後、自殺手を合法手リストから取り除きます。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71</a:t>
            </a:fld>
            <a:endParaRPr lang="en-US" altLang="ja-JP"/>
          </a:p>
        </p:txBody>
      </p:sp>
    </p:spTree>
    <p:extLst>
      <p:ext uri="{BB962C8B-B14F-4D97-AF65-F5344CB8AC3E}">
        <p14:creationId xmlns:p14="http://schemas.microsoft.com/office/powerpoint/2010/main" val="44840542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３目並べの場合を例に考えてみましょう。</a:t>
            </a:r>
            <a:endParaRPr kumimoji="1" lang="en-US" altLang="ja-JP" dirty="0"/>
          </a:p>
          <a:p>
            <a:r>
              <a:rPr kumimoji="1" lang="ja-JP" altLang="en-US" dirty="0"/>
              <a:t>３目並べは空いているマスであればどこでも丸バツを描けますので、</a:t>
            </a:r>
            <a:endParaRPr kumimoji="1" lang="en-US" altLang="ja-JP" dirty="0"/>
          </a:p>
          <a:p>
            <a:r>
              <a:rPr kumimoji="1" lang="ja-JP" altLang="en-US" dirty="0"/>
              <a:t>３目並べの合法手とは、空きマスに打つ手になります。</a:t>
            </a:r>
            <a:endParaRPr kumimoji="1" lang="en-US" altLang="ja-JP" dirty="0"/>
          </a:p>
          <a:p>
            <a:r>
              <a:rPr kumimoji="1" lang="ja-JP" altLang="en-US" dirty="0"/>
              <a:t>よって、範囲外に打つ手や、空きマス以外に打つ手は合法手リストから取り除きます。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72</a:t>
            </a:fld>
            <a:endParaRPr lang="en-US" altLang="ja-JP"/>
          </a:p>
        </p:txBody>
      </p:sp>
    </p:spTree>
    <p:extLst>
      <p:ext uri="{BB962C8B-B14F-4D97-AF65-F5344CB8AC3E}">
        <p14:creationId xmlns:p14="http://schemas.microsoft.com/office/powerpoint/2010/main" val="244493642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それでは、宿題です。</a:t>
            </a:r>
            <a:endParaRPr kumimoji="1" lang="en-US" altLang="ja-JP" dirty="0"/>
          </a:p>
          <a:p>
            <a:r>
              <a:rPr kumimoji="1" lang="ja-JP" altLang="en-US" dirty="0"/>
              <a:t>皆さん、</a:t>
            </a:r>
            <a:r>
              <a:rPr kumimoji="1" lang="en-US" altLang="ja-JP" dirty="0"/>
              <a:t>3</a:t>
            </a:r>
            <a:r>
              <a:rPr kumimoji="1" lang="ja-JP" altLang="en-US" dirty="0"/>
              <a:t>目並べのプログラムを作っているかと思います。</a:t>
            </a:r>
            <a:endParaRPr kumimoji="1" lang="en-US" altLang="ja-JP" dirty="0"/>
          </a:p>
          <a:p>
            <a:r>
              <a:rPr kumimoji="1" lang="ja-JP" altLang="en-US" dirty="0"/>
              <a:t>そのプログラムに、リーチ、つまり、あと</a:t>
            </a:r>
            <a:r>
              <a:rPr kumimoji="1" lang="en-US" altLang="ja-JP" dirty="0"/>
              <a:t>1</a:t>
            </a:r>
            <a:r>
              <a:rPr kumimoji="1" lang="ja-JP" altLang="en-US" dirty="0"/>
              <a:t>か所置けば勝てる状態に</a:t>
            </a:r>
            <a:endParaRPr kumimoji="1" lang="en-US" altLang="ja-JP" dirty="0"/>
          </a:p>
          <a:p>
            <a:r>
              <a:rPr kumimoji="1" lang="ja-JP" altLang="en-US" dirty="0"/>
              <a:t>なっているかどうかを判定する方法を考えてください。</a:t>
            </a:r>
            <a:endParaRPr kumimoji="1" lang="en-US" altLang="ja-JP" dirty="0"/>
          </a:p>
          <a:p>
            <a:r>
              <a:rPr kumimoji="1" lang="ja-JP" altLang="en-US" dirty="0"/>
              <a:t>たとえば、このように進んだこちら局面では、</a:t>
            </a:r>
            <a:endParaRPr kumimoji="1" lang="en-US" altLang="ja-JP" dirty="0"/>
          </a:p>
          <a:p>
            <a:r>
              <a:rPr kumimoji="1" lang="ja-JP" altLang="en-US" dirty="0"/>
              <a:t>丸はこちらの</a:t>
            </a:r>
            <a:r>
              <a:rPr kumimoji="1" lang="en-US" altLang="ja-JP" dirty="0"/>
              <a:t>2</a:t>
            </a:r>
            <a:r>
              <a:rPr kumimoji="1" lang="ja-JP" altLang="en-US" dirty="0"/>
              <a:t>か所のどちらかに置ければ丸の勝ちですので、</a:t>
            </a:r>
            <a:endParaRPr kumimoji="1" lang="en-US" altLang="ja-JP" dirty="0"/>
          </a:p>
          <a:p>
            <a:r>
              <a:rPr kumimoji="1" lang="ja-JP" altLang="en-US" dirty="0"/>
              <a:t>現在丸にリーチがかかっています。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73</a:t>
            </a:fld>
            <a:endParaRPr lang="en-US" altLang="ja-JP"/>
          </a:p>
        </p:txBody>
      </p:sp>
    </p:spTree>
    <p:extLst>
      <p:ext uri="{BB962C8B-B14F-4D97-AF65-F5344CB8AC3E}">
        <p14:creationId xmlns:p14="http://schemas.microsoft.com/office/powerpoint/2010/main" val="200181365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三目並べの勝利判定では、各列の和を求め、</a:t>
            </a:r>
            <a:endParaRPr kumimoji="1" lang="en-US" altLang="ja-JP" dirty="0"/>
          </a:p>
          <a:p>
            <a:r>
              <a:rPr kumimoji="1" lang="en-US" altLang="ja-JP" dirty="0"/>
              <a:t>+3</a:t>
            </a:r>
            <a:r>
              <a:rPr kumimoji="1" lang="ja-JP" altLang="en-US" dirty="0"/>
              <a:t>か</a:t>
            </a:r>
            <a:r>
              <a:rPr kumimoji="1" lang="en-US" altLang="ja-JP" dirty="0"/>
              <a:t>-3 </a:t>
            </a:r>
            <a:r>
              <a:rPr kumimoji="1" lang="ja-JP" altLang="en-US" dirty="0"/>
              <a:t>になれば勝敗が確定していました。</a:t>
            </a:r>
            <a:endParaRPr kumimoji="1" lang="en-US" altLang="ja-JP" dirty="0"/>
          </a:p>
          <a:p>
            <a:r>
              <a:rPr kumimoji="1" lang="ja-JP" altLang="en-US" dirty="0"/>
              <a:t>それでは、リーチがかかっているときは</a:t>
            </a:r>
            <a:endParaRPr kumimoji="1" lang="en-US" altLang="ja-JP" dirty="0"/>
          </a:p>
          <a:p>
            <a:r>
              <a:rPr kumimoji="1" lang="ja-JP" altLang="en-US" dirty="0"/>
              <a:t>各列の和がいくらになるか考えてください。</a:t>
            </a:r>
            <a:endParaRPr kumimoji="1" lang="en-US" altLang="ja-JP" dirty="0"/>
          </a:p>
          <a:p>
            <a:r>
              <a:rPr kumimoji="1" lang="ja-JP" altLang="en-US" dirty="0"/>
              <a:t>それでは、今日の授業はここまでです。</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74</a:t>
            </a:fld>
            <a:endParaRPr lang="en-US" altLang="ja-JP"/>
          </a:p>
        </p:txBody>
      </p:sp>
    </p:spTree>
    <p:extLst>
      <p:ext uri="{BB962C8B-B14F-4D97-AF65-F5344CB8AC3E}">
        <p14:creationId xmlns:p14="http://schemas.microsoft.com/office/powerpoint/2010/main" val="322809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リバーシで使う白黒の円盤は、手持ちから盤上に置きますので、石です。</a:t>
            </a:r>
            <a:endParaRPr kumimoji="1" lang="en-US" altLang="ja-JP" dirty="0"/>
          </a:p>
          <a:p>
            <a:r>
              <a:rPr kumimoji="1" lang="ja-JP" altLang="en-US" dirty="0"/>
              <a:t>一方、リバーシの盤と円盤を使ってチェッカーをすることもできます。</a:t>
            </a:r>
            <a:endParaRPr kumimoji="1" lang="en-US" altLang="ja-JP" dirty="0"/>
          </a:p>
          <a:p>
            <a:r>
              <a:rPr kumimoji="1" lang="ja-JP" altLang="en-US" dirty="0"/>
              <a:t>リバーシの道具でチェッカーをする場合、</a:t>
            </a:r>
            <a:endParaRPr kumimoji="1" lang="en-US" altLang="ja-JP" dirty="0"/>
          </a:p>
          <a:p>
            <a:r>
              <a:rPr kumimoji="1" lang="ja-JP" altLang="en-US" dirty="0"/>
              <a:t>円盤を盤上で動かしますので、駒になります。</a:t>
            </a:r>
            <a:endParaRPr kumimoji="1" lang="en-US" altLang="ja-JP" dirty="0"/>
          </a:p>
          <a:p>
            <a:r>
              <a:rPr kumimoji="1" lang="ja-JP" altLang="en-US" dirty="0"/>
              <a:t>以上、余談でした。</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a:t>
            </a:fld>
            <a:endParaRPr lang="en-US" altLang="ja-JP"/>
          </a:p>
        </p:txBody>
      </p:sp>
    </p:spTree>
    <p:extLst>
      <p:ext uri="{BB962C8B-B14F-4D97-AF65-F5344CB8AC3E}">
        <p14:creationId xmlns:p14="http://schemas.microsoft.com/office/powerpoint/2010/main" val="413472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それでは、駒・石はどのように表現すればいいでしょう。</a:t>
            </a:r>
            <a:endParaRPr kumimoji="1" lang="en-US" altLang="ja-JP" dirty="0"/>
          </a:p>
          <a:p>
            <a:r>
              <a:rPr kumimoji="1" lang="ja-JP" altLang="en-US" dirty="0"/>
              <a:t>石は通常は打った位置か動きませんので、</a:t>
            </a:r>
            <a:endParaRPr kumimoji="1" lang="en-US" altLang="ja-JP" dirty="0"/>
          </a:p>
          <a:p>
            <a:r>
              <a:rPr kumimoji="1" lang="ja-JP" altLang="en-US" dirty="0"/>
              <a:t>多くの場合は石の種類のみで表せます。</a:t>
            </a:r>
            <a:endParaRPr kumimoji="1" lang="en-US" altLang="ja-JP" dirty="0"/>
          </a:p>
          <a:p>
            <a:r>
              <a:rPr kumimoji="1" lang="ja-JP" altLang="en-US" dirty="0"/>
              <a:t>そのため、石を表現するには </a:t>
            </a:r>
            <a:r>
              <a:rPr kumimoji="1" lang="en-US" altLang="ja-JP" dirty="0"/>
              <a:t>int </a:t>
            </a:r>
            <a:r>
              <a:rPr kumimoji="1" lang="ja-JP" altLang="en-US" dirty="0"/>
              <a:t>型で充分な</a:t>
            </a:r>
            <a:r>
              <a:rPr kumimoji="1" lang="ja-JP" altLang="en-US"/>
              <a:t>ことが多くなります</a:t>
            </a:r>
            <a:r>
              <a:rPr kumimoji="1" lang="ja-JP" altLang="en-US" dirty="0"/>
              <a:t>。</a:t>
            </a:r>
            <a:endParaRPr kumimoji="1" lang="en-US" altLang="ja-JP" dirty="0"/>
          </a:p>
          <a:p>
            <a:r>
              <a:rPr kumimoji="1" lang="ja-JP" altLang="en-US" dirty="0"/>
              <a:t>一方、駒は、駒ごとに動ける範囲が違うことが多いため、</a:t>
            </a:r>
            <a:endParaRPr kumimoji="1" lang="en-US" altLang="ja-JP" dirty="0"/>
          </a:p>
          <a:p>
            <a:r>
              <a:rPr kumimoji="1" lang="ja-JP" altLang="en-US" dirty="0"/>
              <a:t>駒の動ける範囲を表すデータが必要になります。</a:t>
            </a:r>
            <a:endParaRPr kumimoji="1" lang="en-US" altLang="ja-JP" dirty="0"/>
          </a:p>
          <a:p>
            <a:r>
              <a:rPr kumimoji="1" lang="ja-JP" altLang="en-US" dirty="0"/>
              <a:t>そのため、駒を表すオブジェクトが必要な場合もあります。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9</a:t>
            </a:fld>
            <a:endParaRPr lang="en-US" altLang="ja-JP"/>
          </a:p>
        </p:txBody>
      </p:sp>
    </p:spTree>
    <p:extLst>
      <p:ext uri="{BB962C8B-B14F-4D97-AF65-F5344CB8AC3E}">
        <p14:creationId xmlns:p14="http://schemas.microsoft.com/office/powerpoint/2010/main" val="1967297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0063"/>
            <a:chOff x="0" y="0"/>
            <a:chExt cx="5758" cy="4315"/>
          </a:xfrm>
        </p:grpSpPr>
        <p:grpSp>
          <p:nvGrpSpPr>
            <p:cNvPr id="34819" name="Group 3"/>
            <p:cNvGrpSpPr>
              <a:grpSpLocks/>
            </p:cNvGrpSpPr>
            <p:nvPr userDrawn="1"/>
          </p:nvGrpSpPr>
          <p:grpSpPr bwMode="auto">
            <a:xfrm>
              <a:off x="1728" y="2230"/>
              <a:ext cx="4027" cy="2085"/>
              <a:chOff x="1728" y="2230"/>
              <a:chExt cx="4027" cy="2085"/>
            </a:xfrm>
          </p:grpSpPr>
          <p:sp>
            <p:nvSpPr>
              <p:cNvPr id="3482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ja-JP" altLang="en-US" noProof="0"/>
              <a:t>マスタ タイトルの書式設定</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3482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ja-JP"/>
          </a:p>
        </p:txBody>
      </p:sp>
      <p:sp>
        <p:nvSpPr>
          <p:cNvPr id="3483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ja-JP"/>
          </a:p>
        </p:txBody>
      </p:sp>
      <p:sp>
        <p:nvSpPr>
          <p:cNvPr id="34831" name="Rectangle 15"/>
          <p:cNvSpPr>
            <a:spLocks noGrp="1" noChangeArrowheads="1"/>
          </p:cNvSpPr>
          <p:nvPr>
            <p:ph type="sldNum" sz="quarter" idx="4"/>
          </p:nvPr>
        </p:nvSpPr>
        <p:spPr>
          <a:xfrm>
            <a:off x="6553200" y="6254750"/>
            <a:ext cx="2133600" cy="476250"/>
          </a:xfrm>
        </p:spPr>
        <p:txBody>
          <a:bodyPr/>
          <a:lstStyle>
            <a:lvl1pPr>
              <a:defRPr/>
            </a:lvl1pPr>
          </a:lstStyle>
          <a:p>
            <a:fld id="{639EE976-C289-4BB6-AF8F-E624978B19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85C90169-E5E6-4C9C-8999-AB2BF8BBE387}"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62219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E69FA33-78A4-4639-B1FF-E91117DD02EB}"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88234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a:xfrm>
            <a:off x="6553200" y="6248400"/>
            <a:ext cx="2133600" cy="476250"/>
          </a:xfrm>
        </p:spPr>
        <p:txBody>
          <a:bodyPr/>
          <a:lstStyle>
            <a:lvl1pPr>
              <a:defRPr/>
            </a:lvl1pPr>
          </a:lstStyle>
          <a:p>
            <a:fld id="{3CA05E5F-7863-41B6-8272-7109D124210F}" type="slidenum">
              <a:rPr lang="en-US" altLang="ja-JP"/>
              <a:pPr/>
              <a:t>‹#›</a:t>
            </a:fld>
            <a:endParaRPr lang="en-US" altLang="ja-JP"/>
          </a:p>
        </p:txBody>
      </p:sp>
      <p:sp>
        <p:nvSpPr>
          <p:cNvPr id="7" name="フッター プレースホルダー 6"/>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02577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F69429CD-93C8-46DE-B449-183FB40D0D19}"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172955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B875E2C9-A1FB-45C2-A8A3-56B6FB1361FA}"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33496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7A48BF1-AA2E-471D-8A72-84048B26CDD6}"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6723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CFF48A76-592C-463F-9DF8-50211B02AE95}"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3114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8A06E511-2E1C-4017-AA72-6FF5764CB37D}"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5422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スライド番号プレースホルダー 7"/>
          <p:cNvSpPr>
            <a:spLocks noGrp="1"/>
          </p:cNvSpPr>
          <p:nvPr>
            <p:ph type="sldNum" sz="quarter" idx="11"/>
          </p:nvPr>
        </p:nvSpPr>
        <p:spPr/>
        <p:txBody>
          <a:bodyPr/>
          <a:lstStyle>
            <a:lvl1pPr>
              <a:defRPr/>
            </a:lvl1pPr>
          </a:lstStyle>
          <a:p>
            <a:fld id="{41B25238-1750-48D8-BC8A-39B29DB4F370}" type="slidenum">
              <a:rPr lang="en-US" altLang="ja-JP"/>
              <a:pPr/>
              <a:t>‹#›</a:t>
            </a:fld>
            <a:endParaRPr lang="en-US" altLang="ja-JP"/>
          </a:p>
        </p:txBody>
      </p:sp>
      <p:sp>
        <p:nvSpPr>
          <p:cNvPr id="9" name="フッター プレースホルダー 8"/>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914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スライド番号プレースホルダー 3"/>
          <p:cNvSpPr>
            <a:spLocks noGrp="1"/>
          </p:cNvSpPr>
          <p:nvPr>
            <p:ph type="sldNum" sz="quarter" idx="11"/>
          </p:nvPr>
        </p:nvSpPr>
        <p:spPr/>
        <p:txBody>
          <a:bodyPr/>
          <a:lstStyle>
            <a:lvl1pPr>
              <a:defRPr/>
            </a:lvl1pPr>
          </a:lstStyle>
          <a:p>
            <a:fld id="{8DCD30CF-7369-4E9B-B461-323BC9607680}" type="slidenum">
              <a:rPr lang="en-US" altLang="ja-JP"/>
              <a:pPr/>
              <a:t>‹#›</a:t>
            </a:fld>
            <a:endParaRPr lang="en-US" altLang="ja-JP"/>
          </a:p>
        </p:txBody>
      </p:sp>
      <p:sp>
        <p:nvSpPr>
          <p:cNvPr id="5" name="フッター プレースホルダー 4"/>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56935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スライド番号プレースホルダー 2"/>
          <p:cNvSpPr>
            <a:spLocks noGrp="1"/>
          </p:cNvSpPr>
          <p:nvPr>
            <p:ph type="sldNum" sz="quarter" idx="11"/>
          </p:nvPr>
        </p:nvSpPr>
        <p:spPr/>
        <p:txBody>
          <a:bodyPr/>
          <a:lstStyle>
            <a:lvl1pPr>
              <a:defRPr/>
            </a:lvl1pPr>
          </a:lstStyle>
          <a:p>
            <a:fld id="{6EFF4F76-7123-40C2-AEAF-151AD234FF96}" type="slidenum">
              <a:rPr lang="en-US" altLang="ja-JP"/>
              <a:pPr/>
              <a:t>‹#›</a:t>
            </a:fld>
            <a:endParaRPr lang="en-US" altLang="ja-JP"/>
          </a:p>
        </p:txBody>
      </p:sp>
      <p:sp>
        <p:nvSpPr>
          <p:cNvPr id="4" name="フッター プレースホルダー 3"/>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9882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CF01E9CA-BFBC-4421-8FF6-6A62360415C5}"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134309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1D02CCD1-63CA-4920-91EF-604B6913C50F}"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2175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SzTx/>
              <a:buFontTx/>
              <a:buNone/>
              <a:defRPr kumimoji="0" sz="1200">
                <a:effectLst/>
                <a:latin typeface="Arial" panose="020B0604020202020204" pitchFamily="34" charset="0"/>
              </a:defRPr>
            </a:lvl1pPr>
          </a:lstStyle>
          <a:p>
            <a:endParaRPr lang="en-US" altLang="ja-JP"/>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SzTx/>
              <a:buFontTx/>
              <a:buNone/>
              <a:defRPr kumimoji="0" sz="1200">
                <a:effectLst/>
                <a:latin typeface="Arial" panose="020B0604020202020204" pitchFamily="34" charset="0"/>
              </a:defRPr>
            </a:lvl1pPr>
          </a:lstStyle>
          <a:p>
            <a:fld id="{831CFD09-B07C-4DF1-85CC-437CED0CA555}" type="slidenum">
              <a:rPr lang="en-US" altLang="ja-JP"/>
              <a:pPr/>
              <a:t>‹#›</a:t>
            </a:fld>
            <a:endParaRPr lang="en-US" altLang="ja-JP"/>
          </a:p>
        </p:txBody>
      </p:sp>
      <p:grpSp>
        <p:nvGrpSpPr>
          <p:cNvPr id="33796" name="Group 4"/>
          <p:cNvGrpSpPr>
            <a:grpSpLocks/>
          </p:cNvGrpSpPr>
          <p:nvPr/>
        </p:nvGrpSpPr>
        <p:grpSpPr bwMode="auto">
          <a:xfrm>
            <a:off x="0" y="0"/>
            <a:ext cx="9140825" cy="6850063"/>
            <a:chOff x="0" y="0"/>
            <a:chExt cx="5758" cy="4315"/>
          </a:xfrm>
        </p:grpSpPr>
        <p:grpSp>
          <p:nvGrpSpPr>
            <p:cNvPr id="33797"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7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SzTx/>
              <a:buFontTx/>
              <a:buNone/>
              <a:defRPr kumimoji="0" sz="1200">
                <a:effectLst/>
                <a:latin typeface="Arial" panose="020B0604020202020204" pitchFamily="34" charset="0"/>
              </a:defRPr>
            </a:lvl1pPr>
          </a:lstStyle>
          <a:p>
            <a:endParaRPr lang="en-US" altLang="ja-JP"/>
          </a:p>
        </p:txBody>
      </p:sp>
      <p:sp>
        <p:nvSpPr>
          <p:cNvPr id="338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xStyles>
    <p:titleStyle>
      <a:lvl1pPr algn="ctr"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2pPr>
      <a:lvl3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3pPr>
      <a:lvl4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4pPr>
      <a:lvl5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5pPr>
      <a:lvl6pPr marL="4572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6pPr>
      <a:lvl7pPr marL="9144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7pPr>
      <a:lvl8pPr marL="13716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8pPr>
      <a:lvl9pPr marL="18288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4.gif"/><Relationship Id="rId4" Type="http://schemas.openxmlformats.org/officeDocument/2006/relationships/image" Target="../media/image3.gif"/></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8.gif"/><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gi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5.xml"/><Relationship Id="rId1" Type="http://schemas.openxmlformats.org/officeDocument/2006/relationships/slideLayout" Target="../slideLayouts/slideLayout6.xml"/><Relationship Id="rId4" Type="http://schemas.openxmlformats.org/officeDocument/2006/relationships/image" Target="../media/image2.gi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7.xml"/><Relationship Id="rId1" Type="http://schemas.openxmlformats.org/officeDocument/2006/relationships/slideLayout" Target="../slideLayouts/slideLayout6.xml"/><Relationship Id="rId5" Type="http://schemas.openxmlformats.org/officeDocument/2006/relationships/image" Target="../media/image11.gif"/><Relationship Id="rId4" Type="http://schemas.openxmlformats.org/officeDocument/2006/relationships/image" Target="../media/image10.gif"/></Relationships>
</file>

<file path=ppt/slides/_rels/slide3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8.xml"/><Relationship Id="rId1" Type="http://schemas.openxmlformats.org/officeDocument/2006/relationships/slideLayout" Target="../slideLayouts/slideLayout6.xml"/><Relationship Id="rId5" Type="http://schemas.openxmlformats.org/officeDocument/2006/relationships/image" Target="../media/image11.gif"/><Relationship Id="rId4" Type="http://schemas.openxmlformats.org/officeDocument/2006/relationships/image" Target="../media/image10.gif"/></Relationships>
</file>

<file path=ppt/slides/_rels/slide39.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image" Target="../media/image16.gif"/><Relationship Id="rId3" Type="http://schemas.openxmlformats.org/officeDocument/2006/relationships/image" Target="../media/image12.gif"/><Relationship Id="rId7" Type="http://schemas.openxmlformats.org/officeDocument/2006/relationships/image" Target="../media/image7.gif"/><Relationship Id="rId12" Type="http://schemas.openxmlformats.org/officeDocument/2006/relationships/image" Target="../media/image2.gif"/><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6.gif"/><Relationship Id="rId11" Type="http://schemas.openxmlformats.org/officeDocument/2006/relationships/image" Target="../media/image15.gif"/><Relationship Id="rId5" Type="http://schemas.openxmlformats.org/officeDocument/2006/relationships/image" Target="../media/image3.gif"/><Relationship Id="rId10" Type="http://schemas.openxmlformats.org/officeDocument/2006/relationships/image" Target="../media/image14.gif"/><Relationship Id="rId4" Type="http://schemas.openxmlformats.org/officeDocument/2006/relationships/image" Target="../media/image5.gif"/><Relationship Id="rId9" Type="http://schemas.openxmlformats.org/officeDocument/2006/relationships/image" Target="../media/image13.gif"/><Relationship Id="rId14" Type="http://schemas.openxmlformats.org/officeDocument/2006/relationships/image" Target="../media/image4.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ctrTitle" sz="quarter"/>
          </p:nvPr>
        </p:nvSpPr>
        <p:spPr>
          <a:xfrm>
            <a:off x="0" y="1557338"/>
            <a:ext cx="4737100" cy="1905000"/>
          </a:xfrm>
        </p:spPr>
        <p:txBody>
          <a:bodyPr/>
          <a:lstStyle/>
          <a:p>
            <a:r>
              <a:rPr lang="ja-JP" altLang="en-US" sz="4000" baseline="0" dirty="0">
                <a:latin typeface="Times New Roman" pitchFamily="18" charset="0"/>
              </a:rPr>
              <a:t>情報論理工学</a:t>
            </a:r>
            <a:br>
              <a:rPr lang="ja-JP" altLang="en-US" sz="4000" baseline="0" dirty="0">
                <a:latin typeface="Times New Roman" pitchFamily="18" charset="0"/>
              </a:rPr>
            </a:br>
            <a:r>
              <a:rPr lang="ja-JP" altLang="en-US" sz="4000" baseline="0" dirty="0">
                <a:latin typeface="Times New Roman" pitchFamily="18" charset="0"/>
              </a:rPr>
              <a:t>研究室</a:t>
            </a:r>
          </a:p>
        </p:txBody>
      </p:sp>
      <p:sp>
        <p:nvSpPr>
          <p:cNvPr id="296963" name="Rectangle 3"/>
          <p:cNvSpPr>
            <a:spLocks noGrp="1" noChangeArrowheads="1"/>
          </p:cNvSpPr>
          <p:nvPr>
            <p:ph type="subTitle" sz="quarter" idx="1"/>
          </p:nvPr>
        </p:nvSpPr>
        <p:spPr>
          <a:xfrm>
            <a:off x="179388" y="3933825"/>
            <a:ext cx="4137025" cy="1679575"/>
          </a:xfrm>
        </p:spPr>
        <p:txBody>
          <a:bodyPr/>
          <a:lstStyle/>
          <a:p>
            <a:pPr>
              <a:lnSpc>
                <a:spcPct val="90000"/>
              </a:lnSpc>
            </a:pPr>
            <a:r>
              <a:rPr lang="ja-JP" altLang="en-US" baseline="0" dirty="0">
                <a:latin typeface="Times New Roman" pitchFamily="18" charset="0"/>
              </a:rPr>
              <a:t>第</a:t>
            </a:r>
            <a:r>
              <a:rPr lang="en-US" altLang="ja-JP" baseline="0" dirty="0">
                <a:latin typeface="Times New Roman" pitchFamily="18" charset="0"/>
              </a:rPr>
              <a:t>5</a:t>
            </a:r>
            <a:r>
              <a:rPr lang="ja-JP" altLang="en-US" baseline="0" dirty="0">
                <a:latin typeface="Times New Roman" pitchFamily="18" charset="0"/>
              </a:rPr>
              <a:t>回：</a:t>
            </a:r>
            <a:endParaRPr lang="en-US" altLang="ja-JP" baseline="0" dirty="0">
              <a:latin typeface="Times New Roman" pitchFamily="18" charset="0"/>
            </a:endParaRPr>
          </a:p>
          <a:p>
            <a:pPr>
              <a:lnSpc>
                <a:spcPct val="90000"/>
              </a:lnSpc>
            </a:pPr>
            <a:r>
              <a:rPr lang="ja-JP" altLang="en-US" baseline="0" dirty="0">
                <a:latin typeface="Times New Roman" pitchFamily="18" charset="0"/>
              </a:rPr>
              <a:t>局面・駒石・手の表現</a:t>
            </a:r>
          </a:p>
        </p:txBody>
      </p:sp>
      <p:pic>
        <p:nvPicPr>
          <p:cNvPr id="296964" name="Picture 4" descr="Phantom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258" y="-19493"/>
            <a:ext cx="459374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石の表現：リバーシ</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ja-JP" altLang="en-US" baseline="0" dirty="0">
                <a:latin typeface="Times New Roman" pitchFamily="18" charset="0"/>
              </a:rPr>
              <a:t>リバーシの石</a:t>
            </a:r>
            <a:endParaRPr kumimoji="1" lang="en-US" altLang="ja-JP" baseline="0" dirty="0">
              <a:latin typeface="Times New Roman" pitchFamily="18" charset="0"/>
            </a:endParaRPr>
          </a:p>
          <a:p>
            <a:pPr lvl="1"/>
            <a:r>
              <a:rPr lang="ja-JP" altLang="en-US" baseline="0" dirty="0">
                <a:latin typeface="Times New Roman" pitchFamily="18" charset="0"/>
              </a:rPr>
              <a:t>黒か</a:t>
            </a:r>
            <a:r>
              <a:rPr lang="ja-JP" altLang="en-US" dirty="0">
                <a:latin typeface="Times New Roman" pitchFamily="18" charset="0"/>
              </a:rPr>
              <a:t>白</a:t>
            </a:r>
            <a:r>
              <a:rPr lang="ja-JP" altLang="en-US" baseline="0" dirty="0">
                <a:latin typeface="Times New Roman" pitchFamily="18" charset="0"/>
              </a:rPr>
              <a:t>かのみ</a:t>
            </a:r>
            <a:endParaRPr kumimoji="1" lang="ja-JP" altLang="en-US" baseline="0" dirty="0">
              <a:latin typeface="Times New Roman" pitchFamily="18" charset="0"/>
            </a:endParaRPr>
          </a:p>
        </p:txBody>
      </p:sp>
      <p:sp>
        <p:nvSpPr>
          <p:cNvPr id="4" name="テキスト ボックス 3"/>
          <p:cNvSpPr txBox="1"/>
          <p:nvPr/>
        </p:nvSpPr>
        <p:spPr>
          <a:xfrm>
            <a:off x="1371600" y="2895600"/>
            <a:ext cx="2222083" cy="2074414"/>
          </a:xfrm>
          <a:prstGeom prst="rect">
            <a:avLst/>
          </a:prstGeom>
          <a:noFill/>
        </p:spPr>
        <p:txBody>
          <a:bodyPr wrap="none" rtlCol="0">
            <a:spAutoFit/>
          </a:bodyPr>
          <a:lstStyle/>
          <a:p>
            <a:pPr algn="l"/>
            <a:r>
              <a:rPr kumimoji="1" lang="en-US" altLang="ja-JP" dirty="0" err="1">
                <a:latin typeface="Times New Roman" pitchFamily="18" charset="0"/>
              </a:rPr>
              <a:t>int</a:t>
            </a:r>
            <a:r>
              <a:rPr kumimoji="1" lang="en-US" altLang="ja-JP" dirty="0">
                <a:latin typeface="Times New Roman" pitchFamily="18" charset="0"/>
              </a:rPr>
              <a:t> </a:t>
            </a:r>
            <a:r>
              <a:rPr kumimoji="1" lang="ja-JP" altLang="en-US" dirty="0">
                <a:latin typeface="Times New Roman" pitchFamily="18" charset="0"/>
              </a:rPr>
              <a:t>型で表現</a:t>
            </a:r>
            <a:endParaRPr kumimoji="1" lang="en-US" altLang="ja-JP" dirty="0">
              <a:latin typeface="Times New Roman" pitchFamily="18" charset="0"/>
            </a:endParaRPr>
          </a:p>
          <a:p>
            <a:pPr algn="l"/>
            <a:r>
              <a:rPr lang="ja-JP" altLang="en-US" dirty="0">
                <a:latin typeface="Times New Roman" pitchFamily="18" charset="0"/>
              </a:rPr>
              <a:t>   </a:t>
            </a:r>
            <a:r>
              <a:rPr kumimoji="1" lang="en-US" altLang="ja-JP" dirty="0">
                <a:latin typeface="Times New Roman" pitchFamily="18" charset="0"/>
              </a:rPr>
              <a:t>1 : </a:t>
            </a:r>
            <a:r>
              <a:rPr kumimoji="1" lang="ja-JP" altLang="en-US" dirty="0">
                <a:latin typeface="Times New Roman" pitchFamily="18" charset="0"/>
              </a:rPr>
              <a:t>黒石</a:t>
            </a:r>
            <a:endParaRPr kumimoji="1" lang="en-US" altLang="ja-JP" dirty="0">
              <a:latin typeface="Times New Roman" pitchFamily="18" charset="0"/>
            </a:endParaRPr>
          </a:p>
          <a:p>
            <a:pPr algn="l"/>
            <a:r>
              <a:rPr lang="en-US" altLang="ja-JP" dirty="0">
                <a:latin typeface="Times New Roman" pitchFamily="18" charset="0"/>
              </a:rPr>
              <a:t>  -1 : </a:t>
            </a:r>
            <a:r>
              <a:rPr lang="ja-JP" altLang="en-US" dirty="0">
                <a:latin typeface="Times New Roman" pitchFamily="18" charset="0"/>
              </a:rPr>
              <a:t>白石</a:t>
            </a:r>
            <a:endParaRPr lang="en-US" altLang="ja-JP" dirty="0">
              <a:latin typeface="Times New Roman" pitchFamily="18" charset="0"/>
            </a:endParaRPr>
          </a:p>
          <a:p>
            <a:pPr algn="l"/>
            <a:r>
              <a:rPr kumimoji="1" lang="en-US" altLang="ja-JP" dirty="0">
                <a:latin typeface="Times New Roman" pitchFamily="18" charset="0"/>
              </a:rPr>
              <a:t>   0 : </a:t>
            </a:r>
            <a:r>
              <a:rPr kumimoji="1" lang="ja-JP" altLang="en-US" dirty="0">
                <a:latin typeface="Times New Roman" pitchFamily="18" charset="0"/>
              </a:rPr>
              <a:t>空きマス</a:t>
            </a:r>
          </a:p>
        </p:txBody>
      </p:sp>
      <p:sp>
        <p:nvSpPr>
          <p:cNvPr id="5" name="テキスト ボックス 4"/>
          <p:cNvSpPr txBox="1"/>
          <p:nvPr/>
        </p:nvSpPr>
        <p:spPr>
          <a:xfrm>
            <a:off x="4191000" y="1752600"/>
            <a:ext cx="4235454" cy="1040285"/>
          </a:xfrm>
          <a:prstGeom prst="rect">
            <a:avLst/>
          </a:prstGeom>
          <a:noFill/>
        </p:spPr>
        <p:txBody>
          <a:bodyPr wrap="none" rtlCol="0">
            <a:spAutoFit/>
          </a:bodyPr>
          <a:lstStyle/>
          <a:p>
            <a:r>
              <a:rPr lang="ja-JP" altLang="en-US" dirty="0"/>
              <a:t>石を表すクラスは作らずに</a:t>
            </a:r>
            <a:endParaRPr lang="en-US" altLang="ja-JP" dirty="0"/>
          </a:p>
          <a:p>
            <a:r>
              <a:rPr lang="ja-JP" altLang="en-US" dirty="0"/>
              <a:t>局面クラスに直接書き込む</a:t>
            </a:r>
            <a:endParaRPr kumimoji="1" lang="ja-JP" altLang="en-US" dirty="0"/>
          </a:p>
        </p:txBody>
      </p:sp>
      <p:sp>
        <p:nvSpPr>
          <p:cNvPr id="6" name="正方形/長方形 5"/>
          <p:cNvSpPr/>
          <p:nvPr/>
        </p:nvSpPr>
        <p:spPr bwMode="auto">
          <a:xfrm>
            <a:off x="4114800" y="3124200"/>
            <a:ext cx="4648200" cy="3200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class</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Phase {</a:t>
            </a:r>
            <a:r>
              <a:rPr lang="ja-JP" altLang="en-US"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局面を表現するクラス</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     </a:t>
            </a:r>
            <a:r>
              <a:rPr kumimoji="1" lang="en-US" altLang="ja-JP" sz="28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baseline="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board = new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[8</a:t>
            </a:r>
            <a:r>
              <a:rPr lang="en-US" altLang="ja-JP" dirty="0">
                <a:latin typeface="Times New Roman" panose="02020603050405020304" pitchFamily="18" charset="0"/>
              </a:rPr>
              <a:t>][8];</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a:t>
            </a:r>
            <a:endPar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駒の表現：将棋</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lang="ja-JP" altLang="en-US" baseline="0" dirty="0">
                <a:latin typeface="Times New Roman" pitchFamily="18" charset="0"/>
              </a:rPr>
              <a:t>将棋の駒</a:t>
            </a:r>
            <a:endParaRPr kumimoji="1" lang="en-US" altLang="ja-JP" baseline="0" dirty="0">
              <a:latin typeface="Times New Roman" pitchFamily="18" charset="0"/>
            </a:endParaRPr>
          </a:p>
          <a:p>
            <a:pPr lvl="1"/>
            <a:r>
              <a:rPr lang="ja-JP" altLang="en-US" baseline="0" dirty="0">
                <a:latin typeface="Times New Roman" pitchFamily="18" charset="0"/>
              </a:rPr>
              <a:t>駒ごとに様々な属性を持つ</a:t>
            </a:r>
            <a:endParaRPr lang="en-US" altLang="ja-JP" baseline="0" dirty="0">
              <a:latin typeface="Times New Roman" pitchFamily="18" charset="0"/>
            </a:endParaRPr>
          </a:p>
          <a:p>
            <a:pPr lvl="2"/>
            <a:r>
              <a:rPr kumimoji="1" lang="ja-JP" altLang="en-US" baseline="0" dirty="0">
                <a:latin typeface="Times New Roman" pitchFamily="18" charset="0"/>
              </a:rPr>
              <a:t>駒の種類</a:t>
            </a:r>
            <a:endParaRPr kumimoji="1" lang="en-US" altLang="ja-JP" baseline="0" dirty="0">
              <a:latin typeface="Times New Roman" pitchFamily="18" charset="0"/>
            </a:endParaRPr>
          </a:p>
          <a:p>
            <a:pPr lvl="2"/>
            <a:r>
              <a:rPr lang="ja-JP" altLang="en-US" baseline="0" dirty="0">
                <a:latin typeface="Times New Roman" pitchFamily="18" charset="0"/>
              </a:rPr>
              <a:t>どちらの駒か</a:t>
            </a:r>
            <a:endParaRPr lang="en-US" altLang="ja-JP" baseline="0" dirty="0">
              <a:latin typeface="Times New Roman" pitchFamily="18" charset="0"/>
            </a:endParaRPr>
          </a:p>
          <a:p>
            <a:pPr lvl="2"/>
            <a:r>
              <a:rPr kumimoji="1" lang="ja-JP" altLang="en-US" baseline="0" dirty="0">
                <a:latin typeface="Times New Roman" pitchFamily="18" charset="0"/>
              </a:rPr>
              <a:t>成駒か生駒か</a:t>
            </a:r>
            <a:endParaRPr kumimoji="1" lang="en-US" altLang="ja-JP" baseline="0" dirty="0">
              <a:latin typeface="Times New Roman" pitchFamily="18" charset="0"/>
            </a:endParaRPr>
          </a:p>
          <a:p>
            <a:pPr lvl="2"/>
            <a:r>
              <a:rPr kumimoji="1" lang="ja-JP" altLang="en-US" baseline="0" dirty="0">
                <a:latin typeface="Times New Roman" pitchFamily="18" charset="0"/>
              </a:rPr>
              <a:t>盤上の駒か持ち駒か</a:t>
            </a:r>
            <a:endParaRPr kumimoji="1" lang="en-US" altLang="ja-JP" baseline="0" dirty="0">
              <a:latin typeface="Times New Roman" pitchFamily="18" charset="0"/>
            </a:endParaRPr>
          </a:p>
          <a:p>
            <a:pPr lvl="2"/>
            <a:r>
              <a:rPr lang="ja-JP" altLang="en-US" baseline="0" dirty="0">
                <a:latin typeface="Times New Roman" pitchFamily="18" charset="0"/>
              </a:rPr>
              <a:t>成れる駒か</a:t>
            </a:r>
            <a:endParaRPr kumimoji="1" lang="ja-JP" altLang="en-US" baseline="0" dirty="0">
              <a:latin typeface="Times New Roman" pitchFamily="18" charset="0"/>
            </a:endParaRPr>
          </a:p>
        </p:txBody>
      </p:sp>
      <p:sp>
        <p:nvSpPr>
          <p:cNvPr id="6" name="正方形/長方形 5"/>
          <p:cNvSpPr/>
          <p:nvPr/>
        </p:nvSpPr>
        <p:spPr bwMode="auto">
          <a:xfrm>
            <a:off x="4419600" y="2971800"/>
            <a:ext cx="4495800" cy="3200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class</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Phase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     Piece</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baseline="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board = new </a:t>
            </a:r>
            <a:r>
              <a:rPr lang="en-US" altLang="ja-JP" dirty="0">
                <a:latin typeface="Times New Roman" panose="02020603050405020304" pitchFamily="18" charset="0"/>
              </a:rPr>
              <a:t>Piece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[9</a:t>
            </a:r>
            <a:r>
              <a:rPr lang="en-US" altLang="ja-JP" dirty="0">
                <a:latin typeface="Times New Roman" panose="02020603050405020304" pitchFamily="18" charset="0"/>
              </a:rPr>
              <a:t>][9];</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a:t>
            </a:r>
            <a:endPar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7" name="テキスト ボックス 6"/>
          <p:cNvSpPr txBox="1"/>
          <p:nvPr/>
        </p:nvSpPr>
        <p:spPr>
          <a:xfrm>
            <a:off x="5562600" y="6172200"/>
            <a:ext cx="2988319" cy="523220"/>
          </a:xfrm>
          <a:prstGeom prst="rect">
            <a:avLst/>
          </a:prstGeom>
          <a:noFill/>
        </p:spPr>
        <p:txBody>
          <a:bodyPr wrap="none" rtlCol="0">
            <a:spAutoFit/>
          </a:bodyPr>
          <a:lstStyle/>
          <a:p>
            <a:r>
              <a:rPr lang="ja-JP" altLang="en-US" dirty="0"/>
              <a:t>オブジェクトで表現</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
          <p:cNvGraphicFramePr>
            <a:graphicFrameLocks noGrp="1"/>
          </p:cNvGraphicFramePr>
          <p:nvPr>
            <p:extLst>
              <p:ext uri="{D42A27DB-BD31-4B8C-83A1-F6EECF244321}">
                <p14:modId xmlns:p14="http://schemas.microsoft.com/office/powerpoint/2010/main" val="948632574"/>
              </p:ext>
            </p:extLst>
          </p:nvPr>
        </p:nvGraphicFramePr>
        <p:xfrm>
          <a:off x="152400" y="16883"/>
          <a:ext cx="8763000" cy="6856775"/>
        </p:xfrm>
        <a:graphic>
          <a:graphicData uri="http://schemas.openxmlformats.org/drawingml/2006/table">
            <a:tbl>
              <a:tblPr/>
              <a:tblGrid>
                <a:gridCol w="3048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tblGrid>
              <a:tr h="4562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Piece</a:t>
                      </a:r>
                    </a:p>
                  </a:txBody>
                  <a:tcPr marL="0" marR="0" marT="45709" marB="45709"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駒表現部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駒の種類</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canMoves</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駒の移動可能位置</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place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駒の位置</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owner</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駒の持ち主</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value</a:t>
                      </a: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駒の価値</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Piece()</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toString</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String</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駒の文字列表現を返す</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copy()</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Piece</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駒のコピーを生成</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8"/>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canPromote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boolean</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成れる駒か</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9"/>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promote()</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駒を成る</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0"/>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promote (type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駒を指定した駒になる</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getOwner</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駒の持ち主を返す</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2"/>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isPromote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boolean</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成駒か生駒かを返す</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3"/>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getValue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駒の価値を返す</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431296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2162"/>
          </a:xfrm>
        </p:spPr>
        <p:txBody>
          <a:bodyPr/>
          <a:lstStyle/>
          <a:p>
            <a:r>
              <a:rPr lang="ja-JP" altLang="en-US" baseline="0" dirty="0">
                <a:latin typeface="Times New Roman" pitchFamily="18" charset="0"/>
              </a:rPr>
              <a:t>駒表現の例：将棋</a:t>
            </a:r>
            <a:endParaRPr kumimoji="1" lang="ja-JP" altLang="en-US" baseline="0" dirty="0">
              <a:latin typeface="Times New Roman" pitchFamily="18" charset="0"/>
            </a:endParaRPr>
          </a:p>
        </p:txBody>
      </p:sp>
      <p:sp>
        <p:nvSpPr>
          <p:cNvPr id="3" name="正方形/長方形 2"/>
          <p:cNvSpPr/>
          <p:nvPr/>
        </p:nvSpPr>
        <p:spPr bwMode="auto">
          <a:xfrm>
            <a:off x="914400" y="914400"/>
            <a:ext cx="7848600" cy="57150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Class Piece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int</a:t>
            </a:r>
            <a:r>
              <a:rPr lang="en-US" altLang="ja-JP" dirty="0">
                <a:latin typeface="Times New Roman" pitchFamily="18" charset="0"/>
              </a:rPr>
              <a:t> type ; </a:t>
            </a:r>
            <a:r>
              <a:rPr lang="en-US" altLang="ja-JP" sz="2400" dirty="0">
                <a:solidFill>
                  <a:srgbClr val="FFFF00"/>
                </a:solidFill>
                <a:latin typeface="Times New Roman" pitchFamily="18" charset="0"/>
              </a:rPr>
              <a:t>// </a:t>
            </a:r>
            <a:r>
              <a:rPr lang="ja-JP" altLang="en-US" sz="2400" dirty="0">
                <a:solidFill>
                  <a:srgbClr val="FFFF00"/>
                </a:solidFill>
                <a:latin typeface="Times New Roman" pitchFamily="18" charset="0"/>
              </a:rPr>
              <a:t>駒の種類</a:t>
            </a:r>
            <a:endParaRPr lang="en-US" altLang="ja-JP" sz="24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駒の種類、</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solidFill>
                  <a:srgbClr val="FFFF00"/>
                </a:solidFill>
                <a:latin typeface="Times New Roman" pitchFamily="18" charset="0"/>
              </a:rPr>
              <a:t>      先手駒か後手駒のどちらであるか、</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生成か成駒のどちらであるか、等を表す</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static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canMoves</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400" b="0" i="0" u="none" strike="noStrike" cap="none" normalizeH="0" dirty="0">
                <a:ln>
                  <a:noFill/>
                </a:ln>
                <a:solidFill>
                  <a:srgbClr val="FFFF00"/>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lang="ja-JP" altLang="en-US" sz="2400" dirty="0">
                <a:solidFill>
                  <a:srgbClr val="FFFF00"/>
                </a:solidFill>
                <a:latin typeface="Times New Roman" pitchFamily="18" charset="0"/>
              </a:rPr>
              <a:t>各</a:t>
            </a:r>
            <a:r>
              <a:rPr kumimoji="1" lang="ja-JP" altLang="en-US" sz="2400" b="0" i="0" u="none" strike="noStrike" cap="none" normalizeH="0" dirty="0">
                <a:ln>
                  <a:noFill/>
                </a:ln>
                <a:solidFill>
                  <a:srgbClr val="FFFF00"/>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駒が動ける方向</a:t>
            </a:r>
            <a:endParaRPr kumimoji="1" lang="en-US" altLang="ja-JP" sz="2400" b="0" i="0" u="none" strike="noStrike" cap="none" normalizeH="0" dirty="0">
              <a:ln>
                <a:noFill/>
              </a:ln>
              <a:solidFill>
                <a:srgbClr val="FFFF00"/>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 駒の種類ごとに、その駒が動ける方向を表す</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その方向へ</a:t>
            </a:r>
            <a:r>
              <a:rPr lang="en-US" altLang="ja-JP" sz="2000" dirty="0">
                <a:solidFill>
                  <a:srgbClr val="FFFF00"/>
                </a:solidFill>
                <a:latin typeface="Times New Roman" pitchFamily="18" charset="0"/>
              </a:rPr>
              <a:t>1</a:t>
            </a:r>
            <a:r>
              <a:rPr lang="ja-JP" altLang="en-US" sz="2000" dirty="0">
                <a:solidFill>
                  <a:srgbClr val="FFFF00"/>
                </a:solidFill>
                <a:latin typeface="Times New Roman" pitchFamily="18" charset="0"/>
              </a:rPr>
              <a:t>マスのみ動けるのか、いくらでも動けるのかも区別する</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駒表現の</a:t>
            </a:r>
            <a:r>
              <a:rPr lang="ja-JP" altLang="en-US" baseline="0" dirty="0">
                <a:latin typeface="Times New Roman" pitchFamily="18" charset="0"/>
              </a:rPr>
              <a:t>例 </a:t>
            </a:r>
            <a:r>
              <a:rPr lang="en-US" altLang="ja-JP" baseline="0" dirty="0">
                <a:latin typeface="Times New Roman" pitchFamily="18" charset="0"/>
              </a:rPr>
              <a:t>: </a:t>
            </a:r>
            <a:r>
              <a:rPr kumimoji="1" lang="ja-JP" altLang="en-US" baseline="0" dirty="0">
                <a:latin typeface="Times New Roman" pitchFamily="18" charset="0"/>
              </a:rPr>
              <a:t>将棋</a:t>
            </a:r>
          </a:p>
        </p:txBody>
      </p:sp>
      <p:graphicFrame>
        <p:nvGraphicFramePr>
          <p:cNvPr id="3" name="表 2"/>
          <p:cNvGraphicFramePr>
            <a:graphicFrameLocks noGrp="1"/>
          </p:cNvGraphicFramePr>
          <p:nvPr>
            <p:extLst>
              <p:ext uri="{D42A27DB-BD31-4B8C-83A1-F6EECF244321}">
                <p14:modId xmlns:p14="http://schemas.microsoft.com/office/powerpoint/2010/main" val="1697296709"/>
              </p:ext>
            </p:extLst>
          </p:nvPr>
        </p:nvGraphicFramePr>
        <p:xfrm>
          <a:off x="2878325" y="1417638"/>
          <a:ext cx="5350936" cy="1143000"/>
        </p:xfrm>
        <a:graphic>
          <a:graphicData uri="http://schemas.openxmlformats.org/drawingml/2006/table">
            <a:tbl>
              <a:tblPr firstRow="1" bandRow="1">
                <a:tableStyleId>{5C22544A-7EE6-4342-B048-85BDC9FD1C3A}</a:tableStyleId>
              </a:tblPr>
              <a:tblGrid>
                <a:gridCol w="668867">
                  <a:extLst>
                    <a:ext uri="{9D8B030D-6E8A-4147-A177-3AD203B41FA5}">
                      <a16:colId xmlns:a16="http://schemas.microsoft.com/office/drawing/2014/main" val="20000"/>
                    </a:ext>
                  </a:extLst>
                </a:gridCol>
                <a:gridCol w="668867">
                  <a:extLst>
                    <a:ext uri="{9D8B030D-6E8A-4147-A177-3AD203B41FA5}">
                      <a16:colId xmlns:a16="http://schemas.microsoft.com/office/drawing/2014/main" val="20001"/>
                    </a:ext>
                  </a:extLst>
                </a:gridCol>
                <a:gridCol w="668867">
                  <a:extLst>
                    <a:ext uri="{9D8B030D-6E8A-4147-A177-3AD203B41FA5}">
                      <a16:colId xmlns:a16="http://schemas.microsoft.com/office/drawing/2014/main" val="20002"/>
                    </a:ext>
                  </a:extLst>
                </a:gridCol>
                <a:gridCol w="668867">
                  <a:extLst>
                    <a:ext uri="{9D8B030D-6E8A-4147-A177-3AD203B41FA5}">
                      <a16:colId xmlns:a16="http://schemas.microsoft.com/office/drawing/2014/main" val="20003"/>
                    </a:ext>
                  </a:extLst>
                </a:gridCol>
                <a:gridCol w="668867">
                  <a:extLst>
                    <a:ext uri="{9D8B030D-6E8A-4147-A177-3AD203B41FA5}">
                      <a16:colId xmlns:a16="http://schemas.microsoft.com/office/drawing/2014/main" val="20004"/>
                    </a:ext>
                  </a:extLst>
                </a:gridCol>
                <a:gridCol w="668867">
                  <a:extLst>
                    <a:ext uri="{9D8B030D-6E8A-4147-A177-3AD203B41FA5}">
                      <a16:colId xmlns:a16="http://schemas.microsoft.com/office/drawing/2014/main" val="20005"/>
                    </a:ext>
                  </a:extLst>
                </a:gridCol>
                <a:gridCol w="668867">
                  <a:extLst>
                    <a:ext uri="{9D8B030D-6E8A-4147-A177-3AD203B41FA5}">
                      <a16:colId xmlns:a16="http://schemas.microsoft.com/office/drawing/2014/main" val="20006"/>
                    </a:ext>
                  </a:extLst>
                </a:gridCol>
                <a:gridCol w="668867">
                  <a:extLst>
                    <a:ext uri="{9D8B030D-6E8A-4147-A177-3AD203B41FA5}">
                      <a16:colId xmlns:a16="http://schemas.microsoft.com/office/drawing/2014/main" val="20007"/>
                    </a:ext>
                  </a:extLst>
                </a:gridCol>
              </a:tblGrid>
              <a:tr h="571500">
                <a:tc>
                  <a:txBody>
                    <a:bodyPr/>
                    <a:lstStyle/>
                    <a:p>
                      <a:pPr algn="ctr"/>
                      <a:r>
                        <a:rPr kumimoji="1" lang="en-US" altLang="ja-JP" sz="2400" dirty="0"/>
                        <a:t>00</a:t>
                      </a:r>
                      <a:endParaRPr kumimoji="1" lang="ja-JP" altLang="en-US" sz="2400" dirty="0"/>
                    </a:p>
                  </a:txBody>
                  <a:tcPr/>
                </a:tc>
                <a:tc>
                  <a:txBody>
                    <a:bodyPr/>
                    <a:lstStyle/>
                    <a:p>
                      <a:pPr algn="ctr"/>
                      <a:r>
                        <a:rPr kumimoji="1" lang="en-US" altLang="ja-JP" sz="2400" dirty="0"/>
                        <a:t>01</a:t>
                      </a:r>
                      <a:endParaRPr kumimoji="1" lang="ja-JP" altLang="en-US" sz="2400" dirty="0"/>
                    </a:p>
                  </a:txBody>
                  <a:tcPr/>
                </a:tc>
                <a:tc>
                  <a:txBody>
                    <a:bodyPr/>
                    <a:lstStyle/>
                    <a:p>
                      <a:pPr algn="ctr"/>
                      <a:r>
                        <a:rPr kumimoji="1" lang="en-US" altLang="ja-JP" sz="2400" dirty="0"/>
                        <a:t>02</a:t>
                      </a:r>
                      <a:endParaRPr kumimoji="1" lang="ja-JP" altLang="en-US" sz="2400" dirty="0"/>
                    </a:p>
                  </a:txBody>
                  <a:tcPr/>
                </a:tc>
                <a:tc>
                  <a:txBody>
                    <a:bodyPr/>
                    <a:lstStyle/>
                    <a:p>
                      <a:pPr algn="ctr"/>
                      <a:r>
                        <a:rPr kumimoji="1" lang="en-US" altLang="ja-JP" sz="2400" dirty="0"/>
                        <a:t>03</a:t>
                      </a:r>
                      <a:endParaRPr kumimoji="1" lang="ja-JP" altLang="en-US" sz="2400" dirty="0"/>
                    </a:p>
                  </a:txBody>
                  <a:tcPr/>
                </a:tc>
                <a:tc>
                  <a:txBody>
                    <a:bodyPr/>
                    <a:lstStyle/>
                    <a:p>
                      <a:pPr algn="ctr"/>
                      <a:r>
                        <a:rPr kumimoji="1" lang="en-US" altLang="ja-JP" sz="2400" dirty="0"/>
                        <a:t>04</a:t>
                      </a:r>
                      <a:endParaRPr kumimoji="1" lang="ja-JP" altLang="en-US" sz="2400" dirty="0"/>
                    </a:p>
                  </a:txBody>
                  <a:tcPr/>
                </a:tc>
                <a:tc>
                  <a:txBody>
                    <a:bodyPr/>
                    <a:lstStyle/>
                    <a:p>
                      <a:pPr algn="ctr"/>
                      <a:r>
                        <a:rPr kumimoji="1" lang="en-US" altLang="ja-JP" sz="2400" dirty="0"/>
                        <a:t>05</a:t>
                      </a:r>
                      <a:endParaRPr kumimoji="1" lang="ja-JP" altLang="en-US" sz="2400" dirty="0"/>
                    </a:p>
                  </a:txBody>
                  <a:tcPr/>
                </a:tc>
                <a:tc>
                  <a:txBody>
                    <a:bodyPr/>
                    <a:lstStyle/>
                    <a:p>
                      <a:pPr algn="ctr"/>
                      <a:r>
                        <a:rPr kumimoji="1" lang="en-US" altLang="ja-JP" sz="2400" dirty="0"/>
                        <a:t>06</a:t>
                      </a:r>
                      <a:endParaRPr kumimoji="1" lang="ja-JP" altLang="en-US" sz="2400" dirty="0"/>
                    </a:p>
                  </a:txBody>
                  <a:tcPr/>
                </a:tc>
                <a:tc>
                  <a:txBody>
                    <a:bodyPr/>
                    <a:lstStyle/>
                    <a:p>
                      <a:pPr algn="ctr"/>
                      <a:r>
                        <a:rPr kumimoji="1" lang="en-US" altLang="ja-JP" sz="2400" dirty="0"/>
                        <a:t>07</a:t>
                      </a:r>
                      <a:endParaRPr kumimoji="1" lang="ja-JP" altLang="en-US" sz="2400" dirty="0"/>
                    </a:p>
                  </a:txBody>
                  <a:tcPr/>
                </a:tc>
                <a:extLst>
                  <a:ext uri="{0D108BD9-81ED-4DB2-BD59-A6C34878D82A}">
                    <a16:rowId xmlns:a16="http://schemas.microsoft.com/office/drawing/2014/main" val="10000"/>
                  </a:ext>
                </a:extLst>
              </a:tr>
              <a:tr h="571500">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extLst>
                  <a:ext uri="{0D108BD9-81ED-4DB2-BD59-A6C34878D82A}">
                    <a16:rowId xmlns:a16="http://schemas.microsoft.com/office/drawing/2014/main" val="10001"/>
                  </a:ext>
                </a:extLst>
              </a:tr>
            </a:tbl>
          </a:graphicData>
        </a:graphic>
      </p:graphicFrame>
      <p:sp>
        <p:nvSpPr>
          <p:cNvPr id="4" name="テキスト ボックス 3"/>
          <p:cNvSpPr txBox="1"/>
          <p:nvPr/>
        </p:nvSpPr>
        <p:spPr>
          <a:xfrm>
            <a:off x="210382" y="1417638"/>
            <a:ext cx="2632452" cy="1040285"/>
          </a:xfrm>
          <a:prstGeom prst="rect">
            <a:avLst/>
          </a:prstGeom>
          <a:noFill/>
        </p:spPr>
        <p:txBody>
          <a:bodyPr wrap="none" rtlCol="0">
            <a:spAutoFit/>
          </a:bodyPr>
          <a:lstStyle/>
          <a:p>
            <a:r>
              <a:rPr kumimoji="1" lang="ja-JP" altLang="en-US" dirty="0"/>
              <a:t>駒の種類を表す</a:t>
            </a:r>
            <a:endParaRPr kumimoji="1" lang="en-US" altLang="ja-JP" dirty="0"/>
          </a:p>
          <a:p>
            <a:pPr algn="l"/>
            <a:r>
              <a:rPr kumimoji="1" lang="ja-JP" altLang="en-US" dirty="0"/>
              <a:t>表を作成する</a:t>
            </a:r>
          </a:p>
        </p:txBody>
      </p:sp>
      <p:sp>
        <p:nvSpPr>
          <p:cNvPr id="5" name="フリーフォーム 4"/>
          <p:cNvSpPr/>
          <p:nvPr/>
        </p:nvSpPr>
        <p:spPr bwMode="auto">
          <a:xfrm>
            <a:off x="3696485" y="20575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7" name="フリーフォーム 6"/>
          <p:cNvSpPr/>
          <p:nvPr/>
        </p:nvSpPr>
        <p:spPr bwMode="auto">
          <a:xfrm>
            <a:off x="4992615" y="20575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9" name="フリーフォーム 8"/>
          <p:cNvSpPr/>
          <p:nvPr/>
        </p:nvSpPr>
        <p:spPr bwMode="auto">
          <a:xfrm>
            <a:off x="6361914" y="20575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graphicFrame>
        <p:nvGraphicFramePr>
          <p:cNvPr id="12" name="表 11"/>
          <p:cNvGraphicFramePr>
            <a:graphicFrameLocks noGrp="1"/>
          </p:cNvGraphicFramePr>
          <p:nvPr>
            <p:extLst>
              <p:ext uri="{D42A27DB-BD31-4B8C-83A1-F6EECF244321}">
                <p14:modId xmlns:p14="http://schemas.microsoft.com/office/powerpoint/2010/main" val="1413082443"/>
              </p:ext>
            </p:extLst>
          </p:nvPr>
        </p:nvGraphicFramePr>
        <p:xfrm>
          <a:off x="2878325" y="2642270"/>
          <a:ext cx="5350936" cy="1143000"/>
        </p:xfrm>
        <a:graphic>
          <a:graphicData uri="http://schemas.openxmlformats.org/drawingml/2006/table">
            <a:tbl>
              <a:tblPr firstRow="1" bandRow="1">
                <a:tableStyleId>{5C22544A-7EE6-4342-B048-85BDC9FD1C3A}</a:tableStyleId>
              </a:tblPr>
              <a:tblGrid>
                <a:gridCol w="668867">
                  <a:extLst>
                    <a:ext uri="{9D8B030D-6E8A-4147-A177-3AD203B41FA5}">
                      <a16:colId xmlns:a16="http://schemas.microsoft.com/office/drawing/2014/main" val="20000"/>
                    </a:ext>
                  </a:extLst>
                </a:gridCol>
                <a:gridCol w="668867">
                  <a:extLst>
                    <a:ext uri="{9D8B030D-6E8A-4147-A177-3AD203B41FA5}">
                      <a16:colId xmlns:a16="http://schemas.microsoft.com/office/drawing/2014/main" val="20001"/>
                    </a:ext>
                  </a:extLst>
                </a:gridCol>
                <a:gridCol w="668867">
                  <a:extLst>
                    <a:ext uri="{9D8B030D-6E8A-4147-A177-3AD203B41FA5}">
                      <a16:colId xmlns:a16="http://schemas.microsoft.com/office/drawing/2014/main" val="20002"/>
                    </a:ext>
                  </a:extLst>
                </a:gridCol>
                <a:gridCol w="668867">
                  <a:extLst>
                    <a:ext uri="{9D8B030D-6E8A-4147-A177-3AD203B41FA5}">
                      <a16:colId xmlns:a16="http://schemas.microsoft.com/office/drawing/2014/main" val="20003"/>
                    </a:ext>
                  </a:extLst>
                </a:gridCol>
                <a:gridCol w="668867">
                  <a:extLst>
                    <a:ext uri="{9D8B030D-6E8A-4147-A177-3AD203B41FA5}">
                      <a16:colId xmlns:a16="http://schemas.microsoft.com/office/drawing/2014/main" val="20004"/>
                    </a:ext>
                  </a:extLst>
                </a:gridCol>
                <a:gridCol w="668867">
                  <a:extLst>
                    <a:ext uri="{9D8B030D-6E8A-4147-A177-3AD203B41FA5}">
                      <a16:colId xmlns:a16="http://schemas.microsoft.com/office/drawing/2014/main" val="20005"/>
                    </a:ext>
                  </a:extLst>
                </a:gridCol>
                <a:gridCol w="668867">
                  <a:extLst>
                    <a:ext uri="{9D8B030D-6E8A-4147-A177-3AD203B41FA5}">
                      <a16:colId xmlns:a16="http://schemas.microsoft.com/office/drawing/2014/main" val="20006"/>
                    </a:ext>
                  </a:extLst>
                </a:gridCol>
                <a:gridCol w="668867">
                  <a:extLst>
                    <a:ext uri="{9D8B030D-6E8A-4147-A177-3AD203B41FA5}">
                      <a16:colId xmlns:a16="http://schemas.microsoft.com/office/drawing/2014/main" val="20007"/>
                    </a:ext>
                  </a:extLst>
                </a:gridCol>
              </a:tblGrid>
              <a:tr h="571500">
                <a:tc>
                  <a:txBody>
                    <a:bodyPr/>
                    <a:lstStyle/>
                    <a:p>
                      <a:pPr algn="ctr"/>
                      <a:r>
                        <a:rPr kumimoji="1" lang="en-US" altLang="ja-JP" sz="2400" dirty="0"/>
                        <a:t>08</a:t>
                      </a:r>
                      <a:endParaRPr kumimoji="1" lang="ja-JP" altLang="en-US" sz="2400" dirty="0"/>
                    </a:p>
                  </a:txBody>
                  <a:tcPr/>
                </a:tc>
                <a:tc>
                  <a:txBody>
                    <a:bodyPr/>
                    <a:lstStyle/>
                    <a:p>
                      <a:pPr algn="ctr"/>
                      <a:r>
                        <a:rPr kumimoji="1" lang="en-US" altLang="ja-JP" sz="2400" dirty="0"/>
                        <a:t>09</a:t>
                      </a:r>
                      <a:endParaRPr kumimoji="1" lang="ja-JP" altLang="en-US" sz="2400" dirty="0"/>
                    </a:p>
                  </a:txBody>
                  <a:tcPr/>
                </a:tc>
                <a:tc>
                  <a:txBody>
                    <a:bodyPr/>
                    <a:lstStyle/>
                    <a:p>
                      <a:pPr algn="ctr"/>
                      <a:r>
                        <a:rPr kumimoji="1" lang="en-US" altLang="ja-JP" sz="2400" dirty="0"/>
                        <a:t>0A</a:t>
                      </a:r>
                      <a:endParaRPr kumimoji="1" lang="ja-JP" altLang="en-US" sz="2400" dirty="0"/>
                    </a:p>
                  </a:txBody>
                  <a:tcPr/>
                </a:tc>
                <a:tc>
                  <a:txBody>
                    <a:bodyPr/>
                    <a:lstStyle/>
                    <a:p>
                      <a:pPr algn="ctr"/>
                      <a:r>
                        <a:rPr kumimoji="1" lang="en-US" altLang="ja-JP" sz="2400" dirty="0"/>
                        <a:t>0B</a:t>
                      </a:r>
                      <a:endParaRPr kumimoji="1" lang="ja-JP" altLang="en-US" sz="2400" dirty="0"/>
                    </a:p>
                  </a:txBody>
                  <a:tcPr/>
                </a:tc>
                <a:tc>
                  <a:txBody>
                    <a:bodyPr/>
                    <a:lstStyle/>
                    <a:p>
                      <a:pPr algn="ctr"/>
                      <a:r>
                        <a:rPr kumimoji="1" lang="en-US" altLang="ja-JP" sz="2400" dirty="0"/>
                        <a:t>0C</a:t>
                      </a:r>
                      <a:endParaRPr kumimoji="1" lang="ja-JP" altLang="en-US" sz="2400" dirty="0"/>
                    </a:p>
                  </a:txBody>
                  <a:tcPr/>
                </a:tc>
                <a:tc>
                  <a:txBody>
                    <a:bodyPr/>
                    <a:lstStyle/>
                    <a:p>
                      <a:pPr algn="ctr"/>
                      <a:r>
                        <a:rPr kumimoji="1" lang="en-US" altLang="ja-JP" sz="2400" dirty="0"/>
                        <a:t>0D</a:t>
                      </a:r>
                      <a:endParaRPr kumimoji="1" lang="ja-JP" altLang="en-US" sz="2400" dirty="0"/>
                    </a:p>
                  </a:txBody>
                  <a:tcPr/>
                </a:tc>
                <a:tc>
                  <a:txBody>
                    <a:bodyPr/>
                    <a:lstStyle/>
                    <a:p>
                      <a:pPr algn="ctr"/>
                      <a:r>
                        <a:rPr kumimoji="1" lang="en-US" altLang="ja-JP" sz="2400" dirty="0"/>
                        <a:t>0E</a:t>
                      </a:r>
                      <a:endParaRPr kumimoji="1" lang="ja-JP" altLang="en-US" sz="2400" dirty="0"/>
                    </a:p>
                  </a:txBody>
                  <a:tcPr/>
                </a:tc>
                <a:tc>
                  <a:txBody>
                    <a:bodyPr/>
                    <a:lstStyle/>
                    <a:p>
                      <a:pPr algn="ctr"/>
                      <a:r>
                        <a:rPr kumimoji="1" lang="en-US" altLang="ja-JP" sz="2400" dirty="0"/>
                        <a:t>0F</a:t>
                      </a:r>
                      <a:endParaRPr kumimoji="1" lang="ja-JP" altLang="en-US" sz="2400" dirty="0"/>
                    </a:p>
                  </a:txBody>
                  <a:tcPr/>
                </a:tc>
                <a:extLst>
                  <a:ext uri="{0D108BD9-81ED-4DB2-BD59-A6C34878D82A}">
                    <a16:rowId xmlns:a16="http://schemas.microsoft.com/office/drawing/2014/main" val="10000"/>
                  </a:ext>
                </a:extLst>
              </a:tr>
              <a:tr h="571500">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extLst>
                  <a:ext uri="{0D108BD9-81ED-4DB2-BD59-A6C34878D82A}">
                    <a16:rowId xmlns:a16="http://schemas.microsoft.com/office/drawing/2014/main" val="10001"/>
                  </a:ext>
                </a:extLst>
              </a:tr>
            </a:tbl>
          </a:graphicData>
        </a:graphic>
      </p:graphicFrame>
      <p:sp>
        <p:nvSpPr>
          <p:cNvPr id="13" name="フリーフォーム 12"/>
          <p:cNvSpPr/>
          <p:nvPr/>
        </p:nvSpPr>
        <p:spPr bwMode="auto">
          <a:xfrm>
            <a:off x="3696485" y="3282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と</a:t>
            </a:r>
            <a:endParaRPr kumimoji="1" lang="ja-JP" altLang="en-US" sz="2000" b="1" i="0" u="none" strike="noStrike" cap="none" normalizeH="0" dirty="0">
              <a:ln>
                <a:noFill/>
              </a:ln>
              <a:solidFill>
                <a:srgbClr val="FF0000"/>
              </a:solidFill>
              <a:effectLst/>
            </a:endParaRPr>
          </a:p>
        </p:txBody>
      </p:sp>
      <p:sp>
        <p:nvSpPr>
          <p:cNvPr id="15" name="フリーフォーム 14"/>
          <p:cNvSpPr/>
          <p:nvPr/>
        </p:nvSpPr>
        <p:spPr bwMode="auto">
          <a:xfrm>
            <a:off x="4992615" y="3282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圭</a:t>
            </a:r>
            <a:endParaRPr kumimoji="1" lang="ja-JP" altLang="en-US" sz="2000" b="1" i="0" u="none" strike="noStrike" cap="none" normalizeH="0" dirty="0">
              <a:ln>
                <a:noFill/>
              </a:ln>
              <a:solidFill>
                <a:srgbClr val="FF0000"/>
              </a:solidFill>
              <a:effectLst/>
            </a:endParaRPr>
          </a:p>
        </p:txBody>
      </p:sp>
      <p:sp>
        <p:nvSpPr>
          <p:cNvPr id="20" name="フリーフォーム 19"/>
          <p:cNvSpPr/>
          <p:nvPr/>
        </p:nvSpPr>
        <p:spPr bwMode="auto">
          <a:xfrm>
            <a:off x="2993713" y="3282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r>
              <a:rPr lang="en-US" altLang="ja-JP" sz="2000" b="1" dirty="0">
                <a:solidFill>
                  <a:schemeClr val="bg2"/>
                </a:solidFill>
                <a:effectLst/>
              </a:rPr>
              <a:t>	</a:t>
            </a:r>
            <a:endParaRPr kumimoji="1" lang="ja-JP" altLang="en-US" sz="2000" b="1" i="0" u="none" strike="noStrike" cap="none" normalizeH="0" dirty="0">
              <a:ln>
                <a:noFill/>
              </a:ln>
              <a:solidFill>
                <a:schemeClr val="bg2"/>
              </a:solidFill>
              <a:effectLst/>
            </a:endParaRPr>
          </a:p>
        </p:txBody>
      </p:sp>
      <p:graphicFrame>
        <p:nvGraphicFramePr>
          <p:cNvPr id="21" name="表 20"/>
          <p:cNvGraphicFramePr>
            <a:graphicFrameLocks noGrp="1"/>
          </p:cNvGraphicFramePr>
          <p:nvPr>
            <p:extLst>
              <p:ext uri="{D42A27DB-BD31-4B8C-83A1-F6EECF244321}">
                <p14:modId xmlns:p14="http://schemas.microsoft.com/office/powerpoint/2010/main" val="1085125651"/>
              </p:ext>
            </p:extLst>
          </p:nvPr>
        </p:nvGraphicFramePr>
        <p:xfrm>
          <a:off x="2878325" y="3888823"/>
          <a:ext cx="5350936" cy="1143000"/>
        </p:xfrm>
        <a:graphic>
          <a:graphicData uri="http://schemas.openxmlformats.org/drawingml/2006/table">
            <a:tbl>
              <a:tblPr firstRow="1" bandRow="1">
                <a:tableStyleId>{5C22544A-7EE6-4342-B048-85BDC9FD1C3A}</a:tableStyleId>
              </a:tblPr>
              <a:tblGrid>
                <a:gridCol w="668867">
                  <a:extLst>
                    <a:ext uri="{9D8B030D-6E8A-4147-A177-3AD203B41FA5}">
                      <a16:colId xmlns:a16="http://schemas.microsoft.com/office/drawing/2014/main" val="20000"/>
                    </a:ext>
                  </a:extLst>
                </a:gridCol>
                <a:gridCol w="668867">
                  <a:extLst>
                    <a:ext uri="{9D8B030D-6E8A-4147-A177-3AD203B41FA5}">
                      <a16:colId xmlns:a16="http://schemas.microsoft.com/office/drawing/2014/main" val="20001"/>
                    </a:ext>
                  </a:extLst>
                </a:gridCol>
                <a:gridCol w="668867">
                  <a:extLst>
                    <a:ext uri="{9D8B030D-6E8A-4147-A177-3AD203B41FA5}">
                      <a16:colId xmlns:a16="http://schemas.microsoft.com/office/drawing/2014/main" val="20002"/>
                    </a:ext>
                  </a:extLst>
                </a:gridCol>
                <a:gridCol w="668867">
                  <a:extLst>
                    <a:ext uri="{9D8B030D-6E8A-4147-A177-3AD203B41FA5}">
                      <a16:colId xmlns:a16="http://schemas.microsoft.com/office/drawing/2014/main" val="20003"/>
                    </a:ext>
                  </a:extLst>
                </a:gridCol>
                <a:gridCol w="668867">
                  <a:extLst>
                    <a:ext uri="{9D8B030D-6E8A-4147-A177-3AD203B41FA5}">
                      <a16:colId xmlns:a16="http://schemas.microsoft.com/office/drawing/2014/main" val="20004"/>
                    </a:ext>
                  </a:extLst>
                </a:gridCol>
                <a:gridCol w="668867">
                  <a:extLst>
                    <a:ext uri="{9D8B030D-6E8A-4147-A177-3AD203B41FA5}">
                      <a16:colId xmlns:a16="http://schemas.microsoft.com/office/drawing/2014/main" val="20005"/>
                    </a:ext>
                  </a:extLst>
                </a:gridCol>
                <a:gridCol w="668867">
                  <a:extLst>
                    <a:ext uri="{9D8B030D-6E8A-4147-A177-3AD203B41FA5}">
                      <a16:colId xmlns:a16="http://schemas.microsoft.com/office/drawing/2014/main" val="20006"/>
                    </a:ext>
                  </a:extLst>
                </a:gridCol>
                <a:gridCol w="668867">
                  <a:extLst>
                    <a:ext uri="{9D8B030D-6E8A-4147-A177-3AD203B41FA5}">
                      <a16:colId xmlns:a16="http://schemas.microsoft.com/office/drawing/2014/main" val="20007"/>
                    </a:ext>
                  </a:extLst>
                </a:gridCol>
              </a:tblGrid>
              <a:tr h="571500">
                <a:tc>
                  <a:txBody>
                    <a:bodyPr/>
                    <a:lstStyle/>
                    <a:p>
                      <a:pPr algn="ctr"/>
                      <a:r>
                        <a:rPr kumimoji="1" lang="en-US" altLang="ja-JP" sz="2400" dirty="0"/>
                        <a:t>10</a:t>
                      </a:r>
                      <a:endParaRPr kumimoji="1" lang="ja-JP" altLang="en-US" sz="2400" dirty="0"/>
                    </a:p>
                  </a:txBody>
                  <a:tcPr/>
                </a:tc>
                <a:tc>
                  <a:txBody>
                    <a:bodyPr/>
                    <a:lstStyle/>
                    <a:p>
                      <a:pPr algn="ctr"/>
                      <a:r>
                        <a:rPr kumimoji="1" lang="en-US" altLang="ja-JP" sz="2400" dirty="0"/>
                        <a:t>11</a:t>
                      </a:r>
                      <a:endParaRPr kumimoji="1" lang="ja-JP" altLang="en-US" sz="2400" dirty="0"/>
                    </a:p>
                  </a:txBody>
                  <a:tcPr/>
                </a:tc>
                <a:tc>
                  <a:txBody>
                    <a:bodyPr/>
                    <a:lstStyle/>
                    <a:p>
                      <a:pPr algn="ctr"/>
                      <a:r>
                        <a:rPr kumimoji="1" lang="en-US" altLang="ja-JP" sz="2400" dirty="0"/>
                        <a:t>12</a:t>
                      </a:r>
                      <a:endParaRPr kumimoji="1" lang="ja-JP" altLang="en-US" sz="2400" dirty="0"/>
                    </a:p>
                  </a:txBody>
                  <a:tcPr/>
                </a:tc>
                <a:tc>
                  <a:txBody>
                    <a:bodyPr/>
                    <a:lstStyle/>
                    <a:p>
                      <a:pPr algn="ctr"/>
                      <a:r>
                        <a:rPr kumimoji="1" lang="en-US" altLang="ja-JP" sz="2400" dirty="0"/>
                        <a:t>13</a:t>
                      </a:r>
                      <a:endParaRPr kumimoji="1" lang="ja-JP" altLang="en-US" sz="2400" dirty="0"/>
                    </a:p>
                  </a:txBody>
                  <a:tcPr/>
                </a:tc>
                <a:tc>
                  <a:txBody>
                    <a:bodyPr/>
                    <a:lstStyle/>
                    <a:p>
                      <a:pPr algn="ctr"/>
                      <a:r>
                        <a:rPr kumimoji="1" lang="en-US" altLang="ja-JP" sz="2400" dirty="0"/>
                        <a:t>14</a:t>
                      </a:r>
                      <a:endParaRPr kumimoji="1" lang="ja-JP" altLang="en-US" sz="2400" dirty="0"/>
                    </a:p>
                  </a:txBody>
                  <a:tcPr/>
                </a:tc>
                <a:tc>
                  <a:txBody>
                    <a:bodyPr/>
                    <a:lstStyle/>
                    <a:p>
                      <a:pPr algn="ctr"/>
                      <a:r>
                        <a:rPr kumimoji="1" lang="en-US" altLang="ja-JP" sz="2400" dirty="0"/>
                        <a:t>15</a:t>
                      </a:r>
                      <a:endParaRPr kumimoji="1" lang="ja-JP" altLang="en-US" sz="2400" dirty="0"/>
                    </a:p>
                  </a:txBody>
                  <a:tcPr/>
                </a:tc>
                <a:tc>
                  <a:txBody>
                    <a:bodyPr/>
                    <a:lstStyle/>
                    <a:p>
                      <a:pPr algn="ctr"/>
                      <a:r>
                        <a:rPr kumimoji="1" lang="en-US" altLang="ja-JP" sz="2400" dirty="0"/>
                        <a:t>16</a:t>
                      </a:r>
                      <a:endParaRPr kumimoji="1" lang="ja-JP" altLang="en-US" sz="2400" dirty="0"/>
                    </a:p>
                  </a:txBody>
                  <a:tcPr/>
                </a:tc>
                <a:tc>
                  <a:txBody>
                    <a:bodyPr/>
                    <a:lstStyle/>
                    <a:p>
                      <a:pPr algn="ctr"/>
                      <a:r>
                        <a:rPr kumimoji="1" lang="en-US" altLang="ja-JP" sz="2400" dirty="0"/>
                        <a:t>17</a:t>
                      </a:r>
                      <a:endParaRPr kumimoji="1" lang="ja-JP" altLang="en-US" sz="2400" dirty="0"/>
                    </a:p>
                  </a:txBody>
                  <a:tcPr/>
                </a:tc>
                <a:extLst>
                  <a:ext uri="{0D108BD9-81ED-4DB2-BD59-A6C34878D82A}">
                    <a16:rowId xmlns:a16="http://schemas.microsoft.com/office/drawing/2014/main" val="10000"/>
                  </a:ext>
                </a:extLst>
              </a:tr>
              <a:tr h="571500">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extLst>
                  <a:ext uri="{0D108BD9-81ED-4DB2-BD59-A6C34878D82A}">
                    <a16:rowId xmlns:a16="http://schemas.microsoft.com/office/drawing/2014/main" val="10001"/>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1916802935"/>
              </p:ext>
            </p:extLst>
          </p:nvPr>
        </p:nvGraphicFramePr>
        <p:xfrm>
          <a:off x="2878325" y="5113455"/>
          <a:ext cx="5350936" cy="1143000"/>
        </p:xfrm>
        <a:graphic>
          <a:graphicData uri="http://schemas.openxmlformats.org/drawingml/2006/table">
            <a:tbl>
              <a:tblPr firstRow="1" bandRow="1">
                <a:tableStyleId>{5C22544A-7EE6-4342-B048-85BDC9FD1C3A}</a:tableStyleId>
              </a:tblPr>
              <a:tblGrid>
                <a:gridCol w="668867">
                  <a:extLst>
                    <a:ext uri="{9D8B030D-6E8A-4147-A177-3AD203B41FA5}">
                      <a16:colId xmlns:a16="http://schemas.microsoft.com/office/drawing/2014/main" val="20000"/>
                    </a:ext>
                  </a:extLst>
                </a:gridCol>
                <a:gridCol w="668867">
                  <a:extLst>
                    <a:ext uri="{9D8B030D-6E8A-4147-A177-3AD203B41FA5}">
                      <a16:colId xmlns:a16="http://schemas.microsoft.com/office/drawing/2014/main" val="20001"/>
                    </a:ext>
                  </a:extLst>
                </a:gridCol>
                <a:gridCol w="668867">
                  <a:extLst>
                    <a:ext uri="{9D8B030D-6E8A-4147-A177-3AD203B41FA5}">
                      <a16:colId xmlns:a16="http://schemas.microsoft.com/office/drawing/2014/main" val="20002"/>
                    </a:ext>
                  </a:extLst>
                </a:gridCol>
                <a:gridCol w="668867">
                  <a:extLst>
                    <a:ext uri="{9D8B030D-6E8A-4147-A177-3AD203B41FA5}">
                      <a16:colId xmlns:a16="http://schemas.microsoft.com/office/drawing/2014/main" val="20003"/>
                    </a:ext>
                  </a:extLst>
                </a:gridCol>
                <a:gridCol w="668867">
                  <a:extLst>
                    <a:ext uri="{9D8B030D-6E8A-4147-A177-3AD203B41FA5}">
                      <a16:colId xmlns:a16="http://schemas.microsoft.com/office/drawing/2014/main" val="20004"/>
                    </a:ext>
                  </a:extLst>
                </a:gridCol>
                <a:gridCol w="668867">
                  <a:extLst>
                    <a:ext uri="{9D8B030D-6E8A-4147-A177-3AD203B41FA5}">
                      <a16:colId xmlns:a16="http://schemas.microsoft.com/office/drawing/2014/main" val="20005"/>
                    </a:ext>
                  </a:extLst>
                </a:gridCol>
                <a:gridCol w="668867">
                  <a:extLst>
                    <a:ext uri="{9D8B030D-6E8A-4147-A177-3AD203B41FA5}">
                      <a16:colId xmlns:a16="http://schemas.microsoft.com/office/drawing/2014/main" val="20006"/>
                    </a:ext>
                  </a:extLst>
                </a:gridCol>
                <a:gridCol w="668867">
                  <a:extLst>
                    <a:ext uri="{9D8B030D-6E8A-4147-A177-3AD203B41FA5}">
                      <a16:colId xmlns:a16="http://schemas.microsoft.com/office/drawing/2014/main" val="20007"/>
                    </a:ext>
                  </a:extLst>
                </a:gridCol>
              </a:tblGrid>
              <a:tr h="571500">
                <a:tc>
                  <a:txBody>
                    <a:bodyPr/>
                    <a:lstStyle/>
                    <a:p>
                      <a:pPr algn="ctr"/>
                      <a:r>
                        <a:rPr kumimoji="1" lang="en-US" altLang="ja-JP" sz="2400" dirty="0"/>
                        <a:t>18</a:t>
                      </a:r>
                      <a:endParaRPr kumimoji="1" lang="ja-JP" altLang="en-US" sz="2400" dirty="0"/>
                    </a:p>
                  </a:txBody>
                  <a:tcPr/>
                </a:tc>
                <a:tc>
                  <a:txBody>
                    <a:bodyPr/>
                    <a:lstStyle/>
                    <a:p>
                      <a:pPr algn="ctr"/>
                      <a:r>
                        <a:rPr kumimoji="1" lang="en-US" altLang="ja-JP" sz="2400" dirty="0"/>
                        <a:t>19</a:t>
                      </a:r>
                      <a:endParaRPr kumimoji="1" lang="ja-JP" altLang="en-US" sz="2400" dirty="0"/>
                    </a:p>
                  </a:txBody>
                  <a:tcPr/>
                </a:tc>
                <a:tc>
                  <a:txBody>
                    <a:bodyPr/>
                    <a:lstStyle/>
                    <a:p>
                      <a:pPr algn="ctr"/>
                      <a:r>
                        <a:rPr kumimoji="1" lang="en-US" altLang="ja-JP" sz="2400" dirty="0"/>
                        <a:t>1A</a:t>
                      </a:r>
                      <a:endParaRPr kumimoji="1" lang="ja-JP" altLang="en-US" sz="2400" dirty="0"/>
                    </a:p>
                  </a:txBody>
                  <a:tcPr/>
                </a:tc>
                <a:tc>
                  <a:txBody>
                    <a:bodyPr/>
                    <a:lstStyle/>
                    <a:p>
                      <a:pPr algn="ctr"/>
                      <a:r>
                        <a:rPr kumimoji="1" lang="en-US" altLang="ja-JP" sz="2400" dirty="0"/>
                        <a:t>1B</a:t>
                      </a:r>
                      <a:endParaRPr kumimoji="1" lang="ja-JP" altLang="en-US" sz="2400" dirty="0"/>
                    </a:p>
                  </a:txBody>
                  <a:tcPr/>
                </a:tc>
                <a:tc>
                  <a:txBody>
                    <a:bodyPr/>
                    <a:lstStyle/>
                    <a:p>
                      <a:pPr algn="ctr"/>
                      <a:r>
                        <a:rPr kumimoji="1" lang="en-US" altLang="ja-JP" sz="2400" dirty="0"/>
                        <a:t>1C</a:t>
                      </a:r>
                      <a:endParaRPr kumimoji="1" lang="ja-JP" altLang="en-US" sz="2400" dirty="0"/>
                    </a:p>
                  </a:txBody>
                  <a:tcPr/>
                </a:tc>
                <a:tc>
                  <a:txBody>
                    <a:bodyPr/>
                    <a:lstStyle/>
                    <a:p>
                      <a:pPr algn="ctr"/>
                      <a:r>
                        <a:rPr kumimoji="1" lang="en-US" altLang="ja-JP" sz="2400" dirty="0"/>
                        <a:t>1D</a:t>
                      </a:r>
                      <a:endParaRPr kumimoji="1" lang="ja-JP" altLang="en-US" sz="2400" dirty="0"/>
                    </a:p>
                  </a:txBody>
                  <a:tcPr/>
                </a:tc>
                <a:tc>
                  <a:txBody>
                    <a:bodyPr/>
                    <a:lstStyle/>
                    <a:p>
                      <a:pPr algn="ctr"/>
                      <a:r>
                        <a:rPr kumimoji="1" lang="en-US" altLang="ja-JP" sz="2400" dirty="0"/>
                        <a:t>1E</a:t>
                      </a:r>
                      <a:endParaRPr kumimoji="1" lang="ja-JP" altLang="en-US" sz="2400" dirty="0"/>
                    </a:p>
                  </a:txBody>
                  <a:tcPr/>
                </a:tc>
                <a:tc>
                  <a:txBody>
                    <a:bodyPr/>
                    <a:lstStyle/>
                    <a:p>
                      <a:pPr algn="ctr"/>
                      <a:r>
                        <a:rPr kumimoji="1" lang="en-US" altLang="ja-JP" sz="2400" dirty="0"/>
                        <a:t>1F</a:t>
                      </a:r>
                      <a:endParaRPr kumimoji="1" lang="ja-JP" altLang="en-US" sz="2400" dirty="0"/>
                    </a:p>
                  </a:txBody>
                  <a:tcPr/>
                </a:tc>
                <a:extLst>
                  <a:ext uri="{0D108BD9-81ED-4DB2-BD59-A6C34878D82A}">
                    <a16:rowId xmlns:a16="http://schemas.microsoft.com/office/drawing/2014/main" val="10000"/>
                  </a:ext>
                </a:extLst>
              </a:tr>
              <a:tr h="571500">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extLst>
                  <a:ext uri="{0D108BD9-81ED-4DB2-BD59-A6C34878D82A}">
                    <a16:rowId xmlns:a16="http://schemas.microsoft.com/office/drawing/2014/main" val="10001"/>
                  </a:ext>
                </a:extLst>
              </a:tr>
            </a:tbl>
          </a:graphicData>
        </a:graphic>
      </p:graphicFrame>
      <p:sp>
        <p:nvSpPr>
          <p:cNvPr id="37" name="テキスト ボックス 36"/>
          <p:cNvSpPr txBox="1"/>
          <p:nvPr/>
        </p:nvSpPr>
        <p:spPr>
          <a:xfrm>
            <a:off x="76453" y="3699104"/>
            <a:ext cx="2585964" cy="2074414"/>
          </a:xfrm>
          <a:prstGeom prst="rect">
            <a:avLst/>
          </a:prstGeom>
          <a:noFill/>
        </p:spPr>
        <p:txBody>
          <a:bodyPr wrap="none" rtlCol="0">
            <a:spAutoFit/>
          </a:bodyPr>
          <a:lstStyle/>
          <a:p>
            <a:pPr algn="l"/>
            <a:r>
              <a:rPr kumimoji="1" lang="en-US" altLang="ja-JP" dirty="0"/>
              <a:t>01</a:t>
            </a:r>
            <a:r>
              <a:rPr kumimoji="1" lang="ja-JP" altLang="en-US" dirty="0"/>
              <a:t>～</a:t>
            </a:r>
            <a:r>
              <a:rPr lang="en-US" altLang="ja-JP" dirty="0"/>
              <a:t>0F : </a:t>
            </a:r>
            <a:r>
              <a:rPr lang="ja-JP" altLang="en-US" dirty="0"/>
              <a:t>先手駒</a:t>
            </a:r>
            <a:endParaRPr lang="en-US" altLang="ja-JP" dirty="0"/>
          </a:p>
          <a:p>
            <a:pPr algn="l"/>
            <a:r>
              <a:rPr kumimoji="1" lang="en-US" altLang="ja-JP" dirty="0"/>
              <a:t>11</a:t>
            </a:r>
            <a:r>
              <a:rPr kumimoji="1" lang="ja-JP" altLang="en-US" dirty="0"/>
              <a:t>～</a:t>
            </a:r>
            <a:r>
              <a:rPr kumimoji="1" lang="en-US" altLang="ja-JP" dirty="0"/>
              <a:t>1F : </a:t>
            </a:r>
            <a:r>
              <a:rPr kumimoji="1" lang="ja-JP" altLang="en-US" dirty="0"/>
              <a:t>後手駒</a:t>
            </a:r>
            <a:endParaRPr kumimoji="1" lang="en-US" altLang="ja-JP" dirty="0"/>
          </a:p>
          <a:p>
            <a:pPr algn="l"/>
            <a:r>
              <a:rPr lang="en-US" altLang="ja-JP" dirty="0"/>
              <a:t>*1</a:t>
            </a:r>
            <a:r>
              <a:rPr lang="ja-JP" altLang="en-US" dirty="0"/>
              <a:t>～</a:t>
            </a:r>
            <a:r>
              <a:rPr lang="en-US" altLang="ja-JP" dirty="0"/>
              <a:t>*8 : </a:t>
            </a:r>
            <a:r>
              <a:rPr lang="ja-JP" altLang="en-US" dirty="0"/>
              <a:t>生駒</a:t>
            </a:r>
            <a:endParaRPr lang="en-US" altLang="ja-JP" dirty="0"/>
          </a:p>
          <a:p>
            <a:pPr algn="l"/>
            <a:r>
              <a:rPr kumimoji="1" lang="en-US" altLang="ja-JP" dirty="0"/>
              <a:t>*9</a:t>
            </a:r>
            <a:r>
              <a:rPr kumimoji="1" lang="ja-JP" altLang="en-US" dirty="0"/>
              <a:t>～</a:t>
            </a:r>
            <a:r>
              <a:rPr lang="en-US" altLang="ja-JP" dirty="0"/>
              <a:t>*</a:t>
            </a:r>
            <a:r>
              <a:rPr kumimoji="1" lang="en-US" altLang="ja-JP" dirty="0"/>
              <a:t>F : </a:t>
            </a:r>
            <a:r>
              <a:rPr kumimoji="1" lang="ja-JP" altLang="en-US" dirty="0"/>
              <a:t>成駒</a:t>
            </a:r>
          </a:p>
        </p:txBody>
      </p:sp>
      <p:sp>
        <p:nvSpPr>
          <p:cNvPr id="38" name="フリーフォーム 37"/>
          <p:cNvSpPr/>
          <p:nvPr/>
        </p:nvSpPr>
        <p:spPr bwMode="auto">
          <a:xfrm>
            <a:off x="4343400" y="205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39" name="フリーフォーム 38"/>
          <p:cNvSpPr/>
          <p:nvPr/>
        </p:nvSpPr>
        <p:spPr bwMode="auto">
          <a:xfrm>
            <a:off x="5638800" y="205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40" name="フリーフォーム 39"/>
          <p:cNvSpPr/>
          <p:nvPr/>
        </p:nvSpPr>
        <p:spPr bwMode="auto">
          <a:xfrm>
            <a:off x="7010400" y="205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41" name="フリーフォーム 40"/>
          <p:cNvSpPr/>
          <p:nvPr/>
        </p:nvSpPr>
        <p:spPr bwMode="auto">
          <a:xfrm>
            <a:off x="7696200" y="205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42" name="フリーフォーム 41"/>
          <p:cNvSpPr/>
          <p:nvPr/>
        </p:nvSpPr>
        <p:spPr bwMode="auto">
          <a:xfrm>
            <a:off x="4343400" y="3276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杏</a:t>
            </a:r>
            <a:endParaRPr kumimoji="1" lang="ja-JP" altLang="en-US" sz="2000" b="1" i="0" u="none" strike="noStrike" cap="none" normalizeH="0" dirty="0">
              <a:ln>
                <a:noFill/>
              </a:ln>
              <a:solidFill>
                <a:srgbClr val="FF0000"/>
              </a:solidFill>
              <a:effectLst/>
            </a:endParaRPr>
          </a:p>
        </p:txBody>
      </p:sp>
      <p:sp>
        <p:nvSpPr>
          <p:cNvPr id="43" name="フリーフォーム 42"/>
          <p:cNvSpPr/>
          <p:nvPr/>
        </p:nvSpPr>
        <p:spPr bwMode="auto">
          <a:xfrm>
            <a:off x="5638800" y="3276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全</a:t>
            </a:r>
            <a:endParaRPr kumimoji="1" lang="ja-JP" altLang="en-US" sz="2000" b="1" i="0" u="none" strike="noStrike" cap="none" normalizeH="0" dirty="0">
              <a:ln>
                <a:noFill/>
              </a:ln>
              <a:solidFill>
                <a:srgbClr val="FF0000"/>
              </a:solidFill>
              <a:effectLst/>
            </a:endParaRPr>
          </a:p>
        </p:txBody>
      </p:sp>
      <p:sp>
        <p:nvSpPr>
          <p:cNvPr id="44" name="フリーフォーム 43"/>
          <p:cNvSpPr/>
          <p:nvPr/>
        </p:nvSpPr>
        <p:spPr bwMode="auto">
          <a:xfrm>
            <a:off x="7050015" y="3282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馬</a:t>
            </a:r>
            <a:endParaRPr kumimoji="1" lang="ja-JP" altLang="en-US" sz="2000" b="1" i="0" u="none" strike="noStrike" cap="none" normalizeH="0" dirty="0">
              <a:ln>
                <a:noFill/>
              </a:ln>
              <a:solidFill>
                <a:srgbClr val="FF0000"/>
              </a:solidFill>
              <a:effectLst/>
            </a:endParaRPr>
          </a:p>
        </p:txBody>
      </p:sp>
      <p:sp>
        <p:nvSpPr>
          <p:cNvPr id="45" name="フリーフォーム 44"/>
          <p:cNvSpPr/>
          <p:nvPr/>
        </p:nvSpPr>
        <p:spPr bwMode="auto">
          <a:xfrm>
            <a:off x="7696200" y="3276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龍</a:t>
            </a:r>
            <a:endParaRPr kumimoji="1" lang="ja-JP" altLang="en-US" sz="2000" b="1" i="0" u="none" strike="noStrike" cap="none" normalizeH="0" dirty="0">
              <a:ln>
                <a:noFill/>
              </a:ln>
              <a:solidFill>
                <a:srgbClr val="FF0000"/>
              </a:solidFill>
              <a:effectLst/>
            </a:endParaRPr>
          </a:p>
        </p:txBody>
      </p:sp>
      <p:sp>
        <p:nvSpPr>
          <p:cNvPr id="75" name="フリーフォーム 74"/>
          <p:cNvSpPr/>
          <p:nvPr/>
        </p:nvSpPr>
        <p:spPr bwMode="auto">
          <a:xfrm rot="10800000">
            <a:off x="3659171" y="4572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76" name="フリーフォーム 75"/>
          <p:cNvSpPr/>
          <p:nvPr/>
        </p:nvSpPr>
        <p:spPr bwMode="auto">
          <a:xfrm rot="10800000">
            <a:off x="4955301" y="4572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77" name="フリーフォーム 76"/>
          <p:cNvSpPr/>
          <p:nvPr/>
        </p:nvSpPr>
        <p:spPr bwMode="auto">
          <a:xfrm rot="10800000">
            <a:off x="6324600" y="4572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78" name="フリーフォーム 77"/>
          <p:cNvSpPr/>
          <p:nvPr/>
        </p:nvSpPr>
        <p:spPr bwMode="auto">
          <a:xfrm rot="10800000">
            <a:off x="3659171" y="57966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と</a:t>
            </a:r>
            <a:endParaRPr kumimoji="1" lang="ja-JP" altLang="en-US" sz="2000" b="1" i="0" u="none" strike="noStrike" cap="none" normalizeH="0" dirty="0">
              <a:ln>
                <a:noFill/>
              </a:ln>
              <a:solidFill>
                <a:srgbClr val="FF0000"/>
              </a:solidFill>
              <a:effectLst/>
            </a:endParaRPr>
          </a:p>
        </p:txBody>
      </p:sp>
      <p:sp>
        <p:nvSpPr>
          <p:cNvPr id="79" name="フリーフォーム 78"/>
          <p:cNvSpPr/>
          <p:nvPr/>
        </p:nvSpPr>
        <p:spPr bwMode="auto">
          <a:xfrm rot="10800000">
            <a:off x="4955301" y="57966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圭</a:t>
            </a:r>
            <a:endParaRPr kumimoji="1" lang="ja-JP" altLang="en-US" sz="2000" b="1" i="0" u="none" strike="noStrike" cap="none" normalizeH="0" dirty="0">
              <a:ln>
                <a:noFill/>
              </a:ln>
              <a:solidFill>
                <a:srgbClr val="FF0000"/>
              </a:solidFill>
              <a:effectLst/>
            </a:endParaRPr>
          </a:p>
        </p:txBody>
      </p:sp>
      <p:sp>
        <p:nvSpPr>
          <p:cNvPr id="80" name="フリーフォーム 79"/>
          <p:cNvSpPr/>
          <p:nvPr/>
        </p:nvSpPr>
        <p:spPr bwMode="auto">
          <a:xfrm rot="10800000">
            <a:off x="2956399" y="57966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r>
              <a:rPr lang="en-US" altLang="ja-JP" sz="2000" b="1" dirty="0">
                <a:solidFill>
                  <a:schemeClr val="bg2"/>
                </a:solidFill>
                <a:effectLst/>
              </a:rPr>
              <a:t>	</a:t>
            </a:r>
            <a:endParaRPr kumimoji="1" lang="ja-JP" altLang="en-US" sz="2000" b="1" i="0" u="none" strike="noStrike" cap="none" normalizeH="0" dirty="0">
              <a:ln>
                <a:noFill/>
              </a:ln>
              <a:solidFill>
                <a:schemeClr val="bg2"/>
              </a:solidFill>
              <a:effectLst/>
            </a:endParaRPr>
          </a:p>
        </p:txBody>
      </p:sp>
      <p:sp>
        <p:nvSpPr>
          <p:cNvPr id="81" name="フリーフォーム 80"/>
          <p:cNvSpPr/>
          <p:nvPr/>
        </p:nvSpPr>
        <p:spPr bwMode="auto">
          <a:xfrm rot="10800000">
            <a:off x="4306086" y="45718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82" name="フリーフォーム 81"/>
          <p:cNvSpPr/>
          <p:nvPr/>
        </p:nvSpPr>
        <p:spPr bwMode="auto">
          <a:xfrm rot="10800000">
            <a:off x="5601486" y="45718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83" name="フリーフォーム 82"/>
          <p:cNvSpPr/>
          <p:nvPr/>
        </p:nvSpPr>
        <p:spPr bwMode="auto">
          <a:xfrm rot="10800000">
            <a:off x="6973086" y="45718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84" name="フリーフォーム 83"/>
          <p:cNvSpPr/>
          <p:nvPr/>
        </p:nvSpPr>
        <p:spPr bwMode="auto">
          <a:xfrm rot="10800000">
            <a:off x="7658886" y="45718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85" name="フリーフォーム 84"/>
          <p:cNvSpPr/>
          <p:nvPr/>
        </p:nvSpPr>
        <p:spPr bwMode="auto">
          <a:xfrm rot="10800000">
            <a:off x="4306086" y="57910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杏</a:t>
            </a:r>
            <a:endParaRPr kumimoji="1" lang="ja-JP" altLang="en-US" sz="2000" b="1" i="0" u="none" strike="noStrike" cap="none" normalizeH="0" dirty="0">
              <a:ln>
                <a:noFill/>
              </a:ln>
              <a:solidFill>
                <a:srgbClr val="FF0000"/>
              </a:solidFill>
              <a:effectLst/>
            </a:endParaRPr>
          </a:p>
        </p:txBody>
      </p:sp>
      <p:sp>
        <p:nvSpPr>
          <p:cNvPr id="86" name="フリーフォーム 85"/>
          <p:cNvSpPr/>
          <p:nvPr/>
        </p:nvSpPr>
        <p:spPr bwMode="auto">
          <a:xfrm rot="10800000">
            <a:off x="5601486" y="57910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全</a:t>
            </a:r>
            <a:endParaRPr kumimoji="1" lang="ja-JP" altLang="en-US" sz="2000" b="1" i="0" u="none" strike="noStrike" cap="none" normalizeH="0" dirty="0">
              <a:ln>
                <a:noFill/>
              </a:ln>
              <a:solidFill>
                <a:srgbClr val="FF0000"/>
              </a:solidFill>
              <a:effectLst/>
            </a:endParaRPr>
          </a:p>
        </p:txBody>
      </p:sp>
      <p:sp>
        <p:nvSpPr>
          <p:cNvPr id="87" name="フリーフォーム 86"/>
          <p:cNvSpPr/>
          <p:nvPr/>
        </p:nvSpPr>
        <p:spPr bwMode="auto">
          <a:xfrm rot="10800000">
            <a:off x="7012701" y="57966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馬</a:t>
            </a:r>
            <a:endParaRPr kumimoji="1" lang="ja-JP" altLang="en-US" sz="2000" b="1" i="0" u="none" strike="noStrike" cap="none" normalizeH="0" dirty="0">
              <a:ln>
                <a:noFill/>
              </a:ln>
              <a:solidFill>
                <a:srgbClr val="FF0000"/>
              </a:solidFill>
              <a:effectLst/>
            </a:endParaRPr>
          </a:p>
        </p:txBody>
      </p:sp>
      <p:sp>
        <p:nvSpPr>
          <p:cNvPr id="88" name="フリーフォーム 87"/>
          <p:cNvSpPr/>
          <p:nvPr/>
        </p:nvSpPr>
        <p:spPr bwMode="auto">
          <a:xfrm rot="10800000">
            <a:off x="7658886" y="57910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龍</a:t>
            </a:r>
            <a:endParaRPr kumimoji="1" lang="ja-JP" altLang="en-US" sz="2000" b="1" i="0" u="none" strike="noStrike" cap="none" normalizeH="0" dirty="0">
              <a:ln>
                <a:noFill/>
              </a:ln>
              <a:solidFill>
                <a:srgbClr val="FF0000"/>
              </a:solidFill>
              <a:effectLst/>
            </a:endParaRPr>
          </a:p>
        </p:txBody>
      </p:sp>
    </p:spTree>
    <p:extLst>
      <p:ext uri="{BB962C8B-B14F-4D97-AF65-F5344CB8AC3E}">
        <p14:creationId xmlns:p14="http://schemas.microsoft.com/office/powerpoint/2010/main" val="3832453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駒表現の例</a:t>
            </a:r>
            <a:r>
              <a:rPr lang="en-US" altLang="ja-JP" baseline="0" dirty="0">
                <a:latin typeface="Times New Roman" pitchFamily="18" charset="0"/>
              </a:rPr>
              <a:t> : </a:t>
            </a:r>
            <a:r>
              <a:rPr lang="ja-JP" altLang="en-US" baseline="0" dirty="0">
                <a:latin typeface="Times New Roman" pitchFamily="18" charset="0"/>
              </a:rPr>
              <a:t>将棋</a:t>
            </a:r>
            <a:endParaRPr kumimoji="1" lang="ja-JP" altLang="en-US" baseline="0" dirty="0">
              <a:latin typeface="Times New Roman" pitchFamily="18" charset="0"/>
            </a:endParaRPr>
          </a:p>
        </p:txBody>
      </p:sp>
      <p:sp>
        <p:nvSpPr>
          <p:cNvPr id="86" name="正方形/長方形 85"/>
          <p:cNvSpPr/>
          <p:nvPr/>
        </p:nvSpPr>
        <p:spPr bwMode="auto">
          <a:xfrm>
            <a:off x="336738" y="1696134"/>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7" name="正方形/長方形 86"/>
          <p:cNvSpPr/>
          <p:nvPr/>
        </p:nvSpPr>
        <p:spPr bwMode="auto">
          <a:xfrm>
            <a:off x="870138" y="1696134"/>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⑪</a:t>
            </a:r>
          </a:p>
        </p:txBody>
      </p:sp>
      <p:sp>
        <p:nvSpPr>
          <p:cNvPr id="88" name="正方形/長方形 87"/>
          <p:cNvSpPr/>
          <p:nvPr/>
        </p:nvSpPr>
        <p:spPr bwMode="auto">
          <a:xfrm>
            <a:off x="1403538" y="1696134"/>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9" name="正方形/長方形 88"/>
          <p:cNvSpPr/>
          <p:nvPr/>
        </p:nvSpPr>
        <p:spPr bwMode="auto">
          <a:xfrm>
            <a:off x="1936938" y="1696134"/>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⑫</a:t>
            </a:r>
          </a:p>
        </p:txBody>
      </p:sp>
      <p:sp>
        <p:nvSpPr>
          <p:cNvPr id="90" name="正方形/長方形 89"/>
          <p:cNvSpPr/>
          <p:nvPr/>
        </p:nvSpPr>
        <p:spPr bwMode="auto">
          <a:xfrm>
            <a:off x="2451945" y="1696134"/>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正方形/長方形 91"/>
          <p:cNvSpPr/>
          <p:nvPr/>
        </p:nvSpPr>
        <p:spPr bwMode="auto">
          <a:xfrm>
            <a:off x="336738" y="22361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3" name="正方形/長方形 92"/>
          <p:cNvSpPr/>
          <p:nvPr/>
        </p:nvSpPr>
        <p:spPr bwMode="auto">
          <a:xfrm>
            <a:off x="870138" y="22361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⑥</a:t>
            </a:r>
          </a:p>
        </p:txBody>
      </p:sp>
      <p:sp>
        <p:nvSpPr>
          <p:cNvPr id="94" name="正方形/長方形 93"/>
          <p:cNvSpPr/>
          <p:nvPr/>
        </p:nvSpPr>
        <p:spPr bwMode="auto">
          <a:xfrm>
            <a:off x="1403538" y="22361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⑦</a:t>
            </a:r>
          </a:p>
        </p:txBody>
      </p:sp>
      <p:sp>
        <p:nvSpPr>
          <p:cNvPr id="95" name="正方形/長方形 94"/>
          <p:cNvSpPr/>
          <p:nvPr/>
        </p:nvSpPr>
        <p:spPr bwMode="auto">
          <a:xfrm>
            <a:off x="1936938" y="22361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⑧</a:t>
            </a:r>
          </a:p>
        </p:txBody>
      </p:sp>
      <p:sp>
        <p:nvSpPr>
          <p:cNvPr id="102" name="正方形/長方形 101"/>
          <p:cNvSpPr/>
          <p:nvPr/>
        </p:nvSpPr>
        <p:spPr bwMode="auto">
          <a:xfrm>
            <a:off x="2451945" y="22361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正方形/長方形 104"/>
          <p:cNvSpPr/>
          <p:nvPr/>
        </p:nvSpPr>
        <p:spPr bwMode="auto">
          <a:xfrm>
            <a:off x="870138" y="27695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④</a:t>
            </a:r>
          </a:p>
        </p:txBody>
      </p:sp>
      <p:sp>
        <p:nvSpPr>
          <p:cNvPr id="106" name="正方形/長方形 105"/>
          <p:cNvSpPr/>
          <p:nvPr/>
        </p:nvSpPr>
        <p:spPr bwMode="auto">
          <a:xfrm>
            <a:off x="1403538" y="27695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正方形/長方形 106"/>
          <p:cNvSpPr/>
          <p:nvPr/>
        </p:nvSpPr>
        <p:spPr bwMode="auto">
          <a:xfrm>
            <a:off x="1936938" y="27695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⑤</a:t>
            </a:r>
          </a:p>
        </p:txBody>
      </p:sp>
      <p:sp>
        <p:nvSpPr>
          <p:cNvPr id="108" name="正方形/長方形 107"/>
          <p:cNvSpPr/>
          <p:nvPr/>
        </p:nvSpPr>
        <p:spPr bwMode="auto">
          <a:xfrm>
            <a:off x="2451945" y="27695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正方形/長方形 109"/>
          <p:cNvSpPr/>
          <p:nvPr/>
        </p:nvSpPr>
        <p:spPr bwMode="auto">
          <a:xfrm>
            <a:off x="336738" y="33029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正方形/長方形 110"/>
          <p:cNvSpPr/>
          <p:nvPr/>
        </p:nvSpPr>
        <p:spPr bwMode="auto">
          <a:xfrm>
            <a:off x="870138" y="33029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①</a:t>
            </a:r>
          </a:p>
        </p:txBody>
      </p:sp>
      <p:sp>
        <p:nvSpPr>
          <p:cNvPr id="113" name="正方形/長方形 112"/>
          <p:cNvSpPr/>
          <p:nvPr/>
        </p:nvSpPr>
        <p:spPr bwMode="auto">
          <a:xfrm>
            <a:off x="1403538" y="33029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②</a:t>
            </a:r>
          </a:p>
        </p:txBody>
      </p:sp>
      <p:sp>
        <p:nvSpPr>
          <p:cNvPr id="128" name="正方形/長方形 127"/>
          <p:cNvSpPr/>
          <p:nvPr/>
        </p:nvSpPr>
        <p:spPr bwMode="auto">
          <a:xfrm>
            <a:off x="1936938" y="33029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③</a:t>
            </a:r>
          </a:p>
        </p:txBody>
      </p:sp>
      <p:sp>
        <p:nvSpPr>
          <p:cNvPr id="129" name="正方形/長方形 128"/>
          <p:cNvSpPr/>
          <p:nvPr/>
        </p:nvSpPr>
        <p:spPr bwMode="auto">
          <a:xfrm>
            <a:off x="2451945" y="33029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1" name="正方形/長方形 130"/>
          <p:cNvSpPr/>
          <p:nvPr/>
        </p:nvSpPr>
        <p:spPr bwMode="auto">
          <a:xfrm>
            <a:off x="336738" y="38363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正方形/長方形 131"/>
          <p:cNvSpPr/>
          <p:nvPr/>
        </p:nvSpPr>
        <p:spPr bwMode="auto">
          <a:xfrm>
            <a:off x="870138" y="38363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⑨</a:t>
            </a:r>
          </a:p>
        </p:txBody>
      </p:sp>
      <p:sp>
        <p:nvSpPr>
          <p:cNvPr id="133" name="正方形/長方形 132"/>
          <p:cNvSpPr/>
          <p:nvPr/>
        </p:nvSpPr>
        <p:spPr bwMode="auto">
          <a:xfrm>
            <a:off x="1403538" y="38363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4" name="正方形/長方形 133"/>
          <p:cNvSpPr/>
          <p:nvPr/>
        </p:nvSpPr>
        <p:spPr bwMode="auto">
          <a:xfrm>
            <a:off x="1936938" y="38363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⑩</a:t>
            </a:r>
          </a:p>
        </p:txBody>
      </p:sp>
      <p:sp>
        <p:nvSpPr>
          <p:cNvPr id="135" name="正方形/長方形 134"/>
          <p:cNvSpPr/>
          <p:nvPr/>
        </p:nvSpPr>
        <p:spPr bwMode="auto">
          <a:xfrm>
            <a:off x="2451945" y="3836303"/>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7" name="フリーフォーム 156"/>
          <p:cNvSpPr/>
          <p:nvPr/>
        </p:nvSpPr>
        <p:spPr bwMode="auto">
          <a:xfrm>
            <a:off x="1443642" y="28190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i="0" u="none" strike="noStrike" cap="none" normalizeH="0" dirty="0">
              <a:ln>
                <a:noFill/>
              </a:ln>
              <a:solidFill>
                <a:schemeClr val="bg2"/>
              </a:solidFill>
              <a:effectLst/>
              <a:latin typeface="Times New Roman" panose="02020603050405020304" pitchFamily="18" charset="0"/>
            </a:endParaRPr>
          </a:p>
        </p:txBody>
      </p:sp>
      <p:sp>
        <p:nvSpPr>
          <p:cNvPr id="63" name="正方形/長方形 62"/>
          <p:cNvSpPr/>
          <p:nvPr/>
        </p:nvSpPr>
        <p:spPr bwMode="auto">
          <a:xfrm>
            <a:off x="336738" y="2776072"/>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テキスト ボックス 2"/>
          <p:cNvSpPr txBox="1"/>
          <p:nvPr/>
        </p:nvSpPr>
        <p:spPr>
          <a:xfrm>
            <a:off x="334650" y="4896534"/>
            <a:ext cx="4110421" cy="1791260"/>
          </a:xfrm>
          <a:prstGeom prst="rect">
            <a:avLst/>
          </a:prstGeom>
          <a:noFill/>
        </p:spPr>
        <p:txBody>
          <a:bodyPr wrap="none" rtlCol="0">
            <a:spAutoFit/>
          </a:bodyPr>
          <a:lstStyle/>
          <a:p>
            <a:pPr algn="l"/>
            <a:r>
              <a:rPr kumimoji="1" lang="ja-JP" altLang="en-US" sz="2400" dirty="0"/>
              <a:t>各駒の動ける方向を定義する</a:t>
            </a:r>
            <a:endParaRPr kumimoji="1" lang="en-US" altLang="ja-JP" sz="2400" dirty="0"/>
          </a:p>
          <a:p>
            <a:pPr algn="l"/>
            <a:r>
              <a:rPr kumimoji="1" lang="en-US" altLang="ja-JP" sz="2400" dirty="0"/>
              <a:t>0</a:t>
            </a:r>
            <a:r>
              <a:rPr kumimoji="1" lang="ja-JP" altLang="en-US" sz="2400" dirty="0"/>
              <a:t>：その方向へ</a:t>
            </a:r>
            <a:r>
              <a:rPr lang="ja-JP" altLang="en-US" sz="2400" dirty="0"/>
              <a:t>は動けない</a:t>
            </a:r>
            <a:endParaRPr lang="en-US" altLang="ja-JP" sz="2400" dirty="0"/>
          </a:p>
          <a:p>
            <a:pPr algn="l"/>
            <a:r>
              <a:rPr kumimoji="1" lang="en-US" altLang="ja-JP" sz="2400" dirty="0"/>
              <a:t>1</a:t>
            </a:r>
            <a:r>
              <a:rPr kumimoji="1" lang="ja-JP" altLang="en-US" sz="2400" dirty="0"/>
              <a:t>：その方向へ</a:t>
            </a:r>
            <a:r>
              <a:rPr kumimoji="1" lang="en-US" altLang="ja-JP" sz="2400" dirty="0"/>
              <a:t>1</a:t>
            </a:r>
            <a:r>
              <a:rPr kumimoji="1" lang="ja-JP" altLang="en-US" sz="2400" dirty="0"/>
              <a:t>マス動ける</a:t>
            </a:r>
            <a:endParaRPr kumimoji="1" lang="en-US" altLang="ja-JP" sz="2400" dirty="0"/>
          </a:p>
          <a:p>
            <a:pPr algn="l"/>
            <a:r>
              <a:rPr lang="en-US" altLang="ja-JP" sz="2400" dirty="0"/>
              <a:t>2</a:t>
            </a:r>
            <a:r>
              <a:rPr lang="ja-JP" altLang="en-US" sz="2400" dirty="0"/>
              <a:t>：その方向へいくらでも動ける</a:t>
            </a:r>
            <a:endParaRPr kumimoji="1" lang="en-US" altLang="ja-JP" sz="2400" dirty="0"/>
          </a:p>
        </p:txBody>
      </p:sp>
      <p:graphicFrame>
        <p:nvGraphicFramePr>
          <p:cNvPr id="162" name="表 161"/>
          <p:cNvGraphicFramePr>
            <a:graphicFrameLocks noGrp="1"/>
          </p:cNvGraphicFramePr>
          <p:nvPr>
            <p:extLst>
              <p:ext uri="{D42A27DB-BD31-4B8C-83A1-F6EECF244321}">
                <p14:modId xmlns:p14="http://schemas.microsoft.com/office/powerpoint/2010/main" val="2586619635"/>
              </p:ext>
            </p:extLst>
          </p:nvPr>
        </p:nvGraphicFramePr>
        <p:xfrm>
          <a:off x="3266169" y="1360939"/>
          <a:ext cx="5511610" cy="3540760"/>
        </p:xfrm>
        <a:graphic>
          <a:graphicData uri="http://schemas.openxmlformats.org/drawingml/2006/table">
            <a:tbl>
              <a:tblPr firstRow="1" bandRow="1">
                <a:tableStyleId>{5C22544A-7EE6-4342-B048-85BDC9FD1C3A}</a:tableStyleId>
              </a:tblPr>
              <a:tblGrid>
                <a:gridCol w="423970">
                  <a:extLst>
                    <a:ext uri="{9D8B030D-6E8A-4147-A177-3AD203B41FA5}">
                      <a16:colId xmlns:a16="http://schemas.microsoft.com/office/drawing/2014/main" val="20000"/>
                    </a:ext>
                  </a:extLst>
                </a:gridCol>
                <a:gridCol w="423970">
                  <a:extLst>
                    <a:ext uri="{9D8B030D-6E8A-4147-A177-3AD203B41FA5}">
                      <a16:colId xmlns:a16="http://schemas.microsoft.com/office/drawing/2014/main" val="20001"/>
                    </a:ext>
                  </a:extLst>
                </a:gridCol>
                <a:gridCol w="423970">
                  <a:extLst>
                    <a:ext uri="{9D8B030D-6E8A-4147-A177-3AD203B41FA5}">
                      <a16:colId xmlns:a16="http://schemas.microsoft.com/office/drawing/2014/main" val="20002"/>
                    </a:ext>
                  </a:extLst>
                </a:gridCol>
                <a:gridCol w="423970">
                  <a:extLst>
                    <a:ext uri="{9D8B030D-6E8A-4147-A177-3AD203B41FA5}">
                      <a16:colId xmlns:a16="http://schemas.microsoft.com/office/drawing/2014/main" val="20003"/>
                    </a:ext>
                  </a:extLst>
                </a:gridCol>
                <a:gridCol w="423970">
                  <a:extLst>
                    <a:ext uri="{9D8B030D-6E8A-4147-A177-3AD203B41FA5}">
                      <a16:colId xmlns:a16="http://schemas.microsoft.com/office/drawing/2014/main" val="20004"/>
                    </a:ext>
                  </a:extLst>
                </a:gridCol>
                <a:gridCol w="423970">
                  <a:extLst>
                    <a:ext uri="{9D8B030D-6E8A-4147-A177-3AD203B41FA5}">
                      <a16:colId xmlns:a16="http://schemas.microsoft.com/office/drawing/2014/main" val="20005"/>
                    </a:ext>
                  </a:extLst>
                </a:gridCol>
                <a:gridCol w="423970">
                  <a:extLst>
                    <a:ext uri="{9D8B030D-6E8A-4147-A177-3AD203B41FA5}">
                      <a16:colId xmlns:a16="http://schemas.microsoft.com/office/drawing/2014/main" val="20006"/>
                    </a:ext>
                  </a:extLst>
                </a:gridCol>
                <a:gridCol w="423970">
                  <a:extLst>
                    <a:ext uri="{9D8B030D-6E8A-4147-A177-3AD203B41FA5}">
                      <a16:colId xmlns:a16="http://schemas.microsoft.com/office/drawing/2014/main" val="20007"/>
                    </a:ext>
                  </a:extLst>
                </a:gridCol>
                <a:gridCol w="423970">
                  <a:extLst>
                    <a:ext uri="{9D8B030D-6E8A-4147-A177-3AD203B41FA5}">
                      <a16:colId xmlns:a16="http://schemas.microsoft.com/office/drawing/2014/main" val="20008"/>
                    </a:ext>
                  </a:extLst>
                </a:gridCol>
                <a:gridCol w="423970">
                  <a:extLst>
                    <a:ext uri="{9D8B030D-6E8A-4147-A177-3AD203B41FA5}">
                      <a16:colId xmlns:a16="http://schemas.microsoft.com/office/drawing/2014/main" val="20009"/>
                    </a:ext>
                  </a:extLst>
                </a:gridCol>
                <a:gridCol w="423970">
                  <a:extLst>
                    <a:ext uri="{9D8B030D-6E8A-4147-A177-3AD203B41FA5}">
                      <a16:colId xmlns:a16="http://schemas.microsoft.com/office/drawing/2014/main" val="20010"/>
                    </a:ext>
                  </a:extLst>
                </a:gridCol>
                <a:gridCol w="423970">
                  <a:extLst>
                    <a:ext uri="{9D8B030D-6E8A-4147-A177-3AD203B41FA5}">
                      <a16:colId xmlns:a16="http://schemas.microsoft.com/office/drawing/2014/main" val="20011"/>
                    </a:ext>
                  </a:extLst>
                </a:gridCol>
                <a:gridCol w="423970">
                  <a:extLst>
                    <a:ext uri="{9D8B030D-6E8A-4147-A177-3AD203B41FA5}">
                      <a16:colId xmlns:a16="http://schemas.microsoft.com/office/drawing/2014/main" val="20012"/>
                    </a:ext>
                  </a:extLst>
                </a:gridCol>
              </a:tblGrid>
              <a:tr h="370840">
                <a:tc>
                  <a:txBody>
                    <a:bodyPr/>
                    <a:lstStyle/>
                    <a:p>
                      <a:pPr algn="ctr"/>
                      <a:endParaRPr kumimoji="1" lang="ja-JP" altLang="en-US" baseline="0" dirty="0">
                        <a:latin typeface="Times New Roman" panose="02020603050405020304" pitchFamily="18" charset="0"/>
                      </a:endParaRPr>
                    </a:p>
                  </a:txBody>
                  <a:tcPr/>
                </a:tc>
                <a:tc>
                  <a:txBody>
                    <a:bodyPr/>
                    <a:lstStyle/>
                    <a:p>
                      <a:pPr algn="ctr"/>
                      <a:r>
                        <a:rPr kumimoji="1" lang="ja-JP" altLang="en-US" baseline="0" dirty="0">
                          <a:latin typeface="Times New Roman" panose="02020603050405020304" pitchFamily="18" charset="0"/>
                        </a:rPr>
                        <a:t>①</a:t>
                      </a:r>
                    </a:p>
                  </a:txBody>
                  <a:tcPr/>
                </a:tc>
                <a:tc>
                  <a:txBody>
                    <a:bodyPr/>
                    <a:lstStyle/>
                    <a:p>
                      <a:pPr algn="ctr"/>
                      <a:r>
                        <a:rPr kumimoji="1" lang="ja-JP" altLang="en-US" baseline="0" dirty="0">
                          <a:latin typeface="Times New Roman" panose="02020603050405020304" pitchFamily="18" charset="0"/>
                        </a:rPr>
                        <a:t>②</a:t>
                      </a:r>
                    </a:p>
                  </a:txBody>
                  <a:tcPr/>
                </a:tc>
                <a:tc>
                  <a:txBody>
                    <a:bodyPr/>
                    <a:lstStyle/>
                    <a:p>
                      <a:pPr algn="ctr"/>
                      <a:r>
                        <a:rPr kumimoji="1" lang="ja-JP" altLang="en-US" baseline="0" dirty="0">
                          <a:latin typeface="Times New Roman" panose="02020603050405020304" pitchFamily="18" charset="0"/>
                        </a:rPr>
                        <a:t>③</a:t>
                      </a:r>
                    </a:p>
                  </a:txBody>
                  <a:tcPr/>
                </a:tc>
                <a:tc>
                  <a:txBody>
                    <a:bodyPr/>
                    <a:lstStyle/>
                    <a:p>
                      <a:pPr algn="ctr"/>
                      <a:r>
                        <a:rPr kumimoji="1" lang="ja-JP" altLang="en-US" baseline="0" dirty="0">
                          <a:latin typeface="Times New Roman" panose="02020603050405020304" pitchFamily="18" charset="0"/>
                        </a:rPr>
                        <a:t>④</a:t>
                      </a:r>
                    </a:p>
                  </a:txBody>
                  <a:tcPr/>
                </a:tc>
                <a:tc>
                  <a:txBody>
                    <a:bodyPr/>
                    <a:lstStyle/>
                    <a:p>
                      <a:pPr algn="ctr"/>
                      <a:r>
                        <a:rPr kumimoji="1" lang="ja-JP" altLang="en-US" baseline="0" dirty="0">
                          <a:latin typeface="Times New Roman" panose="02020603050405020304" pitchFamily="18" charset="0"/>
                        </a:rPr>
                        <a:t>⑤</a:t>
                      </a:r>
                    </a:p>
                  </a:txBody>
                  <a:tcPr/>
                </a:tc>
                <a:tc>
                  <a:txBody>
                    <a:bodyPr/>
                    <a:lstStyle/>
                    <a:p>
                      <a:pPr algn="ctr"/>
                      <a:r>
                        <a:rPr kumimoji="1" lang="ja-JP" altLang="en-US" baseline="0" dirty="0">
                          <a:latin typeface="Times New Roman" panose="02020603050405020304" pitchFamily="18" charset="0"/>
                        </a:rPr>
                        <a:t>⑥</a:t>
                      </a:r>
                    </a:p>
                  </a:txBody>
                  <a:tcPr/>
                </a:tc>
                <a:tc>
                  <a:txBody>
                    <a:bodyPr/>
                    <a:lstStyle/>
                    <a:p>
                      <a:pPr algn="ctr"/>
                      <a:r>
                        <a:rPr kumimoji="1" lang="ja-JP" altLang="en-US" baseline="0" dirty="0">
                          <a:latin typeface="Times New Roman" panose="02020603050405020304" pitchFamily="18" charset="0"/>
                        </a:rPr>
                        <a:t>⑦</a:t>
                      </a:r>
                    </a:p>
                  </a:txBody>
                  <a:tcPr/>
                </a:tc>
                <a:tc>
                  <a:txBody>
                    <a:bodyPr/>
                    <a:lstStyle/>
                    <a:p>
                      <a:pPr algn="ctr"/>
                      <a:r>
                        <a:rPr kumimoji="1" lang="ja-JP" altLang="en-US" baseline="0" dirty="0">
                          <a:latin typeface="Times New Roman" panose="02020603050405020304" pitchFamily="18" charset="0"/>
                        </a:rPr>
                        <a:t>⑧</a:t>
                      </a:r>
                    </a:p>
                  </a:txBody>
                  <a:tcPr/>
                </a:tc>
                <a:tc>
                  <a:txBody>
                    <a:bodyPr/>
                    <a:lstStyle/>
                    <a:p>
                      <a:pPr algn="ctr"/>
                      <a:r>
                        <a:rPr kumimoji="1" lang="ja-JP" altLang="en-US" baseline="0" dirty="0">
                          <a:latin typeface="Times New Roman" panose="02020603050405020304" pitchFamily="18" charset="0"/>
                        </a:rPr>
                        <a:t>⑨</a:t>
                      </a:r>
                    </a:p>
                  </a:txBody>
                  <a:tcPr/>
                </a:tc>
                <a:tc>
                  <a:txBody>
                    <a:bodyPr/>
                    <a:lstStyle/>
                    <a:p>
                      <a:pPr algn="ctr"/>
                      <a:r>
                        <a:rPr kumimoji="1" lang="ja-JP" altLang="en-US" baseline="0" dirty="0">
                          <a:latin typeface="Times New Roman" panose="02020603050405020304" pitchFamily="18" charset="0"/>
                        </a:rPr>
                        <a:t>⑩</a:t>
                      </a:r>
                    </a:p>
                  </a:txBody>
                  <a:tcPr/>
                </a:tc>
                <a:tc>
                  <a:txBody>
                    <a:bodyPr/>
                    <a:lstStyle/>
                    <a:p>
                      <a:pPr algn="ctr"/>
                      <a:r>
                        <a:rPr kumimoji="1" lang="ja-JP" altLang="en-US" baseline="0" dirty="0">
                          <a:latin typeface="Times New Roman" panose="02020603050405020304" pitchFamily="18" charset="0"/>
                        </a:rPr>
                        <a:t>⑪</a:t>
                      </a:r>
                    </a:p>
                  </a:txBody>
                  <a:tcPr/>
                </a:tc>
                <a:tc>
                  <a:txBody>
                    <a:bodyPr/>
                    <a:lstStyle/>
                    <a:p>
                      <a:pPr algn="ctr"/>
                      <a:r>
                        <a:rPr kumimoji="1" lang="ja-JP" altLang="en-US" baseline="0" dirty="0">
                          <a:latin typeface="Times New Roman" panose="02020603050405020304" pitchFamily="18" charset="0"/>
                        </a:rPr>
                        <a:t>⑫</a:t>
                      </a:r>
                    </a:p>
                  </a:txBody>
                  <a:tcPr/>
                </a:tc>
                <a:extLst>
                  <a:ext uri="{0D108BD9-81ED-4DB2-BD59-A6C34878D82A}">
                    <a16:rowId xmlns:a16="http://schemas.microsoft.com/office/drawing/2014/main" val="10000"/>
                  </a:ext>
                </a:extLst>
              </a:tr>
              <a:tr h="370840">
                <a:tc>
                  <a:txBody>
                    <a:bodyPr/>
                    <a:lstStyle/>
                    <a:p>
                      <a:pPr algn="ctr"/>
                      <a:r>
                        <a:rPr kumimoji="1" lang="ja-JP" altLang="en-US" baseline="0" dirty="0">
                          <a:latin typeface="Times New Roman" panose="02020603050405020304" pitchFamily="18" charset="0"/>
                        </a:rPr>
                        <a:t>歩</a:t>
                      </a: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algn="ctr"/>
                      <a:r>
                        <a:rPr kumimoji="1" lang="ja-JP" altLang="en-US" baseline="0" dirty="0">
                          <a:latin typeface="Times New Roman" panose="02020603050405020304" pitchFamily="18" charset="0"/>
                        </a:rPr>
                        <a:t>香</a:t>
                      </a: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algn="ctr"/>
                      <a:r>
                        <a:rPr kumimoji="1" lang="ja-JP" altLang="en-US" baseline="0" dirty="0">
                          <a:latin typeface="Times New Roman" panose="02020603050405020304" pitchFamily="18" charset="0"/>
                        </a:rPr>
                        <a:t>桂</a:t>
                      </a: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pPr algn="ctr"/>
                      <a:r>
                        <a:rPr kumimoji="1" lang="ja-JP" altLang="en-US" baseline="0" dirty="0">
                          <a:latin typeface="Times New Roman" panose="02020603050405020304" pitchFamily="18" charset="0"/>
                        </a:rPr>
                        <a:t>銀</a:t>
                      </a: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pPr algn="ctr"/>
                      <a:r>
                        <a:rPr kumimoji="1" lang="ja-JP" altLang="en-US" baseline="0" dirty="0">
                          <a:latin typeface="Times New Roman" panose="02020603050405020304" pitchFamily="18" charset="0"/>
                        </a:rPr>
                        <a:t>金</a:t>
                      </a: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pPr algn="ctr"/>
                      <a:r>
                        <a:rPr kumimoji="1" lang="ja-JP" altLang="en-US" baseline="0" dirty="0">
                          <a:latin typeface="Times New Roman" panose="02020603050405020304" pitchFamily="18" charset="0"/>
                        </a:rPr>
                        <a:t>角</a:t>
                      </a: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6"/>
                  </a:ext>
                </a:extLst>
              </a:tr>
              <a:tr h="370840">
                <a:tc>
                  <a:txBody>
                    <a:bodyPr/>
                    <a:lstStyle/>
                    <a:p>
                      <a:pPr algn="ctr"/>
                      <a:r>
                        <a:rPr kumimoji="1" lang="ja-JP" altLang="en-US" baseline="0" dirty="0">
                          <a:latin typeface="Times New Roman" panose="02020603050405020304" pitchFamily="18" charset="0"/>
                        </a:rPr>
                        <a:t>飛</a:t>
                      </a: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7"/>
                  </a:ext>
                </a:extLst>
              </a:tr>
              <a:tr h="370840">
                <a:tc>
                  <a:txBody>
                    <a:bodyPr/>
                    <a:lstStyle/>
                    <a:p>
                      <a:pPr algn="ctr"/>
                      <a:r>
                        <a:rPr kumimoji="1" lang="ja-JP" altLang="en-US" baseline="0" dirty="0">
                          <a:latin typeface="Times New Roman" panose="02020603050405020304" pitchFamily="18" charset="0"/>
                        </a:rPr>
                        <a:t>玉</a:t>
                      </a: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11247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a:t>
            </a:r>
            <a:r>
              <a:rPr lang="ja-JP" altLang="en-US" baseline="0" dirty="0">
                <a:latin typeface="Times New Roman" pitchFamily="18" charset="0"/>
              </a:rPr>
              <a:t>表現の例 </a:t>
            </a:r>
            <a:r>
              <a:rPr lang="en-US" altLang="ja-JP" baseline="0" dirty="0">
                <a:latin typeface="Times New Roman" pitchFamily="18" charset="0"/>
              </a:rPr>
              <a:t>: </a:t>
            </a:r>
            <a:r>
              <a:rPr lang="ja-JP" altLang="en-US" baseline="0" dirty="0">
                <a:latin typeface="Times New Roman" pitchFamily="18" charset="0"/>
              </a:rPr>
              <a:t>将棋</a:t>
            </a:r>
            <a:endParaRPr kumimoji="1" lang="ja-JP" altLang="en-US" baseline="0" dirty="0">
              <a:latin typeface="Times New Roman" pitchFamily="18" charset="0"/>
            </a:endParaRPr>
          </a:p>
        </p:txBody>
      </p:sp>
      <p:sp>
        <p:nvSpPr>
          <p:cNvPr id="75" name="正方形/長方形 74"/>
          <p:cNvSpPr/>
          <p:nvPr/>
        </p:nvSpPr>
        <p:spPr bwMode="auto">
          <a:xfrm>
            <a:off x="9835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15169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0503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2565321"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098721"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9835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15169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0503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2565321"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098721"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9835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15169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0503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2565321"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098721"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9835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15169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0503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2565321"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098721"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9835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15169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0503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2565321"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098721"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フリーフォーム 156"/>
          <p:cNvSpPr/>
          <p:nvPr/>
        </p:nvSpPr>
        <p:spPr bwMode="auto">
          <a:xfrm>
            <a:off x="1557018" y="39680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香</a:t>
            </a:r>
          </a:p>
        </p:txBody>
      </p:sp>
      <p:sp>
        <p:nvSpPr>
          <p:cNvPr id="166" name="フリーフォーム 165"/>
          <p:cNvSpPr/>
          <p:nvPr/>
        </p:nvSpPr>
        <p:spPr bwMode="auto">
          <a:xfrm>
            <a:off x="2616162" y="39573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cxnSp>
        <p:nvCxnSpPr>
          <p:cNvPr id="17" name="直線矢印コネクタ 16"/>
          <p:cNvCxnSpPr>
            <a:stCxn id="106" idx="0"/>
          </p:cNvCxnSpPr>
          <p:nvPr/>
        </p:nvCxnSpPr>
        <p:spPr bwMode="auto">
          <a:xfrm flipV="1">
            <a:off x="1783614" y="2555310"/>
            <a:ext cx="7608" cy="1363197"/>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正方形/長方形 170"/>
          <p:cNvSpPr/>
          <p:nvPr/>
        </p:nvSpPr>
        <p:spPr bwMode="auto">
          <a:xfrm>
            <a:off x="3726927" y="1175307"/>
            <a:ext cx="5251973" cy="5486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if (</a:t>
            </a:r>
            <a:r>
              <a:rPr lang="ja-JP" altLang="en-US" sz="2400" dirty="0"/>
              <a:t>移動可能</a:t>
            </a:r>
            <a:r>
              <a:rPr lang="en-US" altLang="ja-JP" sz="2400" dirty="0"/>
              <a:t>[</a:t>
            </a:r>
            <a:r>
              <a:rPr lang="ja-JP" altLang="en-US" sz="2400" dirty="0"/>
              <a:t>前</a:t>
            </a:r>
            <a:r>
              <a:rPr lang="en-US" altLang="ja-JP" sz="2400" dirty="0"/>
              <a:t>] == 1)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  if (</a:t>
            </a:r>
            <a:r>
              <a:rPr lang="ja-JP" altLang="en-US" sz="2400" dirty="0"/>
              <a:t>盤</a:t>
            </a:r>
            <a:r>
              <a:rPr lang="en-US" altLang="ja-JP" sz="2400" dirty="0"/>
              <a:t>[x][y-1] == </a:t>
            </a:r>
            <a:r>
              <a:rPr lang="ja-JP" altLang="en-US" sz="2400" dirty="0"/>
              <a:t>空</a:t>
            </a:r>
            <a:r>
              <a:rPr lang="en-US" altLang="ja-JP" sz="2400" dirty="0"/>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    (x,y-1) </a:t>
            </a:r>
            <a:r>
              <a:rPr lang="ja-JP" altLang="en-US" sz="2400" dirty="0"/>
              <a:t>へ移動可</a:t>
            </a:r>
            <a:endParaRPr lang="en-US" altLang="ja-JP" sz="2400" dirty="0"/>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  else if (</a:t>
            </a:r>
            <a:r>
              <a:rPr lang="ja-JP" altLang="en-US" sz="2400" dirty="0"/>
              <a:t>盤</a:t>
            </a:r>
            <a:r>
              <a:rPr lang="en-US" altLang="ja-JP" sz="2400" dirty="0"/>
              <a:t>[x][y-1] == </a:t>
            </a:r>
            <a:r>
              <a:rPr lang="ja-JP" altLang="en-US" sz="2400" dirty="0"/>
              <a:t>敵駒</a:t>
            </a:r>
            <a:r>
              <a:rPr lang="en-US" altLang="ja-JP" sz="2400" dirty="0"/>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    (x,y-1)</a:t>
            </a:r>
            <a:r>
              <a:rPr lang="ja-JP" altLang="en-US" sz="2400" dirty="0"/>
              <a:t>へ駒を取って移動可</a:t>
            </a:r>
            <a:endParaRPr lang="en-US" altLang="ja-JP" sz="2400" dirty="0"/>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 else if (</a:t>
            </a:r>
            <a:r>
              <a:rPr lang="ja-JP" altLang="en-US" sz="2400" dirty="0"/>
              <a:t>移動可能</a:t>
            </a:r>
            <a:r>
              <a:rPr lang="en-US" altLang="ja-JP" sz="2400" dirty="0"/>
              <a:t>[</a:t>
            </a:r>
            <a:r>
              <a:rPr lang="ja-JP" altLang="en-US" sz="2400" dirty="0"/>
              <a:t>前</a:t>
            </a:r>
            <a:r>
              <a:rPr lang="en-US" altLang="ja-JP" sz="2400" dirty="0"/>
              <a:t>] == 2) {</a:t>
            </a:r>
            <a:r>
              <a:rPr lang="en-US" altLang="ja-JP" sz="2400" dirty="0">
                <a:solidFill>
                  <a:srgbClr val="FFFF00"/>
                </a:solidFill>
              </a:rPr>
              <a:t> </a:t>
            </a:r>
          </a:p>
          <a:p>
            <a:pPr algn="l"/>
            <a:r>
              <a:rPr lang="en-US" altLang="ja-JP" sz="2400" dirty="0"/>
              <a:t>  for (v=y-1; </a:t>
            </a:r>
            <a:r>
              <a:rPr lang="ja-JP" altLang="en-US" sz="2400" dirty="0"/>
              <a:t>盤</a:t>
            </a:r>
            <a:r>
              <a:rPr lang="en-US" altLang="ja-JP" sz="2400" dirty="0"/>
              <a:t>[x][v]==</a:t>
            </a:r>
            <a:r>
              <a:rPr lang="ja-JP" altLang="en-US" sz="2400" dirty="0"/>
              <a:t>空</a:t>
            </a:r>
            <a:r>
              <a:rPr lang="en-US" altLang="ja-JP" sz="2400" dirty="0"/>
              <a:t>; --v))</a:t>
            </a:r>
            <a:r>
              <a:rPr lang="ja-JP" altLang="en-US" sz="2400" dirty="0"/>
              <a:t> </a:t>
            </a:r>
            <a:r>
              <a:rPr lang="en-US" altLang="ja-JP" sz="2400" dirty="0"/>
              <a:t>{</a:t>
            </a:r>
          </a:p>
          <a:p>
            <a:pPr algn="l"/>
            <a:r>
              <a:rPr lang="en-US" altLang="ja-JP" sz="2400" dirty="0"/>
              <a:t>    (</a:t>
            </a:r>
            <a:r>
              <a:rPr lang="en-US" altLang="ja-JP" sz="2400" dirty="0" err="1"/>
              <a:t>x,v</a:t>
            </a:r>
            <a:r>
              <a:rPr lang="en-US" altLang="ja-JP" sz="2400" dirty="0"/>
              <a:t>)</a:t>
            </a:r>
            <a:r>
              <a:rPr lang="ja-JP" altLang="en-US" sz="2400" dirty="0"/>
              <a:t>へ移動可</a:t>
            </a:r>
            <a:endParaRPr lang="en-US" altLang="ja-JP" sz="2400" dirty="0"/>
          </a:p>
          <a:p>
            <a:pPr algn="l"/>
            <a:r>
              <a:rPr lang="en-US" altLang="ja-JP" sz="2400" dirty="0"/>
              <a:t>  }</a:t>
            </a:r>
          </a:p>
          <a:p>
            <a:pPr algn="l"/>
            <a:r>
              <a:rPr lang="en-US" altLang="ja-JP" sz="2400" dirty="0"/>
              <a:t>  if (</a:t>
            </a:r>
            <a:r>
              <a:rPr lang="ja-JP" altLang="en-US" sz="2400" dirty="0"/>
              <a:t>盤</a:t>
            </a:r>
            <a:r>
              <a:rPr lang="en-US" altLang="ja-JP" sz="2400" dirty="0"/>
              <a:t>[x][v]==</a:t>
            </a:r>
            <a:r>
              <a:rPr lang="ja-JP" altLang="en-US" sz="2400" dirty="0"/>
              <a:t>敵駒</a:t>
            </a:r>
            <a:r>
              <a:rPr lang="en-US" altLang="ja-JP" sz="2400" dirty="0"/>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   (</a:t>
            </a:r>
            <a:r>
              <a:rPr lang="en-US" altLang="ja-JP" sz="2400" dirty="0" err="1"/>
              <a:t>x,v</a:t>
            </a:r>
            <a:r>
              <a:rPr lang="en-US" altLang="ja-JP" sz="2400" dirty="0"/>
              <a:t>)</a:t>
            </a:r>
            <a:r>
              <a:rPr lang="ja-JP" altLang="en-US" sz="2400" dirty="0" err="1"/>
              <a:t>ヘ</a:t>
            </a:r>
            <a:r>
              <a:rPr lang="ja-JP" altLang="en-US" sz="2400" dirty="0"/>
              <a:t>駒を取って移動可</a:t>
            </a:r>
            <a:endParaRPr lang="en-US" altLang="ja-JP" sz="2400" dirty="0"/>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 </a:t>
            </a:r>
            <a:endParaRPr lang="en-US" altLang="ja-JP" sz="2000" dirty="0">
              <a:solidFill>
                <a:srgbClr val="FFFF00"/>
              </a:solidFill>
            </a:endParaRPr>
          </a:p>
        </p:txBody>
      </p:sp>
      <p:sp>
        <p:nvSpPr>
          <p:cNvPr id="62" name="円/楕円 61"/>
          <p:cNvSpPr/>
          <p:nvPr/>
        </p:nvSpPr>
        <p:spPr bwMode="auto">
          <a:xfrm>
            <a:off x="2736114" y="3556206"/>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Tree>
    <p:extLst>
      <p:ext uri="{BB962C8B-B14F-4D97-AF65-F5344CB8AC3E}">
        <p14:creationId xmlns:p14="http://schemas.microsoft.com/office/powerpoint/2010/main" val="3781348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駒表現の例：チェス</a:t>
            </a:r>
            <a:endParaRPr kumimoji="1" lang="ja-JP" altLang="en-US" baseline="0" dirty="0">
              <a:latin typeface="Times New Roman" pitchFamily="18" charset="0"/>
            </a:endParaRPr>
          </a:p>
        </p:txBody>
      </p:sp>
      <p:grpSp>
        <p:nvGrpSpPr>
          <p:cNvPr id="3" name="グループ化 2"/>
          <p:cNvGrpSpPr/>
          <p:nvPr/>
        </p:nvGrpSpPr>
        <p:grpSpPr>
          <a:xfrm>
            <a:off x="3733800" y="11430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8496" y="26407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4771696" y="3783751"/>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5838496" y="4317151"/>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5838496" y="3783751"/>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6371896" y="3250351"/>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6905296" y="2716951"/>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7438696" y="4850551"/>
            <a:ext cx="328613" cy="400050"/>
          </a:xfrm>
          <a:prstGeom prst="rect">
            <a:avLst/>
          </a:prstGeom>
        </p:spPr>
      </p:pic>
      <p:sp>
        <p:nvSpPr>
          <p:cNvPr id="103" name="テキスト ボックス 102"/>
          <p:cNvSpPr txBox="1"/>
          <p:nvPr/>
        </p:nvSpPr>
        <p:spPr>
          <a:xfrm>
            <a:off x="304800" y="1066800"/>
            <a:ext cx="3352800" cy="4659737"/>
          </a:xfrm>
          <a:prstGeom prst="rect">
            <a:avLst/>
          </a:prstGeom>
          <a:noFill/>
        </p:spPr>
        <p:txBody>
          <a:bodyPr wrap="square" rtlCol="0">
            <a:spAutoFit/>
          </a:bodyPr>
          <a:lstStyle/>
          <a:p>
            <a:pPr algn="l"/>
            <a:r>
              <a:rPr kumimoji="1" lang="ja-JP" altLang="en-US" dirty="0"/>
              <a:t>ポーンの移動</a:t>
            </a:r>
            <a:endParaRPr kumimoji="1" lang="en-US" altLang="ja-JP" dirty="0"/>
          </a:p>
          <a:p>
            <a:pPr marL="514350" indent="-514350" algn="l">
              <a:buFont typeface="+mj-lt"/>
              <a:buAutoNum type="arabicPeriod"/>
            </a:pPr>
            <a:r>
              <a:rPr kumimoji="1" lang="ja-JP" altLang="en-US" dirty="0"/>
              <a:t>前方のマスが空いていれば</a:t>
            </a:r>
            <a:r>
              <a:rPr lang="en-US" altLang="ja-JP" dirty="0"/>
              <a:t>1</a:t>
            </a:r>
            <a:r>
              <a:rPr lang="ja-JP" altLang="en-US" dirty="0"/>
              <a:t>マス進める</a:t>
            </a:r>
            <a:endParaRPr lang="en-US" altLang="ja-JP" dirty="0"/>
          </a:p>
          <a:p>
            <a:pPr marL="514350" indent="-514350" algn="l">
              <a:buFont typeface="+mj-lt"/>
              <a:buAutoNum type="arabicPeriod"/>
            </a:pPr>
            <a:r>
              <a:rPr kumimoji="1" lang="ja-JP" altLang="en-US" dirty="0"/>
              <a:t>斜め前に敵駒があればその駒と取って進める</a:t>
            </a:r>
            <a:endParaRPr kumimoji="1" lang="en-US" altLang="ja-JP" dirty="0"/>
          </a:p>
          <a:p>
            <a:pPr marL="514350" indent="-514350" algn="l">
              <a:buFont typeface="+mj-lt"/>
              <a:buAutoNum type="arabicPeriod"/>
            </a:pPr>
            <a:r>
              <a:rPr lang="ja-JP" altLang="en-US" dirty="0"/>
              <a:t>初期位置から移動していないポーンは</a:t>
            </a:r>
            <a:r>
              <a:rPr lang="en-US" altLang="ja-JP" dirty="0"/>
              <a:t>2</a:t>
            </a:r>
            <a:r>
              <a:rPr lang="ja-JP" altLang="en-US" dirty="0"/>
              <a:t>マス進める</a:t>
            </a:r>
            <a:endParaRPr kumimoji="1" lang="ja-JP" altLang="en-US" dirty="0"/>
          </a:p>
        </p:txBody>
      </p:sp>
      <p:sp>
        <p:nvSpPr>
          <p:cNvPr id="104" name="円/楕円 103"/>
          <p:cNvSpPr/>
          <p:nvPr/>
        </p:nvSpPr>
        <p:spPr bwMode="auto">
          <a:xfrm>
            <a:off x="4876800" y="3352800"/>
            <a:ext cx="228600" cy="228600"/>
          </a:xfrm>
          <a:prstGeom prst="ellipse">
            <a:avLst/>
          </a:prstGeom>
          <a:solidFill>
            <a:srgbClr val="FF0000"/>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85" name="グループ化 107"/>
          <p:cNvGrpSpPr/>
          <p:nvPr/>
        </p:nvGrpSpPr>
        <p:grpSpPr>
          <a:xfrm>
            <a:off x="5943600" y="2819400"/>
            <a:ext cx="1295400" cy="228600"/>
            <a:chOff x="5943600" y="2971800"/>
            <a:chExt cx="1295400" cy="228600"/>
          </a:xfrm>
        </p:grpSpPr>
        <p:sp>
          <p:nvSpPr>
            <p:cNvPr id="105" name="円/楕円 104"/>
            <p:cNvSpPr/>
            <p:nvPr/>
          </p:nvSpPr>
          <p:spPr bwMode="auto">
            <a:xfrm>
              <a:off x="5943600" y="2971800"/>
              <a:ext cx="228600" cy="228600"/>
            </a:xfrm>
            <a:prstGeom prst="ellipse">
              <a:avLst/>
            </a:prstGeom>
            <a:solidFill>
              <a:schemeClr val="bg1">
                <a:lumMod val="40000"/>
                <a:lumOff val="60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円/楕円 105"/>
            <p:cNvSpPr/>
            <p:nvPr/>
          </p:nvSpPr>
          <p:spPr bwMode="auto">
            <a:xfrm>
              <a:off x="6400800" y="2971800"/>
              <a:ext cx="228600" cy="228600"/>
            </a:xfrm>
            <a:prstGeom prst="ellipse">
              <a:avLst/>
            </a:prstGeom>
            <a:solidFill>
              <a:schemeClr val="bg1">
                <a:lumMod val="40000"/>
                <a:lumOff val="60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円/楕円 106"/>
            <p:cNvSpPr/>
            <p:nvPr/>
          </p:nvSpPr>
          <p:spPr bwMode="auto">
            <a:xfrm>
              <a:off x="7010400" y="2971800"/>
              <a:ext cx="228600" cy="228600"/>
            </a:xfrm>
            <a:prstGeom prst="ellipse">
              <a:avLst/>
            </a:prstGeom>
            <a:solidFill>
              <a:schemeClr val="bg1">
                <a:lumMod val="40000"/>
                <a:lumOff val="60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86" name="グループ化 110"/>
          <p:cNvGrpSpPr/>
          <p:nvPr/>
        </p:nvGrpSpPr>
        <p:grpSpPr>
          <a:xfrm>
            <a:off x="7467600" y="3886200"/>
            <a:ext cx="228600" cy="762000"/>
            <a:chOff x="7467600" y="4038600"/>
            <a:chExt cx="228600" cy="762000"/>
          </a:xfrm>
        </p:grpSpPr>
        <p:sp>
          <p:nvSpPr>
            <p:cNvPr id="109" name="円/楕円 108"/>
            <p:cNvSpPr/>
            <p:nvPr/>
          </p:nvSpPr>
          <p:spPr bwMode="auto">
            <a:xfrm>
              <a:off x="7467600" y="4572000"/>
              <a:ext cx="228600" cy="228600"/>
            </a:xfrm>
            <a:prstGeom prst="ellipse">
              <a:avLst/>
            </a:prstGeom>
            <a:solidFill>
              <a:srgbClr val="92D050"/>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円/楕円 109"/>
            <p:cNvSpPr/>
            <p:nvPr/>
          </p:nvSpPr>
          <p:spPr bwMode="auto">
            <a:xfrm>
              <a:off x="7467600" y="4038600"/>
              <a:ext cx="228600" cy="228600"/>
            </a:xfrm>
            <a:prstGeom prst="ellipse">
              <a:avLst/>
            </a:prstGeom>
            <a:solidFill>
              <a:srgbClr val="92D050"/>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12" name="テキスト ボックス 111"/>
          <p:cNvSpPr txBox="1"/>
          <p:nvPr/>
        </p:nvSpPr>
        <p:spPr>
          <a:xfrm>
            <a:off x="5410200" y="6334780"/>
            <a:ext cx="2678938" cy="523220"/>
          </a:xfrm>
          <a:prstGeom prst="rect">
            <a:avLst/>
          </a:prstGeom>
          <a:noFill/>
        </p:spPr>
        <p:txBody>
          <a:bodyPr wrap="none" rtlCol="0">
            <a:spAutoFit/>
          </a:bodyPr>
          <a:lstStyle/>
          <a:p>
            <a:r>
              <a:rPr kumimoji="1" lang="ja-JP" altLang="en-US" dirty="0"/>
              <a:t>場合分けが必要</a:t>
            </a:r>
          </a:p>
        </p:txBody>
      </p:sp>
    </p:spTree>
    <p:extLst>
      <p:ext uri="{BB962C8B-B14F-4D97-AF65-F5344CB8AC3E}">
        <p14:creationId xmlns:p14="http://schemas.microsoft.com/office/powerpoint/2010/main" val="59597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checkerboard(across)">
                                      <p:cBhvr>
                                        <p:cTn id="7" dur="5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5"/>
                                        </p:tgtEl>
                                        <p:attrNameLst>
                                          <p:attrName>style.visibility</p:attrName>
                                        </p:attrNameLst>
                                      </p:cBhvr>
                                      <p:to>
                                        <p:strVal val="visible"/>
                                      </p:to>
                                    </p:set>
                                    <p:animEffect transition="in" filter="checkerboard(across)">
                                      <p:cBhvr>
                                        <p:cTn id="12" dur="500"/>
                                        <p:tgtEl>
                                          <p:spTgt spid="8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6"/>
                                        </p:tgtEl>
                                        <p:attrNameLst>
                                          <p:attrName>style.visibility</p:attrName>
                                        </p:attrNameLst>
                                      </p:cBhvr>
                                      <p:to>
                                        <p:strVal val="visible"/>
                                      </p:to>
                                    </p:set>
                                    <p:animEffect transition="in" filter="checkerboard(across)">
                                      <p:cBhvr>
                                        <p:cTn id="17" dur="500"/>
                                        <p:tgtEl>
                                          <p:spTgt spid="8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2"/>
                                        </p:tgtEl>
                                        <p:attrNameLst>
                                          <p:attrName>style.visibility</p:attrName>
                                        </p:attrNameLst>
                                      </p:cBhvr>
                                      <p:to>
                                        <p:strVal val="visible"/>
                                      </p:to>
                                    </p:set>
                                    <p:anim calcmode="lin" valueType="num">
                                      <p:cBhvr additive="base">
                                        <p:cTn id="22" dur="500" fill="hold"/>
                                        <p:tgtEl>
                                          <p:spTgt spid="112"/>
                                        </p:tgtEl>
                                        <p:attrNameLst>
                                          <p:attrName>ppt_x</p:attrName>
                                        </p:attrNameLst>
                                      </p:cBhvr>
                                      <p:tavLst>
                                        <p:tav tm="0">
                                          <p:val>
                                            <p:strVal val="#ppt_x"/>
                                          </p:val>
                                        </p:tav>
                                        <p:tav tm="100000">
                                          <p:val>
                                            <p:strVal val="#ppt_x"/>
                                          </p:val>
                                        </p:tav>
                                      </p:tavLst>
                                    </p:anim>
                                    <p:anim calcmode="lin" valueType="num">
                                      <p:cBhvr additive="base">
                                        <p:cTn id="23" dur="500" fill="hold"/>
                                        <p:tgtEl>
                                          <p:spTgt spid="1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05800" cy="715962"/>
          </a:xfrm>
        </p:spPr>
        <p:txBody>
          <a:bodyPr/>
          <a:lstStyle/>
          <a:p>
            <a:r>
              <a:rPr lang="ja-JP" altLang="en-US" baseline="0" dirty="0">
                <a:latin typeface="Times New Roman" pitchFamily="18" charset="0"/>
              </a:rPr>
              <a:t>駒表現の例</a:t>
            </a:r>
            <a:r>
              <a:rPr lang="en-US" altLang="ja-JP" baseline="0" dirty="0">
                <a:latin typeface="Times New Roman" pitchFamily="18" charset="0"/>
              </a:rPr>
              <a:t> : </a:t>
            </a:r>
            <a:r>
              <a:rPr lang="ja-JP" altLang="en-US" baseline="0" dirty="0">
                <a:latin typeface="Times New Roman" pitchFamily="18" charset="0"/>
              </a:rPr>
              <a:t>チェス</a:t>
            </a:r>
            <a:endParaRPr kumimoji="1" lang="ja-JP" altLang="en-US" baseline="0" dirty="0">
              <a:latin typeface="Times New Roman" pitchFamily="18" charset="0"/>
            </a:endParaRPr>
          </a:p>
        </p:txBody>
      </p:sp>
      <p:sp>
        <p:nvSpPr>
          <p:cNvPr id="86" name="正方形/長方形 85"/>
          <p:cNvSpPr/>
          <p:nvPr/>
        </p:nvSpPr>
        <p:spPr bwMode="auto">
          <a:xfrm>
            <a:off x="277768" y="1143000"/>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7" name="正方形/長方形 86"/>
          <p:cNvSpPr/>
          <p:nvPr/>
        </p:nvSpPr>
        <p:spPr bwMode="auto">
          <a:xfrm>
            <a:off x="811168" y="1143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⑪</a:t>
            </a:r>
          </a:p>
        </p:txBody>
      </p:sp>
      <p:sp>
        <p:nvSpPr>
          <p:cNvPr id="88" name="正方形/長方形 87"/>
          <p:cNvSpPr/>
          <p:nvPr/>
        </p:nvSpPr>
        <p:spPr bwMode="auto">
          <a:xfrm>
            <a:off x="1344568" y="1143000"/>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9" name="正方形/長方形 88"/>
          <p:cNvSpPr/>
          <p:nvPr/>
        </p:nvSpPr>
        <p:spPr bwMode="auto">
          <a:xfrm>
            <a:off x="1877968" y="1143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⑫</a:t>
            </a:r>
          </a:p>
        </p:txBody>
      </p:sp>
      <p:sp>
        <p:nvSpPr>
          <p:cNvPr id="90" name="正方形/長方形 89"/>
          <p:cNvSpPr/>
          <p:nvPr/>
        </p:nvSpPr>
        <p:spPr bwMode="auto">
          <a:xfrm>
            <a:off x="2392975" y="1143000"/>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正方形/長方形 91"/>
          <p:cNvSpPr/>
          <p:nvPr/>
        </p:nvSpPr>
        <p:spPr bwMode="auto">
          <a:xfrm>
            <a:off x="277768" y="1682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⑮</a:t>
            </a:r>
          </a:p>
        </p:txBody>
      </p:sp>
      <p:sp>
        <p:nvSpPr>
          <p:cNvPr id="93" name="正方形/長方形 92"/>
          <p:cNvSpPr/>
          <p:nvPr/>
        </p:nvSpPr>
        <p:spPr bwMode="auto">
          <a:xfrm>
            <a:off x="811168" y="16829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⑥</a:t>
            </a:r>
          </a:p>
        </p:txBody>
      </p:sp>
      <p:sp>
        <p:nvSpPr>
          <p:cNvPr id="94" name="正方形/長方形 93"/>
          <p:cNvSpPr/>
          <p:nvPr/>
        </p:nvSpPr>
        <p:spPr bwMode="auto">
          <a:xfrm>
            <a:off x="1344568" y="1682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⑦</a:t>
            </a:r>
          </a:p>
        </p:txBody>
      </p:sp>
      <p:sp>
        <p:nvSpPr>
          <p:cNvPr id="95" name="正方形/長方形 94"/>
          <p:cNvSpPr/>
          <p:nvPr/>
        </p:nvSpPr>
        <p:spPr bwMode="auto">
          <a:xfrm>
            <a:off x="1877968" y="16829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⑧</a:t>
            </a:r>
          </a:p>
        </p:txBody>
      </p:sp>
      <p:sp>
        <p:nvSpPr>
          <p:cNvPr id="102" name="正方形/長方形 101"/>
          <p:cNvSpPr/>
          <p:nvPr/>
        </p:nvSpPr>
        <p:spPr bwMode="auto">
          <a:xfrm>
            <a:off x="2392975" y="1682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⑯</a:t>
            </a:r>
          </a:p>
        </p:txBody>
      </p:sp>
      <p:sp>
        <p:nvSpPr>
          <p:cNvPr id="105" name="正方形/長方形 104"/>
          <p:cNvSpPr/>
          <p:nvPr/>
        </p:nvSpPr>
        <p:spPr bwMode="auto">
          <a:xfrm>
            <a:off x="811168" y="22163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④</a:t>
            </a:r>
          </a:p>
        </p:txBody>
      </p:sp>
      <p:sp>
        <p:nvSpPr>
          <p:cNvPr id="106" name="正方形/長方形 105"/>
          <p:cNvSpPr/>
          <p:nvPr/>
        </p:nvSpPr>
        <p:spPr bwMode="auto">
          <a:xfrm>
            <a:off x="1344568" y="22163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正方形/長方形 106"/>
          <p:cNvSpPr/>
          <p:nvPr/>
        </p:nvSpPr>
        <p:spPr bwMode="auto">
          <a:xfrm>
            <a:off x="1877968" y="22163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⑤</a:t>
            </a:r>
          </a:p>
        </p:txBody>
      </p:sp>
      <p:sp>
        <p:nvSpPr>
          <p:cNvPr id="108" name="正方形/長方形 107"/>
          <p:cNvSpPr/>
          <p:nvPr/>
        </p:nvSpPr>
        <p:spPr bwMode="auto">
          <a:xfrm>
            <a:off x="2392975" y="22163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99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正方形/長方形 109"/>
          <p:cNvSpPr/>
          <p:nvPr/>
        </p:nvSpPr>
        <p:spPr bwMode="auto">
          <a:xfrm>
            <a:off x="277768" y="27497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⑬</a:t>
            </a:r>
          </a:p>
        </p:txBody>
      </p:sp>
      <p:sp>
        <p:nvSpPr>
          <p:cNvPr id="111" name="正方形/長方形 110"/>
          <p:cNvSpPr/>
          <p:nvPr/>
        </p:nvSpPr>
        <p:spPr bwMode="auto">
          <a:xfrm>
            <a:off x="811168" y="27497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①</a:t>
            </a:r>
          </a:p>
        </p:txBody>
      </p:sp>
      <p:sp>
        <p:nvSpPr>
          <p:cNvPr id="113" name="正方形/長方形 112"/>
          <p:cNvSpPr/>
          <p:nvPr/>
        </p:nvSpPr>
        <p:spPr bwMode="auto">
          <a:xfrm>
            <a:off x="1344568" y="27497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②</a:t>
            </a:r>
          </a:p>
        </p:txBody>
      </p:sp>
      <p:sp>
        <p:nvSpPr>
          <p:cNvPr id="128" name="正方形/長方形 127"/>
          <p:cNvSpPr/>
          <p:nvPr/>
        </p:nvSpPr>
        <p:spPr bwMode="auto">
          <a:xfrm>
            <a:off x="1877968" y="27497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③</a:t>
            </a:r>
          </a:p>
        </p:txBody>
      </p:sp>
      <p:sp>
        <p:nvSpPr>
          <p:cNvPr id="129" name="正方形/長方形 128"/>
          <p:cNvSpPr/>
          <p:nvPr/>
        </p:nvSpPr>
        <p:spPr bwMode="auto">
          <a:xfrm>
            <a:off x="2392975" y="27497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⑭</a:t>
            </a:r>
          </a:p>
        </p:txBody>
      </p:sp>
      <p:sp>
        <p:nvSpPr>
          <p:cNvPr id="131" name="正方形/長方形 130"/>
          <p:cNvSpPr/>
          <p:nvPr/>
        </p:nvSpPr>
        <p:spPr bwMode="auto">
          <a:xfrm>
            <a:off x="277768" y="32831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正方形/長方形 131"/>
          <p:cNvSpPr/>
          <p:nvPr/>
        </p:nvSpPr>
        <p:spPr bwMode="auto">
          <a:xfrm>
            <a:off x="811168" y="3283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⑨</a:t>
            </a:r>
          </a:p>
        </p:txBody>
      </p:sp>
      <p:sp>
        <p:nvSpPr>
          <p:cNvPr id="133" name="正方形/長方形 132"/>
          <p:cNvSpPr/>
          <p:nvPr/>
        </p:nvSpPr>
        <p:spPr bwMode="auto">
          <a:xfrm>
            <a:off x="1344568" y="32831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4" name="正方形/長方形 133"/>
          <p:cNvSpPr/>
          <p:nvPr/>
        </p:nvSpPr>
        <p:spPr bwMode="auto">
          <a:xfrm>
            <a:off x="1877968" y="3283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⑩</a:t>
            </a:r>
          </a:p>
        </p:txBody>
      </p:sp>
      <p:sp>
        <p:nvSpPr>
          <p:cNvPr id="135" name="正方形/長方形 134"/>
          <p:cNvSpPr/>
          <p:nvPr/>
        </p:nvSpPr>
        <p:spPr bwMode="auto">
          <a:xfrm>
            <a:off x="2392975" y="3283169"/>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277768" y="2222938"/>
            <a:ext cx="533400" cy="533400"/>
          </a:xfrm>
          <a:prstGeom prst="rect">
            <a:avLst/>
          </a:prstGeom>
          <a:solidFill>
            <a:srgbClr val="990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99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テキスト ボックス 2"/>
          <p:cNvSpPr txBox="1"/>
          <p:nvPr/>
        </p:nvSpPr>
        <p:spPr>
          <a:xfrm>
            <a:off x="3002575" y="990600"/>
            <a:ext cx="6141425" cy="2677656"/>
          </a:xfrm>
          <a:prstGeom prst="rect">
            <a:avLst/>
          </a:prstGeom>
          <a:noFill/>
        </p:spPr>
        <p:txBody>
          <a:bodyPr wrap="none" rtlCol="0">
            <a:spAutoFit/>
          </a:bodyPr>
          <a:lstStyle/>
          <a:p>
            <a:pPr algn="l"/>
            <a:r>
              <a:rPr kumimoji="1" lang="en-US" altLang="ja-JP" sz="2400" dirty="0"/>
              <a:t>0</a:t>
            </a:r>
            <a:r>
              <a:rPr kumimoji="1" lang="ja-JP" altLang="en-US" sz="2400" dirty="0"/>
              <a:t>：その方向へ</a:t>
            </a:r>
            <a:r>
              <a:rPr lang="ja-JP" altLang="en-US" sz="2400" dirty="0"/>
              <a:t>は動けない</a:t>
            </a:r>
            <a:endParaRPr lang="en-US" altLang="ja-JP" sz="2400" dirty="0"/>
          </a:p>
          <a:p>
            <a:pPr algn="l"/>
            <a:r>
              <a:rPr kumimoji="1" lang="en-US" altLang="ja-JP" sz="2400" dirty="0"/>
              <a:t>1</a:t>
            </a:r>
            <a:r>
              <a:rPr kumimoji="1" lang="ja-JP" altLang="en-US" sz="2400" dirty="0"/>
              <a:t>：その方向へ</a:t>
            </a:r>
            <a:r>
              <a:rPr kumimoji="1" lang="en-US" altLang="ja-JP" sz="2400" dirty="0"/>
              <a:t>1</a:t>
            </a:r>
            <a:r>
              <a:rPr kumimoji="1" lang="ja-JP" altLang="en-US" sz="2400" dirty="0"/>
              <a:t>マス動ける</a:t>
            </a:r>
            <a:endParaRPr kumimoji="1" lang="en-US" altLang="ja-JP" sz="2400" dirty="0"/>
          </a:p>
          <a:p>
            <a:pPr algn="l"/>
            <a:r>
              <a:rPr lang="en-US" altLang="ja-JP" sz="2400" dirty="0"/>
              <a:t>2</a:t>
            </a:r>
            <a:r>
              <a:rPr lang="ja-JP" altLang="en-US" sz="2400" dirty="0"/>
              <a:t>：その方向へいくらでも動ける</a:t>
            </a:r>
            <a:endParaRPr lang="en-US" altLang="ja-JP" sz="2400" dirty="0"/>
          </a:p>
          <a:p>
            <a:pPr algn="l"/>
            <a:r>
              <a:rPr kumimoji="1" lang="en-US" altLang="ja-JP" sz="2400" dirty="0"/>
              <a:t>3: </a:t>
            </a:r>
            <a:r>
              <a:rPr kumimoji="1" lang="ja-JP" altLang="en-US" sz="2400" dirty="0"/>
              <a:t>敵駒が無い場合のみ</a:t>
            </a:r>
            <a:r>
              <a:rPr kumimoji="1" lang="en-US" altLang="ja-JP" sz="2400" dirty="0"/>
              <a:t>1</a:t>
            </a:r>
            <a:r>
              <a:rPr kumimoji="1" lang="ja-JP" altLang="en-US" sz="2400" dirty="0"/>
              <a:t>マス動ける</a:t>
            </a:r>
            <a:endParaRPr kumimoji="1" lang="en-US" altLang="ja-JP" sz="2400" dirty="0"/>
          </a:p>
          <a:p>
            <a:pPr algn="l"/>
            <a:r>
              <a:rPr lang="en-US" altLang="ja-JP" sz="2400" dirty="0"/>
              <a:t>    </a:t>
            </a:r>
            <a:r>
              <a:rPr lang="ja-JP" altLang="en-US" sz="2400" dirty="0"/>
              <a:t>さらに初期位置にいる場合のみ</a:t>
            </a:r>
            <a:r>
              <a:rPr lang="en-US" altLang="ja-JP" sz="2400" dirty="0"/>
              <a:t>2</a:t>
            </a:r>
            <a:r>
              <a:rPr lang="ja-JP" altLang="en-US" sz="2400" dirty="0"/>
              <a:t>マス動ける</a:t>
            </a:r>
            <a:endParaRPr kumimoji="1" lang="en-US" altLang="ja-JP" sz="2400" dirty="0"/>
          </a:p>
          <a:p>
            <a:pPr algn="l"/>
            <a:r>
              <a:rPr kumimoji="1" lang="en-US" altLang="ja-JP" sz="2400" dirty="0"/>
              <a:t>4: </a:t>
            </a:r>
            <a:r>
              <a:rPr kumimoji="1" lang="ja-JP" altLang="en-US" sz="2400" dirty="0"/>
              <a:t>敵駒がある場合のみ</a:t>
            </a:r>
            <a:r>
              <a:rPr kumimoji="1" lang="en-US" altLang="ja-JP" sz="2400" dirty="0"/>
              <a:t>1</a:t>
            </a:r>
            <a:r>
              <a:rPr kumimoji="1" lang="ja-JP" altLang="en-US" sz="2400" dirty="0"/>
              <a:t>マス動ける</a:t>
            </a:r>
            <a:endParaRPr kumimoji="1" lang="en-US" altLang="ja-JP" sz="2400" dirty="0"/>
          </a:p>
        </p:txBody>
      </p:sp>
      <p:graphicFrame>
        <p:nvGraphicFramePr>
          <p:cNvPr id="162" name="表 161"/>
          <p:cNvGraphicFramePr>
            <a:graphicFrameLocks noGrp="1"/>
          </p:cNvGraphicFramePr>
          <p:nvPr>
            <p:extLst>
              <p:ext uri="{D42A27DB-BD31-4B8C-83A1-F6EECF244321}">
                <p14:modId xmlns:p14="http://schemas.microsoft.com/office/powerpoint/2010/main" val="2586619635"/>
              </p:ext>
            </p:extLst>
          </p:nvPr>
        </p:nvGraphicFramePr>
        <p:xfrm>
          <a:off x="762000" y="3886200"/>
          <a:ext cx="7090617" cy="2748280"/>
        </p:xfrm>
        <a:graphic>
          <a:graphicData uri="http://schemas.openxmlformats.org/drawingml/2006/table">
            <a:tbl>
              <a:tblPr firstRow="1" bandRow="1">
                <a:tableStyleId>{5C22544A-7EE6-4342-B048-85BDC9FD1C3A}</a:tableStyleId>
              </a:tblPr>
              <a:tblGrid>
                <a:gridCol w="417095">
                  <a:extLst>
                    <a:ext uri="{9D8B030D-6E8A-4147-A177-3AD203B41FA5}">
                      <a16:colId xmlns:a16="http://schemas.microsoft.com/office/drawing/2014/main" val="20000"/>
                    </a:ext>
                  </a:extLst>
                </a:gridCol>
                <a:gridCol w="342812">
                  <a:extLst>
                    <a:ext uri="{9D8B030D-6E8A-4147-A177-3AD203B41FA5}">
                      <a16:colId xmlns:a16="http://schemas.microsoft.com/office/drawing/2014/main" val="20001"/>
                    </a:ext>
                  </a:extLst>
                </a:gridCol>
                <a:gridCol w="491380">
                  <a:extLst>
                    <a:ext uri="{9D8B030D-6E8A-4147-A177-3AD203B41FA5}">
                      <a16:colId xmlns:a16="http://schemas.microsoft.com/office/drawing/2014/main" val="20002"/>
                    </a:ext>
                  </a:extLst>
                </a:gridCol>
                <a:gridCol w="417095">
                  <a:extLst>
                    <a:ext uri="{9D8B030D-6E8A-4147-A177-3AD203B41FA5}">
                      <a16:colId xmlns:a16="http://schemas.microsoft.com/office/drawing/2014/main" val="20003"/>
                    </a:ext>
                  </a:extLst>
                </a:gridCol>
                <a:gridCol w="417095">
                  <a:extLst>
                    <a:ext uri="{9D8B030D-6E8A-4147-A177-3AD203B41FA5}">
                      <a16:colId xmlns:a16="http://schemas.microsoft.com/office/drawing/2014/main" val="20004"/>
                    </a:ext>
                  </a:extLst>
                </a:gridCol>
                <a:gridCol w="417095">
                  <a:extLst>
                    <a:ext uri="{9D8B030D-6E8A-4147-A177-3AD203B41FA5}">
                      <a16:colId xmlns:a16="http://schemas.microsoft.com/office/drawing/2014/main" val="20005"/>
                    </a:ext>
                  </a:extLst>
                </a:gridCol>
                <a:gridCol w="417095">
                  <a:extLst>
                    <a:ext uri="{9D8B030D-6E8A-4147-A177-3AD203B41FA5}">
                      <a16:colId xmlns:a16="http://schemas.microsoft.com/office/drawing/2014/main" val="20006"/>
                    </a:ext>
                  </a:extLst>
                </a:gridCol>
                <a:gridCol w="417095">
                  <a:extLst>
                    <a:ext uri="{9D8B030D-6E8A-4147-A177-3AD203B41FA5}">
                      <a16:colId xmlns:a16="http://schemas.microsoft.com/office/drawing/2014/main" val="20007"/>
                    </a:ext>
                  </a:extLst>
                </a:gridCol>
                <a:gridCol w="417095">
                  <a:extLst>
                    <a:ext uri="{9D8B030D-6E8A-4147-A177-3AD203B41FA5}">
                      <a16:colId xmlns:a16="http://schemas.microsoft.com/office/drawing/2014/main" val="20008"/>
                    </a:ext>
                  </a:extLst>
                </a:gridCol>
                <a:gridCol w="417095">
                  <a:extLst>
                    <a:ext uri="{9D8B030D-6E8A-4147-A177-3AD203B41FA5}">
                      <a16:colId xmlns:a16="http://schemas.microsoft.com/office/drawing/2014/main" val="20009"/>
                    </a:ext>
                  </a:extLst>
                </a:gridCol>
                <a:gridCol w="417095">
                  <a:extLst>
                    <a:ext uri="{9D8B030D-6E8A-4147-A177-3AD203B41FA5}">
                      <a16:colId xmlns:a16="http://schemas.microsoft.com/office/drawing/2014/main" val="20010"/>
                    </a:ext>
                  </a:extLst>
                </a:gridCol>
                <a:gridCol w="417095">
                  <a:extLst>
                    <a:ext uri="{9D8B030D-6E8A-4147-A177-3AD203B41FA5}">
                      <a16:colId xmlns:a16="http://schemas.microsoft.com/office/drawing/2014/main" val="20011"/>
                    </a:ext>
                  </a:extLst>
                </a:gridCol>
                <a:gridCol w="417095">
                  <a:extLst>
                    <a:ext uri="{9D8B030D-6E8A-4147-A177-3AD203B41FA5}">
                      <a16:colId xmlns:a16="http://schemas.microsoft.com/office/drawing/2014/main" val="20012"/>
                    </a:ext>
                  </a:extLst>
                </a:gridCol>
                <a:gridCol w="417095">
                  <a:extLst>
                    <a:ext uri="{9D8B030D-6E8A-4147-A177-3AD203B41FA5}">
                      <a16:colId xmlns:a16="http://schemas.microsoft.com/office/drawing/2014/main" val="20013"/>
                    </a:ext>
                  </a:extLst>
                </a:gridCol>
                <a:gridCol w="417095">
                  <a:extLst>
                    <a:ext uri="{9D8B030D-6E8A-4147-A177-3AD203B41FA5}">
                      <a16:colId xmlns:a16="http://schemas.microsoft.com/office/drawing/2014/main" val="20014"/>
                    </a:ext>
                  </a:extLst>
                </a:gridCol>
                <a:gridCol w="417095">
                  <a:extLst>
                    <a:ext uri="{9D8B030D-6E8A-4147-A177-3AD203B41FA5}">
                      <a16:colId xmlns:a16="http://schemas.microsoft.com/office/drawing/2014/main" val="20015"/>
                    </a:ext>
                  </a:extLst>
                </a:gridCol>
                <a:gridCol w="417095">
                  <a:extLst>
                    <a:ext uri="{9D8B030D-6E8A-4147-A177-3AD203B41FA5}">
                      <a16:colId xmlns:a16="http://schemas.microsoft.com/office/drawing/2014/main" val="20016"/>
                    </a:ext>
                  </a:extLst>
                </a:gridCol>
              </a:tblGrid>
              <a:tr h="370840">
                <a:tc>
                  <a:txBody>
                    <a:bodyPr/>
                    <a:lstStyle/>
                    <a:p>
                      <a:pPr algn="ctr"/>
                      <a:endParaRPr kumimoji="1" lang="ja-JP" altLang="en-US" baseline="0" dirty="0">
                        <a:latin typeface="Times New Roman" panose="02020603050405020304" pitchFamily="18" charset="0"/>
                      </a:endParaRPr>
                    </a:p>
                  </a:txBody>
                  <a:tcPr/>
                </a:tc>
                <a:tc>
                  <a:txBody>
                    <a:bodyPr/>
                    <a:lstStyle/>
                    <a:p>
                      <a:pPr algn="ctr"/>
                      <a:r>
                        <a:rPr kumimoji="1" lang="ja-JP" altLang="en-US" baseline="0" dirty="0">
                          <a:latin typeface="Times New Roman" panose="02020603050405020304" pitchFamily="18" charset="0"/>
                        </a:rPr>
                        <a:t>①</a:t>
                      </a:r>
                    </a:p>
                  </a:txBody>
                  <a:tcPr/>
                </a:tc>
                <a:tc>
                  <a:txBody>
                    <a:bodyPr/>
                    <a:lstStyle/>
                    <a:p>
                      <a:pPr algn="ctr"/>
                      <a:r>
                        <a:rPr kumimoji="1" lang="ja-JP" altLang="en-US" baseline="0" dirty="0">
                          <a:latin typeface="Times New Roman" panose="02020603050405020304" pitchFamily="18" charset="0"/>
                        </a:rPr>
                        <a:t>②</a:t>
                      </a:r>
                    </a:p>
                  </a:txBody>
                  <a:tcPr/>
                </a:tc>
                <a:tc>
                  <a:txBody>
                    <a:bodyPr/>
                    <a:lstStyle/>
                    <a:p>
                      <a:pPr algn="ctr"/>
                      <a:r>
                        <a:rPr kumimoji="1" lang="ja-JP" altLang="en-US" baseline="0" dirty="0">
                          <a:latin typeface="Times New Roman" panose="02020603050405020304" pitchFamily="18" charset="0"/>
                        </a:rPr>
                        <a:t>③</a:t>
                      </a:r>
                    </a:p>
                  </a:txBody>
                  <a:tcPr/>
                </a:tc>
                <a:tc>
                  <a:txBody>
                    <a:bodyPr/>
                    <a:lstStyle/>
                    <a:p>
                      <a:pPr algn="ctr"/>
                      <a:r>
                        <a:rPr kumimoji="1" lang="ja-JP" altLang="en-US" baseline="0" dirty="0">
                          <a:latin typeface="Times New Roman" panose="02020603050405020304" pitchFamily="18" charset="0"/>
                        </a:rPr>
                        <a:t>④</a:t>
                      </a:r>
                    </a:p>
                  </a:txBody>
                  <a:tcPr/>
                </a:tc>
                <a:tc>
                  <a:txBody>
                    <a:bodyPr/>
                    <a:lstStyle/>
                    <a:p>
                      <a:pPr algn="ctr"/>
                      <a:r>
                        <a:rPr kumimoji="1" lang="ja-JP" altLang="en-US" baseline="0" dirty="0">
                          <a:latin typeface="Times New Roman" panose="02020603050405020304" pitchFamily="18" charset="0"/>
                        </a:rPr>
                        <a:t>⑤</a:t>
                      </a:r>
                    </a:p>
                  </a:txBody>
                  <a:tcPr/>
                </a:tc>
                <a:tc>
                  <a:txBody>
                    <a:bodyPr/>
                    <a:lstStyle/>
                    <a:p>
                      <a:pPr algn="ctr"/>
                      <a:r>
                        <a:rPr kumimoji="1" lang="ja-JP" altLang="en-US" baseline="0" dirty="0">
                          <a:latin typeface="Times New Roman" panose="02020603050405020304" pitchFamily="18" charset="0"/>
                        </a:rPr>
                        <a:t>⑥</a:t>
                      </a:r>
                    </a:p>
                  </a:txBody>
                  <a:tcPr/>
                </a:tc>
                <a:tc>
                  <a:txBody>
                    <a:bodyPr/>
                    <a:lstStyle/>
                    <a:p>
                      <a:pPr algn="ctr"/>
                      <a:r>
                        <a:rPr kumimoji="1" lang="ja-JP" altLang="en-US" baseline="0" dirty="0">
                          <a:latin typeface="Times New Roman" panose="02020603050405020304" pitchFamily="18" charset="0"/>
                        </a:rPr>
                        <a:t>⑦</a:t>
                      </a:r>
                    </a:p>
                  </a:txBody>
                  <a:tcPr/>
                </a:tc>
                <a:tc>
                  <a:txBody>
                    <a:bodyPr/>
                    <a:lstStyle/>
                    <a:p>
                      <a:pPr algn="ctr"/>
                      <a:r>
                        <a:rPr kumimoji="1" lang="ja-JP" altLang="en-US" baseline="0" dirty="0">
                          <a:latin typeface="Times New Roman" panose="02020603050405020304" pitchFamily="18" charset="0"/>
                        </a:rPr>
                        <a:t>⑧</a:t>
                      </a:r>
                    </a:p>
                  </a:txBody>
                  <a:tcPr/>
                </a:tc>
                <a:tc>
                  <a:txBody>
                    <a:bodyPr/>
                    <a:lstStyle/>
                    <a:p>
                      <a:pPr algn="ctr"/>
                      <a:r>
                        <a:rPr kumimoji="1" lang="ja-JP" altLang="en-US" baseline="0" dirty="0">
                          <a:latin typeface="Times New Roman" panose="02020603050405020304" pitchFamily="18" charset="0"/>
                        </a:rPr>
                        <a:t>⑨</a:t>
                      </a:r>
                    </a:p>
                  </a:txBody>
                  <a:tcPr/>
                </a:tc>
                <a:tc>
                  <a:txBody>
                    <a:bodyPr/>
                    <a:lstStyle/>
                    <a:p>
                      <a:pPr algn="ctr"/>
                      <a:r>
                        <a:rPr kumimoji="1" lang="ja-JP" altLang="en-US" baseline="0" dirty="0">
                          <a:latin typeface="Times New Roman" panose="02020603050405020304" pitchFamily="18" charset="0"/>
                        </a:rPr>
                        <a:t>⑩</a:t>
                      </a:r>
                    </a:p>
                  </a:txBody>
                  <a:tcPr/>
                </a:tc>
                <a:tc>
                  <a:txBody>
                    <a:bodyPr/>
                    <a:lstStyle/>
                    <a:p>
                      <a:pPr algn="ctr"/>
                      <a:r>
                        <a:rPr kumimoji="1" lang="ja-JP" altLang="en-US" baseline="0" dirty="0">
                          <a:latin typeface="Times New Roman" panose="02020603050405020304" pitchFamily="18" charset="0"/>
                        </a:rPr>
                        <a:t>⑪</a:t>
                      </a:r>
                    </a:p>
                  </a:txBody>
                  <a:tcPr/>
                </a:tc>
                <a:tc>
                  <a:txBody>
                    <a:bodyPr/>
                    <a:lstStyle/>
                    <a:p>
                      <a:pPr algn="ctr"/>
                      <a:r>
                        <a:rPr kumimoji="1" lang="ja-JP" altLang="en-US" baseline="0" dirty="0">
                          <a:latin typeface="Times New Roman" panose="02020603050405020304" pitchFamily="18" charset="0"/>
                        </a:rPr>
                        <a:t>⑫</a:t>
                      </a:r>
                    </a:p>
                  </a:txBody>
                  <a:tcPr/>
                </a:tc>
                <a:tc>
                  <a:txBody>
                    <a:bodyPr/>
                    <a:lstStyle/>
                    <a:p>
                      <a:pPr algn="ctr"/>
                      <a:r>
                        <a:rPr kumimoji="1" lang="ja-JP" altLang="en-US" baseline="0" dirty="0">
                          <a:latin typeface="Times New Roman" panose="02020603050405020304" pitchFamily="18" charset="0"/>
                        </a:rPr>
                        <a:t>⑬</a:t>
                      </a:r>
                    </a:p>
                  </a:txBody>
                  <a:tcPr/>
                </a:tc>
                <a:tc>
                  <a:txBody>
                    <a:bodyPr/>
                    <a:lstStyle/>
                    <a:p>
                      <a:pPr algn="ctr"/>
                      <a:r>
                        <a:rPr kumimoji="1" lang="ja-JP" altLang="en-US" baseline="0" dirty="0">
                          <a:latin typeface="Times New Roman" panose="02020603050405020304" pitchFamily="18" charset="0"/>
                        </a:rPr>
                        <a:t>⑭</a:t>
                      </a:r>
                    </a:p>
                  </a:txBody>
                  <a:tcPr/>
                </a:tc>
                <a:tc>
                  <a:txBody>
                    <a:bodyPr/>
                    <a:lstStyle/>
                    <a:p>
                      <a:pPr algn="ctr"/>
                      <a:r>
                        <a:rPr kumimoji="1" lang="ja-JP" altLang="en-US" baseline="0" dirty="0">
                          <a:latin typeface="Times New Roman" panose="02020603050405020304" pitchFamily="18" charset="0"/>
                        </a:rPr>
                        <a:t>⑮</a:t>
                      </a:r>
                    </a:p>
                  </a:txBody>
                  <a:tcPr/>
                </a:tc>
                <a:tc>
                  <a:txBody>
                    <a:bodyPr/>
                    <a:lstStyle/>
                    <a:p>
                      <a:pPr algn="ctr"/>
                      <a:r>
                        <a:rPr kumimoji="1" lang="ja-JP" altLang="en-US" baseline="0" dirty="0">
                          <a:latin typeface="Times New Roman" panose="02020603050405020304" pitchFamily="18" charset="0"/>
                        </a:rPr>
                        <a:t>⑯</a:t>
                      </a:r>
                    </a:p>
                  </a:txBody>
                  <a:tcPr/>
                </a:tc>
                <a:extLst>
                  <a:ext uri="{0D108BD9-81ED-4DB2-BD59-A6C34878D82A}">
                    <a16:rowId xmlns:a16="http://schemas.microsoft.com/office/drawing/2014/main" val="10000"/>
                  </a:ext>
                </a:extLst>
              </a:tr>
              <a:tr h="370840">
                <a:tc>
                  <a:txBody>
                    <a:bodyPr/>
                    <a:lstStyle/>
                    <a:p>
                      <a:pPr algn="ctr"/>
                      <a:r>
                        <a:rPr kumimoji="1" lang="en-US" altLang="ja-JP" baseline="0" dirty="0">
                          <a:latin typeface="Times New Roman" panose="02020603050405020304" pitchFamily="18" charset="0"/>
                        </a:rPr>
                        <a:t>P</a:t>
                      </a:r>
                      <a:endParaRPr kumimoji="1" lang="ja-JP" altLang="en-US"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4</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3</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4</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algn="ctr"/>
                      <a:r>
                        <a:rPr kumimoji="1" lang="en-US" altLang="ja-JP" baseline="0" dirty="0">
                          <a:latin typeface="Times New Roman" panose="02020603050405020304" pitchFamily="18" charset="0"/>
                        </a:rPr>
                        <a:t>R</a:t>
                      </a:r>
                      <a:endParaRPr kumimoji="1" lang="ja-JP" altLang="en-US"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algn="ctr"/>
                      <a:r>
                        <a:rPr kumimoji="1" lang="en-US" altLang="ja-JP" baseline="0" dirty="0">
                          <a:latin typeface="Times New Roman" panose="02020603050405020304" pitchFamily="18" charset="0"/>
                        </a:rPr>
                        <a:t>N</a:t>
                      </a:r>
                      <a:endParaRPr kumimoji="1" lang="ja-JP" altLang="en-US"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pPr algn="ctr"/>
                      <a:r>
                        <a:rPr kumimoji="1" lang="en-US" altLang="ja-JP" baseline="0" dirty="0">
                          <a:latin typeface="Times New Roman" panose="02020603050405020304" pitchFamily="18" charset="0"/>
                        </a:rPr>
                        <a:t>B</a:t>
                      </a:r>
                      <a:endParaRPr kumimoji="1" lang="ja-JP" altLang="en-US"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pPr algn="ctr"/>
                      <a:r>
                        <a:rPr kumimoji="1" lang="en-US" altLang="ja-JP" baseline="0" dirty="0">
                          <a:latin typeface="Times New Roman" panose="02020603050405020304" pitchFamily="18" charset="0"/>
                        </a:rPr>
                        <a:t>Q</a:t>
                      </a:r>
                      <a:endParaRPr kumimoji="1" lang="ja-JP" altLang="en-US"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pPr algn="ctr"/>
                      <a:r>
                        <a:rPr kumimoji="1" lang="en-US" altLang="ja-JP" baseline="0" dirty="0">
                          <a:latin typeface="Times New Roman" panose="02020603050405020304" pitchFamily="18" charset="0"/>
                        </a:rPr>
                        <a:t>K</a:t>
                      </a:r>
                      <a:endParaRPr kumimoji="1" lang="ja-JP" altLang="en-US"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a:tc>
                <a:extLst>
                  <a:ext uri="{0D108BD9-81ED-4DB2-BD59-A6C34878D82A}">
                    <a16:rowId xmlns:a16="http://schemas.microsoft.com/office/drawing/2014/main" val="10006"/>
                  </a:ext>
                </a:extLst>
              </a:tr>
            </a:tbl>
          </a:graphicData>
        </a:graphic>
      </p:graphicFrame>
      <p:pic>
        <p:nvPicPr>
          <p:cNvPr id="31" name="図 30" descr="piece_pawnw.gif"/>
          <p:cNvPicPr>
            <a:picLocks noChangeAspect="1"/>
          </p:cNvPicPr>
          <p:nvPr/>
        </p:nvPicPr>
        <p:blipFill>
          <a:blip r:embed="rId3" cstate="print"/>
          <a:stretch>
            <a:fillRect/>
          </a:stretch>
        </p:blipFill>
        <p:spPr>
          <a:xfrm>
            <a:off x="1402375" y="2286000"/>
            <a:ext cx="328613" cy="400050"/>
          </a:xfrm>
          <a:prstGeom prst="rect">
            <a:avLst/>
          </a:prstGeom>
        </p:spPr>
      </p:pic>
    </p:spTree>
    <p:extLst>
      <p:ext uri="{BB962C8B-B14F-4D97-AF65-F5344CB8AC3E}">
        <p14:creationId xmlns:p14="http://schemas.microsoft.com/office/powerpoint/2010/main" val="3711247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駒の文字列表現を返すメソッド</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en-US" altLang="ja-JP" baseline="0" dirty="0" err="1">
                <a:latin typeface="Times New Roman" pitchFamily="18" charset="0"/>
              </a:rPr>
              <a:t>toString</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駒の文字列表現を返す</a:t>
            </a:r>
            <a:endParaRPr kumimoji="1" lang="ja-JP" altLang="en-US" baseline="0" dirty="0">
              <a:latin typeface="Times New Roman" pitchFamily="18" charset="0"/>
            </a:endParaRPr>
          </a:p>
        </p:txBody>
      </p:sp>
      <p:sp>
        <p:nvSpPr>
          <p:cNvPr id="4" name="正方形/長方形 3"/>
          <p:cNvSpPr/>
          <p:nvPr/>
        </p:nvSpPr>
        <p:spPr bwMode="auto">
          <a:xfrm>
            <a:off x="228600" y="2667000"/>
            <a:ext cx="4419600" cy="36576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String </a:t>
            </a:r>
            <a:r>
              <a:rPr kumimoji="1" lang="en-US" altLang="ja-JP" sz="28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toString</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switch (type)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case 01 : return “</a:t>
            </a:r>
            <a:r>
              <a:rPr lang="ja-JP" altLang="en-US" dirty="0">
                <a:latin typeface="Times New Roman" pitchFamily="18" charset="0"/>
              </a:rPr>
              <a:t> 歩</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case 02 : return “ </a:t>
            </a:r>
            <a:r>
              <a:rPr lang="ja-JP" altLang="en-US" dirty="0">
                <a:latin typeface="Times New Roman" pitchFamily="18" charset="0"/>
              </a:rPr>
              <a:t>香</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case 03 : return “ </a:t>
            </a:r>
            <a:r>
              <a:rPr lang="ja-JP" altLang="en-US" dirty="0">
                <a:latin typeface="Times New Roman" pitchFamily="18" charset="0"/>
              </a:rPr>
              <a:t>桂</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 name="正方形/長方形 4"/>
          <p:cNvSpPr/>
          <p:nvPr/>
        </p:nvSpPr>
        <p:spPr bwMode="auto">
          <a:xfrm>
            <a:off x="4724400" y="2667000"/>
            <a:ext cx="4419600" cy="36576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case 11 : return “v</a:t>
            </a:r>
            <a:r>
              <a:rPr lang="ja-JP" altLang="en-US" dirty="0">
                <a:latin typeface="Times New Roman" pitchFamily="18" charset="0"/>
              </a:rPr>
              <a:t>歩</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case 12 : return “v</a:t>
            </a:r>
            <a:r>
              <a:rPr lang="ja-JP" altLang="en-US" dirty="0">
                <a:latin typeface="Times New Roman" pitchFamily="18" charset="0"/>
              </a:rPr>
              <a:t>香</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default : return “ </a:t>
            </a:r>
            <a:r>
              <a:rPr lang="ja-JP" altLang="en-US" dirty="0">
                <a:latin typeface="Times New Roman" pitchFamily="18" charset="0"/>
              </a:rPr>
              <a:t>　</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ゲーム</a:t>
            </a:r>
            <a:r>
              <a:rPr lang="en-US" altLang="ja-JP" baseline="0" dirty="0">
                <a:latin typeface="Times New Roman" pitchFamily="18" charset="0"/>
              </a:rPr>
              <a:t>AI</a:t>
            </a:r>
            <a:r>
              <a:rPr lang="ja-JP" altLang="en-US" baseline="0" dirty="0">
                <a:latin typeface="Times New Roman" pitchFamily="18" charset="0"/>
              </a:rPr>
              <a:t>の作成</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ゲーム</a:t>
            </a:r>
            <a:r>
              <a:rPr kumimoji="1" lang="en-US" altLang="ja-JP" baseline="0" dirty="0">
                <a:latin typeface="Times New Roman" pitchFamily="18" charset="0"/>
              </a:rPr>
              <a:t>AI</a:t>
            </a:r>
            <a:r>
              <a:rPr lang="ja-JP" altLang="en-US" baseline="0" dirty="0">
                <a:latin typeface="Times New Roman" pitchFamily="18" charset="0"/>
              </a:rPr>
              <a:t>作成には何が必要か？</a:t>
            </a:r>
            <a:endParaRPr lang="en-US" altLang="ja-JP" baseline="0" dirty="0">
              <a:latin typeface="Times New Roman" pitchFamily="18" charset="0"/>
            </a:endParaRPr>
          </a:p>
          <a:p>
            <a:pPr lvl="1"/>
            <a:r>
              <a:rPr kumimoji="1" lang="ja-JP" altLang="en-US" baseline="0" dirty="0">
                <a:latin typeface="Times New Roman" pitchFamily="18" charset="0"/>
              </a:rPr>
              <a:t>ルール通りに指せる・打てる</a:t>
            </a:r>
            <a:endParaRPr kumimoji="1" lang="en-US" altLang="ja-JP" baseline="0" dirty="0">
              <a:latin typeface="Times New Roman" pitchFamily="18" charset="0"/>
            </a:endParaRPr>
          </a:p>
          <a:p>
            <a:pPr lvl="2"/>
            <a:r>
              <a:rPr lang="ja-JP" altLang="en-US" baseline="0" dirty="0">
                <a:latin typeface="Times New Roman" pitchFamily="18" charset="0"/>
              </a:rPr>
              <a:t>合法手の中で強い手を選べる</a:t>
            </a:r>
            <a:endParaRPr lang="en-US" altLang="ja-JP" baseline="0" dirty="0">
              <a:latin typeface="Times New Roman" pitchFamily="18" charset="0"/>
            </a:endParaRPr>
          </a:p>
          <a:p>
            <a:pPr lvl="1"/>
            <a:r>
              <a:rPr kumimoji="1" lang="ja-JP" altLang="en-US" baseline="0" dirty="0">
                <a:latin typeface="Times New Roman" pitchFamily="18" charset="0"/>
              </a:rPr>
              <a:t>プレイヤーの手が合法手か判定できる</a:t>
            </a:r>
            <a:endParaRPr kumimoji="1" lang="en-US" altLang="ja-JP" baseline="0" dirty="0">
              <a:latin typeface="Times New Roman" pitchFamily="18" charset="0"/>
            </a:endParaRPr>
          </a:p>
          <a:p>
            <a:pPr lvl="1"/>
            <a:r>
              <a:rPr lang="ja-JP" altLang="en-US" baseline="0" dirty="0">
                <a:latin typeface="Times New Roman" pitchFamily="18" charset="0"/>
              </a:rPr>
              <a:t>合法手を指した・打った後の</a:t>
            </a:r>
            <a:r>
              <a:rPr kumimoji="1" lang="ja-JP" altLang="en-US" baseline="0" dirty="0">
                <a:latin typeface="Times New Roman" pitchFamily="18" charset="0"/>
              </a:rPr>
              <a:t>局面を生成できる</a:t>
            </a:r>
            <a:endParaRPr kumimoji="1" lang="en-US" altLang="ja-JP" baseline="0" dirty="0">
              <a:latin typeface="Times New Roman" pitchFamily="18" charset="0"/>
            </a:endParaRPr>
          </a:p>
          <a:p>
            <a:pPr lvl="1"/>
            <a:r>
              <a:rPr lang="ja-JP" altLang="en-US" baseline="0" dirty="0">
                <a:latin typeface="Times New Roman" pitchFamily="18" charset="0"/>
              </a:rPr>
              <a:t>終了判定ができる</a:t>
            </a:r>
            <a:endParaRPr lang="en-US" altLang="ja-JP" baseline="0" dirty="0">
              <a:latin typeface="Times New Roman" pitchFamily="18" charset="0"/>
            </a:endParaRPr>
          </a:p>
          <a:p>
            <a:pPr lvl="1"/>
            <a:r>
              <a:rPr kumimoji="1" lang="ja-JP" altLang="en-US" baseline="0" dirty="0">
                <a:latin typeface="Times New Roman" pitchFamily="18" charset="0"/>
              </a:rPr>
              <a:t>得点計算・勝敗判定ができる</a:t>
            </a:r>
          </a:p>
        </p:txBody>
      </p:sp>
    </p:spTree>
    <p:extLst>
      <p:ext uri="{BB962C8B-B14F-4D97-AF65-F5344CB8AC3E}">
        <p14:creationId xmlns:p14="http://schemas.microsoft.com/office/powerpoint/2010/main" val="1067445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駒が成れるかを返すメソッド</a:t>
            </a:r>
          </a:p>
        </p:txBody>
      </p:sp>
      <p:sp>
        <p:nvSpPr>
          <p:cNvPr id="3" name="コンテンツ プレースホルダ 2"/>
          <p:cNvSpPr>
            <a:spLocks noGrp="1"/>
          </p:cNvSpPr>
          <p:nvPr>
            <p:ph idx="1"/>
          </p:nvPr>
        </p:nvSpPr>
        <p:spPr/>
        <p:txBody>
          <a:bodyPr/>
          <a:lstStyle/>
          <a:p>
            <a:r>
              <a:rPr kumimoji="1" lang="en-US" altLang="ja-JP" baseline="0" dirty="0" err="1">
                <a:latin typeface="Times New Roman" pitchFamily="18" charset="0"/>
              </a:rPr>
              <a:t>canPromote</a:t>
            </a:r>
            <a:r>
              <a:rPr kumimoji="1" lang="en-US" altLang="ja-JP" baseline="0" dirty="0">
                <a:latin typeface="Times New Roman" pitchFamily="18" charset="0"/>
              </a:rPr>
              <a:t>() </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駒が成れるかを返す</a:t>
            </a:r>
            <a:endParaRPr kumimoji="1" lang="ja-JP" altLang="en-US" baseline="0" dirty="0">
              <a:latin typeface="Times New Roman" pitchFamily="18" charset="0"/>
            </a:endParaRPr>
          </a:p>
        </p:txBody>
      </p:sp>
      <p:sp>
        <p:nvSpPr>
          <p:cNvPr id="4" name="正方形/長方形 3"/>
          <p:cNvSpPr/>
          <p:nvPr/>
        </p:nvSpPr>
        <p:spPr bwMode="auto">
          <a:xfrm>
            <a:off x="1143000" y="2743200"/>
            <a:ext cx="7620000" cy="38862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latin typeface="Times New Roman" pitchFamily="18" charset="0"/>
              </a:rPr>
              <a:t>boolean</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4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canPromote</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switch (type)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case </a:t>
            </a: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歩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lang="en-US" altLang="ja-JP" sz="2400" dirty="0">
                <a:latin typeface="Times New Roman" pitchFamily="18" charset="0"/>
              </a:rPr>
              <a:t>case </a:t>
            </a:r>
            <a:r>
              <a:rPr lang="ja-JP" altLang="en-US" sz="2400" dirty="0">
                <a:latin typeface="Times New Roman" pitchFamily="18" charset="0"/>
              </a:rPr>
              <a:t>香 </a:t>
            </a:r>
            <a:r>
              <a:rPr lang="en-US" altLang="ja-JP" sz="2400" dirty="0">
                <a:latin typeface="Times New Roman" pitchFamily="18" charset="0"/>
              </a:rPr>
              <a:t>: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case </a:t>
            </a: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桂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case </a:t>
            </a: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銀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lang="en-US" altLang="ja-JP" sz="2400" dirty="0">
                <a:latin typeface="Times New Roman" pitchFamily="18" charset="0"/>
              </a:rPr>
              <a:t>case </a:t>
            </a:r>
            <a:r>
              <a:rPr lang="ja-JP" altLang="en-US" sz="2400" dirty="0">
                <a:latin typeface="Times New Roman" pitchFamily="18" charset="0"/>
              </a:rPr>
              <a:t>角 </a:t>
            </a:r>
            <a:r>
              <a:rPr lang="en-US" altLang="ja-JP" sz="2400" dirty="0">
                <a:latin typeface="Times New Roman" pitchFamily="18" charset="0"/>
              </a:rPr>
              <a:t>: case </a:t>
            </a:r>
            <a:r>
              <a:rPr lang="ja-JP" altLang="en-US" sz="2400" dirty="0">
                <a:latin typeface="Times New Roman" pitchFamily="18" charset="0"/>
              </a:rPr>
              <a:t>飛 </a:t>
            </a:r>
            <a:r>
              <a:rPr lang="en-US" altLang="ja-JP" sz="2400" dirty="0">
                <a:latin typeface="Times New Roman" pitchFamily="18" charset="0"/>
              </a:rPr>
              <a:t>:</a:t>
            </a:r>
            <a:endPar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return true;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default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a:t>
            </a:r>
            <a:endPar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駒を成るメソッド</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en-US" altLang="ja-JP" baseline="0" dirty="0">
                <a:latin typeface="Times New Roman" pitchFamily="18" charset="0"/>
              </a:rPr>
              <a:t>promote() </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駒を成る</a:t>
            </a:r>
            <a:endParaRPr kumimoji="1" lang="ja-JP" altLang="en-US" baseline="0" dirty="0">
              <a:latin typeface="Times New Roman" pitchFamily="18" charset="0"/>
            </a:endParaRPr>
          </a:p>
        </p:txBody>
      </p:sp>
      <p:sp>
        <p:nvSpPr>
          <p:cNvPr id="4" name="正方形/長方形 3"/>
          <p:cNvSpPr/>
          <p:nvPr/>
        </p:nvSpPr>
        <p:spPr bwMode="auto">
          <a:xfrm>
            <a:off x="1295400" y="2667000"/>
            <a:ext cx="7239000" cy="39624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void promote()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if (!</a:t>
            </a:r>
            <a:r>
              <a:rPr lang="en-US" altLang="ja-JP" sz="2400" dirty="0" err="1">
                <a:latin typeface="Times New Roman" pitchFamily="18" charset="0"/>
              </a:rPr>
              <a:t>canPromote</a:t>
            </a:r>
            <a:r>
              <a:rPr lang="en-US" altLang="ja-JP" sz="2400" dirty="0">
                <a:latin typeface="Times New Roman" pitchFamily="18" charset="0"/>
              </a:rPr>
              <a:t>()) error();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成れない駒はエラー</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switch (type)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        case </a:t>
            </a: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歩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 type = </a:t>
            </a: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と</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 break;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case </a:t>
            </a:r>
            <a:r>
              <a:rPr lang="ja-JP" altLang="en-US" sz="2400" dirty="0">
                <a:latin typeface="Times New Roman" pitchFamily="18" charset="0"/>
              </a:rPr>
              <a:t>香 </a:t>
            </a:r>
            <a:r>
              <a:rPr lang="en-US" altLang="ja-JP" sz="2400" dirty="0">
                <a:latin typeface="Times New Roman" pitchFamily="18" charset="0"/>
              </a:rPr>
              <a:t>: type = </a:t>
            </a:r>
            <a:r>
              <a:rPr lang="ja-JP" altLang="en-US" sz="2400" dirty="0">
                <a:latin typeface="Times New Roman" pitchFamily="18" charset="0"/>
              </a:rPr>
              <a:t>杏</a:t>
            </a:r>
            <a:r>
              <a:rPr lang="en-US" altLang="ja-JP" sz="2400" dirty="0">
                <a:latin typeface="Times New Roman" pitchFamily="18" charset="0"/>
              </a:rPr>
              <a:t>; break;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        case </a:t>
            </a: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桂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 type = </a:t>
            </a: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圭</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rPr>
              <a:t>; break;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a:t>
            </a:r>
            <a:endPar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チェスの昇格</a:t>
            </a:r>
            <a:endParaRPr kumimoji="1" lang="ja-JP" altLang="en-US" dirty="0">
              <a:latin typeface="Times New Roman" panose="02020603050405020304" pitchFamily="18" charset="0"/>
            </a:endParaRPr>
          </a:p>
        </p:txBody>
      </p:sp>
      <p:sp>
        <p:nvSpPr>
          <p:cNvPr id="18" name="コンテンツ プレースホルダー 17"/>
          <p:cNvSpPr>
            <a:spLocks noGrp="1"/>
          </p:cNvSpPr>
          <p:nvPr>
            <p:ph idx="1"/>
          </p:nvPr>
        </p:nvSpPr>
        <p:spPr>
          <a:xfrm>
            <a:off x="466376" y="1143001"/>
            <a:ext cx="8677624" cy="1295400"/>
          </a:xfrm>
        </p:spPr>
        <p:txBody>
          <a:bodyPr/>
          <a:lstStyle/>
          <a:p>
            <a:r>
              <a:rPr lang="ja-JP" altLang="en-US" sz="2800" dirty="0"/>
              <a:t>昇格</a:t>
            </a:r>
            <a:endParaRPr kumimoji="1" lang="en-US" altLang="ja-JP" sz="2800" dirty="0"/>
          </a:p>
          <a:p>
            <a:pPr lvl="1"/>
            <a:r>
              <a:rPr lang="ja-JP" altLang="en-US" sz="2400" dirty="0"/>
              <a:t>最前列に到達したポーンはキング以外の任意の駒に成れる</a:t>
            </a:r>
            <a:endParaRPr kumimoji="1" lang="en-US" altLang="ja-JP" sz="2400" dirty="0"/>
          </a:p>
        </p:txBody>
      </p:sp>
      <p:grpSp>
        <p:nvGrpSpPr>
          <p:cNvPr id="192" name="グループ化 191"/>
          <p:cNvGrpSpPr/>
          <p:nvPr/>
        </p:nvGrpSpPr>
        <p:grpSpPr>
          <a:xfrm>
            <a:off x="609600" y="2590800"/>
            <a:ext cx="3607650" cy="3607653"/>
            <a:chOff x="562304" y="1245449"/>
            <a:chExt cx="5105400" cy="5105404"/>
          </a:xfrm>
        </p:grpSpPr>
        <p:sp>
          <p:nvSpPr>
            <p:cNvPr id="193" name="正方形/長方形 192"/>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7" name="正方形/長方形 266"/>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8" name="正方形/長方形 267"/>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9" name="正方形/長方形 268"/>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0" name="正方形/長方形 269"/>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1" name="正方形/長方形 270"/>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2" name="正方形/長方形 271"/>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4" name="正方形/長方形 273"/>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5" name="正方形/長方形 274"/>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6" name="正方形/長方形 275"/>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7" name="正方形/長方形 276"/>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8" name="正方形/長方形 277"/>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正方形/長方形 318"/>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正方形/長方形 319"/>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1" name="正方形/長方形 320"/>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2" name="正方形/長方形 321"/>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3" name="正方形/長方形 322"/>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5" name="正方形/長方形 324"/>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9" name="正方形/長方形 328"/>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0" name="正方形/長方形 329"/>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1" name="正方形/長方形 330"/>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2" name="正方形/長方形 331"/>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3" name="正方形/長方形 332"/>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8" name="正方形/長方形 417"/>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9" name="正方形/長方形 418"/>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0" name="正方形/長方形 419"/>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1" name="正方形/長方形 420"/>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2" name="正方形/長方形 421"/>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3" name="正方形/長方形 422"/>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4" name="テキスト ボックス 423"/>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425" name="テキスト ボックス 424"/>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426" name="テキスト ボックス 425"/>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427" name="テキスト ボックス 426"/>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428" name="テキスト ボックス 427"/>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429" name="テキスト ボックス 428"/>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430" name="テキスト ボックス 429"/>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431" name="テキスト ボックス 430"/>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432" name="テキスト ボックス 431"/>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433" name="テキスト ボックス 432"/>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434" name="テキスト ボックス 433"/>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435" name="テキスト ボックス 434"/>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436" name="テキスト ボックス 435"/>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437" name="テキスト ボックス 436"/>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438" name="テキスト ボックス 437"/>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439" name="テキスト ボックス 438"/>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440" name="図 4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600" y="3352800"/>
            <a:ext cx="219075" cy="266700"/>
          </a:xfrm>
          <a:prstGeom prst="rect">
            <a:avLst/>
          </a:prstGeom>
        </p:spPr>
      </p:pic>
      <p:grpSp>
        <p:nvGrpSpPr>
          <p:cNvPr id="613" name="グループ化 612"/>
          <p:cNvGrpSpPr/>
          <p:nvPr/>
        </p:nvGrpSpPr>
        <p:grpSpPr>
          <a:xfrm>
            <a:off x="4953000" y="2133600"/>
            <a:ext cx="1828800" cy="1987304"/>
            <a:chOff x="4953000" y="2133600"/>
            <a:chExt cx="1828800" cy="1987304"/>
          </a:xfrm>
        </p:grpSpPr>
        <p:grpSp>
          <p:nvGrpSpPr>
            <p:cNvPr id="524" name="グループ化 523"/>
            <p:cNvGrpSpPr/>
            <p:nvPr/>
          </p:nvGrpSpPr>
          <p:grpSpPr>
            <a:xfrm>
              <a:off x="4953000" y="2133600"/>
              <a:ext cx="1828800" cy="1987304"/>
              <a:chOff x="4800600" y="2281671"/>
              <a:chExt cx="1828800" cy="1987304"/>
            </a:xfrm>
          </p:grpSpPr>
          <p:sp>
            <p:nvSpPr>
              <p:cNvPr id="442" name="正方形/長方形 441"/>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3" name="正方形/長方形 442"/>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4" name="正方形/長方形 443"/>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5" name="正方形/長方形 444"/>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6" name="正方形/長方形 445"/>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1" name="正方形/長方形 450"/>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2" name="正方形/長方形 451"/>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3" name="正方形/長方形 452"/>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4" name="正方形/長方形 453"/>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9" name="正方形/長方形 458"/>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0" name="正方形/長方形 459"/>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1" name="正方形/長方形 460"/>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2" name="正方形/長方形 461"/>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7" name="正方形/長方形 466"/>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8" name="正方形/長方形 467"/>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9" name="正方形/長方形 468"/>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0" name="正方形/長方形 469"/>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7" name="テキスト ボックス 506"/>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508" name="テキスト ボックス 507"/>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509" name="テキスト ボックス 508"/>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510" name="テキスト ボックス 509"/>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519" name="テキスト ボックス 518"/>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520" name="テキスト ボックス 519"/>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521" name="テキスト ボックス 520"/>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522" name="テキスト ボックス 521"/>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529" name="図 5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87677" y="2632627"/>
              <a:ext cx="266700" cy="295275"/>
            </a:xfrm>
            <a:prstGeom prst="rect">
              <a:avLst/>
            </a:prstGeom>
          </p:spPr>
        </p:pic>
      </p:grpSp>
      <p:grpSp>
        <p:nvGrpSpPr>
          <p:cNvPr id="614" name="グループ化 613"/>
          <p:cNvGrpSpPr/>
          <p:nvPr/>
        </p:nvGrpSpPr>
        <p:grpSpPr>
          <a:xfrm>
            <a:off x="7010400" y="2133600"/>
            <a:ext cx="1828800" cy="1987304"/>
            <a:chOff x="7010400" y="2133600"/>
            <a:chExt cx="1828800" cy="1987304"/>
          </a:xfrm>
        </p:grpSpPr>
        <p:grpSp>
          <p:nvGrpSpPr>
            <p:cNvPr id="533" name="グループ化 532"/>
            <p:cNvGrpSpPr/>
            <p:nvPr/>
          </p:nvGrpSpPr>
          <p:grpSpPr>
            <a:xfrm>
              <a:off x="7010400" y="2133600"/>
              <a:ext cx="1828800" cy="1987304"/>
              <a:chOff x="4800600" y="2281671"/>
              <a:chExt cx="1828800" cy="1987304"/>
            </a:xfrm>
          </p:grpSpPr>
          <p:sp>
            <p:nvSpPr>
              <p:cNvPr id="534" name="正方形/長方形 533"/>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5" name="正方形/長方形 534"/>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6" name="正方形/長方形 535"/>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7" name="正方形/長方形 536"/>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8" name="正方形/長方形 537"/>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9" name="正方形/長方形 538"/>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0" name="正方形/長方形 539"/>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1" name="正方形/長方形 540"/>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2" name="正方形/長方形 541"/>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3" name="正方形/長方形 542"/>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4" name="正方形/長方形 543"/>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5" name="正方形/長方形 544"/>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6" name="正方形/長方形 545"/>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7" name="正方形/長方形 546"/>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8" name="正方形/長方形 547"/>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9" name="正方形/長方形 548"/>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0" name="正方形/長方形 549"/>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1" name="テキスト ボックス 550"/>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552" name="テキスト ボックス 551"/>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553" name="テキスト ボックス 552"/>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554" name="テキスト ボックス 553"/>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555" name="テキスト ボックス 554"/>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556" name="テキスト ボックス 555"/>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557" name="テキスト ボックス 556"/>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558" name="テキスト ボックス 557"/>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530" name="図 5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26026" y="2618782"/>
              <a:ext cx="304800" cy="285750"/>
            </a:xfrm>
            <a:prstGeom prst="rect">
              <a:avLst/>
            </a:prstGeom>
          </p:spPr>
        </p:pic>
      </p:grpSp>
      <p:grpSp>
        <p:nvGrpSpPr>
          <p:cNvPr id="615" name="グループ化 614"/>
          <p:cNvGrpSpPr/>
          <p:nvPr/>
        </p:nvGrpSpPr>
        <p:grpSpPr>
          <a:xfrm>
            <a:off x="4953000" y="4267200"/>
            <a:ext cx="1828800" cy="1987304"/>
            <a:chOff x="4953000" y="4267200"/>
            <a:chExt cx="1828800" cy="1987304"/>
          </a:xfrm>
        </p:grpSpPr>
        <p:grpSp>
          <p:nvGrpSpPr>
            <p:cNvPr id="559" name="グループ化 558"/>
            <p:cNvGrpSpPr/>
            <p:nvPr/>
          </p:nvGrpSpPr>
          <p:grpSpPr>
            <a:xfrm>
              <a:off x="4953000" y="4267200"/>
              <a:ext cx="1828800" cy="1987304"/>
              <a:chOff x="4800600" y="2281671"/>
              <a:chExt cx="1828800" cy="1987304"/>
            </a:xfrm>
          </p:grpSpPr>
          <p:sp>
            <p:nvSpPr>
              <p:cNvPr id="560" name="正方形/長方形 559"/>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1" name="正方形/長方形 560"/>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2" name="正方形/長方形 561"/>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3" name="正方形/長方形 562"/>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4" name="正方形/長方形 563"/>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5" name="正方形/長方形 564"/>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6" name="正方形/長方形 565"/>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7" name="正方形/長方形 566"/>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8" name="正方形/長方形 567"/>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9" name="正方形/長方形 568"/>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0" name="正方形/長方形 569"/>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1" name="正方形/長方形 570"/>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2" name="正方形/長方形 571"/>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3" name="正方形/長方形 572"/>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4" name="正方形/長方形 573"/>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5" name="正方形/長方形 574"/>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6" name="正方形/長方形 575"/>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7" name="テキスト ボックス 576"/>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578" name="テキスト ボックス 577"/>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579" name="テキスト ボックス 578"/>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580" name="テキスト ボックス 579"/>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581" name="テキスト ボックス 580"/>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582" name="テキスト ボックス 581"/>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583" name="テキスト ボックス 582"/>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584" name="テキスト ボックス 583"/>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585" name="図 58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90561" y="4764513"/>
              <a:ext cx="247650" cy="304800"/>
            </a:xfrm>
            <a:prstGeom prst="rect">
              <a:avLst/>
            </a:prstGeom>
          </p:spPr>
        </p:pic>
      </p:grpSp>
      <p:grpSp>
        <p:nvGrpSpPr>
          <p:cNvPr id="616" name="グループ化 615"/>
          <p:cNvGrpSpPr/>
          <p:nvPr/>
        </p:nvGrpSpPr>
        <p:grpSpPr>
          <a:xfrm>
            <a:off x="7010400" y="4267200"/>
            <a:ext cx="1828800" cy="1987304"/>
            <a:chOff x="7010400" y="4267200"/>
            <a:chExt cx="1828800" cy="1987304"/>
          </a:xfrm>
        </p:grpSpPr>
        <p:grpSp>
          <p:nvGrpSpPr>
            <p:cNvPr id="586" name="グループ化 585"/>
            <p:cNvGrpSpPr/>
            <p:nvPr/>
          </p:nvGrpSpPr>
          <p:grpSpPr>
            <a:xfrm>
              <a:off x="7010400" y="4267200"/>
              <a:ext cx="1828800" cy="1987304"/>
              <a:chOff x="4800600" y="2281671"/>
              <a:chExt cx="1828800" cy="1987304"/>
            </a:xfrm>
          </p:grpSpPr>
          <p:sp>
            <p:nvSpPr>
              <p:cNvPr id="587" name="正方形/長方形 586"/>
              <p:cNvSpPr/>
              <p:nvPr/>
            </p:nvSpPr>
            <p:spPr bwMode="auto">
              <a:xfrm>
                <a:off x="4800600" y="2438400"/>
                <a:ext cx="1828800" cy="18288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8" name="正方形/長方形 587"/>
              <p:cNvSpPr/>
              <p:nvPr/>
            </p:nvSpPr>
            <p:spPr bwMode="auto">
              <a:xfrm>
                <a:off x="5103249"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9" name="正方形/長方形 588"/>
              <p:cNvSpPr/>
              <p:nvPr/>
            </p:nvSpPr>
            <p:spPr bwMode="auto">
              <a:xfrm>
                <a:off x="5480167"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0" name="正方形/長方形 589"/>
              <p:cNvSpPr/>
              <p:nvPr/>
            </p:nvSpPr>
            <p:spPr bwMode="auto">
              <a:xfrm>
                <a:off x="5857086" y="2742925"/>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1" name="正方形/長方形 590"/>
              <p:cNvSpPr/>
              <p:nvPr/>
            </p:nvSpPr>
            <p:spPr bwMode="auto">
              <a:xfrm>
                <a:off x="6234005" y="2742925"/>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2" name="正方形/長方形 591"/>
              <p:cNvSpPr/>
              <p:nvPr/>
            </p:nvSpPr>
            <p:spPr bwMode="auto">
              <a:xfrm>
                <a:off x="5103249"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3" name="正方形/長方形 592"/>
              <p:cNvSpPr/>
              <p:nvPr/>
            </p:nvSpPr>
            <p:spPr bwMode="auto">
              <a:xfrm>
                <a:off x="5480167" y="311984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4" name="正方形/長方形 593"/>
              <p:cNvSpPr/>
              <p:nvPr/>
            </p:nvSpPr>
            <p:spPr bwMode="auto">
              <a:xfrm>
                <a:off x="5857086" y="311984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5" name="正方形/長方形 594"/>
              <p:cNvSpPr/>
              <p:nvPr/>
            </p:nvSpPr>
            <p:spPr bwMode="auto">
              <a:xfrm>
                <a:off x="6234005" y="3123208"/>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6" name="正方形/長方形 595"/>
              <p:cNvSpPr/>
              <p:nvPr/>
            </p:nvSpPr>
            <p:spPr bwMode="auto">
              <a:xfrm>
                <a:off x="5103249"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7" name="正方形/長方形 596"/>
              <p:cNvSpPr/>
              <p:nvPr/>
            </p:nvSpPr>
            <p:spPr bwMode="auto">
              <a:xfrm>
                <a:off x="5480167"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8" name="正方形/長方形 597"/>
              <p:cNvSpPr/>
              <p:nvPr/>
            </p:nvSpPr>
            <p:spPr bwMode="auto">
              <a:xfrm>
                <a:off x="5857086" y="349175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9" name="正方形/長方形 598"/>
              <p:cNvSpPr/>
              <p:nvPr/>
            </p:nvSpPr>
            <p:spPr bwMode="auto">
              <a:xfrm>
                <a:off x="6234005" y="3491753"/>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0" name="正方形/長方形 599"/>
              <p:cNvSpPr/>
              <p:nvPr/>
            </p:nvSpPr>
            <p:spPr bwMode="auto">
              <a:xfrm>
                <a:off x="5103249" y="3868672"/>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1" name="正方形/長方形 600"/>
              <p:cNvSpPr/>
              <p:nvPr/>
            </p:nvSpPr>
            <p:spPr bwMode="auto">
              <a:xfrm>
                <a:off x="5480167" y="3868672"/>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2" name="正方形/長方形 601"/>
              <p:cNvSpPr/>
              <p:nvPr/>
            </p:nvSpPr>
            <p:spPr bwMode="auto">
              <a:xfrm>
                <a:off x="5857086" y="3865306"/>
                <a:ext cx="376919" cy="376919"/>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3" name="正方形/長方形 602"/>
              <p:cNvSpPr/>
              <p:nvPr/>
            </p:nvSpPr>
            <p:spPr bwMode="auto">
              <a:xfrm>
                <a:off x="6234005" y="3875403"/>
                <a:ext cx="376919" cy="37691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4" name="テキスト ボックス 603"/>
              <p:cNvSpPr txBox="1"/>
              <p:nvPr/>
            </p:nvSpPr>
            <p:spPr>
              <a:xfrm>
                <a:off x="5181600" y="2286000"/>
                <a:ext cx="257358" cy="369725"/>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605" name="テキスト ボックス 604"/>
              <p:cNvSpPr txBox="1"/>
              <p:nvPr/>
            </p:nvSpPr>
            <p:spPr>
              <a:xfrm>
                <a:off x="5551156" y="2281893"/>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606" name="テキスト ボックス 605"/>
              <p:cNvSpPr txBox="1"/>
              <p:nvPr/>
            </p:nvSpPr>
            <p:spPr>
              <a:xfrm>
                <a:off x="5934841" y="2285778"/>
                <a:ext cx="242633" cy="369725"/>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607" name="テキスト ボックス 606"/>
              <p:cNvSpPr txBox="1"/>
              <p:nvPr/>
            </p:nvSpPr>
            <p:spPr>
              <a:xfrm>
                <a:off x="6297034" y="2281671"/>
                <a:ext cx="272084" cy="369725"/>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608" name="テキスト ボックス 607"/>
              <p:cNvSpPr txBox="1"/>
              <p:nvPr/>
            </p:nvSpPr>
            <p:spPr>
              <a:xfrm>
                <a:off x="4852379" y="3899250"/>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609" name="テキスト ボックス 608"/>
              <p:cNvSpPr txBox="1"/>
              <p:nvPr/>
            </p:nvSpPr>
            <p:spPr>
              <a:xfrm>
                <a:off x="4847586" y="3518734"/>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610" name="テキスト ボックス 609"/>
              <p:cNvSpPr txBox="1"/>
              <p:nvPr/>
            </p:nvSpPr>
            <p:spPr>
              <a:xfrm>
                <a:off x="4853214" y="3150807"/>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611" name="テキスト ボックス 610"/>
              <p:cNvSpPr txBox="1"/>
              <p:nvPr/>
            </p:nvSpPr>
            <p:spPr>
              <a:xfrm>
                <a:off x="4848420" y="2770292"/>
                <a:ext cx="257358" cy="369725"/>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612" name="図 6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69508" y="4764513"/>
              <a:ext cx="228600" cy="285750"/>
            </a:xfrm>
            <a:prstGeom prst="rect">
              <a:avLst/>
            </a:prstGeom>
          </p:spPr>
        </p:pic>
      </p:grpSp>
      <p:sp>
        <p:nvSpPr>
          <p:cNvPr id="617" name="右矢印 616"/>
          <p:cNvSpPr/>
          <p:nvPr/>
        </p:nvSpPr>
        <p:spPr bwMode="auto">
          <a:xfrm>
            <a:off x="4343400" y="3962400"/>
            <a:ext cx="533400" cy="609600"/>
          </a:xfrm>
          <a:prstGeom prst="right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8" name="テキスト ボックス 617"/>
          <p:cNvSpPr txBox="1"/>
          <p:nvPr/>
        </p:nvSpPr>
        <p:spPr>
          <a:xfrm>
            <a:off x="3029512" y="6334780"/>
            <a:ext cx="4910319" cy="461665"/>
          </a:xfrm>
          <a:prstGeom prst="rect">
            <a:avLst/>
          </a:prstGeom>
          <a:noFill/>
        </p:spPr>
        <p:txBody>
          <a:bodyPr wrap="none" rtlCol="0">
            <a:spAutoFit/>
          </a:bodyPr>
          <a:lstStyle/>
          <a:p>
            <a:r>
              <a:rPr lang="ja-JP" altLang="en-US" sz="2400" dirty="0"/>
              <a:t>成る駒の種類を指定する必要がある</a:t>
            </a:r>
            <a:endParaRPr kumimoji="1" lang="ja-JP" altLang="en-US" sz="2400" dirty="0"/>
          </a:p>
        </p:txBody>
      </p:sp>
    </p:spTree>
    <p:extLst>
      <p:ext uri="{BB962C8B-B14F-4D97-AF65-F5344CB8AC3E}">
        <p14:creationId xmlns:p14="http://schemas.microsoft.com/office/powerpoint/2010/main" val="16888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7"/>
                                        </p:tgtEl>
                                        <p:attrNameLst>
                                          <p:attrName>style.visibility</p:attrName>
                                        </p:attrNameLst>
                                      </p:cBhvr>
                                      <p:to>
                                        <p:strVal val="visible"/>
                                      </p:to>
                                    </p:set>
                                    <p:animEffect transition="in" filter="wipe(left)">
                                      <p:cBhvr>
                                        <p:cTn id="7" dur="500"/>
                                        <p:tgtEl>
                                          <p:spTgt spid="61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13"/>
                                        </p:tgtEl>
                                        <p:attrNameLst>
                                          <p:attrName>style.visibility</p:attrName>
                                        </p:attrNameLst>
                                      </p:cBhvr>
                                      <p:to>
                                        <p:strVal val="visible"/>
                                      </p:to>
                                    </p:set>
                                    <p:animEffect transition="in" filter="wipe(left)">
                                      <p:cBhvr>
                                        <p:cTn id="11" dur="500"/>
                                        <p:tgtEl>
                                          <p:spTgt spid="61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614"/>
                                        </p:tgtEl>
                                        <p:attrNameLst>
                                          <p:attrName>style.visibility</p:attrName>
                                        </p:attrNameLst>
                                      </p:cBhvr>
                                      <p:to>
                                        <p:strVal val="visible"/>
                                      </p:to>
                                    </p:set>
                                    <p:animEffect transition="in" filter="wipe(left)">
                                      <p:cBhvr>
                                        <p:cTn id="15" dur="500"/>
                                        <p:tgtEl>
                                          <p:spTgt spid="614"/>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615"/>
                                        </p:tgtEl>
                                        <p:attrNameLst>
                                          <p:attrName>style.visibility</p:attrName>
                                        </p:attrNameLst>
                                      </p:cBhvr>
                                      <p:to>
                                        <p:strVal val="visible"/>
                                      </p:to>
                                    </p:set>
                                    <p:animEffect transition="in" filter="wipe(left)">
                                      <p:cBhvr>
                                        <p:cTn id="19" dur="500"/>
                                        <p:tgtEl>
                                          <p:spTgt spid="615"/>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616"/>
                                        </p:tgtEl>
                                        <p:attrNameLst>
                                          <p:attrName>style.visibility</p:attrName>
                                        </p:attrNameLst>
                                      </p:cBhvr>
                                      <p:to>
                                        <p:strVal val="visible"/>
                                      </p:to>
                                    </p:set>
                                    <p:animEffect transition="in" filter="wipe(left)">
                                      <p:cBhvr>
                                        <p:cTn id="23" dur="500"/>
                                        <p:tgtEl>
                                          <p:spTgt spid="61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18"/>
                                        </p:tgtEl>
                                        <p:attrNameLst>
                                          <p:attrName>style.visibility</p:attrName>
                                        </p:attrNameLst>
                                      </p:cBhvr>
                                      <p:to>
                                        <p:strVal val="visible"/>
                                      </p:to>
                                    </p:set>
                                    <p:anim calcmode="lin" valueType="num">
                                      <p:cBhvr additive="base">
                                        <p:cTn id="28" dur="500" fill="hold"/>
                                        <p:tgtEl>
                                          <p:spTgt spid="618"/>
                                        </p:tgtEl>
                                        <p:attrNameLst>
                                          <p:attrName>ppt_x</p:attrName>
                                        </p:attrNameLst>
                                      </p:cBhvr>
                                      <p:tavLst>
                                        <p:tav tm="0">
                                          <p:val>
                                            <p:strVal val="#ppt_x"/>
                                          </p:val>
                                        </p:tav>
                                        <p:tav tm="100000">
                                          <p:val>
                                            <p:strVal val="#ppt_x"/>
                                          </p:val>
                                        </p:tav>
                                      </p:tavLst>
                                    </p:anim>
                                    <p:anim calcmode="lin" valueType="num">
                                      <p:cBhvr additive="base">
                                        <p:cTn id="29" dur="500" fill="hold"/>
                                        <p:tgtEl>
                                          <p:spTgt spid="6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 grpId="0" animBg="1"/>
      <p:bldP spid="6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駒を成るメソッド</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en-US" altLang="ja-JP" baseline="0" dirty="0">
                <a:latin typeface="Times New Roman" pitchFamily="18" charset="0"/>
              </a:rPr>
              <a:t>promote() </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駒を指定した種類の駒になる</a:t>
            </a:r>
            <a:endParaRPr kumimoji="1" lang="ja-JP" altLang="en-US" baseline="0" dirty="0">
              <a:latin typeface="Times New Roman" pitchFamily="18" charset="0"/>
            </a:endParaRPr>
          </a:p>
        </p:txBody>
      </p:sp>
      <p:sp>
        <p:nvSpPr>
          <p:cNvPr id="4" name="正方形/長方形 3"/>
          <p:cNvSpPr/>
          <p:nvPr/>
        </p:nvSpPr>
        <p:spPr bwMode="auto">
          <a:xfrm>
            <a:off x="1295400" y="2666999"/>
            <a:ext cx="7086600" cy="2743201"/>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void promote</a:t>
            </a:r>
            <a:r>
              <a:rPr lang="ja-JP" altLang="en-US" dirty="0">
                <a:latin typeface="Times New Roman" pitchFamily="18" charset="0"/>
              </a:rPr>
              <a:t> </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newType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if (type != PAWN) error();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成れるのはポーンだけ</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type = </a:t>
            </a:r>
            <a:r>
              <a:rPr lang="en-US" altLang="ja-JP" dirty="0" err="1">
                <a:latin typeface="Times New Roman" pitchFamily="18" charset="0"/>
              </a:rPr>
              <a:t>newType</a:t>
            </a:r>
            <a:r>
              <a:rPr lang="en-US" altLang="ja-JP" dirty="0">
                <a:latin typeface="Times New Roman" pitchFamily="18" charset="0"/>
              </a:rPr>
              <a:t>;</a:t>
            </a:r>
            <a:endPar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latin typeface="Times New Roman" pitchFamily="18" charset="0"/>
              </a:rPr>
              <a:t>局面</a:t>
            </a:r>
            <a:r>
              <a:rPr kumimoji="1" lang="ja-JP" altLang="en-US" baseline="0" dirty="0">
                <a:latin typeface="Times New Roman" pitchFamily="18" charset="0"/>
              </a:rPr>
              <a:t>を表現するクラス</a:t>
            </a:r>
          </a:p>
        </p:txBody>
      </p:sp>
      <p:sp>
        <p:nvSpPr>
          <p:cNvPr id="4" name="コンテンツ プレースホルダー 3"/>
          <p:cNvSpPr>
            <a:spLocks noGrp="1"/>
          </p:cNvSpPr>
          <p:nvPr>
            <p:ph idx="1"/>
          </p:nvPr>
        </p:nvSpPr>
        <p:spPr/>
        <p:txBody>
          <a:bodyPr/>
          <a:lstStyle/>
          <a:p>
            <a:r>
              <a:rPr lang="ja-JP" altLang="en-US" baseline="0" dirty="0">
                <a:latin typeface="Times New Roman" pitchFamily="18" charset="0"/>
              </a:rPr>
              <a:t>局面</a:t>
            </a:r>
            <a:endParaRPr kumimoji="1" lang="en-US" altLang="ja-JP" baseline="0" dirty="0">
              <a:latin typeface="Times New Roman" pitchFamily="18" charset="0"/>
            </a:endParaRPr>
          </a:p>
          <a:p>
            <a:pPr lvl="1"/>
            <a:r>
              <a:rPr kumimoji="1" lang="ja-JP" altLang="en-US" baseline="0" dirty="0">
                <a:latin typeface="Times New Roman" pitchFamily="18" charset="0"/>
              </a:rPr>
              <a:t>変数</a:t>
            </a:r>
            <a:endParaRPr kumimoji="1" lang="en-US" altLang="ja-JP" baseline="0" dirty="0">
              <a:latin typeface="Times New Roman" pitchFamily="18" charset="0"/>
            </a:endParaRPr>
          </a:p>
          <a:p>
            <a:pPr lvl="2"/>
            <a:r>
              <a:rPr kumimoji="1" lang="ja-JP" altLang="en-US" baseline="0" dirty="0">
                <a:latin typeface="Times New Roman" pitchFamily="18" charset="0"/>
              </a:rPr>
              <a:t>盤上にある駒・石の種類と位置</a:t>
            </a:r>
            <a:endParaRPr kumimoji="1" lang="en-US" altLang="ja-JP" baseline="0" dirty="0">
              <a:latin typeface="Times New Roman" pitchFamily="18" charset="0"/>
            </a:endParaRPr>
          </a:p>
          <a:p>
            <a:pPr lvl="2"/>
            <a:r>
              <a:rPr lang="ja-JP" altLang="en-US" baseline="0" dirty="0">
                <a:latin typeface="Times New Roman" pitchFamily="18" charset="0"/>
              </a:rPr>
              <a:t>持ち駒</a:t>
            </a:r>
            <a:endParaRPr lang="en-US" altLang="ja-JP" baseline="0" dirty="0">
              <a:latin typeface="Times New Roman" pitchFamily="18" charset="0"/>
            </a:endParaRPr>
          </a:p>
          <a:p>
            <a:pPr lvl="2"/>
            <a:r>
              <a:rPr kumimoji="1" lang="ja-JP" altLang="en-US" baseline="0" dirty="0">
                <a:latin typeface="Times New Roman" pitchFamily="18" charset="0"/>
              </a:rPr>
              <a:t>先手・後手</a:t>
            </a:r>
            <a:endParaRPr lang="en-US" altLang="ja-JP" baseline="0" dirty="0">
              <a:latin typeface="Times New Roman" pitchFamily="18" charset="0"/>
            </a:endParaRPr>
          </a:p>
          <a:p>
            <a:pPr lvl="2"/>
            <a:r>
              <a:rPr kumimoji="1" lang="ja-JP" altLang="en-US" baseline="0" dirty="0">
                <a:latin typeface="Times New Roman" pitchFamily="18" charset="0"/>
              </a:rPr>
              <a:t>同一局面になった回数</a:t>
            </a:r>
            <a:endParaRPr kumimoji="1" lang="en-US" altLang="ja-JP" baseline="0" dirty="0">
              <a:latin typeface="Times New Roman" pitchFamily="18" charset="0"/>
            </a:endParaRPr>
          </a:p>
          <a:p>
            <a:pPr lvl="1"/>
            <a:r>
              <a:rPr lang="ja-JP" altLang="en-US" baseline="0" dirty="0">
                <a:latin typeface="Times New Roman" pitchFamily="18" charset="0"/>
              </a:rPr>
              <a:t>メソッド</a:t>
            </a:r>
            <a:endParaRPr lang="en-US" altLang="ja-JP" baseline="0" dirty="0">
              <a:latin typeface="Times New Roman" pitchFamily="18" charset="0"/>
            </a:endParaRPr>
          </a:p>
          <a:p>
            <a:pPr lvl="2"/>
            <a:r>
              <a:rPr kumimoji="1" lang="ja-JP" altLang="en-US" baseline="0" dirty="0">
                <a:latin typeface="Times New Roman" pitchFamily="18" charset="0"/>
              </a:rPr>
              <a:t>表示</a:t>
            </a:r>
            <a:endParaRPr kumimoji="1" lang="en-US" altLang="ja-JP" baseline="0" dirty="0">
              <a:latin typeface="Times New Roman" pitchFamily="18" charset="0"/>
            </a:endParaRPr>
          </a:p>
          <a:p>
            <a:pPr lvl="2"/>
            <a:r>
              <a:rPr kumimoji="1" lang="ja-JP" altLang="en-US" baseline="0" dirty="0">
                <a:latin typeface="Times New Roman" pitchFamily="18" charset="0"/>
              </a:rPr>
              <a:t>コピー</a:t>
            </a:r>
            <a:endParaRPr kumimoji="1" lang="en-US" altLang="ja-JP" baseline="0" dirty="0">
              <a:latin typeface="Times New Roman" pitchFamily="18" charset="0"/>
            </a:endParaRPr>
          </a:p>
          <a:p>
            <a:pPr lvl="2"/>
            <a:r>
              <a:rPr lang="ja-JP" altLang="en-US" baseline="0" dirty="0">
                <a:latin typeface="Times New Roman" pitchFamily="18" charset="0"/>
              </a:rPr>
              <a:t>駒・石の初期配置</a:t>
            </a:r>
            <a:endParaRPr kumimoji="1" lang="en-US" altLang="ja-JP" baseline="0" dirty="0">
              <a:latin typeface="Times New Roman" pitchFamily="18" charset="0"/>
            </a:endParaRPr>
          </a:p>
          <a:p>
            <a:pPr lvl="2"/>
            <a:r>
              <a:rPr lang="ja-JP" altLang="en-US" baseline="0" dirty="0">
                <a:latin typeface="Times New Roman" pitchFamily="18" charset="0"/>
              </a:rPr>
              <a:t>同一局面か？</a:t>
            </a:r>
            <a:endParaRPr kumimoji="1" lang="en-US" altLang="ja-JP" baseline="0" dirty="0">
              <a:latin typeface="Times New Roman" pitchFamily="18" charset="0"/>
            </a:endParaRPr>
          </a:p>
        </p:txBody>
      </p:sp>
    </p:spTree>
    <p:extLst>
      <p:ext uri="{BB962C8B-B14F-4D97-AF65-F5344CB8AC3E}">
        <p14:creationId xmlns:p14="http://schemas.microsoft.com/office/powerpoint/2010/main" val="832499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
          <p:cNvGraphicFramePr>
            <a:graphicFrameLocks noGrp="1"/>
          </p:cNvGraphicFramePr>
          <p:nvPr>
            <p:extLst>
              <p:ext uri="{D42A27DB-BD31-4B8C-83A1-F6EECF244321}">
                <p14:modId xmlns:p14="http://schemas.microsoft.com/office/powerpoint/2010/main" val="948632574"/>
              </p:ext>
            </p:extLst>
          </p:nvPr>
        </p:nvGraphicFramePr>
        <p:xfrm>
          <a:off x="152400" y="16883"/>
          <a:ext cx="8763000" cy="6856775"/>
        </p:xfrm>
        <a:graphic>
          <a:graphicData uri="http://schemas.openxmlformats.org/drawingml/2006/table">
            <a:tbl>
              <a:tblPr/>
              <a:tblGrid>
                <a:gridCol w="3048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tblGrid>
              <a:tr h="4562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局面表現部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board</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盤面</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turn</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手番</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value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局面の評価値</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captured</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持ち駒</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lastMove</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Move</a:t>
                      </a: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直前の手</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 ()</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show()</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盤面表示</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copy()</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局面のコピーを生成</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8"/>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set (piece : Piece, place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指定した駒を配置</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9"/>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initiallySet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駒を初期配置</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0"/>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equals (phase : Phase)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Boolean</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局面の同一判定</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nextPhase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(move : Move)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手後の局面を生成</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2"/>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isWin</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勝敗判定</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3"/>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getValue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局面の評価値</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431296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盤面の表現</a:t>
            </a: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盤面の表現</a:t>
            </a:r>
            <a:endParaRPr kumimoji="1" lang="en-US" altLang="ja-JP" baseline="0" dirty="0">
              <a:latin typeface="Times New Roman" pitchFamily="18" charset="0"/>
            </a:endParaRPr>
          </a:p>
          <a:p>
            <a:pPr lvl="1"/>
            <a:r>
              <a:rPr lang="ja-JP" altLang="en-US" baseline="0" dirty="0">
                <a:latin typeface="Times New Roman" pitchFamily="18" charset="0"/>
              </a:rPr>
              <a:t>盤面は</a:t>
            </a:r>
            <a:r>
              <a:rPr lang="en-US" altLang="ja-JP" baseline="0" dirty="0">
                <a:latin typeface="Times New Roman" pitchFamily="18" charset="0"/>
              </a:rPr>
              <a:t>2</a:t>
            </a:r>
            <a:r>
              <a:rPr lang="ja-JP" altLang="en-US" baseline="0" dirty="0">
                <a:latin typeface="Times New Roman" pitchFamily="18" charset="0"/>
              </a:rPr>
              <a:t>次元配列で表現できる</a:t>
            </a:r>
            <a:endParaRPr kumimoji="1" lang="ja-JP" altLang="en-US" baseline="0" dirty="0">
              <a:latin typeface="Times New Roman" pitchFamily="18" charset="0"/>
            </a:endParaRPr>
          </a:p>
        </p:txBody>
      </p:sp>
      <p:sp>
        <p:nvSpPr>
          <p:cNvPr id="4" name="正方形/長方形 3"/>
          <p:cNvSpPr/>
          <p:nvPr/>
        </p:nvSpPr>
        <p:spPr bwMode="auto">
          <a:xfrm>
            <a:off x="1894132" y="3581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547266" y="3581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200400" y="3581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1894132" y="4223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47266" y="4223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200400" y="4223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1894132" y="4865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2547266" y="4865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3200400" y="4865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円/楕円 12"/>
          <p:cNvSpPr/>
          <p:nvPr/>
        </p:nvSpPr>
        <p:spPr bwMode="auto">
          <a:xfrm>
            <a:off x="1986665" y="3668071"/>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4" name="グループ化 13"/>
          <p:cNvGrpSpPr/>
          <p:nvPr/>
        </p:nvGrpSpPr>
        <p:grpSpPr>
          <a:xfrm>
            <a:off x="2654025" y="3699882"/>
            <a:ext cx="428748" cy="428748"/>
            <a:chOff x="5556278" y="4626401"/>
            <a:chExt cx="428748" cy="428748"/>
          </a:xfrm>
        </p:grpSpPr>
        <p:cxnSp>
          <p:nvCxnSpPr>
            <p:cNvPr id="15" name="直線コネクタ 14"/>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円/楕円 16"/>
          <p:cNvSpPr/>
          <p:nvPr/>
        </p:nvSpPr>
        <p:spPr bwMode="auto">
          <a:xfrm>
            <a:off x="1986665" y="4964327"/>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8" name="グループ化 17"/>
          <p:cNvGrpSpPr/>
          <p:nvPr/>
        </p:nvGrpSpPr>
        <p:grpSpPr>
          <a:xfrm>
            <a:off x="2015117" y="4331019"/>
            <a:ext cx="428748" cy="428748"/>
            <a:chOff x="5556278" y="4626401"/>
            <a:chExt cx="428748" cy="428748"/>
          </a:xfrm>
        </p:grpSpPr>
        <p:cxnSp>
          <p:nvCxnSpPr>
            <p:cNvPr id="19" name="直線コネクタ 18"/>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 name="正方形/長方形 20"/>
          <p:cNvSpPr/>
          <p:nvPr/>
        </p:nvSpPr>
        <p:spPr bwMode="auto">
          <a:xfrm>
            <a:off x="4800600" y="357553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5453734" y="357553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6106868" y="357553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800600" y="421780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5453734" y="421780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6106868" y="421780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4800600" y="486007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5453734" y="486007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6106868" y="486007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テキスト ボックス 29"/>
          <p:cNvSpPr txBox="1"/>
          <p:nvPr/>
        </p:nvSpPr>
        <p:spPr>
          <a:xfrm>
            <a:off x="3983470" y="2796006"/>
            <a:ext cx="4099200" cy="523220"/>
          </a:xfrm>
          <a:prstGeom prst="rect">
            <a:avLst/>
          </a:prstGeom>
          <a:noFill/>
        </p:spPr>
        <p:txBody>
          <a:bodyPr wrap="none" rtlCol="0">
            <a:spAutoFit/>
          </a:bodyPr>
          <a:lstStyle/>
          <a:p>
            <a:r>
              <a:rPr kumimoji="1" lang="en-US" altLang="ja-JP" dirty="0" err="1"/>
              <a:t>int</a:t>
            </a:r>
            <a:r>
              <a:rPr kumimoji="1" lang="en-US" altLang="ja-JP" dirty="0"/>
              <a:t> </a:t>
            </a:r>
            <a:r>
              <a:rPr lang="en-US" altLang="ja-JP" dirty="0"/>
              <a:t>b</a:t>
            </a:r>
            <a:r>
              <a:rPr kumimoji="1" lang="en-US" altLang="ja-JP" dirty="0"/>
              <a:t>oard[][] = new </a:t>
            </a:r>
            <a:r>
              <a:rPr kumimoji="1" lang="en-US" altLang="ja-JP" dirty="0" err="1"/>
              <a:t>int</a:t>
            </a:r>
            <a:r>
              <a:rPr kumimoji="1" lang="en-US" altLang="ja-JP" dirty="0"/>
              <a:t>[3][3];</a:t>
            </a:r>
            <a:endParaRPr kumimoji="1" lang="ja-JP" altLang="en-US" dirty="0"/>
          </a:p>
        </p:txBody>
      </p:sp>
      <p:sp>
        <p:nvSpPr>
          <p:cNvPr id="31" name="テキスト ボックス 30"/>
          <p:cNvSpPr txBox="1"/>
          <p:nvPr/>
        </p:nvSpPr>
        <p:spPr>
          <a:xfrm>
            <a:off x="6909619" y="3863181"/>
            <a:ext cx="1003800" cy="1557349"/>
          </a:xfrm>
          <a:prstGeom prst="rect">
            <a:avLst/>
          </a:prstGeom>
          <a:noFill/>
        </p:spPr>
        <p:txBody>
          <a:bodyPr wrap="none" rtlCol="0">
            <a:spAutoFit/>
          </a:bodyPr>
          <a:lstStyle/>
          <a:p>
            <a:pPr algn="l"/>
            <a:r>
              <a:rPr lang="ja-JP" altLang="en-US" dirty="0"/>
              <a:t>○：</a:t>
            </a:r>
            <a:r>
              <a:rPr lang="en-US" altLang="ja-JP" dirty="0"/>
              <a:t>1</a:t>
            </a:r>
          </a:p>
          <a:p>
            <a:pPr algn="l"/>
            <a:r>
              <a:rPr kumimoji="1" lang="en-US" altLang="ja-JP" dirty="0"/>
              <a:t>×</a:t>
            </a:r>
            <a:r>
              <a:rPr kumimoji="1" lang="ja-JP" altLang="en-US" dirty="0"/>
              <a:t>：</a:t>
            </a:r>
            <a:r>
              <a:rPr kumimoji="1" lang="en-US" altLang="ja-JP" dirty="0"/>
              <a:t>-1</a:t>
            </a:r>
          </a:p>
          <a:p>
            <a:pPr algn="l"/>
            <a:r>
              <a:rPr lang="ja-JP" altLang="en-US" dirty="0"/>
              <a:t>空：</a:t>
            </a:r>
            <a:r>
              <a:rPr lang="en-US" altLang="ja-JP" dirty="0"/>
              <a:t>0</a:t>
            </a:r>
            <a:endParaRPr kumimoji="1" lang="ja-JP" altLang="en-US" dirty="0"/>
          </a:p>
        </p:txBody>
      </p:sp>
    </p:spTree>
    <p:extLst>
      <p:ext uri="{BB962C8B-B14F-4D97-AF65-F5344CB8AC3E}">
        <p14:creationId xmlns:p14="http://schemas.microsoft.com/office/powerpoint/2010/main" val="1815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盤面の表現</a:t>
            </a:r>
          </a:p>
        </p:txBody>
      </p:sp>
      <p:sp>
        <p:nvSpPr>
          <p:cNvPr id="4" name="正方形/長方形 3"/>
          <p:cNvSpPr/>
          <p:nvPr/>
        </p:nvSpPr>
        <p:spPr bwMode="auto">
          <a:xfrm>
            <a:off x="235989" y="2802356"/>
            <a:ext cx="4509391" cy="1040962"/>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 new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[3][</a:t>
            </a:r>
            <a:r>
              <a:rPr lang="en-US" altLang="ja-JP" dirty="0">
                <a:latin typeface="Times New Roman" panose="02020603050405020304" pitchFamily="18" charset="0"/>
              </a:rPr>
              <a:t>3</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6" name="正方形/長方形 5"/>
          <p:cNvSpPr/>
          <p:nvPr/>
        </p:nvSpPr>
        <p:spPr bwMode="auto">
          <a:xfrm>
            <a:off x="232858" y="4320385"/>
            <a:ext cx="4509390" cy="2029539"/>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int[][] 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 {{12, 13, </a:t>
            </a:r>
            <a:r>
              <a:rPr lang="en-US" altLang="ja-JP" dirty="0">
                <a:latin typeface="Times New Roman" panose="02020603050405020304" pitchFamily="18" charset="0"/>
              </a:rPr>
              <a:t>14,...</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                          {00, 17, 00,...},</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{11,</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en-US" altLang="ja-JP" dirty="0">
                <a:latin typeface="Times New Roman" panose="02020603050405020304" pitchFamily="18" charset="0"/>
              </a:rPr>
              <a:t>11</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en-US" altLang="ja-JP" dirty="0">
                <a:latin typeface="Times New Roman" panose="02020603050405020304" pitchFamily="18" charset="0"/>
              </a:rPr>
              <a:t>11,...</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7" name="テキスト ボックス 6"/>
          <p:cNvSpPr txBox="1"/>
          <p:nvPr/>
        </p:nvSpPr>
        <p:spPr>
          <a:xfrm>
            <a:off x="457200" y="1278595"/>
            <a:ext cx="6019800" cy="1040285"/>
          </a:xfrm>
          <a:prstGeom prst="rect">
            <a:avLst/>
          </a:prstGeom>
          <a:noFill/>
        </p:spPr>
        <p:txBody>
          <a:bodyPr wrap="square" rtlCol="0">
            <a:spAutoFit/>
          </a:bodyPr>
          <a:lstStyle/>
          <a:p>
            <a:pPr algn="l"/>
            <a:r>
              <a:rPr kumimoji="1" lang="ja-JP" altLang="en-US" dirty="0"/>
              <a:t>使用する駒・石が単純なものなら</a:t>
            </a:r>
            <a:endParaRPr lang="en-US" altLang="ja-JP" dirty="0"/>
          </a:p>
          <a:p>
            <a:pPr algn="l"/>
            <a:r>
              <a:rPr kumimoji="1" lang="en-US" altLang="ja-JP" dirty="0" err="1"/>
              <a:t>int</a:t>
            </a:r>
            <a:r>
              <a:rPr kumimoji="1" lang="en-US" altLang="ja-JP" dirty="0"/>
              <a:t> </a:t>
            </a:r>
            <a:r>
              <a:rPr kumimoji="1" lang="ja-JP" altLang="en-US" dirty="0"/>
              <a:t>型で表現するのが簡単</a:t>
            </a:r>
            <a:endParaRPr kumimoji="1" lang="en-US" altLang="ja-JP" dirty="0"/>
          </a:p>
        </p:txBody>
      </p:sp>
      <p:sp>
        <p:nvSpPr>
          <p:cNvPr id="8" name="テキスト ボックス 7"/>
          <p:cNvSpPr txBox="1"/>
          <p:nvPr/>
        </p:nvSpPr>
        <p:spPr>
          <a:xfrm>
            <a:off x="4742248" y="2495386"/>
            <a:ext cx="3111749" cy="1040285"/>
          </a:xfrm>
          <a:prstGeom prst="rect">
            <a:avLst/>
          </a:prstGeom>
          <a:noFill/>
        </p:spPr>
        <p:txBody>
          <a:bodyPr wrap="none" rtlCol="0">
            <a:spAutoFit/>
          </a:bodyPr>
          <a:lstStyle/>
          <a:p>
            <a:pPr algn="l"/>
            <a:r>
              <a:rPr kumimoji="1" lang="ja-JP" altLang="en-US" dirty="0"/>
              <a:t>三目並べの場合</a:t>
            </a:r>
            <a:endParaRPr kumimoji="1" lang="en-US" altLang="ja-JP" dirty="0"/>
          </a:p>
          <a:p>
            <a:pPr algn="l"/>
            <a:r>
              <a:rPr lang="ja-JP" altLang="en-US" dirty="0"/>
              <a:t>  </a:t>
            </a:r>
            <a:r>
              <a:rPr kumimoji="1" lang="ja-JP" altLang="en-US" dirty="0"/>
              <a:t>空</a:t>
            </a:r>
            <a:r>
              <a:rPr kumimoji="1" lang="en-US" altLang="ja-JP" dirty="0"/>
              <a:t>=0, </a:t>
            </a:r>
            <a:r>
              <a:rPr kumimoji="1" lang="ja-JP" altLang="en-US" dirty="0"/>
              <a:t>○</a:t>
            </a:r>
            <a:r>
              <a:rPr kumimoji="1" lang="en-US" altLang="ja-JP" dirty="0"/>
              <a:t>=1, ×=-1</a:t>
            </a:r>
            <a:endParaRPr kumimoji="1" lang="ja-JP" altLang="en-US" dirty="0"/>
          </a:p>
        </p:txBody>
      </p:sp>
      <p:grpSp>
        <p:nvGrpSpPr>
          <p:cNvPr id="16" name="グループ化 15"/>
          <p:cNvGrpSpPr/>
          <p:nvPr/>
        </p:nvGrpSpPr>
        <p:grpSpPr>
          <a:xfrm>
            <a:off x="4800600" y="3886200"/>
            <a:ext cx="4060727" cy="2074414"/>
            <a:chOff x="4710808" y="4105923"/>
            <a:chExt cx="4060727" cy="2074414"/>
          </a:xfrm>
        </p:grpSpPr>
        <p:sp>
          <p:nvSpPr>
            <p:cNvPr id="9" name="テキスト ボックス 8"/>
            <p:cNvSpPr txBox="1"/>
            <p:nvPr/>
          </p:nvSpPr>
          <p:spPr>
            <a:xfrm>
              <a:off x="4710808" y="4105923"/>
              <a:ext cx="4060727" cy="2074414"/>
            </a:xfrm>
            <a:prstGeom prst="rect">
              <a:avLst/>
            </a:prstGeom>
            <a:noFill/>
          </p:spPr>
          <p:txBody>
            <a:bodyPr wrap="none" rtlCol="0">
              <a:spAutoFit/>
            </a:bodyPr>
            <a:lstStyle/>
            <a:p>
              <a:pPr algn="l"/>
              <a:r>
                <a:rPr lang="ja-JP" altLang="en-US" dirty="0"/>
                <a:t>将棋</a:t>
              </a:r>
              <a:r>
                <a:rPr kumimoji="1" lang="ja-JP" altLang="en-US" dirty="0"/>
                <a:t>の場合</a:t>
              </a:r>
              <a:endParaRPr kumimoji="1" lang="en-US" altLang="ja-JP" dirty="0"/>
            </a:p>
            <a:p>
              <a:pPr algn="l"/>
              <a:r>
                <a:rPr lang="ja-JP" altLang="en-US" dirty="0"/>
                <a:t> </a:t>
              </a:r>
              <a:r>
                <a:rPr kumimoji="1" lang="ja-JP" altLang="en-US" dirty="0"/>
                <a:t>空</a:t>
              </a:r>
              <a:r>
                <a:rPr kumimoji="1" lang="en-US" altLang="ja-JP" dirty="0"/>
                <a:t>=00, </a:t>
              </a:r>
            </a:p>
            <a:p>
              <a:pPr algn="l"/>
              <a:r>
                <a:rPr kumimoji="1" lang="ja-JP" altLang="en-US" dirty="0"/>
                <a:t>     </a:t>
              </a:r>
              <a:r>
                <a:rPr lang="en-US" altLang="ja-JP" dirty="0"/>
                <a:t>=01, </a:t>
              </a:r>
              <a:r>
                <a:rPr lang="ja-JP" altLang="en-US" dirty="0"/>
                <a:t>    </a:t>
              </a:r>
              <a:r>
                <a:rPr lang="en-US" altLang="ja-JP" dirty="0"/>
                <a:t>=02, </a:t>
              </a:r>
              <a:r>
                <a:rPr lang="ja-JP" altLang="en-US" dirty="0"/>
                <a:t>    </a:t>
              </a:r>
              <a:r>
                <a:rPr lang="en-US" altLang="ja-JP" dirty="0"/>
                <a:t>=03, …</a:t>
              </a:r>
            </a:p>
            <a:p>
              <a:pPr algn="l"/>
              <a:r>
                <a:rPr lang="ja-JP" altLang="en-US" dirty="0"/>
                <a:t>     </a:t>
              </a:r>
              <a:r>
                <a:rPr lang="en-US" altLang="ja-JP" dirty="0"/>
                <a:t>=11, </a:t>
              </a:r>
              <a:r>
                <a:rPr lang="ja-JP" altLang="en-US" dirty="0"/>
                <a:t>    </a:t>
              </a:r>
              <a:r>
                <a:rPr lang="en-US" altLang="ja-JP" dirty="0"/>
                <a:t>=12, </a:t>
              </a:r>
              <a:r>
                <a:rPr lang="ja-JP" altLang="en-US" dirty="0"/>
                <a:t>    </a:t>
              </a:r>
              <a:r>
                <a:rPr lang="en-US" altLang="ja-JP" dirty="0"/>
                <a:t>=13, …</a:t>
              </a:r>
              <a:endParaRPr kumimoji="1" lang="ja-JP" altLang="en-US" dirty="0"/>
            </a:p>
          </p:txBody>
        </p:sp>
        <p:sp>
          <p:nvSpPr>
            <p:cNvPr id="10" name="フリーフォーム 9"/>
            <p:cNvSpPr/>
            <p:nvPr/>
          </p:nvSpPr>
          <p:spPr bwMode="auto">
            <a:xfrm>
              <a:off x="4876800" y="51431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 name="フリーフォーム 10"/>
            <p:cNvSpPr/>
            <p:nvPr/>
          </p:nvSpPr>
          <p:spPr bwMode="auto">
            <a:xfrm>
              <a:off x="5962562" y="51431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12" name="フリーフォーム 11"/>
            <p:cNvSpPr/>
            <p:nvPr/>
          </p:nvSpPr>
          <p:spPr bwMode="auto">
            <a:xfrm>
              <a:off x="6998220" y="51335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3" name="フリーフォーム 12"/>
            <p:cNvSpPr/>
            <p:nvPr/>
          </p:nvSpPr>
          <p:spPr bwMode="auto">
            <a:xfrm rot="10800000">
              <a:off x="4876800" y="574126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4" name="フリーフォーム 13"/>
            <p:cNvSpPr/>
            <p:nvPr/>
          </p:nvSpPr>
          <p:spPr bwMode="auto">
            <a:xfrm rot="10800000">
              <a:off x="5962562" y="574126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15" name="フリーフォーム 14"/>
            <p:cNvSpPr/>
            <p:nvPr/>
          </p:nvSpPr>
          <p:spPr bwMode="auto">
            <a:xfrm rot="10800000">
              <a:off x="6998220" y="57316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grpSp>
      <p:sp>
        <p:nvSpPr>
          <p:cNvPr id="3" name="テキスト ボックス 2"/>
          <p:cNvSpPr txBox="1"/>
          <p:nvPr/>
        </p:nvSpPr>
        <p:spPr>
          <a:xfrm>
            <a:off x="193514" y="3920275"/>
            <a:ext cx="2129109" cy="400110"/>
          </a:xfrm>
          <a:prstGeom prst="rect">
            <a:avLst/>
          </a:prstGeom>
          <a:noFill/>
        </p:spPr>
        <p:txBody>
          <a:bodyPr wrap="none" rtlCol="0">
            <a:spAutoFit/>
          </a:bodyPr>
          <a:lstStyle/>
          <a:p>
            <a:pPr algn="l"/>
            <a:r>
              <a:rPr lang="ja-JP" altLang="en-US" sz="2000" dirty="0"/>
              <a:t>初期値有り </a:t>
            </a:r>
            <a:r>
              <a:rPr lang="en-US" altLang="ja-JP" sz="2000" dirty="0"/>
              <a:t>(</a:t>
            </a:r>
            <a:r>
              <a:rPr lang="ja-JP" altLang="en-US" sz="2000" dirty="0"/>
              <a:t>将棋</a:t>
            </a:r>
            <a:r>
              <a:rPr lang="en-US" altLang="ja-JP" sz="2000" dirty="0"/>
              <a:t>)</a:t>
            </a:r>
            <a:endParaRPr kumimoji="1" lang="ja-JP" altLang="en-US" sz="2000" dirty="0"/>
          </a:p>
        </p:txBody>
      </p:sp>
      <p:sp>
        <p:nvSpPr>
          <p:cNvPr id="17" name="テキスト ボックス 16"/>
          <p:cNvSpPr txBox="1"/>
          <p:nvPr/>
        </p:nvSpPr>
        <p:spPr>
          <a:xfrm>
            <a:off x="211259" y="2421595"/>
            <a:ext cx="2648482" cy="400110"/>
          </a:xfrm>
          <a:prstGeom prst="rect">
            <a:avLst/>
          </a:prstGeom>
          <a:noFill/>
        </p:spPr>
        <p:txBody>
          <a:bodyPr wrap="none" rtlCol="0">
            <a:spAutoFit/>
          </a:bodyPr>
          <a:lstStyle/>
          <a:p>
            <a:pPr algn="l"/>
            <a:r>
              <a:rPr lang="ja-JP" altLang="en-US" sz="2000" dirty="0"/>
              <a:t>初期値無し </a:t>
            </a:r>
            <a:r>
              <a:rPr lang="en-US" altLang="ja-JP" sz="2000" dirty="0"/>
              <a:t>(</a:t>
            </a:r>
            <a:r>
              <a:rPr lang="ja-JP" altLang="en-US" sz="2000" dirty="0"/>
              <a:t>三目並べ</a:t>
            </a:r>
            <a:r>
              <a:rPr lang="en-US" altLang="ja-JP" sz="2000" dirty="0"/>
              <a:t>)</a:t>
            </a:r>
            <a:endParaRPr kumimoji="1" lang="ja-JP" altLang="en-US" sz="2000" dirty="0"/>
          </a:p>
        </p:txBody>
      </p:sp>
    </p:spTree>
    <p:extLst>
      <p:ext uri="{BB962C8B-B14F-4D97-AF65-F5344CB8AC3E}">
        <p14:creationId xmlns:p14="http://schemas.microsoft.com/office/powerpoint/2010/main" val="4030975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盤面の表現</a:t>
            </a:r>
          </a:p>
        </p:txBody>
      </p:sp>
      <p:sp>
        <p:nvSpPr>
          <p:cNvPr id="4" name="正方形/長方形 3"/>
          <p:cNvSpPr/>
          <p:nvPr/>
        </p:nvSpPr>
        <p:spPr bwMode="auto">
          <a:xfrm>
            <a:off x="492690" y="2667000"/>
            <a:ext cx="5638800" cy="103236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latin typeface="Times New Roman" panose="02020603050405020304" pitchFamily="18" charset="0"/>
              </a:rPr>
              <a:t>駒</a:t>
            </a:r>
            <a:r>
              <a:rPr lang="en-US" altLang="ja-JP" dirty="0">
                <a:latin typeface="Times New Roman" panose="02020603050405020304" pitchFamily="18" charset="0"/>
              </a:rPr>
              <a:t>[][]</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ja-JP" altLang="en-US" dirty="0">
                <a:latin typeface="Times New Roman" panose="02020603050405020304" pitchFamily="18" charset="0"/>
              </a:rPr>
              <a:t>盤</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 new </a:t>
            </a:r>
            <a:r>
              <a:rPr lang="ja-JP" altLang="en-US" dirty="0">
                <a:latin typeface="Times New Roman" panose="02020603050405020304" pitchFamily="18" charset="0"/>
              </a:rPr>
              <a:t>駒</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[9][</a:t>
            </a:r>
            <a:r>
              <a:rPr lang="en-US" altLang="ja-JP" dirty="0">
                <a:latin typeface="Times New Roman" panose="02020603050405020304" pitchFamily="18" charset="0"/>
              </a:rPr>
              <a:t>9</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6" name="正方形/長方形 5"/>
          <p:cNvSpPr/>
          <p:nvPr/>
        </p:nvSpPr>
        <p:spPr bwMode="auto">
          <a:xfrm>
            <a:off x="457200" y="3886200"/>
            <a:ext cx="8229600" cy="2294137"/>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latin typeface="Times New Roman" panose="02020603050405020304" pitchFamily="18" charset="0"/>
              </a:rPr>
              <a:t>駒</a:t>
            </a:r>
            <a:r>
              <a:rPr lang="en-US" altLang="ja-JP" dirty="0">
                <a:latin typeface="Times New Roman" panose="02020603050405020304" pitchFamily="18" charset="0"/>
              </a:rPr>
              <a:t>[][]</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盤</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 {{new </a:t>
            </a:r>
            <a:r>
              <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駒</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香</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new </a:t>
            </a:r>
            <a:r>
              <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駒</a:t>
            </a:r>
            <a:r>
              <a:rPr lang="en-US" altLang="ja-JP" dirty="0">
                <a:latin typeface="Times New Roman" panose="02020603050405020304" pitchFamily="18" charset="0"/>
              </a:rPr>
              <a:t>(</a:t>
            </a:r>
            <a:r>
              <a:rPr lang="ja-JP" altLang="en-US" dirty="0">
                <a:latin typeface="Times New Roman" panose="02020603050405020304" pitchFamily="18" charset="0"/>
              </a:rPr>
              <a:t>桂</a:t>
            </a:r>
            <a:r>
              <a:rPr lang="en-US" altLang="ja-JP" dirty="0">
                <a:latin typeface="Times New Roman" panose="02020603050405020304" pitchFamily="18" charset="0"/>
              </a:rPr>
              <a: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new </a:t>
            </a:r>
            <a:r>
              <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駒</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lang="ja-JP" altLang="en-US" dirty="0">
                <a:latin typeface="Times New Roman" panose="02020603050405020304" pitchFamily="18" charset="0"/>
              </a:rPr>
              <a:t>銀</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                     {null,             new </a:t>
            </a:r>
            <a:r>
              <a:rPr lang="ja-JP" altLang="en-US" dirty="0">
                <a:latin typeface="Times New Roman" panose="02020603050405020304" pitchFamily="18" charset="0"/>
              </a:rPr>
              <a:t>駒</a:t>
            </a:r>
            <a:r>
              <a:rPr lang="en-US" altLang="ja-JP" dirty="0">
                <a:latin typeface="Times New Roman" panose="02020603050405020304" pitchFamily="18" charset="0"/>
              </a:rPr>
              <a:t>(</a:t>
            </a:r>
            <a:r>
              <a:rPr lang="ja-JP" altLang="en-US" dirty="0">
                <a:latin typeface="Times New Roman" panose="02020603050405020304" pitchFamily="18" charset="0"/>
              </a:rPr>
              <a:t>飛</a:t>
            </a:r>
            <a:r>
              <a:rPr lang="en-US" altLang="ja-JP" dirty="0">
                <a:latin typeface="Times New Roman" panose="02020603050405020304" pitchFamily="18" charset="0"/>
              </a:rPr>
              <a:t>), null,             …</a:t>
            </a:r>
          </a:p>
          <a:p>
            <a:pPr algn="l"/>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en-US" altLang="ja-JP" dirty="0">
                <a:latin typeface="Times New Roman" panose="02020603050405020304" pitchFamily="18" charset="0"/>
              </a:rPr>
              <a:t>new </a:t>
            </a:r>
            <a:r>
              <a:rPr lang="ja-JP" altLang="en-US" dirty="0">
                <a:latin typeface="Times New Roman" panose="02020603050405020304" pitchFamily="18" charset="0"/>
              </a:rPr>
              <a:t>駒</a:t>
            </a:r>
            <a:r>
              <a:rPr lang="en-US" altLang="ja-JP" dirty="0">
                <a:latin typeface="Times New Roman" panose="02020603050405020304" pitchFamily="18" charset="0"/>
              </a:rPr>
              <a:t>(</a:t>
            </a:r>
            <a:r>
              <a:rPr lang="ja-JP" altLang="en-US" dirty="0">
                <a:latin typeface="Times New Roman" panose="02020603050405020304" pitchFamily="18" charset="0"/>
              </a:rPr>
              <a:t>歩</a:t>
            </a:r>
            <a:r>
              <a:rPr lang="en-US" altLang="ja-JP" dirty="0">
                <a:latin typeface="Times New Roman" panose="02020603050405020304" pitchFamily="18" charset="0"/>
              </a:rPr>
              <a:t>), new </a:t>
            </a:r>
            <a:r>
              <a:rPr lang="ja-JP" altLang="en-US" dirty="0">
                <a:latin typeface="Times New Roman" panose="02020603050405020304" pitchFamily="18" charset="0"/>
              </a:rPr>
              <a:t>駒</a:t>
            </a:r>
            <a:r>
              <a:rPr lang="en-US" altLang="ja-JP" dirty="0">
                <a:latin typeface="Times New Roman" panose="02020603050405020304" pitchFamily="18" charset="0"/>
              </a:rPr>
              <a:t>(</a:t>
            </a:r>
            <a:r>
              <a:rPr lang="ja-JP" altLang="en-US" dirty="0">
                <a:latin typeface="Times New Roman" panose="02020603050405020304" pitchFamily="18" charset="0"/>
              </a:rPr>
              <a:t>歩</a:t>
            </a:r>
            <a:r>
              <a:rPr lang="en-US" altLang="ja-JP" dirty="0">
                <a:latin typeface="Times New Roman" panose="02020603050405020304" pitchFamily="18" charset="0"/>
              </a:rPr>
              <a:t>), new </a:t>
            </a:r>
            <a:r>
              <a:rPr lang="ja-JP" altLang="en-US" dirty="0">
                <a:latin typeface="Times New Roman" panose="02020603050405020304" pitchFamily="18" charset="0"/>
              </a:rPr>
              <a:t>駒</a:t>
            </a:r>
            <a:r>
              <a:rPr lang="en-US" altLang="ja-JP" dirty="0">
                <a:latin typeface="Times New Roman" panose="02020603050405020304" pitchFamily="18" charset="0"/>
              </a:rPr>
              <a:t>(</a:t>
            </a:r>
            <a:r>
              <a:rPr lang="ja-JP" altLang="en-US" dirty="0">
                <a:latin typeface="Times New Roman" panose="02020603050405020304" pitchFamily="18" charset="0"/>
              </a:rPr>
              <a:t>歩</a:t>
            </a:r>
            <a:r>
              <a:rPr lang="en-US" altLang="ja-JP" dirty="0">
                <a:latin typeface="Times New Roman" panose="02020603050405020304" pitchFamily="18" charset="0"/>
              </a:rPr>
              <a:t>), …</a:t>
            </a:r>
          </a:p>
          <a:p>
            <a:pPr algn="l"/>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7" name="テキスト ボックス 6"/>
          <p:cNvSpPr txBox="1"/>
          <p:nvPr/>
        </p:nvSpPr>
        <p:spPr>
          <a:xfrm>
            <a:off x="457200" y="1278595"/>
            <a:ext cx="6019800" cy="1040285"/>
          </a:xfrm>
          <a:prstGeom prst="rect">
            <a:avLst/>
          </a:prstGeom>
          <a:noFill/>
        </p:spPr>
        <p:txBody>
          <a:bodyPr wrap="square" rtlCol="0">
            <a:spAutoFit/>
          </a:bodyPr>
          <a:lstStyle/>
          <a:p>
            <a:pPr algn="l"/>
            <a:r>
              <a:rPr lang="ja-JP" altLang="en-US" dirty="0"/>
              <a:t>複雑</a:t>
            </a:r>
            <a:r>
              <a:rPr kumimoji="1" lang="ja-JP" altLang="en-US" dirty="0"/>
              <a:t>な駒・石を使用する場合は</a:t>
            </a:r>
            <a:endParaRPr lang="en-US" altLang="ja-JP" dirty="0"/>
          </a:p>
          <a:p>
            <a:pPr algn="l"/>
            <a:r>
              <a:rPr lang="ja-JP" altLang="en-US" dirty="0"/>
              <a:t>駒を表すオブジェクト型の配列にする</a:t>
            </a:r>
            <a:endParaRPr kumimoji="1" lang="en-US" altLang="ja-JP" dirty="0"/>
          </a:p>
        </p:txBody>
      </p:sp>
    </p:spTree>
    <p:extLst>
      <p:ext uri="{BB962C8B-B14F-4D97-AF65-F5344CB8AC3E}">
        <p14:creationId xmlns:p14="http://schemas.microsoft.com/office/powerpoint/2010/main" val="1278697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盤面表現の例</a:t>
            </a:r>
            <a:r>
              <a:rPr lang="en-US" altLang="ja-JP" baseline="0" dirty="0">
                <a:latin typeface="Times New Roman" pitchFamily="18" charset="0"/>
              </a:rPr>
              <a:t>:</a:t>
            </a:r>
            <a:r>
              <a:rPr lang="ja-JP" altLang="en-US" baseline="0" dirty="0">
                <a:latin typeface="Times New Roman" pitchFamily="18" charset="0"/>
              </a:rPr>
              <a:t>リバーシ</a:t>
            </a:r>
            <a:endParaRPr kumimoji="1" lang="ja-JP" altLang="en-US" baseline="0" dirty="0">
              <a:latin typeface="Times New Roman" pitchFamily="18" charset="0"/>
            </a:endParaRPr>
          </a:p>
        </p:txBody>
      </p:sp>
      <p:grpSp>
        <p:nvGrpSpPr>
          <p:cNvPr id="85" name="グループ化 84"/>
          <p:cNvGrpSpPr/>
          <p:nvPr/>
        </p:nvGrpSpPr>
        <p:grpSpPr>
          <a:xfrm>
            <a:off x="472858" y="1600200"/>
            <a:ext cx="4019887" cy="4047793"/>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7"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114" name="テキスト ボックス 113"/>
          <p:cNvSpPr txBox="1"/>
          <p:nvPr/>
        </p:nvSpPr>
        <p:spPr>
          <a:xfrm>
            <a:off x="553434" y="5783053"/>
            <a:ext cx="902811" cy="523220"/>
          </a:xfrm>
          <a:prstGeom prst="rect">
            <a:avLst/>
          </a:prstGeom>
          <a:noFill/>
        </p:spPr>
        <p:txBody>
          <a:bodyPr wrap="none" rtlCol="0">
            <a:spAutoFit/>
          </a:bodyPr>
          <a:lstStyle/>
          <a:p>
            <a:r>
              <a:rPr lang="ja-JP" altLang="en-US" dirty="0">
                <a:latin typeface="Times New Roman" panose="02020603050405020304" pitchFamily="18" charset="0"/>
              </a:rPr>
              <a:t>黒番</a:t>
            </a:r>
            <a:endParaRPr kumimoji="1" lang="ja-JP" altLang="en-US" dirty="0">
              <a:latin typeface="Times New Roman" panose="02020603050405020304" pitchFamily="18" charset="0"/>
            </a:endParaRPr>
          </a:p>
        </p:txBody>
      </p:sp>
      <p:sp>
        <p:nvSpPr>
          <p:cNvPr id="89" name="テキスト ボックス 88"/>
          <p:cNvSpPr txBox="1"/>
          <p:nvPr/>
        </p:nvSpPr>
        <p:spPr>
          <a:xfrm>
            <a:off x="4898251" y="1600200"/>
            <a:ext cx="3464410" cy="4659737"/>
          </a:xfrm>
          <a:prstGeom prst="rect">
            <a:avLst/>
          </a:prstGeom>
          <a:noFill/>
        </p:spPr>
        <p:txBody>
          <a:bodyPr wrap="none" rtlCol="0">
            <a:spAutoFit/>
          </a:bodyPr>
          <a:lstStyle/>
          <a:p>
            <a:pPr algn="l"/>
            <a:r>
              <a:rPr kumimoji="1" lang="en-US" altLang="ja-JP" dirty="0">
                <a:latin typeface="Times New Roman" panose="02020603050405020304" pitchFamily="18" charset="0"/>
              </a:rPr>
              <a:t> </a:t>
            </a:r>
            <a:r>
              <a:rPr lang="en-US" altLang="ja-JP" dirty="0">
                <a:latin typeface="Times New Roman" panose="02020603050405020304" pitchFamily="18" charset="0"/>
              </a:rPr>
              <a:t>board [][] = {</a:t>
            </a:r>
          </a:p>
          <a:p>
            <a:pPr algn="l"/>
            <a:r>
              <a:rPr kumimoji="1" lang="en-US" altLang="ja-JP" dirty="0">
                <a:latin typeface="Times New Roman" panose="02020603050405020304" pitchFamily="18" charset="0"/>
              </a:rPr>
              <a:t> {0, 0, 0, 0, 0, 0, 0, 0},</a:t>
            </a:r>
          </a:p>
          <a:p>
            <a:pPr algn="l"/>
            <a:r>
              <a:rPr lang="en-US" altLang="ja-JP" dirty="0">
                <a:latin typeface="Times New Roman" panose="02020603050405020304" pitchFamily="18" charset="0"/>
              </a:rPr>
              <a:t> {0, 0, 0, 0, 0, 0, 0, 0},</a:t>
            </a:r>
          </a:p>
          <a:p>
            <a:pPr algn="l"/>
            <a:r>
              <a:rPr kumimoji="1" lang="en-US" altLang="ja-JP" dirty="0">
                <a:latin typeface="Times New Roman" panose="02020603050405020304" pitchFamily="18" charset="0"/>
              </a:rPr>
              <a:t> {0, 0, 0, 0, 1, 0, 0, 0},</a:t>
            </a:r>
          </a:p>
          <a:p>
            <a:pPr algn="l"/>
            <a:r>
              <a:rPr lang="en-US" altLang="ja-JP" dirty="0">
                <a:latin typeface="Times New Roman" panose="02020603050405020304" pitchFamily="18" charset="0"/>
              </a:rPr>
              <a:t> {0, 0, 0, 1,-1,-1, 0, 0},</a:t>
            </a:r>
          </a:p>
          <a:p>
            <a:pPr algn="l"/>
            <a:r>
              <a:rPr kumimoji="1" lang="en-US" altLang="ja-JP" dirty="0">
                <a:latin typeface="Times New Roman" panose="02020603050405020304" pitchFamily="18" charset="0"/>
              </a:rPr>
              <a:t> {0, 0, 1,-1,-1, 1, 0, 0},</a:t>
            </a:r>
          </a:p>
          <a:p>
            <a:pPr algn="l"/>
            <a:r>
              <a:rPr lang="en-US" altLang="ja-JP" dirty="0">
                <a:latin typeface="Times New Roman" panose="02020603050405020304" pitchFamily="18" charset="0"/>
              </a:rPr>
              <a:t> {0, 0, 0, 0, 0, 0, 0, 0},</a:t>
            </a:r>
          </a:p>
          <a:p>
            <a:pPr algn="l"/>
            <a:r>
              <a:rPr kumimoji="1" lang="en-US" altLang="ja-JP" dirty="0">
                <a:latin typeface="Times New Roman" panose="02020603050405020304" pitchFamily="18" charset="0"/>
              </a:rPr>
              <a:t>};</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turn = 1;</a:t>
            </a:r>
          </a:p>
        </p:txBody>
      </p:sp>
    </p:spTree>
    <p:extLst>
      <p:ext uri="{BB962C8B-B14F-4D97-AF65-F5344CB8AC3E}">
        <p14:creationId xmlns:p14="http://schemas.microsoft.com/office/powerpoint/2010/main" val="134870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ルール通りに指せる・打てる</a:t>
            </a: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ルール通りに指せる・打てる</a:t>
            </a:r>
            <a:endParaRPr kumimoji="1" lang="en-US" altLang="ja-JP" baseline="0" dirty="0">
              <a:latin typeface="Times New Roman" pitchFamily="18" charset="0"/>
            </a:endParaRPr>
          </a:p>
          <a:p>
            <a:pPr lvl="1"/>
            <a:r>
              <a:rPr lang="ja-JP" altLang="en-US" baseline="0" dirty="0">
                <a:latin typeface="Times New Roman" pitchFamily="18" charset="0"/>
              </a:rPr>
              <a:t>これができないとそもそもゲームにならない</a:t>
            </a:r>
            <a:endParaRPr lang="en-US" altLang="ja-JP" baseline="0" dirty="0">
              <a:latin typeface="Times New Roman" pitchFamily="18" charset="0"/>
            </a:endParaRPr>
          </a:p>
          <a:p>
            <a:pPr lvl="2"/>
            <a:r>
              <a:rPr lang="ja-JP" altLang="en-US" baseline="0" dirty="0">
                <a:latin typeface="Times New Roman" pitchFamily="18" charset="0"/>
              </a:rPr>
              <a:t>動かせない場所に駒を動かす</a:t>
            </a:r>
            <a:endParaRPr lang="en-US" altLang="ja-JP" baseline="0" dirty="0">
              <a:latin typeface="Times New Roman" pitchFamily="18" charset="0"/>
            </a:endParaRPr>
          </a:p>
          <a:p>
            <a:pPr lvl="2"/>
            <a:r>
              <a:rPr lang="ja-JP" altLang="en-US" baseline="0" dirty="0">
                <a:latin typeface="Times New Roman" pitchFamily="18" charset="0"/>
              </a:rPr>
              <a:t>打てない場所に石を打つ</a:t>
            </a:r>
            <a:endParaRPr lang="en-US" altLang="ja-JP" baseline="0" dirty="0">
              <a:latin typeface="Times New Roman" pitchFamily="18" charset="0"/>
            </a:endParaRPr>
          </a:p>
          <a:p>
            <a:pPr lvl="2"/>
            <a:r>
              <a:rPr kumimoji="1" lang="ja-JP" altLang="en-US" baseline="0" dirty="0">
                <a:latin typeface="Times New Roman" pitchFamily="18" charset="0"/>
              </a:rPr>
              <a:t>打てない駒・石を打つ</a:t>
            </a:r>
            <a:endParaRPr kumimoji="1" lang="en-US" altLang="ja-JP" baseline="0" dirty="0">
              <a:latin typeface="Times New Roman" pitchFamily="18" charset="0"/>
            </a:endParaRPr>
          </a:p>
          <a:p>
            <a:pPr lvl="2"/>
            <a:r>
              <a:rPr lang="ja-JP" altLang="en-US" baseline="0" dirty="0">
                <a:latin typeface="Times New Roman" pitchFamily="18" charset="0"/>
              </a:rPr>
              <a:t>取れない駒・石を取る</a:t>
            </a:r>
            <a:endParaRPr lang="en-US" altLang="ja-JP" baseline="0" dirty="0">
              <a:latin typeface="Times New Roman" pitchFamily="18" charset="0"/>
            </a:endParaRPr>
          </a:p>
          <a:p>
            <a:pPr lvl="2"/>
            <a:r>
              <a:rPr lang="ja-JP" altLang="en-US" baseline="0" dirty="0">
                <a:latin typeface="Times New Roman" pitchFamily="18" charset="0"/>
              </a:rPr>
              <a:t>手番では無いのに動く</a:t>
            </a:r>
            <a:endParaRPr lang="en-US" altLang="ja-JP" baseline="0" dirty="0">
              <a:latin typeface="Times New Roman" pitchFamily="18" charset="0"/>
            </a:endParaRPr>
          </a:p>
          <a:p>
            <a:pPr lvl="2"/>
            <a:r>
              <a:rPr kumimoji="1" lang="ja-JP" altLang="en-US" baseline="0" dirty="0">
                <a:latin typeface="Times New Roman" pitchFamily="18" charset="0"/>
              </a:rPr>
              <a:t>手番なのに動かない</a:t>
            </a:r>
            <a:endParaRPr kumimoji="1" lang="en-US" altLang="ja-JP" baseline="0" dirty="0">
              <a:latin typeface="Times New Roman" pitchFamily="18" charset="0"/>
            </a:endParaRPr>
          </a:p>
          <a:p>
            <a:pPr marL="914400" lvl="2" indent="0">
              <a:buNone/>
            </a:pPr>
            <a:r>
              <a:rPr lang="en-US" altLang="ja-JP" baseline="0" dirty="0">
                <a:latin typeface="Times New Roman" pitchFamily="18" charset="0"/>
              </a:rPr>
              <a:t>		</a:t>
            </a:r>
            <a:r>
              <a:rPr lang="ja-JP" altLang="en-US" baseline="0" dirty="0">
                <a:latin typeface="Times New Roman" pitchFamily="18" charset="0"/>
              </a:rPr>
              <a:t>：</a:t>
            </a:r>
            <a:endParaRPr kumimoji="1" lang="ja-JP" altLang="en-US" baseline="0" dirty="0">
              <a:latin typeface="Times New Roman" pitchFamily="18" charset="0"/>
            </a:endParaRPr>
          </a:p>
        </p:txBody>
      </p:sp>
      <p:sp>
        <p:nvSpPr>
          <p:cNvPr id="4" name="テキスト ボックス 3"/>
          <p:cNvSpPr txBox="1"/>
          <p:nvPr/>
        </p:nvSpPr>
        <p:spPr>
          <a:xfrm>
            <a:off x="3962400" y="5764240"/>
            <a:ext cx="4419800" cy="523220"/>
          </a:xfrm>
          <a:prstGeom prst="rect">
            <a:avLst/>
          </a:prstGeom>
          <a:noFill/>
        </p:spPr>
        <p:txBody>
          <a:bodyPr wrap="none" rtlCol="0">
            <a:spAutoFit/>
          </a:bodyPr>
          <a:lstStyle/>
          <a:p>
            <a:r>
              <a:rPr kumimoji="1" lang="ja-JP" altLang="en-US" dirty="0"/>
              <a:t>でもこれだけでも結構難しい</a:t>
            </a:r>
          </a:p>
        </p:txBody>
      </p:sp>
    </p:spTree>
    <p:extLst>
      <p:ext uri="{BB962C8B-B14F-4D97-AF65-F5344CB8AC3E}">
        <p14:creationId xmlns:p14="http://schemas.microsoft.com/office/powerpoint/2010/main" val="102400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盤面表現の例</a:t>
            </a:r>
            <a:r>
              <a:rPr lang="en-US" altLang="ja-JP" baseline="0" dirty="0">
                <a:latin typeface="Times New Roman" pitchFamily="18" charset="0"/>
              </a:rPr>
              <a:t>:</a:t>
            </a:r>
            <a:r>
              <a:rPr lang="ja-JP" altLang="en-US" baseline="0" dirty="0">
                <a:latin typeface="Times New Roman" pitchFamily="18" charset="0"/>
              </a:rPr>
              <a:t>リバーシ</a:t>
            </a:r>
            <a:endParaRPr kumimoji="1" lang="ja-JP" altLang="en-US" baseline="0" dirty="0">
              <a:latin typeface="Times New Roman" pitchFamily="18" charset="0"/>
            </a:endParaRPr>
          </a:p>
        </p:txBody>
      </p:sp>
      <p:grpSp>
        <p:nvGrpSpPr>
          <p:cNvPr id="85" name="グループ化 84"/>
          <p:cNvGrpSpPr/>
          <p:nvPr/>
        </p:nvGrpSpPr>
        <p:grpSpPr>
          <a:xfrm>
            <a:off x="607369" y="2291666"/>
            <a:ext cx="4019887" cy="4047793"/>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7"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89" name="テキスト ボックス 88"/>
          <p:cNvSpPr txBox="1"/>
          <p:nvPr/>
        </p:nvSpPr>
        <p:spPr>
          <a:xfrm>
            <a:off x="4639967" y="1681198"/>
            <a:ext cx="4156907" cy="5176802"/>
          </a:xfrm>
          <a:prstGeom prst="rect">
            <a:avLst/>
          </a:prstGeom>
          <a:noFill/>
        </p:spPr>
        <p:txBody>
          <a:bodyPr wrap="none" rtlCol="0">
            <a:spAutoFit/>
          </a:bodyPr>
          <a:lstStyle/>
          <a:p>
            <a:pPr algn="l"/>
            <a:r>
              <a:rPr kumimoji="1" lang="en-US" altLang="ja-JP" dirty="0">
                <a:latin typeface="Times New Roman" panose="02020603050405020304" pitchFamily="18" charset="0"/>
              </a:rPr>
              <a:t> </a:t>
            </a:r>
            <a:r>
              <a:rPr lang="en-US" altLang="ja-JP" dirty="0">
                <a:latin typeface="Times New Roman" panose="02020603050405020304" pitchFamily="18" charset="0"/>
              </a:rPr>
              <a:t>board [][] = {</a:t>
            </a:r>
          </a:p>
          <a:p>
            <a:pPr lvl="0" algn="l"/>
            <a:r>
              <a:rPr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a:t>
            </a:r>
            <a:r>
              <a:rPr kumimoji="1" lang="en-US" altLang="ja-JP" dirty="0">
                <a:latin typeface="Times New Roman" panose="02020603050405020304" pitchFamily="18" charset="0"/>
              </a:rPr>
              <a:t>0, 0, 0, 0, 0, 0, 0, 0</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kumimoji="1" lang="en-US" altLang="ja-JP" dirty="0">
                <a:latin typeface="Times New Roman" panose="02020603050405020304" pitchFamily="18" charset="0"/>
              </a:rPr>
              <a:t>},</a:t>
            </a:r>
          </a:p>
          <a:p>
            <a:pPr algn="l"/>
            <a:r>
              <a:rPr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,0, 0, 0, 0, 0, 0, 0, 0</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latin typeface="Times New Roman" panose="02020603050405020304" pitchFamily="18" charset="0"/>
              </a:rPr>
              <a:t>},</a:t>
            </a:r>
          </a:p>
          <a:p>
            <a:pPr algn="l"/>
            <a:r>
              <a:rPr kumimoji="1"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a:t>
            </a:r>
            <a:r>
              <a:rPr kumimoji="1" lang="en-US" altLang="ja-JP" dirty="0">
                <a:latin typeface="Times New Roman" panose="02020603050405020304" pitchFamily="18" charset="0"/>
              </a:rPr>
              <a:t>0, 0, 0, 0, 1, 0, 0, 0</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kumimoji="1" lang="en-US" altLang="ja-JP" dirty="0">
                <a:latin typeface="Times New Roman" panose="02020603050405020304" pitchFamily="18" charset="0"/>
              </a:rPr>
              <a:t>},</a:t>
            </a:r>
          </a:p>
          <a:p>
            <a:pPr algn="l"/>
            <a:r>
              <a:rPr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,0, 0, 0, 1,-1,-1, 0, 0</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latin typeface="Times New Roman" panose="02020603050405020304" pitchFamily="18" charset="0"/>
              </a:rPr>
              <a:t>},</a:t>
            </a:r>
          </a:p>
          <a:p>
            <a:pPr algn="l"/>
            <a:r>
              <a:rPr kumimoji="1"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a:t>
            </a:r>
            <a:r>
              <a:rPr kumimoji="1" lang="en-US" altLang="ja-JP" dirty="0">
                <a:latin typeface="Times New Roman" panose="02020603050405020304" pitchFamily="18" charset="0"/>
              </a:rPr>
              <a:t>0, 0, 1,-1,-1, 1, 0, 0</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kumimoji="1" lang="en-US" altLang="ja-JP" dirty="0">
                <a:latin typeface="Times New Roman" panose="02020603050405020304" pitchFamily="18" charset="0"/>
              </a:rPr>
              <a:t>},</a:t>
            </a:r>
          </a:p>
          <a:p>
            <a:pPr algn="l"/>
            <a:r>
              <a:rPr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,0, 0, 0, 0, 0, 0, 0, 0</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latin typeface="Times New Roman" panose="02020603050405020304" pitchFamily="18" charset="0"/>
              </a:rPr>
              <a:t>},</a:t>
            </a:r>
          </a:p>
          <a:p>
            <a:pPr algn="l"/>
            <a:r>
              <a:rPr lang="en-US" altLang="ja-JP" dirty="0">
                <a:latin typeface="Times New Roman" panose="02020603050405020304" pitchFamily="18" charset="0"/>
              </a:rPr>
              <a:t> {</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latin typeface="Times New Roman" panose="02020603050405020304" pitchFamily="18" charset="0"/>
              </a:rPr>
              <a:t>∞</a:t>
            </a:r>
            <a:r>
              <a:rPr lang="en-US" altLang="ja-JP" dirty="0">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r>
              <a:rPr lang="ja-JP" altLang="en-US" dirty="0">
                <a:solidFill>
                  <a:srgbClr val="FFFFFF"/>
                </a:solidFill>
                <a:latin typeface="Times New Roman" panose="02020603050405020304" pitchFamily="18" charset="0"/>
              </a:rPr>
              <a:t>∞</a:t>
            </a:r>
            <a:r>
              <a:rPr lang="en-US" altLang="ja-JP" dirty="0">
                <a:solidFill>
                  <a:srgbClr val="FFFFFF"/>
                </a:solidFill>
                <a:latin typeface="Times New Roman" panose="02020603050405020304" pitchFamily="18" charset="0"/>
              </a:rPr>
              <a:t>},</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endParaRPr lang="en-US" altLang="ja-JP" dirty="0">
              <a:latin typeface="Times New Roman" panose="02020603050405020304" pitchFamily="18" charset="0"/>
            </a:endParaRPr>
          </a:p>
        </p:txBody>
      </p:sp>
      <p:sp>
        <p:nvSpPr>
          <p:cNvPr id="87" name="テキスト ボックス 86"/>
          <p:cNvSpPr txBox="1"/>
          <p:nvPr/>
        </p:nvSpPr>
        <p:spPr>
          <a:xfrm>
            <a:off x="317831" y="1255023"/>
            <a:ext cx="5867545" cy="904863"/>
          </a:xfrm>
          <a:prstGeom prst="rect">
            <a:avLst/>
          </a:prstGeom>
          <a:noFill/>
        </p:spPr>
        <p:txBody>
          <a:bodyPr wrap="square" rtlCol="0">
            <a:spAutoFit/>
          </a:bodyPr>
          <a:lstStyle/>
          <a:p>
            <a:pPr algn="l"/>
            <a:r>
              <a:rPr lang="ja-JP" altLang="en-US" sz="2400" dirty="0"/>
              <a:t>多くのゲームでは</a:t>
            </a:r>
            <a:r>
              <a:rPr kumimoji="1" lang="ja-JP" altLang="en-US" sz="2400" dirty="0"/>
              <a:t>盤面を一回り大きくして</a:t>
            </a:r>
            <a:endParaRPr kumimoji="1" lang="en-US" altLang="ja-JP" sz="2400" dirty="0"/>
          </a:p>
          <a:p>
            <a:pPr algn="l"/>
            <a:r>
              <a:rPr kumimoji="1" lang="ja-JP" altLang="en-US" sz="2400" dirty="0"/>
              <a:t>周囲</a:t>
            </a:r>
            <a:r>
              <a:rPr lang="ja-JP" altLang="en-US" sz="2400" dirty="0"/>
              <a:t>を</a:t>
            </a:r>
            <a:r>
              <a:rPr kumimoji="1" lang="ja-JP" altLang="en-US" sz="2400" dirty="0"/>
              <a:t>「壁」にしておくと便利</a:t>
            </a:r>
          </a:p>
        </p:txBody>
      </p:sp>
    </p:spTree>
    <p:extLst>
      <p:ext uri="{BB962C8B-B14F-4D97-AF65-F5344CB8AC3E}">
        <p14:creationId xmlns:p14="http://schemas.microsoft.com/office/powerpoint/2010/main" val="10572292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盤面表現の例</a:t>
            </a:r>
            <a:r>
              <a:rPr lang="en-US" altLang="ja-JP" baseline="0" dirty="0">
                <a:latin typeface="Times New Roman" pitchFamily="18" charset="0"/>
              </a:rPr>
              <a:t>:</a:t>
            </a:r>
            <a:r>
              <a:rPr lang="ja-JP" altLang="en-US" baseline="0" dirty="0">
                <a:latin typeface="Times New Roman" pitchFamily="18" charset="0"/>
              </a:rPr>
              <a:t>リバーシ</a:t>
            </a:r>
            <a:endParaRPr kumimoji="1" lang="ja-JP" altLang="en-US" baseline="0" dirty="0">
              <a:latin typeface="Times New Roman" pitchFamily="18" charset="0"/>
            </a:endParaRPr>
          </a:p>
        </p:txBody>
      </p:sp>
      <p:grpSp>
        <p:nvGrpSpPr>
          <p:cNvPr id="85" name="グループ化 84"/>
          <p:cNvGrpSpPr/>
          <p:nvPr/>
        </p:nvGrpSpPr>
        <p:grpSpPr>
          <a:xfrm>
            <a:off x="138716" y="1879511"/>
            <a:ext cx="4019887" cy="4047793"/>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7"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98" name="円/楕円 97"/>
          <p:cNvSpPr/>
          <p:nvPr/>
        </p:nvSpPr>
        <p:spPr bwMode="auto">
          <a:xfrm>
            <a:off x="2201416" y="4404026"/>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88" name="直線矢印コネクタ 87"/>
          <p:cNvCxnSpPr>
            <a:stCxn id="47" idx="0"/>
            <a:endCxn id="81" idx="2"/>
          </p:cNvCxnSpPr>
          <p:nvPr/>
        </p:nvCxnSpPr>
        <p:spPr bwMode="auto">
          <a:xfrm flipV="1">
            <a:off x="2351411" y="2366061"/>
            <a:ext cx="11552" cy="1985791"/>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正方形/長方形 90"/>
          <p:cNvSpPr/>
          <p:nvPr/>
        </p:nvSpPr>
        <p:spPr bwMode="auto">
          <a:xfrm>
            <a:off x="3840119" y="914400"/>
            <a:ext cx="5170271" cy="5760887"/>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if (</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盤</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[x][y-1]==</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白</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algn="l"/>
            <a:r>
              <a:rPr lang="en-US" altLang="ja-JP" sz="2400"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上方向に白石が続く限り探索 </a:t>
            </a:r>
            <a:r>
              <a:rPr lang="en-US" altLang="ja-JP" sz="2000" dirty="0">
                <a:solidFill>
                  <a:srgbClr val="FFFF00"/>
                </a:solidFill>
                <a:latin typeface="Times New Roman" panose="02020603050405020304" pitchFamily="18" charset="0"/>
              </a:rPr>
              <a:t>*/</a:t>
            </a:r>
            <a:r>
              <a:rPr lang="en-US" altLang="ja-JP" sz="2400" dirty="0">
                <a:solidFill>
                  <a:srgbClr val="FFFF00"/>
                </a:solidFill>
                <a:latin typeface="Times New Roman" panose="02020603050405020304" pitchFamily="18" charset="0"/>
              </a:rPr>
              <a:t> </a:t>
            </a:r>
          </a:p>
          <a:p>
            <a:pPr algn="l"/>
            <a:r>
              <a:rPr lang="en-US" altLang="ja-JP" sz="2400" dirty="0">
                <a:latin typeface="Times New Roman" panose="02020603050405020304" pitchFamily="18" charset="0"/>
              </a:rPr>
              <a:t>  for (v=y-1; v</a:t>
            </a:r>
            <a:r>
              <a:rPr lang="ja-JP" altLang="en-US" sz="2400" dirty="0">
                <a:latin typeface="Times New Roman" panose="02020603050405020304" pitchFamily="18" charset="0"/>
              </a:rPr>
              <a:t>≧</a:t>
            </a:r>
            <a:r>
              <a:rPr lang="en-US" altLang="ja-JP" sz="2400" dirty="0">
                <a:latin typeface="Times New Roman" panose="02020603050405020304" pitchFamily="18" charset="0"/>
              </a:rPr>
              <a:t>0; --v))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[x][y] </a:t>
            </a:r>
            <a:r>
              <a:rPr lang="ja-JP" altLang="en-US" sz="2400" dirty="0">
                <a:latin typeface="Times New Roman" panose="02020603050405020304" pitchFamily="18" charset="0"/>
              </a:rPr>
              <a:t>≠</a:t>
            </a:r>
            <a:r>
              <a:rPr lang="en-US" altLang="ja-JP" sz="2400" dirty="0">
                <a:latin typeface="Times New Roman" panose="02020603050405020304" pitchFamily="18" charset="0"/>
              </a:rPr>
              <a:t> </a:t>
            </a:r>
            <a:r>
              <a:rPr lang="ja-JP" altLang="en-US" sz="2400" dirty="0">
                <a:latin typeface="Times New Roman" panose="02020603050405020304" pitchFamily="18" charset="0"/>
              </a:rPr>
              <a:t>白</a:t>
            </a:r>
            <a:r>
              <a:rPr lang="en-US" altLang="ja-JP" sz="2400" dirty="0">
                <a:latin typeface="Times New Roman" panose="02020603050405020304" pitchFamily="18" charset="0"/>
              </a:rPr>
              <a:t>) break;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a:latin typeface="Times New Roman" panose="02020603050405020304" pitchFamily="18" charset="0"/>
              </a:rPr>
              <a:t>if (v&lt;0)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盤外の場合</a:t>
            </a:r>
            <a:r>
              <a:rPr lang="en-US" altLang="ja-JP" sz="2000" dirty="0">
                <a:solidFill>
                  <a:srgbClr val="FFFF00"/>
                </a:solidFill>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上方向の石はひっくり返せない</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latin typeface="Times New Roman" panose="02020603050405020304" pitchFamily="18" charset="0"/>
              </a:rPr>
              <a:t>  </a:t>
            </a:r>
            <a:r>
              <a:rPr lang="en-US" altLang="ja-JP" sz="2400" dirty="0">
                <a:latin typeface="Times New Roman" panose="02020603050405020304" pitchFamily="18" charset="0"/>
              </a:rPr>
              <a:t>} else 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[x][v]==</a:t>
            </a:r>
            <a:r>
              <a:rPr lang="ja-JP" altLang="en-US" sz="2400" dirty="0">
                <a:latin typeface="Times New Roman" panose="02020603050405020304" pitchFamily="18" charset="0"/>
              </a:rPr>
              <a:t>黒</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間の石をひっくり返す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a:latin typeface="Times New Roman" panose="02020603050405020304" pitchFamily="18" charset="0"/>
              </a:rPr>
              <a:t>else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空マスの場合 </a:t>
            </a:r>
            <a:r>
              <a:rPr lang="en-US" altLang="ja-JP" sz="2000" dirty="0">
                <a:solidFill>
                  <a:srgbClr val="FFFF00"/>
                </a:solidFill>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上方向の石はひっくり返せない</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p>
        </p:txBody>
      </p:sp>
      <p:sp>
        <p:nvSpPr>
          <p:cNvPr id="87" name="テキスト ボックス 86"/>
          <p:cNvSpPr txBox="1"/>
          <p:nvPr/>
        </p:nvSpPr>
        <p:spPr>
          <a:xfrm>
            <a:off x="338192" y="1292248"/>
            <a:ext cx="2951449" cy="523220"/>
          </a:xfrm>
          <a:prstGeom prst="rect">
            <a:avLst/>
          </a:prstGeom>
          <a:noFill/>
        </p:spPr>
        <p:txBody>
          <a:bodyPr wrap="none" rtlCol="0">
            <a:spAutoFit/>
          </a:bodyPr>
          <a:lstStyle/>
          <a:p>
            <a:r>
              <a:rPr lang="ja-JP" altLang="en-US" dirty="0"/>
              <a:t>「壁」を用ない場合</a:t>
            </a:r>
            <a:endParaRPr kumimoji="1" lang="ja-JP" altLang="en-US" dirty="0"/>
          </a:p>
        </p:txBody>
      </p:sp>
    </p:spTree>
    <p:extLst>
      <p:ext uri="{BB962C8B-B14F-4D97-AF65-F5344CB8AC3E}">
        <p14:creationId xmlns:p14="http://schemas.microsoft.com/office/powerpoint/2010/main" val="259502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 calcmode="lin" valueType="num">
                                      <p:cBhvr additive="base">
                                        <p:cTn id="7" dur="500" fill="hold"/>
                                        <p:tgtEl>
                                          <p:spTgt spid="98"/>
                                        </p:tgtEl>
                                        <p:attrNameLst>
                                          <p:attrName>ppt_x</p:attrName>
                                        </p:attrNameLst>
                                      </p:cBhvr>
                                      <p:tavLst>
                                        <p:tav tm="0">
                                          <p:val>
                                            <p:strVal val="#ppt_x"/>
                                          </p:val>
                                        </p:tav>
                                        <p:tav tm="100000">
                                          <p:val>
                                            <p:strVal val="#ppt_x"/>
                                          </p:val>
                                        </p:tav>
                                      </p:tavLst>
                                    </p:anim>
                                    <p:anim calcmode="lin" valueType="num">
                                      <p:cBhvr additive="base">
                                        <p:cTn id="8" dur="500" fill="hold"/>
                                        <p:tgtEl>
                                          <p:spTgt spid="9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88"/>
                                        </p:tgtEl>
                                        <p:attrNameLst>
                                          <p:attrName>style.visibility</p:attrName>
                                        </p:attrNameLst>
                                      </p:cBhvr>
                                      <p:to>
                                        <p:strVal val="visible"/>
                                      </p:to>
                                    </p:set>
                                    <p:animEffect transition="in" filter="wipe(down)">
                                      <p:cBhvr>
                                        <p:cTn id="13" dur="500"/>
                                        <p:tgtEl>
                                          <p:spTgt spid="88"/>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91"/>
                                        </p:tgtEl>
                                        <p:attrNameLst>
                                          <p:attrName>style.visibility</p:attrName>
                                        </p:attrNameLst>
                                      </p:cBhvr>
                                      <p:to>
                                        <p:strVal val="visible"/>
                                      </p:to>
                                    </p:set>
                                    <p:animEffect transition="in" filter="checkerboard(across)">
                                      <p:cBhvr>
                                        <p:cTn id="18"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盤面表現の例</a:t>
            </a:r>
            <a:r>
              <a:rPr lang="en-US" altLang="ja-JP" baseline="0" dirty="0">
                <a:latin typeface="Times New Roman" pitchFamily="18" charset="0"/>
              </a:rPr>
              <a:t>:</a:t>
            </a:r>
            <a:r>
              <a:rPr lang="ja-JP" altLang="en-US" baseline="0" dirty="0">
                <a:latin typeface="Times New Roman" pitchFamily="18" charset="0"/>
              </a:rPr>
              <a:t>リバーシ</a:t>
            </a:r>
            <a:endParaRPr kumimoji="1" lang="ja-JP" altLang="en-US" baseline="0" dirty="0">
              <a:latin typeface="Times New Roman" pitchFamily="18" charset="0"/>
            </a:endParaRPr>
          </a:p>
        </p:txBody>
      </p:sp>
      <p:grpSp>
        <p:nvGrpSpPr>
          <p:cNvPr id="103" name="グループ化 102"/>
          <p:cNvGrpSpPr/>
          <p:nvPr/>
        </p:nvGrpSpPr>
        <p:grpSpPr>
          <a:xfrm>
            <a:off x="138716" y="1879511"/>
            <a:ext cx="4019887" cy="4047793"/>
            <a:chOff x="562304" y="1210007"/>
            <a:chExt cx="5105400" cy="5140842"/>
          </a:xfrm>
        </p:grpSpPr>
        <p:sp>
          <p:nvSpPr>
            <p:cNvPr id="104" name="正方形/長方形 103"/>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05" name="グループ化 104"/>
            <p:cNvGrpSpPr/>
            <p:nvPr/>
          </p:nvGrpSpPr>
          <p:grpSpPr>
            <a:xfrm>
              <a:off x="990600" y="1676400"/>
              <a:ext cx="4248807" cy="4280338"/>
              <a:chOff x="1752600" y="1600200"/>
              <a:chExt cx="4248807" cy="4280338"/>
            </a:xfrm>
          </p:grpSpPr>
          <p:sp>
            <p:nvSpPr>
              <p:cNvPr id="137" name="正方形/長方形 136"/>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06" name="テキスト ボックス 105"/>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107" name="テキスト ボックス 106"/>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108" name="テキスト ボックス 107"/>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09" name="テキスト ボックス 108"/>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10" name="テキスト ボックス 109"/>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13" name="テキスト ボックス 112"/>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15" name="テキスト ボックス 11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16" name="テキスト ボックス 11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17" name="テキスト ボックス 11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18" name="テキスト ボックス 11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19" name="テキスト ボックス 11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20" name="テキスト ボックス 11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21" name="テキスト ボックス 12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22" name="テキスト ボックス 12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23" name="テキスト ボックス 12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24" name="テキスト ボックス 12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25" name="円/楕円 124"/>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7" name="円/楕円 126"/>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円/楕円 128"/>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3" name="円/楕円 132"/>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円/楕円 133"/>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円/楕円 134"/>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円/楕円 135"/>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01" name="円/楕円 200"/>
          <p:cNvSpPr/>
          <p:nvPr/>
        </p:nvSpPr>
        <p:spPr bwMode="auto">
          <a:xfrm>
            <a:off x="2201416" y="4404026"/>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202" name="直線矢印コネクタ 201"/>
          <p:cNvCxnSpPr>
            <a:stCxn id="181" idx="0"/>
            <a:endCxn id="121" idx="2"/>
          </p:cNvCxnSpPr>
          <p:nvPr/>
        </p:nvCxnSpPr>
        <p:spPr bwMode="auto">
          <a:xfrm flipV="1">
            <a:off x="2351411" y="2366061"/>
            <a:ext cx="11552" cy="1985791"/>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テキスト ボックス 202"/>
          <p:cNvSpPr txBox="1"/>
          <p:nvPr/>
        </p:nvSpPr>
        <p:spPr>
          <a:xfrm>
            <a:off x="345405" y="1292248"/>
            <a:ext cx="2937022" cy="523220"/>
          </a:xfrm>
          <a:prstGeom prst="rect">
            <a:avLst/>
          </a:prstGeom>
          <a:noFill/>
        </p:spPr>
        <p:txBody>
          <a:bodyPr wrap="none" rtlCol="0">
            <a:spAutoFit/>
          </a:bodyPr>
          <a:lstStyle/>
          <a:p>
            <a:r>
              <a:rPr lang="ja-JP" altLang="en-US" dirty="0"/>
              <a:t>「壁」を用いる場合</a:t>
            </a:r>
            <a:endParaRPr kumimoji="1" lang="ja-JP" altLang="en-US" dirty="0"/>
          </a:p>
        </p:txBody>
      </p:sp>
      <p:sp>
        <p:nvSpPr>
          <p:cNvPr id="91" name="正方形/長方形 90"/>
          <p:cNvSpPr/>
          <p:nvPr/>
        </p:nvSpPr>
        <p:spPr bwMode="auto">
          <a:xfrm>
            <a:off x="3880462" y="1486295"/>
            <a:ext cx="5111138" cy="430490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if (</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盤</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[x][y-1]==</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白</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algn="l"/>
            <a:r>
              <a:rPr lang="en-US" altLang="ja-JP" sz="2400" dirty="0">
                <a:latin typeface="Times New Roman" panose="02020603050405020304" pitchFamily="18" charset="0"/>
              </a:rPr>
              <a:t> </a:t>
            </a:r>
            <a:r>
              <a:rPr lang="en-US" altLang="ja-JP" sz="2000"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上方向に白石が続く限り探索 </a:t>
            </a:r>
            <a:r>
              <a:rPr lang="en-US" altLang="ja-JP" sz="2000" dirty="0">
                <a:solidFill>
                  <a:srgbClr val="FFFF00"/>
                </a:solidFill>
                <a:latin typeface="Times New Roman" panose="02020603050405020304" pitchFamily="18" charset="0"/>
              </a:rPr>
              <a:t>*/</a:t>
            </a:r>
            <a:r>
              <a:rPr lang="en-US" altLang="ja-JP" sz="2400" dirty="0">
                <a:solidFill>
                  <a:srgbClr val="FFFF00"/>
                </a:solidFill>
                <a:latin typeface="Times New Roman" panose="02020603050405020304" pitchFamily="18" charset="0"/>
              </a:rPr>
              <a:t> </a:t>
            </a:r>
          </a:p>
          <a:p>
            <a:pPr algn="l"/>
            <a:r>
              <a:rPr lang="en-US" altLang="ja-JP" sz="2400" dirty="0">
                <a:solidFill>
                  <a:srgbClr val="FFFF00"/>
                </a:solidFill>
                <a:latin typeface="Times New Roman" panose="02020603050405020304" pitchFamily="18" charset="0"/>
              </a:rPr>
              <a:t>  </a:t>
            </a:r>
            <a:r>
              <a:rPr lang="en-US" altLang="ja-JP" sz="2400" dirty="0">
                <a:latin typeface="Times New Roman" panose="02020603050405020304" pitchFamily="18" charset="0"/>
              </a:rPr>
              <a:t>for (v=y-1; </a:t>
            </a:r>
            <a:r>
              <a:rPr lang="ja-JP" altLang="en-US" sz="2400" dirty="0">
                <a:latin typeface="Times New Roman" panose="02020603050405020304" pitchFamily="18" charset="0"/>
              </a:rPr>
              <a:t>盤</a:t>
            </a:r>
            <a:r>
              <a:rPr lang="en-US" altLang="ja-JP" sz="2400" dirty="0">
                <a:latin typeface="Times New Roman" panose="02020603050405020304" pitchFamily="18" charset="0"/>
              </a:rPr>
              <a:t>[x][v]==</a:t>
            </a:r>
            <a:r>
              <a:rPr lang="ja-JP" altLang="en-US" sz="2400" dirty="0">
                <a:latin typeface="Times New Roman" panose="02020603050405020304" pitchFamily="18" charset="0"/>
              </a:rPr>
              <a:t>白</a:t>
            </a:r>
            <a:r>
              <a:rPr lang="en-US" altLang="ja-JP" sz="2400" dirty="0">
                <a:latin typeface="Times New Roman" panose="02020603050405020304" pitchFamily="18" charset="0"/>
              </a:rPr>
              <a:t>; --v));</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[x][v]==</a:t>
            </a:r>
            <a:r>
              <a:rPr lang="ja-JP" altLang="en-US" sz="2400" dirty="0">
                <a:latin typeface="Times New Roman" panose="02020603050405020304" pitchFamily="18" charset="0"/>
              </a:rPr>
              <a:t>黒</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間の石をひっくり返す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a:latin typeface="Times New Roman" panose="02020603050405020304" pitchFamily="18" charset="0"/>
              </a:rPr>
              <a:t>else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空マスまた壁の場合 </a:t>
            </a:r>
            <a:r>
              <a:rPr lang="en-US" altLang="ja-JP" sz="2000" dirty="0">
                <a:solidFill>
                  <a:srgbClr val="FFFF00"/>
                </a:solidFill>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上方向の石はひっくり返せない</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p>
        </p:txBody>
      </p:sp>
      <p:sp>
        <p:nvSpPr>
          <p:cNvPr id="93" name="角丸四角形吹き出し 92"/>
          <p:cNvSpPr/>
          <p:nvPr/>
        </p:nvSpPr>
        <p:spPr bwMode="auto">
          <a:xfrm>
            <a:off x="6626987" y="398866"/>
            <a:ext cx="2364613" cy="997193"/>
          </a:xfrm>
          <a:prstGeom prst="wedgeRoundRectCallout">
            <a:avLst>
              <a:gd name="adj1" fmla="val -44705"/>
              <a:gd name="adj2" fmla="val 166759"/>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盤外に出たかの</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rPr>
              <a:t>判定が不要</a:t>
            </a:r>
          </a:p>
        </p:txBody>
      </p:sp>
    </p:spTree>
    <p:extLst>
      <p:ext uri="{BB962C8B-B14F-4D97-AF65-F5344CB8AC3E}">
        <p14:creationId xmlns:p14="http://schemas.microsoft.com/office/powerpoint/2010/main" val="326335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checkerboard(across)">
                                      <p:cBhvr>
                                        <p:cTn id="7" dur="500"/>
                                        <p:tgtEl>
                                          <p:spTgt spid="9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3"/>
                                        </p:tgtEl>
                                        <p:attrNameLst>
                                          <p:attrName>style.visibility</p:attrName>
                                        </p:attrNameLst>
                                      </p:cBhvr>
                                      <p:to>
                                        <p:strVal val="visible"/>
                                      </p:to>
                                    </p:set>
                                    <p:animEffect transition="in" filter="checkerboard(across)">
                                      <p:cBhvr>
                                        <p:cTn id="12"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盤面表現の例</a:t>
            </a:r>
            <a:r>
              <a:rPr lang="en-US" altLang="ja-JP" baseline="0" dirty="0">
                <a:latin typeface="Times New Roman" pitchFamily="18" charset="0"/>
              </a:rPr>
              <a:t>:</a:t>
            </a:r>
            <a:r>
              <a:rPr lang="ja-JP" altLang="en-US" baseline="0" dirty="0">
                <a:latin typeface="Times New Roman" pitchFamily="18" charset="0"/>
              </a:rPr>
              <a:t>将棋</a:t>
            </a:r>
            <a:endParaRPr kumimoji="1" lang="ja-JP" altLang="en-US" baseline="0" dirty="0">
              <a:latin typeface="Times New Roman" pitchFamily="18" charset="0"/>
            </a:endParaRPr>
          </a:p>
        </p:txBody>
      </p:sp>
      <p:sp>
        <p:nvSpPr>
          <p:cNvPr id="73" name="正方形/長方形 72"/>
          <p:cNvSpPr/>
          <p:nvPr/>
        </p:nvSpPr>
        <p:spPr bwMode="auto">
          <a:xfrm>
            <a:off x="457200" y="1905000"/>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4501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9835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15169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0503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2565321"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098721"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4501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9835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15169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0503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2565321"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098721"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4501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9835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15169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0503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2565321"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098721"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4501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9835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15169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0503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2565321"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098721"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4501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9835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15169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0503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2565321"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098721"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4501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9835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15169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0503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2565321"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098721"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555254" y="18514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088654" y="1845659"/>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1610790" y="1851157"/>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144191" y="1845345"/>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2664589" y="18514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197988" y="1845659"/>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3563712" y="495517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3556927" y="4416682"/>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3565213" y="3920917"/>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3558430" y="3382427"/>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3566396" y="2861752"/>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3559610" y="232326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1" name="フリーフォーム 150"/>
          <p:cNvSpPr/>
          <p:nvPr/>
        </p:nvSpPr>
        <p:spPr bwMode="auto">
          <a:xfrm rot="10800000">
            <a:off x="501482" y="397812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2628457" y="39962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57" name="フリーフォーム 156"/>
          <p:cNvSpPr/>
          <p:nvPr/>
        </p:nvSpPr>
        <p:spPr bwMode="auto">
          <a:xfrm>
            <a:off x="1557018" y="39680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166" name="フリーフォーム 165"/>
          <p:cNvSpPr/>
          <p:nvPr/>
        </p:nvSpPr>
        <p:spPr bwMode="auto">
          <a:xfrm>
            <a:off x="1573150" y="50345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cxnSp>
        <p:nvCxnSpPr>
          <p:cNvPr id="17" name="直線矢印コネクタ 16"/>
          <p:cNvCxnSpPr>
            <a:stCxn id="106" idx="0"/>
          </p:cNvCxnSpPr>
          <p:nvPr/>
        </p:nvCxnSpPr>
        <p:spPr bwMode="auto">
          <a:xfrm flipH="1" flipV="1">
            <a:off x="1773969" y="2590800"/>
            <a:ext cx="9645" cy="1327707"/>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直線矢印コネクタ 167"/>
          <p:cNvCxnSpPr>
            <a:stCxn id="107" idx="1"/>
          </p:cNvCxnSpPr>
          <p:nvPr/>
        </p:nvCxnSpPr>
        <p:spPr bwMode="auto">
          <a:xfrm>
            <a:off x="2050314" y="4185207"/>
            <a:ext cx="796376" cy="0"/>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直線矢印コネクタ 168"/>
          <p:cNvCxnSpPr/>
          <p:nvPr/>
        </p:nvCxnSpPr>
        <p:spPr bwMode="auto">
          <a:xfrm flipH="1">
            <a:off x="1773969" y="4434097"/>
            <a:ext cx="10541" cy="359837"/>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直線矢印コネクタ 169"/>
          <p:cNvCxnSpPr>
            <a:stCxn id="105" idx="3"/>
          </p:cNvCxnSpPr>
          <p:nvPr/>
        </p:nvCxnSpPr>
        <p:spPr bwMode="auto">
          <a:xfrm flipH="1" flipV="1">
            <a:off x="710470" y="4178722"/>
            <a:ext cx="806444" cy="6485"/>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正方形/長方形 170"/>
          <p:cNvSpPr/>
          <p:nvPr/>
        </p:nvSpPr>
        <p:spPr bwMode="auto">
          <a:xfrm>
            <a:off x="3788315" y="847871"/>
            <a:ext cx="5190283" cy="5715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上方向に空マスが続く限り探索 </a:t>
            </a:r>
            <a:r>
              <a:rPr lang="en-US" altLang="ja-JP" sz="2000" dirty="0">
                <a:solidFill>
                  <a:srgbClr val="FFFF00"/>
                </a:solidFill>
                <a:latin typeface="Times New Roman" panose="02020603050405020304" pitchFamily="18" charset="0"/>
              </a:rPr>
              <a:t>*/</a:t>
            </a:r>
            <a:r>
              <a:rPr lang="en-US" altLang="ja-JP" sz="2400" dirty="0">
                <a:solidFill>
                  <a:srgbClr val="FFFF00"/>
                </a:solidFill>
                <a:latin typeface="Times New Roman" panose="02020603050405020304" pitchFamily="18" charset="0"/>
              </a:rPr>
              <a:t> </a:t>
            </a:r>
          </a:p>
          <a:p>
            <a:pPr algn="l"/>
            <a:r>
              <a:rPr lang="en-US" altLang="ja-JP" sz="2400" dirty="0">
                <a:latin typeface="Times New Roman" panose="02020603050405020304" pitchFamily="18" charset="0"/>
              </a:rPr>
              <a:t>for (v=y-1; v</a:t>
            </a:r>
            <a:r>
              <a:rPr lang="ja-JP" altLang="en-US" sz="2400" dirty="0">
                <a:latin typeface="Times New Roman" panose="02020603050405020304" pitchFamily="18" charset="0"/>
              </a:rPr>
              <a:t>≧</a:t>
            </a:r>
            <a:r>
              <a:rPr lang="en-US" altLang="ja-JP" sz="2400" dirty="0">
                <a:latin typeface="Times New Roman" panose="02020603050405020304" pitchFamily="18" charset="0"/>
              </a:rPr>
              <a:t>0; --v))</a:t>
            </a:r>
            <a:r>
              <a:rPr lang="ja-JP" altLang="en-US" sz="2400" dirty="0">
                <a:latin typeface="Times New Roman" panose="02020603050405020304" pitchFamily="18" charset="0"/>
              </a:rPr>
              <a:t> </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[x][y] == </a:t>
            </a:r>
            <a:r>
              <a:rPr lang="ja-JP" altLang="en-US" sz="2400" dirty="0">
                <a:latin typeface="Times New Roman" panose="02020603050405020304" pitchFamily="18" charset="0"/>
              </a:rPr>
              <a:t>空マス</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en-US" altLang="ja-JP" sz="2400" dirty="0" err="1">
                <a:latin typeface="Times New Roman" panose="02020603050405020304" pitchFamily="18" charset="0"/>
              </a:rPr>
              <a:t>x,v</a:t>
            </a:r>
            <a:r>
              <a:rPr lang="en-US" altLang="ja-JP" sz="2400" dirty="0">
                <a:latin typeface="Times New Roman" panose="02020603050405020304" pitchFamily="18" charset="0"/>
              </a:rPr>
              <a:t>)</a:t>
            </a:r>
            <a:r>
              <a:rPr lang="ja-JP" altLang="en-US" sz="2400" dirty="0">
                <a:latin typeface="Times New Roman" panose="02020603050405020304" pitchFamily="18" charset="0"/>
              </a:rPr>
              <a:t>へ移動する手を合法手に加える</a:t>
            </a:r>
            <a:endParaRPr lang="en-US" altLang="ja-JP" sz="2400" dirty="0">
              <a:latin typeface="Times New Roman" panose="02020603050405020304" pitchFamily="18" charset="0"/>
            </a:endParaRPr>
          </a:p>
          <a:p>
            <a:pPr algn="l"/>
            <a:r>
              <a:rPr lang="en-US" altLang="ja-JP" sz="2400" dirty="0">
                <a:latin typeface="Times New Roman" panose="02020603050405020304" pitchFamily="18" charset="0"/>
              </a:rPr>
              <a:t>  else break;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自駒か敵駒がある場合 </a:t>
            </a:r>
            <a:r>
              <a:rPr lang="en-US" altLang="ja-JP" sz="2000" dirty="0">
                <a:solidFill>
                  <a:srgbClr val="FFFF00"/>
                </a:solidFill>
                <a:latin typeface="Times New Roman" panose="02020603050405020304" pitchFamily="18" charset="0"/>
              </a:rPr>
              <a:t>*/</a:t>
            </a:r>
          </a:p>
          <a:p>
            <a:pPr algn="l"/>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if (v&lt;0) {</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壁に到達した</a:t>
            </a:r>
            <a:endParaRPr lang="en-US" altLang="ja-JP" sz="2400" dirty="0">
              <a:latin typeface="Times New Roman" panose="02020603050405020304" pitchFamily="18" charset="0"/>
            </a:endParaRPr>
          </a:p>
          <a:p>
            <a:pPr algn="l"/>
            <a:r>
              <a:rPr lang="en-US" altLang="ja-JP" sz="2400" dirty="0">
                <a:latin typeface="Times New Roman" panose="02020603050405020304" pitchFamily="18" charset="0"/>
              </a:rPr>
              <a:t>} else 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[x][v]==</a:t>
            </a:r>
            <a:r>
              <a:rPr lang="ja-JP" altLang="en-US" sz="2400" dirty="0">
                <a:latin typeface="Times New Roman" panose="02020603050405020304" pitchFamily="18" charset="0"/>
              </a:rPr>
              <a:t>敵駒</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x,v</a:t>
            </a:r>
            <a:r>
              <a:rPr lang="en-US" altLang="ja-JP" sz="2400" dirty="0">
                <a:latin typeface="Times New Roman" panose="02020603050405020304" pitchFamily="18" charset="0"/>
              </a:rPr>
              <a:t>)</a:t>
            </a:r>
            <a:r>
              <a:rPr lang="ja-JP" altLang="en-US" sz="2400" dirty="0">
                <a:latin typeface="Times New Roman" panose="02020603050405020304" pitchFamily="18" charset="0"/>
              </a:rPr>
              <a:t>の駒を取る手を合法手に加える</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r>
              <a:rPr lang="ja-JP" altLang="en-US" sz="2400" dirty="0">
                <a:latin typeface="Times New Roman" panose="02020603050405020304" pitchFamily="18" charset="0"/>
              </a:rPr>
              <a:t> </a:t>
            </a:r>
            <a:r>
              <a:rPr lang="en-US" altLang="ja-JP" sz="2400" dirty="0">
                <a:latin typeface="Times New Roman" panose="02020603050405020304" pitchFamily="18" charset="0"/>
              </a:rPr>
              <a:t>else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自駒の場合 </a:t>
            </a:r>
            <a:r>
              <a:rPr lang="en-US" altLang="ja-JP" sz="2000" dirty="0">
                <a:solidFill>
                  <a:srgbClr val="FFFF00"/>
                </a:solidFill>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x,v</a:t>
            </a:r>
            <a:r>
              <a:rPr lang="en-US" altLang="ja-JP" sz="2400" dirty="0">
                <a:latin typeface="Times New Roman" panose="02020603050405020304" pitchFamily="18" charset="0"/>
              </a:rPr>
              <a:t>)</a:t>
            </a:r>
            <a:r>
              <a:rPr lang="ja-JP" altLang="en-US" sz="2400" dirty="0" err="1">
                <a:latin typeface="Times New Roman" panose="02020603050405020304" pitchFamily="18" charset="0"/>
              </a:rPr>
              <a:t>へは</a:t>
            </a:r>
            <a:r>
              <a:rPr lang="ja-JP" altLang="en-US" sz="2400" dirty="0">
                <a:latin typeface="Times New Roman" panose="02020603050405020304" pitchFamily="18" charset="0"/>
              </a:rPr>
              <a:t>移動できない</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p>
        </p:txBody>
      </p:sp>
      <p:sp>
        <p:nvSpPr>
          <p:cNvPr id="172" name="テキスト ボックス 171"/>
          <p:cNvSpPr txBox="1"/>
          <p:nvPr/>
        </p:nvSpPr>
        <p:spPr>
          <a:xfrm>
            <a:off x="338192" y="1292248"/>
            <a:ext cx="2951449" cy="523220"/>
          </a:xfrm>
          <a:prstGeom prst="rect">
            <a:avLst/>
          </a:prstGeom>
          <a:noFill/>
        </p:spPr>
        <p:txBody>
          <a:bodyPr wrap="none" rtlCol="0">
            <a:spAutoFit/>
          </a:bodyPr>
          <a:lstStyle/>
          <a:p>
            <a:r>
              <a:rPr lang="ja-JP" altLang="en-US" dirty="0"/>
              <a:t>「壁」を用ない場合</a:t>
            </a:r>
            <a:endParaRPr kumimoji="1" lang="ja-JP" altLang="en-US" dirty="0"/>
          </a:p>
        </p:txBody>
      </p:sp>
    </p:spTree>
    <p:extLst>
      <p:ext uri="{BB962C8B-B14F-4D97-AF65-F5344CB8AC3E}">
        <p14:creationId xmlns:p14="http://schemas.microsoft.com/office/powerpoint/2010/main" val="315091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168"/>
                                        </p:tgtEl>
                                        <p:attrNameLst>
                                          <p:attrName>style.visibility</p:attrName>
                                        </p:attrNameLst>
                                      </p:cBhvr>
                                      <p:to>
                                        <p:strVal val="visible"/>
                                      </p:to>
                                    </p:set>
                                    <p:animEffect transition="in" filter="wipe(left)">
                                      <p:cBhvr>
                                        <p:cTn id="10" dur="500"/>
                                        <p:tgtEl>
                                          <p:spTgt spid="168"/>
                                        </p:tgtEl>
                                      </p:cBhvr>
                                    </p:animEffect>
                                  </p:childTnLst>
                                </p:cTn>
                              </p:par>
                              <p:par>
                                <p:cTn id="11" presetID="22" presetClass="entr" presetSubtype="1" fill="hold" nodeType="withEffect">
                                  <p:stCondLst>
                                    <p:cond delay="0"/>
                                  </p:stCondLst>
                                  <p:childTnLst>
                                    <p:set>
                                      <p:cBhvr>
                                        <p:cTn id="12" dur="1" fill="hold">
                                          <p:stCondLst>
                                            <p:cond delay="0"/>
                                          </p:stCondLst>
                                        </p:cTn>
                                        <p:tgtEl>
                                          <p:spTgt spid="169"/>
                                        </p:tgtEl>
                                        <p:attrNameLst>
                                          <p:attrName>style.visibility</p:attrName>
                                        </p:attrNameLst>
                                      </p:cBhvr>
                                      <p:to>
                                        <p:strVal val="visible"/>
                                      </p:to>
                                    </p:set>
                                    <p:animEffect transition="in" filter="wipe(up)">
                                      <p:cBhvr>
                                        <p:cTn id="13" dur="500"/>
                                        <p:tgtEl>
                                          <p:spTgt spid="169"/>
                                        </p:tgtEl>
                                      </p:cBhvr>
                                    </p:animEffect>
                                  </p:childTnLst>
                                </p:cTn>
                              </p:par>
                              <p:par>
                                <p:cTn id="14" presetID="22" presetClass="entr" presetSubtype="2" fill="hold" nodeType="withEffect">
                                  <p:stCondLst>
                                    <p:cond delay="0"/>
                                  </p:stCondLst>
                                  <p:childTnLst>
                                    <p:set>
                                      <p:cBhvr>
                                        <p:cTn id="15" dur="1" fill="hold">
                                          <p:stCondLst>
                                            <p:cond delay="0"/>
                                          </p:stCondLst>
                                        </p:cTn>
                                        <p:tgtEl>
                                          <p:spTgt spid="170"/>
                                        </p:tgtEl>
                                        <p:attrNameLst>
                                          <p:attrName>style.visibility</p:attrName>
                                        </p:attrNameLst>
                                      </p:cBhvr>
                                      <p:to>
                                        <p:strVal val="visible"/>
                                      </p:to>
                                    </p:set>
                                    <p:animEffect transition="in" filter="wipe(right)">
                                      <p:cBhvr>
                                        <p:cTn id="16" dur="500"/>
                                        <p:tgtEl>
                                          <p:spTgt spid="170"/>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71"/>
                                        </p:tgtEl>
                                        <p:attrNameLst>
                                          <p:attrName>style.visibility</p:attrName>
                                        </p:attrNameLst>
                                      </p:cBhvr>
                                      <p:to>
                                        <p:strVal val="visible"/>
                                      </p:to>
                                    </p:set>
                                    <p:animEffect transition="in" filter="checkerboard(across)">
                                      <p:cBhvr>
                                        <p:cTn id="21" dur="5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盤面表現の例</a:t>
            </a:r>
            <a:r>
              <a:rPr lang="en-US" altLang="ja-JP" baseline="0" dirty="0">
                <a:latin typeface="Times New Roman" pitchFamily="18" charset="0"/>
              </a:rPr>
              <a:t>:</a:t>
            </a:r>
            <a:r>
              <a:rPr lang="ja-JP" altLang="en-US" baseline="0" dirty="0">
                <a:latin typeface="Times New Roman" pitchFamily="18" charset="0"/>
              </a:rPr>
              <a:t>将棋</a:t>
            </a:r>
            <a:endParaRPr kumimoji="1" lang="ja-JP" altLang="en-US" baseline="0" dirty="0">
              <a:latin typeface="Times New Roman" pitchFamily="18" charset="0"/>
            </a:endParaRPr>
          </a:p>
        </p:txBody>
      </p:sp>
      <p:sp>
        <p:nvSpPr>
          <p:cNvPr id="73" name="正方形/長方形 72"/>
          <p:cNvSpPr/>
          <p:nvPr/>
        </p:nvSpPr>
        <p:spPr bwMode="auto">
          <a:xfrm>
            <a:off x="457200" y="1905000"/>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4501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9835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15169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050314"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2565321"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098721" y="23117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4501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9835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15169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050314"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2565321"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098721" y="2845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4501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9835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15169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050314"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2565321"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098721" y="33851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4501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9835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15169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050314"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2565321"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098721" y="3918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4501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9835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15169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050314"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2565321"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098721" y="4451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4501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9835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15169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050314"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2565321"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098721" y="4985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555254" y="18514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088654" y="1845659"/>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1610790" y="1851157"/>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144191" y="1845345"/>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2664589" y="18514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197988" y="1845659"/>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3563712" y="495517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3556927" y="4416682"/>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3565213" y="3920917"/>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3558430" y="3382427"/>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3566396" y="2861752"/>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3559610" y="232326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1" name="フリーフォーム 150"/>
          <p:cNvSpPr/>
          <p:nvPr/>
        </p:nvSpPr>
        <p:spPr bwMode="auto">
          <a:xfrm rot="10800000">
            <a:off x="501482" y="397812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2628457" y="39962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57" name="フリーフォーム 156"/>
          <p:cNvSpPr/>
          <p:nvPr/>
        </p:nvSpPr>
        <p:spPr bwMode="auto">
          <a:xfrm>
            <a:off x="1557018" y="39680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166" name="フリーフォーム 165"/>
          <p:cNvSpPr/>
          <p:nvPr/>
        </p:nvSpPr>
        <p:spPr bwMode="auto">
          <a:xfrm>
            <a:off x="1573150" y="50345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cxnSp>
        <p:nvCxnSpPr>
          <p:cNvPr id="17" name="直線矢印コネクタ 16"/>
          <p:cNvCxnSpPr>
            <a:stCxn id="106" idx="0"/>
          </p:cNvCxnSpPr>
          <p:nvPr/>
        </p:nvCxnSpPr>
        <p:spPr bwMode="auto">
          <a:xfrm flipV="1">
            <a:off x="1783614" y="2590800"/>
            <a:ext cx="896" cy="1327707"/>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直線矢印コネクタ 167"/>
          <p:cNvCxnSpPr>
            <a:stCxn id="107" idx="1"/>
          </p:cNvCxnSpPr>
          <p:nvPr/>
        </p:nvCxnSpPr>
        <p:spPr bwMode="auto">
          <a:xfrm>
            <a:off x="2050314" y="4185207"/>
            <a:ext cx="796376" cy="0"/>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直線矢印コネクタ 168"/>
          <p:cNvCxnSpPr/>
          <p:nvPr/>
        </p:nvCxnSpPr>
        <p:spPr bwMode="auto">
          <a:xfrm flipH="1">
            <a:off x="1773969" y="4434097"/>
            <a:ext cx="10541" cy="359837"/>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直線矢印コネクタ 169"/>
          <p:cNvCxnSpPr>
            <a:stCxn id="105" idx="3"/>
          </p:cNvCxnSpPr>
          <p:nvPr/>
        </p:nvCxnSpPr>
        <p:spPr bwMode="auto">
          <a:xfrm flipH="1" flipV="1">
            <a:off x="710470" y="4178722"/>
            <a:ext cx="806444" cy="6485"/>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正方形/長方形 170"/>
          <p:cNvSpPr/>
          <p:nvPr/>
        </p:nvSpPr>
        <p:spPr bwMode="auto">
          <a:xfrm>
            <a:off x="3880462" y="1486295"/>
            <a:ext cx="5111138" cy="430490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上方向に空マスが続く限り探索 </a:t>
            </a:r>
            <a:r>
              <a:rPr lang="en-US" altLang="ja-JP" sz="2000" dirty="0">
                <a:solidFill>
                  <a:srgbClr val="FFFF00"/>
                </a:solidFill>
                <a:latin typeface="Times New Roman" panose="02020603050405020304" pitchFamily="18" charset="0"/>
              </a:rPr>
              <a:t>*/</a:t>
            </a:r>
            <a:r>
              <a:rPr lang="en-US" altLang="ja-JP" sz="2400" dirty="0">
                <a:solidFill>
                  <a:srgbClr val="FFFF00"/>
                </a:solidFill>
                <a:latin typeface="Times New Roman" panose="02020603050405020304" pitchFamily="18" charset="0"/>
              </a:rPr>
              <a:t> </a:t>
            </a:r>
          </a:p>
          <a:p>
            <a:pPr algn="l"/>
            <a:r>
              <a:rPr lang="en-US" altLang="ja-JP" sz="2400" dirty="0">
                <a:latin typeface="Times New Roman" panose="02020603050405020304" pitchFamily="18" charset="0"/>
              </a:rPr>
              <a:t>for (v=y-1; </a:t>
            </a:r>
            <a:r>
              <a:rPr lang="ja-JP" altLang="en-US" sz="2400" dirty="0">
                <a:latin typeface="Times New Roman" panose="02020603050405020304" pitchFamily="18" charset="0"/>
              </a:rPr>
              <a:t>盤</a:t>
            </a:r>
            <a:r>
              <a:rPr lang="en-US" altLang="ja-JP" sz="2400" dirty="0">
                <a:latin typeface="Times New Roman" panose="02020603050405020304" pitchFamily="18" charset="0"/>
              </a:rPr>
              <a:t>[x][v]==</a:t>
            </a:r>
            <a:r>
              <a:rPr lang="ja-JP" altLang="en-US" sz="2400" dirty="0">
                <a:latin typeface="Times New Roman" panose="02020603050405020304" pitchFamily="18" charset="0"/>
              </a:rPr>
              <a:t>空</a:t>
            </a:r>
            <a:r>
              <a:rPr lang="en-US" altLang="ja-JP" sz="2400" dirty="0">
                <a:latin typeface="Times New Roman" panose="02020603050405020304" pitchFamily="18" charset="0"/>
              </a:rPr>
              <a:t>; --v))</a:t>
            </a:r>
            <a:r>
              <a:rPr lang="ja-JP" altLang="en-US" sz="2400" dirty="0">
                <a:latin typeface="Times New Roman" panose="02020603050405020304" pitchFamily="18" charset="0"/>
              </a:rPr>
              <a:t> </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en-US" altLang="ja-JP" sz="2400" dirty="0" err="1">
                <a:latin typeface="Times New Roman" panose="02020603050405020304" pitchFamily="18" charset="0"/>
              </a:rPr>
              <a:t>x,v</a:t>
            </a:r>
            <a:r>
              <a:rPr lang="en-US" altLang="ja-JP" sz="2400" dirty="0">
                <a:latin typeface="Times New Roman" panose="02020603050405020304" pitchFamily="18" charset="0"/>
              </a:rPr>
              <a:t>)</a:t>
            </a:r>
            <a:r>
              <a:rPr lang="ja-JP" altLang="en-US" sz="2400" dirty="0">
                <a:latin typeface="Times New Roman" panose="02020603050405020304" pitchFamily="18" charset="0"/>
              </a:rPr>
              <a:t>へ移動する手を合法手に加える</a:t>
            </a:r>
            <a:endParaRPr lang="en-US" altLang="ja-JP" sz="2400" dirty="0">
              <a:latin typeface="Times New Roman" panose="02020603050405020304" pitchFamily="18" charset="0"/>
            </a:endParaRPr>
          </a:p>
          <a:p>
            <a:pPr algn="l"/>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[x][v]==</a:t>
            </a:r>
            <a:r>
              <a:rPr lang="ja-JP" altLang="en-US" sz="2400" dirty="0">
                <a:latin typeface="Times New Roman" panose="02020603050405020304" pitchFamily="18" charset="0"/>
              </a:rPr>
              <a:t>敵駒</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x,v</a:t>
            </a:r>
            <a:r>
              <a:rPr lang="en-US" altLang="ja-JP" sz="2400" dirty="0">
                <a:latin typeface="Times New Roman" panose="02020603050405020304" pitchFamily="18" charset="0"/>
              </a:rPr>
              <a:t>)</a:t>
            </a:r>
            <a:r>
              <a:rPr lang="ja-JP" altLang="en-US" sz="2400" dirty="0">
                <a:latin typeface="Times New Roman" panose="02020603050405020304" pitchFamily="18" charset="0"/>
              </a:rPr>
              <a:t>の駒を取る手を合法手に加える</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r>
              <a:rPr lang="ja-JP" altLang="en-US" sz="2400" dirty="0">
                <a:latin typeface="Times New Roman" panose="02020603050405020304" pitchFamily="18" charset="0"/>
              </a:rPr>
              <a:t> </a:t>
            </a:r>
            <a:r>
              <a:rPr lang="en-US" altLang="ja-JP" sz="2400" dirty="0">
                <a:latin typeface="Times New Roman" panose="02020603050405020304" pitchFamily="18" charset="0"/>
              </a:rPr>
              <a:t>else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自駒または壁の場合 </a:t>
            </a:r>
            <a:r>
              <a:rPr lang="en-US" altLang="ja-JP" sz="2000" dirty="0">
                <a:solidFill>
                  <a:srgbClr val="FFFF00"/>
                </a:solidFill>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x,v</a:t>
            </a:r>
            <a:r>
              <a:rPr lang="en-US" altLang="ja-JP" sz="2400" dirty="0">
                <a:latin typeface="Times New Roman" panose="02020603050405020304" pitchFamily="18" charset="0"/>
              </a:rPr>
              <a:t>)</a:t>
            </a:r>
            <a:r>
              <a:rPr lang="ja-JP" altLang="en-US" sz="2400" dirty="0" err="1">
                <a:latin typeface="Times New Roman" panose="02020603050405020304" pitchFamily="18" charset="0"/>
              </a:rPr>
              <a:t>へは</a:t>
            </a:r>
            <a:r>
              <a:rPr lang="ja-JP" altLang="en-US" sz="2400" dirty="0">
                <a:latin typeface="Times New Roman" panose="02020603050405020304" pitchFamily="18" charset="0"/>
              </a:rPr>
              <a:t>移動できない</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p>
        </p:txBody>
      </p:sp>
      <p:sp>
        <p:nvSpPr>
          <p:cNvPr id="61" name="テキスト ボックス 60"/>
          <p:cNvSpPr txBox="1"/>
          <p:nvPr/>
        </p:nvSpPr>
        <p:spPr>
          <a:xfrm>
            <a:off x="345405" y="1292248"/>
            <a:ext cx="2937022" cy="523220"/>
          </a:xfrm>
          <a:prstGeom prst="rect">
            <a:avLst/>
          </a:prstGeom>
          <a:noFill/>
        </p:spPr>
        <p:txBody>
          <a:bodyPr wrap="none" rtlCol="0">
            <a:spAutoFit/>
          </a:bodyPr>
          <a:lstStyle/>
          <a:p>
            <a:r>
              <a:rPr lang="ja-JP" altLang="en-US" dirty="0"/>
              <a:t>「壁」を用いる場合</a:t>
            </a:r>
            <a:endParaRPr kumimoji="1" lang="ja-JP" altLang="en-US" dirty="0"/>
          </a:p>
        </p:txBody>
      </p:sp>
    </p:spTree>
    <p:extLst>
      <p:ext uri="{BB962C8B-B14F-4D97-AF65-F5344CB8AC3E}">
        <p14:creationId xmlns:p14="http://schemas.microsoft.com/office/powerpoint/2010/main" val="81631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1"/>
                                        </p:tgtEl>
                                        <p:attrNameLst>
                                          <p:attrName>style.visibility</p:attrName>
                                        </p:attrNameLst>
                                      </p:cBhvr>
                                      <p:to>
                                        <p:strVal val="visible"/>
                                      </p:to>
                                    </p:set>
                                    <p:animEffect transition="in" filter="checkerboard(across)">
                                      <p:cBhvr>
                                        <p:cTn id="7" dur="5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盤面表現の例：チェス</a:t>
            </a:r>
            <a:endParaRPr kumimoji="1" lang="ja-JP" altLang="en-US" baseline="0" dirty="0">
              <a:latin typeface="Times New Roman" pitchFamily="18" charset="0"/>
            </a:endParaRPr>
          </a:p>
        </p:txBody>
      </p:sp>
      <p:grpSp>
        <p:nvGrpSpPr>
          <p:cNvPr id="192" name="グループ化 191"/>
          <p:cNvGrpSpPr/>
          <p:nvPr/>
        </p:nvGrpSpPr>
        <p:grpSpPr>
          <a:xfrm>
            <a:off x="304800" y="1905000"/>
            <a:ext cx="3607650" cy="3607653"/>
            <a:chOff x="562304" y="1245449"/>
            <a:chExt cx="5105400" cy="5105404"/>
          </a:xfrm>
        </p:grpSpPr>
        <p:sp>
          <p:nvSpPr>
            <p:cNvPr id="193" name="正方形/長方形 192"/>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7" name="正方形/長方形 266"/>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8" name="正方形/長方形 267"/>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9" name="正方形/長方形 268"/>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0" name="正方形/長方形 269"/>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1" name="正方形/長方形 270"/>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2" name="正方形/長方形 271"/>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4" name="正方形/長方形 273"/>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5" name="正方形/長方形 274"/>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6" name="正方形/長方形 275"/>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7" name="正方形/長方形 276"/>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8" name="正方形/長方形 277"/>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正方形/長方形 318"/>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正方形/長方形 319"/>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1" name="正方形/長方形 320"/>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2" name="正方形/長方形 321"/>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3" name="正方形/長方形 322"/>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5" name="正方形/長方形 324"/>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9" name="正方形/長方形 328"/>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0" name="正方形/長方形 329"/>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1" name="正方形/長方形 330"/>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2" name="正方形/長方形 331"/>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3" name="正方形/長方形 332"/>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8" name="正方形/長方形 417"/>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9" name="正方形/長方形 418"/>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0" name="正方形/長方形 419"/>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1" name="正方形/長方形 420"/>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2" name="正方形/長方形 421"/>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3" name="正方形/長方形 422"/>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4" name="テキスト ボックス 423"/>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425" name="テキスト ボックス 424"/>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426" name="テキスト ボックス 425"/>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427" name="テキスト ボックス 426"/>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428" name="テキスト ボックス 427"/>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429" name="テキスト ボックス 428"/>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430" name="テキスト ボックス 429"/>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431" name="テキスト ボックス 430"/>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432" name="テキスト ボックス 431"/>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433" name="テキスト ボックス 432"/>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434" name="テキスト ボックス 433"/>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435" name="テキスト ボックス 434"/>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436" name="テキスト ボックス 435"/>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437" name="テキスト ボックス 436"/>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438" name="テキスト ボックス 437"/>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439" name="テキスト ボックス 438"/>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cxnSp>
        <p:nvCxnSpPr>
          <p:cNvPr id="650" name="直線矢印コネクタ 649"/>
          <p:cNvCxnSpPr>
            <a:stCxn id="479" idx="0"/>
            <a:endCxn id="487" idx="0"/>
          </p:cNvCxnSpPr>
          <p:nvPr/>
        </p:nvCxnSpPr>
        <p:spPr bwMode="auto">
          <a:xfrm>
            <a:off x="6855216" y="2609889"/>
            <a:ext cx="0" cy="371910"/>
          </a:xfrm>
          <a:prstGeom prst="straightConnector1">
            <a:avLst/>
          </a:prstGeom>
          <a:noFill/>
          <a:ln w="508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2" name="グループ化 11"/>
          <p:cNvGrpSpPr/>
          <p:nvPr/>
        </p:nvGrpSpPr>
        <p:grpSpPr>
          <a:xfrm>
            <a:off x="682241" y="2664664"/>
            <a:ext cx="1746374" cy="1731267"/>
            <a:chOff x="682241" y="2664664"/>
            <a:chExt cx="1746374" cy="1731267"/>
          </a:xfrm>
        </p:grpSpPr>
        <p:sp>
          <p:nvSpPr>
            <p:cNvPr id="20" name="円/楕円 19"/>
            <p:cNvSpPr/>
            <p:nvPr/>
          </p:nvSpPr>
          <p:spPr bwMode="auto">
            <a:xfrm>
              <a:off x="1812364" y="2664664"/>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1" name="円/楕円 650"/>
            <p:cNvSpPr/>
            <p:nvPr/>
          </p:nvSpPr>
          <p:spPr bwMode="auto">
            <a:xfrm>
              <a:off x="1071524" y="4167331"/>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2" name="円/楕円 651"/>
            <p:cNvSpPr/>
            <p:nvPr/>
          </p:nvSpPr>
          <p:spPr bwMode="auto">
            <a:xfrm>
              <a:off x="682241" y="3796243"/>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3" name="円/楕円 652"/>
            <p:cNvSpPr/>
            <p:nvPr/>
          </p:nvSpPr>
          <p:spPr bwMode="auto">
            <a:xfrm>
              <a:off x="694035" y="3037479"/>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4" name="円/楕円 653"/>
            <p:cNvSpPr/>
            <p:nvPr/>
          </p:nvSpPr>
          <p:spPr bwMode="auto">
            <a:xfrm>
              <a:off x="1812364" y="4164092"/>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5" name="円/楕円 654"/>
            <p:cNvSpPr/>
            <p:nvPr/>
          </p:nvSpPr>
          <p:spPr bwMode="auto">
            <a:xfrm>
              <a:off x="2176285" y="3788580"/>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6" name="円/楕円 655"/>
            <p:cNvSpPr/>
            <p:nvPr/>
          </p:nvSpPr>
          <p:spPr bwMode="auto">
            <a:xfrm>
              <a:off x="2200015" y="3039751"/>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7" name="円/楕円 656"/>
            <p:cNvSpPr/>
            <p:nvPr/>
          </p:nvSpPr>
          <p:spPr bwMode="auto">
            <a:xfrm>
              <a:off x="1074183" y="2664664"/>
              <a:ext cx="228600" cy="228600"/>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32420" y="3395651"/>
            <a:ext cx="247650" cy="304800"/>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97516" y="4867184"/>
            <a:ext cx="247650" cy="304800"/>
          </a:xfrm>
          <a:prstGeom prst="rect">
            <a:avLst/>
          </a:prstGeom>
        </p:spPr>
      </p:pic>
      <p:grpSp>
        <p:nvGrpSpPr>
          <p:cNvPr id="16" name="グループ化 15"/>
          <p:cNvGrpSpPr/>
          <p:nvPr/>
        </p:nvGrpSpPr>
        <p:grpSpPr>
          <a:xfrm>
            <a:off x="304800" y="6015871"/>
            <a:ext cx="4272323" cy="461665"/>
            <a:chOff x="268723" y="5825665"/>
            <a:chExt cx="4272323" cy="461665"/>
          </a:xfrm>
        </p:grpSpPr>
        <p:sp>
          <p:nvSpPr>
            <p:cNvPr id="14" name="テキスト ボックス 13"/>
            <p:cNvSpPr txBox="1"/>
            <p:nvPr/>
          </p:nvSpPr>
          <p:spPr>
            <a:xfrm>
              <a:off x="268723" y="5825665"/>
              <a:ext cx="4272323" cy="461665"/>
            </a:xfrm>
            <a:prstGeom prst="rect">
              <a:avLst/>
            </a:prstGeom>
            <a:noFill/>
          </p:spPr>
          <p:txBody>
            <a:bodyPr wrap="none" rtlCol="0">
              <a:spAutoFit/>
            </a:bodyPr>
            <a:lstStyle/>
            <a:p>
              <a:r>
                <a:rPr lang="ja-JP" altLang="en-US" sz="2400" dirty="0"/>
                <a:t>ナイト　　は離れたマスに飛べる</a:t>
              </a:r>
              <a:endParaRPr kumimoji="1" lang="ja-JP" altLang="en-US" sz="2400" dirty="0"/>
            </a:p>
          </p:txBody>
        </p:sp>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5824" y="5904097"/>
              <a:ext cx="247650" cy="304800"/>
            </a:xfrm>
            <a:prstGeom prst="rect">
              <a:avLst/>
            </a:prstGeom>
          </p:spPr>
        </p:pic>
      </p:grpSp>
      <p:sp>
        <p:nvSpPr>
          <p:cNvPr id="232" name="テキスト ボックス 231"/>
          <p:cNvSpPr txBox="1"/>
          <p:nvPr/>
        </p:nvSpPr>
        <p:spPr>
          <a:xfrm>
            <a:off x="4575837" y="1067152"/>
            <a:ext cx="4378122" cy="5336846"/>
          </a:xfrm>
          <a:prstGeom prst="rect">
            <a:avLst/>
          </a:prstGeom>
          <a:noFill/>
        </p:spPr>
        <p:txBody>
          <a:bodyPr wrap="none" rtlCol="0">
            <a:spAutoFit/>
          </a:bodyPr>
          <a:lstStyle/>
          <a:p>
            <a:pPr algn="l"/>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solidFill>
                  <a:srgbClr val="FFFFFF"/>
                </a:solidFill>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solidFill>
                  <a:srgbClr val="FFFFFF"/>
                </a:solidFill>
                <a:latin typeface="Times New Roman" panose="02020603050405020304" pitchFamily="18" charset="0"/>
              </a:rPr>
              <a:t>},</a:t>
            </a:r>
            <a:endParaRPr lang="en-US" altLang="ja-JP" sz="2400" dirty="0">
              <a:latin typeface="Times New Roman" panose="02020603050405020304" pitchFamily="18" charset="0"/>
            </a:endParaRPr>
          </a:p>
          <a:p>
            <a:pPr algn="l"/>
            <a:r>
              <a:rPr kumimoji="1"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a:t>
            </a:r>
            <a:r>
              <a:rPr kumimoji="1" lang="en-US" altLang="ja-JP" sz="2400" dirty="0">
                <a:latin typeface="Times New Roman" panose="02020603050405020304" pitchFamily="18" charset="0"/>
              </a:rPr>
              <a:t>0, 0, 0, 0, 0, 0, 0, 0</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kumimoji="1"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0, 0, 0, 0, 0, 0, 0, 0</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0, 0, 0, 0, 0, 0, 0, 0</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0, 0, 3, 0, 0, 0, 0, 0</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0, 0, 0, 0, 0, 0, 0, 0</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0, 0, 0, 0, 0, 0, 0, 0</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0, 0, 0, 0, 0, 0, 0, 0</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 0, 0, 0, 0, 0, 0, 0,-3</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latin typeface="Times New Roman" panose="02020603050405020304" pitchFamily="18" charset="0"/>
              </a:rPr>
              <a:t>},</a:t>
            </a:r>
          </a:p>
          <a:p>
            <a:pPr lvl="0"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solidFill>
                  <a:srgbClr val="FFFFFF"/>
                </a:solidFill>
                <a:latin typeface="Times New Roman" panose="02020603050405020304" pitchFamily="18" charset="0"/>
              </a:rPr>
              <a:t>},</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solidFill>
                  <a:srgbClr val="FFFFFF"/>
                </a:solidFill>
                <a:latin typeface="Times New Roman" panose="02020603050405020304" pitchFamily="18" charset="0"/>
              </a:rPr>
              <a:t>∞</a:t>
            </a:r>
            <a:r>
              <a:rPr lang="en-US" altLang="ja-JP" sz="2400" dirty="0">
                <a:solidFill>
                  <a:srgbClr val="FFFFFF"/>
                </a:solidFill>
                <a:latin typeface="Times New Roman" panose="02020603050405020304" pitchFamily="18" charset="0"/>
              </a:rPr>
              <a:t>,</a:t>
            </a:r>
            <a:r>
              <a:rPr lang="ja-JP" altLang="en-US" sz="2400" dirty="0">
                <a:latin typeface="Times New Roman" panose="02020603050405020304" pitchFamily="18" charset="0"/>
              </a:rPr>
              <a:t>∞</a:t>
            </a:r>
            <a:r>
              <a:rPr lang="en-US" altLang="ja-JP" sz="2400" dirty="0">
                <a:latin typeface="Times New Roman" panose="02020603050405020304" pitchFamily="18" charset="0"/>
              </a:rPr>
              <a:t>,</a:t>
            </a:r>
            <a:r>
              <a:rPr lang="ja-JP" altLang="en-US" sz="2400" dirty="0">
                <a:latin typeface="Times New Roman" panose="02020603050405020304" pitchFamily="18" charset="0"/>
              </a:rPr>
              <a:t>∞</a:t>
            </a:r>
            <a:r>
              <a:rPr lang="en-US" altLang="ja-JP" sz="2400" dirty="0">
                <a:solidFill>
                  <a:srgbClr val="FFFFFF"/>
                </a:solidFill>
                <a:latin typeface="Times New Roman" panose="02020603050405020304" pitchFamily="18" charset="0"/>
              </a:rPr>
              <a:t>}}</a:t>
            </a:r>
            <a:endParaRPr lang="en-US" altLang="ja-JP" sz="2400" dirty="0">
              <a:latin typeface="Times New Roman" panose="02020603050405020304" pitchFamily="18" charset="0"/>
            </a:endParaRPr>
          </a:p>
        </p:txBody>
      </p:sp>
      <p:sp>
        <p:nvSpPr>
          <p:cNvPr id="17" name="テキスト ボックス 16"/>
          <p:cNvSpPr txBox="1"/>
          <p:nvPr/>
        </p:nvSpPr>
        <p:spPr>
          <a:xfrm>
            <a:off x="5325790" y="6326463"/>
            <a:ext cx="3058851" cy="523220"/>
          </a:xfrm>
          <a:prstGeom prst="rect">
            <a:avLst/>
          </a:prstGeom>
          <a:noFill/>
        </p:spPr>
        <p:txBody>
          <a:bodyPr wrap="none" rtlCol="0">
            <a:spAutoFit/>
          </a:bodyPr>
          <a:lstStyle/>
          <a:p>
            <a:r>
              <a:rPr kumimoji="1" lang="ja-JP" altLang="en-US" dirty="0"/>
              <a:t>壁を</a:t>
            </a:r>
            <a:r>
              <a:rPr lang="ja-JP" altLang="en-US" dirty="0"/>
              <a:t>二重にしておく</a:t>
            </a:r>
            <a:endParaRPr kumimoji="1" lang="ja-JP" altLang="en-US" dirty="0"/>
          </a:p>
        </p:txBody>
      </p:sp>
      <p:grpSp>
        <p:nvGrpSpPr>
          <p:cNvPr id="233" name="グループ化 232"/>
          <p:cNvGrpSpPr/>
          <p:nvPr/>
        </p:nvGrpSpPr>
        <p:grpSpPr>
          <a:xfrm>
            <a:off x="2549064" y="4172830"/>
            <a:ext cx="1746374" cy="1731267"/>
            <a:chOff x="682241" y="2664664"/>
            <a:chExt cx="1746374" cy="1731267"/>
          </a:xfrm>
          <a:solidFill>
            <a:srgbClr val="FFFF00"/>
          </a:solidFill>
        </p:grpSpPr>
        <p:sp>
          <p:nvSpPr>
            <p:cNvPr id="234" name="円/楕円 233"/>
            <p:cNvSpPr/>
            <p:nvPr/>
          </p:nvSpPr>
          <p:spPr bwMode="auto">
            <a:xfrm>
              <a:off x="1812364" y="2664664"/>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5" name="円/楕円 234"/>
            <p:cNvSpPr/>
            <p:nvPr/>
          </p:nvSpPr>
          <p:spPr bwMode="auto">
            <a:xfrm>
              <a:off x="1071524" y="4167331"/>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円/楕円 235"/>
            <p:cNvSpPr/>
            <p:nvPr/>
          </p:nvSpPr>
          <p:spPr bwMode="auto">
            <a:xfrm>
              <a:off x="682241" y="3796243"/>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円/楕円 236"/>
            <p:cNvSpPr/>
            <p:nvPr/>
          </p:nvSpPr>
          <p:spPr bwMode="auto">
            <a:xfrm>
              <a:off x="693113" y="3037116"/>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円/楕円 237"/>
            <p:cNvSpPr/>
            <p:nvPr/>
          </p:nvSpPr>
          <p:spPr bwMode="auto">
            <a:xfrm>
              <a:off x="1812364" y="4164092"/>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円/楕円 238"/>
            <p:cNvSpPr/>
            <p:nvPr/>
          </p:nvSpPr>
          <p:spPr bwMode="auto">
            <a:xfrm>
              <a:off x="2176285" y="3788580"/>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円/楕円 239"/>
            <p:cNvSpPr/>
            <p:nvPr/>
          </p:nvSpPr>
          <p:spPr bwMode="auto">
            <a:xfrm>
              <a:off x="2200015" y="3039751"/>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円/楕円 240"/>
            <p:cNvSpPr/>
            <p:nvPr/>
          </p:nvSpPr>
          <p:spPr bwMode="auto">
            <a:xfrm>
              <a:off x="1074183" y="2664664"/>
              <a:ext cx="228600" cy="228600"/>
            </a:xfrm>
            <a:prstGeom prst="ellipse">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Tree>
    <p:extLst>
      <p:ext uri="{BB962C8B-B14F-4D97-AF65-F5344CB8AC3E}">
        <p14:creationId xmlns:p14="http://schemas.microsoft.com/office/powerpoint/2010/main" val="62228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650"/>
                                        </p:tgtEl>
                                        <p:attrNameLst>
                                          <p:attrName>style.visibility</p:attrName>
                                        </p:attrNameLst>
                                      </p:cBhvr>
                                      <p:to>
                                        <p:strVal val="visible"/>
                                      </p:to>
                                    </p:set>
                                    <p:animEffect transition="in" filter="wipe(up)">
                                      <p:cBhvr>
                                        <p:cTn id="7" dur="500"/>
                                        <p:tgtEl>
                                          <p:spTgt spid="6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33"/>
                                        </p:tgtEl>
                                        <p:attrNameLst>
                                          <p:attrName>style.visibility</p:attrName>
                                        </p:attrNameLst>
                                      </p:cBhvr>
                                      <p:to>
                                        <p:strVal val="visible"/>
                                      </p:to>
                                    </p:set>
                                    <p:anim calcmode="lin" valueType="num">
                                      <p:cBhvr>
                                        <p:cTn id="19" dur="500" fill="hold"/>
                                        <p:tgtEl>
                                          <p:spTgt spid="233"/>
                                        </p:tgtEl>
                                        <p:attrNameLst>
                                          <p:attrName>ppt_w</p:attrName>
                                        </p:attrNameLst>
                                      </p:cBhvr>
                                      <p:tavLst>
                                        <p:tav tm="0">
                                          <p:val>
                                            <p:fltVal val="0"/>
                                          </p:val>
                                        </p:tav>
                                        <p:tav tm="100000">
                                          <p:val>
                                            <p:strVal val="#ppt_w"/>
                                          </p:val>
                                        </p:tav>
                                      </p:tavLst>
                                    </p:anim>
                                    <p:anim calcmode="lin" valueType="num">
                                      <p:cBhvr>
                                        <p:cTn id="20" dur="500" fill="hold"/>
                                        <p:tgtEl>
                                          <p:spTgt spid="233"/>
                                        </p:tgtEl>
                                        <p:attrNameLst>
                                          <p:attrName>ppt_h</p:attrName>
                                        </p:attrNameLst>
                                      </p:cBhvr>
                                      <p:tavLst>
                                        <p:tav tm="0">
                                          <p:val>
                                            <p:fltVal val="0"/>
                                          </p:val>
                                        </p:tav>
                                        <p:tav tm="100000">
                                          <p:val>
                                            <p:strVal val="#ppt_h"/>
                                          </p:val>
                                        </p:tav>
                                      </p:tavLst>
                                    </p:anim>
                                    <p:animEffect transition="in" filter="fade">
                                      <p:cBhvr>
                                        <p:cTn id="21" dur="500"/>
                                        <p:tgtEl>
                                          <p:spTgt spid="233"/>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ppt_x"/>
                                          </p:val>
                                        </p:tav>
                                        <p:tav tm="100000">
                                          <p:val>
                                            <p:strVal val="#ppt_x"/>
                                          </p:val>
                                        </p:tav>
                                      </p:tavLst>
                                    </p:anim>
                                    <p:anim calcmode="lin" valueType="num">
                                      <p:cBhvr additive="base">
                                        <p:cTn id="2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32"/>
                                        </p:tgtEl>
                                        <p:attrNameLst>
                                          <p:attrName>style.visibility</p:attrName>
                                        </p:attrNameLst>
                                      </p:cBhvr>
                                      <p:to>
                                        <p:strVal val="visible"/>
                                      </p:to>
                                    </p:set>
                                    <p:animEffect transition="in" filter="checkerboard(across)">
                                      <p:cBhvr>
                                        <p:cTn id="32" dur="500"/>
                                        <p:tgtEl>
                                          <p:spTgt spid="232"/>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 grpId="0"/>
      <p:bldP spid="1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へクスマップの場合の盤面表現</a:t>
            </a:r>
            <a:endParaRPr kumimoji="1" lang="ja-JP" altLang="en-US" baseline="0" dirty="0">
              <a:latin typeface="Times New Roman" pitchFamily="18" charset="0"/>
            </a:endParaRPr>
          </a:p>
        </p:txBody>
      </p:sp>
      <p:sp>
        <p:nvSpPr>
          <p:cNvPr id="3" name="六角形 2"/>
          <p:cNvSpPr/>
          <p:nvPr/>
        </p:nvSpPr>
        <p:spPr bwMode="auto">
          <a:xfrm>
            <a:off x="762000" y="16764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六角形 3"/>
          <p:cNvSpPr/>
          <p:nvPr/>
        </p:nvSpPr>
        <p:spPr bwMode="auto">
          <a:xfrm>
            <a:off x="762000" y="33528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六角形 4"/>
          <p:cNvSpPr/>
          <p:nvPr/>
        </p:nvSpPr>
        <p:spPr bwMode="auto">
          <a:xfrm>
            <a:off x="762000" y="25146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六角形 5"/>
          <p:cNvSpPr/>
          <p:nvPr/>
        </p:nvSpPr>
        <p:spPr bwMode="auto">
          <a:xfrm>
            <a:off x="2133600" y="16764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六角形 6"/>
          <p:cNvSpPr/>
          <p:nvPr/>
        </p:nvSpPr>
        <p:spPr bwMode="auto">
          <a:xfrm>
            <a:off x="2133600" y="33528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六角形 7"/>
          <p:cNvSpPr/>
          <p:nvPr/>
        </p:nvSpPr>
        <p:spPr bwMode="auto">
          <a:xfrm>
            <a:off x="2133600" y="25146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六角形 8"/>
          <p:cNvSpPr/>
          <p:nvPr/>
        </p:nvSpPr>
        <p:spPr bwMode="auto">
          <a:xfrm>
            <a:off x="762000" y="50292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六角形 9"/>
          <p:cNvSpPr/>
          <p:nvPr/>
        </p:nvSpPr>
        <p:spPr bwMode="auto">
          <a:xfrm>
            <a:off x="762000" y="41910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六角形 10"/>
          <p:cNvSpPr/>
          <p:nvPr/>
        </p:nvSpPr>
        <p:spPr bwMode="auto">
          <a:xfrm>
            <a:off x="2133600" y="50292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六角形 11"/>
          <p:cNvSpPr/>
          <p:nvPr/>
        </p:nvSpPr>
        <p:spPr bwMode="auto">
          <a:xfrm>
            <a:off x="2133600" y="41910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8" name="直線コネクタ 17"/>
          <p:cNvCxnSpPr>
            <a:stCxn id="3" idx="0"/>
            <a:endCxn id="6" idx="3"/>
          </p:cNvCxnSpPr>
          <p:nvPr/>
        </p:nvCxnSpPr>
        <p:spPr bwMode="auto">
          <a:xfrm>
            <a:off x="1676400" y="20955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コネクタ 18"/>
          <p:cNvCxnSpPr>
            <a:stCxn id="5" idx="0"/>
            <a:endCxn id="8" idx="3"/>
          </p:cNvCxnSpPr>
          <p:nvPr/>
        </p:nvCxnSpPr>
        <p:spPr bwMode="auto">
          <a:xfrm>
            <a:off x="1676400" y="29337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a:stCxn id="4" idx="0"/>
            <a:endCxn id="7" idx="3"/>
          </p:cNvCxnSpPr>
          <p:nvPr/>
        </p:nvCxnSpPr>
        <p:spPr bwMode="auto">
          <a:xfrm>
            <a:off x="1676400" y="37719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a:stCxn id="10" idx="0"/>
            <a:endCxn id="12" idx="3"/>
          </p:cNvCxnSpPr>
          <p:nvPr/>
        </p:nvCxnSpPr>
        <p:spPr bwMode="auto">
          <a:xfrm>
            <a:off x="1676400" y="46101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a:stCxn id="9" idx="0"/>
            <a:endCxn id="11" idx="3"/>
          </p:cNvCxnSpPr>
          <p:nvPr/>
        </p:nvCxnSpPr>
        <p:spPr bwMode="auto">
          <a:xfrm>
            <a:off x="1676400" y="54483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六角形 30"/>
          <p:cNvSpPr/>
          <p:nvPr/>
        </p:nvSpPr>
        <p:spPr bwMode="auto">
          <a:xfrm>
            <a:off x="3505200" y="16764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六角形 31"/>
          <p:cNvSpPr/>
          <p:nvPr/>
        </p:nvSpPr>
        <p:spPr bwMode="auto">
          <a:xfrm>
            <a:off x="3505200" y="33528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六角形 32"/>
          <p:cNvSpPr/>
          <p:nvPr/>
        </p:nvSpPr>
        <p:spPr bwMode="auto">
          <a:xfrm>
            <a:off x="3505200" y="25146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六角形 33"/>
          <p:cNvSpPr/>
          <p:nvPr/>
        </p:nvSpPr>
        <p:spPr bwMode="auto">
          <a:xfrm>
            <a:off x="3505200" y="50292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六角形 34"/>
          <p:cNvSpPr/>
          <p:nvPr/>
        </p:nvSpPr>
        <p:spPr bwMode="auto">
          <a:xfrm>
            <a:off x="3505200" y="4191000"/>
            <a:ext cx="914400" cy="838200"/>
          </a:xfrm>
          <a:prstGeom prst="hexagon">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6" name="直線コネクタ 35"/>
          <p:cNvCxnSpPr>
            <a:stCxn id="6" idx="0"/>
            <a:endCxn id="31" idx="3"/>
          </p:cNvCxnSpPr>
          <p:nvPr/>
        </p:nvCxnSpPr>
        <p:spPr bwMode="auto">
          <a:xfrm>
            <a:off x="3048000" y="20955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a:stCxn id="8" idx="0"/>
            <a:endCxn id="33" idx="3"/>
          </p:cNvCxnSpPr>
          <p:nvPr/>
        </p:nvCxnSpPr>
        <p:spPr bwMode="auto">
          <a:xfrm>
            <a:off x="3048000" y="29337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p:cNvCxnSpPr>
            <a:stCxn id="7" idx="0"/>
            <a:endCxn id="32" idx="3"/>
          </p:cNvCxnSpPr>
          <p:nvPr/>
        </p:nvCxnSpPr>
        <p:spPr bwMode="auto">
          <a:xfrm>
            <a:off x="3048000" y="37719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コネクタ 38"/>
          <p:cNvCxnSpPr>
            <a:stCxn id="12" idx="0"/>
            <a:endCxn id="35" idx="3"/>
          </p:cNvCxnSpPr>
          <p:nvPr/>
        </p:nvCxnSpPr>
        <p:spPr bwMode="auto">
          <a:xfrm>
            <a:off x="3048000" y="46101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コネクタ 39"/>
          <p:cNvCxnSpPr>
            <a:stCxn id="11" idx="0"/>
            <a:endCxn id="34" idx="3"/>
          </p:cNvCxnSpPr>
          <p:nvPr/>
        </p:nvCxnSpPr>
        <p:spPr bwMode="auto">
          <a:xfrm>
            <a:off x="3048000" y="5448300"/>
            <a:ext cx="457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0" name="グループ化 79"/>
          <p:cNvGrpSpPr/>
          <p:nvPr/>
        </p:nvGrpSpPr>
        <p:grpSpPr>
          <a:xfrm>
            <a:off x="4648200" y="1447800"/>
            <a:ext cx="2971800" cy="4572000"/>
            <a:chOff x="4648200" y="1447800"/>
            <a:chExt cx="2971800" cy="4572000"/>
          </a:xfrm>
        </p:grpSpPr>
        <p:sp>
          <p:nvSpPr>
            <p:cNvPr id="46" name="正方形/長方形 45"/>
            <p:cNvSpPr/>
            <p:nvPr/>
          </p:nvSpPr>
          <p:spPr bwMode="auto">
            <a:xfrm>
              <a:off x="5334000" y="14478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7" name="正方形/長方形 46"/>
            <p:cNvSpPr/>
            <p:nvPr/>
          </p:nvSpPr>
          <p:spPr bwMode="auto">
            <a:xfrm>
              <a:off x="5334000" y="23622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8" name="正方形/長方形 47"/>
            <p:cNvSpPr/>
            <p:nvPr/>
          </p:nvSpPr>
          <p:spPr bwMode="auto">
            <a:xfrm>
              <a:off x="5334000" y="32766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04</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9" name="正方形/長方形 48"/>
            <p:cNvSpPr/>
            <p:nvPr/>
          </p:nvSpPr>
          <p:spPr bwMode="auto">
            <a:xfrm>
              <a:off x="5334000" y="41910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06</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0" name="正方形/長方形 49"/>
            <p:cNvSpPr/>
            <p:nvPr/>
          </p:nvSpPr>
          <p:spPr bwMode="auto">
            <a:xfrm>
              <a:off x="5334000" y="51054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08</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1" name="正方形/長方形 50"/>
            <p:cNvSpPr/>
            <p:nvPr/>
          </p:nvSpPr>
          <p:spPr bwMode="auto">
            <a:xfrm>
              <a:off x="5791200" y="19050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11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2" name="正方形/長方形 51"/>
            <p:cNvSpPr/>
            <p:nvPr/>
          </p:nvSpPr>
          <p:spPr bwMode="auto">
            <a:xfrm>
              <a:off x="5791200" y="28194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13</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3" name="正方形/長方形 52"/>
            <p:cNvSpPr/>
            <p:nvPr/>
          </p:nvSpPr>
          <p:spPr bwMode="auto">
            <a:xfrm>
              <a:off x="5791200" y="37338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15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4" name="正方形/長方形 53"/>
            <p:cNvSpPr/>
            <p:nvPr/>
          </p:nvSpPr>
          <p:spPr bwMode="auto">
            <a:xfrm>
              <a:off x="5791200" y="46482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17</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5" name="正方形/長方形 54"/>
            <p:cNvSpPr/>
            <p:nvPr/>
          </p:nvSpPr>
          <p:spPr bwMode="auto">
            <a:xfrm>
              <a:off x="6248400" y="14478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20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6" name="正方形/長方形 55"/>
            <p:cNvSpPr/>
            <p:nvPr/>
          </p:nvSpPr>
          <p:spPr bwMode="auto">
            <a:xfrm>
              <a:off x="6248400" y="23622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22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7" name="正方形/長方形 56"/>
            <p:cNvSpPr/>
            <p:nvPr/>
          </p:nvSpPr>
          <p:spPr bwMode="auto">
            <a:xfrm>
              <a:off x="6248400" y="32766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24</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8" name="正方形/長方形 57"/>
            <p:cNvSpPr/>
            <p:nvPr/>
          </p:nvSpPr>
          <p:spPr bwMode="auto">
            <a:xfrm>
              <a:off x="6248400" y="41910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26</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9" name="正方形/長方形 58"/>
            <p:cNvSpPr/>
            <p:nvPr/>
          </p:nvSpPr>
          <p:spPr bwMode="auto">
            <a:xfrm>
              <a:off x="6248400" y="51054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28</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0" name="正方形/長方形 59"/>
            <p:cNvSpPr/>
            <p:nvPr/>
          </p:nvSpPr>
          <p:spPr bwMode="auto">
            <a:xfrm>
              <a:off x="6705600" y="19050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31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1" name="正方形/長方形 60"/>
            <p:cNvSpPr/>
            <p:nvPr/>
          </p:nvSpPr>
          <p:spPr bwMode="auto">
            <a:xfrm>
              <a:off x="6705600" y="28194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33</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2" name="正方形/長方形 61"/>
            <p:cNvSpPr/>
            <p:nvPr/>
          </p:nvSpPr>
          <p:spPr bwMode="auto">
            <a:xfrm>
              <a:off x="6705600" y="37338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35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3" name="正方形/長方形 62"/>
            <p:cNvSpPr/>
            <p:nvPr/>
          </p:nvSpPr>
          <p:spPr bwMode="auto">
            <a:xfrm>
              <a:off x="6705600" y="46482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37</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4" name="正方形/長方形 63"/>
            <p:cNvSpPr/>
            <p:nvPr/>
          </p:nvSpPr>
          <p:spPr bwMode="auto">
            <a:xfrm>
              <a:off x="7162800" y="14478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40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5" name="正方形/長方形 64"/>
            <p:cNvSpPr/>
            <p:nvPr/>
          </p:nvSpPr>
          <p:spPr bwMode="auto">
            <a:xfrm>
              <a:off x="7162800" y="23622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42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6" name="正方形/長方形 65"/>
            <p:cNvSpPr/>
            <p:nvPr/>
          </p:nvSpPr>
          <p:spPr bwMode="auto">
            <a:xfrm>
              <a:off x="7162800" y="32766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44</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7" name="正方形/長方形 66"/>
            <p:cNvSpPr/>
            <p:nvPr/>
          </p:nvSpPr>
          <p:spPr bwMode="auto">
            <a:xfrm>
              <a:off x="7162800" y="41910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46</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8" name="正方形/長方形 67"/>
            <p:cNvSpPr/>
            <p:nvPr/>
          </p:nvSpPr>
          <p:spPr bwMode="auto">
            <a:xfrm>
              <a:off x="7162800" y="5105400"/>
              <a:ext cx="457200" cy="9144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48</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9" name="右矢印 68"/>
            <p:cNvSpPr/>
            <p:nvPr/>
          </p:nvSpPr>
          <p:spPr bwMode="auto">
            <a:xfrm>
              <a:off x="4648200" y="3581400"/>
              <a:ext cx="533400" cy="533400"/>
            </a:xfrm>
            <a:prstGeom prst="right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81" name="テキスト ボックス 80"/>
          <p:cNvSpPr txBox="1"/>
          <p:nvPr/>
        </p:nvSpPr>
        <p:spPr>
          <a:xfrm>
            <a:off x="1295400" y="6096000"/>
            <a:ext cx="6527749" cy="523220"/>
          </a:xfrm>
          <a:prstGeom prst="rect">
            <a:avLst/>
          </a:prstGeom>
          <a:noFill/>
        </p:spPr>
        <p:txBody>
          <a:bodyPr wrap="none" rtlCol="0">
            <a:spAutoFit/>
          </a:bodyPr>
          <a:lstStyle/>
          <a:p>
            <a:r>
              <a:rPr lang="ja-JP" altLang="en-US" dirty="0"/>
              <a:t>六角形はサイズ</a:t>
            </a:r>
            <a:r>
              <a:rPr lang="en-US" altLang="ja-JP" dirty="0"/>
              <a:t>1*2</a:t>
            </a:r>
            <a:r>
              <a:rPr lang="ja-JP" altLang="en-US" dirty="0"/>
              <a:t>の長方形で表現できる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500"/>
                                        <p:tgtEl>
                                          <p:spTgt spid="8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1"/>
                                        </p:tgtEl>
                                        <p:attrNameLst>
                                          <p:attrName>style.visibility</p:attrName>
                                        </p:attrNameLst>
                                      </p:cBhvr>
                                      <p:to>
                                        <p:strVal val="visible"/>
                                      </p:to>
                                    </p:set>
                                    <p:anim calcmode="lin" valueType="num">
                                      <p:cBhvr additive="base">
                                        <p:cTn id="12" dur="500" fill="hold"/>
                                        <p:tgtEl>
                                          <p:spTgt spid="81"/>
                                        </p:tgtEl>
                                        <p:attrNameLst>
                                          <p:attrName>ppt_x</p:attrName>
                                        </p:attrNameLst>
                                      </p:cBhvr>
                                      <p:tavLst>
                                        <p:tav tm="0">
                                          <p:val>
                                            <p:strVal val="#ppt_x"/>
                                          </p:val>
                                        </p:tav>
                                        <p:tav tm="100000">
                                          <p:val>
                                            <p:strVal val="#ppt_x"/>
                                          </p:val>
                                        </p:tav>
                                      </p:tavLst>
                                    </p:anim>
                                    <p:anim calcmode="lin" valueType="num">
                                      <p:cBhvr additive="base">
                                        <p:cTn id="13" dur="500" fill="hold"/>
                                        <p:tgtEl>
                                          <p:spTgt spid="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E5299531-7890-4F83-8389-AE4CC00F7C87}"/>
              </a:ext>
            </a:extLst>
          </p:cNvPr>
          <p:cNvSpPr/>
          <p:nvPr/>
        </p:nvSpPr>
        <p:spPr bwMode="auto">
          <a:xfrm>
            <a:off x="4191000" y="1417638"/>
            <a:ext cx="4267200" cy="4754562"/>
          </a:xfrm>
          <a:prstGeom prst="rect">
            <a:avLst/>
          </a:prstGeom>
          <a:solidFill>
            <a:srgbClr val="92D05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4" name="正方形/長方形 13">
            <a:extLst>
              <a:ext uri="{FF2B5EF4-FFF2-40B4-BE49-F238E27FC236}">
                <a16:creationId xmlns:a16="http://schemas.microsoft.com/office/drawing/2014/main" id="{CBDF1727-D0EA-4398-AFBB-DDEEE7AD95B0}"/>
              </a:ext>
            </a:extLst>
          </p:cNvPr>
          <p:cNvSpPr/>
          <p:nvPr/>
        </p:nvSpPr>
        <p:spPr bwMode="auto">
          <a:xfrm>
            <a:off x="5029200" y="2933700"/>
            <a:ext cx="1295400" cy="2514599"/>
          </a:xfrm>
          <a:prstGeom prst="rect">
            <a:avLst/>
          </a:prstGeom>
          <a:solidFill>
            <a:srgbClr val="00800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2" name="タイトル 1"/>
          <p:cNvSpPr>
            <a:spLocks noGrp="1"/>
          </p:cNvSpPr>
          <p:nvPr>
            <p:ph type="title"/>
          </p:nvPr>
        </p:nvSpPr>
        <p:spPr/>
        <p:txBody>
          <a:bodyPr/>
          <a:lstStyle/>
          <a:p>
            <a:r>
              <a:rPr lang="ja-JP" altLang="en-US" baseline="0" dirty="0">
                <a:latin typeface="Times New Roman" pitchFamily="18" charset="0"/>
              </a:rPr>
              <a:t>盤面の表現の例：バトルテック</a:t>
            </a:r>
            <a:endParaRPr kumimoji="1" lang="ja-JP" altLang="en-US" baseline="0" dirty="0">
              <a:latin typeface="Times New Roman" pitchFamily="18" charset="0"/>
            </a:endParaRPr>
          </a:p>
        </p:txBody>
      </p:sp>
      <p:sp>
        <p:nvSpPr>
          <p:cNvPr id="3" name="六角形 2"/>
          <p:cNvSpPr/>
          <p:nvPr/>
        </p:nvSpPr>
        <p:spPr bwMode="auto">
          <a:xfrm>
            <a:off x="4495800" y="16764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六角形 3"/>
          <p:cNvSpPr/>
          <p:nvPr/>
        </p:nvSpPr>
        <p:spPr bwMode="auto">
          <a:xfrm>
            <a:off x="4495800" y="3352800"/>
            <a:ext cx="914400" cy="838200"/>
          </a:xfrm>
          <a:prstGeom prst="hexagon">
            <a:avLst/>
          </a:prstGeom>
          <a:solidFill>
            <a:srgbClr val="008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六角形 4"/>
          <p:cNvSpPr/>
          <p:nvPr/>
        </p:nvSpPr>
        <p:spPr bwMode="auto">
          <a:xfrm>
            <a:off x="4495800" y="2514600"/>
            <a:ext cx="914400" cy="838200"/>
          </a:xfrm>
          <a:prstGeom prst="hexagon">
            <a:avLst/>
          </a:prstGeom>
          <a:solidFill>
            <a:srgbClr val="008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六角形 5"/>
          <p:cNvSpPr/>
          <p:nvPr/>
        </p:nvSpPr>
        <p:spPr bwMode="auto">
          <a:xfrm>
            <a:off x="5867400" y="16764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六角形 6"/>
          <p:cNvSpPr/>
          <p:nvPr/>
        </p:nvSpPr>
        <p:spPr bwMode="auto">
          <a:xfrm>
            <a:off x="5867400" y="3352800"/>
            <a:ext cx="914400" cy="838200"/>
          </a:xfrm>
          <a:prstGeom prst="hexagon">
            <a:avLst/>
          </a:prstGeom>
          <a:solidFill>
            <a:schemeClr val="bg1"/>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六角形 7"/>
          <p:cNvSpPr/>
          <p:nvPr/>
        </p:nvSpPr>
        <p:spPr bwMode="auto">
          <a:xfrm>
            <a:off x="5867400" y="2514600"/>
            <a:ext cx="914400" cy="838200"/>
          </a:xfrm>
          <a:prstGeom prst="hexagon">
            <a:avLst/>
          </a:prstGeom>
          <a:solidFill>
            <a:srgbClr val="92D05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六角形 8"/>
          <p:cNvSpPr/>
          <p:nvPr/>
        </p:nvSpPr>
        <p:spPr bwMode="auto">
          <a:xfrm>
            <a:off x="4495800" y="5029200"/>
            <a:ext cx="914400" cy="838200"/>
          </a:xfrm>
          <a:prstGeom prst="hexagon">
            <a:avLst/>
          </a:prstGeom>
          <a:solidFill>
            <a:srgbClr val="92D05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六角形 9"/>
          <p:cNvSpPr/>
          <p:nvPr/>
        </p:nvSpPr>
        <p:spPr bwMode="auto">
          <a:xfrm>
            <a:off x="4495800" y="4191000"/>
            <a:ext cx="914400" cy="838200"/>
          </a:xfrm>
          <a:prstGeom prst="hexagon">
            <a:avLst/>
          </a:prstGeom>
          <a:solidFill>
            <a:srgbClr val="92D05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六角形 10"/>
          <p:cNvSpPr/>
          <p:nvPr/>
        </p:nvSpPr>
        <p:spPr bwMode="auto">
          <a:xfrm>
            <a:off x="5867400" y="5029200"/>
            <a:ext cx="914400" cy="838200"/>
          </a:xfrm>
          <a:prstGeom prst="hexagon">
            <a:avLst/>
          </a:prstGeom>
          <a:solidFill>
            <a:srgbClr val="008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六角形 11"/>
          <p:cNvSpPr/>
          <p:nvPr/>
        </p:nvSpPr>
        <p:spPr bwMode="auto">
          <a:xfrm>
            <a:off x="5867400" y="4191000"/>
            <a:ext cx="914400" cy="838200"/>
          </a:xfrm>
          <a:prstGeom prst="hexagon">
            <a:avLst/>
          </a:prstGeom>
          <a:solidFill>
            <a:schemeClr val="bg1"/>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8" name="直線コネクタ 17"/>
          <p:cNvCxnSpPr>
            <a:stCxn id="3" idx="0"/>
            <a:endCxn id="6" idx="3"/>
          </p:cNvCxnSpPr>
          <p:nvPr/>
        </p:nvCxnSpPr>
        <p:spPr bwMode="auto">
          <a:xfrm>
            <a:off x="5410200" y="20955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コネクタ 18"/>
          <p:cNvCxnSpPr>
            <a:stCxn id="5" idx="0"/>
            <a:endCxn id="8" idx="3"/>
          </p:cNvCxnSpPr>
          <p:nvPr/>
        </p:nvCxnSpPr>
        <p:spPr bwMode="auto">
          <a:xfrm>
            <a:off x="5410200" y="29337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a:stCxn id="4" idx="0"/>
            <a:endCxn id="7" idx="3"/>
          </p:cNvCxnSpPr>
          <p:nvPr/>
        </p:nvCxnSpPr>
        <p:spPr bwMode="auto">
          <a:xfrm>
            <a:off x="5410200" y="37719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a:stCxn id="10" idx="0"/>
            <a:endCxn id="12" idx="3"/>
          </p:cNvCxnSpPr>
          <p:nvPr/>
        </p:nvCxnSpPr>
        <p:spPr bwMode="auto">
          <a:xfrm>
            <a:off x="5410200" y="46101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a:stCxn id="9" idx="0"/>
            <a:endCxn id="11" idx="3"/>
          </p:cNvCxnSpPr>
          <p:nvPr/>
        </p:nvCxnSpPr>
        <p:spPr bwMode="auto">
          <a:xfrm>
            <a:off x="5410200" y="54483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六角形 30"/>
          <p:cNvSpPr/>
          <p:nvPr/>
        </p:nvSpPr>
        <p:spPr bwMode="auto">
          <a:xfrm>
            <a:off x="7239000" y="1676400"/>
            <a:ext cx="914400" cy="838200"/>
          </a:xfrm>
          <a:prstGeom prst="hexagon">
            <a:avLst/>
          </a:prstGeom>
          <a:solidFill>
            <a:srgbClr val="990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六角形 31"/>
          <p:cNvSpPr/>
          <p:nvPr/>
        </p:nvSpPr>
        <p:spPr bwMode="auto">
          <a:xfrm>
            <a:off x="7239000" y="33528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六角形 32"/>
          <p:cNvSpPr/>
          <p:nvPr/>
        </p:nvSpPr>
        <p:spPr bwMode="auto">
          <a:xfrm>
            <a:off x="7239000" y="2514600"/>
            <a:ext cx="914400" cy="838200"/>
          </a:xfrm>
          <a:prstGeom prst="hexagon">
            <a:avLst/>
          </a:prstGeom>
          <a:solidFill>
            <a:srgbClr val="990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六角形 33"/>
          <p:cNvSpPr/>
          <p:nvPr/>
        </p:nvSpPr>
        <p:spPr bwMode="auto">
          <a:xfrm>
            <a:off x="7239000" y="50292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六角形 34"/>
          <p:cNvSpPr/>
          <p:nvPr/>
        </p:nvSpPr>
        <p:spPr bwMode="auto">
          <a:xfrm>
            <a:off x="7239000" y="41910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6" name="直線コネクタ 35"/>
          <p:cNvCxnSpPr>
            <a:stCxn id="6" idx="0"/>
            <a:endCxn id="31" idx="3"/>
          </p:cNvCxnSpPr>
          <p:nvPr/>
        </p:nvCxnSpPr>
        <p:spPr bwMode="auto">
          <a:xfrm>
            <a:off x="6781800" y="20955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a:stCxn id="8" idx="0"/>
            <a:endCxn id="33" idx="3"/>
          </p:cNvCxnSpPr>
          <p:nvPr/>
        </p:nvCxnSpPr>
        <p:spPr bwMode="auto">
          <a:xfrm>
            <a:off x="6781800" y="29337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p:cNvCxnSpPr>
            <a:stCxn id="7" idx="0"/>
            <a:endCxn id="32" idx="3"/>
          </p:cNvCxnSpPr>
          <p:nvPr/>
        </p:nvCxnSpPr>
        <p:spPr bwMode="auto">
          <a:xfrm>
            <a:off x="6781800" y="37719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コネクタ 38"/>
          <p:cNvCxnSpPr>
            <a:stCxn id="12" idx="0"/>
            <a:endCxn id="35" idx="3"/>
          </p:cNvCxnSpPr>
          <p:nvPr/>
        </p:nvCxnSpPr>
        <p:spPr bwMode="auto">
          <a:xfrm>
            <a:off x="6781800" y="46101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コネクタ 39"/>
          <p:cNvCxnSpPr>
            <a:stCxn id="11" idx="0"/>
            <a:endCxn id="34" idx="3"/>
          </p:cNvCxnSpPr>
          <p:nvPr/>
        </p:nvCxnSpPr>
        <p:spPr bwMode="auto">
          <a:xfrm>
            <a:off x="6781800" y="54483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0" name="図 19" descr="図形 が含まれている画像&#10;&#10;自動的に生成された説明">
            <a:extLst>
              <a:ext uri="{FF2B5EF4-FFF2-40B4-BE49-F238E27FC236}">
                <a16:creationId xmlns:a16="http://schemas.microsoft.com/office/drawing/2014/main" id="{5BC3FFCB-39E3-4FFF-B7E8-7CB3C6A02B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3548" y="2990851"/>
            <a:ext cx="571500" cy="762000"/>
          </a:xfrm>
          <a:prstGeom prst="rect">
            <a:avLst/>
          </a:prstGeom>
        </p:spPr>
      </p:pic>
      <p:pic>
        <p:nvPicPr>
          <p:cNvPr id="23" name="図 22" descr="図形 が含まれている画像&#10;&#10;自動的に生成された説明">
            <a:extLst>
              <a:ext uri="{FF2B5EF4-FFF2-40B4-BE49-F238E27FC236}">
                <a16:creationId xmlns:a16="http://schemas.microsoft.com/office/drawing/2014/main" id="{726924F9-3F42-4F71-A775-AE957472BD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81700" y="1740014"/>
            <a:ext cx="571500" cy="838200"/>
          </a:xfrm>
          <a:prstGeom prst="rect">
            <a:avLst/>
          </a:prstGeom>
        </p:spPr>
      </p:pic>
      <p:pic>
        <p:nvPicPr>
          <p:cNvPr id="26" name="図 25" descr="図形 が含まれている画像&#10;&#10;自動的に生成された説明">
            <a:extLst>
              <a:ext uri="{FF2B5EF4-FFF2-40B4-BE49-F238E27FC236}">
                <a16:creationId xmlns:a16="http://schemas.microsoft.com/office/drawing/2014/main" id="{3AACB589-457A-4802-8952-81F4EDE1F78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95900" y="4648200"/>
            <a:ext cx="571500" cy="762000"/>
          </a:xfrm>
          <a:prstGeom prst="rect">
            <a:avLst/>
          </a:prstGeom>
        </p:spPr>
      </p:pic>
      <p:sp>
        <p:nvSpPr>
          <p:cNvPr id="27" name="テキスト ボックス 26">
            <a:extLst>
              <a:ext uri="{FF2B5EF4-FFF2-40B4-BE49-F238E27FC236}">
                <a16:creationId xmlns:a16="http://schemas.microsoft.com/office/drawing/2014/main" id="{C3CBC7B2-E14E-4BCC-9DEC-9018F8B8C5C3}"/>
              </a:ext>
            </a:extLst>
          </p:cNvPr>
          <p:cNvSpPr txBox="1"/>
          <p:nvPr/>
        </p:nvSpPr>
        <p:spPr>
          <a:xfrm>
            <a:off x="196332" y="1588161"/>
            <a:ext cx="4267200" cy="1840504"/>
          </a:xfrm>
          <a:prstGeom prst="rect">
            <a:avLst/>
          </a:prstGeom>
          <a:noFill/>
        </p:spPr>
        <p:txBody>
          <a:bodyPr wrap="square" rtlCol="0">
            <a:spAutoFit/>
          </a:bodyPr>
          <a:lstStyle/>
          <a:p>
            <a:pPr algn="l"/>
            <a:r>
              <a:rPr kumimoji="1" lang="ja-JP" altLang="en-US" sz="3200" dirty="0"/>
              <a:t>バトルテック</a:t>
            </a:r>
            <a:endParaRPr kumimoji="1" lang="en-US" altLang="ja-JP" sz="3200" dirty="0"/>
          </a:p>
          <a:p>
            <a:pPr marL="342900" indent="-342900" algn="l">
              <a:buFont typeface="Arial" panose="020B0604020202020204" pitchFamily="34" charset="0"/>
              <a:buChar char="•"/>
            </a:pPr>
            <a:r>
              <a:rPr lang="ja-JP" altLang="en-US" sz="2400" dirty="0"/>
              <a:t>巨大ロボットの戦闘ゲーム</a:t>
            </a:r>
            <a:endParaRPr lang="en-US" altLang="ja-JP" sz="2400" dirty="0"/>
          </a:p>
          <a:p>
            <a:pPr marL="342900" indent="-342900" algn="l">
              <a:buFont typeface="Arial" panose="020B0604020202020204" pitchFamily="34" charset="0"/>
              <a:buChar char="•"/>
            </a:pPr>
            <a:r>
              <a:rPr kumimoji="1" lang="ja-JP" altLang="en-US" sz="2400" dirty="0"/>
              <a:t>各ロボットの武装・装甲等はゲーム中に変化</a:t>
            </a:r>
          </a:p>
        </p:txBody>
      </p:sp>
    </p:spTree>
    <p:extLst>
      <p:ext uri="{BB962C8B-B14F-4D97-AF65-F5344CB8AC3E}">
        <p14:creationId xmlns:p14="http://schemas.microsoft.com/office/powerpoint/2010/main" val="12744783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E5299531-7890-4F83-8389-AE4CC00F7C87}"/>
              </a:ext>
            </a:extLst>
          </p:cNvPr>
          <p:cNvSpPr/>
          <p:nvPr/>
        </p:nvSpPr>
        <p:spPr bwMode="auto">
          <a:xfrm>
            <a:off x="4190400" y="1418400"/>
            <a:ext cx="4267200" cy="4754562"/>
          </a:xfrm>
          <a:prstGeom prst="rect">
            <a:avLst/>
          </a:prstGeom>
          <a:solidFill>
            <a:srgbClr val="92D05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4" name="正方形/長方形 13">
            <a:extLst>
              <a:ext uri="{FF2B5EF4-FFF2-40B4-BE49-F238E27FC236}">
                <a16:creationId xmlns:a16="http://schemas.microsoft.com/office/drawing/2014/main" id="{CBDF1727-D0EA-4398-AFBB-DDEEE7AD95B0}"/>
              </a:ext>
            </a:extLst>
          </p:cNvPr>
          <p:cNvSpPr/>
          <p:nvPr/>
        </p:nvSpPr>
        <p:spPr bwMode="auto">
          <a:xfrm>
            <a:off x="5029200" y="2933700"/>
            <a:ext cx="1295400" cy="2514599"/>
          </a:xfrm>
          <a:prstGeom prst="rect">
            <a:avLst/>
          </a:prstGeom>
          <a:solidFill>
            <a:srgbClr val="00800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2" name="タイトル 1"/>
          <p:cNvSpPr>
            <a:spLocks noGrp="1"/>
          </p:cNvSpPr>
          <p:nvPr>
            <p:ph type="title"/>
          </p:nvPr>
        </p:nvSpPr>
        <p:spPr/>
        <p:txBody>
          <a:bodyPr/>
          <a:lstStyle/>
          <a:p>
            <a:r>
              <a:rPr lang="ja-JP" altLang="en-US" baseline="0" dirty="0">
                <a:latin typeface="Times New Roman" pitchFamily="18" charset="0"/>
              </a:rPr>
              <a:t>盤面の表現の例：バトルテック</a:t>
            </a:r>
            <a:endParaRPr kumimoji="1" lang="ja-JP" altLang="en-US" baseline="0" dirty="0">
              <a:latin typeface="Times New Roman" pitchFamily="18" charset="0"/>
            </a:endParaRPr>
          </a:p>
        </p:txBody>
      </p:sp>
      <p:sp>
        <p:nvSpPr>
          <p:cNvPr id="3" name="六角形 2"/>
          <p:cNvSpPr/>
          <p:nvPr/>
        </p:nvSpPr>
        <p:spPr bwMode="auto">
          <a:xfrm>
            <a:off x="4495800" y="16764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六角形 3"/>
          <p:cNvSpPr/>
          <p:nvPr/>
        </p:nvSpPr>
        <p:spPr bwMode="auto">
          <a:xfrm>
            <a:off x="4495800" y="3352800"/>
            <a:ext cx="914400" cy="838200"/>
          </a:xfrm>
          <a:prstGeom prst="hexagon">
            <a:avLst/>
          </a:prstGeom>
          <a:solidFill>
            <a:srgbClr val="008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六角形 4"/>
          <p:cNvSpPr/>
          <p:nvPr/>
        </p:nvSpPr>
        <p:spPr bwMode="auto">
          <a:xfrm>
            <a:off x="4495800" y="2514600"/>
            <a:ext cx="914400" cy="838200"/>
          </a:xfrm>
          <a:prstGeom prst="hexagon">
            <a:avLst/>
          </a:prstGeom>
          <a:solidFill>
            <a:srgbClr val="008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六角形 5"/>
          <p:cNvSpPr/>
          <p:nvPr/>
        </p:nvSpPr>
        <p:spPr bwMode="auto">
          <a:xfrm>
            <a:off x="5867400" y="16764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六角形 6"/>
          <p:cNvSpPr/>
          <p:nvPr/>
        </p:nvSpPr>
        <p:spPr bwMode="auto">
          <a:xfrm>
            <a:off x="5867400" y="3352800"/>
            <a:ext cx="914400" cy="838200"/>
          </a:xfrm>
          <a:prstGeom prst="hexagon">
            <a:avLst/>
          </a:prstGeom>
          <a:solidFill>
            <a:schemeClr val="bg1"/>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六角形 7"/>
          <p:cNvSpPr/>
          <p:nvPr/>
        </p:nvSpPr>
        <p:spPr bwMode="auto">
          <a:xfrm>
            <a:off x="5867400" y="2514600"/>
            <a:ext cx="914400" cy="838200"/>
          </a:xfrm>
          <a:prstGeom prst="hexagon">
            <a:avLst/>
          </a:prstGeom>
          <a:solidFill>
            <a:srgbClr val="92D05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六角形 8"/>
          <p:cNvSpPr/>
          <p:nvPr/>
        </p:nvSpPr>
        <p:spPr bwMode="auto">
          <a:xfrm>
            <a:off x="4495800" y="5029200"/>
            <a:ext cx="914400" cy="838200"/>
          </a:xfrm>
          <a:prstGeom prst="hexagon">
            <a:avLst/>
          </a:prstGeom>
          <a:solidFill>
            <a:srgbClr val="92D05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六角形 9"/>
          <p:cNvSpPr/>
          <p:nvPr/>
        </p:nvSpPr>
        <p:spPr bwMode="auto">
          <a:xfrm>
            <a:off x="4495800" y="4191000"/>
            <a:ext cx="914400" cy="838200"/>
          </a:xfrm>
          <a:prstGeom prst="hexagon">
            <a:avLst/>
          </a:prstGeom>
          <a:solidFill>
            <a:srgbClr val="92D05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六角形 10"/>
          <p:cNvSpPr/>
          <p:nvPr/>
        </p:nvSpPr>
        <p:spPr bwMode="auto">
          <a:xfrm>
            <a:off x="5867400" y="5029200"/>
            <a:ext cx="914400" cy="838200"/>
          </a:xfrm>
          <a:prstGeom prst="hexagon">
            <a:avLst/>
          </a:prstGeom>
          <a:solidFill>
            <a:srgbClr val="008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六角形 11"/>
          <p:cNvSpPr/>
          <p:nvPr/>
        </p:nvSpPr>
        <p:spPr bwMode="auto">
          <a:xfrm>
            <a:off x="5867400" y="4191000"/>
            <a:ext cx="914400" cy="838200"/>
          </a:xfrm>
          <a:prstGeom prst="hexagon">
            <a:avLst/>
          </a:prstGeom>
          <a:solidFill>
            <a:schemeClr val="bg1"/>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8" name="直線コネクタ 17"/>
          <p:cNvCxnSpPr>
            <a:stCxn id="3" idx="0"/>
            <a:endCxn id="6" idx="3"/>
          </p:cNvCxnSpPr>
          <p:nvPr/>
        </p:nvCxnSpPr>
        <p:spPr bwMode="auto">
          <a:xfrm>
            <a:off x="5410200" y="20955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コネクタ 18"/>
          <p:cNvCxnSpPr>
            <a:stCxn id="5" idx="0"/>
            <a:endCxn id="8" idx="3"/>
          </p:cNvCxnSpPr>
          <p:nvPr/>
        </p:nvCxnSpPr>
        <p:spPr bwMode="auto">
          <a:xfrm>
            <a:off x="5410200" y="29337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a:stCxn id="4" idx="0"/>
            <a:endCxn id="7" idx="3"/>
          </p:cNvCxnSpPr>
          <p:nvPr/>
        </p:nvCxnSpPr>
        <p:spPr bwMode="auto">
          <a:xfrm>
            <a:off x="5410200" y="37719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a:stCxn id="10" idx="0"/>
            <a:endCxn id="12" idx="3"/>
          </p:cNvCxnSpPr>
          <p:nvPr/>
        </p:nvCxnSpPr>
        <p:spPr bwMode="auto">
          <a:xfrm>
            <a:off x="5410200" y="46101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a:stCxn id="9" idx="0"/>
            <a:endCxn id="11" idx="3"/>
          </p:cNvCxnSpPr>
          <p:nvPr/>
        </p:nvCxnSpPr>
        <p:spPr bwMode="auto">
          <a:xfrm>
            <a:off x="5410200" y="54483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六角形 30"/>
          <p:cNvSpPr/>
          <p:nvPr/>
        </p:nvSpPr>
        <p:spPr bwMode="auto">
          <a:xfrm>
            <a:off x="7239000" y="1676400"/>
            <a:ext cx="914400" cy="838200"/>
          </a:xfrm>
          <a:prstGeom prst="hexagon">
            <a:avLst/>
          </a:prstGeom>
          <a:solidFill>
            <a:srgbClr val="990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六角形 31"/>
          <p:cNvSpPr/>
          <p:nvPr/>
        </p:nvSpPr>
        <p:spPr bwMode="auto">
          <a:xfrm>
            <a:off x="7239000" y="33528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六角形 32"/>
          <p:cNvSpPr/>
          <p:nvPr/>
        </p:nvSpPr>
        <p:spPr bwMode="auto">
          <a:xfrm>
            <a:off x="7239000" y="2514600"/>
            <a:ext cx="914400" cy="838200"/>
          </a:xfrm>
          <a:prstGeom prst="hexagon">
            <a:avLst/>
          </a:prstGeom>
          <a:solidFill>
            <a:srgbClr val="990000"/>
          </a:solidFill>
          <a:ln w="1905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六角形 33"/>
          <p:cNvSpPr/>
          <p:nvPr/>
        </p:nvSpPr>
        <p:spPr bwMode="auto">
          <a:xfrm>
            <a:off x="7239000" y="50292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六角形 34"/>
          <p:cNvSpPr/>
          <p:nvPr/>
        </p:nvSpPr>
        <p:spPr bwMode="auto">
          <a:xfrm>
            <a:off x="7239000" y="4191000"/>
            <a:ext cx="914400" cy="838200"/>
          </a:xfrm>
          <a:prstGeom prst="hexagon">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6" name="直線コネクタ 35"/>
          <p:cNvCxnSpPr>
            <a:stCxn id="6" idx="0"/>
            <a:endCxn id="31" idx="3"/>
          </p:cNvCxnSpPr>
          <p:nvPr/>
        </p:nvCxnSpPr>
        <p:spPr bwMode="auto">
          <a:xfrm>
            <a:off x="6781800" y="20955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a:stCxn id="8" idx="0"/>
            <a:endCxn id="33" idx="3"/>
          </p:cNvCxnSpPr>
          <p:nvPr/>
        </p:nvCxnSpPr>
        <p:spPr bwMode="auto">
          <a:xfrm>
            <a:off x="6781800" y="29337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p:cNvCxnSpPr>
            <a:stCxn id="7" idx="0"/>
            <a:endCxn id="32" idx="3"/>
          </p:cNvCxnSpPr>
          <p:nvPr/>
        </p:nvCxnSpPr>
        <p:spPr bwMode="auto">
          <a:xfrm>
            <a:off x="6781800" y="37719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コネクタ 38"/>
          <p:cNvCxnSpPr>
            <a:stCxn id="12" idx="0"/>
            <a:endCxn id="35" idx="3"/>
          </p:cNvCxnSpPr>
          <p:nvPr/>
        </p:nvCxnSpPr>
        <p:spPr bwMode="auto">
          <a:xfrm>
            <a:off x="6781800" y="46101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コネクタ 39"/>
          <p:cNvCxnSpPr>
            <a:stCxn id="11" idx="0"/>
            <a:endCxn id="34" idx="3"/>
          </p:cNvCxnSpPr>
          <p:nvPr/>
        </p:nvCxnSpPr>
        <p:spPr bwMode="auto">
          <a:xfrm>
            <a:off x="6781800" y="5448300"/>
            <a:ext cx="457200" cy="0"/>
          </a:xfrm>
          <a:prstGeom prst="line">
            <a:avLst/>
          </a:pr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0" name="図 19" descr="図形 が含まれている画像&#10;&#10;自動的に生成された説明">
            <a:extLst>
              <a:ext uri="{FF2B5EF4-FFF2-40B4-BE49-F238E27FC236}">
                <a16:creationId xmlns:a16="http://schemas.microsoft.com/office/drawing/2014/main" id="{5BC3FFCB-39E3-4FFF-B7E8-7CB3C6A02B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3548" y="2990851"/>
            <a:ext cx="571500" cy="762000"/>
          </a:xfrm>
          <a:prstGeom prst="rect">
            <a:avLst/>
          </a:prstGeom>
        </p:spPr>
      </p:pic>
      <p:pic>
        <p:nvPicPr>
          <p:cNvPr id="23" name="図 22" descr="図形 が含まれている画像&#10;&#10;自動的に生成された説明">
            <a:extLst>
              <a:ext uri="{FF2B5EF4-FFF2-40B4-BE49-F238E27FC236}">
                <a16:creationId xmlns:a16="http://schemas.microsoft.com/office/drawing/2014/main" id="{726924F9-3F42-4F71-A775-AE957472BD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81700" y="1740014"/>
            <a:ext cx="571500" cy="838200"/>
          </a:xfrm>
          <a:prstGeom prst="rect">
            <a:avLst/>
          </a:prstGeom>
        </p:spPr>
      </p:pic>
      <p:pic>
        <p:nvPicPr>
          <p:cNvPr id="26" name="図 25" descr="図形 が含まれている画像&#10;&#10;自動的に生成された説明">
            <a:extLst>
              <a:ext uri="{FF2B5EF4-FFF2-40B4-BE49-F238E27FC236}">
                <a16:creationId xmlns:a16="http://schemas.microsoft.com/office/drawing/2014/main" id="{3AACB589-457A-4802-8952-81F4EDE1F78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95900" y="4648200"/>
            <a:ext cx="571500" cy="762000"/>
          </a:xfrm>
          <a:prstGeom prst="rect">
            <a:avLst/>
          </a:prstGeom>
        </p:spPr>
      </p:pic>
      <p:sp>
        <p:nvSpPr>
          <p:cNvPr id="27" name="テキスト ボックス 26">
            <a:extLst>
              <a:ext uri="{FF2B5EF4-FFF2-40B4-BE49-F238E27FC236}">
                <a16:creationId xmlns:a16="http://schemas.microsoft.com/office/drawing/2014/main" id="{C3CBC7B2-E14E-4BCC-9DEC-9018F8B8C5C3}"/>
              </a:ext>
            </a:extLst>
          </p:cNvPr>
          <p:cNvSpPr txBox="1"/>
          <p:nvPr/>
        </p:nvSpPr>
        <p:spPr>
          <a:xfrm>
            <a:off x="196332" y="1588161"/>
            <a:ext cx="4267200" cy="1840504"/>
          </a:xfrm>
          <a:prstGeom prst="rect">
            <a:avLst/>
          </a:prstGeom>
          <a:noFill/>
        </p:spPr>
        <p:txBody>
          <a:bodyPr wrap="square" rtlCol="0">
            <a:spAutoFit/>
          </a:bodyPr>
          <a:lstStyle/>
          <a:p>
            <a:pPr algn="l"/>
            <a:r>
              <a:rPr kumimoji="1" lang="ja-JP" altLang="en-US" sz="3200" dirty="0"/>
              <a:t>バトルテック</a:t>
            </a:r>
            <a:endParaRPr kumimoji="1" lang="en-US" altLang="ja-JP" sz="3200" dirty="0"/>
          </a:p>
          <a:p>
            <a:pPr marL="342900" indent="-342900" algn="l">
              <a:buFont typeface="Arial" panose="020B0604020202020204" pitchFamily="34" charset="0"/>
              <a:buChar char="•"/>
            </a:pPr>
            <a:r>
              <a:rPr lang="ja-JP" altLang="en-US" sz="2400" dirty="0"/>
              <a:t>巨大ロボットの戦闘ゲーム</a:t>
            </a:r>
            <a:endParaRPr lang="en-US" altLang="ja-JP" sz="2400" dirty="0"/>
          </a:p>
          <a:p>
            <a:pPr marL="342900" indent="-342900" algn="l">
              <a:buFont typeface="Arial" panose="020B0604020202020204" pitchFamily="34" charset="0"/>
              <a:buChar char="•"/>
            </a:pPr>
            <a:r>
              <a:rPr kumimoji="1" lang="ja-JP" altLang="en-US" sz="2400" dirty="0"/>
              <a:t>各ロボットの武装・装甲等はゲーム中に変化</a:t>
            </a:r>
          </a:p>
        </p:txBody>
      </p:sp>
      <p:sp>
        <p:nvSpPr>
          <p:cNvPr id="16" name="吹き出し: 四角形 15">
            <a:extLst>
              <a:ext uri="{FF2B5EF4-FFF2-40B4-BE49-F238E27FC236}">
                <a16:creationId xmlns:a16="http://schemas.microsoft.com/office/drawing/2014/main" id="{2CBAFFA2-ADA3-4FF0-9295-AF951B6859F8}"/>
              </a:ext>
            </a:extLst>
          </p:cNvPr>
          <p:cNvSpPr/>
          <p:nvPr/>
        </p:nvSpPr>
        <p:spPr bwMode="auto">
          <a:xfrm>
            <a:off x="196332" y="914400"/>
            <a:ext cx="5823468" cy="5668962"/>
          </a:xfrm>
          <a:prstGeom prst="wedgeRectCallout">
            <a:avLst>
              <a:gd name="adj1" fmla="val 62398"/>
              <a:gd name="adj2" fmla="val -9144"/>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graphicFrame>
        <p:nvGraphicFramePr>
          <p:cNvPr id="17" name="表 4">
            <a:extLst>
              <a:ext uri="{FF2B5EF4-FFF2-40B4-BE49-F238E27FC236}">
                <a16:creationId xmlns:a16="http://schemas.microsoft.com/office/drawing/2014/main" id="{93252ED2-E59F-46BF-AA3A-A5730A55E8EE}"/>
              </a:ext>
            </a:extLst>
          </p:cNvPr>
          <p:cNvGraphicFramePr>
            <a:graphicFrameLocks noGrp="1"/>
          </p:cNvGraphicFramePr>
          <p:nvPr>
            <p:extLst>
              <p:ext uri="{D42A27DB-BD31-4B8C-83A1-F6EECF244321}">
                <p14:modId xmlns:p14="http://schemas.microsoft.com/office/powerpoint/2010/main" val="1071991283"/>
              </p:ext>
            </p:extLst>
          </p:nvPr>
        </p:nvGraphicFramePr>
        <p:xfrm>
          <a:off x="383916" y="3124200"/>
          <a:ext cx="5410200" cy="1955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369451591"/>
                    </a:ext>
                  </a:extLst>
                </a:gridCol>
                <a:gridCol w="762000">
                  <a:extLst>
                    <a:ext uri="{9D8B030D-6E8A-4147-A177-3AD203B41FA5}">
                      <a16:colId xmlns:a16="http://schemas.microsoft.com/office/drawing/2014/main" val="1107671120"/>
                    </a:ext>
                  </a:extLst>
                </a:gridCol>
                <a:gridCol w="685800">
                  <a:extLst>
                    <a:ext uri="{9D8B030D-6E8A-4147-A177-3AD203B41FA5}">
                      <a16:colId xmlns:a16="http://schemas.microsoft.com/office/drawing/2014/main" val="2479225022"/>
                    </a:ext>
                  </a:extLst>
                </a:gridCol>
                <a:gridCol w="762000">
                  <a:extLst>
                    <a:ext uri="{9D8B030D-6E8A-4147-A177-3AD203B41FA5}">
                      <a16:colId xmlns:a16="http://schemas.microsoft.com/office/drawing/2014/main" val="2925438478"/>
                    </a:ext>
                  </a:extLst>
                </a:gridCol>
                <a:gridCol w="838200">
                  <a:extLst>
                    <a:ext uri="{9D8B030D-6E8A-4147-A177-3AD203B41FA5}">
                      <a16:colId xmlns:a16="http://schemas.microsoft.com/office/drawing/2014/main" val="2935505038"/>
                    </a:ext>
                  </a:extLst>
                </a:gridCol>
                <a:gridCol w="762000">
                  <a:extLst>
                    <a:ext uri="{9D8B030D-6E8A-4147-A177-3AD203B41FA5}">
                      <a16:colId xmlns:a16="http://schemas.microsoft.com/office/drawing/2014/main" val="3472469685"/>
                    </a:ext>
                  </a:extLst>
                </a:gridCol>
              </a:tblGrid>
              <a:tr h="370840">
                <a:tc>
                  <a:txBody>
                    <a:bodyPr/>
                    <a:lstStyle/>
                    <a:p>
                      <a:pPr algn="ctr"/>
                      <a:r>
                        <a:rPr kumimoji="1" lang="ja-JP" altLang="en-US" dirty="0"/>
                        <a:t>武器</a:t>
                      </a:r>
                    </a:p>
                  </a:txBody>
                  <a:tcPr/>
                </a:tc>
                <a:tc>
                  <a:txBody>
                    <a:bodyPr/>
                    <a:lstStyle/>
                    <a:p>
                      <a:pPr algn="ctr"/>
                      <a:r>
                        <a:rPr kumimoji="1" lang="ja-JP" altLang="en-US" dirty="0"/>
                        <a:t>威力</a:t>
                      </a:r>
                    </a:p>
                  </a:txBody>
                  <a:tcPr/>
                </a:tc>
                <a:tc>
                  <a:txBody>
                    <a:bodyPr/>
                    <a:lstStyle/>
                    <a:p>
                      <a:pPr algn="ctr"/>
                      <a:r>
                        <a:rPr kumimoji="1" lang="ja-JP" altLang="en-US" dirty="0"/>
                        <a:t>射程</a:t>
                      </a:r>
                    </a:p>
                  </a:txBody>
                  <a:tcPr/>
                </a:tc>
                <a:tc>
                  <a:txBody>
                    <a:bodyPr/>
                    <a:lstStyle/>
                    <a:p>
                      <a:pPr algn="ctr"/>
                      <a:r>
                        <a:rPr kumimoji="1" lang="ja-JP" altLang="en-US" dirty="0"/>
                        <a:t>弾薬</a:t>
                      </a:r>
                    </a:p>
                  </a:txBody>
                  <a:tcPr/>
                </a:tc>
                <a:tc>
                  <a:txBody>
                    <a:bodyPr/>
                    <a:lstStyle/>
                    <a:p>
                      <a:pPr algn="ctr"/>
                      <a:r>
                        <a:rPr kumimoji="1" lang="ja-JP" altLang="en-US" dirty="0"/>
                        <a:t>位置</a:t>
                      </a:r>
                    </a:p>
                  </a:txBody>
                  <a:tcPr/>
                </a:tc>
                <a:tc>
                  <a:txBody>
                    <a:bodyPr/>
                    <a:lstStyle/>
                    <a:p>
                      <a:pPr algn="ctr"/>
                      <a:r>
                        <a:rPr kumimoji="1" lang="ja-JP" altLang="en-US" dirty="0"/>
                        <a:t>破損</a:t>
                      </a:r>
                    </a:p>
                  </a:txBody>
                  <a:tcPr/>
                </a:tc>
                <a:extLst>
                  <a:ext uri="{0D108BD9-81ED-4DB2-BD59-A6C34878D82A}">
                    <a16:rowId xmlns:a16="http://schemas.microsoft.com/office/drawing/2014/main" val="2943220068"/>
                  </a:ext>
                </a:extLst>
              </a:tr>
              <a:tr h="370840">
                <a:tc>
                  <a:txBody>
                    <a:bodyPr/>
                    <a:lstStyle/>
                    <a:p>
                      <a:pPr algn="ctr"/>
                      <a:r>
                        <a:rPr kumimoji="1" lang="ja-JP" altLang="en-US" dirty="0"/>
                        <a:t>大型レーザー</a:t>
                      </a:r>
                    </a:p>
                  </a:txBody>
                  <a:tcPr/>
                </a:tc>
                <a:tc>
                  <a:txBody>
                    <a:bodyPr/>
                    <a:lstStyle/>
                    <a:p>
                      <a:pPr algn="ctr"/>
                      <a:r>
                        <a:rPr kumimoji="1" lang="en-US" altLang="ja-JP" sz="2000" dirty="0"/>
                        <a:t>8</a:t>
                      </a:r>
                      <a:endParaRPr kumimoji="1" lang="ja-JP" altLang="en-US" sz="2000" dirty="0"/>
                    </a:p>
                  </a:txBody>
                  <a:tcPr/>
                </a:tc>
                <a:tc>
                  <a:txBody>
                    <a:bodyPr/>
                    <a:lstStyle/>
                    <a:p>
                      <a:pPr algn="ctr"/>
                      <a:r>
                        <a:rPr kumimoji="1" lang="en-US" altLang="ja-JP" sz="2000" dirty="0"/>
                        <a:t>15</a:t>
                      </a:r>
                      <a:endParaRPr kumimoji="1" lang="ja-JP" altLang="en-US" sz="2000" dirty="0"/>
                    </a:p>
                  </a:txBody>
                  <a:tcPr/>
                </a:tc>
                <a:tc>
                  <a:txBody>
                    <a:bodyPr/>
                    <a:lstStyle/>
                    <a:p>
                      <a:pPr algn="ctr"/>
                      <a:r>
                        <a:rPr kumimoji="1" lang="en-US" altLang="ja-JP" sz="2000" dirty="0"/>
                        <a:t>-</a:t>
                      </a:r>
                      <a:endParaRPr kumimoji="1" lang="ja-JP" altLang="en-US" sz="2000" dirty="0"/>
                    </a:p>
                  </a:txBody>
                  <a:tcPr/>
                </a:tc>
                <a:tc>
                  <a:txBody>
                    <a:bodyPr/>
                    <a:lstStyle/>
                    <a:p>
                      <a:pPr algn="ctr"/>
                      <a:r>
                        <a:rPr kumimoji="1" lang="ja-JP" altLang="en-US" dirty="0"/>
                        <a:t>右腕</a:t>
                      </a:r>
                    </a:p>
                  </a:txBody>
                  <a:tcPr/>
                </a:tc>
                <a:tc>
                  <a:txBody>
                    <a:bodyPr/>
                    <a:lstStyle/>
                    <a:p>
                      <a:pPr algn="ctr"/>
                      <a:endParaRPr kumimoji="1" lang="ja-JP" altLang="en-US" dirty="0"/>
                    </a:p>
                  </a:txBody>
                  <a:tcPr/>
                </a:tc>
                <a:extLst>
                  <a:ext uri="{0D108BD9-81ED-4DB2-BD59-A6C34878D82A}">
                    <a16:rowId xmlns:a16="http://schemas.microsoft.com/office/drawing/2014/main" val="672649152"/>
                  </a:ext>
                </a:extLst>
              </a:tr>
              <a:tr h="370840">
                <a:tc>
                  <a:txBody>
                    <a:bodyPr/>
                    <a:lstStyle/>
                    <a:p>
                      <a:pPr algn="ctr"/>
                      <a:r>
                        <a:rPr kumimoji="1" lang="ja-JP" altLang="en-US" dirty="0"/>
                        <a:t>中型レーザー</a:t>
                      </a:r>
                    </a:p>
                  </a:txBody>
                  <a:tcPr/>
                </a:tc>
                <a:tc>
                  <a:txBody>
                    <a:bodyPr/>
                    <a:lstStyle/>
                    <a:p>
                      <a:pPr algn="ctr"/>
                      <a:r>
                        <a:rPr kumimoji="1" lang="en-US" altLang="ja-JP" sz="2000" dirty="0"/>
                        <a:t>5</a:t>
                      </a:r>
                      <a:endParaRPr kumimoji="1" lang="ja-JP" altLang="en-US" sz="2000" dirty="0"/>
                    </a:p>
                  </a:txBody>
                  <a:tcPr/>
                </a:tc>
                <a:tc>
                  <a:txBody>
                    <a:bodyPr/>
                    <a:lstStyle/>
                    <a:p>
                      <a:pPr algn="ctr"/>
                      <a:r>
                        <a:rPr kumimoji="1" lang="en-US" altLang="ja-JP" sz="2000" dirty="0"/>
                        <a:t>9</a:t>
                      </a:r>
                      <a:endParaRPr kumimoji="1" lang="ja-JP" altLang="en-US" sz="2000" dirty="0"/>
                    </a:p>
                  </a:txBody>
                  <a:tcPr/>
                </a:tc>
                <a:tc>
                  <a:txBody>
                    <a:bodyPr/>
                    <a:lstStyle/>
                    <a:p>
                      <a:pPr algn="ctr"/>
                      <a:r>
                        <a:rPr kumimoji="1" lang="en-US" altLang="ja-JP" sz="2000" dirty="0"/>
                        <a:t>-</a:t>
                      </a:r>
                      <a:endParaRPr kumimoji="1" lang="ja-JP" altLang="en-US" sz="2000" dirty="0"/>
                    </a:p>
                  </a:txBody>
                  <a:tcPr/>
                </a:tc>
                <a:tc>
                  <a:txBody>
                    <a:bodyPr/>
                    <a:lstStyle/>
                    <a:p>
                      <a:pPr algn="ctr"/>
                      <a:r>
                        <a:rPr kumimoji="1" lang="ja-JP" altLang="en-US" dirty="0"/>
                        <a:t>右腕</a:t>
                      </a:r>
                    </a:p>
                  </a:txBody>
                  <a:tcPr/>
                </a:tc>
                <a:tc>
                  <a:txBody>
                    <a:bodyPr/>
                    <a:lstStyle/>
                    <a:p>
                      <a:pPr algn="ctr"/>
                      <a:r>
                        <a:rPr kumimoji="1" lang="ja-JP" altLang="en-US" baseline="0" dirty="0">
                          <a:solidFill>
                            <a:srgbClr val="FF0000"/>
                          </a:solidFill>
                        </a:rPr>
                        <a:t>✕</a:t>
                      </a:r>
                    </a:p>
                  </a:txBody>
                  <a:tcPr/>
                </a:tc>
                <a:extLst>
                  <a:ext uri="{0D108BD9-81ED-4DB2-BD59-A6C34878D82A}">
                    <a16:rowId xmlns:a16="http://schemas.microsoft.com/office/drawing/2014/main" val="2038913727"/>
                  </a:ext>
                </a:extLst>
              </a:tr>
              <a:tr h="370840">
                <a:tc>
                  <a:txBody>
                    <a:bodyPr/>
                    <a:lstStyle/>
                    <a:p>
                      <a:pPr algn="ctr"/>
                      <a:r>
                        <a:rPr kumimoji="1" lang="ja-JP" altLang="en-US" dirty="0"/>
                        <a:t>中型レーザー</a:t>
                      </a:r>
                    </a:p>
                  </a:txBody>
                  <a:tcPr/>
                </a:tc>
                <a:tc>
                  <a:txBody>
                    <a:bodyPr/>
                    <a:lstStyle/>
                    <a:p>
                      <a:pPr algn="ctr"/>
                      <a:r>
                        <a:rPr kumimoji="1" lang="en-US" altLang="ja-JP" sz="2000" dirty="0"/>
                        <a:t>5</a:t>
                      </a:r>
                      <a:endParaRPr kumimoji="1" lang="ja-JP" altLang="en-US" sz="2000" dirty="0"/>
                    </a:p>
                  </a:txBody>
                  <a:tcPr/>
                </a:tc>
                <a:tc>
                  <a:txBody>
                    <a:bodyPr/>
                    <a:lstStyle/>
                    <a:p>
                      <a:pPr algn="ctr"/>
                      <a:r>
                        <a:rPr kumimoji="1" lang="en-US" altLang="ja-JP" sz="2000" dirty="0"/>
                        <a:t>9</a:t>
                      </a:r>
                      <a:endParaRPr kumimoji="1" lang="ja-JP" altLang="en-US" sz="2000" dirty="0"/>
                    </a:p>
                  </a:txBody>
                  <a:tcPr/>
                </a:tc>
                <a:tc>
                  <a:txBody>
                    <a:bodyPr/>
                    <a:lstStyle/>
                    <a:p>
                      <a:pPr algn="ctr"/>
                      <a:r>
                        <a:rPr kumimoji="1" lang="en-US" altLang="ja-JP" sz="2000" dirty="0"/>
                        <a:t>-</a:t>
                      </a:r>
                      <a:endParaRPr kumimoji="1" lang="ja-JP" altLang="en-US" sz="2000" dirty="0"/>
                    </a:p>
                  </a:txBody>
                  <a:tcPr/>
                </a:tc>
                <a:tc>
                  <a:txBody>
                    <a:bodyPr/>
                    <a:lstStyle/>
                    <a:p>
                      <a:pPr algn="ctr"/>
                      <a:r>
                        <a:rPr kumimoji="1" lang="ja-JP" altLang="en-US" dirty="0"/>
                        <a:t>左腕</a:t>
                      </a:r>
                    </a:p>
                  </a:txBody>
                  <a:tcPr/>
                </a:tc>
                <a:tc>
                  <a:txBody>
                    <a:bodyPr/>
                    <a:lstStyle/>
                    <a:p>
                      <a:pPr algn="ctr"/>
                      <a:endParaRPr kumimoji="1" lang="ja-JP" altLang="en-US" dirty="0"/>
                    </a:p>
                  </a:txBody>
                  <a:tcPr/>
                </a:tc>
                <a:extLst>
                  <a:ext uri="{0D108BD9-81ED-4DB2-BD59-A6C34878D82A}">
                    <a16:rowId xmlns:a16="http://schemas.microsoft.com/office/drawing/2014/main" val="3541526983"/>
                  </a:ext>
                </a:extLst>
              </a:tr>
              <a:tr h="370840">
                <a:tc>
                  <a:txBody>
                    <a:bodyPr/>
                    <a:lstStyle/>
                    <a:p>
                      <a:pPr algn="ctr"/>
                      <a:r>
                        <a:rPr kumimoji="1" lang="ja-JP" altLang="en-US" dirty="0"/>
                        <a:t>マシンガン</a:t>
                      </a:r>
                    </a:p>
                  </a:txBody>
                  <a:tcPr/>
                </a:tc>
                <a:tc>
                  <a:txBody>
                    <a:bodyPr/>
                    <a:lstStyle/>
                    <a:p>
                      <a:pPr algn="ctr"/>
                      <a:r>
                        <a:rPr kumimoji="1" lang="en-US" altLang="ja-JP" sz="2000" dirty="0"/>
                        <a:t>2</a:t>
                      </a:r>
                      <a:endParaRPr kumimoji="1" lang="ja-JP" altLang="en-US" sz="2000" dirty="0"/>
                    </a:p>
                  </a:txBody>
                  <a:tcPr/>
                </a:tc>
                <a:tc>
                  <a:txBody>
                    <a:bodyPr/>
                    <a:lstStyle/>
                    <a:p>
                      <a:pPr algn="ctr"/>
                      <a:r>
                        <a:rPr kumimoji="1" lang="en-US" altLang="ja-JP" sz="2000" dirty="0"/>
                        <a:t>3</a:t>
                      </a:r>
                      <a:endParaRPr kumimoji="1" lang="ja-JP" altLang="en-US" sz="2000" dirty="0"/>
                    </a:p>
                  </a:txBody>
                  <a:tcPr/>
                </a:tc>
                <a:tc>
                  <a:txBody>
                    <a:bodyPr/>
                    <a:lstStyle/>
                    <a:p>
                      <a:pPr algn="ctr"/>
                      <a:r>
                        <a:rPr kumimoji="1" lang="en-US" altLang="ja-JP" sz="2000" dirty="0"/>
                        <a:t>192</a:t>
                      </a:r>
                      <a:endParaRPr kumimoji="1" lang="ja-JP" altLang="en-US" sz="2000" dirty="0"/>
                    </a:p>
                  </a:txBody>
                  <a:tcPr/>
                </a:tc>
                <a:tc>
                  <a:txBody>
                    <a:bodyPr/>
                    <a:lstStyle/>
                    <a:p>
                      <a:pPr algn="ctr"/>
                      <a:r>
                        <a:rPr kumimoji="1" lang="ja-JP" altLang="en-US" dirty="0"/>
                        <a:t>左腕</a:t>
                      </a:r>
                    </a:p>
                  </a:txBody>
                  <a:tcPr/>
                </a:tc>
                <a:tc>
                  <a:txBody>
                    <a:bodyPr/>
                    <a:lstStyle/>
                    <a:p>
                      <a:pPr algn="ctr"/>
                      <a:endParaRPr kumimoji="1" lang="ja-JP" altLang="en-US" dirty="0"/>
                    </a:p>
                  </a:txBody>
                  <a:tcPr/>
                </a:tc>
                <a:extLst>
                  <a:ext uri="{0D108BD9-81ED-4DB2-BD59-A6C34878D82A}">
                    <a16:rowId xmlns:a16="http://schemas.microsoft.com/office/drawing/2014/main" val="3118226116"/>
                  </a:ext>
                </a:extLst>
              </a:tr>
            </a:tbl>
          </a:graphicData>
        </a:graphic>
      </p:graphicFrame>
      <p:graphicFrame>
        <p:nvGraphicFramePr>
          <p:cNvPr id="21" name="表 5">
            <a:extLst>
              <a:ext uri="{FF2B5EF4-FFF2-40B4-BE49-F238E27FC236}">
                <a16:creationId xmlns:a16="http://schemas.microsoft.com/office/drawing/2014/main" id="{1D6F1DD0-04E6-493E-9542-47C893A123D2}"/>
              </a:ext>
            </a:extLst>
          </p:cNvPr>
          <p:cNvGraphicFramePr>
            <a:graphicFrameLocks noGrp="1"/>
          </p:cNvGraphicFramePr>
          <p:nvPr>
            <p:extLst>
              <p:ext uri="{D42A27DB-BD31-4B8C-83A1-F6EECF244321}">
                <p14:modId xmlns:p14="http://schemas.microsoft.com/office/powerpoint/2010/main" val="2408295858"/>
              </p:ext>
            </p:extLst>
          </p:nvPr>
        </p:nvGraphicFramePr>
        <p:xfrm>
          <a:off x="383916" y="5594350"/>
          <a:ext cx="5410202" cy="767080"/>
        </p:xfrm>
        <a:graphic>
          <a:graphicData uri="http://schemas.openxmlformats.org/drawingml/2006/table">
            <a:tbl>
              <a:tblPr firstRow="1" bandRow="1">
                <a:tableStyleId>{5C22544A-7EE6-4342-B048-85BDC9FD1C3A}</a:tableStyleId>
              </a:tblPr>
              <a:tblGrid>
                <a:gridCol w="772886">
                  <a:extLst>
                    <a:ext uri="{9D8B030D-6E8A-4147-A177-3AD203B41FA5}">
                      <a16:colId xmlns:a16="http://schemas.microsoft.com/office/drawing/2014/main" val="3248594851"/>
                    </a:ext>
                  </a:extLst>
                </a:gridCol>
                <a:gridCol w="772886">
                  <a:extLst>
                    <a:ext uri="{9D8B030D-6E8A-4147-A177-3AD203B41FA5}">
                      <a16:colId xmlns:a16="http://schemas.microsoft.com/office/drawing/2014/main" val="1576324284"/>
                    </a:ext>
                  </a:extLst>
                </a:gridCol>
                <a:gridCol w="772886">
                  <a:extLst>
                    <a:ext uri="{9D8B030D-6E8A-4147-A177-3AD203B41FA5}">
                      <a16:colId xmlns:a16="http://schemas.microsoft.com/office/drawing/2014/main" val="490886849"/>
                    </a:ext>
                  </a:extLst>
                </a:gridCol>
                <a:gridCol w="772886">
                  <a:extLst>
                    <a:ext uri="{9D8B030D-6E8A-4147-A177-3AD203B41FA5}">
                      <a16:colId xmlns:a16="http://schemas.microsoft.com/office/drawing/2014/main" val="1336086012"/>
                    </a:ext>
                  </a:extLst>
                </a:gridCol>
                <a:gridCol w="772886">
                  <a:extLst>
                    <a:ext uri="{9D8B030D-6E8A-4147-A177-3AD203B41FA5}">
                      <a16:colId xmlns:a16="http://schemas.microsoft.com/office/drawing/2014/main" val="1592673085"/>
                    </a:ext>
                  </a:extLst>
                </a:gridCol>
                <a:gridCol w="772886">
                  <a:extLst>
                    <a:ext uri="{9D8B030D-6E8A-4147-A177-3AD203B41FA5}">
                      <a16:colId xmlns:a16="http://schemas.microsoft.com/office/drawing/2014/main" val="1403802674"/>
                    </a:ext>
                  </a:extLst>
                </a:gridCol>
                <a:gridCol w="772886">
                  <a:extLst>
                    <a:ext uri="{9D8B030D-6E8A-4147-A177-3AD203B41FA5}">
                      <a16:colId xmlns:a16="http://schemas.microsoft.com/office/drawing/2014/main" val="3593084798"/>
                    </a:ext>
                  </a:extLst>
                </a:gridCol>
              </a:tblGrid>
              <a:tr h="370840">
                <a:tc>
                  <a:txBody>
                    <a:bodyPr/>
                    <a:lstStyle/>
                    <a:p>
                      <a:pPr algn="ctr"/>
                      <a:r>
                        <a:rPr kumimoji="1" lang="ja-JP" altLang="en-US" b="1" dirty="0"/>
                        <a:t>頭</a:t>
                      </a:r>
                    </a:p>
                  </a:txBody>
                  <a:tcPr/>
                </a:tc>
                <a:tc>
                  <a:txBody>
                    <a:bodyPr/>
                    <a:lstStyle/>
                    <a:p>
                      <a:pPr algn="ctr"/>
                      <a:r>
                        <a:rPr kumimoji="1" lang="ja-JP" altLang="en-US" b="1" dirty="0"/>
                        <a:t>正面</a:t>
                      </a:r>
                    </a:p>
                  </a:txBody>
                  <a:tcPr/>
                </a:tc>
                <a:tc>
                  <a:txBody>
                    <a:bodyPr/>
                    <a:lstStyle/>
                    <a:p>
                      <a:pPr algn="ctr"/>
                      <a:r>
                        <a:rPr kumimoji="1" lang="ja-JP" altLang="en-US" b="1" dirty="0"/>
                        <a:t>背面</a:t>
                      </a:r>
                    </a:p>
                  </a:txBody>
                  <a:tcPr/>
                </a:tc>
                <a:tc>
                  <a:txBody>
                    <a:bodyPr/>
                    <a:lstStyle/>
                    <a:p>
                      <a:pPr algn="ctr"/>
                      <a:r>
                        <a:rPr kumimoji="1" lang="ja-JP" altLang="en-US" b="1" dirty="0"/>
                        <a:t>右腕</a:t>
                      </a:r>
                    </a:p>
                  </a:txBody>
                  <a:tcPr/>
                </a:tc>
                <a:tc>
                  <a:txBody>
                    <a:bodyPr/>
                    <a:lstStyle/>
                    <a:p>
                      <a:pPr algn="ctr"/>
                      <a:r>
                        <a:rPr kumimoji="1" lang="ja-JP" altLang="en-US" b="1" dirty="0"/>
                        <a:t>左腕</a:t>
                      </a:r>
                    </a:p>
                  </a:txBody>
                  <a:tcPr/>
                </a:tc>
                <a:tc>
                  <a:txBody>
                    <a:bodyPr/>
                    <a:lstStyle/>
                    <a:p>
                      <a:pPr algn="ctr"/>
                      <a:r>
                        <a:rPr kumimoji="1" lang="ja-JP" altLang="en-US" b="1" dirty="0"/>
                        <a:t>右脚</a:t>
                      </a:r>
                    </a:p>
                  </a:txBody>
                  <a:tcPr/>
                </a:tc>
                <a:tc>
                  <a:txBody>
                    <a:bodyPr/>
                    <a:lstStyle/>
                    <a:p>
                      <a:pPr algn="ctr"/>
                      <a:r>
                        <a:rPr kumimoji="1" lang="ja-JP" altLang="en-US" b="1" dirty="0"/>
                        <a:t>左脚</a:t>
                      </a:r>
                    </a:p>
                  </a:txBody>
                  <a:tcPr/>
                </a:tc>
                <a:extLst>
                  <a:ext uri="{0D108BD9-81ED-4DB2-BD59-A6C34878D82A}">
                    <a16:rowId xmlns:a16="http://schemas.microsoft.com/office/drawing/2014/main" val="2718241681"/>
                  </a:ext>
                </a:extLst>
              </a:tr>
              <a:tr h="370840">
                <a:tc>
                  <a:txBody>
                    <a:bodyPr/>
                    <a:lstStyle/>
                    <a:p>
                      <a:pPr algn="ctr"/>
                      <a:r>
                        <a:rPr kumimoji="1" lang="en-US" altLang="ja-JP" sz="2000" b="0" dirty="0"/>
                        <a:t>6</a:t>
                      </a:r>
                      <a:endParaRPr kumimoji="1" lang="ja-JP" altLang="en-US" sz="2000" b="0" dirty="0"/>
                    </a:p>
                  </a:txBody>
                  <a:tcPr/>
                </a:tc>
                <a:tc>
                  <a:txBody>
                    <a:bodyPr/>
                    <a:lstStyle/>
                    <a:p>
                      <a:pPr algn="ctr"/>
                      <a:r>
                        <a:rPr kumimoji="1" lang="en-US" altLang="ja-JP" sz="2000" b="0" dirty="0"/>
                        <a:t>23</a:t>
                      </a:r>
                      <a:endParaRPr kumimoji="1" lang="ja-JP" altLang="en-US" sz="2000" b="0" dirty="0"/>
                    </a:p>
                  </a:txBody>
                  <a:tcPr/>
                </a:tc>
                <a:tc>
                  <a:txBody>
                    <a:bodyPr/>
                    <a:lstStyle/>
                    <a:p>
                      <a:pPr algn="ctr"/>
                      <a:r>
                        <a:rPr kumimoji="1" lang="en-US" altLang="ja-JP" sz="2000" b="0" dirty="0"/>
                        <a:t>5</a:t>
                      </a:r>
                      <a:endParaRPr kumimoji="1" lang="ja-JP" altLang="en-US" sz="2000" b="0" dirty="0"/>
                    </a:p>
                  </a:txBody>
                  <a:tcPr/>
                </a:tc>
                <a:tc>
                  <a:txBody>
                    <a:bodyPr/>
                    <a:lstStyle/>
                    <a:p>
                      <a:pPr algn="ctr"/>
                      <a:r>
                        <a:rPr kumimoji="1" lang="en-US" altLang="ja-JP" sz="2000" b="0" baseline="0" dirty="0">
                          <a:solidFill>
                            <a:srgbClr val="FF0000"/>
                          </a:solidFill>
                        </a:rPr>
                        <a:t>0</a:t>
                      </a:r>
                      <a:endParaRPr kumimoji="1" lang="ja-JP" altLang="en-US" sz="2000" b="0" baseline="0" dirty="0">
                        <a:solidFill>
                          <a:srgbClr val="FF0000"/>
                        </a:solidFill>
                      </a:endParaRPr>
                    </a:p>
                  </a:txBody>
                  <a:tcPr/>
                </a:tc>
                <a:tc>
                  <a:txBody>
                    <a:bodyPr/>
                    <a:lstStyle/>
                    <a:p>
                      <a:pPr algn="ctr"/>
                      <a:r>
                        <a:rPr kumimoji="1" lang="en-US" altLang="ja-JP" sz="2000" b="0" baseline="0" dirty="0">
                          <a:solidFill>
                            <a:srgbClr val="000000"/>
                          </a:solidFill>
                        </a:rPr>
                        <a:t>10</a:t>
                      </a:r>
                      <a:endParaRPr kumimoji="1" lang="ja-JP" altLang="en-US" sz="2000" b="0" baseline="0" dirty="0">
                        <a:solidFill>
                          <a:srgbClr val="000000"/>
                        </a:solidFill>
                      </a:endParaRPr>
                    </a:p>
                  </a:txBody>
                  <a:tcPr/>
                </a:tc>
                <a:tc>
                  <a:txBody>
                    <a:bodyPr/>
                    <a:lstStyle/>
                    <a:p>
                      <a:pPr algn="ctr"/>
                      <a:r>
                        <a:rPr kumimoji="1" lang="en-US" altLang="ja-JP" sz="2000" b="0" dirty="0"/>
                        <a:t>15</a:t>
                      </a:r>
                      <a:endParaRPr kumimoji="1" lang="ja-JP" altLang="en-US" sz="2000" b="0" dirty="0"/>
                    </a:p>
                  </a:txBody>
                  <a:tcPr/>
                </a:tc>
                <a:tc>
                  <a:txBody>
                    <a:bodyPr/>
                    <a:lstStyle/>
                    <a:p>
                      <a:pPr algn="ctr"/>
                      <a:r>
                        <a:rPr kumimoji="1" lang="en-US" altLang="ja-JP" sz="2000" b="0" dirty="0"/>
                        <a:t>9</a:t>
                      </a:r>
                      <a:endParaRPr kumimoji="1" lang="ja-JP" altLang="en-US" sz="2000" b="0" dirty="0"/>
                    </a:p>
                  </a:txBody>
                  <a:tcPr/>
                </a:tc>
                <a:extLst>
                  <a:ext uri="{0D108BD9-81ED-4DB2-BD59-A6C34878D82A}">
                    <a16:rowId xmlns:a16="http://schemas.microsoft.com/office/drawing/2014/main" val="1993933257"/>
                  </a:ext>
                </a:extLst>
              </a:tr>
            </a:tbl>
          </a:graphicData>
        </a:graphic>
      </p:graphicFrame>
      <p:sp>
        <p:nvSpPr>
          <p:cNvPr id="24" name="テキスト ボックス 23">
            <a:extLst>
              <a:ext uri="{FF2B5EF4-FFF2-40B4-BE49-F238E27FC236}">
                <a16:creationId xmlns:a16="http://schemas.microsoft.com/office/drawing/2014/main" id="{5294093E-DC00-495C-96DE-CC8E2BFE2283}"/>
              </a:ext>
            </a:extLst>
          </p:cNvPr>
          <p:cNvSpPr txBox="1"/>
          <p:nvPr/>
        </p:nvSpPr>
        <p:spPr>
          <a:xfrm>
            <a:off x="383916" y="2611830"/>
            <a:ext cx="800219" cy="461665"/>
          </a:xfrm>
          <a:prstGeom prst="rect">
            <a:avLst/>
          </a:prstGeom>
          <a:noFill/>
        </p:spPr>
        <p:txBody>
          <a:bodyPr wrap="none" rtlCol="0">
            <a:spAutoFit/>
          </a:bodyPr>
          <a:lstStyle/>
          <a:p>
            <a:r>
              <a:rPr kumimoji="1" lang="ja-JP" altLang="en-US" sz="2400" dirty="0"/>
              <a:t>武器</a:t>
            </a:r>
          </a:p>
        </p:txBody>
      </p:sp>
      <p:sp>
        <p:nvSpPr>
          <p:cNvPr id="29" name="テキスト ボックス 28">
            <a:extLst>
              <a:ext uri="{FF2B5EF4-FFF2-40B4-BE49-F238E27FC236}">
                <a16:creationId xmlns:a16="http://schemas.microsoft.com/office/drawing/2014/main" id="{B445ACEF-83D3-466F-9185-38A8B9112623}"/>
              </a:ext>
            </a:extLst>
          </p:cNvPr>
          <p:cNvSpPr txBox="1"/>
          <p:nvPr/>
        </p:nvSpPr>
        <p:spPr>
          <a:xfrm>
            <a:off x="383916" y="5132685"/>
            <a:ext cx="800219" cy="461665"/>
          </a:xfrm>
          <a:prstGeom prst="rect">
            <a:avLst/>
          </a:prstGeom>
          <a:noFill/>
        </p:spPr>
        <p:txBody>
          <a:bodyPr wrap="none" rtlCol="0">
            <a:spAutoFit/>
          </a:bodyPr>
          <a:lstStyle/>
          <a:p>
            <a:r>
              <a:rPr lang="ja-JP" altLang="en-US" sz="2400" dirty="0"/>
              <a:t>装甲</a:t>
            </a:r>
            <a:endParaRPr kumimoji="1" lang="ja-JP" altLang="en-US" sz="2400" dirty="0"/>
          </a:p>
        </p:txBody>
      </p:sp>
      <p:graphicFrame>
        <p:nvGraphicFramePr>
          <p:cNvPr id="30" name="表 9">
            <a:extLst>
              <a:ext uri="{FF2B5EF4-FFF2-40B4-BE49-F238E27FC236}">
                <a16:creationId xmlns:a16="http://schemas.microsoft.com/office/drawing/2014/main" id="{3180693A-960E-468B-B794-FCBE42B9EF0D}"/>
              </a:ext>
            </a:extLst>
          </p:cNvPr>
          <p:cNvGraphicFramePr>
            <a:graphicFrameLocks noGrp="1"/>
          </p:cNvGraphicFramePr>
          <p:nvPr>
            <p:extLst>
              <p:ext uri="{D42A27DB-BD31-4B8C-83A1-F6EECF244321}">
                <p14:modId xmlns:p14="http://schemas.microsoft.com/office/powerpoint/2010/main" val="548776743"/>
              </p:ext>
            </p:extLst>
          </p:nvPr>
        </p:nvGraphicFramePr>
        <p:xfrm>
          <a:off x="2759919" y="2096566"/>
          <a:ext cx="3034197" cy="767080"/>
        </p:xfrm>
        <a:graphic>
          <a:graphicData uri="http://schemas.openxmlformats.org/drawingml/2006/table">
            <a:tbl>
              <a:tblPr firstRow="1" bandRow="1">
                <a:tableStyleId>{5C22544A-7EE6-4342-B048-85BDC9FD1C3A}</a:tableStyleId>
              </a:tblPr>
              <a:tblGrid>
                <a:gridCol w="1011399">
                  <a:extLst>
                    <a:ext uri="{9D8B030D-6E8A-4147-A177-3AD203B41FA5}">
                      <a16:colId xmlns:a16="http://schemas.microsoft.com/office/drawing/2014/main" val="283003528"/>
                    </a:ext>
                  </a:extLst>
                </a:gridCol>
                <a:gridCol w="1011399">
                  <a:extLst>
                    <a:ext uri="{9D8B030D-6E8A-4147-A177-3AD203B41FA5}">
                      <a16:colId xmlns:a16="http://schemas.microsoft.com/office/drawing/2014/main" val="4267769216"/>
                    </a:ext>
                  </a:extLst>
                </a:gridCol>
                <a:gridCol w="1011399">
                  <a:extLst>
                    <a:ext uri="{9D8B030D-6E8A-4147-A177-3AD203B41FA5}">
                      <a16:colId xmlns:a16="http://schemas.microsoft.com/office/drawing/2014/main" val="95314111"/>
                    </a:ext>
                  </a:extLst>
                </a:gridCol>
              </a:tblGrid>
              <a:tr h="370840">
                <a:tc>
                  <a:txBody>
                    <a:bodyPr/>
                    <a:lstStyle/>
                    <a:p>
                      <a:pPr algn="ctr"/>
                      <a:r>
                        <a:rPr kumimoji="1" lang="ja-JP" altLang="en-US" dirty="0"/>
                        <a:t>歩行</a:t>
                      </a:r>
                    </a:p>
                  </a:txBody>
                  <a:tcPr/>
                </a:tc>
                <a:tc>
                  <a:txBody>
                    <a:bodyPr/>
                    <a:lstStyle/>
                    <a:p>
                      <a:pPr algn="ctr"/>
                      <a:r>
                        <a:rPr kumimoji="1" lang="ja-JP" altLang="en-US" dirty="0"/>
                        <a:t>走行</a:t>
                      </a:r>
                    </a:p>
                  </a:txBody>
                  <a:tcPr/>
                </a:tc>
                <a:tc>
                  <a:txBody>
                    <a:bodyPr/>
                    <a:lstStyle/>
                    <a:p>
                      <a:pPr algn="ctr"/>
                      <a:r>
                        <a:rPr kumimoji="1" lang="ja-JP" altLang="en-US" dirty="0"/>
                        <a:t>ジャンプ</a:t>
                      </a:r>
                    </a:p>
                  </a:txBody>
                  <a:tcPr/>
                </a:tc>
                <a:extLst>
                  <a:ext uri="{0D108BD9-81ED-4DB2-BD59-A6C34878D82A}">
                    <a16:rowId xmlns:a16="http://schemas.microsoft.com/office/drawing/2014/main" val="3443026602"/>
                  </a:ext>
                </a:extLst>
              </a:tr>
              <a:tr h="370840">
                <a:tc>
                  <a:txBody>
                    <a:bodyPr/>
                    <a:lstStyle/>
                    <a:p>
                      <a:pPr algn="ctr"/>
                      <a:r>
                        <a:rPr kumimoji="1" lang="en-US" altLang="ja-JP" sz="2000" dirty="0"/>
                        <a:t>6</a:t>
                      </a:r>
                      <a:endParaRPr kumimoji="1" lang="ja-JP" altLang="en-US" sz="2000" dirty="0"/>
                    </a:p>
                  </a:txBody>
                  <a:tcPr/>
                </a:tc>
                <a:tc>
                  <a:txBody>
                    <a:bodyPr/>
                    <a:lstStyle/>
                    <a:p>
                      <a:pPr algn="ctr"/>
                      <a:r>
                        <a:rPr kumimoji="1" lang="en-US" altLang="ja-JP" sz="2000" dirty="0"/>
                        <a:t>9</a:t>
                      </a:r>
                      <a:endParaRPr kumimoji="1" lang="ja-JP" altLang="en-US" sz="2000" dirty="0"/>
                    </a:p>
                  </a:txBody>
                  <a:tcPr/>
                </a:tc>
                <a:tc>
                  <a:txBody>
                    <a:bodyPr/>
                    <a:lstStyle/>
                    <a:p>
                      <a:pPr algn="ctr"/>
                      <a:r>
                        <a:rPr kumimoji="1" lang="en-US" altLang="ja-JP" sz="2000" dirty="0"/>
                        <a:t>6</a:t>
                      </a:r>
                      <a:endParaRPr kumimoji="1" lang="ja-JP" altLang="en-US" sz="2000" dirty="0"/>
                    </a:p>
                  </a:txBody>
                  <a:tcPr/>
                </a:tc>
                <a:extLst>
                  <a:ext uri="{0D108BD9-81ED-4DB2-BD59-A6C34878D82A}">
                    <a16:rowId xmlns:a16="http://schemas.microsoft.com/office/drawing/2014/main" val="498408525"/>
                  </a:ext>
                </a:extLst>
              </a:tr>
            </a:tbl>
          </a:graphicData>
        </a:graphic>
      </p:graphicFrame>
      <p:sp>
        <p:nvSpPr>
          <p:cNvPr id="48" name="テキスト ボックス 47">
            <a:extLst>
              <a:ext uri="{FF2B5EF4-FFF2-40B4-BE49-F238E27FC236}">
                <a16:creationId xmlns:a16="http://schemas.microsoft.com/office/drawing/2014/main" id="{A3B84FFE-68D0-42AA-B862-1D5436C9B0D5}"/>
              </a:ext>
            </a:extLst>
          </p:cNvPr>
          <p:cNvSpPr txBox="1"/>
          <p:nvPr/>
        </p:nvSpPr>
        <p:spPr>
          <a:xfrm>
            <a:off x="2684631" y="1562029"/>
            <a:ext cx="800219" cy="461665"/>
          </a:xfrm>
          <a:prstGeom prst="rect">
            <a:avLst/>
          </a:prstGeom>
          <a:noFill/>
        </p:spPr>
        <p:txBody>
          <a:bodyPr wrap="none" rtlCol="0">
            <a:spAutoFit/>
          </a:bodyPr>
          <a:lstStyle/>
          <a:p>
            <a:r>
              <a:rPr lang="ja-JP" altLang="en-US" sz="2400" dirty="0"/>
              <a:t>移動</a:t>
            </a:r>
            <a:endParaRPr kumimoji="1" lang="ja-JP" altLang="en-US" sz="2400" dirty="0"/>
          </a:p>
        </p:txBody>
      </p:sp>
      <p:sp>
        <p:nvSpPr>
          <p:cNvPr id="50" name="テキスト ボックス 49">
            <a:extLst>
              <a:ext uri="{FF2B5EF4-FFF2-40B4-BE49-F238E27FC236}">
                <a16:creationId xmlns:a16="http://schemas.microsoft.com/office/drawing/2014/main" id="{BE02FFDF-4524-4FC1-B0D2-92738ECB7334}"/>
              </a:ext>
            </a:extLst>
          </p:cNvPr>
          <p:cNvSpPr txBox="1"/>
          <p:nvPr/>
        </p:nvSpPr>
        <p:spPr>
          <a:xfrm>
            <a:off x="366810" y="1056281"/>
            <a:ext cx="3805849" cy="1040285"/>
          </a:xfrm>
          <a:prstGeom prst="rect">
            <a:avLst/>
          </a:prstGeom>
          <a:noFill/>
        </p:spPr>
        <p:txBody>
          <a:bodyPr wrap="none" rtlCol="0">
            <a:spAutoFit/>
          </a:bodyPr>
          <a:lstStyle/>
          <a:p>
            <a:pPr algn="l"/>
            <a:r>
              <a:rPr kumimoji="1" lang="ja-JP" altLang="en-US" dirty="0"/>
              <a:t>機種：フェニックスホーク</a:t>
            </a:r>
            <a:endParaRPr kumimoji="1" lang="en-US" altLang="ja-JP" dirty="0"/>
          </a:p>
          <a:p>
            <a:pPr algn="l"/>
            <a:r>
              <a:rPr lang="ja-JP" altLang="en-US" dirty="0"/>
              <a:t>重量：</a:t>
            </a:r>
            <a:r>
              <a:rPr lang="en-US" altLang="ja-JP" dirty="0"/>
              <a:t>45t</a:t>
            </a:r>
            <a:endParaRPr kumimoji="1" lang="ja-JP" altLang="en-US" dirty="0"/>
          </a:p>
        </p:txBody>
      </p:sp>
      <p:sp>
        <p:nvSpPr>
          <p:cNvPr id="51" name="正方形/長方形 50">
            <a:extLst>
              <a:ext uri="{FF2B5EF4-FFF2-40B4-BE49-F238E27FC236}">
                <a16:creationId xmlns:a16="http://schemas.microsoft.com/office/drawing/2014/main" id="{B68C407F-4CEE-4360-AE0D-FD0A5A7F18D4}"/>
              </a:ext>
            </a:extLst>
          </p:cNvPr>
          <p:cNvSpPr/>
          <p:nvPr/>
        </p:nvSpPr>
        <p:spPr bwMode="auto">
          <a:xfrm>
            <a:off x="5847524" y="5126224"/>
            <a:ext cx="3135209" cy="1143000"/>
          </a:xfrm>
          <a:prstGeom prst="rect">
            <a:avLst/>
          </a:prstGeom>
          <a:solidFill>
            <a:srgbClr val="000066"/>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b="1" dirty="0">
                <a:effectLst/>
              </a:rPr>
              <a:t>各駒 </a:t>
            </a:r>
            <a:r>
              <a:rPr kumimoji="1" lang="en-US" altLang="ja-JP" b="1" dirty="0">
                <a:effectLst/>
              </a:rPr>
              <a:t>(</a:t>
            </a:r>
            <a:r>
              <a:rPr kumimoji="1" lang="ja-JP" altLang="en-US" b="1" dirty="0">
                <a:effectLst/>
              </a:rPr>
              <a:t>ロボット</a:t>
            </a:r>
            <a:r>
              <a:rPr kumimoji="1" lang="en-US" altLang="ja-JP" b="1" dirty="0">
                <a:effectLst/>
              </a:rPr>
              <a:t>) </a:t>
            </a:r>
            <a:r>
              <a:rPr kumimoji="1" lang="ja-JP" altLang="en-US" b="1" dirty="0">
                <a:effectLst/>
              </a:rPr>
              <a:t>は</a:t>
            </a:r>
            <a:endParaRPr kumimoji="1" lang="en-US" altLang="ja-JP" b="1" dirty="0">
              <a:effectLst/>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b="1" dirty="0">
                <a:effectLst/>
              </a:rPr>
              <a:t>オブジェクトで表現</a:t>
            </a:r>
            <a:endParaRPr kumimoji="1" lang="ja-JP" altLang="en-US" b="1" dirty="0">
              <a:effectLst/>
            </a:endParaRPr>
          </a:p>
        </p:txBody>
      </p:sp>
    </p:spTree>
    <p:extLst>
      <p:ext uri="{BB962C8B-B14F-4D97-AF65-F5344CB8AC3E}">
        <p14:creationId xmlns:p14="http://schemas.microsoft.com/office/powerpoint/2010/main" val="202310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1">
                                            <p:txEl>
                                              <p:pRg st="0" end="0"/>
                                            </p:txEl>
                                          </p:spTgt>
                                        </p:tgtEl>
                                        <p:attrNameLst>
                                          <p:attrName>style.visibility</p:attrName>
                                        </p:attrNameLst>
                                      </p:cBhvr>
                                      <p:to>
                                        <p:strVal val="visible"/>
                                      </p:to>
                                    </p:set>
                                    <p:animEffect transition="in" filter="checkerboard(across)">
                                      <p:cBhvr>
                                        <p:cTn id="7" dur="500"/>
                                        <p:tgtEl>
                                          <p:spTgt spid="5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1">
                                            <p:txEl>
                                              <p:pRg st="1" end="1"/>
                                            </p:txEl>
                                          </p:spTgt>
                                        </p:tgtEl>
                                        <p:attrNameLst>
                                          <p:attrName>style.visibility</p:attrName>
                                        </p:attrNameLst>
                                      </p:cBhvr>
                                      <p:to>
                                        <p:strVal val="visible"/>
                                      </p:to>
                                    </p:set>
                                    <p:animEffect transition="in" filter="checkerboard(across)">
                                      <p:cBhvr>
                                        <p:cTn id="10" dur="500"/>
                                        <p:tgtEl>
                                          <p:spTgt spid="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局面クラスのコンストラクタ</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a:xfrm>
            <a:off x="463784" y="1341816"/>
            <a:ext cx="8229600" cy="4525963"/>
          </a:xfrm>
        </p:spPr>
        <p:txBody>
          <a:bodyPr/>
          <a:lstStyle/>
          <a:p>
            <a:r>
              <a:rPr kumimoji="1" lang="ja-JP" altLang="en-US" baseline="0" dirty="0">
                <a:latin typeface="Times New Roman" pitchFamily="18" charset="0"/>
              </a:rPr>
              <a:t>コンストラクタは</a:t>
            </a:r>
            <a:r>
              <a:rPr kumimoji="1" lang="en-US" altLang="ja-JP" baseline="0" dirty="0">
                <a:latin typeface="Times New Roman" pitchFamily="18" charset="0"/>
              </a:rPr>
              <a:t>2</a:t>
            </a:r>
            <a:r>
              <a:rPr kumimoji="1" lang="ja-JP" altLang="en-US" baseline="0" dirty="0">
                <a:latin typeface="Times New Roman" pitchFamily="18" charset="0"/>
              </a:rPr>
              <a:t>種類作っておくと便利</a:t>
            </a:r>
            <a:endParaRPr lang="en-US" altLang="ja-JP" baseline="0" dirty="0">
              <a:latin typeface="Times New Roman" pitchFamily="18" charset="0"/>
            </a:endParaRPr>
          </a:p>
          <a:p>
            <a:pPr lvl="1"/>
            <a:r>
              <a:rPr kumimoji="1" lang="ja-JP" altLang="en-US" baseline="0" dirty="0">
                <a:latin typeface="Times New Roman" pitchFamily="18" charset="0"/>
              </a:rPr>
              <a:t>空マスのみの盤面を生成</a:t>
            </a:r>
            <a:endParaRPr kumimoji="1" lang="en-US" altLang="ja-JP" baseline="0" dirty="0">
              <a:latin typeface="Times New Roman" pitchFamily="18" charset="0"/>
            </a:endParaRPr>
          </a:p>
          <a:p>
            <a:pPr lvl="1"/>
            <a:r>
              <a:rPr lang="ja-JP" altLang="en-US" baseline="0" dirty="0">
                <a:latin typeface="Times New Roman" pitchFamily="18" charset="0"/>
              </a:rPr>
              <a:t>初期局面の盤面を生成</a:t>
            </a:r>
            <a:endParaRPr kumimoji="1" lang="ja-JP" altLang="en-US" baseline="0" dirty="0">
              <a:latin typeface="Times New Roman" pitchFamily="18" charset="0"/>
            </a:endParaRPr>
          </a:p>
        </p:txBody>
      </p:sp>
      <p:grpSp>
        <p:nvGrpSpPr>
          <p:cNvPr id="97" name="グループ化 96"/>
          <p:cNvGrpSpPr/>
          <p:nvPr/>
        </p:nvGrpSpPr>
        <p:grpSpPr>
          <a:xfrm>
            <a:off x="762000" y="2971800"/>
            <a:ext cx="3607650" cy="3607653"/>
            <a:chOff x="562304" y="1245449"/>
            <a:chExt cx="5105400" cy="5105404"/>
          </a:xfrm>
        </p:grpSpPr>
        <p:sp>
          <p:nvSpPr>
            <p:cNvPr id="98" name="正方形/長方形 97"/>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9" name="正方形/長方形 98"/>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正方形/長方形 99"/>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1" name="正方形/長方形 100"/>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正方形/長方形 113"/>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5" name="正方形/長方形 114"/>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正方形/長方形 115"/>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正方形/長方形 116"/>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正方形/長方形 117"/>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正方形/長方形 118"/>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テキスト ボックス 162"/>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164" name="テキスト ボックス 163"/>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165" name="テキスト ボックス 164"/>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166" name="テキスト ボックス 165"/>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167" name="テキスト ボックス 166"/>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168" name="テキスト ボックス 167"/>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169" name="テキスト ボックス 168"/>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170" name="テキスト ボックス 169"/>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171" name="テキスト ボックス 170"/>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172" name="テキスト ボックス 171"/>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173" name="テキスト ボックス 172"/>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174" name="テキスト ボックス 173"/>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175" name="テキスト ボックス 174"/>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176" name="テキスト ボックス 175"/>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177" name="テキスト ボックス 176"/>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178" name="テキスト ボックス 177"/>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grpSp>
        <p:nvGrpSpPr>
          <p:cNvPr id="179" name="グループ化 178"/>
          <p:cNvGrpSpPr/>
          <p:nvPr/>
        </p:nvGrpSpPr>
        <p:grpSpPr>
          <a:xfrm>
            <a:off x="4619685" y="2981147"/>
            <a:ext cx="3607650" cy="3607653"/>
            <a:chOff x="562304" y="1245449"/>
            <a:chExt cx="5105400" cy="5105404"/>
          </a:xfrm>
        </p:grpSpPr>
        <p:sp>
          <p:nvSpPr>
            <p:cNvPr id="180" name="正方形/長方形 179"/>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0" name="正方形/長方形 229"/>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1" name="正方形/長方形 230"/>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2" name="正方形/長方形 231"/>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3" name="正方形/長方形 232"/>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4" name="正方形/長方形 233"/>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5" name="正方形/長方形 234"/>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正方形/長方形 243"/>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5" name="テキスト ボックス 244"/>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246" name="テキスト ボックス 245"/>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247" name="テキスト ボックス 246"/>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248" name="テキスト ボックス 247"/>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249" name="テキスト ボックス 248"/>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250" name="テキスト ボックス 249"/>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251" name="テキスト ボックス 250"/>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252" name="テキスト ボックス 251"/>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253" name="テキスト ボックス 252"/>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254" name="テキスト ボックス 253"/>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255" name="テキスト ボックス 254"/>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256" name="テキスト ボックス 255"/>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257" name="テキスト ボックス 256"/>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258" name="テキスト ボックス 257"/>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259" name="テキスト ボックス 258"/>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260" name="テキスト ボックス 259"/>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261" name="図 2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57032" y="5962538"/>
            <a:ext cx="323850" cy="295275"/>
          </a:xfrm>
          <a:prstGeom prst="rect">
            <a:avLst/>
          </a:prstGeom>
        </p:spPr>
      </p:pic>
      <p:pic>
        <p:nvPicPr>
          <p:cNvPr id="262" name="図 26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79817" y="5945559"/>
            <a:ext cx="266700" cy="295275"/>
          </a:xfrm>
          <a:prstGeom prst="rect">
            <a:avLst/>
          </a:prstGeom>
        </p:spPr>
      </p:pic>
      <p:pic>
        <p:nvPicPr>
          <p:cNvPr id="263" name="図 26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91047" y="5588805"/>
            <a:ext cx="219075" cy="266700"/>
          </a:xfrm>
          <a:prstGeom prst="rect">
            <a:avLst/>
          </a:prstGeom>
        </p:spPr>
      </p:pic>
      <p:pic>
        <p:nvPicPr>
          <p:cNvPr id="264" name="図 26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82827" y="5592275"/>
            <a:ext cx="219075" cy="266700"/>
          </a:xfrm>
          <a:prstGeom prst="rect">
            <a:avLst/>
          </a:prstGeom>
        </p:spPr>
      </p:pic>
      <p:pic>
        <p:nvPicPr>
          <p:cNvPr id="265" name="図 26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46748" y="5591324"/>
            <a:ext cx="219075" cy="266700"/>
          </a:xfrm>
          <a:prstGeom prst="rect">
            <a:avLst/>
          </a:prstGeom>
        </p:spPr>
      </p:pic>
      <p:pic>
        <p:nvPicPr>
          <p:cNvPr id="266" name="図 26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0594" y="5603766"/>
            <a:ext cx="219075" cy="266700"/>
          </a:xfrm>
          <a:prstGeom prst="rect">
            <a:avLst/>
          </a:prstGeom>
        </p:spPr>
      </p:pic>
      <p:pic>
        <p:nvPicPr>
          <p:cNvPr id="267" name="図 26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8930" y="5582928"/>
            <a:ext cx="219075" cy="266700"/>
          </a:xfrm>
          <a:prstGeom prst="rect">
            <a:avLst/>
          </a:prstGeom>
        </p:spPr>
      </p:pic>
      <p:pic>
        <p:nvPicPr>
          <p:cNvPr id="268" name="図 26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71258" y="5591324"/>
            <a:ext cx="219075" cy="266700"/>
          </a:xfrm>
          <a:prstGeom prst="rect">
            <a:avLst/>
          </a:prstGeom>
        </p:spPr>
      </p:pic>
      <p:pic>
        <p:nvPicPr>
          <p:cNvPr id="269" name="図 2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48176" y="5591324"/>
            <a:ext cx="219075" cy="266700"/>
          </a:xfrm>
          <a:prstGeom prst="rect">
            <a:avLst/>
          </a:prstGeom>
        </p:spPr>
      </p:pic>
      <p:pic>
        <p:nvPicPr>
          <p:cNvPr id="270" name="図 2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5094" y="5591324"/>
            <a:ext cx="219075" cy="266700"/>
          </a:xfrm>
          <a:prstGeom prst="rect">
            <a:avLst/>
          </a:prstGeom>
        </p:spPr>
      </p:pic>
      <p:pic>
        <p:nvPicPr>
          <p:cNvPr id="271" name="図 27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97765" y="5967300"/>
            <a:ext cx="304800" cy="285750"/>
          </a:xfrm>
          <a:prstGeom prst="rect">
            <a:avLst/>
          </a:prstGeom>
        </p:spPr>
      </p:pic>
      <p:pic>
        <p:nvPicPr>
          <p:cNvPr id="272" name="図 27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04262" y="5974928"/>
            <a:ext cx="304800" cy="285750"/>
          </a:xfrm>
          <a:prstGeom prst="rect">
            <a:avLst/>
          </a:prstGeom>
        </p:spPr>
      </p:pic>
      <p:pic>
        <p:nvPicPr>
          <p:cNvPr id="273" name="図 27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2831" y="5934888"/>
            <a:ext cx="247650" cy="304800"/>
          </a:xfrm>
          <a:prstGeom prst="rect">
            <a:avLst/>
          </a:prstGeom>
        </p:spPr>
      </p:pic>
      <p:pic>
        <p:nvPicPr>
          <p:cNvPr id="274" name="図 27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28228" y="5944394"/>
            <a:ext cx="247650" cy="304800"/>
          </a:xfrm>
          <a:prstGeom prst="rect">
            <a:avLst/>
          </a:prstGeom>
        </p:spPr>
      </p:pic>
      <p:pic>
        <p:nvPicPr>
          <p:cNvPr id="275" name="図 27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96492" y="5979796"/>
            <a:ext cx="228600" cy="285750"/>
          </a:xfrm>
          <a:prstGeom prst="rect">
            <a:avLst/>
          </a:prstGeom>
        </p:spPr>
      </p:pic>
      <p:pic>
        <p:nvPicPr>
          <p:cNvPr id="276" name="図 27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42997" y="5956186"/>
            <a:ext cx="228600" cy="285750"/>
          </a:xfrm>
          <a:prstGeom prst="rect">
            <a:avLst/>
          </a:prstGeom>
        </p:spPr>
      </p:pic>
      <p:pic>
        <p:nvPicPr>
          <p:cNvPr id="277" name="図 27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50044" y="3329859"/>
            <a:ext cx="323850" cy="295275"/>
          </a:xfrm>
          <a:prstGeom prst="rect">
            <a:avLst/>
          </a:prstGeom>
        </p:spPr>
      </p:pic>
      <p:pic>
        <p:nvPicPr>
          <p:cNvPr id="278" name="図 27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102931" y="3329859"/>
            <a:ext cx="266700" cy="295275"/>
          </a:xfrm>
          <a:prstGeom prst="rect">
            <a:avLst/>
          </a:prstGeom>
        </p:spPr>
      </p:pic>
      <p:pic>
        <p:nvPicPr>
          <p:cNvPr id="279" name="図 27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712230" y="3322829"/>
            <a:ext cx="304800" cy="285750"/>
          </a:xfrm>
          <a:prstGeom prst="rect">
            <a:avLst/>
          </a:prstGeom>
        </p:spPr>
      </p:pic>
      <p:pic>
        <p:nvPicPr>
          <p:cNvPr id="280" name="図 27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36488" y="3336124"/>
            <a:ext cx="304800" cy="285750"/>
          </a:xfrm>
          <a:prstGeom prst="rect">
            <a:avLst/>
          </a:prstGeom>
        </p:spPr>
      </p:pic>
      <p:pic>
        <p:nvPicPr>
          <p:cNvPr id="281" name="図 28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363887" y="3313637"/>
            <a:ext cx="247650" cy="304800"/>
          </a:xfrm>
          <a:prstGeom prst="rect">
            <a:avLst/>
          </a:prstGeom>
        </p:spPr>
      </p:pic>
      <p:pic>
        <p:nvPicPr>
          <p:cNvPr id="282" name="図 28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28228" y="3315081"/>
            <a:ext cx="247650" cy="304800"/>
          </a:xfrm>
          <a:prstGeom prst="rect">
            <a:avLst/>
          </a:prstGeom>
        </p:spPr>
      </p:pic>
      <p:pic>
        <p:nvPicPr>
          <p:cNvPr id="283" name="図 28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996492" y="3336344"/>
            <a:ext cx="228600" cy="285750"/>
          </a:xfrm>
          <a:prstGeom prst="rect">
            <a:avLst/>
          </a:prstGeom>
        </p:spPr>
      </p:pic>
      <p:pic>
        <p:nvPicPr>
          <p:cNvPr id="284" name="図 28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615569" y="3344861"/>
            <a:ext cx="228600" cy="285750"/>
          </a:xfrm>
          <a:prstGeom prst="rect">
            <a:avLst/>
          </a:prstGeom>
        </p:spPr>
      </p:pic>
      <p:pic>
        <p:nvPicPr>
          <p:cNvPr id="285" name="図 28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001254" y="3719874"/>
            <a:ext cx="219075" cy="266700"/>
          </a:xfrm>
          <a:prstGeom prst="rect">
            <a:avLst/>
          </a:prstGeom>
        </p:spPr>
      </p:pic>
      <p:pic>
        <p:nvPicPr>
          <p:cNvPr id="286" name="図 28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379667" y="3721493"/>
            <a:ext cx="219075" cy="266700"/>
          </a:xfrm>
          <a:prstGeom prst="rect">
            <a:avLst/>
          </a:prstGeom>
        </p:spPr>
      </p:pic>
      <p:pic>
        <p:nvPicPr>
          <p:cNvPr id="287" name="図 28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746315" y="3710084"/>
            <a:ext cx="219075" cy="266700"/>
          </a:xfrm>
          <a:prstGeom prst="rect">
            <a:avLst/>
          </a:prstGeom>
        </p:spPr>
      </p:pic>
      <p:pic>
        <p:nvPicPr>
          <p:cNvPr id="288" name="図 28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20594" y="3711585"/>
            <a:ext cx="219075" cy="266700"/>
          </a:xfrm>
          <a:prstGeom prst="rect">
            <a:avLst/>
          </a:prstGeom>
        </p:spPr>
      </p:pic>
      <p:pic>
        <p:nvPicPr>
          <p:cNvPr id="289" name="図 28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97512" y="3721226"/>
            <a:ext cx="219075" cy="266700"/>
          </a:xfrm>
          <a:prstGeom prst="rect">
            <a:avLst/>
          </a:prstGeom>
        </p:spPr>
      </p:pic>
      <p:pic>
        <p:nvPicPr>
          <p:cNvPr id="290" name="図 28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872668" y="3709562"/>
            <a:ext cx="219075" cy="266700"/>
          </a:xfrm>
          <a:prstGeom prst="rect">
            <a:avLst/>
          </a:prstGeom>
        </p:spPr>
      </p:pic>
      <p:pic>
        <p:nvPicPr>
          <p:cNvPr id="291" name="図 29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258054" y="3710774"/>
            <a:ext cx="219075" cy="266700"/>
          </a:xfrm>
          <a:prstGeom prst="rect">
            <a:avLst/>
          </a:prstGeom>
        </p:spPr>
      </p:pic>
      <p:pic>
        <p:nvPicPr>
          <p:cNvPr id="292" name="図 29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5093" y="3699748"/>
            <a:ext cx="219075" cy="266700"/>
          </a:xfrm>
          <a:prstGeom prst="rect">
            <a:avLst/>
          </a:prstGeom>
        </p:spPr>
      </p:pic>
    </p:spTree>
    <p:extLst>
      <p:ext uri="{BB962C8B-B14F-4D97-AF65-F5344CB8AC3E}">
        <p14:creationId xmlns:p14="http://schemas.microsoft.com/office/powerpoint/2010/main" val="410671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baseline="0" dirty="0">
                <a:latin typeface="Times New Roman" pitchFamily="18" charset="0"/>
              </a:rPr>
              <a:t>ゲームプログラムの作成</a:t>
            </a:r>
          </a:p>
        </p:txBody>
      </p:sp>
      <p:sp>
        <p:nvSpPr>
          <p:cNvPr id="4" name="コンテンツ プレースホルダー 3"/>
          <p:cNvSpPr>
            <a:spLocks noGrp="1"/>
          </p:cNvSpPr>
          <p:nvPr>
            <p:ph idx="1"/>
          </p:nvPr>
        </p:nvSpPr>
        <p:spPr/>
        <p:txBody>
          <a:bodyPr/>
          <a:lstStyle/>
          <a:p>
            <a:r>
              <a:rPr lang="ja-JP" altLang="en-US" baseline="0" dirty="0">
                <a:latin typeface="Times New Roman" pitchFamily="18" charset="0"/>
              </a:rPr>
              <a:t>ルール通りに動くゲームプログラムの作成</a:t>
            </a:r>
            <a:endParaRPr lang="en-US" altLang="ja-JP" baseline="0" dirty="0">
              <a:latin typeface="Times New Roman" pitchFamily="18" charset="0"/>
            </a:endParaRPr>
          </a:p>
          <a:p>
            <a:pPr lvl="1"/>
            <a:r>
              <a:rPr kumimoji="1" lang="ja-JP" altLang="en-US" baseline="0" dirty="0">
                <a:latin typeface="Times New Roman" pitchFamily="18" charset="0"/>
              </a:rPr>
              <a:t>必要なクラスを決める</a:t>
            </a:r>
            <a:endParaRPr kumimoji="1" lang="en-US" altLang="ja-JP" baseline="0" dirty="0">
              <a:latin typeface="Times New Roman" pitchFamily="18" charset="0"/>
            </a:endParaRPr>
          </a:p>
          <a:p>
            <a:pPr lvl="1"/>
            <a:r>
              <a:rPr lang="ja-JP" altLang="en-US" baseline="0" dirty="0">
                <a:latin typeface="Times New Roman" pitchFamily="18" charset="0"/>
              </a:rPr>
              <a:t>各クラスで必要なメソッドを決める</a:t>
            </a:r>
            <a:endParaRPr kumimoji="1" lang="ja-JP" altLang="en-US" baseline="0" dirty="0">
              <a:latin typeface="Times New Roman" pitchFamily="18" charset="0"/>
            </a:endParaRPr>
          </a:p>
        </p:txBody>
      </p:sp>
    </p:spTree>
    <p:extLst>
      <p:ext uri="{BB962C8B-B14F-4D97-AF65-F5344CB8AC3E}">
        <p14:creationId xmlns:p14="http://schemas.microsoft.com/office/powerpoint/2010/main" val="147619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8438"/>
            <a:ext cx="8305800" cy="487362"/>
          </a:xfrm>
        </p:spPr>
        <p:txBody>
          <a:bodyPr/>
          <a:lstStyle/>
          <a:p>
            <a:r>
              <a:rPr kumimoji="1" lang="ja-JP" altLang="en-US" baseline="0" dirty="0">
                <a:latin typeface="Times New Roman" pitchFamily="18" charset="0"/>
              </a:rPr>
              <a:t>コンストラクタの例</a:t>
            </a:r>
          </a:p>
        </p:txBody>
      </p:sp>
      <p:sp>
        <p:nvSpPr>
          <p:cNvPr id="3" name="正方形/長方形 2"/>
          <p:cNvSpPr/>
          <p:nvPr/>
        </p:nvSpPr>
        <p:spPr bwMode="auto">
          <a:xfrm>
            <a:off x="228600" y="685800"/>
            <a:ext cx="8686800" cy="6096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public class Phase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board: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盤面</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400" b="0" i="0" u="none" strike="noStrike" cap="none" normalizeH="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turn;                 </a:t>
            </a:r>
            <a:r>
              <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 </a:t>
            </a:r>
            <a:r>
              <a:rPr kumimoji="1" lang="ja-JP" altLang="en-US"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手番</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value;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評価値</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Move </a:t>
            </a:r>
            <a:r>
              <a:rPr kumimoji="1" lang="en-US" altLang="ja-JP" sz="2400" b="0" i="0" u="none" strike="noStrike" cap="none" normalizeH="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lastMove</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 </a:t>
            </a:r>
            <a:r>
              <a:rPr kumimoji="1" lang="ja-JP" altLang="en-US"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直前の手</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lang="en-US" altLang="ja-JP" sz="2400" baseline="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Phase()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board = new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[SIZE][SIZE];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n : board)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m : n) m = EMPTY; </a:t>
            </a:r>
            <a:r>
              <a:rPr lang="en-US" altLang="ja-JP" sz="2000" dirty="0">
                <a:solidFill>
                  <a:srgbClr val="FFFF00"/>
                </a:solidFill>
                <a:latin typeface="Times New Roman" panose="02020603050405020304" pitchFamily="18" charset="0"/>
              </a:rPr>
              <a:t>//</a:t>
            </a:r>
            <a:r>
              <a:rPr lang="ja-JP" altLang="en-US" sz="2000" dirty="0">
                <a:solidFill>
                  <a:srgbClr val="FFFF00"/>
                </a:solidFill>
                <a:latin typeface="Times New Roman" panose="02020603050405020304" pitchFamily="18" charset="0"/>
              </a:rPr>
              <a:t> 盤を空白で埋める</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en-US" altLang="ja-JP" sz="2400" dirty="0">
                <a:latin typeface="Times New Roman" panose="02020603050405020304" pitchFamily="18" charset="0"/>
              </a:rPr>
              <a:t>turn = WHITE;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先手は白番</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value = 0;              </a:t>
            </a:r>
            <a:r>
              <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 </a:t>
            </a:r>
            <a:r>
              <a:rPr kumimoji="1" lang="ja-JP" altLang="en-US"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初期状態では評価値は</a:t>
            </a:r>
            <a:r>
              <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0</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lastMove</a:t>
            </a:r>
            <a:r>
              <a:rPr lang="en-US" altLang="ja-JP" sz="2400" dirty="0">
                <a:latin typeface="Times New Roman" panose="02020603050405020304" pitchFamily="18" charset="0"/>
              </a:rPr>
              <a:t> = null;</a:t>
            </a:r>
            <a:r>
              <a:rPr lang="ja-JP" altLang="en-US" sz="2400"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直前の手は</a:t>
            </a:r>
            <a:r>
              <a:rPr lang="ja-JP" altLang="en-US" sz="2000" dirty="0" err="1">
                <a:solidFill>
                  <a:srgbClr val="FFFF00"/>
                </a:solidFill>
                <a:latin typeface="Times New Roman" panose="02020603050405020304" pitchFamily="18" charset="0"/>
              </a:rPr>
              <a:t>無し</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baseline="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38319913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8438"/>
            <a:ext cx="8305800" cy="487362"/>
          </a:xfrm>
        </p:spPr>
        <p:txBody>
          <a:bodyPr/>
          <a:lstStyle/>
          <a:p>
            <a:r>
              <a:rPr kumimoji="1" lang="ja-JP" altLang="en-US" baseline="0" dirty="0">
                <a:latin typeface="Times New Roman" pitchFamily="18" charset="0"/>
              </a:rPr>
              <a:t>コンストラクタの例</a:t>
            </a:r>
          </a:p>
        </p:txBody>
      </p:sp>
      <p:sp>
        <p:nvSpPr>
          <p:cNvPr id="3" name="正方形/長方形 2"/>
          <p:cNvSpPr/>
          <p:nvPr/>
        </p:nvSpPr>
        <p:spPr bwMode="auto">
          <a:xfrm>
            <a:off x="228600" y="685800"/>
            <a:ext cx="8686800" cy="6096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Phase</a:t>
            </a:r>
            <a:r>
              <a:rPr lang="ja-JP" altLang="en-US" sz="2400" dirty="0">
                <a:latin typeface="Times New Roman" panose="02020603050405020304" pitchFamily="18" charset="0"/>
              </a:rPr>
              <a:t> </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kumimoji="1" lang="en-US" altLang="ja-JP" sz="2400" b="0" i="0" u="none" strike="noStrike" cap="none" normalizeH="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400" b="0" i="0" u="none" strike="noStrike" cap="none" normalizeH="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setType</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switch (</a:t>
            </a:r>
            <a:r>
              <a:rPr lang="en-US" altLang="ja-JP" sz="2400" dirty="0" err="1">
                <a:latin typeface="Times New Roman" panose="02020603050405020304" pitchFamily="18" charset="0"/>
              </a:rPr>
              <a:t>setType</a:t>
            </a:r>
            <a:r>
              <a:rPr lang="en-US" altLang="ja-JP" sz="2400" dirty="0">
                <a:latin typeface="Times New Roman" panose="02020603050405020304" pitchFamily="18" charset="0"/>
              </a:rPr>
              <a:t>) {</a:t>
            </a:r>
            <a:endPar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case 0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引数が</a:t>
            </a:r>
            <a:r>
              <a:rPr lang="en-US" altLang="ja-JP" sz="2000" dirty="0">
                <a:solidFill>
                  <a:srgbClr val="FFFF00"/>
                </a:solidFill>
                <a:latin typeface="Times New Roman" panose="02020603050405020304" pitchFamily="18" charset="0"/>
              </a:rPr>
              <a:t>0</a:t>
            </a:r>
            <a:r>
              <a:rPr lang="ja-JP" altLang="en-US" sz="2000" dirty="0">
                <a:solidFill>
                  <a:srgbClr val="FFFF00"/>
                </a:solidFill>
                <a:latin typeface="Times New Roman" panose="02020603050405020304" pitchFamily="18" charset="0"/>
              </a:rPr>
              <a:t>なら空白の盤を作成</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board = new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[SIZE][SIZE];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n : board)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m : n) m = 0;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盤を空白で埋める</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break;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case 1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引数が</a:t>
            </a:r>
            <a:r>
              <a:rPr lang="en-US" altLang="ja-JP" sz="2000" dirty="0">
                <a:solidFill>
                  <a:srgbClr val="FFFF00"/>
                </a:solidFill>
                <a:latin typeface="Times New Roman" panose="02020603050405020304" pitchFamily="18" charset="0"/>
              </a:rPr>
              <a:t>1</a:t>
            </a:r>
            <a:r>
              <a:rPr lang="ja-JP" altLang="en-US" sz="2000" dirty="0">
                <a:solidFill>
                  <a:srgbClr val="FFFF00"/>
                </a:solidFill>
                <a:latin typeface="Times New Roman" panose="02020603050405020304" pitchFamily="18" charset="0"/>
              </a:rPr>
              <a:t>なら初期配置の盤を作成</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board = {{R, N, B, Q, K, B, N, R},</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{P, P, P, P, P, P, P, P},</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{0, 0, 0, 0, 0, 0,, 0, 0},</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a:latin typeface="Times New Roman" panose="02020603050405020304" pitchFamily="18" charset="0"/>
              </a:rPr>
              <a:t>break;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p:txBody>
      </p:sp>
    </p:spTree>
    <p:extLst>
      <p:ext uri="{BB962C8B-B14F-4D97-AF65-F5344CB8AC3E}">
        <p14:creationId xmlns:p14="http://schemas.microsoft.com/office/powerpoint/2010/main" val="873292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aseline="0" dirty="0">
                <a:latin typeface="Times New Roman" pitchFamily="18" charset="0"/>
              </a:rPr>
              <a:t>1</a:t>
            </a:r>
            <a:r>
              <a:rPr lang="ja-JP" altLang="en-US" baseline="0" dirty="0">
                <a:latin typeface="Times New Roman" pitchFamily="18" charset="0"/>
              </a:rPr>
              <a:t>次元配列での表現</a:t>
            </a:r>
            <a:endParaRPr kumimoji="1" lang="ja-JP" altLang="en-US" baseline="0" dirty="0">
              <a:latin typeface="Times New Roman" pitchFamily="18" charset="0"/>
            </a:endParaRPr>
          </a:p>
        </p:txBody>
      </p:sp>
      <p:sp>
        <p:nvSpPr>
          <p:cNvPr id="4" name="正方形/長方形 3"/>
          <p:cNvSpPr/>
          <p:nvPr/>
        </p:nvSpPr>
        <p:spPr bwMode="auto">
          <a:xfrm>
            <a:off x="1284532" y="2819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1937666" y="2819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2590800" y="2819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1284532" y="3461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1937666" y="3461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2590800" y="3461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1284532" y="4103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937666" y="4103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590800" y="4103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4376066" y="26670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5029200" y="26670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5682334" y="26670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386934" y="3657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5040068" y="3657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693202" y="3657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4343400" y="4648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4996534" y="4648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5649668" y="4648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p:cNvSpPr txBox="1"/>
          <p:nvPr/>
        </p:nvSpPr>
        <p:spPr>
          <a:xfrm>
            <a:off x="533400" y="1447800"/>
            <a:ext cx="5476179" cy="523220"/>
          </a:xfrm>
          <a:prstGeom prst="rect">
            <a:avLst/>
          </a:prstGeom>
          <a:noFill/>
        </p:spPr>
        <p:txBody>
          <a:bodyPr wrap="none" rtlCol="0">
            <a:spAutoFit/>
          </a:bodyPr>
          <a:lstStyle/>
          <a:p>
            <a:r>
              <a:rPr kumimoji="1" lang="ja-JP" altLang="en-US" dirty="0"/>
              <a:t>盤面は</a:t>
            </a:r>
            <a:r>
              <a:rPr kumimoji="1" lang="en-US" altLang="ja-JP" dirty="0"/>
              <a:t>1</a:t>
            </a:r>
            <a:r>
              <a:rPr kumimoji="1" lang="ja-JP" altLang="en-US" dirty="0"/>
              <a:t>次元配列で表現してもいい</a:t>
            </a:r>
          </a:p>
        </p:txBody>
      </p:sp>
      <p:cxnSp>
        <p:nvCxnSpPr>
          <p:cNvPr id="24" name="直線コネクタ 23"/>
          <p:cNvCxnSpPr/>
          <p:nvPr/>
        </p:nvCxnSpPr>
        <p:spPr bwMode="auto">
          <a:xfrm>
            <a:off x="4201868" y="3505200"/>
            <a:ext cx="0" cy="4572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6520534" y="2971800"/>
            <a:ext cx="0" cy="5334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flipH="1">
            <a:off x="6291934" y="2971800"/>
            <a:ext cx="2286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コネクタ 35"/>
          <p:cNvCxnSpPr/>
          <p:nvPr/>
        </p:nvCxnSpPr>
        <p:spPr bwMode="auto">
          <a:xfrm flipH="1">
            <a:off x="4201868" y="3505200"/>
            <a:ext cx="2318666"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4158334" y="3962400"/>
            <a:ext cx="228600" cy="0"/>
          </a:xfrm>
          <a:prstGeom prst="line">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p:nvPr/>
        </p:nvCxnSpPr>
        <p:spPr bwMode="auto">
          <a:xfrm>
            <a:off x="4201868" y="4495800"/>
            <a:ext cx="0" cy="4572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コネクタ 53"/>
          <p:cNvCxnSpPr/>
          <p:nvPr/>
        </p:nvCxnSpPr>
        <p:spPr bwMode="auto">
          <a:xfrm>
            <a:off x="6553200" y="3962400"/>
            <a:ext cx="0" cy="5334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コネクタ 54"/>
          <p:cNvCxnSpPr/>
          <p:nvPr/>
        </p:nvCxnSpPr>
        <p:spPr bwMode="auto">
          <a:xfrm flipH="1">
            <a:off x="6324600" y="3962400"/>
            <a:ext cx="2286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コネクタ 55"/>
          <p:cNvCxnSpPr/>
          <p:nvPr/>
        </p:nvCxnSpPr>
        <p:spPr bwMode="auto">
          <a:xfrm flipH="1">
            <a:off x="4201868" y="4495800"/>
            <a:ext cx="2318666"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コネクタ 56"/>
          <p:cNvCxnSpPr/>
          <p:nvPr/>
        </p:nvCxnSpPr>
        <p:spPr bwMode="auto">
          <a:xfrm>
            <a:off x="4158334" y="4953000"/>
            <a:ext cx="228600" cy="0"/>
          </a:xfrm>
          <a:prstGeom prst="line">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テキスト ボックス 57"/>
          <p:cNvSpPr txBox="1"/>
          <p:nvPr/>
        </p:nvSpPr>
        <p:spPr>
          <a:xfrm>
            <a:off x="389189" y="2057400"/>
            <a:ext cx="1811714" cy="523220"/>
          </a:xfrm>
          <a:prstGeom prst="rect">
            <a:avLst/>
          </a:prstGeom>
          <a:noFill/>
        </p:spPr>
        <p:txBody>
          <a:bodyPr wrap="none" rtlCol="0">
            <a:spAutoFit/>
          </a:bodyPr>
          <a:lstStyle/>
          <a:p>
            <a:r>
              <a:rPr kumimoji="1" lang="en-US" altLang="ja-JP" dirty="0" err="1">
                <a:latin typeface="Times New Roman" pitchFamily="18" charset="0"/>
              </a:rPr>
              <a:t>int</a:t>
            </a:r>
            <a:r>
              <a:rPr kumimoji="1" lang="en-US" altLang="ja-JP" dirty="0">
                <a:latin typeface="Times New Roman" pitchFamily="18" charset="0"/>
              </a:rPr>
              <a:t> a[X][</a:t>
            </a:r>
            <a:r>
              <a:rPr lang="en-US" altLang="ja-JP" dirty="0">
                <a:latin typeface="Times New Roman" pitchFamily="18" charset="0"/>
              </a:rPr>
              <a:t>Y</a:t>
            </a:r>
            <a:r>
              <a:rPr kumimoji="1" lang="en-US" altLang="ja-JP" dirty="0">
                <a:latin typeface="Times New Roman" pitchFamily="18" charset="0"/>
              </a:rPr>
              <a:t>]</a:t>
            </a:r>
            <a:endParaRPr kumimoji="1" lang="ja-JP" altLang="en-US" dirty="0">
              <a:latin typeface="Times New Roman" pitchFamily="18" charset="0"/>
            </a:endParaRPr>
          </a:p>
        </p:txBody>
      </p:sp>
      <p:sp>
        <p:nvSpPr>
          <p:cNvPr id="59" name="テキスト ボックス 58"/>
          <p:cNvSpPr txBox="1"/>
          <p:nvPr/>
        </p:nvSpPr>
        <p:spPr>
          <a:xfrm>
            <a:off x="3609624" y="2057400"/>
            <a:ext cx="1771640" cy="523220"/>
          </a:xfrm>
          <a:prstGeom prst="rect">
            <a:avLst/>
          </a:prstGeom>
          <a:noFill/>
        </p:spPr>
        <p:txBody>
          <a:bodyPr wrap="none" rtlCol="0">
            <a:spAutoFit/>
          </a:bodyPr>
          <a:lstStyle/>
          <a:p>
            <a:r>
              <a:rPr kumimoji="1" lang="en-US" altLang="ja-JP" dirty="0" err="1">
                <a:latin typeface="Times New Roman" pitchFamily="18" charset="0"/>
              </a:rPr>
              <a:t>int</a:t>
            </a:r>
            <a:r>
              <a:rPr kumimoji="1" lang="en-US" altLang="ja-JP" dirty="0">
                <a:latin typeface="Times New Roman" pitchFamily="18" charset="0"/>
              </a:rPr>
              <a:t> b[X*Y]</a:t>
            </a:r>
            <a:endParaRPr kumimoji="1" lang="ja-JP" altLang="en-US" dirty="0">
              <a:latin typeface="Times New Roman" pitchFamily="18" charset="0"/>
            </a:endParaRPr>
          </a:p>
        </p:txBody>
      </p:sp>
      <p:sp>
        <p:nvSpPr>
          <p:cNvPr id="60" name="テキスト ボックス 59"/>
          <p:cNvSpPr txBox="1"/>
          <p:nvPr/>
        </p:nvSpPr>
        <p:spPr>
          <a:xfrm>
            <a:off x="958425" y="5410200"/>
            <a:ext cx="4596130" cy="523220"/>
          </a:xfrm>
          <a:prstGeom prst="rect">
            <a:avLst/>
          </a:prstGeom>
          <a:noFill/>
        </p:spPr>
        <p:txBody>
          <a:bodyPr wrap="none" rtlCol="0">
            <a:spAutoFit/>
          </a:bodyPr>
          <a:lstStyle/>
          <a:p>
            <a:r>
              <a:rPr lang="ja-JP" altLang="en-US" dirty="0">
                <a:latin typeface="Times New Roman" pitchFamily="18" charset="0"/>
              </a:rPr>
              <a:t>座標 </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 j) </a:t>
            </a:r>
            <a:r>
              <a:rPr lang="ja-JP" altLang="en-US" dirty="0">
                <a:latin typeface="Times New Roman" pitchFamily="18" charset="0"/>
              </a:rPr>
              <a:t>は</a:t>
            </a:r>
            <a:r>
              <a:rPr lang="en-US" altLang="ja-JP" dirty="0">
                <a:latin typeface="Times New Roman" pitchFamily="18" charset="0"/>
              </a:rPr>
              <a:t> </a:t>
            </a:r>
            <a:r>
              <a:rPr kumimoji="1" lang="en-US" altLang="ja-JP" dirty="0" err="1">
                <a:latin typeface="Times New Roman" pitchFamily="18" charset="0"/>
              </a:rPr>
              <a:t>i+jX</a:t>
            </a:r>
            <a:r>
              <a:rPr kumimoji="1" lang="en-US" altLang="ja-JP" dirty="0">
                <a:latin typeface="Times New Roman" pitchFamily="18" charset="0"/>
              </a:rPr>
              <a:t> </a:t>
            </a:r>
            <a:r>
              <a:rPr kumimoji="1" lang="ja-JP" altLang="en-US" dirty="0">
                <a:latin typeface="Times New Roman" pitchFamily="18" charset="0"/>
              </a:rPr>
              <a:t>で表現する</a:t>
            </a:r>
          </a:p>
        </p:txBody>
      </p:sp>
      <p:sp>
        <p:nvSpPr>
          <p:cNvPr id="61" name="テキスト ボックス 60"/>
          <p:cNvSpPr txBox="1"/>
          <p:nvPr/>
        </p:nvSpPr>
        <p:spPr>
          <a:xfrm>
            <a:off x="954475" y="6019800"/>
            <a:ext cx="4756431" cy="523220"/>
          </a:xfrm>
          <a:prstGeom prst="rect">
            <a:avLst/>
          </a:prstGeom>
          <a:noFill/>
        </p:spPr>
        <p:txBody>
          <a:bodyPr wrap="none" rtlCol="0">
            <a:spAutoFit/>
          </a:bodyPr>
          <a:lstStyle/>
          <a:p>
            <a:r>
              <a:rPr lang="ja-JP" altLang="en-US" dirty="0">
                <a:latin typeface="Times New Roman" pitchFamily="18" charset="0"/>
              </a:rPr>
              <a:t>方向 </a:t>
            </a:r>
            <a:r>
              <a:rPr lang="en-US" altLang="ja-JP" dirty="0">
                <a:latin typeface="Times New Roman" pitchFamily="18" charset="0"/>
              </a:rPr>
              <a:t>(</a:t>
            </a:r>
            <a:r>
              <a:rPr lang="en-US" altLang="ja-JP" dirty="0" err="1">
                <a:latin typeface="Times New Roman" pitchFamily="18" charset="0"/>
              </a:rPr>
              <a:t>u,v</a:t>
            </a:r>
            <a:r>
              <a:rPr lang="en-US" altLang="ja-JP" dirty="0">
                <a:latin typeface="Times New Roman" pitchFamily="18" charset="0"/>
              </a:rPr>
              <a:t>) </a:t>
            </a:r>
            <a:r>
              <a:rPr lang="ja-JP" altLang="en-US" dirty="0">
                <a:latin typeface="Times New Roman" pitchFamily="18" charset="0"/>
              </a:rPr>
              <a:t>も </a:t>
            </a:r>
            <a:r>
              <a:rPr lang="en-US" altLang="ja-JP" dirty="0" err="1">
                <a:latin typeface="Times New Roman" pitchFamily="18" charset="0"/>
              </a:rPr>
              <a:t>u</a:t>
            </a:r>
            <a:r>
              <a:rPr kumimoji="1" lang="en-US" altLang="ja-JP" dirty="0" err="1">
                <a:latin typeface="Times New Roman" pitchFamily="18" charset="0"/>
              </a:rPr>
              <a:t>+vX</a:t>
            </a:r>
            <a:r>
              <a:rPr kumimoji="1" lang="en-US" altLang="ja-JP" dirty="0">
                <a:latin typeface="Times New Roman" pitchFamily="18" charset="0"/>
              </a:rPr>
              <a:t> </a:t>
            </a:r>
            <a:r>
              <a:rPr kumimoji="1" lang="ja-JP" altLang="en-US" dirty="0">
                <a:latin typeface="Times New Roman" pitchFamily="18" charset="0"/>
              </a:rPr>
              <a:t>で表現する</a:t>
            </a:r>
          </a:p>
        </p:txBody>
      </p:sp>
      <p:sp>
        <p:nvSpPr>
          <p:cNvPr id="62" name="テキスト ボックス 61"/>
          <p:cNvSpPr txBox="1"/>
          <p:nvPr/>
        </p:nvSpPr>
        <p:spPr>
          <a:xfrm>
            <a:off x="6415799" y="5410200"/>
            <a:ext cx="1524776" cy="523220"/>
          </a:xfrm>
          <a:prstGeom prst="rect">
            <a:avLst/>
          </a:prstGeom>
          <a:noFill/>
        </p:spPr>
        <p:txBody>
          <a:bodyPr wrap="none" rtlCol="0">
            <a:spAutoFit/>
          </a:bodyPr>
          <a:lstStyle/>
          <a:p>
            <a:r>
              <a:rPr lang="en-US" altLang="ja-JP" dirty="0">
                <a:latin typeface="Times New Roman" pitchFamily="18" charset="0"/>
              </a:rPr>
              <a:t>(1, 2) = 7</a:t>
            </a:r>
            <a:endParaRPr kumimoji="1" lang="ja-JP" altLang="en-US" dirty="0">
              <a:latin typeface="Times New Roman" pitchFamily="18" charset="0"/>
            </a:endParaRPr>
          </a:p>
        </p:txBody>
      </p:sp>
      <p:sp>
        <p:nvSpPr>
          <p:cNvPr id="63" name="テキスト ボックス 62"/>
          <p:cNvSpPr txBox="1"/>
          <p:nvPr/>
        </p:nvSpPr>
        <p:spPr>
          <a:xfrm>
            <a:off x="6400800" y="5943600"/>
            <a:ext cx="1846979" cy="523220"/>
          </a:xfrm>
          <a:prstGeom prst="rect">
            <a:avLst/>
          </a:prstGeom>
          <a:noFill/>
        </p:spPr>
        <p:txBody>
          <a:bodyPr wrap="none" rtlCol="0">
            <a:spAutoFit/>
          </a:bodyPr>
          <a:lstStyle/>
          <a:p>
            <a:r>
              <a:rPr lang="en-US" altLang="ja-JP" dirty="0">
                <a:latin typeface="Times New Roman" pitchFamily="18" charset="0"/>
              </a:rPr>
              <a:t>(-1, +1) = 2</a:t>
            </a:r>
            <a:endParaRPr kumimoji="1" lang="ja-JP" altLang="en-US" dirty="0">
              <a:latin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baseline="0" dirty="0">
                <a:latin typeface="Times New Roman" pitchFamily="18" charset="0"/>
              </a:rPr>
              <a:t>1</a:t>
            </a:r>
            <a:r>
              <a:rPr kumimoji="1" lang="ja-JP" altLang="en-US" baseline="0" dirty="0">
                <a:latin typeface="Times New Roman" pitchFamily="18" charset="0"/>
              </a:rPr>
              <a:t>次元配列での表現</a:t>
            </a:r>
          </a:p>
        </p:txBody>
      </p:sp>
      <p:sp>
        <p:nvSpPr>
          <p:cNvPr id="4" name="コンテンツ プレースホルダ 3"/>
          <p:cNvSpPr>
            <a:spLocks noGrp="1"/>
          </p:cNvSpPr>
          <p:nvPr>
            <p:ph idx="1"/>
          </p:nvPr>
        </p:nvSpPr>
        <p:spPr>
          <a:xfrm>
            <a:off x="457200" y="1600200"/>
            <a:ext cx="8686800" cy="4525963"/>
          </a:xfrm>
        </p:spPr>
        <p:txBody>
          <a:bodyPr/>
          <a:lstStyle/>
          <a:p>
            <a:r>
              <a:rPr lang="en-US" altLang="ja-JP" baseline="0" dirty="0">
                <a:latin typeface="Times New Roman" pitchFamily="18" charset="0"/>
              </a:rPr>
              <a:t>1</a:t>
            </a:r>
            <a:r>
              <a:rPr lang="ja-JP" altLang="en-US" baseline="0" dirty="0">
                <a:latin typeface="Times New Roman" pitchFamily="18" charset="0"/>
              </a:rPr>
              <a:t>次元配列を使う利点</a:t>
            </a:r>
            <a:endParaRPr lang="en-US" altLang="ja-JP" baseline="0" dirty="0">
              <a:latin typeface="Times New Roman" pitchFamily="18" charset="0"/>
            </a:endParaRPr>
          </a:p>
          <a:p>
            <a:pPr lvl="1"/>
            <a:r>
              <a:rPr kumimoji="1" lang="en-US" altLang="ja-JP" baseline="0" dirty="0">
                <a:latin typeface="Times New Roman" pitchFamily="18" charset="0"/>
              </a:rPr>
              <a:t>2</a:t>
            </a:r>
            <a:r>
              <a:rPr kumimoji="1" lang="ja-JP" altLang="en-US" baseline="0" dirty="0">
                <a:latin typeface="Times New Roman" pitchFamily="18" charset="0"/>
              </a:rPr>
              <a:t>次元配列よりも処理が速い</a:t>
            </a:r>
            <a:endParaRPr kumimoji="1" lang="en-US" altLang="ja-JP" baseline="0" dirty="0">
              <a:latin typeface="Times New Roman" pitchFamily="18" charset="0"/>
            </a:endParaRPr>
          </a:p>
          <a:p>
            <a:pPr lvl="1"/>
            <a:r>
              <a:rPr kumimoji="1" lang="ja-JP" altLang="en-US" baseline="0" dirty="0">
                <a:latin typeface="Times New Roman" pitchFamily="18" charset="0"/>
              </a:rPr>
              <a:t>座標を数値</a:t>
            </a:r>
            <a:r>
              <a:rPr lang="en-US" altLang="ja-JP" baseline="0" dirty="0">
                <a:latin typeface="Times New Roman" pitchFamily="18" charset="0"/>
              </a:rPr>
              <a:t>1</a:t>
            </a:r>
            <a:r>
              <a:rPr lang="ja-JP" altLang="en-US" baseline="0" dirty="0" err="1">
                <a:latin typeface="Times New Roman" pitchFamily="18" charset="0"/>
              </a:rPr>
              <a:t>つで</a:t>
            </a:r>
            <a:r>
              <a:rPr lang="ja-JP" altLang="en-US" baseline="0" dirty="0">
                <a:latin typeface="Times New Roman" pitchFamily="18" charset="0"/>
              </a:rPr>
              <a:t>表現できる</a:t>
            </a:r>
            <a:endParaRPr lang="en-US" altLang="ja-JP" baseline="0" dirty="0">
              <a:latin typeface="Times New Roman" pitchFamily="18" charset="0"/>
            </a:endParaRPr>
          </a:p>
          <a:p>
            <a:pPr lvl="1"/>
            <a:r>
              <a:rPr kumimoji="1" lang="ja-JP" altLang="en-US" baseline="0" dirty="0">
                <a:latin typeface="Times New Roman" pitchFamily="18" charset="0"/>
              </a:rPr>
              <a:t>方向も数値</a:t>
            </a:r>
            <a:r>
              <a:rPr kumimoji="1" lang="en-US" altLang="ja-JP" baseline="0" dirty="0">
                <a:latin typeface="Times New Roman" pitchFamily="18" charset="0"/>
              </a:rPr>
              <a:t>1</a:t>
            </a:r>
            <a:r>
              <a:rPr kumimoji="1" lang="ja-JP" altLang="en-US" baseline="0" dirty="0" err="1">
                <a:latin typeface="Times New Roman" pitchFamily="18" charset="0"/>
              </a:rPr>
              <a:t>つで</a:t>
            </a:r>
            <a:r>
              <a:rPr kumimoji="1" lang="ja-JP" altLang="en-US" baseline="0" dirty="0">
                <a:latin typeface="Times New Roman" pitchFamily="18" charset="0"/>
              </a:rPr>
              <a:t>表現できる</a:t>
            </a:r>
            <a:endParaRPr kumimoji="1" lang="en-US" altLang="ja-JP" baseline="0" dirty="0">
              <a:latin typeface="Times New Roman" pitchFamily="18" charset="0"/>
            </a:endParaRPr>
          </a:p>
          <a:p>
            <a:pPr lvl="1"/>
            <a:r>
              <a:rPr kumimoji="1" lang="en-US" altLang="ja-JP" baseline="0" dirty="0">
                <a:latin typeface="Times New Roman" pitchFamily="18" charset="0"/>
              </a:rPr>
              <a:t>clone()</a:t>
            </a:r>
            <a:r>
              <a:rPr kumimoji="1" lang="ja-JP" altLang="en-US" baseline="0" dirty="0">
                <a:latin typeface="Times New Roman" pitchFamily="18" charset="0"/>
              </a:rPr>
              <a:t>メソッドでコピーできる</a:t>
            </a:r>
            <a:endParaRPr kumimoji="1" lang="en-US" altLang="ja-JP" baseline="0" dirty="0">
              <a:latin typeface="Times New Roman" pitchFamily="18" charset="0"/>
            </a:endParaRPr>
          </a:p>
          <a:p>
            <a:r>
              <a:rPr lang="en-US" altLang="ja-JP" baseline="0" dirty="0">
                <a:latin typeface="Times New Roman" pitchFamily="18" charset="0"/>
              </a:rPr>
              <a:t>1</a:t>
            </a:r>
            <a:r>
              <a:rPr lang="ja-JP" altLang="en-US" baseline="0" dirty="0">
                <a:latin typeface="Times New Roman" pitchFamily="18" charset="0"/>
              </a:rPr>
              <a:t>次元配列を使う注意点</a:t>
            </a:r>
            <a:endParaRPr lang="en-US" altLang="ja-JP" baseline="0" dirty="0">
              <a:latin typeface="Times New Roman" pitchFamily="18" charset="0"/>
            </a:endParaRPr>
          </a:p>
          <a:p>
            <a:pPr lvl="1"/>
            <a:r>
              <a:rPr kumimoji="1" lang="ja-JP" altLang="en-US" baseline="0" dirty="0">
                <a:latin typeface="Times New Roman" pitchFamily="18" charset="0"/>
              </a:rPr>
              <a:t>端の処理に注意が必要</a:t>
            </a:r>
            <a:endParaRPr kumimoji="1" lang="en-US" altLang="ja-JP" baseline="0" dirty="0">
              <a:latin typeface="Times New Roman" pitchFamily="18" charset="0"/>
            </a:endParaRPr>
          </a:p>
          <a:p>
            <a:pPr lvl="1"/>
            <a:r>
              <a:rPr lang="ja-JP" altLang="en-US" baseline="0" dirty="0">
                <a:latin typeface="Times New Roman" pitchFamily="18" charset="0"/>
              </a:rPr>
              <a:t>座標・方向の対応に注意が必要</a:t>
            </a:r>
            <a:endParaRPr lang="en-US" altLang="ja-JP" baseline="0" dirty="0">
              <a:latin typeface="Times New Roman" pitchFamily="18" charset="0"/>
            </a:endParaRPr>
          </a:p>
          <a:p>
            <a:pPr lvl="1"/>
            <a:r>
              <a:rPr kumimoji="1" lang="en-US" altLang="ja-JP" baseline="0" dirty="0">
                <a:latin typeface="Times New Roman" pitchFamily="18" charset="0"/>
              </a:rPr>
              <a:t>1</a:t>
            </a:r>
            <a:r>
              <a:rPr kumimoji="1" lang="ja-JP" altLang="en-US" baseline="0" dirty="0">
                <a:latin typeface="Times New Roman" pitchFamily="18" charset="0"/>
              </a:rPr>
              <a:t>次元でもオブジェクト型の配列は</a:t>
            </a:r>
            <a:r>
              <a:rPr kumimoji="1" lang="en-US" altLang="ja-JP" baseline="0" dirty="0">
                <a:latin typeface="Times New Roman" pitchFamily="18" charset="0"/>
              </a:rPr>
              <a:t>clone()</a:t>
            </a:r>
            <a:r>
              <a:rPr kumimoji="1" lang="ja-JP" altLang="en-US" baseline="0" dirty="0">
                <a:latin typeface="Times New Roman" pitchFamily="18" charset="0"/>
              </a:rPr>
              <a:t>では</a:t>
            </a:r>
            <a:r>
              <a:rPr lang="ja-JP" altLang="en-US" baseline="0" dirty="0">
                <a:latin typeface="Times New Roman" pitchFamily="18" charset="0"/>
              </a:rPr>
              <a:t>無理</a:t>
            </a:r>
            <a:endParaRPr kumimoji="1" lang="en-US" altLang="ja-JP" baseline="0" dirty="0">
              <a:latin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944562"/>
          </a:xfrm>
        </p:spPr>
        <p:txBody>
          <a:bodyPr/>
          <a:lstStyle/>
          <a:p>
            <a:r>
              <a:rPr kumimoji="1" lang="en-US" altLang="ja-JP" baseline="0" dirty="0">
                <a:latin typeface="Times New Roman" pitchFamily="18" charset="0"/>
              </a:rPr>
              <a:t>1</a:t>
            </a:r>
            <a:r>
              <a:rPr kumimoji="1" lang="ja-JP" altLang="en-US" baseline="0" dirty="0">
                <a:latin typeface="Times New Roman" pitchFamily="18" charset="0"/>
              </a:rPr>
              <a:t>次元配列での表現の例：</a:t>
            </a:r>
            <a:r>
              <a:rPr kumimoji="1" lang="en-US" altLang="ja-JP" baseline="0" dirty="0">
                <a:latin typeface="Times New Roman" pitchFamily="18" charset="0"/>
              </a:rPr>
              <a:t>3</a:t>
            </a:r>
            <a:r>
              <a:rPr lang="ja-JP" altLang="en-US" baseline="0" dirty="0">
                <a:latin typeface="Times New Roman" pitchFamily="18" charset="0"/>
              </a:rPr>
              <a:t>目並べ</a:t>
            </a:r>
            <a:endParaRPr kumimoji="1" lang="ja-JP" altLang="en-US" baseline="0" dirty="0">
              <a:latin typeface="Times New Roman" pitchFamily="18" charset="0"/>
            </a:endParaRPr>
          </a:p>
        </p:txBody>
      </p:sp>
      <p:sp>
        <p:nvSpPr>
          <p:cNvPr id="5" name="正方形/長方形 4"/>
          <p:cNvSpPr/>
          <p:nvPr/>
        </p:nvSpPr>
        <p:spPr bwMode="auto">
          <a:xfrm>
            <a:off x="674932" y="2362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7</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1328066" y="2362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8</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1981200" y="2362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9</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674932" y="3004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4</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1328066" y="3004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5</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1981200" y="3004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6</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674932" y="3646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1328066" y="3646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2</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1981200" y="3646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3</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テキスト ボックス 13"/>
          <p:cNvSpPr txBox="1"/>
          <p:nvPr/>
        </p:nvSpPr>
        <p:spPr>
          <a:xfrm>
            <a:off x="533400" y="1600200"/>
            <a:ext cx="1510350" cy="523220"/>
          </a:xfrm>
          <a:prstGeom prst="rect">
            <a:avLst/>
          </a:prstGeom>
          <a:noFill/>
        </p:spPr>
        <p:txBody>
          <a:bodyPr wrap="none" rtlCol="0">
            <a:spAutoFit/>
          </a:bodyPr>
          <a:lstStyle/>
          <a:p>
            <a:r>
              <a:rPr kumimoji="1" lang="en-US" altLang="ja-JP" dirty="0" err="1">
                <a:latin typeface="Times New Roman" pitchFamily="18" charset="0"/>
              </a:rPr>
              <a:t>int</a:t>
            </a:r>
            <a:r>
              <a:rPr kumimoji="1" lang="en-US" altLang="ja-JP" dirty="0">
                <a:latin typeface="Times New Roman" pitchFamily="18" charset="0"/>
              </a:rPr>
              <a:t> a[10];</a:t>
            </a:r>
            <a:endParaRPr kumimoji="1" lang="ja-JP" altLang="en-US" dirty="0">
              <a:latin typeface="Times New Roman" pitchFamily="18" charset="0"/>
            </a:endParaRPr>
          </a:p>
        </p:txBody>
      </p:sp>
      <p:sp>
        <p:nvSpPr>
          <p:cNvPr id="15" name="テキスト ボックス 14"/>
          <p:cNvSpPr txBox="1"/>
          <p:nvPr/>
        </p:nvSpPr>
        <p:spPr>
          <a:xfrm>
            <a:off x="370132" y="4495800"/>
            <a:ext cx="2613216" cy="461665"/>
          </a:xfrm>
          <a:prstGeom prst="rect">
            <a:avLst/>
          </a:prstGeom>
          <a:noFill/>
        </p:spPr>
        <p:txBody>
          <a:bodyPr wrap="none" rtlCol="0">
            <a:spAutoFit/>
          </a:bodyPr>
          <a:lstStyle/>
          <a:p>
            <a:r>
              <a:rPr kumimoji="1" lang="en-US" altLang="ja-JP" sz="2400" dirty="0">
                <a:latin typeface="Times New Roman" pitchFamily="18" charset="0"/>
              </a:rPr>
              <a:t>(a[0]</a:t>
            </a:r>
            <a:r>
              <a:rPr kumimoji="1" lang="ja-JP" altLang="en-US" sz="2400" dirty="0">
                <a:latin typeface="Times New Roman" pitchFamily="18" charset="0"/>
              </a:rPr>
              <a:t>は使用しない</a:t>
            </a:r>
            <a:r>
              <a:rPr kumimoji="1" lang="en-US" altLang="ja-JP" sz="2400" dirty="0">
                <a:latin typeface="Times New Roman" pitchFamily="18" charset="0"/>
              </a:rPr>
              <a:t>)</a:t>
            </a:r>
            <a:endParaRPr kumimoji="1" lang="ja-JP" altLang="en-US" sz="2400" dirty="0">
              <a:latin typeface="Times New Roman" pitchFamily="18" charset="0"/>
            </a:endParaRPr>
          </a:p>
        </p:txBody>
      </p:sp>
      <p:sp>
        <p:nvSpPr>
          <p:cNvPr id="16" name="正方形/長方形 15"/>
          <p:cNvSpPr/>
          <p:nvPr/>
        </p:nvSpPr>
        <p:spPr bwMode="auto">
          <a:xfrm>
            <a:off x="2895600" y="1066800"/>
            <a:ext cx="6019800" cy="56388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l"/>
            <a:r>
              <a:rPr lang="en-US" altLang="ja-JP" sz="2400" dirty="0" err="1">
                <a:latin typeface="Times New Roman" pitchFamily="18" charset="0"/>
              </a:rPr>
              <a:t>int</a:t>
            </a:r>
            <a:r>
              <a:rPr lang="en-US" altLang="ja-JP" sz="2400" dirty="0">
                <a:latin typeface="Times New Roman" pitchFamily="18" charset="0"/>
              </a:rPr>
              <a:t> place;</a:t>
            </a:r>
          </a:p>
          <a:p>
            <a:pPr algn="l"/>
            <a:r>
              <a:rPr lang="en-US" altLang="ja-JP" sz="2400" dirty="0">
                <a:latin typeface="Times New Roman" pitchFamily="18" charset="0"/>
              </a:rPr>
              <a:t>while (true) {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適切な位置が選択されるまでループ</a:t>
            </a:r>
            <a:endParaRPr lang="en-US" altLang="ja-JP" sz="2000" dirty="0">
              <a:solidFill>
                <a:srgbClr val="FFFF00"/>
              </a:solidFill>
              <a:latin typeface="Times New Roman" pitchFamily="18" charset="0"/>
            </a:endParaRPr>
          </a:p>
          <a:p>
            <a:pPr algn="l"/>
            <a:r>
              <a:rPr lang="en-US" altLang="ja-JP" sz="2400" dirty="0">
                <a:latin typeface="Times New Roman" pitchFamily="18" charset="0"/>
              </a:rPr>
              <a:t>   String </a:t>
            </a:r>
            <a:r>
              <a:rPr lang="en-US" altLang="ja-JP" sz="2400" dirty="0" err="1">
                <a:latin typeface="Times New Roman" pitchFamily="18" charset="0"/>
              </a:rPr>
              <a:t>inputString</a:t>
            </a:r>
            <a:r>
              <a:rPr lang="en-US" altLang="ja-JP" sz="2400" dirty="0">
                <a:latin typeface="Times New Roman" pitchFamily="18" charset="0"/>
              </a:rPr>
              <a:t> = </a:t>
            </a:r>
            <a:r>
              <a:rPr lang="en-US" altLang="ja-JP" sz="2400" dirty="0" err="1">
                <a:latin typeface="Times New Roman" pitchFamily="18" charset="0"/>
              </a:rPr>
              <a:t>keyBoardScanner.next</a:t>
            </a:r>
            <a:r>
              <a:rPr lang="en-US" altLang="ja-JP" sz="2400" dirty="0">
                <a:latin typeface="Times New Roman" pitchFamily="18" charset="0"/>
              </a:rPr>
              <a:t>();</a:t>
            </a:r>
          </a:p>
          <a:p>
            <a:pPr algn="l"/>
            <a:r>
              <a:rPr lang="en-US" altLang="ja-JP" sz="2400" dirty="0">
                <a:latin typeface="Times New Roman" pitchFamily="18" charset="0"/>
              </a:rPr>
              <a:t>  try {</a:t>
            </a:r>
          </a:p>
          <a:p>
            <a:pPr algn="l"/>
            <a:r>
              <a:rPr lang="en-US" altLang="ja-JP" sz="2400" dirty="0">
                <a:latin typeface="Times New Roman" pitchFamily="18" charset="0"/>
              </a:rPr>
              <a:t>    place = </a:t>
            </a:r>
            <a:r>
              <a:rPr lang="en-US" altLang="ja-JP" sz="2400" dirty="0" err="1">
                <a:latin typeface="Times New Roman" pitchFamily="18" charset="0"/>
              </a:rPr>
              <a:t>Integer.parseInt</a:t>
            </a:r>
            <a:r>
              <a:rPr lang="en-US" altLang="ja-JP" sz="2400" dirty="0">
                <a:latin typeface="Times New Roman" pitchFamily="18" charset="0"/>
              </a:rPr>
              <a:t> (</a:t>
            </a:r>
            <a:r>
              <a:rPr lang="en-US" altLang="ja-JP" sz="2400" dirty="0" err="1">
                <a:latin typeface="Times New Roman" pitchFamily="18" charset="0"/>
              </a:rPr>
              <a:t>inputString</a:t>
            </a:r>
            <a:r>
              <a:rPr lang="en-US" altLang="ja-JP" sz="2400" dirty="0">
                <a:latin typeface="Times New Roman" pitchFamily="18" charset="0"/>
              </a:rPr>
              <a:t>);</a:t>
            </a:r>
          </a:p>
          <a:p>
            <a:pPr algn="l"/>
            <a:r>
              <a:rPr lang="en-US" altLang="ja-JP" sz="2400" dirty="0">
                <a:latin typeface="Times New Roman" pitchFamily="18" charset="0"/>
              </a:rPr>
              <a:t>  } catch (</a:t>
            </a:r>
            <a:r>
              <a:rPr lang="en-US" altLang="ja-JP" sz="2400" dirty="0" err="1">
                <a:latin typeface="Times New Roman" pitchFamily="18" charset="0"/>
              </a:rPr>
              <a:t>NumberFormatException</a:t>
            </a:r>
            <a:r>
              <a:rPr lang="en-US" altLang="ja-JP" sz="2400" dirty="0">
                <a:latin typeface="Times New Roman" pitchFamily="18" charset="0"/>
              </a:rPr>
              <a:t> e) {  </a:t>
            </a:r>
            <a:endParaRPr lang="en-US" altLang="ja-JP" sz="2000" dirty="0">
              <a:solidFill>
                <a:srgbClr val="FFFF00"/>
              </a:solidFill>
              <a:latin typeface="Times New Roman" pitchFamily="18" charset="0"/>
            </a:endParaRPr>
          </a:p>
          <a:p>
            <a:pPr algn="l"/>
            <a:r>
              <a:rPr lang="en-US" altLang="ja-JP" sz="2400" dirty="0">
                <a:latin typeface="Times New Roman" pitchFamily="18" charset="0"/>
              </a:rPr>
              <a:t>     continue;</a:t>
            </a:r>
            <a:r>
              <a:rPr lang="en-US" altLang="ja-JP" sz="2400" dirty="0">
                <a:solidFill>
                  <a:srgbClr val="FFFF00"/>
                </a:solidFill>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整数以外</a:t>
            </a:r>
            <a:endParaRPr lang="en-US" altLang="ja-JP" sz="2000" dirty="0">
              <a:latin typeface="Times New Roman" pitchFamily="18" charset="0"/>
            </a:endParaRPr>
          </a:p>
          <a:p>
            <a:pPr algn="l"/>
            <a:r>
              <a:rPr lang="en-US" altLang="ja-JP" sz="2400" dirty="0">
                <a:latin typeface="Times New Roman" pitchFamily="18" charset="0"/>
              </a:rPr>
              <a:t>  }</a:t>
            </a:r>
          </a:p>
          <a:p>
            <a:pPr algn="l"/>
            <a:r>
              <a:rPr lang="en-US" altLang="ja-JP" sz="2400" dirty="0">
                <a:latin typeface="Times New Roman" pitchFamily="18" charset="0"/>
              </a:rPr>
              <a:t>  if (place &lt;1 || 9&lt;place)  {  </a:t>
            </a:r>
            <a:endParaRPr lang="en-US" altLang="ja-JP" sz="2000" dirty="0">
              <a:solidFill>
                <a:srgbClr val="FFFF00"/>
              </a:solidFill>
              <a:latin typeface="Times New Roman" pitchFamily="18" charset="0"/>
            </a:endParaRPr>
          </a:p>
          <a:p>
            <a:pPr algn="l"/>
            <a:r>
              <a:rPr lang="en-US" altLang="ja-JP" sz="2400" dirty="0">
                <a:latin typeface="Times New Roman" pitchFamily="18" charset="0"/>
              </a:rPr>
              <a:t>    continue;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範囲外</a:t>
            </a:r>
            <a:endParaRPr lang="en-US" altLang="ja-JP" sz="2000" dirty="0">
              <a:latin typeface="Times New Roman" pitchFamily="18" charset="0"/>
            </a:endParaRPr>
          </a:p>
          <a:p>
            <a:pPr algn="l"/>
            <a:r>
              <a:rPr lang="en-US" altLang="ja-JP" sz="2400" dirty="0">
                <a:latin typeface="Times New Roman" pitchFamily="18" charset="0"/>
              </a:rPr>
              <a:t>  }</a:t>
            </a:r>
          </a:p>
          <a:p>
            <a:pPr algn="l"/>
            <a:r>
              <a:rPr lang="en-US" altLang="ja-JP" sz="2400" dirty="0">
                <a:latin typeface="Times New Roman" pitchFamily="18" charset="0"/>
              </a:rPr>
              <a:t>  break;</a:t>
            </a:r>
          </a:p>
          <a:p>
            <a:pPr algn="l"/>
            <a:r>
              <a:rPr lang="en-US" altLang="ja-JP" sz="2400" dirty="0">
                <a:latin typeface="Times New Roman" pitchFamily="18" charset="0"/>
              </a:rPr>
              <a:t>}</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 name="テキスト ボックス 16"/>
          <p:cNvSpPr txBox="1"/>
          <p:nvPr/>
        </p:nvSpPr>
        <p:spPr>
          <a:xfrm>
            <a:off x="6324600" y="5181600"/>
            <a:ext cx="2339102" cy="1040285"/>
          </a:xfrm>
          <a:prstGeom prst="rect">
            <a:avLst/>
          </a:prstGeom>
          <a:solidFill>
            <a:schemeClr val="bg1"/>
          </a:solidFill>
        </p:spPr>
        <p:txBody>
          <a:bodyPr wrap="none" rtlCol="0">
            <a:spAutoFit/>
          </a:bodyPr>
          <a:lstStyle/>
          <a:p>
            <a:r>
              <a:rPr lang="ja-JP" altLang="en-US" dirty="0"/>
              <a:t>座標の入力が</a:t>
            </a:r>
            <a:endParaRPr lang="en-US" altLang="ja-JP" dirty="0"/>
          </a:p>
          <a:p>
            <a:r>
              <a:rPr kumimoji="1" lang="en-US" altLang="ja-JP" dirty="0"/>
              <a:t>1</a:t>
            </a:r>
            <a:r>
              <a:rPr kumimoji="1" lang="ja-JP" altLang="en-US" dirty="0"/>
              <a:t>回ですむ</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局面の表示</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a:xfrm>
            <a:off x="457200" y="1600200"/>
            <a:ext cx="3505200" cy="4525963"/>
          </a:xfrm>
        </p:spPr>
        <p:txBody>
          <a:bodyPr/>
          <a:lstStyle/>
          <a:p>
            <a:r>
              <a:rPr lang="en-US" altLang="ja-JP" baseline="0" dirty="0">
                <a:latin typeface="Times New Roman" pitchFamily="18" charset="0"/>
              </a:rPr>
              <a:t>show</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kumimoji="1" lang="ja-JP" altLang="en-US" baseline="0" dirty="0">
                <a:latin typeface="Times New Roman" pitchFamily="18" charset="0"/>
              </a:rPr>
              <a:t>盤面、持ち駒、手番等を表示する</a:t>
            </a:r>
          </a:p>
        </p:txBody>
      </p:sp>
      <p:sp>
        <p:nvSpPr>
          <p:cNvPr id="4" name="正方形/長方形 3"/>
          <p:cNvSpPr/>
          <p:nvPr/>
        </p:nvSpPr>
        <p:spPr bwMode="auto">
          <a:xfrm>
            <a:off x="3886200" y="1295400"/>
            <a:ext cx="5257800" cy="48006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void show()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for (</a:t>
            </a: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i</a:t>
            </a:r>
            <a:r>
              <a:rPr lang="en-US" altLang="ja-JP" dirty="0">
                <a:latin typeface="Times New Roman" pitchFamily="18" charset="0"/>
              </a:rPr>
              <a:t>=0; </a:t>
            </a:r>
            <a:r>
              <a:rPr lang="en-US" altLang="ja-JP" dirty="0" err="1">
                <a:latin typeface="Times New Roman" pitchFamily="18" charset="0"/>
              </a:rPr>
              <a:t>i</a:t>
            </a:r>
            <a:r>
              <a:rPr lang="en-US" altLang="ja-JP" dirty="0">
                <a:latin typeface="Times New Roman" pitchFamily="18" charset="0"/>
              </a:rPr>
              <a:t>&lt;SIZE; ++</a:t>
            </a:r>
            <a:r>
              <a:rPr lang="en-US" altLang="ja-JP" dirty="0" err="1">
                <a:latin typeface="Times New Roman" pitchFamily="18" charset="0"/>
              </a:rPr>
              <a:t>i</a:t>
            </a: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for (</a:t>
            </a:r>
            <a:r>
              <a:rPr lang="en-US" altLang="ja-JP" dirty="0" err="1">
                <a:latin typeface="Times New Roman" pitchFamily="18" charset="0"/>
              </a:rPr>
              <a:t>int</a:t>
            </a:r>
            <a:r>
              <a:rPr lang="en-US" altLang="ja-JP" dirty="0">
                <a:latin typeface="Times New Roman" pitchFamily="18" charset="0"/>
              </a:rPr>
              <a:t> j=0; j&lt;SIZE; ++j)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System.out.print</a:t>
            </a:r>
            <a:r>
              <a:rPr lang="en-US" altLang="ja-JP" dirty="0">
                <a:latin typeface="Times New Roman" pitchFamily="18" charset="0"/>
              </a:rPr>
              <a:t> (board[</a:t>
            </a:r>
            <a:r>
              <a:rPr lang="en-US" altLang="ja-JP" dirty="0" err="1">
                <a:latin typeface="Times New Roman" pitchFamily="18" charset="0"/>
              </a:rPr>
              <a:t>i</a:t>
            </a:r>
            <a:r>
              <a:rPr lang="en-US" altLang="ja-JP" dirty="0">
                <a:latin typeface="Times New Roman" pitchFamily="18" charset="0"/>
              </a:rPr>
              <a:t>][j]);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System.out.println</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System.out.println</a:t>
            </a:r>
            <a:r>
              <a:rPr lang="en-US" altLang="ja-JP" dirty="0">
                <a:latin typeface="Times New Roman" pitchFamily="18" charset="0"/>
              </a:rPr>
              <a:t> (turn);</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局面のコピー</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en-US" altLang="ja-JP" baseline="0" dirty="0">
                <a:latin typeface="Times New Roman" pitchFamily="18" charset="0"/>
              </a:rPr>
              <a:t>copy()</a:t>
            </a:r>
            <a:r>
              <a:rPr lang="ja-JP" altLang="en-US" baseline="0" dirty="0">
                <a:latin typeface="Times New Roman" pitchFamily="18" charset="0"/>
              </a:rPr>
              <a:t>メソッド</a:t>
            </a:r>
            <a:endParaRPr lang="en-US" altLang="ja-JP" baseline="0" dirty="0">
              <a:latin typeface="Times New Roman" pitchFamily="18" charset="0"/>
            </a:endParaRPr>
          </a:p>
          <a:p>
            <a:pPr lvl="1"/>
            <a:r>
              <a:rPr kumimoji="1" lang="ja-JP" altLang="en-US" baseline="0" dirty="0">
                <a:latin typeface="Times New Roman" pitchFamily="18" charset="0"/>
              </a:rPr>
              <a:t>盤面、手番、持ち駒等を全てコピーする</a:t>
            </a:r>
            <a:endParaRPr kumimoji="1" lang="en-US" altLang="ja-JP" baseline="0" dirty="0">
              <a:latin typeface="Times New Roman" pitchFamily="18" charset="0"/>
            </a:endParaRPr>
          </a:p>
          <a:p>
            <a:pPr lvl="2">
              <a:buNone/>
            </a:pPr>
            <a:r>
              <a:rPr lang="en-US" altLang="ja-JP" baseline="0" dirty="0">
                <a:latin typeface="Times New Roman" pitchFamily="18" charset="0"/>
              </a:rPr>
              <a:t>(</a:t>
            </a:r>
            <a:r>
              <a:rPr lang="ja-JP" altLang="en-US" baseline="0" dirty="0">
                <a:latin typeface="Times New Roman" pitchFamily="18" charset="0"/>
              </a:rPr>
              <a:t>注意</a:t>
            </a:r>
            <a:r>
              <a:rPr lang="en-US" altLang="ja-JP" baseline="0" dirty="0">
                <a:latin typeface="Times New Roman" pitchFamily="18" charset="0"/>
              </a:rPr>
              <a:t>)</a:t>
            </a:r>
            <a:r>
              <a:rPr lang="ja-JP" altLang="en-US" baseline="0" dirty="0">
                <a:latin typeface="Times New Roman" pitchFamily="18" charset="0"/>
              </a:rPr>
              <a:t>盤面に</a:t>
            </a:r>
            <a:r>
              <a:rPr lang="en-US" altLang="ja-JP" baseline="0" dirty="0">
                <a:latin typeface="Times New Roman" pitchFamily="18" charset="0"/>
              </a:rPr>
              <a:t>2</a:t>
            </a:r>
            <a:r>
              <a:rPr lang="ja-JP" altLang="en-US" baseline="0" dirty="0">
                <a:latin typeface="Times New Roman" pitchFamily="18" charset="0"/>
              </a:rPr>
              <a:t>次元配列を用いている場合は要素ごとにコピーする必要がある</a:t>
            </a:r>
            <a:endParaRPr kumimoji="1" lang="ja-JP" altLang="en-US" baseline="0" dirty="0">
              <a:latin typeface="Times New Roman" pitchFamily="18" charset="0"/>
            </a:endParaRPr>
          </a:p>
        </p:txBody>
      </p:sp>
    </p:spTree>
    <p:extLst>
      <p:ext uri="{BB962C8B-B14F-4D97-AF65-F5344CB8AC3E}">
        <p14:creationId xmlns:p14="http://schemas.microsoft.com/office/powerpoint/2010/main" val="26636168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baseline="0" dirty="0">
                <a:latin typeface="Times New Roman" pitchFamily="18" charset="0"/>
              </a:rPr>
              <a:t>局面のコピー</a:t>
            </a:r>
          </a:p>
        </p:txBody>
      </p:sp>
      <p:sp>
        <p:nvSpPr>
          <p:cNvPr id="5" name="正方形/長方形 4"/>
          <p:cNvSpPr/>
          <p:nvPr/>
        </p:nvSpPr>
        <p:spPr bwMode="auto">
          <a:xfrm>
            <a:off x="762000" y="1295400"/>
            <a:ext cx="7772400" cy="51054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Phase copy()</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Phase </a:t>
            </a:r>
            <a:r>
              <a:rPr lang="en-US" altLang="ja-JP" dirty="0" err="1">
                <a:latin typeface="Times New Roman" pitchFamily="18" charset="0"/>
              </a:rPr>
              <a:t>newPhase</a:t>
            </a:r>
            <a:r>
              <a:rPr lang="en-US" altLang="ja-JP" dirty="0">
                <a:latin typeface="Times New Roman" pitchFamily="18" charset="0"/>
              </a:rPr>
              <a:t> = new Phase();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for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&lt;SIZE;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baseline="0" dirty="0">
                <a:latin typeface="Times New Roman" pitchFamily="18" charset="0"/>
              </a:rPr>
              <a:t>     for (</a:t>
            </a:r>
            <a:r>
              <a:rPr lang="en-US" altLang="ja-JP" baseline="0" dirty="0" err="1">
                <a:latin typeface="Times New Roman" pitchFamily="18" charset="0"/>
              </a:rPr>
              <a:t>int</a:t>
            </a:r>
            <a:r>
              <a:rPr lang="en-US" altLang="ja-JP" dirty="0">
                <a:latin typeface="Times New Roman" pitchFamily="18" charset="0"/>
              </a:rPr>
              <a:t> j=0; j&lt;SIZE; ++j);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newPhase.board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][j] =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this.board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newPhsse.turn</a:t>
            </a:r>
            <a:r>
              <a:rPr lang="en-US" altLang="ja-JP" dirty="0">
                <a:latin typeface="Times New Roman" pitchFamily="18" charset="0"/>
              </a:rPr>
              <a:t> = </a:t>
            </a:r>
            <a:r>
              <a:rPr lang="en-US" altLang="ja-JP" dirty="0" err="1">
                <a:latin typeface="Times New Roman" pitchFamily="18" charset="0"/>
              </a:rPr>
              <a:t>this.turn</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newPhase.value</a:t>
            </a:r>
            <a:r>
              <a:rPr lang="en-US" altLang="ja-JP" dirty="0">
                <a:latin typeface="Times New Roman" pitchFamily="18" charset="0"/>
              </a:rPr>
              <a:t> = </a:t>
            </a:r>
            <a:r>
              <a:rPr lang="en-US" altLang="ja-JP" dirty="0" err="1">
                <a:latin typeface="Times New Roman" pitchFamily="18" charset="0"/>
              </a:rPr>
              <a:t>this.value</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a:t>
            </a:r>
            <a:r>
              <a:rPr lang="en-US" altLang="ja-JP" dirty="0" err="1">
                <a:latin typeface="Times New Roman" pitchFamily="18" charset="0"/>
              </a:rPr>
              <a:t>newPhase</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a:t>
            </a:r>
          </a:p>
        </p:txBody>
      </p:sp>
      <p:sp>
        <p:nvSpPr>
          <p:cNvPr id="8" name="角丸四角形吹き出し 7"/>
          <p:cNvSpPr/>
          <p:nvPr/>
        </p:nvSpPr>
        <p:spPr bwMode="auto">
          <a:xfrm>
            <a:off x="5638800" y="4343400"/>
            <a:ext cx="2286000" cy="1066800"/>
          </a:xfrm>
          <a:prstGeom prst="wedgeRoundRectCallout">
            <a:avLst>
              <a:gd name="adj1" fmla="val -36531"/>
              <a:gd name="adj2" fmla="val -91445"/>
              <a:gd name="adj3" fmla="val 16667"/>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要素ごとに</a:t>
            </a:r>
            <a:endPar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コピー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baseline="0" dirty="0">
                <a:latin typeface="Times New Roman" pitchFamily="18" charset="0"/>
              </a:rPr>
              <a:t>局面のコピー</a:t>
            </a:r>
          </a:p>
        </p:txBody>
      </p:sp>
      <p:sp>
        <p:nvSpPr>
          <p:cNvPr id="5" name="正方形/長方形 4"/>
          <p:cNvSpPr/>
          <p:nvPr/>
        </p:nvSpPr>
        <p:spPr bwMode="auto">
          <a:xfrm>
            <a:off x="762000" y="1752600"/>
            <a:ext cx="7772400" cy="46482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Phase copy()</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Phase </a:t>
            </a:r>
            <a:r>
              <a:rPr lang="en-US" altLang="ja-JP" dirty="0" err="1">
                <a:latin typeface="Times New Roman" pitchFamily="18" charset="0"/>
              </a:rPr>
              <a:t>newPhase</a:t>
            </a:r>
            <a:r>
              <a:rPr lang="en-US" altLang="ja-JP" dirty="0">
                <a:latin typeface="Times New Roman" pitchFamily="18" charset="0"/>
              </a:rPr>
              <a:t> = new Phase();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newPhase.board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this.board.clone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newPhsse.turn</a:t>
            </a:r>
            <a:r>
              <a:rPr lang="en-US" altLang="ja-JP" dirty="0">
                <a:latin typeface="Times New Roman" pitchFamily="18" charset="0"/>
              </a:rPr>
              <a:t> = </a:t>
            </a:r>
            <a:r>
              <a:rPr lang="en-US" altLang="ja-JP" dirty="0" err="1">
                <a:latin typeface="Times New Roman" pitchFamily="18" charset="0"/>
              </a:rPr>
              <a:t>this.turn</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newPhase.value</a:t>
            </a:r>
            <a:r>
              <a:rPr lang="en-US" altLang="ja-JP" dirty="0">
                <a:latin typeface="Times New Roman" pitchFamily="18" charset="0"/>
              </a:rPr>
              <a:t> = </a:t>
            </a:r>
            <a:r>
              <a:rPr lang="en-US" altLang="ja-JP" dirty="0" err="1">
                <a:latin typeface="Times New Roman" pitchFamily="18" charset="0"/>
              </a:rPr>
              <a:t>this.value</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a:t>
            </a:r>
            <a:r>
              <a:rPr lang="en-US" altLang="ja-JP" dirty="0" err="1">
                <a:latin typeface="Times New Roman" pitchFamily="18" charset="0"/>
              </a:rPr>
              <a:t>newPhase</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a:t>
            </a:r>
          </a:p>
        </p:txBody>
      </p:sp>
      <p:sp>
        <p:nvSpPr>
          <p:cNvPr id="8" name="角丸四角形吹き出し 7"/>
          <p:cNvSpPr/>
          <p:nvPr/>
        </p:nvSpPr>
        <p:spPr bwMode="auto">
          <a:xfrm>
            <a:off x="5638800" y="4343400"/>
            <a:ext cx="3048000" cy="1066800"/>
          </a:xfrm>
          <a:prstGeom prst="wedgeRoundRectCallout">
            <a:avLst>
              <a:gd name="adj1" fmla="val -45486"/>
              <a:gd name="adj2" fmla="val -124707"/>
              <a:gd name="adj3" fmla="val 16667"/>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t>1</a:t>
            </a:r>
            <a:r>
              <a:rPr lang="ja-JP" altLang="en-US" dirty="0"/>
              <a:t>次元配列なら</a:t>
            </a:r>
            <a:endParaRPr lang="en-US" altLang="ja-JP"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clone()</a:t>
            </a: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メソッドでいい</a:t>
            </a:r>
            <a:endPar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テキスト ボックス 5"/>
          <p:cNvSpPr txBox="1"/>
          <p:nvPr/>
        </p:nvSpPr>
        <p:spPr>
          <a:xfrm>
            <a:off x="609600" y="1219200"/>
            <a:ext cx="6234400" cy="523220"/>
          </a:xfrm>
          <a:prstGeom prst="rect">
            <a:avLst/>
          </a:prstGeom>
          <a:noFill/>
        </p:spPr>
        <p:txBody>
          <a:bodyPr wrap="none" rtlCol="0">
            <a:spAutoFit/>
          </a:bodyPr>
          <a:lstStyle/>
          <a:p>
            <a:r>
              <a:rPr kumimoji="1" lang="ja-JP" altLang="en-US" dirty="0"/>
              <a:t>盤面が</a:t>
            </a:r>
            <a:r>
              <a:rPr kumimoji="1" lang="en-US" altLang="ja-JP" dirty="0"/>
              <a:t>1</a:t>
            </a:r>
            <a:r>
              <a:rPr kumimoji="1" lang="ja-JP" altLang="en-US" dirty="0"/>
              <a:t>次元配列で表現されている場合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駒・石の</a:t>
            </a:r>
            <a:r>
              <a:rPr lang="ja-JP" altLang="en-US" baseline="0" dirty="0">
                <a:latin typeface="Times New Roman" pitchFamily="18" charset="0"/>
              </a:rPr>
              <a:t>配置</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en-US" altLang="ja-JP" baseline="0" dirty="0">
                <a:latin typeface="Times New Roman" pitchFamily="18" charset="0"/>
              </a:rPr>
              <a:t>set()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指定した駒・石を指定の位置にセットする</a:t>
            </a:r>
            <a:endParaRPr lang="en-US" altLang="ja-JP" baseline="0" dirty="0">
              <a:latin typeface="Times New Roman" pitchFamily="18" charset="0"/>
            </a:endParaRPr>
          </a:p>
        </p:txBody>
      </p:sp>
      <p:sp>
        <p:nvSpPr>
          <p:cNvPr id="4" name="正方形/長方形 3"/>
          <p:cNvSpPr/>
          <p:nvPr/>
        </p:nvSpPr>
        <p:spPr bwMode="auto">
          <a:xfrm>
            <a:off x="1143000" y="2819400"/>
            <a:ext cx="6705600" cy="19812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void set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type,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x,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y)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[x][y] = type;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 name="正方形/長方形 4"/>
          <p:cNvSpPr/>
          <p:nvPr/>
        </p:nvSpPr>
        <p:spPr bwMode="auto">
          <a:xfrm>
            <a:off x="1143000" y="4876800"/>
            <a:ext cx="6705600" cy="19812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void set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type,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x,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y)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[x][y] = new Piece (type);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ゲームに必要なクラス</a:t>
            </a: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どんなクラスが必要か？</a:t>
            </a:r>
            <a:endParaRPr kumimoji="1" lang="en-US" altLang="ja-JP" baseline="0" dirty="0">
              <a:latin typeface="Times New Roman" pitchFamily="18" charset="0"/>
            </a:endParaRPr>
          </a:p>
          <a:p>
            <a:pPr lvl="1"/>
            <a:r>
              <a:rPr lang="ja-JP" altLang="en-US" baseline="0" dirty="0">
                <a:latin typeface="Times New Roman" pitchFamily="18" charset="0"/>
              </a:rPr>
              <a:t>局面を表現するクラス</a:t>
            </a:r>
            <a:endParaRPr lang="en-US" altLang="ja-JP" baseline="0" dirty="0">
              <a:latin typeface="Times New Roman" pitchFamily="18" charset="0"/>
            </a:endParaRPr>
          </a:p>
          <a:p>
            <a:pPr lvl="1"/>
            <a:r>
              <a:rPr kumimoji="1" lang="ja-JP" altLang="en-US" baseline="0" dirty="0">
                <a:latin typeface="Times New Roman" pitchFamily="18" charset="0"/>
              </a:rPr>
              <a:t>駒・石を表現するクラス</a:t>
            </a:r>
            <a:endParaRPr kumimoji="1" lang="en-US" altLang="ja-JP" baseline="0" dirty="0">
              <a:latin typeface="Times New Roman" pitchFamily="18" charset="0"/>
            </a:endParaRPr>
          </a:p>
          <a:p>
            <a:pPr lvl="1"/>
            <a:r>
              <a:rPr lang="ja-JP" altLang="en-US" baseline="0" dirty="0">
                <a:latin typeface="Times New Roman" pitchFamily="18" charset="0"/>
              </a:rPr>
              <a:t>入出力を行うクラス</a:t>
            </a:r>
            <a:endParaRPr lang="en-US" altLang="ja-JP" baseline="0" dirty="0">
              <a:latin typeface="Times New Roman" pitchFamily="18" charset="0"/>
            </a:endParaRPr>
          </a:p>
          <a:p>
            <a:pPr lvl="1"/>
            <a:r>
              <a:rPr lang="ja-JP" altLang="en-US" baseline="0" dirty="0">
                <a:latin typeface="Times New Roman" pitchFamily="18" charset="0"/>
              </a:rPr>
              <a:t>手を表現するクラス</a:t>
            </a:r>
            <a:endParaRPr lang="en-US" altLang="ja-JP" baseline="0" dirty="0">
              <a:latin typeface="Times New Roman" pitchFamily="18" charset="0"/>
            </a:endParaRPr>
          </a:p>
          <a:p>
            <a:pPr lvl="1"/>
            <a:r>
              <a:rPr lang="ja-JP" altLang="en-US" baseline="0" dirty="0">
                <a:latin typeface="Times New Roman" pitchFamily="18" charset="0"/>
              </a:rPr>
              <a:t>手を指した・打った後の局面を生成するクラス</a:t>
            </a:r>
            <a:endParaRPr lang="en-US" altLang="ja-JP" baseline="0" dirty="0">
              <a:latin typeface="Times New Roman" pitchFamily="18" charset="0"/>
            </a:endParaRPr>
          </a:p>
          <a:p>
            <a:pPr lvl="1"/>
            <a:r>
              <a:rPr lang="ja-JP" altLang="en-US" baseline="0" dirty="0">
                <a:latin typeface="Times New Roman" pitchFamily="18" charset="0"/>
              </a:rPr>
              <a:t>盤面の評価値を計算するクラス</a:t>
            </a:r>
            <a:endParaRPr lang="en-US" altLang="ja-JP" baseline="0" dirty="0">
              <a:latin typeface="Times New Roman" pitchFamily="18" charset="0"/>
            </a:endParaRPr>
          </a:p>
          <a:p>
            <a:pPr lvl="1"/>
            <a:r>
              <a:rPr kumimoji="1" lang="ja-JP" altLang="en-US" baseline="0" dirty="0">
                <a:latin typeface="Times New Roman" pitchFamily="18" charset="0"/>
              </a:rPr>
              <a:t>勝敗判定を行うクラス</a:t>
            </a:r>
            <a:endParaRPr kumimoji="1" lang="en-US" altLang="ja-JP" baseline="0" dirty="0">
              <a:latin typeface="Times New Roman" pitchFamily="18" charset="0"/>
            </a:endParaRPr>
          </a:p>
          <a:p>
            <a:pPr lvl="1"/>
            <a:r>
              <a:rPr lang="ja-JP" altLang="en-US" baseline="0" dirty="0">
                <a:latin typeface="Times New Roman" pitchFamily="18" charset="0"/>
              </a:rPr>
              <a:t>様々な定義を行うクラス</a:t>
            </a:r>
            <a:endParaRPr kumimoji="1" lang="en-US" altLang="ja-JP" baseline="0" dirty="0">
              <a:latin typeface="Times New Roman" pitchFamily="18" charset="0"/>
            </a:endParaRPr>
          </a:p>
          <a:p>
            <a:pPr marL="457200" lvl="1" indent="0">
              <a:buNone/>
            </a:pPr>
            <a:r>
              <a:rPr lang="ja-JP" altLang="en-US" baseline="0" dirty="0">
                <a:latin typeface="Times New Roman" pitchFamily="18" charset="0"/>
              </a:rPr>
              <a:t>　　　　　　　　　　　　　　：</a:t>
            </a:r>
            <a:endParaRPr kumimoji="1" lang="ja-JP" altLang="en-US" baseline="0" dirty="0">
              <a:latin typeface="Times New Roman" pitchFamily="18" charset="0"/>
            </a:endParaRPr>
          </a:p>
        </p:txBody>
      </p:sp>
    </p:spTree>
    <p:extLst>
      <p:ext uri="{BB962C8B-B14F-4D97-AF65-F5344CB8AC3E}">
        <p14:creationId xmlns:p14="http://schemas.microsoft.com/office/powerpoint/2010/main" val="35176084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駒・石の</a:t>
            </a:r>
            <a:r>
              <a:rPr lang="ja-JP" altLang="en-US" baseline="0" dirty="0">
                <a:latin typeface="Times New Roman" pitchFamily="18" charset="0"/>
              </a:rPr>
              <a:t>削除</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en-US" altLang="ja-JP" baseline="0" dirty="0">
                <a:latin typeface="Times New Roman" pitchFamily="18" charset="0"/>
              </a:rPr>
              <a:t>remove()</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指定した位置の駒・石を削除する</a:t>
            </a:r>
            <a:endParaRPr kumimoji="1" lang="ja-JP" altLang="en-US" baseline="0" dirty="0">
              <a:latin typeface="Times New Roman" pitchFamily="18" charset="0"/>
            </a:endParaRPr>
          </a:p>
        </p:txBody>
      </p:sp>
      <p:sp>
        <p:nvSpPr>
          <p:cNvPr id="4" name="正方形/長方形 3"/>
          <p:cNvSpPr/>
          <p:nvPr/>
        </p:nvSpPr>
        <p:spPr bwMode="auto">
          <a:xfrm>
            <a:off x="1143000" y="2971800"/>
            <a:ext cx="6705600" cy="19812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void remove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lang="en-US" altLang="ja-JP" dirty="0">
                <a:latin typeface="Times New Roman" pitchFamily="18" charset="0"/>
              </a:rPr>
              <a:t>x</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y)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[x][y] = EMPTY;</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DDD2B033-6D6D-4C40-A8B2-ECFE8839669F}"/>
              </a:ext>
            </a:extLst>
          </p:cNvPr>
          <p:cNvSpPr txBox="1"/>
          <p:nvPr/>
        </p:nvSpPr>
        <p:spPr>
          <a:xfrm>
            <a:off x="3886200" y="5284315"/>
            <a:ext cx="4267515" cy="1040285"/>
          </a:xfrm>
          <a:prstGeom prst="rect">
            <a:avLst/>
          </a:prstGeom>
          <a:noFill/>
        </p:spPr>
        <p:txBody>
          <a:bodyPr wrap="none" rtlCol="0">
            <a:spAutoFit/>
          </a:bodyPr>
          <a:lstStyle/>
          <a:p>
            <a:pPr algn="l"/>
            <a:r>
              <a:rPr kumimoji="1" lang="ja-JP" altLang="en-US" dirty="0"/>
              <a:t>将棋では、取った駒を</a:t>
            </a:r>
            <a:endParaRPr kumimoji="1" lang="en-US" altLang="ja-JP" dirty="0"/>
          </a:p>
          <a:p>
            <a:pPr algn="l"/>
            <a:r>
              <a:rPr kumimoji="1" lang="ja-JP" altLang="en-US" dirty="0"/>
              <a:t>持ち駒に加える処理も必要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駒・石の</a:t>
            </a:r>
            <a:r>
              <a:rPr lang="ja-JP" altLang="en-US" baseline="0" dirty="0">
                <a:latin typeface="Times New Roman" pitchFamily="18" charset="0"/>
              </a:rPr>
              <a:t>移動</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en-US" altLang="ja-JP" baseline="0" dirty="0">
                <a:latin typeface="Times New Roman" pitchFamily="18" charset="0"/>
              </a:rPr>
              <a:t>move()</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指定した位置の駒・石を指定した位置に移動する</a:t>
            </a:r>
            <a:endParaRPr kumimoji="1" lang="ja-JP" altLang="en-US" baseline="0" dirty="0">
              <a:latin typeface="Times New Roman" pitchFamily="18" charset="0"/>
            </a:endParaRPr>
          </a:p>
        </p:txBody>
      </p:sp>
      <p:sp>
        <p:nvSpPr>
          <p:cNvPr id="4" name="正方形/長方形 3"/>
          <p:cNvSpPr/>
          <p:nvPr/>
        </p:nvSpPr>
        <p:spPr bwMode="auto">
          <a:xfrm>
            <a:off x="1143000" y="2971800"/>
            <a:ext cx="6629400" cy="24384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void move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lang="en-US" altLang="ja-JP" dirty="0">
                <a:latin typeface="Times New Roman" pitchFamily="18" charset="0"/>
              </a:rPr>
              <a:t>x</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y,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u,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v)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[u][v] = board [x][y];</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[x][y] = EMPTY;</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駒・石の全</a:t>
            </a:r>
            <a:r>
              <a:rPr lang="ja-JP" altLang="en-US" baseline="0" dirty="0">
                <a:latin typeface="Times New Roman" pitchFamily="18" charset="0"/>
              </a:rPr>
              <a:t>削除</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lang="en-US" altLang="ja-JP" baseline="0" dirty="0">
                <a:latin typeface="Times New Roman" pitchFamily="18" charset="0"/>
              </a:rPr>
              <a:t>clean</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全ての駒・石を削除する</a:t>
            </a:r>
            <a:endParaRPr kumimoji="1" lang="ja-JP" altLang="en-US" baseline="0" dirty="0">
              <a:latin typeface="Times New Roman" pitchFamily="18" charset="0"/>
            </a:endParaRPr>
          </a:p>
        </p:txBody>
      </p:sp>
      <p:sp>
        <p:nvSpPr>
          <p:cNvPr id="4" name="正方形/長方形 3"/>
          <p:cNvSpPr/>
          <p:nvPr/>
        </p:nvSpPr>
        <p:spPr bwMode="auto">
          <a:xfrm>
            <a:off x="1143000" y="2971800"/>
            <a:ext cx="6705600" cy="29718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void clean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for (</a:t>
            </a: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i</a:t>
            </a:r>
            <a:r>
              <a:rPr lang="en-US" altLang="ja-JP" dirty="0">
                <a:latin typeface="Times New Roman" pitchFamily="18" charset="0"/>
              </a:rPr>
              <a:t>=0; </a:t>
            </a:r>
            <a:r>
              <a:rPr lang="en-US" altLang="ja-JP" dirty="0" err="1">
                <a:latin typeface="Times New Roman" pitchFamily="18" charset="0"/>
              </a:rPr>
              <a:t>i</a:t>
            </a:r>
            <a:r>
              <a:rPr lang="en-US" altLang="ja-JP" dirty="0">
                <a:latin typeface="Times New Roman" pitchFamily="18" charset="0"/>
              </a:rPr>
              <a:t>&lt;SIZE; ++</a:t>
            </a:r>
            <a:r>
              <a:rPr lang="en-US" altLang="ja-JP" dirty="0" err="1">
                <a:latin typeface="Times New Roman" pitchFamily="18" charset="0"/>
              </a:rPr>
              <a:t>i</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for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j=0; j&lt;SIZE; ++j)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a:t>
            </a:r>
            <a:r>
              <a:rPr lang="en-US" altLang="ja-JP" dirty="0" err="1">
                <a:latin typeface="Times New Roman" pitchFamily="18" charset="0"/>
              </a:rPr>
              <a:t>i</a:t>
            </a:r>
            <a:r>
              <a:rPr lang="en-US" altLang="ja-JP" dirty="0">
                <a:latin typeface="Times New Roman" pitchFamily="18" charset="0"/>
              </a:rPr>
              <a:t>][j] = EMPTY;</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駒・石の初期</a:t>
            </a:r>
            <a:r>
              <a:rPr lang="ja-JP" altLang="en-US" baseline="0" dirty="0">
                <a:latin typeface="Times New Roman" pitchFamily="18" charset="0"/>
              </a:rPr>
              <a:t>配置</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lang="en-US" altLang="ja-JP" baseline="0" dirty="0" err="1">
                <a:latin typeface="Times New Roman" pitchFamily="18" charset="0"/>
              </a:rPr>
              <a:t>initiallySet</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駒・石を初期位置にセットする</a:t>
            </a:r>
            <a:endParaRPr lang="en-US" altLang="ja-JP" baseline="0" dirty="0">
              <a:latin typeface="Times New Roman" pitchFamily="18" charset="0"/>
            </a:endParaRPr>
          </a:p>
        </p:txBody>
      </p:sp>
      <p:sp>
        <p:nvSpPr>
          <p:cNvPr id="4" name="正方形/長方形 3"/>
          <p:cNvSpPr/>
          <p:nvPr/>
        </p:nvSpPr>
        <p:spPr bwMode="auto">
          <a:xfrm>
            <a:off x="1143000" y="2971800"/>
            <a:ext cx="6629400" cy="37338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void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initiallySet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clean();</a:t>
            </a:r>
            <a:endPar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[1][1] = ROOK;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[2][1] = KNIGHT;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board [3][1] = BISHOP;</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局面の同一判定</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a:xfrm>
            <a:off x="457200" y="1143000"/>
            <a:ext cx="8229600" cy="4525963"/>
          </a:xfrm>
        </p:spPr>
        <p:txBody>
          <a:bodyPr/>
          <a:lstStyle/>
          <a:p>
            <a:r>
              <a:rPr kumimoji="1" lang="en-US" altLang="ja-JP" baseline="0" dirty="0">
                <a:latin typeface="Times New Roman" pitchFamily="18" charset="0"/>
              </a:rPr>
              <a:t>equals()</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kumimoji="1" lang="ja-JP" altLang="en-US" baseline="0" dirty="0">
                <a:latin typeface="Times New Roman" pitchFamily="18" charset="0"/>
              </a:rPr>
              <a:t>同一の局面か判定する</a:t>
            </a:r>
          </a:p>
        </p:txBody>
      </p:sp>
      <p:sp>
        <p:nvSpPr>
          <p:cNvPr id="4" name="正方形/長方形 3"/>
          <p:cNvSpPr/>
          <p:nvPr/>
        </p:nvSpPr>
        <p:spPr bwMode="auto">
          <a:xfrm>
            <a:off x="609600" y="2133600"/>
            <a:ext cx="8001000" cy="45720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boolean</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equals (Phase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phase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for (</a:t>
            </a: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i</a:t>
            </a:r>
            <a:r>
              <a:rPr lang="en-US" altLang="ja-JP" dirty="0">
                <a:latin typeface="Times New Roman" pitchFamily="18" charset="0"/>
              </a:rPr>
              <a:t>=0; </a:t>
            </a:r>
            <a:r>
              <a:rPr lang="en-US" altLang="ja-JP" dirty="0" err="1">
                <a:latin typeface="Times New Roman" pitchFamily="18" charset="0"/>
              </a:rPr>
              <a:t>i</a:t>
            </a:r>
            <a:r>
              <a:rPr lang="en-US" altLang="ja-JP" dirty="0">
                <a:latin typeface="Times New Roman" pitchFamily="18" charset="0"/>
              </a:rPr>
              <a:t>&lt;SIZE; ++</a:t>
            </a:r>
            <a:r>
              <a:rPr lang="en-US" altLang="ja-JP" dirty="0" err="1">
                <a:latin typeface="Times New Roman" pitchFamily="18" charset="0"/>
              </a:rPr>
              <a:t>i</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for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j=0; j&lt;SIZE; ++j)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if (</a:t>
            </a:r>
            <a:r>
              <a:rPr lang="en-US" altLang="ja-JP" dirty="0" err="1">
                <a:latin typeface="Times New Roman" pitchFamily="18" charset="0"/>
              </a:rPr>
              <a:t>this.board</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][j] </a:t>
            </a:r>
            <a:r>
              <a:rPr lang="ja-JP" altLang="en-US" dirty="0">
                <a:latin typeface="Times New Roman" pitchFamily="18" charset="0"/>
              </a:rPr>
              <a:t>≠ </a:t>
            </a:r>
            <a:r>
              <a:rPr lang="en-US" altLang="ja-JP" dirty="0" err="1">
                <a:latin typeface="Times New Roman" pitchFamily="18" charset="0"/>
              </a:rPr>
              <a:t>phase.board</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false; </a:t>
            </a:r>
            <a:r>
              <a:rPr lang="en-US" altLang="ja-JP" sz="2000" dirty="0">
                <a:solidFill>
                  <a:srgbClr val="FFFF00"/>
                </a:solidFill>
                <a:latin typeface="Times New Roman" pitchFamily="18" charset="0"/>
              </a:rPr>
              <a:t>// 1</a:t>
            </a:r>
            <a:r>
              <a:rPr lang="ja-JP" altLang="en-US" sz="2000" dirty="0">
                <a:solidFill>
                  <a:srgbClr val="FFFF00"/>
                </a:solidFill>
                <a:latin typeface="Times New Roman" pitchFamily="18" charset="0"/>
              </a:rPr>
              <a:t>箇所でも異なれば</a:t>
            </a:r>
            <a:r>
              <a:rPr lang="en-US" altLang="ja-JP" sz="2000" dirty="0">
                <a:solidFill>
                  <a:srgbClr val="FFFF00"/>
                </a:solidFill>
                <a:latin typeface="Times New Roman" pitchFamily="18" charset="0"/>
              </a:rPr>
              <a:t>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if (</a:t>
            </a:r>
            <a:r>
              <a:rPr lang="en-US" altLang="ja-JP" dirty="0" err="1">
                <a:latin typeface="Times New Roman" pitchFamily="18" charset="0"/>
              </a:rPr>
              <a:t>this.turn</a:t>
            </a:r>
            <a:r>
              <a:rPr lang="en-US" altLang="ja-JP" dirty="0">
                <a:latin typeface="Times New Roman" pitchFamily="18" charset="0"/>
              </a:rPr>
              <a:t> </a:t>
            </a:r>
            <a:r>
              <a:rPr lang="ja-JP" altLang="en-US" dirty="0">
                <a:latin typeface="Times New Roman" pitchFamily="18" charset="0"/>
              </a:rPr>
              <a:t>≠</a:t>
            </a:r>
            <a:r>
              <a:rPr lang="en-US" altLang="ja-JP" dirty="0" err="1">
                <a:latin typeface="Times New Roman" pitchFamily="18" charset="0"/>
              </a:rPr>
              <a:t>phase.turn</a:t>
            </a:r>
            <a:r>
              <a:rPr lang="en-US" altLang="ja-JP" dirty="0">
                <a:latin typeface="Times New Roman" pitchFamily="18" charset="0"/>
              </a:rPr>
              <a:t>)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true;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全て同じなら</a:t>
            </a:r>
            <a:r>
              <a:rPr lang="en-US" altLang="ja-JP" sz="2000" dirty="0">
                <a:solidFill>
                  <a:srgbClr val="FFFF00"/>
                </a:solidFill>
                <a:latin typeface="Times New Roman" pitchFamily="18" charset="0"/>
              </a:rPr>
              <a:t>true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aseline="0" dirty="0">
                <a:latin typeface="Times New Roman" pitchFamily="18" charset="0"/>
              </a:rPr>
              <a:t>1</a:t>
            </a:r>
            <a:r>
              <a:rPr lang="ja-JP" altLang="en-US" baseline="0" dirty="0">
                <a:latin typeface="Times New Roman" pitchFamily="18" charset="0"/>
              </a:rPr>
              <a:t>手後の局面を生成</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a:xfrm>
            <a:off x="457200" y="1143000"/>
            <a:ext cx="8229600" cy="4525963"/>
          </a:xfrm>
        </p:spPr>
        <p:txBody>
          <a:bodyPr/>
          <a:lstStyle/>
          <a:p>
            <a:r>
              <a:rPr lang="en-US" altLang="ja-JP" baseline="0" dirty="0" err="1">
                <a:latin typeface="Times New Roman" pitchFamily="18" charset="0"/>
              </a:rPr>
              <a:t>nextPhase</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指定した手を指した後の局面を生成する</a:t>
            </a:r>
            <a:endParaRPr kumimoji="1" lang="ja-JP" altLang="en-US" baseline="0" dirty="0">
              <a:latin typeface="Times New Roman" pitchFamily="18" charset="0"/>
            </a:endParaRPr>
          </a:p>
        </p:txBody>
      </p:sp>
      <p:sp>
        <p:nvSpPr>
          <p:cNvPr id="4" name="正方形/長方形 3"/>
          <p:cNvSpPr/>
          <p:nvPr/>
        </p:nvSpPr>
        <p:spPr bwMode="auto">
          <a:xfrm>
            <a:off x="609600" y="2286000"/>
            <a:ext cx="8001000" cy="42672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Phase </a:t>
            </a:r>
            <a:r>
              <a:rPr lang="en-US" altLang="ja-JP" dirty="0" err="1">
                <a:latin typeface="Times New Roman" pitchFamily="18" charset="0"/>
              </a:rPr>
              <a:t>nextPhase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(Moves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nextMoves</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Phase </a:t>
            </a:r>
            <a:r>
              <a:rPr lang="en-US" altLang="ja-JP" dirty="0" err="1">
                <a:latin typeface="Times New Roman" pitchFamily="18" charset="0"/>
              </a:rPr>
              <a:t>nextPhase</a:t>
            </a:r>
            <a:r>
              <a:rPr lang="en-US" altLang="ja-JP" dirty="0">
                <a:latin typeface="Times New Roman" pitchFamily="18" charset="0"/>
              </a:rPr>
              <a:t> = </a:t>
            </a:r>
            <a:r>
              <a:rPr lang="en-US" altLang="ja-JP" dirty="0" err="1">
                <a:latin typeface="Times New Roman" pitchFamily="18" charset="0"/>
              </a:rPr>
              <a:t>this.copy</a:t>
            </a:r>
            <a:r>
              <a:rPr lang="en-US" altLang="ja-JP" dirty="0">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現在の局面をコピー</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nextPhase.move</a:t>
            </a:r>
            <a:r>
              <a:rPr lang="en-US" altLang="ja-JP" dirty="0">
                <a:latin typeface="Times New Roman" pitchFamily="18" charset="0"/>
              </a:rPr>
              <a:t> (</a:t>
            </a:r>
            <a:r>
              <a:rPr lang="en-US" altLang="ja-JP" dirty="0" err="1">
                <a:latin typeface="Times New Roman" pitchFamily="18" charset="0"/>
              </a:rPr>
              <a:t>nextMoves</a:t>
            </a:r>
            <a:r>
              <a:rPr lang="en-US" altLang="ja-JP" dirty="0">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指定した手を指す</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en-US" altLang="ja-JP" dirty="0" err="1">
                <a:latin typeface="Times New Roman" pitchFamily="18" charset="0"/>
              </a:rPr>
              <a:t>nextPhase.turn</a:t>
            </a:r>
            <a:r>
              <a:rPr lang="en-US" altLang="ja-JP" dirty="0">
                <a:latin typeface="Times New Roman" pitchFamily="18" charset="0"/>
              </a:rPr>
              <a:t> = !</a:t>
            </a:r>
            <a:r>
              <a:rPr lang="en-US" altLang="ja-JP" dirty="0" err="1">
                <a:latin typeface="Times New Roman" pitchFamily="18" charset="0"/>
              </a:rPr>
              <a:t>this.turn</a:t>
            </a:r>
            <a:r>
              <a:rPr lang="en-US" altLang="ja-JP" dirty="0">
                <a:latin typeface="Times New Roman" pitchFamily="18" charset="0"/>
              </a:rPr>
              <a:t>;   </a:t>
            </a:r>
            <a:r>
              <a:rPr lang="en-US" altLang="ja-JP" sz="2000" i="1" dirty="0">
                <a:solidFill>
                  <a:srgbClr val="FFFF00"/>
                </a:solidFill>
                <a:latin typeface="Times New Roman" pitchFamily="18" charset="0"/>
              </a:rPr>
              <a:t>//</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手番を交代する</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a:t>
            </a:r>
            <a:r>
              <a:rPr lang="en-US" altLang="ja-JP" dirty="0" err="1">
                <a:latin typeface="Times New Roman" pitchFamily="18" charset="0"/>
              </a:rPr>
              <a:t>nextPhase</a:t>
            </a:r>
            <a:r>
              <a:rPr lang="en-US" altLang="ja-JP" dirty="0">
                <a:latin typeface="Times New Roman" pitchFamily="18" charset="0"/>
              </a:rPr>
              <a:t>; </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勝敗判定</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lang="en-US" altLang="ja-JP" baseline="0" dirty="0" err="1">
                <a:latin typeface="Times New Roman" pitchFamily="18" charset="0"/>
              </a:rPr>
              <a:t>isWin</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lang="ja-JP" altLang="en-US" baseline="0" dirty="0">
                <a:latin typeface="Times New Roman" pitchFamily="18" charset="0"/>
              </a:rPr>
              <a:t>勝敗判定する</a:t>
            </a:r>
            <a:endParaRPr lang="en-US" altLang="ja-JP" baseline="0" dirty="0">
              <a:latin typeface="Times New Roman" pitchFamily="18" charset="0"/>
            </a:endParaRPr>
          </a:p>
        </p:txBody>
      </p:sp>
      <p:sp>
        <p:nvSpPr>
          <p:cNvPr id="5" name="正方形/長方形 4"/>
          <p:cNvSpPr/>
          <p:nvPr/>
        </p:nvSpPr>
        <p:spPr bwMode="auto">
          <a:xfrm>
            <a:off x="609600" y="2895600"/>
            <a:ext cx="8001000" cy="32004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isWin</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ja-JP" altLang="en-US" sz="2400" dirty="0">
                <a:latin typeface="Times New Roman" pitchFamily="18" charset="0"/>
              </a:rPr>
              <a:t>勝敗判定を行う</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latin typeface="Times New Roman" pitchFamily="18" charset="0"/>
              </a:rPr>
              <a:t>   先手勝ちなら</a:t>
            </a:r>
            <a:r>
              <a:rPr lang="en-US" altLang="ja-JP" sz="2400" dirty="0">
                <a:latin typeface="Times New Roman" pitchFamily="18" charset="0"/>
              </a:rPr>
              <a:t>1, </a:t>
            </a:r>
            <a:r>
              <a:rPr lang="ja-JP" altLang="en-US" sz="2400" dirty="0">
                <a:latin typeface="Times New Roman" pitchFamily="18" charset="0"/>
              </a:rPr>
              <a:t>後手勝ちなら</a:t>
            </a:r>
            <a:r>
              <a:rPr lang="en-US" altLang="ja-JP" sz="2400" dirty="0">
                <a:latin typeface="Times New Roman" pitchFamily="18" charset="0"/>
              </a:rPr>
              <a:t>-1,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a:t>
            </a:r>
            <a:r>
              <a:rPr lang="ja-JP" altLang="en-US" sz="2400" dirty="0">
                <a:latin typeface="Times New Roman" pitchFamily="18" charset="0"/>
              </a:rPr>
              <a:t>まだ勝負がついていないなら</a:t>
            </a:r>
            <a:r>
              <a:rPr lang="en-US" altLang="ja-JP" sz="2400" dirty="0">
                <a:latin typeface="Times New Roman" pitchFamily="18" charset="0"/>
              </a:rPr>
              <a:t>0</a:t>
            </a:r>
            <a:r>
              <a:rPr lang="ja-JP" altLang="en-US" sz="2400" dirty="0">
                <a:latin typeface="Times New Roman" pitchFamily="18" charset="0"/>
              </a:rPr>
              <a:t>を返す</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3</a:t>
            </a:r>
            <a:r>
              <a:rPr kumimoji="1" lang="ja-JP" altLang="en-US" dirty="0"/>
              <a:t>目並べの</a:t>
            </a:r>
            <a:r>
              <a:rPr lang="ja-JP" altLang="en-US" dirty="0"/>
              <a:t>勝利判定</a:t>
            </a:r>
            <a:endParaRPr kumimoji="1" lang="ja-JP" altLang="en-US" dirty="0"/>
          </a:p>
        </p:txBody>
      </p:sp>
      <p:sp>
        <p:nvSpPr>
          <p:cNvPr id="3" name="コンテンツ プレースホルダー 2"/>
          <p:cNvSpPr>
            <a:spLocks noGrp="1"/>
          </p:cNvSpPr>
          <p:nvPr>
            <p:ph idx="1"/>
          </p:nvPr>
        </p:nvSpPr>
        <p:spPr>
          <a:xfrm>
            <a:off x="495242" y="1602264"/>
            <a:ext cx="8229600" cy="4525963"/>
          </a:xfrm>
        </p:spPr>
        <p:txBody>
          <a:bodyPr/>
          <a:lstStyle/>
          <a:p>
            <a:r>
              <a:rPr kumimoji="1" lang="ja-JP" altLang="en-US" dirty="0"/>
              <a:t>盤面の</a:t>
            </a:r>
            <a:r>
              <a:rPr lang="ja-JP" altLang="en-US" dirty="0"/>
              <a:t>勝利判定</a:t>
            </a:r>
            <a:endParaRPr kumimoji="1" lang="en-US" altLang="ja-JP" dirty="0"/>
          </a:p>
          <a:p>
            <a:pPr lvl="1"/>
            <a:r>
              <a:rPr lang="ja-JP" altLang="en-US" dirty="0"/>
              <a:t>縦横斜めの各列で○</a:t>
            </a:r>
            <a:r>
              <a:rPr lang="en-US" altLang="ja-JP" dirty="0"/>
              <a:t>×</a:t>
            </a:r>
            <a:r>
              <a:rPr lang="ja-JP" altLang="en-US" dirty="0"/>
              <a:t>が３つ並んだか調べる</a:t>
            </a:r>
            <a:endParaRPr kumimoji="1" lang="ja-JP" altLang="en-US" dirty="0"/>
          </a:p>
        </p:txBody>
      </p:sp>
      <p:sp>
        <p:nvSpPr>
          <p:cNvPr id="4" name="正方形/長方形 3"/>
          <p:cNvSpPr/>
          <p:nvPr/>
        </p:nvSpPr>
        <p:spPr bwMode="auto">
          <a:xfrm>
            <a:off x="1681791" y="295711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334925" y="295711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2988059" y="295711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1681791" y="359938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334925" y="359938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988059" y="359938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1681791" y="4241649"/>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2334925" y="4241649"/>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988059" y="4241649"/>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円/楕円 12"/>
          <p:cNvSpPr/>
          <p:nvPr/>
        </p:nvSpPr>
        <p:spPr bwMode="auto">
          <a:xfrm>
            <a:off x="1774324" y="3043788"/>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4" name="グループ化 13"/>
          <p:cNvGrpSpPr/>
          <p:nvPr/>
        </p:nvGrpSpPr>
        <p:grpSpPr>
          <a:xfrm>
            <a:off x="2441684" y="3075599"/>
            <a:ext cx="428748" cy="428748"/>
            <a:chOff x="5556278" y="4626401"/>
            <a:chExt cx="428748" cy="428748"/>
          </a:xfrm>
        </p:grpSpPr>
        <p:cxnSp>
          <p:nvCxnSpPr>
            <p:cNvPr id="15" name="直線コネクタ 14"/>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円/楕円 16"/>
          <p:cNvSpPr/>
          <p:nvPr/>
        </p:nvSpPr>
        <p:spPr bwMode="auto">
          <a:xfrm>
            <a:off x="1774324" y="4340044"/>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8" name="グループ化 17"/>
          <p:cNvGrpSpPr/>
          <p:nvPr/>
        </p:nvGrpSpPr>
        <p:grpSpPr>
          <a:xfrm>
            <a:off x="1802776" y="3706736"/>
            <a:ext cx="428748" cy="428748"/>
            <a:chOff x="5556278" y="4626401"/>
            <a:chExt cx="428748" cy="428748"/>
          </a:xfrm>
        </p:grpSpPr>
        <p:cxnSp>
          <p:nvCxnSpPr>
            <p:cNvPr id="19" name="直線コネクタ 18"/>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3" name="正方形/長方形 42"/>
          <p:cNvSpPr/>
          <p:nvPr/>
        </p:nvSpPr>
        <p:spPr bwMode="auto">
          <a:xfrm>
            <a:off x="4588259" y="2951255"/>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5241393" y="2951255"/>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5894527" y="2951255"/>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4588259" y="3593521"/>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5241393" y="3593521"/>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5894527" y="3593521"/>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588259" y="423578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241393" y="423578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5894527" y="423578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円/楕円 31"/>
          <p:cNvSpPr/>
          <p:nvPr/>
        </p:nvSpPr>
        <p:spPr bwMode="auto">
          <a:xfrm>
            <a:off x="3096925" y="4340044"/>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33" name="グループ化 32"/>
          <p:cNvGrpSpPr/>
          <p:nvPr/>
        </p:nvGrpSpPr>
        <p:grpSpPr>
          <a:xfrm>
            <a:off x="2441684" y="3686909"/>
            <a:ext cx="428748" cy="428748"/>
            <a:chOff x="5556278" y="4626401"/>
            <a:chExt cx="428748" cy="428748"/>
          </a:xfrm>
        </p:grpSpPr>
        <p:cxnSp>
          <p:nvCxnSpPr>
            <p:cNvPr id="34" name="直線コネクタ 33"/>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6" name="円/楕円 35"/>
          <p:cNvSpPr/>
          <p:nvPr/>
        </p:nvSpPr>
        <p:spPr bwMode="auto">
          <a:xfrm>
            <a:off x="2441684" y="4356437"/>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22" name="直線矢印コネクタ 21"/>
          <p:cNvCxnSpPr/>
          <p:nvPr/>
        </p:nvCxnSpPr>
        <p:spPr bwMode="auto">
          <a:xfrm>
            <a:off x="1540259" y="4557317"/>
            <a:ext cx="2286000" cy="0"/>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a:off x="1540259" y="3921110"/>
            <a:ext cx="2286000" cy="0"/>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p:nvPr/>
        </p:nvCxnSpPr>
        <p:spPr bwMode="auto">
          <a:xfrm>
            <a:off x="1540259" y="3261917"/>
            <a:ext cx="2286000" cy="0"/>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p:nvPr/>
        </p:nvCxnSpPr>
        <p:spPr bwMode="auto">
          <a:xfrm flipH="1">
            <a:off x="2002924" y="2809754"/>
            <a:ext cx="9220" cy="2204763"/>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2661064" y="2818134"/>
            <a:ext cx="9220" cy="2204763"/>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flipH="1">
            <a:off x="3293088" y="2818134"/>
            <a:ext cx="9220" cy="2204763"/>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1613561" y="2798901"/>
            <a:ext cx="2136727" cy="2223996"/>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1548459" y="2809754"/>
            <a:ext cx="2234266" cy="2204763"/>
          </a:xfrm>
          <a:prstGeom prst="straightConnector1">
            <a:avLst/>
          </a:prstGeom>
          <a:noFill/>
          <a:ln w="381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グループ化 29"/>
          <p:cNvGrpSpPr/>
          <p:nvPr/>
        </p:nvGrpSpPr>
        <p:grpSpPr>
          <a:xfrm>
            <a:off x="4626301" y="4884771"/>
            <a:ext cx="566181" cy="799671"/>
            <a:chOff x="4838642" y="5509054"/>
            <a:chExt cx="566181" cy="799671"/>
          </a:xfrm>
        </p:grpSpPr>
        <p:cxnSp>
          <p:nvCxnSpPr>
            <p:cNvPr id="56" name="直線矢印コネクタ 55"/>
            <p:cNvCxnSpPr/>
            <p:nvPr/>
          </p:nvCxnSpPr>
          <p:spPr bwMode="auto">
            <a:xfrm>
              <a:off x="5121732" y="5509054"/>
              <a:ext cx="0" cy="36506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p:cNvSpPr txBox="1"/>
            <p:nvPr/>
          </p:nvSpPr>
          <p:spPr>
            <a:xfrm>
              <a:off x="4838642" y="5785505"/>
              <a:ext cx="566181" cy="523220"/>
            </a:xfrm>
            <a:prstGeom prst="rect">
              <a:avLst/>
            </a:prstGeom>
            <a:noFill/>
          </p:spPr>
          <p:txBody>
            <a:bodyPr wrap="none" rtlCol="0">
              <a:spAutoFit/>
            </a:bodyPr>
            <a:lstStyle/>
            <a:p>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57" name="グループ化 56"/>
          <p:cNvGrpSpPr/>
          <p:nvPr/>
        </p:nvGrpSpPr>
        <p:grpSpPr>
          <a:xfrm>
            <a:off x="5290606" y="4885594"/>
            <a:ext cx="484428" cy="806389"/>
            <a:chOff x="4879518" y="5502336"/>
            <a:chExt cx="484428" cy="806389"/>
          </a:xfrm>
        </p:grpSpPr>
        <p:cxnSp>
          <p:nvCxnSpPr>
            <p:cNvPr id="58" name="直線矢印コネクタ 57"/>
            <p:cNvCxnSpPr/>
            <p:nvPr/>
          </p:nvCxnSpPr>
          <p:spPr bwMode="auto">
            <a:xfrm>
              <a:off x="5121733" y="5502336"/>
              <a:ext cx="0" cy="36506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テキスト ボックス 58"/>
            <p:cNvSpPr txBox="1"/>
            <p:nvPr/>
          </p:nvSpPr>
          <p:spPr>
            <a:xfrm>
              <a:off x="4879518" y="5785505"/>
              <a:ext cx="484428" cy="523220"/>
            </a:xfrm>
            <a:prstGeom prst="rect">
              <a:avLst/>
            </a:prstGeom>
            <a:noFill/>
          </p:spPr>
          <p:txBody>
            <a:bodyPr wrap="none" rtlCol="0">
              <a:spAutoFit/>
            </a:bodyPr>
            <a:lstStyle/>
            <a:p>
              <a:r>
                <a:rPr lang="en-US" altLang="ja-JP" dirty="0">
                  <a:latin typeface="Times New Roman" panose="02020603050405020304" pitchFamily="18" charset="0"/>
                </a:rPr>
                <a:t>-</a:t>
              </a:r>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60" name="グループ化 59"/>
          <p:cNvGrpSpPr/>
          <p:nvPr/>
        </p:nvGrpSpPr>
        <p:grpSpPr>
          <a:xfrm>
            <a:off x="5932569" y="4885594"/>
            <a:ext cx="566181" cy="806389"/>
            <a:chOff x="4838642" y="5502336"/>
            <a:chExt cx="566181" cy="806389"/>
          </a:xfrm>
        </p:grpSpPr>
        <p:cxnSp>
          <p:nvCxnSpPr>
            <p:cNvPr id="61" name="直線矢印コネクタ 60"/>
            <p:cNvCxnSpPr/>
            <p:nvPr/>
          </p:nvCxnSpPr>
          <p:spPr bwMode="auto">
            <a:xfrm>
              <a:off x="5121733" y="5502336"/>
              <a:ext cx="0" cy="36506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テキスト ボックス 61"/>
            <p:cNvSpPr txBox="1"/>
            <p:nvPr/>
          </p:nvSpPr>
          <p:spPr>
            <a:xfrm>
              <a:off x="4838642" y="5785505"/>
              <a:ext cx="566181" cy="523220"/>
            </a:xfrm>
            <a:prstGeom prst="rect">
              <a:avLst/>
            </a:prstGeom>
            <a:noFill/>
          </p:spPr>
          <p:txBody>
            <a:bodyPr wrap="none" rtlCol="0">
              <a:spAutoFit/>
            </a:bodyPr>
            <a:lstStyle/>
            <a:p>
              <a:r>
                <a:rPr lang="en-US" altLang="ja-JP" dirty="0">
                  <a:latin typeface="Times New Roman" panose="02020603050405020304" pitchFamily="18" charset="0"/>
                </a:rPr>
                <a:t>+</a:t>
              </a:r>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63" name="グループ化 62"/>
          <p:cNvGrpSpPr/>
          <p:nvPr/>
        </p:nvGrpSpPr>
        <p:grpSpPr>
          <a:xfrm>
            <a:off x="6553200" y="3043788"/>
            <a:ext cx="851436" cy="523220"/>
            <a:chOff x="4452397" y="5785505"/>
            <a:chExt cx="851436" cy="523220"/>
          </a:xfrm>
        </p:grpSpPr>
        <p:cxnSp>
          <p:nvCxnSpPr>
            <p:cNvPr id="64" name="直線矢印コネクタ 63"/>
            <p:cNvCxnSpPr/>
            <p:nvPr/>
          </p:nvCxnSpPr>
          <p:spPr bwMode="auto">
            <a:xfrm flipV="1">
              <a:off x="4452397" y="6044299"/>
              <a:ext cx="386245" cy="2816"/>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テキスト ボックス 66"/>
            <p:cNvSpPr txBox="1"/>
            <p:nvPr/>
          </p:nvSpPr>
          <p:spPr>
            <a:xfrm>
              <a:off x="4939630" y="5785505"/>
              <a:ext cx="364203" cy="523220"/>
            </a:xfrm>
            <a:prstGeom prst="rect">
              <a:avLst/>
            </a:prstGeom>
            <a:noFill/>
          </p:spPr>
          <p:txBody>
            <a:bodyPr wrap="none" rtlCol="0">
              <a:spAutoFit/>
            </a:bodyPr>
            <a:lstStyle/>
            <a:p>
              <a:r>
                <a:rPr lang="en-US" altLang="ja-JP" dirty="0">
                  <a:latin typeface="Times New Roman" panose="02020603050405020304" pitchFamily="18" charset="0"/>
                </a:rPr>
                <a:t>0</a:t>
              </a:r>
              <a:endParaRPr kumimoji="1" lang="ja-JP" altLang="en-US" dirty="0">
                <a:latin typeface="Times New Roman" panose="02020603050405020304" pitchFamily="18" charset="0"/>
              </a:endParaRPr>
            </a:p>
          </p:txBody>
        </p:sp>
      </p:grpSp>
      <p:grpSp>
        <p:nvGrpSpPr>
          <p:cNvPr id="68" name="グループ化 67"/>
          <p:cNvGrpSpPr/>
          <p:nvPr/>
        </p:nvGrpSpPr>
        <p:grpSpPr>
          <a:xfrm>
            <a:off x="6553200" y="3682299"/>
            <a:ext cx="911548" cy="523220"/>
            <a:chOff x="4452397" y="5785505"/>
            <a:chExt cx="911548" cy="523220"/>
          </a:xfrm>
        </p:grpSpPr>
        <p:cxnSp>
          <p:nvCxnSpPr>
            <p:cNvPr id="69" name="直線矢印コネクタ 68"/>
            <p:cNvCxnSpPr/>
            <p:nvPr/>
          </p:nvCxnSpPr>
          <p:spPr bwMode="auto">
            <a:xfrm flipV="1">
              <a:off x="4452397" y="6044299"/>
              <a:ext cx="386245" cy="2816"/>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テキスト ボックス 69"/>
            <p:cNvSpPr txBox="1"/>
            <p:nvPr/>
          </p:nvSpPr>
          <p:spPr>
            <a:xfrm>
              <a:off x="4879517" y="5785505"/>
              <a:ext cx="484428" cy="523220"/>
            </a:xfrm>
            <a:prstGeom prst="rect">
              <a:avLst/>
            </a:prstGeom>
            <a:noFill/>
          </p:spPr>
          <p:txBody>
            <a:bodyPr wrap="none" rtlCol="0">
              <a:spAutoFit/>
            </a:bodyPr>
            <a:lstStyle/>
            <a:p>
              <a:r>
                <a:rPr lang="en-US" altLang="ja-JP" dirty="0">
                  <a:latin typeface="Times New Roman" panose="02020603050405020304" pitchFamily="18" charset="0"/>
                </a:rPr>
                <a:t>-2</a:t>
              </a:r>
              <a:endParaRPr kumimoji="1" lang="ja-JP" altLang="en-US" dirty="0">
                <a:latin typeface="Times New Roman" panose="02020603050405020304" pitchFamily="18" charset="0"/>
              </a:endParaRPr>
            </a:p>
          </p:txBody>
        </p:sp>
      </p:grpSp>
      <p:grpSp>
        <p:nvGrpSpPr>
          <p:cNvPr id="71" name="グループ化 70"/>
          <p:cNvGrpSpPr/>
          <p:nvPr/>
        </p:nvGrpSpPr>
        <p:grpSpPr>
          <a:xfrm>
            <a:off x="6542655" y="4306322"/>
            <a:ext cx="952426" cy="523220"/>
            <a:chOff x="4452397" y="5785505"/>
            <a:chExt cx="952426" cy="523220"/>
          </a:xfrm>
        </p:grpSpPr>
        <p:cxnSp>
          <p:nvCxnSpPr>
            <p:cNvPr id="72" name="直線矢印コネクタ 71"/>
            <p:cNvCxnSpPr/>
            <p:nvPr/>
          </p:nvCxnSpPr>
          <p:spPr bwMode="auto">
            <a:xfrm flipV="1">
              <a:off x="4452397" y="6044299"/>
              <a:ext cx="386245" cy="2816"/>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テキスト ボックス 72"/>
            <p:cNvSpPr txBox="1"/>
            <p:nvPr/>
          </p:nvSpPr>
          <p:spPr>
            <a:xfrm>
              <a:off x="4838641" y="5785505"/>
              <a:ext cx="566182" cy="523220"/>
            </a:xfrm>
            <a:prstGeom prst="rect">
              <a:avLst/>
            </a:prstGeom>
            <a:noFill/>
          </p:spPr>
          <p:txBody>
            <a:bodyPr wrap="none" rtlCol="0">
              <a:spAutoFit/>
            </a:bodyPr>
            <a:lstStyle/>
            <a:p>
              <a:r>
                <a:rPr kumimoji="1" lang="en-US" altLang="ja-JP" dirty="0">
                  <a:latin typeface="Times New Roman" panose="02020603050405020304" pitchFamily="18" charset="0"/>
                </a:rPr>
                <a:t>+3</a:t>
              </a:r>
              <a:endParaRPr kumimoji="1" lang="ja-JP" altLang="en-US" dirty="0">
                <a:latin typeface="Times New Roman" panose="02020603050405020304" pitchFamily="18" charset="0"/>
              </a:endParaRPr>
            </a:p>
          </p:txBody>
        </p:sp>
      </p:grpSp>
      <p:grpSp>
        <p:nvGrpSpPr>
          <p:cNvPr id="74" name="グループ化 73"/>
          <p:cNvGrpSpPr/>
          <p:nvPr/>
        </p:nvGrpSpPr>
        <p:grpSpPr>
          <a:xfrm>
            <a:off x="6553200" y="4895151"/>
            <a:ext cx="788047" cy="722020"/>
            <a:chOff x="4516953" y="5750648"/>
            <a:chExt cx="788047" cy="722020"/>
          </a:xfrm>
        </p:grpSpPr>
        <p:cxnSp>
          <p:nvCxnSpPr>
            <p:cNvPr id="75" name="直線矢印コネクタ 74"/>
            <p:cNvCxnSpPr/>
            <p:nvPr/>
          </p:nvCxnSpPr>
          <p:spPr bwMode="auto">
            <a:xfrm>
              <a:off x="4516953" y="5750648"/>
              <a:ext cx="321689" cy="293651"/>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テキスト ボックス 75"/>
            <p:cNvSpPr txBox="1"/>
            <p:nvPr/>
          </p:nvSpPr>
          <p:spPr>
            <a:xfrm>
              <a:off x="4738819" y="5949448"/>
              <a:ext cx="566181" cy="523220"/>
            </a:xfrm>
            <a:prstGeom prst="rect">
              <a:avLst/>
            </a:prstGeom>
            <a:noFill/>
          </p:spPr>
          <p:txBody>
            <a:bodyPr wrap="none" rtlCol="0">
              <a:spAutoFit/>
            </a:bodyPr>
            <a:lstStyle/>
            <a:p>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77" name="グループ化 76"/>
          <p:cNvGrpSpPr/>
          <p:nvPr/>
        </p:nvGrpSpPr>
        <p:grpSpPr>
          <a:xfrm>
            <a:off x="3923353" y="4838391"/>
            <a:ext cx="660800" cy="709190"/>
            <a:chOff x="4939630" y="5599535"/>
            <a:chExt cx="660800" cy="709190"/>
          </a:xfrm>
        </p:grpSpPr>
        <p:cxnSp>
          <p:nvCxnSpPr>
            <p:cNvPr id="78" name="直線矢印コネクタ 77"/>
            <p:cNvCxnSpPr/>
            <p:nvPr/>
          </p:nvCxnSpPr>
          <p:spPr bwMode="auto">
            <a:xfrm flipH="1">
              <a:off x="5332807" y="5599535"/>
              <a:ext cx="267623" cy="280927"/>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テキスト ボックス 78"/>
            <p:cNvSpPr txBox="1"/>
            <p:nvPr/>
          </p:nvSpPr>
          <p:spPr>
            <a:xfrm>
              <a:off x="4939630" y="5785505"/>
              <a:ext cx="364203" cy="523220"/>
            </a:xfrm>
            <a:prstGeom prst="rect">
              <a:avLst/>
            </a:prstGeom>
            <a:noFill/>
          </p:spPr>
          <p:txBody>
            <a:bodyPr wrap="none" rtlCol="0">
              <a:spAutoFit/>
            </a:bodyPr>
            <a:lstStyle/>
            <a:p>
              <a:r>
                <a:rPr lang="en-US" altLang="ja-JP" dirty="0">
                  <a:latin typeface="Times New Roman" panose="02020603050405020304" pitchFamily="18" charset="0"/>
                </a:rPr>
                <a:t>0</a:t>
              </a:r>
              <a:endParaRPr kumimoji="1" lang="ja-JP" altLang="en-US" dirty="0">
                <a:latin typeface="Times New Roman" panose="02020603050405020304" pitchFamily="18" charset="0"/>
              </a:endParaRPr>
            </a:p>
          </p:txBody>
        </p:sp>
      </p:grpSp>
      <p:sp>
        <p:nvSpPr>
          <p:cNvPr id="82" name="テキスト ボックス 81"/>
          <p:cNvSpPr txBox="1"/>
          <p:nvPr/>
        </p:nvSpPr>
        <p:spPr>
          <a:xfrm>
            <a:off x="3750288" y="5665163"/>
            <a:ext cx="4156907" cy="1040285"/>
          </a:xfrm>
          <a:prstGeom prst="rect">
            <a:avLst/>
          </a:prstGeom>
          <a:noFill/>
        </p:spPr>
        <p:txBody>
          <a:bodyPr wrap="none" rtlCol="0">
            <a:spAutoFit/>
          </a:bodyPr>
          <a:lstStyle/>
          <a:p>
            <a:pPr algn="l"/>
            <a:r>
              <a:rPr lang="ja-JP" altLang="en-US" dirty="0"/>
              <a:t>各列の和を求める</a:t>
            </a:r>
            <a:endParaRPr lang="en-US" altLang="ja-JP" dirty="0"/>
          </a:p>
          <a:p>
            <a:pPr algn="l"/>
            <a:r>
              <a:rPr kumimoji="1" lang="en-US" altLang="ja-JP" dirty="0"/>
              <a:t>+3:</a:t>
            </a:r>
            <a:r>
              <a:rPr kumimoji="1" lang="ja-JP" altLang="en-US" dirty="0"/>
              <a:t>○の勝ち　</a:t>
            </a:r>
            <a:r>
              <a:rPr kumimoji="1" lang="en-US" altLang="ja-JP" dirty="0"/>
              <a:t>-3:×</a:t>
            </a:r>
            <a:r>
              <a:rPr kumimoji="1" lang="ja-JP" altLang="en-US" dirty="0"/>
              <a:t>の勝ち</a:t>
            </a:r>
          </a:p>
        </p:txBody>
      </p:sp>
    </p:spTree>
    <p:extLst>
      <p:ext uri="{BB962C8B-B14F-4D97-AF65-F5344CB8AC3E}">
        <p14:creationId xmlns:p14="http://schemas.microsoft.com/office/powerpoint/2010/main" val="428807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left)">
                                      <p:cBhvr>
                                        <p:cTn id="11" dur="500"/>
                                        <p:tgtEl>
                                          <p:spTgt spid="39"/>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500"/>
                                        <p:tgtEl>
                                          <p:spTgt spid="22"/>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wipe(up)">
                                      <p:cBhvr>
                                        <p:cTn id="19" dur="500"/>
                                        <p:tgtEl>
                                          <p:spTgt spid="41"/>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wipe(up)">
                                      <p:cBhvr>
                                        <p:cTn id="23" dur="500"/>
                                        <p:tgtEl>
                                          <p:spTgt spid="52"/>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wipe(up)">
                                      <p:cBhvr>
                                        <p:cTn id="27" dur="500"/>
                                        <p:tgtEl>
                                          <p:spTgt spid="53"/>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wipe(up)">
                                      <p:cBhvr>
                                        <p:cTn id="31" dur="500"/>
                                        <p:tgtEl>
                                          <p:spTgt spid="54"/>
                                        </p:tgtEl>
                                      </p:cBhvr>
                                    </p:animEffect>
                                  </p:childTnLst>
                                </p:cTn>
                              </p:par>
                            </p:childTnLst>
                          </p:cTn>
                        </p:par>
                        <p:par>
                          <p:cTn id="32" fill="hold">
                            <p:stCondLst>
                              <p:cond delay="3500"/>
                            </p:stCondLst>
                            <p:childTnLst>
                              <p:par>
                                <p:cTn id="33" presetID="22" presetClass="entr" presetSubtype="1" fill="hold"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wipe(up)">
                                      <p:cBhvr>
                                        <p:cTn id="35" dur="500"/>
                                        <p:tgtEl>
                                          <p:spTgt spid="5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wipe(left)">
                                      <p:cBhvr>
                                        <p:cTn id="40" dur="500"/>
                                        <p:tgtEl>
                                          <p:spTgt spid="63"/>
                                        </p:tgtEl>
                                      </p:cBhvr>
                                    </p:animEffect>
                                  </p:childTnLst>
                                </p:cTn>
                              </p:par>
                            </p:childTnLst>
                          </p:cTn>
                        </p:par>
                        <p:par>
                          <p:cTn id="41" fill="hold">
                            <p:stCondLst>
                              <p:cond delay="500"/>
                            </p:stCondLst>
                            <p:childTnLst>
                              <p:par>
                                <p:cTn id="42" presetID="22" presetClass="entr" presetSubtype="8" fill="hold" nodeType="afterEffect">
                                  <p:stCondLst>
                                    <p:cond delay="0"/>
                                  </p:stCondLst>
                                  <p:childTnLst>
                                    <p:set>
                                      <p:cBhvr>
                                        <p:cTn id="43" dur="1" fill="hold">
                                          <p:stCondLst>
                                            <p:cond delay="0"/>
                                          </p:stCondLst>
                                        </p:cTn>
                                        <p:tgtEl>
                                          <p:spTgt spid="68"/>
                                        </p:tgtEl>
                                        <p:attrNameLst>
                                          <p:attrName>style.visibility</p:attrName>
                                        </p:attrNameLst>
                                      </p:cBhvr>
                                      <p:to>
                                        <p:strVal val="visible"/>
                                      </p:to>
                                    </p:set>
                                    <p:animEffect transition="in" filter="wipe(left)">
                                      <p:cBhvr>
                                        <p:cTn id="44" dur="500"/>
                                        <p:tgtEl>
                                          <p:spTgt spid="68"/>
                                        </p:tgtEl>
                                      </p:cBhvr>
                                    </p:animEffect>
                                  </p:childTnLst>
                                </p:cTn>
                              </p:par>
                            </p:childTnLst>
                          </p:cTn>
                        </p:par>
                        <p:par>
                          <p:cTn id="45" fill="hold">
                            <p:stCondLst>
                              <p:cond delay="1000"/>
                            </p:stCondLst>
                            <p:childTnLst>
                              <p:par>
                                <p:cTn id="46" presetID="22" presetClass="entr" presetSubtype="8" fill="hold"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wipe(left)">
                                      <p:cBhvr>
                                        <p:cTn id="48" dur="500"/>
                                        <p:tgtEl>
                                          <p:spTgt spid="71"/>
                                        </p:tgtEl>
                                      </p:cBhvr>
                                    </p:animEffect>
                                  </p:childTnLst>
                                </p:cTn>
                              </p:par>
                            </p:childTnLst>
                          </p:cTn>
                        </p:par>
                        <p:par>
                          <p:cTn id="49" fill="hold">
                            <p:stCondLst>
                              <p:cond delay="1500"/>
                            </p:stCondLst>
                            <p:childTnLst>
                              <p:par>
                                <p:cTn id="50" presetID="22" presetClass="entr" presetSubtype="1" fill="hold"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wipe(up)">
                                      <p:cBhvr>
                                        <p:cTn id="52" dur="500"/>
                                        <p:tgtEl>
                                          <p:spTgt spid="30"/>
                                        </p:tgtEl>
                                      </p:cBhvr>
                                    </p:animEffect>
                                  </p:childTnLst>
                                </p:cTn>
                              </p:par>
                            </p:childTnLst>
                          </p:cTn>
                        </p:par>
                        <p:par>
                          <p:cTn id="53" fill="hold">
                            <p:stCondLst>
                              <p:cond delay="2000"/>
                            </p:stCondLst>
                            <p:childTnLst>
                              <p:par>
                                <p:cTn id="54" presetID="22" presetClass="entr" presetSubtype="1" fill="hold"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wipe(up)">
                                      <p:cBhvr>
                                        <p:cTn id="56" dur="500"/>
                                        <p:tgtEl>
                                          <p:spTgt spid="57"/>
                                        </p:tgtEl>
                                      </p:cBhvr>
                                    </p:animEffect>
                                  </p:childTnLst>
                                </p:cTn>
                              </p:par>
                            </p:childTnLst>
                          </p:cTn>
                        </p:par>
                        <p:par>
                          <p:cTn id="57" fill="hold">
                            <p:stCondLst>
                              <p:cond delay="2500"/>
                            </p:stCondLst>
                            <p:childTnLst>
                              <p:par>
                                <p:cTn id="58" presetID="22" presetClass="entr" presetSubtype="1" fill="hold" nodeType="afterEffect">
                                  <p:stCondLst>
                                    <p:cond delay="0"/>
                                  </p:stCondLst>
                                  <p:childTnLst>
                                    <p:set>
                                      <p:cBhvr>
                                        <p:cTn id="59" dur="1" fill="hold">
                                          <p:stCondLst>
                                            <p:cond delay="0"/>
                                          </p:stCondLst>
                                        </p:cTn>
                                        <p:tgtEl>
                                          <p:spTgt spid="60"/>
                                        </p:tgtEl>
                                        <p:attrNameLst>
                                          <p:attrName>style.visibility</p:attrName>
                                        </p:attrNameLst>
                                      </p:cBhvr>
                                      <p:to>
                                        <p:strVal val="visible"/>
                                      </p:to>
                                    </p:set>
                                    <p:animEffect transition="in" filter="wipe(up)">
                                      <p:cBhvr>
                                        <p:cTn id="60" dur="500"/>
                                        <p:tgtEl>
                                          <p:spTgt spid="60"/>
                                        </p:tgtEl>
                                      </p:cBhvr>
                                    </p:animEffect>
                                  </p:childTnLst>
                                </p:cTn>
                              </p:par>
                            </p:childTnLst>
                          </p:cTn>
                        </p:par>
                        <p:par>
                          <p:cTn id="61" fill="hold">
                            <p:stCondLst>
                              <p:cond delay="3000"/>
                            </p:stCondLst>
                            <p:childTnLst>
                              <p:par>
                                <p:cTn id="62" presetID="22" presetClass="entr" presetSubtype="8" fill="hold" nodeType="afterEffect">
                                  <p:stCondLst>
                                    <p:cond delay="0"/>
                                  </p:stCondLst>
                                  <p:childTnLst>
                                    <p:set>
                                      <p:cBhvr>
                                        <p:cTn id="63" dur="1" fill="hold">
                                          <p:stCondLst>
                                            <p:cond delay="0"/>
                                          </p:stCondLst>
                                        </p:cTn>
                                        <p:tgtEl>
                                          <p:spTgt spid="74"/>
                                        </p:tgtEl>
                                        <p:attrNameLst>
                                          <p:attrName>style.visibility</p:attrName>
                                        </p:attrNameLst>
                                      </p:cBhvr>
                                      <p:to>
                                        <p:strVal val="visible"/>
                                      </p:to>
                                    </p:set>
                                    <p:animEffect transition="in" filter="wipe(left)">
                                      <p:cBhvr>
                                        <p:cTn id="64" dur="500"/>
                                        <p:tgtEl>
                                          <p:spTgt spid="74"/>
                                        </p:tgtEl>
                                      </p:cBhvr>
                                    </p:animEffect>
                                  </p:childTnLst>
                                </p:cTn>
                              </p:par>
                            </p:childTnLst>
                          </p:cTn>
                        </p:par>
                        <p:par>
                          <p:cTn id="65" fill="hold">
                            <p:stCondLst>
                              <p:cond delay="3500"/>
                            </p:stCondLst>
                            <p:childTnLst>
                              <p:par>
                                <p:cTn id="66" presetID="22" presetClass="entr" presetSubtype="1" fill="hold" nodeType="afterEffect">
                                  <p:stCondLst>
                                    <p:cond delay="0"/>
                                  </p:stCondLst>
                                  <p:childTnLst>
                                    <p:set>
                                      <p:cBhvr>
                                        <p:cTn id="67" dur="1" fill="hold">
                                          <p:stCondLst>
                                            <p:cond delay="0"/>
                                          </p:stCondLst>
                                        </p:cTn>
                                        <p:tgtEl>
                                          <p:spTgt spid="77"/>
                                        </p:tgtEl>
                                        <p:attrNameLst>
                                          <p:attrName>style.visibility</p:attrName>
                                        </p:attrNameLst>
                                      </p:cBhvr>
                                      <p:to>
                                        <p:strVal val="visible"/>
                                      </p:to>
                                    </p:set>
                                    <p:animEffect transition="in" filter="wipe(up)">
                                      <p:cBhvr>
                                        <p:cTn id="68" dur="500"/>
                                        <p:tgtEl>
                                          <p:spTgt spid="77"/>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checkerboard(across)">
                                      <p:cBhvr>
                                        <p:cTn id="73"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局面の評価値</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lang="en-US" altLang="ja-JP" baseline="0" dirty="0" err="1">
                <a:latin typeface="Times New Roman" pitchFamily="18" charset="0"/>
              </a:rPr>
              <a:t>getValue</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kumimoji="1" lang="ja-JP" altLang="en-US" baseline="0" dirty="0">
                <a:latin typeface="Times New Roman" pitchFamily="18" charset="0"/>
              </a:rPr>
              <a:t>局面の評価値を返す</a:t>
            </a:r>
          </a:p>
        </p:txBody>
      </p:sp>
      <p:sp>
        <p:nvSpPr>
          <p:cNvPr id="4" name="正方形/長方形 3"/>
          <p:cNvSpPr/>
          <p:nvPr/>
        </p:nvSpPr>
        <p:spPr bwMode="auto">
          <a:xfrm>
            <a:off x="609600" y="3048000"/>
            <a:ext cx="8001000" cy="32004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getValue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ja-JP" altLang="en-US" sz="2400" dirty="0">
                <a:latin typeface="Times New Roman" pitchFamily="18" charset="0"/>
              </a:rPr>
              <a:t>現在の局面からどちらが優勢かを返す</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latin typeface="Times New Roman" pitchFamily="18" charset="0"/>
              </a:rPr>
              <a:t>   先手優勢なら正、後手優勢なら負の値</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a:t>
            </a:r>
            <a:r>
              <a:rPr lang="ja-JP" altLang="en-US" sz="2400" dirty="0">
                <a:latin typeface="Times New Roman" pitchFamily="18" charset="0"/>
              </a:rPr>
              <a:t>先手勝ちなら</a:t>
            </a:r>
            <a:r>
              <a:rPr lang="en-US" altLang="ja-JP" sz="2400" dirty="0">
                <a:latin typeface="Times New Roman" pitchFamily="18" charset="0"/>
              </a:rPr>
              <a:t>+</a:t>
            </a:r>
            <a:r>
              <a:rPr lang="ja-JP" altLang="en-US" sz="2400" dirty="0">
                <a:latin typeface="Times New Roman" pitchFamily="18" charset="0"/>
              </a:rPr>
              <a:t>∞、後手勝ちなら</a:t>
            </a:r>
            <a:r>
              <a:rPr lang="en-US" altLang="ja-JP" sz="2400" dirty="0">
                <a:latin typeface="Times New Roman" pitchFamily="18" charset="0"/>
              </a:rPr>
              <a:t>-</a:t>
            </a:r>
            <a:r>
              <a:rPr lang="ja-JP" altLang="en-US" sz="2400" dirty="0">
                <a:latin typeface="Times New Roman" pitchFamily="18" charset="0"/>
              </a:rPr>
              <a:t>∞</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局面の評価値</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lang="en-US" altLang="ja-JP" baseline="0" dirty="0" err="1">
                <a:latin typeface="Times New Roman" pitchFamily="18" charset="0"/>
              </a:rPr>
              <a:t>getValue</a:t>
            </a:r>
            <a:r>
              <a:rPr kumimoji="1" lang="en-US" altLang="ja-JP" baseline="0" dirty="0">
                <a:latin typeface="Times New Roman" pitchFamily="18" charset="0"/>
              </a:rPr>
              <a:t>()</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kumimoji="1" lang="ja-JP" altLang="en-US" baseline="0" dirty="0">
                <a:latin typeface="Times New Roman" pitchFamily="18" charset="0"/>
              </a:rPr>
              <a:t>指定した手数を先読みした上で局面の評価値を返す</a:t>
            </a:r>
          </a:p>
        </p:txBody>
      </p:sp>
      <p:sp>
        <p:nvSpPr>
          <p:cNvPr id="4" name="正方形/長方形 3"/>
          <p:cNvSpPr/>
          <p:nvPr/>
        </p:nvSpPr>
        <p:spPr bwMode="auto">
          <a:xfrm>
            <a:off x="609600" y="3048000"/>
            <a:ext cx="8001000" cy="32004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getValue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depth)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r>
              <a:rPr lang="ja-JP" altLang="en-US" sz="2400" dirty="0">
                <a:latin typeface="Times New Roman" pitchFamily="18" charset="0"/>
              </a:rPr>
              <a:t>現在の局面から</a:t>
            </a:r>
            <a:r>
              <a:rPr lang="en-US" altLang="ja-JP" sz="2400" dirty="0">
                <a:latin typeface="Times New Roman" pitchFamily="18" charset="0"/>
              </a:rPr>
              <a:t>depth</a:t>
            </a:r>
            <a:r>
              <a:rPr lang="ja-JP" altLang="en-US" sz="2400" dirty="0">
                <a:latin typeface="Times New Roman" pitchFamily="18" charset="0"/>
              </a:rPr>
              <a:t>先まで読んでどちらが優勢かを返す</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latin typeface="Times New Roman" pitchFamily="18" charset="0"/>
              </a:rPr>
              <a:t>   先手優勢なら正、後手優勢なら負の値</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a:t>
            </a:r>
            <a:r>
              <a:rPr lang="ja-JP" altLang="en-US" sz="2400" dirty="0">
                <a:latin typeface="Times New Roman" pitchFamily="18" charset="0"/>
              </a:rPr>
              <a:t>先手勝ちなら</a:t>
            </a:r>
            <a:r>
              <a:rPr lang="en-US" altLang="ja-JP" sz="2400" dirty="0">
                <a:latin typeface="Times New Roman" pitchFamily="18" charset="0"/>
              </a:rPr>
              <a:t>+</a:t>
            </a:r>
            <a:r>
              <a:rPr lang="ja-JP" altLang="en-US" sz="2400" dirty="0">
                <a:latin typeface="Times New Roman" pitchFamily="18" charset="0"/>
              </a:rPr>
              <a:t>∞、後手勝ちなら</a:t>
            </a:r>
            <a:r>
              <a:rPr lang="en-US" altLang="ja-JP" sz="2400" dirty="0">
                <a:latin typeface="Times New Roman" pitchFamily="18" charset="0"/>
              </a:rPr>
              <a:t>-</a:t>
            </a:r>
            <a:r>
              <a:rPr lang="ja-JP" altLang="en-US" sz="2400" dirty="0">
                <a:latin typeface="Times New Roman" pitchFamily="18" charset="0"/>
              </a:rPr>
              <a:t>∞</a:t>
            </a:r>
            <a:endParaRPr lang="en-US" altLang="ja-JP" sz="2400" dirty="0">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駒・石を表現するクラス</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駒</a:t>
            </a:r>
            <a:endParaRPr kumimoji="1" lang="en-US" altLang="ja-JP" baseline="0" dirty="0">
              <a:latin typeface="Times New Roman" pitchFamily="18" charset="0"/>
            </a:endParaRPr>
          </a:p>
          <a:p>
            <a:pPr lvl="1"/>
            <a:r>
              <a:rPr lang="ja-JP" altLang="en-US" baseline="0" dirty="0">
                <a:latin typeface="Times New Roman" pitchFamily="18" charset="0"/>
              </a:rPr>
              <a:t>駒の種類</a:t>
            </a:r>
            <a:endParaRPr lang="en-US" altLang="ja-JP" baseline="0" dirty="0">
              <a:latin typeface="Times New Roman" pitchFamily="18" charset="0"/>
            </a:endParaRPr>
          </a:p>
          <a:p>
            <a:pPr lvl="1"/>
            <a:r>
              <a:rPr kumimoji="1" lang="ja-JP" altLang="en-US" baseline="0" dirty="0">
                <a:latin typeface="Times New Roman" pitchFamily="18" charset="0"/>
              </a:rPr>
              <a:t>誰の駒か</a:t>
            </a:r>
            <a:endParaRPr kumimoji="1" lang="en-US" altLang="ja-JP" baseline="0" dirty="0">
              <a:latin typeface="Times New Roman" pitchFamily="18" charset="0"/>
            </a:endParaRPr>
          </a:p>
          <a:p>
            <a:pPr lvl="1"/>
            <a:r>
              <a:rPr lang="ja-JP" altLang="en-US" baseline="0" dirty="0">
                <a:latin typeface="Times New Roman" pitchFamily="18" charset="0"/>
              </a:rPr>
              <a:t>駒の位置</a:t>
            </a:r>
            <a:endParaRPr lang="en-US" altLang="ja-JP" baseline="0" dirty="0">
              <a:latin typeface="Times New Roman" pitchFamily="18" charset="0"/>
            </a:endParaRPr>
          </a:p>
          <a:p>
            <a:pPr lvl="1"/>
            <a:r>
              <a:rPr kumimoji="1" lang="ja-JP" altLang="en-US" baseline="0" dirty="0">
                <a:latin typeface="Times New Roman" pitchFamily="18" charset="0"/>
              </a:rPr>
              <a:t>駒の移動範囲</a:t>
            </a:r>
          </a:p>
        </p:txBody>
      </p:sp>
    </p:spTree>
    <p:extLst>
      <p:ext uri="{BB962C8B-B14F-4D97-AF65-F5344CB8AC3E}">
        <p14:creationId xmlns:p14="http://schemas.microsoft.com/office/powerpoint/2010/main" val="40220723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次の手を表現するクラス</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ja-JP" altLang="en-US" baseline="0" dirty="0">
                <a:latin typeface="Times New Roman" pitchFamily="18" charset="0"/>
              </a:rPr>
              <a:t>次の手</a:t>
            </a:r>
            <a:endParaRPr lang="en-US" altLang="ja-JP" baseline="0" dirty="0">
              <a:latin typeface="Times New Roman" pitchFamily="18" charset="0"/>
            </a:endParaRPr>
          </a:p>
          <a:p>
            <a:pPr lvl="1"/>
            <a:r>
              <a:rPr lang="ja-JP" altLang="en-US" baseline="0" dirty="0">
                <a:latin typeface="Times New Roman" pitchFamily="18" charset="0"/>
              </a:rPr>
              <a:t>駒・石の種類</a:t>
            </a:r>
            <a:endParaRPr lang="en-US" altLang="ja-JP" baseline="0" dirty="0">
              <a:latin typeface="Times New Roman" pitchFamily="18" charset="0"/>
            </a:endParaRPr>
          </a:p>
          <a:p>
            <a:pPr lvl="1"/>
            <a:r>
              <a:rPr kumimoji="1" lang="ja-JP" altLang="en-US" baseline="0" dirty="0">
                <a:latin typeface="Times New Roman" pitchFamily="18" charset="0"/>
              </a:rPr>
              <a:t>動かす・置く位置</a:t>
            </a:r>
            <a:endParaRPr kumimoji="1" lang="en-US" altLang="ja-JP" baseline="0" dirty="0">
              <a:latin typeface="Times New Roman" pitchFamily="18" charset="0"/>
            </a:endParaRPr>
          </a:p>
        </p:txBody>
      </p:sp>
      <p:sp>
        <p:nvSpPr>
          <p:cNvPr id="4" name="正方形/長方形 3"/>
          <p:cNvSpPr/>
          <p:nvPr/>
        </p:nvSpPr>
        <p:spPr bwMode="auto">
          <a:xfrm>
            <a:off x="1373728" y="394985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026862" y="394985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2679996" y="394985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1373728" y="459211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026862" y="459211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679996" y="459211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1373728" y="523438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2026862" y="523438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679996" y="523438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円/楕円 12"/>
          <p:cNvSpPr/>
          <p:nvPr/>
        </p:nvSpPr>
        <p:spPr bwMode="auto">
          <a:xfrm>
            <a:off x="1466261" y="4036523"/>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4" name="グループ化 13"/>
          <p:cNvGrpSpPr/>
          <p:nvPr/>
        </p:nvGrpSpPr>
        <p:grpSpPr>
          <a:xfrm>
            <a:off x="2133621" y="4068334"/>
            <a:ext cx="428748" cy="428748"/>
            <a:chOff x="5556278" y="4626401"/>
            <a:chExt cx="428748" cy="428748"/>
          </a:xfrm>
        </p:grpSpPr>
        <p:cxnSp>
          <p:nvCxnSpPr>
            <p:cNvPr id="15" name="直線コネクタ 14"/>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円/楕円 16"/>
          <p:cNvSpPr/>
          <p:nvPr/>
        </p:nvSpPr>
        <p:spPr bwMode="auto">
          <a:xfrm>
            <a:off x="1466261" y="5332779"/>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8" name="グループ化 17"/>
          <p:cNvGrpSpPr/>
          <p:nvPr/>
        </p:nvGrpSpPr>
        <p:grpSpPr>
          <a:xfrm>
            <a:off x="1494713" y="4699471"/>
            <a:ext cx="428748" cy="428748"/>
            <a:chOff x="5556278" y="4626401"/>
            <a:chExt cx="428748" cy="428748"/>
          </a:xfrm>
        </p:grpSpPr>
        <p:cxnSp>
          <p:nvCxnSpPr>
            <p:cNvPr id="19" name="直線コネクタ 18"/>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 name="円/楕円 20"/>
          <p:cNvSpPr/>
          <p:nvPr/>
        </p:nvSpPr>
        <p:spPr bwMode="auto">
          <a:xfrm>
            <a:off x="2772529" y="5332779"/>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2" name="グループ化 21"/>
          <p:cNvGrpSpPr/>
          <p:nvPr/>
        </p:nvGrpSpPr>
        <p:grpSpPr>
          <a:xfrm>
            <a:off x="2126279" y="4698877"/>
            <a:ext cx="428748" cy="428748"/>
            <a:chOff x="5556278" y="4626401"/>
            <a:chExt cx="428748" cy="428748"/>
          </a:xfrm>
        </p:grpSpPr>
        <p:cxnSp>
          <p:nvCxnSpPr>
            <p:cNvPr id="23" name="直線コネクタ 22"/>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6" name="テキスト ボックス 25"/>
          <p:cNvSpPr txBox="1"/>
          <p:nvPr/>
        </p:nvSpPr>
        <p:spPr>
          <a:xfrm>
            <a:off x="1541384" y="3339961"/>
            <a:ext cx="364202" cy="523220"/>
          </a:xfrm>
          <a:prstGeom prst="rect">
            <a:avLst/>
          </a:prstGeom>
          <a:noFill/>
        </p:spPr>
        <p:txBody>
          <a:bodyPr wrap="none" rtlCol="0">
            <a:spAutoFit/>
          </a:bodyPr>
          <a:lstStyle/>
          <a:p>
            <a:r>
              <a:rPr kumimoji="1" lang="en-US" altLang="ja-JP" dirty="0">
                <a:latin typeface="Times New Roman" panose="02020603050405020304" pitchFamily="18" charset="0"/>
                <a:cs typeface="Times New Roman" panose="02020603050405020304" pitchFamily="18" charset="0"/>
              </a:rPr>
              <a:t>0</a:t>
            </a:r>
            <a:endParaRPr kumimoji="1" lang="ja-JP" altLang="en-US" dirty="0">
              <a:latin typeface="Times New Roman" panose="02020603050405020304" pitchFamily="18" charset="0"/>
              <a:cs typeface="Times New Roman" panose="02020603050405020304" pitchFamily="18" charset="0"/>
            </a:endParaRPr>
          </a:p>
        </p:txBody>
      </p:sp>
      <p:sp>
        <p:nvSpPr>
          <p:cNvPr id="27" name="テキスト ボックス 26"/>
          <p:cNvSpPr txBox="1"/>
          <p:nvPr/>
        </p:nvSpPr>
        <p:spPr>
          <a:xfrm>
            <a:off x="2198167" y="3339961"/>
            <a:ext cx="364203"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1</a:t>
            </a:r>
            <a:endParaRPr kumimoji="1" lang="ja-JP" altLang="en-US" dirty="0">
              <a:latin typeface="Times New Roman" panose="02020603050405020304" pitchFamily="18" charset="0"/>
              <a:cs typeface="Times New Roman" panose="02020603050405020304" pitchFamily="18" charset="0"/>
            </a:endParaRPr>
          </a:p>
        </p:txBody>
      </p:sp>
      <p:sp>
        <p:nvSpPr>
          <p:cNvPr id="28" name="テキスト ボックス 27"/>
          <p:cNvSpPr txBox="1"/>
          <p:nvPr/>
        </p:nvSpPr>
        <p:spPr>
          <a:xfrm>
            <a:off x="2865527" y="3339961"/>
            <a:ext cx="364203"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2</a:t>
            </a:r>
            <a:endParaRPr kumimoji="1" lang="ja-JP" altLang="en-US" dirty="0">
              <a:latin typeface="Times New Roman" panose="02020603050405020304" pitchFamily="18" charset="0"/>
              <a:cs typeface="Times New Roman" panose="02020603050405020304" pitchFamily="18" charset="0"/>
            </a:endParaRPr>
          </a:p>
        </p:txBody>
      </p:sp>
      <p:sp>
        <p:nvSpPr>
          <p:cNvPr id="29" name="テキスト ボックス 28"/>
          <p:cNvSpPr txBox="1"/>
          <p:nvPr/>
        </p:nvSpPr>
        <p:spPr>
          <a:xfrm>
            <a:off x="956147" y="3970503"/>
            <a:ext cx="364202" cy="523220"/>
          </a:xfrm>
          <a:prstGeom prst="rect">
            <a:avLst/>
          </a:prstGeom>
          <a:noFill/>
        </p:spPr>
        <p:txBody>
          <a:bodyPr wrap="none" rtlCol="0">
            <a:spAutoFit/>
          </a:bodyPr>
          <a:lstStyle/>
          <a:p>
            <a:r>
              <a:rPr kumimoji="1" lang="en-US" altLang="ja-JP" dirty="0">
                <a:latin typeface="Times New Roman" panose="02020603050405020304" pitchFamily="18" charset="0"/>
                <a:cs typeface="Times New Roman" panose="02020603050405020304" pitchFamily="18" charset="0"/>
              </a:rPr>
              <a:t>0</a:t>
            </a:r>
            <a:endParaRPr kumimoji="1" lang="ja-JP" altLang="en-US" dirty="0">
              <a:latin typeface="Times New Roman" panose="02020603050405020304" pitchFamily="18" charset="0"/>
              <a:cs typeface="Times New Roman" panose="02020603050405020304" pitchFamily="18" charset="0"/>
            </a:endParaRPr>
          </a:p>
        </p:txBody>
      </p:sp>
      <p:sp>
        <p:nvSpPr>
          <p:cNvPr id="30" name="テキスト ボックス 29"/>
          <p:cNvSpPr txBox="1"/>
          <p:nvPr/>
        </p:nvSpPr>
        <p:spPr>
          <a:xfrm>
            <a:off x="949032" y="4676285"/>
            <a:ext cx="364203"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1</a:t>
            </a:r>
            <a:endParaRPr kumimoji="1" lang="ja-JP" altLang="en-US" dirty="0">
              <a:latin typeface="Times New Roman" panose="02020603050405020304" pitchFamily="18" charset="0"/>
              <a:cs typeface="Times New Roman" panose="02020603050405020304" pitchFamily="18" charset="0"/>
            </a:endParaRPr>
          </a:p>
        </p:txBody>
      </p:sp>
      <p:sp>
        <p:nvSpPr>
          <p:cNvPr id="31" name="テキスト ボックス 30"/>
          <p:cNvSpPr txBox="1"/>
          <p:nvPr/>
        </p:nvSpPr>
        <p:spPr>
          <a:xfrm>
            <a:off x="966296" y="5293907"/>
            <a:ext cx="364203"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2</a:t>
            </a:r>
            <a:endParaRPr kumimoji="1" lang="ja-JP" altLang="en-US" dirty="0">
              <a:latin typeface="Times New Roman" panose="02020603050405020304" pitchFamily="18" charset="0"/>
              <a:cs typeface="Times New Roman" panose="02020603050405020304" pitchFamily="18" charset="0"/>
            </a:endParaRPr>
          </a:p>
        </p:txBody>
      </p:sp>
      <p:sp>
        <p:nvSpPr>
          <p:cNvPr id="32" name="テキスト ボックス 31"/>
          <p:cNvSpPr txBox="1"/>
          <p:nvPr/>
        </p:nvSpPr>
        <p:spPr>
          <a:xfrm>
            <a:off x="4298724" y="5263327"/>
            <a:ext cx="2779928" cy="1040285"/>
          </a:xfrm>
          <a:prstGeom prst="rect">
            <a:avLst/>
          </a:prstGeom>
          <a:noFill/>
        </p:spPr>
        <p:txBody>
          <a:bodyPr wrap="none" rtlCol="0">
            <a:spAutoFit/>
          </a:bodyPr>
          <a:lstStyle/>
          <a:p>
            <a:pPr algn="l"/>
            <a:r>
              <a:rPr lang="en-US" altLang="ja-JP" dirty="0"/>
              <a:t>place = {1, 2}</a:t>
            </a:r>
          </a:p>
          <a:p>
            <a:pPr algn="l"/>
            <a:r>
              <a:rPr kumimoji="1" lang="en-US" altLang="ja-JP" dirty="0"/>
              <a:t>type = NOUGHT</a:t>
            </a:r>
            <a:endParaRPr kumimoji="1" lang="ja-JP" altLang="en-US" dirty="0"/>
          </a:p>
        </p:txBody>
      </p:sp>
      <p:sp>
        <p:nvSpPr>
          <p:cNvPr id="33" name="正方形/長方形 32"/>
          <p:cNvSpPr/>
          <p:nvPr/>
        </p:nvSpPr>
        <p:spPr bwMode="auto">
          <a:xfrm>
            <a:off x="4578927" y="2931434"/>
            <a:ext cx="3352800" cy="200646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class Puts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4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en-US" altLang="ja-JP" sz="2400" dirty="0">
                <a:latin typeface="Times New Roman" panose="02020603050405020304" pitchFamily="18" charset="0"/>
              </a:rPr>
              <a:t>place</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type: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grpSp>
        <p:nvGrpSpPr>
          <p:cNvPr id="37" name="グループ化 36"/>
          <p:cNvGrpSpPr/>
          <p:nvPr/>
        </p:nvGrpSpPr>
        <p:grpSpPr>
          <a:xfrm>
            <a:off x="2362200" y="5562601"/>
            <a:ext cx="1096129" cy="1127608"/>
            <a:chOff x="2362200" y="5562601"/>
            <a:chExt cx="1096129" cy="1127608"/>
          </a:xfrm>
        </p:grpSpPr>
        <p:sp>
          <p:nvSpPr>
            <p:cNvPr id="25" name="円/楕円 24"/>
            <p:cNvSpPr/>
            <p:nvPr/>
          </p:nvSpPr>
          <p:spPr bwMode="auto">
            <a:xfrm>
              <a:off x="3001129" y="6233009"/>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5" name="直線矢印コネクタ 34"/>
            <p:cNvCxnSpPr/>
            <p:nvPr/>
          </p:nvCxnSpPr>
          <p:spPr bwMode="auto">
            <a:xfrm flipH="1" flipV="1">
              <a:off x="2362200" y="5562601"/>
              <a:ext cx="570322" cy="658598"/>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84678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additive="base">
                                        <p:cTn id="12" dur="500" fill="hold"/>
                                        <p:tgtEl>
                                          <p:spTgt spid="32"/>
                                        </p:tgtEl>
                                        <p:attrNameLst>
                                          <p:attrName>ppt_x</p:attrName>
                                        </p:attrNameLst>
                                      </p:cBhvr>
                                      <p:tavLst>
                                        <p:tav tm="0">
                                          <p:val>
                                            <p:strVal val="#ppt_x"/>
                                          </p:val>
                                        </p:tav>
                                        <p:tav tm="100000">
                                          <p:val>
                                            <p:strVal val="#ppt_x"/>
                                          </p:val>
                                        </p:tav>
                                      </p:tavLst>
                                    </p:anim>
                                    <p:anim calcmode="lin" valueType="num">
                                      <p:cBhvr additive="base">
                                        <p:cTn id="13"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baseline="0" dirty="0">
                <a:latin typeface="Times New Roman" pitchFamily="18" charset="0"/>
              </a:rPr>
              <a:t>次の手を表すクラス</a:t>
            </a:r>
          </a:p>
        </p:txBody>
      </p:sp>
      <p:sp>
        <p:nvSpPr>
          <p:cNvPr id="5" name="正方形/長方形 4"/>
          <p:cNvSpPr/>
          <p:nvPr/>
        </p:nvSpPr>
        <p:spPr bwMode="auto">
          <a:xfrm>
            <a:off x="1447800" y="1524000"/>
            <a:ext cx="6248400" cy="44958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class Puts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4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en-US" altLang="ja-JP" sz="2400" dirty="0">
                <a:latin typeface="Times New Roman" panose="02020603050405020304" pitchFamily="18" charset="0"/>
              </a:rPr>
              <a:t>place</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lang="ja-JP" altLang="en-US" sz="2400"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石を置く位置</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type: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置く石の種類</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Puts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place,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type)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this.place</a:t>
            </a:r>
            <a:r>
              <a:rPr lang="en-US" altLang="ja-JP" sz="2400" dirty="0">
                <a:latin typeface="Times New Roman" panose="02020603050405020304" pitchFamily="18" charset="0"/>
              </a:rPr>
              <a:t> = </a:t>
            </a:r>
            <a:r>
              <a:rPr lang="en-US" altLang="ja-JP" sz="2400" dirty="0" err="1">
                <a:latin typeface="Times New Roman" panose="02020603050405020304" pitchFamily="18" charset="0"/>
              </a:rPr>
              <a:t>place.clone</a:t>
            </a:r>
            <a:r>
              <a:rPr lang="en-US" altLang="ja-JP" sz="2400" dirty="0">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this.type</a:t>
            </a:r>
            <a:r>
              <a:rPr lang="en-US" altLang="ja-JP" sz="2400" dirty="0">
                <a:latin typeface="Times New Roman" panose="02020603050405020304" pitchFamily="18" charset="0"/>
              </a:rPr>
              <a:t> = type;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次の手を表すクラス</a:t>
            </a:r>
            <a:endParaRPr kumimoji="1" lang="ja-JP" altLang="en-US" baseline="0" dirty="0">
              <a:latin typeface="Times New Roman" pitchFamily="18" charset="0"/>
            </a:endParaRPr>
          </a:p>
        </p:txBody>
      </p:sp>
      <p:sp>
        <p:nvSpPr>
          <p:cNvPr id="68" name="正方形/長方形 67"/>
          <p:cNvSpPr/>
          <p:nvPr/>
        </p:nvSpPr>
        <p:spPr bwMode="auto">
          <a:xfrm>
            <a:off x="490719" y="1451726"/>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 name="正方形/長方形 2"/>
          <p:cNvSpPr/>
          <p:nvPr/>
        </p:nvSpPr>
        <p:spPr bwMode="auto">
          <a:xfrm>
            <a:off x="871719" y="18455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1405119" y="18455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1938519" y="18455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2471919" y="18455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986926" y="18455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3520326" y="18455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871719" y="23789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1405119" y="23789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1938519" y="23789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2471919" y="23789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986926" y="23789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3520326" y="23789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871719" y="29188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1405119" y="29188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1938519" y="29188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2471919" y="29188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986926" y="29188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3520326" y="29188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871719" y="34522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1405119" y="34522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1938519" y="34522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2471919" y="34522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986926" y="34522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3520326" y="34522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871719" y="39856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1405119" y="39856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1938519" y="39856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2471919" y="39856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986926" y="39856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3520326" y="39856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871719" y="45190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1405119" y="45190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1938519" y="45190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2471919" y="45190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986926" y="45190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3520326" y="45190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 name="テキスト ボックス 76"/>
          <p:cNvSpPr txBox="1"/>
          <p:nvPr/>
        </p:nvSpPr>
        <p:spPr>
          <a:xfrm>
            <a:off x="976859" y="1385233"/>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78" name="テキスト ボックス 77"/>
          <p:cNvSpPr txBox="1"/>
          <p:nvPr/>
        </p:nvSpPr>
        <p:spPr>
          <a:xfrm>
            <a:off x="1510259" y="137942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79" name="テキスト ボックス 78"/>
          <p:cNvSpPr txBox="1"/>
          <p:nvPr/>
        </p:nvSpPr>
        <p:spPr>
          <a:xfrm>
            <a:off x="2032395" y="1384919"/>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80" name="テキスト ボックス 79"/>
          <p:cNvSpPr txBox="1"/>
          <p:nvPr/>
        </p:nvSpPr>
        <p:spPr>
          <a:xfrm>
            <a:off x="2565796" y="1379107"/>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81" name="テキスト ボックス 80"/>
          <p:cNvSpPr txBox="1"/>
          <p:nvPr/>
        </p:nvSpPr>
        <p:spPr>
          <a:xfrm>
            <a:off x="3086194" y="1385233"/>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82" name="テキスト ボックス 81"/>
          <p:cNvSpPr txBox="1"/>
          <p:nvPr/>
        </p:nvSpPr>
        <p:spPr>
          <a:xfrm>
            <a:off x="3619594" y="137942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96" name="テキスト ボックス 95"/>
          <p:cNvSpPr txBox="1"/>
          <p:nvPr/>
        </p:nvSpPr>
        <p:spPr>
          <a:xfrm>
            <a:off x="383372" y="4477410"/>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97" name="テキスト ボックス 96"/>
          <p:cNvSpPr txBox="1"/>
          <p:nvPr/>
        </p:nvSpPr>
        <p:spPr>
          <a:xfrm>
            <a:off x="376587" y="3938920"/>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98" name="テキスト ボックス 97"/>
          <p:cNvSpPr txBox="1"/>
          <p:nvPr/>
        </p:nvSpPr>
        <p:spPr>
          <a:xfrm>
            <a:off x="384873" y="3443155"/>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99" name="テキスト ボックス 98"/>
          <p:cNvSpPr txBox="1"/>
          <p:nvPr/>
        </p:nvSpPr>
        <p:spPr>
          <a:xfrm>
            <a:off x="378090" y="2904665"/>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00" name="テキスト ボックス 99"/>
          <p:cNvSpPr txBox="1"/>
          <p:nvPr/>
        </p:nvSpPr>
        <p:spPr>
          <a:xfrm>
            <a:off x="386056" y="2383990"/>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01" name="テキスト ボックス 100"/>
          <p:cNvSpPr txBox="1"/>
          <p:nvPr/>
        </p:nvSpPr>
        <p:spPr>
          <a:xfrm>
            <a:off x="379270" y="1845500"/>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14" name="フリーフォーム 113"/>
          <p:cNvSpPr/>
          <p:nvPr/>
        </p:nvSpPr>
        <p:spPr bwMode="auto">
          <a:xfrm>
            <a:off x="1447800" y="4572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16" name="フリーフォーム 115"/>
          <p:cNvSpPr/>
          <p:nvPr/>
        </p:nvSpPr>
        <p:spPr bwMode="auto">
          <a:xfrm rot="10800000">
            <a:off x="1457327" y="24540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112" name="フリーフォーム 111"/>
          <p:cNvSpPr/>
          <p:nvPr/>
        </p:nvSpPr>
        <p:spPr bwMode="auto">
          <a:xfrm rot="10800000">
            <a:off x="1468832" y="297488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5" name="フリーフォーム 114"/>
          <p:cNvSpPr/>
          <p:nvPr/>
        </p:nvSpPr>
        <p:spPr bwMode="auto">
          <a:xfrm rot="10800000">
            <a:off x="928341" y="298547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7" name="フリーフォーム 116"/>
          <p:cNvSpPr/>
          <p:nvPr/>
        </p:nvSpPr>
        <p:spPr bwMode="auto">
          <a:xfrm rot="10800000">
            <a:off x="1995448" y="29895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8" name="フリーフォーム 117"/>
          <p:cNvSpPr/>
          <p:nvPr/>
        </p:nvSpPr>
        <p:spPr bwMode="auto">
          <a:xfrm rot="10800000">
            <a:off x="2522624" y="3009741"/>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rot="10800000">
            <a:off x="3050019" y="30011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20" name="フリーフォーム 119"/>
          <p:cNvSpPr/>
          <p:nvPr/>
        </p:nvSpPr>
        <p:spPr bwMode="auto">
          <a:xfrm rot="10800000">
            <a:off x="3572657" y="30011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21" name="フリーフォーム 120"/>
          <p:cNvSpPr/>
          <p:nvPr/>
        </p:nvSpPr>
        <p:spPr bwMode="auto">
          <a:xfrm rot="10800000">
            <a:off x="2005508" y="24486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2" name="フリーフォーム 121"/>
          <p:cNvSpPr/>
          <p:nvPr/>
        </p:nvSpPr>
        <p:spPr bwMode="auto">
          <a:xfrm rot="10800000">
            <a:off x="2522624" y="189550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23" name="フリーフォーム 122"/>
          <p:cNvSpPr/>
          <p:nvPr/>
        </p:nvSpPr>
        <p:spPr bwMode="auto">
          <a:xfrm rot="10800000">
            <a:off x="1468832" y="190920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4" name="フリーフォーム 123"/>
          <p:cNvSpPr/>
          <p:nvPr/>
        </p:nvSpPr>
        <p:spPr bwMode="auto">
          <a:xfrm rot="10800000">
            <a:off x="928342" y="1908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rot="10800000">
            <a:off x="3050018" y="24486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26" name="フリーフォーム 125"/>
          <p:cNvSpPr/>
          <p:nvPr/>
        </p:nvSpPr>
        <p:spPr bwMode="auto">
          <a:xfrm>
            <a:off x="4149538" y="450336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27" name="フリーフォーム 126"/>
          <p:cNvSpPr/>
          <p:nvPr/>
        </p:nvSpPr>
        <p:spPr bwMode="auto">
          <a:xfrm>
            <a:off x="3038983" y="40397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63" name="テキスト ボックス 162"/>
          <p:cNvSpPr txBox="1"/>
          <p:nvPr/>
        </p:nvSpPr>
        <p:spPr>
          <a:xfrm>
            <a:off x="685800" y="5257800"/>
            <a:ext cx="3496470" cy="523220"/>
          </a:xfrm>
          <a:prstGeom prst="rect">
            <a:avLst/>
          </a:prstGeom>
          <a:noFill/>
        </p:spPr>
        <p:txBody>
          <a:bodyPr wrap="none" rtlCol="0">
            <a:spAutoFit/>
          </a:bodyPr>
          <a:lstStyle/>
          <a:p>
            <a:r>
              <a:rPr kumimoji="1" lang="ja-JP" altLang="en-US" dirty="0"/>
              <a:t>８六の桂を７四へ移動</a:t>
            </a:r>
          </a:p>
        </p:txBody>
      </p:sp>
      <p:sp>
        <p:nvSpPr>
          <p:cNvPr id="164" name="正方形/長方形 163"/>
          <p:cNvSpPr/>
          <p:nvPr/>
        </p:nvSpPr>
        <p:spPr bwMode="auto">
          <a:xfrm>
            <a:off x="4953000" y="1600200"/>
            <a:ext cx="3429000" cy="231126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class Moves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4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lang="en-US" altLang="ja-JP" sz="2400" dirty="0" err="1">
                <a:latin typeface="Times New Roman" panose="02020603050405020304" pitchFamily="18" charset="0"/>
              </a:rPr>
              <a:t>beforePlace</a:t>
            </a:r>
            <a:r>
              <a:rPr lang="en-US" altLang="ja-JP" sz="2400" dirty="0">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a:t>
            </a:r>
            <a:r>
              <a:rPr lang="en-US" altLang="ja-JP" sz="2400" dirty="0" err="1">
                <a:latin typeface="Times New Roman" panose="02020603050405020304" pitchFamily="18" charset="0"/>
              </a:rPr>
              <a:t>afterPlace</a:t>
            </a:r>
            <a:r>
              <a:rPr lang="en-US" altLang="ja-JP" sz="2400" dirty="0">
                <a:latin typeface="Times New Roman" panose="02020603050405020304" pitchFamily="18" charset="0"/>
              </a:rPr>
              <a:t>;</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type: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grpSp>
        <p:nvGrpSpPr>
          <p:cNvPr id="167" name="グループ化 166"/>
          <p:cNvGrpSpPr/>
          <p:nvPr/>
        </p:nvGrpSpPr>
        <p:grpSpPr>
          <a:xfrm>
            <a:off x="1828800" y="3505200"/>
            <a:ext cx="570375" cy="1066800"/>
            <a:chOff x="5257800" y="2743200"/>
            <a:chExt cx="570375" cy="1066800"/>
          </a:xfrm>
        </p:grpSpPr>
        <p:sp>
          <p:nvSpPr>
            <p:cNvPr id="148" name="フリーフォーム 147"/>
            <p:cNvSpPr/>
            <p:nvPr/>
          </p:nvSpPr>
          <p:spPr bwMode="auto">
            <a:xfrm>
              <a:off x="5410200" y="2743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cxnSp>
          <p:nvCxnSpPr>
            <p:cNvPr id="166" name="直線矢印コネクタ 165"/>
            <p:cNvCxnSpPr/>
            <p:nvPr/>
          </p:nvCxnSpPr>
          <p:spPr bwMode="auto">
            <a:xfrm flipV="1">
              <a:off x="5257800" y="3276600"/>
              <a:ext cx="228600" cy="533400"/>
            </a:xfrm>
            <a:prstGeom prst="straightConnector1">
              <a:avLst/>
            </a:prstGeom>
            <a:noFill/>
            <a:ln w="53975"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68" name="テキスト ボックス 167"/>
          <p:cNvSpPr txBox="1"/>
          <p:nvPr/>
        </p:nvSpPr>
        <p:spPr>
          <a:xfrm>
            <a:off x="5257800" y="4724400"/>
            <a:ext cx="3155031" cy="1557349"/>
          </a:xfrm>
          <a:prstGeom prst="rect">
            <a:avLst/>
          </a:prstGeom>
          <a:noFill/>
        </p:spPr>
        <p:txBody>
          <a:bodyPr wrap="none" rtlCol="0">
            <a:spAutoFit/>
          </a:bodyPr>
          <a:lstStyle/>
          <a:p>
            <a:pPr algn="l"/>
            <a:r>
              <a:rPr lang="en-US" altLang="ja-JP" dirty="0" err="1"/>
              <a:t>beforePlace</a:t>
            </a:r>
            <a:r>
              <a:rPr lang="en-US" altLang="ja-JP" dirty="0"/>
              <a:t> = {8, 6}</a:t>
            </a:r>
          </a:p>
          <a:p>
            <a:pPr algn="l"/>
            <a:r>
              <a:rPr lang="en-US" altLang="ja-JP" dirty="0" err="1"/>
              <a:t>afterPlace</a:t>
            </a:r>
            <a:r>
              <a:rPr lang="en-US" altLang="ja-JP" dirty="0"/>
              <a:t> = {7, 4}</a:t>
            </a:r>
          </a:p>
          <a:p>
            <a:pPr algn="l"/>
            <a:r>
              <a:rPr kumimoji="1" lang="en-US" altLang="ja-JP" dirty="0"/>
              <a:t>type = </a:t>
            </a:r>
            <a:r>
              <a:rPr lang="en-US" altLang="ja-JP" dirty="0"/>
              <a:t>KEIMA</a:t>
            </a:r>
            <a:endParaRPr kumimoji="1" lang="ja-JP" altLang="en-US" dirty="0"/>
          </a:p>
        </p:txBody>
      </p:sp>
    </p:spTree>
    <p:extLst>
      <p:ext uri="{BB962C8B-B14F-4D97-AF65-F5344CB8AC3E}">
        <p14:creationId xmlns:p14="http://schemas.microsoft.com/office/powerpoint/2010/main" val="142345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wipe(down)">
                                      <p:cBhvr>
                                        <p:cTn id="7" dur="500"/>
                                        <p:tgtEl>
                                          <p:spTgt spid="16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8"/>
                                        </p:tgtEl>
                                        <p:attrNameLst>
                                          <p:attrName>style.visibility</p:attrName>
                                        </p:attrNameLst>
                                      </p:cBhvr>
                                      <p:to>
                                        <p:strVal val="visible"/>
                                      </p:to>
                                    </p:set>
                                    <p:anim calcmode="lin" valueType="num">
                                      <p:cBhvr additive="base">
                                        <p:cTn id="12" dur="500" fill="hold"/>
                                        <p:tgtEl>
                                          <p:spTgt spid="168"/>
                                        </p:tgtEl>
                                        <p:attrNameLst>
                                          <p:attrName>ppt_x</p:attrName>
                                        </p:attrNameLst>
                                      </p:cBhvr>
                                      <p:tavLst>
                                        <p:tav tm="0">
                                          <p:val>
                                            <p:strVal val="#ppt_x"/>
                                          </p:val>
                                        </p:tav>
                                        <p:tav tm="100000">
                                          <p:val>
                                            <p:strVal val="#ppt_x"/>
                                          </p:val>
                                        </p:tav>
                                      </p:tavLst>
                                    </p:anim>
                                    <p:anim calcmode="lin" valueType="num">
                                      <p:cBhvr additive="base">
                                        <p:cTn id="13" dur="500" fill="hold"/>
                                        <p:tgtEl>
                                          <p:spTgt spid="1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baseline="0" dirty="0">
                <a:latin typeface="Times New Roman" pitchFamily="18" charset="0"/>
              </a:rPr>
              <a:t>次の手を表すクラス</a:t>
            </a:r>
          </a:p>
        </p:txBody>
      </p:sp>
      <p:sp>
        <p:nvSpPr>
          <p:cNvPr id="5" name="正方形/長方形 4"/>
          <p:cNvSpPr/>
          <p:nvPr/>
        </p:nvSpPr>
        <p:spPr bwMode="auto">
          <a:xfrm>
            <a:off x="1447800" y="1524000"/>
            <a:ext cx="6248400" cy="46482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class </a:t>
            </a:r>
            <a:r>
              <a:rPr lang="en-US" altLang="ja-JP" sz="2400" dirty="0">
                <a:latin typeface="Times New Roman" panose="02020603050405020304" pitchFamily="18" charset="0"/>
              </a:rPr>
              <a:t>Move</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s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4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400" b="0" i="0" u="none" strike="noStrike" cap="none" normalizeH="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before</a:t>
            </a:r>
            <a:r>
              <a:rPr lang="en-US" altLang="ja-JP" sz="2400" dirty="0" err="1">
                <a:latin typeface="Times New Roman" panose="02020603050405020304" pitchFamily="18" charset="0"/>
              </a:rPr>
              <a:t>Place</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r>
              <a:rPr lang="ja-JP" altLang="en-US" sz="2400"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駒の元の位置</a:t>
            </a:r>
            <a:endParaRPr lang="en-US" altLang="ja-JP" sz="2000" dirty="0">
              <a:solidFill>
                <a:srgbClr val="FFFF00"/>
              </a:solidFill>
              <a:latin typeface="Times New Roman" panose="02020603050405020304" pitchFamily="18" charset="0"/>
            </a:endParaRPr>
          </a:p>
          <a:p>
            <a:pPr algn="l"/>
            <a:r>
              <a:rPr kumimoji="1" lang="en-US" altLang="ja-JP" sz="24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a:t>
            </a:r>
            <a:r>
              <a:rPr lang="en-US" altLang="ja-JP" sz="2400" dirty="0" err="1">
                <a:latin typeface="Times New Roman" panose="02020603050405020304" pitchFamily="18" charset="0"/>
              </a:rPr>
              <a:t>afterPlace</a:t>
            </a:r>
            <a:r>
              <a:rPr lang="en-US" altLang="ja-JP" sz="2400" dirty="0">
                <a:latin typeface="Times New Roman" panose="02020603050405020304" pitchFamily="18" charset="0"/>
              </a:rPr>
              <a:t>;</a:t>
            </a:r>
            <a:r>
              <a:rPr lang="ja-JP" altLang="en-US" sz="2400" dirty="0">
                <a:latin typeface="Times New Roman" panose="02020603050405020304" pitchFamily="18" charset="0"/>
              </a:rPr>
              <a:t> </a:t>
            </a:r>
            <a:r>
              <a:rPr lang="en-US" altLang="ja-JP" sz="1800" dirty="0">
                <a:solidFill>
                  <a:srgbClr val="FFFF00"/>
                </a:solidFill>
                <a:latin typeface="Times New Roman" panose="02020603050405020304" pitchFamily="18" charset="0"/>
              </a:rPr>
              <a:t>// </a:t>
            </a:r>
            <a:r>
              <a:rPr lang="ja-JP" altLang="en-US" sz="1800" dirty="0">
                <a:solidFill>
                  <a:srgbClr val="FFFF00"/>
                </a:solidFill>
                <a:latin typeface="Times New Roman" panose="02020603050405020304" pitchFamily="18" charset="0"/>
              </a:rPr>
              <a:t>駒を動かす位置</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type: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動かす駒の種類</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Moves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a:t>
            </a:r>
            <a:r>
              <a:rPr lang="en-US" altLang="ja-JP" sz="2400" dirty="0" err="1">
                <a:latin typeface="Times New Roman" panose="02020603050405020304" pitchFamily="18" charset="0"/>
              </a:rPr>
              <a:t>beforePlace</a:t>
            </a:r>
            <a:r>
              <a:rPr lang="en-US" altLang="ja-JP" sz="2400" dirty="0">
                <a:latin typeface="Times New Roman" panose="02020603050405020304" pitchFamily="18" charset="0"/>
              </a:rPr>
              <a:t>,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a:t>
            </a:r>
            <a:r>
              <a:rPr lang="en-US" altLang="ja-JP" sz="2400" dirty="0" err="1">
                <a:latin typeface="Times New Roman" panose="02020603050405020304" pitchFamily="18" charset="0"/>
              </a:rPr>
              <a:t>afterPlace</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this.beforePlace</a:t>
            </a:r>
            <a:r>
              <a:rPr lang="en-US" altLang="ja-JP" sz="2400" dirty="0">
                <a:latin typeface="Times New Roman" panose="02020603050405020304" pitchFamily="18" charset="0"/>
              </a:rPr>
              <a:t> = </a:t>
            </a:r>
            <a:r>
              <a:rPr lang="en-US" altLang="ja-JP" sz="2400" dirty="0" err="1">
                <a:latin typeface="Times New Roman" panose="02020603050405020304" pitchFamily="18" charset="0"/>
              </a:rPr>
              <a:t>beforePlace.clone</a:t>
            </a:r>
            <a:r>
              <a:rPr lang="en-US" altLang="ja-JP" sz="2400" dirty="0">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this.afterPlace</a:t>
            </a:r>
            <a:r>
              <a:rPr lang="en-US" altLang="ja-JP" sz="2400" dirty="0">
                <a:latin typeface="Times New Roman" panose="02020603050405020304" pitchFamily="18" charset="0"/>
              </a:rPr>
              <a:t> = </a:t>
            </a:r>
            <a:r>
              <a:rPr lang="en-US" altLang="ja-JP" sz="2400" dirty="0" err="1">
                <a:latin typeface="Times New Roman" panose="02020603050405020304" pitchFamily="18" charset="0"/>
              </a:rPr>
              <a:t>afterPlace.clone</a:t>
            </a:r>
            <a:r>
              <a:rPr lang="en-US" altLang="ja-JP" sz="2400" dirty="0">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en-US" altLang="ja-JP" sz="2400" dirty="0" err="1">
                <a:latin typeface="Times New Roman" panose="02020603050405020304" pitchFamily="18" charset="0"/>
              </a:rPr>
              <a:t>this.type</a:t>
            </a:r>
            <a:r>
              <a:rPr lang="en-US" altLang="ja-JP" sz="2400" dirty="0">
                <a:latin typeface="Times New Roman" panose="02020603050405020304" pitchFamily="18" charset="0"/>
              </a:rPr>
              <a:t> = board [</a:t>
            </a:r>
            <a:r>
              <a:rPr lang="en-US" altLang="ja-JP" sz="2400" dirty="0" err="1">
                <a:latin typeface="Times New Roman" panose="02020603050405020304" pitchFamily="18" charset="0"/>
              </a:rPr>
              <a:t>beforePlace</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baseline="0" dirty="0">
                <a:latin typeface="Times New Roman" pitchFamily="18" charset="0"/>
              </a:rPr>
              <a:t>手の同一判定</a:t>
            </a:r>
            <a:endParaRPr kumimoji="1" lang="ja-JP" altLang="en-US" baseline="0" dirty="0">
              <a:latin typeface="Times New Roman" pitchFamily="18" charset="0"/>
            </a:endParaRPr>
          </a:p>
        </p:txBody>
      </p:sp>
      <p:sp>
        <p:nvSpPr>
          <p:cNvPr id="4" name="コンテンツ プレースホルダ 3"/>
          <p:cNvSpPr>
            <a:spLocks noGrp="1"/>
          </p:cNvSpPr>
          <p:nvPr>
            <p:ph idx="1"/>
          </p:nvPr>
        </p:nvSpPr>
        <p:spPr>
          <a:xfrm>
            <a:off x="228600" y="1684533"/>
            <a:ext cx="8229600" cy="4525963"/>
          </a:xfrm>
        </p:spPr>
        <p:txBody>
          <a:bodyPr/>
          <a:lstStyle/>
          <a:p>
            <a:r>
              <a:rPr kumimoji="1" lang="en-US" altLang="ja-JP" baseline="0" dirty="0">
                <a:latin typeface="Times New Roman" pitchFamily="18" charset="0"/>
              </a:rPr>
              <a:t>equals() </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kumimoji="1" lang="ja-JP" altLang="en-US" baseline="0" dirty="0">
                <a:latin typeface="Times New Roman" pitchFamily="18" charset="0"/>
              </a:rPr>
              <a:t>同一の手か判定する</a:t>
            </a:r>
          </a:p>
        </p:txBody>
      </p:sp>
      <p:sp>
        <p:nvSpPr>
          <p:cNvPr id="5" name="正方形/長方形 4"/>
          <p:cNvSpPr/>
          <p:nvPr/>
        </p:nvSpPr>
        <p:spPr bwMode="auto">
          <a:xfrm>
            <a:off x="3581400" y="1684533"/>
            <a:ext cx="5410200" cy="46482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latin typeface="Times New Roman" panose="02020603050405020304" pitchFamily="18" charset="0"/>
              </a:rPr>
              <a:t>boolean</a:t>
            </a:r>
            <a:r>
              <a:rPr lang="en-US" altLang="ja-JP" sz="2400" dirty="0">
                <a:latin typeface="Times New Roman" panose="02020603050405020304" pitchFamily="18" charset="0"/>
              </a:rPr>
              <a:t> equals (Moves </a:t>
            </a:r>
            <a:r>
              <a:rPr lang="en-US" altLang="ja-JP" sz="2400" dirty="0" err="1">
                <a:latin typeface="Times New Roman" panose="02020603050405020304" pitchFamily="18" charset="0"/>
              </a:rPr>
              <a:t>moves</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if (</a:t>
            </a:r>
            <a:r>
              <a:rPr lang="en-US" altLang="ja-JP" sz="2400" dirty="0" err="1">
                <a:latin typeface="Times New Roman" panose="02020603050405020304" pitchFamily="18" charset="0"/>
              </a:rPr>
              <a:t>this.beforePlace</a:t>
            </a: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err="1">
                <a:latin typeface="Times New Roman" panose="02020603050405020304" pitchFamily="18" charset="0"/>
              </a:rPr>
              <a:t>moves.beforePlace</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return false;</a:t>
            </a:r>
            <a:r>
              <a:rPr lang="en-US" altLang="ja-JP" sz="2400" dirty="0">
                <a:solidFill>
                  <a:srgbClr val="FFFF00"/>
                </a:solidFill>
                <a:latin typeface="Times New Roman" pitchFamily="18" charset="0"/>
              </a:rPr>
              <a:t> </a:t>
            </a:r>
            <a:r>
              <a:rPr lang="en-US" altLang="ja-JP" sz="2000" dirty="0">
                <a:solidFill>
                  <a:srgbClr val="FFFF00"/>
                </a:solidFill>
                <a:latin typeface="Times New Roman" pitchFamily="18" charset="0"/>
              </a:rPr>
              <a:t>// 1</a:t>
            </a:r>
            <a:r>
              <a:rPr lang="ja-JP" altLang="en-US" sz="2000" dirty="0">
                <a:solidFill>
                  <a:srgbClr val="FFFF00"/>
                </a:solidFill>
                <a:latin typeface="Times New Roman" pitchFamily="18" charset="0"/>
              </a:rPr>
              <a:t>箇所でも異なれば</a:t>
            </a:r>
            <a:r>
              <a:rPr lang="en-US" altLang="ja-JP" sz="2000" dirty="0">
                <a:solidFill>
                  <a:srgbClr val="FFFF00"/>
                </a:solidFill>
                <a:latin typeface="Times New Roman" pitchFamily="18" charset="0"/>
              </a:rPr>
              <a:t>false</a:t>
            </a:r>
            <a:endParaRPr lang="en-US" altLang="ja-JP" sz="20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if (</a:t>
            </a:r>
            <a:r>
              <a:rPr lang="en-US" altLang="ja-JP" sz="2400" dirty="0" err="1">
                <a:latin typeface="Times New Roman" panose="02020603050405020304" pitchFamily="18" charset="0"/>
              </a:rPr>
              <a:t>this.afterPlace</a:t>
            </a: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err="1">
                <a:latin typeface="Times New Roman" panose="02020603050405020304" pitchFamily="18" charset="0"/>
              </a:rPr>
              <a:t>moves.afterPlace</a:t>
            </a:r>
            <a:r>
              <a:rPr lang="en-US" altLang="ja-JP" sz="2400" dirty="0">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if (</a:t>
            </a:r>
            <a:r>
              <a:rPr lang="en-US" altLang="ja-JP" sz="2400" dirty="0" err="1">
                <a:latin typeface="Times New Roman" panose="02020603050405020304" pitchFamily="18" charset="0"/>
              </a:rPr>
              <a:t>this.type</a:t>
            </a: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err="1">
                <a:latin typeface="Times New Roman" panose="02020603050405020304" pitchFamily="18" charset="0"/>
              </a:rPr>
              <a:t>moves.type</a:t>
            </a:r>
            <a:r>
              <a:rPr lang="en-US" altLang="ja-JP" sz="2400" dirty="0">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a:p>
            <a:pPr algn="l"/>
            <a:r>
              <a:rPr lang="en-US" altLang="ja-JP" sz="2400" dirty="0">
                <a:latin typeface="Times New Roman" panose="02020603050405020304" pitchFamily="18" charset="0"/>
              </a:rPr>
              <a:t>    return true;</a:t>
            </a:r>
            <a:r>
              <a:rPr lang="en-US" altLang="ja-JP" sz="2400" dirty="0">
                <a:solidFill>
                  <a:srgbClr val="FFFF00"/>
                </a:solidFill>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全て同じなら</a:t>
            </a:r>
            <a:r>
              <a:rPr lang="en-US" altLang="ja-JP" sz="2000" dirty="0">
                <a:solidFill>
                  <a:srgbClr val="FFFF00"/>
                </a:solidFill>
                <a:latin typeface="Times New Roman" pitchFamily="18" charset="0"/>
              </a:rPr>
              <a:t>true</a:t>
            </a:r>
            <a:endParaRPr lang="en-US" altLang="ja-JP" sz="20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22759623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合法手の判定</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kumimoji="1" lang="en-US" altLang="ja-JP" dirty="0" err="1"/>
              <a:t>isLegalMoves</a:t>
            </a:r>
            <a:r>
              <a:rPr kumimoji="1" lang="en-US" altLang="ja-JP" dirty="0"/>
              <a:t>()</a:t>
            </a:r>
            <a:r>
              <a:rPr kumimoji="1" lang="ja-JP" altLang="en-US" dirty="0"/>
              <a:t>メソッド</a:t>
            </a:r>
            <a:endParaRPr kumimoji="1" lang="en-US" altLang="ja-JP" dirty="0"/>
          </a:p>
          <a:p>
            <a:pPr lvl="1"/>
            <a:r>
              <a:rPr lang="ja-JP" altLang="en-US" dirty="0"/>
              <a:t>合法手かどうか判定する</a:t>
            </a:r>
            <a:endParaRPr kumimoji="1" lang="ja-JP" altLang="en-US" dirty="0"/>
          </a:p>
        </p:txBody>
      </p:sp>
      <p:sp>
        <p:nvSpPr>
          <p:cNvPr id="4" name="正方形/長方形 3"/>
          <p:cNvSpPr/>
          <p:nvPr/>
        </p:nvSpPr>
        <p:spPr bwMode="auto">
          <a:xfrm>
            <a:off x="533400" y="3352799"/>
            <a:ext cx="8458200" cy="297993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latin typeface="Times New Roman" panose="02020603050405020304" pitchFamily="18" charset="0"/>
              </a:rPr>
              <a:t>boolean</a:t>
            </a:r>
            <a:r>
              <a:rPr lang="en-US" altLang="ja-JP" sz="2400" dirty="0">
                <a:latin typeface="Times New Roman" panose="02020603050405020304" pitchFamily="18" charset="0"/>
              </a:rPr>
              <a:t> </a:t>
            </a:r>
            <a:r>
              <a:rPr lang="en-US" altLang="ja-JP" sz="2400" dirty="0" err="1">
                <a:latin typeface="Times New Roman" panose="02020603050405020304" pitchFamily="18" charset="0"/>
              </a:rPr>
              <a:t>isLegalMoves</a:t>
            </a:r>
            <a:r>
              <a:rPr lang="en-US" altLang="ja-JP" sz="2400" dirty="0">
                <a:latin typeface="Times New Roman" panose="02020603050405020304" pitchFamily="18" charset="0"/>
              </a:rPr>
              <a:t>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ルール上認められる手かを返す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動かせない駒を動かす、動かせない位置に動かす、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王手を放置している、等の場合は</a:t>
            </a:r>
            <a:r>
              <a:rPr lang="en-US" altLang="ja-JP" sz="2400" dirty="0">
                <a:latin typeface="Times New Roman" panose="02020603050405020304" pitchFamily="18" charset="0"/>
              </a:rPr>
              <a:t>false</a:t>
            </a:r>
            <a:r>
              <a:rPr lang="ja-JP" altLang="en-US" sz="2400" dirty="0">
                <a:latin typeface="Times New Roman" panose="02020603050405020304" pitchFamily="18" charset="0"/>
              </a:rPr>
              <a:t>を返す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7009244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合法手を生成するクラス</a:t>
            </a:r>
          </a:p>
        </p:txBody>
      </p:sp>
      <p:sp>
        <p:nvSpPr>
          <p:cNvPr id="3" name="コンテンツ プレースホルダー 2"/>
          <p:cNvSpPr>
            <a:spLocks noGrp="1"/>
          </p:cNvSpPr>
          <p:nvPr>
            <p:ph idx="1"/>
          </p:nvPr>
        </p:nvSpPr>
        <p:spPr/>
        <p:txBody>
          <a:bodyPr/>
          <a:lstStyle/>
          <a:p>
            <a:r>
              <a:rPr kumimoji="1" lang="ja-JP" altLang="en-US" dirty="0"/>
              <a:t>与えられた局面で可能な合法手を生成する</a:t>
            </a:r>
            <a:endParaRPr kumimoji="1" lang="en-US" altLang="ja-JP" dirty="0"/>
          </a:p>
          <a:p>
            <a:pPr lvl="1"/>
            <a:r>
              <a:rPr lang="ja-JP" altLang="en-US" dirty="0"/>
              <a:t>合法手リストを返す</a:t>
            </a:r>
            <a:endParaRPr lang="en-US" altLang="ja-JP" dirty="0"/>
          </a:p>
          <a:p>
            <a:pPr lvl="1"/>
            <a:r>
              <a:rPr kumimoji="1" lang="ja-JP" altLang="en-US" dirty="0"/>
              <a:t>合法手リストに指定した手を加える</a:t>
            </a:r>
            <a:endParaRPr kumimoji="1" lang="en-US" altLang="ja-JP" dirty="0"/>
          </a:p>
          <a:p>
            <a:pPr lvl="1"/>
            <a:r>
              <a:rPr lang="ja-JP" altLang="en-US" dirty="0"/>
              <a:t>合法手リストから指定した手を取り除く</a:t>
            </a:r>
            <a:endParaRPr kumimoji="1" lang="en-US" altLang="ja-JP" dirty="0"/>
          </a:p>
        </p:txBody>
      </p:sp>
    </p:spTree>
    <p:extLst>
      <p:ext uri="{BB962C8B-B14F-4D97-AF65-F5344CB8AC3E}">
        <p14:creationId xmlns:p14="http://schemas.microsoft.com/office/powerpoint/2010/main" val="1114583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
          <p:cNvGraphicFramePr>
            <a:graphicFrameLocks noGrp="1"/>
          </p:cNvGraphicFramePr>
          <p:nvPr>
            <p:extLst>
              <p:ext uri="{D42A27DB-BD31-4B8C-83A1-F6EECF244321}">
                <p14:modId xmlns:p14="http://schemas.microsoft.com/office/powerpoint/2010/main" val="2659562774"/>
              </p:ext>
            </p:extLst>
          </p:nvPr>
        </p:nvGraphicFramePr>
        <p:xfrm>
          <a:off x="228600" y="762000"/>
          <a:ext cx="8763000" cy="4601387"/>
        </p:xfrm>
        <a:graphic>
          <a:graphicData uri="http://schemas.openxmlformats.org/drawingml/2006/table">
            <a:tbl>
              <a:tblPr/>
              <a:tblGrid>
                <a:gridCol w="3048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3733800">
                  <a:extLst>
                    <a:ext uri="{9D8B030D-6E8A-4147-A177-3AD203B41FA5}">
                      <a16:colId xmlns:a16="http://schemas.microsoft.com/office/drawing/2014/main" val="20003"/>
                    </a:ext>
                  </a:extLst>
                </a:gridCol>
              </a:tblGrid>
              <a:tr h="4562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GenerateMoves</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合法手生成部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MovesList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ArrayList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合法手のリスト</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GenerateMoves</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(phase : Phase)</a:t>
                      </a:r>
                    </a:p>
                  </a:txBody>
                  <a:tcPr marL="0" marR="0" marT="45709" marB="45709"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09" marB="45709" anchor="ctr" horzOverflow="overflow">
                    <a:lnL>
                      <a:noFill/>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addMoves</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(moves : Moves)</a:t>
                      </a:r>
                    </a:p>
                  </a:txBody>
                  <a:tcPr marL="0" marR="0" marT="45709" marB="45709" anchor="ctr" horzOverflow="overflow">
                    <a:lnL>
                      <a:noFill/>
                    </a:lnL>
                    <a:lnR>
                      <a:noFill/>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リストに手を加える</a:t>
                      </a:r>
                    </a:p>
                  </a:txBody>
                  <a:tcPr marL="0" marR="0" marT="45709" marB="45709" anchor="ctr" horzOverflow="overflow">
                    <a:lnL>
                      <a:noFill/>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removeMoves</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(moves : Moves)</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リストから手を取り除く</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removeSelfMate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09" marB="45709" anchor="ctr" horzOverflow="overflow">
                    <a:lnL>
                      <a:noFill/>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リストから自殺手を取り除く</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generateMoves</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(place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指定の位置にある駒を動かす手をリストに加える</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generatePuts</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(type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指定した種類の石を打つ手をリストに加える</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72613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指定した駒を動かす手を生成</a:t>
            </a:r>
          </a:p>
        </p:txBody>
      </p:sp>
      <p:sp>
        <p:nvSpPr>
          <p:cNvPr id="9" name="テキスト ボックス 8"/>
          <p:cNvSpPr txBox="1"/>
          <p:nvPr/>
        </p:nvSpPr>
        <p:spPr>
          <a:xfrm>
            <a:off x="4533917" y="1743690"/>
            <a:ext cx="3283271" cy="523220"/>
          </a:xfrm>
          <a:prstGeom prst="rect">
            <a:avLst/>
          </a:prstGeom>
          <a:noFill/>
        </p:spPr>
        <p:txBody>
          <a:bodyPr wrap="none" rtlCol="0">
            <a:spAutoFit/>
          </a:bodyPr>
          <a:lstStyle/>
          <a:p>
            <a:r>
              <a:rPr kumimoji="1" lang="en-US" altLang="ja-JP" dirty="0" err="1">
                <a:latin typeface="Times New Roman" panose="02020603050405020304" pitchFamily="18" charset="0"/>
              </a:rPr>
              <a:t>gererateMoves</a:t>
            </a:r>
            <a:r>
              <a:rPr kumimoji="1" lang="en-US" altLang="ja-JP" dirty="0">
                <a:latin typeface="Times New Roman" panose="02020603050405020304" pitchFamily="18" charset="0"/>
              </a:rPr>
              <a:t> (2, 4);</a:t>
            </a:r>
            <a:endParaRPr kumimoji="1" lang="ja-JP" altLang="en-US" dirty="0">
              <a:latin typeface="Times New Roman" panose="02020603050405020304" pitchFamily="18" charset="0"/>
            </a:endParaRPr>
          </a:p>
        </p:txBody>
      </p:sp>
      <p:sp>
        <p:nvSpPr>
          <p:cNvPr id="33" name="テキスト ボックス 32"/>
          <p:cNvSpPr txBox="1"/>
          <p:nvPr/>
        </p:nvSpPr>
        <p:spPr>
          <a:xfrm>
            <a:off x="4956577" y="2507383"/>
            <a:ext cx="3063659" cy="904863"/>
          </a:xfrm>
          <a:prstGeom prst="rect">
            <a:avLst/>
          </a:prstGeom>
          <a:noFill/>
        </p:spPr>
        <p:txBody>
          <a:bodyPr wrap="none" rtlCol="0">
            <a:spAutoFit/>
          </a:bodyPr>
          <a:lstStyle/>
          <a:p>
            <a:pPr algn="l"/>
            <a:r>
              <a:rPr lang="ja-JP" altLang="en-US" sz="2400" dirty="0">
                <a:latin typeface="Times New Roman" panose="02020603050405020304" pitchFamily="18" charset="0"/>
              </a:rPr>
              <a:t>２</a:t>
            </a:r>
            <a:r>
              <a:rPr kumimoji="1" lang="ja-JP" altLang="en-US" sz="2400" dirty="0">
                <a:latin typeface="Times New Roman" panose="02020603050405020304" pitchFamily="18" charset="0"/>
              </a:rPr>
              <a:t>四の銀を動かす手を</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リストに加える</a:t>
            </a:r>
            <a:endParaRPr kumimoji="1" lang="ja-JP" altLang="en-US" sz="2400" dirty="0">
              <a:latin typeface="Times New Roman" panose="02020603050405020304" pitchFamily="18" charset="0"/>
            </a:endParaRPr>
          </a:p>
        </p:txBody>
      </p:sp>
      <p:sp>
        <p:nvSpPr>
          <p:cNvPr id="34" name="テキスト ボックス 33"/>
          <p:cNvSpPr txBox="1"/>
          <p:nvPr/>
        </p:nvSpPr>
        <p:spPr>
          <a:xfrm>
            <a:off x="4579595" y="3509258"/>
            <a:ext cx="3943708" cy="2616101"/>
          </a:xfrm>
          <a:prstGeom prst="rect">
            <a:avLst/>
          </a:prstGeom>
          <a:noFill/>
        </p:spPr>
        <p:txBody>
          <a:bodyPr wrap="none" rtlCol="0">
            <a:spAutoFit/>
          </a:bodyPr>
          <a:lstStyle/>
          <a:p>
            <a:pPr algn="l"/>
            <a:r>
              <a:rPr lang="ja-JP" altLang="en-US" sz="2000" dirty="0">
                <a:latin typeface="Times New Roman" panose="02020603050405020304" pitchFamily="18" charset="0"/>
                <a:ea typeface="ＭＳ ゴシック" panose="020B0609070205080204" pitchFamily="49" charset="-128"/>
              </a:rPr>
              <a:t>▲３三銀成　 </a:t>
            </a:r>
            <a:r>
              <a:rPr lang="en-US" altLang="ja-JP" sz="2000" dirty="0">
                <a:latin typeface="Times New Roman" panose="02020603050405020304" pitchFamily="18" charset="0"/>
                <a:ea typeface="ＭＳ ゴシック" panose="020B0609070205080204" pitchFamily="49" charset="-128"/>
              </a:rPr>
              <a:t>: </a:t>
            </a:r>
            <a:r>
              <a:rPr kumimoji="1" lang="en-US" altLang="ja-JP" sz="2000" dirty="0">
                <a:latin typeface="Times New Roman" panose="02020603050405020304" pitchFamily="18" charset="0"/>
                <a:ea typeface="ＭＳ ゴシック" panose="020B0609070205080204" pitchFamily="49" charset="-128"/>
              </a:rPr>
              <a:t>Moves (2,4,3,3, t)</a:t>
            </a:r>
          </a:p>
          <a:p>
            <a:pPr algn="l"/>
            <a:r>
              <a:rPr lang="ja-JP" altLang="en-US" sz="2000" dirty="0">
                <a:latin typeface="Times New Roman" panose="02020603050405020304" pitchFamily="18" charset="0"/>
                <a:ea typeface="ＭＳ ゴシック" panose="020B0609070205080204" pitchFamily="49" charset="-128"/>
              </a:rPr>
              <a:t>▲３三銀不成 </a:t>
            </a:r>
            <a:r>
              <a:rPr lang="en-US" altLang="ja-JP" sz="2000" dirty="0">
                <a:latin typeface="Times New Roman" panose="02020603050405020304" pitchFamily="18" charset="0"/>
                <a:ea typeface="ＭＳ ゴシック" panose="020B0609070205080204" pitchFamily="49" charset="-128"/>
              </a:rPr>
              <a:t>: Moves (2,4,3,3, f)</a:t>
            </a:r>
            <a:endParaRPr kumimoji="1" lang="en-US" altLang="ja-JP" sz="2000" dirty="0">
              <a:latin typeface="Times New Roman" panose="02020603050405020304" pitchFamily="18" charset="0"/>
              <a:ea typeface="ＭＳ ゴシック" panose="020B0609070205080204" pitchFamily="49" charset="-128"/>
            </a:endParaRPr>
          </a:p>
          <a:p>
            <a:pPr algn="l"/>
            <a:r>
              <a:rPr lang="ja-JP" altLang="en-US" sz="2000" dirty="0">
                <a:latin typeface="Times New Roman" panose="02020603050405020304" pitchFamily="18" charset="0"/>
                <a:ea typeface="ＭＳ ゴシック" panose="020B0609070205080204" pitchFamily="49" charset="-128"/>
              </a:rPr>
              <a:t>▲２三銀成　 </a:t>
            </a:r>
            <a:r>
              <a:rPr lang="en-US" altLang="ja-JP" sz="2000" dirty="0">
                <a:latin typeface="Times New Roman" panose="02020603050405020304" pitchFamily="18" charset="0"/>
                <a:ea typeface="ＭＳ ゴシック" panose="020B0609070205080204" pitchFamily="49" charset="-128"/>
              </a:rPr>
              <a:t>: Moves (2,4,2,3, t)</a:t>
            </a:r>
            <a:r>
              <a:rPr lang="ja-JP" altLang="en-US" sz="2000" dirty="0">
                <a:latin typeface="Times New Roman" panose="02020603050405020304" pitchFamily="18" charset="0"/>
                <a:ea typeface="ＭＳ ゴシック" panose="020B0609070205080204" pitchFamily="49" charset="-128"/>
              </a:rPr>
              <a:t> </a:t>
            </a:r>
            <a:endParaRPr lang="en-US" altLang="ja-JP" sz="2000" dirty="0">
              <a:latin typeface="Times New Roman" panose="02020603050405020304" pitchFamily="18" charset="0"/>
              <a:ea typeface="ＭＳ ゴシック" panose="020B0609070205080204" pitchFamily="49" charset="-128"/>
            </a:endParaRPr>
          </a:p>
          <a:p>
            <a:pPr algn="l"/>
            <a:r>
              <a:rPr lang="ja-JP" altLang="en-US" sz="2000" dirty="0">
                <a:latin typeface="Times New Roman" panose="02020603050405020304" pitchFamily="18" charset="0"/>
                <a:ea typeface="ＭＳ ゴシック" panose="020B0609070205080204" pitchFamily="49" charset="-128"/>
              </a:rPr>
              <a:t>▲２三銀不成 </a:t>
            </a:r>
            <a:r>
              <a:rPr lang="en-US" altLang="ja-JP" sz="2000" dirty="0">
                <a:latin typeface="Times New Roman" panose="02020603050405020304" pitchFamily="18" charset="0"/>
                <a:ea typeface="ＭＳ ゴシック" panose="020B0609070205080204" pitchFamily="49" charset="-128"/>
              </a:rPr>
              <a:t>: Moves (2,4,2,3, f)</a:t>
            </a:r>
          </a:p>
          <a:p>
            <a:pPr algn="l"/>
            <a:r>
              <a:rPr kumimoji="1" lang="ja-JP" altLang="en-US" sz="2000" dirty="0">
                <a:latin typeface="Times New Roman" panose="02020603050405020304" pitchFamily="18" charset="0"/>
                <a:ea typeface="ＭＳ ゴシック" panose="020B0609070205080204" pitchFamily="49" charset="-128"/>
              </a:rPr>
              <a:t>▲１三銀成　 </a:t>
            </a:r>
            <a:r>
              <a:rPr kumimoji="1" lang="en-US" altLang="ja-JP" sz="2000" dirty="0">
                <a:latin typeface="Times New Roman" panose="02020603050405020304" pitchFamily="18" charset="0"/>
                <a:ea typeface="ＭＳ ゴシック" panose="020B0609070205080204" pitchFamily="49" charset="-128"/>
              </a:rPr>
              <a:t>: Moves (2,4,1,3, t</a:t>
            </a:r>
            <a:r>
              <a:rPr kumimoji="1" lang="ja-JP" altLang="en-US" sz="2000" dirty="0">
                <a:latin typeface="Times New Roman" panose="02020603050405020304" pitchFamily="18" charset="0"/>
                <a:ea typeface="ＭＳ ゴシック" panose="020B0609070205080204" pitchFamily="49" charset="-128"/>
              </a:rPr>
              <a:t>）</a:t>
            </a:r>
            <a:endParaRPr kumimoji="1" lang="en-US" altLang="ja-JP" sz="2000" dirty="0">
              <a:latin typeface="Times New Roman" panose="02020603050405020304" pitchFamily="18" charset="0"/>
              <a:ea typeface="ＭＳ ゴシック" panose="020B0609070205080204" pitchFamily="49" charset="-128"/>
            </a:endParaRPr>
          </a:p>
          <a:p>
            <a:pPr algn="l"/>
            <a:r>
              <a:rPr lang="ja-JP" altLang="en-US" sz="2000" dirty="0">
                <a:latin typeface="Times New Roman" panose="02020603050405020304" pitchFamily="18" charset="0"/>
                <a:ea typeface="ＭＳ ゴシック" panose="020B0609070205080204" pitchFamily="49" charset="-128"/>
              </a:rPr>
              <a:t>▲１三銀不成 </a:t>
            </a:r>
            <a:r>
              <a:rPr lang="en-US" altLang="ja-JP" sz="2000" dirty="0">
                <a:latin typeface="Times New Roman" panose="02020603050405020304" pitchFamily="18" charset="0"/>
                <a:ea typeface="ＭＳ ゴシック" panose="020B0609070205080204" pitchFamily="49" charset="-128"/>
              </a:rPr>
              <a:t>: Moves (2,4,1,3, f</a:t>
            </a:r>
            <a:r>
              <a:rPr lang="ja-JP" altLang="en-US" sz="2000" dirty="0">
                <a:latin typeface="Times New Roman" panose="02020603050405020304" pitchFamily="18" charset="0"/>
                <a:ea typeface="ＭＳ ゴシック" panose="020B0609070205080204" pitchFamily="49" charset="-128"/>
              </a:rPr>
              <a:t>）</a:t>
            </a:r>
            <a:endParaRPr lang="en-US" altLang="ja-JP" sz="2000" dirty="0">
              <a:latin typeface="Times New Roman" panose="02020603050405020304" pitchFamily="18" charset="0"/>
              <a:ea typeface="ＭＳ ゴシック" panose="020B0609070205080204" pitchFamily="49" charset="-128"/>
            </a:endParaRPr>
          </a:p>
          <a:p>
            <a:pPr algn="l"/>
            <a:r>
              <a:rPr kumimoji="1" lang="ja-JP" altLang="en-US" sz="2000" dirty="0">
                <a:latin typeface="Times New Roman" panose="02020603050405020304" pitchFamily="18" charset="0"/>
                <a:ea typeface="ＭＳ ゴシック" panose="020B0609070205080204" pitchFamily="49" charset="-128"/>
              </a:rPr>
              <a:t>▲１五</a:t>
            </a:r>
            <a:r>
              <a:rPr lang="ja-JP" altLang="en-US" sz="2000" dirty="0">
                <a:latin typeface="Times New Roman" panose="02020603050405020304" pitchFamily="18" charset="0"/>
                <a:ea typeface="ＭＳ ゴシック" panose="020B0609070205080204" pitchFamily="49" charset="-128"/>
              </a:rPr>
              <a:t>銀　　 </a:t>
            </a:r>
            <a:r>
              <a:rPr lang="en-US" altLang="ja-JP" sz="2000" dirty="0">
                <a:latin typeface="Times New Roman" panose="02020603050405020304" pitchFamily="18" charset="0"/>
                <a:ea typeface="ＭＳ ゴシック" panose="020B0609070205080204" pitchFamily="49" charset="-128"/>
              </a:rPr>
              <a:t>: Moves (2,4,1,5)</a:t>
            </a:r>
            <a:endParaRPr kumimoji="1" lang="ja-JP" altLang="en-US" sz="2000" dirty="0">
              <a:latin typeface="Times New Roman" panose="02020603050405020304" pitchFamily="18" charset="0"/>
              <a:ea typeface="ＭＳ ゴシック" panose="020B0609070205080204" pitchFamily="49" charset="-128"/>
            </a:endParaRPr>
          </a:p>
        </p:txBody>
      </p:sp>
      <p:grpSp>
        <p:nvGrpSpPr>
          <p:cNvPr id="41" name="グループ化 40"/>
          <p:cNvGrpSpPr/>
          <p:nvPr/>
        </p:nvGrpSpPr>
        <p:grpSpPr>
          <a:xfrm>
            <a:off x="412368" y="1367028"/>
            <a:ext cx="4117895" cy="3673362"/>
            <a:chOff x="412368" y="1367028"/>
            <a:chExt cx="4117895" cy="3673362"/>
          </a:xfrm>
        </p:grpSpPr>
        <p:sp>
          <p:nvSpPr>
            <p:cNvPr id="73" name="正方形/長方形 72"/>
            <p:cNvSpPr/>
            <p:nvPr/>
          </p:nvSpPr>
          <p:spPr bwMode="auto">
            <a:xfrm>
              <a:off x="419454" y="1426683"/>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4123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9457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14791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0125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2527575"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060975"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4123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9457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14791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0125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2527575"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060975"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4123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9457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14791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0125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2527575"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060975"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4123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9457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14791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0125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2527575"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060975"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4123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9457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14791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0125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2527575"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060975"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4123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9457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14791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0125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2527575"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060975"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517508" y="137315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050908" y="136734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1573044" y="137284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106445" y="136702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2626843" y="137315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160242" y="1367342"/>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3525966" y="4476855"/>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3519181" y="3938365"/>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3527467" y="3442600"/>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3520684" y="2904110"/>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3528650" y="2383435"/>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3521864" y="1844945"/>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0" name="フリーフォーム 149"/>
            <p:cNvSpPr/>
            <p:nvPr/>
          </p:nvSpPr>
          <p:spPr bwMode="auto">
            <a:xfrm rot="10800000">
              <a:off x="2589013" y="24332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151" name="フリーフォーム 150"/>
            <p:cNvSpPr/>
            <p:nvPr/>
          </p:nvSpPr>
          <p:spPr bwMode="auto">
            <a:xfrm rot="10800000">
              <a:off x="3106470" y="2436537"/>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2" name="フリーフォーム 151"/>
            <p:cNvSpPr/>
            <p:nvPr/>
          </p:nvSpPr>
          <p:spPr bwMode="auto">
            <a:xfrm rot="10800000">
              <a:off x="2033774" y="190453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2037418" y="24294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54" name="フリーフォーム 153"/>
            <p:cNvSpPr/>
            <p:nvPr/>
          </p:nvSpPr>
          <p:spPr bwMode="auto">
            <a:xfrm rot="10800000">
              <a:off x="2589014" y="191852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55" name="フリーフォーム 154"/>
            <p:cNvSpPr/>
            <p:nvPr/>
          </p:nvSpPr>
          <p:spPr bwMode="auto">
            <a:xfrm rot="10800000">
              <a:off x="3133355" y="19118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156" name="フリーフォーム 155"/>
            <p:cNvSpPr/>
            <p:nvPr/>
          </p:nvSpPr>
          <p:spPr bwMode="auto">
            <a:xfrm>
              <a:off x="2572064" y="35014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57" name="フリーフォーム 156"/>
            <p:cNvSpPr/>
            <p:nvPr/>
          </p:nvSpPr>
          <p:spPr bwMode="auto">
            <a:xfrm>
              <a:off x="452472" y="187163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159" name="フリーフォーム 158"/>
            <p:cNvSpPr/>
            <p:nvPr/>
          </p:nvSpPr>
          <p:spPr bwMode="auto">
            <a:xfrm rot="10800000">
              <a:off x="2051888" y="29724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0" name="フリーフォーム 159"/>
            <p:cNvSpPr/>
            <p:nvPr/>
          </p:nvSpPr>
          <p:spPr bwMode="auto">
            <a:xfrm>
              <a:off x="452471" y="350925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61" name="フリーフォーム 160"/>
            <p:cNvSpPr/>
            <p:nvPr/>
          </p:nvSpPr>
          <p:spPr bwMode="auto">
            <a:xfrm rot="10800000">
              <a:off x="1527684" y="296667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6" name="フリーフォーム 165"/>
            <p:cNvSpPr/>
            <p:nvPr/>
          </p:nvSpPr>
          <p:spPr bwMode="auto">
            <a:xfrm>
              <a:off x="3133354" y="34796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7" name="フリーフォーム 166"/>
            <p:cNvSpPr/>
            <p:nvPr/>
          </p:nvSpPr>
          <p:spPr bwMode="auto">
            <a:xfrm>
              <a:off x="4112288" y="452777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2" name="フリーフォーム 171"/>
            <p:cNvSpPr/>
            <p:nvPr/>
          </p:nvSpPr>
          <p:spPr bwMode="auto">
            <a:xfrm>
              <a:off x="2057139" y="401999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3" name="フリーフォーム 172"/>
            <p:cNvSpPr/>
            <p:nvPr/>
          </p:nvSpPr>
          <p:spPr bwMode="auto">
            <a:xfrm>
              <a:off x="1530586" y="401386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sp>
        <p:nvSpPr>
          <p:cNvPr id="17" name="円/楕円 16"/>
          <p:cNvSpPr/>
          <p:nvPr/>
        </p:nvSpPr>
        <p:spPr bwMode="auto">
          <a:xfrm>
            <a:off x="2530712" y="3461539"/>
            <a:ext cx="525630" cy="525630"/>
          </a:xfrm>
          <a:prstGeom prst="ellipse">
            <a:avLst/>
          </a:prstGeom>
          <a:noFill/>
          <a:ln w="539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6" name="グループ化 25"/>
          <p:cNvGrpSpPr/>
          <p:nvPr/>
        </p:nvGrpSpPr>
        <p:grpSpPr>
          <a:xfrm>
            <a:off x="2151505" y="3048020"/>
            <a:ext cx="1299301" cy="1303072"/>
            <a:chOff x="2165327" y="3064774"/>
            <a:chExt cx="1299301" cy="1303072"/>
          </a:xfrm>
        </p:grpSpPr>
        <p:sp>
          <p:nvSpPr>
            <p:cNvPr id="25" name="円/楕円 24"/>
            <p:cNvSpPr/>
            <p:nvPr/>
          </p:nvSpPr>
          <p:spPr bwMode="auto">
            <a:xfrm>
              <a:off x="2165327" y="3080650"/>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68" name="円/楕円 167"/>
            <p:cNvSpPr/>
            <p:nvPr/>
          </p:nvSpPr>
          <p:spPr bwMode="auto">
            <a:xfrm>
              <a:off x="2679309" y="3064774"/>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69" name="円/楕円 168"/>
            <p:cNvSpPr/>
            <p:nvPr/>
          </p:nvSpPr>
          <p:spPr bwMode="auto">
            <a:xfrm>
              <a:off x="3224011" y="3080651"/>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71" name="円/楕円 170"/>
            <p:cNvSpPr/>
            <p:nvPr/>
          </p:nvSpPr>
          <p:spPr bwMode="auto">
            <a:xfrm>
              <a:off x="3227969" y="4131187"/>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grpSp>
    </p:spTree>
    <p:extLst>
      <p:ext uri="{BB962C8B-B14F-4D97-AF65-F5344CB8AC3E}">
        <p14:creationId xmlns:p14="http://schemas.microsoft.com/office/powerpoint/2010/main" val="189195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500" fill="hold"/>
                                        <p:tgtEl>
                                          <p:spTgt spid="33"/>
                                        </p:tgtEl>
                                        <p:attrNameLst>
                                          <p:attrName>ppt_x</p:attrName>
                                        </p:attrNameLst>
                                      </p:cBhvr>
                                      <p:tavLst>
                                        <p:tav tm="0">
                                          <p:val>
                                            <p:strVal val="#ppt_x"/>
                                          </p:val>
                                        </p:tav>
                                        <p:tav tm="100000">
                                          <p:val>
                                            <p:strVal val="#ppt_x"/>
                                          </p:val>
                                        </p:tav>
                                      </p:tavLst>
                                    </p:anim>
                                    <p:anim calcmode="lin" valueType="num">
                                      <p:cBhvr additive="base">
                                        <p:cTn id="1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17"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7" name="グループ化 116"/>
          <p:cNvGrpSpPr/>
          <p:nvPr/>
        </p:nvGrpSpPr>
        <p:grpSpPr>
          <a:xfrm>
            <a:off x="412368" y="1367028"/>
            <a:ext cx="4117895" cy="3673362"/>
            <a:chOff x="412368" y="1367028"/>
            <a:chExt cx="4117895" cy="3673362"/>
          </a:xfrm>
        </p:grpSpPr>
        <p:sp>
          <p:nvSpPr>
            <p:cNvPr id="118" name="正方形/長方形 117"/>
            <p:cNvSpPr/>
            <p:nvPr/>
          </p:nvSpPr>
          <p:spPr bwMode="auto">
            <a:xfrm>
              <a:off x="419454" y="1426683"/>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正方形/長方形 118"/>
            <p:cNvSpPr/>
            <p:nvPr/>
          </p:nvSpPr>
          <p:spPr bwMode="auto">
            <a:xfrm>
              <a:off x="4123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p:cNvSpPr/>
            <p:nvPr/>
          </p:nvSpPr>
          <p:spPr bwMode="auto">
            <a:xfrm>
              <a:off x="9457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p:cNvSpPr/>
            <p:nvPr/>
          </p:nvSpPr>
          <p:spPr bwMode="auto">
            <a:xfrm>
              <a:off x="14791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p:cNvSpPr/>
            <p:nvPr/>
          </p:nvSpPr>
          <p:spPr bwMode="auto">
            <a:xfrm>
              <a:off x="20125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p:cNvSpPr/>
            <p:nvPr/>
          </p:nvSpPr>
          <p:spPr bwMode="auto">
            <a:xfrm>
              <a:off x="2527575"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3060975"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4123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9457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14791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0125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2527575"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3060975"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4123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9457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14791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0125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527575"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060975"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4123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9457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14791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20125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2527575"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3060975"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4123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9457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14791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20125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2527575"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3060975"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4123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9457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14791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20125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2527575"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3060975"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テキスト ボックス 192"/>
            <p:cNvSpPr txBox="1"/>
            <p:nvPr/>
          </p:nvSpPr>
          <p:spPr>
            <a:xfrm>
              <a:off x="517508" y="137315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94" name="テキスト ボックス 193"/>
            <p:cNvSpPr txBox="1"/>
            <p:nvPr/>
          </p:nvSpPr>
          <p:spPr>
            <a:xfrm>
              <a:off x="1050908" y="136734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95" name="テキスト ボックス 194"/>
            <p:cNvSpPr txBox="1"/>
            <p:nvPr/>
          </p:nvSpPr>
          <p:spPr>
            <a:xfrm>
              <a:off x="1573044" y="137284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96" name="テキスト ボックス 195"/>
            <p:cNvSpPr txBox="1"/>
            <p:nvPr/>
          </p:nvSpPr>
          <p:spPr>
            <a:xfrm>
              <a:off x="2106445" y="136702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197" name="テキスト ボックス 196"/>
            <p:cNvSpPr txBox="1"/>
            <p:nvPr/>
          </p:nvSpPr>
          <p:spPr>
            <a:xfrm>
              <a:off x="2626843" y="137315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198" name="テキスト ボックス 197"/>
            <p:cNvSpPr txBox="1"/>
            <p:nvPr/>
          </p:nvSpPr>
          <p:spPr>
            <a:xfrm>
              <a:off x="3160242" y="1367342"/>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199" name="テキスト ボックス 198"/>
            <p:cNvSpPr txBox="1"/>
            <p:nvPr/>
          </p:nvSpPr>
          <p:spPr>
            <a:xfrm>
              <a:off x="3525966" y="4476855"/>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00" name="テキスト ボックス 199"/>
            <p:cNvSpPr txBox="1"/>
            <p:nvPr/>
          </p:nvSpPr>
          <p:spPr>
            <a:xfrm>
              <a:off x="3519181" y="3938365"/>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01" name="テキスト ボックス 200"/>
            <p:cNvSpPr txBox="1"/>
            <p:nvPr/>
          </p:nvSpPr>
          <p:spPr>
            <a:xfrm>
              <a:off x="3527467" y="3442600"/>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02" name="テキスト ボックス 201"/>
            <p:cNvSpPr txBox="1"/>
            <p:nvPr/>
          </p:nvSpPr>
          <p:spPr>
            <a:xfrm>
              <a:off x="3520684" y="2904110"/>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03" name="テキスト ボックス 202"/>
            <p:cNvSpPr txBox="1"/>
            <p:nvPr/>
          </p:nvSpPr>
          <p:spPr>
            <a:xfrm>
              <a:off x="3528650" y="2383435"/>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04" name="テキスト ボックス 203"/>
            <p:cNvSpPr txBox="1"/>
            <p:nvPr/>
          </p:nvSpPr>
          <p:spPr>
            <a:xfrm>
              <a:off x="3521864" y="1844945"/>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05" name="フリーフォーム 204"/>
            <p:cNvSpPr/>
            <p:nvPr/>
          </p:nvSpPr>
          <p:spPr bwMode="auto">
            <a:xfrm rot="10800000">
              <a:off x="2589013" y="24332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06" name="フリーフォーム 205"/>
            <p:cNvSpPr/>
            <p:nvPr/>
          </p:nvSpPr>
          <p:spPr bwMode="auto">
            <a:xfrm rot="10800000">
              <a:off x="3106470" y="2436537"/>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07" name="フリーフォーム 206"/>
            <p:cNvSpPr/>
            <p:nvPr/>
          </p:nvSpPr>
          <p:spPr bwMode="auto">
            <a:xfrm rot="10800000">
              <a:off x="2033774" y="190453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08" name="フリーフォーム 207"/>
            <p:cNvSpPr/>
            <p:nvPr/>
          </p:nvSpPr>
          <p:spPr bwMode="auto">
            <a:xfrm rot="10800000">
              <a:off x="2037418" y="24294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09" name="フリーフォーム 208"/>
            <p:cNvSpPr/>
            <p:nvPr/>
          </p:nvSpPr>
          <p:spPr bwMode="auto">
            <a:xfrm rot="10800000">
              <a:off x="2589014" y="191852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10" name="フリーフォーム 209"/>
            <p:cNvSpPr/>
            <p:nvPr/>
          </p:nvSpPr>
          <p:spPr bwMode="auto">
            <a:xfrm rot="10800000">
              <a:off x="3133355" y="19118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11" name="フリーフォーム 210"/>
            <p:cNvSpPr/>
            <p:nvPr/>
          </p:nvSpPr>
          <p:spPr bwMode="auto">
            <a:xfrm>
              <a:off x="2572064" y="35014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12" name="フリーフォーム 211"/>
            <p:cNvSpPr/>
            <p:nvPr/>
          </p:nvSpPr>
          <p:spPr bwMode="auto">
            <a:xfrm>
              <a:off x="452472" y="187163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13" name="フリーフォーム 212"/>
            <p:cNvSpPr/>
            <p:nvPr/>
          </p:nvSpPr>
          <p:spPr bwMode="auto">
            <a:xfrm rot="10800000">
              <a:off x="2051888" y="29724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14" name="フリーフォーム 213"/>
            <p:cNvSpPr/>
            <p:nvPr/>
          </p:nvSpPr>
          <p:spPr bwMode="auto">
            <a:xfrm>
              <a:off x="452471" y="350925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15" name="フリーフォーム 214"/>
            <p:cNvSpPr/>
            <p:nvPr/>
          </p:nvSpPr>
          <p:spPr bwMode="auto">
            <a:xfrm rot="10800000">
              <a:off x="1527684" y="296667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16" name="フリーフォーム 215"/>
            <p:cNvSpPr/>
            <p:nvPr/>
          </p:nvSpPr>
          <p:spPr bwMode="auto">
            <a:xfrm>
              <a:off x="3133354" y="34796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17" name="フリーフォーム 216"/>
            <p:cNvSpPr/>
            <p:nvPr/>
          </p:nvSpPr>
          <p:spPr bwMode="auto">
            <a:xfrm>
              <a:off x="4112288" y="452777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18" name="フリーフォーム 217"/>
            <p:cNvSpPr/>
            <p:nvPr/>
          </p:nvSpPr>
          <p:spPr bwMode="auto">
            <a:xfrm>
              <a:off x="2057139" y="401999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19" name="フリーフォーム 218"/>
            <p:cNvSpPr/>
            <p:nvPr/>
          </p:nvSpPr>
          <p:spPr bwMode="auto">
            <a:xfrm>
              <a:off x="1530586" y="401386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sp>
        <p:nvSpPr>
          <p:cNvPr id="2" name="タイトル 1"/>
          <p:cNvSpPr>
            <a:spLocks noGrp="1"/>
          </p:cNvSpPr>
          <p:nvPr>
            <p:ph type="title"/>
          </p:nvPr>
        </p:nvSpPr>
        <p:spPr/>
        <p:txBody>
          <a:bodyPr/>
          <a:lstStyle/>
          <a:p>
            <a:r>
              <a:rPr kumimoji="1" lang="ja-JP" altLang="en-US" baseline="0" dirty="0">
                <a:latin typeface="Times New Roman" pitchFamily="18" charset="0"/>
              </a:rPr>
              <a:t>指定した駒を</a:t>
            </a:r>
            <a:r>
              <a:rPr lang="ja-JP" altLang="en-US" dirty="0">
                <a:latin typeface="Times New Roman" pitchFamily="18" charset="0"/>
              </a:rPr>
              <a:t>打つ</a:t>
            </a:r>
            <a:r>
              <a:rPr kumimoji="1" lang="ja-JP" altLang="en-US" baseline="0" dirty="0">
                <a:latin typeface="Times New Roman" pitchFamily="18" charset="0"/>
              </a:rPr>
              <a:t>手を生成</a:t>
            </a:r>
          </a:p>
        </p:txBody>
      </p:sp>
      <p:sp>
        <p:nvSpPr>
          <p:cNvPr id="9" name="テキスト ボックス 8"/>
          <p:cNvSpPr txBox="1"/>
          <p:nvPr/>
        </p:nvSpPr>
        <p:spPr>
          <a:xfrm>
            <a:off x="4751924" y="1743690"/>
            <a:ext cx="2847254" cy="523220"/>
          </a:xfrm>
          <a:prstGeom prst="rect">
            <a:avLst/>
          </a:prstGeom>
          <a:noFill/>
        </p:spPr>
        <p:txBody>
          <a:bodyPr wrap="none" rtlCol="0">
            <a:spAutoFit/>
          </a:bodyPr>
          <a:lstStyle/>
          <a:p>
            <a:r>
              <a:rPr kumimoji="1" lang="en-US" altLang="ja-JP" dirty="0" err="1">
                <a:latin typeface="Times New Roman" panose="02020603050405020304" pitchFamily="18" charset="0"/>
              </a:rPr>
              <a:t>gereratePuts</a:t>
            </a:r>
            <a:r>
              <a:rPr kumimoji="1" lang="en-US" altLang="ja-JP" dirty="0">
                <a:latin typeface="Times New Roman" panose="02020603050405020304" pitchFamily="18" charset="0"/>
              </a:rPr>
              <a:t> (FU);</a:t>
            </a:r>
            <a:endParaRPr kumimoji="1" lang="ja-JP" altLang="en-US" dirty="0">
              <a:latin typeface="Times New Roman" panose="02020603050405020304" pitchFamily="18" charset="0"/>
            </a:endParaRPr>
          </a:p>
        </p:txBody>
      </p:sp>
      <p:sp>
        <p:nvSpPr>
          <p:cNvPr id="17" name="円/楕円 16"/>
          <p:cNvSpPr/>
          <p:nvPr/>
        </p:nvSpPr>
        <p:spPr bwMode="auto">
          <a:xfrm>
            <a:off x="4041649" y="4498910"/>
            <a:ext cx="525630" cy="525630"/>
          </a:xfrm>
          <a:prstGeom prst="ellipse">
            <a:avLst/>
          </a:prstGeom>
          <a:noFill/>
          <a:ln w="539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テキスト ボックス 32"/>
          <p:cNvSpPr txBox="1"/>
          <p:nvPr/>
        </p:nvSpPr>
        <p:spPr>
          <a:xfrm>
            <a:off x="4956577" y="2507383"/>
            <a:ext cx="2032929" cy="904863"/>
          </a:xfrm>
          <a:prstGeom prst="rect">
            <a:avLst/>
          </a:prstGeom>
          <a:noFill/>
        </p:spPr>
        <p:txBody>
          <a:bodyPr wrap="none" rtlCol="0">
            <a:spAutoFit/>
          </a:bodyPr>
          <a:lstStyle/>
          <a:p>
            <a:pPr algn="l"/>
            <a:r>
              <a:rPr lang="ja-JP" altLang="en-US" sz="2400" dirty="0">
                <a:latin typeface="Times New Roman" panose="02020603050405020304" pitchFamily="18" charset="0"/>
              </a:rPr>
              <a:t>歩</a:t>
            </a:r>
            <a:r>
              <a:rPr kumimoji="1" lang="ja-JP" altLang="en-US" sz="2400" dirty="0">
                <a:latin typeface="Times New Roman" panose="02020603050405020304" pitchFamily="18" charset="0"/>
              </a:rPr>
              <a:t>を打つ手を</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リストに加える</a:t>
            </a:r>
            <a:endParaRPr kumimoji="1" lang="ja-JP" altLang="en-US" sz="2400" dirty="0">
              <a:latin typeface="Times New Roman" panose="02020603050405020304" pitchFamily="18" charset="0"/>
            </a:endParaRPr>
          </a:p>
        </p:txBody>
      </p:sp>
      <p:sp>
        <p:nvSpPr>
          <p:cNvPr id="34" name="テキスト ボックス 33"/>
          <p:cNvSpPr txBox="1"/>
          <p:nvPr/>
        </p:nvSpPr>
        <p:spPr>
          <a:xfrm>
            <a:off x="4751924" y="3510740"/>
            <a:ext cx="3438762" cy="3059299"/>
          </a:xfrm>
          <a:prstGeom prst="rect">
            <a:avLst/>
          </a:prstGeom>
          <a:noFill/>
        </p:spPr>
        <p:txBody>
          <a:bodyPr wrap="none" rtlCol="0">
            <a:spAutoFit/>
          </a:bodyPr>
          <a:lstStyle/>
          <a:p>
            <a:pPr algn="l"/>
            <a:r>
              <a:rPr lang="ja-JP" altLang="en-US" sz="2000" dirty="0">
                <a:latin typeface="Times New Roman" panose="02020603050405020304" pitchFamily="18" charset="0"/>
                <a:ea typeface="ＭＳ ゴシック" panose="020B0609070205080204" pitchFamily="49" charset="-128"/>
              </a:rPr>
              <a:t>▲６二歩　　 </a:t>
            </a:r>
            <a:r>
              <a:rPr lang="en-US" altLang="ja-JP" sz="2000" dirty="0">
                <a:latin typeface="Times New Roman" panose="02020603050405020304" pitchFamily="18" charset="0"/>
                <a:ea typeface="ＭＳ ゴシック" panose="020B0609070205080204" pitchFamily="49" charset="-128"/>
              </a:rPr>
              <a:t>: Puts</a:t>
            </a:r>
            <a:r>
              <a:rPr kumimoji="1" lang="en-US" altLang="ja-JP" sz="2000" dirty="0">
                <a:latin typeface="Times New Roman" panose="02020603050405020304" pitchFamily="18" charset="0"/>
                <a:ea typeface="ＭＳ ゴシック" panose="020B0609070205080204" pitchFamily="49" charset="-128"/>
              </a:rPr>
              <a:t> (FU, 6, 2)</a:t>
            </a:r>
          </a:p>
          <a:p>
            <a:pPr algn="l"/>
            <a:r>
              <a:rPr lang="ja-JP" altLang="en-US" sz="2000" dirty="0">
                <a:latin typeface="Times New Roman" panose="02020603050405020304" pitchFamily="18" charset="0"/>
                <a:ea typeface="ＭＳ ゴシック" panose="020B0609070205080204" pitchFamily="49" charset="-128"/>
              </a:rPr>
              <a:t>▲５二歩　　 </a:t>
            </a:r>
            <a:r>
              <a:rPr lang="en-US" altLang="ja-JP" sz="2000" dirty="0">
                <a:latin typeface="Times New Roman" panose="02020603050405020304" pitchFamily="18" charset="0"/>
                <a:ea typeface="ＭＳ ゴシック" panose="020B0609070205080204" pitchFamily="49" charset="-128"/>
              </a:rPr>
              <a:t>: Puts (FU, 5, 2)</a:t>
            </a:r>
          </a:p>
          <a:p>
            <a:pPr algn="l"/>
            <a:r>
              <a:rPr lang="ja-JP" altLang="en-US" sz="2000" dirty="0">
                <a:latin typeface="Times New Roman" panose="02020603050405020304" pitchFamily="18" charset="0"/>
                <a:ea typeface="ＭＳ ゴシック" panose="020B0609070205080204" pitchFamily="49" charset="-128"/>
              </a:rPr>
              <a:t>▲６三歩　　 </a:t>
            </a:r>
            <a:r>
              <a:rPr lang="en-US" altLang="ja-JP" sz="2000" dirty="0">
                <a:latin typeface="Times New Roman" panose="02020603050405020304" pitchFamily="18" charset="0"/>
                <a:ea typeface="ＭＳ ゴシック" panose="020B0609070205080204" pitchFamily="49" charset="-128"/>
              </a:rPr>
              <a:t>: Puts (FU, 6, 3)</a:t>
            </a:r>
          </a:p>
          <a:p>
            <a:pPr algn="l"/>
            <a:r>
              <a:rPr lang="ja-JP" altLang="en-US" sz="2000" dirty="0">
                <a:latin typeface="Times New Roman" panose="02020603050405020304" pitchFamily="18" charset="0"/>
                <a:ea typeface="ＭＳ ゴシック" panose="020B0609070205080204" pitchFamily="49" charset="-128"/>
              </a:rPr>
              <a:t>▲５三歩　　 </a:t>
            </a:r>
            <a:r>
              <a:rPr lang="en-US" altLang="ja-JP" sz="2000" dirty="0">
                <a:latin typeface="Times New Roman" panose="02020603050405020304" pitchFamily="18" charset="0"/>
                <a:ea typeface="ＭＳ ゴシック" panose="020B0609070205080204" pitchFamily="49" charset="-128"/>
              </a:rPr>
              <a:t>: Puts (FU, 5, 3)</a:t>
            </a:r>
          </a:p>
          <a:p>
            <a:pPr algn="l"/>
            <a:r>
              <a:rPr lang="ja-JP" altLang="en-US" sz="2000" dirty="0">
                <a:latin typeface="Times New Roman" panose="02020603050405020304" pitchFamily="18" charset="0"/>
                <a:ea typeface="ＭＳ ゴシック" panose="020B0609070205080204" pitchFamily="49" charset="-128"/>
              </a:rPr>
              <a:t>▲２三歩　　 </a:t>
            </a:r>
            <a:r>
              <a:rPr lang="en-US" altLang="ja-JP" sz="2000" dirty="0">
                <a:latin typeface="Times New Roman" panose="02020603050405020304" pitchFamily="18" charset="0"/>
                <a:ea typeface="ＭＳ ゴシック" panose="020B0609070205080204" pitchFamily="49" charset="-128"/>
              </a:rPr>
              <a:t>: Puts (FU, 2, 3)</a:t>
            </a:r>
          </a:p>
          <a:p>
            <a:pPr algn="l"/>
            <a:r>
              <a:rPr lang="ja-JP" altLang="en-US" sz="2000" dirty="0">
                <a:latin typeface="Times New Roman" panose="02020603050405020304" pitchFamily="18" charset="0"/>
                <a:ea typeface="ＭＳ ゴシック" panose="020B0609070205080204" pitchFamily="49" charset="-128"/>
              </a:rPr>
              <a:t>▲５四歩　　 </a:t>
            </a:r>
            <a:r>
              <a:rPr lang="en-US" altLang="ja-JP" sz="2000" dirty="0">
                <a:latin typeface="Times New Roman" panose="02020603050405020304" pitchFamily="18" charset="0"/>
                <a:ea typeface="ＭＳ ゴシック" panose="020B0609070205080204" pitchFamily="49" charset="-128"/>
              </a:rPr>
              <a:t>: Puts (FU, 5, 4)</a:t>
            </a:r>
          </a:p>
          <a:p>
            <a:pPr algn="l"/>
            <a:r>
              <a:rPr lang="ja-JP" altLang="en-US" sz="2000" dirty="0">
                <a:latin typeface="Times New Roman" panose="02020603050405020304" pitchFamily="18" charset="0"/>
                <a:ea typeface="ＭＳ ゴシック" panose="020B0609070205080204" pitchFamily="49" charset="-128"/>
              </a:rPr>
              <a:t>▲６五歩　　 </a:t>
            </a:r>
            <a:r>
              <a:rPr lang="en-US" altLang="ja-JP" sz="2000" dirty="0">
                <a:latin typeface="Times New Roman" panose="02020603050405020304" pitchFamily="18" charset="0"/>
                <a:ea typeface="ＭＳ ゴシック" panose="020B0609070205080204" pitchFamily="49" charset="-128"/>
              </a:rPr>
              <a:t>: Puts (FU, 6, 5)</a:t>
            </a:r>
          </a:p>
          <a:p>
            <a:pPr algn="l"/>
            <a:r>
              <a:rPr lang="en-US" altLang="ja-JP" sz="2400" dirty="0">
                <a:latin typeface="Times New Roman" panose="02020603050405020304" pitchFamily="18" charset="0"/>
                <a:ea typeface="ＭＳ ゴシック" panose="020B0609070205080204" pitchFamily="49" charset="-128"/>
              </a:rPr>
              <a:t>                :</a:t>
            </a:r>
          </a:p>
        </p:txBody>
      </p:sp>
      <p:grpSp>
        <p:nvGrpSpPr>
          <p:cNvPr id="3" name="グループ化 2"/>
          <p:cNvGrpSpPr/>
          <p:nvPr/>
        </p:nvGrpSpPr>
        <p:grpSpPr>
          <a:xfrm>
            <a:off x="551074" y="2533450"/>
            <a:ext cx="2364894" cy="2360806"/>
            <a:chOff x="551074" y="2533450"/>
            <a:chExt cx="2364894" cy="2360806"/>
          </a:xfrm>
        </p:grpSpPr>
        <p:sp>
          <p:nvSpPr>
            <p:cNvPr id="168" name="円/楕円 167"/>
            <p:cNvSpPr/>
            <p:nvPr/>
          </p:nvSpPr>
          <p:spPr bwMode="auto">
            <a:xfrm>
              <a:off x="2679309" y="3064774"/>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71" name="円/楕円 170"/>
            <p:cNvSpPr/>
            <p:nvPr/>
          </p:nvSpPr>
          <p:spPr bwMode="auto">
            <a:xfrm>
              <a:off x="2677735" y="4120236"/>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77" name="円/楕円 76"/>
            <p:cNvSpPr/>
            <p:nvPr/>
          </p:nvSpPr>
          <p:spPr bwMode="auto">
            <a:xfrm>
              <a:off x="2678379" y="4657597"/>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82" name="円/楕円 81"/>
            <p:cNvSpPr/>
            <p:nvPr/>
          </p:nvSpPr>
          <p:spPr bwMode="auto">
            <a:xfrm>
              <a:off x="1097186" y="2544377"/>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96" name="円/楕円 95"/>
            <p:cNvSpPr/>
            <p:nvPr/>
          </p:nvSpPr>
          <p:spPr bwMode="auto">
            <a:xfrm>
              <a:off x="1114679" y="3040178"/>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97" name="円/楕円 96"/>
            <p:cNvSpPr/>
            <p:nvPr/>
          </p:nvSpPr>
          <p:spPr bwMode="auto">
            <a:xfrm>
              <a:off x="1100279" y="3595606"/>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98" name="円/楕円 97"/>
            <p:cNvSpPr/>
            <p:nvPr/>
          </p:nvSpPr>
          <p:spPr bwMode="auto">
            <a:xfrm>
              <a:off x="1112170" y="4109229"/>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99" name="円/楕円 98"/>
            <p:cNvSpPr/>
            <p:nvPr/>
          </p:nvSpPr>
          <p:spPr bwMode="auto">
            <a:xfrm>
              <a:off x="1100278" y="4655361"/>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00" name="円/楕円 99"/>
            <p:cNvSpPr/>
            <p:nvPr/>
          </p:nvSpPr>
          <p:spPr bwMode="auto">
            <a:xfrm>
              <a:off x="560739" y="4655361"/>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01" name="円/楕円 100"/>
            <p:cNvSpPr/>
            <p:nvPr/>
          </p:nvSpPr>
          <p:spPr bwMode="auto">
            <a:xfrm>
              <a:off x="560676" y="4120236"/>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12" name="円/楕円 111"/>
            <p:cNvSpPr/>
            <p:nvPr/>
          </p:nvSpPr>
          <p:spPr bwMode="auto">
            <a:xfrm>
              <a:off x="551074" y="3058118"/>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sp>
          <p:nvSpPr>
            <p:cNvPr id="114" name="円/楕円 113"/>
            <p:cNvSpPr/>
            <p:nvPr/>
          </p:nvSpPr>
          <p:spPr bwMode="auto">
            <a:xfrm>
              <a:off x="561342" y="2533450"/>
              <a:ext cx="236659" cy="236659"/>
            </a:xfrm>
            <a:prstGeom prst="ellipse">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grpSp>
    </p:spTree>
    <p:extLst>
      <p:ext uri="{BB962C8B-B14F-4D97-AF65-F5344CB8AC3E}">
        <p14:creationId xmlns:p14="http://schemas.microsoft.com/office/powerpoint/2010/main" val="279902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500" fill="hold"/>
                                        <p:tgtEl>
                                          <p:spTgt spid="33"/>
                                        </p:tgtEl>
                                        <p:attrNameLst>
                                          <p:attrName>ppt_x</p:attrName>
                                        </p:attrNameLst>
                                      </p:cBhvr>
                                      <p:tavLst>
                                        <p:tav tm="0">
                                          <p:val>
                                            <p:strVal val="#ppt_x"/>
                                          </p:val>
                                        </p:tav>
                                        <p:tav tm="100000">
                                          <p:val>
                                            <p:strVal val="#ppt_x"/>
                                          </p:val>
                                        </p:tav>
                                      </p:tavLst>
                                    </p:anim>
                                    <p:anim calcmode="lin" valueType="num">
                                      <p:cBhvr additive="base">
                                        <p:cTn id="1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heckerboard(across)">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500" fill="hold"/>
                                        <p:tgtEl>
                                          <p:spTgt spid="34"/>
                                        </p:tgtEl>
                                        <p:attrNameLst>
                                          <p:attrName>ppt_x</p:attrName>
                                        </p:attrNameLst>
                                      </p:cBhvr>
                                      <p:tavLst>
                                        <p:tav tm="0">
                                          <p:val>
                                            <p:strVal val="#ppt_x"/>
                                          </p:val>
                                        </p:tav>
                                        <p:tav tm="100000">
                                          <p:val>
                                            <p:strVal val="#ppt_x"/>
                                          </p:val>
                                        </p:tav>
                                      </p:tavLst>
                                    </p:anim>
                                    <p:anim calcmode="lin" valueType="num">
                                      <p:cBhvr additive="base">
                                        <p:cTn id="2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コラム：「駒」と「石」</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ja-JP" altLang="en-US" baseline="0" dirty="0">
                <a:latin typeface="Times New Roman" pitchFamily="18" charset="0"/>
              </a:rPr>
              <a:t>駒</a:t>
            </a:r>
            <a:endParaRPr kumimoji="1" lang="en-US" altLang="ja-JP" baseline="0" dirty="0">
              <a:latin typeface="Times New Roman" pitchFamily="18" charset="0"/>
            </a:endParaRPr>
          </a:p>
          <a:p>
            <a:pPr lvl="1"/>
            <a:r>
              <a:rPr lang="ja-JP" altLang="en-US" baseline="0" dirty="0">
                <a:latin typeface="Times New Roman" pitchFamily="18" charset="0"/>
              </a:rPr>
              <a:t>盤上を動かす</a:t>
            </a:r>
            <a:endParaRPr lang="en-US" altLang="ja-JP" baseline="0" dirty="0">
              <a:latin typeface="Times New Roman" pitchFamily="18" charset="0"/>
            </a:endParaRPr>
          </a:p>
          <a:p>
            <a:pPr lvl="1"/>
            <a:r>
              <a:rPr lang="ja-JP" altLang="en-US" baseline="0" dirty="0">
                <a:latin typeface="Times New Roman" pitchFamily="18" charset="0"/>
              </a:rPr>
              <a:t>「</a:t>
            </a:r>
            <a:r>
              <a:rPr kumimoji="1" lang="ja-JP" altLang="en-US" baseline="0" dirty="0">
                <a:latin typeface="Times New Roman" pitchFamily="18" charset="0"/>
              </a:rPr>
              <a:t>指す」</a:t>
            </a:r>
            <a:endParaRPr kumimoji="1" lang="en-US" altLang="ja-JP" baseline="0" dirty="0">
              <a:latin typeface="Times New Roman" pitchFamily="18" charset="0"/>
            </a:endParaRPr>
          </a:p>
          <a:p>
            <a:pPr lvl="2"/>
            <a:r>
              <a:rPr kumimoji="1" lang="ja-JP" altLang="en-US" baseline="0" dirty="0">
                <a:latin typeface="Times New Roman" pitchFamily="18" charset="0"/>
              </a:rPr>
              <a:t>将棋、チェス、チェッカー、バックギャモン</a:t>
            </a:r>
            <a:endParaRPr kumimoji="1" lang="en-US" altLang="ja-JP" baseline="0" dirty="0">
              <a:latin typeface="Times New Roman" pitchFamily="18" charset="0"/>
            </a:endParaRPr>
          </a:p>
          <a:p>
            <a:pPr lvl="2">
              <a:buNone/>
            </a:pPr>
            <a:r>
              <a:rPr lang="en-US" altLang="ja-JP" baseline="0" dirty="0">
                <a:latin typeface="Times New Roman" pitchFamily="18" charset="0"/>
              </a:rPr>
              <a:t>※</a:t>
            </a:r>
            <a:r>
              <a:rPr lang="ja-JP" altLang="en-US" baseline="0" dirty="0">
                <a:latin typeface="Times New Roman" pitchFamily="18" charset="0"/>
              </a:rPr>
              <a:t>「駒」なのに「打つ」こともある将棋は実は特殊な例</a:t>
            </a:r>
            <a:endParaRPr kumimoji="1" lang="en-US" altLang="ja-JP" baseline="0" dirty="0">
              <a:latin typeface="Times New Roman" pitchFamily="18" charset="0"/>
            </a:endParaRPr>
          </a:p>
          <a:p>
            <a:r>
              <a:rPr lang="ja-JP" altLang="en-US" baseline="0" dirty="0">
                <a:latin typeface="Times New Roman" pitchFamily="18" charset="0"/>
              </a:rPr>
              <a:t>石</a:t>
            </a:r>
            <a:endParaRPr lang="en-US" altLang="ja-JP" baseline="0" dirty="0">
              <a:latin typeface="Times New Roman" pitchFamily="18" charset="0"/>
            </a:endParaRPr>
          </a:p>
          <a:p>
            <a:pPr lvl="1"/>
            <a:r>
              <a:rPr kumimoji="1" lang="ja-JP" altLang="en-US" baseline="0" dirty="0">
                <a:latin typeface="Times New Roman" pitchFamily="18" charset="0"/>
              </a:rPr>
              <a:t>盤上に置く</a:t>
            </a:r>
            <a:endParaRPr kumimoji="1" lang="en-US" altLang="ja-JP" baseline="0" dirty="0">
              <a:latin typeface="Times New Roman" pitchFamily="18" charset="0"/>
            </a:endParaRPr>
          </a:p>
          <a:p>
            <a:pPr lvl="1"/>
            <a:r>
              <a:rPr lang="ja-JP" altLang="en-US" baseline="0" dirty="0">
                <a:latin typeface="Times New Roman" pitchFamily="18" charset="0"/>
              </a:rPr>
              <a:t>「打つ」</a:t>
            </a:r>
            <a:endParaRPr lang="en-US" altLang="ja-JP" baseline="0" dirty="0">
              <a:latin typeface="Times New Roman" pitchFamily="18" charset="0"/>
            </a:endParaRPr>
          </a:p>
          <a:p>
            <a:pPr lvl="2"/>
            <a:r>
              <a:rPr kumimoji="1" lang="ja-JP" altLang="en-US" baseline="0" dirty="0">
                <a:latin typeface="Times New Roman" pitchFamily="18" charset="0"/>
              </a:rPr>
              <a:t>囲碁、リバーシ、連珠、三目並べの〇と✕</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自殺</a:t>
            </a:r>
            <a:r>
              <a:rPr kumimoji="1" lang="ja-JP" altLang="en-US" baseline="0" dirty="0">
                <a:latin typeface="Times New Roman" pitchFamily="18" charset="0"/>
              </a:rPr>
              <a:t>手を削除</a:t>
            </a:r>
          </a:p>
        </p:txBody>
      </p:sp>
      <p:sp>
        <p:nvSpPr>
          <p:cNvPr id="9" name="テキスト ボックス 8"/>
          <p:cNvSpPr txBox="1"/>
          <p:nvPr/>
        </p:nvSpPr>
        <p:spPr>
          <a:xfrm>
            <a:off x="4673378" y="1743690"/>
            <a:ext cx="3004349" cy="523220"/>
          </a:xfrm>
          <a:prstGeom prst="rect">
            <a:avLst/>
          </a:prstGeom>
          <a:noFill/>
        </p:spPr>
        <p:txBody>
          <a:bodyPr wrap="none" rtlCol="0">
            <a:spAutoFit/>
          </a:bodyPr>
          <a:lstStyle/>
          <a:p>
            <a:r>
              <a:rPr lang="en-US" altLang="ja-JP" dirty="0" err="1">
                <a:latin typeface="Times New Roman" panose="02020603050405020304" pitchFamily="18" charset="0"/>
              </a:rPr>
              <a:t>removeSelfMate</a:t>
            </a:r>
            <a:r>
              <a:rPr kumimoji="1" lang="en-US" altLang="ja-JP" dirty="0">
                <a:latin typeface="Times New Roman" panose="02020603050405020304" pitchFamily="18" charset="0"/>
              </a:rPr>
              <a:t> ();</a:t>
            </a:r>
            <a:endParaRPr kumimoji="1" lang="ja-JP" altLang="en-US" dirty="0">
              <a:latin typeface="Times New Roman" panose="02020603050405020304" pitchFamily="18" charset="0"/>
            </a:endParaRPr>
          </a:p>
        </p:txBody>
      </p:sp>
      <p:sp>
        <p:nvSpPr>
          <p:cNvPr id="33" name="テキスト ボックス 32"/>
          <p:cNvSpPr txBox="1"/>
          <p:nvPr/>
        </p:nvSpPr>
        <p:spPr>
          <a:xfrm>
            <a:off x="4956577" y="2507383"/>
            <a:ext cx="3119765" cy="904863"/>
          </a:xfrm>
          <a:prstGeom prst="rect">
            <a:avLst/>
          </a:prstGeom>
          <a:noFill/>
        </p:spPr>
        <p:txBody>
          <a:bodyPr wrap="none" rtlCol="0">
            <a:spAutoFit/>
          </a:bodyPr>
          <a:lstStyle/>
          <a:p>
            <a:pPr algn="l"/>
            <a:r>
              <a:rPr lang="ja-JP" altLang="en-US" sz="2400" dirty="0">
                <a:latin typeface="Times New Roman" panose="02020603050405020304" pitchFamily="18" charset="0"/>
              </a:rPr>
              <a:t>△２三同金以外の</a:t>
            </a:r>
            <a:r>
              <a:rPr kumimoji="1" lang="ja-JP" altLang="en-US" sz="2400" dirty="0">
                <a:latin typeface="Times New Roman" panose="02020603050405020304" pitchFamily="18" charset="0"/>
              </a:rPr>
              <a:t>手を</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リストから取り除く</a:t>
            </a:r>
            <a:endParaRPr kumimoji="1" lang="ja-JP" altLang="en-US" sz="2400" dirty="0">
              <a:latin typeface="Times New Roman" panose="02020603050405020304" pitchFamily="18" charset="0"/>
            </a:endParaRPr>
          </a:p>
        </p:txBody>
      </p:sp>
      <p:grpSp>
        <p:nvGrpSpPr>
          <p:cNvPr id="41" name="グループ化 40"/>
          <p:cNvGrpSpPr/>
          <p:nvPr/>
        </p:nvGrpSpPr>
        <p:grpSpPr>
          <a:xfrm>
            <a:off x="412368" y="1367028"/>
            <a:ext cx="3661624" cy="3673362"/>
            <a:chOff x="412368" y="1367028"/>
            <a:chExt cx="3661624" cy="3673362"/>
          </a:xfrm>
        </p:grpSpPr>
        <p:sp>
          <p:nvSpPr>
            <p:cNvPr id="73" name="正方形/長方形 72"/>
            <p:cNvSpPr/>
            <p:nvPr/>
          </p:nvSpPr>
          <p:spPr bwMode="auto">
            <a:xfrm>
              <a:off x="419454" y="1426683"/>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4123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9457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14791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012568"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2527575"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060975" y="18334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4123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9457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14791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012568"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2527575"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060975" y="236682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4123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9457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14791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012568"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2527575"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060975" y="29067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4123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9457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14791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012568"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2527575"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060975" y="34401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4123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9457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14791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012568"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2527575"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060975" y="39735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4123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9457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14791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012568"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2527575"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060975" y="450699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517508" y="137315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050908" y="136734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1573044" y="137284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106445" y="136702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2626843" y="137315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160242" y="1367342"/>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3525966" y="4476855"/>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3519181" y="3938365"/>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3527467" y="3442600"/>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3520684" y="2904110"/>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3528650" y="2383435"/>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3521864" y="1844945"/>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0" name="フリーフォーム 149"/>
            <p:cNvSpPr/>
            <p:nvPr/>
          </p:nvSpPr>
          <p:spPr bwMode="auto">
            <a:xfrm rot="10800000">
              <a:off x="2589013" y="24332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151" name="フリーフォーム 150"/>
            <p:cNvSpPr/>
            <p:nvPr/>
          </p:nvSpPr>
          <p:spPr bwMode="auto">
            <a:xfrm rot="10800000">
              <a:off x="3106470" y="2436537"/>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2" name="フリーフォーム 151"/>
            <p:cNvSpPr/>
            <p:nvPr/>
          </p:nvSpPr>
          <p:spPr bwMode="auto">
            <a:xfrm rot="10800000">
              <a:off x="2033774" y="190453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2037418" y="24294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54" name="フリーフォーム 153"/>
            <p:cNvSpPr/>
            <p:nvPr/>
          </p:nvSpPr>
          <p:spPr bwMode="auto">
            <a:xfrm rot="10800000">
              <a:off x="2589014" y="191852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55" name="フリーフォーム 154"/>
            <p:cNvSpPr/>
            <p:nvPr/>
          </p:nvSpPr>
          <p:spPr bwMode="auto">
            <a:xfrm rot="10800000">
              <a:off x="3133355" y="19118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156" name="フリーフォーム 155"/>
            <p:cNvSpPr/>
            <p:nvPr/>
          </p:nvSpPr>
          <p:spPr bwMode="auto">
            <a:xfrm>
              <a:off x="2572064" y="35014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57" name="フリーフォーム 156"/>
            <p:cNvSpPr/>
            <p:nvPr/>
          </p:nvSpPr>
          <p:spPr bwMode="auto">
            <a:xfrm>
              <a:off x="452472" y="187163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159" name="フリーフォーム 158"/>
            <p:cNvSpPr/>
            <p:nvPr/>
          </p:nvSpPr>
          <p:spPr bwMode="auto">
            <a:xfrm rot="10800000">
              <a:off x="2051888" y="29724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0" name="フリーフォーム 159"/>
            <p:cNvSpPr/>
            <p:nvPr/>
          </p:nvSpPr>
          <p:spPr bwMode="auto">
            <a:xfrm>
              <a:off x="452471" y="350925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61" name="フリーフォーム 160"/>
            <p:cNvSpPr/>
            <p:nvPr/>
          </p:nvSpPr>
          <p:spPr bwMode="auto">
            <a:xfrm rot="10800000">
              <a:off x="1527684" y="296667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6" name="フリーフォーム 165"/>
            <p:cNvSpPr/>
            <p:nvPr/>
          </p:nvSpPr>
          <p:spPr bwMode="auto">
            <a:xfrm>
              <a:off x="3133354" y="34796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7" name="フリーフォーム 166"/>
            <p:cNvSpPr/>
            <p:nvPr/>
          </p:nvSpPr>
          <p:spPr bwMode="auto">
            <a:xfrm>
              <a:off x="2594484" y="29591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2" name="フリーフォーム 171"/>
            <p:cNvSpPr/>
            <p:nvPr/>
          </p:nvSpPr>
          <p:spPr bwMode="auto">
            <a:xfrm>
              <a:off x="2057139" y="401999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3" name="フリーフォーム 172"/>
            <p:cNvSpPr/>
            <p:nvPr/>
          </p:nvSpPr>
          <p:spPr bwMode="auto">
            <a:xfrm>
              <a:off x="1530586" y="401386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sp>
        <p:nvSpPr>
          <p:cNvPr id="3" name="テキスト ボックス 2"/>
          <p:cNvSpPr txBox="1"/>
          <p:nvPr/>
        </p:nvSpPr>
        <p:spPr>
          <a:xfrm>
            <a:off x="1125184" y="5105888"/>
            <a:ext cx="2151550" cy="523220"/>
          </a:xfrm>
          <a:prstGeom prst="rect">
            <a:avLst/>
          </a:prstGeom>
          <a:noFill/>
        </p:spPr>
        <p:txBody>
          <a:bodyPr wrap="none" rtlCol="0">
            <a:spAutoFit/>
          </a:bodyPr>
          <a:lstStyle/>
          <a:p>
            <a:r>
              <a:rPr lang="ja-JP" altLang="en-US" dirty="0"/>
              <a:t>▲</a:t>
            </a:r>
            <a:r>
              <a:rPr kumimoji="1" lang="ja-JP" altLang="en-US" dirty="0"/>
              <a:t>２三歩まで</a:t>
            </a:r>
          </a:p>
        </p:txBody>
      </p:sp>
    </p:spTree>
    <p:extLst>
      <p:ext uri="{BB962C8B-B14F-4D97-AF65-F5344CB8AC3E}">
        <p14:creationId xmlns:p14="http://schemas.microsoft.com/office/powerpoint/2010/main" val="376220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合法手を生成</a:t>
            </a:r>
            <a:endParaRPr kumimoji="1" lang="ja-JP" altLang="en-US" dirty="0"/>
          </a:p>
        </p:txBody>
      </p:sp>
      <p:sp>
        <p:nvSpPr>
          <p:cNvPr id="3" name="正方形/長方形 2"/>
          <p:cNvSpPr/>
          <p:nvPr/>
        </p:nvSpPr>
        <p:spPr bwMode="auto">
          <a:xfrm>
            <a:off x="457200" y="1600200"/>
            <a:ext cx="8305800" cy="50292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class </a:t>
            </a:r>
            <a:r>
              <a:rPr kumimoji="1" lang="en-US" altLang="ja-JP" sz="2000" dirty="0" err="1">
                <a:effectLst/>
                <a:latin typeface="Times New Roman" panose="02020603050405020304" pitchFamily="18" charset="0"/>
              </a:rPr>
              <a:t>GenerateMoves</a:t>
            </a:r>
            <a:r>
              <a:rPr kumimoji="1" lang="en-US" altLang="ja-JP" sz="20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ArrayList</a:t>
            </a:r>
            <a:r>
              <a:rPr lang="en-US" altLang="ja-JP" sz="2000" dirty="0">
                <a:effectLst/>
                <a:latin typeface="Times New Roman" panose="02020603050405020304" pitchFamily="18" charset="0"/>
              </a:rPr>
              <a:t>&lt;Moves&gt; </a:t>
            </a:r>
            <a:r>
              <a:rPr lang="en-US" altLang="ja-JP" sz="2000" dirty="0" err="1">
                <a:effectLst/>
                <a:latin typeface="Times New Roman" panose="02020603050405020304" pitchFamily="18" charset="0"/>
              </a:rPr>
              <a:t>movesList</a:t>
            </a:r>
            <a:r>
              <a:rPr lang="en-US" altLang="ja-JP" sz="20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GenerateMoves</a:t>
            </a:r>
            <a:r>
              <a:rPr kumimoji="1" lang="en-US" altLang="ja-JP" sz="2000" dirty="0">
                <a:effectLst/>
                <a:latin typeface="Times New Roman" panose="02020603050405020304" pitchFamily="18" charset="0"/>
              </a:rPr>
              <a:t> (Phase phase)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movesList</a:t>
            </a:r>
            <a:r>
              <a:rPr lang="en-US" altLang="ja-JP" sz="2000" dirty="0">
                <a:effectLst/>
                <a:latin typeface="Times New Roman" panose="02020603050405020304" pitchFamily="18" charset="0"/>
              </a:rPr>
              <a:t> = new </a:t>
            </a:r>
            <a:r>
              <a:rPr lang="en-US" altLang="ja-JP" sz="2000" dirty="0" err="1">
                <a:effectLst/>
                <a:latin typeface="Times New Roman" panose="02020603050405020304" pitchFamily="18" charset="0"/>
              </a:rPr>
              <a:t>ArrayList</a:t>
            </a:r>
            <a:r>
              <a:rPr lang="en-US" altLang="ja-JP" sz="2000" dirty="0">
                <a:effectLst/>
                <a:latin typeface="Times New Roman" panose="02020603050405020304" pitchFamily="18" charset="0"/>
              </a:rPr>
              <a:t>&lt;Moves&gt;;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for (</a:t>
            </a:r>
            <a:r>
              <a:rPr kumimoji="1" lang="en-US" altLang="ja-JP" sz="2000" dirty="0" err="1">
                <a:effectLst/>
                <a:latin typeface="Times New Roman" panose="02020603050405020304" pitchFamily="18" charset="0"/>
              </a:rPr>
              <a:t>int</a:t>
            </a:r>
            <a:r>
              <a:rPr kumimoji="1"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i</a:t>
            </a:r>
            <a:r>
              <a:rPr kumimoji="1" lang="en-US" altLang="ja-JP" sz="2000" dirty="0">
                <a:effectLst/>
                <a:latin typeface="Times New Roman" panose="02020603050405020304" pitchFamily="18" charset="0"/>
              </a:rPr>
              <a:t>=0; </a:t>
            </a:r>
            <a:r>
              <a:rPr kumimoji="1" lang="en-US" altLang="ja-JP" sz="2000" dirty="0" err="1">
                <a:effectLst/>
                <a:latin typeface="Times New Roman" panose="02020603050405020304" pitchFamily="18" charset="0"/>
              </a:rPr>
              <a:t>i</a:t>
            </a:r>
            <a:r>
              <a:rPr kumimoji="1" lang="en-US" altLang="ja-JP" sz="2000" dirty="0">
                <a:effectLst/>
                <a:latin typeface="Times New Roman" panose="02020603050405020304" pitchFamily="18" charset="0"/>
              </a:rPr>
              <a:t>&lt;SIZE; ++</a:t>
            </a:r>
            <a:r>
              <a:rPr kumimoji="1" lang="en-US" altLang="ja-JP" sz="2000" dirty="0" err="1">
                <a:effectLst/>
                <a:latin typeface="Times New Roman" panose="02020603050405020304" pitchFamily="18" charset="0"/>
              </a:rPr>
              <a:t>i</a:t>
            </a:r>
            <a:r>
              <a:rPr kumimoji="1" lang="en-US" altLang="ja-JP" sz="2000" dirty="0">
                <a:effectLst/>
                <a:latin typeface="Times New Roman" panose="02020603050405020304" pitchFamily="18" charset="0"/>
              </a:rPr>
              <a:t>) {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盤上の</a:t>
            </a:r>
            <a:r>
              <a:rPr lang="ja-JP" altLang="en-US" sz="2000" dirty="0">
                <a:solidFill>
                  <a:srgbClr val="FFFF00"/>
                </a:solidFill>
                <a:effectLst/>
                <a:latin typeface="Times New Roman" panose="02020603050405020304" pitchFamily="18" charset="0"/>
              </a:rPr>
              <a:t>各駒を動かす手をリストに加える</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for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j=0; j&lt;SIZE; ++j)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movesList.add</a:t>
            </a:r>
            <a:r>
              <a:rPr kumimoji="1"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generateMoves</a:t>
            </a:r>
            <a:r>
              <a:rPr kumimoji="1"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i</a:t>
            </a:r>
            <a:r>
              <a:rPr kumimoji="1" lang="en-US" altLang="ja-JP" sz="2000" dirty="0">
                <a:effectLst/>
                <a:latin typeface="Times New Roman" panose="02020603050405020304" pitchFamily="18" charset="0"/>
              </a:rPr>
              <a:t>, 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for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type : </a:t>
            </a:r>
            <a:r>
              <a:rPr lang="en-US" altLang="ja-JP" sz="2000" dirty="0" err="1">
                <a:effectLst/>
                <a:latin typeface="Times New Roman" panose="02020603050405020304" pitchFamily="18" charset="0"/>
              </a:rPr>
              <a:t>acaptredList</a:t>
            </a:r>
            <a:r>
              <a:rPr lang="en-US" altLang="ja-JP" sz="2000" dirty="0">
                <a:effectLst/>
                <a:latin typeface="Times New Roman" panose="02020603050405020304" pitchFamily="18" charset="0"/>
              </a:rPr>
              <a:t>) {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持ち駒を打つ手をリストに加える</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movesList.add</a:t>
            </a:r>
            <a:r>
              <a:rPr kumimoji="1" lang="en-US" altLang="ja-JP" sz="2000" dirty="0">
                <a:effectLst/>
                <a:latin typeface="Times New Roman" panose="02020603050405020304" pitchFamily="18" charset="0"/>
              </a:rPr>
              <a:t> (</a:t>
            </a:r>
            <a:r>
              <a:rPr kumimoji="1" lang="en-US" altLang="ja-JP" sz="2000" dirty="0" err="1">
                <a:effectLst/>
                <a:latin typeface="Times New Roman" panose="02020603050405020304" pitchFamily="18" charset="0"/>
              </a:rPr>
              <a:t>generatePuts</a:t>
            </a:r>
            <a:r>
              <a:rPr kumimoji="1" lang="en-US" altLang="ja-JP" sz="2000" dirty="0">
                <a:effectLst/>
                <a:latin typeface="Times New Roman" panose="02020603050405020304" pitchFamily="18" charset="0"/>
              </a:rPr>
              <a:t> (type);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removeSelfMate</a:t>
            </a:r>
            <a:r>
              <a:rPr lang="en-US" altLang="ja-JP"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自殺手を取り除く</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a:t>
            </a:r>
          </a:p>
        </p:txBody>
      </p:sp>
    </p:spTree>
    <p:extLst>
      <p:ext uri="{BB962C8B-B14F-4D97-AF65-F5344CB8AC3E}">
        <p14:creationId xmlns:p14="http://schemas.microsoft.com/office/powerpoint/2010/main" val="8711135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08635" y="91533"/>
            <a:ext cx="8606766" cy="866401"/>
          </a:xfrm>
        </p:spPr>
        <p:txBody>
          <a:bodyPr/>
          <a:lstStyle/>
          <a:p>
            <a:r>
              <a:rPr lang="ja-JP" altLang="en-US" dirty="0">
                <a:latin typeface="Times New Roman" pitchFamily="18" charset="0"/>
              </a:rPr>
              <a:t>合法手生成</a:t>
            </a:r>
            <a:r>
              <a:rPr kumimoji="1" lang="ja-JP" altLang="en-US" baseline="0" dirty="0">
                <a:latin typeface="Times New Roman" pitchFamily="18" charset="0"/>
              </a:rPr>
              <a:t>：</a:t>
            </a:r>
            <a:r>
              <a:rPr kumimoji="1" lang="en-US" altLang="ja-JP" baseline="0" dirty="0">
                <a:latin typeface="Times New Roman" pitchFamily="18" charset="0"/>
              </a:rPr>
              <a:t>3</a:t>
            </a:r>
            <a:r>
              <a:rPr lang="ja-JP" altLang="en-US" baseline="0" dirty="0">
                <a:latin typeface="Times New Roman" pitchFamily="18" charset="0"/>
              </a:rPr>
              <a:t>目並べ</a:t>
            </a:r>
            <a:endParaRPr kumimoji="1" lang="ja-JP" altLang="en-US" baseline="0" dirty="0">
              <a:latin typeface="Times New Roman" pitchFamily="18" charset="0"/>
            </a:endParaRPr>
          </a:p>
        </p:txBody>
      </p:sp>
      <p:sp>
        <p:nvSpPr>
          <p:cNvPr id="5" name="正方形/長方形 4"/>
          <p:cNvSpPr/>
          <p:nvPr/>
        </p:nvSpPr>
        <p:spPr bwMode="auto">
          <a:xfrm>
            <a:off x="674932" y="2362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7</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1328066" y="2362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8</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1981200" y="2362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9</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674932" y="3004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4</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1328066" y="3004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5</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1981200" y="3004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6</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674932" y="3646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1328066" y="3646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2</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1981200" y="3646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3</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テキスト ボックス 13"/>
          <p:cNvSpPr txBox="1"/>
          <p:nvPr/>
        </p:nvSpPr>
        <p:spPr>
          <a:xfrm>
            <a:off x="533400" y="1600200"/>
            <a:ext cx="1510350" cy="523220"/>
          </a:xfrm>
          <a:prstGeom prst="rect">
            <a:avLst/>
          </a:prstGeom>
          <a:noFill/>
        </p:spPr>
        <p:txBody>
          <a:bodyPr wrap="none" rtlCol="0">
            <a:spAutoFit/>
          </a:bodyPr>
          <a:lstStyle/>
          <a:p>
            <a:r>
              <a:rPr kumimoji="1" lang="en-US" altLang="ja-JP" dirty="0" err="1">
                <a:latin typeface="Times New Roman" pitchFamily="18" charset="0"/>
              </a:rPr>
              <a:t>int</a:t>
            </a:r>
            <a:r>
              <a:rPr kumimoji="1" lang="en-US" altLang="ja-JP" dirty="0">
                <a:latin typeface="Times New Roman" pitchFamily="18" charset="0"/>
              </a:rPr>
              <a:t> a[10];</a:t>
            </a:r>
            <a:endParaRPr kumimoji="1" lang="ja-JP" altLang="en-US" dirty="0">
              <a:latin typeface="Times New Roman" pitchFamily="18" charset="0"/>
            </a:endParaRPr>
          </a:p>
        </p:txBody>
      </p:sp>
      <p:sp>
        <p:nvSpPr>
          <p:cNvPr id="15" name="テキスト ボックス 14"/>
          <p:cNvSpPr txBox="1"/>
          <p:nvPr/>
        </p:nvSpPr>
        <p:spPr>
          <a:xfrm>
            <a:off x="370132" y="4495800"/>
            <a:ext cx="2613216" cy="461665"/>
          </a:xfrm>
          <a:prstGeom prst="rect">
            <a:avLst/>
          </a:prstGeom>
          <a:noFill/>
        </p:spPr>
        <p:txBody>
          <a:bodyPr wrap="none" rtlCol="0">
            <a:spAutoFit/>
          </a:bodyPr>
          <a:lstStyle/>
          <a:p>
            <a:r>
              <a:rPr kumimoji="1" lang="en-US" altLang="ja-JP" sz="2400" dirty="0">
                <a:latin typeface="Times New Roman" pitchFamily="18" charset="0"/>
              </a:rPr>
              <a:t>(a[0]</a:t>
            </a:r>
            <a:r>
              <a:rPr kumimoji="1" lang="ja-JP" altLang="en-US" sz="2400" dirty="0">
                <a:latin typeface="Times New Roman" pitchFamily="18" charset="0"/>
              </a:rPr>
              <a:t>は使用しない</a:t>
            </a:r>
            <a:r>
              <a:rPr kumimoji="1" lang="en-US" altLang="ja-JP" sz="2400" dirty="0">
                <a:latin typeface="Times New Roman" pitchFamily="18" charset="0"/>
              </a:rPr>
              <a:t>)</a:t>
            </a:r>
            <a:endParaRPr kumimoji="1" lang="ja-JP" altLang="en-US" sz="2400" dirty="0">
              <a:latin typeface="Times New Roman" pitchFamily="18" charset="0"/>
            </a:endParaRPr>
          </a:p>
        </p:txBody>
      </p:sp>
      <p:sp>
        <p:nvSpPr>
          <p:cNvPr id="16" name="正方形/長方形 15"/>
          <p:cNvSpPr/>
          <p:nvPr/>
        </p:nvSpPr>
        <p:spPr bwMode="auto">
          <a:xfrm>
            <a:off x="2956575" y="1066800"/>
            <a:ext cx="5958826" cy="5399332"/>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l"/>
            <a:r>
              <a:rPr lang="en-US" altLang="ja-JP" sz="2400" dirty="0" err="1">
                <a:latin typeface="Times New Roman" pitchFamily="18" charset="0"/>
              </a:rPr>
              <a:t>int</a:t>
            </a:r>
            <a:r>
              <a:rPr lang="en-US" altLang="ja-JP" sz="2400" dirty="0">
                <a:latin typeface="Times New Roman" pitchFamily="18" charset="0"/>
              </a:rPr>
              <a:t> place;</a:t>
            </a:r>
          </a:p>
          <a:p>
            <a:pPr algn="l"/>
            <a:r>
              <a:rPr lang="en-US" altLang="ja-JP" sz="2400" dirty="0">
                <a:latin typeface="Times New Roman" pitchFamily="18" charset="0"/>
              </a:rPr>
              <a:t>while (true) {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適切な位置が選択されるまでループ</a:t>
            </a:r>
            <a:endParaRPr lang="en-US" altLang="ja-JP" sz="2000" dirty="0">
              <a:solidFill>
                <a:srgbClr val="FFFF00"/>
              </a:solidFill>
              <a:latin typeface="Times New Roman" pitchFamily="18" charset="0"/>
            </a:endParaRPr>
          </a:p>
          <a:p>
            <a:pPr algn="l"/>
            <a:r>
              <a:rPr lang="en-US" altLang="ja-JP" sz="2400" dirty="0">
                <a:latin typeface="Times New Roman" pitchFamily="18" charset="0"/>
              </a:rPr>
              <a:t>   String </a:t>
            </a:r>
            <a:r>
              <a:rPr lang="en-US" altLang="ja-JP" sz="2400" dirty="0" err="1">
                <a:latin typeface="Times New Roman" pitchFamily="18" charset="0"/>
              </a:rPr>
              <a:t>inputString</a:t>
            </a:r>
            <a:r>
              <a:rPr lang="en-US" altLang="ja-JP" sz="2400" dirty="0">
                <a:latin typeface="Times New Roman" pitchFamily="18" charset="0"/>
              </a:rPr>
              <a:t> = </a:t>
            </a:r>
            <a:r>
              <a:rPr lang="en-US" altLang="ja-JP" sz="2400" dirty="0" err="1">
                <a:latin typeface="Times New Roman" pitchFamily="18" charset="0"/>
              </a:rPr>
              <a:t>keyBoardScanner.next</a:t>
            </a:r>
            <a:r>
              <a:rPr lang="en-US" altLang="ja-JP" sz="2400" dirty="0">
                <a:latin typeface="Times New Roman" pitchFamily="18" charset="0"/>
              </a:rPr>
              <a:t>();</a:t>
            </a:r>
          </a:p>
          <a:p>
            <a:pPr algn="l"/>
            <a:r>
              <a:rPr lang="en-US" altLang="ja-JP" sz="2400" dirty="0">
                <a:latin typeface="Times New Roman" pitchFamily="18" charset="0"/>
              </a:rPr>
              <a:t>  try {</a:t>
            </a:r>
          </a:p>
          <a:p>
            <a:pPr algn="l"/>
            <a:r>
              <a:rPr lang="en-US" altLang="ja-JP" sz="2400" dirty="0">
                <a:latin typeface="Times New Roman" pitchFamily="18" charset="0"/>
              </a:rPr>
              <a:t>    place = </a:t>
            </a:r>
            <a:r>
              <a:rPr lang="en-US" altLang="ja-JP" sz="2400" dirty="0" err="1">
                <a:latin typeface="Times New Roman" pitchFamily="18" charset="0"/>
              </a:rPr>
              <a:t>Integer.parseInt</a:t>
            </a:r>
            <a:r>
              <a:rPr lang="en-US" altLang="ja-JP" sz="2400" dirty="0">
                <a:latin typeface="Times New Roman" pitchFamily="18" charset="0"/>
              </a:rPr>
              <a:t> (</a:t>
            </a:r>
            <a:r>
              <a:rPr lang="en-US" altLang="ja-JP" sz="2400" dirty="0" err="1">
                <a:latin typeface="Times New Roman" pitchFamily="18" charset="0"/>
              </a:rPr>
              <a:t>inputString</a:t>
            </a:r>
            <a:r>
              <a:rPr lang="en-US" altLang="ja-JP" sz="2400" dirty="0">
                <a:latin typeface="Times New Roman" pitchFamily="18" charset="0"/>
              </a:rPr>
              <a:t>);</a:t>
            </a:r>
          </a:p>
          <a:p>
            <a:pPr algn="l"/>
            <a:r>
              <a:rPr lang="en-US" altLang="ja-JP" sz="2400" dirty="0">
                <a:latin typeface="Times New Roman" pitchFamily="18" charset="0"/>
              </a:rPr>
              <a:t>  } catch (</a:t>
            </a:r>
            <a:r>
              <a:rPr lang="en-US" altLang="ja-JP" sz="2400" dirty="0" err="1">
                <a:latin typeface="Times New Roman" pitchFamily="18" charset="0"/>
              </a:rPr>
              <a:t>NumberFormatException</a:t>
            </a:r>
            <a:r>
              <a:rPr lang="en-US" altLang="ja-JP" sz="2400" dirty="0">
                <a:latin typeface="Times New Roman" pitchFamily="18" charset="0"/>
              </a:rPr>
              <a:t> e) {  </a:t>
            </a:r>
            <a:endParaRPr lang="en-US" altLang="ja-JP" sz="2000" dirty="0">
              <a:solidFill>
                <a:srgbClr val="FFFF00"/>
              </a:solidFill>
              <a:latin typeface="Times New Roman" pitchFamily="18" charset="0"/>
            </a:endParaRPr>
          </a:p>
          <a:p>
            <a:pPr algn="l"/>
            <a:r>
              <a:rPr lang="en-US" altLang="ja-JP" sz="2400" dirty="0">
                <a:latin typeface="Times New Roman" pitchFamily="18" charset="0"/>
              </a:rPr>
              <a:t>     continue;</a:t>
            </a:r>
            <a:r>
              <a:rPr lang="en-US" altLang="ja-JP" sz="2400" dirty="0">
                <a:solidFill>
                  <a:srgbClr val="FFFF00"/>
                </a:solidFill>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整数以外</a:t>
            </a:r>
            <a:endParaRPr lang="en-US" altLang="ja-JP" sz="2000" dirty="0">
              <a:latin typeface="Times New Roman" pitchFamily="18" charset="0"/>
            </a:endParaRPr>
          </a:p>
          <a:p>
            <a:pPr algn="l"/>
            <a:r>
              <a:rPr lang="en-US" altLang="ja-JP" sz="2400" dirty="0">
                <a:latin typeface="Times New Roman" pitchFamily="18" charset="0"/>
              </a:rPr>
              <a:t>  }</a:t>
            </a:r>
          </a:p>
          <a:p>
            <a:pPr algn="l"/>
            <a:r>
              <a:rPr lang="en-US" altLang="ja-JP" sz="2400" dirty="0">
                <a:latin typeface="Times New Roman" pitchFamily="18" charset="0"/>
              </a:rPr>
              <a:t>  if (place &lt;1 || 9&lt;place)  continue;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範囲外</a:t>
            </a:r>
            <a:endParaRPr lang="en-US" altLang="ja-JP" sz="2400" dirty="0">
              <a:latin typeface="Times New Roman" pitchFamily="18" charset="0"/>
            </a:endParaRPr>
          </a:p>
          <a:p>
            <a:pPr algn="l"/>
            <a:r>
              <a:rPr lang="en-US" altLang="ja-JP" sz="2400" dirty="0">
                <a:latin typeface="Times New Roman" pitchFamily="18" charset="0"/>
              </a:rPr>
              <a:t>  if (a[place] </a:t>
            </a:r>
            <a:r>
              <a:rPr lang="ja-JP" altLang="en-US" sz="2400" dirty="0">
                <a:latin typeface="Times New Roman" pitchFamily="18" charset="0"/>
              </a:rPr>
              <a:t>≠</a:t>
            </a:r>
            <a:r>
              <a:rPr lang="en-US" altLang="ja-JP" sz="2400" dirty="0">
                <a:latin typeface="Times New Roman" pitchFamily="18" charset="0"/>
              </a:rPr>
              <a:t>0) )  continue;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空マスではない</a:t>
            </a:r>
            <a:endParaRPr lang="en-US" altLang="ja-JP" sz="2400" dirty="0">
              <a:latin typeface="Times New Roman" pitchFamily="18" charset="0"/>
            </a:endParaRPr>
          </a:p>
          <a:p>
            <a:pPr algn="l"/>
            <a:r>
              <a:rPr lang="en-US" altLang="ja-JP" sz="2400" dirty="0">
                <a:latin typeface="Times New Roman" pitchFamily="18" charset="0"/>
              </a:rPr>
              <a:t>  break;</a:t>
            </a:r>
          </a:p>
          <a:p>
            <a:pPr algn="l"/>
            <a:r>
              <a:rPr lang="en-US" altLang="ja-JP" sz="2400" dirty="0">
                <a:latin typeface="Times New Roman" pitchFamily="18" charset="0"/>
              </a:rPr>
              <a:t>}</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Tree>
    <p:extLst>
      <p:ext uri="{BB962C8B-B14F-4D97-AF65-F5344CB8AC3E}">
        <p14:creationId xmlns:p14="http://schemas.microsoft.com/office/powerpoint/2010/main" val="42887583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宿題：</a:t>
            </a:r>
            <a:r>
              <a:rPr kumimoji="1" lang="en-US" altLang="ja-JP" baseline="0" dirty="0">
                <a:latin typeface="Times New Roman" pitchFamily="18" charset="0"/>
              </a:rPr>
              <a:t>3</a:t>
            </a:r>
            <a:r>
              <a:rPr kumimoji="1" lang="ja-JP" altLang="en-US" baseline="0" dirty="0">
                <a:latin typeface="Times New Roman" pitchFamily="18" charset="0"/>
              </a:rPr>
              <a:t>目並べ</a:t>
            </a:r>
            <a:r>
              <a:rPr lang="ja-JP" altLang="en-US" dirty="0">
                <a:latin typeface="Times New Roman" pitchFamily="18" charset="0"/>
              </a:rPr>
              <a:t>のリーチ判定</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en-US" altLang="ja-JP" dirty="0">
                <a:latin typeface="Times New Roman" pitchFamily="18" charset="0"/>
              </a:rPr>
              <a:t>3</a:t>
            </a:r>
            <a:r>
              <a:rPr lang="ja-JP" altLang="en-US" dirty="0">
                <a:latin typeface="Times New Roman" pitchFamily="18" charset="0"/>
              </a:rPr>
              <a:t>目並べでリーチ</a:t>
            </a:r>
            <a:r>
              <a:rPr lang="en-US" altLang="ja-JP" dirty="0">
                <a:latin typeface="Times New Roman" pitchFamily="18" charset="0"/>
              </a:rPr>
              <a:t>(</a:t>
            </a:r>
            <a:r>
              <a:rPr lang="ja-JP" altLang="en-US" dirty="0">
                <a:latin typeface="Times New Roman" pitchFamily="18" charset="0"/>
              </a:rPr>
              <a:t>あと</a:t>
            </a:r>
            <a:r>
              <a:rPr lang="en-US" altLang="ja-JP" dirty="0">
                <a:latin typeface="Times New Roman" pitchFamily="18" charset="0"/>
              </a:rPr>
              <a:t>1</a:t>
            </a:r>
            <a:r>
              <a:rPr lang="ja-JP" altLang="en-US" dirty="0">
                <a:latin typeface="Times New Roman" pitchFamily="18" charset="0"/>
              </a:rPr>
              <a:t>箇所置けば勝てる</a:t>
            </a:r>
            <a:r>
              <a:rPr lang="en-US" altLang="ja-JP" dirty="0">
                <a:latin typeface="Times New Roman" pitchFamily="18" charset="0"/>
              </a:rPr>
              <a:t>)</a:t>
            </a:r>
            <a:r>
              <a:rPr lang="ja-JP" altLang="en-US" dirty="0">
                <a:latin typeface="Times New Roman" pitchFamily="18" charset="0"/>
              </a:rPr>
              <a:t>の判定方法を考えよ</a:t>
            </a:r>
            <a:endParaRPr kumimoji="1" lang="en-US" altLang="ja-JP" baseline="0" dirty="0">
              <a:latin typeface="Times New Roman" pitchFamily="18" charset="0"/>
            </a:endParaRPr>
          </a:p>
        </p:txBody>
      </p:sp>
      <p:sp>
        <p:nvSpPr>
          <p:cNvPr id="16" name="正方形/長方形 15"/>
          <p:cNvSpPr/>
          <p:nvPr/>
        </p:nvSpPr>
        <p:spPr bwMode="auto">
          <a:xfrm>
            <a:off x="2122732" y="33528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2775866" y="33528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429000" y="33528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2122732" y="39950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775866" y="39950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3429000" y="39950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2122732" y="46373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775866" y="46373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3429000" y="46373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円/楕円 13"/>
          <p:cNvSpPr/>
          <p:nvPr/>
        </p:nvSpPr>
        <p:spPr bwMode="auto">
          <a:xfrm>
            <a:off x="2215265" y="3439471"/>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31" name="グループ化 30"/>
          <p:cNvGrpSpPr/>
          <p:nvPr/>
        </p:nvGrpSpPr>
        <p:grpSpPr>
          <a:xfrm>
            <a:off x="2882625" y="3471282"/>
            <a:ext cx="428748" cy="428748"/>
            <a:chOff x="5556278" y="4626401"/>
            <a:chExt cx="428748" cy="428748"/>
          </a:xfrm>
        </p:grpSpPr>
        <p:cxnSp>
          <p:nvCxnSpPr>
            <p:cNvPr id="26" name="直線コネクタ 25"/>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2" name="円/楕円 31"/>
          <p:cNvSpPr/>
          <p:nvPr/>
        </p:nvSpPr>
        <p:spPr bwMode="auto">
          <a:xfrm>
            <a:off x="2215265" y="4735727"/>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33" name="グループ化 32"/>
          <p:cNvGrpSpPr/>
          <p:nvPr/>
        </p:nvGrpSpPr>
        <p:grpSpPr>
          <a:xfrm>
            <a:off x="2243717" y="4102419"/>
            <a:ext cx="428748" cy="428748"/>
            <a:chOff x="5556278" y="4626401"/>
            <a:chExt cx="428748" cy="428748"/>
          </a:xfrm>
        </p:grpSpPr>
        <p:cxnSp>
          <p:nvCxnSpPr>
            <p:cNvPr id="34" name="直線コネクタ 33"/>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0" name="円/楕円 39"/>
          <p:cNvSpPr/>
          <p:nvPr/>
        </p:nvSpPr>
        <p:spPr bwMode="auto">
          <a:xfrm>
            <a:off x="2885129" y="4102419"/>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7" name="グループ化 6"/>
          <p:cNvGrpSpPr/>
          <p:nvPr/>
        </p:nvGrpSpPr>
        <p:grpSpPr>
          <a:xfrm>
            <a:off x="3775685" y="3685656"/>
            <a:ext cx="4704670" cy="1792951"/>
            <a:chOff x="3775685" y="3685656"/>
            <a:chExt cx="4704670" cy="1792951"/>
          </a:xfrm>
        </p:grpSpPr>
        <p:sp>
          <p:nvSpPr>
            <p:cNvPr id="41" name="テキスト ボックス 40"/>
            <p:cNvSpPr txBox="1"/>
            <p:nvPr/>
          </p:nvSpPr>
          <p:spPr>
            <a:xfrm>
              <a:off x="4579928" y="4438322"/>
              <a:ext cx="3900427" cy="1040285"/>
            </a:xfrm>
            <a:prstGeom prst="rect">
              <a:avLst/>
            </a:prstGeom>
            <a:noFill/>
          </p:spPr>
          <p:txBody>
            <a:bodyPr wrap="none" rtlCol="0">
              <a:spAutoFit/>
            </a:bodyPr>
            <a:lstStyle/>
            <a:p>
              <a:r>
                <a:rPr kumimoji="1" lang="ja-JP" altLang="en-US" dirty="0"/>
                <a:t>○</a:t>
              </a:r>
              <a:r>
                <a:rPr lang="ja-JP" altLang="en-US" dirty="0"/>
                <a:t>はここに置ければ勝ち</a:t>
              </a:r>
              <a:endParaRPr lang="en-US" altLang="ja-JP" dirty="0"/>
            </a:p>
            <a:p>
              <a:r>
                <a:rPr kumimoji="1" lang="ja-JP" altLang="en-US" dirty="0"/>
                <a:t>＝○のリーチ</a:t>
              </a:r>
            </a:p>
          </p:txBody>
        </p:sp>
        <p:cxnSp>
          <p:nvCxnSpPr>
            <p:cNvPr id="5" name="直線矢印コネクタ 4"/>
            <p:cNvCxnSpPr/>
            <p:nvPr/>
          </p:nvCxnSpPr>
          <p:spPr bwMode="auto">
            <a:xfrm flipH="1" flipV="1">
              <a:off x="3775685" y="3685656"/>
              <a:ext cx="796315" cy="951676"/>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flipH="1">
              <a:off x="3775685" y="4914160"/>
              <a:ext cx="793755" cy="56028"/>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17126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checkerboard(across)">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checkerboard(across)">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checkerboard(across)">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checkerboard(across)">
                                      <p:cBhvr>
                                        <p:cTn id="27" dur="500"/>
                                        <p:tgtEl>
                                          <p:spTgt spid="4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heckerboard(across)">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2" grpId="0" animBg="1"/>
      <p:bldP spid="40"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aseline="0" dirty="0">
                <a:latin typeface="Times New Roman" pitchFamily="18" charset="0"/>
              </a:rPr>
              <a:t>3</a:t>
            </a:r>
            <a:r>
              <a:rPr kumimoji="1" lang="ja-JP" altLang="en-US" baseline="0" dirty="0">
                <a:latin typeface="Times New Roman" pitchFamily="18" charset="0"/>
              </a:rPr>
              <a:t>目並べの</a:t>
            </a:r>
            <a:r>
              <a:rPr lang="ja-JP" altLang="en-US" baseline="0" dirty="0">
                <a:latin typeface="Times New Roman" pitchFamily="18" charset="0"/>
              </a:rPr>
              <a:t>勝利判定</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a:xfrm>
            <a:off x="463731" y="1143000"/>
            <a:ext cx="8229600" cy="4525963"/>
          </a:xfrm>
        </p:spPr>
        <p:txBody>
          <a:bodyPr/>
          <a:lstStyle/>
          <a:p>
            <a:r>
              <a:rPr kumimoji="1" lang="ja-JP" altLang="en-US" baseline="0" dirty="0">
                <a:latin typeface="Times New Roman" pitchFamily="18" charset="0"/>
              </a:rPr>
              <a:t>盤面の</a:t>
            </a:r>
            <a:r>
              <a:rPr lang="ja-JP" altLang="en-US" baseline="0" dirty="0">
                <a:latin typeface="Times New Roman" pitchFamily="18" charset="0"/>
              </a:rPr>
              <a:t>勝利判定</a:t>
            </a:r>
            <a:endParaRPr kumimoji="1" lang="en-US" altLang="ja-JP" baseline="0" dirty="0">
              <a:latin typeface="Times New Roman" pitchFamily="18" charset="0"/>
            </a:endParaRPr>
          </a:p>
          <a:p>
            <a:pPr lvl="1"/>
            <a:r>
              <a:rPr lang="ja-JP" altLang="en-US" baseline="0" dirty="0">
                <a:latin typeface="Times New Roman" pitchFamily="18" charset="0"/>
              </a:rPr>
              <a:t>縦横斜めの各列で○</a:t>
            </a:r>
            <a:r>
              <a:rPr lang="en-US" altLang="ja-JP" baseline="0" dirty="0">
                <a:latin typeface="Times New Roman" pitchFamily="18" charset="0"/>
              </a:rPr>
              <a:t>×</a:t>
            </a:r>
            <a:r>
              <a:rPr lang="ja-JP" altLang="en-US" baseline="0" dirty="0">
                <a:latin typeface="Times New Roman" pitchFamily="18" charset="0"/>
              </a:rPr>
              <a:t>が３つ並んだか調べる</a:t>
            </a:r>
            <a:endParaRPr kumimoji="1" lang="ja-JP" altLang="en-US" baseline="0" dirty="0">
              <a:latin typeface="Times New Roman" pitchFamily="18" charset="0"/>
            </a:endParaRPr>
          </a:p>
        </p:txBody>
      </p:sp>
      <p:sp>
        <p:nvSpPr>
          <p:cNvPr id="4" name="正方形/長方形 3"/>
          <p:cNvSpPr/>
          <p:nvPr/>
        </p:nvSpPr>
        <p:spPr bwMode="auto">
          <a:xfrm>
            <a:off x="1650280" y="249785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303414" y="249785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2956548" y="249785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1650280" y="3140119"/>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303414" y="3140119"/>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956548" y="3140119"/>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1650280" y="3782385"/>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2303414" y="3782385"/>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956548" y="3782385"/>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円/楕円 12"/>
          <p:cNvSpPr/>
          <p:nvPr/>
        </p:nvSpPr>
        <p:spPr bwMode="auto">
          <a:xfrm>
            <a:off x="1742813" y="2584524"/>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4" name="グループ化 13"/>
          <p:cNvGrpSpPr/>
          <p:nvPr/>
        </p:nvGrpSpPr>
        <p:grpSpPr>
          <a:xfrm>
            <a:off x="2410173" y="2616335"/>
            <a:ext cx="428748" cy="428748"/>
            <a:chOff x="5556278" y="4626401"/>
            <a:chExt cx="428748" cy="428748"/>
          </a:xfrm>
        </p:grpSpPr>
        <p:cxnSp>
          <p:nvCxnSpPr>
            <p:cNvPr id="15" name="直線コネクタ 14"/>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円/楕円 16"/>
          <p:cNvSpPr/>
          <p:nvPr/>
        </p:nvSpPr>
        <p:spPr bwMode="auto">
          <a:xfrm>
            <a:off x="1742813" y="3880780"/>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8" name="グループ化 17"/>
          <p:cNvGrpSpPr/>
          <p:nvPr/>
        </p:nvGrpSpPr>
        <p:grpSpPr>
          <a:xfrm>
            <a:off x="1771265" y="3247472"/>
            <a:ext cx="428748" cy="428748"/>
            <a:chOff x="5556278" y="4626401"/>
            <a:chExt cx="428748" cy="428748"/>
          </a:xfrm>
        </p:grpSpPr>
        <p:cxnSp>
          <p:nvCxnSpPr>
            <p:cNvPr id="19" name="直線コネクタ 18"/>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3" name="正方形/長方形 42"/>
          <p:cNvSpPr/>
          <p:nvPr/>
        </p:nvSpPr>
        <p:spPr bwMode="auto">
          <a:xfrm>
            <a:off x="4556748" y="2491991"/>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5209882" y="2491991"/>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5863016" y="2491991"/>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4556748" y="313425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5209882" y="313425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5863016" y="3134257"/>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556748" y="377652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209882" y="377652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5863016" y="3776523"/>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latin typeface="Times New Roman" panose="02020603050405020304" pitchFamily="18" charset="0"/>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円/楕円 31"/>
          <p:cNvSpPr/>
          <p:nvPr/>
        </p:nvSpPr>
        <p:spPr bwMode="auto">
          <a:xfrm>
            <a:off x="3065414" y="3880780"/>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33" name="グループ化 32"/>
          <p:cNvGrpSpPr/>
          <p:nvPr/>
        </p:nvGrpSpPr>
        <p:grpSpPr>
          <a:xfrm>
            <a:off x="2410173" y="3227645"/>
            <a:ext cx="428748" cy="428748"/>
            <a:chOff x="5556278" y="4626401"/>
            <a:chExt cx="428748" cy="428748"/>
          </a:xfrm>
        </p:grpSpPr>
        <p:cxnSp>
          <p:nvCxnSpPr>
            <p:cNvPr id="34" name="直線コネクタ 33"/>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6" name="円/楕円 35"/>
          <p:cNvSpPr/>
          <p:nvPr/>
        </p:nvSpPr>
        <p:spPr bwMode="auto">
          <a:xfrm>
            <a:off x="2410173" y="3897173"/>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30" name="グループ化 29"/>
          <p:cNvGrpSpPr/>
          <p:nvPr/>
        </p:nvGrpSpPr>
        <p:grpSpPr>
          <a:xfrm>
            <a:off x="4594790" y="4425507"/>
            <a:ext cx="566181" cy="799671"/>
            <a:chOff x="4838642" y="5509054"/>
            <a:chExt cx="566181" cy="799671"/>
          </a:xfrm>
        </p:grpSpPr>
        <p:cxnSp>
          <p:nvCxnSpPr>
            <p:cNvPr id="56" name="直線矢印コネクタ 55"/>
            <p:cNvCxnSpPr/>
            <p:nvPr/>
          </p:nvCxnSpPr>
          <p:spPr bwMode="auto">
            <a:xfrm>
              <a:off x="5121732" y="5509054"/>
              <a:ext cx="0" cy="36506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p:cNvSpPr txBox="1"/>
            <p:nvPr/>
          </p:nvSpPr>
          <p:spPr>
            <a:xfrm>
              <a:off x="4838642" y="5785505"/>
              <a:ext cx="566181" cy="523220"/>
            </a:xfrm>
            <a:prstGeom prst="rect">
              <a:avLst/>
            </a:prstGeom>
            <a:noFill/>
          </p:spPr>
          <p:txBody>
            <a:bodyPr wrap="none" rtlCol="0">
              <a:spAutoFit/>
            </a:bodyPr>
            <a:lstStyle/>
            <a:p>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57" name="グループ化 56"/>
          <p:cNvGrpSpPr/>
          <p:nvPr/>
        </p:nvGrpSpPr>
        <p:grpSpPr>
          <a:xfrm>
            <a:off x="5259095" y="4426330"/>
            <a:ext cx="484428" cy="806389"/>
            <a:chOff x="4879518" y="5502336"/>
            <a:chExt cx="484428" cy="806389"/>
          </a:xfrm>
        </p:grpSpPr>
        <p:cxnSp>
          <p:nvCxnSpPr>
            <p:cNvPr id="58" name="直線矢印コネクタ 57"/>
            <p:cNvCxnSpPr/>
            <p:nvPr/>
          </p:nvCxnSpPr>
          <p:spPr bwMode="auto">
            <a:xfrm>
              <a:off x="5121733" y="5502336"/>
              <a:ext cx="0" cy="36506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テキスト ボックス 58"/>
            <p:cNvSpPr txBox="1"/>
            <p:nvPr/>
          </p:nvSpPr>
          <p:spPr>
            <a:xfrm>
              <a:off x="4879518" y="5785505"/>
              <a:ext cx="484428" cy="523220"/>
            </a:xfrm>
            <a:prstGeom prst="rect">
              <a:avLst/>
            </a:prstGeom>
            <a:noFill/>
          </p:spPr>
          <p:txBody>
            <a:bodyPr wrap="none" rtlCol="0">
              <a:spAutoFit/>
            </a:bodyPr>
            <a:lstStyle/>
            <a:p>
              <a:r>
                <a:rPr lang="en-US" altLang="ja-JP" dirty="0">
                  <a:latin typeface="Times New Roman" panose="02020603050405020304" pitchFamily="18" charset="0"/>
                </a:rPr>
                <a:t>-</a:t>
              </a:r>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60" name="グループ化 59"/>
          <p:cNvGrpSpPr/>
          <p:nvPr/>
        </p:nvGrpSpPr>
        <p:grpSpPr>
          <a:xfrm>
            <a:off x="5901058" y="4426330"/>
            <a:ext cx="566181" cy="806389"/>
            <a:chOff x="4838642" y="5502336"/>
            <a:chExt cx="566181" cy="806389"/>
          </a:xfrm>
        </p:grpSpPr>
        <p:cxnSp>
          <p:nvCxnSpPr>
            <p:cNvPr id="61" name="直線矢印コネクタ 60"/>
            <p:cNvCxnSpPr/>
            <p:nvPr/>
          </p:nvCxnSpPr>
          <p:spPr bwMode="auto">
            <a:xfrm>
              <a:off x="5121733" y="5502336"/>
              <a:ext cx="0" cy="36506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テキスト ボックス 61"/>
            <p:cNvSpPr txBox="1"/>
            <p:nvPr/>
          </p:nvSpPr>
          <p:spPr>
            <a:xfrm>
              <a:off x="4838642" y="5785505"/>
              <a:ext cx="566181" cy="523220"/>
            </a:xfrm>
            <a:prstGeom prst="rect">
              <a:avLst/>
            </a:prstGeom>
            <a:noFill/>
          </p:spPr>
          <p:txBody>
            <a:bodyPr wrap="none" rtlCol="0">
              <a:spAutoFit/>
            </a:bodyPr>
            <a:lstStyle/>
            <a:p>
              <a:r>
                <a:rPr lang="en-US" altLang="ja-JP" dirty="0">
                  <a:latin typeface="Times New Roman" panose="02020603050405020304" pitchFamily="18" charset="0"/>
                </a:rPr>
                <a:t>+</a:t>
              </a:r>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63" name="グループ化 62"/>
          <p:cNvGrpSpPr/>
          <p:nvPr/>
        </p:nvGrpSpPr>
        <p:grpSpPr>
          <a:xfrm>
            <a:off x="6521689" y="2584524"/>
            <a:ext cx="851436" cy="523220"/>
            <a:chOff x="4452397" y="5785505"/>
            <a:chExt cx="851436" cy="523220"/>
          </a:xfrm>
        </p:grpSpPr>
        <p:cxnSp>
          <p:nvCxnSpPr>
            <p:cNvPr id="64" name="直線矢印コネクタ 63"/>
            <p:cNvCxnSpPr/>
            <p:nvPr/>
          </p:nvCxnSpPr>
          <p:spPr bwMode="auto">
            <a:xfrm flipV="1">
              <a:off x="4452397" y="6044299"/>
              <a:ext cx="386245" cy="2816"/>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テキスト ボックス 66"/>
            <p:cNvSpPr txBox="1"/>
            <p:nvPr/>
          </p:nvSpPr>
          <p:spPr>
            <a:xfrm>
              <a:off x="4939630" y="5785505"/>
              <a:ext cx="364203" cy="523220"/>
            </a:xfrm>
            <a:prstGeom prst="rect">
              <a:avLst/>
            </a:prstGeom>
            <a:noFill/>
          </p:spPr>
          <p:txBody>
            <a:bodyPr wrap="none" rtlCol="0">
              <a:spAutoFit/>
            </a:bodyPr>
            <a:lstStyle/>
            <a:p>
              <a:r>
                <a:rPr lang="en-US" altLang="ja-JP" dirty="0">
                  <a:latin typeface="Times New Roman" panose="02020603050405020304" pitchFamily="18" charset="0"/>
                </a:rPr>
                <a:t>0</a:t>
              </a:r>
              <a:endParaRPr kumimoji="1" lang="ja-JP" altLang="en-US" dirty="0">
                <a:latin typeface="Times New Roman" panose="02020603050405020304" pitchFamily="18" charset="0"/>
              </a:endParaRPr>
            </a:p>
          </p:txBody>
        </p:sp>
      </p:grpSp>
      <p:grpSp>
        <p:nvGrpSpPr>
          <p:cNvPr id="68" name="グループ化 67"/>
          <p:cNvGrpSpPr/>
          <p:nvPr/>
        </p:nvGrpSpPr>
        <p:grpSpPr>
          <a:xfrm>
            <a:off x="6521689" y="3223035"/>
            <a:ext cx="911548" cy="523220"/>
            <a:chOff x="4452397" y="5785505"/>
            <a:chExt cx="911548" cy="523220"/>
          </a:xfrm>
        </p:grpSpPr>
        <p:cxnSp>
          <p:nvCxnSpPr>
            <p:cNvPr id="69" name="直線矢印コネクタ 68"/>
            <p:cNvCxnSpPr/>
            <p:nvPr/>
          </p:nvCxnSpPr>
          <p:spPr bwMode="auto">
            <a:xfrm flipV="1">
              <a:off x="4452397" y="6044299"/>
              <a:ext cx="386245" cy="2816"/>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テキスト ボックス 69"/>
            <p:cNvSpPr txBox="1"/>
            <p:nvPr/>
          </p:nvSpPr>
          <p:spPr>
            <a:xfrm>
              <a:off x="4879517" y="5785505"/>
              <a:ext cx="484428" cy="523220"/>
            </a:xfrm>
            <a:prstGeom prst="rect">
              <a:avLst/>
            </a:prstGeom>
            <a:noFill/>
          </p:spPr>
          <p:txBody>
            <a:bodyPr wrap="none" rtlCol="0">
              <a:spAutoFit/>
            </a:bodyPr>
            <a:lstStyle/>
            <a:p>
              <a:r>
                <a:rPr lang="en-US" altLang="ja-JP" dirty="0">
                  <a:latin typeface="Times New Roman" panose="02020603050405020304" pitchFamily="18" charset="0"/>
                </a:rPr>
                <a:t>-2</a:t>
              </a:r>
              <a:endParaRPr kumimoji="1" lang="ja-JP" altLang="en-US" dirty="0">
                <a:latin typeface="Times New Roman" panose="02020603050405020304" pitchFamily="18" charset="0"/>
              </a:endParaRPr>
            </a:p>
          </p:txBody>
        </p:sp>
      </p:grpSp>
      <p:grpSp>
        <p:nvGrpSpPr>
          <p:cNvPr id="71" name="グループ化 70"/>
          <p:cNvGrpSpPr/>
          <p:nvPr/>
        </p:nvGrpSpPr>
        <p:grpSpPr>
          <a:xfrm>
            <a:off x="6511144" y="3847058"/>
            <a:ext cx="952426" cy="523220"/>
            <a:chOff x="4452397" y="5785505"/>
            <a:chExt cx="952426" cy="523220"/>
          </a:xfrm>
        </p:grpSpPr>
        <p:cxnSp>
          <p:nvCxnSpPr>
            <p:cNvPr id="72" name="直線矢印コネクタ 71"/>
            <p:cNvCxnSpPr/>
            <p:nvPr/>
          </p:nvCxnSpPr>
          <p:spPr bwMode="auto">
            <a:xfrm flipV="1">
              <a:off x="4452397" y="6044299"/>
              <a:ext cx="386245" cy="2816"/>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テキスト ボックス 72"/>
            <p:cNvSpPr txBox="1"/>
            <p:nvPr/>
          </p:nvSpPr>
          <p:spPr>
            <a:xfrm>
              <a:off x="4838641" y="5785505"/>
              <a:ext cx="566182" cy="523220"/>
            </a:xfrm>
            <a:prstGeom prst="rect">
              <a:avLst/>
            </a:prstGeom>
            <a:noFill/>
          </p:spPr>
          <p:txBody>
            <a:bodyPr wrap="none" rtlCol="0">
              <a:spAutoFit/>
            </a:bodyPr>
            <a:lstStyle/>
            <a:p>
              <a:r>
                <a:rPr kumimoji="1" lang="en-US" altLang="ja-JP" dirty="0">
                  <a:latin typeface="Times New Roman" panose="02020603050405020304" pitchFamily="18" charset="0"/>
                </a:rPr>
                <a:t>+3</a:t>
              </a:r>
              <a:endParaRPr kumimoji="1" lang="ja-JP" altLang="en-US" dirty="0">
                <a:latin typeface="Times New Roman" panose="02020603050405020304" pitchFamily="18" charset="0"/>
              </a:endParaRPr>
            </a:p>
          </p:txBody>
        </p:sp>
      </p:grpSp>
      <p:grpSp>
        <p:nvGrpSpPr>
          <p:cNvPr id="74" name="グループ化 73"/>
          <p:cNvGrpSpPr/>
          <p:nvPr/>
        </p:nvGrpSpPr>
        <p:grpSpPr>
          <a:xfrm>
            <a:off x="6521689" y="4435887"/>
            <a:ext cx="788047" cy="722020"/>
            <a:chOff x="4516953" y="5750648"/>
            <a:chExt cx="788047" cy="722020"/>
          </a:xfrm>
        </p:grpSpPr>
        <p:cxnSp>
          <p:nvCxnSpPr>
            <p:cNvPr id="75" name="直線矢印コネクタ 74"/>
            <p:cNvCxnSpPr/>
            <p:nvPr/>
          </p:nvCxnSpPr>
          <p:spPr bwMode="auto">
            <a:xfrm>
              <a:off x="4516953" y="5750648"/>
              <a:ext cx="321689" cy="293651"/>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テキスト ボックス 75"/>
            <p:cNvSpPr txBox="1"/>
            <p:nvPr/>
          </p:nvSpPr>
          <p:spPr>
            <a:xfrm>
              <a:off x="4738819" y="5949448"/>
              <a:ext cx="566181" cy="523220"/>
            </a:xfrm>
            <a:prstGeom prst="rect">
              <a:avLst/>
            </a:prstGeom>
            <a:noFill/>
          </p:spPr>
          <p:txBody>
            <a:bodyPr wrap="none" rtlCol="0">
              <a:spAutoFit/>
            </a:bodyPr>
            <a:lstStyle/>
            <a:p>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grpSp>
        <p:nvGrpSpPr>
          <p:cNvPr id="77" name="グループ化 76"/>
          <p:cNvGrpSpPr/>
          <p:nvPr/>
        </p:nvGrpSpPr>
        <p:grpSpPr>
          <a:xfrm>
            <a:off x="3891842" y="4379127"/>
            <a:ext cx="660800" cy="709190"/>
            <a:chOff x="4939630" y="5599535"/>
            <a:chExt cx="660800" cy="709190"/>
          </a:xfrm>
        </p:grpSpPr>
        <p:cxnSp>
          <p:nvCxnSpPr>
            <p:cNvPr id="78" name="直線矢印コネクタ 77"/>
            <p:cNvCxnSpPr/>
            <p:nvPr/>
          </p:nvCxnSpPr>
          <p:spPr bwMode="auto">
            <a:xfrm flipH="1">
              <a:off x="5332807" y="5599535"/>
              <a:ext cx="267623" cy="280927"/>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テキスト ボックス 78"/>
            <p:cNvSpPr txBox="1"/>
            <p:nvPr/>
          </p:nvSpPr>
          <p:spPr>
            <a:xfrm>
              <a:off x="4939630" y="5785505"/>
              <a:ext cx="364203" cy="523220"/>
            </a:xfrm>
            <a:prstGeom prst="rect">
              <a:avLst/>
            </a:prstGeom>
            <a:noFill/>
          </p:spPr>
          <p:txBody>
            <a:bodyPr wrap="none" rtlCol="0">
              <a:spAutoFit/>
            </a:bodyPr>
            <a:lstStyle/>
            <a:p>
              <a:r>
                <a:rPr lang="en-US" altLang="ja-JP" dirty="0">
                  <a:latin typeface="Times New Roman" panose="02020603050405020304" pitchFamily="18" charset="0"/>
                </a:rPr>
                <a:t>0</a:t>
              </a:r>
              <a:endParaRPr kumimoji="1" lang="ja-JP" altLang="en-US" dirty="0">
                <a:latin typeface="Times New Roman" panose="02020603050405020304" pitchFamily="18" charset="0"/>
              </a:endParaRPr>
            </a:p>
          </p:txBody>
        </p:sp>
      </p:grpSp>
      <p:sp>
        <p:nvSpPr>
          <p:cNvPr id="82" name="テキスト ボックス 81"/>
          <p:cNvSpPr txBox="1"/>
          <p:nvPr/>
        </p:nvSpPr>
        <p:spPr>
          <a:xfrm>
            <a:off x="3718777" y="5205899"/>
            <a:ext cx="4156907" cy="1040285"/>
          </a:xfrm>
          <a:prstGeom prst="rect">
            <a:avLst/>
          </a:prstGeom>
          <a:noFill/>
        </p:spPr>
        <p:txBody>
          <a:bodyPr wrap="none" rtlCol="0">
            <a:spAutoFit/>
          </a:bodyPr>
          <a:lstStyle/>
          <a:p>
            <a:pPr algn="l"/>
            <a:r>
              <a:rPr lang="ja-JP" altLang="en-US" dirty="0"/>
              <a:t>各列の和を求める</a:t>
            </a:r>
            <a:endParaRPr lang="en-US" altLang="ja-JP" dirty="0"/>
          </a:p>
          <a:p>
            <a:pPr algn="l"/>
            <a:r>
              <a:rPr kumimoji="1" lang="en-US" altLang="ja-JP" dirty="0"/>
              <a:t>+3:</a:t>
            </a:r>
            <a:r>
              <a:rPr kumimoji="1" lang="ja-JP" altLang="en-US" dirty="0"/>
              <a:t>○の勝ち　</a:t>
            </a:r>
            <a:r>
              <a:rPr kumimoji="1" lang="en-US" altLang="ja-JP" dirty="0"/>
              <a:t>-3:×</a:t>
            </a:r>
            <a:r>
              <a:rPr kumimoji="1" lang="ja-JP" altLang="en-US" dirty="0"/>
              <a:t>の勝ち</a:t>
            </a:r>
          </a:p>
        </p:txBody>
      </p:sp>
      <p:sp>
        <p:nvSpPr>
          <p:cNvPr id="21" name="テキスト ボックス 20"/>
          <p:cNvSpPr txBox="1"/>
          <p:nvPr/>
        </p:nvSpPr>
        <p:spPr>
          <a:xfrm>
            <a:off x="2546246" y="6203900"/>
            <a:ext cx="6386685" cy="523220"/>
          </a:xfrm>
          <a:prstGeom prst="rect">
            <a:avLst/>
          </a:prstGeom>
          <a:noFill/>
        </p:spPr>
        <p:txBody>
          <a:bodyPr wrap="none" rtlCol="0">
            <a:spAutoFit/>
          </a:bodyPr>
          <a:lstStyle/>
          <a:p>
            <a:r>
              <a:rPr kumimoji="1" lang="ja-JP" altLang="en-US" dirty="0"/>
              <a:t>リーチのときは各列の和はいくらになる？</a:t>
            </a:r>
          </a:p>
        </p:txBody>
      </p:sp>
    </p:spTree>
    <p:extLst>
      <p:ext uri="{BB962C8B-B14F-4D97-AF65-F5344CB8AC3E}">
        <p14:creationId xmlns:p14="http://schemas.microsoft.com/office/powerpoint/2010/main" val="285209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wipe(left)">
                                      <p:cBhvr>
                                        <p:cTn id="11" dur="500"/>
                                        <p:tgtEl>
                                          <p:spTgt spid="6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wipe(left)">
                                      <p:cBhvr>
                                        <p:cTn id="15" dur="500"/>
                                        <p:tgtEl>
                                          <p:spTgt spid="71"/>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up)">
                                      <p:cBhvr>
                                        <p:cTn id="19" dur="500"/>
                                        <p:tgtEl>
                                          <p:spTgt spid="30"/>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57"/>
                                        </p:tgtEl>
                                        <p:attrNameLst>
                                          <p:attrName>style.visibility</p:attrName>
                                        </p:attrNameLst>
                                      </p:cBhvr>
                                      <p:to>
                                        <p:strVal val="visible"/>
                                      </p:to>
                                    </p:set>
                                    <p:animEffect transition="in" filter="wipe(up)">
                                      <p:cBhvr>
                                        <p:cTn id="23" dur="500"/>
                                        <p:tgtEl>
                                          <p:spTgt spid="57"/>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60"/>
                                        </p:tgtEl>
                                        <p:attrNameLst>
                                          <p:attrName>style.visibility</p:attrName>
                                        </p:attrNameLst>
                                      </p:cBhvr>
                                      <p:to>
                                        <p:strVal val="visible"/>
                                      </p:to>
                                    </p:set>
                                    <p:animEffect transition="in" filter="wipe(up)">
                                      <p:cBhvr>
                                        <p:cTn id="27" dur="500"/>
                                        <p:tgtEl>
                                          <p:spTgt spid="60"/>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wipe(left)">
                                      <p:cBhvr>
                                        <p:cTn id="31" dur="500"/>
                                        <p:tgtEl>
                                          <p:spTgt spid="74"/>
                                        </p:tgtEl>
                                      </p:cBhvr>
                                    </p:animEffect>
                                  </p:childTnLst>
                                </p:cTn>
                              </p:par>
                            </p:childTnLst>
                          </p:cTn>
                        </p:par>
                        <p:par>
                          <p:cTn id="32" fill="hold">
                            <p:stCondLst>
                              <p:cond delay="3500"/>
                            </p:stCondLst>
                            <p:childTnLst>
                              <p:par>
                                <p:cTn id="33" presetID="22" presetClass="entr" presetSubtype="1" fill="hold" nodeType="after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wipe(up)">
                                      <p:cBhvr>
                                        <p:cTn id="35" dur="500"/>
                                        <p:tgtEl>
                                          <p:spTgt spid="77"/>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500" fill="hold"/>
                                        <p:tgtEl>
                                          <p:spTgt spid="21"/>
                                        </p:tgtEl>
                                        <p:attrNameLst>
                                          <p:attrName>ppt_x</p:attrName>
                                        </p:attrNameLst>
                                      </p:cBhvr>
                                      <p:tavLst>
                                        <p:tav tm="0">
                                          <p:val>
                                            <p:strVal val="#ppt_x"/>
                                          </p:val>
                                        </p:tav>
                                        <p:tav tm="100000">
                                          <p:val>
                                            <p:strVal val="#ppt_x"/>
                                          </p:val>
                                        </p:tav>
                                      </p:tavLst>
                                    </p:anim>
                                    <p:anim calcmode="lin" valueType="num">
                                      <p:cBhvr additive="base">
                                        <p:cTn id="4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コラム：「駒」と「石」</a:t>
            </a:r>
            <a:endParaRPr kumimoji="1" lang="ja-JP" altLang="en-US" baseline="0" dirty="0">
              <a:latin typeface="Times New Roman" pitchFamily="18" charset="0"/>
            </a:endParaRPr>
          </a:p>
        </p:txBody>
      </p:sp>
      <p:grpSp>
        <p:nvGrpSpPr>
          <p:cNvPr id="67" name="グループ化 84"/>
          <p:cNvGrpSpPr/>
          <p:nvPr/>
        </p:nvGrpSpPr>
        <p:grpSpPr>
          <a:xfrm>
            <a:off x="228600" y="1905000"/>
            <a:ext cx="4019887" cy="4047793"/>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87" name="テキスト ボックス 86"/>
          <p:cNvSpPr txBox="1"/>
          <p:nvPr/>
        </p:nvSpPr>
        <p:spPr>
          <a:xfrm>
            <a:off x="152400" y="1295400"/>
            <a:ext cx="4193777" cy="523220"/>
          </a:xfrm>
          <a:prstGeom prst="rect">
            <a:avLst/>
          </a:prstGeom>
          <a:noFill/>
        </p:spPr>
        <p:txBody>
          <a:bodyPr wrap="none" rtlCol="0">
            <a:spAutoFit/>
          </a:bodyPr>
          <a:lstStyle/>
          <a:p>
            <a:r>
              <a:rPr lang="ja-JP" altLang="en-US" dirty="0"/>
              <a:t>リバーシは「石」を使うが</a:t>
            </a:r>
            <a:r>
              <a:rPr lang="en-US" altLang="ja-JP" dirty="0"/>
              <a:t>…</a:t>
            </a:r>
            <a:endParaRPr kumimoji="1" lang="ja-JP" altLang="en-US" dirty="0"/>
          </a:p>
        </p:txBody>
      </p:sp>
      <p:grpSp>
        <p:nvGrpSpPr>
          <p:cNvPr id="88" name="グループ化 212"/>
          <p:cNvGrpSpPr/>
          <p:nvPr/>
        </p:nvGrpSpPr>
        <p:grpSpPr>
          <a:xfrm>
            <a:off x="4673633" y="1905000"/>
            <a:ext cx="4019887" cy="4047793"/>
            <a:chOff x="4648200" y="1905000"/>
            <a:chExt cx="4019887" cy="4047793"/>
          </a:xfrm>
        </p:grpSpPr>
        <p:sp>
          <p:nvSpPr>
            <p:cNvPr id="103" name="正方形/長方形 102"/>
            <p:cNvSpPr/>
            <p:nvPr/>
          </p:nvSpPr>
          <p:spPr bwMode="auto">
            <a:xfrm>
              <a:off x="4648200" y="1932906"/>
              <a:ext cx="4019887" cy="4019887"/>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89" name="グループ化 66"/>
            <p:cNvGrpSpPr/>
            <p:nvPr/>
          </p:nvGrpSpPr>
          <p:grpSpPr>
            <a:xfrm>
              <a:off x="4985431" y="2272228"/>
              <a:ext cx="3345423" cy="3370250"/>
              <a:chOff x="1752600" y="1600200"/>
              <a:chExt cx="4248807" cy="4280338"/>
            </a:xfrm>
          </p:grpSpPr>
          <p:sp>
            <p:nvSpPr>
              <p:cNvPr id="135" name="正方形/長方形 134"/>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05" name="テキスト ボックス 104"/>
            <p:cNvSpPr txBox="1"/>
            <p:nvPr/>
          </p:nvSpPr>
          <p:spPr>
            <a:xfrm>
              <a:off x="4658799" y="5208999"/>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106" name="テキスト ボックス 105"/>
            <p:cNvSpPr txBox="1"/>
            <p:nvPr/>
          </p:nvSpPr>
          <p:spPr>
            <a:xfrm>
              <a:off x="4653458" y="4785004"/>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107" name="テキスト ボックス 106"/>
            <p:cNvSpPr txBox="1"/>
            <p:nvPr/>
          </p:nvSpPr>
          <p:spPr>
            <a:xfrm>
              <a:off x="4659730" y="4375034"/>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08" name="テキスト ボックス 107"/>
            <p:cNvSpPr txBox="1"/>
            <p:nvPr/>
          </p:nvSpPr>
          <p:spPr>
            <a:xfrm>
              <a:off x="4654387" y="3951038"/>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09" name="テキスト ボックス 108"/>
            <p:cNvSpPr txBox="1"/>
            <p:nvPr/>
          </p:nvSpPr>
          <p:spPr>
            <a:xfrm>
              <a:off x="4660911" y="3560683"/>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10" name="テキスト ボックス 109"/>
            <p:cNvSpPr txBox="1"/>
            <p:nvPr/>
          </p:nvSpPr>
          <p:spPr>
            <a:xfrm>
              <a:off x="4655570" y="3136687"/>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13" name="テキスト ボックス 112"/>
            <p:cNvSpPr txBox="1"/>
            <p:nvPr/>
          </p:nvSpPr>
          <p:spPr>
            <a:xfrm>
              <a:off x="4661841" y="2726718"/>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14" name="テキスト ボックス 113"/>
            <p:cNvSpPr txBox="1"/>
            <p:nvPr/>
          </p:nvSpPr>
          <p:spPr>
            <a:xfrm>
              <a:off x="4656501" y="2302723"/>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15" name="テキスト ボックス 114"/>
            <p:cNvSpPr txBox="1"/>
            <p:nvPr/>
          </p:nvSpPr>
          <p:spPr>
            <a:xfrm>
              <a:off x="5023232" y="1909823"/>
              <a:ext cx="376736" cy="481727"/>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16" name="テキスト ボックス 115"/>
            <p:cNvSpPr txBox="1"/>
            <p:nvPr/>
          </p:nvSpPr>
          <p:spPr>
            <a:xfrm>
              <a:off x="5434535" y="1905246"/>
              <a:ext cx="394105" cy="481727"/>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17" name="テキスト ボックス 116"/>
            <p:cNvSpPr txBox="1"/>
            <p:nvPr/>
          </p:nvSpPr>
          <p:spPr>
            <a:xfrm>
              <a:off x="5863024" y="1909576"/>
              <a:ext cx="359365" cy="481727"/>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18" name="テキスト ボックス 117"/>
            <p:cNvSpPr txBox="1"/>
            <p:nvPr/>
          </p:nvSpPr>
          <p:spPr>
            <a:xfrm>
              <a:off x="6265644" y="1905000"/>
              <a:ext cx="394105" cy="481727"/>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19" name="テキスト ボックス 118"/>
            <p:cNvSpPr txBox="1"/>
            <p:nvPr/>
          </p:nvSpPr>
          <p:spPr>
            <a:xfrm>
              <a:off x="6692764" y="1909823"/>
              <a:ext cx="359365" cy="481727"/>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20" name="テキスト ボックス 119"/>
            <p:cNvSpPr txBox="1"/>
            <p:nvPr/>
          </p:nvSpPr>
          <p:spPr>
            <a:xfrm>
              <a:off x="7130122" y="1905246"/>
              <a:ext cx="324626" cy="481727"/>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21" name="テキスト ボックス 120"/>
            <p:cNvSpPr txBox="1"/>
            <p:nvPr/>
          </p:nvSpPr>
          <p:spPr>
            <a:xfrm>
              <a:off x="7515187" y="1909576"/>
              <a:ext cx="376736" cy="481727"/>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22" name="テキスト ボックス 121"/>
            <p:cNvSpPr txBox="1"/>
            <p:nvPr/>
          </p:nvSpPr>
          <p:spPr>
            <a:xfrm>
              <a:off x="7926492" y="1905000"/>
              <a:ext cx="394105" cy="481727"/>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23" name="円/楕円 122"/>
            <p:cNvSpPr/>
            <p:nvPr/>
          </p:nvSpPr>
          <p:spPr bwMode="auto">
            <a:xfrm>
              <a:off x="6298152" y="3162414"/>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5029200" y="44196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5" name="円/楕円 124"/>
            <p:cNvSpPr/>
            <p:nvPr/>
          </p:nvSpPr>
          <p:spPr bwMode="auto">
            <a:xfrm>
              <a:off x="5878554" y="2743200"/>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5053292" y="52578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円/楕円 126"/>
            <p:cNvSpPr/>
            <p:nvPr/>
          </p:nvSpPr>
          <p:spPr bwMode="auto">
            <a:xfrm>
              <a:off x="5485813" y="4864559"/>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5892481" y="52578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9" name="円/楕円 128"/>
            <p:cNvSpPr/>
            <p:nvPr/>
          </p:nvSpPr>
          <p:spPr bwMode="auto">
            <a:xfrm>
              <a:off x="5052871" y="2743200"/>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円/楕円 131"/>
            <p:cNvSpPr/>
            <p:nvPr/>
          </p:nvSpPr>
          <p:spPr bwMode="auto">
            <a:xfrm>
              <a:off x="5463845" y="2319997"/>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円/楕円 132"/>
            <p:cNvSpPr/>
            <p:nvPr/>
          </p:nvSpPr>
          <p:spPr bwMode="auto">
            <a:xfrm>
              <a:off x="6312015" y="2311029"/>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円/楕円 133"/>
            <p:cNvSpPr/>
            <p:nvPr/>
          </p:nvSpPr>
          <p:spPr bwMode="auto">
            <a:xfrm>
              <a:off x="5462838" y="3173732"/>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9" name="円/楕円 198"/>
            <p:cNvSpPr/>
            <p:nvPr/>
          </p:nvSpPr>
          <p:spPr bwMode="auto">
            <a:xfrm>
              <a:off x="5892481" y="44196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0" name="円/楕円 199"/>
            <p:cNvSpPr/>
            <p:nvPr/>
          </p:nvSpPr>
          <p:spPr bwMode="auto">
            <a:xfrm>
              <a:off x="6324600" y="48768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1" name="円/楕円 200"/>
            <p:cNvSpPr/>
            <p:nvPr/>
          </p:nvSpPr>
          <p:spPr bwMode="auto">
            <a:xfrm>
              <a:off x="6705600" y="44196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2" name="円/楕円 201"/>
            <p:cNvSpPr/>
            <p:nvPr/>
          </p:nvSpPr>
          <p:spPr bwMode="auto">
            <a:xfrm>
              <a:off x="6718140" y="5282488"/>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円/楕円 202"/>
            <p:cNvSpPr/>
            <p:nvPr/>
          </p:nvSpPr>
          <p:spPr bwMode="auto">
            <a:xfrm>
              <a:off x="7162800" y="48768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4" name="円/楕円 203"/>
            <p:cNvSpPr/>
            <p:nvPr/>
          </p:nvSpPr>
          <p:spPr bwMode="auto">
            <a:xfrm>
              <a:off x="7543800" y="52578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5" name="円/楕円 204"/>
            <p:cNvSpPr/>
            <p:nvPr/>
          </p:nvSpPr>
          <p:spPr bwMode="auto">
            <a:xfrm>
              <a:off x="7543800" y="441960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6" name="円/楕円 205"/>
            <p:cNvSpPr/>
            <p:nvPr/>
          </p:nvSpPr>
          <p:spPr bwMode="auto">
            <a:xfrm>
              <a:off x="7962713" y="4850895"/>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7" name="円/楕円 206"/>
            <p:cNvSpPr/>
            <p:nvPr/>
          </p:nvSpPr>
          <p:spPr bwMode="auto">
            <a:xfrm>
              <a:off x="7959313" y="3165770"/>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8" name="円/楕円 207"/>
            <p:cNvSpPr/>
            <p:nvPr/>
          </p:nvSpPr>
          <p:spPr bwMode="auto">
            <a:xfrm>
              <a:off x="7557727" y="2754928"/>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9" name="円/楕円 208"/>
            <p:cNvSpPr/>
            <p:nvPr/>
          </p:nvSpPr>
          <p:spPr bwMode="auto">
            <a:xfrm>
              <a:off x="6704049" y="2743200"/>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円/楕円 209"/>
            <p:cNvSpPr/>
            <p:nvPr/>
          </p:nvSpPr>
          <p:spPr bwMode="auto">
            <a:xfrm>
              <a:off x="7120529" y="2315502"/>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円/楕円 210"/>
            <p:cNvSpPr/>
            <p:nvPr/>
          </p:nvSpPr>
          <p:spPr bwMode="auto">
            <a:xfrm>
              <a:off x="7970864" y="2326423"/>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円/楕円 211"/>
            <p:cNvSpPr/>
            <p:nvPr/>
          </p:nvSpPr>
          <p:spPr bwMode="auto">
            <a:xfrm>
              <a:off x="7142439" y="3165770"/>
              <a:ext cx="299992" cy="299992"/>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4" name="テキスト ボックス 213"/>
          <p:cNvSpPr txBox="1"/>
          <p:nvPr/>
        </p:nvSpPr>
        <p:spPr>
          <a:xfrm>
            <a:off x="762000" y="6096000"/>
            <a:ext cx="7734811" cy="523220"/>
          </a:xfrm>
          <a:prstGeom prst="rect">
            <a:avLst/>
          </a:prstGeom>
          <a:noFill/>
        </p:spPr>
        <p:txBody>
          <a:bodyPr wrap="none" rtlCol="0">
            <a:spAutoFit/>
          </a:bodyPr>
          <a:lstStyle/>
          <a:p>
            <a:r>
              <a:rPr kumimoji="1" lang="ja-JP" altLang="en-US" dirty="0"/>
              <a:t>リバーシの道具でチェッカーをやるなら</a:t>
            </a:r>
            <a:r>
              <a:rPr lang="ja-JP" altLang="en-US" dirty="0"/>
              <a:t>それは「駒」</a:t>
            </a:r>
            <a:endParaRPr kumimoji="1" lang="en-US" altLang="ja-JP" dirty="0"/>
          </a:p>
        </p:txBody>
      </p:sp>
    </p:spTree>
    <p:extLst>
      <p:ext uri="{BB962C8B-B14F-4D97-AF65-F5344CB8AC3E}">
        <p14:creationId xmlns:p14="http://schemas.microsoft.com/office/powerpoint/2010/main" val="259502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checkerboard(across)">
                                      <p:cBhvr>
                                        <p:cTn id="7" dur="500"/>
                                        <p:tgtEl>
                                          <p:spTgt spid="8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4"/>
                                        </p:tgtEl>
                                        <p:attrNameLst>
                                          <p:attrName>style.visibility</p:attrName>
                                        </p:attrNameLst>
                                      </p:cBhvr>
                                      <p:to>
                                        <p:strVal val="visible"/>
                                      </p:to>
                                    </p:set>
                                    <p:anim calcmode="lin" valueType="num">
                                      <p:cBhvr additive="base">
                                        <p:cTn id="12" dur="500" fill="hold"/>
                                        <p:tgtEl>
                                          <p:spTgt spid="214"/>
                                        </p:tgtEl>
                                        <p:attrNameLst>
                                          <p:attrName>ppt_x</p:attrName>
                                        </p:attrNameLst>
                                      </p:cBhvr>
                                      <p:tavLst>
                                        <p:tav tm="0">
                                          <p:val>
                                            <p:strVal val="#ppt_x"/>
                                          </p:val>
                                        </p:tav>
                                        <p:tav tm="100000">
                                          <p:val>
                                            <p:strVal val="#ppt_x"/>
                                          </p:val>
                                        </p:tav>
                                      </p:tavLst>
                                    </p:anim>
                                    <p:anim calcmode="lin" valueType="num">
                                      <p:cBhvr additive="base">
                                        <p:cTn id="13" dur="500" fill="hold"/>
                                        <p:tgtEl>
                                          <p:spTgt spid="2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駒・石の表現</a:t>
            </a:r>
          </a:p>
        </p:txBody>
      </p:sp>
      <p:sp>
        <p:nvSpPr>
          <p:cNvPr id="3" name="コンテンツ プレースホルダ 2"/>
          <p:cNvSpPr>
            <a:spLocks noGrp="1"/>
          </p:cNvSpPr>
          <p:nvPr>
            <p:ph idx="1"/>
          </p:nvPr>
        </p:nvSpPr>
        <p:spPr/>
        <p:txBody>
          <a:bodyPr/>
          <a:lstStyle/>
          <a:p>
            <a:r>
              <a:rPr kumimoji="1" lang="ja-JP" altLang="en-US" baseline="0" dirty="0">
                <a:latin typeface="Times New Roman" pitchFamily="18" charset="0"/>
              </a:rPr>
              <a:t>石の表現</a:t>
            </a:r>
            <a:endParaRPr kumimoji="1" lang="en-US" altLang="ja-JP" baseline="0" dirty="0">
              <a:latin typeface="Times New Roman" pitchFamily="18" charset="0"/>
            </a:endParaRPr>
          </a:p>
          <a:p>
            <a:pPr lvl="1"/>
            <a:r>
              <a:rPr lang="ja-JP" altLang="en-US" baseline="0" dirty="0">
                <a:latin typeface="Times New Roman" pitchFamily="18" charset="0"/>
              </a:rPr>
              <a:t>通常は打った位置から動かない</a:t>
            </a:r>
            <a:endParaRPr lang="en-US" altLang="ja-JP" baseline="0" dirty="0">
              <a:latin typeface="Times New Roman" pitchFamily="18" charset="0"/>
            </a:endParaRPr>
          </a:p>
          <a:p>
            <a:pPr lvl="1"/>
            <a:r>
              <a:rPr kumimoji="1" lang="ja-JP" altLang="en-US" baseline="0" dirty="0">
                <a:latin typeface="Times New Roman" pitchFamily="18" charset="0"/>
              </a:rPr>
              <a:t>多くの場合、種類のみで表せる</a:t>
            </a:r>
            <a:endParaRPr lang="en-US" altLang="ja-JP" baseline="0" dirty="0">
              <a:latin typeface="Times New Roman" pitchFamily="18" charset="0"/>
            </a:endParaRPr>
          </a:p>
          <a:p>
            <a:pPr lvl="2">
              <a:buNone/>
            </a:pPr>
            <a:r>
              <a:rPr lang="ja-JP" altLang="en-US" baseline="0" dirty="0">
                <a:latin typeface="Times New Roman" pitchFamily="18" charset="0"/>
              </a:rPr>
              <a:t>⇒ </a:t>
            </a:r>
            <a:r>
              <a:rPr lang="en-US" altLang="ja-JP" baseline="0" dirty="0" err="1">
                <a:latin typeface="Times New Roman" pitchFamily="18" charset="0"/>
              </a:rPr>
              <a:t>int</a:t>
            </a:r>
            <a:r>
              <a:rPr lang="ja-JP" altLang="en-US" baseline="0" dirty="0">
                <a:latin typeface="Times New Roman" pitchFamily="18" charset="0"/>
              </a:rPr>
              <a:t>型のみで</a:t>
            </a:r>
            <a:r>
              <a:rPr lang="ja-JP" altLang="en-US" dirty="0">
                <a:latin typeface="Times New Roman" pitchFamily="18" charset="0"/>
              </a:rPr>
              <a:t>充分</a:t>
            </a:r>
            <a:r>
              <a:rPr lang="ja-JP" altLang="en-US" baseline="0" dirty="0">
                <a:latin typeface="Times New Roman" pitchFamily="18" charset="0"/>
              </a:rPr>
              <a:t>な場合が多い</a:t>
            </a:r>
            <a:endParaRPr lang="en-US" altLang="ja-JP" baseline="0" dirty="0">
              <a:latin typeface="Times New Roman" pitchFamily="18" charset="0"/>
            </a:endParaRPr>
          </a:p>
          <a:p>
            <a:r>
              <a:rPr kumimoji="1" lang="ja-JP" altLang="en-US" baseline="0" dirty="0">
                <a:latin typeface="Times New Roman" pitchFamily="18" charset="0"/>
              </a:rPr>
              <a:t>駒の表現</a:t>
            </a:r>
            <a:endParaRPr lang="en-US" altLang="ja-JP" baseline="0" dirty="0">
              <a:latin typeface="Times New Roman" pitchFamily="18" charset="0"/>
            </a:endParaRPr>
          </a:p>
          <a:p>
            <a:pPr lvl="1"/>
            <a:r>
              <a:rPr kumimoji="1" lang="ja-JP" altLang="en-US" baseline="0" dirty="0">
                <a:latin typeface="Times New Roman" pitchFamily="18" charset="0"/>
              </a:rPr>
              <a:t>駒ごとに動ける範囲が違うことが多い</a:t>
            </a:r>
            <a:endParaRPr kumimoji="1" lang="en-US" altLang="ja-JP" baseline="0" dirty="0">
              <a:latin typeface="Times New Roman" pitchFamily="18" charset="0"/>
            </a:endParaRPr>
          </a:p>
          <a:p>
            <a:pPr lvl="2"/>
            <a:r>
              <a:rPr lang="ja-JP" altLang="en-US" baseline="0" dirty="0">
                <a:latin typeface="Times New Roman" pitchFamily="18" charset="0"/>
              </a:rPr>
              <a:t>駒の動ける範囲を表すデータが必要</a:t>
            </a:r>
            <a:endParaRPr lang="en-US" altLang="ja-JP" baseline="0" dirty="0">
              <a:latin typeface="Times New Roman" pitchFamily="18" charset="0"/>
            </a:endParaRPr>
          </a:p>
          <a:p>
            <a:pPr lvl="2">
              <a:buNone/>
            </a:pPr>
            <a:r>
              <a:rPr lang="ja-JP" altLang="en-US" baseline="0" dirty="0">
                <a:latin typeface="Times New Roman" pitchFamily="18" charset="0"/>
              </a:rPr>
              <a:t>⇒ 駒を表すオブジェクト型が必要な場合がある</a:t>
            </a:r>
            <a:endParaRPr kumimoji="1" lang="ja-JP" altLang="en-US" baseline="0" dirty="0">
              <a:latin typeface="Times New Roman" pitchFamily="18" charset="0"/>
            </a:endParaRPr>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rgbClr val="FFC000"/>
        </a:solidFill>
        <a:ln w="9525" cap="flat" cmpd="sng" algn="ctr">
          <a:solidFill>
            <a:schemeClr val="bg2"/>
          </a:solidFill>
          <a:prstDash val="solid"/>
          <a:round/>
          <a:headEnd type="none" w="med" len="med"/>
          <a:tailEnd type="none" w="med" len="med"/>
        </a:ln>
        <a:effectLst/>
      </a:spPr>
      <a:bodyPr vert="horz" wrap="none" lIns="91440" tIns="45720" rIns="91440" bIns="45720" numCol="1" rtlCol="0" anchor="b" anchorCtr="1"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sz="2000" b="1" dirty="0">
            <a:solidFill>
              <a:schemeClr val="bg2"/>
            </a:solidFill>
            <a:effectLst/>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18422</TotalTime>
  <Words>11825</Words>
  <Application>Microsoft Office PowerPoint</Application>
  <PresentationFormat>画面に合わせる (4:3)</PresentationFormat>
  <Paragraphs>2177</Paragraphs>
  <Slides>74</Slides>
  <Notes>74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74</vt:i4>
      </vt:variant>
    </vt:vector>
  </HeadingPairs>
  <TitlesOfParts>
    <vt:vector size="80" baseType="lpstr">
      <vt:lpstr>ＭＳ Ｐ明朝</vt:lpstr>
      <vt:lpstr>Arial</vt:lpstr>
      <vt:lpstr>Garamond</vt:lpstr>
      <vt:lpstr>Times New Roman</vt:lpstr>
      <vt:lpstr>Wingdings</vt:lpstr>
      <vt:lpstr>Stream</vt:lpstr>
      <vt:lpstr>情報論理工学 研究室</vt:lpstr>
      <vt:lpstr>ゲームAIの作成</vt:lpstr>
      <vt:lpstr>ルール通りに指せる・打てる</vt:lpstr>
      <vt:lpstr>ゲームプログラムの作成</vt:lpstr>
      <vt:lpstr>ゲームに必要なクラス</vt:lpstr>
      <vt:lpstr>駒・石を表現するクラス</vt:lpstr>
      <vt:lpstr>コラム：「駒」と「石」</vt:lpstr>
      <vt:lpstr>コラム：「駒」と「石」</vt:lpstr>
      <vt:lpstr>駒・石の表現</vt:lpstr>
      <vt:lpstr>石の表現：リバーシ</vt:lpstr>
      <vt:lpstr>駒の表現：将棋</vt:lpstr>
      <vt:lpstr>PowerPoint プレゼンテーション</vt:lpstr>
      <vt:lpstr>駒表現の例：将棋</vt:lpstr>
      <vt:lpstr>駒表現の例 : 将棋</vt:lpstr>
      <vt:lpstr>駒表現の例 : 将棋</vt:lpstr>
      <vt:lpstr>駒表現の例 : 将棋</vt:lpstr>
      <vt:lpstr>駒表現の例：チェス</vt:lpstr>
      <vt:lpstr>駒表現の例 : チェス</vt:lpstr>
      <vt:lpstr>駒の文字列表現を返すメソッド</vt:lpstr>
      <vt:lpstr>駒が成れるかを返すメソッド</vt:lpstr>
      <vt:lpstr>駒を成るメソッド</vt:lpstr>
      <vt:lpstr>チェスの昇格</vt:lpstr>
      <vt:lpstr>駒を成るメソッド</vt:lpstr>
      <vt:lpstr>局面を表現するクラス</vt:lpstr>
      <vt:lpstr>PowerPoint プレゼンテーション</vt:lpstr>
      <vt:lpstr>盤面の表現</vt:lpstr>
      <vt:lpstr>盤面の表現</vt:lpstr>
      <vt:lpstr>盤面の表現</vt:lpstr>
      <vt:lpstr>盤面表現の例:リバーシ</vt:lpstr>
      <vt:lpstr>盤面表現の例:リバーシ</vt:lpstr>
      <vt:lpstr>盤面表現の例:リバーシ</vt:lpstr>
      <vt:lpstr>盤面表現の例:リバーシ</vt:lpstr>
      <vt:lpstr>盤面表現の例:将棋</vt:lpstr>
      <vt:lpstr>盤面表現の例:将棋</vt:lpstr>
      <vt:lpstr>盤面表現の例：チェス</vt:lpstr>
      <vt:lpstr>へクスマップの場合の盤面表現</vt:lpstr>
      <vt:lpstr>盤面の表現の例：バトルテック</vt:lpstr>
      <vt:lpstr>盤面の表現の例：バトルテック</vt:lpstr>
      <vt:lpstr>局面クラスのコンストラクタ</vt:lpstr>
      <vt:lpstr>コンストラクタの例</vt:lpstr>
      <vt:lpstr>コンストラクタの例</vt:lpstr>
      <vt:lpstr>1次元配列での表現</vt:lpstr>
      <vt:lpstr>1次元配列での表現</vt:lpstr>
      <vt:lpstr>1次元配列での表現の例：3目並べ</vt:lpstr>
      <vt:lpstr>局面の表示</vt:lpstr>
      <vt:lpstr>局面のコピー</vt:lpstr>
      <vt:lpstr>局面のコピー</vt:lpstr>
      <vt:lpstr>局面のコピー</vt:lpstr>
      <vt:lpstr>駒・石の配置</vt:lpstr>
      <vt:lpstr>駒・石の削除</vt:lpstr>
      <vt:lpstr>駒・石の移動</vt:lpstr>
      <vt:lpstr>駒・石の全削除</vt:lpstr>
      <vt:lpstr>駒・石の初期配置</vt:lpstr>
      <vt:lpstr>局面の同一判定</vt:lpstr>
      <vt:lpstr>1手後の局面を生成</vt:lpstr>
      <vt:lpstr>勝敗判定</vt:lpstr>
      <vt:lpstr>3目並べの勝利判定</vt:lpstr>
      <vt:lpstr>局面の評価値</vt:lpstr>
      <vt:lpstr>局面の評価値</vt:lpstr>
      <vt:lpstr>次の手を表現するクラス</vt:lpstr>
      <vt:lpstr>次の手を表すクラス</vt:lpstr>
      <vt:lpstr>次の手を表すクラス</vt:lpstr>
      <vt:lpstr>次の手を表すクラス</vt:lpstr>
      <vt:lpstr>手の同一判定</vt:lpstr>
      <vt:lpstr>合法手の判定</vt:lpstr>
      <vt:lpstr>合法手を生成するクラス</vt:lpstr>
      <vt:lpstr>PowerPoint プレゼンテーション</vt:lpstr>
      <vt:lpstr>指定した駒を動かす手を生成</vt:lpstr>
      <vt:lpstr>指定した駒を打つ手を生成</vt:lpstr>
      <vt:lpstr>自殺手を削除</vt:lpstr>
      <vt:lpstr>合法手を生成</vt:lpstr>
      <vt:lpstr>合法手生成：3目並べ</vt:lpstr>
      <vt:lpstr>宿題：3目並べのリーチ判定</vt:lpstr>
      <vt:lpstr>3目並べの勝利判定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Takashi</dc:creator>
  <cp:lastModifiedBy>石水隆</cp:lastModifiedBy>
  <cp:revision>668</cp:revision>
  <cp:lastPrinted>2020-10-04T07:31:15Z</cp:lastPrinted>
  <dcterms:created xsi:type="dcterms:W3CDTF">1601-01-01T00:00:00Z</dcterms:created>
  <dcterms:modified xsi:type="dcterms:W3CDTF">2020-10-11T09:27:28Z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