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2.xml" ContentType="application/vnd.openxmlformats-officedocument.presentationml.tags+xml"/>
  <Override PartName="/ppt/notesSlides/notesSlide22.xml" ContentType="application/vnd.openxmlformats-officedocument.presentationml.notesSlide+xml"/>
  <Override PartName="/ppt/tags/tag3.xml" ContentType="application/vnd.openxmlformats-officedocument.presentationml.tags+xml"/>
  <Override PartName="/ppt/notesSlides/notesSlide23.xml" ContentType="application/vnd.openxmlformats-officedocument.presentationml.notesSlide+xml"/>
  <Override PartName="/ppt/tags/tag4.xml" ContentType="application/vnd.openxmlformats-officedocument.presentationml.tags+xml"/>
  <Override PartName="/ppt/notesSlides/notesSlide24.xml" ContentType="application/vnd.openxmlformats-officedocument.presentationml.notesSlide+xml"/>
  <Override PartName="/ppt/tags/tag5.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65"/>
  </p:notesMasterIdLst>
  <p:handoutMasterIdLst>
    <p:handoutMasterId r:id="rId66"/>
  </p:handoutMasterIdLst>
  <p:sldIdLst>
    <p:sldId id="642" r:id="rId2"/>
    <p:sldId id="494" r:id="rId3"/>
    <p:sldId id="623" r:id="rId4"/>
    <p:sldId id="693" r:id="rId5"/>
    <p:sldId id="633" r:id="rId6"/>
    <p:sldId id="655" r:id="rId7"/>
    <p:sldId id="634" r:id="rId8"/>
    <p:sldId id="694" r:id="rId9"/>
    <p:sldId id="695" r:id="rId10"/>
    <p:sldId id="696" r:id="rId11"/>
    <p:sldId id="632" r:id="rId12"/>
    <p:sldId id="631" r:id="rId13"/>
    <p:sldId id="637" r:id="rId14"/>
    <p:sldId id="638" r:id="rId15"/>
    <p:sldId id="639" r:id="rId16"/>
    <p:sldId id="641" r:id="rId17"/>
    <p:sldId id="640" r:id="rId18"/>
    <p:sldId id="630" r:id="rId19"/>
    <p:sldId id="663" r:id="rId20"/>
    <p:sldId id="627" r:id="rId21"/>
    <p:sldId id="626" r:id="rId22"/>
    <p:sldId id="687" r:id="rId23"/>
    <p:sldId id="688" r:id="rId24"/>
    <p:sldId id="689" r:id="rId25"/>
    <p:sldId id="690" r:id="rId26"/>
    <p:sldId id="629" r:id="rId27"/>
    <p:sldId id="624" r:id="rId28"/>
    <p:sldId id="664" r:id="rId29"/>
    <p:sldId id="644" r:id="rId30"/>
    <p:sldId id="649" r:id="rId31"/>
    <p:sldId id="646" r:id="rId32"/>
    <p:sldId id="647" r:id="rId33"/>
    <p:sldId id="643" r:id="rId34"/>
    <p:sldId id="650" r:id="rId35"/>
    <p:sldId id="651" r:id="rId36"/>
    <p:sldId id="652" r:id="rId37"/>
    <p:sldId id="653" r:id="rId38"/>
    <p:sldId id="656" r:id="rId39"/>
    <p:sldId id="657" r:id="rId40"/>
    <p:sldId id="658" r:id="rId41"/>
    <p:sldId id="659" r:id="rId42"/>
    <p:sldId id="665" r:id="rId43"/>
    <p:sldId id="660" r:id="rId44"/>
    <p:sldId id="661" r:id="rId45"/>
    <p:sldId id="668" r:id="rId46"/>
    <p:sldId id="669" r:id="rId47"/>
    <p:sldId id="670" r:id="rId48"/>
    <p:sldId id="667" r:id="rId49"/>
    <p:sldId id="671" r:id="rId50"/>
    <p:sldId id="672" r:id="rId51"/>
    <p:sldId id="673" r:id="rId52"/>
    <p:sldId id="675" r:id="rId53"/>
    <p:sldId id="677" r:id="rId54"/>
    <p:sldId id="678" r:id="rId55"/>
    <p:sldId id="679" r:id="rId56"/>
    <p:sldId id="680" r:id="rId57"/>
    <p:sldId id="684" r:id="rId58"/>
    <p:sldId id="681" r:id="rId59"/>
    <p:sldId id="662" r:id="rId60"/>
    <p:sldId id="691" r:id="rId61"/>
    <p:sldId id="686" r:id="rId62"/>
    <p:sldId id="692" r:id="rId63"/>
    <p:sldId id="682" r:id="rId64"/>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FF00"/>
    <a:srgbClr val="0000FF"/>
    <a:srgbClr val="FF99FF"/>
    <a:srgbClr val="FF9900"/>
    <a:srgbClr val="FFC000"/>
    <a:srgbClr val="FFFFCC"/>
    <a:srgbClr val="800000"/>
    <a:srgbClr val="9900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85" autoAdjust="0"/>
    <p:restoredTop sz="69320" autoAdjust="0"/>
  </p:normalViewPr>
  <p:slideViewPr>
    <p:cSldViewPr>
      <p:cViewPr varScale="1">
        <p:scale>
          <a:sx n="56" d="100"/>
          <a:sy n="56" d="100"/>
        </p:scale>
        <p:origin x="918" y="78"/>
      </p:cViewPr>
      <p:guideLst>
        <p:guide orient="horz" pos="4319"/>
        <p:guide pos="5759"/>
      </p:guideLst>
    </p:cSldViewPr>
  </p:slideViewPr>
  <p:outlineViewPr>
    <p:cViewPr>
      <p:scale>
        <a:sx n="33" d="100"/>
        <a:sy n="33" d="100"/>
      </p:scale>
      <p:origin x="0" y="6690"/>
    </p:cViewPr>
  </p:outlineViewPr>
  <p:notesTextViewPr>
    <p:cViewPr>
      <p:scale>
        <a:sx n="100" d="100"/>
        <a:sy n="100" d="100"/>
      </p:scale>
      <p:origin x="0" y="0"/>
    </p:cViewPr>
  </p:notesTextViewPr>
  <p:sorterViewPr>
    <p:cViewPr>
      <p:scale>
        <a:sx n="66" d="100"/>
        <a:sy n="66" d="100"/>
      </p:scale>
      <p:origin x="0" y="10776"/>
    </p:cViewPr>
  </p:sorterViewPr>
  <p:notesViewPr>
    <p:cSldViewPr>
      <p:cViewPr varScale="1">
        <p:scale>
          <a:sx n="46" d="100"/>
          <a:sy n="46" d="100"/>
        </p:scale>
        <p:origin x="-1866" y="-96"/>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こんにちは。</a:t>
            </a:r>
            <a:endParaRPr kumimoji="1" lang="en-US" altLang="ja-JP" dirty="0"/>
          </a:p>
          <a:p>
            <a:r>
              <a:rPr kumimoji="1" lang="ja-JP" altLang="en-US"/>
              <a:t>これから石水研の卒研ゼミの第</a:t>
            </a:r>
            <a:r>
              <a:rPr kumimoji="1" lang="en-US" altLang="ja-JP" dirty="0"/>
              <a:t>4</a:t>
            </a:r>
            <a:r>
              <a:rPr kumimoji="1" lang="ja-JP" altLang="en-US"/>
              <a:t>回の授業を始めます。</a:t>
            </a:r>
            <a:endParaRPr kumimoji="1" lang="en-US" altLang="ja-JP" dirty="0"/>
          </a:p>
          <a:p>
            <a:r>
              <a:rPr kumimoji="1" lang="ja-JP" altLang="en-US"/>
              <a:t>よろしくお願いします。</a:t>
            </a:r>
            <a:endParaRPr kumimoji="1" lang="en-US" altLang="ja-JP" dirty="0"/>
          </a:p>
          <a:p>
            <a:r>
              <a:rPr kumimoji="1" lang="ja-JP" altLang="en-US"/>
              <a:t>まずいつものように、</a:t>
            </a:r>
            <a:r>
              <a:rPr kumimoji="1" lang="en-US" altLang="ja-JP" dirty="0" err="1"/>
              <a:t>GoogleClassroom</a:t>
            </a:r>
            <a:r>
              <a:rPr kumimoji="1" lang="ja-JP" altLang="en-US"/>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a:p>
        </p:txBody>
      </p:sp>
    </p:spTree>
    <p:extLst>
      <p:ext uri="{BB962C8B-B14F-4D97-AF65-F5344CB8AC3E}">
        <p14:creationId xmlns:p14="http://schemas.microsoft.com/office/powerpoint/2010/main" val="3024824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ここで、上側のプレイヤーが、↓８四銀と打つと、左側のプレイヤーは詰んでしまいます。</a:t>
            </a:r>
            <a:endParaRPr kumimoji="1" lang="en-US" altLang="ja-JP" dirty="0"/>
          </a:p>
          <a:p>
            <a:r>
              <a:rPr kumimoji="1" lang="ja-JP" altLang="en-US" dirty="0"/>
              <a:t>８八に下側のプレイヤーの飛車がありますので、</a:t>
            </a:r>
            <a:endParaRPr kumimoji="1" lang="en-US" altLang="ja-JP" dirty="0"/>
          </a:p>
          <a:p>
            <a:r>
              <a:rPr kumimoji="1" lang="ja-JP" altLang="en-US" dirty="0"/>
              <a:t>左側のプレイヤーは玉将を８筋に動かすことはできません。</a:t>
            </a:r>
            <a:endParaRPr kumimoji="1" lang="en-US" altLang="ja-JP" dirty="0"/>
          </a:p>
          <a:p>
            <a:r>
              <a:rPr kumimoji="1" lang="ja-JP" altLang="en-US" dirty="0"/>
              <a:t>また、９一に上側のプレイヤーの飛車がありますので、</a:t>
            </a:r>
            <a:endParaRPr kumimoji="1" lang="en-US" altLang="ja-JP" dirty="0"/>
          </a:p>
          <a:p>
            <a:r>
              <a:rPr kumimoji="1" lang="ja-JP" altLang="en-US" dirty="0"/>
              <a:t>９四の金で８四の銀を取ることもできません。</a:t>
            </a:r>
            <a:endParaRPr kumimoji="1" lang="en-US" altLang="ja-JP" dirty="0"/>
          </a:p>
          <a:p>
            <a:r>
              <a:rPr kumimoji="1" lang="ja-JP" altLang="en-US" dirty="0"/>
              <a:t>下側のプレイヤーにとっては、次に詰むところでしたが、</a:t>
            </a:r>
            <a:endParaRPr kumimoji="1" lang="en-US" altLang="ja-JP" dirty="0"/>
          </a:p>
          <a:p>
            <a:r>
              <a:rPr kumimoji="1" lang="ja-JP" altLang="en-US" dirty="0"/>
              <a:t>左側のプレイヤーが先に</a:t>
            </a:r>
            <a:endParaRPr kumimoji="1" lang="en-US" altLang="ja-JP" dirty="0"/>
          </a:p>
          <a:p>
            <a:r>
              <a:rPr kumimoji="1" lang="ja-JP" altLang="en-US" dirty="0"/>
              <a:t>詰んでくれたおかげで助かります。</a:t>
            </a:r>
            <a:endParaRPr kumimoji="1" lang="en-US" altLang="ja-JP" dirty="0"/>
          </a:p>
          <a:p>
            <a:r>
              <a:rPr kumimoji="1" lang="ja-JP" altLang="en-US" dirty="0"/>
              <a:t>このように、</a:t>
            </a:r>
            <a:r>
              <a:rPr kumimoji="1" lang="en-US" altLang="ja-JP" dirty="0"/>
              <a:t>3</a:t>
            </a:r>
            <a:r>
              <a:rPr kumimoji="1" lang="ja-JP" altLang="en-US" dirty="0"/>
              <a:t>人以上のゲームでは、自分が得する手を指したときに、</a:t>
            </a:r>
            <a:endParaRPr kumimoji="1" lang="en-US" altLang="ja-JP" dirty="0"/>
          </a:p>
          <a:p>
            <a:r>
              <a:rPr kumimoji="1" lang="ja-JP" altLang="en-US" dirty="0"/>
              <a:t>他のプレイヤーも有利にしてしまう場合があります。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4159117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２人零和有限確定完全情報ゲームは、他の種類のゲームには無い特性があります。</a:t>
            </a:r>
            <a:endParaRPr kumimoji="1" lang="en-US" altLang="ja-JP" dirty="0"/>
          </a:p>
          <a:p>
            <a:r>
              <a:rPr kumimoji="1" lang="ja-JP" altLang="en-US" dirty="0"/>
              <a:t>それは、この種類のゲームは、勝敗は試合開始時に確定していることです。</a:t>
            </a:r>
            <a:endParaRPr kumimoji="1" lang="en-US" altLang="ja-JP" dirty="0"/>
          </a:p>
          <a:p>
            <a:r>
              <a:rPr kumimoji="1" lang="ja-JP" altLang="en-US" dirty="0"/>
              <a:t>これは双方が最善手を指した場合、試合開始時に</a:t>
            </a:r>
            <a:endParaRPr kumimoji="1" lang="en-US" altLang="ja-JP" dirty="0"/>
          </a:p>
          <a:p>
            <a:r>
              <a:rPr kumimoji="1" lang="ja-JP" altLang="en-US" dirty="0"/>
              <a:t>先手必勝、後手必勝、引き分けのいずれになるかが確定している、ということです。</a:t>
            </a:r>
            <a:endParaRPr kumimoji="1" lang="en-US" altLang="ja-JP" dirty="0"/>
          </a:p>
          <a:p>
            <a:r>
              <a:rPr kumimoji="1" lang="ja-JP" altLang="en-US" dirty="0"/>
              <a:t>これは帰納的に証明できます。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376875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今、勝ちが決定した局面を丸、</a:t>
            </a:r>
            <a:endParaRPr kumimoji="1" lang="en-US" altLang="ja-JP" dirty="0"/>
          </a:p>
          <a:p>
            <a:r>
              <a:rPr kumimoji="1" lang="ja-JP" altLang="en-US"/>
              <a:t>負けが決定した局面をバツで表しましょう。</a:t>
            </a:r>
            <a:endParaRPr kumimoji="1" lang="en-US" altLang="ja-JP" dirty="0"/>
          </a:p>
          <a:p>
            <a:r>
              <a:rPr kumimoji="1" lang="ja-JP" altLang="en-US"/>
              <a:t>各プレイヤーは、各局面で可能な手の中から着手を選択します。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2956701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今、勝負がつく</a:t>
            </a:r>
            <a:r>
              <a:rPr kumimoji="1" lang="en-US" altLang="ja-JP" dirty="0"/>
              <a:t>1</a:t>
            </a:r>
            <a:r>
              <a:rPr kumimoji="1" lang="ja-JP" altLang="en-US" dirty="0"/>
              <a:t>手前の局面を考えましょう。</a:t>
            </a:r>
            <a:endParaRPr kumimoji="1" lang="en-US" altLang="ja-JP" dirty="0"/>
          </a:p>
          <a:p>
            <a:r>
              <a:rPr kumimoji="1" lang="ja-JP" altLang="en-US" dirty="0"/>
              <a:t>ここで一手指せば勝敗が確定します。</a:t>
            </a:r>
            <a:endParaRPr kumimoji="1" lang="en-US" altLang="ja-JP" dirty="0"/>
          </a:p>
          <a:p>
            <a:r>
              <a:rPr kumimoji="1" lang="ja-JP" altLang="en-US" dirty="0"/>
              <a:t>この局面で、可能な手の中に一つ、勝ちが確定する手があったとしましょう。</a:t>
            </a:r>
            <a:endParaRPr kumimoji="1" lang="en-US" altLang="ja-JP" dirty="0"/>
          </a:p>
          <a:p>
            <a:r>
              <a:rPr kumimoji="1" lang="ja-JP" altLang="en-US" dirty="0"/>
              <a:t>最善手は、当然勝つ手を選択することになります。</a:t>
            </a:r>
            <a:endParaRPr kumimoji="1" lang="en-US" altLang="ja-JP" dirty="0"/>
          </a:p>
          <a:p>
            <a:r>
              <a:rPr kumimoji="1" lang="ja-JP" altLang="en-US" dirty="0"/>
              <a:t>最善手を選べば勝てるのですが、その１手前の局面も勝ちの局面になります</a:t>
            </a:r>
            <a:endParaRPr kumimoji="1" lang="en-US" altLang="ja-JP" dirty="0"/>
          </a:p>
          <a:p>
            <a:r>
              <a:rPr kumimoji="1" lang="ja-JP" altLang="en-US" dirty="0"/>
              <a:t>このように子供の中に一つでも丸がある場合には、その親も丸になります。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202830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今度は、勝負がつく</a:t>
            </a:r>
            <a:r>
              <a:rPr kumimoji="1" lang="en-US" altLang="ja-JP" dirty="0"/>
              <a:t>1</a:t>
            </a:r>
            <a:r>
              <a:rPr kumimoji="1" lang="ja-JP" altLang="en-US"/>
              <a:t>手前の局面で、</a:t>
            </a:r>
            <a:endParaRPr kumimoji="1" lang="en-US" altLang="ja-JP" dirty="0"/>
          </a:p>
          <a:p>
            <a:r>
              <a:rPr kumimoji="1" lang="ja-JP" altLang="en-US"/>
              <a:t>どの手を選んでも負けの局面になる場合を考えてみましょう。</a:t>
            </a:r>
            <a:endParaRPr kumimoji="1" lang="en-US" altLang="ja-JP" dirty="0"/>
          </a:p>
          <a:p>
            <a:r>
              <a:rPr kumimoji="1" lang="ja-JP" altLang="en-US"/>
              <a:t>どの手を選んでも負けなのですから、</a:t>
            </a:r>
            <a:endParaRPr kumimoji="1" lang="en-US" altLang="ja-JP" dirty="0"/>
          </a:p>
          <a:p>
            <a:r>
              <a:rPr kumimoji="1" lang="en-US" altLang="ja-JP" dirty="0"/>
              <a:t>1</a:t>
            </a:r>
            <a:r>
              <a:rPr kumimoji="1" lang="ja-JP" altLang="en-US"/>
              <a:t>手前の局面はすでに負けの局面になります。</a:t>
            </a:r>
            <a:endParaRPr kumimoji="1" lang="en-US" altLang="ja-JP" dirty="0"/>
          </a:p>
          <a:p>
            <a:r>
              <a:rPr kumimoji="1" lang="ja-JP" altLang="en-US"/>
              <a:t>このように、全ての子がバツであれば、その親もバツになります。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347594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今度は、勝負がつく２手前の局面を考えてみましょう。</a:t>
            </a:r>
            <a:endParaRPr kumimoji="1" lang="en-US" altLang="ja-JP" dirty="0"/>
          </a:p>
          <a:p>
            <a:r>
              <a:rPr kumimoji="1" lang="ja-JP" altLang="en-US"/>
              <a:t>可能な手のうち、一つでも勝ちの局面に行く手があるならば、</a:t>
            </a:r>
            <a:endParaRPr kumimoji="1" lang="en-US" altLang="ja-JP" dirty="0"/>
          </a:p>
          <a:p>
            <a:r>
              <a:rPr kumimoji="1" lang="ja-JP" altLang="en-US"/>
              <a:t>その手を選べば勝てますので、</a:t>
            </a:r>
            <a:endParaRPr kumimoji="1" lang="en-US" altLang="ja-JP" dirty="0"/>
          </a:p>
          <a:p>
            <a:r>
              <a:rPr kumimoji="1" lang="ja-JP" altLang="en-US"/>
              <a:t>現在の局面も勝ちの局面になります、</a:t>
            </a:r>
            <a:endParaRPr kumimoji="1" lang="en-US" altLang="ja-JP" dirty="0"/>
          </a:p>
          <a:p>
            <a:r>
              <a:rPr kumimoji="1" lang="ja-JP" altLang="en-US"/>
              <a:t>一方、可能な手が全て負けの局面に行く手であれば</a:t>
            </a:r>
            <a:endParaRPr kumimoji="1" lang="en-US" altLang="ja-JP" dirty="0"/>
          </a:p>
          <a:p>
            <a:r>
              <a:rPr kumimoji="1" lang="ja-JP" altLang="en-US"/>
              <a:t>現在の局面も負けの局面になります。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15</a:t>
            </a:fld>
            <a:endParaRPr lang="en-US" altLang="ja-JP"/>
          </a:p>
        </p:txBody>
      </p:sp>
    </p:spTree>
    <p:extLst>
      <p:ext uri="{BB962C8B-B14F-4D97-AF65-F5344CB8AC3E}">
        <p14:creationId xmlns:p14="http://schemas.microsoft.com/office/powerpoint/2010/main" val="4176672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以下同様に、</a:t>
            </a:r>
            <a:endParaRPr kumimoji="1" lang="en-US" altLang="ja-JP" dirty="0"/>
          </a:p>
          <a:p>
            <a:r>
              <a:rPr kumimoji="1" lang="ja-JP" altLang="en-US"/>
              <a:t>一つも勝ちがあるなら勝ち、</a:t>
            </a:r>
            <a:endParaRPr kumimoji="1" lang="en-US" altLang="ja-JP" dirty="0"/>
          </a:p>
          <a:p>
            <a:r>
              <a:rPr kumimoji="1" lang="ja-JP" altLang="en-US"/>
              <a:t>全て負けなら負け、と辿っていけば、</a:t>
            </a:r>
            <a:endParaRPr kumimoji="1" lang="en-US" altLang="ja-JP" dirty="0"/>
          </a:p>
          <a:p>
            <a:r>
              <a:rPr kumimoji="1" lang="ja-JP" altLang="en-US"/>
              <a:t>初期局面、ゲーム開始時まで辿れますので、</a:t>
            </a:r>
            <a:endParaRPr kumimoji="1" lang="en-US" altLang="ja-JP" dirty="0"/>
          </a:p>
          <a:p>
            <a:r>
              <a:rPr kumimoji="1" lang="ja-JP" altLang="en-US"/>
              <a:t>ゲーム開始時には、勝ちか負けか確定していることになります。</a:t>
            </a:r>
            <a:endParaRPr kumimoji="1" lang="en-US" altLang="ja-JP" dirty="0"/>
          </a:p>
          <a:p>
            <a:r>
              <a:rPr kumimoji="1" lang="ja-JP" altLang="en-US"/>
              <a:t>さて、ここまでは各手番でできるだけ丸になる手を選ぶ、としてきました。</a:t>
            </a:r>
            <a:endParaRPr kumimoji="1" lang="en-US" altLang="ja-JP" dirty="0"/>
          </a:p>
          <a:p>
            <a:r>
              <a:rPr kumimoji="1" lang="ja-JP" altLang="en-US"/>
              <a:t>実際は、２人のプレイヤーの手番が交互に回ってきます。</a:t>
            </a:r>
            <a:endParaRPr kumimoji="1" lang="en-US" altLang="ja-JP" dirty="0"/>
          </a:p>
          <a:p>
            <a:r>
              <a:rPr kumimoji="1" lang="ja-JP" altLang="en-US"/>
              <a:t>当然ながら、手番のプレイヤーは、できるだけ自分が勝つ手を選びます。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2600356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プレイヤーは丸とバツがいて、</a:t>
            </a:r>
            <a:endParaRPr kumimoji="1" lang="en-US" altLang="ja-JP" dirty="0"/>
          </a:p>
          <a:p>
            <a:r>
              <a:rPr kumimoji="1" lang="ja-JP" altLang="en-US"/>
              <a:t>丸番とバツ番が交互に来るとします。</a:t>
            </a:r>
            <a:endParaRPr kumimoji="1" lang="en-US" altLang="ja-JP" dirty="0"/>
          </a:p>
          <a:p>
            <a:r>
              <a:rPr kumimoji="1" lang="ja-JP" altLang="en-US"/>
              <a:t>丸番のプレイヤーは、できるだけ丸になる手を選びます。</a:t>
            </a:r>
            <a:endParaRPr kumimoji="1" lang="en-US" altLang="ja-JP" dirty="0"/>
          </a:p>
          <a:p>
            <a:r>
              <a:rPr kumimoji="1" lang="ja-JP" altLang="en-US"/>
              <a:t>可能な手の中に、一つでも丸になる手があれば丸になり、</a:t>
            </a:r>
            <a:endParaRPr kumimoji="1" lang="en-US" altLang="ja-JP" dirty="0"/>
          </a:p>
          <a:p>
            <a:r>
              <a:rPr kumimoji="1" lang="ja-JP" altLang="en-US"/>
              <a:t>全てバツならバツになります。</a:t>
            </a:r>
            <a:endParaRPr kumimoji="1" lang="en-US" altLang="ja-JP" dirty="0"/>
          </a:p>
          <a:p>
            <a:r>
              <a:rPr kumimoji="1" lang="ja-JP" altLang="en-US"/>
              <a:t>逆に、バツ番のプレイヤーは、</a:t>
            </a:r>
            <a:endParaRPr kumimoji="1" lang="en-US" altLang="ja-JP" dirty="0"/>
          </a:p>
          <a:p>
            <a:r>
              <a:rPr kumimoji="1" lang="ja-JP" altLang="en-US"/>
              <a:t>１つでもバツがあればバツ、全て丸なら丸とします。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1840052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可能な手のうち、勝ちの局面に行く手が</a:t>
            </a:r>
            <a:r>
              <a:rPr kumimoji="1" lang="en-US" altLang="ja-JP" dirty="0"/>
              <a:t>1</a:t>
            </a:r>
            <a:r>
              <a:rPr kumimoji="1" lang="ja-JP" altLang="en-US" dirty="0"/>
              <a:t>つでもあれば、勝ち、</a:t>
            </a:r>
            <a:endParaRPr kumimoji="1" lang="en-US" altLang="ja-JP" dirty="0"/>
          </a:p>
          <a:p>
            <a:r>
              <a:rPr kumimoji="1" lang="ja-JP" altLang="en-US" dirty="0"/>
              <a:t>全ての手で負けの局面なら負けとして</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勝負の付いた局面から、上に辿っていくと、初期局面まで辿れます。</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つまり、２人零和有限確定完全情報ゲームは、</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初期局面で、勝ちか負けかが確定していることになります。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862203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可能な手の全てで勝敗が確定しなくても、局面の勝敗が確定する場合があります。</a:t>
            </a:r>
            <a:endParaRPr kumimoji="1" lang="en-US" altLang="ja-JP" dirty="0"/>
          </a:p>
          <a:p>
            <a:r>
              <a:rPr kumimoji="1" lang="ja-JP" altLang="en-US" dirty="0"/>
              <a:t>ある局面で、勝ちの局面に行く手が一つあれば、</a:t>
            </a:r>
            <a:endParaRPr kumimoji="1" lang="en-US" altLang="ja-JP" dirty="0"/>
          </a:p>
          <a:p>
            <a:r>
              <a:rPr kumimoji="1" lang="ja-JP" altLang="en-US" dirty="0"/>
              <a:t>その手を選べば勝ちですので、</a:t>
            </a:r>
            <a:endParaRPr kumimoji="1" lang="en-US" altLang="ja-JP" dirty="0"/>
          </a:p>
          <a:p>
            <a:r>
              <a:rPr kumimoji="1" lang="ja-JP" altLang="en-US" dirty="0"/>
              <a:t>その手以外を指した場合の勝敗が不明でも、</a:t>
            </a:r>
            <a:endParaRPr kumimoji="1" lang="en-US" altLang="ja-JP" dirty="0"/>
          </a:p>
          <a:p>
            <a:r>
              <a:rPr kumimoji="1" lang="ja-JP" altLang="en-US" dirty="0"/>
              <a:t>その局面は勝ちの局面となります。</a:t>
            </a:r>
            <a:endParaRPr kumimoji="1" lang="en-US" altLang="ja-JP" dirty="0"/>
          </a:p>
          <a:p>
            <a:r>
              <a:rPr kumimoji="1" lang="ja-JP" altLang="en-US" dirty="0"/>
              <a:t>一方、負けが確定するのは、</a:t>
            </a:r>
            <a:endParaRPr kumimoji="1" lang="en-US" altLang="ja-JP" dirty="0"/>
          </a:p>
          <a:p>
            <a:r>
              <a:rPr kumimoji="1" lang="ja-JP" altLang="en-US" dirty="0"/>
              <a:t>可能な手が全て負けの局面となる場合だけです。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159845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第２回で、ゲームを分類をしましたが、皆さん覚えていますか？</a:t>
            </a:r>
            <a:endParaRPr kumimoji="1" lang="en-US" altLang="ja-JP" dirty="0"/>
          </a:p>
          <a:p>
            <a:r>
              <a:rPr kumimoji="1" lang="ja-JP" altLang="en-US"/>
              <a:t>まずはゲームに参加する人数です。</a:t>
            </a:r>
            <a:endParaRPr kumimoji="1" lang="en-US" altLang="ja-JP" dirty="0"/>
          </a:p>
          <a:p>
            <a:r>
              <a:rPr kumimoji="1" lang="ja-JP" altLang="en-US"/>
              <a:t>そして、プレイヤー同士は敵なのか、協力しあえるのか、</a:t>
            </a:r>
            <a:endParaRPr kumimoji="1" lang="en-US" altLang="ja-JP" dirty="0"/>
          </a:p>
          <a:p>
            <a:r>
              <a:rPr kumimoji="1" lang="ja-JP" altLang="en-US"/>
              <a:t>得点はどうすれば得られるのか、</a:t>
            </a:r>
            <a:endParaRPr kumimoji="1" lang="en-US" altLang="ja-JP" dirty="0"/>
          </a:p>
          <a:p>
            <a:r>
              <a:rPr kumimoji="1" lang="ja-JP" altLang="en-US"/>
              <a:t>プレイヤーが取れる手は有限個なのか、無限にあるのか、</a:t>
            </a:r>
            <a:endParaRPr kumimoji="1" lang="en-US" altLang="ja-JP" dirty="0"/>
          </a:p>
          <a:p>
            <a:r>
              <a:rPr kumimoji="1" lang="ja-JP" altLang="en-US"/>
              <a:t>ゲームに関する情報は全て公開されているのか、隠されているのか、</a:t>
            </a:r>
            <a:endParaRPr kumimoji="1" lang="en-US" altLang="ja-JP" dirty="0"/>
          </a:p>
          <a:p>
            <a:r>
              <a:rPr kumimoji="1" lang="ja-JP" altLang="en-US"/>
              <a:t>ランダム性はあるのか、</a:t>
            </a:r>
            <a:endParaRPr kumimoji="1" lang="en-US" altLang="ja-JP" dirty="0"/>
          </a:p>
          <a:p>
            <a:r>
              <a:rPr kumimoji="1" lang="ja-JP" altLang="en-US"/>
              <a:t>手番はどう決まるのか、などです。</a:t>
            </a:r>
          </a:p>
          <a:p>
            <a:endParaRPr kumimoji="1" lang="ja-JP" altLang="en-US"/>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2988513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こちらのチェスの局面を例に考えてみましょう。</a:t>
            </a:r>
            <a:endParaRPr kumimoji="1" lang="en-US" altLang="ja-JP" dirty="0"/>
          </a:p>
          <a:p>
            <a:r>
              <a:rPr kumimoji="1" lang="ja-JP" altLang="en-US" dirty="0"/>
              <a:t>現在黒番です。</a:t>
            </a:r>
            <a:endParaRPr kumimoji="1" lang="en-US" altLang="ja-JP" dirty="0"/>
          </a:p>
          <a:p>
            <a:r>
              <a:rPr kumimoji="1" lang="en-US" altLang="ja-JP" dirty="0"/>
              <a:t>h8 </a:t>
            </a:r>
            <a:r>
              <a:rPr kumimoji="1" lang="ja-JP" altLang="en-US" dirty="0"/>
              <a:t>にいる白のクイーンは、将棋の飛車と角を合わせた性能、つまり縦横斜めにいくらでも進めます。</a:t>
            </a:r>
            <a:endParaRPr kumimoji="1" lang="en-US" altLang="ja-JP" dirty="0"/>
          </a:p>
          <a:p>
            <a:r>
              <a:rPr kumimoji="1" lang="ja-JP" altLang="en-US" dirty="0"/>
              <a:t>ですので、白のクイーンは、青い矢印のマスに効いています。</a:t>
            </a:r>
            <a:endParaRPr kumimoji="1" lang="en-US" altLang="ja-JP" dirty="0"/>
          </a:p>
          <a:p>
            <a:r>
              <a:rPr kumimoji="1" lang="en-US" altLang="ja-JP" dirty="0"/>
              <a:t>f5 </a:t>
            </a:r>
            <a:r>
              <a:rPr kumimoji="1" lang="ja-JP" altLang="en-US" dirty="0"/>
              <a:t>にいる白のビショップは、将棋の角と同じ、斜めにいくらでもすすめます。</a:t>
            </a:r>
            <a:endParaRPr kumimoji="1" lang="en-US" altLang="ja-JP" dirty="0"/>
          </a:p>
          <a:p>
            <a:r>
              <a:rPr kumimoji="1" lang="ja-JP" altLang="en-US" dirty="0"/>
              <a:t>ですので、白のビショップは、緑の矢印のマスに効いています。</a:t>
            </a:r>
            <a:endParaRPr kumimoji="1" lang="en-US" altLang="ja-JP" dirty="0"/>
          </a:p>
          <a:p>
            <a:r>
              <a:rPr kumimoji="1" lang="ja-JP" altLang="en-US" dirty="0"/>
              <a:t>黒のキングは、白のクイーンから攻撃されていますので、逃げなければなりません。</a:t>
            </a:r>
            <a:endParaRPr kumimoji="1" lang="en-US" altLang="ja-JP" dirty="0"/>
          </a:p>
          <a:p>
            <a:r>
              <a:rPr kumimoji="1" lang="ja-JP" altLang="en-US" dirty="0"/>
              <a:t>しかし、黒のキングが動けるマスは、全て白の駒が効いています。</a:t>
            </a:r>
            <a:endParaRPr kumimoji="1" lang="en-US" altLang="ja-JP" dirty="0"/>
          </a:p>
          <a:p>
            <a:r>
              <a:rPr kumimoji="1" lang="ja-JP" altLang="en-US" dirty="0"/>
              <a:t>また、他の駒を白のクイーンの間に入れて間駒することもできません。</a:t>
            </a:r>
            <a:endParaRPr kumimoji="1" lang="en-US" altLang="ja-JP" dirty="0"/>
          </a:p>
          <a:p>
            <a:r>
              <a:rPr kumimoji="1" lang="ja-JP" altLang="en-US" dirty="0"/>
              <a:t>よって、黒のキングは、チェックメイト、詰んでいます。</a:t>
            </a:r>
            <a:endParaRPr kumimoji="1" lang="en-US" altLang="ja-JP" dirty="0"/>
          </a:p>
          <a:p>
            <a:r>
              <a:rPr kumimoji="1" lang="ja-JP" altLang="en-US" dirty="0"/>
              <a:t>つまり、この局面は白勝ちの局面です。</a:t>
            </a:r>
            <a:endParaRPr kumimoji="1" lang="en-US" altLang="ja-JP" dirty="0"/>
          </a:p>
          <a:p>
            <a:r>
              <a:rPr kumimoji="1" lang="ja-JP" altLang="en-US" dirty="0"/>
              <a:t>それでは、ここから</a:t>
            </a:r>
            <a:r>
              <a:rPr kumimoji="1" lang="en-US" altLang="ja-JP" dirty="0"/>
              <a:t>1</a:t>
            </a:r>
            <a:r>
              <a:rPr kumimoji="1" lang="ja-JP" altLang="en-US" dirty="0"/>
              <a:t>手戻ってみましょう。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6333377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手戻るとこの局面になります。</a:t>
            </a:r>
            <a:endParaRPr kumimoji="1" lang="en-US" altLang="ja-JP" dirty="0"/>
          </a:p>
          <a:p>
            <a:r>
              <a:rPr kumimoji="1" lang="ja-JP" altLang="en-US" dirty="0"/>
              <a:t>現在白番です。</a:t>
            </a:r>
            <a:endParaRPr kumimoji="1" lang="en-US" altLang="ja-JP" dirty="0"/>
          </a:p>
          <a:p>
            <a:r>
              <a:rPr kumimoji="1" lang="ja-JP" altLang="en-US" dirty="0"/>
              <a:t>白は様々な手を指すことができますが、</a:t>
            </a:r>
            <a:endParaRPr kumimoji="1" lang="en-US" altLang="ja-JP" dirty="0"/>
          </a:p>
          <a:p>
            <a:r>
              <a:rPr kumimoji="1" lang="en-US" altLang="ja-JP" dirty="0"/>
              <a:t>h7 </a:t>
            </a:r>
            <a:r>
              <a:rPr kumimoji="1" lang="ja-JP" altLang="en-US" dirty="0"/>
              <a:t>にいるビショップを </a:t>
            </a:r>
            <a:r>
              <a:rPr kumimoji="1" lang="en-US" altLang="ja-JP" dirty="0"/>
              <a:t>f4 </a:t>
            </a:r>
            <a:r>
              <a:rPr kumimoji="1" lang="ja-JP" altLang="en-US" dirty="0"/>
              <a:t>に動かせば先ほどの局面になり、黒のキングをチェックメイトできます。</a:t>
            </a:r>
            <a:endParaRPr kumimoji="1" lang="en-US" altLang="ja-JP" dirty="0"/>
          </a:p>
          <a:p>
            <a:r>
              <a:rPr kumimoji="1" lang="ja-JP" altLang="en-US" dirty="0"/>
              <a:t>勝ちとなる手が一つありますので、他の手の勝敗が分からなくても、</a:t>
            </a:r>
            <a:endParaRPr kumimoji="1" lang="en-US" altLang="ja-JP" dirty="0"/>
          </a:p>
          <a:p>
            <a:r>
              <a:rPr kumimoji="1" lang="ja-JP" altLang="en-US" dirty="0"/>
              <a:t>この局面は勝ちで確定となります。</a:t>
            </a:r>
            <a:endParaRPr kumimoji="1" lang="en-US" altLang="ja-JP" dirty="0"/>
          </a:p>
          <a:p>
            <a:r>
              <a:rPr kumimoji="1" lang="ja-JP" altLang="en-US" dirty="0"/>
              <a:t>それでは、さらに</a:t>
            </a:r>
            <a:r>
              <a:rPr kumimoji="1" lang="en-US" altLang="ja-JP" dirty="0"/>
              <a:t>1</a:t>
            </a:r>
            <a:r>
              <a:rPr kumimoji="1" lang="ja-JP" altLang="en-US" dirty="0"/>
              <a:t>手戻ってみましょう。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3736533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さらに</a:t>
            </a:r>
            <a:r>
              <a:rPr kumimoji="1" lang="en-US" altLang="ja-JP" dirty="0"/>
              <a:t>1</a:t>
            </a:r>
            <a:r>
              <a:rPr kumimoji="1" lang="ja-JP" altLang="en-US" dirty="0"/>
              <a:t>手戻るとこの局面です。</a:t>
            </a:r>
            <a:endParaRPr kumimoji="1" lang="en-US" altLang="ja-JP" dirty="0"/>
          </a:p>
          <a:p>
            <a:r>
              <a:rPr kumimoji="1" lang="ja-JP" altLang="en-US" dirty="0"/>
              <a:t>現在黒番です。</a:t>
            </a:r>
            <a:endParaRPr kumimoji="1" lang="en-US" altLang="ja-JP" dirty="0"/>
          </a:p>
          <a:p>
            <a:r>
              <a:rPr kumimoji="1" lang="ja-JP" altLang="en-US" dirty="0"/>
              <a:t>まず、</a:t>
            </a:r>
            <a:r>
              <a:rPr kumimoji="1" lang="en-US" altLang="ja-JP" dirty="0"/>
              <a:t>g5 </a:t>
            </a:r>
            <a:r>
              <a:rPr kumimoji="1" lang="ja-JP" altLang="en-US" dirty="0"/>
              <a:t>にある黒のポーンは、前に黒のキングがあるので動かせません。</a:t>
            </a:r>
            <a:endParaRPr kumimoji="1" lang="en-US" altLang="ja-JP" dirty="0"/>
          </a:p>
          <a:p>
            <a:r>
              <a:rPr kumimoji="1" lang="ja-JP" altLang="en-US" dirty="0"/>
              <a:t>ですので、黒が動かせる駒はキングだけです。</a:t>
            </a:r>
            <a:endParaRPr kumimoji="1" lang="en-US" altLang="ja-JP" dirty="0"/>
          </a:p>
          <a:p>
            <a:r>
              <a:rPr kumimoji="1" lang="en-US" altLang="ja-JP" dirty="0"/>
              <a:t>h8 </a:t>
            </a:r>
            <a:r>
              <a:rPr kumimoji="1" lang="ja-JP" altLang="en-US" dirty="0"/>
              <a:t>の白のクイーンがこちらの矢印のマスに効いています。</a:t>
            </a:r>
            <a:endParaRPr kumimoji="1" lang="en-US" altLang="ja-JP" dirty="0"/>
          </a:p>
          <a:p>
            <a:r>
              <a:rPr kumimoji="1" lang="ja-JP" altLang="en-US" dirty="0"/>
              <a:t>また、</a:t>
            </a:r>
            <a:r>
              <a:rPr kumimoji="1" lang="en-US" altLang="ja-JP" dirty="0"/>
              <a:t>h7 </a:t>
            </a:r>
            <a:r>
              <a:rPr kumimoji="1" lang="ja-JP" altLang="en-US" dirty="0"/>
              <a:t>の白のビショップがこちらの矢印のマスに効いています。</a:t>
            </a:r>
            <a:endParaRPr kumimoji="1" lang="en-US" altLang="ja-JP" dirty="0"/>
          </a:p>
          <a:p>
            <a:r>
              <a:rPr kumimoji="1" lang="en-US" altLang="ja-JP" dirty="0"/>
              <a:t>f2 </a:t>
            </a:r>
            <a:r>
              <a:rPr kumimoji="1" lang="ja-JP" altLang="en-US" dirty="0"/>
              <a:t>にある白のキングは、青い丸のマスに効いています。</a:t>
            </a:r>
            <a:endParaRPr kumimoji="1" lang="en-US" altLang="ja-JP" dirty="0"/>
          </a:p>
          <a:p>
            <a:r>
              <a:rPr kumimoji="1" lang="ja-JP" altLang="en-US" dirty="0"/>
              <a:t>キングは敵の駒が効いているマスには動けませんので、</a:t>
            </a:r>
            <a:endParaRPr kumimoji="1" lang="en-US" altLang="ja-JP" dirty="0"/>
          </a:p>
          <a:p>
            <a:r>
              <a:rPr kumimoji="1" lang="ja-JP" altLang="en-US" dirty="0"/>
              <a:t>黒のキングが動けるマスは、緑の丸の</a:t>
            </a:r>
            <a:r>
              <a:rPr kumimoji="1" lang="en-US" altLang="ja-JP" dirty="0"/>
              <a:t>4</a:t>
            </a:r>
            <a:r>
              <a:rPr kumimoji="1" lang="ja-JP" altLang="en-US" dirty="0"/>
              <a:t>マスだけです。</a:t>
            </a:r>
            <a:endParaRPr kumimoji="1" lang="en-US" altLang="ja-JP" dirty="0"/>
          </a:p>
          <a:p>
            <a:r>
              <a:rPr kumimoji="1" lang="ja-JP" altLang="en-US" dirty="0"/>
              <a:t>それではこの</a:t>
            </a:r>
            <a:r>
              <a:rPr kumimoji="1" lang="en-US" altLang="ja-JP" dirty="0"/>
              <a:t>4</a:t>
            </a:r>
            <a:r>
              <a:rPr kumimoji="1" lang="ja-JP" altLang="en-US" dirty="0"/>
              <a:t>つのマスの何処へ移動すればいいでしょうか。</a:t>
            </a:r>
          </a:p>
        </p:txBody>
      </p:sp>
      <p:sp>
        <p:nvSpPr>
          <p:cNvPr id="4" name="スライド番号プレースホルダー 3"/>
          <p:cNvSpPr>
            <a:spLocks noGrp="1"/>
          </p:cNvSpPr>
          <p:nvPr>
            <p:ph type="sldNum" sz="quarter" idx="5"/>
          </p:nvPr>
        </p:nvSpPr>
        <p:spPr/>
        <p:txBody>
          <a:bodyPr/>
          <a:lstStyle/>
          <a:p>
            <a:fld id="{046F5E40-597E-4A96-A654-0EC243B7365F}" type="slidenum">
              <a:rPr kumimoji="1" lang="ja-JP" altLang="en-US" smtClean="0"/>
              <a:t>22</a:t>
            </a:fld>
            <a:endParaRPr kumimoji="1" lang="ja-JP" altLang="en-US"/>
          </a:p>
        </p:txBody>
      </p:sp>
    </p:spTree>
    <p:extLst>
      <p:ext uri="{BB962C8B-B14F-4D97-AF65-F5344CB8AC3E}">
        <p14:creationId xmlns:p14="http://schemas.microsoft.com/office/powerpoint/2010/main" val="1285080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それでは、黒のキングを動かす</a:t>
            </a:r>
            <a:r>
              <a:rPr kumimoji="1" lang="en-US" altLang="ja-JP" dirty="0"/>
              <a:t>4</a:t>
            </a:r>
            <a:r>
              <a:rPr kumimoji="1" lang="ja-JP" altLang="en-US" dirty="0"/>
              <a:t>つの手を検証してみましょう。</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46F5E40-597E-4A96-A654-0EC243B7365F}" type="slidenum">
              <a:rPr kumimoji="1" lang="ja-JP"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1" lang="ja-JP" altLang="en-US"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446873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黒のキングを動かすとこの局面になります。</a:t>
            </a:r>
            <a:endParaRPr kumimoji="1" lang="en-US" altLang="ja-JP" dirty="0"/>
          </a:p>
          <a:p>
            <a:r>
              <a:rPr kumimoji="1" lang="ja-JP" altLang="en-US" dirty="0"/>
              <a:t>次は白番ですので、白が駒を動かすとどうなるかをみてみましょう。</a:t>
            </a:r>
            <a:endParaRPr kumimoji="1" lang="en-US" altLang="ja-JP" dirty="0"/>
          </a:p>
          <a:p>
            <a:r>
              <a:rPr kumimoji="1" lang="ja-JP" altLang="en-US" dirty="0"/>
              <a:t>白は色々な手を指せますが、今回は青い矢印で示した位置に動かしてみます。</a:t>
            </a:r>
          </a:p>
        </p:txBody>
      </p:sp>
      <p:sp>
        <p:nvSpPr>
          <p:cNvPr id="4" name="スライド番号プレースホルダー 3"/>
          <p:cNvSpPr>
            <a:spLocks noGrp="1"/>
          </p:cNvSpPr>
          <p:nvPr>
            <p:ph type="sldNum" sz="quarter" idx="5"/>
          </p:nvPr>
        </p:nvSpPr>
        <p:spPr/>
        <p:txBody>
          <a:bodyPr/>
          <a:lstStyle/>
          <a:p>
            <a:fld id="{046F5E40-597E-4A96-A654-0EC243B7365F}" type="slidenum">
              <a:rPr kumimoji="1" lang="ja-JP" altLang="en-US" smtClean="0"/>
              <a:t>24</a:t>
            </a:fld>
            <a:endParaRPr kumimoji="1" lang="ja-JP" altLang="en-US"/>
          </a:p>
        </p:txBody>
      </p:sp>
    </p:spTree>
    <p:extLst>
      <p:ext uri="{BB962C8B-B14F-4D97-AF65-F5344CB8AC3E}">
        <p14:creationId xmlns:p14="http://schemas.microsoft.com/office/powerpoint/2010/main" val="1524523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するとこのような</a:t>
            </a:r>
            <a:r>
              <a:rPr kumimoji="1" lang="en-US" altLang="ja-JP" dirty="0"/>
              <a:t>4</a:t>
            </a:r>
            <a:r>
              <a:rPr kumimoji="1" lang="ja-JP" altLang="en-US" dirty="0"/>
              <a:t>通りの局面となるのですが、</a:t>
            </a:r>
            <a:endParaRPr kumimoji="1" lang="en-US" altLang="ja-JP" dirty="0"/>
          </a:p>
          <a:p>
            <a:r>
              <a:rPr kumimoji="1" lang="ja-JP" altLang="en-US" dirty="0"/>
              <a:t>実はこの</a:t>
            </a:r>
            <a:r>
              <a:rPr kumimoji="1" lang="en-US" altLang="ja-JP" dirty="0"/>
              <a:t>4</a:t>
            </a:r>
            <a:r>
              <a:rPr kumimoji="1" lang="ja-JP" altLang="en-US" dirty="0"/>
              <a:t>通りの局面は、全てチェックメイトです。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046F5E40-597E-4A96-A654-0EC243B7365F}" type="slidenum">
              <a:rPr kumimoji="1" lang="ja-JP" altLang="en-US" smtClean="0"/>
              <a:t>25</a:t>
            </a:fld>
            <a:endParaRPr kumimoji="1" lang="ja-JP" altLang="en-US"/>
          </a:p>
        </p:txBody>
      </p:sp>
    </p:spTree>
    <p:extLst>
      <p:ext uri="{BB962C8B-B14F-4D97-AF65-F5344CB8AC3E}">
        <p14:creationId xmlns:p14="http://schemas.microsoft.com/office/powerpoint/2010/main" val="27262254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この局面で黒が指せる手は</a:t>
            </a:r>
            <a:r>
              <a:rPr kumimoji="1" lang="en-US" altLang="ja-JP" dirty="0"/>
              <a:t>4</a:t>
            </a:r>
            <a:r>
              <a:rPr kumimoji="1" lang="ja-JP" altLang="en-US" dirty="0"/>
              <a:t>通りありました。</a:t>
            </a:r>
            <a:endParaRPr kumimoji="1" lang="en-US" altLang="ja-JP" dirty="0"/>
          </a:p>
          <a:p>
            <a:r>
              <a:rPr kumimoji="1" lang="en-US" altLang="ja-JP" dirty="0"/>
              <a:t>4</a:t>
            </a:r>
            <a:r>
              <a:rPr kumimoji="1" lang="ja-JP" altLang="en-US" dirty="0"/>
              <a:t>通り全ての手で全て白の勝ちの局面になりますので、</a:t>
            </a:r>
            <a:endParaRPr kumimoji="1" lang="en-US" altLang="ja-JP" dirty="0"/>
          </a:p>
          <a:p>
            <a:r>
              <a:rPr kumimoji="1" lang="ja-JP" altLang="en-US" dirty="0"/>
              <a:t>この局面は白の勝ちの局面となります。</a:t>
            </a:r>
            <a:endParaRPr kumimoji="1" lang="en-US" altLang="ja-JP" dirty="0"/>
          </a:p>
          <a:p>
            <a:r>
              <a:rPr kumimoji="1" lang="ja-JP" altLang="en-US" dirty="0"/>
              <a:t>それではさらに</a:t>
            </a:r>
            <a:r>
              <a:rPr kumimoji="1" lang="en-US" altLang="ja-JP" dirty="0"/>
              <a:t>1</a:t>
            </a:r>
            <a:r>
              <a:rPr kumimoji="1" lang="ja-JP" altLang="en-US" dirty="0"/>
              <a:t>手戻してみましょう。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26</a:t>
            </a:fld>
            <a:endParaRPr lang="en-US" altLang="ja-JP"/>
          </a:p>
        </p:txBody>
      </p:sp>
    </p:spTree>
    <p:extLst>
      <p:ext uri="{BB962C8B-B14F-4D97-AF65-F5344CB8AC3E}">
        <p14:creationId xmlns:p14="http://schemas.microsoft.com/office/powerpoint/2010/main" val="39445313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手戻すとこの局面になります。</a:t>
            </a:r>
            <a:endParaRPr kumimoji="1" lang="en-US" altLang="ja-JP" dirty="0"/>
          </a:p>
          <a:p>
            <a:r>
              <a:rPr kumimoji="1" lang="ja-JP" altLang="en-US" dirty="0"/>
              <a:t>白は様々な手を指せますが、 </a:t>
            </a:r>
            <a:r>
              <a:rPr kumimoji="1" lang="en-US" altLang="ja-JP" dirty="0"/>
              <a:t>f6 </a:t>
            </a:r>
            <a:r>
              <a:rPr kumimoji="1" lang="ja-JP" altLang="en-US" dirty="0"/>
              <a:t>にいるクイーンを</a:t>
            </a:r>
            <a:endParaRPr kumimoji="1" lang="en-US" altLang="ja-JP" dirty="0"/>
          </a:p>
          <a:p>
            <a:r>
              <a:rPr kumimoji="1" lang="en-US" altLang="ja-JP" dirty="0"/>
              <a:t>h8 </a:t>
            </a:r>
            <a:r>
              <a:rPr kumimoji="1" lang="ja-JP" altLang="en-US" dirty="0"/>
              <a:t>に動かすと、白勝ちの局面になりますので、</a:t>
            </a:r>
            <a:endParaRPr kumimoji="1" lang="en-US" altLang="ja-JP" dirty="0"/>
          </a:p>
          <a:p>
            <a:r>
              <a:rPr kumimoji="1" lang="ja-JP" altLang="en-US" dirty="0"/>
              <a:t>この局面の白勝ちです。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27</a:t>
            </a:fld>
            <a:endParaRPr lang="en-US" altLang="ja-JP"/>
          </a:p>
        </p:txBody>
      </p:sp>
    </p:spTree>
    <p:extLst>
      <p:ext uri="{BB962C8B-B14F-4D97-AF65-F5344CB8AC3E}">
        <p14:creationId xmlns:p14="http://schemas.microsoft.com/office/powerpoint/2010/main" val="9589052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黒がチェックメイトされた局面の</a:t>
            </a:r>
            <a:r>
              <a:rPr kumimoji="1" lang="en-US" altLang="ja-JP" dirty="0"/>
              <a:t>1</a:t>
            </a:r>
            <a:r>
              <a:rPr kumimoji="1" lang="ja-JP" altLang="en-US" dirty="0"/>
              <a:t>手前の白番では、</a:t>
            </a:r>
            <a:endParaRPr kumimoji="1" lang="en-US" altLang="ja-JP" dirty="0"/>
          </a:p>
          <a:p>
            <a:r>
              <a:rPr kumimoji="1" lang="ja-JP" altLang="en-US" dirty="0"/>
              <a:t>勝ちになる手が一つあるのでこの局面は白勝ちです。</a:t>
            </a:r>
            <a:endParaRPr kumimoji="1" lang="en-US" altLang="ja-JP" dirty="0"/>
          </a:p>
          <a:p>
            <a:r>
              <a:rPr kumimoji="1" lang="ja-JP" altLang="en-US" dirty="0"/>
              <a:t>その</a:t>
            </a:r>
            <a:r>
              <a:rPr kumimoji="1" lang="en-US" altLang="ja-JP" dirty="0"/>
              <a:t>1</a:t>
            </a:r>
            <a:r>
              <a:rPr kumimoji="1" lang="ja-JP" altLang="en-US" dirty="0"/>
              <a:t>手前の黒番では、全ての手で白勝ちになるのでこの局面は白勝ちです。</a:t>
            </a:r>
            <a:endParaRPr kumimoji="1" lang="en-US" altLang="ja-JP" dirty="0"/>
          </a:p>
          <a:p>
            <a:r>
              <a:rPr kumimoji="1" lang="ja-JP" altLang="en-US" dirty="0"/>
              <a:t>さらに手前も、白勝ちとなります。</a:t>
            </a:r>
            <a:endParaRPr kumimoji="1" lang="en-US" altLang="ja-JP" dirty="0"/>
          </a:p>
          <a:p>
            <a:r>
              <a:rPr kumimoji="1" lang="ja-JP" altLang="en-US" dirty="0"/>
              <a:t>このように、</a:t>
            </a:r>
            <a:r>
              <a:rPr kumimoji="1" lang="en-US" altLang="ja-JP" dirty="0"/>
              <a:t>1</a:t>
            </a:r>
            <a:r>
              <a:rPr kumimoji="1" lang="ja-JP" altLang="en-US" dirty="0"/>
              <a:t>つでも勝ちの手があるなら勝ち、全ての手が負けなら負けになります。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28</a:t>
            </a:fld>
            <a:endParaRPr lang="en-US" altLang="ja-JP"/>
          </a:p>
        </p:txBody>
      </p:sp>
    </p:spTree>
    <p:extLst>
      <p:ext uri="{BB962C8B-B14F-4D97-AF65-F5344CB8AC3E}">
        <p14:creationId xmlns:p14="http://schemas.microsoft.com/office/powerpoint/2010/main" val="400788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勝ち、負け以外に引き分けがある場合は、</a:t>
            </a:r>
            <a:endParaRPr kumimoji="1" lang="en-US" altLang="ja-JP" dirty="0"/>
          </a:p>
          <a:p>
            <a:r>
              <a:rPr kumimoji="1" lang="ja-JP" altLang="en-US" dirty="0"/>
              <a:t>負けよりは引き分け、引き分けよりは勝ちを優先します。</a:t>
            </a:r>
            <a:endParaRPr kumimoji="1" lang="en-US" altLang="ja-JP" dirty="0"/>
          </a:p>
          <a:p>
            <a:r>
              <a:rPr kumimoji="1" lang="en-US" altLang="ja-JP" dirty="0"/>
              <a:t>1</a:t>
            </a:r>
            <a:r>
              <a:rPr kumimoji="1" lang="ja-JP" altLang="en-US" dirty="0"/>
              <a:t>つでも勝ちの局面へ行く手があるなら勝ち、</a:t>
            </a:r>
            <a:endParaRPr kumimoji="1" lang="en-US" altLang="ja-JP" dirty="0"/>
          </a:p>
          <a:p>
            <a:r>
              <a:rPr kumimoji="1" lang="ja-JP" altLang="en-US" dirty="0"/>
              <a:t>勝ちの手が無い場合に、</a:t>
            </a:r>
            <a:r>
              <a:rPr kumimoji="1" lang="en-US" altLang="ja-JP" dirty="0"/>
              <a:t>1</a:t>
            </a:r>
            <a:r>
              <a:rPr kumimoji="1" lang="ja-JP" altLang="en-US" dirty="0"/>
              <a:t>つでも引き分けの局面へ行く手があるなら引き分け、</a:t>
            </a:r>
            <a:endParaRPr kumimoji="1" lang="en-US" altLang="ja-JP" dirty="0"/>
          </a:p>
          <a:p>
            <a:r>
              <a:rPr kumimoji="1" lang="ja-JP" altLang="en-US" dirty="0"/>
              <a:t>全ての手が負けの局面へ行くなら負けです。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29</a:t>
            </a:fld>
            <a:endParaRPr lang="en-US" altLang="ja-JP"/>
          </a:p>
        </p:txBody>
      </p:sp>
    </p:spTree>
    <p:extLst>
      <p:ext uri="{BB962C8B-B14F-4D97-AF65-F5344CB8AC3E}">
        <p14:creationId xmlns:p14="http://schemas.microsoft.com/office/powerpoint/2010/main" val="88505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今回は、２人零和有限確定完全情報ゲームについてみていきます。</a:t>
            </a:r>
            <a:endParaRPr kumimoji="1" lang="en-US" altLang="ja-JP" dirty="0"/>
          </a:p>
          <a:p>
            <a:r>
              <a:rPr kumimoji="1" lang="ja-JP" altLang="en-US" dirty="0"/>
              <a:t>まず、ゲームの参加人数は</a:t>
            </a:r>
            <a:r>
              <a:rPr kumimoji="1" lang="en-US" altLang="ja-JP" dirty="0"/>
              <a:t>2</a:t>
            </a:r>
            <a:r>
              <a:rPr kumimoji="1" lang="ja-JP" altLang="en-US" dirty="0"/>
              <a:t>人です。</a:t>
            </a:r>
            <a:endParaRPr kumimoji="1" lang="en-US" altLang="ja-JP" dirty="0"/>
          </a:p>
          <a:p>
            <a:r>
              <a:rPr kumimoji="1" lang="ja-JP" altLang="en-US" dirty="0"/>
              <a:t>零和ですので、双方の得点を足すと常に０になります。</a:t>
            </a:r>
            <a:endParaRPr kumimoji="1" lang="en-US" altLang="ja-JP" dirty="0"/>
          </a:p>
          <a:p>
            <a:r>
              <a:rPr kumimoji="1" lang="ja-JP" altLang="en-US" dirty="0"/>
              <a:t>自分が得点するためには、相手から点を奪う必要があります。</a:t>
            </a:r>
            <a:endParaRPr kumimoji="1" lang="en-US" altLang="ja-JP" dirty="0"/>
          </a:p>
          <a:p>
            <a:r>
              <a:rPr kumimoji="1" lang="ja-JP" altLang="en-US" dirty="0"/>
              <a:t>有限、可能な局面の数は有限です。</a:t>
            </a:r>
            <a:endParaRPr kumimoji="1" lang="en-US" altLang="ja-JP" dirty="0"/>
          </a:p>
          <a:p>
            <a:r>
              <a:rPr kumimoji="1" lang="ja-JP" altLang="en-US" dirty="0"/>
              <a:t>これは各手番で指せる・打てる手の数は有限であり、</a:t>
            </a:r>
            <a:endParaRPr kumimoji="1" lang="en-US" altLang="ja-JP" dirty="0"/>
          </a:p>
          <a:p>
            <a:r>
              <a:rPr kumimoji="1" lang="ja-JP" altLang="en-US" dirty="0"/>
              <a:t>かつ、有限の時間内にゲームが終了することになります。</a:t>
            </a:r>
            <a:endParaRPr kumimoji="1" lang="en-US" altLang="ja-JP" dirty="0"/>
          </a:p>
          <a:p>
            <a:r>
              <a:rPr kumimoji="1" lang="ja-JP" altLang="en-US" dirty="0"/>
              <a:t>確定とはランダム性が無いことです。</a:t>
            </a:r>
            <a:endParaRPr kumimoji="1" lang="en-US" altLang="ja-JP" dirty="0"/>
          </a:p>
          <a:p>
            <a:r>
              <a:rPr kumimoji="1" lang="ja-JP" altLang="en-US" dirty="0"/>
              <a:t>ダイスを振ったり、山札を引いたりはしません。</a:t>
            </a:r>
            <a:endParaRPr kumimoji="1" lang="en-US" altLang="ja-JP" dirty="0"/>
          </a:p>
          <a:p>
            <a:r>
              <a:rPr kumimoji="1" lang="ja-JP" altLang="en-US" dirty="0"/>
              <a:t>そして完全情報。</a:t>
            </a:r>
            <a:endParaRPr kumimoji="1" lang="en-US" altLang="ja-JP" dirty="0"/>
          </a:p>
          <a:p>
            <a:r>
              <a:rPr kumimoji="1" lang="ja-JP" altLang="en-US" dirty="0"/>
              <a:t>ゲームの情報は全て公開されています。</a:t>
            </a:r>
            <a:endParaRPr kumimoji="1" lang="en-US" altLang="ja-JP" dirty="0"/>
          </a:p>
          <a:p>
            <a:r>
              <a:rPr kumimoji="1" lang="ja-JP" altLang="en-US" dirty="0"/>
              <a:t>手札が隠されていたり、山札から引いたりはしません。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9621851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引き分けがある場合、</a:t>
            </a:r>
            <a:endParaRPr kumimoji="1" lang="en-US" altLang="ja-JP" dirty="0"/>
          </a:p>
          <a:p>
            <a:r>
              <a:rPr kumimoji="1" lang="ja-JP" altLang="en-US" dirty="0"/>
              <a:t>勝負の付いた局面から、</a:t>
            </a:r>
            <a:endParaRPr kumimoji="1" lang="en-US" altLang="ja-JP" dirty="0"/>
          </a:p>
          <a:p>
            <a:r>
              <a:rPr kumimoji="1" lang="ja-JP" altLang="en-US" dirty="0"/>
              <a:t>一つでも勝ちがあるなら勝ち</a:t>
            </a:r>
            <a:endParaRPr kumimoji="1" lang="en-US" altLang="ja-JP" dirty="0"/>
          </a:p>
          <a:p>
            <a:r>
              <a:rPr kumimoji="1" lang="ja-JP" altLang="en-US" dirty="0"/>
              <a:t>勝ちは無いが引き分けがあるなら引き分け、</a:t>
            </a:r>
            <a:endParaRPr kumimoji="1" lang="en-US" altLang="ja-JP" dirty="0"/>
          </a:p>
          <a:p>
            <a:r>
              <a:rPr kumimoji="1" lang="ja-JP" altLang="en-US" dirty="0"/>
              <a:t>全て負けなら負けとして上に辿っていきます。</a:t>
            </a:r>
            <a:endParaRPr kumimoji="1" lang="en-US" altLang="ja-JP" dirty="0"/>
          </a:p>
          <a:p>
            <a:r>
              <a:rPr kumimoji="1" lang="ja-JP" altLang="en-US" dirty="0"/>
              <a:t>すると、初期局面で勝ち、負け、引き分けのいずれになるか確定していることになります。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30</a:t>
            </a:fld>
            <a:endParaRPr lang="en-US" altLang="ja-JP"/>
          </a:p>
        </p:txBody>
      </p:sp>
    </p:spTree>
    <p:extLst>
      <p:ext uri="{BB962C8B-B14F-4D97-AF65-F5344CB8AC3E}">
        <p14:creationId xmlns:p14="http://schemas.microsoft.com/office/powerpoint/2010/main" val="4289425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今度は、単純な勝敗ではなく、点数がある場合を見てみましょう。</a:t>
            </a:r>
            <a:endParaRPr kumimoji="1" lang="en-US" altLang="ja-JP" dirty="0"/>
          </a:p>
          <a:p>
            <a:r>
              <a:rPr kumimoji="1" lang="ja-JP" altLang="en-US" dirty="0"/>
              <a:t>丸側は点数を大きく、バツ側は点数を小さくしたいとします。</a:t>
            </a:r>
            <a:endParaRPr kumimoji="1" lang="en-US" altLang="ja-JP" dirty="0"/>
          </a:p>
          <a:p>
            <a:r>
              <a:rPr kumimoji="1" lang="ja-JP" altLang="en-US" dirty="0"/>
              <a:t>各手を指した後の局面の点数が決まっている場合、</a:t>
            </a:r>
            <a:endParaRPr kumimoji="1" lang="en-US" altLang="ja-JP" dirty="0"/>
          </a:p>
          <a:p>
            <a:r>
              <a:rPr kumimoji="1" lang="ja-JP" altLang="en-US" dirty="0"/>
              <a:t>丸番では、点数が一番大きくなる手を選択し、</a:t>
            </a:r>
            <a:endParaRPr kumimoji="1" lang="en-US" altLang="ja-JP" dirty="0"/>
          </a:p>
          <a:p>
            <a:r>
              <a:rPr kumimoji="1" lang="ja-JP" altLang="en-US" dirty="0"/>
              <a:t>バツ番では、点数が一番小さくなる手を選択します。</a:t>
            </a:r>
            <a:endParaRPr kumimoji="1" lang="en-US" altLang="ja-JP" dirty="0"/>
          </a:p>
          <a:p>
            <a:r>
              <a:rPr kumimoji="1" lang="ja-JP" altLang="en-US" dirty="0"/>
              <a:t>例えば、丸番で、各手を指した後の局面の得点が、</a:t>
            </a:r>
            <a:endParaRPr kumimoji="1" lang="en-US" altLang="ja-JP" dirty="0"/>
          </a:p>
          <a:p>
            <a:r>
              <a:rPr kumimoji="1" lang="en-US" altLang="ja-JP" dirty="0"/>
              <a:t>+1, +3, -4, 0, -2 </a:t>
            </a:r>
            <a:r>
              <a:rPr kumimoji="1" lang="ja-JP" altLang="en-US" dirty="0"/>
              <a:t>であれば、最も高い </a:t>
            </a:r>
            <a:r>
              <a:rPr kumimoji="1" lang="en-US" altLang="ja-JP" dirty="0"/>
              <a:t>+3 </a:t>
            </a:r>
            <a:r>
              <a:rPr kumimoji="1" lang="ja-JP" altLang="en-US" dirty="0"/>
              <a:t>の手を選択します。</a:t>
            </a:r>
            <a:endParaRPr kumimoji="1" lang="en-US" altLang="ja-JP" dirty="0"/>
          </a:p>
          <a:p>
            <a:r>
              <a:rPr kumimoji="1" lang="ja-JP" altLang="en-US" dirty="0"/>
              <a:t>逆にバツ番では、</a:t>
            </a:r>
            <a:r>
              <a:rPr kumimoji="1" lang="en-US" altLang="ja-JP" dirty="0"/>
              <a:t>-2, -5, 0, +5, +1 </a:t>
            </a:r>
            <a:r>
              <a:rPr kumimoji="1" lang="ja-JP" altLang="en-US" dirty="0"/>
              <a:t>の中で最も低い </a:t>
            </a:r>
            <a:r>
              <a:rPr kumimoji="1" lang="en-US" altLang="ja-JP" dirty="0"/>
              <a:t>-5 </a:t>
            </a:r>
            <a:r>
              <a:rPr kumimoji="1" lang="ja-JP" altLang="en-US" dirty="0"/>
              <a:t>を選択します。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31</a:t>
            </a:fld>
            <a:endParaRPr lang="en-US" altLang="ja-JP"/>
          </a:p>
        </p:txBody>
      </p:sp>
    </p:spTree>
    <p:extLst>
      <p:ext uri="{BB962C8B-B14F-4D97-AF65-F5344CB8AC3E}">
        <p14:creationId xmlns:p14="http://schemas.microsoft.com/office/powerpoint/2010/main" val="24900320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ゲームが終了し、得点の決まった局面から、</a:t>
            </a:r>
            <a:endParaRPr kumimoji="1" lang="en-US" altLang="ja-JP" dirty="0"/>
          </a:p>
          <a:p>
            <a:r>
              <a:rPr kumimoji="1" lang="ja-JP" altLang="en-US" dirty="0"/>
              <a:t>丸番なら最も点数の高い手、</a:t>
            </a:r>
            <a:endParaRPr kumimoji="1" lang="en-US" altLang="ja-JP" dirty="0"/>
          </a:p>
          <a:p>
            <a:r>
              <a:rPr kumimoji="1" lang="ja-JP" altLang="en-US" dirty="0"/>
              <a:t>バツ番なら最も点数の低い手、として上に辿っていくと、</a:t>
            </a:r>
            <a:endParaRPr kumimoji="1" lang="en-US" altLang="ja-JP" dirty="0"/>
          </a:p>
          <a:p>
            <a:r>
              <a:rPr kumimoji="1" lang="ja-JP" altLang="en-US" dirty="0"/>
              <a:t>初期局面で点数が確定していることになります。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32</a:t>
            </a:fld>
            <a:endParaRPr lang="en-US" altLang="ja-JP"/>
          </a:p>
        </p:txBody>
      </p:sp>
    </p:spTree>
    <p:extLst>
      <p:ext uri="{BB962C8B-B14F-4D97-AF65-F5344CB8AC3E}">
        <p14:creationId xmlns:p14="http://schemas.microsoft.com/office/powerpoint/2010/main" val="429241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ここまで見てきたように</a:t>
            </a:r>
            <a:endParaRPr kumimoji="1" lang="en-US" altLang="ja-JP" dirty="0"/>
          </a:p>
          <a:p>
            <a:r>
              <a:rPr kumimoji="1" lang="en-US" altLang="ja-JP" dirty="0"/>
              <a:t>2</a:t>
            </a:r>
            <a:r>
              <a:rPr kumimoji="1" lang="ja-JP" altLang="en-US" dirty="0"/>
              <a:t>人零和確定有限完全情報ゲームでは、勝敗は試合開始時に確定しています。</a:t>
            </a:r>
            <a:endParaRPr kumimoji="1" lang="en-US" altLang="ja-JP" dirty="0"/>
          </a:p>
          <a:p>
            <a:r>
              <a:rPr kumimoji="1" lang="ja-JP" altLang="en-US" dirty="0"/>
              <a:t>双方が最善手を指した場合、試合開始時には</a:t>
            </a:r>
            <a:endParaRPr kumimoji="1" lang="en-US" altLang="ja-JP" dirty="0"/>
          </a:p>
          <a:p>
            <a:r>
              <a:rPr kumimoji="1" lang="ja-JP" altLang="en-US" dirty="0"/>
              <a:t>すでに先手必勝、後手必勝、引き分けのいずれかが確定しています。</a:t>
            </a:r>
            <a:endParaRPr kumimoji="1" lang="en-US" altLang="ja-JP" dirty="0"/>
          </a:p>
          <a:p>
            <a:r>
              <a:rPr kumimoji="1" lang="ja-JP" altLang="en-US" dirty="0"/>
              <a:t>とは言え、確定している、というのはあくまで理郎上の話です。</a:t>
            </a:r>
            <a:endParaRPr kumimoji="1" lang="en-US" altLang="ja-JP" dirty="0"/>
          </a:p>
          <a:p>
            <a:r>
              <a:rPr kumimoji="1" lang="ja-JP" altLang="en-US" dirty="0"/>
              <a:t>実際のゲームで、先手後手どちらが勝つかは別問題になります。</a:t>
            </a:r>
            <a:endParaRPr kumimoji="1" lang="en-US" altLang="ja-JP" dirty="0"/>
          </a:p>
          <a:p>
            <a:r>
              <a:rPr kumimoji="1" lang="ja-JP" altLang="en-US" dirty="0"/>
              <a:t>これは、実際のゲームでは、探索空間のサイズ、つまり</a:t>
            </a:r>
            <a:endParaRPr kumimoji="1" lang="en-US" altLang="ja-JP" dirty="0"/>
          </a:p>
          <a:p>
            <a:r>
              <a:rPr kumimoji="1" lang="ja-JP" altLang="en-US" dirty="0"/>
              <a:t>可能な局面の数が膨大であるため、全ての局面を探索することが</a:t>
            </a:r>
            <a:endParaRPr kumimoji="1" lang="en-US" altLang="ja-JP" dirty="0"/>
          </a:p>
          <a:p>
            <a:r>
              <a:rPr kumimoji="1" lang="ja-JP" altLang="en-US" dirty="0"/>
              <a:t>実質不可能なためです。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33</a:t>
            </a:fld>
            <a:endParaRPr lang="en-US" altLang="ja-JP"/>
          </a:p>
        </p:txBody>
      </p:sp>
    </p:spTree>
    <p:extLst>
      <p:ext uri="{BB962C8B-B14F-4D97-AF65-F5344CB8AC3E}">
        <p14:creationId xmlns:p14="http://schemas.microsoft.com/office/powerpoint/2010/main" val="12800120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初期局面で、</a:t>
            </a:r>
            <a:r>
              <a:rPr kumimoji="1" lang="en-US" altLang="ja-JP" dirty="0"/>
              <a:t>2</a:t>
            </a:r>
            <a:r>
              <a:rPr kumimoji="1" lang="ja-JP" altLang="en-US" dirty="0"/>
              <a:t>通りの手が指せる場合は、</a:t>
            </a:r>
            <a:endParaRPr kumimoji="1" lang="en-US" altLang="ja-JP" dirty="0"/>
          </a:p>
          <a:p>
            <a:r>
              <a:rPr kumimoji="1" lang="en-US" altLang="ja-JP" dirty="0"/>
              <a:t>1</a:t>
            </a:r>
            <a:r>
              <a:rPr kumimoji="1" lang="ja-JP" altLang="en-US" dirty="0"/>
              <a:t>手先の局面は</a:t>
            </a:r>
            <a:r>
              <a:rPr kumimoji="1" lang="en-US" altLang="ja-JP" dirty="0"/>
              <a:t>2</a:t>
            </a:r>
            <a:r>
              <a:rPr kumimoji="1" lang="ja-JP" altLang="en-US" dirty="0"/>
              <a:t>通りになります。</a:t>
            </a:r>
            <a:endParaRPr kumimoji="1" lang="en-US" altLang="ja-JP" dirty="0"/>
          </a:p>
          <a:p>
            <a:r>
              <a:rPr kumimoji="1" lang="ja-JP" altLang="en-US" dirty="0"/>
              <a:t>そこからそれぞれ</a:t>
            </a:r>
            <a:r>
              <a:rPr kumimoji="1" lang="en-US" altLang="ja-JP" dirty="0"/>
              <a:t>3</a:t>
            </a:r>
            <a:r>
              <a:rPr kumimoji="1" lang="ja-JP" altLang="en-US" dirty="0"/>
              <a:t>通りの手が指せるなら、</a:t>
            </a:r>
            <a:endParaRPr kumimoji="1" lang="en-US" altLang="ja-JP" dirty="0"/>
          </a:p>
          <a:p>
            <a:r>
              <a:rPr kumimoji="1" lang="en-US" altLang="ja-JP" dirty="0"/>
              <a:t>2</a:t>
            </a:r>
            <a:r>
              <a:rPr kumimoji="1" lang="ja-JP" altLang="en-US" dirty="0"/>
              <a:t>手先の局面は</a:t>
            </a:r>
            <a:r>
              <a:rPr kumimoji="1" lang="en-US" altLang="ja-JP" dirty="0"/>
              <a:t>6</a:t>
            </a:r>
            <a:r>
              <a:rPr kumimoji="1" lang="ja-JP" altLang="en-US" dirty="0"/>
              <a:t>通りになります。</a:t>
            </a:r>
            <a:endParaRPr kumimoji="1" lang="en-US" altLang="ja-JP" dirty="0"/>
          </a:p>
          <a:p>
            <a:r>
              <a:rPr kumimoji="1" lang="ja-JP" altLang="en-US" dirty="0"/>
              <a:t>手番が進むにつれ、可能な局面の数は指数的に増えていきます。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34</a:t>
            </a:fld>
            <a:endParaRPr lang="en-US" altLang="ja-JP"/>
          </a:p>
        </p:txBody>
      </p:sp>
    </p:spTree>
    <p:extLst>
      <p:ext uri="{BB962C8B-B14F-4D97-AF65-F5344CB8AC3E}">
        <p14:creationId xmlns:p14="http://schemas.microsoft.com/office/powerpoint/2010/main" val="32862977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可能な局面数は、各局面での合法手数と、終局までにかかる手数で決まります。</a:t>
            </a:r>
            <a:endParaRPr kumimoji="1" lang="en-US" altLang="ja-JP" dirty="0"/>
          </a:p>
          <a:p>
            <a:r>
              <a:rPr kumimoji="1" lang="ja-JP" altLang="en-US" dirty="0"/>
              <a:t>例えば、各手番で</a:t>
            </a:r>
            <a:r>
              <a:rPr kumimoji="1" lang="en-US" altLang="ja-JP" dirty="0"/>
              <a:t>2</a:t>
            </a:r>
            <a:r>
              <a:rPr kumimoji="1" lang="ja-JP" altLang="en-US" dirty="0"/>
              <a:t>つの合法手があった場合、</a:t>
            </a:r>
            <a:endParaRPr kumimoji="1" lang="en-US" altLang="ja-JP" dirty="0"/>
          </a:p>
          <a:p>
            <a:r>
              <a:rPr kumimoji="1" lang="en-US" altLang="ja-JP" dirty="0"/>
              <a:t>10</a:t>
            </a:r>
            <a:r>
              <a:rPr kumimoji="1" lang="ja-JP" altLang="en-US" dirty="0"/>
              <a:t>手で終局するなら</a:t>
            </a:r>
            <a:r>
              <a:rPr kumimoji="1" lang="en-US" altLang="ja-JP" dirty="0"/>
              <a:t>1000</a:t>
            </a:r>
            <a:r>
              <a:rPr kumimoji="1" lang="ja-JP" altLang="en-US" dirty="0"/>
              <a:t>通り、</a:t>
            </a:r>
            <a:r>
              <a:rPr kumimoji="1" lang="en-US" altLang="ja-JP" dirty="0"/>
              <a:t>20</a:t>
            </a:r>
            <a:r>
              <a:rPr kumimoji="1" lang="ja-JP" altLang="en-US" dirty="0"/>
              <a:t>手で終局するなら</a:t>
            </a:r>
            <a:r>
              <a:rPr kumimoji="1" lang="en-US" altLang="ja-JP" dirty="0"/>
              <a:t>100</a:t>
            </a:r>
            <a:r>
              <a:rPr kumimoji="1" lang="ja-JP" altLang="en-US" dirty="0"/>
              <a:t>万通りの局面があります。</a:t>
            </a:r>
            <a:endParaRPr kumimoji="1" lang="en-US" altLang="ja-JP" dirty="0"/>
          </a:p>
          <a:p>
            <a:r>
              <a:rPr kumimoji="1" lang="ja-JP" altLang="en-US" dirty="0"/>
              <a:t>多くのゲームでは、各手番の選択肢はもっとありますので、</a:t>
            </a:r>
            <a:endParaRPr kumimoji="1" lang="en-US" altLang="ja-JP" dirty="0"/>
          </a:p>
          <a:p>
            <a:r>
              <a:rPr kumimoji="1" lang="ja-JP" altLang="en-US" dirty="0"/>
              <a:t>局面の数もより大きくなります。</a:t>
            </a:r>
            <a:endParaRPr kumimoji="1" lang="en-US" altLang="ja-JP" dirty="0"/>
          </a:p>
          <a:p>
            <a:r>
              <a:rPr kumimoji="1" lang="ja-JP" altLang="en-US" dirty="0"/>
              <a:t>終局までの手数の指数乗で増えていきますので、</a:t>
            </a:r>
            <a:endParaRPr kumimoji="1" lang="en-US" altLang="ja-JP" dirty="0"/>
          </a:p>
          <a:p>
            <a:r>
              <a:rPr kumimoji="1" lang="ja-JP" altLang="en-US" dirty="0"/>
              <a:t>手数の長いゲームでは探索は実質的に不可能になります。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35</a:t>
            </a:fld>
            <a:endParaRPr lang="en-US" altLang="ja-JP"/>
          </a:p>
        </p:txBody>
      </p:sp>
    </p:spTree>
    <p:extLst>
      <p:ext uri="{BB962C8B-B14F-4D97-AF65-F5344CB8AC3E}">
        <p14:creationId xmlns:p14="http://schemas.microsoft.com/office/powerpoint/2010/main" val="267512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この表は、代表的なゲームの可能な局面数の概算です。</a:t>
            </a:r>
            <a:endParaRPr kumimoji="1" lang="en-US" altLang="ja-JP" dirty="0"/>
          </a:p>
          <a:p>
            <a:r>
              <a:rPr kumimoji="1" lang="ja-JP" altLang="en-US" dirty="0"/>
              <a:t>チェッカーでは、可能な局面数は</a:t>
            </a:r>
            <a:r>
              <a:rPr kumimoji="1" lang="en-US" altLang="ja-JP" dirty="0"/>
              <a:t>10</a:t>
            </a:r>
            <a:r>
              <a:rPr kumimoji="1" lang="ja-JP" altLang="en-US" dirty="0"/>
              <a:t>の</a:t>
            </a:r>
            <a:r>
              <a:rPr kumimoji="1" lang="en-US" altLang="ja-JP" dirty="0"/>
              <a:t>30</a:t>
            </a:r>
            <a:r>
              <a:rPr kumimoji="1" lang="ja-JP" altLang="en-US" dirty="0"/>
              <a:t>乗個、つまり、</a:t>
            </a:r>
            <a:endParaRPr kumimoji="1" lang="en-US" altLang="ja-JP" dirty="0"/>
          </a:p>
          <a:p>
            <a:r>
              <a:rPr kumimoji="1" lang="en-US" altLang="ja-JP" dirty="0"/>
              <a:t>1</a:t>
            </a:r>
            <a:r>
              <a:rPr kumimoji="1" lang="ja-JP" altLang="en-US" dirty="0"/>
              <a:t>の後に</a:t>
            </a:r>
            <a:r>
              <a:rPr kumimoji="1" lang="en-US" altLang="ja-JP" dirty="0"/>
              <a:t>0</a:t>
            </a:r>
            <a:r>
              <a:rPr kumimoji="1" lang="ja-JP" altLang="en-US" dirty="0"/>
              <a:t>を</a:t>
            </a:r>
            <a:r>
              <a:rPr kumimoji="1" lang="en-US" altLang="ja-JP" dirty="0"/>
              <a:t>30</a:t>
            </a:r>
            <a:r>
              <a:rPr kumimoji="1" lang="ja-JP" altLang="en-US" dirty="0"/>
              <a:t>個並べた数になります。</a:t>
            </a:r>
            <a:endParaRPr kumimoji="1" lang="en-US" altLang="ja-JP" dirty="0"/>
          </a:p>
          <a:p>
            <a:r>
              <a:rPr kumimoji="1" lang="ja-JP" altLang="en-US" dirty="0"/>
              <a:t>リバーシが</a:t>
            </a:r>
            <a:r>
              <a:rPr kumimoji="1" lang="en-US" altLang="ja-JP" dirty="0"/>
              <a:t>10</a:t>
            </a:r>
            <a:r>
              <a:rPr kumimoji="1" lang="ja-JP" altLang="en-US" dirty="0"/>
              <a:t>の</a:t>
            </a:r>
            <a:r>
              <a:rPr kumimoji="1" lang="en-US" altLang="ja-JP" dirty="0"/>
              <a:t>60</a:t>
            </a:r>
            <a:r>
              <a:rPr kumimoji="1" lang="ja-JP" altLang="en-US" dirty="0"/>
              <a:t>乗個、</a:t>
            </a:r>
            <a:endParaRPr kumimoji="1" lang="en-US" altLang="ja-JP" dirty="0"/>
          </a:p>
          <a:p>
            <a:r>
              <a:rPr kumimoji="1" lang="ja-JP" altLang="en-US" dirty="0"/>
              <a:t>チェスが</a:t>
            </a:r>
            <a:r>
              <a:rPr kumimoji="1" lang="en-US" altLang="ja-JP" dirty="0"/>
              <a:t>10^120</a:t>
            </a:r>
            <a:r>
              <a:rPr kumimoji="1" lang="ja-JP" altLang="en-US" dirty="0"/>
              <a:t>個</a:t>
            </a:r>
            <a:endParaRPr kumimoji="1" lang="en-US" altLang="ja-JP" dirty="0"/>
          </a:p>
          <a:p>
            <a:r>
              <a:rPr kumimoji="1" lang="ja-JP" altLang="en-US" dirty="0"/>
              <a:t>将棋が</a:t>
            </a:r>
            <a:r>
              <a:rPr kumimoji="1" lang="en-US" altLang="ja-JP" dirty="0"/>
              <a:t>10^226</a:t>
            </a:r>
            <a:r>
              <a:rPr kumimoji="1" lang="ja-JP" altLang="en-US" dirty="0"/>
              <a:t>個</a:t>
            </a:r>
            <a:endParaRPr kumimoji="1" lang="en-US" altLang="ja-JP" dirty="0"/>
          </a:p>
          <a:p>
            <a:r>
              <a:rPr kumimoji="1" lang="ja-JP" altLang="en-US" dirty="0"/>
              <a:t>囲碁が</a:t>
            </a:r>
            <a:r>
              <a:rPr kumimoji="1" lang="en-US" altLang="ja-JP" dirty="0"/>
              <a:t>10^360</a:t>
            </a:r>
            <a:r>
              <a:rPr kumimoji="1" lang="ja-JP" altLang="en-US" dirty="0"/>
              <a:t>個になります。</a:t>
            </a:r>
            <a:endParaRPr kumimoji="1" lang="en-US" altLang="ja-JP" dirty="0"/>
          </a:p>
          <a:p>
            <a:r>
              <a:rPr kumimoji="1" lang="ja-JP" altLang="en-US" dirty="0"/>
              <a:t>ちなみに、地球全体の原子の数は</a:t>
            </a:r>
            <a:r>
              <a:rPr kumimoji="1" lang="en-US" altLang="ja-JP" dirty="0"/>
              <a:t>10^50</a:t>
            </a:r>
            <a:r>
              <a:rPr kumimoji="1" lang="ja-JP" altLang="en-US" dirty="0"/>
              <a:t>個です。</a:t>
            </a:r>
            <a:endParaRPr kumimoji="1" lang="en-US" altLang="ja-JP" dirty="0"/>
          </a:p>
          <a:p>
            <a:r>
              <a:rPr kumimoji="1" lang="ja-JP" altLang="en-US" dirty="0"/>
              <a:t>つまり、地球</a:t>
            </a:r>
            <a:r>
              <a:rPr kumimoji="1" lang="en-US" altLang="ja-JP" dirty="0"/>
              <a:t>1</a:t>
            </a:r>
            <a:r>
              <a:rPr kumimoji="1" lang="ja-JP" altLang="en-US" dirty="0"/>
              <a:t>つを丸ごと計算機素子として使っても、</a:t>
            </a:r>
            <a:endParaRPr kumimoji="1" lang="en-US" altLang="ja-JP" dirty="0"/>
          </a:p>
          <a:p>
            <a:r>
              <a:rPr kumimoji="1" lang="ja-JP" altLang="en-US" dirty="0"/>
              <a:t>全局面を列挙するのは不可能です。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36</a:t>
            </a:fld>
            <a:endParaRPr lang="en-US" altLang="ja-JP"/>
          </a:p>
        </p:txBody>
      </p:sp>
    </p:spTree>
    <p:extLst>
      <p:ext uri="{BB962C8B-B14F-4D97-AF65-F5344CB8AC3E}">
        <p14:creationId xmlns:p14="http://schemas.microsoft.com/office/powerpoint/2010/main" val="18815651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それぞれのゲームで可能な局面数は終局までの手数と、</a:t>
            </a:r>
            <a:endParaRPr kumimoji="1" lang="en-US" altLang="ja-JP" dirty="0"/>
          </a:p>
          <a:p>
            <a:r>
              <a:rPr kumimoji="1" lang="ja-JP" altLang="en-US" dirty="0"/>
              <a:t>各局面での合法手数で決まります。</a:t>
            </a:r>
            <a:endParaRPr kumimoji="1" lang="en-US" altLang="ja-JP" dirty="0"/>
          </a:p>
          <a:p>
            <a:r>
              <a:rPr kumimoji="1" lang="ja-JP" altLang="en-US" dirty="0"/>
              <a:t>例えば将棋の場合、プロ棋士の対戦結果では、</a:t>
            </a:r>
            <a:endParaRPr kumimoji="1" lang="en-US" altLang="ja-JP" dirty="0"/>
          </a:p>
          <a:p>
            <a:r>
              <a:rPr kumimoji="1" lang="ja-JP" altLang="en-US" dirty="0"/>
              <a:t>終局までの平均手数は</a:t>
            </a:r>
            <a:r>
              <a:rPr kumimoji="1" lang="en-US" altLang="ja-JP" dirty="0"/>
              <a:t>115</a:t>
            </a:r>
            <a:r>
              <a:rPr kumimoji="1" lang="ja-JP" altLang="en-US" dirty="0"/>
              <a:t>手、各局面での合法手数は平均</a:t>
            </a:r>
            <a:r>
              <a:rPr kumimoji="1" lang="en-US" altLang="ja-JP" dirty="0"/>
              <a:t>80</a:t>
            </a:r>
            <a:r>
              <a:rPr kumimoji="1" lang="ja-JP" altLang="en-US" dirty="0"/>
              <a:t>通りという</a:t>
            </a:r>
            <a:endParaRPr kumimoji="1" lang="en-US" altLang="ja-JP" dirty="0"/>
          </a:p>
          <a:p>
            <a:r>
              <a:rPr kumimoji="1" lang="ja-JP" altLang="en-US" dirty="0"/>
              <a:t>調査結果があります。</a:t>
            </a:r>
            <a:endParaRPr kumimoji="1" lang="en-US" altLang="ja-JP" dirty="0"/>
          </a:p>
          <a:p>
            <a:r>
              <a:rPr kumimoji="1" lang="ja-JP" altLang="en-US" dirty="0"/>
              <a:t>ここから、可能な局面数を求めると、</a:t>
            </a:r>
            <a:r>
              <a:rPr kumimoji="1" lang="en-US" altLang="ja-JP" dirty="0"/>
              <a:t>80^115</a:t>
            </a:r>
            <a:r>
              <a:rPr kumimoji="1" lang="ja-JP" altLang="en-US" dirty="0"/>
              <a:t> で</a:t>
            </a:r>
            <a:r>
              <a:rPr kumimoji="1" lang="en-US" altLang="ja-JP" dirty="0"/>
              <a:t>10 ^226</a:t>
            </a:r>
            <a:r>
              <a:rPr kumimoji="1" lang="ja-JP" altLang="en-US" dirty="0"/>
              <a:t>通りとなります。</a:t>
            </a:r>
            <a:endParaRPr kumimoji="1" lang="en-US" altLang="ja-JP" dirty="0"/>
          </a:p>
          <a:p>
            <a:r>
              <a:rPr kumimoji="1" lang="ja-JP" altLang="en-US" dirty="0"/>
              <a:t>ただし、手順前後で同一となる局面を一つと数えると、</a:t>
            </a:r>
            <a:endParaRPr kumimoji="1" lang="en-US" altLang="ja-JP" dirty="0"/>
          </a:p>
          <a:p>
            <a:r>
              <a:rPr kumimoji="1" lang="ja-JP" altLang="en-US" dirty="0"/>
              <a:t>可能な局面数は</a:t>
            </a:r>
            <a:r>
              <a:rPr kumimoji="1" lang="en-US" altLang="ja-JP" dirty="0"/>
              <a:t>10^68</a:t>
            </a:r>
            <a:r>
              <a:rPr kumimoji="1" lang="ja-JP" altLang="en-US" dirty="0"/>
              <a:t>～</a:t>
            </a:r>
            <a:r>
              <a:rPr kumimoji="1" lang="en-US" altLang="ja-JP" dirty="0"/>
              <a:t>10^69 </a:t>
            </a:r>
            <a:r>
              <a:rPr kumimoji="1" lang="ja-JP" altLang="en-US" dirty="0"/>
              <a:t>通りまで下がります。</a:t>
            </a:r>
            <a:endParaRPr kumimoji="1" lang="en-US" altLang="ja-JP" dirty="0"/>
          </a:p>
          <a:p>
            <a:r>
              <a:rPr kumimoji="1" lang="ja-JP" altLang="en-US" dirty="0"/>
              <a:t>それでも地球を構成する原子の数より多いので、探索が不可能なのは変わりませんが。</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37</a:t>
            </a:fld>
            <a:endParaRPr lang="en-US" altLang="ja-JP"/>
          </a:p>
        </p:txBody>
      </p:sp>
    </p:spTree>
    <p:extLst>
      <p:ext uri="{BB962C8B-B14F-4D97-AF65-F5344CB8AC3E}">
        <p14:creationId xmlns:p14="http://schemas.microsoft.com/office/powerpoint/2010/main" val="31153592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ここまでは、各プレイヤーに手番が順番に回ってくる順次型の場合でした。</a:t>
            </a:r>
            <a:endParaRPr kumimoji="1" lang="en-US" altLang="ja-JP" dirty="0"/>
          </a:p>
          <a:p>
            <a:r>
              <a:rPr kumimoji="1" lang="ja-JP" altLang="en-US" dirty="0"/>
              <a:t>ゲームの手番には、順次型以外に、各プレイヤーが同時に着手する同時型と、</a:t>
            </a:r>
            <a:endParaRPr kumimoji="1" lang="en-US" altLang="ja-JP" dirty="0"/>
          </a:p>
          <a:p>
            <a:r>
              <a:rPr kumimoji="1" lang="ja-JP" altLang="en-US" dirty="0"/>
              <a:t>先に着手したプレイヤーのみ有効となる反射型があります。</a:t>
            </a:r>
            <a:endParaRPr kumimoji="1" lang="en-US" altLang="ja-JP" dirty="0"/>
          </a:p>
          <a:p>
            <a:r>
              <a:rPr kumimoji="1" lang="ja-JP" altLang="en-US" dirty="0"/>
              <a:t>それでは、同時型の場合はどうなるか見てみましょう。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38</a:t>
            </a:fld>
            <a:endParaRPr lang="en-US" altLang="ja-JP"/>
          </a:p>
        </p:txBody>
      </p:sp>
    </p:spTree>
    <p:extLst>
      <p:ext uri="{BB962C8B-B14F-4D97-AF65-F5344CB8AC3E}">
        <p14:creationId xmlns:p14="http://schemas.microsoft.com/office/powerpoint/2010/main" val="34429366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同時型ゲームでは、双方が同時に手を決定しますので、</a:t>
            </a:r>
            <a:endParaRPr kumimoji="1" lang="en-US" altLang="ja-JP" dirty="0"/>
          </a:p>
          <a:p>
            <a:r>
              <a:rPr kumimoji="1" lang="ja-JP" altLang="en-US" dirty="0"/>
              <a:t>相手の手の情報は使えません。</a:t>
            </a:r>
            <a:endParaRPr kumimoji="1" lang="en-US" altLang="ja-JP" dirty="0"/>
          </a:p>
          <a:p>
            <a:r>
              <a:rPr kumimoji="1" lang="ja-JP" altLang="en-US" dirty="0"/>
              <a:t>順次型では、木を使って探索できます。</a:t>
            </a:r>
            <a:endParaRPr kumimoji="1" lang="en-US" altLang="ja-JP" dirty="0"/>
          </a:p>
          <a:p>
            <a:r>
              <a:rPr kumimoji="1" lang="ja-JP" altLang="en-US" dirty="0"/>
              <a:t>例えばじゃんけんの場合、双方の出した手により</a:t>
            </a:r>
            <a:endParaRPr kumimoji="1" lang="en-US" altLang="ja-JP" dirty="0"/>
          </a:p>
          <a:p>
            <a:r>
              <a:rPr kumimoji="1" lang="ja-JP" altLang="en-US" dirty="0"/>
              <a:t>勝敗が決まりますが、相手の手は分かりませんので、</a:t>
            </a:r>
            <a:endParaRPr kumimoji="1" lang="en-US" altLang="ja-JP" dirty="0"/>
          </a:p>
          <a:p>
            <a:r>
              <a:rPr kumimoji="1" lang="ja-JP" altLang="en-US" dirty="0"/>
              <a:t>このように木で解析することはできません。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39</a:t>
            </a:fld>
            <a:endParaRPr lang="en-US" altLang="ja-JP"/>
          </a:p>
        </p:txBody>
      </p:sp>
    </p:spTree>
    <p:extLst>
      <p:ext uri="{BB962C8B-B14F-4D97-AF65-F5344CB8AC3E}">
        <p14:creationId xmlns:p14="http://schemas.microsoft.com/office/powerpoint/2010/main" val="3858277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２人零和有限確定完全情報ゲームの例として、連珠　５目並べをみてみましょう。</a:t>
            </a:r>
            <a:endParaRPr kumimoji="1" lang="en-US" altLang="ja-JP" dirty="0"/>
          </a:p>
          <a:p>
            <a:r>
              <a:rPr kumimoji="1" lang="ja-JP" altLang="en-US" dirty="0"/>
              <a:t>連珠は２人でプレイします。</a:t>
            </a:r>
            <a:endParaRPr kumimoji="1" lang="en-US" altLang="ja-JP" dirty="0"/>
          </a:p>
          <a:p>
            <a:r>
              <a:rPr kumimoji="1" lang="ja-JP" altLang="en-US" dirty="0"/>
              <a:t>連珠に得点は無く、勝つか負けるかです。</a:t>
            </a:r>
            <a:endParaRPr kumimoji="1" lang="en-US" altLang="ja-JP" dirty="0"/>
          </a:p>
          <a:p>
            <a:r>
              <a:rPr kumimoji="1" lang="ja-JP" altLang="en-US" dirty="0"/>
              <a:t>自分が勝つには、相手を負かさなければなりませんので、零和になります。</a:t>
            </a:r>
            <a:endParaRPr kumimoji="1" lang="en-US" altLang="ja-JP" dirty="0"/>
          </a:p>
          <a:p>
            <a:r>
              <a:rPr kumimoji="1" lang="ja-JP" altLang="en-US" dirty="0"/>
              <a:t>連珠では手を決めるのにランダム性は</a:t>
            </a:r>
            <a:endParaRPr kumimoji="1" lang="en-US" altLang="ja-JP" dirty="0"/>
          </a:p>
          <a:p>
            <a:r>
              <a:rPr kumimoji="1" lang="ja-JP" altLang="en-US" dirty="0"/>
              <a:t>ありません。</a:t>
            </a:r>
            <a:endParaRPr kumimoji="1" lang="en-US" altLang="ja-JP" dirty="0"/>
          </a:p>
          <a:p>
            <a:r>
              <a:rPr kumimoji="1" lang="ja-JP" altLang="en-US" dirty="0"/>
              <a:t>空いている目であればどこでも打てますし、</a:t>
            </a:r>
            <a:endParaRPr kumimoji="1" lang="en-US" altLang="ja-JP" dirty="0"/>
          </a:p>
          <a:p>
            <a:r>
              <a:rPr kumimoji="1" lang="ja-JP" altLang="en-US" dirty="0"/>
              <a:t>打った後の局面もランダム性が無く決定します。</a:t>
            </a:r>
            <a:endParaRPr kumimoji="1" lang="en-US" altLang="ja-JP" dirty="0"/>
          </a:p>
          <a:p>
            <a:r>
              <a:rPr kumimoji="1" lang="ja-JP" altLang="en-US" dirty="0"/>
              <a:t>そして完全情報です。</a:t>
            </a:r>
            <a:endParaRPr kumimoji="1" lang="en-US" altLang="ja-JP" dirty="0"/>
          </a:p>
          <a:p>
            <a:r>
              <a:rPr kumimoji="1" lang="ja-JP" altLang="en-US" dirty="0"/>
              <a:t>敵味方の打てる手は、双方のプレイヤーがわかっています。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19573436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同時型ゲームの解析では、表を使います。</a:t>
            </a:r>
            <a:endParaRPr kumimoji="1" lang="en-US" altLang="ja-JP" dirty="0"/>
          </a:p>
          <a:p>
            <a:r>
              <a:rPr kumimoji="1" lang="en-US" altLang="ja-JP" dirty="0"/>
              <a:t>2</a:t>
            </a:r>
            <a:r>
              <a:rPr kumimoji="1" lang="ja-JP" altLang="en-US" dirty="0"/>
              <a:t>人でプレイする場合は</a:t>
            </a:r>
            <a:r>
              <a:rPr kumimoji="1" lang="en-US" altLang="ja-JP" dirty="0"/>
              <a:t>2</a:t>
            </a:r>
            <a:r>
              <a:rPr kumimoji="1" lang="ja-JP" altLang="en-US" dirty="0"/>
              <a:t>次元の表になります。</a:t>
            </a:r>
            <a:endParaRPr kumimoji="1" lang="en-US" altLang="ja-JP" dirty="0"/>
          </a:p>
          <a:p>
            <a:r>
              <a:rPr kumimoji="1" lang="ja-JP" altLang="en-US" dirty="0"/>
              <a:t>例えばじゃんけんなら、各プレイヤーの出す手により、</a:t>
            </a:r>
            <a:endParaRPr kumimoji="1" lang="en-US" altLang="ja-JP" dirty="0"/>
          </a:p>
          <a:p>
            <a:r>
              <a:rPr kumimoji="1" lang="ja-JP" altLang="en-US" dirty="0"/>
              <a:t>この表のように勝敗が決まります。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40</a:t>
            </a:fld>
            <a:endParaRPr lang="en-US" altLang="ja-JP"/>
          </a:p>
        </p:txBody>
      </p:sp>
    </p:spTree>
    <p:extLst>
      <p:ext uri="{BB962C8B-B14F-4D97-AF65-F5344CB8AC3E}">
        <p14:creationId xmlns:p14="http://schemas.microsoft.com/office/powerpoint/2010/main" val="20393497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場合によっては、同時型ゲームでも勝敗が確定できる場合があります。</a:t>
            </a:r>
            <a:endParaRPr kumimoji="1" lang="en-US" altLang="ja-JP" dirty="0"/>
          </a:p>
          <a:p>
            <a:r>
              <a:rPr kumimoji="1" lang="ja-JP" altLang="en-US" dirty="0"/>
              <a:t>例えば、丸の出せる手が</a:t>
            </a:r>
            <a:r>
              <a:rPr kumimoji="1" lang="en-US" altLang="ja-JP" dirty="0"/>
              <a:t>A</a:t>
            </a:r>
            <a:r>
              <a:rPr kumimoji="1" lang="ja-JP" altLang="en-US" dirty="0"/>
              <a:t>から</a:t>
            </a:r>
            <a:r>
              <a:rPr kumimoji="1" lang="en-US" altLang="ja-JP" dirty="0"/>
              <a:t>E</a:t>
            </a:r>
            <a:r>
              <a:rPr kumimoji="1" lang="ja-JP" altLang="en-US" dirty="0"/>
              <a:t>の</a:t>
            </a:r>
            <a:r>
              <a:rPr kumimoji="1" lang="en-US" altLang="ja-JP" dirty="0"/>
              <a:t>5</a:t>
            </a:r>
            <a:r>
              <a:rPr kumimoji="1" lang="ja-JP" altLang="en-US" dirty="0"/>
              <a:t>通り、</a:t>
            </a:r>
            <a:endParaRPr kumimoji="1" lang="en-US" altLang="ja-JP" dirty="0"/>
          </a:p>
          <a:p>
            <a:r>
              <a:rPr kumimoji="1" lang="ja-JP" altLang="en-US" dirty="0"/>
              <a:t>バツの出せる手も</a:t>
            </a:r>
            <a:r>
              <a:rPr kumimoji="1" lang="en-US" altLang="ja-JP" dirty="0"/>
              <a:t>a</a:t>
            </a:r>
            <a:r>
              <a:rPr kumimoji="1" lang="ja-JP" altLang="en-US" dirty="0"/>
              <a:t>から</a:t>
            </a:r>
            <a:r>
              <a:rPr kumimoji="1" lang="en-US" altLang="ja-JP" dirty="0"/>
              <a:t>e</a:t>
            </a:r>
            <a:r>
              <a:rPr kumimoji="1" lang="ja-JP" altLang="en-US" dirty="0"/>
              <a:t>の</a:t>
            </a:r>
            <a:r>
              <a:rPr kumimoji="1" lang="en-US" altLang="ja-JP" dirty="0"/>
              <a:t>5</a:t>
            </a:r>
            <a:r>
              <a:rPr kumimoji="1" lang="ja-JP" altLang="en-US" dirty="0"/>
              <a:t>通りあったとします。</a:t>
            </a:r>
            <a:endParaRPr kumimoji="1" lang="en-US" altLang="ja-JP" dirty="0"/>
          </a:p>
          <a:p>
            <a:r>
              <a:rPr kumimoji="1" lang="ja-JP" altLang="en-US" dirty="0"/>
              <a:t>そのときはこのような</a:t>
            </a:r>
            <a:r>
              <a:rPr kumimoji="1" lang="en-US" altLang="ja-JP" dirty="0"/>
              <a:t>5×5</a:t>
            </a:r>
            <a:r>
              <a:rPr kumimoji="1" lang="ja-JP" altLang="en-US" dirty="0"/>
              <a:t>の表になります。</a:t>
            </a:r>
            <a:endParaRPr kumimoji="1" lang="en-US" altLang="ja-JP" dirty="0"/>
          </a:p>
          <a:p>
            <a:r>
              <a:rPr kumimoji="1" lang="ja-JP" altLang="en-US" dirty="0"/>
              <a:t>ここで、</a:t>
            </a:r>
            <a:r>
              <a:rPr kumimoji="1" lang="en-US" altLang="ja-JP" dirty="0"/>
              <a:t>C</a:t>
            </a:r>
            <a:r>
              <a:rPr kumimoji="1" lang="ja-JP" altLang="en-US" dirty="0"/>
              <a:t>の列に注目します。</a:t>
            </a:r>
            <a:endParaRPr kumimoji="1" lang="en-US" altLang="ja-JP" dirty="0"/>
          </a:p>
          <a:p>
            <a:r>
              <a:rPr kumimoji="1" lang="en-US" altLang="ja-JP" dirty="0"/>
              <a:t>C</a:t>
            </a:r>
            <a:r>
              <a:rPr kumimoji="1" lang="ja-JP" altLang="en-US" dirty="0"/>
              <a:t>の列には縦に丸が並んでいます。</a:t>
            </a:r>
            <a:endParaRPr kumimoji="1" lang="en-US" altLang="ja-JP" dirty="0"/>
          </a:p>
          <a:p>
            <a:r>
              <a:rPr kumimoji="1" lang="ja-JP" altLang="en-US" dirty="0"/>
              <a:t>つまり、丸が</a:t>
            </a:r>
            <a:r>
              <a:rPr kumimoji="1" lang="en-US" altLang="ja-JP" dirty="0"/>
              <a:t>C</a:t>
            </a:r>
            <a:r>
              <a:rPr kumimoji="1" lang="ja-JP" altLang="en-US" dirty="0"/>
              <a:t>を選べば、バツが何を選んでも丸の勝ちになります。</a:t>
            </a:r>
            <a:endParaRPr kumimoji="1" lang="en-US" altLang="ja-JP" dirty="0"/>
          </a:p>
          <a:p>
            <a:r>
              <a:rPr kumimoji="1" lang="ja-JP" altLang="en-US" dirty="0"/>
              <a:t>一方</a:t>
            </a:r>
            <a:r>
              <a:rPr kumimoji="1" lang="en-US" altLang="ja-JP" dirty="0"/>
              <a:t>d</a:t>
            </a:r>
            <a:r>
              <a:rPr kumimoji="1" lang="ja-JP" altLang="en-US" dirty="0"/>
              <a:t>の行に注目すると、丸が横に並んでいます。</a:t>
            </a:r>
            <a:endParaRPr kumimoji="1" lang="en-US" altLang="ja-JP" dirty="0"/>
          </a:p>
          <a:p>
            <a:r>
              <a:rPr kumimoji="1" lang="ja-JP" altLang="en-US" dirty="0"/>
              <a:t>つまり、バツが</a:t>
            </a:r>
            <a:r>
              <a:rPr kumimoji="1" lang="en-US" altLang="ja-JP" dirty="0"/>
              <a:t>d</a:t>
            </a:r>
            <a:r>
              <a:rPr kumimoji="1" lang="ja-JP" altLang="en-US" dirty="0"/>
              <a:t>を選べば、丸が何を選んでもバツの負けになります。</a:t>
            </a:r>
            <a:endParaRPr kumimoji="1" lang="en-US" altLang="ja-JP" dirty="0"/>
          </a:p>
          <a:p>
            <a:r>
              <a:rPr kumimoji="1" lang="ja-JP" altLang="en-US" dirty="0"/>
              <a:t>バツが</a:t>
            </a:r>
            <a:r>
              <a:rPr kumimoji="1" lang="en-US" altLang="ja-JP" dirty="0"/>
              <a:t>d</a:t>
            </a:r>
            <a:r>
              <a:rPr kumimoji="1" lang="ja-JP" altLang="en-US" dirty="0"/>
              <a:t>を選ぶことは無いでしょうが、</a:t>
            </a:r>
            <a:endParaRPr kumimoji="1" lang="en-US" altLang="ja-JP" dirty="0"/>
          </a:p>
          <a:p>
            <a:r>
              <a:rPr kumimoji="1" lang="ja-JP" altLang="en-US" dirty="0"/>
              <a:t>バツが何を出しても、丸が</a:t>
            </a:r>
            <a:r>
              <a:rPr kumimoji="1" lang="en-US" altLang="ja-JP" dirty="0"/>
              <a:t>C</a:t>
            </a:r>
            <a:r>
              <a:rPr kumimoji="1" lang="ja-JP" altLang="en-US" dirty="0"/>
              <a:t>を出せば勝ちですので、丸の勝ちが確定しています。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41</a:t>
            </a:fld>
            <a:endParaRPr lang="en-US" altLang="ja-JP"/>
          </a:p>
        </p:txBody>
      </p:sp>
    </p:spTree>
    <p:extLst>
      <p:ext uri="{BB962C8B-B14F-4D97-AF65-F5344CB8AC3E}">
        <p14:creationId xmlns:p14="http://schemas.microsoft.com/office/powerpoint/2010/main" val="3057067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こんどはこちらの表を見てみましょう。</a:t>
            </a:r>
            <a:endParaRPr kumimoji="1" lang="en-US" altLang="ja-JP" dirty="0"/>
          </a:p>
          <a:p>
            <a:r>
              <a:rPr kumimoji="1" lang="en-US" altLang="ja-JP" dirty="0"/>
              <a:t>b</a:t>
            </a:r>
            <a:r>
              <a:rPr kumimoji="1" lang="ja-JP" altLang="en-US" dirty="0"/>
              <a:t>の行を見ると、バツが横に並んでいます。</a:t>
            </a:r>
            <a:endParaRPr kumimoji="1" lang="en-US" altLang="ja-JP" dirty="0"/>
          </a:p>
          <a:p>
            <a:r>
              <a:rPr kumimoji="1" lang="ja-JP" altLang="en-US" dirty="0"/>
              <a:t>この場合は、丸が何を選んでもバツが</a:t>
            </a:r>
            <a:r>
              <a:rPr kumimoji="1" lang="en-US" altLang="ja-JP" dirty="0"/>
              <a:t>b</a:t>
            </a:r>
            <a:r>
              <a:rPr kumimoji="1" lang="ja-JP" altLang="en-US" dirty="0"/>
              <a:t>を選べばバツの勝ちですので、</a:t>
            </a:r>
            <a:endParaRPr kumimoji="1" lang="en-US" altLang="ja-JP" dirty="0"/>
          </a:p>
          <a:p>
            <a:r>
              <a:rPr kumimoji="1" lang="ja-JP" altLang="en-US" dirty="0"/>
              <a:t>バツの勝ちが確定しています。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42</a:t>
            </a:fld>
            <a:endParaRPr lang="en-US" altLang="ja-JP"/>
          </a:p>
        </p:txBody>
      </p:sp>
    </p:spTree>
    <p:extLst>
      <p:ext uri="{BB962C8B-B14F-4D97-AF65-F5344CB8AC3E}">
        <p14:creationId xmlns:p14="http://schemas.microsoft.com/office/powerpoint/2010/main" val="3405807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こちらの表ではどうでしょうか。</a:t>
            </a:r>
            <a:endParaRPr kumimoji="1" lang="en-US" altLang="ja-JP" dirty="0"/>
          </a:p>
          <a:p>
            <a:r>
              <a:rPr kumimoji="1" lang="ja-JP" altLang="en-US" dirty="0"/>
              <a:t>丸側にも、バツ側にも、必ず勝てる手はありません。</a:t>
            </a:r>
            <a:endParaRPr kumimoji="1" lang="en-US" altLang="ja-JP" dirty="0"/>
          </a:p>
          <a:p>
            <a:r>
              <a:rPr kumimoji="1" lang="ja-JP" altLang="en-US" dirty="0"/>
              <a:t>しかし、出してはいけない手はあります。</a:t>
            </a:r>
            <a:endParaRPr kumimoji="1" lang="en-US" altLang="ja-JP" dirty="0"/>
          </a:p>
          <a:p>
            <a:r>
              <a:rPr kumimoji="1" lang="ja-JP" altLang="en-US" dirty="0"/>
              <a:t>まず、</a:t>
            </a:r>
            <a:r>
              <a:rPr kumimoji="1" lang="en-US" altLang="ja-JP" dirty="0"/>
              <a:t>E</a:t>
            </a:r>
            <a:r>
              <a:rPr kumimoji="1" lang="ja-JP" altLang="en-US" dirty="0"/>
              <a:t>の列を見てみると、縦にバツが並んでいます。</a:t>
            </a:r>
            <a:endParaRPr kumimoji="1" lang="en-US" altLang="ja-JP" dirty="0"/>
          </a:p>
          <a:p>
            <a:r>
              <a:rPr kumimoji="1" lang="ja-JP" altLang="en-US" dirty="0"/>
              <a:t>丸が</a:t>
            </a:r>
            <a:r>
              <a:rPr kumimoji="1" lang="en-US" altLang="ja-JP" dirty="0"/>
              <a:t>E</a:t>
            </a:r>
            <a:r>
              <a:rPr kumimoji="1" lang="ja-JP" altLang="en-US" dirty="0"/>
              <a:t>を選ぶと、バツが何を出しても負けですので、</a:t>
            </a:r>
            <a:endParaRPr kumimoji="1" lang="en-US" altLang="ja-JP" dirty="0"/>
          </a:p>
          <a:p>
            <a:r>
              <a:rPr kumimoji="1" lang="ja-JP" altLang="en-US" dirty="0"/>
              <a:t>丸は</a:t>
            </a:r>
            <a:r>
              <a:rPr kumimoji="1" lang="en-US" altLang="ja-JP" dirty="0"/>
              <a:t>E</a:t>
            </a:r>
            <a:r>
              <a:rPr kumimoji="1" lang="ja-JP" altLang="en-US" dirty="0"/>
              <a:t>を選んではいけない、ということです。</a:t>
            </a:r>
            <a:endParaRPr kumimoji="1" lang="en-US" altLang="ja-JP" dirty="0"/>
          </a:p>
          <a:p>
            <a:r>
              <a:rPr kumimoji="1" lang="ja-JP" altLang="en-US" dirty="0"/>
              <a:t>次は</a:t>
            </a:r>
            <a:r>
              <a:rPr kumimoji="1" lang="en-US" altLang="ja-JP" dirty="0"/>
              <a:t>d</a:t>
            </a:r>
            <a:r>
              <a:rPr kumimoji="1" lang="ja-JP" altLang="en-US" dirty="0"/>
              <a:t>の行を見てみましょう。</a:t>
            </a:r>
            <a:endParaRPr kumimoji="1" lang="en-US" altLang="ja-JP" dirty="0"/>
          </a:p>
          <a:p>
            <a:r>
              <a:rPr kumimoji="1" lang="en-US" altLang="ja-JP" dirty="0"/>
              <a:t>d</a:t>
            </a:r>
            <a:r>
              <a:rPr kumimoji="1" lang="ja-JP" altLang="en-US" dirty="0"/>
              <a:t>行は、</a:t>
            </a:r>
            <a:r>
              <a:rPr kumimoji="1" lang="en-US" altLang="ja-JP" dirty="0"/>
              <a:t>E</a:t>
            </a:r>
            <a:r>
              <a:rPr kumimoji="1" lang="ja-JP" altLang="en-US" dirty="0"/>
              <a:t>の列のみバツで他は丸です。</a:t>
            </a:r>
            <a:endParaRPr kumimoji="1" lang="en-US" altLang="ja-JP" dirty="0"/>
          </a:p>
          <a:p>
            <a:r>
              <a:rPr kumimoji="1" lang="ja-JP" altLang="en-US" dirty="0"/>
              <a:t>つまり、丸が</a:t>
            </a:r>
            <a:r>
              <a:rPr kumimoji="1" lang="en-US" altLang="ja-JP" dirty="0"/>
              <a:t>E</a:t>
            </a:r>
            <a:r>
              <a:rPr kumimoji="1" lang="ja-JP" altLang="en-US" dirty="0"/>
              <a:t>を選べばバツの勝ち、丸が</a:t>
            </a:r>
            <a:r>
              <a:rPr kumimoji="1" lang="en-US" altLang="ja-JP" dirty="0"/>
              <a:t>E</a:t>
            </a:r>
            <a:r>
              <a:rPr kumimoji="1" lang="ja-JP" altLang="en-US" dirty="0"/>
              <a:t>以外を選べばバツの負けになります。</a:t>
            </a:r>
            <a:endParaRPr kumimoji="1" lang="en-US" altLang="ja-JP" dirty="0"/>
          </a:p>
          <a:p>
            <a:r>
              <a:rPr kumimoji="1" lang="ja-JP" altLang="en-US" dirty="0"/>
              <a:t>しかし、丸が</a:t>
            </a:r>
            <a:r>
              <a:rPr kumimoji="1" lang="en-US" altLang="ja-JP" dirty="0"/>
              <a:t>E</a:t>
            </a:r>
            <a:r>
              <a:rPr kumimoji="1" lang="ja-JP" altLang="en-US" dirty="0"/>
              <a:t>を選ぶことはありませんので、</a:t>
            </a:r>
            <a:endParaRPr kumimoji="1" lang="en-US" altLang="ja-JP" dirty="0"/>
          </a:p>
          <a:p>
            <a:r>
              <a:rPr kumimoji="1" lang="ja-JP" altLang="en-US" dirty="0"/>
              <a:t>バツはｄを選んではいけない、ということになります。</a:t>
            </a:r>
            <a:endParaRPr kumimoji="1" lang="en-US" altLang="ja-JP" dirty="0"/>
          </a:p>
          <a:p>
            <a:r>
              <a:rPr kumimoji="1" lang="ja-JP" altLang="en-US" dirty="0"/>
              <a:t>次は</a:t>
            </a:r>
            <a:r>
              <a:rPr kumimoji="1" lang="en-US" altLang="ja-JP" dirty="0"/>
              <a:t>B</a:t>
            </a:r>
            <a:r>
              <a:rPr kumimoji="1" lang="ja-JP" altLang="en-US" dirty="0"/>
              <a:t>の列を見てみましょう。</a:t>
            </a:r>
            <a:endParaRPr kumimoji="1" lang="en-US" altLang="ja-JP" dirty="0"/>
          </a:p>
          <a:p>
            <a:r>
              <a:rPr kumimoji="1" lang="ja-JP" altLang="en-US" dirty="0"/>
              <a:t>バツが</a:t>
            </a:r>
            <a:r>
              <a:rPr kumimoji="1" lang="en-US" altLang="ja-JP" dirty="0"/>
              <a:t>d</a:t>
            </a:r>
            <a:r>
              <a:rPr kumimoji="1" lang="ja-JP" altLang="en-US" dirty="0"/>
              <a:t>を選べば丸の勝ちになりますが、バツは</a:t>
            </a:r>
            <a:r>
              <a:rPr kumimoji="1" lang="en-US" altLang="ja-JP" dirty="0"/>
              <a:t>d</a:t>
            </a:r>
            <a:r>
              <a:rPr kumimoji="1" lang="ja-JP" altLang="en-US" dirty="0"/>
              <a:t>を選ぶことはありません。</a:t>
            </a:r>
            <a:endParaRPr kumimoji="1" lang="en-US" altLang="ja-JP" dirty="0"/>
          </a:p>
          <a:p>
            <a:r>
              <a:rPr kumimoji="1" lang="ja-JP" altLang="en-US" dirty="0"/>
              <a:t>よって丸は</a:t>
            </a:r>
            <a:r>
              <a:rPr kumimoji="1" lang="en-US" altLang="ja-JP" dirty="0"/>
              <a:t>B</a:t>
            </a:r>
            <a:r>
              <a:rPr kumimoji="1" lang="ja-JP" altLang="en-US" dirty="0"/>
              <a:t>は選んではいけません。</a:t>
            </a:r>
            <a:endParaRPr kumimoji="1" lang="en-US" altLang="ja-JP" dirty="0"/>
          </a:p>
          <a:p>
            <a:r>
              <a:rPr kumimoji="1" lang="ja-JP" altLang="en-US" dirty="0"/>
              <a:t>続いて</a:t>
            </a:r>
            <a:r>
              <a:rPr kumimoji="1" lang="en-US" altLang="ja-JP" dirty="0"/>
              <a:t>b</a:t>
            </a:r>
            <a:r>
              <a:rPr kumimoji="1" lang="ja-JP" altLang="en-US" dirty="0"/>
              <a:t>の行を見ると、丸が</a:t>
            </a:r>
            <a:r>
              <a:rPr kumimoji="1" lang="en-US" altLang="ja-JP" dirty="0"/>
              <a:t>B</a:t>
            </a:r>
            <a:r>
              <a:rPr kumimoji="1" lang="ja-JP" altLang="en-US" dirty="0"/>
              <a:t>か</a:t>
            </a:r>
            <a:r>
              <a:rPr kumimoji="1" lang="en-US" altLang="ja-JP" dirty="0"/>
              <a:t>E</a:t>
            </a:r>
            <a:r>
              <a:rPr kumimoji="1" lang="ja-JP" altLang="en-US" dirty="0"/>
              <a:t>を選べばバツの勝ちになりますが、</a:t>
            </a:r>
            <a:endParaRPr kumimoji="1" lang="en-US" altLang="ja-JP" dirty="0"/>
          </a:p>
          <a:p>
            <a:r>
              <a:rPr kumimoji="1" lang="ja-JP" altLang="en-US" dirty="0"/>
              <a:t>丸が</a:t>
            </a:r>
            <a:r>
              <a:rPr kumimoji="1" lang="en-US" altLang="ja-JP" dirty="0"/>
              <a:t>B</a:t>
            </a:r>
            <a:r>
              <a:rPr kumimoji="1" lang="ja-JP" altLang="en-US" dirty="0"/>
              <a:t>か</a:t>
            </a:r>
            <a:r>
              <a:rPr kumimoji="1" lang="en-US" altLang="ja-JP" dirty="0"/>
              <a:t>E</a:t>
            </a:r>
            <a:r>
              <a:rPr kumimoji="1" lang="ja-JP" altLang="en-US" dirty="0"/>
              <a:t>を選ぶことはありませんので、</a:t>
            </a:r>
            <a:endParaRPr kumimoji="1" lang="en-US" altLang="ja-JP" dirty="0"/>
          </a:p>
          <a:p>
            <a:r>
              <a:rPr kumimoji="1" lang="ja-JP" altLang="en-US" dirty="0"/>
              <a:t>バツは</a:t>
            </a:r>
            <a:r>
              <a:rPr kumimoji="1" lang="en-US" altLang="ja-JP" dirty="0"/>
              <a:t>b</a:t>
            </a:r>
            <a:r>
              <a:rPr kumimoji="1" lang="ja-JP" altLang="en-US" dirty="0"/>
              <a:t>を選んではいけません。</a:t>
            </a:r>
            <a:endParaRPr kumimoji="1" lang="en-US" altLang="ja-JP" dirty="0"/>
          </a:p>
          <a:p>
            <a:r>
              <a:rPr kumimoji="1" lang="ja-JP" altLang="en-US" dirty="0"/>
              <a:t>このように、選んではいけない手がある場合は、表から消していきます。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43</a:t>
            </a:fld>
            <a:endParaRPr lang="en-US" altLang="ja-JP"/>
          </a:p>
        </p:txBody>
      </p:sp>
    </p:spTree>
    <p:extLst>
      <p:ext uri="{BB962C8B-B14F-4D97-AF65-F5344CB8AC3E}">
        <p14:creationId xmlns:p14="http://schemas.microsoft.com/office/powerpoint/2010/main" val="18814373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選んではいけない手を消すと、このような</a:t>
            </a:r>
            <a:r>
              <a:rPr kumimoji="1" lang="en-US" altLang="ja-JP" dirty="0"/>
              <a:t>3×3</a:t>
            </a:r>
            <a:r>
              <a:rPr kumimoji="1" lang="ja-JP" altLang="en-US" dirty="0"/>
              <a:t>の表になります。</a:t>
            </a:r>
            <a:endParaRPr kumimoji="1" lang="en-US" altLang="ja-JP" dirty="0"/>
          </a:p>
          <a:p>
            <a:r>
              <a:rPr kumimoji="1" lang="ja-JP" altLang="en-US" dirty="0"/>
              <a:t>双方</a:t>
            </a:r>
            <a:r>
              <a:rPr kumimoji="1" lang="en-US" altLang="ja-JP" dirty="0"/>
              <a:t>5</a:t>
            </a:r>
            <a:r>
              <a:rPr kumimoji="1" lang="ja-JP" altLang="en-US" dirty="0"/>
              <a:t>通りの選択肢がありましたが、</a:t>
            </a:r>
            <a:endParaRPr kumimoji="1" lang="en-US" altLang="ja-JP" dirty="0"/>
          </a:p>
          <a:p>
            <a:r>
              <a:rPr kumimoji="1" lang="ja-JP" altLang="en-US" dirty="0"/>
              <a:t>実質的には選択肢は双方</a:t>
            </a:r>
            <a:r>
              <a:rPr kumimoji="1" lang="en-US" altLang="ja-JP" dirty="0"/>
              <a:t>3</a:t>
            </a:r>
            <a:r>
              <a:rPr kumimoji="1" lang="ja-JP" altLang="en-US" dirty="0"/>
              <a:t>通りしかありませんでした。</a:t>
            </a:r>
            <a:endParaRPr kumimoji="1" lang="en-US" altLang="ja-JP" dirty="0"/>
          </a:p>
          <a:p>
            <a:r>
              <a:rPr kumimoji="1" lang="ja-JP" altLang="en-US" dirty="0"/>
              <a:t>この表の状態では、じゃんけんのような</a:t>
            </a:r>
            <a:r>
              <a:rPr kumimoji="1" lang="en-US" altLang="ja-JP" dirty="0"/>
              <a:t>3</a:t>
            </a:r>
            <a:r>
              <a:rPr kumimoji="1" lang="ja-JP" altLang="en-US" dirty="0"/>
              <a:t>すくみになっていますので、</a:t>
            </a:r>
            <a:endParaRPr kumimoji="1" lang="en-US" altLang="ja-JP" dirty="0"/>
          </a:p>
          <a:p>
            <a:r>
              <a:rPr kumimoji="1" lang="ja-JP" altLang="en-US" dirty="0"/>
              <a:t>これ以上表は小さくはできません。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44</a:t>
            </a:fld>
            <a:endParaRPr lang="en-US" altLang="ja-JP"/>
          </a:p>
        </p:txBody>
      </p:sp>
    </p:spTree>
    <p:extLst>
      <p:ext uri="{BB962C8B-B14F-4D97-AF65-F5344CB8AC3E}">
        <p14:creationId xmlns:p14="http://schemas.microsoft.com/office/powerpoint/2010/main" val="23236320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こんどは、得点がある場合を見てみましょう。</a:t>
            </a:r>
            <a:endParaRPr kumimoji="1" lang="en-US" altLang="ja-JP" dirty="0"/>
          </a:p>
          <a:p>
            <a:r>
              <a:rPr kumimoji="1" lang="ja-JP" altLang="en-US" dirty="0"/>
              <a:t>丸側はできるだけ点を高く、</a:t>
            </a:r>
            <a:endParaRPr kumimoji="1" lang="en-US" altLang="ja-JP" dirty="0"/>
          </a:p>
          <a:p>
            <a:r>
              <a:rPr kumimoji="1" lang="ja-JP" altLang="en-US" dirty="0"/>
              <a:t>バツ側はできるだけ点を低くしたいとします。</a:t>
            </a:r>
            <a:endParaRPr kumimoji="1" lang="en-US" altLang="ja-JP" dirty="0"/>
          </a:p>
          <a:p>
            <a:r>
              <a:rPr kumimoji="1" lang="ja-JP" altLang="en-US" dirty="0"/>
              <a:t>まず</a:t>
            </a:r>
            <a:r>
              <a:rPr kumimoji="1" lang="en-US" altLang="ja-JP" dirty="0"/>
              <a:t>a </a:t>
            </a:r>
            <a:r>
              <a:rPr kumimoji="1" lang="ja-JP" altLang="en-US" dirty="0"/>
              <a:t>の行を見てみましょう。</a:t>
            </a:r>
            <a:endParaRPr kumimoji="1" lang="en-US" altLang="ja-JP" dirty="0"/>
          </a:p>
          <a:p>
            <a:r>
              <a:rPr kumimoji="1" lang="ja-JP" altLang="en-US" dirty="0"/>
              <a:t>もしバツが </a:t>
            </a:r>
            <a:r>
              <a:rPr kumimoji="1" lang="en-US" altLang="ja-JP" dirty="0"/>
              <a:t>a </a:t>
            </a:r>
            <a:r>
              <a:rPr kumimoji="1" lang="ja-JP" altLang="en-US" dirty="0"/>
              <a:t>を選ぶなら、丸は最も点数が高い </a:t>
            </a:r>
            <a:r>
              <a:rPr kumimoji="1" lang="en-US" altLang="ja-JP" dirty="0"/>
              <a:t>B </a:t>
            </a:r>
            <a:r>
              <a:rPr kumimoji="1" lang="ja-JP" altLang="en-US" dirty="0"/>
              <a:t>を選ぶべきです。</a:t>
            </a:r>
            <a:endParaRPr kumimoji="1" lang="en-US" altLang="ja-JP" dirty="0"/>
          </a:p>
          <a:p>
            <a:r>
              <a:rPr kumimoji="1" lang="ja-JP" altLang="en-US" dirty="0"/>
              <a:t>次に </a:t>
            </a:r>
            <a:r>
              <a:rPr kumimoji="1" lang="en-US" altLang="ja-JP" dirty="0"/>
              <a:t>b </a:t>
            </a:r>
            <a:r>
              <a:rPr kumimoji="1" lang="ja-JP" altLang="en-US" dirty="0"/>
              <a:t>の行を見てみましょう。</a:t>
            </a:r>
            <a:endParaRPr kumimoji="1" lang="en-US" altLang="ja-JP" dirty="0"/>
          </a:p>
          <a:p>
            <a:r>
              <a:rPr kumimoji="1" lang="ja-JP" altLang="en-US" dirty="0"/>
              <a:t>もしバツが</a:t>
            </a:r>
            <a:r>
              <a:rPr kumimoji="1" lang="en-US" altLang="ja-JP" dirty="0"/>
              <a:t>b</a:t>
            </a:r>
            <a:r>
              <a:rPr kumimoji="1" lang="ja-JP" altLang="en-US" dirty="0"/>
              <a:t>を選ぶなら、丸は</a:t>
            </a:r>
            <a:r>
              <a:rPr kumimoji="1" lang="en-US" altLang="ja-JP" dirty="0"/>
              <a:t>B</a:t>
            </a:r>
            <a:r>
              <a:rPr kumimoji="1" lang="ja-JP" altLang="en-US" dirty="0"/>
              <a:t>を選ぶべきです。</a:t>
            </a:r>
            <a:endParaRPr kumimoji="1" lang="en-US" altLang="ja-JP" dirty="0"/>
          </a:p>
          <a:p>
            <a:r>
              <a:rPr kumimoji="1" lang="ja-JP" altLang="en-US" dirty="0"/>
              <a:t>最後に</a:t>
            </a:r>
            <a:r>
              <a:rPr kumimoji="1" lang="en-US" altLang="ja-JP" dirty="0"/>
              <a:t>c</a:t>
            </a:r>
            <a:r>
              <a:rPr kumimoji="1" lang="ja-JP" altLang="en-US" dirty="0"/>
              <a:t>の行をみると、</a:t>
            </a:r>
            <a:endParaRPr kumimoji="1" lang="en-US" altLang="ja-JP" dirty="0"/>
          </a:p>
          <a:p>
            <a:r>
              <a:rPr kumimoji="1" lang="ja-JP" altLang="en-US" dirty="0"/>
              <a:t>もしバツが</a:t>
            </a:r>
            <a:r>
              <a:rPr kumimoji="1" lang="en-US" altLang="ja-JP" dirty="0"/>
              <a:t>c</a:t>
            </a:r>
            <a:r>
              <a:rPr kumimoji="1" lang="ja-JP" altLang="en-US" dirty="0"/>
              <a:t>を選ぶなら、丸は</a:t>
            </a:r>
            <a:r>
              <a:rPr kumimoji="1" lang="en-US" altLang="ja-JP" dirty="0"/>
              <a:t>B</a:t>
            </a:r>
            <a:r>
              <a:rPr kumimoji="1" lang="ja-JP" altLang="en-US" dirty="0"/>
              <a:t>を選ぶべきです。</a:t>
            </a:r>
            <a:endParaRPr kumimoji="1" lang="en-US" altLang="ja-JP" dirty="0"/>
          </a:p>
          <a:p>
            <a:r>
              <a:rPr kumimoji="1" lang="ja-JP" altLang="en-US" dirty="0"/>
              <a:t>結局、バツが何を選んでも、丸は</a:t>
            </a:r>
            <a:r>
              <a:rPr kumimoji="1" lang="en-US" altLang="ja-JP" dirty="0"/>
              <a:t>B</a:t>
            </a:r>
            <a:r>
              <a:rPr kumimoji="1" lang="ja-JP" altLang="en-US" dirty="0"/>
              <a:t>を選ぶべきです。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45</a:t>
            </a:fld>
            <a:endParaRPr lang="en-US" altLang="ja-JP"/>
          </a:p>
        </p:txBody>
      </p:sp>
    </p:spTree>
    <p:extLst>
      <p:ext uri="{BB962C8B-B14F-4D97-AF65-F5344CB8AC3E}">
        <p14:creationId xmlns:p14="http://schemas.microsoft.com/office/powerpoint/2010/main" val="1606263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こんどは</a:t>
            </a:r>
            <a:r>
              <a:rPr kumimoji="1" lang="en-US" altLang="ja-JP" dirty="0"/>
              <a:t>A</a:t>
            </a:r>
            <a:r>
              <a:rPr kumimoji="1" lang="ja-JP" altLang="en-US" dirty="0"/>
              <a:t>の列を見てみましょう。</a:t>
            </a:r>
            <a:endParaRPr kumimoji="1" lang="en-US" altLang="ja-JP" dirty="0"/>
          </a:p>
          <a:p>
            <a:r>
              <a:rPr kumimoji="1" lang="ja-JP" altLang="en-US" dirty="0"/>
              <a:t>もし丸が</a:t>
            </a:r>
            <a:r>
              <a:rPr kumimoji="1" lang="en-US" altLang="ja-JP" dirty="0"/>
              <a:t>A</a:t>
            </a:r>
            <a:r>
              <a:rPr kumimoji="1" lang="ja-JP" altLang="en-US" dirty="0"/>
              <a:t>を選ぶなら、バツは</a:t>
            </a:r>
            <a:r>
              <a:rPr kumimoji="1" lang="en-US" altLang="ja-JP" dirty="0"/>
              <a:t>c</a:t>
            </a:r>
            <a:r>
              <a:rPr kumimoji="1" lang="ja-JP" altLang="en-US" dirty="0"/>
              <a:t>を選ぶべきです。</a:t>
            </a:r>
            <a:endParaRPr kumimoji="1" lang="en-US" altLang="ja-JP" dirty="0"/>
          </a:p>
          <a:p>
            <a:r>
              <a:rPr kumimoji="1" lang="ja-JP" altLang="en-US" dirty="0"/>
              <a:t>同様に、</a:t>
            </a:r>
            <a:r>
              <a:rPr kumimoji="1" lang="en-US" altLang="ja-JP" dirty="0"/>
              <a:t>B</a:t>
            </a:r>
            <a:r>
              <a:rPr kumimoji="1" lang="ja-JP" altLang="en-US" dirty="0"/>
              <a:t>の列を見ると、</a:t>
            </a:r>
            <a:endParaRPr kumimoji="1" lang="en-US" altLang="ja-JP" dirty="0"/>
          </a:p>
          <a:p>
            <a:r>
              <a:rPr kumimoji="1" lang="ja-JP" altLang="en-US" dirty="0"/>
              <a:t>もし丸が</a:t>
            </a:r>
            <a:r>
              <a:rPr kumimoji="1" lang="en-US" altLang="ja-JP" dirty="0"/>
              <a:t>B</a:t>
            </a:r>
            <a:r>
              <a:rPr kumimoji="1" lang="ja-JP" altLang="en-US" dirty="0"/>
              <a:t>を選ぶなら、バツは</a:t>
            </a:r>
            <a:r>
              <a:rPr kumimoji="1" lang="en-US" altLang="ja-JP" dirty="0"/>
              <a:t>c</a:t>
            </a:r>
            <a:r>
              <a:rPr kumimoji="1" lang="ja-JP" altLang="en-US" dirty="0"/>
              <a:t>を選ぶべき、</a:t>
            </a:r>
            <a:endParaRPr kumimoji="1" lang="en-US" altLang="ja-JP" dirty="0"/>
          </a:p>
          <a:p>
            <a:r>
              <a:rPr kumimoji="1" lang="en-US" altLang="ja-JP" dirty="0"/>
              <a:t>C</a:t>
            </a:r>
            <a:r>
              <a:rPr kumimoji="1" lang="ja-JP" altLang="en-US" dirty="0"/>
              <a:t>の列を見ると、</a:t>
            </a:r>
            <a:endParaRPr kumimoji="1" lang="en-US" altLang="ja-JP" dirty="0"/>
          </a:p>
          <a:p>
            <a:r>
              <a:rPr kumimoji="1" lang="ja-JP" altLang="en-US" dirty="0"/>
              <a:t>もし丸が</a:t>
            </a:r>
            <a:r>
              <a:rPr kumimoji="1" lang="en-US" altLang="ja-JP" dirty="0"/>
              <a:t>C</a:t>
            </a:r>
            <a:r>
              <a:rPr kumimoji="1" lang="ja-JP" altLang="en-US" dirty="0"/>
              <a:t>を選ぶなら、バツは</a:t>
            </a:r>
            <a:r>
              <a:rPr kumimoji="1" lang="en-US" altLang="ja-JP" dirty="0"/>
              <a:t>c</a:t>
            </a:r>
            <a:r>
              <a:rPr kumimoji="1" lang="ja-JP" altLang="en-US" dirty="0"/>
              <a:t>を選ぶべきになります。</a:t>
            </a:r>
            <a:endParaRPr kumimoji="1" lang="en-US" altLang="ja-JP" dirty="0"/>
          </a:p>
          <a:p>
            <a:r>
              <a:rPr kumimoji="1" lang="ja-JP" altLang="en-US" dirty="0"/>
              <a:t>結局、丸が何を選んでも、バツは</a:t>
            </a:r>
            <a:r>
              <a:rPr kumimoji="1" lang="en-US" altLang="ja-JP" dirty="0"/>
              <a:t>c</a:t>
            </a:r>
            <a:r>
              <a:rPr kumimoji="1" lang="ja-JP" altLang="en-US" dirty="0"/>
              <a:t>を選ぶべきです。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46</a:t>
            </a:fld>
            <a:endParaRPr lang="en-US" altLang="ja-JP"/>
          </a:p>
        </p:txBody>
      </p:sp>
    </p:spTree>
    <p:extLst>
      <p:ext uri="{BB962C8B-B14F-4D97-AF65-F5344CB8AC3E}">
        <p14:creationId xmlns:p14="http://schemas.microsoft.com/office/powerpoint/2010/main" val="23404488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丸は</a:t>
            </a:r>
            <a:r>
              <a:rPr kumimoji="1" lang="en-US" altLang="ja-JP" dirty="0"/>
              <a:t>B</a:t>
            </a:r>
            <a:r>
              <a:rPr kumimoji="1" lang="ja-JP" altLang="en-US" dirty="0"/>
              <a:t>を選ぶべき、バツは</a:t>
            </a:r>
            <a:r>
              <a:rPr kumimoji="1" lang="en-US" altLang="ja-JP" dirty="0"/>
              <a:t>c</a:t>
            </a:r>
            <a:r>
              <a:rPr kumimoji="1" lang="ja-JP" altLang="en-US" dirty="0"/>
              <a:t>を選ぶべきですので、</a:t>
            </a:r>
            <a:endParaRPr kumimoji="1" lang="en-US" altLang="ja-JP" dirty="0"/>
          </a:p>
          <a:p>
            <a:r>
              <a:rPr kumimoji="1" lang="ja-JP" altLang="en-US" dirty="0"/>
              <a:t>結局</a:t>
            </a:r>
            <a:r>
              <a:rPr kumimoji="1" lang="en-US" altLang="ja-JP" dirty="0" err="1"/>
              <a:t>Bc</a:t>
            </a:r>
            <a:r>
              <a:rPr kumimoji="1" lang="ja-JP" altLang="en-US" dirty="0"/>
              <a:t>のマスが選ばれます。</a:t>
            </a:r>
            <a:endParaRPr kumimoji="1" lang="en-US" altLang="ja-JP" dirty="0"/>
          </a:p>
          <a:p>
            <a:r>
              <a:rPr kumimoji="1" lang="ja-JP" altLang="en-US" dirty="0"/>
              <a:t>このマスは、丸が</a:t>
            </a:r>
            <a:r>
              <a:rPr kumimoji="1" lang="en-US" altLang="ja-JP" dirty="0"/>
              <a:t>2</a:t>
            </a:r>
            <a:r>
              <a:rPr kumimoji="1" lang="ja-JP" altLang="en-US" dirty="0"/>
              <a:t>点失いますので、</a:t>
            </a:r>
            <a:endParaRPr kumimoji="1" lang="en-US" altLang="ja-JP" dirty="0"/>
          </a:p>
          <a:p>
            <a:r>
              <a:rPr kumimoji="1" lang="ja-JP" altLang="en-US" dirty="0"/>
              <a:t>この局面はバツの</a:t>
            </a:r>
            <a:r>
              <a:rPr kumimoji="1" lang="en-US" altLang="ja-JP" dirty="0"/>
              <a:t>2</a:t>
            </a:r>
            <a:r>
              <a:rPr kumimoji="1" lang="ja-JP" altLang="en-US" dirty="0"/>
              <a:t>点勝ちになります。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47</a:t>
            </a:fld>
            <a:endParaRPr lang="en-US" altLang="ja-JP"/>
          </a:p>
        </p:txBody>
      </p:sp>
    </p:spTree>
    <p:extLst>
      <p:ext uri="{BB962C8B-B14F-4D97-AF65-F5344CB8AC3E}">
        <p14:creationId xmlns:p14="http://schemas.microsoft.com/office/powerpoint/2010/main" val="19728754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得点がある場合は、</a:t>
            </a:r>
            <a:endParaRPr kumimoji="1" lang="en-US" altLang="ja-JP" dirty="0"/>
          </a:p>
          <a:p>
            <a:r>
              <a:rPr kumimoji="1" lang="ja-JP" altLang="en-US" dirty="0"/>
              <a:t>相手が何を選んでも他の選択肢に勝るような選択肢があれば、</a:t>
            </a:r>
            <a:endParaRPr kumimoji="1" lang="en-US" altLang="ja-JP" dirty="0"/>
          </a:p>
          <a:p>
            <a:r>
              <a:rPr kumimoji="1" lang="ja-JP" altLang="en-US" dirty="0"/>
              <a:t>それを選択するのが最善手になります。</a:t>
            </a:r>
            <a:endParaRPr kumimoji="1" lang="en-US" altLang="ja-JP" dirty="0"/>
          </a:p>
          <a:p>
            <a:r>
              <a:rPr kumimoji="1" lang="ja-JP" altLang="en-US" dirty="0"/>
              <a:t>たとえば、</a:t>
            </a:r>
            <a:r>
              <a:rPr kumimoji="1" lang="en-US" altLang="ja-JP" dirty="0"/>
              <a:t>C</a:t>
            </a:r>
            <a:r>
              <a:rPr kumimoji="1" lang="ja-JP" altLang="en-US" dirty="0"/>
              <a:t>の列を見ると、</a:t>
            </a:r>
            <a:endParaRPr kumimoji="1" lang="en-US" altLang="ja-JP" dirty="0"/>
          </a:p>
          <a:p>
            <a:r>
              <a:rPr kumimoji="1" lang="ja-JP" altLang="en-US" dirty="0"/>
              <a:t>バツ側が何を選んでも</a:t>
            </a:r>
            <a:r>
              <a:rPr kumimoji="1" lang="en-US" altLang="ja-JP" dirty="0"/>
              <a:t>C</a:t>
            </a:r>
            <a:r>
              <a:rPr kumimoji="1" lang="ja-JP" altLang="en-US" dirty="0"/>
              <a:t>を選ぶのが最も得点が高くなりますので、</a:t>
            </a:r>
            <a:endParaRPr kumimoji="1" lang="en-US" altLang="ja-JP" dirty="0"/>
          </a:p>
          <a:p>
            <a:r>
              <a:rPr kumimoji="1" lang="ja-JP" altLang="en-US" dirty="0"/>
              <a:t>丸は</a:t>
            </a:r>
            <a:r>
              <a:rPr kumimoji="1" lang="en-US" altLang="ja-JP" dirty="0"/>
              <a:t>C</a:t>
            </a:r>
            <a:r>
              <a:rPr kumimoji="1" lang="ja-JP" altLang="en-US" dirty="0"/>
              <a:t>を選ぶのが最善手です。</a:t>
            </a:r>
            <a:endParaRPr kumimoji="1" lang="en-US" altLang="ja-JP" dirty="0"/>
          </a:p>
          <a:p>
            <a:r>
              <a:rPr kumimoji="1" lang="ja-JP" altLang="en-US" dirty="0"/>
              <a:t>また</a:t>
            </a:r>
            <a:r>
              <a:rPr kumimoji="1" lang="en-US" altLang="ja-JP" dirty="0"/>
              <a:t>d</a:t>
            </a:r>
            <a:r>
              <a:rPr kumimoji="1" lang="ja-JP" altLang="en-US" dirty="0"/>
              <a:t>の行を見ると、</a:t>
            </a:r>
            <a:endParaRPr kumimoji="1" lang="en-US" altLang="ja-JP" dirty="0"/>
          </a:p>
          <a:p>
            <a:r>
              <a:rPr kumimoji="1" lang="ja-JP" altLang="en-US" dirty="0"/>
              <a:t>丸側が何を選んでも</a:t>
            </a:r>
            <a:r>
              <a:rPr kumimoji="1" lang="en-US" altLang="ja-JP" dirty="0"/>
              <a:t>d</a:t>
            </a:r>
            <a:r>
              <a:rPr kumimoji="1" lang="ja-JP" altLang="en-US" dirty="0"/>
              <a:t>を選ぶのが最も点が低くなりますので、</a:t>
            </a:r>
            <a:endParaRPr kumimoji="1" lang="en-US" altLang="ja-JP" dirty="0"/>
          </a:p>
          <a:p>
            <a:r>
              <a:rPr kumimoji="1" lang="ja-JP" altLang="en-US" dirty="0"/>
              <a:t>バツは</a:t>
            </a:r>
            <a:r>
              <a:rPr kumimoji="1" lang="en-US" altLang="ja-JP" dirty="0"/>
              <a:t>d</a:t>
            </a:r>
            <a:r>
              <a:rPr kumimoji="1" lang="ja-JP" altLang="en-US" dirty="0"/>
              <a:t>を選ぶのが最善手です。</a:t>
            </a:r>
            <a:endParaRPr kumimoji="1" lang="en-US" altLang="ja-JP" dirty="0"/>
          </a:p>
          <a:p>
            <a:r>
              <a:rPr kumimoji="1" lang="ja-JP" altLang="en-US" dirty="0"/>
              <a:t>結局丸は</a:t>
            </a:r>
            <a:r>
              <a:rPr kumimoji="1" lang="en-US" altLang="ja-JP" dirty="0"/>
              <a:t>C</a:t>
            </a:r>
            <a:r>
              <a:rPr kumimoji="1" lang="ja-JP" altLang="en-US" dirty="0"/>
              <a:t>、バツは</a:t>
            </a:r>
            <a:r>
              <a:rPr kumimoji="1" lang="en-US" altLang="ja-JP" dirty="0"/>
              <a:t>d</a:t>
            </a:r>
            <a:r>
              <a:rPr kumimoji="1" lang="ja-JP" altLang="en-US" dirty="0"/>
              <a:t>を選びますので、</a:t>
            </a:r>
            <a:endParaRPr kumimoji="1" lang="en-US" altLang="ja-JP" dirty="0"/>
          </a:p>
          <a:p>
            <a:r>
              <a:rPr kumimoji="1" lang="ja-JP" altLang="en-US" dirty="0"/>
              <a:t>この局面は丸の</a:t>
            </a:r>
            <a:r>
              <a:rPr kumimoji="1" lang="en-US" altLang="ja-JP" dirty="0"/>
              <a:t>1</a:t>
            </a:r>
            <a:r>
              <a:rPr kumimoji="1" lang="ja-JP" altLang="en-US" dirty="0"/>
              <a:t>点勝ちの局面になります。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48</a:t>
            </a:fld>
            <a:endParaRPr lang="en-US" altLang="ja-JP"/>
          </a:p>
        </p:txBody>
      </p:sp>
    </p:spTree>
    <p:extLst>
      <p:ext uri="{BB962C8B-B14F-4D97-AF65-F5344CB8AC3E}">
        <p14:creationId xmlns:p14="http://schemas.microsoft.com/office/powerpoint/2010/main" val="3310250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さきほどは、他の選択肢よりも明らかに有利な選ぶべき手がある場合でした。</a:t>
            </a:r>
            <a:endParaRPr kumimoji="1" lang="en-US" altLang="ja-JP" dirty="0"/>
          </a:p>
          <a:p>
            <a:r>
              <a:rPr kumimoji="1" lang="ja-JP" altLang="en-US" dirty="0"/>
              <a:t>一方、選んではいけない手もあります。</a:t>
            </a:r>
            <a:endParaRPr kumimoji="1" lang="en-US" altLang="ja-JP" dirty="0"/>
          </a:p>
          <a:p>
            <a:r>
              <a:rPr kumimoji="1" lang="ja-JP" altLang="en-US" dirty="0"/>
              <a:t>例えばこの表の場合、バツ側が</a:t>
            </a:r>
            <a:r>
              <a:rPr kumimoji="1" lang="en-US" altLang="ja-JP" dirty="0"/>
              <a:t>a </a:t>
            </a:r>
            <a:r>
              <a:rPr kumimoji="1" lang="ja-JP" altLang="en-US" dirty="0"/>
              <a:t>を選んだ場合、</a:t>
            </a:r>
            <a:endParaRPr kumimoji="1" lang="en-US" altLang="ja-JP" dirty="0"/>
          </a:p>
          <a:p>
            <a:r>
              <a:rPr kumimoji="1" lang="ja-JP" altLang="en-US" dirty="0"/>
              <a:t>点数の大きい順に並べると、</a:t>
            </a:r>
            <a:r>
              <a:rPr kumimoji="1" lang="en-US" altLang="ja-JP" dirty="0"/>
              <a:t>B, C, A </a:t>
            </a:r>
            <a:r>
              <a:rPr kumimoji="1" lang="ja-JP" altLang="en-US" dirty="0"/>
              <a:t>となります。</a:t>
            </a:r>
            <a:endParaRPr kumimoji="1" lang="en-US" altLang="ja-JP" dirty="0"/>
          </a:p>
          <a:p>
            <a:r>
              <a:rPr kumimoji="1" lang="ja-JP" altLang="en-US" dirty="0"/>
              <a:t>同様にバツ側が</a:t>
            </a:r>
            <a:r>
              <a:rPr kumimoji="1" lang="en-US" altLang="ja-JP" dirty="0"/>
              <a:t>b</a:t>
            </a:r>
            <a:r>
              <a:rPr kumimoji="1" lang="ja-JP" altLang="en-US" dirty="0"/>
              <a:t>を選んだ場合は</a:t>
            </a:r>
            <a:endParaRPr kumimoji="1" lang="en-US" altLang="ja-JP" dirty="0"/>
          </a:p>
          <a:p>
            <a:r>
              <a:rPr kumimoji="1" lang="en-US" altLang="ja-JP" dirty="0"/>
              <a:t>B, C, A</a:t>
            </a:r>
          </a:p>
          <a:p>
            <a:r>
              <a:rPr kumimoji="1" lang="ja-JP" altLang="en-US" dirty="0"/>
              <a:t>バツ側が</a:t>
            </a:r>
            <a:r>
              <a:rPr kumimoji="1" lang="en-US" altLang="ja-JP" dirty="0"/>
              <a:t>c</a:t>
            </a:r>
            <a:r>
              <a:rPr kumimoji="1" lang="ja-JP" altLang="en-US" dirty="0"/>
              <a:t>を選んだ場合は</a:t>
            </a:r>
            <a:endParaRPr kumimoji="1" lang="en-US" altLang="ja-JP" dirty="0"/>
          </a:p>
          <a:p>
            <a:r>
              <a:rPr kumimoji="1" lang="en-US" altLang="ja-JP" dirty="0"/>
              <a:t>C, B, A </a:t>
            </a:r>
            <a:r>
              <a:rPr kumimoji="1" lang="ja-JP" altLang="en-US" dirty="0"/>
              <a:t>となります。</a:t>
            </a:r>
            <a:endParaRPr kumimoji="1" lang="en-US" altLang="ja-JP" dirty="0"/>
          </a:p>
          <a:p>
            <a:r>
              <a:rPr kumimoji="1" lang="ja-JP" altLang="en-US" dirty="0"/>
              <a:t>どの選択肢を選んだ場合でも</a:t>
            </a:r>
            <a:r>
              <a:rPr kumimoji="1" lang="en-US" altLang="ja-JP" dirty="0"/>
              <a:t>A</a:t>
            </a:r>
            <a:r>
              <a:rPr kumimoji="1" lang="ja-JP" altLang="en-US" dirty="0"/>
              <a:t>は常に最下位ですので、</a:t>
            </a:r>
            <a:endParaRPr kumimoji="1" lang="en-US" altLang="ja-JP" dirty="0"/>
          </a:p>
          <a:p>
            <a:r>
              <a:rPr kumimoji="1" lang="ja-JP" altLang="en-US" dirty="0"/>
              <a:t>丸は</a:t>
            </a:r>
            <a:r>
              <a:rPr kumimoji="1" lang="en-US" altLang="ja-JP" dirty="0"/>
              <a:t>A</a:t>
            </a:r>
            <a:r>
              <a:rPr kumimoji="1" lang="ja-JP" altLang="en-US" dirty="0"/>
              <a:t>は選ぶべきではないことがわかります。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49</a:t>
            </a:fld>
            <a:endParaRPr lang="en-US" altLang="ja-JP"/>
          </a:p>
        </p:txBody>
      </p:sp>
    </p:spTree>
    <p:extLst>
      <p:ext uri="{BB962C8B-B14F-4D97-AF65-F5344CB8AC3E}">
        <p14:creationId xmlns:p14="http://schemas.microsoft.com/office/powerpoint/2010/main" val="226352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２人零和有限確定完全情報ゲームは、</a:t>
            </a:r>
            <a:endParaRPr kumimoji="1" lang="en-US" altLang="ja-JP" dirty="0"/>
          </a:p>
          <a:p>
            <a:r>
              <a:rPr kumimoji="1" lang="ja-JP" altLang="en-US"/>
              <a:t>零和ですので、自分が得点するためには、相手から点を奪うことになります。</a:t>
            </a:r>
            <a:endParaRPr kumimoji="1" lang="en-US" altLang="ja-JP" dirty="0"/>
          </a:p>
          <a:p>
            <a:r>
              <a:rPr kumimoji="1" lang="ja-JP" altLang="en-US"/>
              <a:t>すると、自分にとって最もいい手とは、自分にとって最大の利益が得られる手です、</a:t>
            </a:r>
            <a:endParaRPr kumimoji="1" lang="en-US" altLang="ja-JP" dirty="0"/>
          </a:p>
          <a:p>
            <a:r>
              <a:rPr kumimoji="1" lang="ja-JP" altLang="en-US"/>
              <a:t>そして最善手は、相手にとって最も嫌な手になります。</a:t>
            </a:r>
            <a:endParaRPr kumimoji="1" lang="en-US" altLang="ja-JP" dirty="0"/>
          </a:p>
          <a:p>
            <a:r>
              <a:rPr kumimoji="1" lang="ja-JP" altLang="en-US"/>
              <a:t>ただし、</a:t>
            </a:r>
            <a:r>
              <a:rPr kumimoji="1" lang="en-US" altLang="ja-JP" dirty="0"/>
              <a:t>3</a:t>
            </a:r>
            <a:r>
              <a:rPr kumimoji="1" lang="ja-JP" altLang="en-US"/>
              <a:t>人以上でプレイするゲームの場合、</a:t>
            </a:r>
            <a:endParaRPr kumimoji="1" lang="en-US" altLang="ja-JP" dirty="0"/>
          </a:p>
          <a:p>
            <a:r>
              <a:rPr kumimoji="1" lang="ja-JP" altLang="en-US"/>
              <a:t>自分が最大の利益が得られる手が最善手とは限りません。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3573289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こんどはバツの立場で考えてみましょう。</a:t>
            </a:r>
            <a:endParaRPr kumimoji="1" lang="en-US" altLang="ja-JP" dirty="0"/>
          </a:p>
          <a:p>
            <a:r>
              <a:rPr kumimoji="1" lang="ja-JP" altLang="en-US" dirty="0"/>
              <a:t>丸が</a:t>
            </a:r>
            <a:r>
              <a:rPr kumimoji="1" lang="en-US" altLang="ja-JP" dirty="0"/>
              <a:t>A</a:t>
            </a:r>
            <a:r>
              <a:rPr kumimoji="1" lang="ja-JP" altLang="en-US" dirty="0"/>
              <a:t>を選んだとき、点数の低い順に並べると</a:t>
            </a:r>
            <a:endParaRPr kumimoji="1" lang="en-US" altLang="ja-JP" dirty="0"/>
          </a:p>
          <a:p>
            <a:r>
              <a:rPr kumimoji="1" lang="en-US" altLang="ja-JP" dirty="0"/>
              <a:t>a, b, c </a:t>
            </a:r>
            <a:r>
              <a:rPr kumimoji="1" lang="ja-JP" altLang="en-US" dirty="0"/>
              <a:t>となります。</a:t>
            </a:r>
            <a:endParaRPr kumimoji="1" lang="en-US" altLang="ja-JP" dirty="0"/>
          </a:p>
          <a:p>
            <a:r>
              <a:rPr kumimoji="1" lang="ja-JP" altLang="en-US" dirty="0"/>
              <a:t>同様に、丸が</a:t>
            </a:r>
            <a:r>
              <a:rPr kumimoji="1" lang="en-US" altLang="ja-JP" dirty="0"/>
              <a:t>B</a:t>
            </a:r>
            <a:r>
              <a:rPr kumimoji="1" lang="ja-JP" altLang="en-US" dirty="0"/>
              <a:t>を選んだときは、</a:t>
            </a:r>
            <a:endParaRPr kumimoji="1" lang="en-US" altLang="ja-JP" dirty="0"/>
          </a:p>
          <a:p>
            <a:r>
              <a:rPr kumimoji="1" lang="en-US" altLang="ja-JP" dirty="0"/>
              <a:t>b, a, c</a:t>
            </a:r>
          </a:p>
          <a:p>
            <a:r>
              <a:rPr kumimoji="1" lang="ja-JP" altLang="en-US" dirty="0"/>
              <a:t>丸が</a:t>
            </a:r>
            <a:r>
              <a:rPr kumimoji="1" lang="en-US" altLang="ja-JP" dirty="0"/>
              <a:t>C</a:t>
            </a:r>
            <a:r>
              <a:rPr kumimoji="1" lang="ja-JP" altLang="en-US" dirty="0"/>
              <a:t>を選んだときは</a:t>
            </a:r>
            <a:endParaRPr kumimoji="1" lang="en-US" altLang="ja-JP" dirty="0"/>
          </a:p>
          <a:p>
            <a:r>
              <a:rPr kumimoji="1" lang="en-US" altLang="ja-JP" dirty="0"/>
              <a:t>b, a, c</a:t>
            </a:r>
          </a:p>
          <a:p>
            <a:r>
              <a:rPr kumimoji="1" lang="ja-JP" altLang="en-US" dirty="0"/>
              <a:t>となり、</a:t>
            </a:r>
            <a:endParaRPr kumimoji="1" lang="en-US" altLang="ja-JP" dirty="0"/>
          </a:p>
          <a:p>
            <a:r>
              <a:rPr kumimoji="1" lang="en-US" altLang="ja-JP" dirty="0"/>
              <a:t>c</a:t>
            </a:r>
            <a:r>
              <a:rPr kumimoji="1" lang="ja-JP" altLang="en-US" dirty="0"/>
              <a:t>は常に最下位となりますので、</a:t>
            </a:r>
            <a:endParaRPr kumimoji="1" lang="en-US" altLang="ja-JP" dirty="0"/>
          </a:p>
          <a:p>
            <a:r>
              <a:rPr kumimoji="1" lang="ja-JP" altLang="en-US" dirty="0"/>
              <a:t>バツは</a:t>
            </a:r>
            <a:r>
              <a:rPr kumimoji="1" lang="en-US" altLang="ja-JP" dirty="0"/>
              <a:t>c </a:t>
            </a:r>
            <a:r>
              <a:rPr kumimoji="1" lang="ja-JP" altLang="en-US" dirty="0"/>
              <a:t>を選んではいけません。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50</a:t>
            </a:fld>
            <a:endParaRPr lang="en-US" altLang="ja-JP"/>
          </a:p>
        </p:txBody>
      </p:sp>
    </p:spTree>
    <p:extLst>
      <p:ext uri="{BB962C8B-B14F-4D97-AF65-F5344CB8AC3E}">
        <p14:creationId xmlns:p14="http://schemas.microsoft.com/office/powerpoint/2010/main" val="154646546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選択肢のうち、丸は</a:t>
            </a:r>
            <a:r>
              <a:rPr kumimoji="1" lang="en-US" altLang="ja-JP" dirty="0"/>
              <a:t>A</a:t>
            </a:r>
            <a:r>
              <a:rPr kumimoji="1" lang="ja-JP" altLang="en-US" dirty="0"/>
              <a:t>を選ばず、</a:t>
            </a:r>
            <a:endParaRPr kumimoji="1" lang="en-US" altLang="ja-JP" dirty="0"/>
          </a:p>
          <a:p>
            <a:r>
              <a:rPr kumimoji="1" lang="ja-JP" altLang="en-US" dirty="0"/>
              <a:t>バツは</a:t>
            </a:r>
            <a:r>
              <a:rPr kumimoji="1" lang="en-US" altLang="ja-JP" dirty="0"/>
              <a:t>c</a:t>
            </a:r>
            <a:r>
              <a:rPr kumimoji="1" lang="ja-JP" altLang="en-US" dirty="0"/>
              <a:t>を選びませんので、</a:t>
            </a:r>
            <a:endParaRPr kumimoji="1" lang="en-US" altLang="ja-JP" dirty="0"/>
          </a:p>
          <a:p>
            <a:r>
              <a:rPr kumimoji="1" lang="ja-JP" altLang="en-US" dirty="0"/>
              <a:t>丸は</a:t>
            </a:r>
            <a:r>
              <a:rPr kumimoji="1" lang="en-US" altLang="ja-JP" dirty="0"/>
              <a:t>B</a:t>
            </a:r>
            <a:r>
              <a:rPr kumimoji="1" lang="ja-JP" altLang="en-US" dirty="0"/>
              <a:t>を選択し、バツは</a:t>
            </a:r>
            <a:r>
              <a:rPr kumimoji="1" lang="en-US" altLang="ja-JP" dirty="0"/>
              <a:t>b </a:t>
            </a:r>
            <a:r>
              <a:rPr kumimoji="1" lang="ja-JP" altLang="en-US" dirty="0"/>
              <a:t>を選択しますので、</a:t>
            </a:r>
            <a:endParaRPr kumimoji="1" lang="en-US" altLang="ja-JP" dirty="0"/>
          </a:p>
          <a:p>
            <a:r>
              <a:rPr kumimoji="1" lang="ja-JP" altLang="en-US" dirty="0"/>
              <a:t>この局面はバツの</a:t>
            </a:r>
            <a:r>
              <a:rPr kumimoji="1" lang="en-US" altLang="ja-JP" dirty="0"/>
              <a:t>2</a:t>
            </a:r>
            <a:r>
              <a:rPr kumimoji="1" lang="ja-JP" altLang="en-US" dirty="0"/>
              <a:t>点勝ちになります。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51</a:t>
            </a:fld>
            <a:endParaRPr lang="en-US" altLang="ja-JP"/>
          </a:p>
        </p:txBody>
      </p:sp>
    </p:spTree>
    <p:extLst>
      <p:ext uri="{BB962C8B-B14F-4D97-AF65-F5344CB8AC3E}">
        <p14:creationId xmlns:p14="http://schemas.microsoft.com/office/powerpoint/2010/main" val="26980187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相手が何を選んでも、他の選択肢に劣る選択肢があるならば</a:t>
            </a:r>
            <a:endParaRPr kumimoji="1" lang="en-US" altLang="ja-JP" dirty="0"/>
          </a:p>
          <a:p>
            <a:r>
              <a:rPr kumimoji="1" lang="ja-JP" altLang="en-US" dirty="0"/>
              <a:t>それを削除します。</a:t>
            </a:r>
            <a:endParaRPr kumimoji="1" lang="en-US" altLang="ja-JP" dirty="0"/>
          </a:p>
          <a:p>
            <a:r>
              <a:rPr kumimoji="1" lang="ja-JP" altLang="en-US" dirty="0"/>
              <a:t>例えばこの表の場合、</a:t>
            </a:r>
            <a:endParaRPr kumimoji="1" lang="en-US" altLang="ja-JP" dirty="0"/>
          </a:p>
          <a:p>
            <a:r>
              <a:rPr kumimoji="1" lang="ja-JP" altLang="en-US" dirty="0"/>
              <a:t>バツ側が何を選んでも、丸側が</a:t>
            </a:r>
            <a:r>
              <a:rPr kumimoji="1" lang="en-US" altLang="ja-JP" dirty="0"/>
              <a:t>D</a:t>
            </a:r>
            <a:r>
              <a:rPr kumimoji="1" lang="ja-JP" altLang="en-US" dirty="0"/>
              <a:t>を選ぶと得点は一番低くなってしまいます。</a:t>
            </a:r>
            <a:endParaRPr kumimoji="1" lang="en-US" altLang="ja-JP" dirty="0"/>
          </a:p>
          <a:p>
            <a:r>
              <a:rPr kumimoji="1" lang="ja-JP" altLang="en-US" dirty="0"/>
              <a:t>ですので、丸側は</a:t>
            </a:r>
            <a:r>
              <a:rPr kumimoji="1" lang="en-US" altLang="ja-JP" dirty="0"/>
              <a:t>D</a:t>
            </a:r>
            <a:r>
              <a:rPr kumimoji="1" lang="ja-JP" altLang="en-US" dirty="0"/>
              <a:t>を選んではいけません。</a:t>
            </a:r>
            <a:endParaRPr kumimoji="1" lang="en-US" altLang="ja-JP" dirty="0"/>
          </a:p>
          <a:p>
            <a:r>
              <a:rPr kumimoji="1" lang="ja-JP" altLang="en-US" dirty="0"/>
              <a:t>また、丸側が何を選んでもバツ側が</a:t>
            </a:r>
            <a:r>
              <a:rPr kumimoji="1" lang="en-US" altLang="ja-JP" dirty="0"/>
              <a:t>d</a:t>
            </a:r>
            <a:r>
              <a:rPr kumimoji="1" lang="ja-JP" altLang="en-US" dirty="0"/>
              <a:t>を選ぶと、得点は一番高くなってしまいます。</a:t>
            </a:r>
            <a:endParaRPr kumimoji="1" lang="en-US" altLang="ja-JP" dirty="0"/>
          </a:p>
          <a:p>
            <a:r>
              <a:rPr kumimoji="1" lang="ja-JP" altLang="en-US" dirty="0"/>
              <a:t>ですので、バツ側は</a:t>
            </a:r>
            <a:r>
              <a:rPr kumimoji="1" lang="en-US" altLang="ja-JP" dirty="0"/>
              <a:t>d</a:t>
            </a:r>
            <a:r>
              <a:rPr kumimoji="1" lang="ja-JP" altLang="en-US" dirty="0"/>
              <a:t>を選んではいけません。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52</a:t>
            </a:fld>
            <a:endParaRPr lang="en-US" altLang="ja-JP"/>
          </a:p>
        </p:txBody>
      </p:sp>
    </p:spTree>
    <p:extLst>
      <p:ext uri="{BB962C8B-B14F-4D97-AF65-F5344CB8AC3E}">
        <p14:creationId xmlns:p14="http://schemas.microsoft.com/office/powerpoint/2010/main" val="9833646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丸側の選択肢</a:t>
            </a:r>
            <a:r>
              <a:rPr kumimoji="1" lang="en-US" altLang="ja-JP" dirty="0"/>
              <a:t>D,</a:t>
            </a:r>
            <a:r>
              <a:rPr kumimoji="1" lang="ja-JP" altLang="en-US" dirty="0"/>
              <a:t>バツ側の選択肢</a:t>
            </a:r>
            <a:r>
              <a:rPr kumimoji="1" lang="en-US" altLang="ja-JP" dirty="0"/>
              <a:t>d</a:t>
            </a:r>
            <a:r>
              <a:rPr kumimoji="1" lang="ja-JP" altLang="en-US" dirty="0"/>
              <a:t>が消えた状態でもう一度チェックしてみましょう。</a:t>
            </a:r>
            <a:endParaRPr kumimoji="1" lang="en-US" altLang="ja-JP" dirty="0"/>
          </a:p>
          <a:p>
            <a:r>
              <a:rPr kumimoji="1" lang="ja-JP" altLang="en-US" dirty="0"/>
              <a:t>バツが</a:t>
            </a:r>
            <a:r>
              <a:rPr kumimoji="1" lang="en-US" altLang="ja-JP" dirty="0"/>
              <a:t>d</a:t>
            </a:r>
            <a:r>
              <a:rPr kumimoji="1" lang="ja-JP" altLang="en-US" dirty="0"/>
              <a:t>以外を選んだ場合、丸が</a:t>
            </a:r>
            <a:r>
              <a:rPr kumimoji="1" lang="en-US" altLang="ja-JP" dirty="0"/>
              <a:t>A</a:t>
            </a:r>
            <a:r>
              <a:rPr kumimoji="1" lang="ja-JP" altLang="en-US" dirty="0"/>
              <a:t>を選ぶと得点は最低になります。</a:t>
            </a:r>
            <a:endParaRPr kumimoji="1" lang="en-US" altLang="ja-JP" dirty="0"/>
          </a:p>
          <a:p>
            <a:r>
              <a:rPr kumimoji="1" lang="ja-JP" altLang="en-US" dirty="0"/>
              <a:t>バツは</a:t>
            </a:r>
            <a:r>
              <a:rPr kumimoji="1" lang="en-US" altLang="ja-JP" dirty="0"/>
              <a:t>d</a:t>
            </a:r>
            <a:r>
              <a:rPr kumimoji="1" lang="ja-JP" altLang="en-US" dirty="0"/>
              <a:t>を選ばないのですから、丸は</a:t>
            </a:r>
            <a:r>
              <a:rPr kumimoji="1" lang="en-US" altLang="ja-JP" dirty="0"/>
              <a:t>A</a:t>
            </a:r>
            <a:r>
              <a:rPr kumimoji="1" lang="ja-JP" altLang="en-US" dirty="0"/>
              <a:t>を選んではいけません。</a:t>
            </a:r>
            <a:endParaRPr kumimoji="1" lang="en-US" altLang="ja-JP" dirty="0"/>
          </a:p>
          <a:p>
            <a:r>
              <a:rPr kumimoji="1" lang="ja-JP" altLang="en-US" dirty="0"/>
              <a:t>また、丸が</a:t>
            </a:r>
            <a:r>
              <a:rPr kumimoji="1" lang="en-US" altLang="ja-JP" dirty="0"/>
              <a:t>D</a:t>
            </a:r>
            <a:r>
              <a:rPr kumimoji="1" lang="ja-JP" altLang="en-US" dirty="0"/>
              <a:t>以外を選んだ場合、バツが</a:t>
            </a:r>
            <a:r>
              <a:rPr kumimoji="1" lang="en-US" altLang="ja-JP" dirty="0"/>
              <a:t>b</a:t>
            </a:r>
            <a:r>
              <a:rPr kumimoji="1" lang="ja-JP" altLang="en-US" dirty="0"/>
              <a:t>を選ぶと特定は最高になります。</a:t>
            </a:r>
            <a:endParaRPr kumimoji="1" lang="en-US" altLang="ja-JP" dirty="0"/>
          </a:p>
          <a:p>
            <a:r>
              <a:rPr kumimoji="1" lang="ja-JP" altLang="en-US" dirty="0"/>
              <a:t>丸は</a:t>
            </a:r>
            <a:r>
              <a:rPr kumimoji="1" lang="en-US" altLang="ja-JP" dirty="0"/>
              <a:t>D</a:t>
            </a:r>
            <a:r>
              <a:rPr kumimoji="1" lang="ja-JP" altLang="en-US" dirty="0"/>
              <a:t>を選ばないのですから、バツは</a:t>
            </a:r>
            <a:r>
              <a:rPr kumimoji="1" lang="en-US" altLang="ja-JP" dirty="0"/>
              <a:t>b</a:t>
            </a:r>
            <a:r>
              <a:rPr kumimoji="1" lang="ja-JP" altLang="en-US" dirty="0"/>
              <a:t>を選んではいけません。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53</a:t>
            </a:fld>
            <a:endParaRPr lang="en-US" altLang="ja-JP"/>
          </a:p>
        </p:txBody>
      </p:sp>
    </p:spTree>
    <p:extLst>
      <p:ext uri="{BB962C8B-B14F-4D97-AF65-F5344CB8AC3E}">
        <p14:creationId xmlns:p14="http://schemas.microsoft.com/office/powerpoint/2010/main" val="21218923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選択肢がさらに消えた状態でもう一度チェックします。</a:t>
            </a:r>
            <a:endParaRPr kumimoji="1" lang="en-US" altLang="ja-JP" dirty="0"/>
          </a:p>
          <a:p>
            <a:r>
              <a:rPr kumimoji="1" lang="ja-JP" altLang="en-US" dirty="0"/>
              <a:t>残りの選択肢では、バツ側が何を選んでも</a:t>
            </a:r>
            <a:endParaRPr kumimoji="1" lang="en-US" altLang="ja-JP" dirty="0"/>
          </a:p>
          <a:p>
            <a:r>
              <a:rPr kumimoji="1" lang="ja-JP" altLang="en-US" dirty="0"/>
              <a:t>丸側が</a:t>
            </a:r>
            <a:r>
              <a:rPr kumimoji="1" lang="en-US" altLang="ja-JP" dirty="0"/>
              <a:t>B</a:t>
            </a:r>
            <a:r>
              <a:rPr kumimoji="1" lang="ja-JP" altLang="en-US" dirty="0"/>
              <a:t>を選べば最も点数が高くなります。</a:t>
            </a:r>
            <a:endParaRPr kumimoji="1" lang="en-US" altLang="ja-JP" dirty="0"/>
          </a:p>
          <a:p>
            <a:r>
              <a:rPr kumimoji="1" lang="ja-JP" altLang="en-US" dirty="0"/>
              <a:t>よって、丸側は</a:t>
            </a:r>
            <a:r>
              <a:rPr kumimoji="1" lang="en-US" altLang="ja-JP" dirty="0"/>
              <a:t>B</a:t>
            </a:r>
            <a:r>
              <a:rPr kumimoji="1" lang="ja-JP" altLang="en-US" dirty="0"/>
              <a:t>を選ぶべきです。</a:t>
            </a:r>
            <a:endParaRPr kumimoji="1" lang="en-US" altLang="ja-JP" dirty="0"/>
          </a:p>
          <a:p>
            <a:r>
              <a:rPr kumimoji="1" lang="ja-JP" altLang="en-US" dirty="0"/>
              <a:t>一方、丸側が何を選んでも</a:t>
            </a:r>
            <a:endParaRPr kumimoji="1" lang="en-US" altLang="ja-JP" dirty="0"/>
          </a:p>
          <a:p>
            <a:r>
              <a:rPr kumimoji="1" lang="ja-JP" altLang="en-US" dirty="0"/>
              <a:t>バツ側が</a:t>
            </a:r>
            <a:r>
              <a:rPr kumimoji="1" lang="en-US" altLang="ja-JP" dirty="0"/>
              <a:t>e </a:t>
            </a:r>
            <a:r>
              <a:rPr kumimoji="1" lang="ja-JP" altLang="en-US" dirty="0"/>
              <a:t>を選べば得点は最も低くなります。</a:t>
            </a:r>
            <a:endParaRPr kumimoji="1" lang="en-US" altLang="ja-JP" dirty="0"/>
          </a:p>
          <a:p>
            <a:r>
              <a:rPr kumimoji="1" lang="ja-JP" altLang="en-US" dirty="0"/>
              <a:t>よってバツ側は</a:t>
            </a:r>
            <a:r>
              <a:rPr kumimoji="1" lang="en-US" altLang="ja-JP" dirty="0"/>
              <a:t>e </a:t>
            </a:r>
            <a:r>
              <a:rPr kumimoji="1" lang="ja-JP" altLang="en-US" dirty="0"/>
              <a:t>を選ぶべきです。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54</a:t>
            </a:fld>
            <a:endParaRPr lang="en-US" altLang="ja-JP"/>
          </a:p>
        </p:txBody>
      </p:sp>
    </p:spTree>
    <p:extLst>
      <p:ext uri="{BB962C8B-B14F-4D97-AF65-F5344CB8AC3E}">
        <p14:creationId xmlns:p14="http://schemas.microsoft.com/office/powerpoint/2010/main" val="98744803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結局、丸は</a:t>
            </a:r>
            <a:r>
              <a:rPr kumimoji="1" lang="en-US" altLang="ja-JP" dirty="0"/>
              <a:t>B</a:t>
            </a:r>
            <a:r>
              <a:rPr kumimoji="1" lang="ja-JP" altLang="en-US" dirty="0"/>
              <a:t>を選択肢、バツは</a:t>
            </a:r>
            <a:r>
              <a:rPr kumimoji="1" lang="en-US" altLang="ja-JP" dirty="0"/>
              <a:t>e </a:t>
            </a:r>
            <a:r>
              <a:rPr kumimoji="1" lang="ja-JP" altLang="en-US" dirty="0"/>
              <a:t>を選択することになりますので、</a:t>
            </a:r>
            <a:endParaRPr kumimoji="1" lang="en-US" altLang="ja-JP" dirty="0"/>
          </a:p>
          <a:p>
            <a:r>
              <a:rPr kumimoji="1" lang="ja-JP" altLang="en-US" dirty="0"/>
              <a:t>この局面は丸の</a:t>
            </a:r>
            <a:r>
              <a:rPr kumimoji="1" lang="en-US" altLang="ja-JP" dirty="0"/>
              <a:t>1</a:t>
            </a:r>
            <a:r>
              <a:rPr kumimoji="1" lang="ja-JP" altLang="en-US" dirty="0"/>
              <a:t>点勝ちとなります。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55</a:t>
            </a:fld>
            <a:endParaRPr lang="en-US" altLang="ja-JP"/>
          </a:p>
        </p:txBody>
      </p:sp>
    </p:spTree>
    <p:extLst>
      <p:ext uri="{BB962C8B-B14F-4D97-AF65-F5344CB8AC3E}">
        <p14:creationId xmlns:p14="http://schemas.microsoft.com/office/powerpoint/2010/main" val="86802303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こちらの表ではどうでしょう。</a:t>
            </a:r>
            <a:endParaRPr kumimoji="1" lang="en-US" altLang="ja-JP" dirty="0"/>
          </a:p>
          <a:p>
            <a:r>
              <a:rPr kumimoji="1" lang="ja-JP" altLang="en-US" dirty="0"/>
              <a:t>バツ側が</a:t>
            </a:r>
            <a:r>
              <a:rPr kumimoji="1" lang="en-US" altLang="ja-JP" dirty="0"/>
              <a:t>a</a:t>
            </a:r>
            <a:r>
              <a:rPr kumimoji="1" lang="ja-JP" altLang="en-US" dirty="0"/>
              <a:t>を選んだ場合、</a:t>
            </a:r>
            <a:endParaRPr kumimoji="1" lang="en-US" altLang="ja-JP" dirty="0"/>
          </a:p>
          <a:p>
            <a:r>
              <a:rPr kumimoji="1" lang="ja-JP" altLang="en-US" dirty="0"/>
              <a:t>点数を大きい順に並べると、</a:t>
            </a:r>
            <a:r>
              <a:rPr kumimoji="1" lang="en-US" altLang="ja-JP" dirty="0"/>
              <a:t>B,</a:t>
            </a:r>
            <a:r>
              <a:rPr kumimoji="1" lang="ja-JP" altLang="en-US" dirty="0"/>
              <a:t> </a:t>
            </a:r>
            <a:r>
              <a:rPr kumimoji="1" lang="en-US" altLang="ja-JP" dirty="0"/>
              <a:t>C,</a:t>
            </a:r>
            <a:r>
              <a:rPr kumimoji="1" lang="ja-JP" altLang="en-US" dirty="0"/>
              <a:t> </a:t>
            </a:r>
            <a:r>
              <a:rPr kumimoji="1" lang="en-US" altLang="ja-JP" dirty="0"/>
              <a:t>A</a:t>
            </a:r>
            <a:r>
              <a:rPr kumimoji="1" lang="ja-JP" altLang="en-US" dirty="0"/>
              <a:t> になります。</a:t>
            </a:r>
            <a:endParaRPr kumimoji="1" lang="en-US" altLang="ja-JP" dirty="0"/>
          </a:p>
          <a:p>
            <a:r>
              <a:rPr kumimoji="1" lang="ja-JP" altLang="en-US" dirty="0"/>
              <a:t>同様にバツ側が</a:t>
            </a:r>
            <a:r>
              <a:rPr kumimoji="1" lang="en-US" altLang="ja-JP" dirty="0"/>
              <a:t>b </a:t>
            </a:r>
            <a:r>
              <a:rPr kumimoji="1" lang="ja-JP" altLang="en-US" dirty="0"/>
              <a:t>を選んだ場合は</a:t>
            </a:r>
            <a:r>
              <a:rPr kumimoji="1" lang="en-US" altLang="ja-JP" dirty="0"/>
              <a:t>A, B, C</a:t>
            </a:r>
          </a:p>
          <a:p>
            <a:r>
              <a:rPr kumimoji="1" lang="ja-JP" altLang="en-US" dirty="0"/>
              <a:t>バツ側が </a:t>
            </a:r>
            <a:r>
              <a:rPr kumimoji="1" lang="en-US" altLang="ja-JP" dirty="0"/>
              <a:t>c </a:t>
            </a:r>
            <a:r>
              <a:rPr kumimoji="1" lang="ja-JP" altLang="en-US" dirty="0"/>
              <a:t>を選んだ場合は</a:t>
            </a:r>
            <a:r>
              <a:rPr kumimoji="1" lang="en-US" altLang="ja-JP" dirty="0"/>
              <a:t>C, B, A </a:t>
            </a:r>
            <a:r>
              <a:rPr kumimoji="1" lang="ja-JP" altLang="en-US" dirty="0"/>
              <a:t>になります。</a:t>
            </a:r>
            <a:endParaRPr kumimoji="1" lang="en-US" altLang="ja-JP" dirty="0"/>
          </a:p>
          <a:p>
            <a:r>
              <a:rPr kumimoji="1" lang="ja-JP" altLang="en-US" dirty="0"/>
              <a:t>この場合、丸側は他の選択肢と比べて特に優れた選択肢も劣る選択肢もありません。</a:t>
            </a:r>
            <a:endParaRPr kumimoji="1" lang="en-US" altLang="ja-JP" dirty="0"/>
          </a:p>
          <a:p>
            <a:r>
              <a:rPr kumimoji="1" lang="ja-JP" altLang="en-US" dirty="0"/>
              <a:t>バツ側も同様です。</a:t>
            </a:r>
            <a:endParaRPr kumimoji="1" lang="en-US" altLang="ja-JP" dirty="0"/>
          </a:p>
          <a:p>
            <a:r>
              <a:rPr kumimoji="1" lang="ja-JP" altLang="en-US" dirty="0"/>
              <a:t>丸側、バツ側共に出すべき手も出すべきではない手もありませんので、</a:t>
            </a:r>
            <a:endParaRPr kumimoji="1" lang="en-US" altLang="ja-JP" dirty="0"/>
          </a:p>
          <a:p>
            <a:r>
              <a:rPr kumimoji="1" lang="ja-JP" altLang="en-US" dirty="0"/>
              <a:t>この局面での勝敗は不明になります。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56</a:t>
            </a:fld>
            <a:endParaRPr lang="en-US" altLang="ja-JP"/>
          </a:p>
        </p:txBody>
      </p:sp>
    </p:spTree>
    <p:extLst>
      <p:ext uri="{BB962C8B-B14F-4D97-AF65-F5344CB8AC3E}">
        <p14:creationId xmlns:p14="http://schemas.microsoft.com/office/powerpoint/2010/main" val="383518170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こちらの表の場合はどうでしょう。</a:t>
            </a:r>
            <a:endParaRPr kumimoji="1" lang="en-US" altLang="ja-JP" dirty="0"/>
          </a:p>
          <a:p>
            <a:r>
              <a:rPr kumimoji="1" lang="ja-JP" altLang="en-US" dirty="0"/>
              <a:t>丸側の選択肢では、常に</a:t>
            </a:r>
            <a:r>
              <a:rPr kumimoji="1" lang="en-US" altLang="ja-JP" dirty="0"/>
              <a:t>1</a:t>
            </a:r>
            <a:r>
              <a:rPr kumimoji="1" lang="ja-JP" altLang="en-US" dirty="0"/>
              <a:t>位となる選択肢や常に最下位となる選択肢はありません。</a:t>
            </a:r>
            <a:endParaRPr kumimoji="1" lang="en-US" altLang="ja-JP" dirty="0"/>
          </a:p>
          <a:p>
            <a:r>
              <a:rPr kumimoji="1" lang="ja-JP" altLang="en-US" dirty="0"/>
              <a:t>ですが、出すべきではない手をしぼることはできます。</a:t>
            </a:r>
            <a:endParaRPr kumimoji="1" lang="en-US" altLang="ja-JP" dirty="0"/>
          </a:p>
          <a:p>
            <a:r>
              <a:rPr kumimoji="1" lang="ja-JP" altLang="en-US" dirty="0"/>
              <a:t>丸側の選択肢のうち、</a:t>
            </a:r>
            <a:r>
              <a:rPr kumimoji="1" lang="en-US" altLang="ja-JP" dirty="0"/>
              <a:t>A</a:t>
            </a:r>
            <a:r>
              <a:rPr kumimoji="1" lang="ja-JP" altLang="en-US" dirty="0"/>
              <a:t>と</a:t>
            </a:r>
            <a:r>
              <a:rPr kumimoji="1" lang="en-US" altLang="ja-JP" dirty="0"/>
              <a:t>B</a:t>
            </a:r>
            <a:r>
              <a:rPr kumimoji="1" lang="ja-JP" altLang="en-US" dirty="0"/>
              <a:t>を比較します。</a:t>
            </a:r>
            <a:endParaRPr kumimoji="1" lang="en-US" altLang="ja-JP" dirty="0"/>
          </a:p>
          <a:p>
            <a:r>
              <a:rPr kumimoji="1" lang="en-US" altLang="ja-JP" dirty="0"/>
              <a:t>A</a:t>
            </a:r>
            <a:r>
              <a:rPr kumimoji="1" lang="ja-JP" altLang="en-US" dirty="0"/>
              <a:t>と</a:t>
            </a:r>
            <a:r>
              <a:rPr kumimoji="1" lang="en-US" altLang="ja-JP" dirty="0"/>
              <a:t>B</a:t>
            </a:r>
            <a:r>
              <a:rPr kumimoji="1" lang="ja-JP" altLang="en-US" dirty="0"/>
              <a:t>では、バツ側が何を出しても</a:t>
            </a:r>
            <a:r>
              <a:rPr kumimoji="1" lang="en-US" altLang="ja-JP" dirty="0"/>
              <a:t>A</a:t>
            </a:r>
            <a:r>
              <a:rPr kumimoji="1" lang="ja-JP" altLang="en-US" dirty="0"/>
              <a:t>より</a:t>
            </a:r>
            <a:r>
              <a:rPr kumimoji="1" lang="en-US" altLang="ja-JP" dirty="0"/>
              <a:t>B</a:t>
            </a:r>
            <a:r>
              <a:rPr kumimoji="1" lang="ja-JP" altLang="en-US" dirty="0"/>
              <a:t>の方が点数が高くなります。</a:t>
            </a:r>
            <a:endParaRPr kumimoji="1" lang="en-US" altLang="ja-JP" dirty="0"/>
          </a:p>
          <a:p>
            <a:r>
              <a:rPr kumimoji="1" lang="ja-JP" altLang="en-US" dirty="0"/>
              <a:t>よって、丸は</a:t>
            </a:r>
            <a:r>
              <a:rPr kumimoji="1" lang="en-US" altLang="ja-JP" dirty="0"/>
              <a:t>A</a:t>
            </a:r>
            <a:r>
              <a:rPr kumimoji="1" lang="ja-JP" altLang="en-US" dirty="0"/>
              <a:t>よりは</a:t>
            </a:r>
            <a:r>
              <a:rPr kumimoji="1" lang="en-US" altLang="ja-JP" dirty="0"/>
              <a:t>B</a:t>
            </a:r>
            <a:r>
              <a:rPr kumimoji="1" lang="ja-JP" altLang="en-US" dirty="0"/>
              <a:t>を出すべきです。</a:t>
            </a:r>
            <a:endParaRPr kumimoji="1" lang="en-US" altLang="ja-JP" dirty="0"/>
          </a:p>
          <a:p>
            <a:r>
              <a:rPr kumimoji="1" lang="ja-JP" altLang="en-US" dirty="0"/>
              <a:t>また、丸側の選択肢のうち、</a:t>
            </a:r>
            <a:r>
              <a:rPr kumimoji="1" lang="en-US" altLang="ja-JP" dirty="0"/>
              <a:t>C</a:t>
            </a:r>
            <a:r>
              <a:rPr kumimoji="1" lang="ja-JP" altLang="en-US" dirty="0"/>
              <a:t>と</a:t>
            </a:r>
            <a:r>
              <a:rPr kumimoji="1" lang="en-US" altLang="ja-JP" dirty="0"/>
              <a:t>D</a:t>
            </a:r>
            <a:r>
              <a:rPr kumimoji="1" lang="ja-JP" altLang="en-US" dirty="0"/>
              <a:t>を比較すると、</a:t>
            </a:r>
            <a:endParaRPr kumimoji="1" lang="en-US" altLang="ja-JP" dirty="0"/>
          </a:p>
          <a:p>
            <a:r>
              <a:rPr kumimoji="1" lang="en-US" altLang="ja-JP" dirty="0"/>
              <a:t>D</a:t>
            </a:r>
            <a:r>
              <a:rPr kumimoji="1" lang="ja-JP" altLang="en-US" dirty="0"/>
              <a:t>よりは</a:t>
            </a:r>
            <a:r>
              <a:rPr kumimoji="1" lang="en-US" altLang="ja-JP" dirty="0"/>
              <a:t>C</a:t>
            </a:r>
            <a:r>
              <a:rPr kumimoji="1" lang="ja-JP" altLang="en-US" dirty="0"/>
              <a:t>を出すべきとわかります。</a:t>
            </a:r>
            <a:endParaRPr kumimoji="1" lang="en-US" altLang="ja-JP" dirty="0"/>
          </a:p>
          <a:p>
            <a:r>
              <a:rPr kumimoji="1" lang="ja-JP" altLang="en-US" dirty="0"/>
              <a:t>同様にバツ側は、</a:t>
            </a:r>
            <a:r>
              <a:rPr kumimoji="1" lang="en-US" altLang="ja-JP" dirty="0"/>
              <a:t>b</a:t>
            </a:r>
            <a:r>
              <a:rPr kumimoji="1" lang="ja-JP" altLang="en-US" dirty="0"/>
              <a:t>よりは</a:t>
            </a:r>
            <a:r>
              <a:rPr kumimoji="1" lang="en-US" altLang="ja-JP" dirty="0"/>
              <a:t>a</a:t>
            </a:r>
            <a:r>
              <a:rPr kumimoji="1" lang="ja-JP" altLang="en-US" dirty="0"/>
              <a:t>を出すべきですし、</a:t>
            </a:r>
            <a:r>
              <a:rPr kumimoji="1" lang="en-US" altLang="ja-JP" dirty="0"/>
              <a:t>c </a:t>
            </a:r>
            <a:r>
              <a:rPr kumimoji="1" lang="ja-JP" altLang="en-US" dirty="0"/>
              <a:t>よりは </a:t>
            </a:r>
            <a:r>
              <a:rPr kumimoji="1" lang="en-US" altLang="ja-JP" dirty="0"/>
              <a:t>d </a:t>
            </a:r>
            <a:r>
              <a:rPr kumimoji="1" lang="ja-JP" altLang="en-US" dirty="0"/>
              <a:t>を出すべきです。</a:t>
            </a:r>
            <a:endParaRPr kumimoji="1" lang="en-US" altLang="ja-JP" dirty="0"/>
          </a:p>
          <a:p>
            <a:r>
              <a:rPr kumimoji="1" lang="ja-JP" altLang="en-US" dirty="0"/>
              <a:t>よって、丸側は、</a:t>
            </a:r>
            <a:r>
              <a:rPr kumimoji="1" lang="en-US" altLang="ja-JP" dirty="0"/>
              <a:t>B </a:t>
            </a:r>
            <a:r>
              <a:rPr kumimoji="1" lang="ja-JP" altLang="en-US" dirty="0"/>
              <a:t>か </a:t>
            </a:r>
            <a:r>
              <a:rPr kumimoji="1" lang="en-US" altLang="ja-JP" dirty="0"/>
              <a:t>C</a:t>
            </a:r>
            <a:r>
              <a:rPr kumimoji="1" lang="ja-JP" altLang="en-US" dirty="0"/>
              <a:t>、バツ側は </a:t>
            </a:r>
            <a:r>
              <a:rPr kumimoji="1" lang="en-US" altLang="ja-JP" dirty="0"/>
              <a:t>a </a:t>
            </a:r>
            <a:r>
              <a:rPr kumimoji="1" lang="ja-JP" altLang="en-US" dirty="0"/>
              <a:t>か </a:t>
            </a:r>
            <a:r>
              <a:rPr kumimoji="1" lang="en-US" altLang="ja-JP" dirty="0"/>
              <a:t>d </a:t>
            </a:r>
            <a:r>
              <a:rPr kumimoji="1" lang="ja-JP" altLang="en-US" dirty="0"/>
              <a:t>を出すべき、となります。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57</a:t>
            </a:fld>
            <a:endParaRPr lang="en-US" altLang="ja-JP"/>
          </a:p>
        </p:txBody>
      </p:sp>
    </p:spTree>
    <p:extLst>
      <p:ext uri="{BB962C8B-B14F-4D97-AF65-F5344CB8AC3E}">
        <p14:creationId xmlns:p14="http://schemas.microsoft.com/office/powerpoint/2010/main" val="140849507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ここまでの流れをフローチャートにしてみましょう。</a:t>
            </a:r>
            <a:endParaRPr kumimoji="1" lang="en-US" altLang="ja-JP" dirty="0"/>
          </a:p>
          <a:p>
            <a:r>
              <a:rPr kumimoji="1" lang="ja-JP" altLang="en-US" dirty="0"/>
              <a:t>相手が何を選んでも、他の選択肢に劣る選択肢があれば、</a:t>
            </a:r>
            <a:endParaRPr kumimoji="1" lang="en-US" altLang="ja-JP" dirty="0"/>
          </a:p>
          <a:p>
            <a:r>
              <a:rPr kumimoji="1" lang="ja-JP" altLang="en-US" dirty="0"/>
              <a:t>その選択肢を削除します。</a:t>
            </a:r>
            <a:endParaRPr kumimoji="1" lang="en-US" altLang="ja-JP" dirty="0"/>
          </a:p>
          <a:p>
            <a:r>
              <a:rPr kumimoji="1" lang="ja-JP" altLang="en-US" dirty="0"/>
              <a:t>これを繰り返していき、削除できる選択肢が無くなったときに、</a:t>
            </a:r>
            <a:endParaRPr kumimoji="1" lang="en-US" altLang="ja-JP" dirty="0"/>
          </a:p>
          <a:p>
            <a:r>
              <a:rPr kumimoji="1" lang="ja-JP" altLang="en-US" dirty="0"/>
              <a:t>双方の選択肢が</a:t>
            </a:r>
            <a:r>
              <a:rPr kumimoji="1" lang="en-US" altLang="ja-JP" dirty="0"/>
              <a:t>2</a:t>
            </a:r>
            <a:r>
              <a:rPr kumimoji="1" lang="ja-JP" altLang="en-US" dirty="0"/>
              <a:t>個以上あれば勝敗は不明です。</a:t>
            </a:r>
            <a:endParaRPr kumimoji="1" lang="en-US" altLang="ja-JP" dirty="0"/>
          </a:p>
          <a:p>
            <a:r>
              <a:rPr kumimoji="1" lang="ja-JP" altLang="en-US" dirty="0"/>
              <a:t>一方、双方の選択肢が</a:t>
            </a:r>
            <a:r>
              <a:rPr kumimoji="1" lang="en-US" altLang="ja-JP" dirty="0"/>
              <a:t>1</a:t>
            </a:r>
            <a:r>
              <a:rPr kumimoji="1" lang="ja-JP" altLang="en-US" dirty="0"/>
              <a:t>つだけ残れば、勝敗が確定します。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58</a:t>
            </a:fld>
            <a:endParaRPr lang="en-US" altLang="ja-JP"/>
          </a:p>
        </p:txBody>
      </p:sp>
    </p:spTree>
    <p:extLst>
      <p:ext uri="{BB962C8B-B14F-4D97-AF65-F5344CB8AC3E}">
        <p14:creationId xmlns:p14="http://schemas.microsoft.com/office/powerpoint/2010/main" val="27785932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さて、ここでフランスのジャンケンを紹介しましょう。</a:t>
            </a:r>
            <a:endParaRPr kumimoji="1" lang="en-US" altLang="ja-JP" dirty="0"/>
          </a:p>
          <a:p>
            <a:r>
              <a:rPr kumimoji="1" lang="ja-JP" altLang="en-US" dirty="0"/>
              <a:t>フランスのジャンケンでは、石、鋏、紙に加えて、壺を出せます。</a:t>
            </a:r>
            <a:endParaRPr kumimoji="1" lang="en-US" altLang="ja-JP" dirty="0"/>
          </a:p>
          <a:p>
            <a:r>
              <a:rPr kumimoji="1" lang="ja-JP" altLang="en-US" dirty="0"/>
              <a:t>石は壺の中に入ってしまいますので、</a:t>
            </a:r>
            <a:endParaRPr kumimoji="1" lang="en-US" altLang="ja-JP" dirty="0"/>
          </a:p>
          <a:p>
            <a:r>
              <a:rPr kumimoji="1" lang="ja-JP" altLang="en-US" dirty="0"/>
              <a:t>壺と石なら壺の勝ち、</a:t>
            </a:r>
            <a:endParaRPr kumimoji="1" lang="en-US" altLang="ja-JP" dirty="0"/>
          </a:p>
          <a:p>
            <a:r>
              <a:rPr kumimoji="1" lang="ja-JP" altLang="en-US" dirty="0"/>
              <a:t>鋏では壺は切れませんので、</a:t>
            </a:r>
            <a:endParaRPr kumimoji="1" lang="en-US" altLang="ja-JP" dirty="0"/>
          </a:p>
          <a:p>
            <a:r>
              <a:rPr kumimoji="1" lang="ja-JP" altLang="en-US" dirty="0"/>
              <a:t>鋏と壺なら壺の勝ち、</a:t>
            </a:r>
            <a:endParaRPr kumimoji="1" lang="en-US" altLang="ja-JP" dirty="0"/>
          </a:p>
          <a:p>
            <a:r>
              <a:rPr kumimoji="1" lang="ja-JP" altLang="en-US" dirty="0"/>
              <a:t>紙は壺を包めますので、</a:t>
            </a:r>
            <a:endParaRPr kumimoji="1" lang="en-US" altLang="ja-JP" dirty="0"/>
          </a:p>
          <a:p>
            <a:r>
              <a:rPr kumimoji="1" lang="ja-JP" altLang="en-US" dirty="0"/>
              <a:t>紙と壺なら紙の勝ちです。</a:t>
            </a:r>
            <a:endParaRPr kumimoji="1" lang="en-US" altLang="ja-JP" dirty="0"/>
          </a:p>
          <a:p>
            <a:r>
              <a:rPr kumimoji="1" lang="ja-JP" altLang="en-US" dirty="0"/>
              <a:t>壺同士ならもちろん引き分けです。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59</a:t>
            </a:fld>
            <a:endParaRPr lang="en-US" altLang="ja-JP"/>
          </a:p>
        </p:txBody>
      </p:sp>
    </p:spTree>
    <p:extLst>
      <p:ext uri="{BB962C8B-B14F-4D97-AF65-F5344CB8AC3E}">
        <p14:creationId xmlns:p14="http://schemas.microsoft.com/office/powerpoint/2010/main" val="3234727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例えば、４人で麻雀をする場合を考えてみましょう。</a:t>
            </a:r>
            <a:endParaRPr kumimoji="1" lang="en-US" altLang="ja-JP" dirty="0"/>
          </a:p>
          <a:p>
            <a:r>
              <a:rPr kumimoji="1" lang="ja-JP" altLang="en-US" dirty="0"/>
              <a:t>現在、自分の点数は</a:t>
            </a:r>
            <a:r>
              <a:rPr kumimoji="1" lang="en-US" altLang="ja-JP" dirty="0"/>
              <a:t>25000</a:t>
            </a:r>
            <a:r>
              <a:rPr kumimoji="1" lang="ja-JP" altLang="en-US" dirty="0"/>
              <a:t>点で最下位です。</a:t>
            </a:r>
            <a:endParaRPr kumimoji="1" lang="en-US" altLang="ja-JP" dirty="0"/>
          </a:p>
          <a:p>
            <a:r>
              <a:rPr kumimoji="1" lang="ja-JP" altLang="en-US" dirty="0"/>
              <a:t>残りのプレーヤーは、それぞれ</a:t>
            </a:r>
            <a:r>
              <a:rPr kumimoji="1" lang="en-US" altLang="ja-JP" dirty="0"/>
              <a:t>35000</a:t>
            </a:r>
            <a:r>
              <a:rPr kumimoji="1" lang="ja-JP" altLang="en-US" dirty="0"/>
              <a:t>点、</a:t>
            </a:r>
            <a:r>
              <a:rPr kumimoji="1" lang="en-US" altLang="ja-JP" dirty="0"/>
              <a:t>33000</a:t>
            </a:r>
            <a:r>
              <a:rPr kumimoji="1" lang="ja-JP" altLang="en-US" dirty="0"/>
              <a:t>点、</a:t>
            </a:r>
            <a:r>
              <a:rPr kumimoji="1" lang="en-US" altLang="ja-JP" dirty="0"/>
              <a:t>27000</a:t>
            </a:r>
            <a:r>
              <a:rPr kumimoji="1" lang="ja-JP" altLang="en-US" dirty="0"/>
              <a:t>を持っています。</a:t>
            </a:r>
            <a:endParaRPr kumimoji="1" lang="en-US" altLang="ja-JP" dirty="0"/>
          </a:p>
          <a:p>
            <a:r>
              <a:rPr kumimoji="1" lang="ja-JP" altLang="en-US" dirty="0"/>
              <a:t>ここで自分が一位のプレイヤーから</a:t>
            </a:r>
            <a:r>
              <a:rPr kumimoji="1" lang="en-US" altLang="ja-JP" dirty="0"/>
              <a:t>7700</a:t>
            </a:r>
            <a:r>
              <a:rPr kumimoji="1" lang="ja-JP" altLang="en-US" dirty="0"/>
              <a:t>点を得たとします。</a:t>
            </a:r>
            <a:endParaRPr kumimoji="1" lang="en-US" altLang="ja-JP" dirty="0"/>
          </a:p>
          <a:p>
            <a:r>
              <a:rPr kumimoji="1" lang="ja-JP" altLang="en-US" dirty="0"/>
              <a:t>零和ですので、自分が</a:t>
            </a:r>
            <a:r>
              <a:rPr kumimoji="1" lang="en-US" altLang="ja-JP" dirty="0"/>
              <a:t>7700</a:t>
            </a:r>
            <a:r>
              <a:rPr kumimoji="1" lang="ja-JP" altLang="en-US" dirty="0"/>
              <a:t>点ましたので、</a:t>
            </a:r>
            <a:r>
              <a:rPr kumimoji="1" lang="en-US" altLang="ja-JP" dirty="0"/>
              <a:t>1</a:t>
            </a:r>
            <a:r>
              <a:rPr kumimoji="1" lang="ja-JP" altLang="en-US" dirty="0"/>
              <a:t>位のプレイヤーは</a:t>
            </a:r>
            <a:r>
              <a:rPr kumimoji="1" lang="en-US" altLang="ja-JP" dirty="0"/>
              <a:t>7700</a:t>
            </a:r>
            <a:r>
              <a:rPr kumimoji="1" lang="ja-JP" altLang="en-US" dirty="0"/>
              <a:t>点失います。</a:t>
            </a:r>
            <a:endParaRPr kumimoji="1" lang="en-US" altLang="ja-JP" dirty="0"/>
          </a:p>
          <a:p>
            <a:r>
              <a:rPr kumimoji="1" lang="ja-JP" altLang="en-US" dirty="0"/>
              <a:t>すると、自分は２位に、１位だったプレイヤーは３位になりました。</a:t>
            </a:r>
            <a:endParaRPr kumimoji="1" lang="en-US" altLang="ja-JP" dirty="0"/>
          </a:p>
          <a:p>
            <a:r>
              <a:rPr kumimoji="1" lang="ja-JP" altLang="en-US" dirty="0"/>
              <a:t>残りの２人のプレイヤーは今回点数の増減はありません。</a:t>
            </a:r>
            <a:endParaRPr kumimoji="1" lang="en-US" altLang="ja-JP" dirty="0"/>
          </a:p>
          <a:p>
            <a:r>
              <a:rPr kumimoji="1" lang="ja-JP" altLang="en-US" dirty="0"/>
              <a:t>ところが、点数が動いた結果、２位だったプレイヤーは１位上がり、</a:t>
            </a:r>
            <a:endParaRPr kumimoji="1" lang="en-US" altLang="ja-JP" dirty="0"/>
          </a:p>
          <a:p>
            <a:r>
              <a:rPr kumimoji="1" lang="ja-JP" altLang="en-US" dirty="0"/>
              <a:t>３位だったプレイヤーは４位に下がってしまいます。</a:t>
            </a:r>
            <a:endParaRPr kumimoji="1" lang="en-US" altLang="ja-JP" dirty="0"/>
          </a:p>
          <a:p>
            <a:r>
              <a:rPr kumimoji="1" lang="ja-JP" altLang="en-US" dirty="0"/>
              <a:t>結局、自分が得点したのに、２位だったプレイヤーが得する結果となりました。</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59996644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フランスのジャンケンの勝敗を表にするとこのようになります。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60</a:t>
            </a:fld>
            <a:endParaRPr lang="en-US" altLang="ja-JP"/>
          </a:p>
        </p:txBody>
      </p:sp>
    </p:spTree>
    <p:extLst>
      <p:ext uri="{BB962C8B-B14F-4D97-AF65-F5344CB8AC3E}">
        <p14:creationId xmlns:p14="http://schemas.microsoft.com/office/powerpoint/2010/main" val="126339752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それでは今日の宿題です。</a:t>
            </a:r>
            <a:endParaRPr kumimoji="1" lang="en-US" altLang="ja-JP" dirty="0"/>
          </a:p>
          <a:p>
            <a:r>
              <a:rPr kumimoji="1" lang="ja-JP" altLang="en-US" dirty="0"/>
              <a:t>フランスのジャンケンは石、鋏、紙、壺の</a:t>
            </a:r>
            <a:r>
              <a:rPr kumimoji="1" lang="en-US" altLang="ja-JP" dirty="0"/>
              <a:t>4</a:t>
            </a:r>
            <a:r>
              <a:rPr kumimoji="1" lang="ja-JP" altLang="en-US" dirty="0"/>
              <a:t>つの手を出せます。</a:t>
            </a:r>
            <a:endParaRPr kumimoji="1" lang="en-US" altLang="ja-JP" dirty="0"/>
          </a:p>
          <a:p>
            <a:r>
              <a:rPr kumimoji="1" lang="ja-JP" altLang="en-US" dirty="0"/>
              <a:t>それでは、この</a:t>
            </a:r>
            <a:r>
              <a:rPr kumimoji="1" lang="en-US" altLang="ja-JP" dirty="0"/>
              <a:t>4</a:t>
            </a:r>
            <a:r>
              <a:rPr kumimoji="1" lang="ja-JP" altLang="en-US" dirty="0"/>
              <a:t>つの手の中に他の選択肢に劣る手はあるでしょうか？</a:t>
            </a:r>
            <a:endParaRPr kumimoji="1" lang="en-US" altLang="ja-JP" dirty="0"/>
          </a:p>
          <a:p>
            <a:r>
              <a:rPr kumimoji="1" lang="ja-JP" altLang="en-US" dirty="0"/>
              <a:t>あるならば、その理由を述べてください。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61</a:t>
            </a:fld>
            <a:endParaRPr lang="en-US" altLang="ja-JP"/>
          </a:p>
        </p:txBody>
      </p:sp>
    </p:spTree>
    <p:extLst>
      <p:ext uri="{BB962C8B-B14F-4D97-AF65-F5344CB8AC3E}">
        <p14:creationId xmlns:p14="http://schemas.microsoft.com/office/powerpoint/2010/main" val="386959376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今回はもう一つ宿題を出します。</a:t>
            </a:r>
            <a:endParaRPr kumimoji="1" lang="en-US" altLang="ja-JP" dirty="0"/>
          </a:p>
          <a:p>
            <a:r>
              <a:rPr kumimoji="1" lang="en-US" altLang="ja-JP" dirty="0"/>
              <a:t>3</a:t>
            </a:r>
            <a:r>
              <a:rPr kumimoji="1" lang="ja-JP" altLang="en-US" dirty="0"/>
              <a:t>目並べで、このように丸とバツが埋まったとします。</a:t>
            </a:r>
            <a:endParaRPr kumimoji="1" lang="en-US" altLang="ja-JP" dirty="0"/>
          </a:p>
          <a:p>
            <a:r>
              <a:rPr kumimoji="1" lang="ja-JP" altLang="en-US" dirty="0"/>
              <a:t>現在ばバツ番です。</a:t>
            </a:r>
            <a:endParaRPr kumimoji="1" lang="en-US" altLang="ja-JP" dirty="0"/>
          </a:p>
          <a:p>
            <a:r>
              <a:rPr kumimoji="1" lang="ja-JP" altLang="en-US" dirty="0"/>
              <a:t>この局面の勝敗について考察してください。</a:t>
            </a:r>
            <a:endParaRPr kumimoji="1" lang="en-US" altLang="ja-JP" dirty="0"/>
          </a:p>
          <a:p>
            <a:r>
              <a:rPr kumimoji="1" lang="ja-JP" altLang="en-US" dirty="0"/>
              <a:t>丸勝ちなのか、バツ勝ちなのか、引き分けなのかを、考えてください。</a:t>
            </a:r>
            <a:endParaRPr kumimoji="1" lang="en-US" altLang="ja-JP" dirty="0"/>
          </a:p>
          <a:p>
            <a:r>
              <a:rPr kumimoji="1" lang="ja-JP" altLang="en-US" dirty="0"/>
              <a:t>見ての通り丸側にダブルリーチがかかっていますので、どちらが勝つかは直感的に分かるかと思います。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62</a:t>
            </a:fld>
            <a:endParaRPr lang="en-US" altLang="ja-JP"/>
          </a:p>
        </p:txBody>
      </p:sp>
    </p:spTree>
    <p:extLst>
      <p:ext uri="{BB962C8B-B14F-4D97-AF65-F5344CB8AC3E}">
        <p14:creationId xmlns:p14="http://schemas.microsoft.com/office/powerpoint/2010/main" val="91026199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現在空いているマスは</a:t>
            </a:r>
            <a:r>
              <a:rPr kumimoji="1" lang="en-US" altLang="ja-JP" dirty="0"/>
              <a:t>2,5,6,9</a:t>
            </a:r>
            <a:r>
              <a:rPr kumimoji="1" lang="ja-JP" altLang="en-US" dirty="0"/>
              <a:t>です。</a:t>
            </a:r>
            <a:endParaRPr kumimoji="1" lang="en-US" altLang="ja-JP" dirty="0"/>
          </a:p>
          <a:p>
            <a:r>
              <a:rPr kumimoji="1" lang="ja-JP" altLang="en-US" dirty="0"/>
              <a:t>バツがこのどこかに打つと、</a:t>
            </a:r>
            <a:endParaRPr kumimoji="1" lang="en-US" altLang="ja-JP" dirty="0"/>
          </a:p>
          <a:p>
            <a:r>
              <a:rPr kumimoji="1" lang="ja-JP" altLang="en-US" dirty="0"/>
              <a:t>次は丸が空いているマスのどこかに打ちます。</a:t>
            </a:r>
            <a:endParaRPr kumimoji="1" lang="en-US" altLang="ja-JP" dirty="0"/>
          </a:p>
          <a:p>
            <a:r>
              <a:rPr kumimoji="1" lang="ja-JP" altLang="en-US" dirty="0"/>
              <a:t>勝敗が決まれば、そこから上に辿っていきます。</a:t>
            </a:r>
            <a:endParaRPr kumimoji="1" lang="en-US" altLang="ja-JP" dirty="0"/>
          </a:p>
          <a:p>
            <a:r>
              <a:rPr kumimoji="1" lang="ja-JP" altLang="en-US" dirty="0"/>
              <a:t>勝ちになる手が一つでもあれば、勝ち、全ての手が負けなら負けです。</a:t>
            </a:r>
            <a:endParaRPr kumimoji="1" lang="en-US" altLang="ja-JP" dirty="0"/>
          </a:p>
          <a:p>
            <a:r>
              <a:rPr kumimoji="1" lang="ja-JP" altLang="en-US" dirty="0"/>
              <a:t>それでは、今日の授業はここまでです。</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63</a:t>
            </a:fld>
            <a:endParaRPr lang="en-US" altLang="ja-JP"/>
          </a:p>
        </p:txBody>
      </p:sp>
    </p:spTree>
    <p:extLst>
      <p:ext uri="{BB962C8B-B14F-4D97-AF65-F5344CB8AC3E}">
        <p14:creationId xmlns:p14="http://schemas.microsoft.com/office/powerpoint/2010/main" val="599997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もう一つ、多人数ゲームの例を見てみましょう。</a:t>
            </a:r>
            <a:endParaRPr kumimoji="1" lang="en-US" altLang="ja-JP" dirty="0"/>
          </a:p>
          <a:p>
            <a:r>
              <a:rPr kumimoji="1" lang="ja-JP" altLang="en-US" dirty="0"/>
              <a:t>将棋のバリエーションの一つに、４人将棋があります。</a:t>
            </a:r>
            <a:endParaRPr kumimoji="1" lang="en-US" altLang="ja-JP" dirty="0"/>
          </a:p>
          <a:p>
            <a:r>
              <a:rPr kumimoji="1" lang="ja-JP" altLang="en-US" dirty="0"/>
              <a:t>これが４人将棋の初期配置です。</a:t>
            </a:r>
            <a:endParaRPr kumimoji="1" lang="en-US" altLang="ja-JP" dirty="0"/>
          </a:p>
          <a:p>
            <a:r>
              <a:rPr kumimoji="1" lang="ja-JP" altLang="en-US" dirty="0"/>
              <a:t>４人のプレイヤーが時計回りに順番に指し、玉将を詰まされたプレーヤーはゲームから抜けます。</a:t>
            </a:r>
            <a:endParaRPr kumimoji="1" lang="en-US" altLang="ja-JP" dirty="0"/>
          </a:p>
          <a:p>
            <a:r>
              <a:rPr kumimoji="1" lang="en-US" altLang="ja-JP" dirty="0"/>
              <a:t>2</a:t>
            </a:r>
            <a:r>
              <a:rPr kumimoji="1" lang="ja-JP" altLang="en-US" dirty="0"/>
              <a:t>人が詰んだ時点で順位が決まります。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2954888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この図は、下側のプレイヤーが、</a:t>
            </a:r>
            <a:endParaRPr kumimoji="1" lang="en-US" altLang="ja-JP" dirty="0"/>
          </a:p>
          <a:p>
            <a:r>
              <a:rPr kumimoji="1" lang="ja-JP" altLang="en-US" dirty="0"/>
              <a:t>↑</a:t>
            </a:r>
            <a:r>
              <a:rPr kumimoji="1" lang="en-US" altLang="ja-JP" dirty="0"/>
              <a:t>8</a:t>
            </a:r>
            <a:r>
              <a:rPr kumimoji="1" lang="ja-JP" altLang="en-US" dirty="0"/>
              <a:t>八飛として、左側のプレイヤーの飛車を取った局面です。</a:t>
            </a:r>
            <a:endParaRPr kumimoji="1" lang="en-US" altLang="ja-JP" dirty="0"/>
          </a:p>
          <a:p>
            <a:r>
              <a:rPr kumimoji="1" lang="ja-JP" altLang="en-US" dirty="0"/>
              <a:t>下側のプレイヤーは、金と飛車の交換ですので駒得していますが、</a:t>
            </a:r>
            <a:endParaRPr kumimoji="1" lang="en-US" altLang="ja-JP" dirty="0"/>
          </a:p>
          <a:p>
            <a:r>
              <a:rPr kumimoji="1" lang="ja-JP" altLang="en-US" dirty="0"/>
              <a:t>玉将の左側の守りのが薄く危険な状態です。</a:t>
            </a:r>
            <a:endParaRPr kumimoji="1" lang="en-US" altLang="ja-JP" dirty="0"/>
          </a:p>
          <a:p>
            <a:r>
              <a:rPr kumimoji="1" lang="ja-JP" altLang="en-US" dirty="0"/>
              <a:t>手番は時計回りに進みますので、次は左のプレイヤーの番です。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a:t>
            </a:fld>
            <a:endParaRPr lang="en-US" altLang="ja-JP"/>
          </a:p>
        </p:txBody>
      </p:sp>
    </p:spTree>
    <p:extLst>
      <p:ext uri="{BB962C8B-B14F-4D97-AF65-F5344CB8AC3E}">
        <p14:creationId xmlns:p14="http://schemas.microsoft.com/office/powerpoint/2010/main" val="2781603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ここで左側のプレイヤーが→７九銀と打ちました。</a:t>
            </a:r>
            <a:endParaRPr kumimoji="1" lang="en-US" altLang="ja-JP" dirty="0"/>
          </a:p>
          <a:p>
            <a:r>
              <a:rPr kumimoji="1" lang="ja-JP" altLang="en-US" dirty="0"/>
              <a:t>左側のプレイヤーは、次に手番が回ってきたときに、</a:t>
            </a:r>
            <a:endParaRPr kumimoji="1" lang="en-US" altLang="ja-JP" dirty="0"/>
          </a:p>
          <a:p>
            <a:r>
              <a:rPr kumimoji="1" lang="ja-JP" altLang="en-US" dirty="0"/>
              <a:t>→６九金と打てば、下側のプレイヤーの玉将を詰ませることができます。</a:t>
            </a:r>
            <a:endParaRPr kumimoji="1" lang="en-US" altLang="ja-JP" dirty="0"/>
          </a:p>
          <a:p>
            <a:r>
              <a:rPr kumimoji="1" lang="ja-JP" altLang="en-US" dirty="0"/>
              <a:t>手番は時計回りですので、次は上側のプレイヤーの手番になります。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9</a:t>
            </a:fld>
            <a:endParaRPr lang="en-US" altLang="ja-JP"/>
          </a:p>
        </p:txBody>
      </p:sp>
    </p:spTree>
    <p:extLst>
      <p:ext uri="{BB962C8B-B14F-4D97-AF65-F5344CB8AC3E}">
        <p14:creationId xmlns:p14="http://schemas.microsoft.com/office/powerpoint/2010/main" val="385149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image" Target="../media/image16.gif"/><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21.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image" Target="../media/image16.gif"/><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22.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notesSlide" Target="../notesSlides/notesSlide22.xml"/><Relationship Id="rId7" Type="http://schemas.openxmlformats.org/officeDocument/2006/relationships/image" Target="../media/image15.gif"/><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23.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notesSlide" Target="../notesSlides/notesSlide23.xml"/><Relationship Id="rId7" Type="http://schemas.openxmlformats.org/officeDocument/2006/relationships/image" Target="../media/image15.gif"/><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24.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notesSlide" Target="../notesSlides/notesSlide24.xml"/><Relationship Id="rId7" Type="http://schemas.openxmlformats.org/officeDocument/2006/relationships/image" Target="../media/image15.gif"/><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25.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notesSlide" Target="../notesSlides/notesSlide25.xml"/><Relationship Id="rId7" Type="http://schemas.openxmlformats.org/officeDocument/2006/relationships/image" Target="../media/image15.gif"/><Relationship Id="rId2" Type="http://schemas.openxmlformats.org/officeDocument/2006/relationships/slideLayout" Target="../slideLayouts/slideLayout7.xml"/><Relationship Id="rId1" Type="http://schemas.openxmlformats.org/officeDocument/2006/relationships/tags" Target="../tags/tag5.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26.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image" Target="../media/image16.gif"/><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27.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image" Target="../media/image16.gif"/><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9.xml"/><Relationship Id="rId1" Type="http://schemas.openxmlformats.org/officeDocument/2006/relationships/slideLayout" Target="../slideLayouts/slideLayout6.xml"/><Relationship Id="rId5" Type="http://schemas.openxmlformats.org/officeDocument/2006/relationships/image" Target="../media/image19.png"/><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4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0.xml"/><Relationship Id="rId1" Type="http://schemas.openxmlformats.org/officeDocument/2006/relationships/slideLayout" Target="../slideLayouts/slideLayout6.xml"/><Relationship Id="rId5" Type="http://schemas.openxmlformats.org/officeDocument/2006/relationships/image" Target="../media/image22.png"/><Relationship Id="rId4" Type="http://schemas.openxmlformats.org/officeDocument/2006/relationships/image" Target="../media/image21.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9.xml"/><Relationship Id="rId1" Type="http://schemas.openxmlformats.org/officeDocument/2006/relationships/slideLayout" Target="../slideLayouts/slideLayout2.xml"/><Relationship Id="rId6" Type="http://schemas.openxmlformats.org/officeDocument/2006/relationships/image" Target="../media/image26.gif"/><Relationship Id="rId5" Type="http://schemas.openxmlformats.org/officeDocument/2006/relationships/image" Target="../media/image25.png"/><Relationship Id="rId4" Type="http://schemas.openxmlformats.org/officeDocument/2006/relationships/image" Target="../media/image24.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6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0.xml"/><Relationship Id="rId1" Type="http://schemas.openxmlformats.org/officeDocument/2006/relationships/slideLayout" Target="../slideLayouts/slideLayout7.xml"/><Relationship Id="rId6" Type="http://schemas.openxmlformats.org/officeDocument/2006/relationships/image" Target="../media/image26.gif"/><Relationship Id="rId5" Type="http://schemas.openxmlformats.org/officeDocument/2006/relationships/image" Target="../media/image22.png"/><Relationship Id="rId4" Type="http://schemas.openxmlformats.org/officeDocument/2006/relationships/image" Target="../media/image21.png"/></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1.xml"/><Relationship Id="rId1" Type="http://schemas.openxmlformats.org/officeDocument/2006/relationships/slideLayout" Target="../slideLayouts/slideLayout2.xml"/><Relationship Id="rId6" Type="http://schemas.openxmlformats.org/officeDocument/2006/relationships/image" Target="../media/image26.gif"/><Relationship Id="rId5" Type="http://schemas.openxmlformats.org/officeDocument/2006/relationships/image" Target="../media/image22.png"/><Relationship Id="rId4" Type="http://schemas.openxmlformats.org/officeDocument/2006/relationships/image" Target="../media/image21.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dirty="0">
                <a:latin typeface="Times New Roman" panose="02020603050405020304" pitchFamily="18" charset="0"/>
              </a:rPr>
              <a:t>情報論理工学</a:t>
            </a:r>
            <a:br>
              <a:rPr lang="ja-JP" altLang="en-US" sz="4000" dirty="0">
                <a:latin typeface="Times New Roman" panose="02020603050405020304" pitchFamily="18" charset="0"/>
              </a:rPr>
            </a:br>
            <a:r>
              <a:rPr lang="ja-JP" altLang="en-US" sz="4000" dirty="0">
                <a:latin typeface="Times New Roman" panose="02020603050405020304"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dirty="0">
                <a:latin typeface="Times New Roman" panose="02020603050405020304" pitchFamily="18" charset="0"/>
              </a:rPr>
              <a:t>第</a:t>
            </a:r>
            <a:r>
              <a:rPr lang="en-US" altLang="ja-JP" dirty="0">
                <a:latin typeface="Times New Roman" panose="02020603050405020304" pitchFamily="18" charset="0"/>
              </a:rPr>
              <a:t>4</a:t>
            </a:r>
            <a:r>
              <a:rPr lang="ja-JP" altLang="en-US" dirty="0">
                <a:latin typeface="Times New Roman" panose="02020603050405020304" pitchFamily="18" charset="0"/>
              </a:rPr>
              <a:t>回：</a:t>
            </a:r>
            <a:endParaRPr lang="en-US" altLang="ja-JP" dirty="0">
              <a:latin typeface="Times New Roman" panose="02020603050405020304" pitchFamily="18" charset="0"/>
            </a:endParaRPr>
          </a:p>
          <a:p>
            <a:pPr>
              <a:lnSpc>
                <a:spcPct val="90000"/>
              </a:lnSpc>
            </a:pPr>
            <a:r>
              <a:rPr lang="en-US" altLang="ja-JP" dirty="0">
                <a:latin typeface="Times New Roman" panose="02020603050405020304" pitchFamily="18" charset="0"/>
              </a:rPr>
              <a:t>2</a:t>
            </a:r>
            <a:r>
              <a:rPr lang="ja-JP" altLang="en-US" dirty="0">
                <a:latin typeface="Times New Roman" panose="02020603050405020304" pitchFamily="18" charset="0"/>
              </a:rPr>
              <a:t>人有限零和ゲーム</a:t>
            </a: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695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多人数ゲームの例：４人</a:t>
            </a:r>
            <a:r>
              <a:rPr kumimoji="1" lang="ja-JP" altLang="en-US" dirty="0">
                <a:latin typeface="Times New Roman" panose="02020603050405020304" pitchFamily="18" charset="0"/>
              </a:rPr>
              <a:t>将棋</a:t>
            </a:r>
          </a:p>
        </p:txBody>
      </p:sp>
      <p:grpSp>
        <p:nvGrpSpPr>
          <p:cNvPr id="3" name="グループ化 112"/>
          <p:cNvGrpSpPr/>
          <p:nvPr/>
        </p:nvGrpSpPr>
        <p:grpSpPr>
          <a:xfrm>
            <a:off x="1828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59" name="フリーフォーム 258"/>
          <p:cNvSpPr/>
          <p:nvPr/>
        </p:nvSpPr>
        <p:spPr bwMode="auto">
          <a:xfrm>
            <a:off x="3851559" y="45034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4407997" y="45173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4913880" y="50407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4897707"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2807808"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7439632" y="60658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426579" y="55647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rot="5400000">
            <a:off x="1362309"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4378184" y="55560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917989" y="1839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61551" y="23516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3867591" y="23556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3871841" y="13126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2294304" y="13004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2806389" y="28987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342969" y="13042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rot="10800000">
            <a:off x="4924764" y="13126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rot="10800000">
            <a:off x="4391364" y="13129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92" name="フリーフォーム 291"/>
          <p:cNvSpPr/>
          <p:nvPr/>
        </p:nvSpPr>
        <p:spPr bwMode="auto">
          <a:xfrm rot="5400000">
            <a:off x="3343509" y="28987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3" name="フリーフォーム 292"/>
          <p:cNvSpPr/>
          <p:nvPr/>
        </p:nvSpPr>
        <p:spPr bwMode="auto">
          <a:xfrm rot="5400000">
            <a:off x="3328339" y="34321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4" name="フリーフォーム 293"/>
          <p:cNvSpPr/>
          <p:nvPr/>
        </p:nvSpPr>
        <p:spPr bwMode="auto">
          <a:xfrm rot="5400000">
            <a:off x="3343509" y="39503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5" name="フリーフォーム 294"/>
          <p:cNvSpPr/>
          <p:nvPr/>
        </p:nvSpPr>
        <p:spPr bwMode="auto">
          <a:xfrm rot="5400000">
            <a:off x="2289265" y="3921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6" name="フリーフォーム 295"/>
          <p:cNvSpPr/>
          <p:nvPr/>
        </p:nvSpPr>
        <p:spPr bwMode="auto">
          <a:xfrm>
            <a:off x="7449850" y="56025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97" name="フリーフォーム 296"/>
          <p:cNvSpPr/>
          <p:nvPr/>
        </p:nvSpPr>
        <p:spPr bwMode="auto">
          <a:xfrm rot="5400000">
            <a:off x="2823779" y="23486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8" name="フリーフォーム 297"/>
          <p:cNvSpPr/>
          <p:nvPr/>
        </p:nvSpPr>
        <p:spPr bwMode="auto">
          <a:xfrm rot="5400000">
            <a:off x="3348490" y="555389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9" name="フリーフォーム 298"/>
          <p:cNvSpPr/>
          <p:nvPr/>
        </p:nvSpPr>
        <p:spPr bwMode="auto">
          <a:xfrm rot="5400000">
            <a:off x="2289265" y="2868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0" name="フリーフォーム 299"/>
          <p:cNvSpPr/>
          <p:nvPr/>
        </p:nvSpPr>
        <p:spPr bwMode="auto">
          <a:xfrm rot="5400000">
            <a:off x="2289604" y="34023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303" name="フリーフォーム 302"/>
          <p:cNvSpPr/>
          <p:nvPr/>
        </p:nvSpPr>
        <p:spPr bwMode="auto">
          <a:xfrm rot="16200000">
            <a:off x="5968846" y="395984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4" name="フリーフォーム 303"/>
          <p:cNvSpPr/>
          <p:nvPr/>
        </p:nvSpPr>
        <p:spPr bwMode="auto">
          <a:xfrm rot="16200000">
            <a:off x="5456971" y="34034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5" name="フリーフォーム 304"/>
          <p:cNvSpPr/>
          <p:nvPr/>
        </p:nvSpPr>
        <p:spPr bwMode="auto">
          <a:xfrm rot="16200000">
            <a:off x="5442345" y="28871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6" name="フリーフォーム 305"/>
          <p:cNvSpPr/>
          <p:nvPr/>
        </p:nvSpPr>
        <p:spPr bwMode="auto">
          <a:xfrm rot="16200000">
            <a:off x="6496045" y="29136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7" name="フリーフォーム 306"/>
          <p:cNvSpPr/>
          <p:nvPr/>
        </p:nvSpPr>
        <p:spPr bwMode="auto">
          <a:xfrm rot="16200000">
            <a:off x="5968846" y="23556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308" name="フリーフォーム 307"/>
          <p:cNvSpPr/>
          <p:nvPr/>
        </p:nvSpPr>
        <p:spPr bwMode="auto">
          <a:xfrm rot="16200000">
            <a:off x="6486950" y="446432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09" name="フリーフォーム 308"/>
          <p:cNvSpPr/>
          <p:nvPr/>
        </p:nvSpPr>
        <p:spPr bwMode="auto">
          <a:xfrm rot="16200000">
            <a:off x="5976163" y="12930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10" name="フリーフォーム 309"/>
          <p:cNvSpPr/>
          <p:nvPr/>
        </p:nvSpPr>
        <p:spPr bwMode="auto">
          <a:xfrm rot="16200000">
            <a:off x="6496045" y="3966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11" name="フリーフォーム 310"/>
          <p:cNvSpPr/>
          <p:nvPr/>
        </p:nvSpPr>
        <p:spPr bwMode="auto">
          <a:xfrm rot="16200000">
            <a:off x="6495706" y="3433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7" name="テキスト ボックス 6"/>
          <p:cNvSpPr txBox="1"/>
          <p:nvPr/>
        </p:nvSpPr>
        <p:spPr>
          <a:xfrm>
            <a:off x="3883913" y="6313921"/>
            <a:ext cx="1715534" cy="461665"/>
          </a:xfrm>
          <a:prstGeom prst="rect">
            <a:avLst/>
          </a:prstGeom>
          <a:noFill/>
        </p:spPr>
        <p:txBody>
          <a:bodyPr wrap="none" rtlCol="0">
            <a:spAutoFit/>
          </a:bodyPr>
          <a:lstStyle/>
          <a:p>
            <a:r>
              <a:rPr lang="ja-JP" altLang="en-US" sz="2400" dirty="0"/>
              <a:t>↓８四</a:t>
            </a:r>
            <a:r>
              <a:rPr kumimoji="1" lang="ja-JP" altLang="en-US" sz="2400" dirty="0"/>
              <a:t>銀まで</a:t>
            </a:r>
          </a:p>
        </p:txBody>
      </p:sp>
      <p:sp>
        <p:nvSpPr>
          <p:cNvPr id="8" name="テキスト ボックス 7"/>
          <p:cNvSpPr txBox="1"/>
          <p:nvPr/>
        </p:nvSpPr>
        <p:spPr>
          <a:xfrm>
            <a:off x="334283" y="2245807"/>
            <a:ext cx="1261884" cy="1040285"/>
          </a:xfrm>
          <a:prstGeom prst="rect">
            <a:avLst/>
          </a:prstGeom>
          <a:noFill/>
        </p:spPr>
        <p:txBody>
          <a:bodyPr wrap="none" rtlCol="0">
            <a:spAutoFit/>
          </a:bodyPr>
          <a:lstStyle/>
          <a:p>
            <a:r>
              <a:rPr kumimoji="1" lang="ja-JP" altLang="en-US" dirty="0"/>
              <a:t>→玉は</a:t>
            </a:r>
            <a:endParaRPr kumimoji="1" lang="en-US" altLang="ja-JP" dirty="0"/>
          </a:p>
          <a:p>
            <a:r>
              <a:rPr lang="ja-JP" altLang="en-US" dirty="0"/>
              <a:t>詰み！</a:t>
            </a:r>
            <a:endParaRPr kumimoji="1" lang="ja-JP" altLang="en-US" dirty="0"/>
          </a:p>
        </p:txBody>
      </p:sp>
      <p:sp>
        <p:nvSpPr>
          <p:cNvPr id="246" name="角丸四角形吹き出し 245"/>
          <p:cNvSpPr/>
          <p:nvPr/>
        </p:nvSpPr>
        <p:spPr bwMode="auto">
          <a:xfrm>
            <a:off x="5871679" y="4817145"/>
            <a:ext cx="2986945" cy="1383171"/>
          </a:xfrm>
          <a:prstGeom prst="wedgeRoundRectCallout">
            <a:avLst>
              <a:gd name="adj1" fmla="val -27246"/>
              <a:gd name="adj2" fmla="val 9613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rPr>
              <a:t>次に→６九金で</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詰むところだったのに</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rPr>
              <a:t>ラッキー！</a:t>
            </a:r>
          </a:p>
        </p:txBody>
      </p:sp>
      <p:grpSp>
        <p:nvGrpSpPr>
          <p:cNvPr id="250" name="グループ化 249">
            <a:extLst>
              <a:ext uri="{FF2B5EF4-FFF2-40B4-BE49-F238E27FC236}">
                <a16:creationId xmlns:a16="http://schemas.microsoft.com/office/drawing/2014/main" id="{71EBA725-BF6C-4D1A-B0BF-67E2420307FF}"/>
              </a:ext>
            </a:extLst>
          </p:cNvPr>
          <p:cNvGrpSpPr/>
          <p:nvPr/>
        </p:nvGrpSpPr>
        <p:grpSpPr>
          <a:xfrm>
            <a:off x="2319775" y="2412276"/>
            <a:ext cx="1386472" cy="1395587"/>
            <a:chOff x="2319775" y="2412276"/>
            <a:chExt cx="1386472" cy="1395587"/>
          </a:xfrm>
        </p:grpSpPr>
        <p:sp>
          <p:nvSpPr>
            <p:cNvPr id="251" name="楕円 250">
              <a:extLst>
                <a:ext uri="{FF2B5EF4-FFF2-40B4-BE49-F238E27FC236}">
                  <a16:creationId xmlns:a16="http://schemas.microsoft.com/office/drawing/2014/main" id="{774C1C9E-B003-44CC-8891-572C2A9E8FCA}"/>
                </a:ext>
              </a:extLst>
            </p:cNvPr>
            <p:cNvSpPr/>
            <p:nvPr/>
          </p:nvSpPr>
          <p:spPr bwMode="auto">
            <a:xfrm>
              <a:off x="2319775" y="3488146"/>
              <a:ext cx="310516" cy="310516"/>
            </a:xfrm>
            <a:prstGeom prst="ellipse">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楕円 251">
              <a:extLst>
                <a:ext uri="{FF2B5EF4-FFF2-40B4-BE49-F238E27FC236}">
                  <a16:creationId xmlns:a16="http://schemas.microsoft.com/office/drawing/2014/main" id="{883C018D-3E23-4F92-9BE3-C294BD54D688}"/>
                </a:ext>
              </a:extLst>
            </p:cNvPr>
            <p:cNvSpPr/>
            <p:nvPr/>
          </p:nvSpPr>
          <p:spPr bwMode="auto">
            <a:xfrm>
              <a:off x="2834782" y="3488146"/>
              <a:ext cx="310516" cy="310516"/>
            </a:xfrm>
            <a:prstGeom prst="ellipse">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3" name="楕円 252">
              <a:extLst>
                <a:ext uri="{FF2B5EF4-FFF2-40B4-BE49-F238E27FC236}">
                  <a16:creationId xmlns:a16="http://schemas.microsoft.com/office/drawing/2014/main" id="{94F1AAB3-3D2D-4504-AB08-19A1F344A4AF}"/>
                </a:ext>
              </a:extLst>
            </p:cNvPr>
            <p:cNvSpPr/>
            <p:nvPr/>
          </p:nvSpPr>
          <p:spPr bwMode="auto">
            <a:xfrm>
              <a:off x="3377931" y="3497347"/>
              <a:ext cx="310516" cy="310516"/>
            </a:xfrm>
            <a:prstGeom prst="ellipse">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4" name="楕円 253">
              <a:extLst>
                <a:ext uri="{FF2B5EF4-FFF2-40B4-BE49-F238E27FC236}">
                  <a16:creationId xmlns:a16="http://schemas.microsoft.com/office/drawing/2014/main" id="{B04CD736-7394-4459-8FB0-A968AB83F739}"/>
                </a:ext>
              </a:extLst>
            </p:cNvPr>
            <p:cNvSpPr/>
            <p:nvPr/>
          </p:nvSpPr>
          <p:spPr bwMode="auto">
            <a:xfrm>
              <a:off x="2338083" y="2416297"/>
              <a:ext cx="310516" cy="310516"/>
            </a:xfrm>
            <a:prstGeom prst="ellipse">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5" name="楕円 254">
              <a:extLst>
                <a:ext uri="{FF2B5EF4-FFF2-40B4-BE49-F238E27FC236}">
                  <a16:creationId xmlns:a16="http://schemas.microsoft.com/office/drawing/2014/main" id="{65F88230-15C1-448F-82B3-2ED4C1E8B66C}"/>
                </a:ext>
              </a:extLst>
            </p:cNvPr>
            <p:cNvSpPr/>
            <p:nvPr/>
          </p:nvSpPr>
          <p:spPr bwMode="auto">
            <a:xfrm>
              <a:off x="3395731" y="2412276"/>
              <a:ext cx="310516" cy="310516"/>
            </a:xfrm>
            <a:prstGeom prst="ellipse">
              <a:avLst/>
            </a:prstGeom>
            <a:solidFill>
              <a:srgbClr val="00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cxnSp>
        <p:nvCxnSpPr>
          <p:cNvPr id="6" name="直線矢印コネクタ 5">
            <a:extLst>
              <a:ext uri="{FF2B5EF4-FFF2-40B4-BE49-F238E27FC236}">
                <a16:creationId xmlns:a16="http://schemas.microsoft.com/office/drawing/2014/main" id="{49683089-4814-4972-8E22-41128B5CD345}"/>
              </a:ext>
            </a:extLst>
          </p:cNvPr>
          <p:cNvCxnSpPr>
            <a:stCxn id="154" idx="0"/>
            <a:endCxn id="178" idx="0"/>
          </p:cNvCxnSpPr>
          <p:nvPr/>
        </p:nvCxnSpPr>
        <p:spPr bwMode="auto">
          <a:xfrm>
            <a:off x="2476500" y="1761793"/>
            <a:ext cx="0" cy="1606769"/>
          </a:xfrm>
          <a:prstGeom prst="straightConnector1">
            <a:avLst/>
          </a:prstGeom>
          <a:noFill/>
          <a:ln w="539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直線矢印コネクタ 255">
            <a:extLst>
              <a:ext uri="{FF2B5EF4-FFF2-40B4-BE49-F238E27FC236}">
                <a16:creationId xmlns:a16="http://schemas.microsoft.com/office/drawing/2014/main" id="{E948B06B-7F13-4BA8-ADCE-0C742A9F094D}"/>
              </a:ext>
            </a:extLst>
          </p:cNvPr>
          <p:cNvCxnSpPr>
            <a:stCxn id="146" idx="3"/>
            <a:endCxn id="147" idx="3"/>
          </p:cNvCxnSpPr>
          <p:nvPr/>
        </p:nvCxnSpPr>
        <p:spPr bwMode="auto">
          <a:xfrm>
            <a:off x="2743200" y="1495093"/>
            <a:ext cx="533400" cy="0"/>
          </a:xfrm>
          <a:prstGeom prst="straightConnector1">
            <a:avLst/>
          </a:prstGeom>
          <a:noFill/>
          <a:ln w="539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0445BA72-3C7C-4CF1-9A20-D160B11F0000}"/>
              </a:ext>
            </a:extLst>
          </p:cNvPr>
          <p:cNvCxnSpPr/>
          <p:nvPr/>
        </p:nvCxnSpPr>
        <p:spPr bwMode="auto">
          <a:xfrm flipH="1" flipV="1">
            <a:off x="3009900" y="3103949"/>
            <a:ext cx="0" cy="1851131"/>
          </a:xfrm>
          <a:prstGeom prst="straightConnector1">
            <a:avLst/>
          </a:prstGeom>
          <a:noFill/>
          <a:ln w="539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直線矢印コネクタ 256">
            <a:extLst>
              <a:ext uri="{FF2B5EF4-FFF2-40B4-BE49-F238E27FC236}">
                <a16:creationId xmlns:a16="http://schemas.microsoft.com/office/drawing/2014/main" id="{F1597EB6-8598-4F86-99A4-63933EA1A54C}"/>
              </a:ext>
            </a:extLst>
          </p:cNvPr>
          <p:cNvCxnSpPr>
            <a:stCxn id="204" idx="1"/>
            <a:endCxn id="207" idx="1"/>
          </p:cNvCxnSpPr>
          <p:nvPr/>
        </p:nvCxnSpPr>
        <p:spPr bwMode="auto">
          <a:xfrm>
            <a:off x="3276600" y="5242031"/>
            <a:ext cx="1581807" cy="0"/>
          </a:xfrm>
          <a:prstGeom prst="straightConnector1">
            <a:avLst/>
          </a:prstGeom>
          <a:noFill/>
          <a:ln w="539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8" name="直線矢印コネクタ 257">
            <a:extLst>
              <a:ext uri="{FF2B5EF4-FFF2-40B4-BE49-F238E27FC236}">
                <a16:creationId xmlns:a16="http://schemas.microsoft.com/office/drawing/2014/main" id="{635EF759-7C95-485E-8AA1-A51A1752687A}"/>
              </a:ext>
            </a:extLst>
          </p:cNvPr>
          <p:cNvCxnSpPr>
            <a:stCxn id="203" idx="1"/>
          </p:cNvCxnSpPr>
          <p:nvPr/>
        </p:nvCxnSpPr>
        <p:spPr bwMode="auto">
          <a:xfrm flipH="1">
            <a:off x="2209800" y="5242031"/>
            <a:ext cx="533400" cy="0"/>
          </a:xfrm>
          <a:prstGeom prst="straightConnector1">
            <a:avLst/>
          </a:prstGeom>
          <a:noFill/>
          <a:ln w="539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2" name="直線矢印コネクタ 261">
            <a:extLst>
              <a:ext uri="{FF2B5EF4-FFF2-40B4-BE49-F238E27FC236}">
                <a16:creationId xmlns:a16="http://schemas.microsoft.com/office/drawing/2014/main" id="{F9CEB830-FD27-4683-8378-34164178528D}"/>
              </a:ext>
            </a:extLst>
          </p:cNvPr>
          <p:cNvCxnSpPr>
            <a:stCxn id="236" idx="0"/>
            <a:endCxn id="236" idx="2"/>
          </p:cNvCxnSpPr>
          <p:nvPr/>
        </p:nvCxnSpPr>
        <p:spPr bwMode="auto">
          <a:xfrm>
            <a:off x="3009900" y="5508731"/>
            <a:ext cx="0" cy="533400"/>
          </a:xfrm>
          <a:prstGeom prst="straightConnector1">
            <a:avLst/>
          </a:prstGeom>
          <a:noFill/>
          <a:ln w="539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678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0"/>
                                        </p:tgtEl>
                                        <p:attrNameLst>
                                          <p:attrName>style.visibility</p:attrName>
                                        </p:attrNameLst>
                                      </p:cBhvr>
                                      <p:to>
                                        <p:strVal val="visible"/>
                                      </p:to>
                                    </p:set>
                                    <p:animEffect transition="in" filter="checkerboard(across)">
                                      <p:cBhvr>
                                        <p:cTn id="7" dur="500"/>
                                        <p:tgtEl>
                                          <p:spTgt spid="2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par>
                                <p:cTn id="13" presetID="22" presetClass="entr" presetSubtype="8" fill="hold" nodeType="withEffect">
                                  <p:stCondLst>
                                    <p:cond delay="0"/>
                                  </p:stCondLst>
                                  <p:childTnLst>
                                    <p:set>
                                      <p:cBhvr>
                                        <p:cTn id="14" dur="1" fill="hold">
                                          <p:stCondLst>
                                            <p:cond delay="0"/>
                                          </p:stCondLst>
                                        </p:cTn>
                                        <p:tgtEl>
                                          <p:spTgt spid="257"/>
                                        </p:tgtEl>
                                        <p:attrNameLst>
                                          <p:attrName>style.visibility</p:attrName>
                                        </p:attrNameLst>
                                      </p:cBhvr>
                                      <p:to>
                                        <p:strVal val="visible"/>
                                      </p:to>
                                    </p:set>
                                    <p:animEffect transition="in" filter="wipe(left)">
                                      <p:cBhvr>
                                        <p:cTn id="15" dur="500"/>
                                        <p:tgtEl>
                                          <p:spTgt spid="257"/>
                                        </p:tgtEl>
                                      </p:cBhvr>
                                    </p:animEffect>
                                  </p:childTnLst>
                                </p:cTn>
                              </p:par>
                              <p:par>
                                <p:cTn id="16" presetID="22" presetClass="entr" presetSubtype="2" fill="hold" nodeType="withEffect">
                                  <p:stCondLst>
                                    <p:cond delay="0"/>
                                  </p:stCondLst>
                                  <p:childTnLst>
                                    <p:set>
                                      <p:cBhvr>
                                        <p:cTn id="17" dur="1" fill="hold">
                                          <p:stCondLst>
                                            <p:cond delay="0"/>
                                          </p:stCondLst>
                                        </p:cTn>
                                        <p:tgtEl>
                                          <p:spTgt spid="258"/>
                                        </p:tgtEl>
                                        <p:attrNameLst>
                                          <p:attrName>style.visibility</p:attrName>
                                        </p:attrNameLst>
                                      </p:cBhvr>
                                      <p:to>
                                        <p:strVal val="visible"/>
                                      </p:to>
                                    </p:set>
                                    <p:animEffect transition="in" filter="wipe(right)">
                                      <p:cBhvr>
                                        <p:cTn id="18" dur="500"/>
                                        <p:tgtEl>
                                          <p:spTgt spid="258"/>
                                        </p:tgtEl>
                                      </p:cBhvr>
                                    </p:animEffect>
                                  </p:childTnLst>
                                </p:cTn>
                              </p:par>
                              <p:par>
                                <p:cTn id="19" presetID="22" presetClass="entr" presetSubtype="1" fill="hold" nodeType="withEffect">
                                  <p:stCondLst>
                                    <p:cond delay="0"/>
                                  </p:stCondLst>
                                  <p:childTnLst>
                                    <p:set>
                                      <p:cBhvr>
                                        <p:cTn id="20" dur="1" fill="hold">
                                          <p:stCondLst>
                                            <p:cond delay="0"/>
                                          </p:stCondLst>
                                        </p:cTn>
                                        <p:tgtEl>
                                          <p:spTgt spid="262"/>
                                        </p:tgtEl>
                                        <p:attrNameLst>
                                          <p:attrName>style.visibility</p:attrName>
                                        </p:attrNameLst>
                                      </p:cBhvr>
                                      <p:to>
                                        <p:strVal val="visible"/>
                                      </p:to>
                                    </p:set>
                                    <p:animEffect transition="in" filter="wipe(up)">
                                      <p:cBhvr>
                                        <p:cTn id="21" dur="500"/>
                                        <p:tgtEl>
                                          <p:spTgt spid="26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up)">
                                      <p:cBhvr>
                                        <p:cTn id="26" dur="500"/>
                                        <p:tgtEl>
                                          <p:spTgt spid="6"/>
                                        </p:tgtEl>
                                      </p:cBhvr>
                                    </p:animEffect>
                                  </p:childTnLst>
                                </p:cTn>
                              </p:par>
                              <p:par>
                                <p:cTn id="27" presetID="22" presetClass="entr" presetSubtype="8" fill="hold" nodeType="withEffect">
                                  <p:stCondLst>
                                    <p:cond delay="0"/>
                                  </p:stCondLst>
                                  <p:childTnLst>
                                    <p:set>
                                      <p:cBhvr>
                                        <p:cTn id="28" dur="1" fill="hold">
                                          <p:stCondLst>
                                            <p:cond delay="0"/>
                                          </p:stCondLst>
                                        </p:cTn>
                                        <p:tgtEl>
                                          <p:spTgt spid="256"/>
                                        </p:tgtEl>
                                        <p:attrNameLst>
                                          <p:attrName>style.visibility</p:attrName>
                                        </p:attrNameLst>
                                      </p:cBhvr>
                                      <p:to>
                                        <p:strVal val="visible"/>
                                      </p:to>
                                    </p:set>
                                    <p:animEffect transition="in" filter="wipe(left)">
                                      <p:cBhvr>
                                        <p:cTn id="29" dur="500"/>
                                        <p:tgtEl>
                                          <p:spTgt spid="256"/>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heckerboard(across)">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46"/>
                                        </p:tgtEl>
                                        <p:attrNameLst>
                                          <p:attrName>style.visibility</p:attrName>
                                        </p:attrNameLst>
                                      </p:cBhvr>
                                      <p:to>
                                        <p:strVal val="visible"/>
                                      </p:to>
                                    </p:set>
                                    <p:animEffect transition="in" filter="checkerboard(across)">
                                      <p:cBhvr>
                                        <p:cTn id="39" dur="5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２人零和有限確定完全</a:t>
            </a:r>
            <a:br>
              <a:rPr lang="en-US" altLang="ja-JP" dirty="0"/>
            </a:br>
            <a:r>
              <a:rPr lang="ja-JP" altLang="en-US" dirty="0"/>
              <a:t>情報ゲームの勝敗</a:t>
            </a:r>
            <a:endParaRPr kumimoji="1" lang="ja-JP" altLang="en-US" dirty="0"/>
          </a:p>
        </p:txBody>
      </p:sp>
      <p:sp>
        <p:nvSpPr>
          <p:cNvPr id="5" name="コンテンツ プレースホルダー 4"/>
          <p:cNvSpPr>
            <a:spLocks noGrp="1"/>
          </p:cNvSpPr>
          <p:nvPr>
            <p:ph idx="1"/>
          </p:nvPr>
        </p:nvSpPr>
        <p:spPr/>
        <p:txBody>
          <a:bodyPr/>
          <a:lstStyle/>
          <a:p>
            <a:r>
              <a:rPr lang="ja-JP" altLang="en-US" dirty="0"/>
              <a:t>２人零和確定有限完全情報ゲーム</a:t>
            </a:r>
            <a:endParaRPr lang="en-US" altLang="ja-JP" dirty="0"/>
          </a:p>
          <a:p>
            <a:pPr lvl="1"/>
            <a:r>
              <a:rPr lang="ja-JP" altLang="en-US" dirty="0"/>
              <a:t>勝敗は試合開始時に確定している！</a:t>
            </a:r>
            <a:endParaRPr lang="en-US" altLang="ja-JP" dirty="0"/>
          </a:p>
        </p:txBody>
      </p:sp>
      <p:sp>
        <p:nvSpPr>
          <p:cNvPr id="7" name="テキスト ボックス 6"/>
          <p:cNvSpPr txBox="1"/>
          <p:nvPr/>
        </p:nvSpPr>
        <p:spPr>
          <a:xfrm>
            <a:off x="716617" y="3048000"/>
            <a:ext cx="7710765" cy="1040285"/>
          </a:xfrm>
          <a:prstGeom prst="rect">
            <a:avLst/>
          </a:prstGeom>
          <a:noFill/>
        </p:spPr>
        <p:txBody>
          <a:bodyPr wrap="none" rtlCol="0">
            <a:spAutoFit/>
          </a:bodyPr>
          <a:lstStyle/>
          <a:p>
            <a:pPr algn="l"/>
            <a:r>
              <a:rPr kumimoji="1" lang="ja-JP" altLang="en-US" dirty="0"/>
              <a:t>双方が最善手を指した場合</a:t>
            </a:r>
            <a:r>
              <a:rPr lang="ja-JP" altLang="en-US" dirty="0"/>
              <a:t>、試合開始時にすでに</a:t>
            </a:r>
            <a:endParaRPr lang="en-US" altLang="ja-JP" dirty="0"/>
          </a:p>
          <a:p>
            <a:pPr algn="l"/>
            <a:r>
              <a:rPr kumimoji="1" lang="ja-JP" altLang="en-US" dirty="0"/>
              <a:t>先手必勝・後手必勝・引き分けのいずれかが確定</a:t>
            </a:r>
          </a:p>
        </p:txBody>
      </p:sp>
      <p:sp>
        <p:nvSpPr>
          <p:cNvPr id="8" name="テキスト ボックス 7"/>
          <p:cNvSpPr txBox="1"/>
          <p:nvPr/>
        </p:nvSpPr>
        <p:spPr>
          <a:xfrm>
            <a:off x="4419600" y="5024588"/>
            <a:ext cx="3254417" cy="523220"/>
          </a:xfrm>
          <a:prstGeom prst="rect">
            <a:avLst/>
          </a:prstGeom>
          <a:noFill/>
        </p:spPr>
        <p:txBody>
          <a:bodyPr wrap="none" rtlCol="0">
            <a:spAutoFit/>
          </a:bodyPr>
          <a:lstStyle/>
          <a:p>
            <a:r>
              <a:rPr lang="ja-JP" altLang="en-US" dirty="0"/>
              <a:t>帰納的に証明できる</a:t>
            </a:r>
            <a:endParaRPr kumimoji="1" lang="ja-JP" altLang="en-US" dirty="0"/>
          </a:p>
        </p:txBody>
      </p:sp>
    </p:spTree>
    <p:extLst>
      <p:ext uri="{BB962C8B-B14F-4D97-AF65-F5344CB8AC3E}">
        <p14:creationId xmlns:p14="http://schemas.microsoft.com/office/powerpoint/2010/main" val="426108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3" name="円/楕円 2"/>
          <p:cNvSpPr/>
          <p:nvPr/>
        </p:nvSpPr>
        <p:spPr bwMode="auto">
          <a:xfrm>
            <a:off x="1676400" y="2057400"/>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4" name="テキスト ボックス 3"/>
          <p:cNvSpPr txBox="1"/>
          <p:nvPr/>
        </p:nvSpPr>
        <p:spPr>
          <a:xfrm>
            <a:off x="3505200" y="1842057"/>
            <a:ext cx="3347391" cy="1040285"/>
          </a:xfrm>
          <a:prstGeom prst="rect">
            <a:avLst/>
          </a:prstGeom>
          <a:noFill/>
        </p:spPr>
        <p:txBody>
          <a:bodyPr wrap="none" rtlCol="0">
            <a:spAutoFit/>
          </a:bodyPr>
          <a:lstStyle/>
          <a:p>
            <a:pPr algn="l"/>
            <a:r>
              <a:rPr kumimoji="1" lang="ja-JP" altLang="en-US" dirty="0"/>
              <a:t>勝負の付いた局面</a:t>
            </a:r>
            <a:endParaRPr kumimoji="1" lang="en-US" altLang="ja-JP" dirty="0"/>
          </a:p>
          <a:p>
            <a:pPr algn="l"/>
            <a:r>
              <a:rPr lang="ja-JP" altLang="en-US" dirty="0"/>
              <a:t>＝勝ちか負けか確定</a:t>
            </a:r>
            <a:endParaRPr kumimoji="1" lang="ja-JP" altLang="en-US" dirty="0"/>
          </a:p>
        </p:txBody>
      </p:sp>
      <p:sp>
        <p:nvSpPr>
          <p:cNvPr id="5" name="テキスト ボックス 4"/>
          <p:cNvSpPr txBox="1"/>
          <p:nvPr/>
        </p:nvSpPr>
        <p:spPr>
          <a:xfrm>
            <a:off x="1573819" y="2538046"/>
            <a:ext cx="662361" cy="400110"/>
          </a:xfrm>
          <a:prstGeom prst="rect">
            <a:avLst/>
          </a:prstGeom>
          <a:noFill/>
        </p:spPr>
        <p:txBody>
          <a:bodyPr wrap="none" rtlCol="0">
            <a:spAutoFit/>
          </a:bodyPr>
          <a:lstStyle/>
          <a:p>
            <a:r>
              <a:rPr kumimoji="1" lang="ja-JP" altLang="en-US" sz="2000" dirty="0"/>
              <a:t>勝ち</a:t>
            </a:r>
          </a:p>
        </p:txBody>
      </p:sp>
      <p:sp>
        <p:nvSpPr>
          <p:cNvPr id="6" name="円/楕円 5"/>
          <p:cNvSpPr/>
          <p:nvPr/>
        </p:nvSpPr>
        <p:spPr bwMode="auto">
          <a:xfrm>
            <a:off x="2351780" y="2057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7" name="テキスト ボックス 6"/>
          <p:cNvSpPr txBox="1"/>
          <p:nvPr/>
        </p:nvSpPr>
        <p:spPr>
          <a:xfrm>
            <a:off x="2238780" y="2538046"/>
            <a:ext cx="683200" cy="400110"/>
          </a:xfrm>
          <a:prstGeom prst="rect">
            <a:avLst/>
          </a:prstGeom>
          <a:noFill/>
        </p:spPr>
        <p:txBody>
          <a:bodyPr wrap="none" rtlCol="0">
            <a:spAutoFit/>
          </a:bodyPr>
          <a:lstStyle/>
          <a:p>
            <a:r>
              <a:rPr lang="ja-JP" altLang="en-US" sz="2000" dirty="0"/>
              <a:t>負け</a:t>
            </a:r>
            <a:endParaRPr kumimoji="1" lang="ja-JP" altLang="en-US" sz="2000" dirty="0"/>
          </a:p>
        </p:txBody>
      </p:sp>
      <p:sp>
        <p:nvSpPr>
          <p:cNvPr id="8" name="円/楕円 7"/>
          <p:cNvSpPr/>
          <p:nvPr/>
        </p:nvSpPr>
        <p:spPr bwMode="auto">
          <a:xfrm>
            <a:off x="1932840" y="46482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円/楕円 8"/>
          <p:cNvSpPr/>
          <p:nvPr/>
        </p:nvSpPr>
        <p:spPr bwMode="auto">
          <a:xfrm>
            <a:off x="3183954" y="465406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0" name="円/楕円 9"/>
          <p:cNvSpPr/>
          <p:nvPr/>
        </p:nvSpPr>
        <p:spPr bwMode="auto">
          <a:xfrm>
            <a:off x="2555466" y="46482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1307283" y="465406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3806580" y="46482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2555466" y="340640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5" name="直線矢印コネクタ 14"/>
          <p:cNvCxnSpPr>
            <a:stCxn id="13" idx="4"/>
            <a:endCxn id="10" idx="0"/>
          </p:cNvCxnSpPr>
          <p:nvPr/>
        </p:nvCxnSpPr>
        <p:spPr bwMode="auto">
          <a:xfrm>
            <a:off x="2784066" y="3863608"/>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a:stCxn id="13" idx="4"/>
            <a:endCxn id="9" idx="0"/>
          </p:cNvCxnSpPr>
          <p:nvPr/>
        </p:nvCxnSpPr>
        <p:spPr bwMode="auto">
          <a:xfrm>
            <a:off x="2784066" y="3863608"/>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a:endCxn id="12" idx="0"/>
          </p:cNvCxnSpPr>
          <p:nvPr/>
        </p:nvCxnSpPr>
        <p:spPr bwMode="auto">
          <a:xfrm>
            <a:off x="2778204" y="3860677"/>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3" idx="4"/>
            <a:endCxn id="8" idx="0"/>
          </p:cNvCxnSpPr>
          <p:nvPr/>
        </p:nvCxnSpPr>
        <p:spPr bwMode="auto">
          <a:xfrm flipH="1">
            <a:off x="2161440" y="3863608"/>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矢印コネクタ 25"/>
          <p:cNvCxnSpPr>
            <a:stCxn id="13" idx="4"/>
            <a:endCxn id="11" idx="0"/>
          </p:cNvCxnSpPr>
          <p:nvPr/>
        </p:nvCxnSpPr>
        <p:spPr bwMode="auto">
          <a:xfrm flipH="1">
            <a:off x="1535883" y="3863608"/>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a:off x="4037622" y="510540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4049671" y="510540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flipH="1">
            <a:off x="3825122" y="510686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p:nvPr/>
        </p:nvCxnSpPr>
        <p:spPr bwMode="auto">
          <a:xfrm>
            <a:off x="3427166" y="511712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a:off x="3439215" y="511712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flipH="1">
            <a:off x="3214666" y="511858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p:nvPr/>
        </p:nvCxnSpPr>
        <p:spPr bwMode="auto">
          <a:xfrm>
            <a:off x="2806149" y="5126527"/>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a:off x="2818198" y="5126527"/>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H="1">
            <a:off x="2593649" y="5127992"/>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2176052" y="5126527"/>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2188101" y="5126527"/>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1963552" y="5127992"/>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a:off x="1565596" y="511712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p:nvPr/>
        </p:nvCxnSpPr>
        <p:spPr bwMode="auto">
          <a:xfrm>
            <a:off x="1577645" y="511712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353096" y="511858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p:cNvSpPr txBox="1"/>
          <p:nvPr/>
        </p:nvSpPr>
        <p:spPr>
          <a:xfrm>
            <a:off x="4449722" y="4187884"/>
            <a:ext cx="3057247" cy="523220"/>
          </a:xfrm>
          <a:prstGeom prst="rect">
            <a:avLst/>
          </a:prstGeom>
          <a:noFill/>
        </p:spPr>
        <p:txBody>
          <a:bodyPr wrap="none" rtlCol="0">
            <a:spAutoFit/>
          </a:bodyPr>
          <a:lstStyle/>
          <a:p>
            <a:r>
              <a:rPr kumimoji="1" lang="ja-JP" altLang="en-US" dirty="0"/>
              <a:t>試合中の局面は？</a:t>
            </a:r>
          </a:p>
        </p:txBody>
      </p:sp>
    </p:spTree>
    <p:extLst>
      <p:ext uri="{BB962C8B-B14F-4D97-AF65-F5344CB8AC3E}">
        <p14:creationId xmlns:p14="http://schemas.microsoft.com/office/powerpoint/2010/main" val="83391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4" name="テキスト ボックス 3"/>
          <p:cNvSpPr txBox="1"/>
          <p:nvPr/>
        </p:nvSpPr>
        <p:spPr>
          <a:xfrm>
            <a:off x="618878" y="1417638"/>
            <a:ext cx="3873176" cy="523220"/>
          </a:xfrm>
          <a:prstGeom prst="rect">
            <a:avLst/>
          </a:prstGeom>
          <a:noFill/>
        </p:spPr>
        <p:txBody>
          <a:bodyPr wrap="none" rtlCol="0">
            <a:spAutoFit/>
          </a:bodyPr>
          <a:lstStyle/>
          <a:p>
            <a:pPr algn="l"/>
            <a:r>
              <a:rPr kumimoji="1" lang="ja-JP" altLang="en-US" dirty="0"/>
              <a:t>勝負の付く１手前の局面</a:t>
            </a:r>
            <a:endParaRPr kumimoji="1" lang="en-US" altLang="ja-JP" dirty="0"/>
          </a:p>
        </p:txBody>
      </p:sp>
      <p:sp>
        <p:nvSpPr>
          <p:cNvPr id="8" name="円/楕円 7"/>
          <p:cNvSpPr/>
          <p:nvPr/>
        </p:nvSpPr>
        <p:spPr bwMode="auto">
          <a:xfrm>
            <a:off x="3512158" y="5520729"/>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4763272" y="55265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0" name="円/楕円 9"/>
          <p:cNvSpPr/>
          <p:nvPr/>
        </p:nvSpPr>
        <p:spPr bwMode="auto">
          <a:xfrm>
            <a:off x="4134784" y="55207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2886601" y="55265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5385898" y="55207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4134784" y="4278937"/>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4" name="直線矢印コネクタ 13"/>
          <p:cNvCxnSpPr>
            <a:stCxn id="13" idx="4"/>
          </p:cNvCxnSpPr>
          <p:nvPr/>
        </p:nvCxnSpPr>
        <p:spPr bwMode="auto">
          <a:xfrm>
            <a:off x="4363384" y="4736137"/>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3" idx="4"/>
          </p:cNvCxnSpPr>
          <p:nvPr/>
        </p:nvCxnSpPr>
        <p:spPr bwMode="auto">
          <a:xfrm>
            <a:off x="4363384" y="4736137"/>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4357522" y="4733206"/>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4"/>
          </p:cNvCxnSpPr>
          <p:nvPr/>
        </p:nvCxnSpPr>
        <p:spPr bwMode="auto">
          <a:xfrm flipH="1">
            <a:off x="3740758" y="4736137"/>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stCxn id="13" idx="4"/>
          </p:cNvCxnSpPr>
          <p:nvPr/>
        </p:nvCxnSpPr>
        <p:spPr bwMode="auto">
          <a:xfrm flipH="1">
            <a:off x="3115201" y="4736137"/>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1083909" y="2176023"/>
            <a:ext cx="6816290" cy="461665"/>
          </a:xfrm>
          <a:prstGeom prst="rect">
            <a:avLst/>
          </a:prstGeom>
          <a:noFill/>
        </p:spPr>
        <p:txBody>
          <a:bodyPr wrap="none" rtlCol="0">
            <a:spAutoFit/>
          </a:bodyPr>
          <a:lstStyle/>
          <a:p>
            <a:r>
              <a:rPr kumimoji="1" lang="ja-JP" altLang="en-US" sz="2400" dirty="0"/>
              <a:t>合法手の中に</a:t>
            </a:r>
            <a:r>
              <a:rPr lang="ja-JP" altLang="en-US" sz="2400" dirty="0"/>
              <a:t>１つでも「勝ちの局面」へ</a:t>
            </a:r>
            <a:r>
              <a:rPr kumimoji="1" lang="ja-JP" altLang="en-US" sz="2400" dirty="0"/>
              <a:t>行く手がある</a:t>
            </a:r>
          </a:p>
        </p:txBody>
      </p:sp>
      <p:sp>
        <p:nvSpPr>
          <p:cNvPr id="20" name="テキスト ボックス 19"/>
          <p:cNvSpPr txBox="1"/>
          <p:nvPr/>
        </p:nvSpPr>
        <p:spPr>
          <a:xfrm>
            <a:off x="2860951" y="2654905"/>
            <a:ext cx="3161443" cy="461665"/>
          </a:xfrm>
          <a:prstGeom prst="rect">
            <a:avLst/>
          </a:prstGeom>
          <a:noFill/>
        </p:spPr>
        <p:txBody>
          <a:bodyPr wrap="none" rtlCol="0">
            <a:spAutoFit/>
          </a:bodyPr>
          <a:lstStyle/>
          <a:p>
            <a:r>
              <a:rPr kumimoji="1" lang="ja-JP" altLang="en-US" sz="2400" dirty="0"/>
              <a:t>⇒その手を選べばいい</a:t>
            </a:r>
          </a:p>
        </p:txBody>
      </p:sp>
      <p:sp>
        <p:nvSpPr>
          <p:cNvPr id="21" name="円/楕円 20"/>
          <p:cNvSpPr/>
          <p:nvPr/>
        </p:nvSpPr>
        <p:spPr bwMode="auto">
          <a:xfrm>
            <a:off x="3394927" y="5403498"/>
            <a:ext cx="685800" cy="685800"/>
          </a:xfrm>
          <a:prstGeom prst="ellipse">
            <a:avLst/>
          </a:prstGeom>
          <a:noFill/>
          <a:ln w="38100" cap="flat" cmpd="sng" algn="ctr">
            <a:solidFill>
              <a:srgbClr val="00FF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4" name="グループ化 23"/>
          <p:cNvGrpSpPr/>
          <p:nvPr/>
        </p:nvGrpSpPr>
        <p:grpSpPr>
          <a:xfrm>
            <a:off x="2362304" y="3168541"/>
            <a:ext cx="4259499" cy="922587"/>
            <a:chOff x="2362304" y="3083859"/>
            <a:chExt cx="4259499" cy="922587"/>
          </a:xfrm>
        </p:grpSpPr>
        <p:sp>
          <p:nvSpPr>
            <p:cNvPr id="22" name="テキスト ボックス 21"/>
            <p:cNvSpPr txBox="1"/>
            <p:nvPr/>
          </p:nvSpPr>
          <p:spPr>
            <a:xfrm>
              <a:off x="2362304" y="3483226"/>
              <a:ext cx="4259499" cy="523220"/>
            </a:xfrm>
            <a:prstGeom prst="rect">
              <a:avLst/>
            </a:prstGeom>
            <a:noFill/>
          </p:spPr>
          <p:txBody>
            <a:bodyPr wrap="none" rtlCol="0">
              <a:spAutoFit/>
            </a:bodyPr>
            <a:lstStyle/>
            <a:p>
              <a:r>
                <a:rPr kumimoji="1" lang="ja-JP" altLang="en-US" dirty="0"/>
                <a:t>１手前の局面も勝ちの局面</a:t>
              </a:r>
            </a:p>
          </p:txBody>
        </p:sp>
        <p:sp>
          <p:nvSpPr>
            <p:cNvPr id="23" name="下矢印 22"/>
            <p:cNvSpPr/>
            <p:nvPr/>
          </p:nvSpPr>
          <p:spPr bwMode="auto">
            <a:xfrm>
              <a:off x="4158948" y="3083859"/>
              <a:ext cx="565451" cy="41074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25" name="円/楕円 24"/>
          <p:cNvSpPr/>
          <p:nvPr/>
        </p:nvSpPr>
        <p:spPr bwMode="auto">
          <a:xfrm>
            <a:off x="4136531" y="427893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Tree>
    <p:extLst>
      <p:ext uri="{BB962C8B-B14F-4D97-AF65-F5344CB8AC3E}">
        <p14:creationId xmlns:p14="http://schemas.microsoft.com/office/powerpoint/2010/main" val="105919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checkerboard(across)">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heckerboard(across)">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up)">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4" name="テキスト ボックス 3"/>
          <p:cNvSpPr txBox="1"/>
          <p:nvPr/>
        </p:nvSpPr>
        <p:spPr>
          <a:xfrm>
            <a:off x="618878" y="1417638"/>
            <a:ext cx="3873176" cy="523220"/>
          </a:xfrm>
          <a:prstGeom prst="rect">
            <a:avLst/>
          </a:prstGeom>
          <a:noFill/>
        </p:spPr>
        <p:txBody>
          <a:bodyPr wrap="none" rtlCol="0">
            <a:spAutoFit/>
          </a:bodyPr>
          <a:lstStyle/>
          <a:p>
            <a:pPr algn="l"/>
            <a:r>
              <a:rPr kumimoji="1" lang="ja-JP" altLang="en-US" dirty="0"/>
              <a:t>勝負の付く１手前の局面</a:t>
            </a:r>
            <a:endParaRPr kumimoji="1" lang="en-US" altLang="ja-JP" dirty="0"/>
          </a:p>
        </p:txBody>
      </p:sp>
      <p:sp>
        <p:nvSpPr>
          <p:cNvPr id="8" name="円/楕円 7"/>
          <p:cNvSpPr/>
          <p:nvPr/>
        </p:nvSpPr>
        <p:spPr bwMode="auto">
          <a:xfrm>
            <a:off x="3512158" y="55207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 name="円/楕円 8"/>
          <p:cNvSpPr/>
          <p:nvPr/>
        </p:nvSpPr>
        <p:spPr bwMode="auto">
          <a:xfrm>
            <a:off x="4763272" y="55265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0" name="円/楕円 9"/>
          <p:cNvSpPr/>
          <p:nvPr/>
        </p:nvSpPr>
        <p:spPr bwMode="auto">
          <a:xfrm>
            <a:off x="4134784" y="55207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2886601" y="55265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5385898" y="55207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4134784" y="4278937"/>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4" name="直線矢印コネクタ 13"/>
          <p:cNvCxnSpPr>
            <a:stCxn id="13" idx="4"/>
          </p:cNvCxnSpPr>
          <p:nvPr/>
        </p:nvCxnSpPr>
        <p:spPr bwMode="auto">
          <a:xfrm>
            <a:off x="4363384" y="4736137"/>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3" idx="4"/>
          </p:cNvCxnSpPr>
          <p:nvPr/>
        </p:nvCxnSpPr>
        <p:spPr bwMode="auto">
          <a:xfrm>
            <a:off x="4363384" y="4736137"/>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4357522" y="4733206"/>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4"/>
          </p:cNvCxnSpPr>
          <p:nvPr/>
        </p:nvCxnSpPr>
        <p:spPr bwMode="auto">
          <a:xfrm flipH="1">
            <a:off x="3740758" y="4736137"/>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stCxn id="13" idx="4"/>
          </p:cNvCxnSpPr>
          <p:nvPr/>
        </p:nvCxnSpPr>
        <p:spPr bwMode="auto">
          <a:xfrm flipH="1">
            <a:off x="3115201" y="4736137"/>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1870182" y="2176023"/>
            <a:ext cx="5243743" cy="461665"/>
          </a:xfrm>
          <a:prstGeom prst="rect">
            <a:avLst/>
          </a:prstGeom>
          <a:noFill/>
        </p:spPr>
        <p:txBody>
          <a:bodyPr wrap="none" rtlCol="0">
            <a:spAutoFit/>
          </a:bodyPr>
          <a:lstStyle/>
          <a:p>
            <a:r>
              <a:rPr kumimoji="1" lang="ja-JP" altLang="en-US" sz="2400" dirty="0"/>
              <a:t>全ての合法手が</a:t>
            </a:r>
            <a:r>
              <a:rPr lang="ja-JP" altLang="en-US" sz="2400" dirty="0"/>
              <a:t>「負けの局面」へ</a:t>
            </a:r>
            <a:r>
              <a:rPr kumimoji="1" lang="ja-JP" altLang="en-US" sz="2400" dirty="0"/>
              <a:t>行く手</a:t>
            </a:r>
          </a:p>
        </p:txBody>
      </p:sp>
      <p:sp>
        <p:nvSpPr>
          <p:cNvPr id="20" name="テキスト ボックス 19"/>
          <p:cNvSpPr txBox="1"/>
          <p:nvPr/>
        </p:nvSpPr>
        <p:spPr>
          <a:xfrm>
            <a:off x="2755158" y="2654905"/>
            <a:ext cx="3373039" cy="461665"/>
          </a:xfrm>
          <a:prstGeom prst="rect">
            <a:avLst/>
          </a:prstGeom>
          <a:noFill/>
        </p:spPr>
        <p:txBody>
          <a:bodyPr wrap="none" rtlCol="0">
            <a:spAutoFit/>
          </a:bodyPr>
          <a:lstStyle/>
          <a:p>
            <a:r>
              <a:rPr kumimoji="1" lang="ja-JP" altLang="en-US" sz="2400" dirty="0"/>
              <a:t>⇒どの手を選んでも負け</a:t>
            </a:r>
          </a:p>
        </p:txBody>
      </p:sp>
      <p:grpSp>
        <p:nvGrpSpPr>
          <p:cNvPr id="24" name="グループ化 23"/>
          <p:cNvGrpSpPr/>
          <p:nvPr/>
        </p:nvGrpSpPr>
        <p:grpSpPr>
          <a:xfrm>
            <a:off x="2347076" y="3168541"/>
            <a:ext cx="4289956" cy="922587"/>
            <a:chOff x="2347076" y="3083859"/>
            <a:chExt cx="4289956" cy="922587"/>
          </a:xfrm>
        </p:grpSpPr>
        <p:sp>
          <p:nvSpPr>
            <p:cNvPr id="22" name="テキスト ボックス 21"/>
            <p:cNvSpPr txBox="1"/>
            <p:nvPr/>
          </p:nvSpPr>
          <p:spPr>
            <a:xfrm>
              <a:off x="2347076" y="3483226"/>
              <a:ext cx="4289956" cy="523220"/>
            </a:xfrm>
            <a:prstGeom prst="rect">
              <a:avLst/>
            </a:prstGeom>
            <a:noFill/>
          </p:spPr>
          <p:txBody>
            <a:bodyPr wrap="none" rtlCol="0">
              <a:spAutoFit/>
            </a:bodyPr>
            <a:lstStyle/>
            <a:p>
              <a:r>
                <a:rPr kumimoji="1" lang="ja-JP" altLang="en-US" dirty="0"/>
                <a:t>１手前の</a:t>
              </a:r>
              <a:r>
                <a:rPr kumimoji="1" lang="ja-JP" altLang="en-US"/>
                <a:t>局面も負けの局面</a:t>
              </a:r>
              <a:endParaRPr kumimoji="1" lang="ja-JP" altLang="en-US" dirty="0"/>
            </a:p>
          </p:txBody>
        </p:sp>
        <p:sp>
          <p:nvSpPr>
            <p:cNvPr id="23" name="下矢印 22"/>
            <p:cNvSpPr/>
            <p:nvPr/>
          </p:nvSpPr>
          <p:spPr bwMode="auto">
            <a:xfrm>
              <a:off x="4158948" y="3083859"/>
              <a:ext cx="565451" cy="41074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25" name="円/楕円 24"/>
          <p:cNvSpPr/>
          <p:nvPr/>
        </p:nvSpPr>
        <p:spPr bwMode="auto">
          <a:xfrm>
            <a:off x="4136531" y="427893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6" name="テキスト ボックス 25"/>
          <p:cNvSpPr txBox="1"/>
          <p:nvPr/>
        </p:nvSpPr>
        <p:spPr>
          <a:xfrm>
            <a:off x="3523881" y="6162807"/>
            <a:ext cx="4953599" cy="461665"/>
          </a:xfrm>
          <a:prstGeom prst="rect">
            <a:avLst/>
          </a:prstGeom>
          <a:noFill/>
        </p:spPr>
        <p:txBody>
          <a:bodyPr wrap="none" rtlCol="0">
            <a:spAutoFit/>
          </a:bodyPr>
          <a:lstStyle/>
          <a:p>
            <a:r>
              <a:rPr kumimoji="1" lang="ja-JP" altLang="en-US" sz="2400" dirty="0"/>
              <a:t>１手前の局面は勝ちか負けかが決定</a:t>
            </a:r>
          </a:p>
        </p:txBody>
      </p:sp>
    </p:spTree>
    <p:extLst>
      <p:ext uri="{BB962C8B-B14F-4D97-AF65-F5344CB8AC3E}">
        <p14:creationId xmlns:p14="http://schemas.microsoft.com/office/powerpoint/2010/main" val="95147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fill="hold"/>
                                        <p:tgtEl>
                                          <p:spTgt spid="26"/>
                                        </p:tgtEl>
                                        <p:attrNameLst>
                                          <p:attrName>ppt_x</p:attrName>
                                        </p:attrNameLst>
                                      </p:cBhvr>
                                      <p:tavLst>
                                        <p:tav tm="0">
                                          <p:val>
                                            <p:strVal val="#ppt_x"/>
                                          </p:val>
                                        </p:tav>
                                        <p:tav tm="100000">
                                          <p:val>
                                            <p:strVal val="#ppt_x"/>
                                          </p:val>
                                        </p:tav>
                                      </p:tavLst>
                                    </p:anim>
                                    <p:anim calcmode="lin" valueType="num">
                                      <p:cBhvr additive="base">
                                        <p:cTn id="2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4" name="テキスト ボックス 3"/>
          <p:cNvSpPr txBox="1"/>
          <p:nvPr/>
        </p:nvSpPr>
        <p:spPr>
          <a:xfrm>
            <a:off x="618878" y="1417638"/>
            <a:ext cx="3873176" cy="523220"/>
          </a:xfrm>
          <a:prstGeom prst="rect">
            <a:avLst/>
          </a:prstGeom>
          <a:noFill/>
        </p:spPr>
        <p:txBody>
          <a:bodyPr wrap="none" rtlCol="0">
            <a:spAutoFit/>
          </a:bodyPr>
          <a:lstStyle/>
          <a:p>
            <a:pPr algn="l"/>
            <a:r>
              <a:rPr kumimoji="1" lang="ja-JP" altLang="en-US" dirty="0"/>
              <a:t>勝負の付く２手前の局面</a:t>
            </a:r>
            <a:endParaRPr kumimoji="1" lang="en-US" altLang="ja-JP" dirty="0"/>
          </a:p>
        </p:txBody>
      </p:sp>
      <p:sp>
        <p:nvSpPr>
          <p:cNvPr id="8" name="円/楕円 7"/>
          <p:cNvSpPr/>
          <p:nvPr/>
        </p:nvSpPr>
        <p:spPr bwMode="auto">
          <a:xfrm>
            <a:off x="1737827" y="452369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988941" y="452955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0" name="円/楕円 9"/>
          <p:cNvSpPr/>
          <p:nvPr/>
        </p:nvSpPr>
        <p:spPr bwMode="auto">
          <a:xfrm>
            <a:off x="2360453" y="452369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1112270" y="452955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3611567" y="452369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2360453" y="328190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4" name="直線矢印コネクタ 13"/>
          <p:cNvCxnSpPr>
            <a:stCxn id="13" idx="4"/>
          </p:cNvCxnSpPr>
          <p:nvPr/>
        </p:nvCxnSpPr>
        <p:spPr bwMode="auto">
          <a:xfrm>
            <a:off x="2589053" y="3739101"/>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3" idx="4"/>
          </p:cNvCxnSpPr>
          <p:nvPr/>
        </p:nvCxnSpPr>
        <p:spPr bwMode="auto">
          <a:xfrm>
            <a:off x="2589053" y="3739101"/>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2583191" y="3736170"/>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4"/>
          </p:cNvCxnSpPr>
          <p:nvPr/>
        </p:nvCxnSpPr>
        <p:spPr bwMode="auto">
          <a:xfrm flipH="1">
            <a:off x="1966427" y="3739101"/>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stCxn id="13" idx="4"/>
          </p:cNvCxnSpPr>
          <p:nvPr/>
        </p:nvCxnSpPr>
        <p:spPr bwMode="auto">
          <a:xfrm flipH="1">
            <a:off x="1340870" y="3739101"/>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2362200" y="3281901"/>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26" name="円/楕円 25"/>
          <p:cNvSpPr/>
          <p:nvPr/>
        </p:nvSpPr>
        <p:spPr bwMode="auto">
          <a:xfrm>
            <a:off x="546772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7" name="円/楕円 26"/>
          <p:cNvSpPr/>
          <p:nvPr/>
        </p:nvSpPr>
        <p:spPr bwMode="auto">
          <a:xfrm>
            <a:off x="6718837"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8" name="円/楕円 27"/>
          <p:cNvSpPr/>
          <p:nvPr/>
        </p:nvSpPr>
        <p:spPr bwMode="auto">
          <a:xfrm>
            <a:off x="6090349"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円/楕円 28"/>
          <p:cNvSpPr/>
          <p:nvPr/>
        </p:nvSpPr>
        <p:spPr bwMode="auto">
          <a:xfrm>
            <a:off x="4842166"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円/楕円 29"/>
          <p:cNvSpPr/>
          <p:nvPr/>
        </p:nvSpPr>
        <p:spPr bwMode="auto">
          <a:xfrm>
            <a:off x="734146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31" name="円/楕円 30"/>
          <p:cNvSpPr/>
          <p:nvPr/>
        </p:nvSpPr>
        <p:spPr bwMode="auto">
          <a:xfrm>
            <a:off x="6090349"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2" name="直線矢印コネクタ 31"/>
          <p:cNvCxnSpPr>
            <a:stCxn id="31" idx="4"/>
          </p:cNvCxnSpPr>
          <p:nvPr/>
        </p:nvCxnSpPr>
        <p:spPr bwMode="auto">
          <a:xfrm>
            <a:off x="6318949" y="372151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31" idx="4"/>
          </p:cNvCxnSpPr>
          <p:nvPr/>
        </p:nvCxnSpPr>
        <p:spPr bwMode="auto">
          <a:xfrm>
            <a:off x="6318949" y="3721516"/>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a:off x="6313087" y="3718585"/>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1" idx="4"/>
          </p:cNvCxnSpPr>
          <p:nvPr/>
        </p:nvCxnSpPr>
        <p:spPr bwMode="auto">
          <a:xfrm flipH="1">
            <a:off x="5696323" y="3721516"/>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1" idx="4"/>
          </p:cNvCxnSpPr>
          <p:nvPr/>
        </p:nvCxnSpPr>
        <p:spPr bwMode="auto">
          <a:xfrm flipH="1">
            <a:off x="5070766" y="3721516"/>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6092096" y="326431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38" name="直線矢印コネクタ 37"/>
          <p:cNvCxnSpPr/>
          <p:nvPr/>
        </p:nvCxnSpPr>
        <p:spPr bwMode="auto">
          <a:xfrm>
            <a:off x="3833269" y="499261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a:off x="3845318" y="499261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flipH="1">
            <a:off x="3620769" y="499408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p:nvPr/>
        </p:nvCxnSpPr>
        <p:spPr bwMode="auto">
          <a:xfrm>
            <a:off x="3222813" y="500434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a:off x="3234862" y="500434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H="1">
            <a:off x="3010313" y="500580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2601796" y="501374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2613845" y="501374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2389296" y="501520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a:off x="1971699" y="501374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p:nvPr/>
        </p:nvCxnSpPr>
        <p:spPr bwMode="auto">
          <a:xfrm>
            <a:off x="1983748" y="501374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759199" y="501520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1361243" y="500434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1373292" y="500434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1148743" y="500580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a:off x="7558014" y="497486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7570063" y="497486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7345514" y="497633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694755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695960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673505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6326541"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6338590"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6114041"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5696444"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a:off x="5708493"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5483944"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a:off x="508598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09803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flipH="1">
            <a:off x="487348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テキスト ボックス 4"/>
          <p:cNvSpPr txBox="1"/>
          <p:nvPr/>
        </p:nvSpPr>
        <p:spPr>
          <a:xfrm>
            <a:off x="457200" y="2068618"/>
            <a:ext cx="7992893" cy="1040285"/>
          </a:xfrm>
          <a:prstGeom prst="rect">
            <a:avLst/>
          </a:prstGeom>
          <a:noFill/>
        </p:spPr>
        <p:txBody>
          <a:bodyPr wrap="none" rtlCol="0">
            <a:spAutoFit/>
          </a:bodyPr>
          <a:lstStyle/>
          <a:p>
            <a:r>
              <a:rPr kumimoji="1" lang="ja-JP" altLang="en-US" dirty="0"/>
              <a:t>勝ちの局面へ行く</a:t>
            </a:r>
            <a:r>
              <a:rPr lang="ja-JP" altLang="en-US" dirty="0"/>
              <a:t>手が</a:t>
            </a:r>
            <a:r>
              <a:rPr kumimoji="1" lang="ja-JP" altLang="en-US" dirty="0"/>
              <a:t>ある⇒その局面も勝ちの局面</a:t>
            </a:r>
            <a:endParaRPr kumimoji="1" lang="en-US" altLang="ja-JP" dirty="0"/>
          </a:p>
          <a:p>
            <a:r>
              <a:rPr lang="ja-JP" altLang="en-US" dirty="0"/>
              <a:t>負けの局面へ行く手のみ　⇒その局面も負けの局面</a:t>
            </a:r>
            <a:endParaRPr kumimoji="1" lang="ja-JP" altLang="en-US" dirty="0"/>
          </a:p>
        </p:txBody>
      </p:sp>
      <p:sp>
        <p:nvSpPr>
          <p:cNvPr id="68" name="テキスト ボックス 67"/>
          <p:cNvSpPr txBox="1"/>
          <p:nvPr/>
        </p:nvSpPr>
        <p:spPr>
          <a:xfrm>
            <a:off x="3533498" y="6162807"/>
            <a:ext cx="4934364" cy="461665"/>
          </a:xfrm>
          <a:prstGeom prst="rect">
            <a:avLst/>
          </a:prstGeom>
          <a:noFill/>
        </p:spPr>
        <p:txBody>
          <a:bodyPr wrap="none" rtlCol="0">
            <a:spAutoFit/>
          </a:bodyPr>
          <a:lstStyle/>
          <a:p>
            <a:r>
              <a:rPr lang="ja-JP" altLang="en-US" sz="2400" dirty="0"/>
              <a:t>２</a:t>
            </a:r>
            <a:r>
              <a:rPr kumimoji="1" lang="ja-JP" altLang="en-US" sz="2400" dirty="0"/>
              <a:t>手前の局面も勝ちか負けかが決定</a:t>
            </a:r>
          </a:p>
        </p:txBody>
      </p:sp>
    </p:spTree>
    <p:extLst>
      <p:ext uri="{BB962C8B-B14F-4D97-AF65-F5344CB8AC3E}">
        <p14:creationId xmlns:p14="http://schemas.microsoft.com/office/powerpoint/2010/main" val="411438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8"/>
                                        </p:tgtEl>
                                        <p:attrNameLst>
                                          <p:attrName>style.visibility</p:attrName>
                                        </p:attrNameLst>
                                      </p:cBhvr>
                                      <p:to>
                                        <p:strVal val="visible"/>
                                      </p:to>
                                    </p:set>
                                    <p:anim calcmode="lin" valueType="num">
                                      <p:cBhvr additive="base">
                                        <p:cTn id="17" dur="500" fill="hold"/>
                                        <p:tgtEl>
                                          <p:spTgt spid="68"/>
                                        </p:tgtEl>
                                        <p:attrNameLst>
                                          <p:attrName>ppt_x</p:attrName>
                                        </p:attrNameLst>
                                      </p:cBhvr>
                                      <p:tavLst>
                                        <p:tav tm="0">
                                          <p:val>
                                            <p:strVal val="#ppt_x"/>
                                          </p:val>
                                        </p:tav>
                                        <p:tav tm="100000">
                                          <p:val>
                                            <p:strVal val="#ppt_x"/>
                                          </p:val>
                                        </p:tav>
                                      </p:tavLst>
                                    </p:anim>
                                    <p:anim calcmode="lin" valueType="num">
                                      <p:cBhvr additive="base">
                                        <p:cTn id="18"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7" grpId="0" animBg="1"/>
      <p:bldP spid="6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8" name="円/楕円 7"/>
          <p:cNvSpPr/>
          <p:nvPr/>
        </p:nvSpPr>
        <p:spPr bwMode="auto">
          <a:xfrm>
            <a:off x="1252583" y="506217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355529" y="506803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1" name="円/楕円 10"/>
          <p:cNvSpPr/>
          <p:nvPr/>
        </p:nvSpPr>
        <p:spPr bwMode="auto">
          <a:xfrm>
            <a:off x="1262841" y="384382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2907002" y="506217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4" name="円/楕円 13"/>
          <p:cNvSpPr/>
          <p:nvPr/>
        </p:nvSpPr>
        <p:spPr bwMode="auto">
          <a:xfrm>
            <a:off x="1804056" y="506803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5" name="円/楕円 14"/>
          <p:cNvSpPr/>
          <p:nvPr/>
        </p:nvSpPr>
        <p:spPr bwMode="auto">
          <a:xfrm>
            <a:off x="701110" y="506217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8" name="円/楕円 17"/>
          <p:cNvSpPr/>
          <p:nvPr/>
        </p:nvSpPr>
        <p:spPr bwMode="auto">
          <a:xfrm>
            <a:off x="3458475" y="506217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9" name="円/楕円 18"/>
          <p:cNvSpPr/>
          <p:nvPr/>
        </p:nvSpPr>
        <p:spPr bwMode="auto">
          <a:xfrm>
            <a:off x="4009948" y="505045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0" name="円/楕円 19"/>
          <p:cNvSpPr/>
          <p:nvPr/>
        </p:nvSpPr>
        <p:spPr bwMode="auto">
          <a:xfrm>
            <a:off x="4561421" y="504458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1" name="円/楕円 20"/>
          <p:cNvSpPr/>
          <p:nvPr/>
        </p:nvSpPr>
        <p:spPr bwMode="auto">
          <a:xfrm>
            <a:off x="5112894" y="504458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22" name="直線矢印コネクタ 21"/>
          <p:cNvCxnSpPr/>
          <p:nvPr/>
        </p:nvCxnSpPr>
        <p:spPr bwMode="auto">
          <a:xfrm>
            <a:off x="1491440" y="4277582"/>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1491440" y="4277582"/>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endCxn id="15" idx="0"/>
          </p:cNvCxnSpPr>
          <p:nvPr/>
        </p:nvCxnSpPr>
        <p:spPr bwMode="auto">
          <a:xfrm flipH="1">
            <a:off x="929710" y="4277582"/>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2907002" y="384382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0" name="直線矢印コネクタ 29"/>
          <p:cNvCxnSpPr/>
          <p:nvPr/>
        </p:nvCxnSpPr>
        <p:spPr bwMode="auto">
          <a:xfrm>
            <a:off x="3135601" y="4277582"/>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3135601" y="4277582"/>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2573871" y="4277582"/>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4554416" y="384382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4" name="直線矢印コネクタ 33"/>
          <p:cNvCxnSpPr/>
          <p:nvPr/>
        </p:nvCxnSpPr>
        <p:spPr bwMode="auto">
          <a:xfrm>
            <a:off x="4783015" y="4277582"/>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4783015" y="4277582"/>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flipH="1">
            <a:off x="4221285" y="4277582"/>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2907002" y="263305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8" name="直線矢印コネクタ 37"/>
          <p:cNvCxnSpPr/>
          <p:nvPr/>
        </p:nvCxnSpPr>
        <p:spPr bwMode="auto">
          <a:xfrm>
            <a:off x="3135601" y="306680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endCxn id="33" idx="0"/>
          </p:cNvCxnSpPr>
          <p:nvPr/>
        </p:nvCxnSpPr>
        <p:spPr bwMode="auto">
          <a:xfrm>
            <a:off x="3135601" y="3066806"/>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1" idx="0"/>
          </p:cNvCxnSpPr>
          <p:nvPr/>
        </p:nvCxnSpPr>
        <p:spPr bwMode="auto">
          <a:xfrm flipH="1">
            <a:off x="1491441" y="3066806"/>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4561421" y="143229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44" name="直線矢印コネクタ 43"/>
          <p:cNvCxnSpPr/>
          <p:nvPr/>
        </p:nvCxnSpPr>
        <p:spPr bwMode="auto">
          <a:xfrm>
            <a:off x="4790019" y="1863114"/>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4800600" y="1880698"/>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3145860" y="1866045"/>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3" idx="4"/>
          </p:cNvCxnSpPr>
          <p:nvPr/>
        </p:nvCxnSpPr>
        <p:spPr bwMode="auto">
          <a:xfrm>
            <a:off x="4790021" y="1889491"/>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円/楕円 80"/>
          <p:cNvSpPr/>
          <p:nvPr/>
        </p:nvSpPr>
        <p:spPr bwMode="auto">
          <a:xfrm>
            <a:off x="6668725" y="264232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82" name="円/楕円 81"/>
          <p:cNvSpPr/>
          <p:nvPr/>
        </p:nvSpPr>
        <p:spPr bwMode="auto">
          <a:xfrm>
            <a:off x="5533299" y="262425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円/楕円 82"/>
          <p:cNvSpPr/>
          <p:nvPr/>
        </p:nvSpPr>
        <p:spPr bwMode="auto">
          <a:xfrm>
            <a:off x="7831016" y="264965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84" name="直線矢印コネクタ 83"/>
          <p:cNvCxnSpPr/>
          <p:nvPr/>
        </p:nvCxnSpPr>
        <p:spPr bwMode="auto">
          <a:xfrm>
            <a:off x="8062058" y="310685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8074107" y="310685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7849558" y="310832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6911937" y="3105391"/>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6923986" y="3105391"/>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6699437" y="3106856"/>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5783982" y="310258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5796031" y="310258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5571482" y="310405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2912317" y="3863121"/>
            <a:ext cx="457200" cy="433754"/>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1268865" y="384382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7" name="円/楕円 16"/>
          <p:cNvSpPr/>
          <p:nvPr/>
        </p:nvSpPr>
        <p:spPr bwMode="auto">
          <a:xfrm>
            <a:off x="4566462" y="383924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3" name="円/楕円 92"/>
          <p:cNvSpPr/>
          <p:nvPr/>
        </p:nvSpPr>
        <p:spPr bwMode="auto">
          <a:xfrm>
            <a:off x="5516918" y="261375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4" name="円/楕円 93"/>
          <p:cNvSpPr/>
          <p:nvPr/>
        </p:nvSpPr>
        <p:spPr bwMode="auto">
          <a:xfrm>
            <a:off x="2911405" y="2613759"/>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6" name="円/楕円 95"/>
          <p:cNvSpPr/>
          <p:nvPr/>
        </p:nvSpPr>
        <p:spPr bwMode="auto">
          <a:xfrm>
            <a:off x="7825905" y="26423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7" name="円/楕円 96"/>
          <p:cNvSpPr/>
          <p:nvPr/>
        </p:nvSpPr>
        <p:spPr bwMode="auto">
          <a:xfrm>
            <a:off x="6674098" y="2642329"/>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8" name="円/楕円 97"/>
          <p:cNvSpPr/>
          <p:nvPr/>
        </p:nvSpPr>
        <p:spPr bwMode="auto">
          <a:xfrm>
            <a:off x="4553593" y="1429361"/>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3" name="テキスト ボックス 2"/>
          <p:cNvSpPr txBox="1"/>
          <p:nvPr/>
        </p:nvSpPr>
        <p:spPr>
          <a:xfrm>
            <a:off x="2836342" y="5699616"/>
            <a:ext cx="6002595" cy="954107"/>
          </a:xfrm>
          <a:prstGeom prst="rect">
            <a:avLst/>
          </a:prstGeom>
          <a:noFill/>
        </p:spPr>
        <p:txBody>
          <a:bodyPr wrap="square" rtlCol="0">
            <a:spAutoFit/>
          </a:bodyPr>
          <a:lstStyle/>
          <a:p>
            <a:r>
              <a:rPr kumimoji="1" lang="ja-JP" altLang="en-US" dirty="0"/>
              <a:t>勝負の付いた局面から順に</a:t>
            </a:r>
            <a:r>
              <a:rPr lang="ja-JP" altLang="en-US" dirty="0"/>
              <a:t>遡っていく</a:t>
            </a:r>
            <a:r>
              <a:rPr kumimoji="1" lang="ja-JP" altLang="en-US" dirty="0"/>
              <a:t>⇒初期局面まで遡れる</a:t>
            </a:r>
          </a:p>
        </p:txBody>
      </p:sp>
    </p:spTree>
    <p:extLst>
      <p:ext uri="{BB962C8B-B14F-4D97-AF65-F5344CB8AC3E}">
        <p14:creationId xmlns:p14="http://schemas.microsoft.com/office/powerpoint/2010/main" val="426761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fade">
                                      <p:cBhvr>
                                        <p:cTn id="20" dur="500"/>
                                        <p:tgtEl>
                                          <p:spTgt spid="9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fade">
                                      <p:cBhvr>
                                        <p:cTn id="25" dur="500"/>
                                        <p:tgtEl>
                                          <p:spTgt spid="93"/>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97"/>
                                        </p:tgtEl>
                                        <p:attrNameLst>
                                          <p:attrName>style.visibility</p:attrName>
                                        </p:attrNameLst>
                                      </p:cBhvr>
                                      <p:to>
                                        <p:strVal val="visible"/>
                                      </p:to>
                                    </p:set>
                                    <p:animEffect transition="in" filter="fade">
                                      <p:cBhvr>
                                        <p:cTn id="29" dur="500"/>
                                        <p:tgtEl>
                                          <p:spTgt spid="97"/>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fade">
                                      <p:cBhvr>
                                        <p:cTn id="33" dur="500"/>
                                        <p:tgtEl>
                                          <p:spTgt spid="9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anim calcmode="lin" valueType="num">
                                      <p:cBhvr additive="base">
                                        <p:cTn id="4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17" grpId="0" animBg="1"/>
      <p:bldP spid="93" grpId="0" animBg="1"/>
      <p:bldP spid="94" grpId="0" animBg="1"/>
      <p:bldP spid="96" grpId="0" animBg="1"/>
      <p:bldP spid="97" grpId="0" animBg="1"/>
      <p:bldP spid="9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4" name="テキスト ボックス 3"/>
          <p:cNvSpPr txBox="1"/>
          <p:nvPr/>
        </p:nvSpPr>
        <p:spPr>
          <a:xfrm>
            <a:off x="343993" y="1340039"/>
            <a:ext cx="6829114" cy="1348061"/>
          </a:xfrm>
          <a:prstGeom prst="rect">
            <a:avLst/>
          </a:prstGeom>
          <a:noFill/>
        </p:spPr>
        <p:txBody>
          <a:bodyPr wrap="none" rtlCol="0">
            <a:spAutoFit/>
          </a:bodyPr>
          <a:lstStyle/>
          <a:p>
            <a:pPr marL="457200" indent="-457200" algn="l">
              <a:buClr>
                <a:srgbClr val="FF9933"/>
              </a:buClr>
              <a:buFont typeface="Wingdings" panose="05000000000000000000" pitchFamily="2" charset="2"/>
              <a:buChar char="l"/>
            </a:pPr>
            <a:r>
              <a:rPr lang="ja-JP" altLang="en-US" sz="2400" dirty="0"/>
              <a:t>手番は交互に来る</a:t>
            </a:r>
            <a:endParaRPr lang="en-US" altLang="ja-JP" sz="2400" dirty="0"/>
          </a:p>
          <a:p>
            <a:pPr marL="457200" indent="-457200" algn="l">
              <a:buClr>
                <a:srgbClr val="FF9933"/>
              </a:buClr>
              <a:buFont typeface="Wingdings" panose="05000000000000000000" pitchFamily="2" charset="2"/>
              <a:buChar char="l"/>
            </a:pPr>
            <a:r>
              <a:rPr kumimoji="1" lang="ja-JP" altLang="en-US" sz="2400" dirty="0"/>
              <a:t>各プレイヤーは自分</a:t>
            </a:r>
            <a:r>
              <a:rPr lang="ja-JP" altLang="en-US" sz="2400" dirty="0"/>
              <a:t>の手番で</a:t>
            </a:r>
            <a:r>
              <a:rPr kumimoji="1" lang="ja-JP" altLang="en-US" sz="2400" dirty="0"/>
              <a:t>最善手を選択する</a:t>
            </a:r>
            <a:endParaRPr kumimoji="1" lang="en-US" altLang="ja-JP" sz="2400" dirty="0"/>
          </a:p>
          <a:p>
            <a:pPr algn="l"/>
            <a:r>
              <a:rPr lang="ja-JP" altLang="en-US" sz="2400" dirty="0"/>
              <a:t>　　　⇒手番毎に立場を入れ替える</a:t>
            </a:r>
            <a:endParaRPr kumimoji="1" lang="en-US" altLang="ja-JP" sz="2400" dirty="0"/>
          </a:p>
        </p:txBody>
      </p:sp>
      <p:sp>
        <p:nvSpPr>
          <p:cNvPr id="8" name="円/楕円 7"/>
          <p:cNvSpPr/>
          <p:nvPr/>
        </p:nvSpPr>
        <p:spPr bwMode="auto">
          <a:xfrm>
            <a:off x="1974036" y="4086056"/>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3225150" y="409191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0" name="円/楕円 9"/>
          <p:cNvSpPr/>
          <p:nvPr/>
        </p:nvSpPr>
        <p:spPr bwMode="auto">
          <a:xfrm>
            <a:off x="2596662" y="408605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1348479" y="409191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3847776" y="408605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2596662" y="284426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4" name="直線矢印コネクタ 13"/>
          <p:cNvCxnSpPr>
            <a:stCxn id="13" idx="4"/>
          </p:cNvCxnSpPr>
          <p:nvPr/>
        </p:nvCxnSpPr>
        <p:spPr bwMode="auto">
          <a:xfrm>
            <a:off x="2825262" y="330146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3" idx="4"/>
          </p:cNvCxnSpPr>
          <p:nvPr/>
        </p:nvCxnSpPr>
        <p:spPr bwMode="auto">
          <a:xfrm>
            <a:off x="2825262" y="3301464"/>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2819400" y="3298533"/>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4"/>
          </p:cNvCxnSpPr>
          <p:nvPr/>
        </p:nvCxnSpPr>
        <p:spPr bwMode="auto">
          <a:xfrm flipH="1">
            <a:off x="2202636" y="3301464"/>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stCxn id="13" idx="4"/>
          </p:cNvCxnSpPr>
          <p:nvPr/>
        </p:nvCxnSpPr>
        <p:spPr bwMode="auto">
          <a:xfrm flipH="1">
            <a:off x="1577079" y="3301464"/>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2598409" y="284426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26" name="円/楕円 25"/>
          <p:cNvSpPr/>
          <p:nvPr/>
        </p:nvSpPr>
        <p:spPr bwMode="auto">
          <a:xfrm>
            <a:off x="5703932" y="406847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7" name="円/楕円 26"/>
          <p:cNvSpPr/>
          <p:nvPr/>
        </p:nvSpPr>
        <p:spPr bwMode="auto">
          <a:xfrm>
            <a:off x="6955046" y="407433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8" name="円/楕円 27"/>
          <p:cNvSpPr/>
          <p:nvPr/>
        </p:nvSpPr>
        <p:spPr bwMode="auto">
          <a:xfrm>
            <a:off x="6326558" y="406847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円/楕円 28"/>
          <p:cNvSpPr/>
          <p:nvPr/>
        </p:nvSpPr>
        <p:spPr bwMode="auto">
          <a:xfrm>
            <a:off x="5078375" y="407433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円/楕円 29"/>
          <p:cNvSpPr/>
          <p:nvPr/>
        </p:nvSpPr>
        <p:spPr bwMode="auto">
          <a:xfrm>
            <a:off x="7577672" y="406847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31" name="円/楕円 30"/>
          <p:cNvSpPr/>
          <p:nvPr/>
        </p:nvSpPr>
        <p:spPr bwMode="auto">
          <a:xfrm>
            <a:off x="6326558" y="282667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2" name="直線矢印コネクタ 31"/>
          <p:cNvCxnSpPr>
            <a:stCxn id="31" idx="4"/>
          </p:cNvCxnSpPr>
          <p:nvPr/>
        </p:nvCxnSpPr>
        <p:spPr bwMode="auto">
          <a:xfrm>
            <a:off x="6555158" y="3283879"/>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31" idx="4"/>
          </p:cNvCxnSpPr>
          <p:nvPr/>
        </p:nvCxnSpPr>
        <p:spPr bwMode="auto">
          <a:xfrm>
            <a:off x="6555158" y="3283879"/>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a:off x="6549296" y="3280948"/>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1" idx="4"/>
          </p:cNvCxnSpPr>
          <p:nvPr/>
        </p:nvCxnSpPr>
        <p:spPr bwMode="auto">
          <a:xfrm flipH="1">
            <a:off x="5932532" y="3283879"/>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1" idx="4"/>
          </p:cNvCxnSpPr>
          <p:nvPr/>
        </p:nvCxnSpPr>
        <p:spPr bwMode="auto">
          <a:xfrm flipH="1">
            <a:off x="5306975" y="3283879"/>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6328305" y="282667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3" name="テキスト ボックス 2"/>
          <p:cNvSpPr txBox="1"/>
          <p:nvPr/>
        </p:nvSpPr>
        <p:spPr>
          <a:xfrm>
            <a:off x="520631" y="2775313"/>
            <a:ext cx="902811" cy="523220"/>
          </a:xfrm>
          <a:prstGeom prst="rect">
            <a:avLst/>
          </a:prstGeom>
          <a:noFill/>
        </p:spPr>
        <p:txBody>
          <a:bodyPr wrap="none" rtlCol="0">
            <a:spAutoFit/>
          </a:bodyPr>
          <a:lstStyle/>
          <a:p>
            <a:r>
              <a:rPr kumimoji="1" lang="ja-JP" altLang="en-US" dirty="0"/>
              <a:t>○番</a:t>
            </a:r>
          </a:p>
        </p:txBody>
      </p:sp>
      <p:sp>
        <p:nvSpPr>
          <p:cNvPr id="69" name="円/楕円 68"/>
          <p:cNvSpPr/>
          <p:nvPr/>
        </p:nvSpPr>
        <p:spPr bwMode="auto">
          <a:xfrm>
            <a:off x="1970524" y="592362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70" name="円/楕円 69"/>
          <p:cNvSpPr/>
          <p:nvPr/>
        </p:nvSpPr>
        <p:spPr bwMode="auto">
          <a:xfrm>
            <a:off x="3221638" y="5929489"/>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71" name="円/楕円 70"/>
          <p:cNvSpPr/>
          <p:nvPr/>
        </p:nvSpPr>
        <p:spPr bwMode="auto">
          <a:xfrm>
            <a:off x="2593150" y="592362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72" name="円/楕円 71"/>
          <p:cNvSpPr/>
          <p:nvPr/>
        </p:nvSpPr>
        <p:spPr bwMode="auto">
          <a:xfrm>
            <a:off x="1344967" y="592948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円/楕円 72"/>
          <p:cNvSpPr/>
          <p:nvPr/>
        </p:nvSpPr>
        <p:spPr bwMode="auto">
          <a:xfrm>
            <a:off x="3844264" y="592362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74" name="円/楕円 73"/>
          <p:cNvSpPr/>
          <p:nvPr/>
        </p:nvSpPr>
        <p:spPr bwMode="auto">
          <a:xfrm>
            <a:off x="2593150" y="468183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75" name="直線矢印コネクタ 74"/>
          <p:cNvCxnSpPr>
            <a:stCxn id="74" idx="4"/>
          </p:cNvCxnSpPr>
          <p:nvPr/>
        </p:nvCxnSpPr>
        <p:spPr bwMode="auto">
          <a:xfrm>
            <a:off x="2821750" y="513903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a:stCxn id="74" idx="4"/>
          </p:cNvCxnSpPr>
          <p:nvPr/>
        </p:nvCxnSpPr>
        <p:spPr bwMode="auto">
          <a:xfrm>
            <a:off x="2821750" y="5139035"/>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a:off x="2815888" y="5136104"/>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a:stCxn id="74" idx="4"/>
          </p:cNvCxnSpPr>
          <p:nvPr/>
        </p:nvCxnSpPr>
        <p:spPr bwMode="auto">
          <a:xfrm flipH="1">
            <a:off x="2199124" y="5139035"/>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a:stCxn id="74" idx="4"/>
          </p:cNvCxnSpPr>
          <p:nvPr/>
        </p:nvCxnSpPr>
        <p:spPr bwMode="auto">
          <a:xfrm flipH="1">
            <a:off x="1573567" y="5139035"/>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円/楕円 79"/>
          <p:cNvSpPr/>
          <p:nvPr/>
        </p:nvSpPr>
        <p:spPr bwMode="auto">
          <a:xfrm>
            <a:off x="2594897" y="468183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81" name="円/楕円 80"/>
          <p:cNvSpPr/>
          <p:nvPr/>
        </p:nvSpPr>
        <p:spPr bwMode="auto">
          <a:xfrm>
            <a:off x="5700420" y="590604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82" name="円/楕円 81"/>
          <p:cNvSpPr/>
          <p:nvPr/>
        </p:nvSpPr>
        <p:spPr bwMode="auto">
          <a:xfrm>
            <a:off x="6951534" y="591190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83" name="円/楕円 82"/>
          <p:cNvSpPr/>
          <p:nvPr/>
        </p:nvSpPr>
        <p:spPr bwMode="auto">
          <a:xfrm>
            <a:off x="6323046" y="590604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円/楕円 83"/>
          <p:cNvSpPr/>
          <p:nvPr/>
        </p:nvSpPr>
        <p:spPr bwMode="auto">
          <a:xfrm>
            <a:off x="5074863" y="591190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円/楕円 84"/>
          <p:cNvSpPr/>
          <p:nvPr/>
        </p:nvSpPr>
        <p:spPr bwMode="auto">
          <a:xfrm>
            <a:off x="7574160" y="590604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dirty="0">
                <a:ln>
                  <a:noFill/>
                </a:ln>
                <a:effectLst>
                  <a:outerShdw blurRad="38100" dist="38100" dir="2700000" algn="tl">
                    <a:srgbClr val="000000">
                      <a:alpha val="43137"/>
                    </a:srgbClr>
                  </a:outerShdw>
                </a:effectLst>
              </a:rPr>
              <a:t>○</a:t>
            </a:r>
          </a:p>
        </p:txBody>
      </p:sp>
      <p:sp>
        <p:nvSpPr>
          <p:cNvPr id="86" name="円/楕円 85"/>
          <p:cNvSpPr/>
          <p:nvPr/>
        </p:nvSpPr>
        <p:spPr bwMode="auto">
          <a:xfrm>
            <a:off x="6323046" y="466425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87" name="直線矢印コネクタ 86"/>
          <p:cNvCxnSpPr>
            <a:stCxn id="86" idx="4"/>
          </p:cNvCxnSpPr>
          <p:nvPr/>
        </p:nvCxnSpPr>
        <p:spPr bwMode="auto">
          <a:xfrm>
            <a:off x="6551646" y="5121450"/>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a:stCxn id="86" idx="4"/>
          </p:cNvCxnSpPr>
          <p:nvPr/>
        </p:nvCxnSpPr>
        <p:spPr bwMode="auto">
          <a:xfrm>
            <a:off x="6551646" y="5121450"/>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6545784" y="5118519"/>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a:stCxn id="86" idx="4"/>
          </p:cNvCxnSpPr>
          <p:nvPr/>
        </p:nvCxnSpPr>
        <p:spPr bwMode="auto">
          <a:xfrm flipH="1">
            <a:off x="5929020" y="5121450"/>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a:stCxn id="86" idx="4"/>
          </p:cNvCxnSpPr>
          <p:nvPr/>
        </p:nvCxnSpPr>
        <p:spPr bwMode="auto">
          <a:xfrm flipH="1">
            <a:off x="5303463" y="5121450"/>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円/楕円 91"/>
          <p:cNvSpPr/>
          <p:nvPr/>
        </p:nvSpPr>
        <p:spPr bwMode="auto">
          <a:xfrm>
            <a:off x="6324793" y="4664250"/>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93" name="テキスト ボックス 92"/>
          <p:cNvSpPr txBox="1"/>
          <p:nvPr/>
        </p:nvSpPr>
        <p:spPr>
          <a:xfrm>
            <a:off x="517120" y="4612884"/>
            <a:ext cx="902811" cy="523220"/>
          </a:xfrm>
          <a:prstGeom prst="rect">
            <a:avLst/>
          </a:prstGeom>
          <a:noFill/>
        </p:spPr>
        <p:txBody>
          <a:bodyPr wrap="none" rtlCol="0">
            <a:spAutoFit/>
          </a:bodyPr>
          <a:lstStyle/>
          <a:p>
            <a:r>
              <a:rPr lang="en-US" altLang="ja-JP" dirty="0"/>
              <a:t>×</a:t>
            </a:r>
            <a:r>
              <a:rPr kumimoji="1" lang="ja-JP" altLang="en-US" dirty="0"/>
              <a:t>番</a:t>
            </a:r>
          </a:p>
        </p:txBody>
      </p:sp>
    </p:spTree>
    <p:extLst>
      <p:ext uri="{BB962C8B-B14F-4D97-AF65-F5344CB8AC3E}">
        <p14:creationId xmlns:p14="http://schemas.microsoft.com/office/powerpoint/2010/main" val="44937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
                                        </p:tgtEl>
                                        <p:attrNameLst>
                                          <p:attrName>style.visibility</p:attrName>
                                        </p:attrNameLst>
                                      </p:cBhvr>
                                      <p:to>
                                        <p:strVal val="visible"/>
                                      </p:to>
                                    </p:set>
                                    <p:animEffect transition="in" filter="fade">
                                      <p:cBhvr>
                                        <p:cTn id="17" dur="500"/>
                                        <p:tgtEl>
                                          <p:spTgt spid="8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
                                        </p:tgtEl>
                                        <p:attrNameLst>
                                          <p:attrName>style.visibility</p:attrName>
                                        </p:attrNameLst>
                                      </p:cBhvr>
                                      <p:to>
                                        <p:strVal val="visible"/>
                                      </p:to>
                                    </p:set>
                                    <p:animEffect transition="in" filter="fade">
                                      <p:cBhvr>
                                        <p:cTn id="22"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7" grpId="0" animBg="1"/>
      <p:bldP spid="80" grpId="0" animBg="1"/>
      <p:bldP spid="9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8" name="円/楕円 7"/>
          <p:cNvSpPr/>
          <p:nvPr/>
        </p:nvSpPr>
        <p:spPr bwMode="auto">
          <a:xfrm>
            <a:off x="1651167" y="555087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754113" y="555673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1" name="円/楕円 10"/>
          <p:cNvSpPr/>
          <p:nvPr/>
        </p:nvSpPr>
        <p:spPr bwMode="auto">
          <a:xfrm>
            <a:off x="1661425"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3305586"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4" name="円/楕円 13"/>
          <p:cNvSpPr/>
          <p:nvPr/>
        </p:nvSpPr>
        <p:spPr bwMode="auto">
          <a:xfrm>
            <a:off x="2202640" y="555673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5" name="円/楕円 14"/>
          <p:cNvSpPr/>
          <p:nvPr/>
        </p:nvSpPr>
        <p:spPr bwMode="auto">
          <a:xfrm>
            <a:off x="1099694"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8" name="円/楕円 17"/>
          <p:cNvSpPr/>
          <p:nvPr/>
        </p:nvSpPr>
        <p:spPr bwMode="auto">
          <a:xfrm>
            <a:off x="3857059"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9" name="円/楕円 18"/>
          <p:cNvSpPr/>
          <p:nvPr/>
        </p:nvSpPr>
        <p:spPr bwMode="auto">
          <a:xfrm>
            <a:off x="4408532" y="553915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0" name="円/楕円 19"/>
          <p:cNvSpPr/>
          <p:nvPr/>
        </p:nvSpPr>
        <p:spPr bwMode="auto">
          <a:xfrm>
            <a:off x="4960005" y="553329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1" name="円/楕円 20"/>
          <p:cNvSpPr/>
          <p:nvPr/>
        </p:nvSpPr>
        <p:spPr bwMode="auto">
          <a:xfrm>
            <a:off x="5511478" y="553329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22" name="直線矢印コネクタ 21"/>
          <p:cNvCxnSpPr/>
          <p:nvPr/>
        </p:nvCxnSpPr>
        <p:spPr bwMode="auto">
          <a:xfrm>
            <a:off x="1890024"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1890024"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endCxn id="15" idx="0"/>
          </p:cNvCxnSpPr>
          <p:nvPr/>
        </p:nvCxnSpPr>
        <p:spPr bwMode="auto">
          <a:xfrm flipH="1">
            <a:off x="1328294"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3305586"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0" name="直線矢印コネクタ 29"/>
          <p:cNvCxnSpPr/>
          <p:nvPr/>
        </p:nvCxnSpPr>
        <p:spPr bwMode="auto">
          <a:xfrm>
            <a:off x="3534185"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3534185"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2972455"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4953000"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4" name="直線矢印コネクタ 33"/>
          <p:cNvCxnSpPr/>
          <p:nvPr/>
        </p:nvCxnSpPr>
        <p:spPr bwMode="auto">
          <a:xfrm>
            <a:off x="5181599"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5181599"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flipH="1">
            <a:off x="4619869"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3305586" y="31217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8" name="直線矢印コネクタ 37"/>
          <p:cNvCxnSpPr/>
          <p:nvPr/>
        </p:nvCxnSpPr>
        <p:spPr bwMode="auto">
          <a:xfrm>
            <a:off x="3534185" y="3555509"/>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endCxn id="33" idx="0"/>
          </p:cNvCxnSpPr>
          <p:nvPr/>
        </p:nvCxnSpPr>
        <p:spPr bwMode="auto">
          <a:xfrm>
            <a:off x="3534185" y="3555509"/>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1" idx="0"/>
          </p:cNvCxnSpPr>
          <p:nvPr/>
        </p:nvCxnSpPr>
        <p:spPr bwMode="auto">
          <a:xfrm flipH="1">
            <a:off x="1890025" y="3555509"/>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4960005" y="192099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44" name="直線矢印コネクタ 43"/>
          <p:cNvCxnSpPr/>
          <p:nvPr/>
        </p:nvCxnSpPr>
        <p:spPr bwMode="auto">
          <a:xfrm>
            <a:off x="5188603" y="2351817"/>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5199184" y="2369401"/>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3544444" y="2354748"/>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3" idx="4"/>
          </p:cNvCxnSpPr>
          <p:nvPr/>
        </p:nvCxnSpPr>
        <p:spPr bwMode="auto">
          <a:xfrm>
            <a:off x="5188605" y="2378194"/>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円/楕円 80"/>
          <p:cNvSpPr/>
          <p:nvPr/>
        </p:nvSpPr>
        <p:spPr bwMode="auto">
          <a:xfrm>
            <a:off x="7067309" y="313103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82" name="円/楕円 81"/>
          <p:cNvSpPr/>
          <p:nvPr/>
        </p:nvSpPr>
        <p:spPr bwMode="auto">
          <a:xfrm>
            <a:off x="5931883" y="311296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円/楕円 82"/>
          <p:cNvSpPr/>
          <p:nvPr/>
        </p:nvSpPr>
        <p:spPr bwMode="auto">
          <a:xfrm>
            <a:off x="8229600" y="313835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84" name="直線矢印コネクタ 83"/>
          <p:cNvCxnSpPr/>
          <p:nvPr/>
        </p:nvCxnSpPr>
        <p:spPr bwMode="auto">
          <a:xfrm>
            <a:off x="8460642" y="359555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8472691" y="359555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8248142" y="359702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7310521" y="359409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7322570" y="359409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098021" y="359555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6182566" y="359128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6194615" y="359128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5970066" y="359275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3310901" y="4351824"/>
            <a:ext cx="457200" cy="433754"/>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1667449" y="4332530"/>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7" name="円/楕円 16"/>
          <p:cNvSpPr/>
          <p:nvPr/>
        </p:nvSpPr>
        <p:spPr bwMode="auto">
          <a:xfrm>
            <a:off x="4965046" y="432795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3" name="円/楕円 92"/>
          <p:cNvSpPr/>
          <p:nvPr/>
        </p:nvSpPr>
        <p:spPr bwMode="auto">
          <a:xfrm>
            <a:off x="5915502" y="310246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4" name="円/楕円 93"/>
          <p:cNvSpPr/>
          <p:nvPr/>
        </p:nvSpPr>
        <p:spPr bwMode="auto">
          <a:xfrm>
            <a:off x="3309989" y="310246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96" name="円/楕円 95"/>
          <p:cNvSpPr/>
          <p:nvPr/>
        </p:nvSpPr>
        <p:spPr bwMode="auto">
          <a:xfrm>
            <a:off x="8224489" y="313103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7" name="円/楕円 96"/>
          <p:cNvSpPr/>
          <p:nvPr/>
        </p:nvSpPr>
        <p:spPr bwMode="auto">
          <a:xfrm>
            <a:off x="7072682" y="313103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8" name="円/楕円 97"/>
          <p:cNvSpPr/>
          <p:nvPr/>
        </p:nvSpPr>
        <p:spPr bwMode="auto">
          <a:xfrm>
            <a:off x="4952177" y="191806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9" name="テキスト ボックス 98"/>
          <p:cNvSpPr txBox="1"/>
          <p:nvPr/>
        </p:nvSpPr>
        <p:spPr>
          <a:xfrm>
            <a:off x="285577" y="4294941"/>
            <a:ext cx="902811" cy="523220"/>
          </a:xfrm>
          <a:prstGeom prst="rect">
            <a:avLst/>
          </a:prstGeom>
          <a:noFill/>
        </p:spPr>
        <p:txBody>
          <a:bodyPr wrap="none" rtlCol="0">
            <a:spAutoFit/>
          </a:bodyPr>
          <a:lstStyle/>
          <a:p>
            <a:r>
              <a:rPr kumimoji="1" lang="ja-JP" altLang="en-US" dirty="0"/>
              <a:t>○番</a:t>
            </a:r>
          </a:p>
        </p:txBody>
      </p:sp>
      <p:sp>
        <p:nvSpPr>
          <p:cNvPr id="100" name="テキスト ボックス 99"/>
          <p:cNvSpPr txBox="1"/>
          <p:nvPr/>
        </p:nvSpPr>
        <p:spPr>
          <a:xfrm>
            <a:off x="260358" y="3043031"/>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101" name="テキスト ボックス 100"/>
          <p:cNvSpPr txBox="1"/>
          <p:nvPr/>
        </p:nvSpPr>
        <p:spPr>
          <a:xfrm>
            <a:off x="306759" y="1877743"/>
            <a:ext cx="902811" cy="523220"/>
          </a:xfrm>
          <a:prstGeom prst="rect">
            <a:avLst/>
          </a:prstGeom>
          <a:noFill/>
        </p:spPr>
        <p:txBody>
          <a:bodyPr wrap="none" rtlCol="0">
            <a:spAutoFit/>
          </a:bodyPr>
          <a:lstStyle/>
          <a:p>
            <a:r>
              <a:rPr kumimoji="1" lang="ja-JP" altLang="en-US" dirty="0"/>
              <a:t>○番</a:t>
            </a:r>
          </a:p>
        </p:txBody>
      </p:sp>
      <p:sp>
        <p:nvSpPr>
          <p:cNvPr id="102" name="テキスト ボックス 101"/>
          <p:cNvSpPr txBox="1"/>
          <p:nvPr/>
        </p:nvSpPr>
        <p:spPr>
          <a:xfrm>
            <a:off x="4191000" y="6164873"/>
            <a:ext cx="4700703" cy="523220"/>
          </a:xfrm>
          <a:prstGeom prst="rect">
            <a:avLst/>
          </a:prstGeom>
          <a:noFill/>
        </p:spPr>
        <p:txBody>
          <a:bodyPr wrap="square" rtlCol="0">
            <a:spAutoFit/>
          </a:bodyPr>
          <a:lstStyle/>
          <a:p>
            <a:r>
              <a:rPr kumimoji="1" lang="ja-JP" altLang="en-US" dirty="0"/>
              <a:t>やはり初期局面まで遡れる</a:t>
            </a:r>
          </a:p>
        </p:txBody>
      </p:sp>
    </p:spTree>
    <p:extLst>
      <p:ext uri="{BB962C8B-B14F-4D97-AF65-F5344CB8AC3E}">
        <p14:creationId xmlns:p14="http://schemas.microsoft.com/office/powerpoint/2010/main" val="238438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fade">
                                      <p:cBhvr>
                                        <p:cTn id="20" dur="500"/>
                                        <p:tgtEl>
                                          <p:spTgt spid="9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fade">
                                      <p:cBhvr>
                                        <p:cTn id="25" dur="500"/>
                                        <p:tgtEl>
                                          <p:spTgt spid="93"/>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97"/>
                                        </p:tgtEl>
                                        <p:attrNameLst>
                                          <p:attrName>style.visibility</p:attrName>
                                        </p:attrNameLst>
                                      </p:cBhvr>
                                      <p:to>
                                        <p:strVal val="visible"/>
                                      </p:to>
                                    </p:set>
                                    <p:animEffect transition="in" filter="fade">
                                      <p:cBhvr>
                                        <p:cTn id="29" dur="500"/>
                                        <p:tgtEl>
                                          <p:spTgt spid="97"/>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fade">
                                      <p:cBhvr>
                                        <p:cTn id="33" dur="500"/>
                                        <p:tgtEl>
                                          <p:spTgt spid="9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
                                            <p:txEl>
                                              <p:pRg st="0" end="0"/>
                                            </p:txEl>
                                          </p:spTgt>
                                        </p:tgtEl>
                                        <p:attrNameLst>
                                          <p:attrName>style.visibility</p:attrName>
                                        </p:attrNameLst>
                                      </p:cBhvr>
                                      <p:to>
                                        <p:strVal val="visible"/>
                                      </p:to>
                                    </p:set>
                                    <p:anim calcmode="lin" valueType="num">
                                      <p:cBhvr additive="base">
                                        <p:cTn id="43" dur="500" fill="hold"/>
                                        <p:tgtEl>
                                          <p:spTgt spid="102">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17" grpId="0" animBg="1"/>
      <p:bldP spid="93" grpId="0" animBg="1"/>
      <p:bldP spid="94" grpId="0" animBg="1"/>
      <p:bldP spid="96" grpId="0" animBg="1"/>
      <p:bldP spid="97" grpId="0" animBg="1"/>
      <p:bldP spid="9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勝ちの局面・負けの局面</a:t>
            </a:r>
          </a:p>
        </p:txBody>
      </p:sp>
      <p:sp>
        <p:nvSpPr>
          <p:cNvPr id="8" name="円/楕円 7"/>
          <p:cNvSpPr/>
          <p:nvPr/>
        </p:nvSpPr>
        <p:spPr bwMode="auto">
          <a:xfrm>
            <a:off x="1737827" y="452369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988941" y="45295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0" name="円/楕円 9"/>
          <p:cNvSpPr/>
          <p:nvPr/>
        </p:nvSpPr>
        <p:spPr bwMode="auto">
          <a:xfrm>
            <a:off x="2360453" y="4523693"/>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1112270" y="45295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3611567" y="4523693"/>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3" name="円/楕円 12"/>
          <p:cNvSpPr/>
          <p:nvPr/>
        </p:nvSpPr>
        <p:spPr bwMode="auto">
          <a:xfrm>
            <a:off x="2360453" y="328190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4" name="直線矢印コネクタ 13"/>
          <p:cNvCxnSpPr>
            <a:stCxn id="13" idx="4"/>
          </p:cNvCxnSpPr>
          <p:nvPr/>
        </p:nvCxnSpPr>
        <p:spPr bwMode="auto">
          <a:xfrm>
            <a:off x="2589053" y="3739101"/>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3" idx="4"/>
          </p:cNvCxnSpPr>
          <p:nvPr/>
        </p:nvCxnSpPr>
        <p:spPr bwMode="auto">
          <a:xfrm>
            <a:off x="2589053" y="3739101"/>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2583191" y="3736170"/>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4"/>
          </p:cNvCxnSpPr>
          <p:nvPr/>
        </p:nvCxnSpPr>
        <p:spPr bwMode="auto">
          <a:xfrm flipH="1">
            <a:off x="1966427" y="3739101"/>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stCxn id="13" idx="4"/>
          </p:cNvCxnSpPr>
          <p:nvPr/>
        </p:nvCxnSpPr>
        <p:spPr bwMode="auto">
          <a:xfrm flipH="1">
            <a:off x="1340870" y="3739101"/>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2362200" y="3281901"/>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26" name="円/楕円 25"/>
          <p:cNvSpPr/>
          <p:nvPr/>
        </p:nvSpPr>
        <p:spPr bwMode="auto">
          <a:xfrm>
            <a:off x="546772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7" name="円/楕円 26"/>
          <p:cNvSpPr/>
          <p:nvPr/>
        </p:nvSpPr>
        <p:spPr bwMode="auto">
          <a:xfrm>
            <a:off x="6718837" y="451197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28" name="円/楕円 27"/>
          <p:cNvSpPr/>
          <p:nvPr/>
        </p:nvSpPr>
        <p:spPr bwMode="auto">
          <a:xfrm>
            <a:off x="6090349"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円/楕円 28"/>
          <p:cNvSpPr/>
          <p:nvPr/>
        </p:nvSpPr>
        <p:spPr bwMode="auto">
          <a:xfrm>
            <a:off x="4842166"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円/楕円 29"/>
          <p:cNvSpPr/>
          <p:nvPr/>
        </p:nvSpPr>
        <p:spPr bwMode="auto">
          <a:xfrm>
            <a:off x="734146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31" name="円/楕円 30"/>
          <p:cNvSpPr/>
          <p:nvPr/>
        </p:nvSpPr>
        <p:spPr bwMode="auto">
          <a:xfrm>
            <a:off x="6090349"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2" name="直線矢印コネクタ 31"/>
          <p:cNvCxnSpPr>
            <a:stCxn id="31" idx="4"/>
          </p:cNvCxnSpPr>
          <p:nvPr/>
        </p:nvCxnSpPr>
        <p:spPr bwMode="auto">
          <a:xfrm>
            <a:off x="6318949" y="372151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31" idx="4"/>
          </p:cNvCxnSpPr>
          <p:nvPr/>
        </p:nvCxnSpPr>
        <p:spPr bwMode="auto">
          <a:xfrm>
            <a:off x="6318949" y="3721516"/>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a:off x="6313087" y="3718585"/>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1" idx="4"/>
          </p:cNvCxnSpPr>
          <p:nvPr/>
        </p:nvCxnSpPr>
        <p:spPr bwMode="auto">
          <a:xfrm flipH="1">
            <a:off x="5696323" y="3721516"/>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1" idx="4"/>
          </p:cNvCxnSpPr>
          <p:nvPr/>
        </p:nvCxnSpPr>
        <p:spPr bwMode="auto">
          <a:xfrm flipH="1">
            <a:off x="5070766" y="3721516"/>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6092096"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cxnSp>
        <p:nvCxnSpPr>
          <p:cNvPr id="38" name="直線矢印コネクタ 37"/>
          <p:cNvCxnSpPr/>
          <p:nvPr/>
        </p:nvCxnSpPr>
        <p:spPr bwMode="auto">
          <a:xfrm>
            <a:off x="3833269" y="499261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a:off x="3845318" y="499261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flipH="1">
            <a:off x="3620769" y="499408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p:nvPr/>
        </p:nvCxnSpPr>
        <p:spPr bwMode="auto">
          <a:xfrm>
            <a:off x="3222813" y="500434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a:off x="3234862" y="500434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H="1">
            <a:off x="3010313" y="500580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2601796" y="501374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2613845" y="501374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2389296" y="501520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a:off x="1971699" y="501374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p:nvPr/>
        </p:nvCxnSpPr>
        <p:spPr bwMode="auto">
          <a:xfrm>
            <a:off x="1983748" y="501374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759199" y="501520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1361243" y="500434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1373292" y="500434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1148743" y="500580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a:off x="7558014" y="497486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7570063" y="497486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7345514" y="497633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694755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695960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673505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6326541"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6338590"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6114041"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5696444"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a:off x="5708493"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5483944"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a:off x="508598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09803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flipH="1">
            <a:off x="487348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テキスト ボックス 4"/>
          <p:cNvSpPr txBox="1"/>
          <p:nvPr/>
        </p:nvSpPr>
        <p:spPr>
          <a:xfrm>
            <a:off x="506699" y="1752600"/>
            <a:ext cx="8637301" cy="1040285"/>
          </a:xfrm>
          <a:prstGeom prst="rect">
            <a:avLst/>
          </a:prstGeom>
          <a:noFill/>
        </p:spPr>
        <p:txBody>
          <a:bodyPr wrap="none" rtlCol="0">
            <a:spAutoFit/>
          </a:bodyPr>
          <a:lstStyle/>
          <a:p>
            <a:pPr algn="l"/>
            <a:r>
              <a:rPr kumimoji="1" lang="ja-JP" altLang="en-US" dirty="0"/>
              <a:t>勝ちの局面へ行く</a:t>
            </a:r>
            <a:r>
              <a:rPr lang="ja-JP" altLang="en-US" dirty="0"/>
              <a:t>手が</a:t>
            </a:r>
            <a:r>
              <a:rPr kumimoji="1" lang="ja-JP" altLang="en-US" dirty="0"/>
              <a:t>ある　　　　⇒勝ち</a:t>
            </a:r>
            <a:endParaRPr kumimoji="1" lang="en-US" altLang="ja-JP" dirty="0"/>
          </a:p>
          <a:p>
            <a:pPr algn="l"/>
            <a:r>
              <a:rPr lang="ja-JP" altLang="en-US" dirty="0"/>
              <a:t>負け以外の局面へ行く手がある　⇒負けかどうかは不明</a:t>
            </a:r>
            <a:endParaRPr kumimoji="1" lang="ja-JP" altLang="en-US" dirty="0"/>
          </a:p>
        </p:txBody>
      </p:sp>
      <p:sp>
        <p:nvSpPr>
          <p:cNvPr id="68" name="テキスト ボックス 67"/>
          <p:cNvSpPr txBox="1"/>
          <p:nvPr/>
        </p:nvSpPr>
        <p:spPr>
          <a:xfrm>
            <a:off x="1752600" y="6172200"/>
            <a:ext cx="7010253" cy="461665"/>
          </a:xfrm>
          <a:prstGeom prst="rect">
            <a:avLst/>
          </a:prstGeom>
          <a:noFill/>
        </p:spPr>
        <p:txBody>
          <a:bodyPr wrap="none" rtlCol="0">
            <a:spAutoFit/>
          </a:bodyPr>
          <a:lstStyle/>
          <a:p>
            <a:r>
              <a:rPr lang="ja-JP" altLang="en-US" sz="2400" dirty="0"/>
              <a:t>勝ちは１つでもあればＯＫ　負けは全て負けのみ確定</a:t>
            </a:r>
            <a:endParaRPr kumimoji="1" lang="ja-JP" altLang="en-US" sz="2400" dirty="0"/>
          </a:p>
        </p:txBody>
      </p:sp>
    </p:spTree>
    <p:extLst>
      <p:ext uri="{BB962C8B-B14F-4D97-AF65-F5344CB8AC3E}">
        <p14:creationId xmlns:p14="http://schemas.microsoft.com/office/powerpoint/2010/main" val="411438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8"/>
                                        </p:tgtEl>
                                        <p:attrNameLst>
                                          <p:attrName>style.visibility</p:attrName>
                                        </p:attrNameLst>
                                      </p:cBhvr>
                                      <p:to>
                                        <p:strVal val="visible"/>
                                      </p:to>
                                    </p:set>
                                    <p:anim calcmode="lin" valueType="num">
                                      <p:cBhvr additive="base">
                                        <p:cTn id="17" dur="500" fill="hold"/>
                                        <p:tgtEl>
                                          <p:spTgt spid="68"/>
                                        </p:tgtEl>
                                        <p:attrNameLst>
                                          <p:attrName>ppt_x</p:attrName>
                                        </p:attrNameLst>
                                      </p:cBhvr>
                                      <p:tavLst>
                                        <p:tav tm="0">
                                          <p:val>
                                            <p:strVal val="#ppt_x"/>
                                          </p:val>
                                        </p:tav>
                                        <p:tav tm="100000">
                                          <p:val>
                                            <p:strVal val="#ppt_x"/>
                                          </p:val>
                                        </p:tav>
                                      </p:tavLst>
                                    </p:anim>
                                    <p:anim calcmode="lin" valueType="num">
                                      <p:cBhvr additive="base">
                                        <p:cTn id="18"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7" grpId="0" animBg="1"/>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ゲームの分類</a:t>
            </a:r>
            <a:endParaRPr kumimoji="1" lang="ja-JP" altLang="en-US" dirty="0">
              <a:latin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1036838007"/>
              </p:ext>
            </p:extLst>
          </p:nvPr>
        </p:nvGraphicFramePr>
        <p:xfrm>
          <a:off x="990600" y="1752600"/>
          <a:ext cx="7162800" cy="4145280"/>
        </p:xfrm>
        <a:graphic>
          <a:graphicData uri="http://schemas.openxmlformats.org/drawingml/2006/table">
            <a:tbl>
              <a:tblPr firstRow="1" bandRow="1">
                <a:tableStyleId>{5C22544A-7EE6-4342-B048-85BDC9FD1C3A}</a:tableStyleId>
              </a:tblPr>
              <a:tblGrid>
                <a:gridCol w="2046516">
                  <a:extLst>
                    <a:ext uri="{9D8B030D-6E8A-4147-A177-3AD203B41FA5}">
                      <a16:colId xmlns:a16="http://schemas.microsoft.com/office/drawing/2014/main" val="20000"/>
                    </a:ext>
                  </a:extLst>
                </a:gridCol>
                <a:gridCol w="1581396">
                  <a:extLst>
                    <a:ext uri="{9D8B030D-6E8A-4147-A177-3AD203B41FA5}">
                      <a16:colId xmlns:a16="http://schemas.microsoft.com/office/drawing/2014/main" val="20001"/>
                    </a:ext>
                  </a:extLst>
                </a:gridCol>
                <a:gridCol w="930234">
                  <a:extLst>
                    <a:ext uri="{9D8B030D-6E8A-4147-A177-3AD203B41FA5}">
                      <a16:colId xmlns:a16="http://schemas.microsoft.com/office/drawing/2014/main" val="20002"/>
                    </a:ext>
                  </a:extLst>
                </a:gridCol>
                <a:gridCol w="744188">
                  <a:extLst>
                    <a:ext uri="{9D8B030D-6E8A-4147-A177-3AD203B41FA5}">
                      <a16:colId xmlns:a16="http://schemas.microsoft.com/office/drawing/2014/main" val="20003"/>
                    </a:ext>
                  </a:extLst>
                </a:gridCol>
                <a:gridCol w="1860466">
                  <a:extLst>
                    <a:ext uri="{9D8B030D-6E8A-4147-A177-3AD203B41FA5}">
                      <a16:colId xmlns:a16="http://schemas.microsoft.com/office/drawing/2014/main" val="20004"/>
                    </a:ext>
                  </a:extLst>
                </a:gridCol>
              </a:tblGrid>
              <a:tr h="294640">
                <a:tc>
                  <a:txBody>
                    <a:bodyPr/>
                    <a:lstStyle/>
                    <a:p>
                      <a:r>
                        <a:rPr kumimoji="1" lang="ja-JP" altLang="en-US" sz="2800" baseline="0" dirty="0">
                          <a:solidFill>
                            <a:schemeClr val="tx1"/>
                          </a:solidFill>
                        </a:rPr>
                        <a:t>分類</a:t>
                      </a: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003300"/>
                    </a:solidFill>
                  </a:tcPr>
                </a:tc>
                <a:tc gridSpan="4">
                  <a:txBody>
                    <a:bodyPr/>
                    <a:lstStyle/>
                    <a:p>
                      <a:endParaRPr kumimoji="1" lang="ja-JP" altLang="en-US" sz="2800" baseline="0" dirty="0">
                        <a:solidFill>
                          <a:schemeClr val="tx1"/>
                        </a:solidFill>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003300"/>
                    </a:solidFill>
                  </a:tcPr>
                </a:tc>
                <a:tc hMerge="1">
                  <a:txBody>
                    <a:bodyPr/>
                    <a:lstStyle/>
                    <a:p>
                      <a:endParaRPr kumimoji="1" lang="ja-JP" altLang="en-US"/>
                    </a:p>
                  </a:txBody>
                  <a:tcPr>
                    <a:noFill/>
                  </a:tcPr>
                </a:tc>
                <a:tc hMerge="1">
                  <a:txBody>
                    <a:bodyPr/>
                    <a:lstStyle/>
                    <a:p>
                      <a:endParaRPr kumimoji="1" lang="ja-JP" altLang="en-US"/>
                    </a:p>
                  </a:txBody>
                  <a:tcPr>
                    <a:noFill/>
                  </a:tcPr>
                </a:tc>
                <a:tc hMerge="1">
                  <a:txBody>
                    <a:bodyPr/>
                    <a:lstStyle/>
                    <a:p>
                      <a:endParaRPr kumimoji="1" lang="ja-JP" altLang="en-US"/>
                    </a:p>
                  </a:txBody>
                  <a:tcPr>
                    <a:noFill/>
                  </a:tcPr>
                </a:tc>
                <a:extLst>
                  <a:ext uri="{0D108BD9-81ED-4DB2-BD59-A6C34878D82A}">
                    <a16:rowId xmlns:a16="http://schemas.microsoft.com/office/drawing/2014/main" val="10000"/>
                  </a:ext>
                </a:extLst>
              </a:tr>
              <a:tr h="370840">
                <a:tc>
                  <a:txBody>
                    <a:bodyPr/>
                    <a:lstStyle/>
                    <a:p>
                      <a:r>
                        <a:rPr kumimoji="1" lang="ja-JP" altLang="en-US" sz="2800" baseline="0" dirty="0">
                          <a:solidFill>
                            <a:schemeClr val="tx1"/>
                          </a:solidFill>
                        </a:rPr>
                        <a:t>人数</a:t>
                      </a:r>
                    </a:p>
                  </a:txBody>
                  <a:tcPr>
                    <a:lnL w="28575" cap="flat" cmpd="sng" algn="ctr">
                      <a:solidFill>
                        <a:schemeClr val="tx1"/>
                      </a:solidFill>
                      <a:prstDash val="solid"/>
                      <a:round/>
                      <a:headEnd type="none" w="med" len="med"/>
                      <a:tailEnd type="none" w="med" len="med"/>
                    </a:lnL>
                    <a:solidFill>
                      <a:srgbClr val="003300"/>
                    </a:solidFill>
                  </a:tcPr>
                </a:tc>
                <a:tc>
                  <a:txBody>
                    <a:bodyPr/>
                    <a:lstStyle/>
                    <a:p>
                      <a:r>
                        <a:rPr kumimoji="1" lang="en-US" altLang="ja-JP" sz="2800" baseline="0" dirty="0">
                          <a:solidFill>
                            <a:schemeClr val="tx1"/>
                          </a:solidFill>
                        </a:rPr>
                        <a:t>1</a:t>
                      </a:r>
                      <a:r>
                        <a:rPr kumimoji="1" lang="ja-JP" altLang="en-US" sz="2800" baseline="0" dirty="0">
                          <a:solidFill>
                            <a:schemeClr val="tx1"/>
                          </a:solidFill>
                        </a:rPr>
                        <a:t>人</a:t>
                      </a:r>
                    </a:p>
                  </a:txBody>
                  <a:tcPr>
                    <a:solidFill>
                      <a:srgbClr val="003300"/>
                    </a:solidFill>
                  </a:tcPr>
                </a:tc>
                <a:tc gridSpan="2">
                  <a:txBody>
                    <a:bodyPr/>
                    <a:lstStyle/>
                    <a:p>
                      <a:r>
                        <a:rPr kumimoji="1" lang="en-US" altLang="ja-JP" sz="2800" baseline="0" dirty="0">
                          <a:solidFill>
                            <a:schemeClr val="tx1"/>
                          </a:solidFill>
                        </a:rPr>
                        <a:t>2</a:t>
                      </a:r>
                      <a:r>
                        <a:rPr kumimoji="1" lang="ja-JP" altLang="en-US" sz="2800" baseline="0" dirty="0">
                          <a:solidFill>
                            <a:schemeClr val="tx1"/>
                          </a:solidFill>
                        </a:rPr>
                        <a:t>人</a:t>
                      </a:r>
                    </a:p>
                  </a:txBody>
                  <a:tcPr>
                    <a:solidFill>
                      <a:srgbClr val="003300"/>
                    </a:solidFill>
                  </a:tcPr>
                </a:tc>
                <a:tc hMerge="1">
                  <a:txBody>
                    <a:bodyPr/>
                    <a:lstStyle/>
                    <a:p>
                      <a:endParaRPr kumimoji="1" lang="ja-JP" altLang="en-US" dirty="0"/>
                    </a:p>
                  </a:txBody>
                  <a:tcPr/>
                </a:tc>
                <a:tc>
                  <a:txBody>
                    <a:bodyPr/>
                    <a:lstStyle/>
                    <a:p>
                      <a:r>
                        <a:rPr kumimoji="1" lang="ja-JP" altLang="en-US" sz="2800" baseline="0" dirty="0">
                          <a:solidFill>
                            <a:schemeClr val="tx1"/>
                          </a:solidFill>
                        </a:rPr>
                        <a:t>多人数</a:t>
                      </a:r>
                    </a:p>
                  </a:txBody>
                  <a:tcPr>
                    <a:lnR w="28575" cap="flat" cmpd="sng" algn="ctr">
                      <a:solidFill>
                        <a:schemeClr val="tx1"/>
                      </a:solidFill>
                      <a:prstDash val="solid"/>
                      <a:round/>
                      <a:headEnd type="none" w="med" len="med"/>
                      <a:tailEnd type="none" w="med" len="med"/>
                    </a:lnR>
                    <a:solidFill>
                      <a:srgbClr val="003300"/>
                    </a:solidFill>
                  </a:tcPr>
                </a:tc>
                <a:extLst>
                  <a:ext uri="{0D108BD9-81ED-4DB2-BD59-A6C34878D82A}">
                    <a16:rowId xmlns:a16="http://schemas.microsoft.com/office/drawing/2014/main" val="10001"/>
                  </a:ext>
                </a:extLst>
              </a:tr>
              <a:tr h="370840">
                <a:tc>
                  <a:txBody>
                    <a:bodyPr/>
                    <a:lstStyle/>
                    <a:p>
                      <a:r>
                        <a:rPr kumimoji="1" lang="ja-JP" altLang="en-US" sz="2800" baseline="0" dirty="0">
                          <a:solidFill>
                            <a:schemeClr val="tx1"/>
                          </a:solidFill>
                        </a:rPr>
                        <a:t>協力可能性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対決型</a:t>
                      </a:r>
                    </a:p>
                  </a:txBody>
                  <a:tcPr>
                    <a:solidFill>
                      <a:srgbClr val="003300"/>
                    </a:solidFill>
                  </a:tcPr>
                </a:tc>
                <a:tc hMerge="1">
                  <a:txBody>
                    <a:bodyPr/>
                    <a:lstStyle/>
                    <a:p>
                      <a:endParaRPr kumimoji="1" lang="ja-JP" altLang="en-US"/>
                    </a:p>
                  </a:txBody>
                  <a:tcPr/>
                </a:tc>
                <a:tc gridSpan="2">
                  <a:txBody>
                    <a:bodyPr/>
                    <a:lstStyle/>
                    <a:p>
                      <a:r>
                        <a:rPr kumimoji="1" lang="ja-JP" altLang="en-US" sz="2800" baseline="0" dirty="0">
                          <a:solidFill>
                            <a:schemeClr val="tx1"/>
                          </a:solidFill>
                        </a:rPr>
                        <a:t>協力型</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a:p>
                  </a:txBody>
                  <a:tcPr/>
                </a:tc>
                <a:extLst>
                  <a:ext uri="{0D108BD9-81ED-4DB2-BD59-A6C34878D82A}">
                    <a16:rowId xmlns:a16="http://schemas.microsoft.com/office/drawing/2014/main" val="10002"/>
                  </a:ext>
                </a:extLst>
              </a:tr>
              <a:tr h="370840">
                <a:tc>
                  <a:txBody>
                    <a:bodyPr/>
                    <a:lstStyle/>
                    <a:p>
                      <a:r>
                        <a:rPr kumimoji="1" lang="ja-JP" altLang="en-US" sz="2800" baseline="0" dirty="0">
                          <a:solidFill>
                            <a:schemeClr val="tx1"/>
                          </a:solidFill>
                        </a:rPr>
                        <a:t>利得</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零和</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非零和</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sz="2800" baseline="0" dirty="0">
                          <a:solidFill>
                            <a:schemeClr val="tx1"/>
                          </a:solidFill>
                        </a:rPr>
                        <a:t>有限性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有限</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無限</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sz="2800" baseline="0" dirty="0">
                          <a:solidFill>
                            <a:schemeClr val="tx1"/>
                          </a:solidFill>
                        </a:rPr>
                        <a:t>情報秘匿性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完全情報</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不完全情報</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sz="2800" baseline="0" dirty="0">
                          <a:solidFill>
                            <a:schemeClr val="tx1"/>
                          </a:solidFill>
                        </a:rPr>
                        <a:t>確定性</a:t>
                      </a:r>
                    </a:p>
                  </a:txBody>
                  <a:tcPr>
                    <a:lnL w="28575" cap="flat" cmpd="sng" algn="ctr">
                      <a:solidFill>
                        <a:schemeClr val="tx1"/>
                      </a:solidFill>
                      <a:prstDash val="solid"/>
                      <a:round/>
                      <a:headEnd type="none" w="med" len="med"/>
                      <a:tailEnd type="none" w="med" len="med"/>
                    </a:lnL>
                    <a:solidFill>
                      <a:srgbClr val="003300"/>
                    </a:solidFill>
                  </a:tcPr>
                </a:tc>
                <a:tc gridSpan="2">
                  <a:txBody>
                    <a:bodyPr/>
                    <a:lstStyle/>
                    <a:p>
                      <a:r>
                        <a:rPr kumimoji="1" lang="ja-JP" altLang="en-US" sz="2800" baseline="0" dirty="0">
                          <a:solidFill>
                            <a:schemeClr val="tx1"/>
                          </a:solidFill>
                        </a:rPr>
                        <a:t>確定</a:t>
                      </a:r>
                    </a:p>
                  </a:txBody>
                  <a:tcPr>
                    <a:solidFill>
                      <a:srgbClr val="003300"/>
                    </a:solidFill>
                  </a:tcPr>
                </a:tc>
                <a:tc hMerge="1">
                  <a:txBody>
                    <a:bodyPr/>
                    <a:lstStyle/>
                    <a:p>
                      <a:endParaRPr kumimoji="1" lang="ja-JP" altLang="en-US" dirty="0"/>
                    </a:p>
                  </a:txBody>
                  <a:tcPr/>
                </a:tc>
                <a:tc gridSpan="2">
                  <a:txBody>
                    <a:bodyPr/>
                    <a:lstStyle/>
                    <a:p>
                      <a:r>
                        <a:rPr kumimoji="1" lang="ja-JP" altLang="en-US" sz="2800" baseline="0" dirty="0">
                          <a:solidFill>
                            <a:schemeClr val="tx1"/>
                          </a:solidFill>
                        </a:rPr>
                        <a:t>非確定</a:t>
                      </a:r>
                    </a:p>
                  </a:txBody>
                  <a:tcPr>
                    <a:lnR w="28575" cap="flat" cmpd="sng" algn="ctr">
                      <a:solidFill>
                        <a:schemeClr val="tx1"/>
                      </a:solidFill>
                      <a:prstDash val="solid"/>
                      <a:round/>
                      <a:headEnd type="none" w="med" len="med"/>
                      <a:tailEnd type="none" w="med" len="med"/>
                    </a:lnR>
                    <a:solidFill>
                      <a:srgbClr val="003300"/>
                    </a:solidFill>
                  </a:tcPr>
                </a:tc>
                <a:tc hMerge="1">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sz="2800" baseline="0" dirty="0">
                          <a:solidFill>
                            <a:schemeClr val="tx1"/>
                          </a:solidFill>
                        </a:rPr>
                        <a:t>手番</a:t>
                      </a: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003300"/>
                    </a:solidFill>
                  </a:tcPr>
                </a:tc>
                <a:tc>
                  <a:txBody>
                    <a:bodyPr/>
                    <a:lstStyle/>
                    <a:p>
                      <a:r>
                        <a:rPr kumimoji="1" lang="ja-JP" altLang="en-US" sz="2800" baseline="0" dirty="0">
                          <a:solidFill>
                            <a:schemeClr val="tx1"/>
                          </a:solidFill>
                        </a:rPr>
                        <a:t>順次型</a:t>
                      </a:r>
                    </a:p>
                  </a:txBody>
                  <a:tcPr>
                    <a:lnB w="28575" cap="flat" cmpd="sng" algn="ctr">
                      <a:solidFill>
                        <a:schemeClr val="tx1"/>
                      </a:solidFill>
                      <a:prstDash val="solid"/>
                      <a:round/>
                      <a:headEnd type="none" w="med" len="med"/>
                      <a:tailEnd type="none" w="med" len="med"/>
                    </a:lnB>
                    <a:solidFill>
                      <a:srgbClr val="003300"/>
                    </a:solidFill>
                  </a:tcPr>
                </a:tc>
                <a:tc gridSpan="2">
                  <a:txBody>
                    <a:bodyPr/>
                    <a:lstStyle/>
                    <a:p>
                      <a:r>
                        <a:rPr kumimoji="1" lang="ja-JP" altLang="en-US" sz="2800" baseline="0" dirty="0">
                          <a:solidFill>
                            <a:schemeClr val="tx1"/>
                          </a:solidFill>
                        </a:rPr>
                        <a:t>同時型</a:t>
                      </a:r>
                    </a:p>
                  </a:txBody>
                  <a:tcPr>
                    <a:lnB w="28575" cap="flat" cmpd="sng" algn="ctr">
                      <a:solidFill>
                        <a:schemeClr val="tx1"/>
                      </a:solidFill>
                      <a:prstDash val="solid"/>
                      <a:round/>
                      <a:headEnd type="none" w="med" len="med"/>
                      <a:tailEnd type="none" w="med" len="med"/>
                    </a:lnB>
                    <a:solidFill>
                      <a:srgbClr val="003300"/>
                    </a:solidFill>
                  </a:tcPr>
                </a:tc>
                <a:tc hMerge="1">
                  <a:txBody>
                    <a:bodyPr/>
                    <a:lstStyle/>
                    <a:p>
                      <a:endParaRPr kumimoji="1" lang="ja-JP" altLang="en-US" dirty="0"/>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3300"/>
                    </a:solidFill>
                  </a:tcPr>
                </a:tc>
                <a:tc>
                  <a:txBody>
                    <a:bodyPr/>
                    <a:lstStyle/>
                    <a:p>
                      <a:r>
                        <a:rPr kumimoji="1" lang="ja-JP" altLang="en-US" sz="2800" baseline="0" dirty="0">
                          <a:solidFill>
                            <a:schemeClr val="tx1"/>
                          </a:solidFill>
                        </a:rPr>
                        <a:t>反射型</a:t>
                      </a: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003300"/>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34997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勝ちの局面：チェス</a:t>
            </a:r>
            <a:endParaRPr kumimoji="1" lang="ja-JP" altLang="en-US" dirty="0"/>
          </a:p>
        </p:txBody>
      </p:sp>
      <p:grpSp>
        <p:nvGrpSpPr>
          <p:cNvPr id="3" name="グループ化 2"/>
          <p:cNvGrpSpPr/>
          <p:nvPr/>
        </p:nvGrpSpPr>
        <p:grpSpPr>
          <a:xfrm>
            <a:off x="562304" y="1245449"/>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5" name="図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8439" y="4893502"/>
            <a:ext cx="485775" cy="442913"/>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9018" y="3328389"/>
            <a:ext cx="485775" cy="442913"/>
          </a:xfrm>
          <a:prstGeom prst="rect">
            <a:avLst/>
          </a:prstGeom>
        </p:spPr>
      </p:pic>
      <p:sp>
        <p:nvSpPr>
          <p:cNvPr id="91" name="テキスト ボックス 90"/>
          <p:cNvSpPr txBox="1"/>
          <p:nvPr/>
        </p:nvSpPr>
        <p:spPr>
          <a:xfrm>
            <a:off x="1305868" y="6333875"/>
            <a:ext cx="3682419"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1.Qh8, Kh5 2.Bf5# </a:t>
            </a:r>
            <a:r>
              <a:rPr lang="ja-JP" altLang="en-US" dirty="0">
                <a:latin typeface="Times New Roman" panose="02020603050405020304" pitchFamily="18" charset="0"/>
                <a:cs typeface="Times New Roman" panose="02020603050405020304" pitchFamily="18" charset="0"/>
              </a:rPr>
              <a:t>まで</a:t>
            </a:r>
            <a:endParaRPr kumimoji="1" lang="ja-JP" altLang="en-US" dirty="0">
              <a:latin typeface="Times New Roman" panose="02020603050405020304" pitchFamily="18" charset="0"/>
              <a:cs typeface="Times New Roman" panose="02020603050405020304" pitchFamily="18" charset="0"/>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89707" y="3325444"/>
            <a:ext cx="457200" cy="428625"/>
          </a:xfrm>
          <a:prstGeom prst="rect">
            <a:avLst/>
          </a:prstGeom>
        </p:spPr>
      </p:pic>
      <p:pic>
        <p:nvPicPr>
          <p:cNvPr id="90" name="図 8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0966" y="1726406"/>
            <a:ext cx="400050" cy="442913"/>
          </a:xfrm>
          <a:prstGeom prst="rect">
            <a:avLst/>
          </a:prstGeom>
        </p:spPr>
      </p:pic>
      <p:pic>
        <p:nvPicPr>
          <p:cNvPr id="93" name="図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74999" y="3345712"/>
            <a:ext cx="328613" cy="400050"/>
          </a:xfrm>
          <a:prstGeom prst="rect">
            <a:avLst/>
          </a:prstGeom>
        </p:spPr>
      </p:pic>
      <p:sp>
        <p:nvSpPr>
          <p:cNvPr id="94" name="テキスト ボックス 93"/>
          <p:cNvSpPr txBox="1"/>
          <p:nvPr/>
        </p:nvSpPr>
        <p:spPr>
          <a:xfrm>
            <a:off x="5823035" y="1266259"/>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kumimoji="1" lang="ja-JP" altLang="en-US" dirty="0">
              <a:latin typeface="Times New Roman" panose="02020603050405020304" pitchFamily="18" charset="0"/>
            </a:endParaRPr>
          </a:p>
        </p:txBody>
      </p:sp>
      <p:cxnSp>
        <p:nvCxnSpPr>
          <p:cNvPr id="89" name="直線矢印コネクタ 88"/>
          <p:cNvCxnSpPr>
            <a:stCxn id="20" idx="0"/>
          </p:cNvCxnSpPr>
          <p:nvPr/>
        </p:nvCxnSpPr>
        <p:spPr bwMode="auto">
          <a:xfrm>
            <a:off x="4972707" y="2214562"/>
            <a:ext cx="15580" cy="3714862"/>
          </a:xfrm>
          <a:prstGeom prst="straightConnector1">
            <a:avLst/>
          </a:prstGeom>
          <a:noFill/>
          <a:ln w="508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flipH="1">
            <a:off x="1003376" y="2214562"/>
            <a:ext cx="3684239" cy="3714862"/>
          </a:xfrm>
          <a:prstGeom prst="straightConnector1">
            <a:avLst/>
          </a:prstGeom>
          <a:noFill/>
          <a:ln w="508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線矢印コネクタ 98"/>
          <p:cNvCxnSpPr>
            <a:stCxn id="11" idx="3"/>
            <a:endCxn id="5" idx="1"/>
          </p:cNvCxnSpPr>
          <p:nvPr/>
        </p:nvCxnSpPr>
        <p:spPr bwMode="auto">
          <a:xfrm flipH="1">
            <a:off x="990600" y="1943100"/>
            <a:ext cx="3715407" cy="0"/>
          </a:xfrm>
          <a:prstGeom prst="straightConnector1">
            <a:avLst/>
          </a:prstGeom>
          <a:noFill/>
          <a:ln w="508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flipV="1">
            <a:off x="4172607" y="2238349"/>
            <a:ext cx="1066800" cy="102640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p:nvPr/>
        </p:nvCxnSpPr>
        <p:spPr bwMode="auto">
          <a:xfrm>
            <a:off x="4189113" y="3842349"/>
            <a:ext cx="1075994" cy="1047429"/>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p:nvPr/>
        </p:nvCxnSpPr>
        <p:spPr bwMode="auto">
          <a:xfrm flipH="1" flipV="1">
            <a:off x="2039007" y="1721022"/>
            <a:ext cx="1599925" cy="1546053"/>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flipH="1">
            <a:off x="1526399" y="3835049"/>
            <a:ext cx="2127347" cy="2087287"/>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テキスト ボックス 109"/>
          <p:cNvSpPr txBox="1"/>
          <p:nvPr/>
        </p:nvSpPr>
        <p:spPr>
          <a:xfrm>
            <a:off x="5877360" y="2062797"/>
            <a:ext cx="2499403" cy="904863"/>
          </a:xfrm>
          <a:prstGeom prst="rect">
            <a:avLst/>
          </a:prstGeom>
          <a:noFill/>
        </p:spPr>
        <p:txBody>
          <a:bodyPr wrap="none" rtlCol="0">
            <a:spAutoFit/>
          </a:bodyPr>
          <a:lstStyle/>
          <a:p>
            <a:pPr algn="l"/>
            <a:r>
              <a:rPr kumimoji="1" lang="ja-JP" altLang="en-US" sz="2400" dirty="0"/>
              <a:t>黒はチェックが</a:t>
            </a:r>
            <a:endParaRPr kumimoji="1" lang="en-US" altLang="ja-JP" sz="2400" dirty="0"/>
          </a:p>
          <a:p>
            <a:pPr algn="l"/>
            <a:r>
              <a:rPr lang="ja-JP" altLang="en-US" sz="2400" dirty="0"/>
              <a:t>かかっているが</a:t>
            </a:r>
            <a:r>
              <a:rPr lang="en-US" altLang="ja-JP" sz="2400" dirty="0"/>
              <a:t>…</a:t>
            </a:r>
            <a:endParaRPr kumimoji="1" lang="ja-JP" altLang="en-US" sz="2400" dirty="0"/>
          </a:p>
        </p:txBody>
      </p:sp>
      <p:sp>
        <p:nvSpPr>
          <p:cNvPr id="111" name="テキスト ボックス 110"/>
          <p:cNvSpPr txBox="1"/>
          <p:nvPr/>
        </p:nvSpPr>
        <p:spPr>
          <a:xfrm>
            <a:off x="5936492" y="3172731"/>
            <a:ext cx="2151551" cy="904863"/>
          </a:xfrm>
          <a:prstGeom prst="rect">
            <a:avLst/>
          </a:prstGeom>
          <a:noFill/>
        </p:spPr>
        <p:txBody>
          <a:bodyPr wrap="none" rtlCol="0">
            <a:spAutoFit/>
          </a:bodyPr>
          <a:lstStyle/>
          <a:p>
            <a:pPr algn="l"/>
            <a:r>
              <a:rPr lang="ja-JP" altLang="en-US" sz="2400" dirty="0"/>
              <a:t>逃げ場無し！</a:t>
            </a:r>
            <a:endParaRPr lang="en-US" altLang="ja-JP" sz="2400" dirty="0"/>
          </a:p>
          <a:p>
            <a:pPr algn="l"/>
            <a:r>
              <a:rPr kumimoji="1" lang="ja-JP" altLang="en-US" sz="2400" dirty="0"/>
              <a:t>チェックメイト！</a:t>
            </a:r>
            <a:endParaRPr kumimoji="1" lang="en-US" altLang="ja-JP" sz="2400" dirty="0"/>
          </a:p>
        </p:txBody>
      </p:sp>
      <p:sp>
        <p:nvSpPr>
          <p:cNvPr id="112" name="テキスト ボックス 111"/>
          <p:cNvSpPr txBox="1"/>
          <p:nvPr/>
        </p:nvSpPr>
        <p:spPr>
          <a:xfrm>
            <a:off x="5887652" y="5931949"/>
            <a:ext cx="2935419" cy="523220"/>
          </a:xfrm>
          <a:prstGeom prst="rect">
            <a:avLst/>
          </a:prstGeom>
          <a:noFill/>
        </p:spPr>
        <p:txBody>
          <a:bodyPr wrap="none" rtlCol="0">
            <a:spAutoFit/>
          </a:bodyPr>
          <a:lstStyle/>
          <a:p>
            <a:pPr algn="l"/>
            <a:r>
              <a:rPr lang="ja-JP" altLang="en-US" dirty="0"/>
              <a:t>この局面は白勝ち</a:t>
            </a:r>
            <a:endParaRPr lang="en-US" altLang="ja-JP" dirty="0"/>
          </a:p>
        </p:txBody>
      </p:sp>
    </p:spTree>
    <p:extLst>
      <p:ext uri="{BB962C8B-B14F-4D97-AF65-F5344CB8AC3E}">
        <p14:creationId xmlns:p14="http://schemas.microsoft.com/office/powerpoint/2010/main" val="173797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wipe(up)">
                                      <p:cBhvr>
                                        <p:cTn id="7" dur="500"/>
                                        <p:tgtEl>
                                          <p:spTgt spid="89"/>
                                        </p:tgtEl>
                                      </p:cBhvr>
                                    </p:animEffect>
                                  </p:childTnLst>
                                </p:cTn>
                              </p:par>
                              <p:par>
                                <p:cTn id="8" presetID="22" presetClass="entr" presetSubtype="1" fill="hold" nodeType="withEffect">
                                  <p:stCondLst>
                                    <p:cond delay="0"/>
                                  </p:stCondLst>
                                  <p:childTnLst>
                                    <p:set>
                                      <p:cBhvr>
                                        <p:cTn id="9" dur="1" fill="hold">
                                          <p:stCondLst>
                                            <p:cond delay="0"/>
                                          </p:stCondLst>
                                        </p:cTn>
                                        <p:tgtEl>
                                          <p:spTgt spid="95"/>
                                        </p:tgtEl>
                                        <p:attrNameLst>
                                          <p:attrName>style.visibility</p:attrName>
                                        </p:attrNameLst>
                                      </p:cBhvr>
                                      <p:to>
                                        <p:strVal val="visible"/>
                                      </p:to>
                                    </p:set>
                                    <p:animEffect transition="in" filter="wipe(up)">
                                      <p:cBhvr>
                                        <p:cTn id="10" dur="500"/>
                                        <p:tgtEl>
                                          <p:spTgt spid="95"/>
                                        </p:tgtEl>
                                      </p:cBhvr>
                                    </p:animEffect>
                                  </p:childTnLst>
                                </p:cTn>
                              </p:par>
                              <p:par>
                                <p:cTn id="11" presetID="22" presetClass="entr" presetSubtype="2" fill="hold" nodeType="withEffect">
                                  <p:stCondLst>
                                    <p:cond delay="0"/>
                                  </p:stCondLst>
                                  <p:childTnLst>
                                    <p:set>
                                      <p:cBhvr>
                                        <p:cTn id="12" dur="1" fill="hold">
                                          <p:stCondLst>
                                            <p:cond delay="0"/>
                                          </p:stCondLst>
                                        </p:cTn>
                                        <p:tgtEl>
                                          <p:spTgt spid="99"/>
                                        </p:tgtEl>
                                        <p:attrNameLst>
                                          <p:attrName>style.visibility</p:attrName>
                                        </p:attrNameLst>
                                      </p:cBhvr>
                                      <p:to>
                                        <p:strVal val="visible"/>
                                      </p:to>
                                    </p:set>
                                    <p:animEffect transition="in" filter="wipe(right)">
                                      <p:cBhvr>
                                        <p:cTn id="13" dur="500"/>
                                        <p:tgtEl>
                                          <p:spTgt spid="9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03"/>
                                        </p:tgtEl>
                                        <p:attrNameLst>
                                          <p:attrName>style.visibility</p:attrName>
                                        </p:attrNameLst>
                                      </p:cBhvr>
                                      <p:to>
                                        <p:strVal val="visible"/>
                                      </p:to>
                                    </p:set>
                                    <p:animEffect transition="in" filter="wipe(left)">
                                      <p:cBhvr>
                                        <p:cTn id="18" dur="500"/>
                                        <p:tgtEl>
                                          <p:spTgt spid="103"/>
                                        </p:tgtEl>
                                      </p:cBhvr>
                                    </p:animEffect>
                                  </p:childTnLst>
                                </p:cTn>
                              </p:par>
                              <p:par>
                                <p:cTn id="19" presetID="22" presetClass="entr" presetSubtype="8" fill="hold" nodeType="withEffect">
                                  <p:stCondLst>
                                    <p:cond delay="0"/>
                                  </p:stCondLst>
                                  <p:childTnLst>
                                    <p:set>
                                      <p:cBhvr>
                                        <p:cTn id="20" dur="1" fill="hold">
                                          <p:stCondLst>
                                            <p:cond delay="0"/>
                                          </p:stCondLst>
                                        </p:cTn>
                                        <p:tgtEl>
                                          <p:spTgt spid="104"/>
                                        </p:tgtEl>
                                        <p:attrNameLst>
                                          <p:attrName>style.visibility</p:attrName>
                                        </p:attrNameLst>
                                      </p:cBhvr>
                                      <p:to>
                                        <p:strVal val="visible"/>
                                      </p:to>
                                    </p:set>
                                    <p:animEffect transition="in" filter="wipe(left)">
                                      <p:cBhvr>
                                        <p:cTn id="21" dur="500"/>
                                        <p:tgtEl>
                                          <p:spTgt spid="104"/>
                                        </p:tgtEl>
                                      </p:cBhvr>
                                    </p:animEffect>
                                  </p:childTnLst>
                                </p:cTn>
                              </p:par>
                              <p:par>
                                <p:cTn id="22" presetID="22" presetClass="entr" presetSubtype="2" fill="hold" nodeType="withEffect">
                                  <p:stCondLst>
                                    <p:cond delay="0"/>
                                  </p:stCondLst>
                                  <p:childTnLst>
                                    <p:set>
                                      <p:cBhvr>
                                        <p:cTn id="23" dur="1" fill="hold">
                                          <p:stCondLst>
                                            <p:cond delay="0"/>
                                          </p:stCondLst>
                                        </p:cTn>
                                        <p:tgtEl>
                                          <p:spTgt spid="106"/>
                                        </p:tgtEl>
                                        <p:attrNameLst>
                                          <p:attrName>style.visibility</p:attrName>
                                        </p:attrNameLst>
                                      </p:cBhvr>
                                      <p:to>
                                        <p:strVal val="visible"/>
                                      </p:to>
                                    </p:set>
                                    <p:animEffect transition="in" filter="wipe(right)">
                                      <p:cBhvr>
                                        <p:cTn id="24" dur="500"/>
                                        <p:tgtEl>
                                          <p:spTgt spid="106"/>
                                        </p:tgtEl>
                                      </p:cBhvr>
                                    </p:animEffect>
                                  </p:childTnLst>
                                </p:cTn>
                              </p:par>
                              <p:par>
                                <p:cTn id="25" presetID="22" presetClass="entr" presetSubtype="2" fill="hold" nodeType="withEffect">
                                  <p:stCondLst>
                                    <p:cond delay="0"/>
                                  </p:stCondLst>
                                  <p:childTnLst>
                                    <p:set>
                                      <p:cBhvr>
                                        <p:cTn id="26" dur="1" fill="hold">
                                          <p:stCondLst>
                                            <p:cond delay="0"/>
                                          </p:stCondLst>
                                        </p:cTn>
                                        <p:tgtEl>
                                          <p:spTgt spid="108"/>
                                        </p:tgtEl>
                                        <p:attrNameLst>
                                          <p:attrName>style.visibility</p:attrName>
                                        </p:attrNameLst>
                                      </p:cBhvr>
                                      <p:to>
                                        <p:strVal val="visible"/>
                                      </p:to>
                                    </p:set>
                                    <p:animEffect transition="in" filter="wipe(right)">
                                      <p:cBhvr>
                                        <p:cTn id="27" dur="500"/>
                                        <p:tgtEl>
                                          <p:spTgt spid="10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1"/>
                                        </p:tgtEl>
                                        <p:attrNameLst>
                                          <p:attrName>style.visibility</p:attrName>
                                        </p:attrNameLst>
                                      </p:cBhvr>
                                      <p:to>
                                        <p:strVal val="visible"/>
                                      </p:to>
                                    </p:set>
                                    <p:anim calcmode="lin" valueType="num">
                                      <p:cBhvr additive="base">
                                        <p:cTn id="32" dur="500" fill="hold"/>
                                        <p:tgtEl>
                                          <p:spTgt spid="111"/>
                                        </p:tgtEl>
                                        <p:attrNameLst>
                                          <p:attrName>ppt_x</p:attrName>
                                        </p:attrNameLst>
                                      </p:cBhvr>
                                      <p:tavLst>
                                        <p:tav tm="0">
                                          <p:val>
                                            <p:strVal val="#ppt_x"/>
                                          </p:val>
                                        </p:tav>
                                        <p:tav tm="100000">
                                          <p:val>
                                            <p:strVal val="#ppt_x"/>
                                          </p:val>
                                        </p:tav>
                                      </p:tavLst>
                                    </p:anim>
                                    <p:anim calcmode="lin" valueType="num">
                                      <p:cBhvr additive="base">
                                        <p:cTn id="33"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12"/>
                                        </p:tgtEl>
                                        <p:attrNameLst>
                                          <p:attrName>style.visibility</p:attrName>
                                        </p:attrNameLst>
                                      </p:cBhvr>
                                      <p:to>
                                        <p:strVal val="visible"/>
                                      </p:to>
                                    </p:set>
                                    <p:anim calcmode="lin" valueType="num">
                                      <p:cBhvr additive="base">
                                        <p:cTn id="38" dur="500" fill="hold"/>
                                        <p:tgtEl>
                                          <p:spTgt spid="112"/>
                                        </p:tgtEl>
                                        <p:attrNameLst>
                                          <p:attrName>ppt_x</p:attrName>
                                        </p:attrNameLst>
                                      </p:cBhvr>
                                      <p:tavLst>
                                        <p:tav tm="0">
                                          <p:val>
                                            <p:strVal val="#ppt_x"/>
                                          </p:val>
                                        </p:tav>
                                        <p:tav tm="100000">
                                          <p:val>
                                            <p:strVal val="#ppt_x"/>
                                          </p:val>
                                        </p:tav>
                                      </p:tavLst>
                                    </p:anim>
                                    <p:anim calcmode="lin" valueType="num">
                                      <p:cBhvr additive="base">
                                        <p:cTn id="39" dur="500" fill="hold"/>
                                        <p:tgtEl>
                                          <p:spTgt spid="1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1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勝ちの局面：チェス</a:t>
            </a:r>
            <a:endParaRPr kumimoji="1" lang="ja-JP" altLang="en-US" dirty="0"/>
          </a:p>
        </p:txBody>
      </p:sp>
      <p:grpSp>
        <p:nvGrpSpPr>
          <p:cNvPr id="3" name="グループ化 2"/>
          <p:cNvGrpSpPr/>
          <p:nvPr/>
        </p:nvGrpSpPr>
        <p:grpSpPr>
          <a:xfrm>
            <a:off x="562304" y="1245449"/>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5" name="図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8439" y="4893502"/>
            <a:ext cx="485775" cy="442913"/>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9018" y="3328389"/>
            <a:ext cx="485775" cy="442913"/>
          </a:xfrm>
          <a:prstGeom prst="rect">
            <a:avLst/>
          </a:prstGeom>
        </p:spPr>
      </p:pic>
      <p:sp>
        <p:nvSpPr>
          <p:cNvPr id="91" name="テキスト ボックス 90"/>
          <p:cNvSpPr txBox="1"/>
          <p:nvPr/>
        </p:nvSpPr>
        <p:spPr>
          <a:xfrm>
            <a:off x="1844476" y="6333875"/>
            <a:ext cx="2605200"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1.Qh8, Kh5 </a:t>
            </a:r>
            <a:r>
              <a:rPr lang="ja-JP" altLang="en-US" dirty="0">
                <a:latin typeface="Times New Roman" panose="02020603050405020304" pitchFamily="18" charset="0"/>
                <a:cs typeface="Times New Roman" panose="02020603050405020304" pitchFamily="18" charset="0"/>
              </a:rPr>
              <a:t>まで</a:t>
            </a:r>
            <a:endParaRPr kumimoji="1" lang="ja-JP" altLang="en-US" dirty="0">
              <a:latin typeface="Times New Roman" panose="02020603050405020304" pitchFamily="18" charset="0"/>
              <a:cs typeface="Times New Roman" panose="02020603050405020304" pitchFamily="18" charset="0"/>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47396" y="2236165"/>
            <a:ext cx="457200" cy="428625"/>
          </a:xfrm>
          <a:prstGeom prst="rect">
            <a:avLst/>
          </a:prstGeom>
        </p:spPr>
      </p:pic>
      <p:pic>
        <p:nvPicPr>
          <p:cNvPr id="90" name="図 8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0966" y="1726406"/>
            <a:ext cx="400050" cy="442913"/>
          </a:xfrm>
          <a:prstGeom prst="rect">
            <a:avLst/>
          </a:prstGeom>
        </p:spPr>
      </p:pic>
      <p:pic>
        <p:nvPicPr>
          <p:cNvPr id="93" name="図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74999" y="3345712"/>
            <a:ext cx="328613" cy="400050"/>
          </a:xfrm>
          <a:prstGeom prst="rect">
            <a:avLst/>
          </a:prstGeom>
        </p:spPr>
      </p:pic>
      <p:sp>
        <p:nvSpPr>
          <p:cNvPr id="94" name="テキスト ボックス 93"/>
          <p:cNvSpPr txBox="1"/>
          <p:nvPr/>
        </p:nvSpPr>
        <p:spPr>
          <a:xfrm>
            <a:off x="5823035" y="1266259"/>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白番</a:t>
            </a:r>
            <a:endParaRPr kumimoji="1" lang="ja-JP" altLang="en-US" dirty="0">
              <a:latin typeface="Times New Roman" panose="02020603050405020304" pitchFamily="18" charset="0"/>
            </a:endParaRPr>
          </a:p>
        </p:txBody>
      </p:sp>
      <p:sp>
        <p:nvSpPr>
          <p:cNvPr id="95" name="テキスト ボックス 94"/>
          <p:cNvSpPr txBox="1"/>
          <p:nvPr/>
        </p:nvSpPr>
        <p:spPr>
          <a:xfrm>
            <a:off x="5897047" y="3141549"/>
            <a:ext cx="2299027" cy="1348061"/>
          </a:xfrm>
          <a:prstGeom prst="rect">
            <a:avLst/>
          </a:prstGeom>
          <a:noFill/>
        </p:spPr>
        <p:txBody>
          <a:bodyPr wrap="none" rtlCol="0">
            <a:spAutoFit/>
          </a:bodyPr>
          <a:lstStyle/>
          <a:p>
            <a:pPr algn="l"/>
            <a:r>
              <a:rPr lang="ja-JP" altLang="en-US" sz="2400" dirty="0"/>
              <a:t>白はビショップを</a:t>
            </a:r>
            <a:endParaRPr lang="en-US" altLang="ja-JP" sz="2400" dirty="0"/>
          </a:p>
          <a:p>
            <a:pPr algn="l"/>
            <a:r>
              <a:rPr kumimoji="1" lang="en-US" altLang="ja-JP" sz="2400" dirty="0"/>
              <a:t>f4 </a:t>
            </a:r>
            <a:r>
              <a:rPr kumimoji="1" lang="ja-JP" altLang="en-US" sz="2400" dirty="0"/>
              <a:t>に動かせば</a:t>
            </a:r>
            <a:endParaRPr kumimoji="1" lang="en-US" altLang="ja-JP" sz="2400" dirty="0"/>
          </a:p>
          <a:p>
            <a:pPr algn="l"/>
            <a:r>
              <a:rPr lang="ja-JP" altLang="en-US" sz="2400" dirty="0"/>
              <a:t>チェックメイト</a:t>
            </a:r>
            <a:endParaRPr kumimoji="1" lang="en-US" altLang="ja-JP" sz="2400" dirty="0"/>
          </a:p>
        </p:txBody>
      </p:sp>
      <p:sp>
        <p:nvSpPr>
          <p:cNvPr id="96" name="テキスト ボックス 95"/>
          <p:cNvSpPr txBox="1"/>
          <p:nvPr/>
        </p:nvSpPr>
        <p:spPr>
          <a:xfrm>
            <a:off x="5897047" y="2020353"/>
            <a:ext cx="2263761" cy="904863"/>
          </a:xfrm>
          <a:prstGeom prst="rect">
            <a:avLst/>
          </a:prstGeom>
          <a:noFill/>
        </p:spPr>
        <p:txBody>
          <a:bodyPr wrap="none" rtlCol="0">
            <a:spAutoFit/>
          </a:bodyPr>
          <a:lstStyle/>
          <a:p>
            <a:pPr algn="l"/>
            <a:r>
              <a:rPr lang="ja-JP" altLang="en-US" sz="2400" dirty="0"/>
              <a:t>白は様々な手を</a:t>
            </a:r>
            <a:endParaRPr lang="en-US" altLang="ja-JP" sz="2400" dirty="0"/>
          </a:p>
          <a:p>
            <a:pPr algn="l"/>
            <a:r>
              <a:rPr lang="ja-JP" altLang="en-US" sz="2400" dirty="0"/>
              <a:t>指せるが</a:t>
            </a:r>
            <a:r>
              <a:rPr lang="en-US" altLang="ja-JP" sz="2400" dirty="0"/>
              <a:t>…</a:t>
            </a:r>
          </a:p>
        </p:txBody>
      </p:sp>
      <p:grpSp>
        <p:nvGrpSpPr>
          <p:cNvPr id="99" name="グループ化 98"/>
          <p:cNvGrpSpPr/>
          <p:nvPr/>
        </p:nvGrpSpPr>
        <p:grpSpPr>
          <a:xfrm>
            <a:off x="3974572" y="2238349"/>
            <a:ext cx="1269297" cy="1276214"/>
            <a:chOff x="3974572" y="2238349"/>
            <a:chExt cx="1269297" cy="1276214"/>
          </a:xfrm>
        </p:grpSpPr>
        <p:sp>
          <p:nvSpPr>
            <p:cNvPr id="86" name="円/楕円 85"/>
            <p:cNvSpPr/>
            <p:nvPr/>
          </p:nvSpPr>
          <p:spPr bwMode="auto">
            <a:xfrm>
              <a:off x="4739018" y="2238349"/>
              <a:ext cx="504851" cy="504851"/>
            </a:xfrm>
            <a:prstGeom prst="ellipse">
              <a:avLst/>
            </a:prstGeom>
            <a:noFill/>
            <a:ln w="38100" cap="flat" cmpd="sng" algn="ctr">
              <a:solidFill>
                <a:srgbClr val="00FF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97" name="直線矢印コネクタ 96"/>
            <p:cNvCxnSpPr>
              <a:stCxn id="86" idx="3"/>
            </p:cNvCxnSpPr>
            <p:nvPr/>
          </p:nvCxnSpPr>
          <p:spPr bwMode="auto">
            <a:xfrm flipH="1">
              <a:off x="3974572" y="2669266"/>
              <a:ext cx="838380" cy="845297"/>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0" name="テキスト ボックス 99"/>
          <p:cNvSpPr txBox="1"/>
          <p:nvPr/>
        </p:nvSpPr>
        <p:spPr>
          <a:xfrm>
            <a:off x="5887652" y="5931949"/>
            <a:ext cx="2912977" cy="523220"/>
          </a:xfrm>
          <a:prstGeom prst="rect">
            <a:avLst/>
          </a:prstGeom>
          <a:noFill/>
        </p:spPr>
        <p:txBody>
          <a:bodyPr wrap="none" rtlCol="0">
            <a:spAutoFit/>
          </a:bodyPr>
          <a:lstStyle/>
          <a:p>
            <a:pPr algn="l"/>
            <a:r>
              <a:rPr lang="ja-JP" altLang="en-US" dirty="0"/>
              <a:t>この局面も白勝ち</a:t>
            </a:r>
            <a:endParaRPr lang="en-US" altLang="ja-JP" dirty="0"/>
          </a:p>
        </p:txBody>
      </p:sp>
    </p:spTree>
    <p:extLst>
      <p:ext uri="{BB962C8B-B14F-4D97-AF65-F5344CB8AC3E}">
        <p14:creationId xmlns:p14="http://schemas.microsoft.com/office/powerpoint/2010/main" val="238266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up)">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5"/>
                                        </p:tgtEl>
                                        <p:attrNameLst>
                                          <p:attrName>style.visibility</p:attrName>
                                        </p:attrNameLst>
                                      </p:cBhvr>
                                      <p:to>
                                        <p:strVal val="visible"/>
                                      </p:to>
                                    </p:set>
                                    <p:anim calcmode="lin" valueType="num">
                                      <p:cBhvr additive="base">
                                        <p:cTn id="12" dur="500" fill="hold"/>
                                        <p:tgtEl>
                                          <p:spTgt spid="95"/>
                                        </p:tgtEl>
                                        <p:attrNameLst>
                                          <p:attrName>ppt_x</p:attrName>
                                        </p:attrNameLst>
                                      </p:cBhvr>
                                      <p:tavLst>
                                        <p:tav tm="0">
                                          <p:val>
                                            <p:strVal val="#ppt_x"/>
                                          </p:val>
                                        </p:tav>
                                        <p:tav tm="100000">
                                          <p:val>
                                            <p:strVal val="#ppt_x"/>
                                          </p:val>
                                        </p:tav>
                                      </p:tavLst>
                                    </p:anim>
                                    <p:anim calcmode="lin" valueType="num">
                                      <p:cBhvr additive="base">
                                        <p:cTn id="13"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additive="base">
                                        <p:cTn id="18" dur="500" fill="hold"/>
                                        <p:tgtEl>
                                          <p:spTgt spid="100"/>
                                        </p:tgtEl>
                                        <p:attrNameLst>
                                          <p:attrName>ppt_x</p:attrName>
                                        </p:attrNameLst>
                                      </p:cBhvr>
                                      <p:tavLst>
                                        <p:tav tm="0">
                                          <p:val>
                                            <p:strVal val="#ppt_x"/>
                                          </p:val>
                                        </p:tav>
                                        <p:tav tm="100000">
                                          <p:val>
                                            <p:strVal val="#ppt_x"/>
                                          </p:val>
                                        </p:tav>
                                      </p:tavLst>
                                    </p:anim>
                                    <p:anim calcmode="lin" valueType="num">
                                      <p:cBhvr additive="base">
                                        <p:cTn id="19"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0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32000"/>
            <a:ext cx="7774632" cy="769441"/>
          </a:xfrm>
        </p:spPr>
        <p:txBody>
          <a:bodyPr/>
          <a:lstStyle/>
          <a:p>
            <a:r>
              <a:rPr lang="ja-JP" altLang="en-US" dirty="0">
                <a:latin typeface="Times New Roman" panose="02020603050405020304" pitchFamily="18" charset="0"/>
              </a:rPr>
              <a:t>手の選択</a:t>
            </a:r>
            <a:endParaRPr kumimoji="1" lang="ja-JP" altLang="en-US" dirty="0"/>
          </a:p>
        </p:txBody>
      </p:sp>
      <p:grpSp>
        <p:nvGrpSpPr>
          <p:cNvPr id="3" name="グループ化 2"/>
          <p:cNvGrpSpPr/>
          <p:nvPr/>
        </p:nvGrpSpPr>
        <p:grpSpPr>
          <a:xfrm>
            <a:off x="562304" y="1245449"/>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grpSp>
        <p:nvGrpSpPr>
          <p:cNvPr id="105" name="グループ化 104">
            <a:extLst>
              <a:ext uri="{FF2B5EF4-FFF2-40B4-BE49-F238E27FC236}">
                <a16:creationId xmlns:a16="http://schemas.microsoft.com/office/drawing/2014/main" id="{E33BD2E9-EF07-459C-A5E9-2ECBF6A70E12}"/>
              </a:ext>
            </a:extLst>
          </p:cNvPr>
          <p:cNvGrpSpPr/>
          <p:nvPr/>
        </p:nvGrpSpPr>
        <p:grpSpPr>
          <a:xfrm>
            <a:off x="3668439" y="3842230"/>
            <a:ext cx="1013755" cy="1494185"/>
            <a:chOff x="3668439" y="3842230"/>
            <a:chExt cx="1013755" cy="1494185"/>
          </a:xfrm>
        </p:grpSpPr>
        <p:pic>
          <p:nvPicPr>
            <p:cNvPr id="85" name="図 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8439" y="4893502"/>
              <a:ext cx="485775" cy="442913"/>
            </a:xfrm>
            <a:prstGeom prst="rect">
              <a:avLst/>
            </a:prstGeom>
          </p:spPr>
        </p:pic>
        <p:pic>
          <p:nvPicPr>
            <p:cNvPr id="87" name="図 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96419" y="3842230"/>
              <a:ext cx="485775" cy="442913"/>
            </a:xfrm>
            <a:prstGeom prst="rect">
              <a:avLst/>
            </a:prstGeom>
          </p:spPr>
        </p:pic>
      </p:grpSp>
      <p:sp>
        <p:nvSpPr>
          <p:cNvPr id="91" name="テキスト ボックス 90"/>
          <p:cNvSpPr txBox="1"/>
          <p:nvPr/>
        </p:nvSpPr>
        <p:spPr>
          <a:xfrm>
            <a:off x="2243622" y="6333875"/>
            <a:ext cx="1806906"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1.Qh8 </a:t>
            </a:r>
            <a:r>
              <a:rPr lang="ja-JP" altLang="en-US" dirty="0">
                <a:latin typeface="Times New Roman" panose="02020603050405020304" pitchFamily="18" charset="0"/>
                <a:cs typeface="Times New Roman" panose="02020603050405020304" pitchFamily="18" charset="0"/>
              </a:rPr>
              <a:t>まで</a:t>
            </a:r>
            <a:endParaRPr kumimoji="1" lang="ja-JP" altLang="en-US" dirty="0">
              <a:latin typeface="Times New Roman" panose="02020603050405020304" pitchFamily="18" charset="0"/>
              <a:cs typeface="Times New Roman" panose="02020603050405020304" pitchFamily="18" charset="0"/>
            </a:endParaRPr>
          </a:p>
        </p:txBody>
      </p:sp>
      <p:pic>
        <p:nvPicPr>
          <p:cNvPr id="88" name="図 8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44107" y="2248610"/>
            <a:ext cx="457200" cy="428625"/>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63051" y="1726406"/>
            <a:ext cx="400050" cy="442913"/>
          </a:xfrm>
          <a:prstGeom prst="rect">
            <a:avLst/>
          </a:prstGeom>
        </p:spPr>
      </p:pic>
      <p:pic>
        <p:nvPicPr>
          <p:cNvPr id="93" name="図 9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74999" y="3345712"/>
            <a:ext cx="328613" cy="400050"/>
          </a:xfrm>
          <a:prstGeom prst="rect">
            <a:avLst/>
          </a:prstGeom>
        </p:spPr>
      </p:pic>
      <p:sp>
        <p:nvSpPr>
          <p:cNvPr id="94" name="テキスト ボックス 93"/>
          <p:cNvSpPr txBox="1"/>
          <p:nvPr/>
        </p:nvSpPr>
        <p:spPr>
          <a:xfrm>
            <a:off x="5823035" y="1266259"/>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kumimoji="1" lang="ja-JP" altLang="en-US" dirty="0">
              <a:latin typeface="Times New Roman" panose="02020603050405020304" pitchFamily="18" charset="0"/>
            </a:endParaRPr>
          </a:p>
        </p:txBody>
      </p:sp>
      <p:sp>
        <p:nvSpPr>
          <p:cNvPr id="95" name="テキスト ボックス 94"/>
          <p:cNvSpPr txBox="1"/>
          <p:nvPr/>
        </p:nvSpPr>
        <p:spPr>
          <a:xfrm>
            <a:off x="5795895" y="1997651"/>
            <a:ext cx="3060453" cy="1348061"/>
          </a:xfrm>
          <a:prstGeom prst="rect">
            <a:avLst/>
          </a:prstGeom>
          <a:noFill/>
        </p:spPr>
        <p:txBody>
          <a:bodyPr wrap="none" rtlCol="0">
            <a:spAutoFit/>
          </a:bodyPr>
          <a:lstStyle/>
          <a:p>
            <a:pPr algn="l"/>
            <a:r>
              <a:rPr lang="ja-JP" altLang="en-US" sz="2400" dirty="0"/>
              <a:t>黒が指せる手は</a:t>
            </a:r>
            <a:endParaRPr lang="en-US" altLang="ja-JP" sz="2400" dirty="0"/>
          </a:p>
          <a:p>
            <a:pPr algn="l"/>
            <a:r>
              <a:rPr lang="en-US" altLang="ja-JP" sz="2400" dirty="0"/>
              <a:t>Kh5, Kh4, Kh3, Kf4</a:t>
            </a:r>
            <a:r>
              <a:rPr lang="ja-JP" altLang="en-US" sz="2400" dirty="0"/>
              <a:t> の</a:t>
            </a:r>
            <a:endParaRPr lang="en-US" altLang="ja-JP" sz="2400" dirty="0"/>
          </a:p>
          <a:p>
            <a:pPr algn="l"/>
            <a:r>
              <a:rPr lang="en-US" altLang="ja-JP" sz="2400" dirty="0"/>
              <a:t>4</a:t>
            </a:r>
            <a:r>
              <a:rPr lang="ja-JP" altLang="en-US" sz="2400" dirty="0"/>
              <a:t>通り</a:t>
            </a:r>
            <a:endParaRPr lang="en-US" altLang="ja-JP" sz="2400" dirty="0"/>
          </a:p>
        </p:txBody>
      </p:sp>
      <p:grpSp>
        <p:nvGrpSpPr>
          <p:cNvPr id="106" name="グループ化 105">
            <a:extLst>
              <a:ext uri="{FF2B5EF4-FFF2-40B4-BE49-F238E27FC236}">
                <a16:creationId xmlns:a16="http://schemas.microsoft.com/office/drawing/2014/main" id="{8CF8EF46-0262-45B0-BD74-55DBC4F147FD}"/>
              </a:ext>
            </a:extLst>
          </p:cNvPr>
          <p:cNvGrpSpPr/>
          <p:nvPr/>
        </p:nvGrpSpPr>
        <p:grpSpPr>
          <a:xfrm>
            <a:off x="3272648" y="4511277"/>
            <a:ext cx="1248436" cy="1260089"/>
            <a:chOff x="3272648" y="4511277"/>
            <a:chExt cx="1248436" cy="1260089"/>
          </a:xfrm>
        </p:grpSpPr>
        <p:sp>
          <p:nvSpPr>
            <p:cNvPr id="103" name="楕円 102">
              <a:extLst>
                <a:ext uri="{FF2B5EF4-FFF2-40B4-BE49-F238E27FC236}">
                  <a16:creationId xmlns:a16="http://schemas.microsoft.com/office/drawing/2014/main" id="{FBDE410A-039A-407D-BB45-5DF9D11E8F27}"/>
                </a:ext>
              </a:extLst>
            </p:cNvPr>
            <p:cNvSpPr/>
            <p:nvPr/>
          </p:nvSpPr>
          <p:spPr bwMode="auto">
            <a:xfrm>
              <a:off x="3275688" y="4516217"/>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07" name="楕円 106">
              <a:extLst>
                <a:ext uri="{FF2B5EF4-FFF2-40B4-BE49-F238E27FC236}">
                  <a16:creationId xmlns:a16="http://schemas.microsoft.com/office/drawing/2014/main" id="{B3801E2B-201A-4F8D-A255-ED38C26A6DAF}"/>
                </a:ext>
              </a:extLst>
            </p:cNvPr>
            <p:cNvSpPr/>
            <p:nvPr/>
          </p:nvSpPr>
          <p:spPr bwMode="auto">
            <a:xfrm>
              <a:off x="3812388" y="4511277"/>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09" name="楕円 108">
              <a:extLst>
                <a:ext uri="{FF2B5EF4-FFF2-40B4-BE49-F238E27FC236}">
                  <a16:creationId xmlns:a16="http://schemas.microsoft.com/office/drawing/2014/main" id="{BB2A894C-54A6-4F93-981B-215EFAEB6C98}"/>
                </a:ext>
              </a:extLst>
            </p:cNvPr>
            <p:cNvSpPr/>
            <p:nvPr/>
          </p:nvSpPr>
          <p:spPr bwMode="auto">
            <a:xfrm>
              <a:off x="4332214" y="4517774"/>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12" name="楕円 111">
              <a:extLst>
                <a:ext uri="{FF2B5EF4-FFF2-40B4-BE49-F238E27FC236}">
                  <a16:creationId xmlns:a16="http://schemas.microsoft.com/office/drawing/2014/main" id="{1E560C2F-38DD-4CF6-B826-DE6498448033}"/>
                </a:ext>
              </a:extLst>
            </p:cNvPr>
            <p:cNvSpPr/>
            <p:nvPr/>
          </p:nvSpPr>
          <p:spPr bwMode="auto">
            <a:xfrm>
              <a:off x="4341084" y="5042868"/>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13" name="楕円 112">
              <a:extLst>
                <a:ext uri="{FF2B5EF4-FFF2-40B4-BE49-F238E27FC236}">
                  <a16:creationId xmlns:a16="http://schemas.microsoft.com/office/drawing/2014/main" id="{18B513FD-F1BF-4C69-A221-2C47FABF0A16}"/>
                </a:ext>
              </a:extLst>
            </p:cNvPr>
            <p:cNvSpPr/>
            <p:nvPr/>
          </p:nvSpPr>
          <p:spPr bwMode="auto">
            <a:xfrm>
              <a:off x="4341084" y="5590945"/>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14" name="楕円 113">
              <a:extLst>
                <a:ext uri="{FF2B5EF4-FFF2-40B4-BE49-F238E27FC236}">
                  <a16:creationId xmlns:a16="http://schemas.microsoft.com/office/drawing/2014/main" id="{9D6BE1AE-F19B-4BA9-A27F-8B7540A6A08A}"/>
                </a:ext>
              </a:extLst>
            </p:cNvPr>
            <p:cNvSpPr/>
            <p:nvPr/>
          </p:nvSpPr>
          <p:spPr bwMode="auto">
            <a:xfrm>
              <a:off x="3822787" y="5591366"/>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15" name="楕円 114">
              <a:extLst>
                <a:ext uri="{FF2B5EF4-FFF2-40B4-BE49-F238E27FC236}">
                  <a16:creationId xmlns:a16="http://schemas.microsoft.com/office/drawing/2014/main" id="{278C50C3-72B6-4F8B-96B0-73E25A35C7A5}"/>
                </a:ext>
              </a:extLst>
            </p:cNvPr>
            <p:cNvSpPr/>
            <p:nvPr/>
          </p:nvSpPr>
          <p:spPr bwMode="auto">
            <a:xfrm>
              <a:off x="3272648" y="5049617"/>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16" name="楕円 115">
              <a:extLst>
                <a:ext uri="{FF2B5EF4-FFF2-40B4-BE49-F238E27FC236}">
                  <a16:creationId xmlns:a16="http://schemas.microsoft.com/office/drawing/2014/main" id="{E86E5F29-6A09-4D58-9289-31FB1B0571C0}"/>
                </a:ext>
              </a:extLst>
            </p:cNvPr>
            <p:cNvSpPr/>
            <p:nvPr/>
          </p:nvSpPr>
          <p:spPr bwMode="auto">
            <a:xfrm>
              <a:off x="3272648" y="5586841"/>
              <a:ext cx="180000" cy="180000"/>
            </a:xfrm>
            <a:prstGeom prst="ellipse">
              <a:avLst/>
            </a:prstGeom>
            <a:solidFill>
              <a:srgbClr val="0000FF"/>
            </a:solid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grpSp>
      <p:grpSp>
        <p:nvGrpSpPr>
          <p:cNvPr id="108" name="グループ化 107">
            <a:extLst>
              <a:ext uri="{FF2B5EF4-FFF2-40B4-BE49-F238E27FC236}">
                <a16:creationId xmlns:a16="http://schemas.microsoft.com/office/drawing/2014/main" id="{975E9E02-4102-45BC-87F5-7C61EB30BBD3}"/>
              </a:ext>
            </a:extLst>
          </p:cNvPr>
          <p:cNvGrpSpPr/>
          <p:nvPr/>
        </p:nvGrpSpPr>
        <p:grpSpPr>
          <a:xfrm>
            <a:off x="3806048" y="3466543"/>
            <a:ext cx="1256659" cy="1227016"/>
            <a:chOff x="3806048" y="3466543"/>
            <a:chExt cx="1256659" cy="1227016"/>
          </a:xfrm>
        </p:grpSpPr>
        <p:sp>
          <p:nvSpPr>
            <p:cNvPr id="117" name="楕円 116">
              <a:extLst>
                <a:ext uri="{FF2B5EF4-FFF2-40B4-BE49-F238E27FC236}">
                  <a16:creationId xmlns:a16="http://schemas.microsoft.com/office/drawing/2014/main" id="{83DD734D-05C2-4B4F-B306-E57A1EFD1E22}"/>
                </a:ext>
              </a:extLst>
            </p:cNvPr>
            <p:cNvSpPr/>
            <p:nvPr/>
          </p:nvSpPr>
          <p:spPr bwMode="auto">
            <a:xfrm>
              <a:off x="3806048" y="3973686"/>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18" name="楕円 117">
              <a:extLst>
                <a:ext uri="{FF2B5EF4-FFF2-40B4-BE49-F238E27FC236}">
                  <a16:creationId xmlns:a16="http://schemas.microsoft.com/office/drawing/2014/main" id="{5ED76EE5-C032-46F3-B1DF-E5C1EE556070}"/>
                </a:ext>
              </a:extLst>
            </p:cNvPr>
            <p:cNvSpPr/>
            <p:nvPr/>
          </p:nvSpPr>
          <p:spPr bwMode="auto">
            <a:xfrm>
              <a:off x="4882707" y="3466543"/>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dirty="0">
                <a:ln>
                  <a:noFill/>
                </a:ln>
                <a:solidFill>
                  <a:schemeClr val="tx1"/>
                </a:solidFill>
                <a:effectLst/>
                <a:latin typeface="Times New Roman" charset="0"/>
                <a:ea typeface="ＭＳ Ｐゴシック" pitchFamily="50" charset="-128"/>
              </a:endParaRPr>
            </a:p>
          </p:txBody>
        </p:sp>
        <p:sp>
          <p:nvSpPr>
            <p:cNvPr id="119" name="楕円 118">
              <a:extLst>
                <a:ext uri="{FF2B5EF4-FFF2-40B4-BE49-F238E27FC236}">
                  <a16:creationId xmlns:a16="http://schemas.microsoft.com/office/drawing/2014/main" id="{5FA40629-CF3C-44F1-B67D-A31AA09DED45}"/>
                </a:ext>
              </a:extLst>
            </p:cNvPr>
            <p:cNvSpPr/>
            <p:nvPr/>
          </p:nvSpPr>
          <p:spPr bwMode="auto">
            <a:xfrm>
              <a:off x="4882707" y="3980159"/>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sp>
          <p:nvSpPr>
            <p:cNvPr id="120" name="楕円 119">
              <a:extLst>
                <a:ext uri="{FF2B5EF4-FFF2-40B4-BE49-F238E27FC236}">
                  <a16:creationId xmlns:a16="http://schemas.microsoft.com/office/drawing/2014/main" id="{B5A46114-E9F1-4219-8389-0CCC658E31F2}"/>
                </a:ext>
              </a:extLst>
            </p:cNvPr>
            <p:cNvSpPr/>
            <p:nvPr/>
          </p:nvSpPr>
          <p:spPr bwMode="auto">
            <a:xfrm>
              <a:off x="4873076" y="4513559"/>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pitchFamily="50" charset="-128"/>
              </a:endParaRPr>
            </a:p>
          </p:txBody>
        </p:sp>
      </p:grpSp>
      <p:grpSp>
        <p:nvGrpSpPr>
          <p:cNvPr id="121" name="グループ化 120">
            <a:extLst>
              <a:ext uri="{FF2B5EF4-FFF2-40B4-BE49-F238E27FC236}">
                <a16:creationId xmlns:a16="http://schemas.microsoft.com/office/drawing/2014/main" id="{7CD8F8B0-2AAE-4E5C-AB86-326F6DD29DC2}"/>
              </a:ext>
            </a:extLst>
          </p:cNvPr>
          <p:cNvGrpSpPr/>
          <p:nvPr/>
        </p:nvGrpSpPr>
        <p:grpSpPr>
          <a:xfrm>
            <a:off x="994180" y="1943100"/>
            <a:ext cx="3711827" cy="3960429"/>
            <a:chOff x="994180" y="1943100"/>
            <a:chExt cx="3711827" cy="3960429"/>
          </a:xfrm>
        </p:grpSpPr>
        <p:cxnSp>
          <p:nvCxnSpPr>
            <p:cNvPr id="122" name="直線矢印コネクタ 121">
              <a:extLst>
                <a:ext uri="{FF2B5EF4-FFF2-40B4-BE49-F238E27FC236}">
                  <a16:creationId xmlns:a16="http://schemas.microsoft.com/office/drawing/2014/main" id="{EB3F4DE1-9BBA-4EE6-BEDB-C11FBEE1E1DC}"/>
                </a:ext>
              </a:extLst>
            </p:cNvPr>
            <p:cNvCxnSpPr/>
            <p:nvPr/>
          </p:nvCxnSpPr>
          <p:spPr bwMode="auto">
            <a:xfrm flipH="1">
              <a:off x="994180" y="1943100"/>
              <a:ext cx="3711827" cy="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矢印コネクタ 122">
              <a:extLst>
                <a:ext uri="{FF2B5EF4-FFF2-40B4-BE49-F238E27FC236}">
                  <a16:creationId xmlns:a16="http://schemas.microsoft.com/office/drawing/2014/main" id="{7414FED0-E5BF-418E-9BF2-7DE4CF1284B8}"/>
                </a:ext>
              </a:extLst>
            </p:cNvPr>
            <p:cNvCxnSpPr/>
            <p:nvPr/>
          </p:nvCxnSpPr>
          <p:spPr bwMode="auto">
            <a:xfrm flipH="1">
              <a:off x="1034392" y="2267529"/>
              <a:ext cx="3636000" cy="3636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24" name="グループ化 123">
            <a:extLst>
              <a:ext uri="{FF2B5EF4-FFF2-40B4-BE49-F238E27FC236}">
                <a16:creationId xmlns:a16="http://schemas.microsoft.com/office/drawing/2014/main" id="{27B0CA06-1D2A-4D88-BB68-3198C3DF0A3C}"/>
              </a:ext>
            </a:extLst>
          </p:cNvPr>
          <p:cNvGrpSpPr/>
          <p:nvPr/>
        </p:nvGrpSpPr>
        <p:grpSpPr>
          <a:xfrm>
            <a:off x="1581044" y="1726406"/>
            <a:ext cx="3132000" cy="4154606"/>
            <a:chOff x="1581044" y="1726406"/>
            <a:chExt cx="3132000" cy="4154606"/>
          </a:xfrm>
        </p:grpSpPr>
        <p:cxnSp>
          <p:nvCxnSpPr>
            <p:cNvPr id="125" name="直線矢印コネクタ 124">
              <a:extLst>
                <a:ext uri="{FF2B5EF4-FFF2-40B4-BE49-F238E27FC236}">
                  <a16:creationId xmlns:a16="http://schemas.microsoft.com/office/drawing/2014/main" id="{5DB4E859-C503-4C61-972D-D51729CDE9A2}"/>
                </a:ext>
              </a:extLst>
            </p:cNvPr>
            <p:cNvCxnSpPr/>
            <p:nvPr/>
          </p:nvCxnSpPr>
          <p:spPr bwMode="auto">
            <a:xfrm flipH="1" flipV="1">
              <a:off x="4196419" y="1726406"/>
              <a:ext cx="468000" cy="468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線矢印コネクタ 125">
              <a:extLst>
                <a:ext uri="{FF2B5EF4-FFF2-40B4-BE49-F238E27FC236}">
                  <a16:creationId xmlns:a16="http://schemas.microsoft.com/office/drawing/2014/main" id="{A7AC7F4C-AB03-4EB2-9016-530B60C8C18B}"/>
                </a:ext>
              </a:extLst>
            </p:cNvPr>
            <p:cNvCxnSpPr/>
            <p:nvPr/>
          </p:nvCxnSpPr>
          <p:spPr bwMode="auto">
            <a:xfrm flipH="1">
              <a:off x="1581044" y="2749012"/>
              <a:ext cx="3132000" cy="3132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7" name="テキスト ボックス 126">
            <a:extLst>
              <a:ext uri="{FF2B5EF4-FFF2-40B4-BE49-F238E27FC236}">
                <a16:creationId xmlns:a16="http://schemas.microsoft.com/office/drawing/2014/main" id="{BB6E8A19-8264-4B12-AF77-92CC1F06E567}"/>
              </a:ext>
            </a:extLst>
          </p:cNvPr>
          <p:cNvSpPr txBox="1"/>
          <p:nvPr/>
        </p:nvSpPr>
        <p:spPr>
          <a:xfrm>
            <a:off x="6031765" y="3512289"/>
            <a:ext cx="2590774" cy="523220"/>
          </a:xfrm>
          <a:prstGeom prst="rect">
            <a:avLst/>
          </a:prstGeom>
          <a:noFill/>
        </p:spPr>
        <p:txBody>
          <a:bodyPr wrap="none" rtlCol="0">
            <a:spAutoFit/>
          </a:bodyPr>
          <a:lstStyle/>
          <a:p>
            <a:pPr algn="l"/>
            <a:r>
              <a:rPr lang="ja-JP" altLang="en-US" sz="2800" dirty="0"/>
              <a:t>どの手を指す？</a:t>
            </a:r>
            <a:endParaRPr lang="en-US" altLang="ja-JP" sz="2800" dirty="0"/>
          </a:p>
        </p:txBody>
      </p:sp>
    </p:spTree>
    <p:custDataLst>
      <p:tags r:id="rId1"/>
    </p:custDataLst>
    <p:extLst>
      <p:ext uri="{BB962C8B-B14F-4D97-AF65-F5344CB8AC3E}">
        <p14:creationId xmlns:p14="http://schemas.microsoft.com/office/powerpoint/2010/main" val="2230659063"/>
      </p:ext>
    </p:extLst>
  </p:cSld>
  <p:clrMapOvr>
    <a:masterClrMapping/>
  </p:clrMapOvr>
  <mc:AlternateContent xmlns:mc="http://schemas.openxmlformats.org/markup-compatibility/2006" xmlns:p14="http://schemas.microsoft.com/office/powerpoint/2010/main">
    <mc:Choice Requires="p14">
      <p:transition spd="slow" p14:dur="2000" advTm="82158"/>
    </mc:Choice>
    <mc:Fallback xmlns="">
      <p:transition spd="slow" advTm="821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wipe(right)">
                                      <p:cBhvr>
                                        <p:cTn id="7" dur="500"/>
                                        <p:tgtEl>
                                          <p:spTgt spid="1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24"/>
                                        </p:tgtEl>
                                        <p:attrNameLst>
                                          <p:attrName>style.visibility</p:attrName>
                                        </p:attrNameLst>
                                      </p:cBhvr>
                                      <p:to>
                                        <p:strVal val="visible"/>
                                      </p:to>
                                    </p:set>
                                    <p:animEffect transition="in" filter="wipe(right)">
                                      <p:cBhvr>
                                        <p:cTn id="12" dur="500"/>
                                        <p:tgtEl>
                                          <p:spTgt spid="12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6"/>
                                        </p:tgtEl>
                                        <p:attrNameLst>
                                          <p:attrName>style.visibility</p:attrName>
                                        </p:attrNameLst>
                                      </p:cBhvr>
                                      <p:to>
                                        <p:strVal val="visible"/>
                                      </p:to>
                                    </p:set>
                                    <p:animEffect transition="in" filter="checkerboard(across)">
                                      <p:cBhvr>
                                        <p:cTn id="17" dur="500"/>
                                        <p:tgtEl>
                                          <p:spTgt spid="10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08"/>
                                        </p:tgtEl>
                                        <p:attrNameLst>
                                          <p:attrName>style.visibility</p:attrName>
                                        </p:attrNameLst>
                                      </p:cBhvr>
                                      <p:to>
                                        <p:strVal val="visible"/>
                                      </p:to>
                                    </p:set>
                                    <p:animEffect transition="in" filter="checkerboard(across)">
                                      <p:cBhvr>
                                        <p:cTn id="22" dur="500"/>
                                        <p:tgtEl>
                                          <p:spTgt spid="10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checkerboard(across)">
                                      <p:cBhvr>
                                        <p:cTn id="27" dur="500"/>
                                        <p:tgtEl>
                                          <p:spTgt spid="9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27"/>
                                        </p:tgtEl>
                                        <p:attrNameLst>
                                          <p:attrName>style.visibility</p:attrName>
                                        </p:attrNameLst>
                                      </p:cBhvr>
                                      <p:to>
                                        <p:strVal val="visible"/>
                                      </p:to>
                                    </p:set>
                                    <p:animEffect transition="in" filter="checkerboard(across)">
                                      <p:cBhvr>
                                        <p:cTn id="32"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752600" y="351396"/>
            <a:ext cx="2812540" cy="2904628"/>
            <a:chOff x="521973" y="1245449"/>
            <a:chExt cx="5145731" cy="5314212"/>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69" name="テキスト ボックス 68"/>
            <p:cNvSpPr txBox="1"/>
            <p:nvPr/>
          </p:nvSpPr>
          <p:spPr>
            <a:xfrm>
              <a:off x="971057" y="5827633"/>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a</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0" name="テキスト ボックス 69"/>
            <p:cNvSpPr txBox="1"/>
            <p:nvPr/>
          </p:nvSpPr>
          <p:spPr>
            <a:xfrm>
              <a:off x="1491259" y="5821820"/>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b</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1" name="テキスト ボックス 70"/>
            <p:cNvSpPr txBox="1"/>
            <p:nvPr/>
          </p:nvSpPr>
          <p:spPr>
            <a:xfrm>
              <a:off x="2039793" y="5827318"/>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c</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2" name="テキスト ボックス 71"/>
            <p:cNvSpPr txBox="1"/>
            <p:nvPr/>
          </p:nvSpPr>
          <p:spPr>
            <a:xfrm>
              <a:off x="2546797"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d</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3" name="テキスト ボックス 72"/>
            <p:cNvSpPr txBox="1"/>
            <p:nvPr/>
          </p:nvSpPr>
          <p:spPr>
            <a:xfrm>
              <a:off x="3093591" y="5827633"/>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e</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4" name="テキスト ボックス 73"/>
            <p:cNvSpPr txBox="1"/>
            <p:nvPr/>
          </p:nvSpPr>
          <p:spPr>
            <a:xfrm>
              <a:off x="3653387" y="5821820"/>
              <a:ext cx="49329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f</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5" name="テキスト ボックス 74"/>
            <p:cNvSpPr txBox="1"/>
            <p:nvPr/>
          </p:nvSpPr>
          <p:spPr>
            <a:xfrm>
              <a:off x="4135930" y="582731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g</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6" name="テキスト ボックス 75"/>
            <p:cNvSpPr txBox="1"/>
            <p:nvPr/>
          </p:nvSpPr>
          <p:spPr>
            <a:xfrm>
              <a:off x="4656133"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h</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7" name="テキスト ボックス 76"/>
            <p:cNvSpPr txBox="1"/>
            <p:nvPr/>
          </p:nvSpPr>
          <p:spPr>
            <a:xfrm>
              <a:off x="528757" y="540620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8" name="テキスト ボックス 77"/>
            <p:cNvSpPr txBox="1"/>
            <p:nvPr/>
          </p:nvSpPr>
          <p:spPr>
            <a:xfrm>
              <a:off x="521973" y="486771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79" name="テキスト ボックス 78"/>
            <p:cNvSpPr txBox="1"/>
            <p:nvPr/>
          </p:nvSpPr>
          <p:spPr>
            <a:xfrm>
              <a:off x="529937" y="434703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3</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80" name="テキスト ボックス 79"/>
            <p:cNvSpPr txBox="1"/>
            <p:nvPr/>
          </p:nvSpPr>
          <p:spPr>
            <a:xfrm>
              <a:off x="523153" y="380854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4</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81" name="テキスト ボックス 80"/>
            <p:cNvSpPr txBox="1"/>
            <p:nvPr/>
          </p:nvSpPr>
          <p:spPr>
            <a:xfrm>
              <a:off x="531439" y="331278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5</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82" name="テキスト ボックス 81"/>
            <p:cNvSpPr txBox="1"/>
            <p:nvPr/>
          </p:nvSpPr>
          <p:spPr>
            <a:xfrm>
              <a:off x="524655" y="277429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6</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83" name="テキスト ボックス 82"/>
            <p:cNvSpPr txBox="1"/>
            <p:nvPr/>
          </p:nvSpPr>
          <p:spPr>
            <a:xfrm>
              <a:off x="532621" y="225361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7</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84" name="テキスト ボックス 83"/>
            <p:cNvSpPr txBox="1"/>
            <p:nvPr/>
          </p:nvSpPr>
          <p:spPr>
            <a:xfrm>
              <a:off x="525837" y="171512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8</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grpSp>
      <p:pic>
        <p:nvPicPr>
          <p:cNvPr id="85" name="図 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82439" y="2345368"/>
            <a:ext cx="265514" cy="242087"/>
          </a:xfrm>
          <a:prstGeom prst="rect">
            <a:avLst/>
          </a:prstGeom>
        </p:spPr>
      </p:pic>
      <p:pic>
        <p:nvPicPr>
          <p:cNvPr id="87" name="図 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56273" y="1762441"/>
            <a:ext cx="265514" cy="242087"/>
          </a:xfrm>
          <a:prstGeom prst="rect">
            <a:avLst/>
          </a:prstGeom>
        </p:spPr>
      </p:pic>
      <p:sp>
        <p:nvSpPr>
          <p:cNvPr id="91" name="テキスト ボックス 90"/>
          <p:cNvSpPr txBox="1"/>
          <p:nvPr/>
        </p:nvSpPr>
        <p:spPr>
          <a:xfrm>
            <a:off x="1594038" y="3134232"/>
            <a:ext cx="946093"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1.Qh8</a:t>
            </a:r>
            <a:endParaRPr kumimoji="1" lang="ja-JP"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p:txBody>
      </p:sp>
      <p:pic>
        <p:nvPicPr>
          <p:cNvPr id="88" name="図 8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60322" y="897894"/>
            <a:ext cx="249895" cy="234277"/>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2456" y="614276"/>
            <a:ext cx="218658" cy="242086"/>
          </a:xfrm>
          <a:prstGeom prst="rect">
            <a:avLst/>
          </a:prstGeom>
        </p:spPr>
      </p:pic>
      <p:pic>
        <p:nvPicPr>
          <p:cNvPr id="93" name="図 9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03920" y="1499352"/>
            <a:ext cx="179612" cy="218658"/>
          </a:xfrm>
          <a:prstGeom prst="rect">
            <a:avLst/>
          </a:prstGeom>
        </p:spPr>
      </p:pic>
      <p:sp>
        <p:nvSpPr>
          <p:cNvPr id="94" name="テキスト ボックス 93"/>
          <p:cNvSpPr txBox="1"/>
          <p:nvPr/>
        </p:nvSpPr>
        <p:spPr>
          <a:xfrm>
            <a:off x="6971623" y="1274628"/>
            <a:ext cx="902811"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黒番</a:t>
            </a:r>
          </a:p>
        </p:txBody>
      </p:sp>
      <p:grpSp>
        <p:nvGrpSpPr>
          <p:cNvPr id="99" name="グループ化 98"/>
          <p:cNvGrpSpPr/>
          <p:nvPr/>
        </p:nvGrpSpPr>
        <p:grpSpPr>
          <a:xfrm>
            <a:off x="1780387" y="3609068"/>
            <a:ext cx="2812540" cy="2904628"/>
            <a:chOff x="521973" y="1245449"/>
            <a:chExt cx="5145731" cy="5314212"/>
          </a:xfrm>
        </p:grpSpPr>
        <p:sp>
          <p:nvSpPr>
            <p:cNvPr id="101" name="正方形/長方形 100"/>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2" name="正方形/長方形 101"/>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4" name="正方形/長方形 103"/>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5" name="正方形/長方形 104"/>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7" name="正方形/長方形 106"/>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8" name="正方形/長方形 107"/>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09" name="正方形/長方形 108"/>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0" name="正方形/長方形 109"/>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1" name="正方形/長方形 110"/>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2" name="正方形/長方形 111"/>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3" name="正方形/長方形 112"/>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4" name="正方形/長方形 113"/>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5" name="正方形/長方形 114"/>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6" name="正方形/長方形 115"/>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7" name="正方形/長方形 116"/>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8" name="正方形/長方形 117"/>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19" name="正方形/長方形 118"/>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0" name="正方形/長方形 119"/>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1" name="正方形/長方形 120"/>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2" name="正方形/長方形 121"/>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3" name="正方形/長方形 122"/>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4" name="正方形/長方形 123"/>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5" name="正方形/長方形 124"/>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6" name="正方形/長方形 125"/>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7" name="正方形/長方形 126"/>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8" name="正方形/長方形 127"/>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29" name="正方形/長方形 128"/>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0" name="正方形/長方形 129"/>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1" name="正方形/長方形 130"/>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2" name="正方形/長方形 131"/>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3" name="正方形/長方形 132"/>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4" name="正方形/長方形 133"/>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5" name="正方形/長方形 134"/>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6" name="正方形/長方形 135"/>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7" name="正方形/長方形 136"/>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8" name="正方形/長方形 137"/>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39" name="正方形/長方形 138"/>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0" name="正方形/長方形 139"/>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1" name="正方形/長方形 140"/>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2" name="正方形/長方形 141"/>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3" name="正方形/長方形 142"/>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4" name="正方形/長方形 143"/>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5" name="正方形/長方形 144"/>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6" name="正方形/長方形 145"/>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7" name="正方形/長方形 146"/>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8" name="正方形/長方形 147"/>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49" name="正方形/長方形 148"/>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0" name="正方形/長方形 149"/>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1" name="正方形/長方形 150"/>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2" name="正方形/長方形 151"/>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3" name="正方形/長方形 152"/>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4" name="正方形/長方形 153"/>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5" name="正方形/長方形 154"/>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6" name="正方形/長方形 155"/>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7" name="正方形/長方形 156"/>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8" name="正方形/長方形 157"/>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59" name="正方形/長方形 158"/>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0" name="正方形/長方形 159"/>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1" name="正方形/長方形 160"/>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2" name="正方形/長方形 161"/>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3" name="正方形/長方形 162"/>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4" name="正方形/長方形 163"/>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5" name="正方形/長方形 164"/>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6" name="正方形/長方形 165"/>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7" name="正方形/長方形 166"/>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68" name="テキスト ボックス 167"/>
            <p:cNvSpPr txBox="1"/>
            <p:nvPr/>
          </p:nvSpPr>
          <p:spPr>
            <a:xfrm>
              <a:off x="971057" y="5827633"/>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a</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69" name="テキスト ボックス 168"/>
            <p:cNvSpPr txBox="1"/>
            <p:nvPr/>
          </p:nvSpPr>
          <p:spPr>
            <a:xfrm>
              <a:off x="1491259" y="5821820"/>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b</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0" name="テキスト ボックス 169"/>
            <p:cNvSpPr txBox="1"/>
            <p:nvPr/>
          </p:nvSpPr>
          <p:spPr>
            <a:xfrm>
              <a:off x="2039793" y="5827318"/>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c</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1" name="テキスト ボックス 170"/>
            <p:cNvSpPr txBox="1"/>
            <p:nvPr/>
          </p:nvSpPr>
          <p:spPr>
            <a:xfrm>
              <a:off x="2546797"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d</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2" name="テキスト ボックス 171"/>
            <p:cNvSpPr txBox="1"/>
            <p:nvPr/>
          </p:nvSpPr>
          <p:spPr>
            <a:xfrm>
              <a:off x="3093591" y="5827633"/>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e</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3" name="テキスト ボックス 172"/>
            <p:cNvSpPr txBox="1"/>
            <p:nvPr/>
          </p:nvSpPr>
          <p:spPr>
            <a:xfrm>
              <a:off x="3653387" y="5821820"/>
              <a:ext cx="49329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f</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4" name="テキスト ボックス 173"/>
            <p:cNvSpPr txBox="1"/>
            <p:nvPr/>
          </p:nvSpPr>
          <p:spPr>
            <a:xfrm>
              <a:off x="4135930" y="582731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g</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5" name="テキスト ボックス 174"/>
            <p:cNvSpPr txBox="1"/>
            <p:nvPr/>
          </p:nvSpPr>
          <p:spPr>
            <a:xfrm>
              <a:off x="4656133"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h</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6" name="テキスト ボックス 175"/>
            <p:cNvSpPr txBox="1"/>
            <p:nvPr/>
          </p:nvSpPr>
          <p:spPr>
            <a:xfrm>
              <a:off x="528757" y="540620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7" name="テキスト ボックス 176"/>
            <p:cNvSpPr txBox="1"/>
            <p:nvPr/>
          </p:nvSpPr>
          <p:spPr>
            <a:xfrm>
              <a:off x="521973" y="486771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8" name="テキスト ボックス 177"/>
            <p:cNvSpPr txBox="1"/>
            <p:nvPr/>
          </p:nvSpPr>
          <p:spPr>
            <a:xfrm>
              <a:off x="529937" y="434703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3</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79" name="テキスト ボックス 178"/>
            <p:cNvSpPr txBox="1"/>
            <p:nvPr/>
          </p:nvSpPr>
          <p:spPr>
            <a:xfrm>
              <a:off x="523153" y="380854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4</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80" name="テキスト ボックス 179"/>
            <p:cNvSpPr txBox="1"/>
            <p:nvPr/>
          </p:nvSpPr>
          <p:spPr>
            <a:xfrm>
              <a:off x="531439" y="331278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5</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81" name="テキスト ボックス 180"/>
            <p:cNvSpPr txBox="1"/>
            <p:nvPr/>
          </p:nvSpPr>
          <p:spPr>
            <a:xfrm>
              <a:off x="524655" y="277429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6</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82" name="テキスト ボックス 181"/>
            <p:cNvSpPr txBox="1"/>
            <p:nvPr/>
          </p:nvSpPr>
          <p:spPr>
            <a:xfrm>
              <a:off x="532621" y="225361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7</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183" name="テキスト ボックス 182"/>
            <p:cNvSpPr txBox="1"/>
            <p:nvPr/>
          </p:nvSpPr>
          <p:spPr>
            <a:xfrm>
              <a:off x="525837" y="171512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8</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grpSp>
      <p:pic>
        <p:nvPicPr>
          <p:cNvPr id="184" name="図 18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0226" y="5603040"/>
            <a:ext cx="265514" cy="242087"/>
          </a:xfrm>
          <a:prstGeom prst="rect">
            <a:avLst/>
          </a:prstGeom>
        </p:spPr>
      </p:pic>
      <p:pic>
        <p:nvPicPr>
          <p:cNvPr id="185" name="図 18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92644" y="5010005"/>
            <a:ext cx="265514" cy="242087"/>
          </a:xfrm>
          <a:prstGeom prst="rect">
            <a:avLst/>
          </a:prstGeom>
        </p:spPr>
      </p:pic>
      <p:pic>
        <p:nvPicPr>
          <p:cNvPr id="186" name="図 18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82061" y="4149331"/>
            <a:ext cx="249895" cy="234277"/>
          </a:xfrm>
          <a:prstGeom prst="rect">
            <a:avLst/>
          </a:prstGeom>
        </p:spPr>
      </p:pic>
      <p:pic>
        <p:nvPicPr>
          <p:cNvPr id="187" name="図 18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10243" y="3871948"/>
            <a:ext cx="218658" cy="242086"/>
          </a:xfrm>
          <a:prstGeom prst="rect">
            <a:avLst/>
          </a:prstGeom>
        </p:spPr>
      </p:pic>
      <p:pic>
        <p:nvPicPr>
          <p:cNvPr id="188" name="図 18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31707" y="4757024"/>
            <a:ext cx="179612" cy="218658"/>
          </a:xfrm>
          <a:prstGeom prst="rect">
            <a:avLst/>
          </a:prstGeom>
        </p:spPr>
      </p:pic>
      <p:sp>
        <p:nvSpPr>
          <p:cNvPr id="189" name="テキスト ボックス 188"/>
          <p:cNvSpPr txBox="1"/>
          <p:nvPr/>
        </p:nvSpPr>
        <p:spPr>
          <a:xfrm>
            <a:off x="1594038" y="6390473"/>
            <a:ext cx="946093"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1.Qh8</a:t>
            </a:r>
            <a:endParaRPr kumimoji="1" lang="ja-JP"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p:txBody>
      </p:sp>
      <p:grpSp>
        <p:nvGrpSpPr>
          <p:cNvPr id="190" name="グループ化 189"/>
          <p:cNvGrpSpPr/>
          <p:nvPr/>
        </p:nvGrpSpPr>
        <p:grpSpPr>
          <a:xfrm>
            <a:off x="4950448" y="345534"/>
            <a:ext cx="2812540" cy="2904628"/>
            <a:chOff x="521973" y="1245449"/>
            <a:chExt cx="5145731" cy="5314212"/>
          </a:xfrm>
        </p:grpSpPr>
        <p:sp>
          <p:nvSpPr>
            <p:cNvPr id="191" name="正方形/長方形 190"/>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2" name="正方形/長方形 191"/>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3" name="正方形/長方形 192"/>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4" name="正方形/長方形 193"/>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5" name="正方形/長方形 194"/>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6" name="正方形/長方形 195"/>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7" name="正方形/長方形 196"/>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8" name="正方形/長方形 197"/>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199" name="正方形/長方形 198"/>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0" name="正方形/長方形 199"/>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1" name="正方形/長方形 200"/>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2" name="正方形/長方形 201"/>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3" name="正方形/長方形 202"/>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4" name="正方形/長方形 203"/>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5" name="正方形/長方形 204"/>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6" name="正方形/長方形 205"/>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7" name="正方形/長方形 206"/>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8" name="正方形/長方形 207"/>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09" name="正方形/長方形 208"/>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0" name="正方形/長方形 209"/>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1" name="正方形/長方形 210"/>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2" name="正方形/長方形 211"/>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3" name="正方形/長方形 212"/>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4" name="正方形/長方形 213"/>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5" name="正方形/長方形 214"/>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6" name="正方形/長方形 215"/>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7" name="正方形/長方形 216"/>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8" name="正方形/長方形 217"/>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19" name="正方形/長方形 218"/>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0" name="正方形/長方形 219"/>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1" name="正方形/長方形 220"/>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2" name="正方形/長方形 221"/>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3" name="正方形/長方形 222"/>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4" name="正方形/長方形 223"/>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5" name="正方形/長方形 224"/>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6" name="正方形/長方形 225"/>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7" name="正方形/長方形 226"/>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8" name="正方形/長方形 227"/>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29" name="正方形/長方形 228"/>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0" name="正方形/長方形 229"/>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1" name="正方形/長方形 230"/>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2" name="正方形/長方形 231"/>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3" name="正方形/長方形 232"/>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4" name="正方形/長方形 233"/>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5" name="正方形/長方形 234"/>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6" name="正方形/長方形 235"/>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7" name="正方形/長方形 236"/>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8" name="正方形/長方形 237"/>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39" name="正方形/長方形 238"/>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0" name="正方形/長方形 239"/>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1" name="正方形/長方形 240"/>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2" name="正方形/長方形 241"/>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3" name="正方形/長方形 242"/>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4" name="正方形/長方形 243"/>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5" name="正方形/長方形 244"/>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6" name="正方形/長方形 245"/>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7" name="正方形/長方形 246"/>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8" name="正方形/長方形 247"/>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49" name="正方形/長方形 248"/>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0" name="正方形/長方形 249"/>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1" name="正方形/長方形 250"/>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2" name="正方形/長方形 251"/>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3" name="正方形/長方形 252"/>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4" name="正方形/長方形 253"/>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5" name="正方形/長方形 254"/>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56" name="テキスト ボックス 255"/>
            <p:cNvSpPr txBox="1"/>
            <p:nvPr/>
          </p:nvSpPr>
          <p:spPr>
            <a:xfrm>
              <a:off x="971057" y="5827633"/>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a</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57" name="テキスト ボックス 256"/>
            <p:cNvSpPr txBox="1"/>
            <p:nvPr/>
          </p:nvSpPr>
          <p:spPr>
            <a:xfrm>
              <a:off x="1491259" y="5821820"/>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b</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58" name="テキスト ボックス 257"/>
            <p:cNvSpPr txBox="1"/>
            <p:nvPr/>
          </p:nvSpPr>
          <p:spPr>
            <a:xfrm>
              <a:off x="2039793" y="5827318"/>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c</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59" name="テキスト ボックス 258"/>
            <p:cNvSpPr txBox="1"/>
            <p:nvPr/>
          </p:nvSpPr>
          <p:spPr>
            <a:xfrm>
              <a:off x="2546797"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d</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0" name="テキスト ボックス 259"/>
            <p:cNvSpPr txBox="1"/>
            <p:nvPr/>
          </p:nvSpPr>
          <p:spPr>
            <a:xfrm>
              <a:off x="3093591" y="5827633"/>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e</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1" name="テキスト ボックス 260"/>
            <p:cNvSpPr txBox="1"/>
            <p:nvPr/>
          </p:nvSpPr>
          <p:spPr>
            <a:xfrm>
              <a:off x="3653387" y="5821820"/>
              <a:ext cx="49329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f</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2" name="テキスト ボックス 261"/>
            <p:cNvSpPr txBox="1"/>
            <p:nvPr/>
          </p:nvSpPr>
          <p:spPr>
            <a:xfrm>
              <a:off x="4135930" y="582731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g</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3" name="テキスト ボックス 262"/>
            <p:cNvSpPr txBox="1"/>
            <p:nvPr/>
          </p:nvSpPr>
          <p:spPr>
            <a:xfrm>
              <a:off x="4656133"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h</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4" name="テキスト ボックス 263"/>
            <p:cNvSpPr txBox="1"/>
            <p:nvPr/>
          </p:nvSpPr>
          <p:spPr>
            <a:xfrm>
              <a:off x="528757" y="540620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5" name="テキスト ボックス 264"/>
            <p:cNvSpPr txBox="1"/>
            <p:nvPr/>
          </p:nvSpPr>
          <p:spPr>
            <a:xfrm>
              <a:off x="521973" y="486771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6" name="テキスト ボックス 265"/>
            <p:cNvSpPr txBox="1"/>
            <p:nvPr/>
          </p:nvSpPr>
          <p:spPr>
            <a:xfrm>
              <a:off x="529937" y="434703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3</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7" name="テキスト ボックス 266"/>
            <p:cNvSpPr txBox="1"/>
            <p:nvPr/>
          </p:nvSpPr>
          <p:spPr>
            <a:xfrm>
              <a:off x="523153" y="380854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4</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8" name="テキスト ボックス 267"/>
            <p:cNvSpPr txBox="1"/>
            <p:nvPr/>
          </p:nvSpPr>
          <p:spPr>
            <a:xfrm>
              <a:off x="531439" y="331278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5</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69" name="テキスト ボックス 268"/>
            <p:cNvSpPr txBox="1"/>
            <p:nvPr/>
          </p:nvSpPr>
          <p:spPr>
            <a:xfrm>
              <a:off x="524655" y="277429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6</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70" name="テキスト ボックス 269"/>
            <p:cNvSpPr txBox="1"/>
            <p:nvPr/>
          </p:nvSpPr>
          <p:spPr>
            <a:xfrm>
              <a:off x="532621" y="225361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7</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271" name="テキスト ボックス 270"/>
            <p:cNvSpPr txBox="1"/>
            <p:nvPr/>
          </p:nvSpPr>
          <p:spPr>
            <a:xfrm>
              <a:off x="525837" y="171512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8</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grpSp>
      <p:pic>
        <p:nvPicPr>
          <p:cNvPr id="272" name="図 2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0287" y="2339506"/>
            <a:ext cx="265514" cy="242087"/>
          </a:xfrm>
          <a:prstGeom prst="rect">
            <a:avLst/>
          </a:prstGeom>
        </p:spPr>
      </p:pic>
      <p:pic>
        <p:nvPicPr>
          <p:cNvPr id="273" name="図 27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54503" y="1758752"/>
            <a:ext cx="265514" cy="242087"/>
          </a:xfrm>
          <a:prstGeom prst="rect">
            <a:avLst/>
          </a:prstGeom>
        </p:spPr>
      </p:pic>
      <p:sp>
        <p:nvSpPr>
          <p:cNvPr id="274" name="テキスト ボックス 273"/>
          <p:cNvSpPr txBox="1"/>
          <p:nvPr/>
        </p:nvSpPr>
        <p:spPr>
          <a:xfrm>
            <a:off x="4791886" y="3128370"/>
            <a:ext cx="946093"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1.Qh8</a:t>
            </a:r>
            <a:endParaRPr kumimoji="1" lang="ja-JP"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p:txBody>
      </p:sp>
      <p:pic>
        <p:nvPicPr>
          <p:cNvPr id="275" name="図 27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49012" y="887496"/>
            <a:ext cx="249895" cy="234277"/>
          </a:xfrm>
          <a:prstGeom prst="rect">
            <a:avLst/>
          </a:prstGeom>
        </p:spPr>
      </p:pic>
      <p:pic>
        <p:nvPicPr>
          <p:cNvPr id="276" name="図 27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0304" y="608414"/>
            <a:ext cx="218658" cy="242086"/>
          </a:xfrm>
          <a:prstGeom prst="rect">
            <a:avLst/>
          </a:prstGeom>
        </p:spPr>
      </p:pic>
      <p:pic>
        <p:nvPicPr>
          <p:cNvPr id="277" name="図 27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01768" y="1493490"/>
            <a:ext cx="179612" cy="218658"/>
          </a:xfrm>
          <a:prstGeom prst="rect">
            <a:avLst/>
          </a:prstGeom>
        </p:spPr>
      </p:pic>
      <p:grpSp>
        <p:nvGrpSpPr>
          <p:cNvPr id="278" name="グループ化 277"/>
          <p:cNvGrpSpPr/>
          <p:nvPr/>
        </p:nvGrpSpPr>
        <p:grpSpPr>
          <a:xfrm>
            <a:off x="4978235" y="3603206"/>
            <a:ext cx="2812540" cy="2904628"/>
            <a:chOff x="521973" y="1245449"/>
            <a:chExt cx="5145731" cy="5314212"/>
          </a:xfrm>
        </p:grpSpPr>
        <p:sp>
          <p:nvSpPr>
            <p:cNvPr id="279" name="正方形/長方形 278"/>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0" name="正方形/長方形 279"/>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1" name="正方形/長方形 280"/>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2" name="正方形/長方形 281"/>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3" name="正方形/長方形 282"/>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4" name="正方形/長方形 283"/>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5" name="正方形/長方形 284"/>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6" name="正方形/長方形 285"/>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7" name="正方形/長方形 286"/>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8" name="正方形/長方形 287"/>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89" name="正方形/長方形 288"/>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0" name="正方形/長方形 289"/>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1" name="正方形/長方形 290"/>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2" name="正方形/長方形 291"/>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3" name="正方形/長方形 292"/>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4" name="正方形/長方形 293"/>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5" name="正方形/長方形 294"/>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6" name="正方形/長方形 295"/>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7" name="正方形/長方形 296"/>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8" name="正方形/長方形 297"/>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299" name="正方形/長方形 298"/>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0" name="正方形/長方形 299"/>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1" name="正方形/長方形 300"/>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2" name="正方形/長方形 301"/>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3" name="正方形/長方形 302"/>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4" name="正方形/長方形 303"/>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5" name="正方形/長方形 304"/>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6" name="正方形/長方形 305"/>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7" name="正方形/長方形 306"/>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8" name="正方形/長方形 307"/>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09" name="正方形/長方形 308"/>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0" name="正方形/長方形 309"/>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1" name="正方形/長方形 310"/>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2" name="正方形/長方形 311"/>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3" name="正方形/長方形 312"/>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4" name="正方形/長方形 313"/>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5" name="正方形/長方形 314"/>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6" name="正方形/長方形 315"/>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7" name="正方形/長方形 316"/>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8" name="正方形/長方形 317"/>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19" name="正方形/長方形 318"/>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0" name="正方形/長方形 319"/>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1" name="正方形/長方形 320"/>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2" name="正方形/長方形 321"/>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3" name="正方形/長方形 322"/>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4" name="正方形/長方形 323"/>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5" name="正方形/長方形 324"/>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6" name="正方形/長方形 325"/>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7" name="正方形/長方形 326"/>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8" name="正方形/長方形 327"/>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29" name="正方形/長方形 328"/>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0" name="正方形/長方形 329"/>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1" name="正方形/長方形 330"/>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2" name="正方形/長方形 331"/>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3" name="正方形/長方形 332"/>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4" name="正方形/長方形 333"/>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5" name="正方形/長方形 334"/>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6" name="正方形/長方形 335"/>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7" name="正方形/長方形 336"/>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8" name="正方形/長方形 337"/>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39" name="正方形/長方形 338"/>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40" name="正方形/長方形 339"/>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41" name="正方形/長方形 340"/>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42" name="正方形/長方形 341"/>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43" name="正方形/長方形 342"/>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a:pPr>
              <a:endParaRPr kumimoji="1" lang="ja-JP" altLang="en-US" sz="20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Garamond" panose="02020404030301010803" pitchFamily="18" charset="0"/>
                <a:ea typeface="ＭＳ Ｐゴシック" panose="020B0600070205080204" pitchFamily="50" charset="-128"/>
                <a:cs typeface="+mn-cs"/>
              </a:endParaRPr>
            </a:p>
          </p:txBody>
        </p:sp>
        <p:sp>
          <p:nvSpPr>
            <p:cNvPr id="344" name="テキスト ボックス 343"/>
            <p:cNvSpPr txBox="1"/>
            <p:nvPr/>
          </p:nvSpPr>
          <p:spPr>
            <a:xfrm>
              <a:off x="971057" y="5827633"/>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a</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45" name="テキスト ボックス 344"/>
            <p:cNvSpPr txBox="1"/>
            <p:nvPr/>
          </p:nvSpPr>
          <p:spPr>
            <a:xfrm>
              <a:off x="1491259" y="5821820"/>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b</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46" name="テキスト ボックス 345"/>
            <p:cNvSpPr txBox="1"/>
            <p:nvPr/>
          </p:nvSpPr>
          <p:spPr>
            <a:xfrm>
              <a:off x="2039793" y="5827318"/>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c</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47" name="テキスト ボックス 346"/>
            <p:cNvSpPr txBox="1"/>
            <p:nvPr/>
          </p:nvSpPr>
          <p:spPr>
            <a:xfrm>
              <a:off x="2546797"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d</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48" name="テキスト ボックス 347"/>
            <p:cNvSpPr txBox="1"/>
            <p:nvPr/>
          </p:nvSpPr>
          <p:spPr>
            <a:xfrm>
              <a:off x="3093591" y="5827633"/>
              <a:ext cx="54608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e</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49" name="テキスト ボックス 348"/>
            <p:cNvSpPr txBox="1"/>
            <p:nvPr/>
          </p:nvSpPr>
          <p:spPr>
            <a:xfrm>
              <a:off x="3653387" y="5821820"/>
              <a:ext cx="493299"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f</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0" name="テキスト ボックス 349"/>
            <p:cNvSpPr txBox="1"/>
            <p:nvPr/>
          </p:nvSpPr>
          <p:spPr>
            <a:xfrm>
              <a:off x="4135930" y="582731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g</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1" name="テキスト ボックス 350"/>
            <p:cNvSpPr txBox="1"/>
            <p:nvPr/>
          </p:nvSpPr>
          <p:spPr>
            <a:xfrm>
              <a:off x="4656133" y="5821507"/>
              <a:ext cx="598880"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h</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2" name="テキスト ボックス 351"/>
            <p:cNvSpPr txBox="1"/>
            <p:nvPr/>
          </p:nvSpPr>
          <p:spPr>
            <a:xfrm>
              <a:off x="528757" y="540620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3" name="テキスト ボックス 352"/>
            <p:cNvSpPr txBox="1"/>
            <p:nvPr/>
          </p:nvSpPr>
          <p:spPr>
            <a:xfrm>
              <a:off x="521973" y="486771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4" name="テキスト ボックス 353"/>
            <p:cNvSpPr txBox="1"/>
            <p:nvPr/>
          </p:nvSpPr>
          <p:spPr>
            <a:xfrm>
              <a:off x="529937" y="434703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3</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5" name="テキスト ボックス 354"/>
            <p:cNvSpPr txBox="1"/>
            <p:nvPr/>
          </p:nvSpPr>
          <p:spPr>
            <a:xfrm>
              <a:off x="523153" y="380854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4</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6" name="テキスト ボックス 355"/>
            <p:cNvSpPr txBox="1"/>
            <p:nvPr/>
          </p:nvSpPr>
          <p:spPr>
            <a:xfrm>
              <a:off x="531439" y="3312785"/>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5</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7" name="テキスト ボックス 356"/>
            <p:cNvSpPr txBox="1"/>
            <p:nvPr/>
          </p:nvSpPr>
          <p:spPr>
            <a:xfrm>
              <a:off x="524655" y="2774294"/>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6</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8" name="テキスト ボックス 357"/>
            <p:cNvSpPr txBox="1"/>
            <p:nvPr/>
          </p:nvSpPr>
          <p:spPr>
            <a:xfrm>
              <a:off x="532621" y="2253619"/>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7</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sp>
          <p:nvSpPr>
            <p:cNvPr id="359" name="テキスト ボックス 358"/>
            <p:cNvSpPr txBox="1"/>
            <p:nvPr/>
          </p:nvSpPr>
          <p:spPr>
            <a:xfrm>
              <a:off x="525837" y="1715128"/>
              <a:ext cx="572484" cy="7320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rPr>
                <a:t>8</a:t>
              </a:r>
              <a:endParaRPr kumimoji="1" lang="ja-JP" altLang="en-US" sz="2000" b="1"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mn-cs"/>
              </a:endParaRPr>
            </a:p>
          </p:txBody>
        </p:sp>
      </p:grpSp>
      <p:pic>
        <p:nvPicPr>
          <p:cNvPr id="360" name="図 35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08074" y="5597178"/>
            <a:ext cx="265514" cy="242087"/>
          </a:xfrm>
          <a:prstGeom prst="rect">
            <a:avLst/>
          </a:prstGeom>
        </p:spPr>
      </p:pic>
      <p:pic>
        <p:nvPicPr>
          <p:cNvPr id="361" name="図 36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81410" y="5007481"/>
            <a:ext cx="265514" cy="242087"/>
          </a:xfrm>
          <a:prstGeom prst="rect">
            <a:avLst/>
          </a:prstGeom>
        </p:spPr>
      </p:pic>
      <p:pic>
        <p:nvPicPr>
          <p:cNvPr id="362" name="図 36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87525" y="4158249"/>
            <a:ext cx="249895" cy="234277"/>
          </a:xfrm>
          <a:prstGeom prst="rect">
            <a:avLst/>
          </a:prstGeom>
        </p:spPr>
      </p:pic>
      <p:pic>
        <p:nvPicPr>
          <p:cNvPr id="363" name="図 36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01576" y="3865784"/>
            <a:ext cx="218658" cy="242086"/>
          </a:xfrm>
          <a:prstGeom prst="rect">
            <a:avLst/>
          </a:prstGeom>
        </p:spPr>
      </p:pic>
      <p:pic>
        <p:nvPicPr>
          <p:cNvPr id="364" name="図 36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29555" y="4751162"/>
            <a:ext cx="179612" cy="218658"/>
          </a:xfrm>
          <a:prstGeom prst="rect">
            <a:avLst/>
          </a:prstGeom>
        </p:spPr>
      </p:pic>
      <p:sp>
        <p:nvSpPr>
          <p:cNvPr id="365" name="テキスト ボックス 364"/>
          <p:cNvSpPr txBox="1"/>
          <p:nvPr/>
        </p:nvSpPr>
        <p:spPr>
          <a:xfrm>
            <a:off x="4783067" y="6384611"/>
            <a:ext cx="946093"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1.Qh8</a:t>
            </a:r>
            <a:endParaRPr kumimoji="1" lang="ja-JP"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p:txBody>
      </p:sp>
      <p:grpSp>
        <p:nvGrpSpPr>
          <p:cNvPr id="374" name="グループ化 373">
            <a:extLst>
              <a:ext uri="{FF2B5EF4-FFF2-40B4-BE49-F238E27FC236}">
                <a16:creationId xmlns:a16="http://schemas.microsoft.com/office/drawing/2014/main" id="{038D496D-5C0A-46D2-B295-9DA50420F5B7}"/>
              </a:ext>
            </a:extLst>
          </p:cNvPr>
          <p:cNvGrpSpPr/>
          <p:nvPr/>
        </p:nvGrpSpPr>
        <p:grpSpPr>
          <a:xfrm>
            <a:off x="4095270" y="1525679"/>
            <a:ext cx="3377848" cy="4014284"/>
            <a:chOff x="4095270" y="1525679"/>
            <a:chExt cx="3377848" cy="4014284"/>
          </a:xfrm>
        </p:grpSpPr>
        <p:sp>
          <p:nvSpPr>
            <p:cNvPr id="375" name="楕円 374">
              <a:extLst>
                <a:ext uri="{FF2B5EF4-FFF2-40B4-BE49-F238E27FC236}">
                  <a16:creationId xmlns:a16="http://schemas.microsoft.com/office/drawing/2014/main" id="{280D2813-C56C-48C7-8843-70AF21DF77B3}"/>
                </a:ext>
              </a:extLst>
            </p:cNvPr>
            <p:cNvSpPr/>
            <p:nvPr/>
          </p:nvSpPr>
          <p:spPr bwMode="auto">
            <a:xfrm>
              <a:off x="4095270" y="1525679"/>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FFFFFF"/>
                </a:solidFill>
                <a:effectLst/>
                <a:uLnTx/>
                <a:uFillTx/>
                <a:latin typeface="Times New Roman" charset="0"/>
                <a:ea typeface="ＭＳ Ｐゴシック" pitchFamily="50" charset="-128"/>
                <a:cs typeface="+mn-cs"/>
              </a:endParaRPr>
            </a:p>
          </p:txBody>
        </p:sp>
        <p:sp>
          <p:nvSpPr>
            <p:cNvPr id="376" name="楕円 375">
              <a:extLst>
                <a:ext uri="{FF2B5EF4-FFF2-40B4-BE49-F238E27FC236}">
                  <a16:creationId xmlns:a16="http://schemas.microsoft.com/office/drawing/2014/main" id="{C0FE9BE4-812A-42F1-9F36-641CEAE845EF}"/>
                </a:ext>
              </a:extLst>
            </p:cNvPr>
            <p:cNvSpPr/>
            <p:nvPr/>
          </p:nvSpPr>
          <p:spPr bwMode="auto">
            <a:xfrm>
              <a:off x="7293118" y="1812073"/>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FFFFFF"/>
                </a:solidFill>
                <a:effectLst/>
                <a:uLnTx/>
                <a:uFillTx/>
                <a:latin typeface="Times New Roman" charset="0"/>
                <a:ea typeface="ＭＳ Ｐゴシック" pitchFamily="50" charset="-128"/>
                <a:cs typeface="+mn-cs"/>
              </a:endParaRPr>
            </a:p>
          </p:txBody>
        </p:sp>
        <p:sp>
          <p:nvSpPr>
            <p:cNvPr id="377" name="楕円 376">
              <a:extLst>
                <a:ext uri="{FF2B5EF4-FFF2-40B4-BE49-F238E27FC236}">
                  <a16:creationId xmlns:a16="http://schemas.microsoft.com/office/drawing/2014/main" id="{5B63B154-C59C-4502-B52D-D353704FF03C}"/>
                </a:ext>
              </a:extLst>
            </p:cNvPr>
            <p:cNvSpPr/>
            <p:nvPr/>
          </p:nvSpPr>
          <p:spPr bwMode="auto">
            <a:xfrm>
              <a:off x="6737816" y="5055833"/>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FFFFFF"/>
                </a:solidFill>
                <a:effectLst/>
                <a:uLnTx/>
                <a:uFillTx/>
                <a:latin typeface="Times New Roman" charset="0"/>
                <a:ea typeface="ＭＳ Ｐゴシック" pitchFamily="50" charset="-128"/>
                <a:cs typeface="+mn-cs"/>
              </a:endParaRPr>
            </a:p>
          </p:txBody>
        </p:sp>
        <p:sp>
          <p:nvSpPr>
            <p:cNvPr id="378" name="楕円 377">
              <a:extLst>
                <a:ext uri="{FF2B5EF4-FFF2-40B4-BE49-F238E27FC236}">
                  <a16:creationId xmlns:a16="http://schemas.microsoft.com/office/drawing/2014/main" id="{0A7AB851-3B03-44CA-82F0-644A99E28639}"/>
                </a:ext>
              </a:extLst>
            </p:cNvPr>
            <p:cNvSpPr/>
            <p:nvPr/>
          </p:nvSpPr>
          <p:spPr bwMode="auto">
            <a:xfrm>
              <a:off x="4113249" y="5359963"/>
              <a:ext cx="180000" cy="180000"/>
            </a:xfrm>
            <a:prstGeom prst="ellipse">
              <a:avLst/>
            </a:prstGeom>
            <a:solidFill>
              <a:srgbClr val="00FF00"/>
            </a:solidFill>
            <a:ln w="9525"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srgbClr val="FFFFFF"/>
                </a:solidFill>
                <a:effectLst/>
                <a:uLnTx/>
                <a:uFillTx/>
                <a:latin typeface="Times New Roman" charset="0"/>
                <a:ea typeface="ＭＳ Ｐゴシック" pitchFamily="50" charset="-128"/>
                <a:cs typeface="+mn-cs"/>
              </a:endParaRPr>
            </a:p>
          </p:txBody>
        </p:sp>
      </p:grpSp>
    </p:spTree>
    <p:custDataLst>
      <p:tags r:id="rId1"/>
    </p:custDataLst>
    <p:extLst>
      <p:ext uri="{BB962C8B-B14F-4D97-AF65-F5344CB8AC3E}">
        <p14:creationId xmlns:p14="http://schemas.microsoft.com/office/powerpoint/2010/main" val="2539838354"/>
      </p:ext>
    </p:extLst>
  </p:cSld>
  <p:clrMapOvr>
    <a:masterClrMapping/>
  </p:clrMapOvr>
  <mc:AlternateContent xmlns:mc="http://schemas.openxmlformats.org/markup-compatibility/2006" xmlns:p14="http://schemas.microsoft.com/office/powerpoint/2010/main">
    <mc:Choice Requires="p14">
      <p:transition spd="slow" p14:dur="2000" advTm="9565"/>
    </mc:Choice>
    <mc:Fallback xmlns="">
      <p:transition spd="slow" advTm="95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74"/>
                                        </p:tgtEl>
                                        <p:attrNameLst>
                                          <p:attrName>style.visibility</p:attrName>
                                        </p:attrNameLst>
                                      </p:cBhvr>
                                      <p:to>
                                        <p:strVal val="visible"/>
                                      </p:to>
                                    </p:set>
                                    <p:animEffect transition="in" filter="checkerboard(across)">
                                      <p:cBhvr>
                                        <p:cTn id="7" dur="500"/>
                                        <p:tgtEl>
                                          <p:spTgt spid="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752600" y="351396"/>
            <a:ext cx="2812540" cy="2904628"/>
            <a:chOff x="521973" y="1245449"/>
            <a:chExt cx="5145731" cy="5314212"/>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85" name="図 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82439" y="2345368"/>
            <a:ext cx="265514" cy="242087"/>
          </a:xfrm>
          <a:prstGeom prst="rect">
            <a:avLst/>
          </a:prstGeom>
        </p:spPr>
      </p:pic>
      <p:pic>
        <p:nvPicPr>
          <p:cNvPr id="87" name="図 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5529" y="1481858"/>
            <a:ext cx="265514" cy="242087"/>
          </a:xfrm>
          <a:prstGeom prst="rect">
            <a:avLst/>
          </a:prstGeom>
        </p:spPr>
      </p:pic>
      <p:sp>
        <p:nvSpPr>
          <p:cNvPr id="91" name="テキスト ボックス 90"/>
          <p:cNvSpPr txBox="1"/>
          <p:nvPr/>
        </p:nvSpPr>
        <p:spPr>
          <a:xfrm>
            <a:off x="1594038" y="3134232"/>
            <a:ext cx="1630575"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Kh5</a:t>
            </a:r>
            <a:endParaRPr kumimoji="1" lang="ja-JP" altLang="en-US" sz="2400" dirty="0">
              <a:latin typeface="Times New Roman" panose="02020603050405020304" pitchFamily="18" charset="0"/>
              <a:cs typeface="Times New Roman" panose="02020603050405020304" pitchFamily="18" charset="0"/>
            </a:endParaRPr>
          </a:p>
        </p:txBody>
      </p:sp>
      <p:pic>
        <p:nvPicPr>
          <p:cNvPr id="88" name="図 8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51219" y="894409"/>
            <a:ext cx="249895" cy="234277"/>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2456" y="614276"/>
            <a:ext cx="218658" cy="242086"/>
          </a:xfrm>
          <a:prstGeom prst="rect">
            <a:avLst/>
          </a:prstGeom>
        </p:spPr>
      </p:pic>
      <p:pic>
        <p:nvPicPr>
          <p:cNvPr id="93" name="図 9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03920" y="1499352"/>
            <a:ext cx="179612" cy="218658"/>
          </a:xfrm>
          <a:prstGeom prst="rect">
            <a:avLst/>
          </a:prstGeom>
        </p:spPr>
      </p:pic>
      <p:sp>
        <p:nvSpPr>
          <p:cNvPr id="94" name="テキスト ボックス 93"/>
          <p:cNvSpPr txBox="1"/>
          <p:nvPr/>
        </p:nvSpPr>
        <p:spPr>
          <a:xfrm>
            <a:off x="6971623" y="1274628"/>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kumimoji="1" lang="ja-JP" altLang="en-US" dirty="0">
              <a:latin typeface="Times New Roman" panose="02020603050405020304" pitchFamily="18" charset="0"/>
            </a:endParaRPr>
          </a:p>
        </p:txBody>
      </p:sp>
      <p:grpSp>
        <p:nvGrpSpPr>
          <p:cNvPr id="99" name="グループ化 98"/>
          <p:cNvGrpSpPr/>
          <p:nvPr/>
        </p:nvGrpSpPr>
        <p:grpSpPr>
          <a:xfrm>
            <a:off x="1780387" y="3609068"/>
            <a:ext cx="2812540" cy="2904628"/>
            <a:chOff x="521973" y="1245449"/>
            <a:chExt cx="5145731" cy="5314212"/>
          </a:xfrm>
        </p:grpSpPr>
        <p:sp>
          <p:nvSpPr>
            <p:cNvPr id="101" name="正方形/長方形 100"/>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正方形/長方形 113"/>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正方形/長方形 114"/>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正方形/長方形 115"/>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正方形/長方形 116"/>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正方形/長方形 117"/>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テキスト ボックス 167"/>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69" name="テキスト ボックス 168"/>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70" name="テキスト ボックス 169"/>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71" name="テキスト ボックス 170"/>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72" name="テキスト ボックス 171"/>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73" name="テキスト ボックス 172"/>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74" name="テキスト ボックス 173"/>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75" name="テキスト ボックス 174"/>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76" name="テキスト ボックス 175"/>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77" name="テキスト ボックス 176"/>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78" name="テキスト ボックス 177"/>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79" name="テキスト ボックス 178"/>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80" name="テキスト ボックス 179"/>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81" name="テキスト ボックス 180"/>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82" name="テキスト ボックス 181"/>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183" name="テキスト ボックス 182"/>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184" name="図 18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0226" y="5603040"/>
            <a:ext cx="265514" cy="242087"/>
          </a:xfrm>
          <a:prstGeom prst="rect">
            <a:avLst/>
          </a:prstGeom>
        </p:spPr>
      </p:pic>
      <p:pic>
        <p:nvPicPr>
          <p:cNvPr id="185" name="図 18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3315" y="5313795"/>
            <a:ext cx="265514" cy="242087"/>
          </a:xfrm>
          <a:prstGeom prst="rect">
            <a:avLst/>
          </a:prstGeom>
        </p:spPr>
      </p:pic>
      <p:pic>
        <p:nvPicPr>
          <p:cNvPr id="186" name="図 18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81425" y="4158524"/>
            <a:ext cx="249895" cy="234277"/>
          </a:xfrm>
          <a:prstGeom prst="rect">
            <a:avLst/>
          </a:prstGeom>
        </p:spPr>
      </p:pic>
      <p:pic>
        <p:nvPicPr>
          <p:cNvPr id="187" name="図 18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10243" y="3871948"/>
            <a:ext cx="218658" cy="242086"/>
          </a:xfrm>
          <a:prstGeom prst="rect">
            <a:avLst/>
          </a:prstGeom>
        </p:spPr>
      </p:pic>
      <p:pic>
        <p:nvPicPr>
          <p:cNvPr id="188" name="図 18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31707" y="4757024"/>
            <a:ext cx="179612" cy="218658"/>
          </a:xfrm>
          <a:prstGeom prst="rect">
            <a:avLst/>
          </a:prstGeom>
        </p:spPr>
      </p:pic>
      <p:sp>
        <p:nvSpPr>
          <p:cNvPr id="189" name="テキスト ボックス 188"/>
          <p:cNvSpPr txBox="1"/>
          <p:nvPr/>
        </p:nvSpPr>
        <p:spPr>
          <a:xfrm>
            <a:off x="1594038" y="6390473"/>
            <a:ext cx="1630575"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Kh3</a:t>
            </a:r>
            <a:endParaRPr kumimoji="1" lang="ja-JP" altLang="en-US" sz="2400" dirty="0">
              <a:latin typeface="Times New Roman" panose="02020603050405020304" pitchFamily="18" charset="0"/>
              <a:cs typeface="Times New Roman" panose="02020603050405020304" pitchFamily="18" charset="0"/>
            </a:endParaRPr>
          </a:p>
        </p:txBody>
      </p:sp>
      <p:grpSp>
        <p:nvGrpSpPr>
          <p:cNvPr id="190" name="グループ化 189"/>
          <p:cNvGrpSpPr/>
          <p:nvPr/>
        </p:nvGrpSpPr>
        <p:grpSpPr>
          <a:xfrm>
            <a:off x="4950448" y="345534"/>
            <a:ext cx="2812540" cy="2904628"/>
            <a:chOff x="521973" y="1245449"/>
            <a:chExt cx="5145731" cy="5314212"/>
          </a:xfrm>
        </p:grpSpPr>
        <p:sp>
          <p:nvSpPr>
            <p:cNvPr id="191" name="正方形/長方形 190"/>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0" name="正方形/長方形 229"/>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1" name="正方形/長方形 230"/>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2" name="正方形/長方形 231"/>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3" name="正方形/長方形 232"/>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4" name="正方形/長方形 233"/>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正方形/長方形 234"/>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正方形/長方形 243"/>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5" name="正方形/長方形 244"/>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6" name="正方形/長方形 245"/>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7" name="正方形/長方形 246"/>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8" name="正方形/長方形 247"/>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9" name="正方形/長方形 248"/>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0" name="正方形/長方形 249"/>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1" name="正方形/長方形 250"/>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正方形/長方形 251"/>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3" name="正方形/長方形 252"/>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4" name="正方形/長方形 253"/>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5" name="正方形/長方形 254"/>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6" name="テキスト ボックス 255"/>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257" name="テキスト ボックス 256"/>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258" name="テキスト ボックス 257"/>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259" name="テキスト ボックス 258"/>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260" name="テキスト ボックス 259"/>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261" name="テキスト ボックス 260"/>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262" name="テキスト ボックス 261"/>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263" name="テキスト ボックス 262"/>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264" name="テキスト ボックス 263"/>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265" name="テキスト ボックス 264"/>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266" name="テキスト ボックス 265"/>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267" name="テキスト ボックス 266"/>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268" name="テキスト ボックス 267"/>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269" name="テキスト ボックス 268"/>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270" name="テキスト ボックス 269"/>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271" name="テキスト ボックス 270"/>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272" name="図 2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0287" y="2339506"/>
            <a:ext cx="265514" cy="242087"/>
          </a:xfrm>
          <a:prstGeom prst="rect">
            <a:avLst/>
          </a:prstGeom>
        </p:spPr>
      </p:pic>
      <p:pic>
        <p:nvPicPr>
          <p:cNvPr id="273" name="図 27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63190" y="1768112"/>
            <a:ext cx="265514" cy="242087"/>
          </a:xfrm>
          <a:prstGeom prst="rect">
            <a:avLst/>
          </a:prstGeom>
        </p:spPr>
      </p:pic>
      <p:sp>
        <p:nvSpPr>
          <p:cNvPr id="274" name="テキスト ボックス 273"/>
          <p:cNvSpPr txBox="1"/>
          <p:nvPr/>
        </p:nvSpPr>
        <p:spPr>
          <a:xfrm>
            <a:off x="4791886" y="3128370"/>
            <a:ext cx="1630575"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Kh4</a:t>
            </a:r>
            <a:endParaRPr kumimoji="1" lang="ja-JP" altLang="en-US" sz="2400" dirty="0">
              <a:latin typeface="Times New Roman" panose="02020603050405020304" pitchFamily="18" charset="0"/>
              <a:cs typeface="Times New Roman" panose="02020603050405020304" pitchFamily="18" charset="0"/>
            </a:endParaRPr>
          </a:p>
        </p:txBody>
      </p:sp>
      <p:pic>
        <p:nvPicPr>
          <p:cNvPr id="275" name="図 27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58278" y="888200"/>
            <a:ext cx="249895" cy="234277"/>
          </a:xfrm>
          <a:prstGeom prst="rect">
            <a:avLst/>
          </a:prstGeom>
        </p:spPr>
      </p:pic>
      <p:pic>
        <p:nvPicPr>
          <p:cNvPr id="276" name="図 27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0304" y="608414"/>
            <a:ext cx="218658" cy="242086"/>
          </a:xfrm>
          <a:prstGeom prst="rect">
            <a:avLst/>
          </a:prstGeom>
        </p:spPr>
      </p:pic>
      <p:pic>
        <p:nvPicPr>
          <p:cNvPr id="277" name="図 27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01768" y="1493490"/>
            <a:ext cx="179612" cy="218658"/>
          </a:xfrm>
          <a:prstGeom prst="rect">
            <a:avLst/>
          </a:prstGeom>
        </p:spPr>
      </p:pic>
      <p:grpSp>
        <p:nvGrpSpPr>
          <p:cNvPr id="278" name="グループ化 277"/>
          <p:cNvGrpSpPr/>
          <p:nvPr/>
        </p:nvGrpSpPr>
        <p:grpSpPr>
          <a:xfrm>
            <a:off x="4978235" y="3603206"/>
            <a:ext cx="2812540" cy="2904628"/>
            <a:chOff x="521973" y="1245449"/>
            <a:chExt cx="5145731" cy="5314212"/>
          </a:xfrm>
        </p:grpSpPr>
        <p:sp>
          <p:nvSpPr>
            <p:cNvPr id="279" name="正方形/長方形 278"/>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0" name="正方形/長方形 279"/>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1" name="正方形/長方形 280"/>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2" name="正方形/長方形 281"/>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正方形/長方形 282"/>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正方形/長方形 283"/>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5" name="正方形/長方形 284"/>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6" name="正方形/長方形 285"/>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7" name="正方形/長方形 286"/>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8" name="正方形/長方形 287"/>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9" name="正方形/長方形 288"/>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0" name="正方形/長方形 289"/>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正方形/長方形 290"/>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正方形/長方形 291"/>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正方形/長方形 292"/>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4" name="正方形/長方形 293"/>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5" name="正方形/長方形 294"/>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6" name="正方形/長方形 295"/>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7" name="正方形/長方形 296"/>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8" name="正方形/長方形 297"/>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9" name="正方形/長方形 298"/>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0" name="正方形/長方形 299"/>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1" name="正方形/長方形 300"/>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2" name="正方形/長方形 301"/>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3" name="正方形/長方形 302"/>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4" name="正方形/長方形 303"/>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5" name="正方形/長方形 304"/>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6" name="正方形/長方形 305"/>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7" name="正方形/長方形 306"/>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8" name="正方形/長方形 307"/>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9" name="正方形/長方形 308"/>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0" name="正方形/長方形 309"/>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正方形/長方形 310"/>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2" name="正方形/長方形 311"/>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3" name="正方形/長方形 312"/>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4" name="正方形/長方形 313"/>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5" name="正方形/長方形 314"/>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6" name="正方形/長方形 315"/>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7" name="正方形/長方形 316"/>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正方形/長方形 317"/>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1" name="正方形/長方形 320"/>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2" name="正方形/長方形 321"/>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3" name="正方形/長方形 322"/>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4" name="正方形/長方形 323"/>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5" name="正方形/長方形 324"/>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6" name="正方形/長方形 325"/>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7" name="正方形/長方形 326"/>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8" name="正方形/長方形 327"/>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9" name="正方形/長方形 328"/>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0" name="正方形/長方形 329"/>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1" name="正方形/長方形 330"/>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2" name="正方形/長方形 331"/>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3" name="正方形/長方形 332"/>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4" name="正方形/長方形 333"/>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5" name="正方形/長方形 334"/>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6" name="正方形/長方形 335"/>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7" name="正方形/長方形 336"/>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8" name="正方形/長方形 337"/>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9" name="正方形/長方形 338"/>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0" name="正方形/長方形 339"/>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1" name="正方形/長方形 340"/>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2" name="正方形/長方形 341"/>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3" name="正方形/長方形 342"/>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4" name="テキスト ボックス 343"/>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345" name="テキスト ボックス 344"/>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346" name="テキスト ボックス 345"/>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347" name="テキスト ボックス 346"/>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348" name="テキスト ボックス 347"/>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349" name="テキスト ボックス 348"/>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350" name="テキスト ボックス 349"/>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351" name="テキスト ボックス 350"/>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352" name="テキスト ボックス 351"/>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353" name="テキスト ボックス 352"/>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354" name="テキスト ボックス 353"/>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355" name="テキスト ボックス 354"/>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356" name="テキスト ボックス 355"/>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357" name="テキスト ボックス 356"/>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358" name="テキスト ボックス 357"/>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359" name="テキスト ボックス 358"/>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360" name="図 35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08074" y="5597178"/>
            <a:ext cx="265514" cy="242087"/>
          </a:xfrm>
          <a:prstGeom prst="rect">
            <a:avLst/>
          </a:prstGeom>
        </p:spPr>
      </p:pic>
      <p:pic>
        <p:nvPicPr>
          <p:cNvPr id="361" name="図 36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94800" y="5014089"/>
            <a:ext cx="265514" cy="242087"/>
          </a:xfrm>
          <a:prstGeom prst="rect">
            <a:avLst/>
          </a:prstGeom>
        </p:spPr>
      </p:pic>
      <p:pic>
        <p:nvPicPr>
          <p:cNvPr id="362" name="図 36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87525" y="4158523"/>
            <a:ext cx="249895" cy="234277"/>
          </a:xfrm>
          <a:prstGeom prst="rect">
            <a:avLst/>
          </a:prstGeom>
        </p:spPr>
      </p:pic>
      <p:pic>
        <p:nvPicPr>
          <p:cNvPr id="363" name="図 36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02239" y="3866911"/>
            <a:ext cx="218658" cy="242086"/>
          </a:xfrm>
          <a:prstGeom prst="rect">
            <a:avLst/>
          </a:prstGeom>
        </p:spPr>
      </p:pic>
      <p:pic>
        <p:nvPicPr>
          <p:cNvPr id="364" name="図 36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29555" y="4751162"/>
            <a:ext cx="179612" cy="218658"/>
          </a:xfrm>
          <a:prstGeom prst="rect">
            <a:avLst/>
          </a:prstGeom>
        </p:spPr>
      </p:pic>
      <p:sp>
        <p:nvSpPr>
          <p:cNvPr id="365" name="テキスト ボックス 364"/>
          <p:cNvSpPr txBox="1"/>
          <p:nvPr/>
        </p:nvSpPr>
        <p:spPr>
          <a:xfrm>
            <a:off x="4783067" y="6384611"/>
            <a:ext cx="1579278"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Kf4</a:t>
            </a:r>
            <a:endParaRPr kumimoji="1" lang="ja-JP" altLang="en-US" sz="2400" dirty="0">
              <a:latin typeface="Times New Roman" panose="02020603050405020304" pitchFamily="18" charset="0"/>
              <a:cs typeface="Times New Roman" panose="02020603050405020304" pitchFamily="18" charset="0"/>
            </a:endParaRPr>
          </a:p>
        </p:txBody>
      </p:sp>
      <p:cxnSp>
        <p:nvCxnSpPr>
          <p:cNvPr id="366" name="直線矢印コネクタ 365">
            <a:extLst>
              <a:ext uri="{FF2B5EF4-FFF2-40B4-BE49-F238E27FC236}">
                <a16:creationId xmlns:a16="http://schemas.microsoft.com/office/drawing/2014/main" id="{E38CF68C-3F62-4EE4-9DF0-03F3E6922A5F}"/>
              </a:ext>
            </a:extLst>
          </p:cNvPr>
          <p:cNvCxnSpPr/>
          <p:nvPr/>
        </p:nvCxnSpPr>
        <p:spPr bwMode="auto">
          <a:xfrm flipH="1">
            <a:off x="3592257" y="1122477"/>
            <a:ext cx="504000" cy="504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7" name="直線矢印コネクタ 366">
            <a:extLst>
              <a:ext uri="{FF2B5EF4-FFF2-40B4-BE49-F238E27FC236}">
                <a16:creationId xmlns:a16="http://schemas.microsoft.com/office/drawing/2014/main" id="{D970618E-FAA7-4925-8DB7-7BA703F46ABC}"/>
              </a:ext>
            </a:extLst>
          </p:cNvPr>
          <p:cNvCxnSpPr/>
          <p:nvPr/>
        </p:nvCxnSpPr>
        <p:spPr bwMode="auto">
          <a:xfrm flipH="1">
            <a:off x="6780118" y="1132166"/>
            <a:ext cx="504000" cy="504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8" name="直線矢印コネクタ 367">
            <a:extLst>
              <a:ext uri="{FF2B5EF4-FFF2-40B4-BE49-F238E27FC236}">
                <a16:creationId xmlns:a16="http://schemas.microsoft.com/office/drawing/2014/main" id="{2B0D9C99-C975-4D42-966C-5AFA979A047A}"/>
              </a:ext>
            </a:extLst>
          </p:cNvPr>
          <p:cNvCxnSpPr/>
          <p:nvPr/>
        </p:nvCxnSpPr>
        <p:spPr bwMode="auto">
          <a:xfrm flipH="1">
            <a:off x="3616453" y="4386302"/>
            <a:ext cx="504000" cy="504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9" name="直線矢印コネクタ 368">
            <a:extLst>
              <a:ext uri="{FF2B5EF4-FFF2-40B4-BE49-F238E27FC236}">
                <a16:creationId xmlns:a16="http://schemas.microsoft.com/office/drawing/2014/main" id="{1DAC3C62-31CA-449E-B540-DA2E3E675AF6}"/>
              </a:ext>
            </a:extLst>
          </p:cNvPr>
          <p:cNvCxnSpPr/>
          <p:nvPr/>
        </p:nvCxnSpPr>
        <p:spPr bwMode="auto">
          <a:xfrm flipH="1">
            <a:off x="6240983" y="4114034"/>
            <a:ext cx="1044000" cy="1044000"/>
          </a:xfrm>
          <a:prstGeom prst="straightConnector1">
            <a:avLst/>
          </a:prstGeom>
          <a:solidFill>
            <a:schemeClr val="accent1"/>
          </a:solidFill>
          <a:ln w="4762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ustDataLst>
      <p:tags r:id="rId1"/>
    </p:custDataLst>
    <p:extLst>
      <p:ext uri="{BB962C8B-B14F-4D97-AF65-F5344CB8AC3E}">
        <p14:creationId xmlns:p14="http://schemas.microsoft.com/office/powerpoint/2010/main" val="3451947157"/>
      </p:ext>
    </p:extLst>
  </p:cSld>
  <p:clrMapOvr>
    <a:masterClrMapping/>
  </p:clrMapOvr>
  <mc:AlternateContent xmlns:mc="http://schemas.openxmlformats.org/markup-compatibility/2006" xmlns:p14="http://schemas.microsoft.com/office/powerpoint/2010/main">
    <mc:Choice Requires="p14">
      <p:transition spd="slow" p14:dur="2000" advTm="13628"/>
    </mc:Choice>
    <mc:Fallback xmlns="">
      <p:transition spd="slow" advTm="136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wipe(up)">
                                      <p:cBhvr>
                                        <p:cTn id="7" dur="500"/>
                                        <p:tgtEl>
                                          <p:spTgt spid="366"/>
                                        </p:tgtEl>
                                      </p:cBhvr>
                                    </p:animEffect>
                                  </p:childTnLst>
                                </p:cTn>
                              </p:par>
                              <p:par>
                                <p:cTn id="8" presetID="22" presetClass="entr" presetSubtype="1" fill="hold" nodeType="withEffect">
                                  <p:stCondLst>
                                    <p:cond delay="0"/>
                                  </p:stCondLst>
                                  <p:childTnLst>
                                    <p:set>
                                      <p:cBhvr>
                                        <p:cTn id="9" dur="1" fill="hold">
                                          <p:stCondLst>
                                            <p:cond delay="0"/>
                                          </p:stCondLst>
                                        </p:cTn>
                                        <p:tgtEl>
                                          <p:spTgt spid="367"/>
                                        </p:tgtEl>
                                        <p:attrNameLst>
                                          <p:attrName>style.visibility</p:attrName>
                                        </p:attrNameLst>
                                      </p:cBhvr>
                                      <p:to>
                                        <p:strVal val="visible"/>
                                      </p:to>
                                    </p:set>
                                    <p:animEffect transition="in" filter="wipe(up)">
                                      <p:cBhvr>
                                        <p:cTn id="10" dur="500"/>
                                        <p:tgtEl>
                                          <p:spTgt spid="367"/>
                                        </p:tgtEl>
                                      </p:cBhvr>
                                    </p:animEffect>
                                  </p:childTnLst>
                                </p:cTn>
                              </p:par>
                              <p:par>
                                <p:cTn id="11" presetID="22" presetClass="entr" presetSubtype="1" fill="hold" nodeType="withEffect">
                                  <p:stCondLst>
                                    <p:cond delay="0"/>
                                  </p:stCondLst>
                                  <p:childTnLst>
                                    <p:set>
                                      <p:cBhvr>
                                        <p:cTn id="12" dur="1" fill="hold">
                                          <p:stCondLst>
                                            <p:cond delay="0"/>
                                          </p:stCondLst>
                                        </p:cTn>
                                        <p:tgtEl>
                                          <p:spTgt spid="368"/>
                                        </p:tgtEl>
                                        <p:attrNameLst>
                                          <p:attrName>style.visibility</p:attrName>
                                        </p:attrNameLst>
                                      </p:cBhvr>
                                      <p:to>
                                        <p:strVal val="visible"/>
                                      </p:to>
                                    </p:set>
                                    <p:animEffect transition="in" filter="wipe(up)">
                                      <p:cBhvr>
                                        <p:cTn id="13" dur="500"/>
                                        <p:tgtEl>
                                          <p:spTgt spid="368"/>
                                        </p:tgtEl>
                                      </p:cBhvr>
                                    </p:animEffect>
                                  </p:childTnLst>
                                </p:cTn>
                              </p:par>
                              <p:par>
                                <p:cTn id="14" presetID="22" presetClass="entr" presetSubtype="1" fill="hold" nodeType="withEffect">
                                  <p:stCondLst>
                                    <p:cond delay="0"/>
                                  </p:stCondLst>
                                  <p:childTnLst>
                                    <p:set>
                                      <p:cBhvr>
                                        <p:cTn id="15" dur="1" fill="hold">
                                          <p:stCondLst>
                                            <p:cond delay="0"/>
                                          </p:stCondLst>
                                        </p:cTn>
                                        <p:tgtEl>
                                          <p:spTgt spid="369"/>
                                        </p:tgtEl>
                                        <p:attrNameLst>
                                          <p:attrName>style.visibility</p:attrName>
                                        </p:attrNameLst>
                                      </p:cBhvr>
                                      <p:to>
                                        <p:strVal val="visible"/>
                                      </p:to>
                                    </p:set>
                                    <p:animEffect transition="in" filter="wipe(up)">
                                      <p:cBhvr>
                                        <p:cTn id="16" dur="500"/>
                                        <p:tgtEl>
                                          <p:spTgt spid="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752600" y="351396"/>
            <a:ext cx="2812540" cy="2904628"/>
            <a:chOff x="521973" y="1245449"/>
            <a:chExt cx="5145731" cy="5314212"/>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85" name="図 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82439" y="2345368"/>
            <a:ext cx="265514" cy="242087"/>
          </a:xfrm>
          <a:prstGeom prst="rect">
            <a:avLst/>
          </a:prstGeom>
        </p:spPr>
      </p:pic>
      <p:pic>
        <p:nvPicPr>
          <p:cNvPr id="87" name="図 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5529" y="1481858"/>
            <a:ext cx="265514" cy="242087"/>
          </a:xfrm>
          <a:prstGeom prst="rect">
            <a:avLst/>
          </a:prstGeom>
        </p:spPr>
      </p:pic>
      <p:sp>
        <p:nvSpPr>
          <p:cNvPr id="91" name="テキスト ボックス 90"/>
          <p:cNvSpPr txBox="1"/>
          <p:nvPr/>
        </p:nvSpPr>
        <p:spPr>
          <a:xfrm>
            <a:off x="1594038" y="3134232"/>
            <a:ext cx="2630848"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Kh5 2.Bf5#</a:t>
            </a:r>
            <a:endParaRPr kumimoji="1" lang="ja-JP" altLang="en-US" sz="2400" dirty="0">
              <a:latin typeface="Times New Roman" panose="02020603050405020304" pitchFamily="18" charset="0"/>
              <a:cs typeface="Times New Roman" panose="02020603050405020304" pitchFamily="18" charset="0"/>
            </a:endParaRPr>
          </a:p>
        </p:txBody>
      </p:sp>
      <p:pic>
        <p:nvPicPr>
          <p:cNvPr id="88" name="図 8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84367" y="1483733"/>
            <a:ext cx="249895" cy="234277"/>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2456" y="614276"/>
            <a:ext cx="218658" cy="242086"/>
          </a:xfrm>
          <a:prstGeom prst="rect">
            <a:avLst/>
          </a:prstGeom>
        </p:spPr>
      </p:pic>
      <p:pic>
        <p:nvPicPr>
          <p:cNvPr id="93" name="図 9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03920" y="1499352"/>
            <a:ext cx="179612" cy="218658"/>
          </a:xfrm>
          <a:prstGeom prst="rect">
            <a:avLst/>
          </a:prstGeom>
        </p:spPr>
      </p:pic>
      <p:sp>
        <p:nvSpPr>
          <p:cNvPr id="94" name="テキスト ボックス 93"/>
          <p:cNvSpPr txBox="1"/>
          <p:nvPr/>
        </p:nvSpPr>
        <p:spPr>
          <a:xfrm>
            <a:off x="6971623" y="1274628"/>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kumimoji="1" lang="ja-JP" altLang="en-US" dirty="0">
              <a:latin typeface="Times New Roman" panose="02020603050405020304" pitchFamily="18" charset="0"/>
            </a:endParaRPr>
          </a:p>
        </p:txBody>
      </p:sp>
      <p:grpSp>
        <p:nvGrpSpPr>
          <p:cNvPr id="99" name="グループ化 98"/>
          <p:cNvGrpSpPr/>
          <p:nvPr/>
        </p:nvGrpSpPr>
        <p:grpSpPr>
          <a:xfrm>
            <a:off x="1780387" y="3609068"/>
            <a:ext cx="2812540" cy="2904628"/>
            <a:chOff x="521973" y="1245449"/>
            <a:chExt cx="5145731" cy="5314212"/>
          </a:xfrm>
        </p:grpSpPr>
        <p:sp>
          <p:nvSpPr>
            <p:cNvPr id="101" name="正方形/長方形 100"/>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正方形/長方形 113"/>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正方形/長方形 114"/>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正方形/長方形 115"/>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正方形/長方形 116"/>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正方形/長方形 117"/>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テキスト ボックス 167"/>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69" name="テキスト ボックス 168"/>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70" name="テキスト ボックス 169"/>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71" name="テキスト ボックス 170"/>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72" name="テキスト ボックス 171"/>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73" name="テキスト ボックス 172"/>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74" name="テキスト ボックス 173"/>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75" name="テキスト ボックス 174"/>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76" name="テキスト ボックス 175"/>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77" name="テキスト ボックス 176"/>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78" name="テキスト ボックス 177"/>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79" name="テキスト ボックス 178"/>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80" name="テキスト ボックス 179"/>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81" name="テキスト ボックス 180"/>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82" name="テキスト ボックス 181"/>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183" name="テキスト ボックス 182"/>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184" name="図 18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0226" y="5603040"/>
            <a:ext cx="265514" cy="242087"/>
          </a:xfrm>
          <a:prstGeom prst="rect">
            <a:avLst/>
          </a:prstGeom>
        </p:spPr>
      </p:pic>
      <p:pic>
        <p:nvPicPr>
          <p:cNvPr id="185" name="図 18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3315" y="5313795"/>
            <a:ext cx="265514" cy="242087"/>
          </a:xfrm>
          <a:prstGeom prst="rect">
            <a:avLst/>
          </a:prstGeom>
        </p:spPr>
      </p:pic>
      <p:pic>
        <p:nvPicPr>
          <p:cNvPr id="186" name="図 18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10226" y="4743953"/>
            <a:ext cx="249895" cy="234277"/>
          </a:xfrm>
          <a:prstGeom prst="rect">
            <a:avLst/>
          </a:prstGeom>
        </p:spPr>
      </p:pic>
      <p:pic>
        <p:nvPicPr>
          <p:cNvPr id="187" name="図 18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10243" y="3871948"/>
            <a:ext cx="218658" cy="242086"/>
          </a:xfrm>
          <a:prstGeom prst="rect">
            <a:avLst/>
          </a:prstGeom>
        </p:spPr>
      </p:pic>
      <p:pic>
        <p:nvPicPr>
          <p:cNvPr id="188" name="図 18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31707" y="4757024"/>
            <a:ext cx="179612" cy="218658"/>
          </a:xfrm>
          <a:prstGeom prst="rect">
            <a:avLst/>
          </a:prstGeom>
        </p:spPr>
      </p:pic>
      <p:sp>
        <p:nvSpPr>
          <p:cNvPr id="189" name="テキスト ボックス 188"/>
          <p:cNvSpPr txBox="1"/>
          <p:nvPr/>
        </p:nvSpPr>
        <p:spPr>
          <a:xfrm>
            <a:off x="1594038" y="6390473"/>
            <a:ext cx="2630848"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Kh3 2.Bf5#</a:t>
            </a:r>
            <a:endParaRPr kumimoji="1" lang="ja-JP" altLang="en-US" sz="2400" dirty="0">
              <a:latin typeface="Times New Roman" panose="02020603050405020304" pitchFamily="18" charset="0"/>
              <a:cs typeface="Times New Roman" panose="02020603050405020304" pitchFamily="18" charset="0"/>
            </a:endParaRPr>
          </a:p>
        </p:txBody>
      </p:sp>
      <p:grpSp>
        <p:nvGrpSpPr>
          <p:cNvPr id="190" name="グループ化 189"/>
          <p:cNvGrpSpPr/>
          <p:nvPr/>
        </p:nvGrpSpPr>
        <p:grpSpPr>
          <a:xfrm>
            <a:off x="4950448" y="345534"/>
            <a:ext cx="2812540" cy="2904628"/>
            <a:chOff x="521973" y="1245449"/>
            <a:chExt cx="5145731" cy="5314212"/>
          </a:xfrm>
        </p:grpSpPr>
        <p:sp>
          <p:nvSpPr>
            <p:cNvPr id="191" name="正方形/長方形 190"/>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0" name="正方形/長方形 229"/>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1" name="正方形/長方形 230"/>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2" name="正方形/長方形 231"/>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3" name="正方形/長方形 232"/>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4" name="正方形/長方形 233"/>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正方形/長方形 234"/>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正方形/長方形 243"/>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5" name="正方形/長方形 244"/>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6" name="正方形/長方形 245"/>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7" name="正方形/長方形 246"/>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8" name="正方形/長方形 247"/>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9" name="正方形/長方形 248"/>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0" name="正方形/長方形 249"/>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1" name="正方形/長方形 250"/>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正方形/長方形 251"/>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3" name="正方形/長方形 252"/>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4" name="正方形/長方形 253"/>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5" name="正方形/長方形 254"/>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6" name="テキスト ボックス 255"/>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257" name="テキスト ボックス 256"/>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258" name="テキスト ボックス 257"/>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259" name="テキスト ボックス 258"/>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260" name="テキスト ボックス 259"/>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261" name="テキスト ボックス 260"/>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262" name="テキスト ボックス 261"/>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263" name="テキスト ボックス 262"/>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264" name="テキスト ボックス 263"/>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265" name="テキスト ボックス 264"/>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266" name="テキスト ボックス 265"/>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267" name="テキスト ボックス 266"/>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268" name="テキスト ボックス 267"/>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269" name="テキスト ボックス 268"/>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270" name="テキスト ボックス 269"/>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271" name="テキスト ボックス 270"/>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272" name="図 2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0287" y="2339506"/>
            <a:ext cx="265514" cy="242087"/>
          </a:xfrm>
          <a:prstGeom prst="rect">
            <a:avLst/>
          </a:prstGeom>
        </p:spPr>
      </p:pic>
      <p:pic>
        <p:nvPicPr>
          <p:cNvPr id="273" name="図 27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63190" y="1768112"/>
            <a:ext cx="265514" cy="242087"/>
          </a:xfrm>
          <a:prstGeom prst="rect">
            <a:avLst/>
          </a:prstGeom>
        </p:spPr>
      </p:pic>
      <p:sp>
        <p:nvSpPr>
          <p:cNvPr id="274" name="テキスト ボックス 273"/>
          <p:cNvSpPr txBox="1"/>
          <p:nvPr/>
        </p:nvSpPr>
        <p:spPr>
          <a:xfrm>
            <a:off x="4791886" y="3128370"/>
            <a:ext cx="2630848"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Kh4 2.Bf5#</a:t>
            </a:r>
            <a:endParaRPr kumimoji="1" lang="ja-JP" altLang="en-US" sz="2400" dirty="0">
              <a:latin typeface="Times New Roman" panose="02020603050405020304" pitchFamily="18" charset="0"/>
              <a:cs typeface="Times New Roman" panose="02020603050405020304" pitchFamily="18" charset="0"/>
            </a:endParaRPr>
          </a:p>
        </p:txBody>
      </p:sp>
      <p:pic>
        <p:nvPicPr>
          <p:cNvPr id="275" name="図 27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2215" y="1477871"/>
            <a:ext cx="249895" cy="234277"/>
          </a:xfrm>
          <a:prstGeom prst="rect">
            <a:avLst/>
          </a:prstGeom>
        </p:spPr>
      </p:pic>
      <p:pic>
        <p:nvPicPr>
          <p:cNvPr id="276" name="図 27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0304" y="608414"/>
            <a:ext cx="218658" cy="242086"/>
          </a:xfrm>
          <a:prstGeom prst="rect">
            <a:avLst/>
          </a:prstGeom>
        </p:spPr>
      </p:pic>
      <p:pic>
        <p:nvPicPr>
          <p:cNvPr id="277" name="図 27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01768" y="1493490"/>
            <a:ext cx="179612" cy="218658"/>
          </a:xfrm>
          <a:prstGeom prst="rect">
            <a:avLst/>
          </a:prstGeom>
        </p:spPr>
      </p:pic>
      <p:grpSp>
        <p:nvGrpSpPr>
          <p:cNvPr id="278" name="グループ化 277"/>
          <p:cNvGrpSpPr/>
          <p:nvPr/>
        </p:nvGrpSpPr>
        <p:grpSpPr>
          <a:xfrm>
            <a:off x="4978235" y="3603206"/>
            <a:ext cx="2812540" cy="2904628"/>
            <a:chOff x="521973" y="1245449"/>
            <a:chExt cx="5145731" cy="5314212"/>
          </a:xfrm>
        </p:grpSpPr>
        <p:sp>
          <p:nvSpPr>
            <p:cNvPr id="279" name="正方形/長方形 278"/>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0" name="正方形/長方形 279"/>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1" name="正方形/長方形 280"/>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2" name="正方形/長方形 281"/>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正方形/長方形 282"/>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正方形/長方形 283"/>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5" name="正方形/長方形 284"/>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6" name="正方形/長方形 285"/>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7" name="正方形/長方形 286"/>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8" name="正方形/長方形 287"/>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9" name="正方形/長方形 288"/>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0" name="正方形/長方形 289"/>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正方形/長方形 290"/>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正方形/長方形 291"/>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正方形/長方形 292"/>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4" name="正方形/長方形 293"/>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5" name="正方形/長方形 294"/>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6" name="正方形/長方形 295"/>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7" name="正方形/長方形 296"/>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8" name="正方形/長方形 297"/>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9" name="正方形/長方形 298"/>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0" name="正方形/長方形 299"/>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1" name="正方形/長方形 300"/>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2" name="正方形/長方形 301"/>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3" name="正方形/長方形 302"/>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4" name="正方形/長方形 303"/>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5" name="正方形/長方形 304"/>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6" name="正方形/長方形 305"/>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7" name="正方形/長方形 306"/>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8" name="正方形/長方形 307"/>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9" name="正方形/長方形 308"/>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0" name="正方形/長方形 309"/>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正方形/長方形 310"/>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2" name="正方形/長方形 311"/>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3" name="正方形/長方形 312"/>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4" name="正方形/長方形 313"/>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5" name="正方形/長方形 314"/>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6" name="正方形/長方形 315"/>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7" name="正方形/長方形 316"/>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正方形/長方形 317"/>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1" name="正方形/長方形 320"/>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2" name="正方形/長方形 321"/>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3" name="正方形/長方形 322"/>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4" name="正方形/長方形 323"/>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5" name="正方形/長方形 324"/>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6" name="正方形/長方形 325"/>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7" name="正方形/長方形 326"/>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8" name="正方形/長方形 327"/>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9" name="正方形/長方形 328"/>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0" name="正方形/長方形 329"/>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1" name="正方形/長方形 330"/>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2" name="正方形/長方形 331"/>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3" name="正方形/長方形 332"/>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4" name="正方形/長方形 333"/>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5" name="正方形/長方形 334"/>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6" name="正方形/長方形 335"/>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7" name="正方形/長方形 336"/>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8" name="正方形/長方形 337"/>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9" name="正方形/長方形 338"/>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0" name="正方形/長方形 339"/>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1" name="正方形/長方形 340"/>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2" name="正方形/長方形 341"/>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3" name="正方形/長方形 342"/>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4" name="テキスト ボックス 343"/>
            <p:cNvSpPr txBox="1"/>
            <p:nvPr/>
          </p:nvSpPr>
          <p:spPr>
            <a:xfrm>
              <a:off x="971057" y="5827633"/>
              <a:ext cx="572484" cy="732028"/>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345" name="テキスト ボックス 344"/>
            <p:cNvSpPr txBox="1"/>
            <p:nvPr/>
          </p:nvSpPr>
          <p:spPr>
            <a:xfrm>
              <a:off x="1491259" y="5821820"/>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346" name="テキスト ボックス 345"/>
            <p:cNvSpPr txBox="1"/>
            <p:nvPr/>
          </p:nvSpPr>
          <p:spPr>
            <a:xfrm>
              <a:off x="2039793" y="5827318"/>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347" name="テキスト ボックス 346"/>
            <p:cNvSpPr txBox="1"/>
            <p:nvPr/>
          </p:nvSpPr>
          <p:spPr>
            <a:xfrm>
              <a:off x="2546797"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348" name="テキスト ボックス 347"/>
            <p:cNvSpPr txBox="1"/>
            <p:nvPr/>
          </p:nvSpPr>
          <p:spPr>
            <a:xfrm>
              <a:off x="3093591" y="5827633"/>
              <a:ext cx="546089" cy="732028"/>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349" name="テキスト ボックス 348"/>
            <p:cNvSpPr txBox="1"/>
            <p:nvPr/>
          </p:nvSpPr>
          <p:spPr>
            <a:xfrm>
              <a:off x="3653387" y="5821820"/>
              <a:ext cx="493299" cy="732028"/>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350" name="テキスト ボックス 349"/>
            <p:cNvSpPr txBox="1"/>
            <p:nvPr/>
          </p:nvSpPr>
          <p:spPr>
            <a:xfrm>
              <a:off x="4135930" y="582731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351" name="テキスト ボックス 350"/>
            <p:cNvSpPr txBox="1"/>
            <p:nvPr/>
          </p:nvSpPr>
          <p:spPr>
            <a:xfrm>
              <a:off x="4656133" y="5821507"/>
              <a:ext cx="598880" cy="732028"/>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352" name="テキスト ボックス 351"/>
            <p:cNvSpPr txBox="1"/>
            <p:nvPr/>
          </p:nvSpPr>
          <p:spPr>
            <a:xfrm>
              <a:off x="528757" y="540620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353" name="テキスト ボックス 352"/>
            <p:cNvSpPr txBox="1"/>
            <p:nvPr/>
          </p:nvSpPr>
          <p:spPr>
            <a:xfrm>
              <a:off x="521973" y="486771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354" name="テキスト ボックス 353"/>
            <p:cNvSpPr txBox="1"/>
            <p:nvPr/>
          </p:nvSpPr>
          <p:spPr>
            <a:xfrm>
              <a:off x="529937" y="434703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355" name="テキスト ボックス 354"/>
            <p:cNvSpPr txBox="1"/>
            <p:nvPr/>
          </p:nvSpPr>
          <p:spPr>
            <a:xfrm>
              <a:off x="523153" y="380854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356" name="テキスト ボックス 355"/>
            <p:cNvSpPr txBox="1"/>
            <p:nvPr/>
          </p:nvSpPr>
          <p:spPr>
            <a:xfrm>
              <a:off x="531439" y="3312785"/>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357" name="テキスト ボックス 356"/>
            <p:cNvSpPr txBox="1"/>
            <p:nvPr/>
          </p:nvSpPr>
          <p:spPr>
            <a:xfrm>
              <a:off x="524655" y="2774294"/>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358" name="テキスト ボックス 357"/>
            <p:cNvSpPr txBox="1"/>
            <p:nvPr/>
          </p:nvSpPr>
          <p:spPr>
            <a:xfrm>
              <a:off x="532621" y="2253619"/>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359" name="テキスト ボックス 358"/>
            <p:cNvSpPr txBox="1"/>
            <p:nvPr/>
          </p:nvSpPr>
          <p:spPr>
            <a:xfrm>
              <a:off x="525837" y="1715128"/>
              <a:ext cx="572484" cy="732028"/>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grpSp>
      <p:pic>
        <p:nvPicPr>
          <p:cNvPr id="360" name="図 35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08074" y="5597178"/>
            <a:ext cx="265514" cy="242087"/>
          </a:xfrm>
          <a:prstGeom prst="rect">
            <a:avLst/>
          </a:prstGeom>
        </p:spPr>
      </p:pic>
      <p:pic>
        <p:nvPicPr>
          <p:cNvPr id="361" name="図 36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94800" y="5014089"/>
            <a:ext cx="265514" cy="242087"/>
          </a:xfrm>
          <a:prstGeom prst="rect">
            <a:avLst/>
          </a:prstGeom>
        </p:spPr>
      </p:pic>
      <p:pic>
        <p:nvPicPr>
          <p:cNvPr id="363" name="図 36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58660" y="5014770"/>
            <a:ext cx="218658" cy="242086"/>
          </a:xfrm>
          <a:prstGeom prst="rect">
            <a:avLst/>
          </a:prstGeom>
        </p:spPr>
      </p:pic>
      <p:pic>
        <p:nvPicPr>
          <p:cNvPr id="364" name="図 36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29555" y="4751162"/>
            <a:ext cx="179612" cy="218658"/>
          </a:xfrm>
          <a:prstGeom prst="rect">
            <a:avLst/>
          </a:prstGeom>
        </p:spPr>
      </p:pic>
      <p:sp>
        <p:nvSpPr>
          <p:cNvPr id="365" name="テキスト ボックス 364"/>
          <p:cNvSpPr txBox="1"/>
          <p:nvPr/>
        </p:nvSpPr>
        <p:spPr>
          <a:xfrm>
            <a:off x="4783067" y="6384611"/>
            <a:ext cx="2648482" cy="461665"/>
          </a:xfrm>
          <a:prstGeom prst="rect">
            <a:avLst/>
          </a:prstGeom>
          <a:noFill/>
        </p:spPr>
        <p:txBody>
          <a:bodyPr wrap="none" rtlCol="0">
            <a:spAutoFit/>
          </a:bodyPr>
          <a:lstStyle/>
          <a:p>
            <a:r>
              <a:rPr lang="en-US" altLang="ja-JP" sz="2400" dirty="0">
                <a:latin typeface="Times New Roman" panose="02020603050405020304" pitchFamily="18" charset="0"/>
                <a:cs typeface="Times New Roman" panose="02020603050405020304" pitchFamily="18" charset="0"/>
              </a:rPr>
              <a:t>1.Qh8, Kf4 2.Qd4#</a:t>
            </a:r>
            <a:endParaRPr kumimoji="1" lang="ja-JP" altLang="en-US" sz="2400" dirty="0">
              <a:latin typeface="Times New Roman" panose="02020603050405020304" pitchFamily="18" charset="0"/>
              <a:cs typeface="Times New Roman" panose="02020603050405020304" pitchFamily="18" charset="0"/>
            </a:endParaRPr>
          </a:p>
        </p:txBody>
      </p:sp>
      <p:pic>
        <p:nvPicPr>
          <p:cNvPr id="374" name="図 373">
            <a:extLst>
              <a:ext uri="{FF2B5EF4-FFF2-40B4-BE49-F238E27FC236}">
                <a16:creationId xmlns:a16="http://schemas.microsoft.com/office/drawing/2014/main" id="{7DA493D7-07C7-46FC-8E9C-D102BF73DF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87525" y="4158523"/>
            <a:ext cx="249895" cy="234277"/>
          </a:xfrm>
          <a:prstGeom prst="rect">
            <a:avLst/>
          </a:prstGeom>
        </p:spPr>
      </p:pic>
      <p:sp>
        <p:nvSpPr>
          <p:cNvPr id="86" name="星: 16 pt 85">
            <a:extLst>
              <a:ext uri="{FF2B5EF4-FFF2-40B4-BE49-F238E27FC236}">
                <a16:creationId xmlns:a16="http://schemas.microsoft.com/office/drawing/2014/main" id="{EE9E5894-CC65-46A2-BC8F-371C14C09710}"/>
              </a:ext>
            </a:extLst>
          </p:cNvPr>
          <p:cNvSpPr/>
          <p:nvPr/>
        </p:nvSpPr>
        <p:spPr bwMode="auto">
          <a:xfrm rot="19800000">
            <a:off x="4137122" y="723830"/>
            <a:ext cx="2971479" cy="1014500"/>
          </a:xfrm>
          <a:prstGeom prst="star16">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pitchFamily="50" charset="-128"/>
              </a:rPr>
              <a:t>チェックメイト！</a:t>
            </a:r>
          </a:p>
        </p:txBody>
      </p:sp>
      <p:sp>
        <p:nvSpPr>
          <p:cNvPr id="376" name="星: 16 pt 375">
            <a:extLst>
              <a:ext uri="{FF2B5EF4-FFF2-40B4-BE49-F238E27FC236}">
                <a16:creationId xmlns:a16="http://schemas.microsoft.com/office/drawing/2014/main" id="{B7438BB2-0155-4D9F-A5E9-198FED9DEEDD}"/>
              </a:ext>
            </a:extLst>
          </p:cNvPr>
          <p:cNvSpPr/>
          <p:nvPr/>
        </p:nvSpPr>
        <p:spPr bwMode="auto">
          <a:xfrm rot="19800000">
            <a:off x="916696" y="715468"/>
            <a:ext cx="2971479" cy="1014500"/>
          </a:xfrm>
          <a:prstGeom prst="star16">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pitchFamily="50" charset="-128"/>
              </a:rPr>
              <a:t>チェックメイト！</a:t>
            </a:r>
          </a:p>
        </p:txBody>
      </p:sp>
      <p:sp>
        <p:nvSpPr>
          <p:cNvPr id="377" name="星: 16 pt 376">
            <a:extLst>
              <a:ext uri="{FF2B5EF4-FFF2-40B4-BE49-F238E27FC236}">
                <a16:creationId xmlns:a16="http://schemas.microsoft.com/office/drawing/2014/main" id="{B98A97B3-1840-42F4-9E3B-687E60D5EA1F}"/>
              </a:ext>
            </a:extLst>
          </p:cNvPr>
          <p:cNvSpPr/>
          <p:nvPr/>
        </p:nvSpPr>
        <p:spPr bwMode="auto">
          <a:xfrm rot="19800000">
            <a:off x="943445" y="3981572"/>
            <a:ext cx="2971479" cy="1014500"/>
          </a:xfrm>
          <a:prstGeom prst="star16">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pitchFamily="50" charset="-128"/>
              </a:rPr>
              <a:t>チェックメイト！</a:t>
            </a:r>
          </a:p>
        </p:txBody>
      </p:sp>
      <p:sp>
        <p:nvSpPr>
          <p:cNvPr id="378" name="星: 16 pt 377">
            <a:extLst>
              <a:ext uri="{FF2B5EF4-FFF2-40B4-BE49-F238E27FC236}">
                <a16:creationId xmlns:a16="http://schemas.microsoft.com/office/drawing/2014/main" id="{61AE7CE8-55BA-40C0-9AB9-BC4B52E25107}"/>
              </a:ext>
            </a:extLst>
          </p:cNvPr>
          <p:cNvSpPr/>
          <p:nvPr/>
        </p:nvSpPr>
        <p:spPr bwMode="auto">
          <a:xfrm rot="19800000">
            <a:off x="4161852" y="3977347"/>
            <a:ext cx="2971479" cy="1014500"/>
          </a:xfrm>
          <a:prstGeom prst="star16">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pitchFamily="50" charset="-128"/>
              </a:rPr>
              <a:t>チェックメイト！</a:t>
            </a:r>
          </a:p>
        </p:txBody>
      </p:sp>
    </p:spTree>
    <p:custDataLst>
      <p:tags r:id="rId1"/>
    </p:custDataLst>
    <p:extLst>
      <p:ext uri="{BB962C8B-B14F-4D97-AF65-F5344CB8AC3E}">
        <p14:creationId xmlns:p14="http://schemas.microsoft.com/office/powerpoint/2010/main" val="558276882"/>
      </p:ext>
    </p:extLst>
  </p:cSld>
  <p:clrMapOvr>
    <a:masterClrMapping/>
  </p:clrMapOvr>
  <mc:AlternateContent xmlns:mc="http://schemas.openxmlformats.org/markup-compatibility/2006" xmlns:p14="http://schemas.microsoft.com/office/powerpoint/2010/main">
    <mc:Choice Requires="p14">
      <p:transition spd="slow" p14:dur="2000" advTm="29046"/>
    </mc:Choice>
    <mc:Fallback xmlns="">
      <p:transition spd="slow" advTm="290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p:cTn id="7" dur="500" fill="hold"/>
                                        <p:tgtEl>
                                          <p:spTgt spid="376"/>
                                        </p:tgtEl>
                                        <p:attrNameLst>
                                          <p:attrName>ppt_w</p:attrName>
                                        </p:attrNameLst>
                                      </p:cBhvr>
                                      <p:tavLst>
                                        <p:tav tm="0">
                                          <p:val>
                                            <p:fltVal val="0"/>
                                          </p:val>
                                        </p:tav>
                                        <p:tav tm="100000">
                                          <p:val>
                                            <p:strVal val="#ppt_w"/>
                                          </p:val>
                                        </p:tav>
                                      </p:tavLst>
                                    </p:anim>
                                    <p:anim calcmode="lin" valueType="num">
                                      <p:cBhvr>
                                        <p:cTn id="8" dur="500" fill="hold"/>
                                        <p:tgtEl>
                                          <p:spTgt spid="376"/>
                                        </p:tgtEl>
                                        <p:attrNameLst>
                                          <p:attrName>ppt_h</p:attrName>
                                        </p:attrNameLst>
                                      </p:cBhvr>
                                      <p:tavLst>
                                        <p:tav tm="0">
                                          <p:val>
                                            <p:fltVal val="0"/>
                                          </p:val>
                                        </p:tav>
                                        <p:tav tm="100000">
                                          <p:val>
                                            <p:strVal val="#ppt_h"/>
                                          </p:val>
                                        </p:tav>
                                      </p:tavLst>
                                    </p:anim>
                                    <p:animEffect transition="in" filter="fade">
                                      <p:cBhvr>
                                        <p:cTn id="9" dur="500"/>
                                        <p:tgtEl>
                                          <p:spTgt spid="376"/>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6"/>
                                        </p:tgtEl>
                                        <p:attrNameLst>
                                          <p:attrName>style.visibility</p:attrName>
                                        </p:attrNameLst>
                                      </p:cBhvr>
                                      <p:to>
                                        <p:strVal val="visible"/>
                                      </p:to>
                                    </p:set>
                                    <p:anim calcmode="lin" valueType="num">
                                      <p:cBhvr>
                                        <p:cTn id="13" dur="500" fill="hold"/>
                                        <p:tgtEl>
                                          <p:spTgt spid="86"/>
                                        </p:tgtEl>
                                        <p:attrNameLst>
                                          <p:attrName>ppt_w</p:attrName>
                                        </p:attrNameLst>
                                      </p:cBhvr>
                                      <p:tavLst>
                                        <p:tav tm="0">
                                          <p:val>
                                            <p:fltVal val="0"/>
                                          </p:val>
                                        </p:tav>
                                        <p:tav tm="100000">
                                          <p:val>
                                            <p:strVal val="#ppt_w"/>
                                          </p:val>
                                        </p:tav>
                                      </p:tavLst>
                                    </p:anim>
                                    <p:anim calcmode="lin" valueType="num">
                                      <p:cBhvr>
                                        <p:cTn id="14" dur="500" fill="hold"/>
                                        <p:tgtEl>
                                          <p:spTgt spid="86"/>
                                        </p:tgtEl>
                                        <p:attrNameLst>
                                          <p:attrName>ppt_h</p:attrName>
                                        </p:attrNameLst>
                                      </p:cBhvr>
                                      <p:tavLst>
                                        <p:tav tm="0">
                                          <p:val>
                                            <p:fltVal val="0"/>
                                          </p:val>
                                        </p:tav>
                                        <p:tav tm="100000">
                                          <p:val>
                                            <p:strVal val="#ppt_h"/>
                                          </p:val>
                                        </p:tav>
                                      </p:tavLst>
                                    </p:anim>
                                    <p:animEffect transition="in" filter="fade">
                                      <p:cBhvr>
                                        <p:cTn id="15" dur="500"/>
                                        <p:tgtEl>
                                          <p:spTgt spid="86"/>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77"/>
                                        </p:tgtEl>
                                        <p:attrNameLst>
                                          <p:attrName>style.visibility</p:attrName>
                                        </p:attrNameLst>
                                      </p:cBhvr>
                                      <p:to>
                                        <p:strVal val="visible"/>
                                      </p:to>
                                    </p:set>
                                    <p:anim calcmode="lin" valueType="num">
                                      <p:cBhvr>
                                        <p:cTn id="19" dur="500" fill="hold"/>
                                        <p:tgtEl>
                                          <p:spTgt spid="377"/>
                                        </p:tgtEl>
                                        <p:attrNameLst>
                                          <p:attrName>ppt_w</p:attrName>
                                        </p:attrNameLst>
                                      </p:cBhvr>
                                      <p:tavLst>
                                        <p:tav tm="0">
                                          <p:val>
                                            <p:fltVal val="0"/>
                                          </p:val>
                                        </p:tav>
                                        <p:tav tm="100000">
                                          <p:val>
                                            <p:strVal val="#ppt_w"/>
                                          </p:val>
                                        </p:tav>
                                      </p:tavLst>
                                    </p:anim>
                                    <p:anim calcmode="lin" valueType="num">
                                      <p:cBhvr>
                                        <p:cTn id="20" dur="500" fill="hold"/>
                                        <p:tgtEl>
                                          <p:spTgt spid="377"/>
                                        </p:tgtEl>
                                        <p:attrNameLst>
                                          <p:attrName>ppt_h</p:attrName>
                                        </p:attrNameLst>
                                      </p:cBhvr>
                                      <p:tavLst>
                                        <p:tav tm="0">
                                          <p:val>
                                            <p:fltVal val="0"/>
                                          </p:val>
                                        </p:tav>
                                        <p:tav tm="100000">
                                          <p:val>
                                            <p:strVal val="#ppt_h"/>
                                          </p:val>
                                        </p:tav>
                                      </p:tavLst>
                                    </p:anim>
                                    <p:animEffect transition="in" filter="fade">
                                      <p:cBhvr>
                                        <p:cTn id="21" dur="500"/>
                                        <p:tgtEl>
                                          <p:spTgt spid="377"/>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78"/>
                                        </p:tgtEl>
                                        <p:attrNameLst>
                                          <p:attrName>style.visibility</p:attrName>
                                        </p:attrNameLst>
                                      </p:cBhvr>
                                      <p:to>
                                        <p:strVal val="visible"/>
                                      </p:to>
                                    </p:set>
                                    <p:anim calcmode="lin" valueType="num">
                                      <p:cBhvr>
                                        <p:cTn id="25" dur="500" fill="hold"/>
                                        <p:tgtEl>
                                          <p:spTgt spid="378"/>
                                        </p:tgtEl>
                                        <p:attrNameLst>
                                          <p:attrName>ppt_w</p:attrName>
                                        </p:attrNameLst>
                                      </p:cBhvr>
                                      <p:tavLst>
                                        <p:tav tm="0">
                                          <p:val>
                                            <p:fltVal val="0"/>
                                          </p:val>
                                        </p:tav>
                                        <p:tav tm="100000">
                                          <p:val>
                                            <p:strVal val="#ppt_w"/>
                                          </p:val>
                                        </p:tav>
                                      </p:tavLst>
                                    </p:anim>
                                    <p:anim calcmode="lin" valueType="num">
                                      <p:cBhvr>
                                        <p:cTn id="26" dur="500" fill="hold"/>
                                        <p:tgtEl>
                                          <p:spTgt spid="378"/>
                                        </p:tgtEl>
                                        <p:attrNameLst>
                                          <p:attrName>ppt_h</p:attrName>
                                        </p:attrNameLst>
                                      </p:cBhvr>
                                      <p:tavLst>
                                        <p:tav tm="0">
                                          <p:val>
                                            <p:fltVal val="0"/>
                                          </p:val>
                                        </p:tav>
                                        <p:tav tm="100000">
                                          <p:val>
                                            <p:strVal val="#ppt_h"/>
                                          </p:val>
                                        </p:tav>
                                      </p:tavLst>
                                    </p:anim>
                                    <p:animEffect transition="in" filter="fade">
                                      <p:cBhvr>
                                        <p:cTn id="27" dur="500"/>
                                        <p:tgtEl>
                                          <p:spTgt spid="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376" grpId="0" animBg="1"/>
      <p:bldP spid="377" grpId="0" animBg="1"/>
      <p:bldP spid="37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勝ちの局面：チェス</a:t>
            </a:r>
            <a:endParaRPr kumimoji="1" lang="ja-JP" altLang="en-US" dirty="0"/>
          </a:p>
        </p:txBody>
      </p:sp>
      <p:grpSp>
        <p:nvGrpSpPr>
          <p:cNvPr id="3" name="グループ化 2"/>
          <p:cNvGrpSpPr/>
          <p:nvPr/>
        </p:nvGrpSpPr>
        <p:grpSpPr>
          <a:xfrm>
            <a:off x="562304" y="1245449"/>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5" name="図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8439" y="4893502"/>
            <a:ext cx="485775" cy="442913"/>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6419" y="3842230"/>
            <a:ext cx="485775" cy="442913"/>
          </a:xfrm>
          <a:prstGeom prst="rect">
            <a:avLst/>
          </a:prstGeom>
        </p:spPr>
      </p:pic>
      <p:sp>
        <p:nvSpPr>
          <p:cNvPr id="91" name="テキスト ボックス 90"/>
          <p:cNvSpPr txBox="1"/>
          <p:nvPr/>
        </p:nvSpPr>
        <p:spPr>
          <a:xfrm>
            <a:off x="2243622" y="6333875"/>
            <a:ext cx="1806906" cy="523220"/>
          </a:xfrm>
          <a:prstGeom prst="rect">
            <a:avLst/>
          </a:prstGeom>
          <a:noFill/>
        </p:spPr>
        <p:txBody>
          <a:bodyPr wrap="none" rtlCol="0">
            <a:spAutoFit/>
          </a:bodyPr>
          <a:lstStyle/>
          <a:p>
            <a:r>
              <a:rPr lang="en-US" altLang="ja-JP" dirty="0">
                <a:latin typeface="Times New Roman" panose="02020603050405020304" pitchFamily="18" charset="0"/>
                <a:cs typeface="Times New Roman" panose="02020603050405020304" pitchFamily="18" charset="0"/>
              </a:rPr>
              <a:t>1.Qh8 </a:t>
            </a:r>
            <a:r>
              <a:rPr lang="ja-JP" altLang="en-US" dirty="0">
                <a:latin typeface="Times New Roman" panose="02020603050405020304" pitchFamily="18" charset="0"/>
                <a:cs typeface="Times New Roman" panose="02020603050405020304" pitchFamily="18" charset="0"/>
              </a:rPr>
              <a:t>まで</a:t>
            </a:r>
            <a:endParaRPr kumimoji="1" lang="ja-JP" altLang="en-US" dirty="0">
              <a:latin typeface="Times New Roman" panose="02020603050405020304" pitchFamily="18" charset="0"/>
              <a:cs typeface="Times New Roman" panose="02020603050405020304" pitchFamily="18" charset="0"/>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44107" y="2248610"/>
            <a:ext cx="457200" cy="428625"/>
          </a:xfrm>
          <a:prstGeom prst="rect">
            <a:avLst/>
          </a:prstGeom>
        </p:spPr>
      </p:pic>
      <p:pic>
        <p:nvPicPr>
          <p:cNvPr id="90" name="図 8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3051" y="1726406"/>
            <a:ext cx="400050" cy="442913"/>
          </a:xfrm>
          <a:prstGeom prst="rect">
            <a:avLst/>
          </a:prstGeom>
        </p:spPr>
      </p:pic>
      <p:pic>
        <p:nvPicPr>
          <p:cNvPr id="93" name="図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74999" y="3345712"/>
            <a:ext cx="328613" cy="400050"/>
          </a:xfrm>
          <a:prstGeom prst="rect">
            <a:avLst/>
          </a:prstGeom>
        </p:spPr>
      </p:pic>
      <p:sp>
        <p:nvSpPr>
          <p:cNvPr id="94" name="テキスト ボックス 93"/>
          <p:cNvSpPr txBox="1"/>
          <p:nvPr/>
        </p:nvSpPr>
        <p:spPr>
          <a:xfrm>
            <a:off x="5823035" y="1266259"/>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kumimoji="1" lang="ja-JP" altLang="en-US" dirty="0">
              <a:latin typeface="Times New Roman" panose="02020603050405020304" pitchFamily="18" charset="0"/>
            </a:endParaRPr>
          </a:p>
        </p:txBody>
      </p:sp>
      <p:sp>
        <p:nvSpPr>
          <p:cNvPr id="95" name="テキスト ボックス 94"/>
          <p:cNvSpPr txBox="1"/>
          <p:nvPr/>
        </p:nvSpPr>
        <p:spPr>
          <a:xfrm>
            <a:off x="5795895" y="1997651"/>
            <a:ext cx="3060453" cy="1348061"/>
          </a:xfrm>
          <a:prstGeom prst="rect">
            <a:avLst/>
          </a:prstGeom>
          <a:noFill/>
        </p:spPr>
        <p:txBody>
          <a:bodyPr wrap="none" rtlCol="0">
            <a:spAutoFit/>
          </a:bodyPr>
          <a:lstStyle/>
          <a:p>
            <a:pPr algn="l"/>
            <a:r>
              <a:rPr lang="ja-JP" altLang="en-US" sz="2400" dirty="0"/>
              <a:t>黒が指せる手は</a:t>
            </a:r>
            <a:endParaRPr lang="en-US" altLang="ja-JP" sz="2400" dirty="0"/>
          </a:p>
          <a:p>
            <a:pPr algn="l"/>
            <a:r>
              <a:rPr lang="en-US" altLang="ja-JP" sz="2400" dirty="0"/>
              <a:t>Kh5, Kh4, Kh3, Kf4</a:t>
            </a:r>
            <a:r>
              <a:rPr lang="ja-JP" altLang="en-US" sz="2400" dirty="0"/>
              <a:t> の</a:t>
            </a:r>
            <a:endParaRPr lang="en-US" altLang="ja-JP" sz="2400" dirty="0"/>
          </a:p>
          <a:p>
            <a:pPr algn="l"/>
            <a:r>
              <a:rPr lang="en-US" altLang="ja-JP" sz="2400" dirty="0"/>
              <a:t>4</a:t>
            </a:r>
            <a:r>
              <a:rPr lang="ja-JP" altLang="en-US" sz="2400" dirty="0"/>
              <a:t>通り</a:t>
            </a:r>
            <a:endParaRPr lang="en-US" altLang="ja-JP" sz="2400" dirty="0"/>
          </a:p>
        </p:txBody>
      </p:sp>
      <p:sp>
        <p:nvSpPr>
          <p:cNvPr id="110" name="テキスト ボックス 109"/>
          <p:cNvSpPr txBox="1"/>
          <p:nvPr/>
        </p:nvSpPr>
        <p:spPr>
          <a:xfrm>
            <a:off x="6066416" y="3562658"/>
            <a:ext cx="2404826" cy="904863"/>
          </a:xfrm>
          <a:prstGeom prst="rect">
            <a:avLst/>
          </a:prstGeom>
          <a:noFill/>
        </p:spPr>
        <p:txBody>
          <a:bodyPr wrap="none" rtlCol="0">
            <a:spAutoFit/>
          </a:bodyPr>
          <a:lstStyle/>
          <a:p>
            <a:pPr algn="l"/>
            <a:r>
              <a:rPr lang="ja-JP" altLang="en-US" sz="2400" dirty="0"/>
              <a:t>どの手を差しても</a:t>
            </a:r>
            <a:endParaRPr lang="en-US" altLang="ja-JP" sz="2400" dirty="0"/>
          </a:p>
          <a:p>
            <a:pPr algn="l"/>
            <a:r>
              <a:rPr lang="ja-JP" altLang="en-US" sz="2400" dirty="0"/>
              <a:t>チェックメイト！</a:t>
            </a:r>
            <a:endParaRPr lang="en-US" altLang="ja-JP" sz="2400" dirty="0"/>
          </a:p>
        </p:txBody>
      </p:sp>
      <p:sp>
        <p:nvSpPr>
          <p:cNvPr id="111" name="テキスト ボックス 110"/>
          <p:cNvSpPr txBox="1"/>
          <p:nvPr/>
        </p:nvSpPr>
        <p:spPr>
          <a:xfrm>
            <a:off x="5887652" y="5931949"/>
            <a:ext cx="2912977" cy="523220"/>
          </a:xfrm>
          <a:prstGeom prst="rect">
            <a:avLst/>
          </a:prstGeom>
          <a:noFill/>
        </p:spPr>
        <p:txBody>
          <a:bodyPr wrap="none" rtlCol="0">
            <a:spAutoFit/>
          </a:bodyPr>
          <a:lstStyle/>
          <a:p>
            <a:pPr algn="l"/>
            <a:r>
              <a:rPr lang="ja-JP" altLang="en-US" dirty="0"/>
              <a:t>この局面も白勝ち</a:t>
            </a:r>
            <a:endParaRPr lang="en-US" altLang="ja-JP" dirty="0"/>
          </a:p>
        </p:txBody>
      </p:sp>
    </p:spTree>
    <p:extLst>
      <p:ext uri="{BB962C8B-B14F-4D97-AF65-F5344CB8AC3E}">
        <p14:creationId xmlns:p14="http://schemas.microsoft.com/office/powerpoint/2010/main" val="29473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additive="base">
                                        <p:cTn id="7" dur="500" fill="hold"/>
                                        <p:tgtEl>
                                          <p:spTgt spid="110"/>
                                        </p:tgtEl>
                                        <p:attrNameLst>
                                          <p:attrName>ppt_x</p:attrName>
                                        </p:attrNameLst>
                                      </p:cBhvr>
                                      <p:tavLst>
                                        <p:tav tm="0">
                                          <p:val>
                                            <p:strVal val="#ppt_x"/>
                                          </p:val>
                                        </p:tav>
                                        <p:tav tm="100000">
                                          <p:val>
                                            <p:strVal val="#ppt_x"/>
                                          </p:val>
                                        </p:tav>
                                      </p:tavLst>
                                    </p:anim>
                                    <p:anim calcmode="lin" valueType="num">
                                      <p:cBhvr additive="base">
                                        <p:cTn id="8" dur="500" fill="hold"/>
                                        <p:tgtEl>
                                          <p:spTgt spid="1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1"/>
                                        </p:tgtEl>
                                        <p:attrNameLst>
                                          <p:attrName>style.visibility</p:attrName>
                                        </p:attrNameLst>
                                      </p:cBhvr>
                                      <p:to>
                                        <p:strVal val="visible"/>
                                      </p:to>
                                    </p:set>
                                    <p:anim calcmode="lin" valueType="num">
                                      <p:cBhvr additive="base">
                                        <p:cTn id="13" dur="500" fill="hold"/>
                                        <p:tgtEl>
                                          <p:spTgt spid="111"/>
                                        </p:tgtEl>
                                        <p:attrNameLst>
                                          <p:attrName>ppt_x</p:attrName>
                                        </p:attrNameLst>
                                      </p:cBhvr>
                                      <p:tavLst>
                                        <p:tav tm="0">
                                          <p:val>
                                            <p:strVal val="#ppt_x"/>
                                          </p:val>
                                        </p:tav>
                                        <p:tav tm="100000">
                                          <p:val>
                                            <p:strVal val="#ppt_x"/>
                                          </p:val>
                                        </p:tav>
                                      </p:tavLst>
                                    </p:anim>
                                    <p:anim calcmode="lin" valueType="num">
                                      <p:cBhvr additive="base">
                                        <p:cTn id="14"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1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勝ちの局面：チェス</a:t>
            </a:r>
            <a:endParaRPr kumimoji="1" lang="ja-JP" altLang="en-US" dirty="0"/>
          </a:p>
        </p:txBody>
      </p:sp>
      <p:grpSp>
        <p:nvGrpSpPr>
          <p:cNvPr id="3" name="グループ化 2"/>
          <p:cNvGrpSpPr/>
          <p:nvPr/>
        </p:nvGrpSpPr>
        <p:grpSpPr>
          <a:xfrm>
            <a:off x="562304" y="1245449"/>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5" name="図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8439" y="4893502"/>
            <a:ext cx="485775" cy="442913"/>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6419" y="3842230"/>
            <a:ext cx="485775" cy="442913"/>
          </a:xfrm>
          <a:prstGeom prst="rect">
            <a:avLst/>
          </a:prstGeom>
        </p:spPr>
      </p:pic>
      <p:sp>
        <p:nvSpPr>
          <p:cNvPr id="92" name="テキスト ボックス 91"/>
          <p:cNvSpPr txBox="1"/>
          <p:nvPr/>
        </p:nvSpPr>
        <p:spPr>
          <a:xfrm>
            <a:off x="5823035" y="1266259"/>
            <a:ext cx="902811" cy="523220"/>
          </a:xfrm>
          <a:prstGeom prst="rect">
            <a:avLst/>
          </a:prstGeom>
          <a:noFill/>
        </p:spPr>
        <p:txBody>
          <a:bodyPr wrap="none" rtlCol="0">
            <a:spAutoFit/>
          </a:bodyPr>
          <a:lstStyle/>
          <a:p>
            <a:pPr algn="l"/>
            <a:r>
              <a:rPr lang="ja-JP" altLang="en-US" dirty="0">
                <a:latin typeface="Times New Roman" panose="02020603050405020304" pitchFamily="18" charset="0"/>
              </a:rPr>
              <a:t>白番</a:t>
            </a:r>
            <a:endParaRPr kumimoji="1" lang="ja-JP" altLang="en-US" dirty="0">
              <a:latin typeface="Times New Roman" panose="02020603050405020304" pitchFamily="18" charset="0"/>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37322" y="2248610"/>
            <a:ext cx="457200" cy="428625"/>
          </a:xfrm>
          <a:prstGeom prst="rect">
            <a:avLst/>
          </a:prstGeom>
        </p:spPr>
      </p:pic>
      <p:pic>
        <p:nvPicPr>
          <p:cNvPr id="90" name="図 8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20005" y="2779887"/>
            <a:ext cx="400050" cy="442913"/>
          </a:xfrm>
          <a:prstGeom prst="rect">
            <a:avLst/>
          </a:prstGeom>
        </p:spPr>
      </p:pic>
      <p:pic>
        <p:nvPicPr>
          <p:cNvPr id="93" name="図 9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74999" y="3345712"/>
            <a:ext cx="328613" cy="400050"/>
          </a:xfrm>
          <a:prstGeom prst="rect">
            <a:avLst/>
          </a:prstGeom>
        </p:spPr>
      </p:pic>
      <p:sp>
        <p:nvSpPr>
          <p:cNvPr id="94" name="テキスト ボックス 93"/>
          <p:cNvSpPr txBox="1"/>
          <p:nvPr/>
        </p:nvSpPr>
        <p:spPr>
          <a:xfrm>
            <a:off x="5897047" y="2020353"/>
            <a:ext cx="2263761" cy="904863"/>
          </a:xfrm>
          <a:prstGeom prst="rect">
            <a:avLst/>
          </a:prstGeom>
          <a:noFill/>
        </p:spPr>
        <p:txBody>
          <a:bodyPr wrap="none" rtlCol="0">
            <a:spAutoFit/>
          </a:bodyPr>
          <a:lstStyle/>
          <a:p>
            <a:pPr algn="l"/>
            <a:r>
              <a:rPr lang="ja-JP" altLang="en-US" sz="2400" dirty="0"/>
              <a:t>白は様々な手を</a:t>
            </a:r>
            <a:endParaRPr lang="en-US" altLang="ja-JP" sz="2400" dirty="0"/>
          </a:p>
          <a:p>
            <a:pPr algn="l"/>
            <a:r>
              <a:rPr lang="ja-JP" altLang="en-US" sz="2400" dirty="0"/>
              <a:t>指せるが</a:t>
            </a:r>
            <a:r>
              <a:rPr lang="en-US" altLang="ja-JP" sz="2400" dirty="0"/>
              <a:t>…</a:t>
            </a:r>
          </a:p>
        </p:txBody>
      </p:sp>
      <p:sp>
        <p:nvSpPr>
          <p:cNvPr id="95" name="テキスト ボックス 94"/>
          <p:cNvSpPr txBox="1"/>
          <p:nvPr/>
        </p:nvSpPr>
        <p:spPr>
          <a:xfrm>
            <a:off x="5897047" y="3141549"/>
            <a:ext cx="2893741" cy="1348061"/>
          </a:xfrm>
          <a:prstGeom prst="rect">
            <a:avLst/>
          </a:prstGeom>
          <a:noFill/>
        </p:spPr>
        <p:txBody>
          <a:bodyPr wrap="none" rtlCol="0">
            <a:spAutoFit/>
          </a:bodyPr>
          <a:lstStyle/>
          <a:p>
            <a:pPr algn="l"/>
            <a:r>
              <a:rPr lang="ja-JP" altLang="en-US" sz="2400" dirty="0"/>
              <a:t>白はクイーンを</a:t>
            </a:r>
            <a:endParaRPr lang="en-US" altLang="ja-JP" sz="2400" dirty="0"/>
          </a:p>
          <a:p>
            <a:pPr algn="l"/>
            <a:r>
              <a:rPr lang="en-US" altLang="ja-JP" sz="2400" dirty="0"/>
              <a:t>h8</a:t>
            </a:r>
            <a:r>
              <a:rPr kumimoji="1" lang="en-US" altLang="ja-JP" sz="2400" dirty="0"/>
              <a:t> </a:t>
            </a:r>
            <a:r>
              <a:rPr kumimoji="1" lang="ja-JP" altLang="en-US" sz="2400" dirty="0"/>
              <a:t>に動かせば</a:t>
            </a:r>
            <a:endParaRPr kumimoji="1" lang="en-US" altLang="ja-JP" sz="2400" dirty="0"/>
          </a:p>
          <a:p>
            <a:pPr algn="l"/>
            <a:r>
              <a:rPr lang="en-US" altLang="ja-JP" sz="2400" dirty="0"/>
              <a:t>1</a:t>
            </a:r>
            <a:r>
              <a:rPr lang="ja-JP" altLang="en-US" sz="2400" dirty="0"/>
              <a:t>手後にチェックメイト</a:t>
            </a:r>
            <a:endParaRPr kumimoji="1" lang="en-US" altLang="ja-JP" sz="2400" dirty="0"/>
          </a:p>
        </p:txBody>
      </p:sp>
      <p:sp>
        <p:nvSpPr>
          <p:cNvPr id="96" name="テキスト ボックス 95"/>
          <p:cNvSpPr txBox="1"/>
          <p:nvPr/>
        </p:nvSpPr>
        <p:spPr>
          <a:xfrm>
            <a:off x="5887652" y="5931949"/>
            <a:ext cx="2912977" cy="523220"/>
          </a:xfrm>
          <a:prstGeom prst="rect">
            <a:avLst/>
          </a:prstGeom>
          <a:noFill/>
        </p:spPr>
        <p:txBody>
          <a:bodyPr wrap="none" rtlCol="0">
            <a:spAutoFit/>
          </a:bodyPr>
          <a:lstStyle/>
          <a:p>
            <a:pPr algn="l"/>
            <a:r>
              <a:rPr lang="ja-JP" altLang="en-US" dirty="0"/>
              <a:t>この局面も白勝ち</a:t>
            </a:r>
            <a:endParaRPr lang="en-US" altLang="ja-JP" dirty="0"/>
          </a:p>
        </p:txBody>
      </p:sp>
      <p:grpSp>
        <p:nvGrpSpPr>
          <p:cNvPr id="97" name="グループ化 96"/>
          <p:cNvGrpSpPr/>
          <p:nvPr/>
        </p:nvGrpSpPr>
        <p:grpSpPr>
          <a:xfrm>
            <a:off x="3653036" y="1941275"/>
            <a:ext cx="1300765" cy="1304861"/>
            <a:chOff x="283691" y="-297227"/>
            <a:chExt cx="1300765" cy="1304861"/>
          </a:xfrm>
        </p:grpSpPr>
        <p:sp>
          <p:nvSpPr>
            <p:cNvPr id="98" name="円/楕円 97"/>
            <p:cNvSpPr/>
            <p:nvPr/>
          </p:nvSpPr>
          <p:spPr bwMode="auto">
            <a:xfrm>
              <a:off x="283691" y="502783"/>
              <a:ext cx="504851" cy="504851"/>
            </a:xfrm>
            <a:prstGeom prst="ellipse">
              <a:avLst/>
            </a:prstGeom>
            <a:noFill/>
            <a:ln w="38100" cap="flat" cmpd="sng" algn="ctr">
              <a:solidFill>
                <a:srgbClr val="00FF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99" name="直線矢印コネクタ 98"/>
            <p:cNvCxnSpPr>
              <a:stCxn id="98" idx="7"/>
            </p:cNvCxnSpPr>
            <p:nvPr/>
          </p:nvCxnSpPr>
          <p:spPr bwMode="auto">
            <a:xfrm flipV="1">
              <a:off x="714608" y="-297227"/>
              <a:ext cx="869848" cy="873944"/>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30761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left)">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5"/>
                                        </p:tgtEl>
                                        <p:attrNameLst>
                                          <p:attrName>style.visibility</p:attrName>
                                        </p:attrNameLst>
                                      </p:cBhvr>
                                      <p:to>
                                        <p:strVal val="visible"/>
                                      </p:to>
                                    </p:set>
                                    <p:anim calcmode="lin" valueType="num">
                                      <p:cBhvr additive="base">
                                        <p:cTn id="12" dur="500" fill="hold"/>
                                        <p:tgtEl>
                                          <p:spTgt spid="95"/>
                                        </p:tgtEl>
                                        <p:attrNameLst>
                                          <p:attrName>ppt_x</p:attrName>
                                        </p:attrNameLst>
                                      </p:cBhvr>
                                      <p:tavLst>
                                        <p:tav tm="0">
                                          <p:val>
                                            <p:strVal val="#ppt_x"/>
                                          </p:val>
                                        </p:tav>
                                        <p:tav tm="100000">
                                          <p:val>
                                            <p:strVal val="#ppt_x"/>
                                          </p:val>
                                        </p:tav>
                                      </p:tavLst>
                                    </p:anim>
                                    <p:anim calcmode="lin" valueType="num">
                                      <p:cBhvr additive="base">
                                        <p:cTn id="13"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6"/>
                                        </p:tgtEl>
                                        <p:attrNameLst>
                                          <p:attrName>style.visibility</p:attrName>
                                        </p:attrNameLst>
                                      </p:cBhvr>
                                      <p:to>
                                        <p:strVal val="visible"/>
                                      </p:to>
                                    </p:set>
                                    <p:anim calcmode="lin" valueType="num">
                                      <p:cBhvr additive="base">
                                        <p:cTn id="18" dur="500" fill="hold"/>
                                        <p:tgtEl>
                                          <p:spTgt spid="96"/>
                                        </p:tgtEl>
                                        <p:attrNameLst>
                                          <p:attrName>ppt_x</p:attrName>
                                        </p:attrNameLst>
                                      </p:cBhvr>
                                      <p:tavLst>
                                        <p:tav tm="0">
                                          <p:val>
                                            <p:strVal val="#ppt_x"/>
                                          </p:val>
                                        </p:tav>
                                        <p:tav tm="100000">
                                          <p:val>
                                            <p:strVal val="#ppt_x"/>
                                          </p:val>
                                        </p:tav>
                                      </p:tavLst>
                                    </p:anim>
                                    <p:anim calcmode="lin" valueType="num">
                                      <p:cBhvr additive="base">
                                        <p:cTn id="19" dur="500" fill="hold"/>
                                        <p:tgtEl>
                                          <p:spTgt spid="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9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勝ちの局面：チェス</a:t>
            </a:r>
          </a:p>
        </p:txBody>
      </p:sp>
      <p:grpSp>
        <p:nvGrpSpPr>
          <p:cNvPr id="135" name="グループ化 134"/>
          <p:cNvGrpSpPr/>
          <p:nvPr/>
        </p:nvGrpSpPr>
        <p:grpSpPr>
          <a:xfrm>
            <a:off x="1143000" y="1600200"/>
            <a:ext cx="7162800" cy="4800600"/>
            <a:chOff x="1143000" y="1600200"/>
            <a:chExt cx="7162800" cy="4800600"/>
          </a:xfrm>
        </p:grpSpPr>
        <p:sp>
          <p:nvSpPr>
            <p:cNvPr id="42" name="円/楕円 41"/>
            <p:cNvSpPr/>
            <p:nvPr/>
          </p:nvSpPr>
          <p:spPr bwMode="auto">
            <a:xfrm>
              <a:off x="1219200" y="59436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49" name="直線矢印コネクタ 48"/>
            <p:cNvCxnSpPr>
              <a:endCxn id="42" idx="0"/>
            </p:cNvCxnSpPr>
            <p:nvPr/>
          </p:nvCxnSpPr>
          <p:spPr bwMode="auto">
            <a:xfrm flipH="1">
              <a:off x="1447800" y="4953000"/>
              <a:ext cx="609601"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1828800" y="4953000"/>
              <a:ext cx="228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2057400" y="4953000"/>
              <a:ext cx="4572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2057400" y="5029200"/>
              <a:ext cx="228600"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a:off x="2057400" y="4953000"/>
              <a:ext cx="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円/楕円 73"/>
            <p:cNvSpPr/>
            <p:nvPr/>
          </p:nvSpPr>
          <p:spPr bwMode="auto">
            <a:xfrm>
              <a:off x="1828800" y="44958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テキスト ボックス 74"/>
            <p:cNvSpPr txBox="1"/>
            <p:nvPr/>
          </p:nvSpPr>
          <p:spPr>
            <a:xfrm>
              <a:off x="1143000" y="5029200"/>
              <a:ext cx="689611" cy="523220"/>
            </a:xfrm>
            <a:prstGeom prst="rect">
              <a:avLst/>
            </a:prstGeom>
            <a:noFill/>
          </p:spPr>
          <p:txBody>
            <a:bodyPr wrap="none" rtlCol="0">
              <a:spAutoFit/>
            </a:bodyPr>
            <a:lstStyle/>
            <a:p>
              <a:r>
                <a:rPr kumimoji="1" lang="en-US" altLang="ja-JP" dirty="0"/>
                <a:t>Bf5</a:t>
              </a:r>
              <a:endParaRPr kumimoji="1" lang="ja-JP" altLang="en-US" dirty="0"/>
            </a:p>
          </p:txBody>
        </p:sp>
        <p:sp>
          <p:nvSpPr>
            <p:cNvPr id="76" name="円/楕円 75"/>
            <p:cNvSpPr/>
            <p:nvPr/>
          </p:nvSpPr>
          <p:spPr bwMode="auto">
            <a:xfrm>
              <a:off x="3124200" y="59436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77" name="直線矢印コネクタ 76"/>
            <p:cNvCxnSpPr>
              <a:endCxn id="76" idx="0"/>
            </p:cNvCxnSpPr>
            <p:nvPr/>
          </p:nvCxnSpPr>
          <p:spPr bwMode="auto">
            <a:xfrm flipH="1">
              <a:off x="3352800" y="4953000"/>
              <a:ext cx="609601"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flipH="1">
              <a:off x="3733800" y="4953000"/>
              <a:ext cx="228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a:off x="3962400" y="4953000"/>
              <a:ext cx="4572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p:nvPr/>
          </p:nvCxnSpPr>
          <p:spPr bwMode="auto">
            <a:xfrm>
              <a:off x="3962400" y="5029200"/>
              <a:ext cx="228600"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p:nvPr/>
          </p:nvCxnSpPr>
          <p:spPr bwMode="auto">
            <a:xfrm>
              <a:off x="3962400" y="4953000"/>
              <a:ext cx="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円/楕円 81"/>
            <p:cNvSpPr/>
            <p:nvPr/>
          </p:nvSpPr>
          <p:spPr bwMode="auto">
            <a:xfrm>
              <a:off x="3733800" y="44958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テキスト ボックス 82"/>
            <p:cNvSpPr txBox="1"/>
            <p:nvPr/>
          </p:nvSpPr>
          <p:spPr>
            <a:xfrm>
              <a:off x="3048000" y="5029200"/>
              <a:ext cx="689611" cy="523220"/>
            </a:xfrm>
            <a:prstGeom prst="rect">
              <a:avLst/>
            </a:prstGeom>
            <a:noFill/>
          </p:spPr>
          <p:txBody>
            <a:bodyPr wrap="none" rtlCol="0">
              <a:spAutoFit/>
            </a:bodyPr>
            <a:lstStyle/>
            <a:p>
              <a:r>
                <a:rPr kumimoji="1" lang="en-US" altLang="ja-JP" dirty="0"/>
                <a:t>Bf5</a:t>
              </a:r>
              <a:endParaRPr kumimoji="1" lang="ja-JP" altLang="en-US" dirty="0"/>
            </a:p>
          </p:txBody>
        </p:sp>
        <p:sp>
          <p:nvSpPr>
            <p:cNvPr id="84" name="円/楕円 83"/>
            <p:cNvSpPr/>
            <p:nvPr/>
          </p:nvSpPr>
          <p:spPr bwMode="auto">
            <a:xfrm>
              <a:off x="5105400" y="59436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85" name="直線矢印コネクタ 84"/>
            <p:cNvCxnSpPr>
              <a:endCxn id="84" idx="0"/>
            </p:cNvCxnSpPr>
            <p:nvPr/>
          </p:nvCxnSpPr>
          <p:spPr bwMode="auto">
            <a:xfrm flipH="1">
              <a:off x="5334000" y="4953000"/>
              <a:ext cx="609601"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5715000" y="4953000"/>
              <a:ext cx="228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5943600" y="4953000"/>
              <a:ext cx="4572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5943600" y="5029200"/>
              <a:ext cx="228600"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5943600" y="4953000"/>
              <a:ext cx="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円/楕円 89"/>
            <p:cNvSpPr/>
            <p:nvPr/>
          </p:nvSpPr>
          <p:spPr bwMode="auto">
            <a:xfrm>
              <a:off x="5715000" y="44958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テキスト ボックス 90"/>
            <p:cNvSpPr txBox="1"/>
            <p:nvPr/>
          </p:nvSpPr>
          <p:spPr>
            <a:xfrm>
              <a:off x="5029200" y="5029200"/>
              <a:ext cx="689611" cy="523220"/>
            </a:xfrm>
            <a:prstGeom prst="rect">
              <a:avLst/>
            </a:prstGeom>
            <a:noFill/>
          </p:spPr>
          <p:txBody>
            <a:bodyPr wrap="none" rtlCol="0">
              <a:spAutoFit/>
            </a:bodyPr>
            <a:lstStyle/>
            <a:p>
              <a:r>
                <a:rPr kumimoji="1" lang="en-US" altLang="ja-JP" dirty="0"/>
                <a:t>Bf5</a:t>
              </a:r>
              <a:endParaRPr kumimoji="1" lang="ja-JP" altLang="en-US" dirty="0"/>
            </a:p>
          </p:txBody>
        </p:sp>
        <p:sp>
          <p:nvSpPr>
            <p:cNvPr id="92" name="円/楕円 91"/>
            <p:cNvSpPr/>
            <p:nvPr/>
          </p:nvSpPr>
          <p:spPr bwMode="auto">
            <a:xfrm>
              <a:off x="7010400" y="59436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93" name="直線矢印コネクタ 92"/>
            <p:cNvCxnSpPr>
              <a:endCxn id="92" idx="0"/>
            </p:cNvCxnSpPr>
            <p:nvPr/>
          </p:nvCxnSpPr>
          <p:spPr bwMode="auto">
            <a:xfrm flipH="1">
              <a:off x="7239000" y="4953000"/>
              <a:ext cx="609601"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flipH="1">
              <a:off x="7620000" y="4953000"/>
              <a:ext cx="228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a:off x="7848600" y="4953000"/>
              <a:ext cx="4572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a:off x="7848600" y="5029200"/>
              <a:ext cx="228600"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a:off x="7848600" y="4953000"/>
              <a:ext cx="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円/楕円 97"/>
            <p:cNvSpPr/>
            <p:nvPr/>
          </p:nvSpPr>
          <p:spPr bwMode="auto">
            <a:xfrm>
              <a:off x="7620000" y="44958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9" name="テキスト ボックス 98"/>
            <p:cNvSpPr txBox="1"/>
            <p:nvPr/>
          </p:nvSpPr>
          <p:spPr>
            <a:xfrm>
              <a:off x="6874085" y="5029200"/>
              <a:ext cx="809837" cy="523220"/>
            </a:xfrm>
            <a:prstGeom prst="rect">
              <a:avLst/>
            </a:prstGeom>
            <a:noFill/>
          </p:spPr>
          <p:txBody>
            <a:bodyPr wrap="none" rtlCol="0">
              <a:spAutoFit/>
            </a:bodyPr>
            <a:lstStyle/>
            <a:p>
              <a:r>
                <a:rPr lang="en-US" altLang="ja-JP" dirty="0"/>
                <a:t>Qd4</a:t>
              </a:r>
              <a:endParaRPr kumimoji="1" lang="ja-JP" altLang="en-US" dirty="0"/>
            </a:p>
          </p:txBody>
        </p:sp>
        <p:sp>
          <p:nvSpPr>
            <p:cNvPr id="100" name="円/楕円 99"/>
            <p:cNvSpPr/>
            <p:nvPr/>
          </p:nvSpPr>
          <p:spPr bwMode="auto">
            <a:xfrm>
              <a:off x="4724400" y="30480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01" name="直線矢印コネクタ 100"/>
            <p:cNvCxnSpPr>
              <a:stCxn id="100" idx="4"/>
              <a:endCxn id="82" idx="0"/>
            </p:cNvCxnSpPr>
            <p:nvPr/>
          </p:nvCxnSpPr>
          <p:spPr bwMode="auto">
            <a:xfrm flipH="1">
              <a:off x="3962400" y="3505200"/>
              <a:ext cx="990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a:stCxn id="100" idx="4"/>
              <a:endCxn id="90" idx="0"/>
            </p:cNvCxnSpPr>
            <p:nvPr/>
          </p:nvCxnSpPr>
          <p:spPr bwMode="auto">
            <a:xfrm>
              <a:off x="4953000" y="3505200"/>
              <a:ext cx="990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a:stCxn id="100" idx="4"/>
              <a:endCxn id="74" idx="0"/>
            </p:cNvCxnSpPr>
            <p:nvPr/>
          </p:nvCxnSpPr>
          <p:spPr bwMode="auto">
            <a:xfrm flipH="1">
              <a:off x="2057400" y="3505200"/>
              <a:ext cx="2895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0" idx="4"/>
              <a:endCxn id="98" idx="0"/>
            </p:cNvCxnSpPr>
            <p:nvPr/>
          </p:nvCxnSpPr>
          <p:spPr bwMode="auto">
            <a:xfrm>
              <a:off x="4953000" y="3505200"/>
              <a:ext cx="2895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flipH="1">
              <a:off x="4953000" y="2057400"/>
              <a:ext cx="609601"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p:cNvCxnSpPr/>
            <p:nvPr/>
          </p:nvCxnSpPr>
          <p:spPr bwMode="auto">
            <a:xfrm flipH="1">
              <a:off x="5334000" y="2057400"/>
              <a:ext cx="2286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a:off x="5562600" y="2057400"/>
              <a:ext cx="4572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p:nvPr/>
          </p:nvCxnSpPr>
          <p:spPr bwMode="auto">
            <a:xfrm>
              <a:off x="5562600" y="2133600"/>
              <a:ext cx="228600"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a:off x="5562600" y="2057400"/>
              <a:ext cx="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円/楕円 118"/>
            <p:cNvSpPr/>
            <p:nvPr/>
          </p:nvSpPr>
          <p:spPr bwMode="auto">
            <a:xfrm>
              <a:off x="5334000" y="16002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テキスト ボックス 119"/>
            <p:cNvSpPr txBox="1"/>
            <p:nvPr/>
          </p:nvSpPr>
          <p:spPr>
            <a:xfrm>
              <a:off x="2362200" y="3733800"/>
              <a:ext cx="801822" cy="523220"/>
            </a:xfrm>
            <a:prstGeom prst="rect">
              <a:avLst/>
            </a:prstGeom>
            <a:noFill/>
          </p:spPr>
          <p:txBody>
            <a:bodyPr wrap="none" rtlCol="0">
              <a:spAutoFit/>
            </a:bodyPr>
            <a:lstStyle/>
            <a:p>
              <a:r>
                <a:rPr kumimoji="1" lang="en-US" altLang="ja-JP" dirty="0"/>
                <a:t>Kh5</a:t>
              </a:r>
            </a:p>
          </p:txBody>
        </p:sp>
        <p:sp>
          <p:nvSpPr>
            <p:cNvPr id="121" name="テキスト ボックス 120"/>
            <p:cNvSpPr txBox="1"/>
            <p:nvPr/>
          </p:nvSpPr>
          <p:spPr>
            <a:xfrm>
              <a:off x="3505200" y="3962400"/>
              <a:ext cx="801822" cy="523220"/>
            </a:xfrm>
            <a:prstGeom prst="rect">
              <a:avLst/>
            </a:prstGeom>
            <a:noFill/>
          </p:spPr>
          <p:txBody>
            <a:bodyPr wrap="none" rtlCol="0">
              <a:spAutoFit/>
            </a:bodyPr>
            <a:lstStyle/>
            <a:p>
              <a:r>
                <a:rPr kumimoji="1" lang="en-US" altLang="ja-JP" dirty="0"/>
                <a:t>Kh4</a:t>
              </a:r>
            </a:p>
          </p:txBody>
        </p:sp>
        <p:sp>
          <p:nvSpPr>
            <p:cNvPr id="122" name="テキスト ボックス 121"/>
            <p:cNvSpPr txBox="1"/>
            <p:nvPr/>
          </p:nvSpPr>
          <p:spPr>
            <a:xfrm>
              <a:off x="5638800" y="3962400"/>
              <a:ext cx="801823" cy="523220"/>
            </a:xfrm>
            <a:prstGeom prst="rect">
              <a:avLst/>
            </a:prstGeom>
            <a:noFill/>
          </p:spPr>
          <p:txBody>
            <a:bodyPr wrap="none" rtlCol="0">
              <a:spAutoFit/>
            </a:bodyPr>
            <a:lstStyle/>
            <a:p>
              <a:r>
                <a:rPr kumimoji="1" lang="en-US" altLang="ja-JP" dirty="0"/>
                <a:t>Kh3</a:t>
              </a:r>
            </a:p>
          </p:txBody>
        </p:sp>
        <p:sp>
          <p:nvSpPr>
            <p:cNvPr id="123" name="テキスト ボックス 122"/>
            <p:cNvSpPr txBox="1"/>
            <p:nvPr/>
          </p:nvSpPr>
          <p:spPr>
            <a:xfrm>
              <a:off x="6858000" y="3810000"/>
              <a:ext cx="734496" cy="523220"/>
            </a:xfrm>
            <a:prstGeom prst="rect">
              <a:avLst/>
            </a:prstGeom>
            <a:noFill/>
          </p:spPr>
          <p:txBody>
            <a:bodyPr wrap="none" rtlCol="0">
              <a:spAutoFit/>
            </a:bodyPr>
            <a:lstStyle/>
            <a:p>
              <a:r>
                <a:rPr kumimoji="1" lang="en-US" altLang="ja-JP" dirty="0"/>
                <a:t>Kf4</a:t>
              </a:r>
            </a:p>
          </p:txBody>
        </p:sp>
        <p:sp>
          <p:nvSpPr>
            <p:cNvPr id="124" name="テキスト ボックス 123"/>
            <p:cNvSpPr txBox="1"/>
            <p:nvPr/>
          </p:nvSpPr>
          <p:spPr>
            <a:xfrm>
              <a:off x="4532725" y="2209800"/>
              <a:ext cx="813044" cy="523220"/>
            </a:xfrm>
            <a:prstGeom prst="rect">
              <a:avLst/>
            </a:prstGeom>
            <a:noFill/>
          </p:spPr>
          <p:txBody>
            <a:bodyPr wrap="none" rtlCol="0">
              <a:spAutoFit/>
            </a:bodyPr>
            <a:lstStyle/>
            <a:p>
              <a:r>
                <a:rPr lang="en-US" altLang="ja-JP" dirty="0"/>
                <a:t>Qh8</a:t>
              </a:r>
              <a:endParaRPr kumimoji="1" lang="en-US" altLang="ja-JP" dirty="0"/>
            </a:p>
          </p:txBody>
        </p:sp>
        <p:cxnSp>
          <p:nvCxnSpPr>
            <p:cNvPr id="125" name="直線矢印コネクタ 124"/>
            <p:cNvCxnSpPr>
              <a:stCxn id="119" idx="4"/>
            </p:cNvCxnSpPr>
            <p:nvPr/>
          </p:nvCxnSpPr>
          <p:spPr bwMode="auto">
            <a:xfrm>
              <a:off x="5562600" y="2057400"/>
              <a:ext cx="685800" cy="9906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8" name="テキスト ボックス 127"/>
          <p:cNvSpPr txBox="1"/>
          <p:nvPr/>
        </p:nvSpPr>
        <p:spPr>
          <a:xfrm>
            <a:off x="228600" y="1524000"/>
            <a:ext cx="902811" cy="523220"/>
          </a:xfrm>
          <a:prstGeom prst="rect">
            <a:avLst/>
          </a:prstGeom>
          <a:noFill/>
        </p:spPr>
        <p:txBody>
          <a:bodyPr wrap="none" rtlCol="0">
            <a:spAutoFit/>
          </a:bodyPr>
          <a:lstStyle/>
          <a:p>
            <a:r>
              <a:rPr lang="ja-JP" altLang="en-US" dirty="0"/>
              <a:t>白番</a:t>
            </a:r>
            <a:endParaRPr kumimoji="1" lang="ja-JP" altLang="en-US" dirty="0"/>
          </a:p>
        </p:txBody>
      </p:sp>
      <p:sp>
        <p:nvSpPr>
          <p:cNvPr id="129" name="テキスト ボックス 128"/>
          <p:cNvSpPr txBox="1"/>
          <p:nvPr/>
        </p:nvSpPr>
        <p:spPr>
          <a:xfrm>
            <a:off x="228600" y="3048000"/>
            <a:ext cx="902811" cy="523220"/>
          </a:xfrm>
          <a:prstGeom prst="rect">
            <a:avLst/>
          </a:prstGeom>
          <a:noFill/>
        </p:spPr>
        <p:txBody>
          <a:bodyPr wrap="none" rtlCol="0">
            <a:spAutoFit/>
          </a:bodyPr>
          <a:lstStyle/>
          <a:p>
            <a:r>
              <a:rPr lang="ja-JP" altLang="en-US" dirty="0"/>
              <a:t>黒番</a:t>
            </a:r>
            <a:endParaRPr kumimoji="1" lang="ja-JP" altLang="en-US" dirty="0"/>
          </a:p>
        </p:txBody>
      </p:sp>
      <p:sp>
        <p:nvSpPr>
          <p:cNvPr id="130" name="テキスト ボックス 129"/>
          <p:cNvSpPr txBox="1"/>
          <p:nvPr/>
        </p:nvSpPr>
        <p:spPr>
          <a:xfrm>
            <a:off x="228600" y="4419600"/>
            <a:ext cx="902811" cy="523220"/>
          </a:xfrm>
          <a:prstGeom prst="rect">
            <a:avLst/>
          </a:prstGeom>
          <a:noFill/>
        </p:spPr>
        <p:txBody>
          <a:bodyPr wrap="none" rtlCol="0">
            <a:spAutoFit/>
          </a:bodyPr>
          <a:lstStyle/>
          <a:p>
            <a:r>
              <a:rPr lang="ja-JP" altLang="en-US" dirty="0"/>
              <a:t>白番</a:t>
            </a:r>
            <a:endParaRPr kumimoji="1" lang="ja-JP" altLang="en-US" dirty="0"/>
          </a:p>
        </p:txBody>
      </p:sp>
      <p:sp>
        <p:nvSpPr>
          <p:cNvPr id="131" name="テキスト ボックス 130"/>
          <p:cNvSpPr txBox="1"/>
          <p:nvPr/>
        </p:nvSpPr>
        <p:spPr>
          <a:xfrm>
            <a:off x="228600" y="5943600"/>
            <a:ext cx="902811" cy="523220"/>
          </a:xfrm>
          <a:prstGeom prst="rect">
            <a:avLst/>
          </a:prstGeom>
          <a:noFill/>
        </p:spPr>
        <p:txBody>
          <a:bodyPr wrap="none" rtlCol="0">
            <a:spAutoFit/>
          </a:bodyPr>
          <a:lstStyle/>
          <a:p>
            <a:r>
              <a:rPr lang="ja-JP" altLang="en-US" dirty="0"/>
              <a:t>黒番</a:t>
            </a:r>
            <a:endParaRPr kumimoji="1" lang="ja-JP" altLang="en-US" dirty="0"/>
          </a:p>
        </p:txBody>
      </p:sp>
      <p:grpSp>
        <p:nvGrpSpPr>
          <p:cNvPr id="139" name="グループ化 138"/>
          <p:cNvGrpSpPr/>
          <p:nvPr/>
        </p:nvGrpSpPr>
        <p:grpSpPr>
          <a:xfrm>
            <a:off x="1828800" y="4495800"/>
            <a:ext cx="6248400" cy="457200"/>
            <a:chOff x="1828800" y="4495800"/>
            <a:chExt cx="6248400" cy="457200"/>
          </a:xfrm>
        </p:grpSpPr>
        <p:sp>
          <p:nvSpPr>
            <p:cNvPr id="50" name="円/楕円 49"/>
            <p:cNvSpPr/>
            <p:nvPr/>
          </p:nvSpPr>
          <p:spPr bwMode="auto">
            <a:xfrm>
              <a:off x="3733800" y="44958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133" name="円/楕円 132"/>
            <p:cNvSpPr/>
            <p:nvPr/>
          </p:nvSpPr>
          <p:spPr bwMode="auto">
            <a:xfrm>
              <a:off x="1828800" y="44958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134" name="円/楕円 133"/>
            <p:cNvSpPr/>
            <p:nvPr/>
          </p:nvSpPr>
          <p:spPr bwMode="auto">
            <a:xfrm>
              <a:off x="5715000" y="44958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136" name="円/楕円 135"/>
            <p:cNvSpPr/>
            <p:nvPr/>
          </p:nvSpPr>
          <p:spPr bwMode="auto">
            <a:xfrm>
              <a:off x="7620000" y="44958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grpSp>
      <p:sp>
        <p:nvSpPr>
          <p:cNvPr id="137" name="円/楕円 136"/>
          <p:cNvSpPr/>
          <p:nvPr/>
        </p:nvSpPr>
        <p:spPr bwMode="auto">
          <a:xfrm>
            <a:off x="4724400" y="30480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138" name="円/楕円 137"/>
          <p:cNvSpPr/>
          <p:nvPr/>
        </p:nvSpPr>
        <p:spPr bwMode="auto">
          <a:xfrm>
            <a:off x="5334000" y="16002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checkerboard(across)">
                                      <p:cBhvr>
                                        <p:cTn id="7" dur="500"/>
                                        <p:tgtEl>
                                          <p:spTgt spid="13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7"/>
                                        </p:tgtEl>
                                        <p:attrNameLst>
                                          <p:attrName>style.visibility</p:attrName>
                                        </p:attrNameLst>
                                      </p:cBhvr>
                                      <p:to>
                                        <p:strVal val="visible"/>
                                      </p:to>
                                    </p:set>
                                    <p:animEffect transition="in" filter="checkerboard(across)">
                                      <p:cBhvr>
                                        <p:cTn id="12" dur="500"/>
                                        <p:tgtEl>
                                          <p:spTgt spid="13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8"/>
                                        </p:tgtEl>
                                        <p:attrNameLst>
                                          <p:attrName>style.visibility</p:attrName>
                                        </p:attrNameLst>
                                      </p:cBhvr>
                                      <p:to>
                                        <p:strVal val="visible"/>
                                      </p:to>
                                    </p:set>
                                    <p:animEffect transition="in" filter="checkerboard(across)">
                                      <p:cBhvr>
                                        <p:cTn id="17"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0" animBg="1"/>
      <p:bldP spid="13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引き分けがある場合</a:t>
            </a:r>
            <a:endParaRPr kumimoji="1" lang="ja-JP" altLang="en-US" dirty="0"/>
          </a:p>
        </p:txBody>
      </p:sp>
      <p:sp>
        <p:nvSpPr>
          <p:cNvPr id="8" name="円/楕円 7"/>
          <p:cNvSpPr/>
          <p:nvPr/>
        </p:nvSpPr>
        <p:spPr bwMode="auto">
          <a:xfrm>
            <a:off x="1531462" y="477596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782576" y="478182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0" name="円/楕円 9"/>
          <p:cNvSpPr/>
          <p:nvPr/>
        </p:nvSpPr>
        <p:spPr bwMode="auto">
          <a:xfrm>
            <a:off x="2154088" y="4775963"/>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905905" y="4781825"/>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円/楕円 12"/>
          <p:cNvSpPr/>
          <p:nvPr/>
        </p:nvSpPr>
        <p:spPr bwMode="auto">
          <a:xfrm>
            <a:off x="1837593" y="35136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4" name="直線矢印コネクタ 13"/>
          <p:cNvCxnSpPr>
            <a:endCxn id="8" idx="0"/>
          </p:cNvCxnSpPr>
          <p:nvPr/>
        </p:nvCxnSpPr>
        <p:spPr bwMode="auto">
          <a:xfrm flipH="1">
            <a:off x="1760062" y="3991371"/>
            <a:ext cx="306131"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a:stCxn id="13" idx="4"/>
            <a:endCxn id="10" idx="0"/>
          </p:cNvCxnSpPr>
          <p:nvPr/>
        </p:nvCxnSpPr>
        <p:spPr bwMode="auto">
          <a:xfrm>
            <a:off x="2066193" y="3970855"/>
            <a:ext cx="316495" cy="80510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a:endCxn id="9" idx="0"/>
          </p:cNvCxnSpPr>
          <p:nvPr/>
        </p:nvCxnSpPr>
        <p:spPr bwMode="auto">
          <a:xfrm>
            <a:off x="2057400" y="3962400"/>
            <a:ext cx="953776" cy="81942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stCxn id="13" idx="4"/>
            <a:endCxn id="11" idx="0"/>
          </p:cNvCxnSpPr>
          <p:nvPr/>
        </p:nvCxnSpPr>
        <p:spPr bwMode="auto">
          <a:xfrm flipH="1">
            <a:off x="1134505" y="3970855"/>
            <a:ext cx="931688" cy="81097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1839340" y="351365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26" name="円/楕円 25"/>
          <p:cNvSpPr/>
          <p:nvPr/>
        </p:nvSpPr>
        <p:spPr bwMode="auto">
          <a:xfrm>
            <a:off x="3542667" y="478734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7" name="円/楕円 26"/>
          <p:cNvSpPr/>
          <p:nvPr/>
        </p:nvSpPr>
        <p:spPr bwMode="auto">
          <a:xfrm>
            <a:off x="4793781" y="4793211"/>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8" name="円/楕円 27"/>
          <p:cNvSpPr/>
          <p:nvPr/>
        </p:nvSpPr>
        <p:spPr bwMode="auto">
          <a:xfrm>
            <a:off x="4165293" y="478734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円/楕円 29"/>
          <p:cNvSpPr/>
          <p:nvPr/>
        </p:nvSpPr>
        <p:spPr bwMode="auto">
          <a:xfrm>
            <a:off x="5416407" y="478734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31" name="円/楕円 30"/>
          <p:cNvSpPr/>
          <p:nvPr/>
        </p:nvSpPr>
        <p:spPr bwMode="auto">
          <a:xfrm>
            <a:off x="4444511" y="352168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円/楕円 36"/>
          <p:cNvSpPr/>
          <p:nvPr/>
        </p:nvSpPr>
        <p:spPr bwMode="auto">
          <a:xfrm>
            <a:off x="4446258" y="3521682"/>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41" name="直線矢印コネクタ 40"/>
          <p:cNvCxnSpPr/>
          <p:nvPr/>
        </p:nvCxnSpPr>
        <p:spPr bwMode="auto">
          <a:xfrm>
            <a:off x="3016448" y="525661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a:off x="3028497" y="525661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H="1">
            <a:off x="2803948" y="525807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2395431" y="526601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2407480" y="526601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2182931" y="526747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a:off x="1765334" y="526601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p:nvPr/>
        </p:nvCxnSpPr>
        <p:spPr bwMode="auto">
          <a:xfrm>
            <a:off x="1777383" y="526601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552834" y="526747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1154878" y="525661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1166927" y="525661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942378" y="525807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a:off x="5632958" y="5256107"/>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5645007" y="5256107"/>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5420458" y="5257572"/>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5022502" y="5267831"/>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5034551" y="5267831"/>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4810002" y="5269296"/>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4401485" y="527723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4413534" y="527723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4188985" y="527869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3771388" y="527723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a:off x="3783437" y="527723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3558888" y="527869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テキスト ボックス 4"/>
          <p:cNvSpPr txBox="1"/>
          <p:nvPr/>
        </p:nvSpPr>
        <p:spPr>
          <a:xfrm>
            <a:off x="-167034" y="1513922"/>
            <a:ext cx="8962710" cy="1557349"/>
          </a:xfrm>
          <a:prstGeom prst="rect">
            <a:avLst/>
          </a:prstGeom>
          <a:noFill/>
        </p:spPr>
        <p:txBody>
          <a:bodyPr wrap="none" rtlCol="0">
            <a:spAutoFit/>
          </a:bodyPr>
          <a:lstStyle/>
          <a:p>
            <a:pPr algn="r"/>
            <a:r>
              <a:rPr kumimoji="1" lang="ja-JP" altLang="en-US" dirty="0"/>
              <a:t>勝ちの局面へ行く</a:t>
            </a:r>
            <a:r>
              <a:rPr lang="ja-JP" altLang="en-US" dirty="0"/>
              <a:t>手が</a:t>
            </a:r>
            <a:r>
              <a:rPr kumimoji="1" lang="ja-JP" altLang="en-US" dirty="0"/>
              <a:t>ある　　　　　　　　　　　⇒勝ち　　　</a:t>
            </a:r>
            <a:endParaRPr lang="en-US" altLang="ja-JP" dirty="0"/>
          </a:p>
          <a:p>
            <a:pPr algn="r"/>
            <a:r>
              <a:rPr kumimoji="1" lang="ja-JP" altLang="en-US" dirty="0"/>
              <a:t>勝ちは無いが引き分けの局面へ行く手がある⇒引き分け</a:t>
            </a:r>
            <a:endParaRPr lang="en-US" altLang="ja-JP" dirty="0"/>
          </a:p>
          <a:p>
            <a:pPr algn="r"/>
            <a:r>
              <a:rPr lang="ja-JP" altLang="en-US" dirty="0"/>
              <a:t>負けの局面へ行く手のみ　　　　　　　　　　　　⇒負け　　　</a:t>
            </a:r>
            <a:endParaRPr kumimoji="1" lang="ja-JP" altLang="en-US" dirty="0"/>
          </a:p>
        </p:txBody>
      </p:sp>
      <p:cxnSp>
        <p:nvCxnSpPr>
          <p:cNvPr id="69" name="直線矢印コネクタ 68"/>
          <p:cNvCxnSpPr>
            <a:stCxn id="31" idx="4"/>
            <a:endCxn id="28" idx="0"/>
          </p:cNvCxnSpPr>
          <p:nvPr/>
        </p:nvCxnSpPr>
        <p:spPr bwMode="auto">
          <a:xfrm flipH="1">
            <a:off x="4393893" y="3978882"/>
            <a:ext cx="279218" cy="80846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31" idx="4"/>
            <a:endCxn id="27" idx="0"/>
          </p:cNvCxnSpPr>
          <p:nvPr/>
        </p:nvCxnSpPr>
        <p:spPr bwMode="auto">
          <a:xfrm>
            <a:off x="4673111" y="3978882"/>
            <a:ext cx="349270" cy="81432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31" idx="4"/>
            <a:endCxn id="30" idx="0"/>
          </p:cNvCxnSpPr>
          <p:nvPr/>
        </p:nvCxnSpPr>
        <p:spPr bwMode="auto">
          <a:xfrm>
            <a:off x="4673111" y="3978882"/>
            <a:ext cx="971896" cy="80846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a:stCxn id="31" idx="4"/>
            <a:endCxn id="26" idx="0"/>
          </p:cNvCxnSpPr>
          <p:nvPr/>
        </p:nvCxnSpPr>
        <p:spPr bwMode="auto">
          <a:xfrm flipH="1">
            <a:off x="3771267" y="3978882"/>
            <a:ext cx="901844" cy="80846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円/楕円 77"/>
          <p:cNvSpPr/>
          <p:nvPr/>
        </p:nvSpPr>
        <p:spPr bwMode="auto">
          <a:xfrm>
            <a:off x="6237620" y="476440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79" name="円/楕円 78"/>
          <p:cNvSpPr/>
          <p:nvPr/>
        </p:nvSpPr>
        <p:spPr bwMode="auto">
          <a:xfrm>
            <a:off x="7488734" y="477026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80" name="円/楕円 79"/>
          <p:cNvSpPr/>
          <p:nvPr/>
        </p:nvSpPr>
        <p:spPr bwMode="auto">
          <a:xfrm>
            <a:off x="6860246" y="476440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 name="円/楕円 80"/>
          <p:cNvSpPr/>
          <p:nvPr/>
        </p:nvSpPr>
        <p:spPr bwMode="auto">
          <a:xfrm>
            <a:off x="8111360" y="476440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82" name="円/楕円 81"/>
          <p:cNvSpPr/>
          <p:nvPr/>
        </p:nvSpPr>
        <p:spPr bwMode="auto">
          <a:xfrm>
            <a:off x="7139464" y="349873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円/楕円 82"/>
          <p:cNvSpPr/>
          <p:nvPr/>
        </p:nvSpPr>
        <p:spPr bwMode="auto">
          <a:xfrm>
            <a:off x="7141211" y="349873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84" name="直線矢印コネクタ 83"/>
          <p:cNvCxnSpPr/>
          <p:nvPr/>
        </p:nvCxnSpPr>
        <p:spPr bwMode="auto">
          <a:xfrm>
            <a:off x="8327911" y="523316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8339960" y="523316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8115411" y="523462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7717455" y="5244887"/>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7729504" y="5244887"/>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504955" y="5246352"/>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7096438" y="52542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7108487" y="52542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6883938" y="52557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a:off x="6466341" y="52542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a:off x="6478390" y="52542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flipH="1">
            <a:off x="6253841" y="52557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a:stCxn id="82" idx="4"/>
            <a:endCxn id="80" idx="0"/>
          </p:cNvCxnSpPr>
          <p:nvPr/>
        </p:nvCxnSpPr>
        <p:spPr bwMode="auto">
          <a:xfrm flipH="1">
            <a:off x="7088846" y="3955938"/>
            <a:ext cx="279218" cy="80846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a:stCxn id="82" idx="4"/>
            <a:endCxn id="79" idx="0"/>
          </p:cNvCxnSpPr>
          <p:nvPr/>
        </p:nvCxnSpPr>
        <p:spPr bwMode="auto">
          <a:xfrm>
            <a:off x="7368064" y="3955938"/>
            <a:ext cx="349270" cy="81432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矢印コネクタ 97"/>
          <p:cNvCxnSpPr>
            <a:stCxn id="82" idx="4"/>
            <a:endCxn id="81" idx="0"/>
          </p:cNvCxnSpPr>
          <p:nvPr/>
        </p:nvCxnSpPr>
        <p:spPr bwMode="auto">
          <a:xfrm>
            <a:off x="7368064" y="3955938"/>
            <a:ext cx="971896" cy="80846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線矢印コネクタ 98"/>
          <p:cNvCxnSpPr>
            <a:stCxn id="82" idx="4"/>
            <a:endCxn id="78" idx="0"/>
          </p:cNvCxnSpPr>
          <p:nvPr/>
        </p:nvCxnSpPr>
        <p:spPr bwMode="auto">
          <a:xfrm flipH="1">
            <a:off x="6466220" y="3955938"/>
            <a:ext cx="901844" cy="80846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675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fade">
                                      <p:cBhvr>
                                        <p:cTn id="17"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7" grpId="0" animBg="1"/>
      <p:bldP spid="8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274638"/>
            <a:ext cx="8763000" cy="1143000"/>
          </a:xfrm>
        </p:spPr>
        <p:txBody>
          <a:bodyPr/>
          <a:lstStyle/>
          <a:p>
            <a:r>
              <a:rPr kumimoji="1" lang="ja-JP" altLang="en-US" dirty="0"/>
              <a:t>２人零和有限確定完全情報ゲーム</a:t>
            </a:r>
          </a:p>
        </p:txBody>
      </p:sp>
      <p:sp>
        <p:nvSpPr>
          <p:cNvPr id="3" name="コンテンツ プレースホルダー 2"/>
          <p:cNvSpPr>
            <a:spLocks noGrp="1"/>
          </p:cNvSpPr>
          <p:nvPr>
            <p:ph idx="1"/>
          </p:nvPr>
        </p:nvSpPr>
        <p:spPr>
          <a:xfrm>
            <a:off x="457200" y="1600200"/>
            <a:ext cx="7543800" cy="4952999"/>
          </a:xfrm>
        </p:spPr>
        <p:txBody>
          <a:bodyPr/>
          <a:lstStyle/>
          <a:p>
            <a:r>
              <a:rPr kumimoji="1" lang="ja-JP" altLang="en-US" sz="2800" dirty="0"/>
              <a:t>人数：２人でプレイ</a:t>
            </a:r>
            <a:endParaRPr kumimoji="1" lang="en-US" altLang="ja-JP" sz="2800" dirty="0"/>
          </a:p>
          <a:p>
            <a:r>
              <a:rPr lang="ja-JP" altLang="en-US" sz="2800" dirty="0"/>
              <a:t>零和：双方の得点を足すと常に０</a:t>
            </a:r>
            <a:endParaRPr lang="en-US" altLang="ja-JP" sz="2800" dirty="0"/>
          </a:p>
          <a:p>
            <a:pPr lvl="1"/>
            <a:r>
              <a:rPr lang="ja-JP" altLang="en-US" sz="2400" dirty="0"/>
              <a:t>得点するには相手から奪う必要あり</a:t>
            </a:r>
            <a:endParaRPr lang="en-US" altLang="ja-JP" sz="2400" dirty="0"/>
          </a:p>
          <a:p>
            <a:r>
              <a:rPr lang="ja-JP" altLang="en-US" sz="2800" dirty="0"/>
              <a:t>有限：可能な局面の数が有限</a:t>
            </a:r>
            <a:endParaRPr lang="en-US" altLang="ja-JP" sz="2800" dirty="0"/>
          </a:p>
          <a:p>
            <a:pPr lvl="1"/>
            <a:r>
              <a:rPr lang="ja-JP" altLang="en-US" sz="2400" dirty="0"/>
              <a:t>各手番で指せる・打てる手の数が有限</a:t>
            </a:r>
            <a:endParaRPr lang="en-US" altLang="ja-JP" sz="2400" dirty="0"/>
          </a:p>
          <a:p>
            <a:pPr lvl="1"/>
            <a:r>
              <a:rPr lang="ja-JP" altLang="en-US" sz="2400" dirty="0"/>
              <a:t>有限時間内にゲームが終了する</a:t>
            </a:r>
            <a:endParaRPr lang="en-US" altLang="ja-JP" sz="2400" dirty="0"/>
          </a:p>
          <a:p>
            <a:r>
              <a:rPr lang="ja-JP" altLang="en-US" sz="2800" dirty="0"/>
              <a:t>確定：ランダム性が無い</a:t>
            </a:r>
            <a:endParaRPr lang="en-US" altLang="ja-JP" sz="2800" dirty="0"/>
          </a:p>
          <a:p>
            <a:r>
              <a:rPr lang="ja-JP" altLang="en-US" sz="2800" dirty="0"/>
              <a:t>完全情報：</a:t>
            </a:r>
            <a:r>
              <a:rPr kumimoji="1" lang="ja-JP" altLang="en-US" sz="2800" dirty="0"/>
              <a:t>ゲームの情報は全て公開</a:t>
            </a:r>
            <a:endParaRPr lang="en-US" altLang="ja-JP" sz="2800" dirty="0"/>
          </a:p>
          <a:p>
            <a:pPr lvl="1"/>
            <a:r>
              <a:rPr lang="ja-JP" altLang="en-US" sz="2400" dirty="0"/>
              <a:t>手札を隠したり山札から引いたりしない</a:t>
            </a:r>
            <a:endParaRPr kumimoji="1" lang="ja-JP" altLang="en-US" sz="2400" dirty="0"/>
          </a:p>
        </p:txBody>
      </p:sp>
    </p:spTree>
    <p:extLst>
      <p:ext uri="{BB962C8B-B14F-4D97-AF65-F5344CB8AC3E}">
        <p14:creationId xmlns:p14="http://schemas.microsoft.com/office/powerpoint/2010/main" val="1117225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引き分けがある場合</a:t>
            </a:r>
            <a:endParaRPr kumimoji="1" lang="ja-JP" altLang="en-US" dirty="0"/>
          </a:p>
        </p:txBody>
      </p:sp>
      <p:sp>
        <p:nvSpPr>
          <p:cNvPr id="8" name="円/楕円 7"/>
          <p:cNvSpPr/>
          <p:nvPr/>
        </p:nvSpPr>
        <p:spPr bwMode="auto">
          <a:xfrm>
            <a:off x="1651167" y="555087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 name="円/楕円 8"/>
          <p:cNvSpPr/>
          <p:nvPr/>
        </p:nvSpPr>
        <p:spPr bwMode="auto">
          <a:xfrm>
            <a:off x="2754113" y="555673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1" name="円/楕円 10"/>
          <p:cNvSpPr/>
          <p:nvPr/>
        </p:nvSpPr>
        <p:spPr bwMode="auto">
          <a:xfrm>
            <a:off x="1661425"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3305586"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4" name="円/楕円 13"/>
          <p:cNvSpPr/>
          <p:nvPr/>
        </p:nvSpPr>
        <p:spPr bwMode="auto">
          <a:xfrm>
            <a:off x="2202640" y="5556739"/>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5" name="円/楕円 14"/>
          <p:cNvSpPr/>
          <p:nvPr/>
        </p:nvSpPr>
        <p:spPr bwMode="auto">
          <a:xfrm>
            <a:off x="1099694"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8" name="円/楕円 17"/>
          <p:cNvSpPr/>
          <p:nvPr/>
        </p:nvSpPr>
        <p:spPr bwMode="auto">
          <a:xfrm>
            <a:off x="3857059"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9" name="円/楕円 18"/>
          <p:cNvSpPr/>
          <p:nvPr/>
        </p:nvSpPr>
        <p:spPr bwMode="auto">
          <a:xfrm>
            <a:off x="4408532" y="5539154"/>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0" name="円/楕円 19"/>
          <p:cNvSpPr/>
          <p:nvPr/>
        </p:nvSpPr>
        <p:spPr bwMode="auto">
          <a:xfrm>
            <a:off x="4960005" y="553329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1" name="円/楕円 20"/>
          <p:cNvSpPr/>
          <p:nvPr/>
        </p:nvSpPr>
        <p:spPr bwMode="auto">
          <a:xfrm>
            <a:off x="5511478" y="5533292"/>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22" name="直線矢印コネクタ 21"/>
          <p:cNvCxnSpPr/>
          <p:nvPr/>
        </p:nvCxnSpPr>
        <p:spPr bwMode="auto">
          <a:xfrm>
            <a:off x="1890024"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1890024"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endCxn id="15" idx="0"/>
          </p:cNvCxnSpPr>
          <p:nvPr/>
        </p:nvCxnSpPr>
        <p:spPr bwMode="auto">
          <a:xfrm flipH="1">
            <a:off x="1328294"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3305586"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0" name="直線矢印コネクタ 29"/>
          <p:cNvCxnSpPr/>
          <p:nvPr/>
        </p:nvCxnSpPr>
        <p:spPr bwMode="auto">
          <a:xfrm>
            <a:off x="3534185"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3534185"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2972455"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4953000"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4" name="直線矢印コネクタ 33"/>
          <p:cNvCxnSpPr/>
          <p:nvPr/>
        </p:nvCxnSpPr>
        <p:spPr bwMode="auto">
          <a:xfrm>
            <a:off x="5181599"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5181599"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flipH="1">
            <a:off x="4619869"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3305586" y="31217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8" name="直線矢印コネクタ 37"/>
          <p:cNvCxnSpPr/>
          <p:nvPr/>
        </p:nvCxnSpPr>
        <p:spPr bwMode="auto">
          <a:xfrm>
            <a:off x="3534185" y="3555509"/>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endCxn id="33" idx="0"/>
          </p:cNvCxnSpPr>
          <p:nvPr/>
        </p:nvCxnSpPr>
        <p:spPr bwMode="auto">
          <a:xfrm>
            <a:off x="3534185" y="3555509"/>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1" idx="0"/>
          </p:cNvCxnSpPr>
          <p:nvPr/>
        </p:nvCxnSpPr>
        <p:spPr bwMode="auto">
          <a:xfrm flipH="1">
            <a:off x="1890025" y="3555509"/>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4960005" y="192099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44" name="直線矢印コネクタ 43"/>
          <p:cNvCxnSpPr/>
          <p:nvPr/>
        </p:nvCxnSpPr>
        <p:spPr bwMode="auto">
          <a:xfrm>
            <a:off x="5188603" y="2351817"/>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5199184" y="2369401"/>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3544444" y="2354748"/>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3" idx="4"/>
          </p:cNvCxnSpPr>
          <p:nvPr/>
        </p:nvCxnSpPr>
        <p:spPr bwMode="auto">
          <a:xfrm>
            <a:off x="5188605" y="2378194"/>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円/楕円 80"/>
          <p:cNvSpPr/>
          <p:nvPr/>
        </p:nvSpPr>
        <p:spPr bwMode="auto">
          <a:xfrm>
            <a:off x="7067309" y="313103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82" name="円/楕円 81"/>
          <p:cNvSpPr/>
          <p:nvPr/>
        </p:nvSpPr>
        <p:spPr bwMode="auto">
          <a:xfrm>
            <a:off x="5931883" y="311296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円/楕円 82"/>
          <p:cNvSpPr/>
          <p:nvPr/>
        </p:nvSpPr>
        <p:spPr bwMode="auto">
          <a:xfrm>
            <a:off x="8229600" y="313835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84" name="直線矢印コネクタ 83"/>
          <p:cNvCxnSpPr/>
          <p:nvPr/>
        </p:nvCxnSpPr>
        <p:spPr bwMode="auto">
          <a:xfrm>
            <a:off x="8460642" y="359555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8472691" y="359555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8248142" y="359702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7310521" y="359409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7322570" y="359409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098021" y="359555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6182566" y="359128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6194615" y="359128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5970066" y="359275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3310901" y="4351824"/>
            <a:ext cx="457200" cy="433754"/>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3" name="円/楕円 12"/>
          <p:cNvSpPr/>
          <p:nvPr/>
        </p:nvSpPr>
        <p:spPr bwMode="auto">
          <a:xfrm>
            <a:off x="1667449" y="4332530"/>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7" name="円/楕円 16"/>
          <p:cNvSpPr/>
          <p:nvPr/>
        </p:nvSpPr>
        <p:spPr bwMode="auto">
          <a:xfrm>
            <a:off x="4965046" y="4327951"/>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3" name="円/楕円 92"/>
          <p:cNvSpPr/>
          <p:nvPr/>
        </p:nvSpPr>
        <p:spPr bwMode="auto">
          <a:xfrm>
            <a:off x="5915502" y="310246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4" name="円/楕円 93"/>
          <p:cNvSpPr/>
          <p:nvPr/>
        </p:nvSpPr>
        <p:spPr bwMode="auto">
          <a:xfrm>
            <a:off x="3309989" y="310246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96" name="円/楕円 95"/>
          <p:cNvSpPr/>
          <p:nvPr/>
        </p:nvSpPr>
        <p:spPr bwMode="auto">
          <a:xfrm>
            <a:off x="8224489" y="3131032"/>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7" name="円/楕円 96"/>
          <p:cNvSpPr/>
          <p:nvPr/>
        </p:nvSpPr>
        <p:spPr bwMode="auto">
          <a:xfrm>
            <a:off x="7072682" y="313103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8" name="円/楕円 97"/>
          <p:cNvSpPr/>
          <p:nvPr/>
        </p:nvSpPr>
        <p:spPr bwMode="auto">
          <a:xfrm>
            <a:off x="4952177" y="191806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9" name="テキスト ボックス 98"/>
          <p:cNvSpPr txBox="1"/>
          <p:nvPr/>
        </p:nvSpPr>
        <p:spPr>
          <a:xfrm>
            <a:off x="285577" y="4294941"/>
            <a:ext cx="902811" cy="523220"/>
          </a:xfrm>
          <a:prstGeom prst="rect">
            <a:avLst/>
          </a:prstGeom>
          <a:noFill/>
        </p:spPr>
        <p:txBody>
          <a:bodyPr wrap="none" rtlCol="0">
            <a:spAutoFit/>
          </a:bodyPr>
          <a:lstStyle/>
          <a:p>
            <a:r>
              <a:rPr kumimoji="1" lang="ja-JP" altLang="en-US" dirty="0"/>
              <a:t>○番</a:t>
            </a:r>
          </a:p>
        </p:txBody>
      </p:sp>
      <p:sp>
        <p:nvSpPr>
          <p:cNvPr id="100" name="テキスト ボックス 99"/>
          <p:cNvSpPr txBox="1"/>
          <p:nvPr/>
        </p:nvSpPr>
        <p:spPr>
          <a:xfrm>
            <a:off x="260358" y="3043031"/>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101" name="テキスト ボックス 100"/>
          <p:cNvSpPr txBox="1"/>
          <p:nvPr/>
        </p:nvSpPr>
        <p:spPr>
          <a:xfrm>
            <a:off x="306759" y="1877743"/>
            <a:ext cx="902811" cy="523220"/>
          </a:xfrm>
          <a:prstGeom prst="rect">
            <a:avLst/>
          </a:prstGeom>
          <a:noFill/>
        </p:spPr>
        <p:txBody>
          <a:bodyPr wrap="none" rtlCol="0">
            <a:spAutoFit/>
          </a:bodyPr>
          <a:lstStyle/>
          <a:p>
            <a:r>
              <a:rPr kumimoji="1" lang="ja-JP" altLang="en-US" dirty="0"/>
              <a:t>○番</a:t>
            </a:r>
          </a:p>
        </p:txBody>
      </p:sp>
    </p:spTree>
    <p:extLst>
      <p:ext uri="{BB962C8B-B14F-4D97-AF65-F5344CB8AC3E}">
        <p14:creationId xmlns:p14="http://schemas.microsoft.com/office/powerpoint/2010/main" val="166813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fade">
                                      <p:cBhvr>
                                        <p:cTn id="20" dur="500"/>
                                        <p:tgtEl>
                                          <p:spTgt spid="9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fade">
                                      <p:cBhvr>
                                        <p:cTn id="25" dur="500"/>
                                        <p:tgtEl>
                                          <p:spTgt spid="93"/>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97"/>
                                        </p:tgtEl>
                                        <p:attrNameLst>
                                          <p:attrName>style.visibility</p:attrName>
                                        </p:attrNameLst>
                                      </p:cBhvr>
                                      <p:to>
                                        <p:strVal val="visible"/>
                                      </p:to>
                                    </p:set>
                                    <p:animEffect transition="in" filter="fade">
                                      <p:cBhvr>
                                        <p:cTn id="29" dur="500"/>
                                        <p:tgtEl>
                                          <p:spTgt spid="97"/>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fade">
                                      <p:cBhvr>
                                        <p:cTn id="33" dur="500"/>
                                        <p:tgtEl>
                                          <p:spTgt spid="9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17" grpId="0" animBg="1"/>
      <p:bldP spid="93" grpId="0" animBg="1"/>
      <p:bldP spid="94" grpId="0" animBg="1"/>
      <p:bldP spid="96" grpId="0" animBg="1"/>
      <p:bldP spid="97" grpId="0" animBg="1"/>
      <p:bldP spid="9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sp>
        <p:nvSpPr>
          <p:cNvPr id="26" name="円/楕円 25"/>
          <p:cNvSpPr/>
          <p:nvPr/>
        </p:nvSpPr>
        <p:spPr bwMode="auto">
          <a:xfrm>
            <a:off x="546772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27" name="円/楕円 26"/>
          <p:cNvSpPr/>
          <p:nvPr/>
        </p:nvSpPr>
        <p:spPr bwMode="auto">
          <a:xfrm>
            <a:off x="6718837"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28" name="円/楕円 27"/>
          <p:cNvSpPr/>
          <p:nvPr/>
        </p:nvSpPr>
        <p:spPr bwMode="auto">
          <a:xfrm>
            <a:off x="6090349"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0</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円/楕円 28"/>
          <p:cNvSpPr/>
          <p:nvPr/>
        </p:nvSpPr>
        <p:spPr bwMode="auto">
          <a:xfrm>
            <a:off x="4842166"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-2</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円/楕円 29"/>
          <p:cNvSpPr/>
          <p:nvPr/>
        </p:nvSpPr>
        <p:spPr bwMode="auto">
          <a:xfrm>
            <a:off x="7341463"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+1</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31" name="円/楕円 30"/>
          <p:cNvSpPr/>
          <p:nvPr/>
        </p:nvSpPr>
        <p:spPr bwMode="auto">
          <a:xfrm>
            <a:off x="6090349"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2" name="直線矢印コネクタ 31"/>
          <p:cNvCxnSpPr>
            <a:stCxn id="31" idx="4"/>
          </p:cNvCxnSpPr>
          <p:nvPr/>
        </p:nvCxnSpPr>
        <p:spPr bwMode="auto">
          <a:xfrm>
            <a:off x="6318949" y="372151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31" idx="4"/>
          </p:cNvCxnSpPr>
          <p:nvPr/>
        </p:nvCxnSpPr>
        <p:spPr bwMode="auto">
          <a:xfrm>
            <a:off x="6318949" y="3721516"/>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a:off x="6313087" y="3718585"/>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1" idx="4"/>
          </p:cNvCxnSpPr>
          <p:nvPr/>
        </p:nvCxnSpPr>
        <p:spPr bwMode="auto">
          <a:xfrm flipH="1">
            <a:off x="5696323" y="3721516"/>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1" idx="4"/>
          </p:cNvCxnSpPr>
          <p:nvPr/>
        </p:nvCxnSpPr>
        <p:spPr bwMode="auto">
          <a:xfrm flipH="1">
            <a:off x="5070766" y="3721516"/>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6092096" y="326431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-5</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cxnSp>
        <p:nvCxnSpPr>
          <p:cNvPr id="53" name="直線矢印コネクタ 52"/>
          <p:cNvCxnSpPr/>
          <p:nvPr/>
        </p:nvCxnSpPr>
        <p:spPr bwMode="auto">
          <a:xfrm>
            <a:off x="7558014" y="497486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7570063" y="497486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7345514" y="497633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694755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695960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673505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6326541"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6338590"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6114041"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5696444"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a:off x="5708493"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5483944"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a:off x="5085988"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098037"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flipH="1">
            <a:off x="4873488"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テキスト ボックス 4"/>
          <p:cNvSpPr txBox="1"/>
          <p:nvPr/>
        </p:nvSpPr>
        <p:spPr>
          <a:xfrm>
            <a:off x="592943" y="1484081"/>
            <a:ext cx="3185487" cy="1040285"/>
          </a:xfrm>
          <a:prstGeom prst="rect">
            <a:avLst/>
          </a:prstGeom>
          <a:noFill/>
        </p:spPr>
        <p:txBody>
          <a:bodyPr wrap="none" rtlCol="0">
            <a:spAutoFit/>
          </a:bodyPr>
          <a:lstStyle/>
          <a:p>
            <a:r>
              <a:rPr lang="ja-JP" altLang="en-US" dirty="0"/>
              <a:t>○番：最大値を選択</a:t>
            </a:r>
            <a:endParaRPr lang="en-US" altLang="ja-JP" dirty="0"/>
          </a:p>
          <a:p>
            <a:r>
              <a:rPr kumimoji="1" lang="en-US" altLang="ja-JP" dirty="0"/>
              <a:t>×</a:t>
            </a:r>
            <a:r>
              <a:rPr lang="ja-JP" altLang="en-US" dirty="0"/>
              <a:t>番：最少値を選択</a:t>
            </a:r>
            <a:endParaRPr kumimoji="1" lang="en-US" altLang="ja-JP" dirty="0"/>
          </a:p>
        </p:txBody>
      </p:sp>
      <p:sp>
        <p:nvSpPr>
          <p:cNvPr id="70" name="テキスト ボックス 69"/>
          <p:cNvSpPr txBox="1"/>
          <p:nvPr/>
        </p:nvSpPr>
        <p:spPr>
          <a:xfrm>
            <a:off x="4296196" y="2699376"/>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71" name="円/楕円 70"/>
          <p:cNvSpPr/>
          <p:nvPr/>
        </p:nvSpPr>
        <p:spPr bwMode="auto">
          <a:xfrm>
            <a:off x="2037855"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2" name="円/楕円 71"/>
          <p:cNvSpPr/>
          <p:nvPr/>
        </p:nvSpPr>
        <p:spPr bwMode="auto">
          <a:xfrm>
            <a:off x="3288969"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0</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3" name="円/楕円 72"/>
          <p:cNvSpPr/>
          <p:nvPr/>
        </p:nvSpPr>
        <p:spPr bwMode="auto">
          <a:xfrm>
            <a:off x="2660481"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-4</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4" name="円/楕円 73"/>
          <p:cNvSpPr/>
          <p:nvPr/>
        </p:nvSpPr>
        <p:spPr bwMode="auto">
          <a:xfrm>
            <a:off x="1412298" y="451197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+1</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5" name="円/楕円 74"/>
          <p:cNvSpPr/>
          <p:nvPr/>
        </p:nvSpPr>
        <p:spPr bwMode="auto">
          <a:xfrm>
            <a:off x="3911595" y="4506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-2</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sp>
        <p:nvSpPr>
          <p:cNvPr id="76" name="円/楕円 75"/>
          <p:cNvSpPr/>
          <p:nvPr/>
        </p:nvSpPr>
        <p:spPr bwMode="auto">
          <a:xfrm>
            <a:off x="2660481" y="326431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77" name="直線矢印コネクタ 76"/>
          <p:cNvCxnSpPr>
            <a:stCxn id="76" idx="4"/>
          </p:cNvCxnSpPr>
          <p:nvPr/>
        </p:nvCxnSpPr>
        <p:spPr bwMode="auto">
          <a:xfrm>
            <a:off x="2889081" y="372151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a:stCxn id="76" idx="4"/>
          </p:cNvCxnSpPr>
          <p:nvPr/>
        </p:nvCxnSpPr>
        <p:spPr bwMode="auto">
          <a:xfrm>
            <a:off x="2889081" y="3721516"/>
            <a:ext cx="628488"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a:off x="2883219" y="3718585"/>
            <a:ext cx="1256976" cy="78752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a:stCxn id="76" idx="4"/>
          </p:cNvCxnSpPr>
          <p:nvPr/>
        </p:nvCxnSpPr>
        <p:spPr bwMode="auto">
          <a:xfrm flipH="1">
            <a:off x="2266455" y="3721516"/>
            <a:ext cx="622626"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a:stCxn id="76" idx="4"/>
          </p:cNvCxnSpPr>
          <p:nvPr/>
        </p:nvCxnSpPr>
        <p:spPr bwMode="auto">
          <a:xfrm flipH="1">
            <a:off x="1640898" y="3721516"/>
            <a:ext cx="1248183" cy="7904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円/楕円 81"/>
          <p:cNvSpPr/>
          <p:nvPr/>
        </p:nvSpPr>
        <p:spPr bwMode="auto">
          <a:xfrm>
            <a:off x="2662228" y="326431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rgbClr val="000000"/>
                </a:solidFill>
                <a:latin typeface="Times New Roman" panose="02020603050405020304" pitchFamily="18" charset="0"/>
              </a:rPr>
              <a:t>+3</a:t>
            </a:r>
            <a:endParaRPr kumimoji="1" lang="ja-JP" altLang="en-US" sz="2400" b="0" i="0" u="none" strike="noStrike" cap="none" normalizeH="0" dirty="0">
              <a:ln>
                <a:noFill/>
              </a:ln>
              <a:solidFill>
                <a:srgbClr val="000000"/>
              </a:solidFill>
              <a:effectLst>
                <a:outerShdw blurRad="38100" dist="38100" dir="2700000" algn="tl">
                  <a:srgbClr val="000000">
                    <a:alpha val="43137"/>
                  </a:srgbClr>
                </a:outerShdw>
              </a:effectLst>
              <a:latin typeface="Times New Roman" panose="02020603050405020304" pitchFamily="18" charset="0"/>
            </a:endParaRPr>
          </a:p>
        </p:txBody>
      </p:sp>
      <p:cxnSp>
        <p:nvCxnSpPr>
          <p:cNvPr id="83" name="直線矢印コネクタ 82"/>
          <p:cNvCxnSpPr/>
          <p:nvPr/>
        </p:nvCxnSpPr>
        <p:spPr bwMode="auto">
          <a:xfrm>
            <a:off x="4128146" y="4974866"/>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a:off x="4140195" y="4974866"/>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3915646" y="4976331"/>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a:off x="3517690"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3529739"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3305190"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2896673"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2908722"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2684173"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a:off x="2266576" y="49959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a:off x="2278625" y="49959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p:nvPr/>
        </p:nvCxnSpPr>
        <p:spPr bwMode="auto">
          <a:xfrm flipH="1">
            <a:off x="2054076" y="49974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p:nvPr/>
        </p:nvCxnSpPr>
        <p:spPr bwMode="auto">
          <a:xfrm>
            <a:off x="1656120" y="4986590"/>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a:off x="1668169" y="4986590"/>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flipH="1">
            <a:off x="1443620" y="4988055"/>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866327" y="2699376"/>
            <a:ext cx="902811" cy="523220"/>
          </a:xfrm>
          <a:prstGeom prst="rect">
            <a:avLst/>
          </a:prstGeom>
          <a:noFill/>
        </p:spPr>
        <p:txBody>
          <a:bodyPr wrap="none" rtlCol="0">
            <a:spAutoFit/>
          </a:bodyPr>
          <a:lstStyle/>
          <a:p>
            <a:r>
              <a:rPr kumimoji="1" lang="ja-JP" altLang="en-US" dirty="0"/>
              <a:t>○番</a:t>
            </a:r>
          </a:p>
        </p:txBody>
      </p:sp>
    </p:spTree>
    <p:extLst>
      <p:ext uri="{BB962C8B-B14F-4D97-AF65-F5344CB8AC3E}">
        <p14:creationId xmlns:p14="http://schemas.microsoft.com/office/powerpoint/2010/main" val="164336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500"/>
                                        <p:tgtEl>
                                          <p:spTgt spid="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8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sp>
        <p:nvSpPr>
          <p:cNvPr id="8" name="円/楕円 7"/>
          <p:cNvSpPr/>
          <p:nvPr/>
        </p:nvSpPr>
        <p:spPr bwMode="auto">
          <a:xfrm>
            <a:off x="1651167"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+5</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円/楕円 8"/>
          <p:cNvSpPr/>
          <p:nvPr/>
        </p:nvSpPr>
        <p:spPr bwMode="auto">
          <a:xfrm>
            <a:off x="2754113" y="555673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-6</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1" name="円/楕円 10"/>
          <p:cNvSpPr/>
          <p:nvPr/>
        </p:nvSpPr>
        <p:spPr bwMode="auto">
          <a:xfrm>
            <a:off x="1661425"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円/楕円 11"/>
          <p:cNvSpPr/>
          <p:nvPr/>
        </p:nvSpPr>
        <p:spPr bwMode="auto">
          <a:xfrm>
            <a:off x="3305586"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4" name="円/楕円 13"/>
          <p:cNvSpPr/>
          <p:nvPr/>
        </p:nvSpPr>
        <p:spPr bwMode="auto">
          <a:xfrm>
            <a:off x="2202640" y="555673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5" name="円/楕円 14"/>
          <p:cNvSpPr/>
          <p:nvPr/>
        </p:nvSpPr>
        <p:spPr bwMode="auto">
          <a:xfrm>
            <a:off x="1099694"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rPr>
              <a:t>-4</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8" name="円/楕円 17"/>
          <p:cNvSpPr/>
          <p:nvPr/>
        </p:nvSpPr>
        <p:spPr bwMode="auto">
          <a:xfrm>
            <a:off x="3857059"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0</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9" name="円/楕円 18"/>
          <p:cNvSpPr/>
          <p:nvPr/>
        </p:nvSpPr>
        <p:spPr bwMode="auto">
          <a:xfrm>
            <a:off x="4408532" y="553915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20" name="円/楕円 19"/>
          <p:cNvSpPr/>
          <p:nvPr/>
        </p:nvSpPr>
        <p:spPr bwMode="auto">
          <a:xfrm>
            <a:off x="4960005" y="553329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-1</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21" name="円/楕円 20"/>
          <p:cNvSpPr/>
          <p:nvPr/>
        </p:nvSpPr>
        <p:spPr bwMode="auto">
          <a:xfrm>
            <a:off x="5511478" y="553329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+3</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cxnSp>
        <p:nvCxnSpPr>
          <p:cNvPr id="22" name="直線矢印コネクタ 21"/>
          <p:cNvCxnSpPr/>
          <p:nvPr/>
        </p:nvCxnSpPr>
        <p:spPr bwMode="auto">
          <a:xfrm>
            <a:off x="1890024"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1890024"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endCxn id="15" idx="0"/>
          </p:cNvCxnSpPr>
          <p:nvPr/>
        </p:nvCxnSpPr>
        <p:spPr bwMode="auto">
          <a:xfrm flipH="1">
            <a:off x="1328294"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3305586"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0" name="直線矢印コネクタ 29"/>
          <p:cNvCxnSpPr/>
          <p:nvPr/>
        </p:nvCxnSpPr>
        <p:spPr bwMode="auto">
          <a:xfrm>
            <a:off x="3534185"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3534185"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2972455"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4953000"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4" name="直線矢印コネクタ 33"/>
          <p:cNvCxnSpPr/>
          <p:nvPr/>
        </p:nvCxnSpPr>
        <p:spPr bwMode="auto">
          <a:xfrm>
            <a:off x="5181599"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5181599"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flipH="1">
            <a:off x="4619869"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3305586" y="31217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8" name="直線矢印コネクタ 37"/>
          <p:cNvCxnSpPr/>
          <p:nvPr/>
        </p:nvCxnSpPr>
        <p:spPr bwMode="auto">
          <a:xfrm>
            <a:off x="3534185" y="3555509"/>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endCxn id="33" idx="0"/>
          </p:cNvCxnSpPr>
          <p:nvPr/>
        </p:nvCxnSpPr>
        <p:spPr bwMode="auto">
          <a:xfrm>
            <a:off x="3534185" y="3555509"/>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1" idx="0"/>
          </p:cNvCxnSpPr>
          <p:nvPr/>
        </p:nvCxnSpPr>
        <p:spPr bwMode="auto">
          <a:xfrm flipH="1">
            <a:off x="1890025" y="3555509"/>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4960005" y="192099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44" name="直線矢印コネクタ 43"/>
          <p:cNvCxnSpPr/>
          <p:nvPr/>
        </p:nvCxnSpPr>
        <p:spPr bwMode="auto">
          <a:xfrm>
            <a:off x="5188603" y="2351817"/>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5199184" y="2369401"/>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3544444" y="2354748"/>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3" idx="4"/>
          </p:cNvCxnSpPr>
          <p:nvPr/>
        </p:nvCxnSpPr>
        <p:spPr bwMode="auto">
          <a:xfrm>
            <a:off x="5188605" y="2378194"/>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円/楕円 80"/>
          <p:cNvSpPr/>
          <p:nvPr/>
        </p:nvSpPr>
        <p:spPr bwMode="auto">
          <a:xfrm>
            <a:off x="7067309" y="313103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82" name="円/楕円 81"/>
          <p:cNvSpPr/>
          <p:nvPr/>
        </p:nvSpPr>
        <p:spPr bwMode="auto">
          <a:xfrm>
            <a:off x="5931883" y="311296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3" name="円/楕円 82"/>
          <p:cNvSpPr/>
          <p:nvPr/>
        </p:nvSpPr>
        <p:spPr bwMode="auto">
          <a:xfrm>
            <a:off x="8229600" y="313835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cxnSp>
        <p:nvCxnSpPr>
          <p:cNvPr id="84" name="直線矢印コネクタ 83"/>
          <p:cNvCxnSpPr/>
          <p:nvPr/>
        </p:nvCxnSpPr>
        <p:spPr bwMode="auto">
          <a:xfrm>
            <a:off x="8460642" y="359555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8472691" y="359555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8248142" y="359702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7310521" y="359409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7322570" y="359409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098021" y="359555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6182566" y="359128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6194615" y="359128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5970066" y="359275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3310901" y="4351824"/>
            <a:ext cx="457200" cy="433754"/>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3" name="円/楕円 12"/>
          <p:cNvSpPr/>
          <p:nvPr/>
        </p:nvSpPr>
        <p:spPr bwMode="auto">
          <a:xfrm>
            <a:off x="1667449" y="433253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+5</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円/楕円 16"/>
          <p:cNvSpPr/>
          <p:nvPr/>
        </p:nvSpPr>
        <p:spPr bwMode="auto">
          <a:xfrm>
            <a:off x="4965046" y="432795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+3</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3" name="円/楕円 92"/>
          <p:cNvSpPr/>
          <p:nvPr/>
        </p:nvSpPr>
        <p:spPr bwMode="auto">
          <a:xfrm>
            <a:off x="5915502" y="310246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-6</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4" name="円/楕円 93"/>
          <p:cNvSpPr/>
          <p:nvPr/>
        </p:nvSpPr>
        <p:spPr bwMode="auto">
          <a:xfrm>
            <a:off x="3309989" y="310246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6" name="円/楕円 95"/>
          <p:cNvSpPr/>
          <p:nvPr/>
        </p:nvSpPr>
        <p:spPr bwMode="auto">
          <a:xfrm>
            <a:off x="8224489" y="313103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-4</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7" name="円/楕円 96"/>
          <p:cNvSpPr/>
          <p:nvPr/>
        </p:nvSpPr>
        <p:spPr bwMode="auto">
          <a:xfrm>
            <a:off x="7072682" y="313103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+1</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8" name="円/楕円 97"/>
          <p:cNvSpPr/>
          <p:nvPr/>
        </p:nvSpPr>
        <p:spPr bwMode="auto">
          <a:xfrm>
            <a:off x="4952177" y="191806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テキスト ボックス 98"/>
          <p:cNvSpPr txBox="1"/>
          <p:nvPr/>
        </p:nvSpPr>
        <p:spPr>
          <a:xfrm>
            <a:off x="285577" y="4294941"/>
            <a:ext cx="902811" cy="523220"/>
          </a:xfrm>
          <a:prstGeom prst="rect">
            <a:avLst/>
          </a:prstGeom>
          <a:noFill/>
        </p:spPr>
        <p:txBody>
          <a:bodyPr wrap="none" rtlCol="0">
            <a:spAutoFit/>
          </a:bodyPr>
          <a:lstStyle/>
          <a:p>
            <a:r>
              <a:rPr kumimoji="1" lang="ja-JP" altLang="en-US" dirty="0"/>
              <a:t>○番</a:t>
            </a:r>
          </a:p>
        </p:txBody>
      </p:sp>
      <p:sp>
        <p:nvSpPr>
          <p:cNvPr id="100" name="テキスト ボックス 99"/>
          <p:cNvSpPr txBox="1"/>
          <p:nvPr/>
        </p:nvSpPr>
        <p:spPr>
          <a:xfrm>
            <a:off x="260358" y="3043031"/>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101" name="テキスト ボックス 100"/>
          <p:cNvSpPr txBox="1"/>
          <p:nvPr/>
        </p:nvSpPr>
        <p:spPr>
          <a:xfrm>
            <a:off x="306759" y="1877743"/>
            <a:ext cx="902811" cy="523220"/>
          </a:xfrm>
          <a:prstGeom prst="rect">
            <a:avLst/>
          </a:prstGeom>
          <a:noFill/>
        </p:spPr>
        <p:txBody>
          <a:bodyPr wrap="none" rtlCol="0">
            <a:spAutoFit/>
          </a:bodyPr>
          <a:lstStyle/>
          <a:p>
            <a:r>
              <a:rPr kumimoji="1" lang="ja-JP" altLang="en-US" dirty="0"/>
              <a:t>○番</a:t>
            </a:r>
          </a:p>
        </p:txBody>
      </p:sp>
    </p:spTree>
    <p:extLst>
      <p:ext uri="{BB962C8B-B14F-4D97-AF65-F5344CB8AC3E}">
        <p14:creationId xmlns:p14="http://schemas.microsoft.com/office/powerpoint/2010/main" val="250786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fade">
                                      <p:cBhvr>
                                        <p:cTn id="20" dur="500"/>
                                        <p:tgtEl>
                                          <p:spTgt spid="9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3"/>
                                        </p:tgtEl>
                                        <p:attrNameLst>
                                          <p:attrName>style.visibility</p:attrName>
                                        </p:attrNameLst>
                                      </p:cBhvr>
                                      <p:to>
                                        <p:strVal val="visible"/>
                                      </p:to>
                                    </p:set>
                                    <p:animEffect transition="in" filter="fade">
                                      <p:cBhvr>
                                        <p:cTn id="25" dur="500"/>
                                        <p:tgtEl>
                                          <p:spTgt spid="93"/>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97"/>
                                        </p:tgtEl>
                                        <p:attrNameLst>
                                          <p:attrName>style.visibility</p:attrName>
                                        </p:attrNameLst>
                                      </p:cBhvr>
                                      <p:to>
                                        <p:strVal val="visible"/>
                                      </p:to>
                                    </p:set>
                                    <p:animEffect transition="in" filter="fade">
                                      <p:cBhvr>
                                        <p:cTn id="29" dur="500"/>
                                        <p:tgtEl>
                                          <p:spTgt spid="97"/>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fade">
                                      <p:cBhvr>
                                        <p:cTn id="33" dur="500"/>
                                        <p:tgtEl>
                                          <p:spTgt spid="9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17" grpId="0" animBg="1"/>
      <p:bldP spid="93" grpId="0" animBg="1"/>
      <p:bldP spid="94" grpId="0" animBg="1"/>
      <p:bldP spid="96" grpId="0" animBg="1"/>
      <p:bldP spid="97" grpId="0" animBg="1"/>
      <p:bldP spid="9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２人零和有限確定完全</a:t>
            </a:r>
            <a:br>
              <a:rPr lang="en-US" altLang="ja-JP" dirty="0"/>
            </a:br>
            <a:r>
              <a:rPr lang="ja-JP" altLang="en-US" dirty="0"/>
              <a:t>情報ゲームの勝敗</a:t>
            </a:r>
            <a:endParaRPr kumimoji="1" lang="ja-JP" altLang="en-US" dirty="0"/>
          </a:p>
        </p:txBody>
      </p:sp>
      <p:sp>
        <p:nvSpPr>
          <p:cNvPr id="5" name="コンテンツ プレースホルダー 4"/>
          <p:cNvSpPr>
            <a:spLocks noGrp="1"/>
          </p:cNvSpPr>
          <p:nvPr>
            <p:ph idx="1"/>
          </p:nvPr>
        </p:nvSpPr>
        <p:spPr/>
        <p:txBody>
          <a:bodyPr/>
          <a:lstStyle/>
          <a:p>
            <a:r>
              <a:rPr lang="ja-JP" altLang="en-US" dirty="0"/>
              <a:t>２人零和確定有限完全情報ゲーム</a:t>
            </a:r>
            <a:endParaRPr lang="en-US" altLang="ja-JP" dirty="0"/>
          </a:p>
          <a:p>
            <a:pPr lvl="1"/>
            <a:r>
              <a:rPr lang="ja-JP" altLang="en-US" dirty="0"/>
              <a:t>勝敗は試合開始時に確定している</a:t>
            </a:r>
            <a:endParaRPr lang="en-US" altLang="ja-JP" dirty="0"/>
          </a:p>
        </p:txBody>
      </p:sp>
      <p:sp>
        <p:nvSpPr>
          <p:cNvPr id="7" name="テキスト ボックス 6"/>
          <p:cNvSpPr txBox="1"/>
          <p:nvPr/>
        </p:nvSpPr>
        <p:spPr>
          <a:xfrm>
            <a:off x="716617" y="3048000"/>
            <a:ext cx="7710765" cy="1040285"/>
          </a:xfrm>
          <a:prstGeom prst="rect">
            <a:avLst/>
          </a:prstGeom>
          <a:noFill/>
        </p:spPr>
        <p:txBody>
          <a:bodyPr wrap="none" rtlCol="0">
            <a:spAutoFit/>
          </a:bodyPr>
          <a:lstStyle/>
          <a:p>
            <a:pPr algn="l"/>
            <a:r>
              <a:rPr lang="ja-JP" altLang="en-US" dirty="0">
                <a:solidFill>
                  <a:srgbClr val="FFFFFF"/>
                </a:solidFill>
              </a:rPr>
              <a:t>双方が最善手を指した場合、試合開始時にすでに</a:t>
            </a:r>
            <a:endParaRPr lang="en-US" altLang="ja-JP" dirty="0">
              <a:solidFill>
                <a:srgbClr val="FFFFFF"/>
              </a:solidFill>
            </a:endParaRPr>
          </a:p>
          <a:p>
            <a:pPr algn="l"/>
            <a:r>
              <a:rPr lang="ja-JP" altLang="en-US" dirty="0">
                <a:solidFill>
                  <a:srgbClr val="FFFFFF"/>
                </a:solidFill>
              </a:rPr>
              <a:t>先手必勝・後手必勝・引き分けのいずれかが確定</a:t>
            </a:r>
          </a:p>
        </p:txBody>
      </p:sp>
      <p:sp>
        <p:nvSpPr>
          <p:cNvPr id="8" name="テキスト ボックス 7"/>
          <p:cNvSpPr txBox="1"/>
          <p:nvPr/>
        </p:nvSpPr>
        <p:spPr>
          <a:xfrm>
            <a:off x="1295400" y="4495800"/>
            <a:ext cx="7308411" cy="523220"/>
          </a:xfrm>
          <a:prstGeom prst="rect">
            <a:avLst/>
          </a:prstGeom>
          <a:noFill/>
        </p:spPr>
        <p:txBody>
          <a:bodyPr wrap="none" rtlCol="0">
            <a:spAutoFit/>
          </a:bodyPr>
          <a:lstStyle/>
          <a:p>
            <a:r>
              <a:rPr lang="ja-JP" altLang="en-US" dirty="0">
                <a:solidFill>
                  <a:srgbClr val="FFFFFF"/>
                </a:solidFill>
              </a:rPr>
              <a:t>しかし実際のゲームでどちらが勝つかは別問題</a:t>
            </a:r>
          </a:p>
        </p:txBody>
      </p:sp>
      <p:sp>
        <p:nvSpPr>
          <p:cNvPr id="6" name="テキスト ボックス 5"/>
          <p:cNvSpPr txBox="1"/>
          <p:nvPr/>
        </p:nvSpPr>
        <p:spPr>
          <a:xfrm>
            <a:off x="3505200" y="5201582"/>
            <a:ext cx="4059125" cy="523220"/>
          </a:xfrm>
          <a:prstGeom prst="rect">
            <a:avLst/>
          </a:prstGeom>
          <a:noFill/>
        </p:spPr>
        <p:txBody>
          <a:bodyPr wrap="none" rtlCol="0">
            <a:spAutoFit/>
          </a:bodyPr>
          <a:lstStyle/>
          <a:p>
            <a:r>
              <a:rPr lang="ja-JP" altLang="en-US" dirty="0">
                <a:solidFill>
                  <a:srgbClr val="FFFFFF"/>
                </a:solidFill>
              </a:rPr>
              <a:t>探索空間のサイズが膨大</a:t>
            </a:r>
          </a:p>
        </p:txBody>
      </p:sp>
    </p:spTree>
    <p:extLst>
      <p:ext uri="{BB962C8B-B14F-4D97-AF65-F5344CB8AC3E}">
        <p14:creationId xmlns:p14="http://schemas.microsoft.com/office/powerpoint/2010/main" val="290557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可能な局面数</a:t>
            </a:r>
          </a:p>
        </p:txBody>
      </p:sp>
      <p:sp>
        <p:nvSpPr>
          <p:cNvPr id="3" name="円/楕円 2"/>
          <p:cNvSpPr/>
          <p:nvPr/>
        </p:nvSpPr>
        <p:spPr bwMode="auto">
          <a:xfrm>
            <a:off x="2813508" y="547201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4" name="円/楕円 3"/>
          <p:cNvSpPr/>
          <p:nvPr/>
        </p:nvSpPr>
        <p:spPr bwMode="auto">
          <a:xfrm>
            <a:off x="2187951" y="5477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円/楕円 4"/>
          <p:cNvSpPr/>
          <p:nvPr/>
        </p:nvSpPr>
        <p:spPr bwMode="auto">
          <a:xfrm>
            <a:off x="3439065" y="547201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6" name="円/楕円 5"/>
          <p:cNvSpPr/>
          <p:nvPr/>
        </p:nvSpPr>
        <p:spPr bwMode="auto">
          <a:xfrm>
            <a:off x="4064622" y="547201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7" name="円/楕円 6"/>
          <p:cNvSpPr/>
          <p:nvPr/>
        </p:nvSpPr>
        <p:spPr bwMode="auto">
          <a:xfrm>
            <a:off x="4690179" y="547201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円/楕円 7"/>
          <p:cNvSpPr/>
          <p:nvPr/>
        </p:nvSpPr>
        <p:spPr bwMode="auto">
          <a:xfrm>
            <a:off x="1562394" y="547201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円/楕円 8"/>
          <p:cNvSpPr/>
          <p:nvPr/>
        </p:nvSpPr>
        <p:spPr bwMode="auto">
          <a:xfrm>
            <a:off x="6544451" y="547201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0" name="円/楕円 9"/>
          <p:cNvSpPr/>
          <p:nvPr/>
        </p:nvSpPr>
        <p:spPr bwMode="auto">
          <a:xfrm>
            <a:off x="5918894" y="5477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円/楕円 10"/>
          <p:cNvSpPr/>
          <p:nvPr/>
        </p:nvSpPr>
        <p:spPr bwMode="auto">
          <a:xfrm>
            <a:off x="5293337" y="547201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円/楕円 11"/>
          <p:cNvSpPr/>
          <p:nvPr/>
        </p:nvSpPr>
        <p:spPr bwMode="auto">
          <a:xfrm>
            <a:off x="8398723" y="547201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3" name="円/楕円 12"/>
          <p:cNvSpPr/>
          <p:nvPr/>
        </p:nvSpPr>
        <p:spPr bwMode="auto">
          <a:xfrm>
            <a:off x="7773166" y="5477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円/楕円 13"/>
          <p:cNvSpPr/>
          <p:nvPr/>
        </p:nvSpPr>
        <p:spPr bwMode="auto">
          <a:xfrm>
            <a:off x="7147609" y="5472015"/>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円/楕円 14"/>
          <p:cNvSpPr/>
          <p:nvPr/>
        </p:nvSpPr>
        <p:spPr bwMode="auto">
          <a:xfrm>
            <a:off x="3126067" y="420583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cxnSp>
        <p:nvCxnSpPr>
          <p:cNvPr id="16" name="直線矢印コネクタ 15"/>
          <p:cNvCxnSpPr/>
          <p:nvPr/>
        </p:nvCxnSpPr>
        <p:spPr bwMode="auto">
          <a:xfrm flipH="1">
            <a:off x="3042108"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endCxn id="5" idx="0"/>
          </p:cNvCxnSpPr>
          <p:nvPr/>
        </p:nvCxnSpPr>
        <p:spPr bwMode="auto">
          <a:xfrm>
            <a:off x="3355106"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円/楕円 21"/>
          <p:cNvSpPr/>
          <p:nvPr/>
        </p:nvSpPr>
        <p:spPr bwMode="auto">
          <a:xfrm>
            <a:off x="1874514" y="420583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23" name="直線矢印コネクタ 22"/>
          <p:cNvCxnSpPr/>
          <p:nvPr/>
        </p:nvCxnSpPr>
        <p:spPr bwMode="auto">
          <a:xfrm flipH="1">
            <a:off x="1790555" y="4668895"/>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a:off x="2103553" y="4668895"/>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366200" y="420583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cxnSp>
        <p:nvCxnSpPr>
          <p:cNvPr id="26" name="直線矢印コネクタ 25"/>
          <p:cNvCxnSpPr/>
          <p:nvPr/>
        </p:nvCxnSpPr>
        <p:spPr bwMode="auto">
          <a:xfrm flipH="1">
            <a:off x="4282241"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p:nvPr/>
        </p:nvCxnSpPr>
        <p:spPr bwMode="auto">
          <a:xfrm>
            <a:off x="4595239"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円/楕円 27"/>
          <p:cNvSpPr/>
          <p:nvPr/>
        </p:nvSpPr>
        <p:spPr bwMode="auto">
          <a:xfrm>
            <a:off x="6833896" y="420583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cxnSp>
        <p:nvCxnSpPr>
          <p:cNvPr id="29" name="直線矢印コネクタ 28"/>
          <p:cNvCxnSpPr/>
          <p:nvPr/>
        </p:nvCxnSpPr>
        <p:spPr bwMode="auto">
          <a:xfrm flipH="1">
            <a:off x="6749937"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p:nvPr/>
        </p:nvCxnSpPr>
        <p:spPr bwMode="auto">
          <a:xfrm>
            <a:off x="7062935"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8085010" y="4205833"/>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cxnSp>
        <p:nvCxnSpPr>
          <p:cNvPr id="32" name="直線矢印コネクタ 31"/>
          <p:cNvCxnSpPr/>
          <p:nvPr/>
        </p:nvCxnSpPr>
        <p:spPr bwMode="auto">
          <a:xfrm flipH="1">
            <a:off x="8001051"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p:nvPr/>
        </p:nvCxnSpPr>
        <p:spPr bwMode="auto">
          <a:xfrm>
            <a:off x="8314049" y="4663033"/>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円/楕円 33"/>
          <p:cNvSpPr/>
          <p:nvPr/>
        </p:nvSpPr>
        <p:spPr bwMode="auto">
          <a:xfrm>
            <a:off x="5626558" y="420583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5" name="直線矢印コネクタ 34"/>
          <p:cNvCxnSpPr/>
          <p:nvPr/>
        </p:nvCxnSpPr>
        <p:spPr bwMode="auto">
          <a:xfrm flipH="1">
            <a:off x="5542599" y="4668895"/>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a:off x="5855597" y="4668895"/>
            <a:ext cx="312559" cy="80898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3143583" y="294001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8" name="直線矢印コネクタ 37"/>
          <p:cNvCxnSpPr>
            <a:endCxn id="22" idx="0"/>
          </p:cNvCxnSpPr>
          <p:nvPr/>
        </p:nvCxnSpPr>
        <p:spPr bwMode="auto">
          <a:xfrm flipH="1">
            <a:off x="2103114" y="3399782"/>
            <a:ext cx="1287234" cy="80605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stCxn id="37" idx="4"/>
            <a:endCxn id="15" idx="0"/>
          </p:cNvCxnSpPr>
          <p:nvPr/>
        </p:nvCxnSpPr>
        <p:spPr bwMode="auto">
          <a:xfrm flipH="1">
            <a:off x="3354667" y="3397214"/>
            <a:ext cx="17516" cy="80861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a:stCxn id="37" idx="4"/>
            <a:endCxn id="25" idx="0"/>
          </p:cNvCxnSpPr>
          <p:nvPr/>
        </p:nvCxnSpPr>
        <p:spPr bwMode="auto">
          <a:xfrm>
            <a:off x="3372183" y="3397214"/>
            <a:ext cx="1222617" cy="80861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6862116" y="294001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48" name="直線矢印コネクタ 47"/>
          <p:cNvCxnSpPr/>
          <p:nvPr/>
        </p:nvCxnSpPr>
        <p:spPr bwMode="auto">
          <a:xfrm flipH="1">
            <a:off x="5821647" y="3399782"/>
            <a:ext cx="1287234" cy="80605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p:cNvCxnSpPr>
          <p:nvPr/>
        </p:nvCxnSpPr>
        <p:spPr bwMode="auto">
          <a:xfrm flipH="1">
            <a:off x="7073200" y="3397214"/>
            <a:ext cx="17516" cy="80861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p:cNvCxnSpPr>
          <p:nvPr/>
        </p:nvCxnSpPr>
        <p:spPr bwMode="auto">
          <a:xfrm>
            <a:off x="7090716" y="3397214"/>
            <a:ext cx="1222617" cy="80861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円/楕円 50"/>
          <p:cNvSpPr/>
          <p:nvPr/>
        </p:nvSpPr>
        <p:spPr bwMode="auto">
          <a:xfrm>
            <a:off x="5029200" y="1676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52" name="直線矢印コネクタ 51"/>
          <p:cNvCxnSpPr>
            <a:endCxn id="37" idx="0"/>
          </p:cNvCxnSpPr>
          <p:nvPr/>
        </p:nvCxnSpPr>
        <p:spPr bwMode="auto">
          <a:xfrm flipH="1">
            <a:off x="3372183" y="2136168"/>
            <a:ext cx="1903782" cy="80384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a:stCxn id="51" idx="4"/>
            <a:endCxn id="47" idx="0"/>
          </p:cNvCxnSpPr>
          <p:nvPr/>
        </p:nvCxnSpPr>
        <p:spPr bwMode="auto">
          <a:xfrm>
            <a:off x="5257800" y="2133600"/>
            <a:ext cx="1832916" cy="80641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177057" y="1610380"/>
            <a:ext cx="1620957" cy="523220"/>
          </a:xfrm>
          <a:prstGeom prst="rect">
            <a:avLst/>
          </a:prstGeom>
          <a:noFill/>
        </p:spPr>
        <p:txBody>
          <a:bodyPr wrap="none" rtlCol="0">
            <a:spAutoFit/>
          </a:bodyPr>
          <a:lstStyle/>
          <a:p>
            <a:r>
              <a:rPr kumimoji="1" lang="ja-JP" altLang="en-US" dirty="0"/>
              <a:t>初期局面</a:t>
            </a:r>
          </a:p>
        </p:txBody>
      </p:sp>
      <p:sp>
        <p:nvSpPr>
          <p:cNvPr id="58" name="テキスト ボックス 57"/>
          <p:cNvSpPr txBox="1"/>
          <p:nvPr/>
        </p:nvSpPr>
        <p:spPr>
          <a:xfrm>
            <a:off x="222570" y="2840984"/>
            <a:ext cx="1071127" cy="523220"/>
          </a:xfrm>
          <a:prstGeom prst="rect">
            <a:avLst/>
          </a:prstGeom>
          <a:noFill/>
        </p:spPr>
        <p:txBody>
          <a:bodyPr wrap="none" rtlCol="0">
            <a:spAutoFit/>
          </a:bodyPr>
          <a:lstStyle/>
          <a:p>
            <a:r>
              <a:rPr kumimoji="1" lang="en-US" altLang="ja-JP" dirty="0"/>
              <a:t>1</a:t>
            </a:r>
            <a:r>
              <a:rPr kumimoji="1" lang="ja-JP" altLang="en-US" dirty="0"/>
              <a:t>手先</a:t>
            </a:r>
          </a:p>
        </p:txBody>
      </p:sp>
      <p:sp>
        <p:nvSpPr>
          <p:cNvPr id="59" name="テキスト ボックス 58"/>
          <p:cNvSpPr txBox="1"/>
          <p:nvPr/>
        </p:nvSpPr>
        <p:spPr>
          <a:xfrm>
            <a:off x="202090" y="4106803"/>
            <a:ext cx="1071126" cy="523220"/>
          </a:xfrm>
          <a:prstGeom prst="rect">
            <a:avLst/>
          </a:prstGeom>
          <a:noFill/>
        </p:spPr>
        <p:txBody>
          <a:bodyPr wrap="none" rtlCol="0">
            <a:spAutoFit/>
          </a:bodyPr>
          <a:lstStyle/>
          <a:p>
            <a:r>
              <a:rPr lang="en-US" altLang="ja-JP" dirty="0"/>
              <a:t>2</a:t>
            </a:r>
            <a:r>
              <a:rPr kumimoji="1" lang="ja-JP" altLang="en-US" dirty="0"/>
              <a:t>手先</a:t>
            </a:r>
          </a:p>
        </p:txBody>
      </p:sp>
      <p:sp>
        <p:nvSpPr>
          <p:cNvPr id="60" name="テキスト ボックス 59"/>
          <p:cNvSpPr txBox="1"/>
          <p:nvPr/>
        </p:nvSpPr>
        <p:spPr>
          <a:xfrm>
            <a:off x="217971" y="5439005"/>
            <a:ext cx="1071126" cy="523220"/>
          </a:xfrm>
          <a:prstGeom prst="rect">
            <a:avLst/>
          </a:prstGeom>
          <a:noFill/>
        </p:spPr>
        <p:txBody>
          <a:bodyPr wrap="none" rtlCol="0">
            <a:spAutoFit/>
          </a:bodyPr>
          <a:lstStyle/>
          <a:p>
            <a:r>
              <a:rPr lang="en-US" altLang="ja-JP" dirty="0"/>
              <a:t>3</a:t>
            </a:r>
            <a:r>
              <a:rPr kumimoji="1" lang="ja-JP" altLang="en-US" dirty="0"/>
              <a:t>手先</a:t>
            </a:r>
          </a:p>
        </p:txBody>
      </p:sp>
      <p:sp>
        <p:nvSpPr>
          <p:cNvPr id="61" name="テキスト ボックス 60"/>
          <p:cNvSpPr txBox="1"/>
          <p:nvPr/>
        </p:nvSpPr>
        <p:spPr>
          <a:xfrm>
            <a:off x="457200" y="6198107"/>
            <a:ext cx="8597225" cy="523220"/>
          </a:xfrm>
          <a:prstGeom prst="rect">
            <a:avLst/>
          </a:prstGeom>
          <a:noFill/>
        </p:spPr>
        <p:txBody>
          <a:bodyPr wrap="none" rtlCol="0">
            <a:spAutoFit/>
          </a:bodyPr>
          <a:lstStyle/>
          <a:p>
            <a:r>
              <a:rPr lang="ja-JP" altLang="en-US" dirty="0">
                <a:solidFill>
                  <a:srgbClr val="FFFFFF"/>
                </a:solidFill>
              </a:rPr>
              <a:t>手番が先に進むにつれ可能な局面数は指数的に増える</a:t>
            </a:r>
          </a:p>
        </p:txBody>
      </p:sp>
    </p:spTree>
    <p:extLst>
      <p:ext uri="{BB962C8B-B14F-4D97-AF65-F5344CB8AC3E}">
        <p14:creationId xmlns:p14="http://schemas.microsoft.com/office/powerpoint/2010/main" val="85205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ppt_x"/>
                                          </p:val>
                                        </p:tav>
                                        <p:tav tm="100000">
                                          <p:val>
                                            <p:strVal val="#ppt_x"/>
                                          </p:val>
                                        </p:tav>
                                      </p:tavLst>
                                    </p:anim>
                                    <p:anim calcmode="lin" valueType="num">
                                      <p:cBhvr additive="base">
                                        <p:cTn id="8"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可能な局面数</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944162944"/>
              </p:ext>
            </p:extLst>
          </p:nvPr>
        </p:nvGraphicFramePr>
        <p:xfrm>
          <a:off x="914400" y="2133600"/>
          <a:ext cx="7467601" cy="3627120"/>
        </p:xfrm>
        <a:graphic>
          <a:graphicData uri="http://schemas.openxmlformats.org/drawingml/2006/table">
            <a:tbl>
              <a:tblPr firstRow="1" bandRow="1">
                <a:tableStyleId>{5C22544A-7EE6-4342-B048-85BDC9FD1C3A}</a:tableStyleId>
              </a:tblPr>
              <a:tblGrid>
                <a:gridCol w="921926">
                  <a:extLst>
                    <a:ext uri="{9D8B030D-6E8A-4147-A177-3AD203B41FA5}">
                      <a16:colId xmlns:a16="http://schemas.microsoft.com/office/drawing/2014/main" val="20000"/>
                    </a:ext>
                  </a:extLst>
                </a:gridCol>
                <a:gridCol w="1014119">
                  <a:extLst>
                    <a:ext uri="{9D8B030D-6E8A-4147-A177-3AD203B41FA5}">
                      <a16:colId xmlns:a16="http://schemas.microsoft.com/office/drawing/2014/main" val="20001"/>
                    </a:ext>
                  </a:extLst>
                </a:gridCol>
                <a:gridCol w="1843852">
                  <a:extLst>
                    <a:ext uri="{9D8B030D-6E8A-4147-A177-3AD203B41FA5}">
                      <a16:colId xmlns:a16="http://schemas.microsoft.com/office/drawing/2014/main" val="20002"/>
                    </a:ext>
                  </a:extLst>
                </a:gridCol>
                <a:gridCol w="1843852">
                  <a:extLst>
                    <a:ext uri="{9D8B030D-6E8A-4147-A177-3AD203B41FA5}">
                      <a16:colId xmlns:a16="http://schemas.microsoft.com/office/drawing/2014/main" val="20003"/>
                    </a:ext>
                  </a:extLst>
                </a:gridCol>
                <a:gridCol w="1843852">
                  <a:extLst>
                    <a:ext uri="{9D8B030D-6E8A-4147-A177-3AD203B41FA5}">
                      <a16:colId xmlns:a16="http://schemas.microsoft.com/office/drawing/2014/main" val="20004"/>
                    </a:ext>
                  </a:extLst>
                </a:gridCol>
              </a:tblGrid>
              <a:tr h="370840">
                <a:tc rowSpan="2" gridSpan="2">
                  <a:txBody>
                    <a:bodyPr/>
                    <a:lstStyle/>
                    <a:p>
                      <a:pPr algn="ctr"/>
                      <a:endParaRPr kumimoji="1" lang="ja-JP" altLang="en-US"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2" h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2400" baseline="0" dirty="0">
                          <a:solidFill>
                            <a:schemeClr val="tx1"/>
                          </a:solidFill>
                          <a:latin typeface="Times New Roman" panose="02020603050405020304" pitchFamily="18" charset="0"/>
                        </a:rPr>
                        <a:t>各局面での合法手数</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gridSpan="2" vMerge="1">
                  <a:txBody>
                    <a:bodyPr/>
                    <a:lstStyle/>
                    <a:p>
                      <a:pPr algn="ctr"/>
                      <a:endParaRPr kumimoji="1" lang="ja-JP" altLang="en-US" baseline="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24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2</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4</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8</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rowSpan="5">
                  <a:txBody>
                    <a:bodyPr/>
                    <a:lstStyle/>
                    <a:p>
                      <a:pPr algn="ctr"/>
                      <a:r>
                        <a:rPr kumimoji="1" lang="ja-JP" altLang="en-US" sz="2400" b="1" baseline="0" dirty="0">
                          <a:solidFill>
                            <a:schemeClr val="tx1"/>
                          </a:solidFill>
                          <a:latin typeface="Times New Roman" panose="02020603050405020304" pitchFamily="18" charset="0"/>
                        </a:rPr>
                        <a:t>終</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局</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ま</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で</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の</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手</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数</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1,000,000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9</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20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1,000,000</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12</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18</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30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9</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18</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27</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40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12</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24</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36</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50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15</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30</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45</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4" name="テキスト ボックス 3"/>
          <p:cNvSpPr txBox="1"/>
          <p:nvPr/>
        </p:nvSpPr>
        <p:spPr>
          <a:xfrm>
            <a:off x="838200" y="5976908"/>
            <a:ext cx="8095486" cy="523220"/>
          </a:xfrm>
          <a:prstGeom prst="rect">
            <a:avLst/>
          </a:prstGeom>
          <a:noFill/>
        </p:spPr>
        <p:txBody>
          <a:bodyPr wrap="none" rtlCol="0">
            <a:spAutoFit/>
          </a:bodyPr>
          <a:lstStyle/>
          <a:p>
            <a:r>
              <a:rPr lang="ja-JP" altLang="en-US" dirty="0">
                <a:solidFill>
                  <a:srgbClr val="FFFFFF"/>
                </a:solidFill>
              </a:rPr>
              <a:t>終局までの手数が増えると局面数は指数的に増える</a:t>
            </a:r>
          </a:p>
        </p:txBody>
      </p:sp>
    </p:spTree>
    <p:extLst>
      <p:ext uri="{BB962C8B-B14F-4D97-AF65-F5344CB8AC3E}">
        <p14:creationId xmlns:p14="http://schemas.microsoft.com/office/powerpoint/2010/main" val="6239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可能な局面数</a:t>
            </a:r>
          </a:p>
        </p:txBody>
      </p:sp>
      <p:graphicFrame>
        <p:nvGraphicFramePr>
          <p:cNvPr id="3" name="表 2"/>
          <p:cNvGraphicFramePr>
            <a:graphicFrameLocks noGrp="1"/>
          </p:cNvGraphicFramePr>
          <p:nvPr>
            <p:extLst>
              <p:ext uri="{D42A27DB-BD31-4B8C-83A1-F6EECF244321}">
                <p14:modId xmlns:p14="http://schemas.microsoft.com/office/powerpoint/2010/main" val="3407304932"/>
              </p:ext>
            </p:extLst>
          </p:nvPr>
        </p:nvGraphicFramePr>
        <p:xfrm>
          <a:off x="1828800" y="1676400"/>
          <a:ext cx="5486400" cy="341376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142240">
                <a:tc>
                  <a:txBody>
                    <a:bodyPr/>
                    <a:lstStyle/>
                    <a:p>
                      <a:pPr algn="ctr"/>
                      <a:r>
                        <a:rPr kumimoji="1" lang="ja-JP" altLang="en-US" sz="2800" dirty="0">
                          <a:latin typeface="Times New Roman" panose="02020603050405020304" pitchFamily="18" charset="0"/>
                        </a:rPr>
                        <a:t>ゲーム</a:t>
                      </a:r>
                    </a:p>
                  </a:txBody>
                  <a:tcPr/>
                </a:tc>
                <a:tc>
                  <a:txBody>
                    <a:bodyPr/>
                    <a:lstStyle/>
                    <a:p>
                      <a:pPr algn="ctr"/>
                      <a:r>
                        <a:rPr kumimoji="1" lang="ja-JP" altLang="en-US" sz="2800" dirty="0">
                          <a:latin typeface="Times New Roman" panose="02020603050405020304" pitchFamily="18" charset="0"/>
                        </a:rPr>
                        <a:t>可能な局面数</a:t>
                      </a:r>
                    </a:p>
                  </a:txBody>
                  <a:tcPr/>
                </a:tc>
                <a:extLst>
                  <a:ext uri="{0D108BD9-81ED-4DB2-BD59-A6C34878D82A}">
                    <a16:rowId xmlns:a16="http://schemas.microsoft.com/office/drawing/2014/main" val="10000"/>
                  </a:ext>
                </a:extLst>
              </a:tr>
              <a:tr h="370840">
                <a:tc>
                  <a:txBody>
                    <a:bodyPr/>
                    <a:lstStyle/>
                    <a:p>
                      <a:pPr algn="ctr"/>
                      <a:r>
                        <a:rPr kumimoji="1" lang="ja-JP" altLang="en-US" sz="2800" dirty="0">
                          <a:latin typeface="Times New Roman" panose="02020603050405020304" pitchFamily="18" charset="0"/>
                        </a:rPr>
                        <a:t>チェッカー</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30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ctr"/>
                      <a:r>
                        <a:rPr kumimoji="1" lang="ja-JP" altLang="en-US" sz="2800" dirty="0">
                          <a:latin typeface="Times New Roman" panose="02020603050405020304" pitchFamily="18" charset="0"/>
                        </a:rPr>
                        <a:t>リバーシ</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60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algn="ctr"/>
                      <a:r>
                        <a:rPr kumimoji="1" lang="ja-JP" altLang="en-US" sz="2800" dirty="0">
                          <a:latin typeface="Times New Roman" panose="02020603050405020304" pitchFamily="18" charset="0"/>
                        </a:rPr>
                        <a:t>チェス</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120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pPr algn="ctr"/>
                      <a:r>
                        <a:rPr kumimoji="1" lang="ja-JP" altLang="en-US" sz="2800" dirty="0">
                          <a:latin typeface="Times New Roman" panose="02020603050405020304" pitchFamily="18" charset="0"/>
                        </a:rPr>
                        <a:t>将棋</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226</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pPr algn="ctr"/>
                      <a:r>
                        <a:rPr kumimoji="1" lang="ja-JP" altLang="en-US" sz="2800" dirty="0">
                          <a:latin typeface="Times New Roman" panose="02020603050405020304" pitchFamily="18" charset="0"/>
                        </a:rPr>
                        <a:t>囲碁</a:t>
                      </a:r>
                    </a:p>
                  </a:txBody>
                  <a:tcPr/>
                </a:tc>
                <a:tc>
                  <a:txBody>
                    <a:bodyPr/>
                    <a:lstStyle/>
                    <a:p>
                      <a:pPr algn="ctr"/>
                      <a:r>
                        <a:rPr kumimoji="1" lang="en-US" altLang="ja-JP" sz="3200" dirty="0">
                          <a:latin typeface="Times New Roman" panose="02020603050405020304" pitchFamily="18" charset="0"/>
                        </a:rPr>
                        <a:t>10</a:t>
                      </a:r>
                      <a:r>
                        <a:rPr kumimoji="1" lang="en-US" altLang="ja-JP" sz="3200" baseline="30000" dirty="0">
                          <a:latin typeface="Times New Roman" panose="02020603050405020304" pitchFamily="18" charset="0"/>
                        </a:rPr>
                        <a:t>360</a:t>
                      </a:r>
                      <a:endParaRPr kumimoji="1" lang="ja-JP" altLang="en-US" sz="3200" baseline="30000" dirty="0">
                        <a:latin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
        <p:nvSpPr>
          <p:cNvPr id="5" name="テキスト ボックス 4"/>
          <p:cNvSpPr txBox="1"/>
          <p:nvPr/>
        </p:nvSpPr>
        <p:spPr>
          <a:xfrm>
            <a:off x="969892" y="5562600"/>
            <a:ext cx="7204216"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地球全体の原子の数 </a:t>
            </a:r>
            <a:r>
              <a:rPr lang="en-US" altLang="ja-JP" sz="2400" dirty="0">
                <a:latin typeface="Times New Roman" panose="02020603050405020304" pitchFamily="18" charset="0"/>
              </a:rPr>
              <a:t>10</a:t>
            </a:r>
            <a:r>
              <a:rPr lang="en-US" altLang="ja-JP" sz="2400" baseline="30000" dirty="0">
                <a:latin typeface="Times New Roman" panose="02020603050405020304" pitchFamily="18" charset="0"/>
              </a:rPr>
              <a:t>50</a:t>
            </a:r>
            <a:r>
              <a:rPr lang="en-US" altLang="ja-JP" sz="2400" dirty="0">
                <a:latin typeface="Times New Roman" panose="02020603050405020304" pitchFamily="18" charset="0"/>
              </a:rPr>
              <a:t> </a:t>
            </a:r>
            <a:r>
              <a:rPr lang="ja-JP" altLang="en-US" sz="2400" dirty="0">
                <a:latin typeface="Times New Roman" panose="02020603050405020304" pitchFamily="18" charset="0"/>
              </a:rPr>
              <a:t>個</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⇒地球を全てを使っても全局面を列挙するのは不可</a:t>
            </a:r>
            <a:r>
              <a:rPr kumimoji="1" lang="ja-JP" altLang="en-US" sz="2400" dirty="0"/>
              <a:t>能</a:t>
            </a:r>
          </a:p>
        </p:txBody>
      </p:sp>
    </p:spTree>
    <p:extLst>
      <p:ext uri="{BB962C8B-B14F-4D97-AF65-F5344CB8AC3E}">
        <p14:creationId xmlns:p14="http://schemas.microsoft.com/office/powerpoint/2010/main" val="303915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可能な局面数</a:t>
            </a:r>
          </a:p>
        </p:txBody>
      </p:sp>
      <p:sp>
        <p:nvSpPr>
          <p:cNvPr id="3" name="コンテンツ プレースホルダー 2"/>
          <p:cNvSpPr>
            <a:spLocks noGrp="1"/>
          </p:cNvSpPr>
          <p:nvPr>
            <p:ph idx="1"/>
          </p:nvPr>
        </p:nvSpPr>
        <p:spPr/>
        <p:txBody>
          <a:bodyPr/>
          <a:lstStyle/>
          <a:p>
            <a:r>
              <a:rPr kumimoji="1" lang="ja-JP" altLang="en-US" dirty="0">
                <a:latin typeface="Times New Roman" panose="02020603050405020304" pitchFamily="18" charset="0"/>
              </a:rPr>
              <a:t>将棋</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終局までの平均手数：</a:t>
            </a:r>
            <a:r>
              <a:rPr lang="en-US" altLang="ja-JP" dirty="0">
                <a:latin typeface="Times New Roman" panose="02020603050405020304" pitchFamily="18" charset="0"/>
              </a:rPr>
              <a:t>115</a:t>
            </a:r>
            <a:r>
              <a:rPr lang="ja-JP" altLang="en-US" dirty="0">
                <a:latin typeface="Times New Roman" panose="02020603050405020304" pitchFamily="18" charset="0"/>
              </a:rPr>
              <a:t>手</a:t>
            </a:r>
            <a:endParaRPr lang="en-US" altLang="ja-JP" dirty="0">
              <a:latin typeface="Times New Roman" panose="02020603050405020304" pitchFamily="18" charset="0"/>
            </a:endParaRPr>
          </a:p>
          <a:p>
            <a:pPr lvl="1"/>
            <a:r>
              <a:rPr kumimoji="1" lang="ja-JP" altLang="en-US" dirty="0">
                <a:latin typeface="Times New Roman" panose="02020603050405020304" pitchFamily="18" charset="0"/>
              </a:rPr>
              <a:t>各局面での合法手数：</a:t>
            </a:r>
            <a:r>
              <a:rPr kumimoji="1" lang="en-US" altLang="ja-JP" dirty="0">
                <a:latin typeface="Times New Roman" panose="02020603050405020304" pitchFamily="18" charset="0"/>
              </a:rPr>
              <a:t>80</a:t>
            </a:r>
            <a:r>
              <a:rPr kumimoji="1" lang="ja-JP" altLang="en-US" dirty="0">
                <a:latin typeface="Times New Roman" panose="02020603050405020304" pitchFamily="18" charset="0"/>
              </a:rPr>
              <a:t>通り</a:t>
            </a:r>
            <a:endParaRPr kumimoji="1" lang="en-US" altLang="ja-JP" dirty="0">
              <a:latin typeface="Times New Roman" panose="02020603050405020304" pitchFamily="18" charset="0"/>
            </a:endParaRPr>
          </a:p>
          <a:p>
            <a:pPr marL="457200" lvl="1" indent="0">
              <a:buNone/>
            </a:pPr>
            <a:r>
              <a:rPr lang="ja-JP" altLang="en-US" dirty="0">
                <a:latin typeface="Times New Roman" panose="02020603050405020304" pitchFamily="18" charset="0"/>
              </a:rPr>
              <a:t>⇒可能な局面数は </a:t>
            </a:r>
            <a:r>
              <a:rPr lang="en-US" altLang="ja-JP" dirty="0">
                <a:latin typeface="Times New Roman" panose="02020603050405020304" pitchFamily="18" charset="0"/>
              </a:rPr>
              <a:t>80</a:t>
            </a:r>
            <a:r>
              <a:rPr lang="en-US" altLang="ja-JP" baseline="30000" dirty="0">
                <a:latin typeface="Times New Roman" panose="02020603050405020304" pitchFamily="18" charset="0"/>
              </a:rPr>
              <a:t>115</a:t>
            </a:r>
            <a:r>
              <a:rPr lang="en-US" altLang="ja-JP" dirty="0">
                <a:latin typeface="Times New Roman" panose="02020603050405020304" pitchFamily="18" charset="0"/>
              </a:rPr>
              <a:t> = 10</a:t>
            </a:r>
            <a:r>
              <a:rPr lang="en-US" altLang="ja-JP" baseline="30000" dirty="0">
                <a:latin typeface="Times New Roman" panose="02020603050405020304" pitchFamily="18" charset="0"/>
              </a:rPr>
              <a:t>226</a:t>
            </a:r>
            <a:r>
              <a:rPr lang="en-US" altLang="ja-JP" dirty="0">
                <a:latin typeface="Times New Roman" panose="02020603050405020304" pitchFamily="18" charset="0"/>
              </a:rPr>
              <a:t> </a:t>
            </a:r>
            <a:r>
              <a:rPr lang="ja-JP" altLang="en-US" dirty="0">
                <a:latin typeface="Times New Roman" panose="02020603050405020304" pitchFamily="18" charset="0"/>
              </a:rPr>
              <a:t>通り</a:t>
            </a:r>
            <a:endParaRPr kumimoji="1" lang="ja-JP" altLang="en-US" dirty="0">
              <a:latin typeface="Times New Roman" panose="02020603050405020304" pitchFamily="18" charset="0"/>
            </a:endParaRPr>
          </a:p>
        </p:txBody>
      </p:sp>
      <p:sp>
        <p:nvSpPr>
          <p:cNvPr id="4" name="テキスト ボックス 3"/>
          <p:cNvSpPr txBox="1"/>
          <p:nvPr/>
        </p:nvSpPr>
        <p:spPr>
          <a:xfrm>
            <a:off x="741123" y="4009838"/>
            <a:ext cx="7669087" cy="1040285"/>
          </a:xfrm>
          <a:prstGeom prst="rect">
            <a:avLst/>
          </a:prstGeom>
          <a:noFill/>
        </p:spPr>
        <p:txBody>
          <a:bodyPr wrap="none" rtlCol="0">
            <a:spAutoFit/>
          </a:bodyPr>
          <a:lstStyle/>
          <a:p>
            <a:pPr algn="l"/>
            <a:r>
              <a:rPr lang="ja-JP" altLang="en-US" dirty="0">
                <a:latin typeface="Times New Roman" panose="02020603050405020304" pitchFamily="18" charset="0"/>
              </a:rPr>
              <a:t>ただし手順前後で同一となる局面を１つと数えると</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可能な局面数は </a:t>
            </a:r>
            <a:r>
              <a:rPr kumimoji="1" lang="en-US" altLang="ja-JP" dirty="0">
                <a:latin typeface="Times New Roman" panose="02020603050405020304" pitchFamily="18" charset="0"/>
              </a:rPr>
              <a:t>10</a:t>
            </a:r>
            <a:r>
              <a:rPr kumimoji="1" lang="en-US" altLang="ja-JP" baseline="30000" dirty="0">
                <a:latin typeface="Times New Roman" panose="02020603050405020304" pitchFamily="18" charset="0"/>
              </a:rPr>
              <a:t>68</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10</a:t>
            </a:r>
            <a:r>
              <a:rPr kumimoji="1" lang="en-US" altLang="ja-JP" baseline="30000" dirty="0">
                <a:latin typeface="Times New Roman" panose="02020603050405020304" pitchFamily="18" charset="0"/>
              </a:rPr>
              <a:t>69</a:t>
            </a:r>
            <a:r>
              <a:rPr kumimoji="1" lang="ja-JP" altLang="en-US" dirty="0">
                <a:latin typeface="Times New Roman" panose="02020603050405020304" pitchFamily="18" charset="0"/>
              </a:rPr>
              <a:t>通りとなる</a:t>
            </a:r>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sp>
        <p:nvSpPr>
          <p:cNvPr id="5" name="テキスト ボックス 4"/>
          <p:cNvSpPr txBox="1"/>
          <p:nvPr/>
        </p:nvSpPr>
        <p:spPr>
          <a:xfrm>
            <a:off x="1524000" y="5334000"/>
            <a:ext cx="6467989" cy="1138773"/>
          </a:xfrm>
          <a:prstGeom prst="rect">
            <a:avLst/>
          </a:prstGeom>
          <a:noFill/>
        </p:spPr>
        <p:txBody>
          <a:bodyPr wrap="none" rtlCol="0">
            <a:spAutoFit/>
          </a:bodyPr>
          <a:lstStyle/>
          <a:p>
            <a:pPr algn="l"/>
            <a:r>
              <a:rPr kumimoji="1" lang="en-US" altLang="ja-JP" sz="2000" dirty="0">
                <a:latin typeface="Times New Roman" panose="02020603050405020304" pitchFamily="18" charset="0"/>
              </a:rPr>
              <a:t>[1]</a:t>
            </a:r>
            <a:r>
              <a:rPr lang="ja-JP" altLang="en-US" sz="2000" dirty="0">
                <a:latin typeface="Times New Roman" panose="02020603050405020304" pitchFamily="18" charset="0"/>
              </a:rPr>
              <a:t>篠田 正人</a:t>
            </a:r>
            <a:r>
              <a:rPr lang="en-US" altLang="ja-JP" sz="2000" dirty="0">
                <a:latin typeface="Times New Roman" panose="02020603050405020304" pitchFamily="18" charset="0"/>
              </a:rPr>
              <a:t>, </a:t>
            </a:r>
            <a:r>
              <a:rPr lang="ja-JP" altLang="en-US" sz="2000" dirty="0">
                <a:latin typeface="Times New Roman" panose="02020603050405020304" pitchFamily="18" charset="0"/>
              </a:rPr>
              <a:t>将棋における実現可能局面数について</a:t>
            </a:r>
            <a:r>
              <a:rPr lang="en-US" altLang="ja-JP" sz="2000" dirty="0">
                <a:latin typeface="Times New Roman" panose="02020603050405020304" pitchFamily="18" charset="0"/>
              </a:rPr>
              <a:t>,</a:t>
            </a:r>
          </a:p>
          <a:p>
            <a:pPr algn="l"/>
            <a:r>
              <a:rPr lang="en-US" altLang="ja-JP" sz="2000" dirty="0">
                <a:latin typeface="Times New Roman" panose="02020603050405020304" pitchFamily="18" charset="0"/>
              </a:rPr>
              <a:t>IPSJ Symposium Series Vol.2008 No.11, (2008), pp.116-119,</a:t>
            </a:r>
          </a:p>
          <a:p>
            <a:pPr algn="l"/>
            <a:r>
              <a:rPr lang="en-US" altLang="ja-JP" sz="2000" dirty="0">
                <a:latin typeface="Times New Roman" panose="02020603050405020304" pitchFamily="18" charset="0"/>
              </a:rPr>
              <a:t>http://www.nara-wu.ac.jp/math/personal/shinoda/legal.pdf</a:t>
            </a:r>
            <a:endParaRPr kumimoji="1" lang="ja-JP" altLang="en-US" sz="2000" dirty="0">
              <a:latin typeface="Times New Roman" panose="02020603050405020304" pitchFamily="18" charset="0"/>
            </a:endParaRPr>
          </a:p>
        </p:txBody>
      </p:sp>
    </p:spTree>
    <p:extLst>
      <p:ext uri="{BB962C8B-B14F-4D97-AF65-F5344CB8AC3E}">
        <p14:creationId xmlns:p14="http://schemas.microsoft.com/office/powerpoint/2010/main" val="4119532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ゲームの分類：手番</a:t>
            </a:r>
          </a:p>
        </p:txBody>
      </p:sp>
      <p:sp>
        <p:nvSpPr>
          <p:cNvPr id="3" name="コンテンツ プレースホルダー 2"/>
          <p:cNvSpPr>
            <a:spLocks noGrp="1"/>
          </p:cNvSpPr>
          <p:nvPr>
            <p:ph idx="1"/>
          </p:nvPr>
        </p:nvSpPr>
        <p:spPr>
          <a:xfrm>
            <a:off x="457200" y="1143000"/>
            <a:ext cx="8534400" cy="4525963"/>
          </a:xfrm>
        </p:spPr>
        <p:txBody>
          <a:bodyPr/>
          <a:lstStyle/>
          <a:p>
            <a:r>
              <a:rPr lang="ja-JP" altLang="en-US" dirty="0">
                <a:latin typeface="Times New Roman" panose="02020603050405020304" pitchFamily="18" charset="0"/>
              </a:rPr>
              <a:t>順次</a:t>
            </a:r>
            <a:r>
              <a:rPr kumimoji="1" lang="ja-JP" altLang="en-US" dirty="0">
                <a:latin typeface="Times New Roman" panose="02020603050405020304" pitchFamily="18" charset="0"/>
              </a:rPr>
              <a:t>型</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手番が順番に回ってくる</a:t>
            </a:r>
            <a:endParaRPr lang="en-US" altLang="ja-JP" dirty="0">
              <a:latin typeface="Times New Roman" panose="02020603050405020304" pitchFamily="18" charset="0"/>
            </a:endParaRPr>
          </a:p>
          <a:p>
            <a:r>
              <a:rPr kumimoji="1" lang="ja-JP" altLang="en-US" dirty="0">
                <a:latin typeface="Times New Roman" panose="02020603050405020304" pitchFamily="18" charset="0"/>
              </a:rPr>
              <a:t>同時型</a:t>
            </a:r>
            <a:endParaRPr kumimoji="1" lang="en-US" altLang="ja-JP" dirty="0">
              <a:latin typeface="Times New Roman" panose="02020603050405020304" pitchFamily="18" charset="0"/>
            </a:endParaRPr>
          </a:p>
          <a:p>
            <a:pPr lvl="1"/>
            <a:r>
              <a:rPr lang="ja-JP" altLang="en-US" dirty="0">
                <a:latin typeface="Times New Roman" panose="02020603050405020304" pitchFamily="18" charset="0"/>
              </a:rPr>
              <a:t>各プレイヤーが同時に着手する</a:t>
            </a:r>
            <a:endParaRPr lang="en-US" altLang="ja-JP" dirty="0">
              <a:latin typeface="Times New Roman" panose="02020603050405020304" pitchFamily="18" charset="0"/>
            </a:endParaRPr>
          </a:p>
          <a:p>
            <a:pPr lvl="2"/>
            <a:r>
              <a:rPr kumimoji="1" lang="ja-JP" altLang="en-US" dirty="0">
                <a:latin typeface="Times New Roman" panose="02020603050405020304" pitchFamily="18" charset="0"/>
              </a:rPr>
              <a:t>多くの場合出し遅れ</a:t>
            </a:r>
            <a:r>
              <a:rPr lang="ja-JP" altLang="en-US" dirty="0">
                <a:latin typeface="Times New Roman" panose="02020603050405020304" pitchFamily="18" charset="0"/>
              </a:rPr>
              <a:t>は負け</a:t>
            </a:r>
            <a:endParaRPr lang="en-US" altLang="ja-JP" dirty="0">
              <a:latin typeface="Times New Roman" panose="02020603050405020304" pitchFamily="18" charset="0"/>
            </a:endParaRPr>
          </a:p>
          <a:p>
            <a:pPr lvl="1"/>
            <a:r>
              <a:rPr lang="ja-JP" altLang="en-US" dirty="0">
                <a:latin typeface="Times New Roman" panose="02020603050405020304" pitchFamily="18" charset="0"/>
              </a:rPr>
              <a:t>相手に見えない状態で着手を決定後、同時に公開</a:t>
            </a:r>
            <a:endParaRPr lang="en-US" altLang="ja-JP" dirty="0">
              <a:latin typeface="Times New Roman" panose="02020603050405020304" pitchFamily="18" charset="0"/>
            </a:endParaRPr>
          </a:p>
          <a:p>
            <a:r>
              <a:rPr lang="ja-JP" altLang="en-US" dirty="0">
                <a:latin typeface="Times New Roman" panose="02020603050405020304" pitchFamily="18" charset="0"/>
              </a:rPr>
              <a:t>反射型</a:t>
            </a:r>
            <a:endParaRPr lang="en-US" altLang="ja-JP" dirty="0">
              <a:latin typeface="Times New Roman" panose="02020603050405020304" pitchFamily="18" charset="0"/>
            </a:endParaRPr>
          </a:p>
          <a:p>
            <a:pPr lvl="1"/>
            <a:r>
              <a:rPr kumimoji="1" lang="ja-JP" altLang="en-US" dirty="0">
                <a:latin typeface="Times New Roman" panose="02020603050405020304" pitchFamily="18" charset="0"/>
              </a:rPr>
              <a:t>先に着手したプレイヤーのみ有効</a:t>
            </a:r>
            <a:endParaRPr kumimoji="1" lang="en-US" altLang="ja-JP" dirty="0">
              <a:latin typeface="Times New Roman" panose="02020603050405020304" pitchFamily="18" charset="0"/>
            </a:endParaRPr>
          </a:p>
        </p:txBody>
      </p:sp>
      <p:sp>
        <p:nvSpPr>
          <p:cNvPr id="4" name="テキスト ボックス 3"/>
          <p:cNvSpPr txBox="1"/>
          <p:nvPr/>
        </p:nvSpPr>
        <p:spPr>
          <a:xfrm>
            <a:off x="2209800" y="5522440"/>
            <a:ext cx="6232796" cy="1040285"/>
          </a:xfrm>
          <a:prstGeom prst="rect">
            <a:avLst/>
          </a:prstGeom>
          <a:noFill/>
        </p:spPr>
        <p:txBody>
          <a:bodyPr wrap="none" rtlCol="0">
            <a:spAutoFit/>
          </a:bodyPr>
          <a:lstStyle/>
          <a:p>
            <a:pPr algn="l"/>
            <a:r>
              <a:rPr lang="ja-JP" altLang="en-US" dirty="0"/>
              <a:t>順次型は理論的には初期で勝敗が確定</a:t>
            </a:r>
            <a:endParaRPr lang="en-US" altLang="ja-JP" dirty="0"/>
          </a:p>
          <a:p>
            <a:pPr algn="l"/>
            <a:r>
              <a:rPr kumimoji="1" lang="ja-JP" altLang="en-US" dirty="0"/>
              <a:t>同時型の場合は？</a:t>
            </a:r>
          </a:p>
        </p:txBody>
      </p:sp>
    </p:spTree>
    <p:extLst>
      <p:ext uri="{BB962C8B-B14F-4D97-AF65-F5344CB8AC3E}">
        <p14:creationId xmlns:p14="http://schemas.microsoft.com/office/powerpoint/2010/main" val="23319071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同時型ゲーム</a:t>
            </a:r>
          </a:p>
        </p:txBody>
      </p:sp>
      <p:sp>
        <p:nvSpPr>
          <p:cNvPr id="3" name="円/楕円 2"/>
          <p:cNvSpPr/>
          <p:nvPr/>
        </p:nvSpPr>
        <p:spPr bwMode="auto">
          <a:xfrm>
            <a:off x="1701067" y="5640419"/>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4" name="円/楕円 3"/>
          <p:cNvSpPr/>
          <p:nvPr/>
        </p:nvSpPr>
        <p:spPr bwMode="auto">
          <a:xfrm>
            <a:off x="1711325" y="4422073"/>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円/楕円 4"/>
          <p:cNvSpPr/>
          <p:nvPr/>
        </p:nvSpPr>
        <p:spPr bwMode="auto">
          <a:xfrm>
            <a:off x="2506295" y="563651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6" name="円/楕円 5"/>
          <p:cNvSpPr/>
          <p:nvPr/>
        </p:nvSpPr>
        <p:spPr bwMode="auto">
          <a:xfrm>
            <a:off x="895839" y="5644326"/>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7" name="直線矢印コネクタ 6"/>
          <p:cNvCxnSpPr/>
          <p:nvPr/>
        </p:nvCxnSpPr>
        <p:spPr bwMode="auto">
          <a:xfrm>
            <a:off x="1939924" y="4855827"/>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矢印コネクタ 7"/>
          <p:cNvCxnSpPr>
            <a:endCxn id="5" idx="0"/>
          </p:cNvCxnSpPr>
          <p:nvPr/>
        </p:nvCxnSpPr>
        <p:spPr bwMode="auto">
          <a:xfrm>
            <a:off x="1939924" y="4855827"/>
            <a:ext cx="794971" cy="78068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矢印コネクタ 8"/>
          <p:cNvCxnSpPr>
            <a:stCxn id="10" idx="4"/>
            <a:endCxn id="6" idx="0"/>
          </p:cNvCxnSpPr>
          <p:nvPr/>
        </p:nvCxnSpPr>
        <p:spPr bwMode="auto">
          <a:xfrm flipH="1">
            <a:off x="1124439" y="4879272"/>
            <a:ext cx="821510" cy="76505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9"/>
          <p:cNvSpPr/>
          <p:nvPr/>
        </p:nvSpPr>
        <p:spPr bwMode="auto">
          <a:xfrm>
            <a:off x="1717349" y="442207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5769" y="5119992"/>
            <a:ext cx="316230" cy="371475"/>
          </a:xfrm>
          <a:prstGeom prst="rect">
            <a:avLst/>
          </a:prstGeom>
        </p:spPr>
      </p:pic>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12694" y="3645319"/>
            <a:ext cx="321945" cy="321945"/>
          </a:xfrm>
          <a:prstGeom prst="rect">
            <a:avLst/>
          </a:prstGeom>
        </p:spPr>
      </p:pic>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0135" y="3608636"/>
            <a:ext cx="342900" cy="342900"/>
          </a:xfrm>
          <a:prstGeom prst="rect">
            <a:avLst/>
          </a:prstGeom>
        </p:spPr>
      </p:pic>
      <p:sp>
        <p:nvSpPr>
          <p:cNvPr id="16" name="円/楕円 15"/>
          <p:cNvSpPr/>
          <p:nvPr/>
        </p:nvSpPr>
        <p:spPr bwMode="auto">
          <a:xfrm>
            <a:off x="4273225" y="5624813"/>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17" name="円/楕円 16"/>
          <p:cNvSpPr/>
          <p:nvPr/>
        </p:nvSpPr>
        <p:spPr bwMode="auto">
          <a:xfrm>
            <a:off x="4283483" y="4406467"/>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円/楕円 17"/>
          <p:cNvSpPr/>
          <p:nvPr/>
        </p:nvSpPr>
        <p:spPr bwMode="auto">
          <a:xfrm>
            <a:off x="5078453" y="5620905"/>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9" name="円/楕円 18"/>
          <p:cNvSpPr/>
          <p:nvPr/>
        </p:nvSpPr>
        <p:spPr bwMode="auto">
          <a:xfrm>
            <a:off x="3467997" y="562872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3" name="円/楕円 22"/>
          <p:cNvSpPr/>
          <p:nvPr/>
        </p:nvSpPr>
        <p:spPr bwMode="auto">
          <a:xfrm>
            <a:off x="4289507" y="4406466"/>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円/楕円 24"/>
          <p:cNvSpPr/>
          <p:nvPr/>
        </p:nvSpPr>
        <p:spPr bwMode="auto">
          <a:xfrm>
            <a:off x="6914549" y="56404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chemeClr val="bg2"/>
                </a:solidFill>
              </a:rPr>
              <a:t>×</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endParaRPr>
          </a:p>
        </p:txBody>
      </p:sp>
      <p:sp>
        <p:nvSpPr>
          <p:cNvPr id="26" name="円/楕円 25"/>
          <p:cNvSpPr/>
          <p:nvPr/>
        </p:nvSpPr>
        <p:spPr bwMode="auto">
          <a:xfrm>
            <a:off x="6924807" y="4422073"/>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円/楕円 26"/>
          <p:cNvSpPr/>
          <p:nvPr/>
        </p:nvSpPr>
        <p:spPr bwMode="auto">
          <a:xfrm>
            <a:off x="7719777" y="5636511"/>
            <a:ext cx="457200" cy="4572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28" name="円/楕円 27"/>
          <p:cNvSpPr/>
          <p:nvPr/>
        </p:nvSpPr>
        <p:spPr bwMode="auto">
          <a:xfrm>
            <a:off x="6109321" y="5644326"/>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32" name="円/楕円 31"/>
          <p:cNvSpPr/>
          <p:nvPr/>
        </p:nvSpPr>
        <p:spPr bwMode="auto">
          <a:xfrm>
            <a:off x="6930831" y="442207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円/楕円 33"/>
          <p:cNvSpPr/>
          <p:nvPr/>
        </p:nvSpPr>
        <p:spPr bwMode="auto">
          <a:xfrm>
            <a:off x="4267201" y="318812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5" name="直線矢印コネクタ 34"/>
          <p:cNvCxnSpPr/>
          <p:nvPr/>
        </p:nvCxnSpPr>
        <p:spPr bwMode="auto">
          <a:xfrm>
            <a:off x="4495800" y="362187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endCxn id="32" idx="0"/>
          </p:cNvCxnSpPr>
          <p:nvPr/>
        </p:nvCxnSpPr>
        <p:spPr bwMode="auto">
          <a:xfrm>
            <a:off x="4495800" y="3621875"/>
            <a:ext cx="2663631" cy="80019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矢印コネクタ 36"/>
          <p:cNvCxnSpPr>
            <a:stCxn id="38" idx="4"/>
            <a:endCxn id="4" idx="0"/>
          </p:cNvCxnSpPr>
          <p:nvPr/>
        </p:nvCxnSpPr>
        <p:spPr bwMode="auto">
          <a:xfrm flipH="1">
            <a:off x="1939925" y="3645320"/>
            <a:ext cx="2561900" cy="77675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円/楕円 37"/>
          <p:cNvSpPr/>
          <p:nvPr/>
        </p:nvSpPr>
        <p:spPr bwMode="auto">
          <a:xfrm>
            <a:off x="4273225" y="318812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pic>
        <p:nvPicPr>
          <p:cNvPr id="39" name="図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2744" y="3877168"/>
            <a:ext cx="316230" cy="371475"/>
          </a:xfrm>
          <a:prstGeom prst="rect">
            <a:avLst/>
          </a:prstGeom>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795" y="4973962"/>
            <a:ext cx="321945" cy="321945"/>
          </a:xfrm>
          <a:prstGeom prst="rect">
            <a:avLst/>
          </a:prstGeom>
        </p:spPr>
      </p:pic>
      <p:pic>
        <p:nvPicPr>
          <p:cNvPr id="44" name="図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55360" y="4963485"/>
            <a:ext cx="342900" cy="342900"/>
          </a:xfrm>
          <a:prstGeom prst="rect">
            <a:avLst/>
          </a:prstGeom>
        </p:spPr>
      </p:pic>
      <p:cxnSp>
        <p:nvCxnSpPr>
          <p:cNvPr id="45" name="直線矢印コネクタ 44"/>
          <p:cNvCxnSpPr/>
          <p:nvPr/>
        </p:nvCxnSpPr>
        <p:spPr bwMode="auto">
          <a:xfrm>
            <a:off x="4495800" y="4863666"/>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stCxn id="17" idx="4"/>
          </p:cNvCxnSpPr>
          <p:nvPr/>
        </p:nvCxnSpPr>
        <p:spPr bwMode="auto">
          <a:xfrm>
            <a:off x="4512083" y="4863667"/>
            <a:ext cx="778688" cy="78068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a:stCxn id="17" idx="4"/>
          </p:cNvCxnSpPr>
          <p:nvPr/>
        </p:nvCxnSpPr>
        <p:spPr bwMode="auto">
          <a:xfrm flipH="1">
            <a:off x="3680316" y="4863667"/>
            <a:ext cx="831767" cy="78849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61645" y="5127831"/>
            <a:ext cx="316230" cy="371475"/>
          </a:xfrm>
          <a:prstGeom prst="rect">
            <a:avLst/>
          </a:prstGeom>
        </p:spPr>
      </p:pic>
      <p:pic>
        <p:nvPicPr>
          <p:cNvPr id="49" name="図 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3671" y="4981801"/>
            <a:ext cx="321945" cy="321945"/>
          </a:xfrm>
          <a:prstGeom prst="rect">
            <a:avLst/>
          </a:prstGeom>
        </p:spPr>
      </p:pic>
      <p:pic>
        <p:nvPicPr>
          <p:cNvPr id="50" name="図 4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11236" y="4971324"/>
            <a:ext cx="342900" cy="342900"/>
          </a:xfrm>
          <a:prstGeom prst="rect">
            <a:avLst/>
          </a:prstGeom>
        </p:spPr>
      </p:pic>
      <p:cxnSp>
        <p:nvCxnSpPr>
          <p:cNvPr id="53" name="直線矢印コネクタ 52"/>
          <p:cNvCxnSpPr/>
          <p:nvPr/>
        </p:nvCxnSpPr>
        <p:spPr bwMode="auto">
          <a:xfrm>
            <a:off x="7133025" y="4904110"/>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7133025" y="4904110"/>
            <a:ext cx="794971" cy="78068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6317541" y="4937398"/>
            <a:ext cx="815212" cy="75521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98870" y="5168275"/>
            <a:ext cx="316230" cy="371475"/>
          </a:xfrm>
          <a:prstGeom prst="rect">
            <a:avLst/>
          </a:prstGeom>
        </p:spPr>
      </p:pic>
      <p:pic>
        <p:nvPicPr>
          <p:cNvPr id="57" name="図 5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90896" y="5022245"/>
            <a:ext cx="321945" cy="321945"/>
          </a:xfrm>
          <a:prstGeom prst="rect">
            <a:avLst/>
          </a:prstGeom>
        </p:spPr>
      </p:pic>
      <p:pic>
        <p:nvPicPr>
          <p:cNvPr id="58" name="図 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48461" y="5011768"/>
            <a:ext cx="342900" cy="342900"/>
          </a:xfrm>
          <a:prstGeom prst="rect">
            <a:avLst/>
          </a:prstGeom>
        </p:spPr>
      </p:pic>
      <p:sp>
        <p:nvSpPr>
          <p:cNvPr id="59" name="テキスト ボックス 58"/>
          <p:cNvSpPr txBox="1"/>
          <p:nvPr/>
        </p:nvSpPr>
        <p:spPr>
          <a:xfrm>
            <a:off x="294984" y="3098655"/>
            <a:ext cx="902811" cy="523220"/>
          </a:xfrm>
          <a:prstGeom prst="rect">
            <a:avLst/>
          </a:prstGeom>
          <a:noFill/>
        </p:spPr>
        <p:txBody>
          <a:bodyPr wrap="none" rtlCol="0">
            <a:spAutoFit/>
          </a:bodyPr>
          <a:lstStyle/>
          <a:p>
            <a:r>
              <a:rPr kumimoji="1" lang="ja-JP" altLang="en-US" dirty="0"/>
              <a:t>○番</a:t>
            </a:r>
          </a:p>
        </p:txBody>
      </p:sp>
      <p:sp>
        <p:nvSpPr>
          <p:cNvPr id="60" name="テキスト ボックス 59"/>
          <p:cNvSpPr txBox="1"/>
          <p:nvPr/>
        </p:nvSpPr>
        <p:spPr>
          <a:xfrm>
            <a:off x="233150" y="4366673"/>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61" name="テキスト ボックス 60"/>
          <p:cNvSpPr txBox="1"/>
          <p:nvPr/>
        </p:nvSpPr>
        <p:spPr>
          <a:xfrm>
            <a:off x="657402" y="1507667"/>
            <a:ext cx="4762842" cy="1040285"/>
          </a:xfrm>
          <a:prstGeom prst="rect">
            <a:avLst/>
          </a:prstGeom>
          <a:noFill/>
        </p:spPr>
        <p:txBody>
          <a:bodyPr wrap="none" rtlCol="0">
            <a:spAutoFit/>
          </a:bodyPr>
          <a:lstStyle/>
          <a:p>
            <a:pPr algn="l"/>
            <a:r>
              <a:rPr kumimoji="1" lang="ja-JP" altLang="en-US" dirty="0"/>
              <a:t>双方が同時に手を決定する</a:t>
            </a:r>
            <a:endParaRPr kumimoji="1" lang="en-US" altLang="ja-JP" dirty="0"/>
          </a:p>
          <a:p>
            <a:pPr algn="l"/>
            <a:r>
              <a:rPr lang="ja-JP" altLang="en-US" dirty="0"/>
              <a:t>⇒</a:t>
            </a:r>
            <a:r>
              <a:rPr kumimoji="1" lang="ja-JP" altLang="en-US" dirty="0"/>
              <a:t>相手の手の情報は使えない</a:t>
            </a:r>
          </a:p>
        </p:txBody>
      </p:sp>
      <p:sp>
        <p:nvSpPr>
          <p:cNvPr id="64" name="角丸四角形 63"/>
          <p:cNvSpPr/>
          <p:nvPr/>
        </p:nvSpPr>
        <p:spPr bwMode="auto">
          <a:xfrm>
            <a:off x="1197795" y="4248643"/>
            <a:ext cx="6750582" cy="773602"/>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角丸四角形吹き出し 64"/>
          <p:cNvSpPr/>
          <p:nvPr/>
        </p:nvSpPr>
        <p:spPr bwMode="auto">
          <a:xfrm>
            <a:off x="6578168" y="2547952"/>
            <a:ext cx="1880032" cy="1134522"/>
          </a:xfrm>
          <a:prstGeom prst="wedgeRoundRectCallout">
            <a:avLst>
              <a:gd name="adj1" fmla="val -23498"/>
              <a:gd name="adj2" fmla="val 93415"/>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rPr>
              <a:t>○番の手は</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分からない</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endParaRPr>
          </a:p>
        </p:txBody>
      </p:sp>
      <p:sp>
        <p:nvSpPr>
          <p:cNvPr id="67" name="テキスト ボックス 66"/>
          <p:cNvSpPr txBox="1"/>
          <p:nvPr/>
        </p:nvSpPr>
        <p:spPr>
          <a:xfrm>
            <a:off x="328243" y="2555820"/>
            <a:ext cx="2869695" cy="523220"/>
          </a:xfrm>
          <a:prstGeom prst="rect">
            <a:avLst/>
          </a:prstGeom>
          <a:noFill/>
        </p:spPr>
        <p:txBody>
          <a:bodyPr wrap="none" rtlCol="0">
            <a:spAutoFit/>
          </a:bodyPr>
          <a:lstStyle/>
          <a:p>
            <a:r>
              <a:rPr kumimoji="1" lang="ja-JP" altLang="en-US" dirty="0"/>
              <a:t>じゃんけんの場合</a:t>
            </a:r>
          </a:p>
        </p:txBody>
      </p:sp>
      <p:sp>
        <p:nvSpPr>
          <p:cNvPr id="68" name="テキスト ボックス 67"/>
          <p:cNvSpPr txBox="1"/>
          <p:nvPr/>
        </p:nvSpPr>
        <p:spPr>
          <a:xfrm>
            <a:off x="5067466" y="6242825"/>
            <a:ext cx="3462807" cy="461665"/>
          </a:xfrm>
          <a:prstGeom prst="rect">
            <a:avLst/>
          </a:prstGeom>
          <a:noFill/>
        </p:spPr>
        <p:txBody>
          <a:bodyPr wrap="none" rtlCol="0">
            <a:spAutoFit/>
          </a:bodyPr>
          <a:lstStyle/>
          <a:p>
            <a:r>
              <a:rPr kumimoji="1" lang="ja-JP" altLang="en-US" sz="2400" dirty="0"/>
              <a:t>同時型では木は使えない</a:t>
            </a:r>
          </a:p>
        </p:txBody>
      </p:sp>
    </p:spTree>
    <p:extLst>
      <p:ext uri="{BB962C8B-B14F-4D97-AF65-F5344CB8AC3E}">
        <p14:creationId xmlns:p14="http://schemas.microsoft.com/office/powerpoint/2010/main" val="233548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checkerboard(across)">
                                      <p:cBhvr>
                                        <p:cTn id="27" dur="500"/>
                                        <p:tgtEl>
                                          <p:spTgt spid="6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checkerboard(across)">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8">
                                            <p:txEl>
                                              <p:pRg st="0" end="0"/>
                                            </p:txEl>
                                          </p:spTgt>
                                        </p:tgtEl>
                                        <p:attrNameLst>
                                          <p:attrName>style.visibility</p:attrName>
                                        </p:attrNameLst>
                                      </p:cBhvr>
                                      <p:to>
                                        <p:strVal val="visible"/>
                                      </p:to>
                                    </p:set>
                                    <p:anim calcmode="lin" valueType="num">
                                      <p:cBhvr additive="base">
                                        <p:cTn id="37" dur="500" fill="hold"/>
                                        <p:tgtEl>
                                          <p:spTgt spid="6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3" grpId="0" animBg="1"/>
      <p:bldP spid="32" grpId="0" animBg="1"/>
      <p:bldP spid="38" grpId="0" animBg="1"/>
      <p:bldP spid="64" grpId="0" animBg="1"/>
      <p:bldP spid="6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rPr>
              <a:t>2</a:t>
            </a:r>
            <a:r>
              <a:rPr lang="ja-JP" altLang="en-US" dirty="0">
                <a:latin typeface="Times New Roman" panose="02020603050405020304" pitchFamily="18" charset="0"/>
              </a:rPr>
              <a:t>人</a:t>
            </a:r>
            <a:r>
              <a:rPr lang="ja-JP" altLang="en-US">
                <a:latin typeface="Times New Roman" panose="02020603050405020304" pitchFamily="18" charset="0"/>
              </a:rPr>
              <a:t>零和有限確定完全</a:t>
            </a:r>
            <a:r>
              <a:rPr lang="ja-JP" altLang="en-US" dirty="0">
                <a:latin typeface="Times New Roman" panose="02020603050405020304" pitchFamily="18" charset="0"/>
              </a:rPr>
              <a:t>情報</a:t>
            </a:r>
            <a:br>
              <a:rPr lang="en-US" altLang="ja-JP" dirty="0">
                <a:latin typeface="Times New Roman" panose="02020603050405020304" pitchFamily="18" charset="0"/>
              </a:rPr>
            </a:br>
            <a:r>
              <a:rPr lang="ja-JP" altLang="en-US" dirty="0">
                <a:latin typeface="Times New Roman" panose="02020603050405020304" pitchFamily="18" charset="0"/>
              </a:rPr>
              <a:t>ゲーム</a:t>
            </a:r>
            <a:r>
              <a:rPr kumimoji="1" lang="ja-JP" altLang="en-US" dirty="0">
                <a:latin typeface="Times New Roman" panose="02020603050405020304" pitchFamily="18" charset="0"/>
              </a:rPr>
              <a:t>の例：連珠</a:t>
            </a:r>
          </a:p>
        </p:txBody>
      </p:sp>
      <p:grpSp>
        <p:nvGrpSpPr>
          <p:cNvPr id="340" name="グループ化 339"/>
          <p:cNvGrpSpPr/>
          <p:nvPr/>
        </p:nvGrpSpPr>
        <p:grpSpPr>
          <a:xfrm>
            <a:off x="674409" y="1513716"/>
            <a:ext cx="4766023" cy="4766023"/>
            <a:chOff x="864958" y="1863377"/>
            <a:chExt cx="3878722" cy="3878722"/>
          </a:xfrm>
        </p:grpSpPr>
        <p:sp>
          <p:nvSpPr>
            <p:cNvPr id="327" name="正方形/長方形 326"/>
            <p:cNvSpPr/>
            <p:nvPr/>
          </p:nvSpPr>
          <p:spPr bwMode="auto">
            <a:xfrm>
              <a:off x="864958" y="1863377"/>
              <a:ext cx="3878722" cy="3878722"/>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05359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230383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55407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280431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305455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330479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55503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380527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4055520"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305760"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052638"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302878"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553118"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1803359" y="2051057"/>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05359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230383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255407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05359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30383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255407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359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30383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55407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280431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05455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330479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正方形/長方形 68"/>
            <p:cNvSpPr/>
            <p:nvPr/>
          </p:nvSpPr>
          <p:spPr bwMode="auto">
            <a:xfrm>
              <a:off x="280431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 name="正方形/長方形 69"/>
            <p:cNvSpPr/>
            <p:nvPr/>
          </p:nvSpPr>
          <p:spPr bwMode="auto">
            <a:xfrm>
              <a:off x="305455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正方形/長方形 70"/>
            <p:cNvSpPr/>
            <p:nvPr/>
          </p:nvSpPr>
          <p:spPr bwMode="auto">
            <a:xfrm>
              <a:off x="330479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正方形/長方形 71"/>
            <p:cNvSpPr/>
            <p:nvPr/>
          </p:nvSpPr>
          <p:spPr bwMode="auto">
            <a:xfrm>
              <a:off x="280431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正方形/長方形 72"/>
            <p:cNvSpPr/>
            <p:nvPr/>
          </p:nvSpPr>
          <p:spPr bwMode="auto">
            <a:xfrm>
              <a:off x="305455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330479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355503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380527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 name="正方形/長方形 76"/>
            <p:cNvSpPr/>
            <p:nvPr/>
          </p:nvSpPr>
          <p:spPr bwMode="auto">
            <a:xfrm>
              <a:off x="4055520"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 name="正方形/長方形 77"/>
            <p:cNvSpPr/>
            <p:nvPr/>
          </p:nvSpPr>
          <p:spPr bwMode="auto">
            <a:xfrm>
              <a:off x="355503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 name="正方形/長方形 78"/>
            <p:cNvSpPr/>
            <p:nvPr/>
          </p:nvSpPr>
          <p:spPr bwMode="auto">
            <a:xfrm>
              <a:off x="380527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 name="正方形/長方形 79"/>
            <p:cNvSpPr/>
            <p:nvPr/>
          </p:nvSpPr>
          <p:spPr bwMode="auto">
            <a:xfrm>
              <a:off x="4055520"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 name="正方形/長方形 80"/>
            <p:cNvSpPr/>
            <p:nvPr/>
          </p:nvSpPr>
          <p:spPr bwMode="auto">
            <a:xfrm>
              <a:off x="355503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 name="正方形/長方形 81"/>
            <p:cNvSpPr/>
            <p:nvPr/>
          </p:nvSpPr>
          <p:spPr bwMode="auto">
            <a:xfrm>
              <a:off x="380527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4055520"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4305760"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4305760"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4305760"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1052638"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8" name="正方形/長方形 97"/>
            <p:cNvSpPr/>
            <p:nvPr/>
          </p:nvSpPr>
          <p:spPr bwMode="auto">
            <a:xfrm>
              <a:off x="1052638"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1" name="正方形/長方形 100"/>
            <p:cNvSpPr/>
            <p:nvPr/>
          </p:nvSpPr>
          <p:spPr bwMode="auto">
            <a:xfrm>
              <a:off x="1052638"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1302878"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1553118"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803359" y="23012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1302878"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1553118"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1803359" y="25515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1302878"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1553118"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1803359" y="28017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205359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正方形/長方形 111"/>
            <p:cNvSpPr/>
            <p:nvPr/>
          </p:nvSpPr>
          <p:spPr bwMode="auto">
            <a:xfrm>
              <a:off x="230383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255407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正方形/長方形 113"/>
            <p:cNvSpPr/>
            <p:nvPr/>
          </p:nvSpPr>
          <p:spPr bwMode="auto">
            <a:xfrm>
              <a:off x="205359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正方形/長方形 114"/>
            <p:cNvSpPr/>
            <p:nvPr/>
          </p:nvSpPr>
          <p:spPr bwMode="auto">
            <a:xfrm>
              <a:off x="230383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正方形/長方形 115"/>
            <p:cNvSpPr/>
            <p:nvPr/>
          </p:nvSpPr>
          <p:spPr bwMode="auto">
            <a:xfrm>
              <a:off x="255407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正方形/長方形 116"/>
            <p:cNvSpPr/>
            <p:nvPr/>
          </p:nvSpPr>
          <p:spPr bwMode="auto">
            <a:xfrm>
              <a:off x="205359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正方形/長方形 117"/>
            <p:cNvSpPr/>
            <p:nvPr/>
          </p:nvSpPr>
          <p:spPr bwMode="auto">
            <a:xfrm>
              <a:off x="230383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正方形/長方形 118"/>
            <p:cNvSpPr/>
            <p:nvPr/>
          </p:nvSpPr>
          <p:spPr bwMode="auto">
            <a:xfrm>
              <a:off x="255407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正方形/長方形 119"/>
            <p:cNvSpPr/>
            <p:nvPr/>
          </p:nvSpPr>
          <p:spPr bwMode="auto">
            <a:xfrm>
              <a:off x="280431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正方形/長方形 120"/>
            <p:cNvSpPr/>
            <p:nvPr/>
          </p:nvSpPr>
          <p:spPr bwMode="auto">
            <a:xfrm>
              <a:off x="305455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正方形/長方形 121"/>
            <p:cNvSpPr/>
            <p:nvPr/>
          </p:nvSpPr>
          <p:spPr bwMode="auto">
            <a:xfrm>
              <a:off x="330479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正方形/長方形 122"/>
            <p:cNvSpPr/>
            <p:nvPr/>
          </p:nvSpPr>
          <p:spPr bwMode="auto">
            <a:xfrm>
              <a:off x="280431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正方形/長方形 123"/>
            <p:cNvSpPr/>
            <p:nvPr/>
          </p:nvSpPr>
          <p:spPr bwMode="auto">
            <a:xfrm>
              <a:off x="305455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正方形/長方形 124"/>
            <p:cNvSpPr/>
            <p:nvPr/>
          </p:nvSpPr>
          <p:spPr bwMode="auto">
            <a:xfrm>
              <a:off x="330479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正方形/長方形 125"/>
            <p:cNvSpPr/>
            <p:nvPr/>
          </p:nvSpPr>
          <p:spPr bwMode="auto">
            <a:xfrm>
              <a:off x="280431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7" name="正方形/長方形 126"/>
            <p:cNvSpPr/>
            <p:nvPr/>
          </p:nvSpPr>
          <p:spPr bwMode="auto">
            <a:xfrm>
              <a:off x="305455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330479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355503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80527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4055520"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355503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380527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4055520"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55503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80527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正方形/長方形 136"/>
            <p:cNvSpPr/>
            <p:nvPr/>
          </p:nvSpPr>
          <p:spPr bwMode="auto">
            <a:xfrm>
              <a:off x="4055520"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4305760"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4305760"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4305760"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1052638"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1052638"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052638"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1302878"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1553118"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1803359" y="30520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1302878"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1553118"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803359" y="33022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302878"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553118"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1803359" y="355249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05359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230383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255407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205359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230383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255407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205359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30383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55407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280431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05455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330479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280431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305455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330479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80431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305455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30479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55503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380527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055520"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355503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380527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4055520"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355503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80527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4055520"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305760"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4305760"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305760"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052638"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1052638"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1052638"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正方形/長方形 209"/>
            <p:cNvSpPr/>
            <p:nvPr/>
          </p:nvSpPr>
          <p:spPr bwMode="auto">
            <a:xfrm>
              <a:off x="1302878"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正方形/長方形 210"/>
            <p:cNvSpPr/>
            <p:nvPr/>
          </p:nvSpPr>
          <p:spPr bwMode="auto">
            <a:xfrm>
              <a:off x="1553118"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2" name="正方形/長方形 211"/>
            <p:cNvSpPr/>
            <p:nvPr/>
          </p:nvSpPr>
          <p:spPr bwMode="auto">
            <a:xfrm>
              <a:off x="1803359" y="380273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3" name="正方形/長方形 212"/>
            <p:cNvSpPr/>
            <p:nvPr/>
          </p:nvSpPr>
          <p:spPr bwMode="auto">
            <a:xfrm>
              <a:off x="1302878"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正方形/長方形 213"/>
            <p:cNvSpPr/>
            <p:nvPr/>
          </p:nvSpPr>
          <p:spPr bwMode="auto">
            <a:xfrm>
              <a:off x="1553118"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正方形/長方形 214"/>
            <p:cNvSpPr/>
            <p:nvPr/>
          </p:nvSpPr>
          <p:spPr bwMode="auto">
            <a:xfrm>
              <a:off x="1803359" y="405297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正方形/長方形 215"/>
            <p:cNvSpPr/>
            <p:nvPr/>
          </p:nvSpPr>
          <p:spPr bwMode="auto">
            <a:xfrm>
              <a:off x="1302878"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正方形/長方形 216"/>
            <p:cNvSpPr/>
            <p:nvPr/>
          </p:nvSpPr>
          <p:spPr bwMode="auto">
            <a:xfrm>
              <a:off x="1553118"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正方形/長方形 217"/>
            <p:cNvSpPr/>
            <p:nvPr/>
          </p:nvSpPr>
          <p:spPr bwMode="auto">
            <a:xfrm>
              <a:off x="1803359" y="430321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205359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230383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255407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205359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230383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255407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205359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正方形/長方形 225"/>
            <p:cNvSpPr/>
            <p:nvPr/>
          </p:nvSpPr>
          <p:spPr bwMode="auto">
            <a:xfrm>
              <a:off x="230383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正方形/長方形 226"/>
            <p:cNvSpPr/>
            <p:nvPr/>
          </p:nvSpPr>
          <p:spPr bwMode="auto">
            <a:xfrm>
              <a:off x="255407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正方形/長方形 227"/>
            <p:cNvSpPr/>
            <p:nvPr/>
          </p:nvSpPr>
          <p:spPr bwMode="auto">
            <a:xfrm>
              <a:off x="280431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9" name="正方形/長方形 228"/>
            <p:cNvSpPr/>
            <p:nvPr/>
          </p:nvSpPr>
          <p:spPr bwMode="auto">
            <a:xfrm>
              <a:off x="305455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0" name="正方形/長方形 229"/>
            <p:cNvSpPr/>
            <p:nvPr/>
          </p:nvSpPr>
          <p:spPr bwMode="auto">
            <a:xfrm>
              <a:off x="330479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1" name="正方形/長方形 230"/>
            <p:cNvSpPr/>
            <p:nvPr/>
          </p:nvSpPr>
          <p:spPr bwMode="auto">
            <a:xfrm>
              <a:off x="280431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2" name="正方形/長方形 231"/>
            <p:cNvSpPr/>
            <p:nvPr/>
          </p:nvSpPr>
          <p:spPr bwMode="auto">
            <a:xfrm>
              <a:off x="305455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3" name="正方形/長方形 232"/>
            <p:cNvSpPr/>
            <p:nvPr/>
          </p:nvSpPr>
          <p:spPr bwMode="auto">
            <a:xfrm>
              <a:off x="330479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4" name="正方形/長方形 233"/>
            <p:cNvSpPr/>
            <p:nvPr/>
          </p:nvSpPr>
          <p:spPr bwMode="auto">
            <a:xfrm>
              <a:off x="280431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5" name="正方形/長方形 234"/>
            <p:cNvSpPr/>
            <p:nvPr/>
          </p:nvSpPr>
          <p:spPr bwMode="auto">
            <a:xfrm>
              <a:off x="305455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330479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355503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380527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4055520"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55503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380527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055520"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355503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正方形/長方形 243"/>
            <p:cNvSpPr/>
            <p:nvPr/>
          </p:nvSpPr>
          <p:spPr bwMode="auto">
            <a:xfrm>
              <a:off x="380527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5" name="正方形/長方形 244"/>
            <p:cNvSpPr/>
            <p:nvPr/>
          </p:nvSpPr>
          <p:spPr bwMode="auto">
            <a:xfrm>
              <a:off x="4055520"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6" name="正方形/長方形 245"/>
            <p:cNvSpPr/>
            <p:nvPr/>
          </p:nvSpPr>
          <p:spPr bwMode="auto">
            <a:xfrm>
              <a:off x="4305760"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9" name="正方形/長方形 248"/>
            <p:cNvSpPr/>
            <p:nvPr/>
          </p:nvSpPr>
          <p:spPr bwMode="auto">
            <a:xfrm>
              <a:off x="4305760"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正方形/長方形 251"/>
            <p:cNvSpPr/>
            <p:nvPr/>
          </p:nvSpPr>
          <p:spPr bwMode="auto">
            <a:xfrm>
              <a:off x="4305760"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7" name="正方形/長方形 256"/>
            <p:cNvSpPr/>
            <p:nvPr/>
          </p:nvSpPr>
          <p:spPr bwMode="auto">
            <a:xfrm>
              <a:off x="1052638"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0" name="正方形/長方形 259"/>
            <p:cNvSpPr/>
            <p:nvPr/>
          </p:nvSpPr>
          <p:spPr bwMode="auto">
            <a:xfrm>
              <a:off x="1052638"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3" name="正方形/長方形 262"/>
            <p:cNvSpPr/>
            <p:nvPr/>
          </p:nvSpPr>
          <p:spPr bwMode="auto">
            <a:xfrm>
              <a:off x="1052638"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4" name="正方形/長方形 263"/>
            <p:cNvSpPr/>
            <p:nvPr/>
          </p:nvSpPr>
          <p:spPr bwMode="auto">
            <a:xfrm>
              <a:off x="1302878"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5" name="正方形/長方形 264"/>
            <p:cNvSpPr/>
            <p:nvPr/>
          </p:nvSpPr>
          <p:spPr bwMode="auto">
            <a:xfrm>
              <a:off x="1553118"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6" name="正方形/長方形 265"/>
            <p:cNvSpPr/>
            <p:nvPr/>
          </p:nvSpPr>
          <p:spPr bwMode="auto">
            <a:xfrm>
              <a:off x="1803359" y="4553458"/>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7" name="正方形/長方形 266"/>
            <p:cNvSpPr/>
            <p:nvPr/>
          </p:nvSpPr>
          <p:spPr bwMode="auto">
            <a:xfrm>
              <a:off x="1302878"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8" name="正方形/長方形 267"/>
            <p:cNvSpPr/>
            <p:nvPr/>
          </p:nvSpPr>
          <p:spPr bwMode="auto">
            <a:xfrm>
              <a:off x="1553118"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9" name="正方形/長方形 268"/>
            <p:cNvSpPr/>
            <p:nvPr/>
          </p:nvSpPr>
          <p:spPr bwMode="auto">
            <a:xfrm>
              <a:off x="1803359" y="480369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0" name="正方形/長方形 269"/>
            <p:cNvSpPr/>
            <p:nvPr/>
          </p:nvSpPr>
          <p:spPr bwMode="auto">
            <a:xfrm>
              <a:off x="1302878"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1" name="正方形/長方形 270"/>
            <p:cNvSpPr/>
            <p:nvPr/>
          </p:nvSpPr>
          <p:spPr bwMode="auto">
            <a:xfrm>
              <a:off x="1553118"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2" name="正方形/長方形 271"/>
            <p:cNvSpPr/>
            <p:nvPr/>
          </p:nvSpPr>
          <p:spPr bwMode="auto">
            <a:xfrm>
              <a:off x="1803359" y="505393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3" name="正方形/長方形 272"/>
            <p:cNvSpPr/>
            <p:nvPr/>
          </p:nvSpPr>
          <p:spPr bwMode="auto">
            <a:xfrm>
              <a:off x="205359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4" name="正方形/長方形 273"/>
            <p:cNvSpPr/>
            <p:nvPr/>
          </p:nvSpPr>
          <p:spPr bwMode="auto">
            <a:xfrm>
              <a:off x="230383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5" name="正方形/長方形 274"/>
            <p:cNvSpPr/>
            <p:nvPr/>
          </p:nvSpPr>
          <p:spPr bwMode="auto">
            <a:xfrm>
              <a:off x="255407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2" name="正方形/長方形 281"/>
            <p:cNvSpPr/>
            <p:nvPr/>
          </p:nvSpPr>
          <p:spPr bwMode="auto">
            <a:xfrm>
              <a:off x="280431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正方形/長方形 282"/>
            <p:cNvSpPr/>
            <p:nvPr/>
          </p:nvSpPr>
          <p:spPr bwMode="auto">
            <a:xfrm>
              <a:off x="305455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正方形/長方形 283"/>
            <p:cNvSpPr/>
            <p:nvPr/>
          </p:nvSpPr>
          <p:spPr bwMode="auto">
            <a:xfrm>
              <a:off x="330479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正方形/長方形 290"/>
            <p:cNvSpPr/>
            <p:nvPr/>
          </p:nvSpPr>
          <p:spPr bwMode="auto">
            <a:xfrm>
              <a:off x="355503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正方形/長方形 291"/>
            <p:cNvSpPr/>
            <p:nvPr/>
          </p:nvSpPr>
          <p:spPr bwMode="auto">
            <a:xfrm>
              <a:off x="380527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正方形/長方形 292"/>
            <p:cNvSpPr/>
            <p:nvPr/>
          </p:nvSpPr>
          <p:spPr bwMode="auto">
            <a:xfrm>
              <a:off x="4055520"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0" name="正方形/長方形 299"/>
            <p:cNvSpPr/>
            <p:nvPr/>
          </p:nvSpPr>
          <p:spPr bwMode="auto">
            <a:xfrm>
              <a:off x="4305760"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正方形/長方形 310"/>
            <p:cNvSpPr/>
            <p:nvPr/>
          </p:nvSpPr>
          <p:spPr bwMode="auto">
            <a:xfrm>
              <a:off x="1052638"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正方形/長方形 317"/>
            <p:cNvSpPr/>
            <p:nvPr/>
          </p:nvSpPr>
          <p:spPr bwMode="auto">
            <a:xfrm>
              <a:off x="1302878"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正方形/長方形 318"/>
            <p:cNvSpPr/>
            <p:nvPr/>
          </p:nvSpPr>
          <p:spPr bwMode="auto">
            <a:xfrm>
              <a:off x="1553118"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正方形/長方形 319"/>
            <p:cNvSpPr/>
            <p:nvPr/>
          </p:nvSpPr>
          <p:spPr bwMode="auto">
            <a:xfrm>
              <a:off x="1803359" y="5304179"/>
              <a:ext cx="250240" cy="250240"/>
            </a:xfrm>
            <a:prstGeom prst="rect">
              <a:avLst/>
            </a:prstGeom>
            <a:solidFill>
              <a:srgbClr val="FFFFCC"/>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329" name="円/楕円 328"/>
          <p:cNvSpPr/>
          <p:nvPr/>
        </p:nvSpPr>
        <p:spPr bwMode="auto">
          <a:xfrm>
            <a:off x="2903129" y="3762000"/>
            <a:ext cx="277799" cy="277799"/>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30" name="円/楕円 329"/>
          <p:cNvSpPr/>
          <p:nvPr/>
        </p:nvSpPr>
        <p:spPr bwMode="auto">
          <a:xfrm>
            <a:off x="3222000" y="3762000"/>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2</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31" name="円/楕円 330"/>
          <p:cNvSpPr/>
          <p:nvPr/>
        </p:nvSpPr>
        <p:spPr bwMode="auto">
          <a:xfrm>
            <a:off x="2901600" y="3456000"/>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en-US" altLang="ja-JP" sz="2000" b="0" i="0" u="none" strike="noStrike" cap="none" normalizeH="0" dirty="0">
              <a:ln>
                <a:noFill/>
              </a:ln>
              <a:solidFill>
                <a:schemeClr val="tx1"/>
              </a:solidFill>
              <a:effectLst/>
              <a:latin typeface="Times New Roman" panose="02020603050405020304" pitchFamily="18" charset="0"/>
            </a:endParaRPr>
          </a:p>
        </p:txBody>
      </p:sp>
      <p:sp>
        <p:nvSpPr>
          <p:cNvPr id="332" name="円/楕円 331"/>
          <p:cNvSpPr/>
          <p:nvPr/>
        </p:nvSpPr>
        <p:spPr bwMode="auto">
          <a:xfrm>
            <a:off x="2901600" y="4068000"/>
            <a:ext cx="278165" cy="278165"/>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4</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338" name="円/楕円 337"/>
          <p:cNvSpPr/>
          <p:nvPr/>
        </p:nvSpPr>
        <p:spPr bwMode="auto">
          <a:xfrm>
            <a:off x="3542400" y="3456000"/>
            <a:ext cx="277200" cy="27720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latin typeface="Times New Roman" panose="02020603050405020304" pitchFamily="18" charset="0"/>
              </a:rPr>
              <a:t>5</a:t>
            </a:r>
          </a:p>
        </p:txBody>
      </p:sp>
      <p:sp>
        <p:nvSpPr>
          <p:cNvPr id="339" name="円/楕円 338"/>
          <p:cNvSpPr/>
          <p:nvPr/>
        </p:nvSpPr>
        <p:spPr bwMode="auto">
          <a:xfrm>
            <a:off x="3222000" y="3456000"/>
            <a:ext cx="277200" cy="277200"/>
          </a:xfrm>
          <a:prstGeom prst="ellipse">
            <a:avLst/>
          </a:prstGeom>
          <a:solidFill>
            <a:schemeClr val="tx1"/>
          </a:solidFill>
          <a:ln w="9525"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6</a:t>
            </a:r>
            <a:endParaRPr kumimoji="1" lang="en-US" altLang="ja-JP" sz="2000" b="0" i="0" u="none" strike="noStrike" cap="none" normalizeH="0" dirty="0">
              <a:ln>
                <a:noFill/>
              </a:ln>
              <a:solidFill>
                <a:schemeClr val="bg2"/>
              </a:solidFill>
              <a:effectLst/>
              <a:latin typeface="Times New Roman" panose="02020603050405020304" pitchFamily="18" charset="0"/>
            </a:endParaRPr>
          </a:p>
        </p:txBody>
      </p:sp>
      <p:sp>
        <p:nvSpPr>
          <p:cNvPr id="4" name="テキスト ボックス 3"/>
          <p:cNvSpPr txBox="1"/>
          <p:nvPr/>
        </p:nvSpPr>
        <p:spPr>
          <a:xfrm>
            <a:off x="5439047" y="1755086"/>
            <a:ext cx="3409908" cy="4450449"/>
          </a:xfrm>
          <a:prstGeom prst="rect">
            <a:avLst/>
          </a:prstGeom>
          <a:noFill/>
        </p:spPr>
        <p:txBody>
          <a:bodyPr wrap="none" rtlCol="0">
            <a:spAutoFit/>
          </a:bodyPr>
          <a:lstStyle/>
          <a:p>
            <a:pPr algn="l"/>
            <a:r>
              <a:rPr lang="ja-JP" altLang="en-US" sz="2400" dirty="0"/>
              <a:t>人数</a:t>
            </a:r>
            <a:endParaRPr lang="en-US" altLang="ja-JP" sz="2400" dirty="0"/>
          </a:p>
          <a:p>
            <a:pPr algn="l"/>
            <a:r>
              <a:rPr lang="ja-JP" altLang="en-US" sz="2400" dirty="0"/>
              <a:t>　</a:t>
            </a:r>
            <a:r>
              <a:rPr lang="ja-JP" altLang="en-US" sz="2000" dirty="0"/>
              <a:t>２人</a:t>
            </a:r>
            <a:endParaRPr lang="en-US" altLang="ja-JP" sz="2000" dirty="0"/>
          </a:p>
          <a:p>
            <a:pPr algn="l"/>
            <a:r>
              <a:rPr lang="ja-JP" altLang="en-US" sz="2400" dirty="0"/>
              <a:t>零和</a:t>
            </a:r>
            <a:endParaRPr lang="en-US" altLang="ja-JP" sz="2400" dirty="0"/>
          </a:p>
          <a:p>
            <a:pPr algn="l"/>
            <a:r>
              <a:rPr lang="ja-JP" altLang="en-US" sz="2400" dirty="0"/>
              <a:t>　</a:t>
            </a:r>
            <a:r>
              <a:rPr lang="ja-JP" altLang="en-US" sz="2000" dirty="0"/>
              <a:t>自分が勝つ＝相手を負かす</a:t>
            </a:r>
            <a:endParaRPr lang="en-US" altLang="ja-JP" sz="2000" dirty="0"/>
          </a:p>
          <a:p>
            <a:pPr algn="l"/>
            <a:r>
              <a:rPr lang="ja-JP" altLang="en-US" sz="2400" dirty="0"/>
              <a:t>有限</a:t>
            </a:r>
            <a:endParaRPr lang="en-US" altLang="ja-JP" sz="2400" dirty="0"/>
          </a:p>
          <a:p>
            <a:pPr algn="l"/>
            <a:r>
              <a:rPr lang="ja-JP" altLang="en-US" sz="2400" dirty="0"/>
              <a:t>　</a:t>
            </a:r>
            <a:r>
              <a:rPr lang="ja-JP" altLang="en-US" sz="2000" dirty="0"/>
              <a:t>置ける石の位置は有限</a:t>
            </a:r>
            <a:endParaRPr lang="en-US" altLang="ja-JP" sz="2000" dirty="0"/>
          </a:p>
          <a:p>
            <a:pPr algn="l"/>
            <a:r>
              <a:rPr lang="ja-JP" altLang="en-US" sz="2400" dirty="0"/>
              <a:t>確定</a:t>
            </a:r>
            <a:endParaRPr lang="en-US" altLang="ja-JP" sz="2400" dirty="0"/>
          </a:p>
          <a:p>
            <a:pPr algn="l"/>
            <a:r>
              <a:rPr lang="ja-JP" altLang="en-US" sz="2400" dirty="0"/>
              <a:t>　</a:t>
            </a:r>
            <a:r>
              <a:rPr lang="ja-JP" altLang="en-US" sz="2000" dirty="0"/>
              <a:t>ランダム性が無い</a:t>
            </a:r>
            <a:endParaRPr lang="en-US" altLang="ja-JP" sz="2000" dirty="0"/>
          </a:p>
          <a:p>
            <a:pPr algn="l"/>
            <a:r>
              <a:rPr lang="ja-JP" altLang="en-US" sz="2400" dirty="0"/>
              <a:t>完全情報</a:t>
            </a:r>
            <a:endParaRPr lang="en-US" altLang="ja-JP" sz="2400" dirty="0"/>
          </a:p>
          <a:p>
            <a:pPr algn="l"/>
            <a:r>
              <a:rPr lang="ja-JP" altLang="en-US" sz="2400" dirty="0"/>
              <a:t>　</a:t>
            </a:r>
            <a:r>
              <a:rPr lang="ja-JP" altLang="en-US" sz="2000" dirty="0"/>
              <a:t>全ての情報が公開</a:t>
            </a:r>
            <a:endParaRPr lang="en-US" altLang="ja-JP" sz="2000" dirty="0"/>
          </a:p>
        </p:txBody>
      </p:sp>
    </p:spTree>
    <p:custDataLst>
      <p:tags r:id="rId1"/>
    </p:custDataLst>
    <p:extLst>
      <p:ext uri="{BB962C8B-B14F-4D97-AF65-F5344CB8AC3E}">
        <p14:creationId xmlns:p14="http://schemas.microsoft.com/office/powerpoint/2010/main" val="89478949"/>
      </p:ext>
    </p:extLst>
  </p:cSld>
  <p:clrMapOvr>
    <a:masterClrMapping/>
  </p:clrMapOvr>
  <mc:AlternateContent xmlns:mc="http://schemas.openxmlformats.org/markup-compatibility/2006" xmlns:p14="http://schemas.microsoft.com/office/powerpoint/2010/main">
    <mc:Choice Requires="p14">
      <p:transition spd="slow" p14:dur="2000" advTm="44064"/>
    </mc:Choice>
    <mc:Fallback xmlns="">
      <p:transition spd="slow" advTm="4406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29"/>
                                        </p:tgtEl>
                                        <p:attrNameLst>
                                          <p:attrName>style.visibility</p:attrName>
                                        </p:attrNameLst>
                                      </p:cBhvr>
                                      <p:to>
                                        <p:strVal val="visible"/>
                                      </p:to>
                                    </p:set>
                                    <p:animEffect transition="in" filter="checkerboard(across)">
                                      <p:cBhvr>
                                        <p:cTn id="7" dur="500"/>
                                        <p:tgtEl>
                                          <p:spTgt spid="329"/>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30"/>
                                        </p:tgtEl>
                                        <p:attrNameLst>
                                          <p:attrName>style.visibility</p:attrName>
                                        </p:attrNameLst>
                                      </p:cBhvr>
                                      <p:to>
                                        <p:strVal val="visible"/>
                                      </p:to>
                                    </p:set>
                                    <p:animEffect transition="in" filter="checkerboard(across)">
                                      <p:cBhvr>
                                        <p:cTn id="11" dur="500"/>
                                        <p:tgtEl>
                                          <p:spTgt spid="330"/>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31"/>
                                        </p:tgtEl>
                                        <p:attrNameLst>
                                          <p:attrName>style.visibility</p:attrName>
                                        </p:attrNameLst>
                                      </p:cBhvr>
                                      <p:to>
                                        <p:strVal val="visible"/>
                                      </p:to>
                                    </p:set>
                                    <p:animEffect transition="in" filter="checkerboard(across)">
                                      <p:cBhvr>
                                        <p:cTn id="16" dur="500"/>
                                        <p:tgtEl>
                                          <p:spTgt spid="331"/>
                                        </p:tgtEl>
                                      </p:cBhvr>
                                    </p:animEffect>
                                  </p:childTnLst>
                                </p:cTn>
                              </p:par>
                            </p:childTnLst>
                          </p:cTn>
                        </p:par>
                        <p:par>
                          <p:cTn id="17" fill="hold">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332"/>
                                        </p:tgtEl>
                                        <p:attrNameLst>
                                          <p:attrName>style.visibility</p:attrName>
                                        </p:attrNameLst>
                                      </p:cBhvr>
                                      <p:to>
                                        <p:strVal val="visible"/>
                                      </p:to>
                                    </p:set>
                                    <p:animEffect transition="in" filter="checkerboard(across)">
                                      <p:cBhvr>
                                        <p:cTn id="20" dur="500"/>
                                        <p:tgtEl>
                                          <p:spTgt spid="332"/>
                                        </p:tgtEl>
                                      </p:cBhvr>
                                    </p:animEffect>
                                  </p:childTnLst>
                                </p:cTn>
                              </p:par>
                            </p:childTnLst>
                          </p:cTn>
                        </p:par>
                        <p:par>
                          <p:cTn id="21" fill="hold">
                            <p:stCondLst>
                              <p:cond delay="1000"/>
                            </p:stCondLst>
                            <p:childTnLst>
                              <p:par>
                                <p:cTn id="22" presetID="5" presetClass="entr" presetSubtype="10" fill="hold" grpId="0" nodeType="afterEffect">
                                  <p:stCondLst>
                                    <p:cond delay="0"/>
                                  </p:stCondLst>
                                  <p:childTnLst>
                                    <p:set>
                                      <p:cBhvr>
                                        <p:cTn id="23" dur="1" fill="hold">
                                          <p:stCondLst>
                                            <p:cond delay="0"/>
                                          </p:stCondLst>
                                        </p:cTn>
                                        <p:tgtEl>
                                          <p:spTgt spid="338"/>
                                        </p:tgtEl>
                                        <p:attrNameLst>
                                          <p:attrName>style.visibility</p:attrName>
                                        </p:attrNameLst>
                                      </p:cBhvr>
                                      <p:to>
                                        <p:strVal val="visible"/>
                                      </p:to>
                                    </p:set>
                                    <p:animEffect transition="in" filter="checkerboard(across)">
                                      <p:cBhvr>
                                        <p:cTn id="24" dur="500"/>
                                        <p:tgtEl>
                                          <p:spTgt spid="338"/>
                                        </p:tgtEl>
                                      </p:cBhvr>
                                    </p:animEffect>
                                  </p:childTnLst>
                                </p:cTn>
                              </p:par>
                            </p:childTnLst>
                          </p:cTn>
                        </p:par>
                        <p:par>
                          <p:cTn id="25" fill="hold">
                            <p:stCondLst>
                              <p:cond delay="1500"/>
                            </p:stCondLst>
                            <p:childTnLst>
                              <p:par>
                                <p:cTn id="26" presetID="5" presetClass="entr" presetSubtype="10" fill="hold" grpId="0" nodeType="afterEffect">
                                  <p:stCondLst>
                                    <p:cond delay="0"/>
                                  </p:stCondLst>
                                  <p:childTnLst>
                                    <p:set>
                                      <p:cBhvr>
                                        <p:cTn id="27" dur="1" fill="hold">
                                          <p:stCondLst>
                                            <p:cond delay="0"/>
                                          </p:stCondLst>
                                        </p:cTn>
                                        <p:tgtEl>
                                          <p:spTgt spid="339"/>
                                        </p:tgtEl>
                                        <p:attrNameLst>
                                          <p:attrName>style.visibility</p:attrName>
                                        </p:attrNameLst>
                                      </p:cBhvr>
                                      <p:to>
                                        <p:strVal val="visible"/>
                                      </p:to>
                                    </p:set>
                                    <p:animEffect transition="in" filter="checkerboard(across)">
                                      <p:cBhvr>
                                        <p:cTn id="28" dur="500"/>
                                        <p:tgtEl>
                                          <p:spTgt spid="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 grpId="0" animBg="1"/>
      <p:bldP spid="330" grpId="0" animBg="1"/>
      <p:bldP spid="331" grpId="0" animBg="1"/>
      <p:bldP spid="332" grpId="0" animBg="1"/>
      <p:bldP spid="338" grpId="0" animBg="1"/>
      <p:bldP spid="33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同時型ゲーム</a:t>
            </a:r>
          </a:p>
        </p:txBody>
      </p:sp>
      <p:sp>
        <p:nvSpPr>
          <p:cNvPr id="3" name="テキスト ボックス 2"/>
          <p:cNvSpPr txBox="1"/>
          <p:nvPr/>
        </p:nvSpPr>
        <p:spPr>
          <a:xfrm>
            <a:off x="140980" y="1443038"/>
            <a:ext cx="4943981" cy="1040285"/>
          </a:xfrm>
          <a:prstGeom prst="rect">
            <a:avLst/>
          </a:prstGeom>
          <a:noFill/>
        </p:spPr>
        <p:txBody>
          <a:bodyPr wrap="none" rtlCol="0">
            <a:spAutoFit/>
          </a:bodyPr>
          <a:lstStyle/>
          <a:p>
            <a:r>
              <a:rPr kumimoji="1" lang="ja-JP" altLang="en-US" dirty="0"/>
              <a:t>順序型ゲームの局面：木を構成</a:t>
            </a:r>
            <a:endParaRPr kumimoji="1" lang="en-US" altLang="ja-JP" dirty="0"/>
          </a:p>
          <a:p>
            <a:r>
              <a:rPr lang="ja-JP" altLang="en-US" dirty="0"/>
              <a:t>同時型ゲームの局面：表を構成</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329881176"/>
              </p:ext>
            </p:extLst>
          </p:nvPr>
        </p:nvGraphicFramePr>
        <p:xfrm>
          <a:off x="1905000" y="3048000"/>
          <a:ext cx="5562600" cy="3230880"/>
        </p:xfrm>
        <a:graphic>
          <a:graphicData uri="http://schemas.openxmlformats.org/drawingml/2006/table">
            <a:tbl>
              <a:tblPr firstRow="1" bandRow="1">
                <a:tableStyleId>{5C22544A-7EE6-4342-B048-85BDC9FD1C3A}</a:tableStyleId>
              </a:tblPr>
              <a:tblGrid>
                <a:gridCol w="624840">
                  <a:extLst>
                    <a:ext uri="{9D8B030D-6E8A-4147-A177-3AD203B41FA5}">
                      <a16:colId xmlns:a16="http://schemas.microsoft.com/office/drawing/2014/main" val="20000"/>
                    </a:ext>
                  </a:extLst>
                </a:gridCol>
                <a:gridCol w="1234440">
                  <a:extLst>
                    <a:ext uri="{9D8B030D-6E8A-4147-A177-3AD203B41FA5}">
                      <a16:colId xmlns:a16="http://schemas.microsoft.com/office/drawing/2014/main" val="20001"/>
                    </a:ext>
                  </a:extLst>
                </a:gridCol>
                <a:gridCol w="1234440">
                  <a:extLst>
                    <a:ext uri="{9D8B030D-6E8A-4147-A177-3AD203B41FA5}">
                      <a16:colId xmlns:a16="http://schemas.microsoft.com/office/drawing/2014/main" val="20002"/>
                    </a:ext>
                  </a:extLst>
                </a:gridCol>
                <a:gridCol w="1234440">
                  <a:extLst>
                    <a:ext uri="{9D8B030D-6E8A-4147-A177-3AD203B41FA5}">
                      <a16:colId xmlns:a16="http://schemas.microsoft.com/office/drawing/2014/main" val="20003"/>
                    </a:ext>
                  </a:extLst>
                </a:gridCol>
                <a:gridCol w="1234440">
                  <a:extLst>
                    <a:ext uri="{9D8B030D-6E8A-4147-A177-3AD203B41FA5}">
                      <a16:colId xmlns:a16="http://schemas.microsoft.com/office/drawing/2014/main" val="20004"/>
                    </a:ext>
                  </a:extLst>
                </a:gridCol>
              </a:tblGrid>
              <a:tr h="609600">
                <a:tc rowSpan="2" gridSpan="2">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rowSpan="2" hMerge="1">
                  <a:txBody>
                    <a:bodyPr/>
                    <a:lstStyle/>
                    <a:p>
                      <a:pPr algn="ctr"/>
                      <a:endParaRPr kumimoji="1" lang="ja-JP" altLang="en-US" sz="2400" baseline="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gridSpan="3">
                  <a:txBody>
                    <a:bodyPr/>
                    <a:lstStyle/>
                    <a:p>
                      <a:pPr algn="ctr"/>
                      <a:r>
                        <a:rPr kumimoji="1" lang="ja-JP" altLang="en-US" sz="2400" baseline="0" dirty="0">
                          <a:solidFill>
                            <a:schemeClr val="tx1"/>
                          </a:solidFill>
                        </a:rPr>
                        <a:t>○番の手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h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655320">
                <a:tc gridSpan="2" vMerge="1">
                  <a:txBody>
                    <a:bodyPr/>
                    <a:lstStyle/>
                    <a:p>
                      <a:pPr algn="ctr"/>
                      <a:endParaRPr kumimoji="1" lang="ja-JP" altLang="en-US" sz="2400" baseline="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vMerge="1">
                  <a:txBody>
                    <a:bodyPr/>
                    <a:lstStyle/>
                    <a:p>
                      <a:pPr algn="ctr"/>
                      <a:endParaRPr kumimoji="1" lang="ja-JP" altLang="en-US" sz="2400" baseline="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655320">
                <a:tc rowSpan="3">
                  <a:txBody>
                    <a:bodyPr/>
                    <a:lstStyle/>
                    <a:p>
                      <a:pPr algn="ctr"/>
                      <a:r>
                        <a:rPr kumimoji="1" lang="en-US" altLang="ja-JP" sz="2400" baseline="0" dirty="0">
                          <a:solidFill>
                            <a:schemeClr val="tx1"/>
                          </a:solidFill>
                        </a:rPr>
                        <a:t>×</a:t>
                      </a:r>
                    </a:p>
                    <a:p>
                      <a:pPr algn="ctr"/>
                      <a:r>
                        <a:rPr kumimoji="1" lang="ja-JP" altLang="en-US" sz="2400" baseline="0" dirty="0">
                          <a:solidFill>
                            <a:schemeClr val="tx1"/>
                          </a:solidFill>
                        </a:rPr>
                        <a:t>番</a:t>
                      </a:r>
                      <a:endParaRPr kumimoji="1" lang="en-US" altLang="ja-JP" sz="2400" baseline="0" dirty="0">
                        <a:solidFill>
                          <a:schemeClr val="tx1"/>
                        </a:solidFill>
                      </a:endParaRPr>
                    </a:p>
                    <a:p>
                      <a:pPr algn="ctr"/>
                      <a:r>
                        <a:rPr kumimoji="1" lang="ja-JP" altLang="en-US" sz="2400" baseline="0" dirty="0">
                          <a:solidFill>
                            <a:schemeClr val="tx1"/>
                          </a:solidFill>
                        </a:rPr>
                        <a:t>の</a:t>
                      </a:r>
                      <a:endParaRPr kumimoji="1" lang="en-US" altLang="ja-JP" sz="2400" baseline="0" dirty="0">
                        <a:solidFill>
                          <a:schemeClr val="tx1"/>
                        </a:solidFill>
                      </a:endParaRPr>
                    </a:p>
                    <a:p>
                      <a:pPr algn="ctr"/>
                      <a:r>
                        <a:rPr kumimoji="1" lang="ja-JP" altLang="en-US" sz="2400" baseline="0" dirty="0">
                          <a:solidFill>
                            <a:schemeClr val="tx1"/>
                          </a:solidFill>
                        </a:rPr>
                        <a:t>手</a:t>
                      </a:r>
                      <a:endParaRPr kumimoji="1" lang="en-US" altLang="ja-JP"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655320">
                <a:tc vMerge="1">
                  <a:txBody>
                    <a:bodyPr/>
                    <a:lstStyle/>
                    <a:p>
                      <a:pPr algn="ctr"/>
                      <a:endParaRPr kumimoji="1" lang="ja-JP" altLang="en-US" sz="320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655320">
                <a:tc v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bl>
          </a:graphicData>
        </a:graphic>
      </p:graphicFrame>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40041" y="3733800"/>
            <a:ext cx="482918" cy="482918"/>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71862" y="3696652"/>
            <a:ext cx="474345" cy="557213"/>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95110" y="3702368"/>
            <a:ext cx="514350" cy="514350"/>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5600" y="4368641"/>
            <a:ext cx="482918" cy="482918"/>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5600" y="4992766"/>
            <a:ext cx="474345" cy="557213"/>
          </a:xfrm>
          <a:prstGeom prst="rect">
            <a:avLst/>
          </a:prstGeom>
        </p:spPr>
      </p:pic>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01950" y="5642014"/>
            <a:ext cx="514350" cy="514350"/>
          </a:xfrm>
          <a:prstGeom prst="rect">
            <a:avLst/>
          </a:prstGeom>
        </p:spPr>
      </p:pic>
    </p:spTree>
    <p:extLst>
      <p:ext uri="{BB962C8B-B14F-4D97-AF65-F5344CB8AC3E}">
        <p14:creationId xmlns:p14="http://schemas.microsoft.com/office/powerpoint/2010/main" val="12637233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同時型ゲームの勝敗</a:t>
            </a:r>
          </a:p>
        </p:txBody>
      </p:sp>
      <p:sp>
        <p:nvSpPr>
          <p:cNvPr id="3" name="テキスト ボックス 2"/>
          <p:cNvSpPr txBox="1"/>
          <p:nvPr/>
        </p:nvSpPr>
        <p:spPr>
          <a:xfrm>
            <a:off x="304800" y="1342836"/>
            <a:ext cx="6101349" cy="461665"/>
          </a:xfrm>
          <a:prstGeom prst="rect">
            <a:avLst/>
          </a:prstGeom>
          <a:noFill/>
        </p:spPr>
        <p:txBody>
          <a:bodyPr wrap="none" rtlCol="0">
            <a:spAutoFit/>
          </a:bodyPr>
          <a:lstStyle/>
          <a:p>
            <a:r>
              <a:rPr kumimoji="1" lang="ja-JP" altLang="en-US" sz="2400" dirty="0"/>
              <a:t>同時型ゲームで勝敗が確定できる場合がある</a:t>
            </a:r>
          </a:p>
        </p:txBody>
      </p:sp>
      <p:graphicFrame>
        <p:nvGraphicFramePr>
          <p:cNvPr id="4" name="表 3"/>
          <p:cNvGraphicFramePr>
            <a:graphicFrameLocks noGrp="1"/>
          </p:cNvGraphicFramePr>
          <p:nvPr>
            <p:extLst>
              <p:ext uri="{D42A27DB-BD31-4B8C-83A1-F6EECF244321}">
                <p14:modId xmlns:p14="http://schemas.microsoft.com/office/powerpoint/2010/main" val="2416063242"/>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5" name="角丸四角形 4"/>
          <p:cNvSpPr/>
          <p:nvPr/>
        </p:nvSpPr>
        <p:spPr bwMode="auto">
          <a:xfrm>
            <a:off x="3454182" y="2477870"/>
            <a:ext cx="1143000" cy="3810000"/>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角丸四角形吹き出し 5"/>
          <p:cNvSpPr/>
          <p:nvPr/>
        </p:nvSpPr>
        <p:spPr bwMode="auto">
          <a:xfrm>
            <a:off x="6578382" y="1506082"/>
            <a:ext cx="2286000" cy="898525"/>
          </a:xfrm>
          <a:prstGeom prst="wedgeRoundRectCallout">
            <a:avLst>
              <a:gd name="adj1" fmla="val -136098"/>
              <a:gd name="adj2" fmla="val 59868"/>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C </a:t>
            </a:r>
            <a:r>
              <a:rPr lang="ja-JP" altLang="en-US" sz="2000" dirty="0"/>
              <a:t>を選べば</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○の勝ち</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角丸四角形 6"/>
          <p:cNvSpPr/>
          <p:nvPr/>
        </p:nvSpPr>
        <p:spPr bwMode="auto">
          <a:xfrm>
            <a:off x="329982" y="4916269"/>
            <a:ext cx="6400800" cy="770255"/>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629400" y="3657600"/>
            <a:ext cx="2286000" cy="898525"/>
          </a:xfrm>
          <a:prstGeom prst="wedgeRoundRectCallout">
            <a:avLst>
              <a:gd name="adj1" fmla="val -46614"/>
              <a:gd name="adj2" fmla="val 91653"/>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d </a:t>
            </a:r>
            <a:r>
              <a:rPr lang="ja-JP" altLang="en-US" sz="2000" dirty="0"/>
              <a:t>を選ぶと</a:t>
            </a:r>
            <a:r>
              <a:rPr lang="en-US" altLang="ja-JP" sz="2000" dirty="0"/>
              <a:t>×</a:t>
            </a:r>
            <a:r>
              <a:rPr lang="ja-JP" altLang="en-US" sz="2000" dirty="0"/>
              <a:t>の負け</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テキスト ボックス 8"/>
          <p:cNvSpPr txBox="1"/>
          <p:nvPr/>
        </p:nvSpPr>
        <p:spPr>
          <a:xfrm>
            <a:off x="6934200" y="5562600"/>
            <a:ext cx="1907895" cy="1040285"/>
          </a:xfrm>
          <a:prstGeom prst="rect">
            <a:avLst/>
          </a:prstGeom>
          <a:noFill/>
        </p:spPr>
        <p:txBody>
          <a:bodyPr wrap="none" rtlCol="0">
            <a:spAutoFit/>
          </a:bodyPr>
          <a:lstStyle/>
          <a:p>
            <a:r>
              <a:rPr kumimoji="1" lang="ja-JP" altLang="en-US" dirty="0"/>
              <a:t>この局面は</a:t>
            </a:r>
            <a:endParaRPr kumimoji="1" lang="en-US" altLang="ja-JP" dirty="0"/>
          </a:p>
          <a:p>
            <a:r>
              <a:rPr kumimoji="1" lang="ja-JP" altLang="en-US" dirty="0"/>
              <a:t>○の勝ち</a:t>
            </a:r>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同時型ゲームの勝敗</a:t>
            </a:r>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7" name="角丸四角形 6"/>
          <p:cNvSpPr/>
          <p:nvPr/>
        </p:nvSpPr>
        <p:spPr bwMode="auto">
          <a:xfrm>
            <a:off x="304800" y="3733800"/>
            <a:ext cx="6400800" cy="770255"/>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629400" y="2590800"/>
            <a:ext cx="2286000" cy="898525"/>
          </a:xfrm>
          <a:prstGeom prst="wedgeRoundRectCallout">
            <a:avLst>
              <a:gd name="adj1" fmla="val -46614"/>
              <a:gd name="adj2" fmla="val 91653"/>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d </a:t>
            </a:r>
            <a:r>
              <a:rPr lang="ja-JP" altLang="en-US" sz="2000" dirty="0"/>
              <a:t>を選ぶと</a:t>
            </a:r>
            <a:r>
              <a:rPr lang="en-US" altLang="ja-JP" sz="2000" dirty="0"/>
              <a:t>×</a:t>
            </a:r>
            <a:r>
              <a:rPr lang="ja-JP" altLang="en-US" sz="2000" dirty="0"/>
              <a:t>の勝ち</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テキスト ボックス 8"/>
          <p:cNvSpPr txBox="1"/>
          <p:nvPr/>
        </p:nvSpPr>
        <p:spPr>
          <a:xfrm>
            <a:off x="6934200" y="5562600"/>
            <a:ext cx="1907895" cy="1040285"/>
          </a:xfrm>
          <a:prstGeom prst="rect">
            <a:avLst/>
          </a:prstGeom>
          <a:noFill/>
        </p:spPr>
        <p:txBody>
          <a:bodyPr wrap="none" rtlCol="0">
            <a:spAutoFit/>
          </a:bodyPr>
          <a:lstStyle/>
          <a:p>
            <a:r>
              <a:rPr kumimoji="1" lang="ja-JP" altLang="en-US" dirty="0"/>
              <a:t>この局面は</a:t>
            </a:r>
            <a:endParaRPr kumimoji="1" lang="en-US" altLang="ja-JP" dirty="0"/>
          </a:p>
          <a:p>
            <a:r>
              <a:rPr lang="en-US" altLang="ja-JP" dirty="0"/>
              <a:t>×</a:t>
            </a:r>
            <a:r>
              <a:rPr kumimoji="1" lang="ja-JP" altLang="en-US" dirty="0"/>
              <a:t>の勝ち</a:t>
            </a:r>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同時型ゲームの勝敗</a:t>
            </a:r>
          </a:p>
        </p:txBody>
      </p:sp>
      <p:graphicFrame>
        <p:nvGraphicFramePr>
          <p:cNvPr id="4" name="表 3"/>
          <p:cNvGraphicFramePr>
            <a:graphicFrameLocks noGrp="1"/>
          </p:cNvGraphicFramePr>
          <p:nvPr>
            <p:extLst>
              <p:ext uri="{D42A27DB-BD31-4B8C-83A1-F6EECF244321}">
                <p14:modId xmlns:p14="http://schemas.microsoft.com/office/powerpoint/2010/main" val="1052304295"/>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a:t>×</a:t>
                      </a:r>
                      <a:endParaRPr kumimoji="1" lang="ja-JP" altLang="en-US" sz="3200" dirty="0"/>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a:t>
                      </a:r>
                      <a:endParaRPr kumimoji="1" lang="ja-JP" altLang="en-US" sz="3200" dirty="0"/>
                    </a:p>
                  </a:txBody>
                  <a:tcPr/>
                </a:tc>
                <a:tc>
                  <a:txBody>
                    <a:bodyPr/>
                    <a:lstStyle/>
                    <a:p>
                      <a:pPr algn="ctr"/>
                      <a:r>
                        <a:rPr kumimoji="1" lang="en-US" altLang="ja-JP" sz="3200" dirty="0"/>
                        <a:t>×</a:t>
                      </a:r>
                      <a:endParaRPr kumimoji="1" lang="ja-JP" altLang="en-US" sz="3200" dirty="0"/>
                    </a:p>
                  </a:txBody>
                  <a:tcPr/>
                </a:tc>
                <a:tc>
                  <a:txBody>
                    <a:bodyPr/>
                    <a:lstStyle/>
                    <a:p>
                      <a:pPr algn="ctr"/>
                      <a:r>
                        <a:rPr kumimoji="1" lang="ja-JP" altLang="en-US" sz="3200" dirty="0"/>
                        <a:t>△</a:t>
                      </a:r>
                    </a:p>
                  </a:txBody>
                  <a:tcPr/>
                </a:tc>
                <a:tc>
                  <a:txBody>
                    <a:bodyPr/>
                    <a:lstStyle/>
                    <a:p>
                      <a:pPr algn="ctr"/>
                      <a:r>
                        <a:rPr kumimoji="1" lang="ja-JP" altLang="en-US" sz="3200" dirty="0"/>
                        <a:t>○</a:t>
                      </a:r>
                    </a:p>
                  </a:txBody>
                  <a:tcPr/>
                </a:tc>
                <a:tc>
                  <a:txBody>
                    <a:bodyPr/>
                    <a:lstStyle/>
                    <a:p>
                      <a:pPr algn="ctr"/>
                      <a:r>
                        <a:rPr kumimoji="1" lang="en-US" altLang="ja-JP" sz="3200" dirty="0"/>
                        <a:t>×</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5" name="角丸四角形 4"/>
          <p:cNvSpPr/>
          <p:nvPr/>
        </p:nvSpPr>
        <p:spPr bwMode="auto">
          <a:xfrm>
            <a:off x="5511582" y="2462948"/>
            <a:ext cx="1143000" cy="3810000"/>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角丸四角形吹き出し 5"/>
          <p:cNvSpPr/>
          <p:nvPr/>
        </p:nvSpPr>
        <p:spPr bwMode="auto">
          <a:xfrm>
            <a:off x="3468404" y="1330071"/>
            <a:ext cx="2438400" cy="907798"/>
          </a:xfrm>
          <a:prstGeom prst="wedgeRoundRectCallout">
            <a:avLst>
              <a:gd name="adj1" fmla="val -48605"/>
              <a:gd name="adj2" fmla="val 69021"/>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a:t>
            </a:r>
            <a:r>
              <a:rPr lang="ja-JP" altLang="en-US" sz="2000" dirty="0"/>
              <a:t>が </a:t>
            </a:r>
            <a:r>
              <a:rPr lang="en-US" altLang="ja-JP" sz="2000" dirty="0"/>
              <a:t>d </a:t>
            </a:r>
            <a:r>
              <a:rPr lang="ja-JP" altLang="en-US" sz="2000" dirty="0"/>
              <a:t>以外を選べば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B </a:t>
            </a:r>
            <a:r>
              <a:rPr lang="ja-JP" altLang="en-US" sz="2000" dirty="0"/>
              <a:t>を選ぶと○の負け</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角丸四角形 6"/>
          <p:cNvSpPr/>
          <p:nvPr/>
        </p:nvSpPr>
        <p:spPr bwMode="auto">
          <a:xfrm>
            <a:off x="329982" y="4916269"/>
            <a:ext cx="6400800" cy="770255"/>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808659" y="3908445"/>
            <a:ext cx="2260818" cy="869732"/>
          </a:xfrm>
          <a:prstGeom prst="wedgeRoundRectCallout">
            <a:avLst>
              <a:gd name="adj1" fmla="val -50631"/>
              <a:gd name="adj2" fmla="val 80050"/>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 </a:t>
            </a:r>
            <a:r>
              <a:rPr lang="en-US" altLang="ja-JP" sz="2000" dirty="0"/>
              <a:t>E </a:t>
            </a:r>
            <a:r>
              <a:rPr lang="ja-JP" altLang="en-US" sz="2000" dirty="0"/>
              <a:t>以外を選べば</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r>
              <a:rPr lang="en-US" altLang="ja-JP" sz="2000" dirty="0"/>
              <a:t>d </a:t>
            </a:r>
            <a:r>
              <a:rPr lang="ja-JP" altLang="en-US" sz="2000" dirty="0"/>
              <a:t>を選ぶと</a:t>
            </a:r>
            <a:r>
              <a:rPr lang="en-US" altLang="ja-JP" sz="2000" dirty="0"/>
              <a:t>×</a:t>
            </a:r>
            <a:r>
              <a:rPr lang="ja-JP" altLang="en-US" sz="2000" dirty="0"/>
              <a:t>の負け</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0" name="直線コネクタ 9"/>
          <p:cNvCxnSpPr/>
          <p:nvPr/>
        </p:nvCxnSpPr>
        <p:spPr bwMode="auto">
          <a:xfrm>
            <a:off x="6096000" y="2076085"/>
            <a:ext cx="0" cy="4477115"/>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6730782" y="2661653"/>
            <a:ext cx="2161169" cy="523220"/>
          </a:xfrm>
          <a:prstGeom prst="rect">
            <a:avLst/>
          </a:prstGeom>
          <a:noFill/>
        </p:spPr>
        <p:txBody>
          <a:bodyPr wrap="none" rtlCol="0">
            <a:spAutoFit/>
          </a:bodyPr>
          <a:lstStyle/>
          <a:p>
            <a:r>
              <a:rPr kumimoji="1" lang="en-US" altLang="ja-JP" dirty="0"/>
              <a:t>E</a:t>
            </a:r>
            <a:r>
              <a:rPr kumimoji="1" lang="ja-JP" altLang="en-US" dirty="0"/>
              <a:t>は選ばない</a:t>
            </a:r>
          </a:p>
        </p:txBody>
      </p:sp>
      <p:cxnSp>
        <p:nvCxnSpPr>
          <p:cNvPr id="12" name="直線コネクタ 11"/>
          <p:cNvCxnSpPr/>
          <p:nvPr/>
        </p:nvCxnSpPr>
        <p:spPr bwMode="auto">
          <a:xfrm>
            <a:off x="152400" y="5301396"/>
            <a:ext cx="67056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角丸四角形 15"/>
          <p:cNvSpPr/>
          <p:nvPr/>
        </p:nvSpPr>
        <p:spPr bwMode="auto">
          <a:xfrm>
            <a:off x="2443357" y="2462948"/>
            <a:ext cx="1143000" cy="3810000"/>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角丸四角形吹き出し 16"/>
          <p:cNvSpPr/>
          <p:nvPr/>
        </p:nvSpPr>
        <p:spPr bwMode="auto">
          <a:xfrm>
            <a:off x="6730782" y="1956901"/>
            <a:ext cx="2108418" cy="600106"/>
          </a:xfrm>
          <a:prstGeom prst="wedgeRoundRectCallout">
            <a:avLst>
              <a:gd name="adj1" fmla="val -54027"/>
              <a:gd name="adj2" fmla="val 46628"/>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E </a:t>
            </a:r>
            <a:r>
              <a:rPr lang="ja-JP" altLang="en-US" sz="2000" dirty="0"/>
              <a:t>を選ぶと○の負け</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 name="直線コネクタ 17"/>
          <p:cNvCxnSpPr/>
          <p:nvPr/>
        </p:nvCxnSpPr>
        <p:spPr bwMode="auto">
          <a:xfrm>
            <a:off x="3014857" y="2076084"/>
            <a:ext cx="0" cy="4477115"/>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6808659" y="5003256"/>
            <a:ext cx="2105063" cy="523220"/>
          </a:xfrm>
          <a:prstGeom prst="rect">
            <a:avLst/>
          </a:prstGeom>
          <a:noFill/>
        </p:spPr>
        <p:txBody>
          <a:bodyPr wrap="none" rtlCol="0">
            <a:spAutoFit/>
          </a:bodyPr>
          <a:lstStyle/>
          <a:p>
            <a:r>
              <a:rPr kumimoji="1" lang="en-US" altLang="ja-JP" dirty="0"/>
              <a:t>d</a:t>
            </a:r>
            <a:r>
              <a:rPr kumimoji="1" lang="ja-JP" altLang="en-US" dirty="0"/>
              <a:t>は選ばない</a:t>
            </a:r>
          </a:p>
        </p:txBody>
      </p:sp>
      <p:sp>
        <p:nvSpPr>
          <p:cNvPr id="20" name="角丸四角形 19"/>
          <p:cNvSpPr/>
          <p:nvPr/>
        </p:nvSpPr>
        <p:spPr bwMode="auto">
          <a:xfrm>
            <a:off x="329982" y="3708092"/>
            <a:ext cx="6400800" cy="770255"/>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21" name="直線コネクタ 20"/>
          <p:cNvCxnSpPr/>
          <p:nvPr/>
        </p:nvCxnSpPr>
        <p:spPr bwMode="auto">
          <a:xfrm>
            <a:off x="233557" y="4093219"/>
            <a:ext cx="67056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1486" y="1844784"/>
            <a:ext cx="3640740" cy="461665"/>
          </a:xfrm>
          <a:prstGeom prst="rect">
            <a:avLst/>
          </a:prstGeom>
          <a:noFill/>
        </p:spPr>
        <p:txBody>
          <a:bodyPr wrap="none" rtlCol="0">
            <a:spAutoFit/>
          </a:bodyPr>
          <a:lstStyle/>
          <a:p>
            <a:r>
              <a:rPr kumimoji="1" lang="ja-JP" altLang="en-US" sz="2400" dirty="0"/>
              <a:t>双方</a:t>
            </a:r>
            <a:r>
              <a:rPr kumimoji="1" lang="en-US" altLang="ja-JP" sz="2400" dirty="0"/>
              <a:t>5</a:t>
            </a:r>
            <a:r>
              <a:rPr kumimoji="1" lang="ja-JP" altLang="en-US" sz="2400" dirty="0"/>
              <a:t>つ選択肢があるが</a:t>
            </a:r>
            <a:r>
              <a:rPr kumimoji="1" lang="en-US" altLang="ja-JP" sz="2400" dirty="0"/>
              <a:t>…</a:t>
            </a:r>
          </a:p>
        </p:txBody>
      </p:sp>
    </p:spTree>
    <p:extLst>
      <p:ext uri="{BB962C8B-B14F-4D97-AF65-F5344CB8AC3E}">
        <p14:creationId xmlns:p14="http://schemas.microsoft.com/office/powerpoint/2010/main" val="172404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heckerboard(across)">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heckerboard(across)">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checkerboard(across)">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1+#ppt_w/2"/>
                                          </p:val>
                                        </p:tav>
                                        <p:tav tm="100000">
                                          <p:val>
                                            <p:strVal val="#ppt_x"/>
                                          </p:val>
                                        </p:tav>
                                      </p:tavLst>
                                    </p:anim>
                                    <p:anim calcmode="lin" valueType="num">
                                      <p:cBhvr additive="base">
                                        <p:cTn id="39"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left)">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checkerboard(across)">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checkerboard(across)">
                                      <p:cBhvr>
                                        <p:cTn id="54" dur="500"/>
                                        <p:tgtEl>
                                          <p:spTgt spid="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nodeType="click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500"/>
                                        <p:tgtEl>
                                          <p:spTgt spid="18"/>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checkerboard(across)">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wipe(left)">
                                      <p:cBhvr>
                                        <p:cTn id="6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1" grpId="0"/>
      <p:bldP spid="16" grpId="0" animBg="1"/>
      <p:bldP spid="17" grpId="0" animBg="1"/>
      <p:bldP spid="19" grpId="0"/>
      <p:bldP spid="2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同時型ゲームの勝敗</a:t>
            </a:r>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2540000" y="2640899"/>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tc>
                  <a:txBody>
                    <a:bodyPr/>
                    <a:lstStyle/>
                    <a:p>
                      <a:pPr algn="ctr"/>
                      <a:r>
                        <a:rPr kumimoji="1" lang="en-US" altLang="ja-JP" sz="3200" dirty="0"/>
                        <a:t>D</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ja-JP" altLang="en-US" sz="3200" dirty="0"/>
                        <a:t>△</a:t>
                      </a:r>
                    </a:p>
                  </a:txBody>
                  <a:tcPr anchor="ctr"/>
                </a:tc>
                <a:tc>
                  <a:txBody>
                    <a:bodyPr/>
                    <a:lstStyle/>
                    <a:p>
                      <a:pPr algn="ctr"/>
                      <a:r>
                        <a:rPr kumimoji="1" lang="ja-JP" altLang="en-US" sz="3200" dirty="0"/>
                        <a:t>○</a:t>
                      </a:r>
                    </a:p>
                  </a:txBody>
                  <a:tcPr anchor="ctr"/>
                </a:tc>
                <a:tc>
                  <a:txBody>
                    <a:bodyPr/>
                    <a:lstStyle/>
                    <a:p>
                      <a:pPr algn="ctr"/>
                      <a:r>
                        <a:rPr kumimoji="1" lang="en-US" altLang="ja-JP" sz="3200" dirty="0"/>
                        <a:t>×</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ja-JP" altLang="en-US" sz="3200" dirty="0"/>
                        <a:t>○</a:t>
                      </a:r>
                    </a:p>
                  </a:txBody>
                  <a:tcPr anchor="ctr"/>
                </a:tc>
                <a:tc>
                  <a:txBody>
                    <a:bodyPr/>
                    <a:lstStyle/>
                    <a:p>
                      <a:pPr algn="ctr"/>
                      <a:r>
                        <a:rPr kumimoji="1" lang="en-US" altLang="ja-JP" sz="3200" dirty="0"/>
                        <a:t>×</a:t>
                      </a:r>
                      <a:endParaRPr kumimoji="1" lang="ja-JP" altLang="en-US" sz="3200" dirty="0"/>
                    </a:p>
                  </a:txBody>
                  <a:tcPr anchor="ctr"/>
                </a:tc>
                <a:tc>
                  <a:txBody>
                    <a:bodyPr/>
                    <a:lstStyle/>
                    <a:p>
                      <a:pPr algn="ctr"/>
                      <a:r>
                        <a:rPr kumimoji="1" lang="ja-JP" altLang="en-US" sz="3200" dirty="0"/>
                        <a:t>△</a:t>
                      </a:r>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a:t>
                      </a:r>
                      <a:endParaRPr kumimoji="1" lang="ja-JP" altLang="en-US" sz="3200" dirty="0"/>
                    </a:p>
                  </a:txBody>
                  <a:tcPr anchor="ctr"/>
                </a:tc>
                <a:tc>
                  <a:txBody>
                    <a:bodyPr/>
                    <a:lstStyle/>
                    <a:p>
                      <a:pPr algn="ctr"/>
                      <a:r>
                        <a:rPr kumimoji="1" lang="ja-JP" altLang="en-US" sz="3200" dirty="0"/>
                        <a:t>△</a:t>
                      </a:r>
                    </a:p>
                  </a:txBody>
                  <a:tcPr anchor="ctr"/>
                </a:tc>
                <a:tc>
                  <a:txBody>
                    <a:bodyPr/>
                    <a:lstStyle/>
                    <a:p>
                      <a:pPr algn="ctr"/>
                      <a:r>
                        <a:rPr kumimoji="1" lang="ja-JP" altLang="en-US" sz="3200" dirty="0"/>
                        <a:t>○</a:t>
                      </a:r>
                    </a:p>
                  </a:txBody>
                  <a:tcPr anchor="ctr"/>
                </a:tc>
                <a:extLst>
                  <a:ext uri="{0D108BD9-81ED-4DB2-BD59-A6C34878D82A}">
                    <a16:rowId xmlns:a16="http://schemas.microsoft.com/office/drawing/2014/main" val="10003"/>
                  </a:ext>
                </a:extLst>
              </a:tr>
            </a:tbl>
          </a:graphicData>
        </a:graphic>
      </p:graphicFrame>
      <p:sp>
        <p:nvSpPr>
          <p:cNvPr id="3" name="テキスト ボックス 2"/>
          <p:cNvSpPr txBox="1"/>
          <p:nvPr/>
        </p:nvSpPr>
        <p:spPr>
          <a:xfrm>
            <a:off x="1143000" y="5334000"/>
            <a:ext cx="7290018" cy="1040285"/>
          </a:xfrm>
          <a:prstGeom prst="rect">
            <a:avLst/>
          </a:prstGeom>
          <a:noFill/>
        </p:spPr>
        <p:txBody>
          <a:bodyPr wrap="square" rtlCol="0">
            <a:spAutoFit/>
          </a:bodyPr>
          <a:lstStyle/>
          <a:p>
            <a:r>
              <a:rPr kumimoji="1" lang="ja-JP" altLang="en-US" dirty="0"/>
              <a:t>○が選ぶべきは </a:t>
            </a:r>
            <a:r>
              <a:rPr kumimoji="1" lang="en-US" altLang="ja-JP" dirty="0"/>
              <a:t>A,C,D </a:t>
            </a:r>
            <a:r>
              <a:rPr kumimoji="1" lang="ja-JP" altLang="en-US" dirty="0"/>
              <a:t>のどれが</a:t>
            </a:r>
            <a:endParaRPr kumimoji="1" lang="en-US" altLang="ja-JP" dirty="0"/>
          </a:p>
          <a:p>
            <a:r>
              <a:rPr lang="en-US" altLang="ja-JP" dirty="0"/>
              <a:t>×</a:t>
            </a:r>
            <a:r>
              <a:rPr lang="ja-JP" altLang="en-US" dirty="0"/>
              <a:t>が選ぶべきは </a:t>
            </a:r>
            <a:r>
              <a:rPr kumimoji="1" lang="en-US" altLang="ja-JP" dirty="0" err="1"/>
              <a:t>a,c,e</a:t>
            </a:r>
            <a:r>
              <a:rPr kumimoji="1" lang="en-US" altLang="ja-JP" dirty="0"/>
              <a:t> </a:t>
            </a:r>
            <a:r>
              <a:rPr kumimoji="1" lang="ja-JP" altLang="en-US" dirty="0"/>
              <a:t>のどれか</a:t>
            </a:r>
            <a:endParaRPr kumimoji="1" lang="en-US" altLang="ja-JP" dirty="0"/>
          </a:p>
        </p:txBody>
      </p:sp>
      <p:sp>
        <p:nvSpPr>
          <p:cNvPr id="22" name="テキスト ボックス 21"/>
          <p:cNvSpPr txBox="1"/>
          <p:nvPr/>
        </p:nvSpPr>
        <p:spPr>
          <a:xfrm>
            <a:off x="228600" y="1600200"/>
            <a:ext cx="3332964" cy="904863"/>
          </a:xfrm>
          <a:prstGeom prst="rect">
            <a:avLst/>
          </a:prstGeom>
          <a:noFill/>
        </p:spPr>
        <p:txBody>
          <a:bodyPr wrap="none" rtlCol="0">
            <a:spAutoFit/>
          </a:bodyPr>
          <a:lstStyle/>
          <a:p>
            <a:r>
              <a:rPr kumimoji="1" lang="ja-JP" altLang="en-US" sz="2400" dirty="0"/>
              <a:t>双方</a:t>
            </a:r>
            <a:r>
              <a:rPr kumimoji="1" lang="en-US" altLang="ja-JP" sz="2400" dirty="0"/>
              <a:t>5</a:t>
            </a:r>
            <a:r>
              <a:rPr kumimoji="1" lang="ja-JP" altLang="en-US" sz="2400" dirty="0"/>
              <a:t>つ選択肢があるが</a:t>
            </a:r>
            <a:endParaRPr lang="en-US" altLang="ja-JP" sz="2400" dirty="0"/>
          </a:p>
          <a:p>
            <a:pPr algn="l"/>
            <a:r>
              <a:rPr kumimoji="1" lang="ja-JP" altLang="en-US" sz="2400" dirty="0"/>
              <a:t>実質的な選択肢は</a:t>
            </a:r>
            <a:r>
              <a:rPr kumimoji="1" lang="en-US" altLang="ja-JP" sz="2400" dirty="0"/>
              <a:t>3</a:t>
            </a:r>
            <a:r>
              <a:rPr kumimoji="1" lang="ja-JP" altLang="en-US" sz="2400" dirty="0"/>
              <a:t>通り</a:t>
            </a:r>
            <a:endParaRPr kumimoji="1" lang="en-US" altLang="ja-JP" sz="2400" dirty="0"/>
          </a:p>
        </p:txBody>
      </p:sp>
    </p:spTree>
    <p:extLst>
      <p:ext uri="{BB962C8B-B14F-4D97-AF65-F5344CB8AC3E}">
        <p14:creationId xmlns:p14="http://schemas.microsoft.com/office/powerpoint/2010/main" val="40516985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tc>
                  <a:txBody>
                    <a:bodyPr/>
                    <a:lstStyle/>
                    <a:p>
                      <a:pPr algn="ctr"/>
                      <a:r>
                        <a:rPr kumimoji="1" lang="en-US" altLang="ja-JP" sz="3200" dirty="0"/>
                        <a:t>+4</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+1</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22" name="テキスト ボックス 21"/>
          <p:cNvSpPr txBox="1"/>
          <p:nvPr/>
        </p:nvSpPr>
        <p:spPr>
          <a:xfrm>
            <a:off x="381000" y="1600200"/>
            <a:ext cx="5915402" cy="461665"/>
          </a:xfrm>
          <a:prstGeom prst="rect">
            <a:avLst/>
          </a:prstGeom>
          <a:noFill/>
        </p:spPr>
        <p:txBody>
          <a:bodyPr wrap="none" rtlCol="0">
            <a:spAutoFit/>
          </a:bodyPr>
          <a:lstStyle/>
          <a:p>
            <a:r>
              <a:rPr kumimoji="1" lang="ja-JP" altLang="en-US" sz="2400" dirty="0"/>
              <a:t>双方</a:t>
            </a:r>
            <a:r>
              <a:rPr lang="ja-JP" altLang="en-US" sz="2400" dirty="0"/>
              <a:t>が最も得点が高くなるように選ぶには？</a:t>
            </a:r>
            <a:endParaRPr lang="en-US" altLang="ja-JP" sz="2400" dirty="0"/>
          </a:p>
        </p:txBody>
      </p:sp>
      <p:sp>
        <p:nvSpPr>
          <p:cNvPr id="6" name="角丸四角形吹き出し 5"/>
          <p:cNvSpPr/>
          <p:nvPr/>
        </p:nvSpPr>
        <p:spPr bwMode="auto">
          <a:xfrm>
            <a:off x="6324600" y="1676400"/>
            <a:ext cx="2514600" cy="1219200"/>
          </a:xfrm>
          <a:prstGeom prst="wedgeRoundRectCallout">
            <a:avLst>
              <a:gd name="adj1" fmla="val -84093"/>
              <a:gd name="adj2" fmla="val 95560"/>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a </a:t>
            </a:r>
            <a:r>
              <a:rPr lang="ja-JP" altLang="en-US" sz="2400" dirty="0"/>
              <a:t>を選ぶなら</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○は </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B </a:t>
            </a:r>
            <a:r>
              <a:rPr lang="ja-JP" altLang="en-US" sz="2400" dirty="0"/>
              <a:t>を選ぶべき</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角丸四角形吹き出し 6"/>
          <p:cNvSpPr/>
          <p:nvPr/>
        </p:nvSpPr>
        <p:spPr bwMode="auto">
          <a:xfrm>
            <a:off x="6324600" y="3276600"/>
            <a:ext cx="2514600" cy="1219200"/>
          </a:xfrm>
          <a:prstGeom prst="wedgeRoundRectCallout">
            <a:avLst>
              <a:gd name="adj1" fmla="val -84689"/>
              <a:gd name="adj2" fmla="val 9494"/>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b </a:t>
            </a:r>
            <a:r>
              <a:rPr lang="ja-JP" altLang="en-US" sz="2400" dirty="0"/>
              <a:t>を選ぶなら</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○は </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B </a:t>
            </a:r>
            <a:r>
              <a:rPr lang="ja-JP" altLang="en-US" sz="2400" dirty="0"/>
              <a:t>を選ぶべき</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324600" y="4800600"/>
            <a:ext cx="2514600" cy="1219200"/>
          </a:xfrm>
          <a:prstGeom prst="wedgeRoundRectCallout">
            <a:avLst>
              <a:gd name="adj1" fmla="val -87074"/>
              <a:gd name="adj2" fmla="val -59358"/>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c </a:t>
            </a:r>
            <a:r>
              <a:rPr lang="ja-JP" altLang="en-US" sz="2400" dirty="0"/>
              <a:t>を選ぶなら</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○は </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B </a:t>
            </a:r>
            <a:r>
              <a:rPr lang="ja-JP" altLang="en-US" sz="2400" dirty="0"/>
              <a:t>を選ぶべき</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角丸四角形 8"/>
          <p:cNvSpPr/>
          <p:nvPr/>
        </p:nvSpPr>
        <p:spPr bwMode="auto">
          <a:xfrm>
            <a:off x="3276600" y="3200400"/>
            <a:ext cx="990600" cy="609600"/>
          </a:xfrm>
          <a:prstGeom prst="roundRect">
            <a:avLst/>
          </a:prstGeom>
          <a:noFill/>
          <a:ln w="53975"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テキスト ボックス 9"/>
          <p:cNvSpPr txBox="1"/>
          <p:nvPr/>
        </p:nvSpPr>
        <p:spPr>
          <a:xfrm>
            <a:off x="1752600" y="6096000"/>
            <a:ext cx="5660525" cy="523220"/>
          </a:xfrm>
          <a:prstGeom prst="rect">
            <a:avLst/>
          </a:prstGeom>
          <a:noFill/>
        </p:spPr>
        <p:txBody>
          <a:bodyPr wrap="none" rtlCol="0">
            <a:spAutoFit/>
          </a:bodyPr>
          <a:lstStyle/>
          <a:p>
            <a:r>
              <a:rPr kumimoji="1" lang="en-US" altLang="ja-JP" dirty="0"/>
              <a:t>×</a:t>
            </a:r>
            <a:r>
              <a:rPr kumimoji="1" lang="ja-JP" altLang="en-US" dirty="0"/>
              <a:t>の手に関係なく○は </a:t>
            </a:r>
            <a:r>
              <a:rPr kumimoji="1" lang="en-US" altLang="ja-JP" dirty="0"/>
              <a:t>B</a:t>
            </a:r>
            <a:r>
              <a:rPr lang="ja-JP" altLang="en-US" dirty="0"/>
              <a:t> </a:t>
            </a:r>
            <a:r>
              <a:rPr kumimoji="1" lang="ja-JP" altLang="en-US" dirty="0"/>
              <a:t>を選ぶべき</a:t>
            </a:r>
          </a:p>
        </p:txBody>
      </p:sp>
      <p:sp>
        <p:nvSpPr>
          <p:cNvPr id="11" name="角丸四角形 8">
            <a:extLst>
              <a:ext uri="{FF2B5EF4-FFF2-40B4-BE49-F238E27FC236}">
                <a16:creationId xmlns:a16="http://schemas.microsoft.com/office/drawing/2014/main" id="{40A46092-D2F1-4157-94DF-8AB37910A81A}"/>
              </a:ext>
            </a:extLst>
          </p:cNvPr>
          <p:cNvSpPr/>
          <p:nvPr/>
        </p:nvSpPr>
        <p:spPr bwMode="auto">
          <a:xfrm>
            <a:off x="3276000" y="3779520"/>
            <a:ext cx="990600" cy="609600"/>
          </a:xfrm>
          <a:prstGeom prst="roundRect">
            <a:avLst/>
          </a:prstGeom>
          <a:noFill/>
          <a:ln w="53975"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角丸四角形 8">
            <a:extLst>
              <a:ext uri="{FF2B5EF4-FFF2-40B4-BE49-F238E27FC236}">
                <a16:creationId xmlns:a16="http://schemas.microsoft.com/office/drawing/2014/main" id="{4B13A5F2-9C4F-4EB1-9475-CB93E48EA876}"/>
              </a:ext>
            </a:extLst>
          </p:cNvPr>
          <p:cNvSpPr/>
          <p:nvPr/>
        </p:nvSpPr>
        <p:spPr bwMode="auto">
          <a:xfrm>
            <a:off x="3276600" y="4356000"/>
            <a:ext cx="990600" cy="609600"/>
          </a:xfrm>
          <a:prstGeom prst="roundRect">
            <a:avLst/>
          </a:prstGeom>
          <a:noFill/>
          <a:ln w="53975"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heckerboard(across)">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animBg="1"/>
      <p:bldP spid="1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tc>
                  <a:txBody>
                    <a:bodyPr/>
                    <a:lstStyle/>
                    <a:p>
                      <a:pPr algn="ctr"/>
                      <a:r>
                        <a:rPr kumimoji="1" lang="en-US" altLang="ja-JP" sz="3200" dirty="0"/>
                        <a:t>+4</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+1</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22" name="テキスト ボックス 21"/>
          <p:cNvSpPr txBox="1"/>
          <p:nvPr/>
        </p:nvSpPr>
        <p:spPr>
          <a:xfrm>
            <a:off x="381000" y="1600200"/>
            <a:ext cx="5915402" cy="461665"/>
          </a:xfrm>
          <a:prstGeom prst="rect">
            <a:avLst/>
          </a:prstGeom>
          <a:noFill/>
        </p:spPr>
        <p:txBody>
          <a:bodyPr wrap="none" rtlCol="0">
            <a:spAutoFit/>
          </a:bodyPr>
          <a:lstStyle/>
          <a:p>
            <a:r>
              <a:rPr kumimoji="1" lang="ja-JP" altLang="en-US" sz="2400" dirty="0"/>
              <a:t>双方</a:t>
            </a:r>
            <a:r>
              <a:rPr lang="ja-JP" altLang="en-US" sz="2400" dirty="0"/>
              <a:t>が最も得点が高くなるように選ぶには？</a:t>
            </a:r>
            <a:endParaRPr lang="en-US" altLang="ja-JP" sz="2400" dirty="0"/>
          </a:p>
        </p:txBody>
      </p:sp>
      <p:sp>
        <p:nvSpPr>
          <p:cNvPr id="6" name="角丸四角形吹き出し 5"/>
          <p:cNvSpPr/>
          <p:nvPr/>
        </p:nvSpPr>
        <p:spPr bwMode="auto">
          <a:xfrm>
            <a:off x="533400" y="5334000"/>
            <a:ext cx="2514600" cy="1219200"/>
          </a:xfrm>
          <a:prstGeom prst="wedgeRoundRectCallout">
            <a:avLst>
              <a:gd name="adj1" fmla="val 36899"/>
              <a:gd name="adj2" fmla="val -76258"/>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○が </a:t>
            </a:r>
            <a:r>
              <a:rPr lang="en-US" altLang="ja-JP" sz="2400" dirty="0"/>
              <a:t>A </a:t>
            </a:r>
            <a:r>
              <a:rPr lang="ja-JP" altLang="en-US" sz="2400" dirty="0"/>
              <a:t>を選ぶなら</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は </a:t>
            </a:r>
            <a:r>
              <a:rPr lang="en-US" altLang="ja-JP" sz="2400" dirty="0"/>
              <a:t>c</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 </a:t>
            </a:r>
            <a:r>
              <a:rPr lang="ja-JP" altLang="en-US" sz="2400" dirty="0"/>
              <a:t>を選ぶべき</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角丸四角形吹き出し 6"/>
          <p:cNvSpPr/>
          <p:nvPr/>
        </p:nvSpPr>
        <p:spPr bwMode="auto">
          <a:xfrm>
            <a:off x="3276600" y="5334000"/>
            <a:ext cx="2514600" cy="1219200"/>
          </a:xfrm>
          <a:prstGeom prst="wedgeRoundRectCallout">
            <a:avLst>
              <a:gd name="adj1" fmla="val -33780"/>
              <a:gd name="adj2" fmla="val -79142"/>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○が </a:t>
            </a:r>
            <a:r>
              <a:rPr lang="en-US" altLang="ja-JP" sz="2400" dirty="0"/>
              <a:t>B </a:t>
            </a:r>
            <a:r>
              <a:rPr lang="ja-JP" altLang="en-US" sz="2400" dirty="0"/>
              <a:t>を選ぶなら</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は </a:t>
            </a:r>
            <a:r>
              <a:rPr lang="en-US" altLang="ja-JP" sz="2400" dirty="0"/>
              <a:t>c</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 </a:t>
            </a:r>
            <a:r>
              <a:rPr lang="ja-JP" altLang="en-US" sz="2400" dirty="0"/>
              <a:t>を選ぶべき</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096000" y="5334000"/>
            <a:ext cx="2514600" cy="1219200"/>
          </a:xfrm>
          <a:prstGeom prst="wedgeRoundRectCallout">
            <a:avLst>
              <a:gd name="adj1" fmla="val -100297"/>
              <a:gd name="adj2" fmla="val -72994"/>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○が </a:t>
            </a:r>
            <a:r>
              <a:rPr lang="en-US" altLang="ja-JP" sz="2400" dirty="0"/>
              <a:t>C </a:t>
            </a:r>
            <a:r>
              <a:rPr lang="ja-JP" altLang="en-US" sz="2400" dirty="0"/>
              <a:t>を選ぶなら</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は </a:t>
            </a:r>
            <a:r>
              <a:rPr lang="en-US" altLang="ja-JP" sz="2400" dirty="0"/>
              <a:t>c</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 </a:t>
            </a:r>
            <a:r>
              <a:rPr lang="ja-JP" altLang="en-US" sz="2400" dirty="0"/>
              <a:t>を選ぶべき</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テキスト ボックス 9"/>
          <p:cNvSpPr txBox="1"/>
          <p:nvPr/>
        </p:nvSpPr>
        <p:spPr>
          <a:xfrm>
            <a:off x="5867400" y="2743200"/>
            <a:ext cx="2919389" cy="1040285"/>
          </a:xfrm>
          <a:prstGeom prst="rect">
            <a:avLst/>
          </a:prstGeom>
          <a:noFill/>
        </p:spPr>
        <p:txBody>
          <a:bodyPr wrap="none" rtlCol="0">
            <a:spAutoFit/>
          </a:bodyPr>
          <a:lstStyle/>
          <a:p>
            <a:r>
              <a:rPr lang="ja-JP" altLang="en-US" dirty="0"/>
              <a:t>○</a:t>
            </a:r>
            <a:r>
              <a:rPr kumimoji="1" lang="ja-JP" altLang="en-US" dirty="0"/>
              <a:t>の手に関係なく</a:t>
            </a:r>
            <a:endParaRPr kumimoji="1" lang="en-US" altLang="ja-JP" dirty="0"/>
          </a:p>
          <a:p>
            <a:r>
              <a:rPr kumimoji="1" lang="en-US" altLang="ja-JP" dirty="0"/>
              <a:t>×</a:t>
            </a:r>
            <a:r>
              <a:rPr kumimoji="1" lang="ja-JP" altLang="en-US" dirty="0"/>
              <a:t>は </a:t>
            </a:r>
            <a:r>
              <a:rPr lang="en-US" altLang="ja-JP" dirty="0"/>
              <a:t>c</a:t>
            </a:r>
            <a:r>
              <a:rPr lang="ja-JP" altLang="en-US" dirty="0"/>
              <a:t> </a:t>
            </a:r>
            <a:r>
              <a:rPr kumimoji="1" lang="ja-JP" altLang="en-US" dirty="0"/>
              <a:t>を選ぶべき</a:t>
            </a:r>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1+#ppt_w/2"/>
                                          </p:val>
                                        </p:tav>
                                        <p:tav tm="100000">
                                          <p:val>
                                            <p:strVal val="#ppt_x"/>
                                          </p:val>
                                        </p:tav>
                                      </p:tavLst>
                                    </p:anim>
                                    <p:anim calcmode="lin" valueType="num">
                                      <p:cBhvr additive="base">
                                        <p:cTn id="23"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tc>
                  <a:txBody>
                    <a:bodyPr/>
                    <a:lstStyle/>
                    <a:p>
                      <a:pPr algn="ctr"/>
                      <a:r>
                        <a:rPr kumimoji="1" lang="en-US" altLang="ja-JP" sz="3200" dirty="0"/>
                        <a:t>+4</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+1</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22" name="テキスト ボックス 21"/>
          <p:cNvSpPr txBox="1"/>
          <p:nvPr/>
        </p:nvSpPr>
        <p:spPr>
          <a:xfrm>
            <a:off x="381000" y="1600200"/>
            <a:ext cx="5915402" cy="461665"/>
          </a:xfrm>
          <a:prstGeom prst="rect">
            <a:avLst/>
          </a:prstGeom>
          <a:noFill/>
        </p:spPr>
        <p:txBody>
          <a:bodyPr wrap="none" rtlCol="0">
            <a:spAutoFit/>
          </a:bodyPr>
          <a:lstStyle/>
          <a:p>
            <a:r>
              <a:rPr kumimoji="1" lang="ja-JP" altLang="en-US" sz="2400" dirty="0"/>
              <a:t>双方</a:t>
            </a:r>
            <a:r>
              <a:rPr lang="ja-JP" altLang="en-US" sz="2400" dirty="0"/>
              <a:t>が最も得点が高くなるように選ぶには？</a:t>
            </a:r>
            <a:endParaRPr lang="en-US" altLang="ja-JP" sz="2400" dirty="0"/>
          </a:p>
        </p:txBody>
      </p:sp>
      <p:sp>
        <p:nvSpPr>
          <p:cNvPr id="10" name="テキスト ボックス 9"/>
          <p:cNvSpPr txBox="1"/>
          <p:nvPr/>
        </p:nvSpPr>
        <p:spPr>
          <a:xfrm>
            <a:off x="1905000" y="5334000"/>
            <a:ext cx="2329484" cy="1040285"/>
          </a:xfrm>
          <a:prstGeom prst="rect">
            <a:avLst/>
          </a:prstGeom>
          <a:noFill/>
        </p:spPr>
        <p:txBody>
          <a:bodyPr wrap="none" rtlCol="0">
            <a:spAutoFit/>
          </a:bodyPr>
          <a:lstStyle/>
          <a:p>
            <a:r>
              <a:rPr kumimoji="1" lang="ja-JP" altLang="en-US" dirty="0"/>
              <a:t>○は </a:t>
            </a:r>
            <a:r>
              <a:rPr kumimoji="1" lang="en-US" altLang="ja-JP" dirty="0"/>
              <a:t>B</a:t>
            </a:r>
            <a:r>
              <a:rPr lang="ja-JP" altLang="en-US" dirty="0"/>
              <a:t> </a:t>
            </a:r>
            <a:r>
              <a:rPr kumimoji="1" lang="ja-JP" altLang="en-US" dirty="0"/>
              <a:t>を選択</a:t>
            </a:r>
            <a:endParaRPr kumimoji="1" lang="en-US" altLang="ja-JP" dirty="0"/>
          </a:p>
          <a:p>
            <a:r>
              <a:rPr lang="en-US" altLang="ja-JP" dirty="0"/>
              <a:t>×</a:t>
            </a:r>
            <a:r>
              <a:rPr lang="ja-JP" altLang="en-US" dirty="0"/>
              <a:t>は </a:t>
            </a:r>
            <a:r>
              <a:rPr lang="en-US" altLang="ja-JP" dirty="0"/>
              <a:t>c </a:t>
            </a:r>
            <a:r>
              <a:rPr lang="ja-JP" altLang="en-US" dirty="0"/>
              <a:t>を選択</a:t>
            </a:r>
            <a:endParaRPr kumimoji="1" lang="ja-JP" altLang="en-US" dirty="0"/>
          </a:p>
        </p:txBody>
      </p:sp>
      <p:sp>
        <p:nvSpPr>
          <p:cNvPr id="11" name="角丸四角形 10"/>
          <p:cNvSpPr/>
          <p:nvPr/>
        </p:nvSpPr>
        <p:spPr bwMode="auto">
          <a:xfrm>
            <a:off x="3124200" y="4267200"/>
            <a:ext cx="1295400" cy="762000"/>
          </a:xfrm>
          <a:prstGeom prst="roundRect">
            <a:avLst/>
          </a:prstGeom>
          <a:noFill/>
          <a:ln w="539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テキスト ボックス 11"/>
          <p:cNvSpPr txBox="1"/>
          <p:nvPr/>
        </p:nvSpPr>
        <p:spPr>
          <a:xfrm>
            <a:off x="4575437" y="4419600"/>
            <a:ext cx="4341253" cy="1766637"/>
          </a:xfrm>
          <a:prstGeom prst="rect">
            <a:avLst/>
          </a:prstGeom>
          <a:noFill/>
        </p:spPr>
        <p:txBody>
          <a:bodyPr wrap="none" rtlCol="0">
            <a:spAutoFit/>
          </a:bodyPr>
          <a:lstStyle/>
          <a:p>
            <a:r>
              <a:rPr lang="ja-JP" altLang="en-US" sz="3200" dirty="0"/>
              <a:t>○：</a:t>
            </a:r>
            <a:r>
              <a:rPr lang="en-US" altLang="ja-JP" sz="3200" dirty="0"/>
              <a:t>-2</a:t>
            </a:r>
            <a:r>
              <a:rPr lang="ja-JP" altLang="en-US" sz="3200" dirty="0"/>
              <a:t>点</a:t>
            </a:r>
            <a:endParaRPr lang="en-US" altLang="ja-JP" sz="3200" dirty="0"/>
          </a:p>
          <a:p>
            <a:r>
              <a:rPr kumimoji="1" lang="en-US" altLang="ja-JP" sz="3200" dirty="0"/>
              <a:t>×</a:t>
            </a:r>
            <a:r>
              <a:rPr kumimoji="1" lang="ja-JP" altLang="en-US" sz="3200" dirty="0"/>
              <a:t>：</a:t>
            </a:r>
            <a:r>
              <a:rPr kumimoji="1" lang="en-US" altLang="ja-JP" sz="3200" dirty="0"/>
              <a:t>+2</a:t>
            </a:r>
            <a:r>
              <a:rPr kumimoji="1" lang="ja-JP" altLang="en-US" sz="3200" dirty="0"/>
              <a:t>点</a:t>
            </a:r>
            <a:endParaRPr kumimoji="1" lang="en-US" altLang="ja-JP" sz="3200" dirty="0"/>
          </a:p>
          <a:p>
            <a:r>
              <a:rPr lang="ja-JP" altLang="en-US" sz="3200" dirty="0"/>
              <a:t>この局面は</a:t>
            </a:r>
            <a:r>
              <a:rPr lang="en-US" altLang="ja-JP" sz="3200" dirty="0"/>
              <a:t>×</a:t>
            </a:r>
            <a:r>
              <a:rPr lang="ja-JP" altLang="en-US" sz="3200" dirty="0"/>
              <a:t>の</a:t>
            </a:r>
            <a:r>
              <a:rPr lang="en-US" altLang="ja-JP" sz="3200" dirty="0"/>
              <a:t>2</a:t>
            </a:r>
            <a:r>
              <a:rPr lang="ja-JP" altLang="en-US" sz="3200" dirty="0"/>
              <a:t>点勝ち</a:t>
            </a:r>
            <a:endParaRPr kumimoji="1" lang="ja-JP" altLang="en-US" sz="3200" dirty="0"/>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得点がある場合</a:t>
            </a:r>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+2</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+4</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0</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+1</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-5</a:t>
                      </a:r>
                      <a:endParaRPr kumimoji="1" lang="ja-JP" altLang="en-US" sz="3200" dirty="0"/>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-1</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5" name="角丸四角形 4"/>
          <p:cNvSpPr/>
          <p:nvPr/>
        </p:nvSpPr>
        <p:spPr bwMode="auto">
          <a:xfrm>
            <a:off x="3454182" y="2477870"/>
            <a:ext cx="1143000" cy="3810000"/>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角丸四角形吹き出し 5"/>
          <p:cNvSpPr/>
          <p:nvPr/>
        </p:nvSpPr>
        <p:spPr bwMode="auto">
          <a:xfrm>
            <a:off x="6578382" y="1219200"/>
            <a:ext cx="2337018" cy="1185407"/>
          </a:xfrm>
          <a:prstGeom prst="wedgeRoundRectCallout">
            <a:avLst>
              <a:gd name="adj1" fmla="val -136098"/>
              <a:gd name="adj2" fmla="val 59868"/>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C </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一番点が高くなる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角丸四角形 6"/>
          <p:cNvSpPr/>
          <p:nvPr/>
        </p:nvSpPr>
        <p:spPr bwMode="auto">
          <a:xfrm>
            <a:off x="329982" y="4916269"/>
            <a:ext cx="6400800" cy="770255"/>
          </a:xfrm>
          <a:prstGeom prst="roundRect">
            <a:avLst/>
          </a:prstGeom>
          <a:noFill/>
          <a:ln w="38100" cap="flat" cmpd="sng" algn="ctr">
            <a:solidFill>
              <a:srgbClr val="FF99FF"/>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629400" y="3429000"/>
            <a:ext cx="2286000" cy="1127125"/>
          </a:xfrm>
          <a:prstGeom prst="wedgeRoundRectCallout">
            <a:avLst>
              <a:gd name="adj1" fmla="val -46614"/>
              <a:gd name="adj2" fmla="val 91653"/>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d </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一番点が低くなる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テキスト ボックス 8"/>
          <p:cNvSpPr txBox="1"/>
          <p:nvPr/>
        </p:nvSpPr>
        <p:spPr>
          <a:xfrm>
            <a:off x="5322121" y="5300651"/>
            <a:ext cx="3821879" cy="1557349"/>
          </a:xfrm>
          <a:prstGeom prst="rect">
            <a:avLst/>
          </a:prstGeom>
          <a:noFill/>
        </p:spPr>
        <p:txBody>
          <a:bodyPr wrap="none" rtlCol="0">
            <a:spAutoFit/>
          </a:bodyPr>
          <a:lstStyle/>
          <a:p>
            <a:pPr algn="r"/>
            <a:r>
              <a:rPr lang="ja-JP" altLang="en-US" dirty="0"/>
              <a:t>○は </a:t>
            </a:r>
            <a:r>
              <a:rPr lang="en-US" altLang="ja-JP" dirty="0"/>
              <a:t>C </a:t>
            </a:r>
            <a:r>
              <a:rPr lang="ja-JP" altLang="en-US" dirty="0"/>
              <a:t>を選択</a:t>
            </a:r>
            <a:endParaRPr lang="en-US" altLang="ja-JP" dirty="0"/>
          </a:p>
          <a:p>
            <a:pPr algn="r"/>
            <a:r>
              <a:rPr kumimoji="1" lang="en-US" altLang="ja-JP" dirty="0"/>
              <a:t>×</a:t>
            </a:r>
            <a:r>
              <a:rPr kumimoji="1" lang="ja-JP" altLang="en-US" dirty="0"/>
              <a:t>は </a:t>
            </a:r>
            <a:r>
              <a:rPr kumimoji="1" lang="en-US" altLang="ja-JP" dirty="0"/>
              <a:t>d </a:t>
            </a:r>
            <a:r>
              <a:rPr kumimoji="1" lang="ja-JP" altLang="en-US" dirty="0"/>
              <a:t>を選択</a:t>
            </a:r>
            <a:endParaRPr kumimoji="1" lang="en-US" altLang="ja-JP" dirty="0"/>
          </a:p>
          <a:p>
            <a:pPr algn="r"/>
            <a:r>
              <a:rPr lang="ja-JP" altLang="en-US" dirty="0"/>
              <a:t>この局面は○の</a:t>
            </a:r>
            <a:r>
              <a:rPr lang="en-US" altLang="ja-JP" dirty="0"/>
              <a:t>1</a:t>
            </a:r>
            <a:r>
              <a:rPr lang="ja-JP" altLang="en-US" dirty="0"/>
              <a:t>点勝ち</a:t>
            </a:r>
            <a:endParaRPr kumimoji="1" lang="en-US" altLang="ja-JP" dirty="0"/>
          </a:p>
        </p:txBody>
      </p:sp>
      <p:sp>
        <p:nvSpPr>
          <p:cNvPr id="10" name="テキスト ボックス 9"/>
          <p:cNvSpPr txBox="1"/>
          <p:nvPr/>
        </p:nvSpPr>
        <p:spPr>
          <a:xfrm>
            <a:off x="304800" y="1219200"/>
            <a:ext cx="4724370" cy="1348061"/>
          </a:xfrm>
          <a:prstGeom prst="rect">
            <a:avLst/>
          </a:prstGeom>
          <a:noFill/>
        </p:spPr>
        <p:txBody>
          <a:bodyPr wrap="none" rtlCol="0">
            <a:spAutoFit/>
          </a:bodyPr>
          <a:lstStyle/>
          <a:p>
            <a:pPr algn="l"/>
            <a:r>
              <a:rPr lang="ja-JP" altLang="en-US" sz="2400" dirty="0"/>
              <a:t>相手が何を選んでも</a:t>
            </a:r>
            <a:endParaRPr lang="en-US" altLang="ja-JP" sz="2400" dirty="0"/>
          </a:p>
          <a:p>
            <a:pPr algn="l"/>
            <a:r>
              <a:rPr kumimoji="1" lang="ja-JP" altLang="en-US" sz="2400" dirty="0"/>
              <a:t>他の選択肢に勝る選択肢があれば</a:t>
            </a:r>
            <a:endParaRPr kumimoji="1" lang="en-US" altLang="ja-JP" sz="2400" dirty="0"/>
          </a:p>
          <a:p>
            <a:pPr algn="l"/>
            <a:r>
              <a:rPr lang="ja-JP" altLang="en-US" sz="2400" dirty="0"/>
              <a:t>それを選択する</a:t>
            </a:r>
            <a:endParaRPr kumimoji="1" lang="en-US" altLang="ja-JP" sz="2400" dirty="0"/>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-10</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+1</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-6</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-4</a:t>
                      </a:r>
                      <a:endParaRPr kumimoji="1" lang="ja-JP" altLang="en-US" sz="3200" dirty="0"/>
                    </a:p>
                  </a:txBody>
                  <a:tcPr anchor="ctr"/>
                </a:tc>
                <a:tc>
                  <a:txBody>
                    <a:bodyPr/>
                    <a:lstStyle/>
                    <a:p>
                      <a:pPr algn="ctr"/>
                      <a:r>
                        <a:rPr kumimoji="1" lang="en-US" altLang="ja-JP" sz="3200" dirty="0"/>
                        <a:t>+6</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22" name="テキスト ボックス 21"/>
          <p:cNvSpPr txBox="1"/>
          <p:nvPr/>
        </p:nvSpPr>
        <p:spPr>
          <a:xfrm>
            <a:off x="381000" y="1600200"/>
            <a:ext cx="5734262" cy="461665"/>
          </a:xfrm>
          <a:prstGeom prst="rect">
            <a:avLst/>
          </a:prstGeom>
          <a:noFill/>
        </p:spPr>
        <p:txBody>
          <a:bodyPr wrap="none" rtlCol="0">
            <a:spAutoFit/>
          </a:bodyPr>
          <a:lstStyle/>
          <a:p>
            <a:r>
              <a:rPr lang="ja-JP" altLang="en-US" sz="2400" dirty="0"/>
              <a:t>選んではいけない選択肢がある場合もある</a:t>
            </a:r>
            <a:endParaRPr lang="en-US" altLang="ja-JP" sz="2400" dirty="0"/>
          </a:p>
        </p:txBody>
      </p:sp>
      <p:sp>
        <p:nvSpPr>
          <p:cNvPr id="6" name="角丸四角形吹き出し 5"/>
          <p:cNvSpPr/>
          <p:nvPr/>
        </p:nvSpPr>
        <p:spPr bwMode="auto">
          <a:xfrm>
            <a:off x="6324600" y="1676400"/>
            <a:ext cx="2514600" cy="1219200"/>
          </a:xfrm>
          <a:prstGeom prst="wedgeRoundRectCallout">
            <a:avLst>
              <a:gd name="adj1" fmla="val -84093"/>
              <a:gd name="adj2" fmla="val 95560"/>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a </a:t>
            </a:r>
            <a:r>
              <a:rPr lang="ja-JP" altLang="en-US" sz="2400" dirty="0"/>
              <a:t>のとき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B &gt; C &gt; A</a:t>
            </a:r>
          </a:p>
        </p:txBody>
      </p:sp>
      <p:sp>
        <p:nvSpPr>
          <p:cNvPr id="7" name="角丸四角形吹き出し 6"/>
          <p:cNvSpPr/>
          <p:nvPr/>
        </p:nvSpPr>
        <p:spPr bwMode="auto">
          <a:xfrm>
            <a:off x="6324600" y="3276600"/>
            <a:ext cx="2514600" cy="1219200"/>
          </a:xfrm>
          <a:prstGeom prst="wedgeRoundRectCallout">
            <a:avLst>
              <a:gd name="adj1" fmla="val -84689"/>
              <a:gd name="adj2" fmla="val 9494"/>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b </a:t>
            </a:r>
            <a:r>
              <a:rPr lang="ja-JP" altLang="en-US" sz="2400" dirty="0"/>
              <a:t>のとき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B &gt; C &gt; A</a:t>
            </a:r>
          </a:p>
        </p:txBody>
      </p:sp>
      <p:sp>
        <p:nvSpPr>
          <p:cNvPr id="8" name="角丸四角形吹き出し 7"/>
          <p:cNvSpPr/>
          <p:nvPr/>
        </p:nvSpPr>
        <p:spPr bwMode="auto">
          <a:xfrm>
            <a:off x="6324600" y="4800600"/>
            <a:ext cx="2514600" cy="1219200"/>
          </a:xfrm>
          <a:prstGeom prst="wedgeRoundRectCallout">
            <a:avLst>
              <a:gd name="adj1" fmla="val -87074"/>
              <a:gd name="adj2" fmla="val -59358"/>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c </a:t>
            </a:r>
            <a:r>
              <a:rPr lang="ja-JP" altLang="en-US" sz="2400" dirty="0"/>
              <a:t>のとき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C &gt; B &gt; A</a:t>
            </a:r>
          </a:p>
        </p:txBody>
      </p:sp>
      <p:sp>
        <p:nvSpPr>
          <p:cNvPr id="10" name="テキスト ボックス 9"/>
          <p:cNvSpPr txBox="1"/>
          <p:nvPr/>
        </p:nvSpPr>
        <p:spPr>
          <a:xfrm>
            <a:off x="1768687" y="5486400"/>
            <a:ext cx="3876382" cy="1040285"/>
          </a:xfrm>
          <a:prstGeom prst="rect">
            <a:avLst/>
          </a:prstGeom>
          <a:noFill/>
        </p:spPr>
        <p:txBody>
          <a:bodyPr wrap="none" rtlCol="0">
            <a:spAutoFit/>
          </a:bodyPr>
          <a:lstStyle/>
          <a:p>
            <a:r>
              <a:rPr lang="ja-JP" altLang="en-US" dirty="0"/>
              <a:t>選択肢</a:t>
            </a:r>
            <a:r>
              <a:rPr lang="en-US" altLang="ja-JP" dirty="0"/>
              <a:t>A</a:t>
            </a:r>
            <a:r>
              <a:rPr lang="ja-JP" altLang="en-US" dirty="0"/>
              <a:t>は常に最下位</a:t>
            </a:r>
            <a:endParaRPr kumimoji="1" lang="en-US" altLang="ja-JP" dirty="0"/>
          </a:p>
          <a:p>
            <a:r>
              <a:rPr lang="en-US" altLang="ja-JP" dirty="0"/>
              <a:t>=A</a:t>
            </a:r>
            <a:r>
              <a:rPr lang="ja-JP" altLang="en-US" dirty="0"/>
              <a:t>は選んではいけない</a:t>
            </a:r>
            <a:endParaRPr kumimoji="1" lang="ja-JP" altLang="en-US" dirty="0"/>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２人零和有限確定完全</a:t>
            </a:r>
            <a:br>
              <a:rPr lang="en-US" altLang="ja-JP" dirty="0"/>
            </a:br>
            <a:r>
              <a:rPr lang="ja-JP" altLang="en-US" dirty="0"/>
              <a:t>情報ゲームの特徴</a:t>
            </a:r>
            <a:endParaRPr kumimoji="1" lang="ja-JP" altLang="en-US" dirty="0"/>
          </a:p>
        </p:txBody>
      </p:sp>
      <p:sp>
        <p:nvSpPr>
          <p:cNvPr id="5" name="コンテンツ プレースホルダー 4"/>
          <p:cNvSpPr>
            <a:spLocks noGrp="1"/>
          </p:cNvSpPr>
          <p:nvPr>
            <p:ph idx="1"/>
          </p:nvPr>
        </p:nvSpPr>
        <p:spPr/>
        <p:txBody>
          <a:bodyPr/>
          <a:lstStyle/>
          <a:p>
            <a:r>
              <a:rPr lang="ja-JP" altLang="en-US" dirty="0"/>
              <a:t>２人零和確定有限完全情報ゲーム</a:t>
            </a:r>
            <a:endParaRPr lang="en-US" altLang="ja-JP" dirty="0"/>
          </a:p>
          <a:p>
            <a:pPr lvl="1"/>
            <a:r>
              <a:rPr lang="ja-JP" altLang="en-US" dirty="0"/>
              <a:t>零和：自分が得点する＝相手から点を奪う</a:t>
            </a:r>
            <a:endParaRPr lang="en-US" altLang="ja-JP" dirty="0"/>
          </a:p>
        </p:txBody>
      </p:sp>
      <p:sp>
        <p:nvSpPr>
          <p:cNvPr id="3" name="テキスト ボックス 2"/>
          <p:cNvSpPr txBox="1"/>
          <p:nvPr/>
        </p:nvSpPr>
        <p:spPr>
          <a:xfrm>
            <a:off x="838200" y="3124200"/>
            <a:ext cx="7215437" cy="523220"/>
          </a:xfrm>
          <a:prstGeom prst="rect">
            <a:avLst/>
          </a:prstGeom>
          <a:noFill/>
        </p:spPr>
        <p:txBody>
          <a:bodyPr wrap="none" rtlCol="0">
            <a:spAutoFit/>
          </a:bodyPr>
          <a:lstStyle/>
          <a:p>
            <a:r>
              <a:rPr kumimoji="1" lang="ja-JP" altLang="en-US" dirty="0"/>
              <a:t>最善手：自分にとって最大の利益が得られる手</a:t>
            </a:r>
          </a:p>
        </p:txBody>
      </p:sp>
      <p:sp>
        <p:nvSpPr>
          <p:cNvPr id="6" name="テキスト ボックス 5"/>
          <p:cNvSpPr txBox="1"/>
          <p:nvPr/>
        </p:nvSpPr>
        <p:spPr>
          <a:xfrm>
            <a:off x="2166287" y="3981928"/>
            <a:ext cx="4134465" cy="904863"/>
          </a:xfrm>
          <a:prstGeom prst="rect">
            <a:avLst/>
          </a:prstGeom>
          <a:noFill/>
        </p:spPr>
        <p:txBody>
          <a:bodyPr wrap="none" rtlCol="0">
            <a:spAutoFit/>
          </a:bodyPr>
          <a:lstStyle/>
          <a:p>
            <a:pPr algn="l"/>
            <a:r>
              <a:rPr lang="ja-JP" altLang="en-US" sz="2400" dirty="0"/>
              <a:t>零和なので最善手は自動的に</a:t>
            </a:r>
            <a:endParaRPr lang="en-US" altLang="ja-JP" sz="2400" dirty="0"/>
          </a:p>
          <a:p>
            <a:pPr algn="l"/>
            <a:r>
              <a:rPr lang="ja-JP" altLang="en-US" sz="2400" dirty="0"/>
              <a:t>相手にとって最も嫌な手になる</a:t>
            </a:r>
            <a:endParaRPr lang="en-US" altLang="ja-JP" sz="2400" dirty="0"/>
          </a:p>
        </p:txBody>
      </p:sp>
      <p:sp>
        <p:nvSpPr>
          <p:cNvPr id="4" name="テキスト ボックス 3"/>
          <p:cNvSpPr txBox="1"/>
          <p:nvPr/>
        </p:nvSpPr>
        <p:spPr>
          <a:xfrm>
            <a:off x="1981200" y="5171420"/>
            <a:ext cx="4700326" cy="1348061"/>
          </a:xfrm>
          <a:prstGeom prst="rect">
            <a:avLst/>
          </a:prstGeom>
          <a:noFill/>
        </p:spPr>
        <p:txBody>
          <a:bodyPr wrap="none" rtlCol="0">
            <a:spAutoFit/>
          </a:bodyPr>
          <a:lstStyle/>
          <a:p>
            <a:pPr algn="l"/>
            <a:r>
              <a:rPr lang="en-US" altLang="ja-JP" sz="2400" dirty="0"/>
              <a:t>3</a:t>
            </a:r>
            <a:r>
              <a:rPr lang="ja-JP" altLang="en-US" sz="2400" dirty="0"/>
              <a:t>人以上だと</a:t>
            </a:r>
            <a:endParaRPr lang="en-US" altLang="ja-JP" sz="2400" dirty="0"/>
          </a:p>
          <a:p>
            <a:pPr algn="l"/>
            <a:r>
              <a:rPr lang="ja-JP" altLang="en-US" sz="2400" dirty="0"/>
              <a:t>最大の利益が得られる手</a:t>
            </a:r>
            <a:r>
              <a:rPr kumimoji="1" lang="ja-JP" altLang="en-US" sz="2400" dirty="0"/>
              <a:t>＝最善手</a:t>
            </a:r>
            <a:endParaRPr kumimoji="1" lang="en-US" altLang="ja-JP" sz="2400" dirty="0"/>
          </a:p>
          <a:p>
            <a:pPr algn="l"/>
            <a:r>
              <a:rPr kumimoji="1" lang="ja-JP" altLang="en-US" sz="2400" dirty="0"/>
              <a:t>とは限らない</a:t>
            </a:r>
          </a:p>
        </p:txBody>
      </p:sp>
    </p:spTree>
    <p:extLst>
      <p:ext uri="{BB962C8B-B14F-4D97-AF65-F5344CB8AC3E}">
        <p14:creationId xmlns:p14="http://schemas.microsoft.com/office/powerpoint/2010/main" val="228367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-10</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+1</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-6</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-4</a:t>
                      </a:r>
                      <a:endParaRPr kumimoji="1" lang="ja-JP" altLang="en-US" sz="3200" dirty="0"/>
                    </a:p>
                  </a:txBody>
                  <a:tcPr anchor="ctr"/>
                </a:tc>
                <a:tc>
                  <a:txBody>
                    <a:bodyPr/>
                    <a:lstStyle/>
                    <a:p>
                      <a:pPr algn="ctr"/>
                      <a:r>
                        <a:rPr kumimoji="1" lang="en-US" altLang="ja-JP" sz="3200" dirty="0"/>
                        <a:t>+6</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6" name="角丸四角形吹き出し 5"/>
          <p:cNvSpPr/>
          <p:nvPr/>
        </p:nvSpPr>
        <p:spPr bwMode="auto">
          <a:xfrm>
            <a:off x="533400" y="5334000"/>
            <a:ext cx="2514600" cy="1219200"/>
          </a:xfrm>
          <a:prstGeom prst="wedgeRoundRectCallout">
            <a:avLst>
              <a:gd name="adj1" fmla="val 36899"/>
              <a:gd name="adj2" fmla="val -76258"/>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○が </a:t>
            </a:r>
            <a:r>
              <a:rPr lang="en-US" altLang="ja-JP" sz="2400" dirty="0"/>
              <a:t>A </a:t>
            </a:r>
            <a:r>
              <a:rPr lang="ja-JP" altLang="en-US" sz="2400" dirty="0"/>
              <a:t>のとき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a &lt; b &lt; c</a:t>
            </a:r>
          </a:p>
        </p:txBody>
      </p:sp>
      <p:sp>
        <p:nvSpPr>
          <p:cNvPr id="7" name="角丸四角形吹き出し 6"/>
          <p:cNvSpPr/>
          <p:nvPr/>
        </p:nvSpPr>
        <p:spPr bwMode="auto">
          <a:xfrm>
            <a:off x="3276600" y="5334000"/>
            <a:ext cx="2514600" cy="1219200"/>
          </a:xfrm>
          <a:prstGeom prst="wedgeRoundRectCallout">
            <a:avLst>
              <a:gd name="adj1" fmla="val -33780"/>
              <a:gd name="adj2" fmla="val -79142"/>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○が </a:t>
            </a:r>
            <a:r>
              <a:rPr lang="en-US" altLang="ja-JP" sz="2400" dirty="0"/>
              <a:t>B </a:t>
            </a:r>
            <a:r>
              <a:rPr lang="ja-JP" altLang="en-US" sz="2400" dirty="0"/>
              <a:t>のとき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b &lt; a &lt; c</a:t>
            </a:r>
          </a:p>
        </p:txBody>
      </p:sp>
      <p:sp>
        <p:nvSpPr>
          <p:cNvPr id="8" name="角丸四角形吹き出し 7"/>
          <p:cNvSpPr/>
          <p:nvPr/>
        </p:nvSpPr>
        <p:spPr bwMode="auto">
          <a:xfrm>
            <a:off x="6096000" y="5334000"/>
            <a:ext cx="2514600" cy="1219200"/>
          </a:xfrm>
          <a:prstGeom prst="wedgeRoundRectCallout">
            <a:avLst>
              <a:gd name="adj1" fmla="val -100297"/>
              <a:gd name="adj2" fmla="val -72994"/>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○が </a:t>
            </a:r>
            <a:r>
              <a:rPr lang="en-US" altLang="ja-JP" sz="2400" dirty="0"/>
              <a:t>C </a:t>
            </a:r>
            <a:r>
              <a:rPr lang="ja-JP" altLang="en-US" sz="2400" dirty="0"/>
              <a:t>のとき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b &lt; a &lt; c</a:t>
            </a:r>
          </a:p>
        </p:txBody>
      </p:sp>
      <p:sp>
        <p:nvSpPr>
          <p:cNvPr id="10" name="テキスト ボックス 9"/>
          <p:cNvSpPr txBox="1"/>
          <p:nvPr/>
        </p:nvSpPr>
        <p:spPr>
          <a:xfrm>
            <a:off x="5465047" y="2743200"/>
            <a:ext cx="3724096" cy="1040285"/>
          </a:xfrm>
          <a:prstGeom prst="rect">
            <a:avLst/>
          </a:prstGeom>
          <a:noFill/>
        </p:spPr>
        <p:txBody>
          <a:bodyPr wrap="none" rtlCol="0">
            <a:spAutoFit/>
          </a:bodyPr>
          <a:lstStyle/>
          <a:p>
            <a:r>
              <a:rPr lang="ja-JP" altLang="en-US" dirty="0"/>
              <a:t>選択肢 </a:t>
            </a:r>
            <a:r>
              <a:rPr lang="en-US" altLang="ja-JP" dirty="0"/>
              <a:t>c </a:t>
            </a:r>
            <a:r>
              <a:rPr lang="ja-JP" altLang="en-US" dirty="0"/>
              <a:t>は常に最下位</a:t>
            </a:r>
            <a:endParaRPr kumimoji="1" lang="en-US" altLang="ja-JP" dirty="0"/>
          </a:p>
          <a:p>
            <a:r>
              <a:rPr lang="en-US" altLang="ja-JP" dirty="0"/>
              <a:t>c </a:t>
            </a:r>
            <a:r>
              <a:rPr lang="ja-JP" altLang="en-US" dirty="0"/>
              <a:t>を選んではいけない</a:t>
            </a:r>
            <a:endParaRPr lang="en-US" altLang="ja-JP" dirty="0"/>
          </a:p>
        </p:txBody>
      </p:sp>
      <p:sp>
        <p:nvSpPr>
          <p:cNvPr id="9" name="テキスト ボックス 8"/>
          <p:cNvSpPr txBox="1"/>
          <p:nvPr/>
        </p:nvSpPr>
        <p:spPr>
          <a:xfrm>
            <a:off x="381000" y="1600200"/>
            <a:ext cx="5734262" cy="461665"/>
          </a:xfrm>
          <a:prstGeom prst="rect">
            <a:avLst/>
          </a:prstGeom>
          <a:noFill/>
        </p:spPr>
        <p:txBody>
          <a:bodyPr wrap="none" rtlCol="0">
            <a:spAutoFit/>
          </a:bodyPr>
          <a:lstStyle/>
          <a:p>
            <a:r>
              <a:rPr lang="ja-JP" altLang="en-US" sz="2400" dirty="0"/>
              <a:t>選んではいけない選択肢がある場合もある</a:t>
            </a:r>
            <a:endParaRPr lang="en-US" altLang="ja-JP" sz="2400" dirty="0"/>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1+#ppt_w/2"/>
                                          </p:val>
                                        </p:tav>
                                        <p:tav tm="100000">
                                          <p:val>
                                            <p:strVal val="#ppt_x"/>
                                          </p:val>
                                        </p:tav>
                                      </p:tavLst>
                                    </p:anim>
                                    <p:anim calcmode="lin" valueType="num">
                                      <p:cBhvr additive="base">
                                        <p:cTn id="23"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-10</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+1</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-6</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-3</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-4</a:t>
                      </a:r>
                      <a:endParaRPr kumimoji="1" lang="ja-JP" altLang="en-US" sz="3200" dirty="0"/>
                    </a:p>
                  </a:txBody>
                  <a:tcPr anchor="ctr"/>
                </a:tc>
                <a:tc>
                  <a:txBody>
                    <a:bodyPr/>
                    <a:lstStyle/>
                    <a:p>
                      <a:pPr algn="ctr"/>
                      <a:r>
                        <a:rPr kumimoji="1" lang="en-US" altLang="ja-JP" sz="3200" dirty="0"/>
                        <a:t>+6</a:t>
                      </a:r>
                      <a:endParaRPr kumimoji="1" lang="ja-JP" altLang="en-US" sz="3200" dirty="0"/>
                    </a:p>
                  </a:txBody>
                  <a:tcPr anchor="ctr"/>
                </a:tc>
                <a:tc>
                  <a:txBody>
                    <a:bodyPr/>
                    <a:lstStyle/>
                    <a:p>
                      <a:pPr algn="ctr"/>
                      <a:r>
                        <a:rPr kumimoji="1" lang="en-US" altLang="ja-JP" sz="3200" dirty="0"/>
                        <a:t>+10</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10" name="テキスト ボックス 9"/>
          <p:cNvSpPr txBox="1"/>
          <p:nvPr/>
        </p:nvSpPr>
        <p:spPr>
          <a:xfrm>
            <a:off x="5822516" y="2590800"/>
            <a:ext cx="3015570" cy="1040285"/>
          </a:xfrm>
          <a:prstGeom prst="rect">
            <a:avLst/>
          </a:prstGeom>
          <a:noFill/>
        </p:spPr>
        <p:txBody>
          <a:bodyPr wrap="none" rtlCol="0">
            <a:spAutoFit/>
          </a:bodyPr>
          <a:lstStyle/>
          <a:p>
            <a:r>
              <a:rPr kumimoji="1" lang="ja-JP" altLang="en-US" dirty="0"/>
              <a:t>○は </a:t>
            </a:r>
            <a:r>
              <a:rPr kumimoji="1" lang="en-US" altLang="ja-JP" dirty="0"/>
              <a:t>A </a:t>
            </a:r>
            <a:r>
              <a:rPr kumimoji="1" lang="ja-JP" altLang="en-US" dirty="0"/>
              <a:t>を選ばない</a:t>
            </a:r>
            <a:endParaRPr kumimoji="1" lang="en-US" altLang="ja-JP" dirty="0"/>
          </a:p>
          <a:p>
            <a:r>
              <a:rPr kumimoji="1" lang="en-US" altLang="ja-JP" dirty="0"/>
              <a:t>×</a:t>
            </a:r>
            <a:r>
              <a:rPr kumimoji="1" lang="ja-JP" altLang="en-US" dirty="0"/>
              <a:t>は </a:t>
            </a:r>
            <a:r>
              <a:rPr lang="en-US" altLang="ja-JP" dirty="0"/>
              <a:t>c </a:t>
            </a:r>
            <a:r>
              <a:rPr lang="ja-JP" altLang="en-US" dirty="0"/>
              <a:t>を選ばない</a:t>
            </a:r>
            <a:endParaRPr lang="en-US" altLang="ja-JP" dirty="0"/>
          </a:p>
        </p:txBody>
      </p:sp>
      <p:cxnSp>
        <p:nvCxnSpPr>
          <p:cNvPr id="9" name="直線コネクタ 8"/>
          <p:cNvCxnSpPr/>
          <p:nvPr/>
        </p:nvCxnSpPr>
        <p:spPr bwMode="auto">
          <a:xfrm>
            <a:off x="2743200" y="2286000"/>
            <a:ext cx="0" cy="29718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a:off x="1143000" y="4724400"/>
            <a:ext cx="44196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4724400" y="4724400"/>
            <a:ext cx="3821880" cy="1557349"/>
          </a:xfrm>
          <a:prstGeom prst="rect">
            <a:avLst/>
          </a:prstGeom>
          <a:noFill/>
        </p:spPr>
        <p:txBody>
          <a:bodyPr wrap="none" rtlCol="0">
            <a:spAutoFit/>
          </a:bodyPr>
          <a:lstStyle/>
          <a:p>
            <a:pPr algn="r"/>
            <a:r>
              <a:rPr kumimoji="1" lang="ja-JP" altLang="en-US" dirty="0"/>
              <a:t>○は </a:t>
            </a:r>
            <a:r>
              <a:rPr lang="en-US" altLang="ja-JP" dirty="0"/>
              <a:t>B</a:t>
            </a:r>
            <a:r>
              <a:rPr kumimoji="1" lang="en-US" altLang="ja-JP" dirty="0"/>
              <a:t> </a:t>
            </a:r>
            <a:r>
              <a:rPr kumimoji="1" lang="ja-JP" altLang="en-US" dirty="0"/>
              <a:t>を</a:t>
            </a:r>
            <a:r>
              <a:rPr lang="ja-JP" altLang="en-US" dirty="0"/>
              <a:t>選択</a:t>
            </a:r>
            <a:endParaRPr kumimoji="1" lang="en-US" altLang="ja-JP" dirty="0"/>
          </a:p>
          <a:p>
            <a:pPr algn="r"/>
            <a:r>
              <a:rPr kumimoji="1" lang="en-US" altLang="ja-JP" dirty="0"/>
              <a:t>×</a:t>
            </a:r>
            <a:r>
              <a:rPr kumimoji="1" lang="ja-JP" altLang="en-US" dirty="0"/>
              <a:t>は </a:t>
            </a:r>
            <a:r>
              <a:rPr lang="en-US" altLang="ja-JP" dirty="0"/>
              <a:t>b </a:t>
            </a:r>
            <a:r>
              <a:rPr lang="ja-JP" altLang="en-US" dirty="0"/>
              <a:t>を選択</a:t>
            </a:r>
            <a:endParaRPr lang="en-US" altLang="ja-JP" dirty="0"/>
          </a:p>
          <a:p>
            <a:pPr algn="r"/>
            <a:r>
              <a:rPr lang="ja-JP" altLang="en-US" dirty="0"/>
              <a:t>この局面は</a:t>
            </a:r>
            <a:r>
              <a:rPr lang="en-US" altLang="ja-JP" dirty="0"/>
              <a:t>×</a:t>
            </a:r>
            <a:r>
              <a:rPr lang="ja-JP" altLang="en-US" dirty="0"/>
              <a:t>の</a:t>
            </a:r>
            <a:r>
              <a:rPr lang="en-US" altLang="ja-JP" dirty="0"/>
              <a:t>2</a:t>
            </a:r>
            <a:r>
              <a:rPr lang="ja-JP" altLang="en-US" dirty="0"/>
              <a:t>点勝ち</a:t>
            </a:r>
            <a:endParaRPr lang="en-US" altLang="ja-JP" dirty="0"/>
          </a:p>
        </p:txBody>
      </p:sp>
      <p:sp>
        <p:nvSpPr>
          <p:cNvPr id="17" name="角丸四角形 16"/>
          <p:cNvSpPr/>
          <p:nvPr/>
        </p:nvSpPr>
        <p:spPr bwMode="auto">
          <a:xfrm>
            <a:off x="3124200" y="3733800"/>
            <a:ext cx="1219200" cy="762000"/>
          </a:xfrm>
          <a:prstGeom prst="roundRect">
            <a:avLst/>
          </a:prstGeom>
          <a:noFill/>
          <a:ln w="539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テキスト ボックス 17"/>
          <p:cNvSpPr txBox="1"/>
          <p:nvPr/>
        </p:nvSpPr>
        <p:spPr>
          <a:xfrm>
            <a:off x="381000" y="1600200"/>
            <a:ext cx="5734262" cy="461665"/>
          </a:xfrm>
          <a:prstGeom prst="rect">
            <a:avLst/>
          </a:prstGeom>
          <a:noFill/>
        </p:spPr>
        <p:txBody>
          <a:bodyPr wrap="none" rtlCol="0">
            <a:spAutoFit/>
          </a:bodyPr>
          <a:lstStyle/>
          <a:p>
            <a:r>
              <a:rPr lang="ja-JP" altLang="en-US" sz="2400" dirty="0"/>
              <a:t>選んではいけない選択肢がある場合もある</a:t>
            </a:r>
            <a:endParaRPr lang="en-US" altLang="ja-JP" sz="2400" dirty="0"/>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5" presetClass="entr" presetSubtype="10"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heckerboard(across)">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+2</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+4</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+1</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-1</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6" name="角丸四角形吹き出し 5"/>
          <p:cNvSpPr/>
          <p:nvPr/>
        </p:nvSpPr>
        <p:spPr bwMode="auto">
          <a:xfrm>
            <a:off x="6578382" y="1219200"/>
            <a:ext cx="2337018" cy="1185407"/>
          </a:xfrm>
          <a:prstGeom prst="wedgeRoundRectCallout">
            <a:avLst>
              <a:gd name="adj1" fmla="val -116890"/>
              <a:gd name="adj2" fmla="val 65478"/>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D</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一番点が低くなる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629400" y="3733800"/>
            <a:ext cx="2286000" cy="1127125"/>
          </a:xfrm>
          <a:prstGeom prst="wedgeRoundRectCallout">
            <a:avLst>
              <a:gd name="adj1" fmla="val -50977"/>
              <a:gd name="adj2" fmla="val 72478"/>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d </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一番点が高くなる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1" name="直線コネクタ 10"/>
          <p:cNvCxnSpPr/>
          <p:nvPr/>
        </p:nvCxnSpPr>
        <p:spPr bwMode="auto">
          <a:xfrm>
            <a:off x="5105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a:off x="228600" y="5257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6851385" y="2667000"/>
            <a:ext cx="2292615" cy="523220"/>
          </a:xfrm>
          <a:prstGeom prst="rect">
            <a:avLst/>
          </a:prstGeom>
          <a:noFill/>
        </p:spPr>
        <p:txBody>
          <a:bodyPr wrap="none" rtlCol="0">
            <a:spAutoFit/>
          </a:bodyPr>
          <a:lstStyle/>
          <a:p>
            <a:r>
              <a:rPr kumimoji="1" lang="en-US" altLang="ja-JP" dirty="0"/>
              <a:t>D </a:t>
            </a:r>
            <a:r>
              <a:rPr kumimoji="1" lang="ja-JP" altLang="en-US" dirty="0"/>
              <a:t>は選ばない</a:t>
            </a:r>
          </a:p>
        </p:txBody>
      </p:sp>
      <p:sp>
        <p:nvSpPr>
          <p:cNvPr id="16" name="テキスト ボックス 15"/>
          <p:cNvSpPr txBox="1"/>
          <p:nvPr/>
        </p:nvSpPr>
        <p:spPr>
          <a:xfrm>
            <a:off x="6836959" y="5257800"/>
            <a:ext cx="2194832" cy="523220"/>
          </a:xfrm>
          <a:prstGeom prst="rect">
            <a:avLst/>
          </a:prstGeom>
          <a:noFill/>
        </p:spPr>
        <p:txBody>
          <a:bodyPr wrap="none" rtlCol="0">
            <a:spAutoFit/>
          </a:bodyPr>
          <a:lstStyle/>
          <a:p>
            <a:r>
              <a:rPr lang="en-US" altLang="ja-JP" dirty="0"/>
              <a:t>d </a:t>
            </a:r>
            <a:r>
              <a:rPr kumimoji="1" lang="ja-JP" altLang="en-US" dirty="0"/>
              <a:t>は選ばない</a:t>
            </a:r>
          </a:p>
        </p:txBody>
      </p:sp>
      <p:sp>
        <p:nvSpPr>
          <p:cNvPr id="22" name="テキスト ボックス 21"/>
          <p:cNvSpPr txBox="1"/>
          <p:nvPr/>
        </p:nvSpPr>
        <p:spPr>
          <a:xfrm>
            <a:off x="304800" y="1219200"/>
            <a:ext cx="4724370" cy="1348061"/>
          </a:xfrm>
          <a:prstGeom prst="rect">
            <a:avLst/>
          </a:prstGeom>
          <a:noFill/>
        </p:spPr>
        <p:txBody>
          <a:bodyPr wrap="none" rtlCol="0">
            <a:spAutoFit/>
          </a:bodyPr>
          <a:lstStyle/>
          <a:p>
            <a:pPr algn="l"/>
            <a:r>
              <a:rPr lang="ja-JP" altLang="en-US" sz="2400" dirty="0"/>
              <a:t>相手が何を選んでも</a:t>
            </a:r>
            <a:endParaRPr lang="en-US" altLang="ja-JP" sz="2400" dirty="0"/>
          </a:p>
          <a:p>
            <a:pPr algn="l"/>
            <a:r>
              <a:rPr kumimoji="1" lang="ja-JP" altLang="en-US" sz="2400" dirty="0"/>
              <a:t>他の選択肢に劣る選択肢があれば</a:t>
            </a:r>
            <a:endParaRPr kumimoji="1" lang="en-US" altLang="ja-JP" sz="2400" dirty="0"/>
          </a:p>
          <a:p>
            <a:pPr algn="l"/>
            <a:r>
              <a:rPr lang="ja-JP" altLang="en-US" sz="2400" dirty="0"/>
              <a:t>それを削除する</a:t>
            </a:r>
            <a:endParaRPr kumimoji="1" lang="en-US" altLang="ja-JP" sz="2400" dirty="0"/>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par>
                          <p:cTn id="28" fill="hold">
                            <p:stCondLst>
                              <p:cond delay="500"/>
                            </p:stCondLst>
                            <p:childTnLst>
                              <p:par>
                                <p:cTn id="29" presetID="2" presetClass="entr" presetSubtype="2"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1+#ppt_w/2"/>
                                          </p:val>
                                        </p:tav>
                                        <p:tav tm="100000">
                                          <p:val>
                                            <p:strVal val="#ppt_x"/>
                                          </p:val>
                                        </p:tav>
                                      </p:tavLst>
                                    </p:anim>
                                    <p:anim calcmode="lin" valueType="num">
                                      <p:cBhvr additive="base">
                                        <p:cTn id="32"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5" grpId="0"/>
      <p:bldP spid="1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+2</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+4</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+1</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-1</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6" name="角丸四角形吹き出し 5"/>
          <p:cNvSpPr/>
          <p:nvPr/>
        </p:nvSpPr>
        <p:spPr bwMode="auto">
          <a:xfrm>
            <a:off x="6578382" y="1219200"/>
            <a:ext cx="2337018" cy="1185407"/>
          </a:xfrm>
          <a:prstGeom prst="wedgeRoundRectCallout">
            <a:avLst>
              <a:gd name="adj1" fmla="val -237827"/>
              <a:gd name="adj2" fmla="val 54258"/>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a:t>
            </a: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d</a:t>
            </a:r>
            <a:r>
              <a:rPr lang="ja-JP" altLang="en-US" sz="2000" dirty="0"/>
              <a:t>以外を選ぶと</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Ａを選べば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一番点が低くなる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629400" y="3962400"/>
            <a:ext cx="2286000" cy="1127125"/>
          </a:xfrm>
          <a:prstGeom prst="wedgeRoundRectCallout">
            <a:avLst>
              <a:gd name="adj1" fmla="val -56068"/>
              <a:gd name="adj2" fmla="val -36674"/>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a:t>
            </a:r>
            <a:r>
              <a:rPr lang="ja-JP" altLang="en-US" sz="2000" dirty="0"/>
              <a:t>Ｄ以外を選ぶと</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b </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一番点が高くなる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1" name="直線コネクタ 10"/>
          <p:cNvCxnSpPr/>
          <p:nvPr/>
        </p:nvCxnSpPr>
        <p:spPr bwMode="auto">
          <a:xfrm>
            <a:off x="2057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a:off x="228600" y="4114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6868217" y="2667000"/>
            <a:ext cx="2258952" cy="523220"/>
          </a:xfrm>
          <a:prstGeom prst="rect">
            <a:avLst/>
          </a:prstGeom>
          <a:noFill/>
        </p:spPr>
        <p:txBody>
          <a:bodyPr wrap="none" rtlCol="0">
            <a:spAutoFit/>
          </a:bodyPr>
          <a:lstStyle/>
          <a:p>
            <a:r>
              <a:rPr lang="en-US" altLang="ja-JP" dirty="0"/>
              <a:t>A</a:t>
            </a:r>
            <a:r>
              <a:rPr kumimoji="1" lang="en-US" altLang="ja-JP" dirty="0"/>
              <a:t> </a:t>
            </a:r>
            <a:r>
              <a:rPr kumimoji="1" lang="ja-JP" altLang="en-US" dirty="0"/>
              <a:t>は選ばない</a:t>
            </a:r>
          </a:p>
        </p:txBody>
      </p:sp>
      <p:sp>
        <p:nvSpPr>
          <p:cNvPr id="16" name="テキスト ボックス 15"/>
          <p:cNvSpPr txBox="1"/>
          <p:nvPr/>
        </p:nvSpPr>
        <p:spPr>
          <a:xfrm>
            <a:off x="6835356" y="5257800"/>
            <a:ext cx="2198039" cy="523220"/>
          </a:xfrm>
          <a:prstGeom prst="rect">
            <a:avLst/>
          </a:prstGeom>
          <a:noFill/>
        </p:spPr>
        <p:txBody>
          <a:bodyPr wrap="none" rtlCol="0">
            <a:spAutoFit/>
          </a:bodyPr>
          <a:lstStyle/>
          <a:p>
            <a:r>
              <a:rPr lang="en-US" altLang="ja-JP" dirty="0"/>
              <a:t>b </a:t>
            </a:r>
            <a:r>
              <a:rPr kumimoji="1" lang="ja-JP" altLang="en-US" dirty="0"/>
              <a:t>は選ばない</a:t>
            </a:r>
          </a:p>
        </p:txBody>
      </p:sp>
      <p:cxnSp>
        <p:nvCxnSpPr>
          <p:cNvPr id="12" name="直線コネクタ 11"/>
          <p:cNvCxnSpPr/>
          <p:nvPr/>
        </p:nvCxnSpPr>
        <p:spPr bwMode="auto">
          <a:xfrm>
            <a:off x="5105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p:cNvCxnSpPr/>
          <p:nvPr/>
        </p:nvCxnSpPr>
        <p:spPr bwMode="auto">
          <a:xfrm>
            <a:off x="228600" y="5257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304800" y="1219200"/>
            <a:ext cx="4724370" cy="1348061"/>
          </a:xfrm>
          <a:prstGeom prst="rect">
            <a:avLst/>
          </a:prstGeom>
          <a:noFill/>
        </p:spPr>
        <p:txBody>
          <a:bodyPr wrap="none" rtlCol="0">
            <a:spAutoFit/>
          </a:bodyPr>
          <a:lstStyle/>
          <a:p>
            <a:pPr algn="l"/>
            <a:r>
              <a:rPr lang="ja-JP" altLang="en-US" sz="2400" dirty="0"/>
              <a:t>相手が何を選んでも</a:t>
            </a:r>
            <a:endParaRPr lang="en-US" altLang="ja-JP" sz="2400" dirty="0"/>
          </a:p>
          <a:p>
            <a:pPr algn="l"/>
            <a:r>
              <a:rPr kumimoji="1" lang="ja-JP" altLang="en-US" sz="2400" dirty="0"/>
              <a:t>他の選択肢に劣る選択肢があれば</a:t>
            </a:r>
            <a:endParaRPr kumimoji="1" lang="en-US" altLang="ja-JP" sz="2400" dirty="0"/>
          </a:p>
          <a:p>
            <a:pPr algn="l"/>
            <a:r>
              <a:rPr lang="ja-JP" altLang="en-US" sz="2400" dirty="0"/>
              <a:t>それを削除する</a:t>
            </a:r>
            <a:endParaRPr kumimoji="1" lang="en-US" altLang="ja-JP" sz="2400" dirty="0"/>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par>
                          <p:cTn id="28" fill="hold">
                            <p:stCondLst>
                              <p:cond delay="500"/>
                            </p:stCondLst>
                            <p:childTnLst>
                              <p:par>
                                <p:cTn id="29" presetID="2" presetClass="entr" presetSubtype="2"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1+#ppt_w/2"/>
                                          </p:val>
                                        </p:tav>
                                        <p:tav tm="100000">
                                          <p:val>
                                            <p:strVal val="#ppt_x"/>
                                          </p:val>
                                        </p:tav>
                                      </p:tavLst>
                                    </p:anim>
                                    <p:anim calcmode="lin" valueType="num">
                                      <p:cBhvr additive="base">
                                        <p:cTn id="32"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5" grpId="0"/>
      <p:bldP spid="1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+2</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+4</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+1</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-1</a:t>
                      </a:r>
                      <a:endParaRPr kumimoji="1" lang="ja-JP" altLang="en-US" sz="3200" dirty="0"/>
                    </a:p>
                  </a:txBody>
                  <a:tcPr/>
                </a:tc>
                <a:extLst>
                  <a:ext uri="{0D108BD9-81ED-4DB2-BD59-A6C34878D82A}">
                    <a16:rowId xmlns:a16="http://schemas.microsoft.com/office/drawing/2014/main" val="10005"/>
                  </a:ext>
                </a:extLst>
              </a:tr>
            </a:tbl>
          </a:graphicData>
        </a:graphic>
      </p:graphicFrame>
      <p:sp>
        <p:nvSpPr>
          <p:cNvPr id="6" name="角丸四角形吹き出し 5"/>
          <p:cNvSpPr/>
          <p:nvPr/>
        </p:nvSpPr>
        <p:spPr bwMode="auto">
          <a:xfrm>
            <a:off x="6578382" y="1219200"/>
            <a:ext cx="2337018" cy="1185407"/>
          </a:xfrm>
          <a:prstGeom prst="wedgeRoundRectCallout">
            <a:avLst>
              <a:gd name="adj1" fmla="val -206526"/>
              <a:gd name="adj2" fmla="val 58466"/>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a:t>
            </a:r>
            <a:r>
              <a:rPr kumimoji="1" lang="en-US" altLang="ja-JP" sz="2000" b="0" i="0" u="none" strike="noStrike" cap="none" normalizeH="0" baseline="0" dirty="0" err="1">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bd</a:t>
            </a:r>
            <a:r>
              <a:rPr lang="ja-JP" altLang="en-US" sz="2000" dirty="0"/>
              <a:t>以外を選ぶと</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B</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一番点が高くなる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角丸四角形吹き出し 7"/>
          <p:cNvSpPr/>
          <p:nvPr/>
        </p:nvSpPr>
        <p:spPr bwMode="auto">
          <a:xfrm>
            <a:off x="6629400" y="3886200"/>
            <a:ext cx="2286000" cy="1127125"/>
          </a:xfrm>
          <a:prstGeom prst="wedgeRoundRectCallout">
            <a:avLst>
              <a:gd name="adj1" fmla="val -55443"/>
              <a:gd name="adj2" fmla="val 120509"/>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a:t>
            </a: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a:t>
            </a:r>
            <a:r>
              <a:rPr lang="ja-JP" altLang="en-US" sz="2000" dirty="0"/>
              <a:t>Ｄ以外を選ぶと</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t>e </a:t>
            </a:r>
            <a:r>
              <a:rPr lang="ja-JP" altLang="en-US" sz="2000" dirty="0"/>
              <a:t>を選べば</a:t>
            </a:r>
            <a:endParaRPr lang="en-US" altLang="ja-JP" sz="20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一番点が低くなる</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1" name="直線コネクタ 10"/>
          <p:cNvCxnSpPr/>
          <p:nvPr/>
        </p:nvCxnSpPr>
        <p:spPr bwMode="auto">
          <a:xfrm>
            <a:off x="2057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a:off x="228600" y="4114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7236906" y="2667000"/>
            <a:ext cx="1521570" cy="523220"/>
          </a:xfrm>
          <a:prstGeom prst="rect">
            <a:avLst/>
          </a:prstGeom>
          <a:noFill/>
        </p:spPr>
        <p:txBody>
          <a:bodyPr wrap="none" rtlCol="0">
            <a:spAutoFit/>
          </a:bodyPr>
          <a:lstStyle/>
          <a:p>
            <a:r>
              <a:rPr kumimoji="1" lang="en-US" altLang="ja-JP" dirty="0"/>
              <a:t>B </a:t>
            </a:r>
            <a:r>
              <a:rPr kumimoji="1" lang="ja-JP" altLang="en-US" dirty="0"/>
              <a:t>を選ぶ</a:t>
            </a:r>
          </a:p>
        </p:txBody>
      </p:sp>
      <p:sp>
        <p:nvSpPr>
          <p:cNvPr id="16" name="テキスト ボックス 15"/>
          <p:cNvSpPr txBox="1"/>
          <p:nvPr/>
        </p:nvSpPr>
        <p:spPr>
          <a:xfrm>
            <a:off x="7209657" y="5257800"/>
            <a:ext cx="1449436" cy="523220"/>
          </a:xfrm>
          <a:prstGeom prst="rect">
            <a:avLst/>
          </a:prstGeom>
          <a:noFill/>
        </p:spPr>
        <p:txBody>
          <a:bodyPr wrap="none" rtlCol="0">
            <a:spAutoFit/>
          </a:bodyPr>
          <a:lstStyle/>
          <a:p>
            <a:r>
              <a:rPr lang="en-US" altLang="ja-JP" dirty="0"/>
              <a:t>e </a:t>
            </a:r>
            <a:r>
              <a:rPr lang="ja-JP" altLang="en-US" dirty="0"/>
              <a:t>を選ぶ</a:t>
            </a:r>
            <a:endParaRPr kumimoji="1" lang="ja-JP" altLang="en-US" dirty="0"/>
          </a:p>
        </p:txBody>
      </p:sp>
      <p:cxnSp>
        <p:nvCxnSpPr>
          <p:cNvPr id="12" name="直線コネクタ 11"/>
          <p:cNvCxnSpPr/>
          <p:nvPr/>
        </p:nvCxnSpPr>
        <p:spPr bwMode="auto">
          <a:xfrm>
            <a:off x="5105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p:cNvCxnSpPr/>
          <p:nvPr/>
        </p:nvCxnSpPr>
        <p:spPr bwMode="auto">
          <a:xfrm>
            <a:off x="228600" y="5257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304800" y="1219200"/>
            <a:ext cx="4724370" cy="1348061"/>
          </a:xfrm>
          <a:prstGeom prst="rect">
            <a:avLst/>
          </a:prstGeom>
          <a:noFill/>
        </p:spPr>
        <p:txBody>
          <a:bodyPr wrap="none" rtlCol="0">
            <a:spAutoFit/>
          </a:bodyPr>
          <a:lstStyle/>
          <a:p>
            <a:pPr algn="l"/>
            <a:r>
              <a:rPr lang="ja-JP" altLang="en-US" sz="2400" dirty="0"/>
              <a:t>相手が何を選んでも</a:t>
            </a:r>
            <a:endParaRPr lang="en-US" altLang="ja-JP" sz="2400" dirty="0"/>
          </a:p>
          <a:p>
            <a:pPr algn="l"/>
            <a:r>
              <a:rPr kumimoji="1" lang="ja-JP" altLang="en-US" sz="2400" dirty="0"/>
              <a:t>他の選択肢に劣る選択肢があれば</a:t>
            </a:r>
            <a:endParaRPr kumimoji="1" lang="en-US" altLang="ja-JP" sz="2400" dirty="0"/>
          </a:p>
          <a:p>
            <a:pPr algn="l"/>
            <a:r>
              <a:rPr lang="ja-JP" altLang="en-US" sz="2400" dirty="0"/>
              <a:t>それを削除する</a:t>
            </a:r>
            <a:endParaRPr kumimoji="1" lang="en-US" altLang="ja-JP" sz="2400" dirty="0"/>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1+#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par>
                          <p:cTn id="18" fill="hold">
                            <p:stCondLst>
                              <p:cond delay="500"/>
                            </p:stCondLst>
                            <p:childTnLst>
                              <p:par>
                                <p:cTn id="19" presetID="2" presetClass="entr" presetSubtype="2"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1+#ppt_w/2"/>
                                          </p:val>
                                        </p:tav>
                                        <p:tav tm="100000">
                                          <p:val>
                                            <p:strVal val="#ppt_x"/>
                                          </p:val>
                                        </p:tav>
                                      </p:tavLst>
                                    </p:anim>
                                    <p:anim calcmode="lin" valueType="num">
                                      <p:cBhvr additive="base">
                                        <p:cTn id="22"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5" grpId="0"/>
      <p:bldP spid="1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6096000" cy="3535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tc>
                  <a:txBody>
                    <a:bodyPr/>
                    <a:lstStyle/>
                    <a:p>
                      <a:pPr algn="ctr"/>
                      <a:r>
                        <a:rPr kumimoji="1" lang="en-US" altLang="ja-JP" sz="3200" dirty="0"/>
                        <a:t>E</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+2</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+4</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0</a:t>
                      </a:r>
                      <a:endParaRPr kumimoji="1" lang="ja-JP" altLang="en-US" sz="3200" dirty="0"/>
                    </a:p>
                  </a:txBody>
                  <a:tcPr/>
                </a:tc>
                <a:tc>
                  <a:txBody>
                    <a:bodyPr/>
                    <a:lstStyle/>
                    <a:p>
                      <a:pPr algn="ctr"/>
                      <a:r>
                        <a:rPr kumimoji="1" lang="en-US" altLang="ja-JP" sz="3200" dirty="0"/>
                        <a:t>+5</a:t>
                      </a:r>
                      <a:endParaRPr kumimoji="1" lang="ja-JP" altLang="en-US" sz="3200" dirty="0"/>
                    </a:p>
                  </a:txBody>
                  <a:tcPr/>
                </a:tc>
                <a:extLst>
                  <a:ext uri="{0D108BD9-81ED-4DB2-BD59-A6C34878D82A}">
                    <a16:rowId xmlns:a16="http://schemas.microsoft.com/office/drawing/2014/main" val="10004"/>
                  </a:ext>
                </a:extLst>
              </a:tr>
              <a:tr h="370840">
                <a:tc>
                  <a:txBody>
                    <a:bodyPr/>
                    <a:lstStyle/>
                    <a:p>
                      <a:pPr algn="ctr"/>
                      <a:r>
                        <a:rPr kumimoji="1" lang="en-US" altLang="ja-JP" sz="3200" baseline="0" dirty="0">
                          <a:solidFill>
                            <a:schemeClr val="tx1"/>
                          </a:solidFill>
                        </a:rPr>
                        <a:t>e</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+1</a:t>
                      </a:r>
                      <a:endParaRPr kumimoji="1" lang="ja-JP" altLang="en-US" sz="3200" dirty="0"/>
                    </a:p>
                  </a:txBody>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-7</a:t>
                      </a:r>
                      <a:endParaRPr kumimoji="1" lang="ja-JP" altLang="en-US" sz="3200" dirty="0"/>
                    </a:p>
                  </a:txBody>
                  <a:tcPr/>
                </a:tc>
                <a:tc>
                  <a:txBody>
                    <a:bodyPr/>
                    <a:lstStyle/>
                    <a:p>
                      <a:pPr algn="ctr"/>
                      <a:r>
                        <a:rPr kumimoji="1" lang="en-US" altLang="ja-JP" sz="3200" dirty="0"/>
                        <a:t>-1</a:t>
                      </a:r>
                      <a:endParaRPr kumimoji="1" lang="ja-JP" altLang="en-US" sz="3200" dirty="0"/>
                    </a:p>
                  </a:txBody>
                  <a:tcPr/>
                </a:tc>
                <a:extLst>
                  <a:ext uri="{0D108BD9-81ED-4DB2-BD59-A6C34878D82A}">
                    <a16:rowId xmlns:a16="http://schemas.microsoft.com/office/drawing/2014/main" val="10005"/>
                  </a:ext>
                </a:extLst>
              </a:tr>
            </a:tbl>
          </a:graphicData>
        </a:graphic>
      </p:graphicFrame>
      <p:cxnSp>
        <p:nvCxnSpPr>
          <p:cNvPr id="11" name="直線コネクタ 10"/>
          <p:cNvCxnSpPr/>
          <p:nvPr/>
        </p:nvCxnSpPr>
        <p:spPr bwMode="auto">
          <a:xfrm>
            <a:off x="2057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p:cNvCxnSpPr/>
          <p:nvPr/>
        </p:nvCxnSpPr>
        <p:spPr bwMode="auto">
          <a:xfrm>
            <a:off x="228600" y="4114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5105400" y="5105400"/>
            <a:ext cx="3821880" cy="1557349"/>
          </a:xfrm>
          <a:prstGeom prst="rect">
            <a:avLst/>
          </a:prstGeom>
          <a:noFill/>
        </p:spPr>
        <p:txBody>
          <a:bodyPr wrap="none" rtlCol="0">
            <a:spAutoFit/>
          </a:bodyPr>
          <a:lstStyle/>
          <a:p>
            <a:pPr algn="r"/>
            <a:r>
              <a:rPr kumimoji="1" lang="ja-JP" altLang="en-US" dirty="0"/>
              <a:t>○は </a:t>
            </a:r>
            <a:r>
              <a:rPr kumimoji="1" lang="en-US" altLang="ja-JP" dirty="0"/>
              <a:t>B </a:t>
            </a:r>
            <a:r>
              <a:rPr kumimoji="1" lang="ja-JP" altLang="en-US" dirty="0"/>
              <a:t>を選択</a:t>
            </a:r>
            <a:endParaRPr kumimoji="1" lang="en-US" altLang="ja-JP" dirty="0"/>
          </a:p>
          <a:p>
            <a:pPr algn="r"/>
            <a:r>
              <a:rPr lang="en-US" altLang="ja-JP" dirty="0"/>
              <a:t>×</a:t>
            </a:r>
            <a:r>
              <a:rPr lang="ja-JP" altLang="en-US" dirty="0"/>
              <a:t>は</a:t>
            </a:r>
            <a:r>
              <a:rPr lang="en-US" altLang="ja-JP" dirty="0"/>
              <a:t>e </a:t>
            </a:r>
            <a:r>
              <a:rPr lang="ja-JP" altLang="en-US" dirty="0"/>
              <a:t>を選択</a:t>
            </a:r>
            <a:endParaRPr lang="en-US" altLang="ja-JP" dirty="0"/>
          </a:p>
          <a:p>
            <a:pPr algn="r"/>
            <a:r>
              <a:rPr lang="ja-JP" altLang="en-US" dirty="0"/>
              <a:t>この局面は○の</a:t>
            </a:r>
            <a:r>
              <a:rPr lang="en-US" altLang="ja-JP" dirty="0"/>
              <a:t>1</a:t>
            </a:r>
            <a:r>
              <a:rPr lang="ja-JP" altLang="en-US" dirty="0"/>
              <a:t>点勝ち</a:t>
            </a:r>
            <a:endParaRPr kumimoji="1" lang="ja-JP" altLang="en-US" dirty="0"/>
          </a:p>
        </p:txBody>
      </p:sp>
      <p:cxnSp>
        <p:nvCxnSpPr>
          <p:cNvPr id="12" name="直線コネクタ 11"/>
          <p:cNvCxnSpPr/>
          <p:nvPr/>
        </p:nvCxnSpPr>
        <p:spPr bwMode="auto">
          <a:xfrm>
            <a:off x="5105400" y="2209800"/>
            <a:ext cx="0" cy="403860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p:cNvCxnSpPr/>
          <p:nvPr/>
        </p:nvCxnSpPr>
        <p:spPr bwMode="auto">
          <a:xfrm>
            <a:off x="228600" y="5257800"/>
            <a:ext cx="6477000" cy="0"/>
          </a:xfrm>
          <a:prstGeom prst="line">
            <a:avLst/>
          </a:prstGeom>
          <a:noFill/>
          <a:ln w="53975" cap="flat" cmpd="dbl"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角丸四角形 16"/>
          <p:cNvSpPr/>
          <p:nvPr/>
        </p:nvSpPr>
        <p:spPr bwMode="auto">
          <a:xfrm>
            <a:off x="2362200" y="5486400"/>
            <a:ext cx="1219200" cy="762000"/>
          </a:xfrm>
          <a:prstGeom prst="roundRect">
            <a:avLst/>
          </a:prstGeom>
          <a:noFill/>
          <a:ln w="539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テキスト ボックス 17"/>
          <p:cNvSpPr txBox="1"/>
          <p:nvPr/>
        </p:nvSpPr>
        <p:spPr>
          <a:xfrm>
            <a:off x="304800" y="1219200"/>
            <a:ext cx="4724370" cy="1348061"/>
          </a:xfrm>
          <a:prstGeom prst="rect">
            <a:avLst/>
          </a:prstGeom>
          <a:noFill/>
        </p:spPr>
        <p:txBody>
          <a:bodyPr wrap="none" rtlCol="0">
            <a:spAutoFit/>
          </a:bodyPr>
          <a:lstStyle/>
          <a:p>
            <a:pPr algn="l"/>
            <a:r>
              <a:rPr lang="ja-JP" altLang="en-US" sz="2400" dirty="0"/>
              <a:t>相手が何を選んでも</a:t>
            </a:r>
            <a:endParaRPr lang="en-US" altLang="ja-JP" sz="2400" dirty="0"/>
          </a:p>
          <a:p>
            <a:pPr algn="l"/>
            <a:r>
              <a:rPr kumimoji="1" lang="ja-JP" altLang="en-US" sz="2400" dirty="0"/>
              <a:t>他の選択肢に劣る選択肢があれば</a:t>
            </a:r>
            <a:endParaRPr kumimoji="1" lang="en-US" altLang="ja-JP" sz="2400" dirty="0"/>
          </a:p>
          <a:p>
            <a:pPr algn="l"/>
            <a:r>
              <a:rPr lang="ja-JP" altLang="en-US" sz="2400" dirty="0"/>
              <a:t>それを削除する</a:t>
            </a:r>
            <a:endParaRPr kumimoji="1" lang="en-US" altLang="ja-JP" sz="2400" dirty="0"/>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heckerboard(across)">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70958941"/>
              </p:ext>
            </p:extLst>
          </p:nvPr>
        </p:nvGraphicFramePr>
        <p:xfrm>
          <a:off x="1219200" y="2590800"/>
          <a:ext cx="4064000" cy="23774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nchor="ctr"/>
                </a:tc>
                <a:tc>
                  <a:txBody>
                    <a:bodyPr/>
                    <a:lstStyle/>
                    <a:p>
                      <a:pPr algn="ctr"/>
                      <a:r>
                        <a:rPr kumimoji="1" lang="en-US" altLang="ja-JP" sz="3200" dirty="0"/>
                        <a:t>A</a:t>
                      </a:r>
                      <a:endParaRPr kumimoji="1" lang="ja-JP" altLang="en-US" sz="3200" dirty="0"/>
                    </a:p>
                  </a:txBody>
                  <a:tcPr anchor="ctr"/>
                </a:tc>
                <a:tc>
                  <a:txBody>
                    <a:bodyPr/>
                    <a:lstStyle/>
                    <a:p>
                      <a:pPr algn="ctr"/>
                      <a:r>
                        <a:rPr kumimoji="1" lang="en-US" altLang="ja-JP" sz="3200" dirty="0"/>
                        <a:t>B</a:t>
                      </a:r>
                      <a:endParaRPr kumimoji="1" lang="ja-JP" altLang="en-US" sz="3200" dirty="0"/>
                    </a:p>
                  </a:txBody>
                  <a:tcPr anchor="ctr"/>
                </a:tc>
                <a:tc>
                  <a:txBody>
                    <a:bodyPr/>
                    <a:lstStyle/>
                    <a:p>
                      <a:pPr algn="ctr"/>
                      <a:r>
                        <a:rPr kumimoji="1" lang="en-US" altLang="ja-JP" sz="3200" dirty="0"/>
                        <a:t>C</a:t>
                      </a:r>
                      <a:endParaRPr kumimoji="1" lang="ja-JP" altLang="en-US" sz="3200" dirty="0"/>
                    </a:p>
                  </a:txBody>
                  <a:tcPr anchor="ct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+2</a:t>
                      </a:r>
                      <a:endParaRPr kumimoji="1" lang="ja-JP" altLang="en-US" sz="3200" dirty="0"/>
                    </a:p>
                  </a:txBody>
                  <a:tcPr anchor="ct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+2</a:t>
                      </a:r>
                      <a:endParaRPr kumimoji="1" lang="ja-JP" altLang="en-US" sz="3200" dirty="0"/>
                    </a:p>
                  </a:txBody>
                  <a:tcPr anchor="ctr"/>
                </a:tc>
                <a:tc>
                  <a:txBody>
                    <a:bodyPr/>
                    <a:lstStyle/>
                    <a:p>
                      <a:pPr algn="ctr"/>
                      <a:r>
                        <a:rPr kumimoji="1" lang="en-US" altLang="ja-JP" sz="3200" dirty="0"/>
                        <a:t>0</a:t>
                      </a:r>
                      <a:endParaRPr kumimoji="1" lang="ja-JP" altLang="en-US" sz="3200" dirty="0"/>
                    </a:p>
                  </a:txBody>
                  <a:tcPr anchor="ctr"/>
                </a:tc>
                <a:tc>
                  <a:txBody>
                    <a:bodyPr/>
                    <a:lstStyle/>
                    <a:p>
                      <a:pPr algn="ctr"/>
                      <a:r>
                        <a:rPr kumimoji="1" lang="en-US" altLang="ja-JP" sz="3200" dirty="0"/>
                        <a:t>-1</a:t>
                      </a:r>
                      <a:endParaRPr kumimoji="1" lang="ja-JP" altLang="en-US" sz="3200" dirty="0"/>
                    </a:p>
                  </a:txBody>
                  <a:tcPr anchor="ct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nchor="ctr">
                    <a:solidFill>
                      <a:schemeClr val="accent1"/>
                    </a:solidFill>
                  </a:tcPr>
                </a:tc>
                <a:tc>
                  <a:txBody>
                    <a:bodyPr/>
                    <a:lstStyle/>
                    <a:p>
                      <a:pPr algn="ctr"/>
                      <a:r>
                        <a:rPr kumimoji="1" lang="en-US" altLang="ja-JP" sz="3200" dirty="0"/>
                        <a:t>-4</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tc>
                  <a:txBody>
                    <a:bodyPr/>
                    <a:lstStyle/>
                    <a:p>
                      <a:pPr algn="ctr"/>
                      <a:r>
                        <a:rPr kumimoji="1" lang="en-US" altLang="ja-JP" sz="3200" dirty="0"/>
                        <a:t>+5</a:t>
                      </a:r>
                      <a:endParaRPr kumimoji="1" lang="ja-JP" altLang="en-US" sz="3200" dirty="0"/>
                    </a:p>
                  </a:txBody>
                  <a:tcPr anchor="ctr"/>
                </a:tc>
                <a:extLst>
                  <a:ext uri="{0D108BD9-81ED-4DB2-BD59-A6C34878D82A}">
                    <a16:rowId xmlns:a16="http://schemas.microsoft.com/office/drawing/2014/main" val="10003"/>
                  </a:ext>
                </a:extLst>
              </a:tr>
            </a:tbl>
          </a:graphicData>
        </a:graphic>
      </p:graphicFrame>
      <p:sp>
        <p:nvSpPr>
          <p:cNvPr id="22" name="テキスト ボックス 21"/>
          <p:cNvSpPr txBox="1"/>
          <p:nvPr/>
        </p:nvSpPr>
        <p:spPr>
          <a:xfrm>
            <a:off x="431495" y="1600200"/>
            <a:ext cx="5814412" cy="461665"/>
          </a:xfrm>
          <a:prstGeom prst="rect">
            <a:avLst/>
          </a:prstGeom>
          <a:noFill/>
        </p:spPr>
        <p:txBody>
          <a:bodyPr wrap="none" rtlCol="0">
            <a:spAutoFit/>
          </a:bodyPr>
          <a:lstStyle/>
          <a:p>
            <a:r>
              <a:rPr lang="ja-JP" altLang="en-US" sz="2400" dirty="0"/>
              <a:t>特に優れた選択肢も劣る選択肢も無い場合</a:t>
            </a:r>
            <a:endParaRPr lang="en-US" altLang="ja-JP" sz="2400" dirty="0"/>
          </a:p>
        </p:txBody>
      </p:sp>
      <p:sp>
        <p:nvSpPr>
          <p:cNvPr id="6" name="角丸四角形吹き出し 5"/>
          <p:cNvSpPr/>
          <p:nvPr/>
        </p:nvSpPr>
        <p:spPr bwMode="auto">
          <a:xfrm>
            <a:off x="6324600" y="1676400"/>
            <a:ext cx="2514600" cy="1219200"/>
          </a:xfrm>
          <a:prstGeom prst="wedgeRoundRectCallout">
            <a:avLst>
              <a:gd name="adj1" fmla="val -84093"/>
              <a:gd name="adj2" fmla="val 95560"/>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a </a:t>
            </a:r>
            <a:r>
              <a:rPr lang="ja-JP" altLang="en-US" sz="2400" dirty="0"/>
              <a:t>を選ぶとき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B &gt; C &gt; A</a:t>
            </a:r>
          </a:p>
        </p:txBody>
      </p:sp>
      <p:sp>
        <p:nvSpPr>
          <p:cNvPr id="7" name="角丸四角形吹き出し 6"/>
          <p:cNvSpPr/>
          <p:nvPr/>
        </p:nvSpPr>
        <p:spPr bwMode="auto">
          <a:xfrm>
            <a:off x="6324600" y="3276600"/>
            <a:ext cx="2514600" cy="1219200"/>
          </a:xfrm>
          <a:prstGeom prst="wedgeRoundRectCallout">
            <a:avLst>
              <a:gd name="adj1" fmla="val -84689"/>
              <a:gd name="adj2" fmla="val 9494"/>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b </a:t>
            </a:r>
            <a:r>
              <a:rPr lang="ja-JP" altLang="en-US" sz="2400" dirty="0"/>
              <a:t>を選ぶとき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A &gt; B &gt; C</a:t>
            </a:r>
          </a:p>
        </p:txBody>
      </p:sp>
      <p:sp>
        <p:nvSpPr>
          <p:cNvPr id="8" name="角丸四角形吹き出し 7"/>
          <p:cNvSpPr/>
          <p:nvPr/>
        </p:nvSpPr>
        <p:spPr bwMode="auto">
          <a:xfrm>
            <a:off x="6324600" y="4800600"/>
            <a:ext cx="2514600" cy="1219200"/>
          </a:xfrm>
          <a:prstGeom prst="wedgeRoundRectCallout">
            <a:avLst>
              <a:gd name="adj1" fmla="val -87074"/>
              <a:gd name="adj2" fmla="val -59358"/>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a:t>
            </a:r>
            <a:r>
              <a:rPr lang="ja-JP" altLang="en-US" sz="2400" dirty="0"/>
              <a:t>が </a:t>
            </a:r>
            <a:r>
              <a:rPr lang="en-US" altLang="ja-JP" sz="2400" dirty="0"/>
              <a:t>c </a:t>
            </a:r>
            <a:r>
              <a:rPr lang="ja-JP" altLang="en-US" sz="2400" dirty="0"/>
              <a:t>を選ぶとき</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C &gt; A &gt; B</a:t>
            </a:r>
          </a:p>
        </p:txBody>
      </p:sp>
      <p:sp>
        <p:nvSpPr>
          <p:cNvPr id="10" name="テキスト ボックス 9"/>
          <p:cNvSpPr txBox="1"/>
          <p:nvPr/>
        </p:nvSpPr>
        <p:spPr>
          <a:xfrm>
            <a:off x="304800" y="5181600"/>
            <a:ext cx="5857694" cy="1040285"/>
          </a:xfrm>
          <a:prstGeom prst="rect">
            <a:avLst/>
          </a:prstGeom>
          <a:noFill/>
        </p:spPr>
        <p:txBody>
          <a:bodyPr wrap="none" rtlCol="0">
            <a:spAutoFit/>
          </a:bodyPr>
          <a:lstStyle/>
          <a:p>
            <a:pPr algn="l"/>
            <a:r>
              <a:rPr kumimoji="1" lang="ja-JP" altLang="en-US" dirty="0"/>
              <a:t>○は</a:t>
            </a:r>
            <a:r>
              <a:rPr lang="ja-JP" altLang="en-US" dirty="0"/>
              <a:t>選んではいけない選択肢が無い</a:t>
            </a:r>
            <a:endParaRPr lang="en-US" altLang="ja-JP" dirty="0"/>
          </a:p>
          <a:p>
            <a:pPr algn="l"/>
            <a:r>
              <a:rPr kumimoji="1" lang="en-US" altLang="ja-JP" dirty="0"/>
              <a:t>×</a:t>
            </a:r>
            <a:r>
              <a:rPr kumimoji="1" lang="ja-JP" altLang="en-US" dirty="0"/>
              <a:t>も選んではいけない選択肢が無い</a:t>
            </a:r>
          </a:p>
        </p:txBody>
      </p:sp>
      <p:sp>
        <p:nvSpPr>
          <p:cNvPr id="9" name="テキスト ボックス 8"/>
          <p:cNvSpPr txBox="1"/>
          <p:nvPr/>
        </p:nvSpPr>
        <p:spPr>
          <a:xfrm>
            <a:off x="4724400" y="6273225"/>
            <a:ext cx="4204998" cy="584775"/>
          </a:xfrm>
          <a:prstGeom prst="rect">
            <a:avLst/>
          </a:prstGeom>
          <a:noFill/>
        </p:spPr>
        <p:txBody>
          <a:bodyPr wrap="none" rtlCol="0">
            <a:spAutoFit/>
          </a:bodyPr>
          <a:lstStyle/>
          <a:p>
            <a:r>
              <a:rPr kumimoji="1" lang="ja-JP" altLang="en-US" sz="3200" dirty="0"/>
              <a:t>この局面の勝敗は不明</a:t>
            </a:r>
          </a:p>
        </p:txBody>
      </p:sp>
    </p:spTree>
    <p:extLst>
      <p:ext uri="{BB962C8B-B14F-4D97-AF65-F5344CB8AC3E}">
        <p14:creationId xmlns:p14="http://schemas.microsoft.com/office/powerpoint/2010/main" val="40516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P spid="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得点がある場合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54416850"/>
              </p:ext>
            </p:extLst>
          </p:nvPr>
        </p:nvGraphicFramePr>
        <p:xfrm>
          <a:off x="482382" y="2600108"/>
          <a:ext cx="5080000" cy="295656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370840">
                <a:tc>
                  <a:txBody>
                    <a:bodyPr/>
                    <a:lstStyle/>
                    <a:p>
                      <a:pPr algn="r"/>
                      <a:r>
                        <a:rPr kumimoji="1" lang="ja-JP" altLang="en-US" baseline="0" dirty="0">
                          <a:solidFill>
                            <a:schemeClr val="tx1"/>
                          </a:solidFill>
                        </a:rPr>
                        <a:t>○</a:t>
                      </a:r>
                      <a:endParaRPr kumimoji="1" lang="en-US" altLang="ja-JP" baseline="0" dirty="0">
                        <a:solidFill>
                          <a:schemeClr val="tx1"/>
                        </a:solidFill>
                      </a:endParaRPr>
                    </a:p>
                    <a:p>
                      <a:r>
                        <a:rPr kumimoji="1" lang="en-US" altLang="ja-JP" baseline="0" dirty="0">
                          <a:solidFill>
                            <a:schemeClr val="tx1"/>
                          </a:solidFill>
                        </a:rPr>
                        <a:t>×</a:t>
                      </a:r>
                    </a:p>
                  </a:txBody>
                  <a:tcPr/>
                </a:tc>
                <a:tc>
                  <a:txBody>
                    <a:bodyPr/>
                    <a:lstStyle/>
                    <a:p>
                      <a:pPr algn="ctr"/>
                      <a:r>
                        <a:rPr kumimoji="1" lang="en-US" altLang="ja-JP" sz="3200" dirty="0"/>
                        <a:t>A</a:t>
                      </a:r>
                      <a:endParaRPr kumimoji="1" lang="ja-JP" altLang="en-US" sz="3200" dirty="0"/>
                    </a:p>
                  </a:txBody>
                  <a:tcPr/>
                </a:tc>
                <a:tc>
                  <a:txBody>
                    <a:bodyPr/>
                    <a:lstStyle/>
                    <a:p>
                      <a:pPr algn="ctr"/>
                      <a:r>
                        <a:rPr kumimoji="1" lang="en-US" altLang="ja-JP" sz="3200" dirty="0"/>
                        <a:t>B</a:t>
                      </a:r>
                      <a:endParaRPr kumimoji="1" lang="ja-JP" altLang="en-US" sz="3200" dirty="0"/>
                    </a:p>
                  </a:txBody>
                  <a:tcPr/>
                </a:tc>
                <a:tc>
                  <a:txBody>
                    <a:bodyPr/>
                    <a:lstStyle/>
                    <a:p>
                      <a:pPr algn="ctr"/>
                      <a:r>
                        <a:rPr kumimoji="1" lang="en-US" altLang="ja-JP" sz="3200" dirty="0"/>
                        <a:t>C</a:t>
                      </a:r>
                      <a:endParaRPr kumimoji="1" lang="ja-JP" altLang="en-US" sz="3200" dirty="0"/>
                    </a:p>
                  </a:txBody>
                  <a:tcPr/>
                </a:tc>
                <a:tc>
                  <a:txBody>
                    <a:bodyPr/>
                    <a:lstStyle/>
                    <a:p>
                      <a:pPr algn="ctr"/>
                      <a:r>
                        <a:rPr kumimoji="1" lang="en-US" altLang="ja-JP" sz="3200" dirty="0"/>
                        <a:t>D</a:t>
                      </a:r>
                      <a:endParaRPr kumimoji="1" lang="ja-JP" altLang="en-US" sz="3200" dirty="0"/>
                    </a:p>
                  </a:txBody>
                  <a:tcPr/>
                </a:tc>
                <a:extLst>
                  <a:ext uri="{0D108BD9-81ED-4DB2-BD59-A6C34878D82A}">
                    <a16:rowId xmlns:a16="http://schemas.microsoft.com/office/drawing/2014/main" val="10000"/>
                  </a:ext>
                </a:extLst>
              </a:tr>
              <a:tr h="370840">
                <a:tc>
                  <a:txBody>
                    <a:bodyPr/>
                    <a:lstStyle/>
                    <a:p>
                      <a:pPr algn="ctr"/>
                      <a:r>
                        <a:rPr kumimoji="1" lang="en-US" altLang="ja-JP" sz="3200" baseline="0" dirty="0">
                          <a:solidFill>
                            <a:schemeClr val="tx1"/>
                          </a:solidFill>
                        </a:rPr>
                        <a:t>a</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+2</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-4</a:t>
                      </a:r>
                      <a:endParaRPr kumimoji="1" lang="ja-JP" altLang="en-US" sz="3200" dirty="0"/>
                    </a:p>
                  </a:txBody>
                  <a:tcPr/>
                </a:tc>
                <a:tc>
                  <a:txBody>
                    <a:bodyPr/>
                    <a:lstStyle/>
                    <a:p>
                      <a:pPr algn="ctr"/>
                      <a:r>
                        <a:rPr kumimoji="1" lang="en-US" altLang="ja-JP" sz="3200" dirty="0"/>
                        <a:t>-8</a:t>
                      </a:r>
                      <a:endParaRPr kumimoji="1" lang="ja-JP" altLang="en-US" sz="3200" dirty="0"/>
                    </a:p>
                  </a:txBody>
                  <a:tcPr/>
                </a:tc>
                <a:extLst>
                  <a:ext uri="{0D108BD9-81ED-4DB2-BD59-A6C34878D82A}">
                    <a16:rowId xmlns:a16="http://schemas.microsoft.com/office/drawing/2014/main" val="10001"/>
                  </a:ext>
                </a:extLst>
              </a:tr>
              <a:tr h="370840">
                <a:tc>
                  <a:txBody>
                    <a:bodyPr/>
                    <a:lstStyle/>
                    <a:p>
                      <a:pPr algn="ctr"/>
                      <a:r>
                        <a:rPr kumimoji="1" lang="en-US" altLang="ja-JP" sz="3200" baseline="0" dirty="0">
                          <a:solidFill>
                            <a:schemeClr val="tx1"/>
                          </a:solidFill>
                        </a:rPr>
                        <a:t>b</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+6</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-4</a:t>
                      </a:r>
                      <a:endParaRPr kumimoji="1" lang="ja-JP" altLang="en-US" sz="3200" dirty="0"/>
                    </a:p>
                  </a:txBody>
                  <a:tcPr/>
                </a:tc>
                <a:extLst>
                  <a:ext uri="{0D108BD9-81ED-4DB2-BD59-A6C34878D82A}">
                    <a16:rowId xmlns:a16="http://schemas.microsoft.com/office/drawing/2014/main" val="10002"/>
                  </a:ext>
                </a:extLst>
              </a:tr>
              <a:tr h="370840">
                <a:tc>
                  <a:txBody>
                    <a:bodyPr/>
                    <a:lstStyle/>
                    <a:p>
                      <a:pPr algn="ctr"/>
                      <a:r>
                        <a:rPr kumimoji="1" lang="en-US" altLang="ja-JP" sz="3200" baseline="0" dirty="0">
                          <a:solidFill>
                            <a:schemeClr val="tx1"/>
                          </a:solidFill>
                        </a:rPr>
                        <a:t>c</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-8</a:t>
                      </a:r>
                      <a:endParaRPr kumimoji="1" lang="ja-JP" altLang="en-US" sz="3200" dirty="0"/>
                    </a:p>
                  </a:txBody>
                  <a:tcPr/>
                </a:tc>
                <a:tc>
                  <a:txBody>
                    <a:bodyPr/>
                    <a:lstStyle/>
                    <a:p>
                      <a:pPr algn="ctr"/>
                      <a:r>
                        <a:rPr kumimoji="1" lang="en-US" altLang="ja-JP" sz="3200" dirty="0"/>
                        <a:t>-3</a:t>
                      </a:r>
                      <a:endParaRPr kumimoji="1" lang="ja-JP" altLang="en-US" sz="3200" dirty="0"/>
                    </a:p>
                  </a:txBody>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+5</a:t>
                      </a:r>
                      <a:endParaRPr kumimoji="1" lang="ja-JP" altLang="en-US" sz="3200" dirty="0"/>
                    </a:p>
                  </a:txBody>
                  <a:tcPr/>
                </a:tc>
                <a:extLst>
                  <a:ext uri="{0D108BD9-81ED-4DB2-BD59-A6C34878D82A}">
                    <a16:rowId xmlns:a16="http://schemas.microsoft.com/office/drawing/2014/main" val="10003"/>
                  </a:ext>
                </a:extLst>
              </a:tr>
              <a:tr h="370840">
                <a:tc>
                  <a:txBody>
                    <a:bodyPr/>
                    <a:lstStyle/>
                    <a:p>
                      <a:pPr algn="ctr"/>
                      <a:r>
                        <a:rPr kumimoji="1" lang="en-US" altLang="ja-JP" sz="3200" baseline="0" dirty="0">
                          <a:solidFill>
                            <a:schemeClr val="tx1"/>
                          </a:solidFill>
                        </a:rPr>
                        <a:t>d</a:t>
                      </a:r>
                      <a:endParaRPr kumimoji="1" lang="ja-JP" altLang="en-US" sz="3200" baseline="0" dirty="0">
                        <a:solidFill>
                          <a:schemeClr val="tx1"/>
                        </a:solidFill>
                      </a:endParaRPr>
                    </a:p>
                  </a:txBody>
                  <a:tcPr>
                    <a:solidFill>
                      <a:schemeClr val="accent1"/>
                    </a:solidFill>
                  </a:tcPr>
                </a:tc>
                <a:tc>
                  <a:txBody>
                    <a:bodyPr/>
                    <a:lstStyle/>
                    <a:p>
                      <a:pPr algn="ctr"/>
                      <a:r>
                        <a:rPr kumimoji="1" lang="en-US" altLang="ja-JP" sz="3200" dirty="0"/>
                        <a:t>-10</a:t>
                      </a:r>
                      <a:endParaRPr kumimoji="1" lang="ja-JP" altLang="en-US" sz="3200" dirty="0"/>
                    </a:p>
                  </a:txBody>
                  <a:tcPr/>
                </a:tc>
                <a:tc>
                  <a:txBody>
                    <a:bodyPr/>
                    <a:lstStyle/>
                    <a:p>
                      <a:pPr algn="ctr"/>
                      <a:r>
                        <a:rPr kumimoji="1" lang="en-US" altLang="ja-JP" sz="3200" dirty="0"/>
                        <a:t>-5</a:t>
                      </a:r>
                      <a:endParaRPr kumimoji="1" lang="ja-JP" altLang="en-US" sz="3200" dirty="0"/>
                    </a:p>
                  </a:txBody>
                  <a:tcPr/>
                </a:tc>
                <a:tc>
                  <a:txBody>
                    <a:bodyPr/>
                    <a:lstStyle/>
                    <a:p>
                      <a:pPr algn="ctr"/>
                      <a:r>
                        <a:rPr kumimoji="1" lang="en-US" altLang="ja-JP" sz="3200" dirty="0"/>
                        <a:t>+6</a:t>
                      </a:r>
                      <a:endParaRPr kumimoji="1" lang="ja-JP" altLang="en-US" sz="3200" dirty="0"/>
                    </a:p>
                  </a:txBody>
                  <a:tcPr/>
                </a:tc>
                <a:tc>
                  <a:txBody>
                    <a:bodyPr/>
                    <a:lstStyle/>
                    <a:p>
                      <a:pPr algn="ctr"/>
                      <a:r>
                        <a:rPr kumimoji="1" lang="en-US" altLang="ja-JP" sz="3200" dirty="0"/>
                        <a:t>+3</a:t>
                      </a:r>
                      <a:endParaRPr kumimoji="1" lang="ja-JP" altLang="en-US" sz="3200" dirty="0"/>
                    </a:p>
                  </a:txBody>
                  <a:tcPr/>
                </a:tc>
                <a:extLst>
                  <a:ext uri="{0D108BD9-81ED-4DB2-BD59-A6C34878D82A}">
                    <a16:rowId xmlns:a16="http://schemas.microsoft.com/office/drawing/2014/main" val="10004"/>
                  </a:ext>
                </a:extLst>
              </a:tr>
            </a:tbl>
          </a:graphicData>
        </a:graphic>
      </p:graphicFrame>
      <p:sp>
        <p:nvSpPr>
          <p:cNvPr id="16" name="角丸四角形吹き出し 15"/>
          <p:cNvSpPr/>
          <p:nvPr/>
        </p:nvSpPr>
        <p:spPr bwMode="auto">
          <a:xfrm>
            <a:off x="2362200" y="1447800"/>
            <a:ext cx="2286000" cy="1033007"/>
          </a:xfrm>
          <a:prstGeom prst="wedgeRoundRectCallout">
            <a:avLst>
              <a:gd name="adj1" fmla="val -64191"/>
              <a:gd name="adj2" fmla="val 60340"/>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B &gt; A</a:t>
            </a:r>
          </a:p>
        </p:txBody>
      </p:sp>
      <p:sp>
        <p:nvSpPr>
          <p:cNvPr id="19" name="角丸四角形吹き出し 18"/>
          <p:cNvSpPr/>
          <p:nvPr/>
        </p:nvSpPr>
        <p:spPr bwMode="auto">
          <a:xfrm>
            <a:off x="5410200" y="1447800"/>
            <a:ext cx="2286000" cy="1033007"/>
          </a:xfrm>
          <a:prstGeom prst="wedgeRoundRectCallout">
            <a:avLst>
              <a:gd name="adj1" fmla="val -64191"/>
              <a:gd name="adj2" fmla="val 60340"/>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C &gt; D</a:t>
            </a:r>
          </a:p>
        </p:txBody>
      </p:sp>
      <p:sp>
        <p:nvSpPr>
          <p:cNvPr id="20" name="角丸四角形吹き出し 19"/>
          <p:cNvSpPr/>
          <p:nvPr/>
        </p:nvSpPr>
        <p:spPr bwMode="auto">
          <a:xfrm>
            <a:off x="6248400" y="3200400"/>
            <a:ext cx="2286000" cy="1033007"/>
          </a:xfrm>
          <a:prstGeom prst="wedgeRoundRectCallout">
            <a:avLst>
              <a:gd name="adj1" fmla="val -77316"/>
              <a:gd name="adj2" fmla="val 35444"/>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a &lt; b</a:t>
            </a:r>
          </a:p>
        </p:txBody>
      </p:sp>
      <p:sp>
        <p:nvSpPr>
          <p:cNvPr id="21" name="角丸四角形吹き出し 20"/>
          <p:cNvSpPr/>
          <p:nvPr/>
        </p:nvSpPr>
        <p:spPr bwMode="auto">
          <a:xfrm>
            <a:off x="6248400" y="4343400"/>
            <a:ext cx="2286000" cy="1033007"/>
          </a:xfrm>
          <a:prstGeom prst="wedgeRoundRectCallout">
            <a:avLst>
              <a:gd name="adj1" fmla="val -77316"/>
              <a:gd name="adj2" fmla="val -17114"/>
              <a:gd name="adj3" fmla="val 16667"/>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t>〇</a:t>
            </a: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が何を選んでも</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200" dirty="0"/>
              <a:t>d &lt; c</a:t>
            </a:r>
          </a:p>
        </p:txBody>
      </p:sp>
      <p:sp>
        <p:nvSpPr>
          <p:cNvPr id="22" name="テキスト ボックス 21"/>
          <p:cNvSpPr txBox="1"/>
          <p:nvPr/>
        </p:nvSpPr>
        <p:spPr>
          <a:xfrm>
            <a:off x="5105400" y="5638800"/>
            <a:ext cx="3757760" cy="1040285"/>
          </a:xfrm>
          <a:prstGeom prst="rect">
            <a:avLst/>
          </a:prstGeom>
          <a:noFill/>
        </p:spPr>
        <p:txBody>
          <a:bodyPr wrap="none" rtlCol="0">
            <a:spAutoFit/>
          </a:bodyPr>
          <a:lstStyle/>
          <a:p>
            <a:r>
              <a:rPr lang="ja-JP" altLang="en-US" dirty="0"/>
              <a:t>○は </a:t>
            </a:r>
            <a:r>
              <a:rPr lang="en-US" altLang="ja-JP" dirty="0"/>
              <a:t>B </a:t>
            </a:r>
            <a:r>
              <a:rPr lang="ja-JP" altLang="en-US" dirty="0"/>
              <a:t>か </a:t>
            </a:r>
            <a:r>
              <a:rPr lang="en-US" altLang="ja-JP" dirty="0"/>
              <a:t>C </a:t>
            </a:r>
            <a:r>
              <a:rPr lang="ja-JP" altLang="en-US" dirty="0"/>
              <a:t>を選ぶべき</a:t>
            </a:r>
            <a:endParaRPr lang="en-US" altLang="ja-JP" dirty="0"/>
          </a:p>
          <a:p>
            <a:r>
              <a:rPr kumimoji="1" lang="en-US" altLang="ja-JP" dirty="0"/>
              <a:t>×</a:t>
            </a:r>
            <a:r>
              <a:rPr kumimoji="1" lang="ja-JP" altLang="en-US" dirty="0"/>
              <a:t>は </a:t>
            </a:r>
            <a:r>
              <a:rPr kumimoji="1" lang="en-US" altLang="ja-JP" dirty="0"/>
              <a:t>a </a:t>
            </a:r>
            <a:r>
              <a:rPr kumimoji="1" lang="ja-JP" altLang="en-US" dirty="0"/>
              <a:t>か </a:t>
            </a:r>
            <a:r>
              <a:rPr kumimoji="1" lang="en-US" altLang="ja-JP" dirty="0"/>
              <a:t>d </a:t>
            </a:r>
            <a:r>
              <a:rPr kumimoji="1" lang="ja-JP" altLang="en-US" dirty="0"/>
              <a:t>を選ぶべき</a:t>
            </a:r>
          </a:p>
        </p:txBody>
      </p:sp>
    </p:spTree>
    <p:extLst>
      <p:ext uri="{BB962C8B-B14F-4D97-AF65-F5344CB8AC3E}">
        <p14:creationId xmlns:p14="http://schemas.microsoft.com/office/powerpoint/2010/main" val="137087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checkerboard(across)">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checkerboard(across)">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animBg="1"/>
      <p:bldP spid="20" grpId="0" animBg="1"/>
      <p:bldP spid="21" grpId="0" animBg="1"/>
      <p:bldP spid="2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800" y="274638"/>
            <a:ext cx="8610600" cy="1143000"/>
          </a:xfrm>
        </p:spPr>
        <p:txBody>
          <a:bodyPr/>
          <a:lstStyle/>
          <a:p>
            <a:r>
              <a:rPr kumimoji="1" lang="ja-JP" altLang="en-US" dirty="0"/>
              <a:t>同時型ゲームの解析フローチャート</a:t>
            </a:r>
          </a:p>
        </p:txBody>
      </p:sp>
      <p:sp>
        <p:nvSpPr>
          <p:cNvPr id="3" name="フローチャート : 判断 2"/>
          <p:cNvSpPr/>
          <p:nvPr/>
        </p:nvSpPr>
        <p:spPr bwMode="auto">
          <a:xfrm>
            <a:off x="533400" y="2133600"/>
            <a:ext cx="3810000" cy="1676400"/>
          </a:xfrm>
          <a:prstGeom prst="flowChartDecision">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相手が</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何を選んでも</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他の選択肢に</a:t>
            </a:r>
            <a:r>
              <a:rPr lang="ja-JP" altLang="en-US" sz="2400" dirty="0"/>
              <a:t>劣る</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選択肢はあるか？</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フローチャート : 判断 4"/>
          <p:cNvSpPr/>
          <p:nvPr/>
        </p:nvSpPr>
        <p:spPr bwMode="auto">
          <a:xfrm>
            <a:off x="533400" y="4114800"/>
            <a:ext cx="3810000" cy="1676400"/>
          </a:xfrm>
          <a:prstGeom prst="flowChartDecision">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双方の選択肢が</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2</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個以上残っているか？</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フローチャート: 処理 5"/>
          <p:cNvSpPr/>
          <p:nvPr/>
        </p:nvSpPr>
        <p:spPr bwMode="auto">
          <a:xfrm>
            <a:off x="4876800" y="2590800"/>
            <a:ext cx="3048000" cy="762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その選択肢を</a:t>
            </a:r>
            <a:r>
              <a:rPr lang="ja-JP" altLang="en-US" dirty="0"/>
              <a:t>削除</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フローチャート : 端子 7"/>
          <p:cNvSpPr/>
          <p:nvPr/>
        </p:nvSpPr>
        <p:spPr bwMode="auto">
          <a:xfrm>
            <a:off x="4876800" y="4648200"/>
            <a:ext cx="2362200" cy="609600"/>
          </a:xfrm>
          <a:prstGeom prst="flowChartTerminator">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勝敗不明</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0" name="直線矢印コネクタ 9"/>
          <p:cNvCxnSpPr>
            <a:endCxn id="3" idx="0"/>
          </p:cNvCxnSpPr>
          <p:nvPr/>
        </p:nvCxnSpPr>
        <p:spPr bwMode="auto">
          <a:xfrm>
            <a:off x="2438400" y="1752600"/>
            <a:ext cx="0" cy="3810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p:nvPr/>
        </p:nvCxnSpPr>
        <p:spPr bwMode="auto">
          <a:xfrm>
            <a:off x="2438400" y="3810000"/>
            <a:ext cx="0" cy="3810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コネクタ 18"/>
          <p:cNvCxnSpPr>
            <a:stCxn id="5" idx="2"/>
          </p:cNvCxnSpPr>
          <p:nvPr/>
        </p:nvCxnSpPr>
        <p:spPr bwMode="auto">
          <a:xfrm>
            <a:off x="2438400" y="5791200"/>
            <a:ext cx="0" cy="30480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a:off x="2438400" y="6096000"/>
            <a:ext cx="2438400" cy="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a:off x="4343400" y="4953000"/>
            <a:ext cx="533400" cy="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4191000" y="4419600"/>
            <a:ext cx="673839" cy="523220"/>
          </a:xfrm>
          <a:prstGeom prst="rect">
            <a:avLst/>
          </a:prstGeom>
          <a:noFill/>
        </p:spPr>
        <p:txBody>
          <a:bodyPr wrap="none" rtlCol="0">
            <a:spAutoFit/>
          </a:bodyPr>
          <a:lstStyle/>
          <a:p>
            <a:r>
              <a:rPr kumimoji="1" lang="en-US" altLang="ja-JP" dirty="0"/>
              <a:t>Yes</a:t>
            </a:r>
            <a:endParaRPr kumimoji="1" lang="ja-JP" altLang="en-US" dirty="0"/>
          </a:p>
        </p:txBody>
      </p:sp>
      <p:cxnSp>
        <p:nvCxnSpPr>
          <p:cNvPr id="27" name="直線矢印コネクタ 26"/>
          <p:cNvCxnSpPr/>
          <p:nvPr/>
        </p:nvCxnSpPr>
        <p:spPr bwMode="auto">
          <a:xfrm>
            <a:off x="4343400" y="2971800"/>
            <a:ext cx="533400" cy="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4191000" y="2438400"/>
            <a:ext cx="673839" cy="523220"/>
          </a:xfrm>
          <a:prstGeom prst="rect">
            <a:avLst/>
          </a:prstGeom>
          <a:noFill/>
        </p:spPr>
        <p:txBody>
          <a:bodyPr wrap="none" rtlCol="0">
            <a:spAutoFit/>
          </a:bodyPr>
          <a:lstStyle/>
          <a:p>
            <a:r>
              <a:rPr kumimoji="1" lang="en-US" altLang="ja-JP" dirty="0"/>
              <a:t>Yes</a:t>
            </a:r>
            <a:endParaRPr kumimoji="1" lang="ja-JP" altLang="en-US" dirty="0"/>
          </a:p>
        </p:txBody>
      </p:sp>
      <p:cxnSp>
        <p:nvCxnSpPr>
          <p:cNvPr id="30" name="直線コネクタ 29"/>
          <p:cNvCxnSpPr/>
          <p:nvPr/>
        </p:nvCxnSpPr>
        <p:spPr bwMode="auto">
          <a:xfrm>
            <a:off x="2438400" y="1752600"/>
            <a:ext cx="57912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a:stCxn id="6" idx="3"/>
          </p:cNvCxnSpPr>
          <p:nvPr/>
        </p:nvCxnSpPr>
        <p:spPr bwMode="auto">
          <a:xfrm>
            <a:off x="7924800" y="2971800"/>
            <a:ext cx="3048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8229600" y="1752600"/>
            <a:ext cx="0" cy="121920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テキスト ボックス 35"/>
          <p:cNvSpPr txBox="1"/>
          <p:nvPr/>
        </p:nvSpPr>
        <p:spPr>
          <a:xfrm>
            <a:off x="1676400" y="3657600"/>
            <a:ext cx="644728" cy="523220"/>
          </a:xfrm>
          <a:prstGeom prst="rect">
            <a:avLst/>
          </a:prstGeom>
          <a:noFill/>
        </p:spPr>
        <p:txBody>
          <a:bodyPr wrap="none" rtlCol="0">
            <a:spAutoFit/>
          </a:bodyPr>
          <a:lstStyle/>
          <a:p>
            <a:r>
              <a:rPr kumimoji="1" lang="en-US" altLang="ja-JP" dirty="0"/>
              <a:t>No</a:t>
            </a:r>
            <a:endParaRPr kumimoji="1" lang="ja-JP" altLang="en-US" dirty="0"/>
          </a:p>
        </p:txBody>
      </p:sp>
      <p:sp>
        <p:nvSpPr>
          <p:cNvPr id="38" name="フローチャート : 端子 37"/>
          <p:cNvSpPr/>
          <p:nvPr/>
        </p:nvSpPr>
        <p:spPr bwMode="auto">
          <a:xfrm>
            <a:off x="4876800" y="5715000"/>
            <a:ext cx="2362200" cy="609600"/>
          </a:xfrm>
          <a:prstGeom prst="flowChartTerminator">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勝敗確定</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テキスト ボックス 38"/>
          <p:cNvSpPr txBox="1"/>
          <p:nvPr/>
        </p:nvSpPr>
        <p:spPr>
          <a:xfrm>
            <a:off x="2757753" y="5562600"/>
            <a:ext cx="644728" cy="523220"/>
          </a:xfrm>
          <a:prstGeom prst="rect">
            <a:avLst/>
          </a:prstGeom>
          <a:noFill/>
        </p:spPr>
        <p:txBody>
          <a:bodyPr wrap="none" rtlCol="0">
            <a:spAutoFit/>
          </a:bodyPr>
          <a:lstStyle/>
          <a:p>
            <a:r>
              <a:rPr kumimoji="1" lang="en-US" altLang="ja-JP" dirty="0"/>
              <a:t>No</a:t>
            </a:r>
            <a:endParaRPr kumimoji="1" lang="ja-JP"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フランスのジャンケン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フランスのジャンケン</a:t>
            </a:r>
            <a:endParaRPr kumimoji="1" lang="en-US" altLang="ja-JP" dirty="0"/>
          </a:p>
          <a:p>
            <a:pPr lvl="1"/>
            <a:r>
              <a:rPr lang="ja-JP" altLang="en-US" dirty="0"/>
              <a:t>石・鋏・紙の他に壺を出せる</a:t>
            </a:r>
            <a:endParaRPr kumimoji="1" lang="ja-JP" altLang="en-US" dirty="0"/>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5945" y="4314314"/>
            <a:ext cx="1207294" cy="1207294"/>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08572" y="2623627"/>
            <a:ext cx="1185863" cy="1393031"/>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52935" y="4225414"/>
            <a:ext cx="1285875" cy="1285875"/>
          </a:xfrm>
          <a:prstGeom prst="rect">
            <a:avLst/>
          </a:prstGeom>
        </p:spPr>
      </p:pic>
      <p:cxnSp>
        <p:nvCxnSpPr>
          <p:cNvPr id="9" name="直線矢印コネクタ 8"/>
          <p:cNvCxnSpPr/>
          <p:nvPr/>
        </p:nvCxnSpPr>
        <p:spPr bwMode="auto">
          <a:xfrm flipH="1">
            <a:off x="4163240" y="4917961"/>
            <a:ext cx="2755106" cy="0"/>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図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46746" y="1600200"/>
            <a:ext cx="1524000" cy="1143000"/>
          </a:xfrm>
          <a:prstGeom prst="rect">
            <a:avLst/>
          </a:prstGeom>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89546" y="6018495"/>
            <a:ext cx="1143000" cy="857250"/>
          </a:xfrm>
          <a:prstGeom prst="rect">
            <a:avLst/>
          </a:prstGeom>
        </p:spPr>
      </p:pic>
      <p:cxnSp>
        <p:nvCxnSpPr>
          <p:cNvPr id="12" name="直線矢印コネクタ 11"/>
          <p:cNvCxnSpPr/>
          <p:nvPr/>
        </p:nvCxnSpPr>
        <p:spPr bwMode="auto">
          <a:xfrm flipV="1">
            <a:off x="3952075" y="3704715"/>
            <a:ext cx="1137471" cy="762000"/>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p:cNvCxnSpPr/>
          <p:nvPr/>
        </p:nvCxnSpPr>
        <p:spPr bwMode="auto">
          <a:xfrm>
            <a:off x="5915839" y="3725352"/>
            <a:ext cx="1154907" cy="817563"/>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p:nvPr/>
        </p:nvCxnSpPr>
        <p:spPr bwMode="auto">
          <a:xfrm flipH="1">
            <a:off x="5915840" y="5228715"/>
            <a:ext cx="1307306" cy="838200"/>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H="1" flipV="1">
            <a:off x="4076992" y="5311960"/>
            <a:ext cx="1076944" cy="754955"/>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flipH="1" flipV="1">
            <a:off x="5538249" y="3986496"/>
            <a:ext cx="2544" cy="1890833"/>
          </a:xfrm>
          <a:prstGeom prst="straightConnector1">
            <a:avLst/>
          </a:prstGeom>
          <a:noFill/>
          <a:ln w="53975"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385149" y="2946677"/>
            <a:ext cx="2986715" cy="1557349"/>
          </a:xfrm>
          <a:prstGeom prst="rect">
            <a:avLst/>
          </a:prstGeom>
          <a:noFill/>
        </p:spPr>
        <p:txBody>
          <a:bodyPr wrap="none" rtlCol="0">
            <a:spAutoFit/>
          </a:bodyPr>
          <a:lstStyle/>
          <a:p>
            <a:pPr algn="l"/>
            <a:r>
              <a:rPr kumimoji="1" lang="ja-JP" altLang="en-US" dirty="0"/>
              <a:t>石は壺の中に入る</a:t>
            </a:r>
            <a:endParaRPr kumimoji="1" lang="en-US" altLang="ja-JP" dirty="0"/>
          </a:p>
          <a:p>
            <a:pPr algn="l"/>
            <a:r>
              <a:rPr lang="ja-JP" altLang="en-US" dirty="0"/>
              <a:t>鋏で壺は切れない</a:t>
            </a:r>
            <a:endParaRPr lang="en-US" altLang="ja-JP" dirty="0"/>
          </a:p>
          <a:p>
            <a:pPr algn="l"/>
            <a:r>
              <a:rPr kumimoji="1" lang="ja-JP" altLang="en-US" dirty="0"/>
              <a:t>紙は壺を包める</a:t>
            </a:r>
          </a:p>
        </p:txBody>
      </p:sp>
    </p:spTree>
    <p:extLst>
      <p:ext uri="{BB962C8B-B14F-4D97-AF65-F5344CB8AC3E}">
        <p14:creationId xmlns:p14="http://schemas.microsoft.com/office/powerpoint/2010/main" val="161240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down)">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right)">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多人数ゲーム</a:t>
            </a:r>
            <a:r>
              <a:rPr kumimoji="1" lang="ja-JP" altLang="en-US" dirty="0">
                <a:latin typeface="Times New Roman" panose="02020603050405020304" pitchFamily="18" charset="0"/>
              </a:rPr>
              <a:t>の例：麻雀</a:t>
            </a:r>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2200" y="1981200"/>
            <a:ext cx="304869" cy="457304"/>
          </a:xfrm>
          <a:prstGeom prst="rect">
            <a:avLst/>
          </a:prstGeom>
        </p:spPr>
      </p:pic>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7069" y="1981200"/>
            <a:ext cx="304869" cy="457304"/>
          </a:xfrm>
          <a:prstGeom prst="rect">
            <a:avLst/>
          </a:prstGeom>
        </p:spPr>
      </p:pic>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71938" y="1981200"/>
            <a:ext cx="304869" cy="457304"/>
          </a:xfrm>
          <a:prstGeom prst="rect">
            <a:avLst/>
          </a:prstGeom>
        </p:spPr>
      </p:pic>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4948" y="1981200"/>
            <a:ext cx="304869" cy="457304"/>
          </a:xfrm>
          <a:prstGeom prst="rect">
            <a:avLst/>
          </a:prstGeom>
        </p:spPr>
      </p:pic>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817" y="1981200"/>
            <a:ext cx="304869" cy="457304"/>
          </a:xfrm>
          <a:prstGeom prst="rect">
            <a:avLst/>
          </a:prstGeom>
        </p:spPr>
      </p:pic>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4686" y="1981200"/>
            <a:ext cx="304869" cy="457304"/>
          </a:xfrm>
          <a:prstGeom prst="rect">
            <a:avLst/>
          </a:prstGeom>
        </p:spPr>
      </p:pic>
      <p:pic>
        <p:nvPicPr>
          <p:cNvPr id="23" name="図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7696" y="1981200"/>
            <a:ext cx="304869" cy="457304"/>
          </a:xfrm>
          <a:prstGeom prst="rect">
            <a:avLst/>
          </a:prstGeom>
        </p:spPr>
      </p:pic>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2565" y="1981200"/>
            <a:ext cx="304869" cy="457304"/>
          </a:xfrm>
          <a:prstGeom prst="rect">
            <a:avLst/>
          </a:prstGeom>
        </p:spPr>
      </p:pic>
      <p:pic>
        <p:nvPicPr>
          <p:cNvPr id="25" name="図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7434" y="1981200"/>
            <a:ext cx="304869" cy="457304"/>
          </a:xfrm>
          <a:prstGeom prst="rect">
            <a:avLst/>
          </a:prstGeom>
        </p:spPr>
      </p:pic>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0444" y="1981200"/>
            <a:ext cx="304869" cy="457304"/>
          </a:xfrm>
          <a:prstGeom prst="rect">
            <a:avLst/>
          </a:prstGeom>
        </p:spPr>
      </p:pic>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5313" y="1981200"/>
            <a:ext cx="304869" cy="457304"/>
          </a:xfrm>
          <a:prstGeom prst="rect">
            <a:avLst/>
          </a:prstGeom>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0182" y="1981200"/>
            <a:ext cx="304869" cy="457304"/>
          </a:xfrm>
          <a:prstGeom prst="rect">
            <a:avLst/>
          </a:prstGeom>
        </p:spPr>
      </p:pic>
      <p:pic>
        <p:nvPicPr>
          <p:cNvPr id="29" name="図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051" y="1981200"/>
            <a:ext cx="304869" cy="457304"/>
          </a:xfrm>
          <a:prstGeom prst="rect">
            <a:avLst/>
          </a:prstGeom>
        </p:spPr>
      </p:pic>
      <p:pic>
        <p:nvPicPr>
          <p:cNvPr id="30" name="図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5" y="2027139"/>
            <a:ext cx="304869" cy="457304"/>
          </a:xfrm>
          <a:prstGeom prst="rect">
            <a:avLst/>
          </a:prstGeom>
        </p:spPr>
      </p:pic>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4" y="2339194"/>
            <a:ext cx="304869" cy="457304"/>
          </a:xfrm>
          <a:prstGeom prst="rect">
            <a:avLst/>
          </a:prstGeom>
        </p:spPr>
      </p:pic>
      <p:pic>
        <p:nvPicPr>
          <p:cNvPr id="33" name="図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3" y="2651249"/>
            <a:ext cx="304869" cy="457304"/>
          </a:xfrm>
          <a:prstGeom prst="rect">
            <a:avLst/>
          </a:prstGeom>
        </p:spPr>
      </p:pic>
      <p:pic>
        <p:nvPicPr>
          <p:cNvPr id="34" name="図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2" y="2963304"/>
            <a:ext cx="304869" cy="457304"/>
          </a:xfrm>
          <a:prstGeom prst="rect">
            <a:avLst/>
          </a:prstGeom>
        </p:spPr>
      </p:pic>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1" y="3275359"/>
            <a:ext cx="304869" cy="457304"/>
          </a:xfrm>
          <a:prstGeom prst="rect">
            <a:avLst/>
          </a:prstGeom>
        </p:spPr>
      </p:pic>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0" y="3587414"/>
            <a:ext cx="304869" cy="457304"/>
          </a:xfrm>
          <a:prstGeom prst="rect">
            <a:avLst/>
          </a:prstGeom>
        </p:spPr>
      </p:pic>
      <p:pic>
        <p:nvPicPr>
          <p:cNvPr id="37" name="図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873" y="3892284"/>
            <a:ext cx="304869" cy="457304"/>
          </a:xfrm>
          <a:prstGeom prst="rect">
            <a:avLst/>
          </a:prstGeom>
        </p:spPr>
      </p:pic>
      <p:pic>
        <p:nvPicPr>
          <p:cNvPr id="38" name="図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872" y="4204339"/>
            <a:ext cx="304869" cy="457304"/>
          </a:xfrm>
          <a:prstGeom prst="rect">
            <a:avLst/>
          </a:prstGeom>
        </p:spPr>
      </p:pic>
      <p:pic>
        <p:nvPicPr>
          <p:cNvPr id="39" name="図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871" y="4516394"/>
            <a:ext cx="304869" cy="457304"/>
          </a:xfrm>
          <a:prstGeom prst="rect">
            <a:avLst/>
          </a:prstGeom>
        </p:spPr>
      </p:pic>
      <p:pic>
        <p:nvPicPr>
          <p:cNvPr id="40" name="図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870" y="4828449"/>
            <a:ext cx="304869" cy="457304"/>
          </a:xfrm>
          <a:prstGeom prst="rect">
            <a:avLst/>
          </a:prstGeom>
        </p:spPr>
      </p:pic>
      <p:pic>
        <p:nvPicPr>
          <p:cNvPr id="41" name="図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869" y="5140504"/>
            <a:ext cx="304869" cy="457304"/>
          </a:xfrm>
          <a:prstGeom prst="rect">
            <a:avLst/>
          </a:prstGeom>
        </p:spPr>
      </p:pic>
      <p:pic>
        <p:nvPicPr>
          <p:cNvPr id="42" name="図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868" y="5452559"/>
            <a:ext cx="304869" cy="457304"/>
          </a:xfrm>
          <a:prstGeom prst="rect">
            <a:avLst/>
          </a:prstGeom>
        </p:spPr>
      </p:pic>
      <p:pic>
        <p:nvPicPr>
          <p:cNvPr id="43" name="図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636600" y="1729455"/>
            <a:ext cx="304869" cy="457304"/>
          </a:xfrm>
          <a:prstGeom prst="rect">
            <a:avLst/>
          </a:prstGeom>
        </p:spPr>
      </p:pic>
      <p:pic>
        <p:nvPicPr>
          <p:cNvPr id="44" name="図 4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21" y="2027138"/>
            <a:ext cx="304869" cy="457304"/>
          </a:xfrm>
          <a:prstGeom prst="rect">
            <a:avLst/>
          </a:prstGeom>
        </p:spPr>
      </p:pic>
      <p:pic>
        <p:nvPicPr>
          <p:cNvPr id="45" name="図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20" y="2339193"/>
            <a:ext cx="304869" cy="457304"/>
          </a:xfrm>
          <a:prstGeom prst="rect">
            <a:avLst/>
          </a:prstGeom>
        </p:spPr>
      </p:pic>
      <p:pic>
        <p:nvPicPr>
          <p:cNvPr id="46" name="図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19" y="2651248"/>
            <a:ext cx="304869" cy="457304"/>
          </a:xfrm>
          <a:prstGeom prst="rect">
            <a:avLst/>
          </a:prstGeom>
        </p:spPr>
      </p:pic>
      <p:pic>
        <p:nvPicPr>
          <p:cNvPr id="47" name="図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18" y="2963303"/>
            <a:ext cx="304869" cy="457304"/>
          </a:xfrm>
          <a:prstGeom prst="rect">
            <a:avLst/>
          </a:prstGeom>
        </p:spPr>
      </p:pic>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17" y="3275358"/>
            <a:ext cx="304869" cy="457304"/>
          </a:xfrm>
          <a:prstGeom prst="rect">
            <a:avLst/>
          </a:prstGeom>
        </p:spPr>
      </p:pic>
      <p:pic>
        <p:nvPicPr>
          <p:cNvPr id="49" name="図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16" y="3587413"/>
            <a:ext cx="304869" cy="457304"/>
          </a:xfrm>
          <a:prstGeom prst="rect">
            <a:avLst/>
          </a:prstGeom>
        </p:spPr>
      </p:pic>
      <p:pic>
        <p:nvPicPr>
          <p:cNvPr id="50" name="図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9189" y="3892283"/>
            <a:ext cx="304869" cy="457304"/>
          </a:xfrm>
          <a:prstGeom prst="rect">
            <a:avLst/>
          </a:prstGeom>
        </p:spPr>
      </p:pic>
      <p:pic>
        <p:nvPicPr>
          <p:cNvPr id="51" name="図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9188" y="4204338"/>
            <a:ext cx="304869" cy="457304"/>
          </a:xfrm>
          <a:prstGeom prst="rect">
            <a:avLst/>
          </a:prstGeom>
        </p:spPr>
      </p:pic>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9187" y="4516393"/>
            <a:ext cx="304869" cy="457304"/>
          </a:xfrm>
          <a:prstGeom prst="rect">
            <a:avLst/>
          </a:prstGeom>
        </p:spPr>
      </p:pic>
      <p:pic>
        <p:nvPicPr>
          <p:cNvPr id="53" name="図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9186" y="4828448"/>
            <a:ext cx="304869" cy="457304"/>
          </a:xfrm>
          <a:prstGeom prst="rect">
            <a:avLst/>
          </a:prstGeom>
        </p:spPr>
      </p:pic>
      <p:pic>
        <p:nvPicPr>
          <p:cNvPr id="54" name="図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9185" y="5140503"/>
            <a:ext cx="304869" cy="457304"/>
          </a:xfrm>
          <a:prstGeom prst="rect">
            <a:avLst/>
          </a:prstGeom>
        </p:spPr>
      </p:pic>
      <p:pic>
        <p:nvPicPr>
          <p:cNvPr id="55" name="図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9184" y="5452558"/>
            <a:ext cx="304869" cy="457304"/>
          </a:xfrm>
          <a:prstGeom prst="rect">
            <a:avLst/>
          </a:prstGeom>
        </p:spPr>
      </p:pic>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7238916" y="1729454"/>
            <a:ext cx="304869" cy="457304"/>
          </a:xfrm>
          <a:prstGeom prst="rect">
            <a:avLst/>
          </a:prstGeom>
        </p:spPr>
      </p:pic>
      <p:sp>
        <p:nvSpPr>
          <p:cNvPr id="57" name="テキスト ボックス 56"/>
          <p:cNvSpPr txBox="1"/>
          <p:nvPr/>
        </p:nvSpPr>
        <p:spPr>
          <a:xfrm>
            <a:off x="2419609" y="5993645"/>
            <a:ext cx="1175323" cy="523220"/>
          </a:xfrm>
          <a:prstGeom prst="rect">
            <a:avLst/>
          </a:prstGeom>
          <a:noFill/>
        </p:spPr>
        <p:txBody>
          <a:bodyPr wrap="none" rtlCol="0">
            <a:spAutoFit/>
          </a:bodyPr>
          <a:lstStyle/>
          <a:p>
            <a:r>
              <a:rPr kumimoji="1" lang="en-US" altLang="ja-JP" dirty="0"/>
              <a:t>+</a:t>
            </a:r>
            <a:r>
              <a:rPr lang="en-US" altLang="ja-JP" dirty="0"/>
              <a:t>7</a:t>
            </a:r>
            <a:r>
              <a:rPr kumimoji="1" lang="en-US" altLang="ja-JP" dirty="0"/>
              <a:t>,700</a:t>
            </a:r>
            <a:endParaRPr kumimoji="1" lang="ja-JP" altLang="en-US" dirty="0"/>
          </a:p>
        </p:txBody>
      </p:sp>
      <p:sp>
        <p:nvSpPr>
          <p:cNvPr id="31" name="テキスト ボックス 30"/>
          <p:cNvSpPr txBox="1"/>
          <p:nvPr/>
        </p:nvSpPr>
        <p:spPr>
          <a:xfrm>
            <a:off x="309613" y="2652719"/>
            <a:ext cx="1104791" cy="523220"/>
          </a:xfrm>
          <a:prstGeom prst="rect">
            <a:avLst/>
          </a:prstGeom>
          <a:noFill/>
        </p:spPr>
        <p:txBody>
          <a:bodyPr wrap="none" rtlCol="0">
            <a:spAutoFit/>
          </a:bodyPr>
          <a:lstStyle/>
          <a:p>
            <a:r>
              <a:rPr lang="en-US" altLang="ja-JP" dirty="0"/>
              <a:t>3</a:t>
            </a:r>
            <a:r>
              <a:rPr kumimoji="1" lang="en-US" altLang="ja-JP" dirty="0"/>
              <a:t>5,000</a:t>
            </a:r>
            <a:endParaRPr kumimoji="1" lang="ja-JP" altLang="en-US" dirty="0"/>
          </a:p>
        </p:txBody>
      </p:sp>
      <p:sp>
        <p:nvSpPr>
          <p:cNvPr id="81" name="テキスト ボックス 80"/>
          <p:cNvSpPr txBox="1"/>
          <p:nvPr/>
        </p:nvSpPr>
        <p:spPr>
          <a:xfrm>
            <a:off x="5142944" y="1259612"/>
            <a:ext cx="1104790" cy="523220"/>
          </a:xfrm>
          <a:prstGeom prst="rect">
            <a:avLst/>
          </a:prstGeom>
          <a:noFill/>
        </p:spPr>
        <p:txBody>
          <a:bodyPr wrap="none" rtlCol="0">
            <a:spAutoFit/>
          </a:bodyPr>
          <a:lstStyle/>
          <a:p>
            <a:r>
              <a:rPr lang="en-US" altLang="ja-JP" dirty="0"/>
              <a:t>33</a:t>
            </a:r>
            <a:r>
              <a:rPr kumimoji="1" lang="en-US" altLang="ja-JP" dirty="0"/>
              <a:t>,000</a:t>
            </a:r>
            <a:endParaRPr kumimoji="1" lang="ja-JP" altLang="en-US" dirty="0"/>
          </a:p>
        </p:txBody>
      </p:sp>
      <p:sp>
        <p:nvSpPr>
          <p:cNvPr id="82" name="テキスト ボックス 81"/>
          <p:cNvSpPr txBox="1"/>
          <p:nvPr/>
        </p:nvSpPr>
        <p:spPr>
          <a:xfrm>
            <a:off x="7751080" y="2608256"/>
            <a:ext cx="1104790" cy="523220"/>
          </a:xfrm>
          <a:prstGeom prst="rect">
            <a:avLst/>
          </a:prstGeom>
          <a:noFill/>
        </p:spPr>
        <p:txBody>
          <a:bodyPr wrap="none" rtlCol="0">
            <a:spAutoFit/>
          </a:bodyPr>
          <a:lstStyle/>
          <a:p>
            <a:r>
              <a:rPr lang="en-US" altLang="ja-JP" dirty="0"/>
              <a:t>27</a:t>
            </a:r>
            <a:r>
              <a:rPr kumimoji="1" lang="en-US" altLang="ja-JP" dirty="0"/>
              <a:t>,000</a:t>
            </a:r>
            <a:endParaRPr kumimoji="1" lang="ja-JP" altLang="en-US" dirty="0"/>
          </a:p>
        </p:txBody>
      </p:sp>
      <p:sp>
        <p:nvSpPr>
          <p:cNvPr id="83" name="テキスト ボックス 82"/>
          <p:cNvSpPr txBox="1"/>
          <p:nvPr/>
        </p:nvSpPr>
        <p:spPr>
          <a:xfrm>
            <a:off x="1278264" y="5996144"/>
            <a:ext cx="1104790" cy="523220"/>
          </a:xfrm>
          <a:prstGeom prst="rect">
            <a:avLst/>
          </a:prstGeom>
          <a:noFill/>
        </p:spPr>
        <p:txBody>
          <a:bodyPr wrap="none" rtlCol="0">
            <a:spAutoFit/>
          </a:bodyPr>
          <a:lstStyle/>
          <a:p>
            <a:r>
              <a:rPr lang="en-US" altLang="ja-JP" dirty="0"/>
              <a:t>25</a:t>
            </a:r>
            <a:r>
              <a:rPr kumimoji="1" lang="en-US" altLang="ja-JP" dirty="0"/>
              <a:t>,000</a:t>
            </a:r>
            <a:endParaRPr kumimoji="1" lang="ja-JP" altLang="en-US" dirty="0"/>
          </a:p>
        </p:txBody>
      </p:sp>
      <p:sp>
        <p:nvSpPr>
          <p:cNvPr id="84" name="テキスト ボックス 83"/>
          <p:cNvSpPr txBox="1"/>
          <p:nvPr/>
        </p:nvSpPr>
        <p:spPr>
          <a:xfrm>
            <a:off x="269842" y="3223614"/>
            <a:ext cx="1048685" cy="523220"/>
          </a:xfrm>
          <a:prstGeom prst="rect">
            <a:avLst/>
          </a:prstGeom>
          <a:noFill/>
        </p:spPr>
        <p:txBody>
          <a:bodyPr wrap="none" rtlCol="0">
            <a:spAutoFit/>
          </a:bodyPr>
          <a:lstStyle/>
          <a:p>
            <a:r>
              <a:rPr lang="en-US" altLang="ja-JP" dirty="0"/>
              <a:t>-7</a:t>
            </a:r>
            <a:r>
              <a:rPr kumimoji="1" lang="en-US" altLang="ja-JP" dirty="0"/>
              <a:t>,700</a:t>
            </a:r>
            <a:endParaRPr kumimoji="1" lang="ja-JP" altLang="en-US" dirty="0"/>
          </a:p>
        </p:txBody>
      </p:sp>
      <p:pic>
        <p:nvPicPr>
          <p:cNvPr id="58" name="図 5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16714" y="5294613"/>
            <a:ext cx="304869" cy="457304"/>
          </a:xfrm>
          <a:prstGeom prst="rect">
            <a:avLst/>
          </a:prstGeom>
        </p:spPr>
      </p:pic>
      <p:pic>
        <p:nvPicPr>
          <p:cNvPr id="69" name="図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29979" y="5294613"/>
            <a:ext cx="304869" cy="457304"/>
          </a:xfrm>
          <a:prstGeom prst="rect">
            <a:avLst/>
          </a:prstGeom>
        </p:spPr>
      </p:pic>
      <p:pic>
        <p:nvPicPr>
          <p:cNvPr id="59" name="図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2586" y="5294613"/>
            <a:ext cx="304869" cy="457304"/>
          </a:xfrm>
          <a:prstGeom prst="rect">
            <a:avLst/>
          </a:prstGeom>
        </p:spPr>
      </p:pic>
      <p:pic>
        <p:nvPicPr>
          <p:cNvPr id="60" name="図 5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46556" y="5287322"/>
            <a:ext cx="304869" cy="457304"/>
          </a:xfrm>
          <a:prstGeom prst="rect">
            <a:avLst/>
          </a:prstGeom>
        </p:spPr>
      </p:pic>
      <p:pic>
        <p:nvPicPr>
          <p:cNvPr id="61" name="図 6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62185" y="5287322"/>
            <a:ext cx="304869" cy="457304"/>
          </a:xfrm>
          <a:prstGeom prst="rect">
            <a:avLst/>
          </a:prstGeom>
        </p:spPr>
      </p:pic>
      <p:pic>
        <p:nvPicPr>
          <p:cNvPr id="74" name="図 7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50526" y="5287322"/>
            <a:ext cx="304869" cy="457304"/>
          </a:xfrm>
          <a:prstGeom prst="rect">
            <a:avLst/>
          </a:prstGeom>
        </p:spPr>
      </p:pic>
      <p:pic>
        <p:nvPicPr>
          <p:cNvPr id="75" name="図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37717" y="5294613"/>
            <a:ext cx="304869" cy="457304"/>
          </a:xfrm>
          <a:prstGeom prst="rect">
            <a:avLst/>
          </a:prstGeom>
        </p:spPr>
      </p:pic>
      <p:pic>
        <p:nvPicPr>
          <p:cNvPr id="63" name="図 6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09950" y="5289334"/>
            <a:ext cx="304869" cy="457304"/>
          </a:xfrm>
          <a:prstGeom prst="rect">
            <a:avLst/>
          </a:prstGeom>
        </p:spPr>
      </p:pic>
      <p:pic>
        <p:nvPicPr>
          <p:cNvPr id="71" name="図 7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317035" y="5287322"/>
            <a:ext cx="304869" cy="457304"/>
          </a:xfrm>
          <a:prstGeom prst="rect">
            <a:avLst/>
          </a:prstGeom>
        </p:spPr>
      </p:pic>
      <p:pic>
        <p:nvPicPr>
          <p:cNvPr id="85" name="図 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1845" y="5294613"/>
            <a:ext cx="304869" cy="457304"/>
          </a:xfrm>
          <a:prstGeom prst="rect">
            <a:avLst/>
          </a:prstGeom>
        </p:spPr>
      </p:pic>
      <p:pic>
        <p:nvPicPr>
          <p:cNvPr id="86" name="図 8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15976" y="5294613"/>
            <a:ext cx="304869" cy="457304"/>
          </a:xfrm>
          <a:prstGeom prst="rect">
            <a:avLst/>
          </a:prstGeom>
        </p:spPr>
      </p:pic>
      <p:pic>
        <p:nvPicPr>
          <p:cNvPr id="87" name="図 8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05079" y="5283678"/>
            <a:ext cx="304869" cy="457304"/>
          </a:xfrm>
          <a:prstGeom prst="rect">
            <a:avLst/>
          </a:prstGeom>
        </p:spPr>
      </p:pic>
      <p:pic>
        <p:nvPicPr>
          <p:cNvPr id="88" name="図 8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95029" y="5278941"/>
            <a:ext cx="304869" cy="457304"/>
          </a:xfrm>
          <a:prstGeom prst="rect">
            <a:avLst/>
          </a:prstGeom>
        </p:spPr>
      </p:pic>
      <p:grpSp>
        <p:nvGrpSpPr>
          <p:cNvPr id="77" name="グループ化 76"/>
          <p:cNvGrpSpPr/>
          <p:nvPr/>
        </p:nvGrpSpPr>
        <p:grpSpPr>
          <a:xfrm>
            <a:off x="2364059" y="3654888"/>
            <a:ext cx="2261899" cy="1328398"/>
            <a:chOff x="2364059" y="3654888"/>
            <a:chExt cx="2261899" cy="1328398"/>
          </a:xfrm>
        </p:grpSpPr>
        <p:sp>
          <p:nvSpPr>
            <p:cNvPr id="72" name="曲折矢印 71"/>
            <p:cNvSpPr/>
            <p:nvPr/>
          </p:nvSpPr>
          <p:spPr bwMode="auto">
            <a:xfrm rot="5400000">
              <a:off x="2158180" y="3860767"/>
              <a:ext cx="1219200" cy="807441"/>
            </a:xfrm>
            <a:prstGeom prst="bentArrow">
              <a:avLst/>
            </a:prstGeom>
            <a:solidFill>
              <a:srgbClr val="00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pic>
          <p:nvPicPr>
            <p:cNvPr id="64" name="図 6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587658" y="3947646"/>
              <a:ext cx="952500" cy="95250"/>
            </a:xfrm>
            <a:prstGeom prst="rect">
              <a:avLst/>
            </a:prstGeom>
          </p:spPr>
        </p:pic>
        <p:pic>
          <p:nvPicPr>
            <p:cNvPr id="66" name="図 6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587658" y="4262933"/>
              <a:ext cx="952500" cy="95250"/>
            </a:xfrm>
            <a:prstGeom prst="rect">
              <a:avLst/>
            </a:prstGeom>
          </p:spPr>
        </p:pic>
        <p:pic>
          <p:nvPicPr>
            <p:cNvPr id="67" name="図 6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587658" y="4107140"/>
              <a:ext cx="952500" cy="95250"/>
            </a:xfrm>
            <a:prstGeom prst="rect">
              <a:avLst/>
            </a:prstGeom>
          </p:spPr>
        </p:pic>
        <p:pic>
          <p:nvPicPr>
            <p:cNvPr id="73" name="図 7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69933" y="3956580"/>
              <a:ext cx="952500" cy="95250"/>
            </a:xfrm>
            <a:prstGeom prst="rect">
              <a:avLst/>
            </a:prstGeom>
          </p:spPr>
        </p:pic>
        <p:pic>
          <p:nvPicPr>
            <p:cNvPr id="89" name="図 8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73458" y="4105242"/>
              <a:ext cx="952500" cy="95250"/>
            </a:xfrm>
            <a:prstGeom prst="rect">
              <a:avLst/>
            </a:prstGeom>
          </p:spPr>
        </p:pic>
        <p:pic>
          <p:nvPicPr>
            <p:cNvPr id="90" name="図 8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69932" y="4260905"/>
              <a:ext cx="952500" cy="95250"/>
            </a:xfrm>
            <a:prstGeom prst="rect">
              <a:avLst/>
            </a:prstGeom>
          </p:spPr>
        </p:pic>
        <p:pic>
          <p:nvPicPr>
            <p:cNvPr id="91" name="図 9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73458" y="4413290"/>
              <a:ext cx="952500" cy="95250"/>
            </a:xfrm>
            <a:prstGeom prst="rect">
              <a:avLst/>
            </a:prstGeom>
          </p:spPr>
        </p:pic>
        <p:pic>
          <p:nvPicPr>
            <p:cNvPr id="92" name="図 9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73458" y="4567210"/>
              <a:ext cx="952500" cy="95250"/>
            </a:xfrm>
            <a:prstGeom prst="rect">
              <a:avLst/>
            </a:prstGeom>
          </p:spPr>
        </p:pic>
        <p:pic>
          <p:nvPicPr>
            <p:cNvPr id="93" name="図 9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69933" y="4723237"/>
              <a:ext cx="952500" cy="95250"/>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69932" y="4888036"/>
              <a:ext cx="952500" cy="95250"/>
            </a:xfrm>
            <a:prstGeom prst="rect">
              <a:avLst/>
            </a:prstGeom>
          </p:spPr>
        </p:pic>
      </p:grpSp>
      <p:pic>
        <p:nvPicPr>
          <p:cNvPr id="95" name="図 9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2395028" y="2939686"/>
            <a:ext cx="304869" cy="457304"/>
          </a:xfrm>
          <a:prstGeom prst="rect">
            <a:avLst/>
          </a:prstGeom>
        </p:spPr>
      </p:pic>
      <p:sp>
        <p:nvSpPr>
          <p:cNvPr id="78" name="角丸四角形吹き出し 77"/>
          <p:cNvSpPr/>
          <p:nvPr/>
        </p:nvSpPr>
        <p:spPr bwMode="auto">
          <a:xfrm>
            <a:off x="6659499" y="4983287"/>
            <a:ext cx="2215872" cy="1364048"/>
          </a:xfrm>
          <a:prstGeom prst="wedgeRoundRectCallout">
            <a:avLst>
              <a:gd name="adj1" fmla="val -31008"/>
              <a:gd name="adj2" fmla="val 82192"/>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ロン</a:t>
            </a:r>
            <a:r>
              <a:rPr lang="ja-JP" altLang="en-US" dirty="0"/>
              <a:t>！</a:t>
            </a:r>
            <a:endParaRPr lang="en-US" altLang="ja-JP"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outerShdw blurRad="38100" dist="38100" dir="2700000" algn="tl">
                    <a:srgbClr val="000000">
                      <a:alpha val="43137"/>
                    </a:srgbClr>
                  </a:outerShdw>
                </a:effectLst>
              </a:rPr>
              <a:t>發混一色一盃口</a:t>
            </a:r>
            <a:endParaRPr kumimoji="1" lang="en-US" altLang="ja-JP" sz="2000" b="0" i="0" u="none" strike="noStrike" cap="none" normalizeH="0" baseline="0" dirty="0">
              <a:ln>
                <a:noFill/>
              </a:ln>
              <a:solidFill>
                <a:schemeClr val="tx1"/>
              </a:solidFill>
              <a:effectLst>
                <a:outerShdw blurRad="38100" dist="38100" dir="2700000" algn="tl">
                  <a:srgbClr val="000000">
                    <a:alpha val="43137"/>
                  </a:srgbClr>
                </a:outerShdw>
              </a:effectLst>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7700</a:t>
            </a:r>
            <a:r>
              <a:rPr lang="ja-JP" altLang="en-US" sz="2400"/>
              <a:t>点</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endParaRPr>
          </a:p>
        </p:txBody>
      </p:sp>
      <p:sp>
        <p:nvSpPr>
          <p:cNvPr id="96" name="テキスト ボックス 95"/>
          <p:cNvSpPr txBox="1"/>
          <p:nvPr/>
        </p:nvSpPr>
        <p:spPr>
          <a:xfrm>
            <a:off x="3732329" y="5985289"/>
            <a:ext cx="1104790" cy="523220"/>
          </a:xfrm>
          <a:prstGeom prst="rect">
            <a:avLst/>
          </a:prstGeom>
          <a:noFill/>
        </p:spPr>
        <p:txBody>
          <a:bodyPr wrap="none" rtlCol="0">
            <a:spAutoFit/>
          </a:bodyPr>
          <a:lstStyle/>
          <a:p>
            <a:r>
              <a:rPr lang="en-US" altLang="ja-JP" dirty="0"/>
              <a:t>32</a:t>
            </a:r>
            <a:r>
              <a:rPr kumimoji="1" lang="en-US" altLang="ja-JP" dirty="0"/>
              <a:t>,700</a:t>
            </a:r>
            <a:endParaRPr kumimoji="1" lang="ja-JP" altLang="en-US" dirty="0"/>
          </a:p>
        </p:txBody>
      </p:sp>
      <p:sp>
        <p:nvSpPr>
          <p:cNvPr id="97" name="テキスト ボックス 96"/>
          <p:cNvSpPr txBox="1"/>
          <p:nvPr/>
        </p:nvSpPr>
        <p:spPr>
          <a:xfrm>
            <a:off x="270097" y="3873629"/>
            <a:ext cx="1104790" cy="523220"/>
          </a:xfrm>
          <a:prstGeom prst="rect">
            <a:avLst/>
          </a:prstGeom>
          <a:noFill/>
        </p:spPr>
        <p:txBody>
          <a:bodyPr wrap="none" rtlCol="0">
            <a:spAutoFit/>
          </a:bodyPr>
          <a:lstStyle/>
          <a:p>
            <a:r>
              <a:rPr lang="en-US" altLang="ja-JP" dirty="0"/>
              <a:t>27</a:t>
            </a:r>
            <a:r>
              <a:rPr kumimoji="1" lang="en-US" altLang="ja-JP" dirty="0"/>
              <a:t>,300</a:t>
            </a:r>
            <a:endParaRPr kumimoji="1" lang="ja-JP" altLang="en-US" dirty="0"/>
          </a:p>
        </p:txBody>
      </p:sp>
      <p:sp>
        <p:nvSpPr>
          <p:cNvPr id="98" name="角丸四角形吹き出し 97"/>
          <p:cNvSpPr/>
          <p:nvPr/>
        </p:nvSpPr>
        <p:spPr bwMode="auto">
          <a:xfrm>
            <a:off x="6367054" y="1392354"/>
            <a:ext cx="1751097" cy="1045696"/>
          </a:xfrm>
          <a:prstGeom prst="wedgeRoundRectCallout">
            <a:avLst>
              <a:gd name="adj1" fmla="val -44795"/>
              <a:gd name="adj2" fmla="val -8026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ラッキー！</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t>1</a:t>
            </a:r>
            <a:r>
              <a:rPr lang="ja-JP" altLang="en-US" sz="2400" dirty="0"/>
              <a:t>位になれた</a:t>
            </a:r>
            <a:endParaRPr lang="en-US" altLang="ja-JP" sz="2400" dirty="0"/>
          </a:p>
        </p:txBody>
      </p:sp>
      <p:sp>
        <p:nvSpPr>
          <p:cNvPr id="79" name="角丸四角形吹き出し 78"/>
          <p:cNvSpPr/>
          <p:nvPr/>
        </p:nvSpPr>
        <p:spPr bwMode="auto">
          <a:xfrm>
            <a:off x="6705600" y="3429000"/>
            <a:ext cx="1903497" cy="1045696"/>
          </a:xfrm>
          <a:prstGeom prst="wedgeRoundRectCallout">
            <a:avLst>
              <a:gd name="adj1" fmla="val 78670"/>
              <a:gd name="adj2" fmla="val -1508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最下位に</a:t>
            </a:r>
            <a:endParaRPr lang="en-US" altLang="ja-JP" sz="2400" dirty="0"/>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落ちてしまった</a:t>
            </a:r>
            <a:endParaRPr lang="en-US" altLang="ja-JP" sz="2400" dirty="0"/>
          </a:p>
        </p:txBody>
      </p:sp>
    </p:spTree>
    <p:extLst>
      <p:ext uri="{BB962C8B-B14F-4D97-AF65-F5344CB8AC3E}">
        <p14:creationId xmlns:p14="http://schemas.microsoft.com/office/powerpoint/2010/main" val="37554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 calcmode="lin" valueType="num">
                                      <p:cBhvr additive="base">
                                        <p:cTn id="7" dur="500" fill="hold"/>
                                        <p:tgtEl>
                                          <p:spTgt spid="95"/>
                                        </p:tgtEl>
                                        <p:attrNameLst>
                                          <p:attrName>ppt_x</p:attrName>
                                        </p:attrNameLst>
                                      </p:cBhvr>
                                      <p:tavLst>
                                        <p:tav tm="0">
                                          <p:val>
                                            <p:strVal val="0-#ppt_w/2"/>
                                          </p:val>
                                        </p:tav>
                                        <p:tav tm="100000">
                                          <p:val>
                                            <p:strVal val="#ppt_x"/>
                                          </p:val>
                                        </p:tav>
                                      </p:tavLst>
                                    </p:anim>
                                    <p:anim calcmode="lin" valueType="num">
                                      <p:cBhvr additive="base">
                                        <p:cTn id="8" dur="500" fill="hold"/>
                                        <p:tgtEl>
                                          <p:spTgt spid="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78"/>
                                        </p:tgtEl>
                                        <p:attrNameLst>
                                          <p:attrName>style.visibility</p:attrName>
                                        </p:attrNameLst>
                                      </p:cBhvr>
                                      <p:to>
                                        <p:strVal val="visible"/>
                                      </p:to>
                                    </p:set>
                                    <p:animEffect transition="in" filter="checkerboard(across)">
                                      <p:cBhvr>
                                        <p:cTn id="13" dur="500"/>
                                        <p:tgtEl>
                                          <p:spTgt spid="7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77"/>
                                        </p:tgtEl>
                                        <p:attrNameLst>
                                          <p:attrName>style.visibility</p:attrName>
                                        </p:attrNameLst>
                                      </p:cBhvr>
                                      <p:to>
                                        <p:strVal val="visible"/>
                                      </p:to>
                                    </p:set>
                                    <p:animEffect transition="in" filter="wipe(up)">
                                      <p:cBhvr>
                                        <p:cTn id="18" dur="500"/>
                                        <p:tgtEl>
                                          <p:spTgt spid="77"/>
                                        </p:tgtEl>
                                      </p:cBhvr>
                                    </p:animEffect>
                                  </p:childTnLst>
                                </p:cTn>
                              </p:par>
                            </p:childTnLst>
                          </p:cTn>
                        </p:par>
                        <p:par>
                          <p:cTn id="19" fill="hold">
                            <p:stCondLst>
                              <p:cond delay="500"/>
                            </p:stCondLst>
                            <p:childTnLst>
                              <p:par>
                                <p:cTn id="20" presetID="5" presetClass="entr" presetSubtype="10"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checkerboard(across)">
                                      <p:cBhvr>
                                        <p:cTn id="22" dur="500"/>
                                        <p:tgtEl>
                                          <p:spTgt spid="57"/>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84"/>
                                        </p:tgtEl>
                                        <p:attrNameLst>
                                          <p:attrName>style.visibility</p:attrName>
                                        </p:attrNameLst>
                                      </p:cBhvr>
                                      <p:to>
                                        <p:strVal val="visible"/>
                                      </p:to>
                                    </p:set>
                                    <p:animEffect transition="in" filter="checkerboard(across)">
                                      <p:cBhvr>
                                        <p:cTn id="25" dur="500"/>
                                        <p:tgtEl>
                                          <p:spTgt spid="84"/>
                                        </p:tgtEl>
                                      </p:cBhvr>
                                    </p:animEffect>
                                  </p:childTnLst>
                                </p:cTn>
                              </p:par>
                            </p:childTnLst>
                          </p:cTn>
                        </p:par>
                        <p:par>
                          <p:cTn id="26" fill="hold">
                            <p:stCondLst>
                              <p:cond delay="1000"/>
                            </p:stCondLst>
                            <p:childTnLst>
                              <p:par>
                                <p:cTn id="27" presetID="5" presetClass="entr" presetSubtype="10" fill="hold" grpId="0" nodeType="after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checkerboard(across)">
                                      <p:cBhvr>
                                        <p:cTn id="29" dur="500"/>
                                        <p:tgtEl>
                                          <p:spTgt spid="96"/>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checkerboard(across)">
                                      <p:cBhvr>
                                        <p:cTn id="32" dur="500"/>
                                        <p:tgtEl>
                                          <p:spTgt spid="9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8"/>
                                        </p:tgtEl>
                                        <p:attrNameLst>
                                          <p:attrName>style.visibility</p:attrName>
                                        </p:attrNameLst>
                                      </p:cBhvr>
                                      <p:to>
                                        <p:strVal val="visible"/>
                                      </p:to>
                                    </p:set>
                                    <p:animEffect transition="in" filter="checkerboard(across)">
                                      <p:cBhvr>
                                        <p:cTn id="37" dur="500"/>
                                        <p:tgtEl>
                                          <p:spTgt spid="98"/>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79"/>
                                        </p:tgtEl>
                                        <p:attrNameLst>
                                          <p:attrName>style.visibility</p:attrName>
                                        </p:attrNameLst>
                                      </p:cBhvr>
                                      <p:to>
                                        <p:strVal val="visible"/>
                                      </p:to>
                                    </p:set>
                                    <p:animEffect transition="in" filter="checkerboard(across)">
                                      <p:cBhvr>
                                        <p:cTn id="42"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84" grpId="0"/>
      <p:bldP spid="78" grpId="0" animBg="1"/>
      <p:bldP spid="96" grpId="0"/>
      <p:bldP spid="97" grpId="0"/>
      <p:bldP spid="98" grpId="0" animBg="1"/>
      <p:bldP spid="79"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0" y="274638"/>
            <a:ext cx="8229600" cy="1143000"/>
          </a:xfrm>
        </p:spPr>
        <p:txBody>
          <a:bodyPr/>
          <a:lstStyle/>
          <a:p>
            <a:r>
              <a:rPr lang="ja-JP" altLang="en-US" dirty="0"/>
              <a:t>フランスのジャンケン</a:t>
            </a:r>
            <a:endParaRPr kumimoji="1" lang="ja-JP" altLang="en-US" dirty="0"/>
          </a:p>
        </p:txBody>
      </p:sp>
      <p:graphicFrame>
        <p:nvGraphicFramePr>
          <p:cNvPr id="24" name="表 23"/>
          <p:cNvGraphicFramePr>
            <a:graphicFrameLocks noGrp="1"/>
          </p:cNvGraphicFramePr>
          <p:nvPr/>
        </p:nvGraphicFramePr>
        <p:xfrm>
          <a:off x="1143000" y="2133600"/>
          <a:ext cx="6629399" cy="4495799"/>
        </p:xfrm>
        <a:graphic>
          <a:graphicData uri="http://schemas.openxmlformats.org/drawingml/2006/table">
            <a:tbl>
              <a:tblPr firstRow="1" bandRow="1">
                <a:tableStyleId>{5C22544A-7EE6-4342-B048-85BDC9FD1C3A}</a:tableStyleId>
              </a:tblPr>
              <a:tblGrid>
                <a:gridCol w="609429">
                  <a:extLst>
                    <a:ext uri="{9D8B030D-6E8A-4147-A177-3AD203B41FA5}">
                      <a16:colId xmlns:a16="http://schemas.microsoft.com/office/drawing/2014/main" val="20000"/>
                    </a:ext>
                  </a:extLst>
                </a:gridCol>
                <a:gridCol w="1203994">
                  <a:extLst>
                    <a:ext uri="{9D8B030D-6E8A-4147-A177-3AD203B41FA5}">
                      <a16:colId xmlns:a16="http://schemas.microsoft.com/office/drawing/2014/main" val="20001"/>
                    </a:ext>
                  </a:extLst>
                </a:gridCol>
                <a:gridCol w="1203994">
                  <a:extLst>
                    <a:ext uri="{9D8B030D-6E8A-4147-A177-3AD203B41FA5}">
                      <a16:colId xmlns:a16="http://schemas.microsoft.com/office/drawing/2014/main" val="20002"/>
                    </a:ext>
                  </a:extLst>
                </a:gridCol>
                <a:gridCol w="1203994">
                  <a:extLst>
                    <a:ext uri="{9D8B030D-6E8A-4147-A177-3AD203B41FA5}">
                      <a16:colId xmlns:a16="http://schemas.microsoft.com/office/drawing/2014/main" val="20003"/>
                    </a:ext>
                  </a:extLst>
                </a:gridCol>
                <a:gridCol w="1203994">
                  <a:extLst>
                    <a:ext uri="{9D8B030D-6E8A-4147-A177-3AD203B41FA5}">
                      <a16:colId xmlns:a16="http://schemas.microsoft.com/office/drawing/2014/main" val="20004"/>
                    </a:ext>
                  </a:extLst>
                </a:gridCol>
                <a:gridCol w="1203994">
                  <a:extLst>
                    <a:ext uri="{9D8B030D-6E8A-4147-A177-3AD203B41FA5}">
                      <a16:colId xmlns:a16="http://schemas.microsoft.com/office/drawing/2014/main" val="20005"/>
                    </a:ext>
                  </a:extLst>
                </a:gridCol>
              </a:tblGrid>
              <a:tr h="705224">
                <a:tc rowSpan="2" gridSpan="2">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rowSpan="2" hMerge="1">
                  <a:txBody>
                    <a:bodyPr/>
                    <a:lstStyle/>
                    <a:p>
                      <a:pPr algn="ctr"/>
                      <a:endParaRPr kumimoji="1" lang="ja-JP" altLang="en-US" sz="2400" baseline="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gridSpan="4">
                  <a:txBody>
                    <a:bodyPr/>
                    <a:lstStyle/>
                    <a:p>
                      <a:pPr algn="ctr"/>
                      <a:r>
                        <a:rPr kumimoji="1" lang="ja-JP" altLang="en-US" sz="2400" baseline="0" dirty="0">
                          <a:solidFill>
                            <a:schemeClr val="tx1"/>
                          </a:solidFill>
                        </a:rPr>
                        <a:t>○番の手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h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758115">
                <a:tc gridSpan="2" vMerge="1">
                  <a:txBody>
                    <a:bodyPr/>
                    <a:lstStyle/>
                    <a:p>
                      <a:pPr algn="ctr"/>
                      <a:endParaRPr kumimoji="1" lang="ja-JP" altLang="en-US" sz="2400" baseline="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vMerge="1">
                  <a:txBody>
                    <a:bodyPr/>
                    <a:lstStyle/>
                    <a:p>
                      <a:pPr algn="ctr"/>
                      <a:endParaRPr kumimoji="1" lang="ja-JP" altLang="en-US" sz="2400" baseline="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758115">
                <a:tc rowSpan="4">
                  <a:txBody>
                    <a:bodyPr/>
                    <a:lstStyle/>
                    <a:p>
                      <a:pPr algn="ctr"/>
                      <a:r>
                        <a:rPr kumimoji="1" lang="en-US" altLang="ja-JP" sz="2400" baseline="0" dirty="0">
                          <a:solidFill>
                            <a:schemeClr val="tx1"/>
                          </a:solidFill>
                        </a:rPr>
                        <a:t>×</a:t>
                      </a:r>
                    </a:p>
                    <a:p>
                      <a:pPr algn="ctr"/>
                      <a:r>
                        <a:rPr kumimoji="1" lang="ja-JP" altLang="en-US" sz="2400" baseline="0" dirty="0">
                          <a:solidFill>
                            <a:schemeClr val="tx1"/>
                          </a:solidFill>
                        </a:rPr>
                        <a:t>番</a:t>
                      </a:r>
                      <a:endParaRPr kumimoji="1" lang="en-US" altLang="ja-JP" sz="2400" baseline="0" dirty="0">
                        <a:solidFill>
                          <a:schemeClr val="tx1"/>
                        </a:solidFill>
                      </a:endParaRPr>
                    </a:p>
                    <a:p>
                      <a:pPr algn="ctr"/>
                      <a:r>
                        <a:rPr kumimoji="1" lang="ja-JP" altLang="en-US" sz="2400" baseline="0" dirty="0">
                          <a:solidFill>
                            <a:schemeClr val="tx1"/>
                          </a:solidFill>
                        </a:rPr>
                        <a:t>の</a:t>
                      </a:r>
                      <a:endParaRPr kumimoji="1" lang="en-US" altLang="ja-JP" sz="2400" baseline="0" dirty="0">
                        <a:solidFill>
                          <a:schemeClr val="tx1"/>
                        </a:solidFill>
                      </a:endParaRPr>
                    </a:p>
                    <a:p>
                      <a:pPr algn="ctr"/>
                      <a:r>
                        <a:rPr kumimoji="1" lang="ja-JP" altLang="en-US" sz="2400" baseline="0" dirty="0">
                          <a:solidFill>
                            <a:schemeClr val="tx1"/>
                          </a:solidFill>
                        </a:rPr>
                        <a:t>手</a:t>
                      </a:r>
                      <a:endParaRPr kumimoji="1" lang="en-US" altLang="ja-JP"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758115">
                <a:tc vMerge="1">
                  <a:txBody>
                    <a:bodyPr/>
                    <a:lstStyle/>
                    <a:p>
                      <a:pPr algn="ctr"/>
                      <a:endParaRPr kumimoji="1" lang="ja-JP" altLang="en-US" sz="320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758115">
                <a:tc v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758115">
                <a:tc vMerge="1">
                  <a:txBody>
                    <a:bodyPr/>
                    <a:lstStyle/>
                    <a:p>
                      <a:pPr algn="ctr"/>
                      <a:endParaRPr kumimoji="1" lang="en-US" altLang="ja-JP"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bl>
          </a:graphicData>
        </a:graphic>
      </p:graphicFrame>
      <p:pic>
        <p:nvPicPr>
          <p:cNvPr id="25" name="図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600" y="2971800"/>
            <a:ext cx="602701" cy="602701"/>
          </a:xfrm>
          <a:prstGeom prst="rect">
            <a:avLst/>
          </a:prstGeom>
        </p:spPr>
      </p:pic>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5800" y="2895600"/>
            <a:ext cx="592310" cy="696225"/>
          </a:xfrm>
          <a:prstGeom prst="rect">
            <a:avLst/>
          </a:prstGeom>
        </p:spPr>
      </p:pic>
      <p:pic>
        <p:nvPicPr>
          <p:cNvPr id="27" name="図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38800" y="2895600"/>
            <a:ext cx="644268" cy="644268"/>
          </a:xfrm>
          <a:prstGeom prst="rect">
            <a:avLst/>
          </a:prstGeom>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657600"/>
            <a:ext cx="602701" cy="602701"/>
          </a:xfrm>
          <a:prstGeom prst="rect">
            <a:avLst/>
          </a:prstGeom>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7400" y="4419600"/>
            <a:ext cx="592310" cy="696225"/>
          </a:xfrm>
          <a:prstGeom prst="rect">
            <a:avLst/>
          </a:prstGeom>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57400" y="5181600"/>
            <a:ext cx="644268" cy="644268"/>
          </a:xfrm>
          <a:prstGeom prst="rect">
            <a:avLst/>
          </a:prstGeom>
        </p:spPr>
      </p:pic>
      <p:pic>
        <p:nvPicPr>
          <p:cNvPr id="31" name="図 30" descr="M-j_tsubo.gif"/>
          <p:cNvPicPr>
            <a:picLocks noChangeAspect="1"/>
          </p:cNvPicPr>
          <p:nvPr/>
        </p:nvPicPr>
        <p:blipFill>
          <a:blip r:embed="rId6" cstate="print"/>
          <a:stretch>
            <a:fillRect/>
          </a:stretch>
        </p:blipFill>
        <p:spPr>
          <a:xfrm>
            <a:off x="6781800" y="2971800"/>
            <a:ext cx="762000" cy="571500"/>
          </a:xfrm>
          <a:prstGeom prst="rect">
            <a:avLst/>
          </a:prstGeom>
        </p:spPr>
      </p:pic>
      <p:pic>
        <p:nvPicPr>
          <p:cNvPr id="32" name="図 31" descr="M-j_tsubo.gif"/>
          <p:cNvPicPr>
            <a:picLocks noChangeAspect="1"/>
          </p:cNvPicPr>
          <p:nvPr/>
        </p:nvPicPr>
        <p:blipFill>
          <a:blip r:embed="rId6" cstate="print"/>
          <a:stretch>
            <a:fillRect/>
          </a:stretch>
        </p:blipFill>
        <p:spPr>
          <a:xfrm>
            <a:off x="1981200" y="6019800"/>
            <a:ext cx="762000" cy="571500"/>
          </a:xfrm>
          <a:prstGeom prst="rect">
            <a:avLst/>
          </a:prstGeom>
        </p:spPr>
      </p:pic>
    </p:spTree>
    <p:extLst>
      <p:ext uri="{BB962C8B-B14F-4D97-AF65-F5344CB8AC3E}">
        <p14:creationId xmlns:p14="http://schemas.microsoft.com/office/powerpoint/2010/main" val="2459433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a:t>
            </a:r>
            <a:r>
              <a:rPr lang="ja-JP" altLang="en-US" dirty="0"/>
              <a:t>フランスのじゃんけん</a:t>
            </a:r>
            <a:endParaRPr kumimoji="1" lang="ja-JP" altLang="en-US" dirty="0"/>
          </a:p>
        </p:txBody>
      </p:sp>
      <p:sp>
        <p:nvSpPr>
          <p:cNvPr id="3" name="コンテンツ プレースホルダー 2"/>
          <p:cNvSpPr>
            <a:spLocks noGrp="1"/>
          </p:cNvSpPr>
          <p:nvPr>
            <p:ph idx="1"/>
          </p:nvPr>
        </p:nvSpPr>
        <p:spPr>
          <a:xfrm>
            <a:off x="457200" y="1371600"/>
            <a:ext cx="8382000" cy="1219200"/>
          </a:xfrm>
        </p:spPr>
        <p:txBody>
          <a:bodyPr/>
          <a:lstStyle/>
          <a:p>
            <a:r>
              <a:rPr lang="ja-JP" altLang="en-US" dirty="0"/>
              <a:t>他の選択肢に劣る選択肢はあるか？</a:t>
            </a:r>
            <a:endParaRPr kumimoji="1" lang="en-US" altLang="ja-JP" dirty="0"/>
          </a:p>
        </p:txBody>
      </p:sp>
      <p:graphicFrame>
        <p:nvGraphicFramePr>
          <p:cNvPr id="24" name="表 23"/>
          <p:cNvGraphicFramePr>
            <a:graphicFrameLocks noGrp="1"/>
          </p:cNvGraphicFramePr>
          <p:nvPr>
            <p:extLst>
              <p:ext uri="{D42A27DB-BD31-4B8C-83A1-F6EECF244321}">
                <p14:modId xmlns:p14="http://schemas.microsoft.com/office/powerpoint/2010/main" val="1329881176"/>
              </p:ext>
            </p:extLst>
          </p:nvPr>
        </p:nvGraphicFramePr>
        <p:xfrm>
          <a:off x="1143000" y="2133600"/>
          <a:ext cx="6629399" cy="4495799"/>
        </p:xfrm>
        <a:graphic>
          <a:graphicData uri="http://schemas.openxmlformats.org/drawingml/2006/table">
            <a:tbl>
              <a:tblPr firstRow="1" bandRow="1">
                <a:tableStyleId>{5C22544A-7EE6-4342-B048-85BDC9FD1C3A}</a:tableStyleId>
              </a:tblPr>
              <a:tblGrid>
                <a:gridCol w="609429">
                  <a:extLst>
                    <a:ext uri="{9D8B030D-6E8A-4147-A177-3AD203B41FA5}">
                      <a16:colId xmlns:a16="http://schemas.microsoft.com/office/drawing/2014/main" val="20000"/>
                    </a:ext>
                  </a:extLst>
                </a:gridCol>
                <a:gridCol w="1203994">
                  <a:extLst>
                    <a:ext uri="{9D8B030D-6E8A-4147-A177-3AD203B41FA5}">
                      <a16:colId xmlns:a16="http://schemas.microsoft.com/office/drawing/2014/main" val="20001"/>
                    </a:ext>
                  </a:extLst>
                </a:gridCol>
                <a:gridCol w="1203994">
                  <a:extLst>
                    <a:ext uri="{9D8B030D-6E8A-4147-A177-3AD203B41FA5}">
                      <a16:colId xmlns:a16="http://schemas.microsoft.com/office/drawing/2014/main" val="20002"/>
                    </a:ext>
                  </a:extLst>
                </a:gridCol>
                <a:gridCol w="1203994">
                  <a:extLst>
                    <a:ext uri="{9D8B030D-6E8A-4147-A177-3AD203B41FA5}">
                      <a16:colId xmlns:a16="http://schemas.microsoft.com/office/drawing/2014/main" val="20003"/>
                    </a:ext>
                  </a:extLst>
                </a:gridCol>
                <a:gridCol w="1203994">
                  <a:extLst>
                    <a:ext uri="{9D8B030D-6E8A-4147-A177-3AD203B41FA5}">
                      <a16:colId xmlns:a16="http://schemas.microsoft.com/office/drawing/2014/main" val="20004"/>
                    </a:ext>
                  </a:extLst>
                </a:gridCol>
                <a:gridCol w="1203994">
                  <a:extLst>
                    <a:ext uri="{9D8B030D-6E8A-4147-A177-3AD203B41FA5}">
                      <a16:colId xmlns:a16="http://schemas.microsoft.com/office/drawing/2014/main" val="20005"/>
                    </a:ext>
                  </a:extLst>
                </a:gridCol>
              </a:tblGrid>
              <a:tr h="705224">
                <a:tc rowSpan="2" gridSpan="2">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rowSpan="2" hMerge="1">
                  <a:txBody>
                    <a:bodyPr/>
                    <a:lstStyle/>
                    <a:p>
                      <a:pPr algn="ctr"/>
                      <a:endParaRPr kumimoji="1" lang="ja-JP" altLang="en-US" sz="2400" baseline="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gridSpan="4">
                  <a:txBody>
                    <a:bodyPr/>
                    <a:lstStyle/>
                    <a:p>
                      <a:pPr algn="ctr"/>
                      <a:r>
                        <a:rPr kumimoji="1" lang="ja-JP" altLang="en-US" sz="2400" baseline="0" dirty="0">
                          <a:solidFill>
                            <a:schemeClr val="tx1"/>
                          </a:solidFill>
                        </a:rPr>
                        <a:t>○番の手</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h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a:txBody>
                    <a:bodyPr/>
                    <a:lstStyle/>
                    <a:p>
                      <a:pPr algn="ctr"/>
                      <a:endParaRPr kumimoji="1" lang="ja-JP" altLang="en-US"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758115">
                <a:tc gridSpan="2" vMerge="1">
                  <a:txBody>
                    <a:bodyPr/>
                    <a:lstStyle/>
                    <a:p>
                      <a:pPr algn="ctr"/>
                      <a:endParaRPr kumimoji="1" lang="ja-JP" altLang="en-US" sz="2400" baseline="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hMerge="1" vMerge="1">
                  <a:txBody>
                    <a:bodyPr/>
                    <a:lstStyle/>
                    <a:p>
                      <a:pPr algn="ctr"/>
                      <a:endParaRPr kumimoji="1" lang="ja-JP" altLang="en-US" sz="2400" baseline="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758115">
                <a:tc rowSpan="4">
                  <a:txBody>
                    <a:bodyPr/>
                    <a:lstStyle/>
                    <a:p>
                      <a:pPr algn="ctr"/>
                      <a:r>
                        <a:rPr kumimoji="1" lang="en-US" altLang="ja-JP" sz="2400" baseline="0" dirty="0">
                          <a:solidFill>
                            <a:schemeClr val="tx1"/>
                          </a:solidFill>
                        </a:rPr>
                        <a:t>×</a:t>
                      </a:r>
                    </a:p>
                    <a:p>
                      <a:pPr algn="ctr"/>
                      <a:r>
                        <a:rPr kumimoji="1" lang="ja-JP" altLang="en-US" sz="2400" baseline="0" dirty="0">
                          <a:solidFill>
                            <a:schemeClr val="tx1"/>
                          </a:solidFill>
                        </a:rPr>
                        <a:t>番</a:t>
                      </a:r>
                      <a:endParaRPr kumimoji="1" lang="en-US" altLang="ja-JP" sz="2400" baseline="0" dirty="0">
                        <a:solidFill>
                          <a:schemeClr val="tx1"/>
                        </a:solidFill>
                      </a:endParaRPr>
                    </a:p>
                    <a:p>
                      <a:pPr algn="ctr"/>
                      <a:r>
                        <a:rPr kumimoji="1" lang="ja-JP" altLang="en-US" sz="2400" baseline="0" dirty="0">
                          <a:solidFill>
                            <a:schemeClr val="tx1"/>
                          </a:solidFill>
                        </a:rPr>
                        <a:t>の</a:t>
                      </a:r>
                      <a:endParaRPr kumimoji="1" lang="en-US" altLang="ja-JP" sz="2400" baseline="0" dirty="0">
                        <a:solidFill>
                          <a:schemeClr val="tx1"/>
                        </a:solidFill>
                      </a:endParaRPr>
                    </a:p>
                    <a:p>
                      <a:pPr algn="ctr"/>
                      <a:r>
                        <a:rPr kumimoji="1" lang="ja-JP" altLang="en-US" sz="2400" baseline="0" dirty="0">
                          <a:solidFill>
                            <a:schemeClr val="tx1"/>
                          </a:solidFill>
                        </a:rPr>
                        <a:t>手</a:t>
                      </a:r>
                      <a:endParaRPr kumimoji="1" lang="en-US" altLang="ja-JP"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758115">
                <a:tc vMerge="1">
                  <a:txBody>
                    <a:bodyPr/>
                    <a:lstStyle/>
                    <a:p>
                      <a:pPr algn="ctr"/>
                      <a:endParaRPr kumimoji="1" lang="ja-JP" altLang="en-US" sz="320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758115">
                <a:tc vMerge="1">
                  <a:txBody>
                    <a:bodyPr/>
                    <a:lstStyle/>
                    <a:p>
                      <a:pPr algn="ctr"/>
                      <a:endParaRPr kumimoji="1" lang="ja-JP" altLang="en-US" sz="3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758115">
                <a:tc vMerge="1">
                  <a:txBody>
                    <a:bodyPr/>
                    <a:lstStyle/>
                    <a:p>
                      <a:pPr algn="ctr"/>
                      <a:endParaRPr kumimoji="1" lang="en-US" altLang="ja-JP" sz="2400" baseline="0" dirty="0">
                        <a:solidFill>
                          <a:schemeClr val="tx1"/>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endParaRPr kumimoji="1" lang="ja-JP" altLang="en-US" sz="2400" baseline="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3200" baseline="0" dirty="0">
                          <a:solidFill>
                            <a:schemeClr val="bg2"/>
                          </a:solidFill>
                        </a:rPr>
                        <a:t>×</a:t>
                      </a:r>
                      <a:endParaRPr kumimoji="1" lang="ja-JP" altLang="en-US" sz="3200" baseline="0" dirty="0">
                        <a:solidFill>
                          <a:schemeClr val="bg2"/>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3200" baseline="0" dirty="0">
                          <a:solidFill>
                            <a:schemeClr val="bg2"/>
                          </a:solidFill>
                        </a:rPr>
                        <a: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bl>
          </a:graphicData>
        </a:graphic>
      </p:graphicFrame>
      <p:pic>
        <p:nvPicPr>
          <p:cNvPr id="25" name="図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600" y="2971800"/>
            <a:ext cx="602701" cy="602701"/>
          </a:xfrm>
          <a:prstGeom prst="rect">
            <a:avLst/>
          </a:prstGeom>
        </p:spPr>
      </p:pic>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5800" y="2895600"/>
            <a:ext cx="592310" cy="696225"/>
          </a:xfrm>
          <a:prstGeom prst="rect">
            <a:avLst/>
          </a:prstGeom>
        </p:spPr>
      </p:pic>
      <p:pic>
        <p:nvPicPr>
          <p:cNvPr id="27" name="図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38800" y="2895600"/>
            <a:ext cx="644268" cy="644268"/>
          </a:xfrm>
          <a:prstGeom prst="rect">
            <a:avLst/>
          </a:prstGeom>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3657600"/>
            <a:ext cx="602701" cy="602701"/>
          </a:xfrm>
          <a:prstGeom prst="rect">
            <a:avLst/>
          </a:prstGeom>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7400" y="4419600"/>
            <a:ext cx="592310" cy="696225"/>
          </a:xfrm>
          <a:prstGeom prst="rect">
            <a:avLst/>
          </a:prstGeom>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57400" y="5181600"/>
            <a:ext cx="644268" cy="644268"/>
          </a:xfrm>
          <a:prstGeom prst="rect">
            <a:avLst/>
          </a:prstGeom>
        </p:spPr>
      </p:pic>
      <p:pic>
        <p:nvPicPr>
          <p:cNvPr id="31" name="図 30" descr="M-j_tsubo.gif"/>
          <p:cNvPicPr>
            <a:picLocks noChangeAspect="1"/>
          </p:cNvPicPr>
          <p:nvPr/>
        </p:nvPicPr>
        <p:blipFill>
          <a:blip r:embed="rId6" cstate="print"/>
          <a:stretch>
            <a:fillRect/>
          </a:stretch>
        </p:blipFill>
        <p:spPr>
          <a:xfrm>
            <a:off x="6781800" y="2971800"/>
            <a:ext cx="762000" cy="571500"/>
          </a:xfrm>
          <a:prstGeom prst="rect">
            <a:avLst/>
          </a:prstGeom>
        </p:spPr>
      </p:pic>
      <p:pic>
        <p:nvPicPr>
          <p:cNvPr id="32" name="図 31" descr="M-j_tsubo.gif"/>
          <p:cNvPicPr>
            <a:picLocks noChangeAspect="1"/>
          </p:cNvPicPr>
          <p:nvPr/>
        </p:nvPicPr>
        <p:blipFill>
          <a:blip r:embed="rId6" cstate="print"/>
          <a:stretch>
            <a:fillRect/>
          </a:stretch>
        </p:blipFill>
        <p:spPr>
          <a:xfrm>
            <a:off x="1981200" y="6019800"/>
            <a:ext cx="762000" cy="571500"/>
          </a:xfrm>
          <a:prstGeom prst="rect">
            <a:avLst/>
          </a:prstGeom>
        </p:spPr>
      </p:pic>
    </p:spTree>
    <p:extLst>
      <p:ext uri="{BB962C8B-B14F-4D97-AF65-F5344CB8AC3E}">
        <p14:creationId xmlns:p14="http://schemas.microsoft.com/office/powerpoint/2010/main" val="21712600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a:t>
            </a:r>
            <a:r>
              <a:rPr kumimoji="1" lang="en-US" altLang="ja-JP" dirty="0"/>
              <a:t>3</a:t>
            </a:r>
            <a:r>
              <a:rPr kumimoji="1" lang="ja-JP" altLang="en-US" dirty="0"/>
              <a:t>目並べの</a:t>
            </a:r>
            <a:r>
              <a:rPr lang="ja-JP" altLang="en-US" dirty="0"/>
              <a:t>局面</a:t>
            </a:r>
            <a:endParaRPr kumimoji="1" lang="ja-JP" altLang="en-US" dirty="0"/>
          </a:p>
        </p:txBody>
      </p:sp>
      <p:sp>
        <p:nvSpPr>
          <p:cNvPr id="3" name="コンテンツ プレースホルダー 2"/>
          <p:cNvSpPr>
            <a:spLocks noGrp="1"/>
          </p:cNvSpPr>
          <p:nvPr>
            <p:ph idx="1"/>
          </p:nvPr>
        </p:nvSpPr>
        <p:spPr>
          <a:xfrm>
            <a:off x="457200" y="1600201"/>
            <a:ext cx="8382000" cy="1219200"/>
          </a:xfrm>
        </p:spPr>
        <p:txBody>
          <a:bodyPr/>
          <a:lstStyle/>
          <a:p>
            <a:r>
              <a:rPr lang="ja-JP" altLang="en-US" dirty="0"/>
              <a:t>この局面の勝敗は？</a:t>
            </a:r>
            <a:endParaRPr kumimoji="1" lang="en-US" altLang="ja-JP" dirty="0"/>
          </a:p>
        </p:txBody>
      </p:sp>
      <p:sp>
        <p:nvSpPr>
          <p:cNvPr id="46" name="テキスト ボックス 45"/>
          <p:cNvSpPr txBox="1"/>
          <p:nvPr/>
        </p:nvSpPr>
        <p:spPr>
          <a:xfrm>
            <a:off x="1371600" y="2514600"/>
            <a:ext cx="902811" cy="523220"/>
          </a:xfrm>
          <a:prstGeom prst="rect">
            <a:avLst/>
          </a:prstGeom>
          <a:noFill/>
        </p:spPr>
        <p:txBody>
          <a:bodyPr wrap="none" rtlCol="0">
            <a:spAutoFit/>
          </a:bodyPr>
          <a:lstStyle/>
          <a:p>
            <a:r>
              <a:rPr lang="en-US" altLang="ja-JP" dirty="0"/>
              <a:t>×</a:t>
            </a:r>
            <a:r>
              <a:rPr lang="ja-JP" altLang="en-US" dirty="0"/>
              <a:t>番</a:t>
            </a:r>
            <a:endParaRPr kumimoji="1" lang="ja-JP" altLang="en-US" dirty="0"/>
          </a:p>
        </p:txBody>
      </p:sp>
      <p:grpSp>
        <p:nvGrpSpPr>
          <p:cNvPr id="24" name="グループ化 23"/>
          <p:cNvGrpSpPr/>
          <p:nvPr/>
        </p:nvGrpSpPr>
        <p:grpSpPr>
          <a:xfrm>
            <a:off x="2895600" y="2514600"/>
            <a:ext cx="3048000" cy="3048000"/>
            <a:chOff x="2895600" y="2514600"/>
            <a:chExt cx="2286000" cy="2286000"/>
          </a:xfrm>
        </p:grpSpPr>
        <p:sp>
          <p:nvSpPr>
            <p:cNvPr id="15" name="正方形/長方形 14"/>
            <p:cNvSpPr/>
            <p:nvPr/>
          </p:nvSpPr>
          <p:spPr bwMode="auto">
            <a:xfrm>
              <a:off x="2895600" y="2514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p>
          </p:txBody>
        </p:sp>
        <p:sp>
          <p:nvSpPr>
            <p:cNvPr id="16" name="正方形/長方形 15"/>
            <p:cNvSpPr/>
            <p:nvPr/>
          </p:nvSpPr>
          <p:spPr bwMode="auto">
            <a:xfrm>
              <a:off x="3657600" y="2514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 name="正方形/長方形 16"/>
            <p:cNvSpPr/>
            <p:nvPr/>
          </p:nvSpPr>
          <p:spPr bwMode="auto">
            <a:xfrm>
              <a:off x="2895600" y="3276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600" dirty="0">
                  <a:latin typeface="Times New Roman" pitchFamily="18" charset="0"/>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 name="正方形/長方形 17"/>
            <p:cNvSpPr/>
            <p:nvPr/>
          </p:nvSpPr>
          <p:spPr bwMode="auto">
            <a:xfrm>
              <a:off x="3657600" y="3276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 name="正方形/長方形 18"/>
            <p:cNvSpPr/>
            <p:nvPr/>
          </p:nvSpPr>
          <p:spPr bwMode="auto">
            <a:xfrm>
              <a:off x="4419600" y="3276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 name="正方形/長方形 19"/>
            <p:cNvSpPr/>
            <p:nvPr/>
          </p:nvSpPr>
          <p:spPr bwMode="auto">
            <a:xfrm>
              <a:off x="2895600" y="4038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3600" dirty="0">
                  <a:latin typeface="Times New Roman" pitchFamily="18" charset="0"/>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 name="正方形/長方形 20"/>
            <p:cNvSpPr/>
            <p:nvPr/>
          </p:nvSpPr>
          <p:spPr bwMode="auto">
            <a:xfrm>
              <a:off x="3657600" y="4038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 name="正方形/長方形 21"/>
            <p:cNvSpPr/>
            <p:nvPr/>
          </p:nvSpPr>
          <p:spPr bwMode="auto">
            <a:xfrm>
              <a:off x="4419600" y="4038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p>
          </p:txBody>
        </p:sp>
        <p:sp>
          <p:nvSpPr>
            <p:cNvPr id="23" name="正方形/長方形 22"/>
            <p:cNvSpPr/>
            <p:nvPr/>
          </p:nvSpPr>
          <p:spPr bwMode="auto">
            <a:xfrm>
              <a:off x="4419600" y="25146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sp>
        <p:nvSpPr>
          <p:cNvPr id="4" name="テキスト ボックス 3">
            <a:extLst>
              <a:ext uri="{FF2B5EF4-FFF2-40B4-BE49-F238E27FC236}">
                <a16:creationId xmlns:a16="http://schemas.microsoft.com/office/drawing/2014/main" id="{325CDD94-4B32-4782-8197-F5C1736C9980}"/>
              </a:ext>
            </a:extLst>
          </p:cNvPr>
          <p:cNvSpPr txBox="1"/>
          <p:nvPr/>
        </p:nvSpPr>
        <p:spPr>
          <a:xfrm>
            <a:off x="2898710" y="4576147"/>
            <a:ext cx="364202"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sp>
        <p:nvSpPr>
          <p:cNvPr id="5" name="テキスト ボックス 4">
            <a:extLst>
              <a:ext uri="{FF2B5EF4-FFF2-40B4-BE49-F238E27FC236}">
                <a16:creationId xmlns:a16="http://schemas.microsoft.com/office/drawing/2014/main" id="{400389C0-0D3F-4402-B6E0-8CAE3C9320F2}"/>
              </a:ext>
            </a:extLst>
          </p:cNvPr>
          <p:cNvSpPr txBox="1"/>
          <p:nvPr/>
        </p:nvSpPr>
        <p:spPr>
          <a:xfrm>
            <a:off x="3914710" y="4576147"/>
            <a:ext cx="364203" cy="523220"/>
          </a:xfrm>
          <a:prstGeom prst="rect">
            <a:avLst/>
          </a:prstGeom>
          <a:noFill/>
        </p:spPr>
        <p:txBody>
          <a:bodyPr wrap="none" rtlCol="0">
            <a:spAutoFit/>
          </a:bodyPr>
          <a:lstStyle/>
          <a:p>
            <a:r>
              <a:rPr lang="en-US" altLang="ja-JP" dirty="0">
                <a:latin typeface="Times New Roman" panose="02020603050405020304" pitchFamily="18" charset="0"/>
              </a:rPr>
              <a:t>2</a:t>
            </a:r>
            <a:endParaRPr kumimoji="1" lang="ja-JP" altLang="en-US" dirty="0">
              <a:latin typeface="Times New Roman" panose="02020603050405020304" pitchFamily="18" charset="0"/>
            </a:endParaRPr>
          </a:p>
        </p:txBody>
      </p:sp>
      <p:sp>
        <p:nvSpPr>
          <p:cNvPr id="6" name="テキスト ボックス 5">
            <a:extLst>
              <a:ext uri="{FF2B5EF4-FFF2-40B4-BE49-F238E27FC236}">
                <a16:creationId xmlns:a16="http://schemas.microsoft.com/office/drawing/2014/main" id="{6C7614F1-F3A3-4906-909F-62E1D59894D9}"/>
              </a:ext>
            </a:extLst>
          </p:cNvPr>
          <p:cNvSpPr txBox="1"/>
          <p:nvPr/>
        </p:nvSpPr>
        <p:spPr>
          <a:xfrm>
            <a:off x="4924798" y="4575600"/>
            <a:ext cx="364203" cy="523220"/>
          </a:xfrm>
          <a:prstGeom prst="rect">
            <a:avLst/>
          </a:prstGeom>
          <a:noFill/>
        </p:spPr>
        <p:txBody>
          <a:bodyPr wrap="none" rtlCol="0">
            <a:spAutoFit/>
          </a:bodyPr>
          <a:lstStyle/>
          <a:p>
            <a:r>
              <a:rPr lang="en-US" altLang="ja-JP" dirty="0">
                <a:latin typeface="Times New Roman" panose="02020603050405020304" pitchFamily="18" charset="0"/>
              </a:rPr>
              <a:t>3</a:t>
            </a:r>
            <a:endParaRPr kumimoji="1" lang="ja-JP" altLang="en-US" dirty="0">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8320A444-7F2A-49C1-B873-58F3838DF4E0}"/>
              </a:ext>
            </a:extLst>
          </p:cNvPr>
          <p:cNvSpPr txBox="1"/>
          <p:nvPr/>
        </p:nvSpPr>
        <p:spPr>
          <a:xfrm>
            <a:off x="2898710" y="3531147"/>
            <a:ext cx="364203" cy="523220"/>
          </a:xfrm>
          <a:prstGeom prst="rect">
            <a:avLst/>
          </a:prstGeom>
          <a:noFill/>
        </p:spPr>
        <p:txBody>
          <a:bodyPr wrap="none" rtlCol="0">
            <a:spAutoFit/>
          </a:bodyPr>
          <a:lstStyle/>
          <a:p>
            <a:r>
              <a:rPr lang="en-US" altLang="ja-JP" dirty="0">
                <a:latin typeface="Times New Roman" panose="02020603050405020304" pitchFamily="18" charset="0"/>
              </a:rPr>
              <a:t>4</a:t>
            </a:r>
            <a:endParaRPr kumimoji="1" lang="ja-JP" altLang="en-US" dirty="0">
              <a:latin typeface="Times New Roman" panose="02020603050405020304" pitchFamily="18" charset="0"/>
            </a:endParaRPr>
          </a:p>
        </p:txBody>
      </p:sp>
      <p:sp>
        <p:nvSpPr>
          <p:cNvPr id="8" name="テキスト ボックス 7">
            <a:extLst>
              <a:ext uri="{FF2B5EF4-FFF2-40B4-BE49-F238E27FC236}">
                <a16:creationId xmlns:a16="http://schemas.microsoft.com/office/drawing/2014/main" id="{557383FA-98C4-48A7-8489-22E55D736F63}"/>
              </a:ext>
            </a:extLst>
          </p:cNvPr>
          <p:cNvSpPr txBox="1"/>
          <p:nvPr/>
        </p:nvSpPr>
        <p:spPr>
          <a:xfrm>
            <a:off x="3914710" y="3531147"/>
            <a:ext cx="364203" cy="523220"/>
          </a:xfrm>
          <a:prstGeom prst="rect">
            <a:avLst/>
          </a:prstGeom>
          <a:noFill/>
        </p:spPr>
        <p:txBody>
          <a:bodyPr wrap="none" rtlCol="0">
            <a:spAutoFit/>
          </a:bodyPr>
          <a:lstStyle/>
          <a:p>
            <a:r>
              <a:rPr lang="en-US" altLang="ja-JP" dirty="0">
                <a:latin typeface="Times New Roman" panose="02020603050405020304" pitchFamily="18" charset="0"/>
              </a:rPr>
              <a:t>5</a:t>
            </a:r>
            <a:endParaRPr kumimoji="1" lang="ja-JP" altLang="en-US" dirty="0">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E1590106-5D31-46B5-B9B2-DE2AF348A9CD}"/>
              </a:ext>
            </a:extLst>
          </p:cNvPr>
          <p:cNvSpPr txBox="1"/>
          <p:nvPr/>
        </p:nvSpPr>
        <p:spPr>
          <a:xfrm>
            <a:off x="4924798" y="3530600"/>
            <a:ext cx="364203" cy="523220"/>
          </a:xfrm>
          <a:prstGeom prst="rect">
            <a:avLst/>
          </a:prstGeom>
          <a:noFill/>
        </p:spPr>
        <p:txBody>
          <a:bodyPr wrap="none" rtlCol="0">
            <a:spAutoFit/>
          </a:bodyPr>
          <a:lstStyle/>
          <a:p>
            <a:r>
              <a:rPr lang="en-US" altLang="ja-JP" dirty="0">
                <a:latin typeface="Times New Roman" panose="02020603050405020304" pitchFamily="18" charset="0"/>
              </a:rPr>
              <a:t>6</a:t>
            </a:r>
            <a:endParaRPr kumimoji="1" lang="ja-JP" altLang="en-US" dirty="0">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6D63D3CF-3B0A-49B3-BBBC-28144B17FFC6}"/>
              </a:ext>
            </a:extLst>
          </p:cNvPr>
          <p:cNvSpPr txBox="1"/>
          <p:nvPr/>
        </p:nvSpPr>
        <p:spPr>
          <a:xfrm>
            <a:off x="2898710" y="2542844"/>
            <a:ext cx="364203" cy="523220"/>
          </a:xfrm>
          <a:prstGeom prst="rect">
            <a:avLst/>
          </a:prstGeom>
          <a:noFill/>
        </p:spPr>
        <p:txBody>
          <a:bodyPr wrap="none" rtlCol="0">
            <a:spAutoFit/>
          </a:bodyPr>
          <a:lstStyle/>
          <a:p>
            <a:r>
              <a:rPr lang="en-US" altLang="ja-JP" dirty="0">
                <a:latin typeface="Times New Roman" panose="02020603050405020304" pitchFamily="18" charset="0"/>
              </a:rPr>
              <a:t>7</a:t>
            </a:r>
            <a:endParaRPr kumimoji="1" lang="ja-JP" altLang="en-US" dirty="0">
              <a:latin typeface="Times New Roman" panose="02020603050405020304" pitchFamily="18" charset="0"/>
            </a:endParaRPr>
          </a:p>
        </p:txBody>
      </p:sp>
      <p:sp>
        <p:nvSpPr>
          <p:cNvPr id="11" name="テキスト ボックス 10">
            <a:extLst>
              <a:ext uri="{FF2B5EF4-FFF2-40B4-BE49-F238E27FC236}">
                <a16:creationId xmlns:a16="http://schemas.microsoft.com/office/drawing/2014/main" id="{48B754D8-75FD-4D53-BFAB-00AA5EE73EA1}"/>
              </a:ext>
            </a:extLst>
          </p:cNvPr>
          <p:cNvSpPr txBox="1"/>
          <p:nvPr/>
        </p:nvSpPr>
        <p:spPr>
          <a:xfrm>
            <a:off x="3914710" y="2542844"/>
            <a:ext cx="364203" cy="523220"/>
          </a:xfrm>
          <a:prstGeom prst="rect">
            <a:avLst/>
          </a:prstGeom>
          <a:noFill/>
        </p:spPr>
        <p:txBody>
          <a:bodyPr wrap="none" rtlCol="0">
            <a:spAutoFit/>
          </a:bodyPr>
          <a:lstStyle/>
          <a:p>
            <a:r>
              <a:rPr lang="en-US" altLang="ja-JP" dirty="0">
                <a:latin typeface="Times New Roman" panose="02020603050405020304" pitchFamily="18" charset="0"/>
              </a:rPr>
              <a:t>8</a:t>
            </a:r>
            <a:endParaRPr kumimoji="1" lang="ja-JP" altLang="en-US" dirty="0">
              <a:latin typeface="Times New Roman" panose="02020603050405020304" pitchFamily="18" charset="0"/>
            </a:endParaRPr>
          </a:p>
        </p:txBody>
      </p:sp>
      <p:sp>
        <p:nvSpPr>
          <p:cNvPr id="12" name="テキスト ボックス 11">
            <a:extLst>
              <a:ext uri="{FF2B5EF4-FFF2-40B4-BE49-F238E27FC236}">
                <a16:creationId xmlns:a16="http://schemas.microsoft.com/office/drawing/2014/main" id="{E29F5762-E532-4020-939C-74BED18D4729}"/>
              </a:ext>
            </a:extLst>
          </p:cNvPr>
          <p:cNvSpPr txBox="1"/>
          <p:nvPr/>
        </p:nvSpPr>
        <p:spPr>
          <a:xfrm>
            <a:off x="4924798" y="2542297"/>
            <a:ext cx="364203" cy="523220"/>
          </a:xfrm>
          <a:prstGeom prst="rect">
            <a:avLst/>
          </a:prstGeom>
          <a:noFill/>
        </p:spPr>
        <p:txBody>
          <a:bodyPr wrap="none" rtlCol="0">
            <a:spAutoFit/>
          </a:bodyPr>
          <a:lstStyle/>
          <a:p>
            <a:r>
              <a:rPr lang="en-US" altLang="ja-JP" dirty="0">
                <a:latin typeface="Times New Roman" panose="02020603050405020304" pitchFamily="18" charset="0"/>
              </a:rPr>
              <a:t>9</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28508666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円/楕円 46"/>
          <p:cNvSpPr/>
          <p:nvPr/>
        </p:nvSpPr>
        <p:spPr bwMode="auto">
          <a:xfrm>
            <a:off x="4419600" y="19812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円/楕円 48"/>
          <p:cNvSpPr/>
          <p:nvPr/>
        </p:nvSpPr>
        <p:spPr bwMode="auto">
          <a:xfrm>
            <a:off x="1600200" y="38100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51" name="直線矢印コネクタ 50"/>
          <p:cNvCxnSpPr>
            <a:stCxn id="47" idx="4"/>
            <a:endCxn id="49" idx="0"/>
          </p:cNvCxnSpPr>
          <p:nvPr/>
        </p:nvCxnSpPr>
        <p:spPr bwMode="auto">
          <a:xfrm flipH="1">
            <a:off x="1828800" y="2438400"/>
            <a:ext cx="2819400" cy="13716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a:stCxn id="47" idx="4"/>
            <a:endCxn id="169" idx="0"/>
          </p:cNvCxnSpPr>
          <p:nvPr/>
        </p:nvCxnSpPr>
        <p:spPr bwMode="auto">
          <a:xfrm flipH="1">
            <a:off x="3733800" y="2438400"/>
            <a:ext cx="914400" cy="13716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47" idx="4"/>
            <a:endCxn id="180" idx="0"/>
          </p:cNvCxnSpPr>
          <p:nvPr/>
        </p:nvCxnSpPr>
        <p:spPr bwMode="auto">
          <a:xfrm>
            <a:off x="4648200" y="2438400"/>
            <a:ext cx="990600" cy="13716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a:stCxn id="47" idx="4"/>
            <a:endCxn id="191" idx="0"/>
          </p:cNvCxnSpPr>
          <p:nvPr/>
        </p:nvCxnSpPr>
        <p:spPr bwMode="auto">
          <a:xfrm>
            <a:off x="4648200" y="2438400"/>
            <a:ext cx="2895600" cy="13716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円/楕円 91"/>
          <p:cNvSpPr/>
          <p:nvPr/>
        </p:nvSpPr>
        <p:spPr bwMode="auto">
          <a:xfrm>
            <a:off x="9906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93" name="直線矢印コネクタ 92"/>
          <p:cNvCxnSpPr>
            <a:stCxn id="49" idx="4"/>
            <a:endCxn id="92" idx="0"/>
          </p:cNvCxnSpPr>
          <p:nvPr/>
        </p:nvCxnSpPr>
        <p:spPr bwMode="auto">
          <a:xfrm flipH="1">
            <a:off x="12192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円/楕円 93"/>
          <p:cNvSpPr/>
          <p:nvPr/>
        </p:nvSpPr>
        <p:spPr bwMode="auto">
          <a:xfrm>
            <a:off x="22098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95" name="直線矢印コネクタ 94"/>
          <p:cNvCxnSpPr>
            <a:stCxn id="49" idx="4"/>
            <a:endCxn id="94" idx="0"/>
          </p:cNvCxnSpPr>
          <p:nvPr/>
        </p:nvCxnSpPr>
        <p:spPr bwMode="auto">
          <a:xfrm>
            <a:off x="18288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円/楕円 95"/>
          <p:cNvSpPr/>
          <p:nvPr/>
        </p:nvSpPr>
        <p:spPr bwMode="auto">
          <a:xfrm>
            <a:off x="16002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97" name="直線矢印コネクタ 96"/>
          <p:cNvCxnSpPr>
            <a:stCxn id="49" idx="4"/>
            <a:endCxn id="96" idx="0"/>
          </p:cNvCxnSpPr>
          <p:nvPr/>
        </p:nvCxnSpPr>
        <p:spPr bwMode="auto">
          <a:xfrm>
            <a:off x="1828800" y="4267200"/>
            <a:ext cx="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990600" y="4953000"/>
            <a:ext cx="352982" cy="523220"/>
          </a:xfrm>
          <a:prstGeom prst="rect">
            <a:avLst/>
          </a:prstGeom>
          <a:noFill/>
        </p:spPr>
        <p:txBody>
          <a:bodyPr wrap="none" rtlCol="0">
            <a:spAutoFit/>
          </a:bodyPr>
          <a:lstStyle/>
          <a:p>
            <a:r>
              <a:rPr lang="en-US" altLang="ja-JP" dirty="0"/>
              <a:t>5</a:t>
            </a:r>
            <a:endParaRPr kumimoji="1" lang="ja-JP" altLang="en-US" dirty="0"/>
          </a:p>
        </p:txBody>
      </p:sp>
      <p:sp>
        <p:nvSpPr>
          <p:cNvPr id="115" name="テキスト ボックス 114"/>
          <p:cNvSpPr txBox="1"/>
          <p:nvPr/>
        </p:nvSpPr>
        <p:spPr>
          <a:xfrm>
            <a:off x="1676400" y="3200400"/>
            <a:ext cx="352982" cy="523220"/>
          </a:xfrm>
          <a:prstGeom prst="rect">
            <a:avLst/>
          </a:prstGeom>
          <a:noFill/>
        </p:spPr>
        <p:txBody>
          <a:bodyPr wrap="none" rtlCol="0">
            <a:spAutoFit/>
          </a:bodyPr>
          <a:lstStyle/>
          <a:p>
            <a:r>
              <a:rPr lang="en-US" altLang="ja-JP" dirty="0"/>
              <a:t>2</a:t>
            </a:r>
            <a:endParaRPr kumimoji="1" lang="ja-JP" altLang="en-US" dirty="0"/>
          </a:p>
        </p:txBody>
      </p:sp>
      <p:sp>
        <p:nvSpPr>
          <p:cNvPr id="147" name="正方形/長方形 146"/>
          <p:cNvSpPr/>
          <p:nvPr/>
        </p:nvSpPr>
        <p:spPr bwMode="auto">
          <a:xfrm>
            <a:off x="6096000" y="457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p>
        </p:txBody>
      </p:sp>
      <p:sp>
        <p:nvSpPr>
          <p:cNvPr id="148" name="正方形/長方形 147"/>
          <p:cNvSpPr/>
          <p:nvPr/>
        </p:nvSpPr>
        <p:spPr bwMode="auto">
          <a:xfrm>
            <a:off x="6858000" y="457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600" dirty="0">
                <a:latin typeface="Times New Roman" pitchFamily="18" charset="0"/>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49" name="正方形/長方形 148"/>
          <p:cNvSpPr/>
          <p:nvPr/>
        </p:nvSpPr>
        <p:spPr bwMode="auto">
          <a:xfrm>
            <a:off x="6096000" y="1219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3600" dirty="0">
                <a:latin typeface="Times New Roman" pitchFamily="18" charset="0"/>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0" name="正方形/長方形 149"/>
          <p:cNvSpPr/>
          <p:nvPr/>
        </p:nvSpPr>
        <p:spPr bwMode="auto">
          <a:xfrm>
            <a:off x="6858000" y="1219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1" name="正方形/長方形 150"/>
          <p:cNvSpPr/>
          <p:nvPr/>
        </p:nvSpPr>
        <p:spPr bwMode="auto">
          <a:xfrm>
            <a:off x="7620000" y="1219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2" name="正方形/長方形 151"/>
          <p:cNvSpPr/>
          <p:nvPr/>
        </p:nvSpPr>
        <p:spPr bwMode="auto">
          <a:xfrm>
            <a:off x="6096000" y="1981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3600" dirty="0">
                <a:latin typeface="Times New Roman" pitchFamily="18" charset="0"/>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3" name="正方形/長方形 152"/>
          <p:cNvSpPr/>
          <p:nvPr/>
        </p:nvSpPr>
        <p:spPr bwMode="auto">
          <a:xfrm>
            <a:off x="6858000" y="1981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4" name="正方形/長方形 153"/>
          <p:cNvSpPr/>
          <p:nvPr/>
        </p:nvSpPr>
        <p:spPr bwMode="auto">
          <a:xfrm>
            <a:off x="7620000" y="1981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3600" dirty="0">
                <a:latin typeface="Times New Roman" pitchFamily="18" charset="0"/>
              </a:rPr>
              <a:t>○</a:t>
            </a:r>
            <a:endParaRPr kumimoji="1" lang="ja-JP" altLang="en-US" sz="36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5" name="正方形/長方形 154"/>
          <p:cNvSpPr/>
          <p:nvPr/>
        </p:nvSpPr>
        <p:spPr bwMode="auto">
          <a:xfrm>
            <a:off x="7620000" y="457200"/>
            <a:ext cx="762000" cy="762000"/>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6" name="テキスト ボックス 155"/>
          <p:cNvSpPr txBox="1"/>
          <p:nvPr/>
        </p:nvSpPr>
        <p:spPr>
          <a:xfrm>
            <a:off x="1524000" y="4953000"/>
            <a:ext cx="352982" cy="523220"/>
          </a:xfrm>
          <a:prstGeom prst="rect">
            <a:avLst/>
          </a:prstGeom>
          <a:noFill/>
        </p:spPr>
        <p:txBody>
          <a:bodyPr wrap="none" rtlCol="0">
            <a:spAutoFit/>
          </a:bodyPr>
          <a:lstStyle/>
          <a:p>
            <a:r>
              <a:rPr lang="en-US" altLang="ja-JP" dirty="0"/>
              <a:t>6</a:t>
            </a:r>
            <a:endParaRPr kumimoji="1" lang="ja-JP" altLang="en-US" dirty="0"/>
          </a:p>
        </p:txBody>
      </p:sp>
      <p:sp>
        <p:nvSpPr>
          <p:cNvPr id="157" name="テキスト ボックス 156"/>
          <p:cNvSpPr txBox="1"/>
          <p:nvPr/>
        </p:nvSpPr>
        <p:spPr>
          <a:xfrm>
            <a:off x="2286000" y="4953000"/>
            <a:ext cx="352982" cy="523220"/>
          </a:xfrm>
          <a:prstGeom prst="rect">
            <a:avLst/>
          </a:prstGeom>
          <a:noFill/>
        </p:spPr>
        <p:txBody>
          <a:bodyPr wrap="none" rtlCol="0">
            <a:spAutoFit/>
          </a:bodyPr>
          <a:lstStyle/>
          <a:p>
            <a:r>
              <a:rPr lang="en-US" altLang="ja-JP" dirty="0"/>
              <a:t>9</a:t>
            </a:r>
            <a:endParaRPr kumimoji="1" lang="ja-JP" altLang="en-US" dirty="0"/>
          </a:p>
        </p:txBody>
      </p:sp>
      <p:sp>
        <p:nvSpPr>
          <p:cNvPr id="169" name="円/楕円 168"/>
          <p:cNvSpPr/>
          <p:nvPr/>
        </p:nvSpPr>
        <p:spPr bwMode="auto">
          <a:xfrm>
            <a:off x="3505200" y="38100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円/楕円 169"/>
          <p:cNvSpPr/>
          <p:nvPr/>
        </p:nvSpPr>
        <p:spPr bwMode="auto">
          <a:xfrm>
            <a:off x="28956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71" name="直線矢印コネクタ 170"/>
          <p:cNvCxnSpPr>
            <a:stCxn id="169" idx="4"/>
            <a:endCxn id="170" idx="0"/>
          </p:cNvCxnSpPr>
          <p:nvPr/>
        </p:nvCxnSpPr>
        <p:spPr bwMode="auto">
          <a:xfrm flipH="1">
            <a:off x="31242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2" name="円/楕円 171"/>
          <p:cNvSpPr/>
          <p:nvPr/>
        </p:nvSpPr>
        <p:spPr bwMode="auto">
          <a:xfrm>
            <a:off x="41148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73" name="直線矢印コネクタ 172"/>
          <p:cNvCxnSpPr>
            <a:stCxn id="169" idx="4"/>
            <a:endCxn id="172" idx="0"/>
          </p:cNvCxnSpPr>
          <p:nvPr/>
        </p:nvCxnSpPr>
        <p:spPr bwMode="auto">
          <a:xfrm>
            <a:off x="37338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円/楕円 173"/>
          <p:cNvSpPr/>
          <p:nvPr/>
        </p:nvSpPr>
        <p:spPr bwMode="auto">
          <a:xfrm>
            <a:off x="35052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75" name="直線矢印コネクタ 174"/>
          <p:cNvCxnSpPr>
            <a:stCxn id="169" idx="4"/>
            <a:endCxn id="174" idx="0"/>
          </p:cNvCxnSpPr>
          <p:nvPr/>
        </p:nvCxnSpPr>
        <p:spPr bwMode="auto">
          <a:xfrm>
            <a:off x="3733800" y="4267200"/>
            <a:ext cx="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テキスト ボックス 175"/>
          <p:cNvSpPr txBox="1"/>
          <p:nvPr/>
        </p:nvSpPr>
        <p:spPr>
          <a:xfrm>
            <a:off x="2895600" y="4953000"/>
            <a:ext cx="352982" cy="523220"/>
          </a:xfrm>
          <a:prstGeom prst="rect">
            <a:avLst/>
          </a:prstGeom>
          <a:noFill/>
        </p:spPr>
        <p:txBody>
          <a:bodyPr wrap="none" rtlCol="0">
            <a:spAutoFit/>
          </a:bodyPr>
          <a:lstStyle/>
          <a:p>
            <a:r>
              <a:rPr kumimoji="1" lang="en-US" altLang="ja-JP" dirty="0"/>
              <a:t>2</a:t>
            </a:r>
            <a:endParaRPr kumimoji="1" lang="ja-JP" altLang="en-US" dirty="0"/>
          </a:p>
        </p:txBody>
      </p:sp>
      <p:sp>
        <p:nvSpPr>
          <p:cNvPr id="177" name="テキスト ボックス 176"/>
          <p:cNvSpPr txBox="1"/>
          <p:nvPr/>
        </p:nvSpPr>
        <p:spPr>
          <a:xfrm>
            <a:off x="3581400" y="3200400"/>
            <a:ext cx="352982" cy="523220"/>
          </a:xfrm>
          <a:prstGeom prst="rect">
            <a:avLst/>
          </a:prstGeom>
          <a:noFill/>
        </p:spPr>
        <p:txBody>
          <a:bodyPr wrap="none" rtlCol="0">
            <a:spAutoFit/>
          </a:bodyPr>
          <a:lstStyle/>
          <a:p>
            <a:r>
              <a:rPr lang="en-US" altLang="ja-JP" dirty="0"/>
              <a:t>5</a:t>
            </a:r>
            <a:endParaRPr kumimoji="1" lang="ja-JP" altLang="en-US" dirty="0"/>
          </a:p>
        </p:txBody>
      </p:sp>
      <p:sp>
        <p:nvSpPr>
          <p:cNvPr id="178" name="テキスト ボックス 177"/>
          <p:cNvSpPr txBox="1"/>
          <p:nvPr/>
        </p:nvSpPr>
        <p:spPr>
          <a:xfrm>
            <a:off x="3429000" y="4953000"/>
            <a:ext cx="352982" cy="523220"/>
          </a:xfrm>
          <a:prstGeom prst="rect">
            <a:avLst/>
          </a:prstGeom>
          <a:noFill/>
        </p:spPr>
        <p:txBody>
          <a:bodyPr wrap="none" rtlCol="0">
            <a:spAutoFit/>
          </a:bodyPr>
          <a:lstStyle/>
          <a:p>
            <a:r>
              <a:rPr lang="en-US" altLang="ja-JP" dirty="0"/>
              <a:t>6</a:t>
            </a:r>
            <a:endParaRPr kumimoji="1" lang="ja-JP" altLang="en-US" dirty="0"/>
          </a:p>
        </p:txBody>
      </p:sp>
      <p:sp>
        <p:nvSpPr>
          <p:cNvPr id="179" name="テキスト ボックス 178"/>
          <p:cNvSpPr txBox="1"/>
          <p:nvPr/>
        </p:nvSpPr>
        <p:spPr>
          <a:xfrm>
            <a:off x="4191000" y="4953000"/>
            <a:ext cx="352982" cy="523220"/>
          </a:xfrm>
          <a:prstGeom prst="rect">
            <a:avLst/>
          </a:prstGeom>
          <a:noFill/>
        </p:spPr>
        <p:txBody>
          <a:bodyPr wrap="none" rtlCol="0">
            <a:spAutoFit/>
          </a:bodyPr>
          <a:lstStyle/>
          <a:p>
            <a:r>
              <a:rPr lang="en-US" altLang="ja-JP" dirty="0"/>
              <a:t>9</a:t>
            </a:r>
            <a:endParaRPr kumimoji="1" lang="ja-JP" altLang="en-US" dirty="0"/>
          </a:p>
        </p:txBody>
      </p:sp>
      <p:sp>
        <p:nvSpPr>
          <p:cNvPr id="180" name="円/楕円 179"/>
          <p:cNvSpPr/>
          <p:nvPr/>
        </p:nvSpPr>
        <p:spPr bwMode="auto">
          <a:xfrm>
            <a:off x="5410200" y="38100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円/楕円 180"/>
          <p:cNvSpPr/>
          <p:nvPr/>
        </p:nvSpPr>
        <p:spPr bwMode="auto">
          <a:xfrm>
            <a:off x="48006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2" name="直線矢印コネクタ 181"/>
          <p:cNvCxnSpPr>
            <a:stCxn id="180" idx="4"/>
            <a:endCxn id="181" idx="0"/>
          </p:cNvCxnSpPr>
          <p:nvPr/>
        </p:nvCxnSpPr>
        <p:spPr bwMode="auto">
          <a:xfrm flipH="1">
            <a:off x="50292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円/楕円 182"/>
          <p:cNvSpPr/>
          <p:nvPr/>
        </p:nvSpPr>
        <p:spPr bwMode="auto">
          <a:xfrm>
            <a:off x="60198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4" name="直線矢印コネクタ 183"/>
          <p:cNvCxnSpPr>
            <a:stCxn id="180" idx="4"/>
            <a:endCxn id="183" idx="0"/>
          </p:cNvCxnSpPr>
          <p:nvPr/>
        </p:nvCxnSpPr>
        <p:spPr bwMode="auto">
          <a:xfrm>
            <a:off x="56388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円/楕円 184"/>
          <p:cNvSpPr/>
          <p:nvPr/>
        </p:nvSpPr>
        <p:spPr bwMode="auto">
          <a:xfrm>
            <a:off x="54102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86" name="直線矢印コネクタ 185"/>
          <p:cNvCxnSpPr>
            <a:stCxn id="180" idx="4"/>
            <a:endCxn id="185" idx="0"/>
          </p:cNvCxnSpPr>
          <p:nvPr/>
        </p:nvCxnSpPr>
        <p:spPr bwMode="auto">
          <a:xfrm>
            <a:off x="5638800" y="4267200"/>
            <a:ext cx="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テキスト ボックス 186"/>
          <p:cNvSpPr txBox="1"/>
          <p:nvPr/>
        </p:nvSpPr>
        <p:spPr>
          <a:xfrm>
            <a:off x="4800600" y="4953000"/>
            <a:ext cx="352982" cy="523220"/>
          </a:xfrm>
          <a:prstGeom prst="rect">
            <a:avLst/>
          </a:prstGeom>
          <a:noFill/>
        </p:spPr>
        <p:txBody>
          <a:bodyPr wrap="none" rtlCol="0">
            <a:spAutoFit/>
          </a:bodyPr>
          <a:lstStyle/>
          <a:p>
            <a:r>
              <a:rPr kumimoji="1" lang="en-US" altLang="ja-JP" dirty="0"/>
              <a:t>2</a:t>
            </a:r>
            <a:endParaRPr kumimoji="1" lang="ja-JP" altLang="en-US" dirty="0"/>
          </a:p>
        </p:txBody>
      </p:sp>
      <p:sp>
        <p:nvSpPr>
          <p:cNvPr id="188" name="テキスト ボックス 187"/>
          <p:cNvSpPr txBox="1"/>
          <p:nvPr/>
        </p:nvSpPr>
        <p:spPr>
          <a:xfrm>
            <a:off x="5486400" y="3200400"/>
            <a:ext cx="352982" cy="523220"/>
          </a:xfrm>
          <a:prstGeom prst="rect">
            <a:avLst/>
          </a:prstGeom>
          <a:noFill/>
        </p:spPr>
        <p:txBody>
          <a:bodyPr wrap="none" rtlCol="0">
            <a:spAutoFit/>
          </a:bodyPr>
          <a:lstStyle/>
          <a:p>
            <a:r>
              <a:rPr lang="en-US" altLang="ja-JP" dirty="0"/>
              <a:t>6</a:t>
            </a:r>
            <a:endParaRPr kumimoji="1" lang="ja-JP" altLang="en-US" dirty="0"/>
          </a:p>
        </p:txBody>
      </p:sp>
      <p:sp>
        <p:nvSpPr>
          <p:cNvPr id="189" name="テキスト ボックス 188"/>
          <p:cNvSpPr txBox="1"/>
          <p:nvPr/>
        </p:nvSpPr>
        <p:spPr>
          <a:xfrm>
            <a:off x="5334000" y="4953000"/>
            <a:ext cx="352982" cy="523220"/>
          </a:xfrm>
          <a:prstGeom prst="rect">
            <a:avLst/>
          </a:prstGeom>
          <a:noFill/>
        </p:spPr>
        <p:txBody>
          <a:bodyPr wrap="none" rtlCol="0">
            <a:spAutoFit/>
          </a:bodyPr>
          <a:lstStyle/>
          <a:p>
            <a:r>
              <a:rPr lang="en-US" altLang="ja-JP" dirty="0"/>
              <a:t>5</a:t>
            </a:r>
            <a:endParaRPr kumimoji="1" lang="ja-JP" altLang="en-US" dirty="0"/>
          </a:p>
        </p:txBody>
      </p:sp>
      <p:sp>
        <p:nvSpPr>
          <p:cNvPr id="190" name="テキスト ボックス 189"/>
          <p:cNvSpPr txBox="1"/>
          <p:nvPr/>
        </p:nvSpPr>
        <p:spPr>
          <a:xfrm>
            <a:off x="6096000" y="4953000"/>
            <a:ext cx="352982" cy="523220"/>
          </a:xfrm>
          <a:prstGeom prst="rect">
            <a:avLst/>
          </a:prstGeom>
          <a:noFill/>
        </p:spPr>
        <p:txBody>
          <a:bodyPr wrap="none" rtlCol="0">
            <a:spAutoFit/>
          </a:bodyPr>
          <a:lstStyle/>
          <a:p>
            <a:r>
              <a:rPr lang="en-US" altLang="ja-JP" dirty="0"/>
              <a:t>9</a:t>
            </a:r>
            <a:endParaRPr kumimoji="1" lang="ja-JP" altLang="en-US" dirty="0"/>
          </a:p>
        </p:txBody>
      </p:sp>
      <p:sp>
        <p:nvSpPr>
          <p:cNvPr id="191" name="円/楕円 190"/>
          <p:cNvSpPr/>
          <p:nvPr/>
        </p:nvSpPr>
        <p:spPr bwMode="auto">
          <a:xfrm>
            <a:off x="7315200" y="38100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円/楕円 191"/>
          <p:cNvSpPr/>
          <p:nvPr/>
        </p:nvSpPr>
        <p:spPr bwMode="auto">
          <a:xfrm>
            <a:off x="67056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93" name="直線矢印コネクタ 192"/>
          <p:cNvCxnSpPr>
            <a:stCxn id="191" idx="4"/>
            <a:endCxn id="192" idx="0"/>
          </p:cNvCxnSpPr>
          <p:nvPr/>
        </p:nvCxnSpPr>
        <p:spPr bwMode="auto">
          <a:xfrm flipH="1">
            <a:off x="69342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円/楕円 193"/>
          <p:cNvSpPr/>
          <p:nvPr/>
        </p:nvSpPr>
        <p:spPr bwMode="auto">
          <a:xfrm>
            <a:off x="79248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95" name="直線矢印コネクタ 194"/>
          <p:cNvCxnSpPr>
            <a:stCxn id="191" idx="4"/>
            <a:endCxn id="194" idx="0"/>
          </p:cNvCxnSpPr>
          <p:nvPr/>
        </p:nvCxnSpPr>
        <p:spPr bwMode="auto">
          <a:xfrm>
            <a:off x="7543800" y="4267200"/>
            <a:ext cx="60960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円/楕円 195"/>
          <p:cNvSpPr/>
          <p:nvPr/>
        </p:nvSpPr>
        <p:spPr bwMode="auto">
          <a:xfrm>
            <a:off x="7315200" y="5562600"/>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197" name="直線矢印コネクタ 196"/>
          <p:cNvCxnSpPr>
            <a:stCxn id="191" idx="4"/>
            <a:endCxn id="196" idx="0"/>
          </p:cNvCxnSpPr>
          <p:nvPr/>
        </p:nvCxnSpPr>
        <p:spPr bwMode="auto">
          <a:xfrm>
            <a:off x="7543800" y="4267200"/>
            <a:ext cx="0" cy="1295400"/>
          </a:xfrm>
          <a:prstGeom prst="straightConnector1">
            <a:avLst/>
          </a:prstGeom>
          <a:noFill/>
          <a:ln w="2857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8" name="テキスト ボックス 197"/>
          <p:cNvSpPr txBox="1"/>
          <p:nvPr/>
        </p:nvSpPr>
        <p:spPr>
          <a:xfrm>
            <a:off x="6705600" y="4953000"/>
            <a:ext cx="352982" cy="523220"/>
          </a:xfrm>
          <a:prstGeom prst="rect">
            <a:avLst/>
          </a:prstGeom>
          <a:noFill/>
        </p:spPr>
        <p:txBody>
          <a:bodyPr wrap="none" rtlCol="0">
            <a:spAutoFit/>
          </a:bodyPr>
          <a:lstStyle/>
          <a:p>
            <a:r>
              <a:rPr kumimoji="1" lang="en-US" altLang="ja-JP" dirty="0"/>
              <a:t>2</a:t>
            </a:r>
            <a:endParaRPr kumimoji="1" lang="ja-JP" altLang="en-US" dirty="0"/>
          </a:p>
        </p:txBody>
      </p:sp>
      <p:sp>
        <p:nvSpPr>
          <p:cNvPr id="199" name="テキスト ボックス 198"/>
          <p:cNvSpPr txBox="1"/>
          <p:nvPr/>
        </p:nvSpPr>
        <p:spPr>
          <a:xfrm>
            <a:off x="7391400" y="3200400"/>
            <a:ext cx="352982" cy="523220"/>
          </a:xfrm>
          <a:prstGeom prst="rect">
            <a:avLst/>
          </a:prstGeom>
          <a:noFill/>
        </p:spPr>
        <p:txBody>
          <a:bodyPr wrap="none" rtlCol="0">
            <a:spAutoFit/>
          </a:bodyPr>
          <a:lstStyle/>
          <a:p>
            <a:r>
              <a:rPr lang="en-US" altLang="ja-JP" dirty="0"/>
              <a:t>9</a:t>
            </a:r>
            <a:endParaRPr kumimoji="1" lang="ja-JP" altLang="en-US" dirty="0"/>
          </a:p>
        </p:txBody>
      </p:sp>
      <p:sp>
        <p:nvSpPr>
          <p:cNvPr id="200" name="テキスト ボックス 199"/>
          <p:cNvSpPr txBox="1"/>
          <p:nvPr/>
        </p:nvSpPr>
        <p:spPr>
          <a:xfrm>
            <a:off x="7239000" y="4953000"/>
            <a:ext cx="352982" cy="523220"/>
          </a:xfrm>
          <a:prstGeom prst="rect">
            <a:avLst/>
          </a:prstGeom>
          <a:noFill/>
        </p:spPr>
        <p:txBody>
          <a:bodyPr wrap="none" rtlCol="0">
            <a:spAutoFit/>
          </a:bodyPr>
          <a:lstStyle/>
          <a:p>
            <a:r>
              <a:rPr lang="en-US" altLang="ja-JP" dirty="0"/>
              <a:t>5</a:t>
            </a:r>
            <a:endParaRPr kumimoji="1" lang="ja-JP" altLang="en-US" dirty="0"/>
          </a:p>
        </p:txBody>
      </p:sp>
      <p:sp>
        <p:nvSpPr>
          <p:cNvPr id="201" name="テキスト ボックス 200"/>
          <p:cNvSpPr txBox="1"/>
          <p:nvPr/>
        </p:nvSpPr>
        <p:spPr>
          <a:xfrm>
            <a:off x="8001000" y="4953000"/>
            <a:ext cx="352982" cy="523220"/>
          </a:xfrm>
          <a:prstGeom prst="rect">
            <a:avLst/>
          </a:prstGeom>
          <a:noFill/>
        </p:spPr>
        <p:txBody>
          <a:bodyPr wrap="none" rtlCol="0">
            <a:spAutoFit/>
          </a:bodyPr>
          <a:lstStyle/>
          <a:p>
            <a:r>
              <a:rPr kumimoji="1" lang="en-US" altLang="ja-JP" dirty="0"/>
              <a:t>6</a:t>
            </a:r>
            <a:endParaRPr kumimoji="1" lang="ja-JP" altLang="en-US" dirty="0"/>
          </a:p>
        </p:txBody>
      </p:sp>
      <p:sp>
        <p:nvSpPr>
          <p:cNvPr id="210" name="テキスト ボックス 209"/>
          <p:cNvSpPr txBox="1"/>
          <p:nvPr/>
        </p:nvSpPr>
        <p:spPr>
          <a:xfrm>
            <a:off x="228600" y="1905000"/>
            <a:ext cx="902811" cy="523220"/>
          </a:xfrm>
          <a:prstGeom prst="rect">
            <a:avLst/>
          </a:prstGeom>
          <a:noFill/>
        </p:spPr>
        <p:txBody>
          <a:bodyPr wrap="none" rtlCol="0">
            <a:spAutoFit/>
          </a:bodyPr>
          <a:lstStyle/>
          <a:p>
            <a:r>
              <a:rPr lang="en-US" altLang="ja-JP" dirty="0"/>
              <a:t>×</a:t>
            </a:r>
            <a:r>
              <a:rPr lang="ja-JP" altLang="en-US" dirty="0"/>
              <a:t>番</a:t>
            </a:r>
            <a:endParaRPr kumimoji="1" lang="ja-JP" altLang="en-US" dirty="0"/>
          </a:p>
        </p:txBody>
      </p:sp>
      <p:sp>
        <p:nvSpPr>
          <p:cNvPr id="211" name="テキスト ボックス 210"/>
          <p:cNvSpPr txBox="1"/>
          <p:nvPr/>
        </p:nvSpPr>
        <p:spPr>
          <a:xfrm>
            <a:off x="228600" y="3733800"/>
            <a:ext cx="902811" cy="523220"/>
          </a:xfrm>
          <a:prstGeom prst="rect">
            <a:avLst/>
          </a:prstGeom>
          <a:noFill/>
        </p:spPr>
        <p:txBody>
          <a:bodyPr wrap="none" rtlCol="0">
            <a:spAutoFit/>
          </a:bodyPr>
          <a:lstStyle/>
          <a:p>
            <a:r>
              <a:rPr lang="ja-JP" altLang="en-US" dirty="0"/>
              <a:t>○番</a:t>
            </a:r>
            <a:endParaRPr kumimoji="1" lang="ja-JP" altLang="en-US" dirty="0"/>
          </a:p>
        </p:txBody>
      </p:sp>
      <p:sp>
        <p:nvSpPr>
          <p:cNvPr id="2" name="テキスト ボックス 1">
            <a:extLst>
              <a:ext uri="{FF2B5EF4-FFF2-40B4-BE49-F238E27FC236}">
                <a16:creationId xmlns:a16="http://schemas.microsoft.com/office/drawing/2014/main" id="{0150A5FC-FC77-4DC6-B3C3-9445372456FA}"/>
              </a:ext>
            </a:extLst>
          </p:cNvPr>
          <p:cNvSpPr txBox="1"/>
          <p:nvPr/>
        </p:nvSpPr>
        <p:spPr>
          <a:xfrm>
            <a:off x="6052721" y="1905000"/>
            <a:ext cx="338554" cy="461665"/>
          </a:xfrm>
          <a:prstGeom prst="rect">
            <a:avLst/>
          </a:prstGeom>
          <a:noFill/>
        </p:spPr>
        <p:txBody>
          <a:bodyPr wrap="none" rtlCol="0">
            <a:spAutoFit/>
          </a:bodyPr>
          <a:lstStyle/>
          <a:p>
            <a:r>
              <a:rPr kumimoji="1" lang="en-US" altLang="ja-JP" sz="2400" dirty="0">
                <a:latin typeface="Times New Roman" panose="02020603050405020304" pitchFamily="18" charset="0"/>
              </a:rPr>
              <a:t>1</a:t>
            </a:r>
            <a:endParaRPr kumimoji="1" lang="ja-JP" altLang="en-US" sz="2400" dirty="0">
              <a:latin typeface="Times New Roman" panose="02020603050405020304" pitchFamily="18" charset="0"/>
            </a:endParaRPr>
          </a:p>
        </p:txBody>
      </p:sp>
      <p:sp>
        <p:nvSpPr>
          <p:cNvPr id="3" name="テキスト ボックス 2">
            <a:extLst>
              <a:ext uri="{FF2B5EF4-FFF2-40B4-BE49-F238E27FC236}">
                <a16:creationId xmlns:a16="http://schemas.microsoft.com/office/drawing/2014/main" id="{2304C971-D827-40FF-B8FC-B5EA018344DC}"/>
              </a:ext>
            </a:extLst>
          </p:cNvPr>
          <p:cNvSpPr txBox="1"/>
          <p:nvPr/>
        </p:nvSpPr>
        <p:spPr>
          <a:xfrm>
            <a:off x="6814720" y="1905000"/>
            <a:ext cx="338555" cy="461665"/>
          </a:xfrm>
          <a:prstGeom prst="rect">
            <a:avLst/>
          </a:prstGeom>
          <a:noFill/>
        </p:spPr>
        <p:txBody>
          <a:bodyPr wrap="none" rtlCol="0">
            <a:spAutoFit/>
          </a:bodyPr>
          <a:lstStyle/>
          <a:p>
            <a:r>
              <a:rPr kumimoji="1" lang="en-US" altLang="ja-JP" sz="2400" dirty="0">
                <a:latin typeface="Times New Roman" panose="02020603050405020304" pitchFamily="18" charset="0"/>
              </a:rPr>
              <a:t>2</a:t>
            </a:r>
            <a:endParaRPr kumimoji="1" lang="ja-JP" altLang="en-US" sz="2400" dirty="0">
              <a:latin typeface="Times New Roman" panose="02020603050405020304" pitchFamily="18" charset="0"/>
            </a:endParaRPr>
          </a:p>
        </p:txBody>
      </p:sp>
      <p:sp>
        <p:nvSpPr>
          <p:cNvPr id="4" name="テキスト ボックス 3">
            <a:extLst>
              <a:ext uri="{FF2B5EF4-FFF2-40B4-BE49-F238E27FC236}">
                <a16:creationId xmlns:a16="http://schemas.microsoft.com/office/drawing/2014/main" id="{7BE08D5D-85E8-49F1-8994-10093C15EE3A}"/>
              </a:ext>
            </a:extLst>
          </p:cNvPr>
          <p:cNvSpPr txBox="1"/>
          <p:nvPr/>
        </p:nvSpPr>
        <p:spPr>
          <a:xfrm>
            <a:off x="7567196" y="1904400"/>
            <a:ext cx="338555" cy="461665"/>
          </a:xfrm>
          <a:prstGeom prst="rect">
            <a:avLst/>
          </a:prstGeom>
          <a:noFill/>
        </p:spPr>
        <p:txBody>
          <a:bodyPr wrap="none" rtlCol="0">
            <a:spAutoFit/>
          </a:bodyPr>
          <a:lstStyle/>
          <a:p>
            <a:r>
              <a:rPr lang="en-US" altLang="ja-JP" sz="2400" dirty="0">
                <a:latin typeface="Times New Roman" panose="02020603050405020304" pitchFamily="18" charset="0"/>
              </a:rPr>
              <a:t>3</a:t>
            </a:r>
            <a:endParaRPr kumimoji="1" lang="ja-JP" altLang="en-US" sz="2400" dirty="0">
              <a:latin typeface="Times New Roman" panose="02020603050405020304" pitchFamily="18" charset="0"/>
            </a:endParaRPr>
          </a:p>
        </p:txBody>
      </p:sp>
      <p:sp>
        <p:nvSpPr>
          <p:cNvPr id="5" name="テキスト ボックス 4">
            <a:extLst>
              <a:ext uri="{FF2B5EF4-FFF2-40B4-BE49-F238E27FC236}">
                <a16:creationId xmlns:a16="http://schemas.microsoft.com/office/drawing/2014/main" id="{959643EC-1194-4424-B6BC-1ABD365F628A}"/>
              </a:ext>
            </a:extLst>
          </p:cNvPr>
          <p:cNvSpPr txBox="1"/>
          <p:nvPr/>
        </p:nvSpPr>
        <p:spPr>
          <a:xfrm>
            <a:off x="6043196" y="1145528"/>
            <a:ext cx="338555" cy="461665"/>
          </a:xfrm>
          <a:prstGeom prst="rect">
            <a:avLst/>
          </a:prstGeom>
          <a:noFill/>
        </p:spPr>
        <p:txBody>
          <a:bodyPr wrap="none" rtlCol="0">
            <a:spAutoFit/>
          </a:bodyPr>
          <a:lstStyle/>
          <a:p>
            <a:r>
              <a:rPr lang="en-US" altLang="ja-JP" sz="2400" dirty="0">
                <a:latin typeface="Times New Roman" panose="02020603050405020304" pitchFamily="18" charset="0"/>
              </a:rPr>
              <a:t>4</a:t>
            </a:r>
            <a:endParaRPr kumimoji="1" lang="ja-JP" altLang="en-US" sz="2400" dirty="0">
              <a:latin typeface="Times New Roman" panose="02020603050405020304" pitchFamily="18" charset="0"/>
            </a:endParaRPr>
          </a:p>
        </p:txBody>
      </p:sp>
      <p:sp>
        <p:nvSpPr>
          <p:cNvPr id="6" name="テキスト ボックス 5">
            <a:extLst>
              <a:ext uri="{FF2B5EF4-FFF2-40B4-BE49-F238E27FC236}">
                <a16:creationId xmlns:a16="http://schemas.microsoft.com/office/drawing/2014/main" id="{5DA423A0-4B7A-401B-BFED-CA16AD565E57}"/>
              </a:ext>
            </a:extLst>
          </p:cNvPr>
          <p:cNvSpPr txBox="1"/>
          <p:nvPr/>
        </p:nvSpPr>
        <p:spPr>
          <a:xfrm>
            <a:off x="6805196" y="1145528"/>
            <a:ext cx="338555" cy="461665"/>
          </a:xfrm>
          <a:prstGeom prst="rect">
            <a:avLst/>
          </a:prstGeom>
          <a:noFill/>
        </p:spPr>
        <p:txBody>
          <a:bodyPr wrap="none" rtlCol="0">
            <a:spAutoFit/>
          </a:bodyPr>
          <a:lstStyle/>
          <a:p>
            <a:r>
              <a:rPr lang="en-US" altLang="ja-JP" sz="2400" dirty="0">
                <a:latin typeface="Times New Roman" panose="02020603050405020304" pitchFamily="18" charset="0"/>
              </a:rPr>
              <a:t>5</a:t>
            </a:r>
            <a:endParaRPr kumimoji="1" lang="ja-JP" altLang="en-US" sz="2400" dirty="0">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AD0F34FF-997A-431B-AD4D-5018BA4B1C8E}"/>
              </a:ext>
            </a:extLst>
          </p:cNvPr>
          <p:cNvSpPr txBox="1"/>
          <p:nvPr/>
        </p:nvSpPr>
        <p:spPr>
          <a:xfrm>
            <a:off x="7557671" y="1144928"/>
            <a:ext cx="338555" cy="461665"/>
          </a:xfrm>
          <a:prstGeom prst="rect">
            <a:avLst/>
          </a:prstGeom>
          <a:noFill/>
        </p:spPr>
        <p:txBody>
          <a:bodyPr wrap="none" rtlCol="0">
            <a:spAutoFit/>
          </a:bodyPr>
          <a:lstStyle/>
          <a:p>
            <a:r>
              <a:rPr lang="en-US" altLang="ja-JP" sz="2400" dirty="0">
                <a:latin typeface="Times New Roman" panose="02020603050405020304" pitchFamily="18" charset="0"/>
              </a:rPr>
              <a:t>6</a:t>
            </a:r>
            <a:endParaRPr kumimoji="1" lang="ja-JP" altLang="en-US" sz="2400" dirty="0">
              <a:latin typeface="Times New Roman" panose="02020603050405020304" pitchFamily="18" charset="0"/>
            </a:endParaRPr>
          </a:p>
        </p:txBody>
      </p:sp>
      <p:sp>
        <p:nvSpPr>
          <p:cNvPr id="8" name="テキスト ボックス 7">
            <a:extLst>
              <a:ext uri="{FF2B5EF4-FFF2-40B4-BE49-F238E27FC236}">
                <a16:creationId xmlns:a16="http://schemas.microsoft.com/office/drawing/2014/main" id="{1BC2D51A-6AEF-4F94-AAF4-782076424E24}"/>
              </a:ext>
            </a:extLst>
          </p:cNvPr>
          <p:cNvSpPr txBox="1"/>
          <p:nvPr/>
        </p:nvSpPr>
        <p:spPr>
          <a:xfrm>
            <a:off x="6029325" y="392448"/>
            <a:ext cx="338555" cy="461665"/>
          </a:xfrm>
          <a:prstGeom prst="rect">
            <a:avLst/>
          </a:prstGeom>
          <a:noFill/>
        </p:spPr>
        <p:txBody>
          <a:bodyPr wrap="none" rtlCol="0">
            <a:spAutoFit/>
          </a:bodyPr>
          <a:lstStyle/>
          <a:p>
            <a:r>
              <a:rPr lang="en-US" altLang="ja-JP" sz="2400" dirty="0">
                <a:latin typeface="Times New Roman" panose="02020603050405020304" pitchFamily="18" charset="0"/>
              </a:rPr>
              <a:t>7</a:t>
            </a:r>
            <a:endParaRPr kumimoji="1" lang="ja-JP" altLang="en-US" sz="2400" dirty="0">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59A1945F-BB60-4BE6-92D1-61BC5BE3041D}"/>
              </a:ext>
            </a:extLst>
          </p:cNvPr>
          <p:cNvSpPr txBox="1"/>
          <p:nvPr/>
        </p:nvSpPr>
        <p:spPr>
          <a:xfrm>
            <a:off x="6791325" y="392448"/>
            <a:ext cx="338555" cy="461665"/>
          </a:xfrm>
          <a:prstGeom prst="rect">
            <a:avLst/>
          </a:prstGeom>
          <a:noFill/>
        </p:spPr>
        <p:txBody>
          <a:bodyPr wrap="none" rtlCol="0">
            <a:spAutoFit/>
          </a:bodyPr>
          <a:lstStyle/>
          <a:p>
            <a:r>
              <a:rPr kumimoji="1" lang="en-US" altLang="ja-JP" sz="2400" dirty="0">
                <a:latin typeface="Times New Roman" panose="02020603050405020304" pitchFamily="18" charset="0"/>
              </a:rPr>
              <a:t>8</a:t>
            </a:r>
            <a:endParaRPr kumimoji="1" lang="ja-JP" altLang="en-US" sz="2400" dirty="0">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DC53EB14-E805-411A-8FEA-78411B49C911}"/>
              </a:ext>
            </a:extLst>
          </p:cNvPr>
          <p:cNvSpPr txBox="1"/>
          <p:nvPr/>
        </p:nvSpPr>
        <p:spPr>
          <a:xfrm>
            <a:off x="7543800" y="391848"/>
            <a:ext cx="338555" cy="461665"/>
          </a:xfrm>
          <a:prstGeom prst="rect">
            <a:avLst/>
          </a:prstGeom>
          <a:noFill/>
        </p:spPr>
        <p:txBody>
          <a:bodyPr wrap="none" rtlCol="0">
            <a:spAutoFit/>
          </a:bodyPr>
          <a:lstStyle/>
          <a:p>
            <a:r>
              <a:rPr lang="en-US" altLang="ja-JP" sz="2400" dirty="0">
                <a:latin typeface="Times New Roman" panose="02020603050405020304" pitchFamily="18" charset="0"/>
              </a:rPr>
              <a:t>9</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217126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多人数ゲームの例：４人将棋</a:t>
            </a:r>
          </a:p>
        </p:txBody>
      </p:sp>
      <p:grpSp>
        <p:nvGrpSpPr>
          <p:cNvPr id="3" name="グループ化 112"/>
          <p:cNvGrpSpPr/>
          <p:nvPr/>
        </p:nvGrpSpPr>
        <p:grpSpPr>
          <a:xfrm>
            <a:off x="762000" y="9144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grpSp>
        <p:nvGrpSpPr>
          <p:cNvPr id="5" name="グループ化 4"/>
          <p:cNvGrpSpPr/>
          <p:nvPr/>
        </p:nvGrpSpPr>
        <p:grpSpPr>
          <a:xfrm>
            <a:off x="2280278" y="4669725"/>
            <a:ext cx="2497476" cy="1468791"/>
            <a:chOff x="2204078" y="4517325"/>
            <a:chExt cx="2497476" cy="1468791"/>
          </a:xfrm>
        </p:grpSpPr>
        <p:sp>
          <p:nvSpPr>
            <p:cNvPr id="259" name="フリーフォーム 258"/>
            <p:cNvSpPr/>
            <p:nvPr/>
          </p:nvSpPr>
          <p:spPr bwMode="auto">
            <a:xfrm>
              <a:off x="2708559"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64997" y="45173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70880" y="50407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3754707"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3246208"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204078" y="554730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4283579" y="55647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701784"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5184" y="55560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grpSp>
      <p:grpSp>
        <p:nvGrpSpPr>
          <p:cNvPr id="4" name="グループ化 3"/>
          <p:cNvGrpSpPr/>
          <p:nvPr/>
        </p:nvGrpSpPr>
        <p:grpSpPr>
          <a:xfrm rot="10800000">
            <a:off x="2276169" y="1456677"/>
            <a:ext cx="2497476" cy="1468791"/>
            <a:chOff x="5868658" y="3755132"/>
            <a:chExt cx="2497476" cy="1468791"/>
          </a:xfrm>
        </p:grpSpPr>
        <p:sp>
          <p:nvSpPr>
            <p:cNvPr id="245" name="フリーフォーム 244"/>
            <p:cNvSpPr/>
            <p:nvPr/>
          </p:nvSpPr>
          <p:spPr bwMode="auto">
            <a:xfrm>
              <a:off x="6373139" y="4267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a:off x="6929577" y="37551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7435460" y="427858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a:off x="7419287" y="47942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a:off x="6910788" y="4267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a:off x="5868658" y="478511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a:off x="7948159" y="48025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a:off x="6366364" y="47942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a:off x="6899764" y="47938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grpSp>
      <p:grpSp>
        <p:nvGrpSpPr>
          <p:cNvPr id="6" name="グループ化 5"/>
          <p:cNvGrpSpPr/>
          <p:nvPr/>
        </p:nvGrpSpPr>
        <p:grpSpPr>
          <a:xfrm rot="5400000">
            <a:off x="698078" y="3039683"/>
            <a:ext cx="2497476" cy="1468791"/>
            <a:chOff x="6015397" y="4118217"/>
            <a:chExt cx="2497476" cy="1468791"/>
          </a:xfrm>
        </p:grpSpPr>
        <p:sp>
          <p:nvSpPr>
            <p:cNvPr id="292" name="フリーフォーム 291"/>
            <p:cNvSpPr/>
            <p:nvPr/>
          </p:nvSpPr>
          <p:spPr bwMode="auto">
            <a:xfrm>
              <a:off x="6519878" y="463009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3" name="フリーフォーム 292"/>
            <p:cNvSpPr/>
            <p:nvPr/>
          </p:nvSpPr>
          <p:spPr bwMode="auto">
            <a:xfrm>
              <a:off x="7076316" y="41182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4" name="フリーフォーム 293"/>
            <p:cNvSpPr/>
            <p:nvPr/>
          </p:nvSpPr>
          <p:spPr bwMode="auto">
            <a:xfrm>
              <a:off x="7582199" y="46416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5" name="フリーフォーム 294"/>
            <p:cNvSpPr/>
            <p:nvPr/>
          </p:nvSpPr>
          <p:spPr bwMode="auto">
            <a:xfrm>
              <a:off x="7566026" y="515729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6" name="フリーフォーム 295"/>
            <p:cNvSpPr/>
            <p:nvPr/>
          </p:nvSpPr>
          <p:spPr bwMode="auto">
            <a:xfrm>
              <a:off x="7057527" y="463009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97" name="フリーフォーム 296"/>
            <p:cNvSpPr/>
            <p:nvPr/>
          </p:nvSpPr>
          <p:spPr bwMode="auto">
            <a:xfrm>
              <a:off x="6015397" y="51481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8" name="フリーフォーム 297"/>
            <p:cNvSpPr/>
            <p:nvPr/>
          </p:nvSpPr>
          <p:spPr bwMode="auto">
            <a:xfrm>
              <a:off x="8094898" y="51656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9" name="フリーフォーム 298"/>
            <p:cNvSpPr/>
            <p:nvPr/>
          </p:nvSpPr>
          <p:spPr bwMode="auto">
            <a:xfrm>
              <a:off x="6513103" y="515729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0" name="フリーフォーム 299"/>
            <p:cNvSpPr/>
            <p:nvPr/>
          </p:nvSpPr>
          <p:spPr bwMode="auto">
            <a:xfrm>
              <a:off x="7046503" y="51569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grpSp>
      <p:grpSp>
        <p:nvGrpSpPr>
          <p:cNvPr id="302" name="グループ化 301"/>
          <p:cNvGrpSpPr/>
          <p:nvPr/>
        </p:nvGrpSpPr>
        <p:grpSpPr>
          <a:xfrm rot="16200000">
            <a:off x="3874130" y="3053266"/>
            <a:ext cx="2497476" cy="1468791"/>
            <a:chOff x="2204078" y="4517325"/>
            <a:chExt cx="2497476" cy="1468791"/>
          </a:xfrm>
        </p:grpSpPr>
        <p:sp>
          <p:nvSpPr>
            <p:cNvPr id="303" name="フリーフォーム 302"/>
            <p:cNvSpPr/>
            <p:nvPr/>
          </p:nvSpPr>
          <p:spPr bwMode="auto">
            <a:xfrm>
              <a:off x="2708559"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4" name="フリーフォーム 303"/>
            <p:cNvSpPr/>
            <p:nvPr/>
          </p:nvSpPr>
          <p:spPr bwMode="auto">
            <a:xfrm>
              <a:off x="3264997" y="45173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5" name="フリーフォーム 304"/>
            <p:cNvSpPr/>
            <p:nvPr/>
          </p:nvSpPr>
          <p:spPr bwMode="auto">
            <a:xfrm>
              <a:off x="3770880" y="50407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6" name="フリーフォーム 305"/>
            <p:cNvSpPr/>
            <p:nvPr/>
          </p:nvSpPr>
          <p:spPr bwMode="auto">
            <a:xfrm>
              <a:off x="3754707"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7" name="フリーフォーム 306"/>
            <p:cNvSpPr/>
            <p:nvPr/>
          </p:nvSpPr>
          <p:spPr bwMode="auto">
            <a:xfrm>
              <a:off x="3246208"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308" name="フリーフォーム 307"/>
            <p:cNvSpPr/>
            <p:nvPr/>
          </p:nvSpPr>
          <p:spPr bwMode="auto">
            <a:xfrm>
              <a:off x="2204078" y="554730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09" name="フリーフォーム 308"/>
            <p:cNvSpPr/>
            <p:nvPr/>
          </p:nvSpPr>
          <p:spPr bwMode="auto">
            <a:xfrm>
              <a:off x="4283579" y="55647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10" name="フリーフォーム 309"/>
            <p:cNvSpPr/>
            <p:nvPr/>
          </p:nvSpPr>
          <p:spPr bwMode="auto">
            <a:xfrm>
              <a:off x="2701784"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11" name="フリーフォーム 310"/>
            <p:cNvSpPr/>
            <p:nvPr/>
          </p:nvSpPr>
          <p:spPr bwMode="auto">
            <a:xfrm>
              <a:off x="3235184" y="55560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grpSp>
      <p:sp>
        <p:nvSpPr>
          <p:cNvPr id="7" name="テキスト ボックス 6"/>
          <p:cNvSpPr txBox="1"/>
          <p:nvPr/>
        </p:nvSpPr>
        <p:spPr>
          <a:xfrm>
            <a:off x="6766994" y="1551819"/>
            <a:ext cx="1694695" cy="904863"/>
          </a:xfrm>
          <a:prstGeom prst="rect">
            <a:avLst/>
          </a:prstGeom>
          <a:noFill/>
        </p:spPr>
        <p:txBody>
          <a:bodyPr wrap="none" rtlCol="0">
            <a:spAutoFit/>
          </a:bodyPr>
          <a:lstStyle/>
          <a:p>
            <a:pPr algn="l"/>
            <a:r>
              <a:rPr lang="ja-JP" altLang="en-US" sz="2400" dirty="0"/>
              <a:t>時計回りに</a:t>
            </a:r>
            <a:endParaRPr lang="en-US" altLang="ja-JP" sz="2400" dirty="0"/>
          </a:p>
          <a:p>
            <a:pPr algn="l"/>
            <a:r>
              <a:rPr kumimoji="1" lang="ja-JP" altLang="en-US" sz="2400" dirty="0"/>
              <a:t>順番に指す</a:t>
            </a:r>
          </a:p>
        </p:txBody>
      </p:sp>
    </p:spTree>
    <p:extLst>
      <p:ext uri="{BB962C8B-B14F-4D97-AF65-F5344CB8AC3E}">
        <p14:creationId xmlns:p14="http://schemas.microsoft.com/office/powerpoint/2010/main" val="392306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多人数ゲームの例：４人将棋</a:t>
            </a:r>
          </a:p>
        </p:txBody>
      </p:sp>
      <p:grpSp>
        <p:nvGrpSpPr>
          <p:cNvPr id="3" name="グループ化 112"/>
          <p:cNvGrpSpPr/>
          <p:nvPr/>
        </p:nvGrpSpPr>
        <p:grpSpPr>
          <a:xfrm>
            <a:off x="1828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59" name="フリーフォーム 258"/>
          <p:cNvSpPr/>
          <p:nvPr/>
        </p:nvSpPr>
        <p:spPr bwMode="auto">
          <a:xfrm>
            <a:off x="3851559" y="45034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4407997" y="45173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4913880" y="50407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4897707"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2807808"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7439632" y="60658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426579" y="55647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rot="5400000">
            <a:off x="1362309"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4378184" y="55560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917989" y="1839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61551" y="23516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3867591" y="23556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3871841" y="13126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2294304" y="13004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1338607" y="762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342969" y="13042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rot="10800000">
            <a:off x="4924764" y="13126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rot="10800000">
            <a:off x="4391364" y="13129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92" name="フリーフォーム 291"/>
          <p:cNvSpPr/>
          <p:nvPr/>
        </p:nvSpPr>
        <p:spPr bwMode="auto">
          <a:xfrm rot="5400000">
            <a:off x="3343509" y="28987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3" name="フリーフォーム 292"/>
          <p:cNvSpPr/>
          <p:nvPr/>
        </p:nvSpPr>
        <p:spPr bwMode="auto">
          <a:xfrm rot="5400000">
            <a:off x="3328339" y="34321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4" name="フリーフォーム 293"/>
          <p:cNvSpPr/>
          <p:nvPr/>
        </p:nvSpPr>
        <p:spPr bwMode="auto">
          <a:xfrm rot="5400000">
            <a:off x="3343509" y="39503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5" name="フリーフォーム 294"/>
          <p:cNvSpPr/>
          <p:nvPr/>
        </p:nvSpPr>
        <p:spPr bwMode="auto">
          <a:xfrm rot="5400000">
            <a:off x="2289265" y="3921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6" name="フリーフォーム 295"/>
          <p:cNvSpPr/>
          <p:nvPr/>
        </p:nvSpPr>
        <p:spPr bwMode="auto">
          <a:xfrm>
            <a:off x="7449850" y="56025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97" name="フリーフォーム 296"/>
          <p:cNvSpPr/>
          <p:nvPr/>
        </p:nvSpPr>
        <p:spPr bwMode="auto">
          <a:xfrm rot="5400000">
            <a:off x="2823779" y="23486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8" name="フリーフォーム 297"/>
          <p:cNvSpPr/>
          <p:nvPr/>
        </p:nvSpPr>
        <p:spPr bwMode="auto">
          <a:xfrm rot="5400000">
            <a:off x="1369827" y="53705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9" name="フリーフォーム 298"/>
          <p:cNvSpPr/>
          <p:nvPr/>
        </p:nvSpPr>
        <p:spPr bwMode="auto">
          <a:xfrm rot="5400000">
            <a:off x="2289265" y="2868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0" name="フリーフォーム 299"/>
          <p:cNvSpPr/>
          <p:nvPr/>
        </p:nvSpPr>
        <p:spPr bwMode="auto">
          <a:xfrm rot="5400000">
            <a:off x="2289604" y="34023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303" name="フリーフォーム 302"/>
          <p:cNvSpPr/>
          <p:nvPr/>
        </p:nvSpPr>
        <p:spPr bwMode="auto">
          <a:xfrm rot="16200000">
            <a:off x="5968846" y="395984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4" name="フリーフォーム 303"/>
          <p:cNvSpPr/>
          <p:nvPr/>
        </p:nvSpPr>
        <p:spPr bwMode="auto">
          <a:xfrm rot="16200000">
            <a:off x="5456971" y="34034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5" name="フリーフォーム 304"/>
          <p:cNvSpPr/>
          <p:nvPr/>
        </p:nvSpPr>
        <p:spPr bwMode="auto">
          <a:xfrm rot="16200000">
            <a:off x="5442345" y="28871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6" name="フリーフォーム 305"/>
          <p:cNvSpPr/>
          <p:nvPr/>
        </p:nvSpPr>
        <p:spPr bwMode="auto">
          <a:xfrm rot="16200000">
            <a:off x="6496045" y="29136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7" name="フリーフォーム 306"/>
          <p:cNvSpPr/>
          <p:nvPr/>
        </p:nvSpPr>
        <p:spPr bwMode="auto">
          <a:xfrm rot="16200000">
            <a:off x="5968846" y="23556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308" name="フリーフォーム 307"/>
          <p:cNvSpPr/>
          <p:nvPr/>
        </p:nvSpPr>
        <p:spPr bwMode="auto">
          <a:xfrm rot="16200000">
            <a:off x="6486950" y="446432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09" name="フリーフォーム 308"/>
          <p:cNvSpPr/>
          <p:nvPr/>
        </p:nvSpPr>
        <p:spPr bwMode="auto">
          <a:xfrm rot="16200000">
            <a:off x="5976163" y="12930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10" name="フリーフォーム 309"/>
          <p:cNvSpPr/>
          <p:nvPr/>
        </p:nvSpPr>
        <p:spPr bwMode="auto">
          <a:xfrm rot="16200000">
            <a:off x="6496045" y="3966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11" name="フリーフォーム 310"/>
          <p:cNvSpPr/>
          <p:nvPr/>
        </p:nvSpPr>
        <p:spPr bwMode="auto">
          <a:xfrm rot="16200000">
            <a:off x="6495706" y="3433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7" name="テキスト ボックス 6"/>
          <p:cNvSpPr txBox="1"/>
          <p:nvPr/>
        </p:nvSpPr>
        <p:spPr>
          <a:xfrm>
            <a:off x="3883913" y="6313921"/>
            <a:ext cx="1715534" cy="461665"/>
          </a:xfrm>
          <a:prstGeom prst="rect">
            <a:avLst/>
          </a:prstGeom>
          <a:noFill/>
        </p:spPr>
        <p:txBody>
          <a:bodyPr wrap="none" rtlCol="0">
            <a:spAutoFit/>
          </a:bodyPr>
          <a:lstStyle/>
          <a:p>
            <a:r>
              <a:rPr lang="ja-JP" altLang="en-US" sz="2400" dirty="0"/>
              <a:t>↑８八飛</a:t>
            </a:r>
            <a:r>
              <a:rPr kumimoji="1" lang="ja-JP" altLang="en-US" sz="2400" dirty="0"/>
              <a:t>まで</a:t>
            </a:r>
          </a:p>
        </p:txBody>
      </p:sp>
    </p:spTree>
    <p:extLst>
      <p:ext uri="{BB962C8B-B14F-4D97-AF65-F5344CB8AC3E}">
        <p14:creationId xmlns:p14="http://schemas.microsoft.com/office/powerpoint/2010/main" val="3531568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多人数ゲームの例：４人将棋</a:t>
            </a:r>
          </a:p>
        </p:txBody>
      </p:sp>
      <p:grpSp>
        <p:nvGrpSpPr>
          <p:cNvPr id="3" name="グループ化 112"/>
          <p:cNvGrpSpPr/>
          <p:nvPr/>
        </p:nvGrpSpPr>
        <p:grpSpPr>
          <a:xfrm>
            <a:off x="1828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59" name="フリーフォーム 258"/>
          <p:cNvSpPr/>
          <p:nvPr/>
        </p:nvSpPr>
        <p:spPr bwMode="auto">
          <a:xfrm>
            <a:off x="3851559" y="45034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4407997" y="45173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4913880" y="50407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4897707" y="555639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2807808"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7439632" y="60658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426579" y="55647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rot="5400000">
            <a:off x="1362309"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4378184" y="55560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917989" y="1839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61551" y="23516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3867591" y="23556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3871841" y="13126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2294304" y="13004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1338607" y="762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342969" y="13042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rot="10800000">
            <a:off x="4924764" y="13126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rot="10800000">
            <a:off x="4391364" y="13129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92" name="フリーフォーム 291"/>
          <p:cNvSpPr/>
          <p:nvPr/>
        </p:nvSpPr>
        <p:spPr bwMode="auto">
          <a:xfrm rot="5400000">
            <a:off x="3343509" y="28987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3" name="フリーフォーム 292"/>
          <p:cNvSpPr/>
          <p:nvPr/>
        </p:nvSpPr>
        <p:spPr bwMode="auto">
          <a:xfrm rot="5400000">
            <a:off x="3328339" y="34321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4" name="フリーフォーム 293"/>
          <p:cNvSpPr/>
          <p:nvPr/>
        </p:nvSpPr>
        <p:spPr bwMode="auto">
          <a:xfrm rot="5400000">
            <a:off x="3343509" y="39503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5" name="フリーフォーム 294"/>
          <p:cNvSpPr/>
          <p:nvPr/>
        </p:nvSpPr>
        <p:spPr bwMode="auto">
          <a:xfrm rot="5400000">
            <a:off x="2289265" y="3921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6" name="フリーフォーム 295"/>
          <p:cNvSpPr/>
          <p:nvPr/>
        </p:nvSpPr>
        <p:spPr bwMode="auto">
          <a:xfrm>
            <a:off x="7449850" y="56025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97" name="フリーフォーム 296"/>
          <p:cNvSpPr/>
          <p:nvPr/>
        </p:nvSpPr>
        <p:spPr bwMode="auto">
          <a:xfrm rot="5400000">
            <a:off x="2823779" y="23486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8" name="フリーフォーム 297"/>
          <p:cNvSpPr/>
          <p:nvPr/>
        </p:nvSpPr>
        <p:spPr bwMode="auto">
          <a:xfrm rot="5400000">
            <a:off x="3348490" y="555389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99" name="フリーフォーム 298"/>
          <p:cNvSpPr/>
          <p:nvPr/>
        </p:nvSpPr>
        <p:spPr bwMode="auto">
          <a:xfrm rot="5400000">
            <a:off x="2289265" y="2868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0" name="フリーフォーム 299"/>
          <p:cNvSpPr/>
          <p:nvPr/>
        </p:nvSpPr>
        <p:spPr bwMode="auto">
          <a:xfrm rot="5400000">
            <a:off x="2289604" y="34023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303" name="フリーフォーム 302"/>
          <p:cNvSpPr/>
          <p:nvPr/>
        </p:nvSpPr>
        <p:spPr bwMode="auto">
          <a:xfrm rot="16200000">
            <a:off x="5968846" y="395984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4" name="フリーフォーム 303"/>
          <p:cNvSpPr/>
          <p:nvPr/>
        </p:nvSpPr>
        <p:spPr bwMode="auto">
          <a:xfrm rot="16200000">
            <a:off x="5456971" y="34034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5" name="フリーフォーム 304"/>
          <p:cNvSpPr/>
          <p:nvPr/>
        </p:nvSpPr>
        <p:spPr bwMode="auto">
          <a:xfrm rot="16200000">
            <a:off x="5442345" y="288715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06" name="フリーフォーム 305"/>
          <p:cNvSpPr/>
          <p:nvPr/>
        </p:nvSpPr>
        <p:spPr bwMode="auto">
          <a:xfrm rot="16200000">
            <a:off x="6496045" y="29136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07" name="フリーフォーム 306"/>
          <p:cNvSpPr/>
          <p:nvPr/>
        </p:nvSpPr>
        <p:spPr bwMode="auto">
          <a:xfrm rot="16200000">
            <a:off x="5968846" y="23556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308" name="フリーフォーム 307"/>
          <p:cNvSpPr/>
          <p:nvPr/>
        </p:nvSpPr>
        <p:spPr bwMode="auto">
          <a:xfrm rot="16200000">
            <a:off x="6486950" y="446432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09" name="フリーフォーム 308"/>
          <p:cNvSpPr/>
          <p:nvPr/>
        </p:nvSpPr>
        <p:spPr bwMode="auto">
          <a:xfrm rot="16200000">
            <a:off x="5976163" y="12930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10" name="フリーフォーム 309"/>
          <p:cNvSpPr/>
          <p:nvPr/>
        </p:nvSpPr>
        <p:spPr bwMode="auto">
          <a:xfrm rot="16200000">
            <a:off x="6496045" y="3966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11" name="フリーフォーム 310"/>
          <p:cNvSpPr/>
          <p:nvPr/>
        </p:nvSpPr>
        <p:spPr bwMode="auto">
          <a:xfrm rot="16200000">
            <a:off x="6495706" y="3433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7" name="テキスト ボックス 6"/>
          <p:cNvSpPr txBox="1"/>
          <p:nvPr/>
        </p:nvSpPr>
        <p:spPr>
          <a:xfrm>
            <a:off x="3806968" y="6313921"/>
            <a:ext cx="1869423" cy="461665"/>
          </a:xfrm>
          <a:prstGeom prst="rect">
            <a:avLst/>
          </a:prstGeom>
          <a:noFill/>
        </p:spPr>
        <p:txBody>
          <a:bodyPr wrap="none" rtlCol="0">
            <a:spAutoFit/>
          </a:bodyPr>
          <a:lstStyle/>
          <a:p>
            <a:r>
              <a:rPr kumimoji="1" lang="ja-JP" altLang="en-US" sz="2400" dirty="0"/>
              <a:t>→７九銀まで</a:t>
            </a:r>
          </a:p>
        </p:txBody>
      </p:sp>
      <p:sp>
        <p:nvSpPr>
          <p:cNvPr id="4" name="角丸四角形吹き出し 3"/>
          <p:cNvSpPr/>
          <p:nvPr/>
        </p:nvSpPr>
        <p:spPr bwMode="auto">
          <a:xfrm>
            <a:off x="82498" y="1770602"/>
            <a:ext cx="2239998" cy="1143000"/>
          </a:xfrm>
          <a:prstGeom prst="wedgeRoundRectCallout">
            <a:avLst>
              <a:gd name="adj1" fmla="val -53150"/>
              <a:gd name="adj2" fmla="val 70705"/>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rPr>
              <a:t>次に→６九金で</a:t>
            </a:r>
            <a:endPar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t>↑玉が詰むぞ</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endParaRPr>
          </a:p>
        </p:txBody>
      </p:sp>
      <p:cxnSp>
        <p:nvCxnSpPr>
          <p:cNvPr id="6" name="直線矢印コネクタ 5">
            <a:extLst>
              <a:ext uri="{FF2B5EF4-FFF2-40B4-BE49-F238E27FC236}">
                <a16:creationId xmlns:a16="http://schemas.microsoft.com/office/drawing/2014/main" id="{AFCBDB84-25EC-40CB-858F-0512FD42ADA7}"/>
              </a:ext>
            </a:extLst>
          </p:cNvPr>
          <p:cNvCxnSpPr>
            <a:stCxn id="268" idx="0"/>
          </p:cNvCxnSpPr>
          <p:nvPr/>
        </p:nvCxnSpPr>
        <p:spPr bwMode="auto">
          <a:xfrm flipV="1">
            <a:off x="1781982" y="5833143"/>
            <a:ext cx="2332818" cy="207122"/>
          </a:xfrm>
          <a:prstGeom prst="straightConnector1">
            <a:avLst/>
          </a:prstGeom>
          <a:noFill/>
          <a:ln w="412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1102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9.3"/>
</p:tagLst>
</file>

<file path=ppt/tags/tag2.xml><?xml version="1.0" encoding="utf-8"?>
<p:tagLst xmlns:a="http://schemas.openxmlformats.org/drawingml/2006/main" xmlns:r="http://schemas.openxmlformats.org/officeDocument/2006/relationships" xmlns:p="http://schemas.openxmlformats.org/presentationml/2006/main">
  <p:tag name="TIMING" val="|25.3|13.8|14.6|14.6|4.3|2.9"/>
</p:tagLst>
</file>

<file path=ppt/tags/tag3.xml><?xml version="1.0" encoding="utf-8"?>
<p:tagLst xmlns:a="http://schemas.openxmlformats.org/drawingml/2006/main" xmlns:r="http://schemas.openxmlformats.org/officeDocument/2006/relationships" xmlns:p="http://schemas.openxmlformats.org/presentationml/2006/main">
  <p:tag name="TIMING" val="|2.5"/>
</p:tagLst>
</file>

<file path=ppt/tags/tag4.xml><?xml version="1.0" encoding="utf-8"?>
<p:tagLst xmlns:a="http://schemas.openxmlformats.org/drawingml/2006/main" xmlns:r="http://schemas.openxmlformats.org/officeDocument/2006/relationships" xmlns:p="http://schemas.openxmlformats.org/presentationml/2006/main">
  <p:tag name="TIMING" val="|8.1"/>
</p:tagLst>
</file>

<file path=ppt/tags/tag5.xml><?xml version="1.0" encoding="utf-8"?>
<p:tagLst xmlns:a="http://schemas.openxmlformats.org/drawingml/2006/main" xmlns:r="http://schemas.openxmlformats.org/officeDocument/2006/relationships" xmlns:p="http://schemas.openxmlformats.org/presentationml/2006/main">
  <p:tag name="TIMING" val="|7.3"/>
</p:tagLst>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18725</TotalTime>
  <Words>9381</Words>
  <Application>Microsoft Office PowerPoint</Application>
  <PresentationFormat>画面に合わせる (4:3)</PresentationFormat>
  <Paragraphs>2235</Paragraphs>
  <Slides>63</Slides>
  <Notes>63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63</vt:i4>
      </vt:variant>
    </vt:vector>
  </HeadingPairs>
  <TitlesOfParts>
    <vt:vector size="69" baseType="lpstr">
      <vt:lpstr>ＭＳ Ｐ明朝</vt:lpstr>
      <vt:lpstr>Arial</vt:lpstr>
      <vt:lpstr>Garamond</vt:lpstr>
      <vt:lpstr>Times New Roman</vt:lpstr>
      <vt:lpstr>Wingdings</vt:lpstr>
      <vt:lpstr>Stream</vt:lpstr>
      <vt:lpstr>情報論理工学 研究室</vt:lpstr>
      <vt:lpstr>ゲームの分類</vt:lpstr>
      <vt:lpstr>２人零和有限確定完全情報ゲーム</vt:lpstr>
      <vt:lpstr>2人零和有限確定完全情報 ゲームの例：連珠</vt:lpstr>
      <vt:lpstr>２人零和有限確定完全 情報ゲームの特徴</vt:lpstr>
      <vt:lpstr>多人数ゲームの例：麻雀</vt:lpstr>
      <vt:lpstr>多人数ゲームの例：４人将棋</vt:lpstr>
      <vt:lpstr>多人数ゲームの例：４人将棋</vt:lpstr>
      <vt:lpstr>多人数ゲームの例：４人将棋</vt:lpstr>
      <vt:lpstr>多人数ゲームの例：４人将棋</vt:lpstr>
      <vt:lpstr>２人零和有限確定完全 情報ゲームの勝敗</vt:lpstr>
      <vt:lpstr>勝ちの局面・負けの局面</vt:lpstr>
      <vt:lpstr>勝ちの局面・負けの局面</vt:lpstr>
      <vt:lpstr>勝ちの局面・負けの局面</vt:lpstr>
      <vt:lpstr>勝ちの局面・負けの局面</vt:lpstr>
      <vt:lpstr>勝ちの局面・負けの局面</vt:lpstr>
      <vt:lpstr>勝ちの局面・負けの局面</vt:lpstr>
      <vt:lpstr>勝ちの局面・負けの局面</vt:lpstr>
      <vt:lpstr>勝ちの局面・負けの局面</vt:lpstr>
      <vt:lpstr>勝ちの局面：チェス</vt:lpstr>
      <vt:lpstr>勝ちの局面：チェス</vt:lpstr>
      <vt:lpstr>手の選択</vt:lpstr>
      <vt:lpstr>PowerPoint プレゼンテーション</vt:lpstr>
      <vt:lpstr>PowerPoint プレゼンテーション</vt:lpstr>
      <vt:lpstr>PowerPoint プレゼンテーション</vt:lpstr>
      <vt:lpstr>勝ちの局面：チェス</vt:lpstr>
      <vt:lpstr>勝ちの局面：チェス</vt:lpstr>
      <vt:lpstr>勝ちの局面：チェス</vt:lpstr>
      <vt:lpstr>引き分けがある場合</vt:lpstr>
      <vt:lpstr>引き分けがある場合</vt:lpstr>
      <vt:lpstr>得点がある場合</vt:lpstr>
      <vt:lpstr>得点がある場合</vt:lpstr>
      <vt:lpstr>２人零和有限確定完全 情報ゲームの勝敗</vt:lpstr>
      <vt:lpstr>可能な局面数</vt:lpstr>
      <vt:lpstr>可能な局面数</vt:lpstr>
      <vt:lpstr>可能な局面数</vt:lpstr>
      <vt:lpstr>可能な局面数</vt:lpstr>
      <vt:lpstr>ゲームの分類：手番</vt:lpstr>
      <vt:lpstr>同時型ゲーム</vt:lpstr>
      <vt:lpstr>同時型ゲーム</vt:lpstr>
      <vt:lpstr>同時型ゲームの勝敗</vt:lpstr>
      <vt:lpstr>同時型ゲームの勝敗</vt:lpstr>
      <vt:lpstr>同時型ゲームの勝敗</vt:lpstr>
      <vt:lpstr>同時型ゲームの勝敗</vt:lpstr>
      <vt:lpstr>得点がある場合</vt:lpstr>
      <vt:lpstr>得点がある場合</vt:lpstr>
      <vt:lpstr>得点がある場合</vt:lpstr>
      <vt:lpstr>得点がある場合</vt:lpstr>
      <vt:lpstr>得点がある場合</vt:lpstr>
      <vt:lpstr>得点がある場合</vt:lpstr>
      <vt:lpstr>得点がある場合</vt:lpstr>
      <vt:lpstr>得点がある場合</vt:lpstr>
      <vt:lpstr>得点がある場合</vt:lpstr>
      <vt:lpstr>得点がある場合</vt:lpstr>
      <vt:lpstr>得点がある場合</vt:lpstr>
      <vt:lpstr>得点がある場合</vt:lpstr>
      <vt:lpstr>得点がある場合</vt:lpstr>
      <vt:lpstr>同時型ゲームの解析フローチャート</vt:lpstr>
      <vt:lpstr>フランスのジャンケン</vt:lpstr>
      <vt:lpstr>フランスのジャンケン</vt:lpstr>
      <vt:lpstr>宿題：フランスのじゃんけん</vt:lpstr>
      <vt:lpstr>宿題：3目並べの局面</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石水隆</cp:lastModifiedBy>
  <cp:revision>656</cp:revision>
  <cp:lastPrinted>2020-09-25T09:02:41Z</cp:lastPrinted>
  <dcterms:created xsi:type="dcterms:W3CDTF">1601-01-01T00:00:00Z</dcterms:created>
  <dcterms:modified xsi:type="dcterms:W3CDTF">2021-10-08T08:53:45Z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